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27.xml" ContentType="application/vnd.openxmlformats-officedocument.presentationml.slideLayout+xml"/>
  <Override PartName="/ppt/slideLayouts/slideLayout32.xml" ContentType="application/vnd.openxmlformats-officedocument.presentationml.slideLayout+xml"/>
  <Override PartName="/ppt/slideLayouts/slideLayout25.xml" ContentType="application/vnd.openxmlformats-officedocument.presentationml.slideLayout+xml"/>
  <Override PartName="/ppt/slideLayouts/slideLayout22.xml" ContentType="application/vnd.openxmlformats-officedocument.presentationml.slideLayout+xml"/>
  <Override PartName="/ppt/slideLayouts/slideLayout26.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 id="2147483737" r:id="rId2"/>
  </p:sldMasterIdLst>
  <p:sldIdLst>
    <p:sldId id="257" r:id="rId3"/>
    <p:sldId id="258" r:id="rId4"/>
    <p:sldId id="259" r:id="rId5"/>
    <p:sldId id="260" r:id="rId6"/>
    <p:sldId id="271" r:id="rId7"/>
    <p:sldId id="273" r:id="rId8"/>
    <p:sldId id="269" r:id="rId9"/>
    <p:sldId id="262" r:id="rId10"/>
    <p:sldId id="261" r:id="rId11"/>
    <p:sldId id="270"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85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43" autoAdjust="0"/>
  </p:normalViewPr>
  <p:slideViewPr>
    <p:cSldViewPr snapToGrid="0">
      <p:cViewPr varScale="1">
        <p:scale>
          <a:sx n="69" d="100"/>
          <a:sy n="69" d="100"/>
        </p:scale>
        <p:origin x="756"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AA54A1C-B2FF-4F37-848C-ADDAEBC8C3E7}"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251585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AA54A1C-B2FF-4F37-848C-ADDAEBC8C3E7}"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297103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AA54A1C-B2FF-4F37-848C-ADDAEBC8C3E7}"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0A4289-756C-4CD1-8A65-77897E55F08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8429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AA54A1C-B2FF-4F37-848C-ADDAEBC8C3E7}"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170915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AA54A1C-B2FF-4F37-848C-ADDAEBC8C3E7}"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0A4289-756C-4CD1-8A65-77897E55F08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43044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AA54A1C-B2FF-4F37-848C-ADDAEBC8C3E7}"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102174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A54A1C-B2FF-4F37-848C-ADDAEBC8C3E7}"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853531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A54A1C-B2FF-4F37-848C-ADDAEBC8C3E7}"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4023577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075861" y="-27384"/>
            <a:ext cx="10972800" cy="1143000"/>
          </a:xfrm>
        </p:spPr>
        <p:txBody>
          <a:bodyPr>
            <a:normAutofit/>
          </a:bodyPr>
          <a:lstStyle>
            <a:lvl1pPr algn="r">
              <a:defRPr sz="2800">
                <a:solidFill>
                  <a:schemeClr val="tx2"/>
                </a:solidFill>
                <a:effectLst>
                  <a:outerShdw blurRad="38100" dist="38100" dir="2700000" algn="tl">
                    <a:srgbClr val="000000">
                      <a:alpha val="43137"/>
                    </a:srgbClr>
                  </a:outerShdw>
                </a:effectLst>
              </a:defRPr>
            </a:lvl1pPr>
          </a:lstStyle>
          <a:p>
            <a:r>
              <a:rPr lang="tr-TR" dirty="0" smtClean="0"/>
              <a:t>Asıl başlık stili için tıklatın</a:t>
            </a:r>
            <a:endParaRPr lang="tr-TR" dirty="0"/>
          </a:p>
        </p:txBody>
      </p:sp>
      <p:sp>
        <p:nvSpPr>
          <p:cNvPr id="4" name="Veri Yer Tutucusu 3"/>
          <p:cNvSpPr>
            <a:spLocks noGrp="1"/>
          </p:cNvSpPr>
          <p:nvPr>
            <p:ph type="dt" sz="half" idx="10"/>
          </p:nvPr>
        </p:nvSpPr>
        <p:spPr/>
        <p:txBody>
          <a:bodyPr/>
          <a:lstStyle/>
          <a:p>
            <a:fld id="{DD995736-B6AF-4738-9549-B3E730609224}" type="datetime1">
              <a:rPr lang="tr-TR" smtClean="0"/>
              <a:t>19.10.2021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a:xfrm>
            <a:off x="8737600" y="6381329"/>
            <a:ext cx="2844800" cy="365125"/>
          </a:xfrm>
        </p:spPr>
        <p:txBody>
          <a:bodyPr/>
          <a:lstStyle>
            <a:lvl1pPr>
              <a:defRPr>
                <a:solidFill>
                  <a:schemeClr val="bg1"/>
                </a:solidFill>
              </a:defRPr>
            </a:lvl1pPr>
          </a:lstStyle>
          <a:p>
            <a:fld id="{F04B8496-08B9-4636-B56F-2FB86B0BC91C}" type="slidenum">
              <a:rPr lang="tr-TR" smtClean="0"/>
              <a:pPr/>
              <a:t>‹#›</a:t>
            </a:fld>
            <a:endParaRPr lang="tr-TR" dirty="0"/>
          </a:p>
        </p:txBody>
      </p:sp>
      <p:cxnSp>
        <p:nvCxnSpPr>
          <p:cNvPr id="12" name="Straight Connector 8"/>
          <p:cNvCxnSpPr>
            <a:cxnSpLocks noChangeShapeType="1"/>
          </p:cNvCxnSpPr>
          <p:nvPr userDrawn="1"/>
        </p:nvCxnSpPr>
        <p:spPr bwMode="auto">
          <a:xfrm>
            <a:off x="1487488" y="835124"/>
            <a:ext cx="10464800" cy="1588"/>
          </a:xfrm>
          <a:prstGeom prst="line">
            <a:avLst/>
          </a:prstGeom>
          <a:ln>
            <a:headEnd/>
            <a:tailEnd/>
          </a:ln>
        </p:spPr>
        <p:style>
          <a:lnRef idx="1">
            <a:schemeClr val="accent2"/>
          </a:lnRef>
          <a:fillRef idx="0">
            <a:schemeClr val="accent2"/>
          </a:fillRef>
          <a:effectRef idx="0">
            <a:schemeClr val="accent2"/>
          </a:effectRef>
          <a:fontRef idx="minor">
            <a:schemeClr val="tx1"/>
          </a:fontRef>
        </p:style>
      </p:cxn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734" y="0"/>
            <a:ext cx="1391115" cy="1215607"/>
          </a:xfrm>
          <a:prstGeom prst="rect">
            <a:avLst/>
          </a:prstGeom>
        </p:spPr>
      </p:pic>
    </p:spTree>
    <p:extLst>
      <p:ext uri="{BB962C8B-B14F-4D97-AF65-F5344CB8AC3E}">
        <p14:creationId xmlns:p14="http://schemas.microsoft.com/office/powerpoint/2010/main" val="91026341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075861" y="-27384"/>
            <a:ext cx="10972800" cy="1143000"/>
          </a:xfrm>
        </p:spPr>
        <p:txBody>
          <a:bodyPr>
            <a:normAutofit/>
          </a:bodyPr>
          <a:lstStyle>
            <a:lvl1pPr algn="r">
              <a:defRPr sz="2800">
                <a:solidFill>
                  <a:schemeClr val="tx2"/>
                </a:solidFill>
                <a:effectLst>
                  <a:outerShdw blurRad="38100" dist="38100" dir="2700000" algn="tl">
                    <a:srgbClr val="000000">
                      <a:alpha val="43137"/>
                    </a:srgbClr>
                  </a:outerShdw>
                </a:effectLst>
              </a:defRPr>
            </a:lvl1pPr>
          </a:lstStyle>
          <a:p>
            <a:r>
              <a:rPr lang="tr-TR" dirty="0" smtClean="0"/>
              <a:t>Asıl başlık stili için tıklatın</a:t>
            </a:r>
            <a:endParaRPr lang="tr-TR" dirty="0"/>
          </a:p>
        </p:txBody>
      </p:sp>
      <p:sp>
        <p:nvSpPr>
          <p:cNvPr id="4" name="Veri Yer Tutucusu 3"/>
          <p:cNvSpPr>
            <a:spLocks noGrp="1"/>
          </p:cNvSpPr>
          <p:nvPr>
            <p:ph type="dt" sz="half" idx="10"/>
          </p:nvPr>
        </p:nvSpPr>
        <p:spPr/>
        <p:txBody>
          <a:bodyPr/>
          <a:lstStyle/>
          <a:p>
            <a:fld id="{DD995736-B6AF-4738-9549-B3E730609224}" type="datetime1">
              <a:rPr lang="tr-TR" smtClean="0"/>
              <a:t>19.10.2021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a:xfrm>
            <a:off x="8737600" y="6381329"/>
            <a:ext cx="2844800" cy="365125"/>
          </a:xfrm>
        </p:spPr>
        <p:txBody>
          <a:bodyPr/>
          <a:lstStyle>
            <a:lvl1pPr>
              <a:defRPr>
                <a:solidFill>
                  <a:schemeClr val="bg1"/>
                </a:solidFill>
              </a:defRPr>
            </a:lvl1pPr>
          </a:lstStyle>
          <a:p>
            <a:fld id="{F04B8496-08B9-4636-B56F-2FB86B0BC91C}" type="slidenum">
              <a:rPr lang="tr-TR" smtClean="0"/>
              <a:pPr/>
              <a:t>‹#›</a:t>
            </a:fld>
            <a:endParaRPr lang="tr-TR" dirty="0"/>
          </a:p>
        </p:txBody>
      </p:sp>
      <p:cxnSp>
        <p:nvCxnSpPr>
          <p:cNvPr id="12" name="Straight Connector 8"/>
          <p:cNvCxnSpPr>
            <a:cxnSpLocks noChangeShapeType="1"/>
          </p:cNvCxnSpPr>
          <p:nvPr userDrawn="1"/>
        </p:nvCxnSpPr>
        <p:spPr bwMode="auto">
          <a:xfrm>
            <a:off x="1487488" y="835124"/>
            <a:ext cx="10464800" cy="1588"/>
          </a:xfrm>
          <a:prstGeom prst="line">
            <a:avLst/>
          </a:prstGeom>
          <a:ln>
            <a:headEnd/>
            <a:tailEnd/>
          </a:ln>
        </p:spPr>
        <p:style>
          <a:lnRef idx="1">
            <a:schemeClr val="accent2"/>
          </a:lnRef>
          <a:fillRef idx="0">
            <a:schemeClr val="accent2"/>
          </a:fillRef>
          <a:effectRef idx="0">
            <a:schemeClr val="accent2"/>
          </a:effectRef>
          <a:fontRef idx="minor">
            <a:schemeClr val="tx1"/>
          </a:fontRef>
        </p:style>
      </p:cxn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67" y="72280"/>
            <a:ext cx="1391115" cy="1043336"/>
          </a:xfrm>
          <a:prstGeom prst="rect">
            <a:avLst/>
          </a:prstGeom>
        </p:spPr>
      </p:pic>
    </p:spTree>
    <p:extLst>
      <p:ext uri="{BB962C8B-B14F-4D97-AF65-F5344CB8AC3E}">
        <p14:creationId xmlns:p14="http://schemas.microsoft.com/office/powerpoint/2010/main" val="289091964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075861" y="-27384"/>
            <a:ext cx="10972800" cy="1143000"/>
          </a:xfrm>
        </p:spPr>
        <p:txBody>
          <a:bodyPr>
            <a:normAutofit/>
          </a:bodyPr>
          <a:lstStyle>
            <a:lvl1pPr algn="r">
              <a:defRPr sz="2800">
                <a:solidFill>
                  <a:schemeClr val="tx2"/>
                </a:solidFill>
                <a:effectLst>
                  <a:outerShdw blurRad="38100" dist="38100" dir="2700000" algn="tl">
                    <a:srgbClr val="000000">
                      <a:alpha val="43137"/>
                    </a:srgbClr>
                  </a:outerShdw>
                </a:effectLst>
              </a:defRPr>
            </a:lvl1pPr>
          </a:lstStyle>
          <a:p>
            <a:r>
              <a:rPr lang="tr-TR" dirty="0" smtClean="0"/>
              <a:t>Asıl başlık stili için tıklatın</a:t>
            </a:r>
            <a:endParaRPr lang="tr-TR" dirty="0"/>
          </a:p>
        </p:txBody>
      </p:sp>
      <p:sp>
        <p:nvSpPr>
          <p:cNvPr id="4" name="Veri Yer Tutucusu 3"/>
          <p:cNvSpPr>
            <a:spLocks noGrp="1"/>
          </p:cNvSpPr>
          <p:nvPr>
            <p:ph type="dt" sz="half" idx="10"/>
          </p:nvPr>
        </p:nvSpPr>
        <p:spPr/>
        <p:txBody>
          <a:bodyPr/>
          <a:lstStyle/>
          <a:p>
            <a:fld id="{DD995736-B6AF-4738-9549-B3E730609224}" type="datetime1">
              <a:rPr lang="tr-TR" smtClean="0"/>
              <a:t>19.10.2021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a:xfrm>
            <a:off x="8737600" y="6381329"/>
            <a:ext cx="2844800" cy="365125"/>
          </a:xfrm>
        </p:spPr>
        <p:txBody>
          <a:bodyPr/>
          <a:lstStyle>
            <a:lvl1pPr>
              <a:defRPr>
                <a:solidFill>
                  <a:schemeClr val="bg1"/>
                </a:solidFill>
              </a:defRPr>
            </a:lvl1pPr>
          </a:lstStyle>
          <a:p>
            <a:fld id="{F04B8496-08B9-4636-B56F-2FB86B0BC91C}" type="slidenum">
              <a:rPr lang="tr-TR" smtClean="0"/>
              <a:pPr/>
              <a:t>‹#›</a:t>
            </a:fld>
            <a:endParaRPr lang="tr-TR" dirty="0"/>
          </a:p>
        </p:txBody>
      </p:sp>
      <p:cxnSp>
        <p:nvCxnSpPr>
          <p:cNvPr id="12" name="Straight Connector 8"/>
          <p:cNvCxnSpPr>
            <a:cxnSpLocks noChangeShapeType="1"/>
          </p:cNvCxnSpPr>
          <p:nvPr userDrawn="1"/>
        </p:nvCxnSpPr>
        <p:spPr bwMode="auto">
          <a:xfrm>
            <a:off x="1487488" y="835124"/>
            <a:ext cx="10464800" cy="1588"/>
          </a:xfrm>
          <a:prstGeom prst="line">
            <a:avLst/>
          </a:prstGeom>
          <a:ln>
            <a:headEnd/>
            <a:tailEnd/>
          </a:ln>
        </p:spPr>
        <p:style>
          <a:lnRef idx="1">
            <a:schemeClr val="accent2"/>
          </a:lnRef>
          <a:fillRef idx="0">
            <a:schemeClr val="accent2"/>
          </a:fillRef>
          <a:effectRef idx="0">
            <a:schemeClr val="accent2"/>
          </a:effectRef>
          <a:fontRef idx="minor">
            <a:schemeClr val="tx1"/>
          </a:fontRef>
        </p:style>
      </p:cxn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67" y="72280"/>
            <a:ext cx="1391115" cy="1043336"/>
          </a:xfrm>
          <a:prstGeom prst="rect">
            <a:avLst/>
          </a:prstGeom>
        </p:spPr>
      </p:pic>
    </p:spTree>
    <p:extLst>
      <p:ext uri="{BB962C8B-B14F-4D97-AF65-F5344CB8AC3E}">
        <p14:creationId xmlns:p14="http://schemas.microsoft.com/office/powerpoint/2010/main" val="12831806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A54A1C-B2FF-4F37-848C-ADDAEBC8C3E7}"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2556054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075861" y="-27384"/>
            <a:ext cx="10972800" cy="1143000"/>
          </a:xfrm>
        </p:spPr>
        <p:txBody>
          <a:bodyPr>
            <a:normAutofit/>
          </a:bodyPr>
          <a:lstStyle>
            <a:lvl1pPr algn="r">
              <a:defRPr sz="2800">
                <a:solidFill>
                  <a:schemeClr val="tx2"/>
                </a:solidFill>
                <a:effectLst>
                  <a:outerShdw blurRad="38100" dist="38100" dir="2700000" algn="tl">
                    <a:srgbClr val="000000">
                      <a:alpha val="43137"/>
                    </a:srgbClr>
                  </a:outerShdw>
                </a:effectLst>
              </a:defRPr>
            </a:lvl1pPr>
          </a:lstStyle>
          <a:p>
            <a:r>
              <a:rPr lang="tr-TR" dirty="0" smtClean="0"/>
              <a:t>Asıl başlık stili için tıklatın</a:t>
            </a:r>
            <a:endParaRPr lang="tr-TR" dirty="0"/>
          </a:p>
        </p:txBody>
      </p:sp>
      <p:sp>
        <p:nvSpPr>
          <p:cNvPr id="4" name="Veri Yer Tutucusu 3"/>
          <p:cNvSpPr>
            <a:spLocks noGrp="1"/>
          </p:cNvSpPr>
          <p:nvPr>
            <p:ph type="dt" sz="half" idx="10"/>
          </p:nvPr>
        </p:nvSpPr>
        <p:spPr/>
        <p:txBody>
          <a:bodyPr/>
          <a:lstStyle/>
          <a:p>
            <a:fld id="{DD995736-B6AF-4738-9549-B3E730609224}" type="datetime1">
              <a:rPr lang="tr-TR" smtClean="0"/>
              <a:t>19.10.2021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a:xfrm>
            <a:off x="8737600" y="6381329"/>
            <a:ext cx="2844800" cy="365125"/>
          </a:xfrm>
        </p:spPr>
        <p:txBody>
          <a:bodyPr/>
          <a:lstStyle>
            <a:lvl1pPr>
              <a:defRPr>
                <a:solidFill>
                  <a:schemeClr val="bg1"/>
                </a:solidFill>
              </a:defRPr>
            </a:lvl1pPr>
          </a:lstStyle>
          <a:p>
            <a:fld id="{F04B8496-08B9-4636-B56F-2FB86B0BC91C}" type="slidenum">
              <a:rPr lang="tr-TR" smtClean="0"/>
              <a:pPr/>
              <a:t>‹#›</a:t>
            </a:fld>
            <a:endParaRPr lang="tr-TR" dirty="0"/>
          </a:p>
        </p:txBody>
      </p:sp>
      <p:cxnSp>
        <p:nvCxnSpPr>
          <p:cNvPr id="12" name="Straight Connector 8"/>
          <p:cNvCxnSpPr>
            <a:cxnSpLocks noChangeShapeType="1"/>
          </p:cNvCxnSpPr>
          <p:nvPr userDrawn="1"/>
        </p:nvCxnSpPr>
        <p:spPr bwMode="auto">
          <a:xfrm>
            <a:off x="1487488" y="835124"/>
            <a:ext cx="10464800" cy="1588"/>
          </a:xfrm>
          <a:prstGeom prst="line">
            <a:avLst/>
          </a:prstGeom>
          <a:ln>
            <a:headEnd/>
            <a:tailEnd/>
          </a:ln>
        </p:spPr>
        <p:style>
          <a:lnRef idx="1">
            <a:schemeClr val="accent2"/>
          </a:lnRef>
          <a:fillRef idx="0">
            <a:schemeClr val="accent2"/>
          </a:fillRef>
          <a:effectRef idx="0">
            <a:schemeClr val="accent2"/>
          </a:effectRef>
          <a:fontRef idx="minor">
            <a:schemeClr val="tx1"/>
          </a:fontRef>
        </p:style>
      </p:cxn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67" y="72280"/>
            <a:ext cx="1391115" cy="1043336"/>
          </a:xfrm>
          <a:prstGeom prst="rect">
            <a:avLst/>
          </a:prstGeom>
        </p:spPr>
      </p:pic>
    </p:spTree>
    <p:extLst>
      <p:ext uri="{BB962C8B-B14F-4D97-AF65-F5344CB8AC3E}">
        <p14:creationId xmlns:p14="http://schemas.microsoft.com/office/powerpoint/2010/main" val="353569208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075861" y="-27384"/>
            <a:ext cx="10972800" cy="1143000"/>
          </a:xfrm>
        </p:spPr>
        <p:txBody>
          <a:bodyPr>
            <a:normAutofit/>
          </a:bodyPr>
          <a:lstStyle>
            <a:lvl1pPr algn="r">
              <a:defRPr sz="2800">
                <a:solidFill>
                  <a:schemeClr val="tx2"/>
                </a:solidFill>
                <a:effectLst>
                  <a:outerShdw blurRad="38100" dist="38100" dir="2700000" algn="tl">
                    <a:srgbClr val="000000">
                      <a:alpha val="43137"/>
                    </a:srgbClr>
                  </a:outerShdw>
                </a:effectLst>
              </a:defRPr>
            </a:lvl1pPr>
          </a:lstStyle>
          <a:p>
            <a:r>
              <a:rPr lang="tr-TR" dirty="0" smtClean="0"/>
              <a:t>Asıl başlık stili için tıklatın</a:t>
            </a:r>
            <a:endParaRPr lang="tr-TR" dirty="0"/>
          </a:p>
        </p:txBody>
      </p:sp>
      <p:sp>
        <p:nvSpPr>
          <p:cNvPr id="4" name="Veri Yer Tutucusu 3"/>
          <p:cNvSpPr>
            <a:spLocks noGrp="1"/>
          </p:cNvSpPr>
          <p:nvPr>
            <p:ph type="dt" sz="half" idx="10"/>
          </p:nvPr>
        </p:nvSpPr>
        <p:spPr/>
        <p:txBody>
          <a:bodyPr/>
          <a:lstStyle/>
          <a:p>
            <a:fld id="{DD995736-B6AF-4738-9549-B3E730609224}" type="datetime1">
              <a:rPr lang="tr-TR" smtClean="0"/>
              <a:t>19.10.2021</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a:xfrm>
            <a:off x="8737600" y="6381329"/>
            <a:ext cx="2844800" cy="365125"/>
          </a:xfrm>
        </p:spPr>
        <p:txBody>
          <a:bodyPr/>
          <a:lstStyle>
            <a:lvl1pPr>
              <a:defRPr>
                <a:solidFill>
                  <a:schemeClr val="bg1"/>
                </a:solidFill>
              </a:defRPr>
            </a:lvl1pPr>
          </a:lstStyle>
          <a:p>
            <a:fld id="{F04B8496-08B9-4636-B56F-2FB86B0BC91C}" type="slidenum">
              <a:rPr lang="tr-TR" smtClean="0"/>
              <a:pPr/>
              <a:t>‹#›</a:t>
            </a:fld>
            <a:endParaRPr lang="tr-TR" dirty="0"/>
          </a:p>
        </p:txBody>
      </p:sp>
      <p:cxnSp>
        <p:nvCxnSpPr>
          <p:cNvPr id="12" name="Straight Connector 8"/>
          <p:cNvCxnSpPr>
            <a:cxnSpLocks noChangeShapeType="1"/>
          </p:cNvCxnSpPr>
          <p:nvPr userDrawn="1"/>
        </p:nvCxnSpPr>
        <p:spPr bwMode="auto">
          <a:xfrm>
            <a:off x="1487488" y="835124"/>
            <a:ext cx="10464800" cy="1588"/>
          </a:xfrm>
          <a:prstGeom prst="line">
            <a:avLst/>
          </a:prstGeom>
          <a:ln>
            <a:headEnd/>
            <a:tailEnd/>
          </a:ln>
        </p:spPr>
        <p:style>
          <a:lnRef idx="1">
            <a:schemeClr val="accent2"/>
          </a:lnRef>
          <a:fillRef idx="0">
            <a:schemeClr val="accent2"/>
          </a:fillRef>
          <a:effectRef idx="0">
            <a:schemeClr val="accent2"/>
          </a:effectRef>
          <a:fontRef idx="minor">
            <a:schemeClr val="tx1"/>
          </a:fontRef>
        </p:style>
      </p:cxn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67" y="72280"/>
            <a:ext cx="1391115" cy="1043336"/>
          </a:xfrm>
          <a:prstGeom prst="rect">
            <a:avLst/>
          </a:prstGeom>
        </p:spPr>
      </p:pic>
    </p:spTree>
    <p:extLst>
      <p:ext uri="{BB962C8B-B14F-4D97-AF65-F5344CB8AC3E}">
        <p14:creationId xmlns:p14="http://schemas.microsoft.com/office/powerpoint/2010/main" val="162383299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1992170-738E-48D9-9227-BCE405F887EF}" type="datetimeFigureOut">
              <a:rPr lang="tr-TR" smtClean="0"/>
              <a:t>19.10.2021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29319128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992170-738E-48D9-9227-BCE405F887EF}" type="datetimeFigureOut">
              <a:rPr lang="tr-TR" smtClean="0"/>
              <a:t>19.10.2021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2296948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1992170-738E-48D9-9227-BCE405F887EF}" type="datetimeFigureOut">
              <a:rPr lang="tr-TR" smtClean="0"/>
              <a:t>19.10.2021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7473547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1992170-738E-48D9-9227-BCE405F887EF}" type="datetimeFigureOut">
              <a:rPr lang="tr-TR" smtClean="0"/>
              <a:t>19.10.2021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42283002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1992170-738E-48D9-9227-BCE405F887EF}" type="datetimeFigureOut">
              <a:rPr lang="tr-TR" smtClean="0"/>
              <a:t>19.10.2021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4038280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992170-738E-48D9-9227-BCE405F887EF}" type="datetimeFigureOut">
              <a:rPr lang="tr-TR" smtClean="0"/>
              <a:t>19.10.2021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244400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992170-738E-48D9-9227-BCE405F887EF}" type="datetimeFigureOut">
              <a:rPr lang="tr-TR" smtClean="0"/>
              <a:t>19.10.2021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1877652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992170-738E-48D9-9227-BCE405F887EF}" type="datetimeFigureOut">
              <a:rPr lang="tr-TR" smtClean="0"/>
              <a:t>19.10.2021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251248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AA54A1C-B2FF-4F37-848C-ADDAEBC8C3E7}" type="datetimeFigureOut">
              <a:rPr lang="tr-TR" smtClean="0"/>
              <a:t>19.10.2021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23193584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992170-738E-48D9-9227-BCE405F887EF}" type="datetimeFigureOut">
              <a:rPr lang="tr-TR" smtClean="0"/>
              <a:t>19.10.2021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15271099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992170-738E-48D9-9227-BCE405F887EF}" type="datetimeFigureOut">
              <a:rPr lang="tr-TR" smtClean="0"/>
              <a:t>19.10.2021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35571333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992170-738E-48D9-9227-BCE405F887EF}" type="datetimeFigureOut">
              <a:rPr lang="tr-TR" smtClean="0"/>
              <a:t>19.10.2021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D667A2-F21E-4932-B4EB-5AD2957493C8}" type="slidenum">
              <a:rPr lang="tr-TR" smtClean="0"/>
              <a:t>‹#›</a:t>
            </a:fld>
            <a:endParaRPr lang="tr-TR"/>
          </a:p>
        </p:txBody>
      </p:sp>
    </p:spTree>
    <p:extLst>
      <p:ext uri="{BB962C8B-B14F-4D97-AF65-F5344CB8AC3E}">
        <p14:creationId xmlns:p14="http://schemas.microsoft.com/office/powerpoint/2010/main" val="299181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AA54A1C-B2FF-4F37-848C-ADDAEBC8C3E7}"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294060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AA54A1C-B2FF-4F37-848C-ADDAEBC8C3E7}" type="datetimeFigureOut">
              <a:rPr lang="tr-TR" smtClean="0"/>
              <a:t>19.10.2021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298275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AA54A1C-B2FF-4F37-848C-ADDAEBC8C3E7}" type="datetimeFigureOut">
              <a:rPr lang="tr-TR" smtClean="0"/>
              <a:t>19.10.2021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63352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54A1C-B2FF-4F37-848C-ADDAEBC8C3E7}" type="datetimeFigureOut">
              <a:rPr lang="tr-TR" smtClean="0"/>
              <a:t>19.10.2021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410152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AA54A1C-B2FF-4F37-848C-ADDAEBC8C3E7}"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267713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AA54A1C-B2FF-4F37-848C-ADDAEBC8C3E7}" type="datetimeFigureOut">
              <a:rPr lang="tr-TR" smtClean="0"/>
              <a:t>19.10.2021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0A4289-756C-4CD1-8A65-77897E55F08F}" type="slidenum">
              <a:rPr lang="tr-TR" smtClean="0"/>
              <a:t>‹#›</a:t>
            </a:fld>
            <a:endParaRPr lang="tr-TR"/>
          </a:p>
        </p:txBody>
      </p:sp>
    </p:spTree>
    <p:extLst>
      <p:ext uri="{BB962C8B-B14F-4D97-AF65-F5344CB8AC3E}">
        <p14:creationId xmlns:p14="http://schemas.microsoft.com/office/powerpoint/2010/main" val="314401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2.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AA54A1C-B2FF-4F37-848C-ADDAEBC8C3E7}" type="datetimeFigureOut">
              <a:rPr lang="tr-TR" smtClean="0"/>
              <a:t>19.10.2021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A0A4289-756C-4CD1-8A65-77897E55F08F}" type="slidenum">
              <a:rPr lang="tr-TR" smtClean="0"/>
              <a:t>‹#›</a:t>
            </a:fld>
            <a:endParaRPr lang="tr-TR"/>
          </a:p>
        </p:txBody>
      </p:sp>
    </p:spTree>
    <p:extLst>
      <p:ext uri="{BB962C8B-B14F-4D97-AF65-F5344CB8AC3E}">
        <p14:creationId xmlns:p14="http://schemas.microsoft.com/office/powerpoint/2010/main" val="186923779"/>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 id="2147483661" r:id="rId18"/>
    <p:sldLayoutId id="2147483662" r:id="rId19"/>
    <p:sldLayoutId id="2147483663" r:id="rId20"/>
    <p:sldLayoutId id="2147483664" r:id="rId21"/>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92170-738E-48D9-9227-BCE405F887EF}" type="datetimeFigureOut">
              <a:rPr lang="tr-TR" smtClean="0"/>
              <a:t>19.10.2021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667A2-F21E-4932-B4EB-5AD2957493C8}" type="slidenum">
              <a:rPr lang="tr-TR" smtClean="0"/>
              <a:t>‹#›</a:t>
            </a:fld>
            <a:endParaRPr lang="tr-TR"/>
          </a:p>
        </p:txBody>
      </p:sp>
    </p:spTree>
    <p:extLst>
      <p:ext uri="{BB962C8B-B14F-4D97-AF65-F5344CB8AC3E}">
        <p14:creationId xmlns:p14="http://schemas.microsoft.com/office/powerpoint/2010/main" val="92780374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1007">
              <a:srgbClr val="FFCCCC"/>
            </a:gs>
            <a:gs pos="0">
              <a:srgbClr val="FF8585"/>
            </a:gs>
            <a:gs pos="74000">
              <a:srgbClr val="FF8585"/>
            </a:gs>
            <a:gs pos="43808">
              <a:srgbClr val="FF8585"/>
            </a:gs>
            <a:gs pos="83000">
              <a:srgbClr val="FFCCCC"/>
            </a:gs>
            <a:gs pos="100000">
              <a:srgbClr val="FFCCCC"/>
            </a:gs>
          </a:gsLst>
          <a:lin ang="5400000" scaled="1"/>
        </a:gradFill>
        <a:effectLst/>
      </p:bgPr>
    </p:bg>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492" y="251924"/>
            <a:ext cx="1624805" cy="1620333"/>
          </a:xfrm>
          <a:prstGeom prst="rect">
            <a:avLst/>
          </a:prstGeom>
        </p:spPr>
      </p:pic>
      <p:sp>
        <p:nvSpPr>
          <p:cNvPr id="6" name="Dikdörtgen 5"/>
          <p:cNvSpPr/>
          <p:nvPr/>
        </p:nvSpPr>
        <p:spPr>
          <a:xfrm>
            <a:off x="2145206" y="1663227"/>
            <a:ext cx="8291264" cy="2123658"/>
          </a:xfrm>
          <a:prstGeom prst="rect">
            <a:avLst/>
          </a:prstGeom>
        </p:spPr>
        <p:txBody>
          <a:bodyPr wrap="square">
            <a:spAutoFit/>
          </a:bodyPr>
          <a:lstStyle/>
          <a:p>
            <a:pPr algn="ctr"/>
            <a:r>
              <a:rPr lang="tr-TR" sz="4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T.C.  </a:t>
            </a:r>
            <a:endParaRPr lang="tr-TR" sz="4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tr-TR" sz="4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TARIM </a:t>
            </a:r>
            <a:r>
              <a:rPr lang="tr-TR" sz="4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 </a:t>
            </a:r>
            <a:r>
              <a:rPr lang="tr-TR" sz="4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ORMAN BAKANLIĞI </a:t>
            </a:r>
            <a:endParaRPr lang="tr-TR" sz="44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Dikdörtgen 6"/>
          <p:cNvSpPr/>
          <p:nvPr/>
        </p:nvSpPr>
        <p:spPr>
          <a:xfrm>
            <a:off x="3078351" y="4060641"/>
            <a:ext cx="6141425" cy="707886"/>
          </a:xfrm>
          <a:prstGeom prst="rect">
            <a:avLst/>
          </a:prstGeom>
          <a:noFill/>
        </p:spPr>
        <p:txBody>
          <a:bodyPr wrap="none">
            <a:spAutoFit/>
          </a:bodyPr>
          <a:lstStyle/>
          <a:p>
            <a:pPr algn="ctr">
              <a:defRPr/>
            </a:pPr>
            <a:r>
              <a:rPr lang="tr-TR" sz="4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Personel Genel Müdürlüğü</a:t>
            </a:r>
          </a:p>
        </p:txBody>
      </p:sp>
      <p:sp>
        <p:nvSpPr>
          <p:cNvPr id="9" name="Metin kutusu 8"/>
          <p:cNvSpPr txBox="1"/>
          <p:nvPr/>
        </p:nvSpPr>
        <p:spPr>
          <a:xfrm>
            <a:off x="9375267" y="5750170"/>
            <a:ext cx="2598821" cy="307777"/>
          </a:xfrm>
          <a:prstGeom prst="rect">
            <a:avLst/>
          </a:prstGeom>
          <a:noFill/>
        </p:spPr>
        <p:txBody>
          <a:bodyPr wrap="square" rtlCol="0">
            <a:spAutoFit/>
          </a:bodyPr>
          <a:lstStyle/>
          <a:p>
            <a:pPr algn="ctr"/>
            <a:endParaRPr lang="tr-TR" sz="1400" dirty="0">
              <a:solidFill>
                <a:schemeClr val="bg1"/>
              </a:solidFill>
              <a:effectLst>
                <a:outerShdw blurRad="38100" dist="38100" dir="2700000" algn="tl">
                  <a:srgbClr val="000000">
                    <a:alpha val="43137"/>
                  </a:srgbClr>
                </a:outerShdw>
              </a:effectLst>
            </a:endParaRPr>
          </a:p>
        </p:txBody>
      </p:sp>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1092127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61309" y="66586"/>
            <a:ext cx="9365673" cy="775529"/>
          </a:xfrm>
        </p:spPr>
        <p:txBody>
          <a:bodyPr>
            <a:normAutofit/>
          </a:bodyPr>
          <a:lstStyle/>
          <a:p>
            <a:pPr algn="ctr"/>
            <a:r>
              <a:rPr lang="tr-TR" b="1" dirty="0" smtClean="0">
                <a:solidFill>
                  <a:srgbClr val="C00000"/>
                </a:solidFill>
                <a:effectLst/>
                <a:latin typeface="Times New Roman" panose="02020603050405020304" pitchFamily="18" charset="0"/>
                <a:cs typeface="Times New Roman" panose="02020603050405020304" pitchFamily="18" charset="0"/>
              </a:rPr>
              <a:t>İPTAL / İHDAS KADRO CETVELLERİ</a:t>
            </a:r>
            <a:endParaRPr lang="tr-TR" b="1" dirty="0">
              <a:solidFill>
                <a:srgbClr val="C00000"/>
              </a:solidFill>
              <a:effectLst/>
              <a:latin typeface="Times New Roman" panose="02020603050405020304" pitchFamily="18" charset="0"/>
              <a:cs typeface="Times New Roman" panose="02020603050405020304" pitchFamily="18" charset="0"/>
            </a:endParaRPr>
          </a:p>
        </p:txBody>
      </p:sp>
      <p:graphicFrame>
        <p:nvGraphicFramePr>
          <p:cNvPr id="3" name="Tablo 2"/>
          <p:cNvGraphicFramePr>
            <a:graphicFrameLocks noGrp="1"/>
          </p:cNvGraphicFramePr>
          <p:nvPr>
            <p:extLst>
              <p:ext uri="{D42A27DB-BD31-4B8C-83A1-F6EECF244321}">
                <p14:modId xmlns:p14="http://schemas.microsoft.com/office/powerpoint/2010/main" val="3074256290"/>
              </p:ext>
            </p:extLst>
          </p:nvPr>
        </p:nvGraphicFramePr>
        <p:xfrm>
          <a:off x="1544786" y="3721919"/>
          <a:ext cx="9982196" cy="2415646"/>
        </p:xfrm>
        <a:graphic>
          <a:graphicData uri="http://schemas.openxmlformats.org/drawingml/2006/table">
            <a:tbl>
              <a:tblPr/>
              <a:tblGrid>
                <a:gridCol w="1726102">
                  <a:extLst>
                    <a:ext uri="{9D8B030D-6E8A-4147-A177-3AD203B41FA5}">
                      <a16:colId xmlns:a16="http://schemas.microsoft.com/office/drawing/2014/main" val="2749304580"/>
                    </a:ext>
                  </a:extLst>
                </a:gridCol>
                <a:gridCol w="371239">
                  <a:extLst>
                    <a:ext uri="{9D8B030D-6E8A-4147-A177-3AD203B41FA5}">
                      <a16:colId xmlns:a16="http://schemas.microsoft.com/office/drawing/2014/main" val="1945119582"/>
                    </a:ext>
                  </a:extLst>
                </a:gridCol>
                <a:gridCol w="1523031">
                  <a:extLst>
                    <a:ext uri="{9D8B030D-6E8A-4147-A177-3AD203B41FA5}">
                      <a16:colId xmlns:a16="http://schemas.microsoft.com/office/drawing/2014/main" val="437655972"/>
                    </a:ext>
                  </a:extLst>
                </a:gridCol>
                <a:gridCol w="393450">
                  <a:extLst>
                    <a:ext uri="{9D8B030D-6E8A-4147-A177-3AD203B41FA5}">
                      <a16:colId xmlns:a16="http://schemas.microsoft.com/office/drawing/2014/main" val="2565752714"/>
                    </a:ext>
                  </a:extLst>
                </a:gridCol>
                <a:gridCol w="698056">
                  <a:extLst>
                    <a:ext uri="{9D8B030D-6E8A-4147-A177-3AD203B41FA5}">
                      <a16:colId xmlns:a16="http://schemas.microsoft.com/office/drawing/2014/main" val="3104825061"/>
                    </a:ext>
                  </a:extLst>
                </a:gridCol>
                <a:gridCol w="291914">
                  <a:extLst>
                    <a:ext uri="{9D8B030D-6E8A-4147-A177-3AD203B41FA5}">
                      <a16:colId xmlns:a16="http://schemas.microsoft.com/office/drawing/2014/main" val="1028696193"/>
                    </a:ext>
                  </a:extLst>
                </a:gridCol>
                <a:gridCol w="291914">
                  <a:extLst>
                    <a:ext uri="{9D8B030D-6E8A-4147-A177-3AD203B41FA5}">
                      <a16:colId xmlns:a16="http://schemas.microsoft.com/office/drawing/2014/main" val="226191430"/>
                    </a:ext>
                  </a:extLst>
                </a:gridCol>
                <a:gridCol w="291914">
                  <a:extLst>
                    <a:ext uri="{9D8B030D-6E8A-4147-A177-3AD203B41FA5}">
                      <a16:colId xmlns:a16="http://schemas.microsoft.com/office/drawing/2014/main" val="1307844938"/>
                    </a:ext>
                  </a:extLst>
                </a:gridCol>
                <a:gridCol w="291914">
                  <a:extLst>
                    <a:ext uri="{9D8B030D-6E8A-4147-A177-3AD203B41FA5}">
                      <a16:colId xmlns:a16="http://schemas.microsoft.com/office/drawing/2014/main" val="1128224647"/>
                    </a:ext>
                  </a:extLst>
                </a:gridCol>
                <a:gridCol w="291914">
                  <a:extLst>
                    <a:ext uri="{9D8B030D-6E8A-4147-A177-3AD203B41FA5}">
                      <a16:colId xmlns:a16="http://schemas.microsoft.com/office/drawing/2014/main" val="2619678677"/>
                    </a:ext>
                  </a:extLst>
                </a:gridCol>
                <a:gridCol w="291914">
                  <a:extLst>
                    <a:ext uri="{9D8B030D-6E8A-4147-A177-3AD203B41FA5}">
                      <a16:colId xmlns:a16="http://schemas.microsoft.com/office/drawing/2014/main" val="379326542"/>
                    </a:ext>
                  </a:extLst>
                </a:gridCol>
                <a:gridCol w="291914">
                  <a:extLst>
                    <a:ext uri="{9D8B030D-6E8A-4147-A177-3AD203B41FA5}">
                      <a16:colId xmlns:a16="http://schemas.microsoft.com/office/drawing/2014/main" val="3708962410"/>
                    </a:ext>
                  </a:extLst>
                </a:gridCol>
                <a:gridCol w="291914">
                  <a:extLst>
                    <a:ext uri="{9D8B030D-6E8A-4147-A177-3AD203B41FA5}">
                      <a16:colId xmlns:a16="http://schemas.microsoft.com/office/drawing/2014/main" val="2872865268"/>
                    </a:ext>
                  </a:extLst>
                </a:gridCol>
                <a:gridCol w="291914">
                  <a:extLst>
                    <a:ext uri="{9D8B030D-6E8A-4147-A177-3AD203B41FA5}">
                      <a16:colId xmlns:a16="http://schemas.microsoft.com/office/drawing/2014/main" val="2466453008"/>
                    </a:ext>
                  </a:extLst>
                </a:gridCol>
                <a:gridCol w="291914">
                  <a:extLst>
                    <a:ext uri="{9D8B030D-6E8A-4147-A177-3AD203B41FA5}">
                      <a16:colId xmlns:a16="http://schemas.microsoft.com/office/drawing/2014/main" val="1654867744"/>
                    </a:ext>
                  </a:extLst>
                </a:gridCol>
                <a:gridCol w="291914">
                  <a:extLst>
                    <a:ext uri="{9D8B030D-6E8A-4147-A177-3AD203B41FA5}">
                      <a16:colId xmlns:a16="http://schemas.microsoft.com/office/drawing/2014/main" val="1239275239"/>
                    </a:ext>
                  </a:extLst>
                </a:gridCol>
                <a:gridCol w="291914">
                  <a:extLst>
                    <a:ext uri="{9D8B030D-6E8A-4147-A177-3AD203B41FA5}">
                      <a16:colId xmlns:a16="http://schemas.microsoft.com/office/drawing/2014/main" val="1537084864"/>
                    </a:ext>
                  </a:extLst>
                </a:gridCol>
                <a:gridCol w="291914">
                  <a:extLst>
                    <a:ext uri="{9D8B030D-6E8A-4147-A177-3AD203B41FA5}">
                      <a16:colId xmlns:a16="http://schemas.microsoft.com/office/drawing/2014/main" val="3564292619"/>
                    </a:ext>
                  </a:extLst>
                </a:gridCol>
                <a:gridCol w="291914">
                  <a:extLst>
                    <a:ext uri="{9D8B030D-6E8A-4147-A177-3AD203B41FA5}">
                      <a16:colId xmlns:a16="http://schemas.microsoft.com/office/drawing/2014/main" val="825126801"/>
                    </a:ext>
                  </a:extLst>
                </a:gridCol>
                <a:gridCol w="291914">
                  <a:extLst>
                    <a:ext uri="{9D8B030D-6E8A-4147-A177-3AD203B41FA5}">
                      <a16:colId xmlns:a16="http://schemas.microsoft.com/office/drawing/2014/main" val="2313498025"/>
                    </a:ext>
                  </a:extLst>
                </a:gridCol>
                <a:gridCol w="291914">
                  <a:extLst>
                    <a:ext uri="{9D8B030D-6E8A-4147-A177-3AD203B41FA5}">
                      <a16:colId xmlns:a16="http://schemas.microsoft.com/office/drawing/2014/main" val="3055353580"/>
                    </a:ext>
                  </a:extLst>
                </a:gridCol>
                <a:gridCol w="599694">
                  <a:extLst>
                    <a:ext uri="{9D8B030D-6E8A-4147-A177-3AD203B41FA5}">
                      <a16:colId xmlns:a16="http://schemas.microsoft.com/office/drawing/2014/main" val="2755780407"/>
                    </a:ext>
                  </a:extLst>
                </a:gridCol>
              </a:tblGrid>
              <a:tr h="1115004">
                <a:tc gridSpan="2">
                  <a:txBody>
                    <a:bodyPr/>
                    <a:lstStyle/>
                    <a:p>
                      <a:pPr algn="l" rtl="0" fontAlgn="t"/>
                      <a:r>
                        <a:rPr lang="tr-TR" sz="1000" b="1" i="0" u="none" strike="noStrike">
                          <a:solidFill>
                            <a:srgbClr val="000000"/>
                          </a:solidFill>
                          <a:effectLst/>
                          <a:latin typeface="Arial" panose="020B0604020202020204" pitchFamily="34" charset="0"/>
                        </a:rPr>
                        <a:t>Teşkilat : TAŞRA</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Kurum   : 30</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5">
                  <a:txBody>
                    <a:bodyPr/>
                    <a:lstStyle/>
                    <a:p>
                      <a:pPr algn="ctr" rtl="0" fontAlgn="t"/>
                      <a:r>
                        <a:rPr lang="tr-TR" sz="1000" b="1" i="0" u="none" strike="noStrike" dirty="0">
                          <a:solidFill>
                            <a:srgbClr val="000000"/>
                          </a:solidFill>
                          <a:effectLst/>
                          <a:latin typeface="Arial" panose="020B0604020202020204" pitchFamily="34" charset="0"/>
                        </a:rPr>
                        <a:t/>
                      </a:r>
                      <a:br>
                        <a:rPr lang="tr-TR" sz="1000" b="1" i="0" u="none" strike="noStrike" dirty="0">
                          <a:solidFill>
                            <a:srgbClr val="000000"/>
                          </a:solidFill>
                          <a:effectLst/>
                          <a:latin typeface="Arial" panose="020B0604020202020204" pitchFamily="34" charset="0"/>
                        </a:rPr>
                      </a:br>
                      <a:r>
                        <a:rPr lang="tr-TR" sz="1000" b="1" i="0" u="none" strike="noStrike" dirty="0">
                          <a:solidFill>
                            <a:srgbClr val="000000"/>
                          </a:solidFill>
                          <a:effectLst/>
                          <a:latin typeface="Arial" panose="020B0604020202020204" pitchFamily="34" charset="0"/>
                        </a:rPr>
                        <a:t/>
                      </a:r>
                      <a:br>
                        <a:rPr lang="tr-TR" sz="1000" b="1" i="0" u="none" strike="noStrike" dirty="0">
                          <a:solidFill>
                            <a:srgbClr val="000000"/>
                          </a:solidFill>
                          <a:effectLst/>
                          <a:latin typeface="Arial" panose="020B0604020202020204" pitchFamily="34" charset="0"/>
                        </a:rPr>
                      </a:br>
                      <a:r>
                        <a:rPr lang="tr-TR" sz="1000" b="1" i="0" u="none" strike="noStrike" dirty="0" smtClean="0">
                          <a:solidFill>
                            <a:srgbClr val="000000"/>
                          </a:solidFill>
                          <a:effectLst/>
                          <a:latin typeface="Arial" panose="020B0604020202020204" pitchFamily="34" charset="0"/>
                        </a:rPr>
                        <a:t>İHDAS</a:t>
                      </a:r>
                      <a:endParaRPr lang="tr-TR" sz="1000" b="1"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7">
                  <a:txBody>
                    <a:bodyPr/>
                    <a:lstStyle/>
                    <a:p>
                      <a:pPr algn="l" rtl="0" fontAlgn="t"/>
                      <a:r>
                        <a:rPr lang="tr-TR" sz="1000" b="1" i="0" u="none" strike="noStrike" dirty="0">
                          <a:solidFill>
                            <a:srgbClr val="000000"/>
                          </a:solidFill>
                          <a:effectLst/>
                          <a:latin typeface="Arial" panose="020B0604020202020204" pitchFamily="34" charset="0"/>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rtl="0" fontAlgn="t"/>
                      <a:r>
                        <a:rPr lang="tr-TR" sz="1000" b="1" i="0" u="none" strike="noStrike">
                          <a:solidFill>
                            <a:srgbClr val="000000"/>
                          </a:solidFill>
                          <a:effectLst/>
                          <a:latin typeface="Arial" panose="020B0604020202020204" pitchFamily="34" charset="0"/>
                        </a:rPr>
                        <a:t>İcmal No</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Saymanlık</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Başlangıç Tarihi</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rtl="0" fontAlgn="t"/>
                      <a:r>
                        <a:rPr lang="tr-TR" sz="1000" b="1" i="0" u="none" strike="noStrike">
                          <a:solidFill>
                            <a:srgbClr val="000000"/>
                          </a:solidFill>
                          <a:effectLst/>
                          <a:latin typeface="Arial" panose="020B0604020202020204" pitchFamily="34" charset="0"/>
                        </a:rPr>
                        <a:t>:</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 00015</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83061321"/>
                  </a:ext>
                </a:extLst>
              </a:tr>
              <a:tr h="401824">
                <a:tc gridSpan="3">
                  <a:txBody>
                    <a:bodyPr/>
                    <a:lstStyle/>
                    <a:p>
                      <a:pPr algn="ctr" rtl="0" fontAlgn="t"/>
                      <a:r>
                        <a:rPr lang="tr-TR" sz="1000" b="1"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19">
                  <a:txBody>
                    <a:bodyPr/>
                    <a:lstStyle/>
                    <a:p>
                      <a:pPr algn="ctr" rtl="0" fontAlgn="t"/>
                      <a:r>
                        <a:rPr lang="tr-TR" sz="1000" b="1" i="0" u="none" strike="noStrike" dirty="0">
                          <a:solidFill>
                            <a:srgbClr val="000000"/>
                          </a:solidFill>
                          <a:effectLst/>
                          <a:latin typeface="Arial" panose="020B0604020202020204" pitchFamily="34" charset="0"/>
                        </a:rPr>
                        <a:t>DERECELER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91702625"/>
                  </a:ext>
                </a:extLst>
              </a:tr>
              <a:tr h="299606">
                <a:tc>
                  <a:txBody>
                    <a:bodyPr/>
                    <a:lstStyle/>
                    <a:p>
                      <a:pPr algn="ctr" rtl="0" fontAlgn="t"/>
                      <a:r>
                        <a:rPr lang="tr-TR" sz="1000" b="1" i="0" u="none" strike="noStrike">
                          <a:solidFill>
                            <a:srgbClr val="000000"/>
                          </a:solidFill>
                          <a:effectLst/>
                          <a:latin typeface="Arial" panose="020B0604020202020204" pitchFamily="34" charset="0"/>
                        </a:rPr>
                        <a:t>Birimi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Sınıf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dirty="0">
                          <a:solidFill>
                            <a:srgbClr val="000000"/>
                          </a:solidFill>
                          <a:effectLst/>
                          <a:latin typeface="Arial" panose="020B0604020202020204" pitchFamily="34" charset="0"/>
                        </a:rPr>
                        <a:t>Kadro </a:t>
                      </a:r>
                      <a:r>
                        <a:rPr lang="tr-TR" sz="1000" b="1" i="0" u="none" strike="noStrike" dirty="0" err="1">
                          <a:solidFill>
                            <a:srgbClr val="000000"/>
                          </a:solidFill>
                          <a:effectLst/>
                          <a:latin typeface="Arial" panose="020B0604020202020204" pitchFamily="34" charset="0"/>
                        </a:rPr>
                        <a:t>Ünvanı</a:t>
                      </a:r>
                      <a:endParaRPr lang="tr-TR" sz="1000" b="1"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Kodu</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Cinsiyet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Diğ</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TOPLAM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527670"/>
                  </a:ext>
                </a:extLst>
              </a:tr>
              <a:tr h="299606">
                <a:tc>
                  <a:txBody>
                    <a:bodyPr/>
                    <a:lstStyle/>
                    <a:p>
                      <a:pPr algn="l" rtl="0" fontAlgn="ctr"/>
                      <a:r>
                        <a:rPr lang="tr-TR" sz="1000" b="0" i="0" u="none" strike="noStrike">
                          <a:solidFill>
                            <a:srgbClr val="000000"/>
                          </a:solidFill>
                          <a:effectLst/>
                          <a:latin typeface="Arial" panose="020B0604020202020204" pitchFamily="34" charset="0"/>
                        </a:rPr>
                        <a:t>KONYA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GIH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Araştırmacı(6360)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6366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Erkek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8696874"/>
                  </a:ext>
                </a:extLst>
              </a:tr>
              <a:tr h="299606">
                <a:tc>
                  <a:txBody>
                    <a:bodyPr/>
                    <a:lstStyle/>
                    <a:p>
                      <a:pPr algn="l" rtl="0" fontAlgn="ctr"/>
                      <a:r>
                        <a:rPr lang="tr-TR" sz="1000" b="0" i="0" u="none" strike="noStrike">
                          <a:solidFill>
                            <a:srgbClr val="000000"/>
                          </a:solidFill>
                          <a:effectLst/>
                          <a:latin typeface="Arial" panose="020B0604020202020204" pitchFamily="34" charset="0"/>
                        </a:rPr>
                        <a:t>ADANA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dirty="0">
                          <a:solidFill>
                            <a:srgbClr val="000000"/>
                          </a:solidFill>
                          <a:effectLst/>
                          <a:latin typeface="Arial" panose="020B0604020202020204" pitchFamily="34" charset="0"/>
                        </a:rPr>
                        <a:t>AVH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Avukat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5935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Kadın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7424575"/>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2710069571"/>
              </p:ext>
            </p:extLst>
          </p:nvPr>
        </p:nvGraphicFramePr>
        <p:xfrm>
          <a:off x="1570181" y="1136073"/>
          <a:ext cx="9956801" cy="2291888"/>
        </p:xfrm>
        <a:graphic>
          <a:graphicData uri="http://schemas.openxmlformats.org/drawingml/2006/table">
            <a:tbl>
              <a:tblPr/>
              <a:tblGrid>
                <a:gridCol w="1752041">
                  <a:extLst>
                    <a:ext uri="{9D8B030D-6E8A-4147-A177-3AD203B41FA5}">
                      <a16:colId xmlns:a16="http://schemas.microsoft.com/office/drawing/2014/main" val="530849106"/>
                    </a:ext>
                  </a:extLst>
                </a:gridCol>
                <a:gridCol w="371357">
                  <a:extLst>
                    <a:ext uri="{9D8B030D-6E8A-4147-A177-3AD203B41FA5}">
                      <a16:colId xmlns:a16="http://schemas.microsoft.com/office/drawing/2014/main" val="1990528098"/>
                    </a:ext>
                  </a:extLst>
                </a:gridCol>
                <a:gridCol w="1523514">
                  <a:extLst>
                    <a:ext uri="{9D8B030D-6E8A-4147-A177-3AD203B41FA5}">
                      <a16:colId xmlns:a16="http://schemas.microsoft.com/office/drawing/2014/main" val="1696556480"/>
                    </a:ext>
                  </a:extLst>
                </a:gridCol>
                <a:gridCol w="393574">
                  <a:extLst>
                    <a:ext uri="{9D8B030D-6E8A-4147-A177-3AD203B41FA5}">
                      <a16:colId xmlns:a16="http://schemas.microsoft.com/office/drawing/2014/main" val="3074879110"/>
                    </a:ext>
                  </a:extLst>
                </a:gridCol>
                <a:gridCol w="698277">
                  <a:extLst>
                    <a:ext uri="{9D8B030D-6E8A-4147-A177-3AD203B41FA5}">
                      <a16:colId xmlns:a16="http://schemas.microsoft.com/office/drawing/2014/main" val="2932403736"/>
                    </a:ext>
                  </a:extLst>
                </a:gridCol>
                <a:gridCol w="292007">
                  <a:extLst>
                    <a:ext uri="{9D8B030D-6E8A-4147-A177-3AD203B41FA5}">
                      <a16:colId xmlns:a16="http://schemas.microsoft.com/office/drawing/2014/main" val="741544820"/>
                    </a:ext>
                  </a:extLst>
                </a:gridCol>
                <a:gridCol w="292007">
                  <a:extLst>
                    <a:ext uri="{9D8B030D-6E8A-4147-A177-3AD203B41FA5}">
                      <a16:colId xmlns:a16="http://schemas.microsoft.com/office/drawing/2014/main" val="3595243836"/>
                    </a:ext>
                  </a:extLst>
                </a:gridCol>
                <a:gridCol w="292007">
                  <a:extLst>
                    <a:ext uri="{9D8B030D-6E8A-4147-A177-3AD203B41FA5}">
                      <a16:colId xmlns:a16="http://schemas.microsoft.com/office/drawing/2014/main" val="4228803969"/>
                    </a:ext>
                  </a:extLst>
                </a:gridCol>
                <a:gridCol w="292007">
                  <a:extLst>
                    <a:ext uri="{9D8B030D-6E8A-4147-A177-3AD203B41FA5}">
                      <a16:colId xmlns:a16="http://schemas.microsoft.com/office/drawing/2014/main" val="3748776785"/>
                    </a:ext>
                  </a:extLst>
                </a:gridCol>
                <a:gridCol w="292007">
                  <a:extLst>
                    <a:ext uri="{9D8B030D-6E8A-4147-A177-3AD203B41FA5}">
                      <a16:colId xmlns:a16="http://schemas.microsoft.com/office/drawing/2014/main" val="2706207528"/>
                    </a:ext>
                  </a:extLst>
                </a:gridCol>
                <a:gridCol w="292007">
                  <a:extLst>
                    <a:ext uri="{9D8B030D-6E8A-4147-A177-3AD203B41FA5}">
                      <a16:colId xmlns:a16="http://schemas.microsoft.com/office/drawing/2014/main" val="2900564403"/>
                    </a:ext>
                  </a:extLst>
                </a:gridCol>
                <a:gridCol w="292007">
                  <a:extLst>
                    <a:ext uri="{9D8B030D-6E8A-4147-A177-3AD203B41FA5}">
                      <a16:colId xmlns:a16="http://schemas.microsoft.com/office/drawing/2014/main" val="116705218"/>
                    </a:ext>
                  </a:extLst>
                </a:gridCol>
                <a:gridCol w="292007">
                  <a:extLst>
                    <a:ext uri="{9D8B030D-6E8A-4147-A177-3AD203B41FA5}">
                      <a16:colId xmlns:a16="http://schemas.microsoft.com/office/drawing/2014/main" val="3473123331"/>
                    </a:ext>
                  </a:extLst>
                </a:gridCol>
                <a:gridCol w="292007">
                  <a:extLst>
                    <a:ext uri="{9D8B030D-6E8A-4147-A177-3AD203B41FA5}">
                      <a16:colId xmlns:a16="http://schemas.microsoft.com/office/drawing/2014/main" val="705820325"/>
                    </a:ext>
                  </a:extLst>
                </a:gridCol>
                <a:gridCol w="292007">
                  <a:extLst>
                    <a:ext uri="{9D8B030D-6E8A-4147-A177-3AD203B41FA5}">
                      <a16:colId xmlns:a16="http://schemas.microsoft.com/office/drawing/2014/main" val="3954013858"/>
                    </a:ext>
                  </a:extLst>
                </a:gridCol>
                <a:gridCol w="292007">
                  <a:extLst>
                    <a:ext uri="{9D8B030D-6E8A-4147-A177-3AD203B41FA5}">
                      <a16:colId xmlns:a16="http://schemas.microsoft.com/office/drawing/2014/main" val="2542444364"/>
                    </a:ext>
                  </a:extLst>
                </a:gridCol>
                <a:gridCol w="292007">
                  <a:extLst>
                    <a:ext uri="{9D8B030D-6E8A-4147-A177-3AD203B41FA5}">
                      <a16:colId xmlns:a16="http://schemas.microsoft.com/office/drawing/2014/main" val="1113322861"/>
                    </a:ext>
                  </a:extLst>
                </a:gridCol>
                <a:gridCol w="292007">
                  <a:extLst>
                    <a:ext uri="{9D8B030D-6E8A-4147-A177-3AD203B41FA5}">
                      <a16:colId xmlns:a16="http://schemas.microsoft.com/office/drawing/2014/main" val="1770220181"/>
                    </a:ext>
                  </a:extLst>
                </a:gridCol>
                <a:gridCol w="292007">
                  <a:extLst>
                    <a:ext uri="{9D8B030D-6E8A-4147-A177-3AD203B41FA5}">
                      <a16:colId xmlns:a16="http://schemas.microsoft.com/office/drawing/2014/main" val="1775553609"/>
                    </a:ext>
                  </a:extLst>
                </a:gridCol>
                <a:gridCol w="292007">
                  <a:extLst>
                    <a:ext uri="{9D8B030D-6E8A-4147-A177-3AD203B41FA5}">
                      <a16:colId xmlns:a16="http://schemas.microsoft.com/office/drawing/2014/main" val="2354411203"/>
                    </a:ext>
                  </a:extLst>
                </a:gridCol>
                <a:gridCol w="292007">
                  <a:extLst>
                    <a:ext uri="{9D8B030D-6E8A-4147-A177-3AD203B41FA5}">
                      <a16:colId xmlns:a16="http://schemas.microsoft.com/office/drawing/2014/main" val="1301605058"/>
                    </a:ext>
                  </a:extLst>
                </a:gridCol>
                <a:gridCol w="545926">
                  <a:extLst>
                    <a:ext uri="{9D8B030D-6E8A-4147-A177-3AD203B41FA5}">
                      <a16:colId xmlns:a16="http://schemas.microsoft.com/office/drawing/2014/main" val="3662661478"/>
                    </a:ext>
                  </a:extLst>
                </a:gridCol>
              </a:tblGrid>
              <a:tr h="1015777">
                <a:tc gridSpan="2">
                  <a:txBody>
                    <a:bodyPr/>
                    <a:lstStyle/>
                    <a:p>
                      <a:pPr algn="l" rtl="0" fontAlgn="t"/>
                      <a:r>
                        <a:rPr lang="tr-TR" sz="1000" b="1" i="0" u="none" strike="noStrike" dirty="0">
                          <a:solidFill>
                            <a:srgbClr val="000000"/>
                          </a:solidFill>
                          <a:effectLst/>
                          <a:latin typeface="Arial" panose="020B0604020202020204" pitchFamily="34" charset="0"/>
                        </a:rPr>
                        <a:t>Teşkilat : TAŞRA</a:t>
                      </a:r>
                      <a:br>
                        <a:rPr lang="tr-TR" sz="1000" b="1" i="0" u="none" strike="noStrike" dirty="0">
                          <a:solidFill>
                            <a:srgbClr val="000000"/>
                          </a:solidFill>
                          <a:effectLst/>
                          <a:latin typeface="Arial" panose="020B0604020202020204" pitchFamily="34" charset="0"/>
                        </a:rPr>
                      </a:br>
                      <a:r>
                        <a:rPr lang="tr-TR" sz="1000" b="1" i="0" u="none" strike="noStrike" dirty="0">
                          <a:solidFill>
                            <a:srgbClr val="000000"/>
                          </a:solidFill>
                          <a:effectLst/>
                          <a:latin typeface="Arial" panose="020B0604020202020204" pitchFamily="34" charset="0"/>
                        </a:rPr>
                        <a:t>Kurum   : 30</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5">
                  <a:txBody>
                    <a:bodyPr/>
                    <a:lstStyle/>
                    <a:p>
                      <a:pPr algn="ctr" rtl="0" fontAlgn="t"/>
                      <a:r>
                        <a:rPr lang="tr-TR" sz="1000" b="1" i="0" u="none" strike="noStrike" dirty="0">
                          <a:solidFill>
                            <a:srgbClr val="000000"/>
                          </a:solidFill>
                          <a:effectLst/>
                          <a:latin typeface="Arial" panose="020B0604020202020204" pitchFamily="34" charset="0"/>
                        </a:rPr>
                        <a:t/>
                      </a:r>
                      <a:br>
                        <a:rPr lang="tr-TR" sz="1000" b="1" i="0" u="none" strike="noStrike" dirty="0">
                          <a:solidFill>
                            <a:srgbClr val="000000"/>
                          </a:solidFill>
                          <a:effectLst/>
                          <a:latin typeface="Arial" panose="020B0604020202020204" pitchFamily="34" charset="0"/>
                        </a:rPr>
                      </a:br>
                      <a:r>
                        <a:rPr lang="tr-TR" sz="1000" b="1" i="0" u="none" strike="noStrike" dirty="0">
                          <a:solidFill>
                            <a:srgbClr val="000000"/>
                          </a:solidFill>
                          <a:effectLst/>
                          <a:latin typeface="Arial" panose="020B0604020202020204" pitchFamily="34" charset="0"/>
                        </a:rPr>
                        <a:t/>
                      </a:r>
                      <a:br>
                        <a:rPr lang="tr-TR" sz="1000" b="1" i="0" u="none" strike="noStrike" dirty="0">
                          <a:solidFill>
                            <a:srgbClr val="000000"/>
                          </a:solidFill>
                          <a:effectLst/>
                          <a:latin typeface="Arial" panose="020B0604020202020204" pitchFamily="34" charset="0"/>
                        </a:rPr>
                      </a:br>
                      <a:r>
                        <a:rPr lang="tr-TR" sz="1000" b="1" i="0" u="none" strike="noStrike" dirty="0" smtClean="0">
                          <a:solidFill>
                            <a:srgbClr val="000000"/>
                          </a:solidFill>
                          <a:effectLst/>
                          <a:latin typeface="Arial" panose="020B0604020202020204" pitchFamily="34" charset="0"/>
                        </a:rPr>
                        <a:t>İPTAL</a:t>
                      </a:r>
                      <a:endParaRPr lang="tr-TR" sz="1000" b="1"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7">
                  <a:txBody>
                    <a:bodyPr/>
                    <a:lstStyle/>
                    <a:p>
                      <a:pPr algn="l" rtl="0" fontAlgn="t"/>
                      <a:r>
                        <a:rPr lang="tr-TR" sz="1000" b="1" i="0" u="none" strike="noStrike">
                          <a:solidFill>
                            <a:srgbClr val="000000"/>
                          </a:solidFill>
                          <a:effectLst/>
                          <a:latin typeface="Arial" panose="020B0604020202020204" pitchFamily="34" charset="0"/>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rtl="0" fontAlgn="t"/>
                      <a:r>
                        <a:rPr lang="tr-TR" sz="1000" b="1" i="0" u="none" strike="noStrike">
                          <a:solidFill>
                            <a:srgbClr val="000000"/>
                          </a:solidFill>
                          <a:effectLst/>
                          <a:latin typeface="Arial" panose="020B0604020202020204" pitchFamily="34" charset="0"/>
                        </a:rPr>
                        <a:t>İcmal No</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Saymanlık</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Başlangıç Tarihi</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rtl="0" fontAlgn="t"/>
                      <a:r>
                        <a:rPr lang="tr-TR" sz="1000" b="1" i="0" u="none" strike="noStrike">
                          <a:solidFill>
                            <a:srgbClr val="000000"/>
                          </a:solidFill>
                          <a:effectLst/>
                          <a:latin typeface="Arial" panose="020B0604020202020204" pitchFamily="34" charset="0"/>
                        </a:rPr>
                        <a:t>:</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 00015</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14067556"/>
                  </a:ext>
                </a:extLst>
              </a:tr>
              <a:tr h="320433">
                <a:tc gridSpan="3">
                  <a:txBody>
                    <a:bodyPr/>
                    <a:lstStyle/>
                    <a:p>
                      <a:pPr algn="ctr" rtl="0" fontAlgn="t"/>
                      <a:r>
                        <a:rPr lang="tr-TR" sz="1000" b="1"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19">
                  <a:txBody>
                    <a:bodyPr/>
                    <a:lstStyle/>
                    <a:p>
                      <a:pPr algn="ctr" rtl="0" fontAlgn="t"/>
                      <a:r>
                        <a:rPr lang="tr-TR" sz="1000" b="1" i="0" u="none" strike="noStrike">
                          <a:solidFill>
                            <a:srgbClr val="000000"/>
                          </a:solidFill>
                          <a:effectLst/>
                          <a:latin typeface="Arial" panose="020B0604020202020204" pitchFamily="34" charset="0"/>
                        </a:rPr>
                        <a:t>DERECELER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30004496"/>
                  </a:ext>
                </a:extLst>
              </a:tr>
              <a:tr h="477838">
                <a:tc>
                  <a:txBody>
                    <a:bodyPr/>
                    <a:lstStyle/>
                    <a:p>
                      <a:pPr algn="ctr" rtl="0" fontAlgn="t"/>
                      <a:r>
                        <a:rPr lang="tr-TR" sz="1000" b="1" i="0" u="none" strike="noStrike">
                          <a:solidFill>
                            <a:srgbClr val="000000"/>
                          </a:solidFill>
                          <a:effectLst/>
                          <a:latin typeface="Arial" panose="020B0604020202020204" pitchFamily="34" charset="0"/>
                        </a:rPr>
                        <a:t>Birimi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Sınıf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dirty="0">
                          <a:solidFill>
                            <a:srgbClr val="000000"/>
                          </a:solidFill>
                          <a:effectLst/>
                          <a:latin typeface="Arial" panose="020B0604020202020204" pitchFamily="34" charset="0"/>
                        </a:rPr>
                        <a:t>Kadro </a:t>
                      </a:r>
                      <a:r>
                        <a:rPr lang="tr-TR" sz="1000" b="1" i="0" u="none" strike="noStrike" dirty="0" err="1">
                          <a:solidFill>
                            <a:srgbClr val="000000"/>
                          </a:solidFill>
                          <a:effectLst/>
                          <a:latin typeface="Arial" panose="020B0604020202020204" pitchFamily="34" charset="0"/>
                        </a:rPr>
                        <a:t>Ünvanı</a:t>
                      </a:r>
                      <a:endParaRPr lang="tr-TR" sz="1000" b="1"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Kodu</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Cinsiyet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dirty="0">
                          <a:solidFill>
                            <a:srgbClr val="000000"/>
                          </a:solidFill>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Diğ</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TOPLAM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390875"/>
                  </a:ext>
                </a:extLst>
              </a:tr>
              <a:tr h="238920">
                <a:tc>
                  <a:txBody>
                    <a:bodyPr/>
                    <a:lstStyle/>
                    <a:p>
                      <a:pPr algn="l" rtl="0" fontAlgn="ctr"/>
                      <a:r>
                        <a:rPr lang="tr-TR" sz="1000" b="0" i="0" u="none" strike="noStrike">
                          <a:solidFill>
                            <a:srgbClr val="000000"/>
                          </a:solidFill>
                          <a:effectLst/>
                          <a:latin typeface="Arial" panose="020B0604020202020204" pitchFamily="34" charset="0"/>
                        </a:rPr>
                        <a:t>KONYA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GIH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Araştırmacı(6360)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6366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Erkek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0274047"/>
                  </a:ext>
                </a:extLst>
              </a:tr>
              <a:tr h="238920">
                <a:tc>
                  <a:txBody>
                    <a:bodyPr/>
                    <a:lstStyle/>
                    <a:p>
                      <a:pPr algn="l" rtl="0" fontAlgn="ctr"/>
                      <a:r>
                        <a:rPr lang="tr-TR" sz="1000" b="0" i="0" u="none" strike="noStrike">
                          <a:solidFill>
                            <a:srgbClr val="000000"/>
                          </a:solidFill>
                          <a:effectLst/>
                          <a:latin typeface="Arial" panose="020B0604020202020204" pitchFamily="34" charset="0"/>
                        </a:rPr>
                        <a:t>ADANA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AVH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dirty="0">
                          <a:solidFill>
                            <a:srgbClr val="000000"/>
                          </a:solidFill>
                          <a:effectLst/>
                          <a:latin typeface="Arial" panose="020B0604020202020204" pitchFamily="34" charset="0"/>
                        </a:rPr>
                        <a:t>Avukat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5935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Kadın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239379"/>
                  </a:ext>
                </a:extLst>
              </a:tr>
            </a:tbl>
          </a:graphicData>
        </a:graphic>
      </p:graphicFrame>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3430900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9200" y="0"/>
            <a:ext cx="10972800" cy="980285"/>
          </a:xfrm>
        </p:spPr>
        <p:txBody>
          <a:bodyPr>
            <a:normAutofit/>
          </a:bodyPr>
          <a:lstStyle/>
          <a:p>
            <a:pPr algn="ctr"/>
            <a:r>
              <a:rPr lang="tr-TR" b="1" dirty="0">
                <a:solidFill>
                  <a:srgbClr val="C00000"/>
                </a:solidFill>
                <a:latin typeface="Times New Roman" panose="02020603050405020304" pitchFamily="18" charset="0"/>
                <a:ea typeface="+mn-ea"/>
                <a:cs typeface="Times New Roman" panose="02020603050405020304" pitchFamily="18" charset="0"/>
              </a:rPr>
              <a:t>SÜREKLİ İŞÇİ KADROLARI VE </a:t>
            </a:r>
            <a:r>
              <a:rPr lang="tr-TR" b="1" dirty="0" smtClean="0">
                <a:solidFill>
                  <a:srgbClr val="C00000"/>
                </a:solidFill>
                <a:latin typeface="Times New Roman" panose="02020603050405020304" pitchFamily="18" charset="0"/>
                <a:ea typeface="+mn-ea"/>
                <a:cs typeface="Times New Roman" panose="02020603050405020304" pitchFamily="18" charset="0"/>
              </a:rPr>
              <a:t/>
            </a:r>
            <a:br>
              <a:rPr lang="tr-TR" b="1" dirty="0" smtClean="0">
                <a:solidFill>
                  <a:srgbClr val="C00000"/>
                </a:solidFill>
                <a:latin typeface="Times New Roman" panose="02020603050405020304" pitchFamily="18" charset="0"/>
                <a:ea typeface="+mn-ea"/>
                <a:cs typeface="Times New Roman" panose="02020603050405020304" pitchFamily="18" charset="0"/>
              </a:rPr>
            </a:br>
            <a:r>
              <a:rPr lang="tr-TR" b="1" dirty="0" smtClean="0">
                <a:solidFill>
                  <a:srgbClr val="C00000"/>
                </a:solidFill>
                <a:latin typeface="Times New Roman" panose="02020603050405020304" pitchFamily="18" charset="0"/>
                <a:ea typeface="+mn-ea"/>
                <a:cs typeface="Times New Roman" panose="02020603050405020304" pitchFamily="18" charset="0"/>
              </a:rPr>
              <a:t>SÖZLEŞMELİ </a:t>
            </a:r>
            <a:r>
              <a:rPr lang="tr-TR" b="1" dirty="0">
                <a:solidFill>
                  <a:srgbClr val="C00000"/>
                </a:solidFill>
                <a:latin typeface="Times New Roman" panose="02020603050405020304" pitchFamily="18" charset="0"/>
                <a:ea typeface="+mn-ea"/>
                <a:cs typeface="Times New Roman" panose="02020603050405020304" pitchFamily="18" charset="0"/>
              </a:rPr>
              <a:t>PERSONEL POZİSYONLARI</a:t>
            </a:r>
          </a:p>
        </p:txBody>
      </p:sp>
      <p:sp>
        <p:nvSpPr>
          <p:cNvPr id="4" name="Dikdörtgen 3"/>
          <p:cNvSpPr/>
          <p:nvPr/>
        </p:nvSpPr>
        <p:spPr>
          <a:xfrm>
            <a:off x="365760" y="1405862"/>
            <a:ext cx="11531065" cy="4431983"/>
          </a:xfrm>
          <a:prstGeom prst="rect">
            <a:avLst/>
          </a:prstGeom>
        </p:spPr>
        <p:txBody>
          <a:bodyPr wrap="square">
            <a:spAutoFit/>
          </a:bodyPr>
          <a:lstStyle/>
          <a:p>
            <a:pPr algn="just"/>
            <a:r>
              <a:rPr lang="tr-TR" sz="2400" b="1" dirty="0" smtClean="0">
                <a:latin typeface="Times New Roman" panose="02020603050405020304" pitchFamily="18" charset="0"/>
                <a:cs typeface="Times New Roman" panose="02020603050405020304" pitchFamily="18" charset="0"/>
              </a:rPr>
              <a:t>	MADDE 8 – </a:t>
            </a:r>
            <a:r>
              <a:rPr lang="tr-TR" sz="2400" dirty="0" smtClean="0">
                <a:latin typeface="Times New Roman" panose="02020603050405020304" pitchFamily="18" charset="0"/>
                <a:cs typeface="Times New Roman" panose="02020603050405020304" pitchFamily="18" charset="0"/>
              </a:rPr>
              <a:t>(1) Bu Cumhurbaşkanlığı Kararnamesi kapsamına giren kuruluşların, </a:t>
            </a:r>
          </a:p>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a) Atölye, şantiye, fabrika ve çiftlik gibi işçi istihdamı zorunlu olan hizmet birimleri ile temizlik, koruma ve güvenlik, bakım ve onarım gibi destek hizmetleri için Cumhurbaşkanınca sürekli işçi kadrosu ihdas edilebilir. </a:t>
            </a:r>
          </a:p>
          <a:p>
            <a:pPr algn="just"/>
            <a:r>
              <a:rPr lang="tr-TR" sz="2400" dirty="0" smtClean="0">
                <a:latin typeface="Times New Roman" panose="02020603050405020304" pitchFamily="18" charset="0"/>
                <a:cs typeface="Times New Roman" panose="02020603050405020304" pitchFamily="18" charset="0"/>
              </a:rPr>
              <a:t>	b) (Değişik:RG-21/4/2021-31461-CK-73/43 </a:t>
            </a:r>
            <a:r>
              <a:rPr lang="tr-TR" sz="2400" dirty="0" err="1" smtClean="0">
                <a:latin typeface="Times New Roman" panose="02020603050405020304" pitchFamily="18" charset="0"/>
                <a:cs typeface="Times New Roman" panose="02020603050405020304" pitchFamily="18" charset="0"/>
              </a:rPr>
              <a:t>md.</a:t>
            </a:r>
            <a:r>
              <a:rPr lang="tr-TR" sz="2400" dirty="0" smtClean="0">
                <a:latin typeface="Times New Roman" panose="02020603050405020304" pitchFamily="18" charset="0"/>
                <a:cs typeface="Times New Roman" panose="02020603050405020304" pitchFamily="18" charset="0"/>
              </a:rPr>
              <a:t>) Sürekli işçi kadrolarına ilişkin birimler arası aktarmalar Cumhurbaşkanlığınca yapılır. </a:t>
            </a:r>
          </a:p>
          <a:p>
            <a:pPr algn="just"/>
            <a:r>
              <a:rPr lang="tr-TR" sz="2400" dirty="0" smtClean="0">
                <a:latin typeface="Times New Roman" panose="02020603050405020304" pitchFamily="18" charset="0"/>
                <a:cs typeface="Times New Roman" panose="02020603050405020304" pitchFamily="18" charset="0"/>
              </a:rPr>
              <a:t>	c) Sürekli işçi kadrolarından boş olanların açıktan atama amacıyla kullanılması, ilgili mevzuatı uyarınca yükümlü oldukları engelli ve eski hükümlü işçi atamaları ile sürekli işçiyken askerlik görevi sebebiyle kurumlarından ayrılanlardan muvazzaf askerlik hizmeti dönüşü göreve başlayacaklar hariç Cumhurbaşkanlığının iznine tâbidir. </a:t>
            </a:r>
          </a:p>
          <a:p>
            <a:pPr algn="just"/>
            <a:endParaRPr lang="tr-TR" dirty="0" smtClean="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223142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9200" y="0"/>
            <a:ext cx="10972800" cy="961035"/>
          </a:xfrm>
        </p:spPr>
        <p:txBody>
          <a:bodyPr>
            <a:normAutofit/>
          </a:bodyPr>
          <a:lstStyle/>
          <a:p>
            <a:pPr algn="ctr"/>
            <a:r>
              <a:rPr lang="tr-TR" b="1" dirty="0">
                <a:solidFill>
                  <a:srgbClr val="C00000"/>
                </a:solidFill>
                <a:effectLst/>
                <a:latin typeface="Times New Roman" panose="02020603050405020304" pitchFamily="18" charset="0"/>
                <a:ea typeface="+mn-ea"/>
                <a:cs typeface="Times New Roman" panose="02020603050405020304" pitchFamily="18" charset="0"/>
              </a:rPr>
              <a:t>SÜREKLİ</a:t>
            </a:r>
            <a:r>
              <a:rPr lang="tr-TR" b="1" dirty="0">
                <a:solidFill>
                  <a:srgbClr val="C00000"/>
                </a:solidFill>
                <a:effectLst/>
                <a:latin typeface="Times New Roman" panose="02020603050405020304" pitchFamily="18" charset="0"/>
                <a:cs typeface="Times New Roman" panose="02020603050405020304" pitchFamily="18" charset="0"/>
              </a:rPr>
              <a:t> </a:t>
            </a:r>
            <a:r>
              <a:rPr lang="tr-TR" b="1" dirty="0">
                <a:solidFill>
                  <a:srgbClr val="C00000"/>
                </a:solidFill>
                <a:effectLst/>
                <a:latin typeface="Times New Roman" panose="02020603050405020304" pitchFamily="18" charset="0"/>
                <a:ea typeface="+mn-ea"/>
                <a:cs typeface="Times New Roman" panose="02020603050405020304" pitchFamily="18" charset="0"/>
              </a:rPr>
              <a:t>İŞÇİ KADROLARI VE </a:t>
            </a:r>
            <a:r>
              <a:rPr lang="tr-TR" b="1" dirty="0" smtClean="0">
                <a:solidFill>
                  <a:srgbClr val="C00000"/>
                </a:solidFill>
                <a:effectLst/>
                <a:latin typeface="Times New Roman" panose="02020603050405020304" pitchFamily="18" charset="0"/>
                <a:ea typeface="+mn-ea"/>
                <a:cs typeface="Times New Roman" panose="02020603050405020304" pitchFamily="18" charset="0"/>
              </a:rPr>
              <a:t/>
            </a:r>
            <a:br>
              <a:rPr lang="tr-TR" b="1" dirty="0" smtClean="0">
                <a:solidFill>
                  <a:srgbClr val="C00000"/>
                </a:solidFill>
                <a:effectLst/>
                <a:latin typeface="Times New Roman" panose="02020603050405020304" pitchFamily="18" charset="0"/>
                <a:ea typeface="+mn-ea"/>
                <a:cs typeface="Times New Roman" panose="02020603050405020304" pitchFamily="18" charset="0"/>
              </a:rPr>
            </a:br>
            <a:r>
              <a:rPr lang="tr-TR" b="1" dirty="0" smtClean="0">
                <a:solidFill>
                  <a:srgbClr val="C00000"/>
                </a:solidFill>
                <a:effectLst/>
                <a:latin typeface="Times New Roman" panose="02020603050405020304" pitchFamily="18" charset="0"/>
                <a:ea typeface="+mn-ea"/>
                <a:cs typeface="Times New Roman" panose="02020603050405020304" pitchFamily="18" charset="0"/>
              </a:rPr>
              <a:t>SÖZLEŞMELİ </a:t>
            </a:r>
            <a:r>
              <a:rPr lang="tr-TR" b="1" dirty="0">
                <a:solidFill>
                  <a:srgbClr val="C00000"/>
                </a:solidFill>
                <a:effectLst/>
                <a:latin typeface="Times New Roman" panose="02020603050405020304" pitchFamily="18" charset="0"/>
                <a:ea typeface="+mn-ea"/>
                <a:cs typeface="Times New Roman" panose="02020603050405020304" pitchFamily="18" charset="0"/>
              </a:rPr>
              <a:t>PERSONEL POZİSYONLARI</a:t>
            </a:r>
          </a:p>
        </p:txBody>
      </p:sp>
      <p:sp>
        <p:nvSpPr>
          <p:cNvPr id="3" name="Dikdörtgen 2"/>
          <p:cNvSpPr/>
          <p:nvPr/>
        </p:nvSpPr>
        <p:spPr>
          <a:xfrm>
            <a:off x="340916" y="1269696"/>
            <a:ext cx="11225226" cy="5262979"/>
          </a:xfrm>
          <a:prstGeom prst="rect">
            <a:avLst/>
          </a:prstGeom>
        </p:spPr>
        <p:txBody>
          <a:bodyPr wrap="square">
            <a:spAutoFit/>
          </a:bodyPr>
          <a:lstStyle/>
          <a:p>
            <a:pPr algn="just"/>
            <a:r>
              <a:rPr lang="tr-TR" sz="2400" dirty="0" smtClean="0">
                <a:latin typeface="Times New Roman" panose="02020603050405020304" pitchFamily="18" charset="0"/>
                <a:cs typeface="Times New Roman" panose="02020603050405020304" pitchFamily="18" charset="0"/>
              </a:rPr>
              <a:t>	2)Bu </a:t>
            </a:r>
            <a:r>
              <a:rPr lang="tr-TR" sz="2400" dirty="0">
                <a:latin typeface="Times New Roman" panose="02020603050405020304" pitchFamily="18" charset="0"/>
                <a:cs typeface="Times New Roman" panose="02020603050405020304" pitchFamily="18" charset="0"/>
              </a:rPr>
              <a:t>Cumhurbaşkanlığı Kararnamesi kapsamına giren kuruluşların, </a:t>
            </a:r>
          </a:p>
          <a:p>
            <a:pPr algn="just"/>
            <a:r>
              <a:rPr lang="tr-TR" sz="2400" dirty="0" smtClean="0">
                <a:latin typeface="Times New Roman" panose="02020603050405020304" pitchFamily="18" charset="0"/>
                <a:cs typeface="Times New Roman" panose="02020603050405020304" pitchFamily="18" charset="0"/>
              </a:rPr>
              <a:t>		a)Sözleşmeli </a:t>
            </a:r>
            <a:r>
              <a:rPr lang="tr-TR" sz="2400" dirty="0">
                <a:latin typeface="Times New Roman" panose="02020603050405020304" pitchFamily="18" charset="0"/>
                <a:cs typeface="Times New Roman" panose="02020603050405020304" pitchFamily="18" charset="0"/>
              </a:rPr>
              <a:t>personel pozisyonları; sayı, unvan, nitelik, sözleşme ücreti ve sürelerinin belirlenmesi suretiyle merkezde toplam sayı olarak, taşrada ise bölge veya il bazında Cumhurbaşkanınca ihdas </a:t>
            </a:r>
            <a:r>
              <a:rPr lang="tr-TR" sz="2400" dirty="0" smtClean="0">
                <a:latin typeface="Times New Roman" panose="02020603050405020304" pitchFamily="18" charset="0"/>
                <a:cs typeface="Times New Roman" panose="02020603050405020304" pitchFamily="18" charset="0"/>
              </a:rPr>
              <a:t>edilebilir</a:t>
            </a:r>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b)(Değişik:RG-21/4/2021-31461-CK-73/43 </a:t>
            </a:r>
            <a:r>
              <a:rPr lang="tr-TR" sz="2400" dirty="0" err="1" smtClean="0">
                <a:latin typeface="Times New Roman" panose="02020603050405020304" pitchFamily="18" charset="0"/>
                <a:cs typeface="Times New Roman" panose="02020603050405020304" pitchFamily="18" charset="0"/>
              </a:rPr>
              <a:t>md.</a:t>
            </a:r>
            <a:r>
              <a:rPr lang="tr-TR" sz="2400" dirty="0" smtClean="0">
                <a:latin typeface="Times New Roman" panose="02020603050405020304" pitchFamily="18" charset="0"/>
                <a:cs typeface="Times New Roman" panose="02020603050405020304" pitchFamily="18" charset="0"/>
              </a:rPr>
              <a:t>) Sözleşmeli personel pozisyonlarına ilişkin birimler arası aktarmalar Cumhurbaşkanlığınca yapılır. </a:t>
            </a:r>
          </a:p>
          <a:p>
            <a:pPr algn="just"/>
            <a:r>
              <a:rPr lang="tr-TR" sz="2400" dirty="0" smtClean="0">
                <a:latin typeface="Times New Roman" panose="02020603050405020304" pitchFamily="18" charset="0"/>
                <a:cs typeface="Times New Roman" panose="02020603050405020304" pitchFamily="18" charset="0"/>
              </a:rPr>
              <a:t>		c)Sözleşmeli personel pozisyonlarından boş olanların açıktan alım amacıyla kullanılması, Cumhurbaşkanlığının iznine tâbidir. (Ek cümle: RG-6/2/2019-30678 - CK-31/1 </a:t>
            </a:r>
            <a:r>
              <a:rPr lang="tr-TR" sz="2400" dirty="0" err="1" smtClean="0">
                <a:latin typeface="Times New Roman" panose="02020603050405020304" pitchFamily="18" charset="0"/>
                <a:cs typeface="Times New Roman" panose="02020603050405020304" pitchFamily="18" charset="0"/>
              </a:rPr>
              <a:t>md.</a:t>
            </a:r>
            <a:r>
              <a:rPr lang="tr-TR" sz="2400" dirty="0" smtClean="0">
                <a:latin typeface="Times New Roman" panose="02020603050405020304" pitchFamily="18" charset="0"/>
                <a:cs typeface="Times New Roman" panose="02020603050405020304" pitchFamily="18" charset="0"/>
              </a:rPr>
              <a:t>) Yükseköğretim kurumlarının araştırma-geliştirme proje hizmetlerine ilişkin pozisyonlarda çalıştırılacaklar için açıktan alım izni aranmaz.</a:t>
            </a:r>
          </a:p>
          <a:p>
            <a:pPr algn="just"/>
            <a:r>
              <a:rPr lang="tr-TR" sz="2400" dirty="0" smtClean="0">
                <a:latin typeface="Times New Roman" panose="02020603050405020304" pitchFamily="18" charset="0"/>
                <a:cs typeface="Times New Roman" panose="02020603050405020304" pitchFamily="18" charset="0"/>
              </a:rPr>
              <a:t>	(3) İhdas ve izin işlemleri tamamlanmaksızın sürekli işçi ve sözleşmeli personel çalıştırılamaz.</a:t>
            </a:r>
          </a:p>
          <a:p>
            <a:pPr algn="just"/>
            <a:r>
              <a:rPr lang="tr-TR" sz="2400" dirty="0" smtClean="0">
                <a:latin typeface="Times New Roman" panose="02020603050405020304" pitchFamily="18" charset="0"/>
                <a:cs typeface="Times New Roman" panose="02020603050405020304" pitchFamily="18" charset="0"/>
              </a:rPr>
              <a:t>	(4) Boş kadro ve pozisyonlara yapılacak atamalar, atamanın yapıldığı tarihten itibaren bir ay içerisinde Strateji ve Bütçe Başkanlığına bildirilir. </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2981486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06930" y="1341143"/>
            <a:ext cx="11241725" cy="3046988"/>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KADRO VE POZİSYON UNVANLARI </a:t>
            </a:r>
          </a:p>
          <a:p>
            <a:pPr algn="just"/>
            <a:r>
              <a:rPr lang="tr-TR" sz="2400" b="1" dirty="0" smtClean="0">
                <a:latin typeface="Times New Roman" panose="02020603050405020304" pitchFamily="18" charset="0"/>
                <a:cs typeface="Times New Roman" panose="02020603050405020304" pitchFamily="18" charset="0"/>
              </a:rPr>
              <a:t>	MADDE 9 – </a:t>
            </a:r>
            <a:r>
              <a:rPr lang="tr-TR" sz="2400" dirty="0" smtClean="0">
                <a:latin typeface="Times New Roman" panose="02020603050405020304" pitchFamily="18" charset="0"/>
                <a:cs typeface="Times New Roman" panose="02020603050405020304" pitchFamily="18" charset="0"/>
              </a:rPr>
              <a:t>(1) Bu Cumhurbaşkanlığı Kararnamesine ekli cetvellerde yer almayan kadro ve pozisyon unvanları kullanılamaz. </a:t>
            </a:r>
          </a:p>
          <a:p>
            <a:pPr algn="just"/>
            <a:endParaRPr lang="tr-TR" sz="2400" b="1" u="sng" dirty="0">
              <a:latin typeface="Times New Roman" panose="02020603050405020304" pitchFamily="18" charset="0"/>
              <a:cs typeface="Times New Roman" panose="02020603050405020304" pitchFamily="18" charset="0"/>
            </a:endParaRPr>
          </a:p>
          <a:p>
            <a:pPr algn="just"/>
            <a:r>
              <a:rPr lang="tr-TR" sz="2400" b="1" dirty="0" smtClean="0">
                <a:solidFill>
                  <a:srgbClr val="C00000"/>
                </a:solidFill>
                <a:latin typeface="Times New Roman" panose="02020603050405020304" pitchFamily="18" charset="0"/>
                <a:cs typeface="Times New Roman" panose="02020603050405020304" pitchFamily="18" charset="0"/>
              </a:rPr>
              <a:t>	KADRO ARAŞTIRMALARI </a:t>
            </a:r>
          </a:p>
          <a:p>
            <a:pPr algn="just"/>
            <a:r>
              <a:rPr lang="tr-TR" sz="2400" b="1" dirty="0" smtClean="0">
                <a:latin typeface="Times New Roman" panose="02020603050405020304" pitchFamily="18" charset="0"/>
                <a:cs typeface="Times New Roman" panose="02020603050405020304" pitchFamily="18" charset="0"/>
              </a:rPr>
              <a:t>	MADDE 10 – </a:t>
            </a:r>
            <a:r>
              <a:rPr lang="tr-TR" sz="2400" dirty="0" smtClean="0">
                <a:latin typeface="Times New Roman" panose="02020603050405020304" pitchFamily="18" charset="0"/>
                <a:cs typeface="Times New Roman" panose="02020603050405020304" pitchFamily="18" charset="0"/>
              </a:rPr>
              <a:t>(Değişik:RG-21/4/2021-31461-CK-73/44 </a:t>
            </a:r>
            <a:r>
              <a:rPr lang="tr-TR" sz="2400" dirty="0" err="1" smtClean="0">
                <a:latin typeface="Times New Roman" panose="02020603050405020304" pitchFamily="18" charset="0"/>
                <a:cs typeface="Times New Roman" panose="02020603050405020304" pitchFamily="18" charset="0"/>
              </a:rPr>
              <a:t>md.</a:t>
            </a:r>
            <a:r>
              <a:rPr lang="tr-TR" sz="2400" dirty="0" smtClean="0">
                <a:latin typeface="Times New Roman" panose="02020603050405020304" pitchFamily="18" charset="0"/>
                <a:cs typeface="Times New Roman" panose="02020603050405020304" pitchFamily="18" charset="0"/>
              </a:rPr>
              <a:t>) (1) Cumhurbaşkanlığı, bu Cumhurbaşkanlığı Kararnamesinin kapsamındaki kurumların kadro, pozisyon ve iş analizlerini yapar ve gerekli standartları belirler.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208504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1288" y="201145"/>
            <a:ext cx="10972800" cy="747820"/>
          </a:xfrm>
        </p:spPr>
        <p:txBody>
          <a:bodyPr>
            <a:normAutofit/>
          </a:bodyPr>
          <a:lstStyle/>
          <a:p>
            <a:pPr algn="ctr"/>
            <a:r>
              <a:rPr lang="tr-TR" b="1" dirty="0">
                <a:solidFill>
                  <a:srgbClr val="C00000"/>
                </a:solidFill>
                <a:effectLst/>
                <a:latin typeface="Times New Roman" panose="02020603050405020304" pitchFamily="18" charset="0"/>
                <a:ea typeface="+mn-ea"/>
                <a:cs typeface="Times New Roman" panose="02020603050405020304" pitchFamily="18" charset="0"/>
              </a:rPr>
              <a:t>AÇIKTAN VE NAKİL SURETİYLE ATAMA SAYILARI</a:t>
            </a:r>
          </a:p>
        </p:txBody>
      </p:sp>
      <p:sp>
        <p:nvSpPr>
          <p:cNvPr id="3" name="Dikdörtgen 2"/>
          <p:cNvSpPr/>
          <p:nvPr/>
        </p:nvSpPr>
        <p:spPr>
          <a:xfrm>
            <a:off x="315300" y="1410575"/>
            <a:ext cx="11451894" cy="5262979"/>
          </a:xfrm>
          <a:prstGeom prst="rect">
            <a:avLst/>
          </a:prstGeom>
        </p:spPr>
        <p:txBody>
          <a:bodyPr wrap="square">
            <a:spAutoFit/>
          </a:bodyPr>
          <a:lstStyle/>
          <a:p>
            <a:pPr algn="just"/>
            <a:r>
              <a:rPr lang="tr-TR" sz="2400" b="1" dirty="0" smtClean="0">
                <a:latin typeface="Times New Roman" panose="02020603050405020304" pitchFamily="18" charset="0"/>
                <a:cs typeface="Times New Roman" panose="02020603050405020304" pitchFamily="18" charset="0"/>
              </a:rPr>
              <a:t>	MADDE 11 – </a:t>
            </a:r>
            <a:r>
              <a:rPr lang="tr-TR" sz="2400" dirty="0" smtClean="0">
                <a:latin typeface="Times New Roman" panose="02020603050405020304" pitchFamily="18" charset="0"/>
                <a:cs typeface="Times New Roman" panose="02020603050405020304" pitchFamily="18" charset="0"/>
              </a:rPr>
              <a:t>(1) Bu Cumhurbaşkanlığı Kararnamesi kapsamına giren kurum ve kuruluşlarının; memur ve öğretim elemanı kadrolarına açıktan veya diğer kurum ve kuruluşlardan nakil suretiyle yapabilecekleri yıllık atama sayısı, bu sayı sınırlamasına tabi tutulmayacak atamalar ile uygulamaya ilişkin hususlar, öğretim elemanları için Yükseköğretim Kurulunun görüşü alınmak suretiyle (…) Cumhurbaşkanınca belirlenir. </a:t>
            </a:r>
          </a:p>
          <a:p>
            <a:pPr algn="just"/>
            <a:r>
              <a:rPr lang="tr-TR" sz="2400" dirty="0" smtClean="0">
                <a:latin typeface="Times New Roman" panose="02020603050405020304" pitchFamily="18" charset="0"/>
                <a:cs typeface="Times New Roman" panose="02020603050405020304" pitchFamily="18" charset="0"/>
              </a:rPr>
              <a:t>	(2) Bu Cumhurbaşkanlığı Kararnamesi kapsamına giren kurum ve kuruluşlarca 657 sayılı Kanunun 59 uncu ve 92 </a:t>
            </a:r>
            <a:r>
              <a:rPr lang="tr-TR" sz="2400" dirty="0" err="1" smtClean="0">
                <a:latin typeface="Times New Roman" panose="02020603050405020304" pitchFamily="18" charset="0"/>
                <a:cs typeface="Times New Roman" panose="02020603050405020304" pitchFamily="18" charset="0"/>
              </a:rPr>
              <a:t>nci</a:t>
            </a:r>
            <a:r>
              <a:rPr lang="tr-TR" sz="2400" dirty="0" smtClean="0">
                <a:latin typeface="Times New Roman" panose="02020603050405020304" pitchFamily="18" charset="0"/>
                <a:cs typeface="Times New Roman" panose="02020603050405020304" pitchFamily="18" charset="0"/>
              </a:rPr>
              <a:t> maddeleri uyarınca yapılabilecek açıktan atamalar için Cumhurbaşkanlığından izin alınması zorunludur.  </a:t>
            </a:r>
          </a:p>
          <a:p>
            <a:pPr algn="just"/>
            <a:r>
              <a:rPr lang="tr-TR" sz="2400" dirty="0" smtClean="0">
                <a:latin typeface="Times New Roman" panose="02020603050405020304" pitchFamily="18" charset="0"/>
                <a:cs typeface="Times New Roman" panose="02020603050405020304" pitchFamily="18" charset="0"/>
              </a:rPr>
              <a:t>	(3) (Mülga:RG-21/4/2021-31461-CK-73/45 </a:t>
            </a:r>
            <a:r>
              <a:rPr lang="tr-TR" sz="2400" dirty="0" err="1" smtClean="0">
                <a:latin typeface="Times New Roman" panose="02020603050405020304" pitchFamily="18" charset="0"/>
                <a:cs typeface="Times New Roman" panose="02020603050405020304" pitchFamily="18" charset="0"/>
              </a:rPr>
              <a:t>md.</a:t>
            </a:r>
            <a:r>
              <a:rPr lang="tr-TR" sz="2400" dirty="0" smtClean="0">
                <a:latin typeface="Times New Roman" panose="02020603050405020304" pitchFamily="18" charset="0"/>
                <a:cs typeface="Times New Roman" panose="02020603050405020304" pitchFamily="18" charset="0"/>
              </a:rPr>
              <a:t>) </a:t>
            </a:r>
          </a:p>
          <a:p>
            <a:pPr algn="just"/>
            <a:r>
              <a:rPr lang="tr-TR" sz="2400" dirty="0" smtClean="0">
                <a:latin typeface="Times New Roman" panose="02020603050405020304" pitchFamily="18" charset="0"/>
                <a:cs typeface="Times New Roman" panose="02020603050405020304" pitchFamily="18" charset="0"/>
              </a:rPr>
              <a:t>	(4) (Ek:RG-13/9/2018-30534-CK-17/2 </a:t>
            </a:r>
            <a:r>
              <a:rPr lang="tr-TR" sz="2400" dirty="0" err="1" smtClean="0">
                <a:latin typeface="Times New Roman" panose="02020603050405020304" pitchFamily="18" charset="0"/>
                <a:cs typeface="Times New Roman" panose="02020603050405020304" pitchFamily="18" charset="0"/>
              </a:rPr>
              <a:t>md.</a:t>
            </a:r>
            <a:r>
              <a:rPr lang="tr-TR" sz="2400" dirty="0" smtClean="0">
                <a:latin typeface="Times New Roman" panose="02020603050405020304" pitchFamily="18" charset="0"/>
                <a:cs typeface="Times New Roman" panose="02020603050405020304" pitchFamily="18" charset="0"/>
              </a:rPr>
              <a:t>) Öğretim elemanı kadrolarına, devlet yükseköğretim kurumları bünyesindeki birimler, </a:t>
            </a:r>
            <a:r>
              <a:rPr lang="tr-TR" sz="2400" dirty="0" err="1" smtClean="0">
                <a:latin typeface="Times New Roman" panose="02020603050405020304" pitchFamily="18" charset="0"/>
                <a:cs typeface="Times New Roman" panose="02020603050405020304" pitchFamily="18" charset="0"/>
              </a:rPr>
              <a:t>önlisans</a:t>
            </a:r>
            <a:r>
              <a:rPr lang="tr-TR" sz="2400" dirty="0" smtClean="0">
                <a:latin typeface="Times New Roman" panose="02020603050405020304" pitchFamily="18" charset="0"/>
                <a:cs typeface="Times New Roman" panose="02020603050405020304" pitchFamily="18" charset="0"/>
              </a:rPr>
              <a:t>, lisans ve lisansüstü programların sayısı, niteliği ve öğrenci sayıları ile yükseköğretim kurumunun eğitim-öğretim dışında yürüttüğü hizmetler dikkate alınarak Yükseköğretim Kurulunca çıkarılan norm kadro yönetmeliğine göre ilgili devlet yükseköğretim kurumunca atama yapılır. </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348255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Dikdörtgen 2"/>
          <p:cNvSpPr/>
          <p:nvPr/>
        </p:nvSpPr>
        <p:spPr>
          <a:xfrm>
            <a:off x="327259" y="1305342"/>
            <a:ext cx="11242307" cy="526297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BİLDİRİM </a:t>
            </a:r>
          </a:p>
          <a:p>
            <a:pPr algn="just"/>
            <a:r>
              <a:rPr lang="tr-TR" sz="2400" b="1" dirty="0" smtClean="0">
                <a:latin typeface="Times New Roman" panose="02020603050405020304" pitchFamily="18" charset="0"/>
                <a:cs typeface="Times New Roman" panose="02020603050405020304" pitchFamily="18" charset="0"/>
              </a:rPr>
              <a:t>	MADDE 12 - </a:t>
            </a:r>
            <a:r>
              <a:rPr lang="tr-TR" sz="2400" dirty="0" smtClean="0">
                <a:latin typeface="Times New Roman" panose="02020603050405020304" pitchFamily="18" charset="0"/>
                <a:cs typeface="Times New Roman" panose="02020603050405020304" pitchFamily="18" charset="0"/>
              </a:rPr>
              <a:t>(1) Bu Cumhurbaşkanlığı Kararnamesinin kapsamına giren kurum ve kuruluşlar ile 5018 sayılı Kanuna ekli cetvellerde yer alan diğer kamu idareleri kadro ve pozisyonlarının dolu-boş durumları ile bunlarda meydana gelen değişikliklere ilişkin bilgileri </a:t>
            </a:r>
            <a:r>
              <a:rPr lang="tr-TR" sz="2400" b="1" dirty="0">
                <a:latin typeface="Times New Roman" panose="02020603050405020304" pitchFamily="18" charset="0"/>
                <a:cs typeface="Times New Roman" panose="02020603050405020304" pitchFamily="18" charset="0"/>
              </a:rPr>
              <a:t>M</a:t>
            </a:r>
            <a:r>
              <a:rPr lang="tr-TR" sz="2400" b="1" dirty="0" smtClean="0">
                <a:latin typeface="Times New Roman" panose="02020603050405020304" pitchFamily="18" charset="0"/>
                <a:cs typeface="Times New Roman" panose="02020603050405020304" pitchFamily="18" charset="0"/>
              </a:rPr>
              <a:t>art, Haziran, Eylül ve Aralık </a:t>
            </a:r>
            <a:r>
              <a:rPr lang="tr-TR" sz="2400" dirty="0" smtClean="0">
                <a:latin typeface="Times New Roman" panose="02020603050405020304" pitchFamily="18" charset="0"/>
                <a:cs typeface="Times New Roman" panose="02020603050405020304" pitchFamily="18" charset="0"/>
              </a:rPr>
              <a:t>aylarının son günleri itibarıyla düzenleyerek, anılan ayları izleyen ayın yirmisine kadar kamu personeli bilgi sistemine (e-bütçe) işlerler.</a:t>
            </a:r>
          </a:p>
          <a:p>
            <a:pPr algn="just"/>
            <a:endParaRPr lang="tr-TR" sz="2400" dirty="0">
              <a:solidFill>
                <a:srgbClr val="C00000"/>
              </a:solidFill>
              <a:latin typeface="Times New Roman" panose="02020603050405020304" pitchFamily="18" charset="0"/>
              <a:cs typeface="Times New Roman" panose="02020603050405020304" pitchFamily="18" charset="0"/>
            </a:endParaRPr>
          </a:p>
          <a:p>
            <a:pPr algn="just"/>
            <a:r>
              <a:rPr lang="tr-TR" sz="2400" b="1" dirty="0" smtClean="0">
                <a:solidFill>
                  <a:srgbClr val="C00000"/>
                </a:solidFill>
                <a:latin typeface="Times New Roman" panose="02020603050405020304" pitchFamily="18" charset="0"/>
                <a:cs typeface="Times New Roman" panose="02020603050405020304" pitchFamily="18" charset="0"/>
              </a:rPr>
              <a:t>	YÖNETMELİK VE TEREDDÜTLERİN GİDERİLMESİ </a:t>
            </a:r>
            <a:endParaRPr lang="tr-TR" sz="2400" dirty="0" smtClean="0">
              <a:solidFill>
                <a:srgbClr val="C00000"/>
              </a:solidFill>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	MADDE 13 – </a:t>
            </a:r>
            <a:r>
              <a:rPr lang="tr-TR" sz="2400" dirty="0" smtClean="0">
                <a:latin typeface="Times New Roman" panose="02020603050405020304" pitchFamily="18" charset="0"/>
                <a:cs typeface="Times New Roman" panose="02020603050405020304" pitchFamily="18" charset="0"/>
              </a:rPr>
              <a:t>(1) Bu Cumhurbaşkanlığı Kararnamesinin uygulanmasına, kadro ve pozisyon işlemlerinin elektronik ortamda yürütülmesine ilişkin usul ve esaslar ile diğer hususlar (…) Cumhurbaşkanı tarafından çıkarılacak yönetmelikle belirlenir. </a:t>
            </a:r>
          </a:p>
          <a:p>
            <a:pPr algn="just"/>
            <a:r>
              <a:rPr lang="tr-TR" sz="2400" dirty="0" smtClean="0">
                <a:latin typeface="Times New Roman" panose="02020603050405020304" pitchFamily="18" charset="0"/>
                <a:cs typeface="Times New Roman" panose="02020603050405020304" pitchFamily="18" charset="0"/>
              </a:rPr>
              <a:t>	(2) (Değişik:RG-21/4/2021-31461-CK-73/47 </a:t>
            </a:r>
            <a:r>
              <a:rPr lang="tr-TR" sz="2400" dirty="0" err="1" smtClean="0">
                <a:latin typeface="Times New Roman" panose="02020603050405020304" pitchFamily="18" charset="0"/>
                <a:cs typeface="Times New Roman" panose="02020603050405020304" pitchFamily="18" charset="0"/>
              </a:rPr>
              <a:t>md.</a:t>
            </a:r>
            <a:r>
              <a:rPr lang="tr-TR" sz="2400" dirty="0" smtClean="0">
                <a:latin typeface="Times New Roman" panose="02020603050405020304" pitchFamily="18" charset="0"/>
                <a:cs typeface="Times New Roman" panose="02020603050405020304" pitchFamily="18" charset="0"/>
              </a:rPr>
              <a:t>) Cumhurbaşkanlığı, bu Cumhurbaşkanlığı Kararnamesinin uygulanmasını yönlendirir ve ortaya çıkan tereddütleri giderir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371524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70021" y="1486089"/>
            <a:ext cx="10684042" cy="4154984"/>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EK MADDE 3- (Ek:RG-26/12/2019-30990-CK-54/2 </a:t>
            </a:r>
            <a:r>
              <a:rPr lang="tr-TR" sz="2400" b="1" dirty="0" err="1" smtClean="0">
                <a:solidFill>
                  <a:srgbClr val="C00000"/>
                </a:solidFill>
                <a:latin typeface="Times New Roman" panose="02020603050405020304" pitchFamily="18" charset="0"/>
                <a:cs typeface="Times New Roman" panose="02020603050405020304" pitchFamily="18" charset="0"/>
              </a:rPr>
              <a:t>md.</a:t>
            </a:r>
            <a:r>
              <a:rPr lang="tr-TR" sz="2400" b="1" dirty="0" smtClean="0">
                <a:solidFill>
                  <a:srgbClr val="C00000"/>
                </a:solidFill>
                <a:latin typeface="Times New Roman" panose="02020603050405020304" pitchFamily="18" charset="0"/>
                <a:cs typeface="Times New Roman" panose="02020603050405020304" pitchFamily="18" charset="0"/>
              </a:rPr>
              <a:t>) </a:t>
            </a:r>
            <a:endParaRPr lang="tr-TR" sz="2400" b="1" u="sng" dirty="0" smtClean="0">
              <a:solidFill>
                <a:srgbClr val="C0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(1) Teşkilatlanmalarına ilişkin Cumhurbaşkanlığı Kararnamelerinde 375 sayılı Kanun Hükmünde Kararnamenin ek 26 </a:t>
            </a:r>
            <a:r>
              <a:rPr lang="tr-TR" sz="2400" dirty="0" err="1" smtClean="0">
                <a:latin typeface="Times New Roman" panose="02020603050405020304" pitchFamily="18" charset="0"/>
                <a:cs typeface="Times New Roman" panose="02020603050405020304" pitchFamily="18" charset="0"/>
              </a:rPr>
              <a:t>ncı</a:t>
            </a:r>
            <a:r>
              <a:rPr lang="tr-TR" sz="2400" dirty="0" smtClean="0">
                <a:latin typeface="Times New Roman" panose="02020603050405020304" pitchFamily="18" charset="0"/>
                <a:cs typeface="Times New Roman" panose="02020603050405020304" pitchFamily="18" charset="0"/>
              </a:rPr>
              <a:t> maddesine göre sözleşmeli personel istihdam etmesi öngörülen kamu kurum ve kuruluşlarının anılan madde kapsamındaki sözleşmeli personel pozisyonları, Strateji ve Bütçe Başkanlığının teklifiyle, her bir kamu kurum ve kuruluşu için on adedi geçmemek üzere ve en fazla iki yıllık süre için ihdas edilebilir. İhdas edilen pozisyonların kullanımı için ayrıca açıktan alım izni aranmaz. </a:t>
            </a:r>
          </a:p>
          <a:p>
            <a:pPr algn="just"/>
            <a:r>
              <a:rPr lang="tr-TR" sz="2400" dirty="0" smtClean="0">
                <a:latin typeface="Times New Roman" panose="02020603050405020304" pitchFamily="18" charset="0"/>
                <a:cs typeface="Times New Roman" panose="02020603050405020304" pitchFamily="18" charset="0"/>
              </a:rPr>
              <a:t>	(2) 375 sayılı Kanun Hükmünde Kararnamenin ek 26 </a:t>
            </a:r>
            <a:r>
              <a:rPr lang="tr-TR" sz="2400" dirty="0" err="1" smtClean="0">
                <a:latin typeface="Times New Roman" panose="02020603050405020304" pitchFamily="18" charset="0"/>
                <a:cs typeface="Times New Roman" panose="02020603050405020304" pitchFamily="18" charset="0"/>
              </a:rPr>
              <a:t>ncı</a:t>
            </a:r>
            <a:r>
              <a:rPr lang="tr-TR" sz="2400" dirty="0" smtClean="0">
                <a:latin typeface="Times New Roman" panose="02020603050405020304" pitchFamily="18" charset="0"/>
                <a:cs typeface="Times New Roman" panose="02020603050405020304" pitchFamily="18" charset="0"/>
              </a:rPr>
              <a:t> maddesine göre çalıştırılan personel mezkûr madde kapsamında aynı kamu kurum ve kuruluşunda toplamda iki yıldan daha uzun süre istihdam edilemez.</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4210262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81891" y="2520517"/>
            <a:ext cx="11610109" cy="1815956"/>
          </a:xfrm>
        </p:spPr>
        <p:txBody>
          <a:bodyPr>
            <a:normAutofit fontScale="92500"/>
          </a:bodyPr>
          <a:lstStyle/>
          <a:p>
            <a:pPr marL="0" indent="0" algn="ctr">
              <a:buNone/>
            </a:pPr>
            <a:r>
              <a:rPr lang="tr-TR" sz="4000" b="1" dirty="0" smtClean="0">
                <a:solidFill>
                  <a:srgbClr val="C00000"/>
                </a:solidFill>
                <a:latin typeface="Times New Roman" panose="02020603050405020304" pitchFamily="18" charset="0"/>
                <a:cs typeface="Times New Roman" panose="02020603050405020304" pitchFamily="18" charset="0"/>
              </a:rPr>
              <a:t>2 SAYILI GENEL KADRO VE USULÜ HAKKINDA </a:t>
            </a:r>
          </a:p>
          <a:p>
            <a:pPr marL="0" indent="0" algn="ctr">
              <a:buNone/>
            </a:pPr>
            <a:r>
              <a:rPr lang="tr-TR" sz="4000" b="1" dirty="0" smtClean="0">
                <a:solidFill>
                  <a:srgbClr val="C00000"/>
                </a:solidFill>
                <a:latin typeface="Times New Roman" panose="02020603050405020304" pitchFamily="18" charset="0"/>
                <a:cs typeface="Times New Roman" panose="02020603050405020304" pitchFamily="18" charset="0"/>
              </a:rPr>
              <a:t>CUMHURBAŞKANLIĞI KARARNAMESİ </a:t>
            </a:r>
            <a:r>
              <a:rPr lang="tr-TR" sz="4000" b="1" dirty="0" smtClean="0">
                <a:solidFill>
                  <a:srgbClr val="C00000"/>
                </a:solidFill>
              </a:rPr>
              <a:t>   </a:t>
            </a:r>
            <a:r>
              <a:rPr lang="tr-TR" dirty="0"/>
              <a:t/>
            </a:r>
            <a:br>
              <a:rPr lang="tr-TR" dirty="0"/>
            </a:br>
            <a:endParaRPr lang="tr-TR" dirty="0" smtClean="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3137902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962400" y="1641475"/>
            <a:ext cx="8229600" cy="3816350"/>
          </a:xfrm>
        </p:spPr>
        <p:txBody>
          <a:bodyPr/>
          <a:lstStyle/>
          <a:p>
            <a:pPr marL="0" indent="0" algn="ctr">
              <a:buNone/>
            </a:pPr>
            <a:r>
              <a:rPr lang="tr-TR" dirty="0"/>
              <a:t/>
            </a:r>
            <a:br>
              <a:rPr lang="tr-TR" dirty="0"/>
            </a:br>
            <a:endParaRPr lang="tr-TR" dirty="0" smtClean="0"/>
          </a:p>
        </p:txBody>
      </p:sp>
      <p:sp>
        <p:nvSpPr>
          <p:cNvPr id="2" name="Dikdörtgen 1"/>
          <p:cNvSpPr/>
          <p:nvPr/>
        </p:nvSpPr>
        <p:spPr>
          <a:xfrm>
            <a:off x="859564" y="1438714"/>
            <a:ext cx="10446619" cy="5262979"/>
          </a:xfrm>
          <a:prstGeom prst="rect">
            <a:avLst/>
          </a:prstGeom>
        </p:spPr>
        <p:txBody>
          <a:bodyPr wrap="square">
            <a:spAutoFit/>
          </a:bodyPr>
          <a:lstStyle/>
          <a:p>
            <a:pPr algn="just"/>
            <a:r>
              <a:rPr lang="tr-TR" sz="2400" b="1" dirty="0" smtClean="0">
                <a:latin typeface="Times New Roman" panose="02020603050405020304" pitchFamily="18" charset="0"/>
                <a:cs typeface="Times New Roman" panose="02020603050405020304" pitchFamily="18" charset="0"/>
              </a:rPr>
              <a:t>	MADDE 1 – </a:t>
            </a:r>
            <a:r>
              <a:rPr lang="tr-TR" sz="2400" dirty="0" smtClean="0">
                <a:latin typeface="Times New Roman" panose="02020603050405020304" pitchFamily="18" charset="0"/>
                <a:cs typeface="Times New Roman" panose="02020603050405020304" pitchFamily="18" charset="0"/>
              </a:rPr>
              <a:t>(1) Bu Cumhurbaşkanlığı Kararnamesinin amacı, kapsamında bulunan kamu kurum ve kuruluşlarına ait kadro ve pozisyonların ihdası, iptali ve kullanılmasına dair esas ve usulleri düzenlemektir.</a:t>
            </a:r>
          </a:p>
          <a:p>
            <a:pPr algn="just"/>
            <a:endParaRPr lang="tr-TR" sz="2400"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	MADDE 2 – </a:t>
            </a:r>
            <a:r>
              <a:rPr lang="tr-TR" sz="2400" dirty="0" smtClean="0">
                <a:latin typeface="Times New Roman" panose="02020603050405020304" pitchFamily="18" charset="0"/>
                <a:cs typeface="Times New Roman" panose="02020603050405020304" pitchFamily="18" charset="0"/>
              </a:rPr>
              <a:t>(1) Bu Cumhurbaşkanlığı Kararnamesi, 10/12/2003 tarihli ve 5018 sayılı Kamu Malî Yönetimi ve Kontrol Kanununa ekli (I), (II) ve (IV) sayılı cetvellerde yer alan idareler ile bunlara bağlı döner sermayeli kuruluşlar, kanunlarla veya Cumhurbaşkanlığı Kararnameleriyle kurulan diğer idareler, fonlar ve kefalet sandıkları hakkında uygulanır. </a:t>
            </a:r>
          </a:p>
          <a:p>
            <a:pPr algn="just"/>
            <a:endParaRPr lang="tr-TR" sz="2400"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	MADDE 3 – </a:t>
            </a:r>
            <a:r>
              <a:rPr lang="tr-TR" sz="2400" dirty="0" smtClean="0">
                <a:latin typeface="Times New Roman" panose="02020603050405020304" pitchFamily="18" charset="0"/>
                <a:cs typeface="Times New Roman" panose="02020603050405020304" pitchFamily="18" charset="0"/>
              </a:rPr>
              <a:t>(1) Bu Cumhurbaşkanlığı Kararnamesi hükümleri, Cumhurbaşkanlığı İdari İşler Başkanlığı, Türkiye Büyük Millet Meclisi Başkanlığı İdari Teşkilatı personelinin kadro ve pozisyonları ile milli güvenlik sebebiyle gizli kalması gereken kadro ve pozisyonlar hakkında uygulanmaz. </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2533447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4616" y="1999351"/>
            <a:ext cx="11110740" cy="3416320"/>
          </a:xfrm>
          <a:prstGeom prst="rect">
            <a:avLst/>
          </a:prstGeom>
        </p:spPr>
        <p:txBody>
          <a:bodyPr wrap="square">
            <a:spAutoFit/>
          </a:bodyPr>
          <a:lstStyle/>
          <a:p>
            <a:pPr algn="just"/>
            <a:r>
              <a:rPr lang="tr-TR" sz="2400" b="1" dirty="0" smtClean="0">
                <a:latin typeface="Times New Roman" panose="02020603050405020304" pitchFamily="18" charset="0"/>
                <a:cs typeface="Times New Roman" panose="02020603050405020304" pitchFamily="18" charset="0"/>
              </a:rPr>
              <a:t>	MADDE 4 – </a:t>
            </a:r>
            <a:r>
              <a:rPr lang="tr-TR" sz="2400" dirty="0" smtClean="0">
                <a:latin typeface="Times New Roman" panose="02020603050405020304" pitchFamily="18" charset="0"/>
                <a:cs typeface="Times New Roman" panose="02020603050405020304" pitchFamily="18" charset="0"/>
              </a:rPr>
              <a:t>(1) Bu Cumhurbaşkanlığı Kararnamesi kapsamına giren kurum ve kuruluşların; </a:t>
            </a:r>
          </a:p>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a) 657 sayılı Kanuna tabi memur kadroları ekli (I) sayılı cetvelde, </a:t>
            </a:r>
          </a:p>
          <a:p>
            <a:pPr algn="just"/>
            <a:r>
              <a:rPr lang="tr-TR" sz="2400" dirty="0" smtClean="0">
                <a:latin typeface="Times New Roman" panose="02020603050405020304" pitchFamily="18" charset="0"/>
                <a:cs typeface="Times New Roman" panose="02020603050405020304" pitchFamily="18" charset="0"/>
              </a:rPr>
              <a:t>      b)Hâkimlik ve savcılık mesleklerinde bulunanlara ve bu mesleklerden sayılan görevlere ait kadroları (II) sayılı    cetvelde, </a:t>
            </a:r>
          </a:p>
          <a:p>
            <a:pPr algn="just"/>
            <a:r>
              <a:rPr lang="tr-TR" sz="2400" dirty="0" smtClean="0">
                <a:latin typeface="Times New Roman" panose="02020603050405020304" pitchFamily="18" charset="0"/>
                <a:cs typeface="Times New Roman" panose="02020603050405020304" pitchFamily="18" charset="0"/>
              </a:rPr>
              <a:t>     c)Öğretim elemanı kadroları (III) sayılı cetvelde, </a:t>
            </a:r>
          </a:p>
          <a:p>
            <a:pPr algn="just"/>
            <a:r>
              <a:rPr lang="tr-TR" sz="2400" dirty="0" smtClean="0">
                <a:latin typeface="Times New Roman" panose="02020603050405020304" pitchFamily="18" charset="0"/>
                <a:cs typeface="Times New Roman" panose="02020603050405020304" pitchFamily="18" charset="0"/>
              </a:rPr>
              <a:t>     ç)Sözleşmeli personel pozisyonları (IV) sayılı cetvelde, </a:t>
            </a:r>
          </a:p>
          <a:p>
            <a:pPr algn="just"/>
            <a:r>
              <a:rPr lang="tr-TR" sz="2400" dirty="0" smtClean="0">
                <a:latin typeface="Times New Roman" panose="02020603050405020304" pitchFamily="18" charset="0"/>
                <a:cs typeface="Times New Roman" panose="02020603050405020304" pitchFamily="18" charset="0"/>
              </a:rPr>
              <a:t>     d)İşçi kadroları (V) sayılı cetvelde, düzenlenir</a:t>
            </a:r>
            <a:endParaRPr lang="tr-TR" sz="2400" dirty="0">
              <a:latin typeface="Times New Roman" panose="02020603050405020304" pitchFamily="18" charset="0"/>
              <a:cs typeface="Times New Roman" panose="02020603050405020304" pitchFamily="18" charset="0"/>
            </a:endParaRPr>
          </a:p>
        </p:txBody>
      </p:sp>
      <p:sp>
        <p:nvSpPr>
          <p:cNvPr id="4" name="Dikdörtgen 3"/>
          <p:cNvSpPr/>
          <p:nvPr/>
        </p:nvSpPr>
        <p:spPr>
          <a:xfrm>
            <a:off x="2002055" y="180018"/>
            <a:ext cx="8415862" cy="523220"/>
          </a:xfrm>
          <a:prstGeom prst="rect">
            <a:avLst/>
          </a:prstGeom>
        </p:spPr>
        <p:txBody>
          <a:bodyPr wrap="square">
            <a:sp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KADRO VE POZİSYON CETVELİ </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3620931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616261" y="1148071"/>
            <a:ext cx="11301315" cy="4893647"/>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KADROLARIN DAĞILIMI</a:t>
            </a:r>
          </a:p>
          <a:p>
            <a:pPr algn="just"/>
            <a:r>
              <a:rPr lang="tr-TR" sz="2400" b="1" dirty="0" smtClean="0">
                <a:latin typeface="Times New Roman" panose="02020603050405020304" pitchFamily="18" charset="0"/>
                <a:cs typeface="Times New Roman" panose="02020603050405020304" pitchFamily="18" charset="0"/>
              </a:rPr>
              <a:t>	MADDE </a:t>
            </a:r>
            <a:r>
              <a:rPr lang="tr-TR" sz="2400" b="1" dirty="0">
                <a:latin typeface="Times New Roman" panose="02020603050405020304" pitchFamily="18" charset="0"/>
                <a:cs typeface="Times New Roman" panose="02020603050405020304" pitchFamily="18" charset="0"/>
              </a:rPr>
              <a:t>5 – </a:t>
            </a:r>
            <a:r>
              <a:rPr lang="tr-TR" sz="2400" dirty="0">
                <a:latin typeface="Times New Roman" panose="02020603050405020304" pitchFamily="18" charset="0"/>
                <a:cs typeface="Times New Roman" panose="02020603050405020304" pitchFamily="18" charset="0"/>
              </a:rPr>
              <a:t>(1) Bu Cumhurbaşkanlığı Kararnamesi kapsamına giren kurum ve kuruluşların kadroları Cumhurbaşkanlığı Kararnamesiyle ihdas edilir</a:t>
            </a:r>
            <a:r>
              <a:rPr lang="tr-TR" sz="2400" dirty="0" smtClean="0">
                <a:latin typeface="Times New Roman" panose="02020603050405020304" pitchFamily="18" charset="0"/>
                <a:cs typeface="Times New Roman" panose="02020603050405020304" pitchFamily="18" charset="0"/>
              </a:rPr>
              <a:t>.</a:t>
            </a:r>
          </a:p>
          <a:p>
            <a:pPr algn="just"/>
            <a:endParaRPr lang="tr-TR" sz="2400" b="1" dirty="0">
              <a:solidFill>
                <a:srgbClr val="C00000"/>
              </a:solidFill>
              <a:latin typeface="Times New Roman" panose="02020603050405020304" pitchFamily="18" charset="0"/>
              <a:cs typeface="Times New Roman" panose="02020603050405020304" pitchFamily="18" charset="0"/>
            </a:endParaRPr>
          </a:p>
          <a:p>
            <a:pPr algn="just"/>
            <a:r>
              <a:rPr lang="tr-TR" sz="2400" b="1" dirty="0" smtClean="0">
                <a:solidFill>
                  <a:srgbClr val="C00000"/>
                </a:solidFill>
                <a:latin typeface="Times New Roman" panose="02020603050405020304" pitchFamily="18" charset="0"/>
                <a:cs typeface="Times New Roman" panose="02020603050405020304" pitchFamily="18" charset="0"/>
              </a:rPr>
              <a:t>	KADRO İHDASI </a:t>
            </a:r>
          </a:p>
          <a:p>
            <a:pPr algn="just"/>
            <a:r>
              <a:rPr lang="tr-TR" sz="2400" b="1" dirty="0" smtClean="0">
                <a:latin typeface="Times New Roman" panose="02020603050405020304" pitchFamily="18" charset="0"/>
                <a:cs typeface="Times New Roman" panose="02020603050405020304" pitchFamily="18" charset="0"/>
              </a:rPr>
              <a:t>	MADDE </a:t>
            </a:r>
            <a:r>
              <a:rPr lang="tr-TR" sz="2400" b="1" dirty="0">
                <a:latin typeface="Times New Roman" panose="02020603050405020304" pitchFamily="18" charset="0"/>
                <a:cs typeface="Times New Roman" panose="02020603050405020304" pitchFamily="18" charset="0"/>
              </a:rPr>
              <a:t>6 – </a:t>
            </a:r>
            <a:r>
              <a:rPr lang="tr-TR" sz="2400" dirty="0">
                <a:latin typeface="Times New Roman" panose="02020603050405020304" pitchFamily="18" charset="0"/>
                <a:cs typeface="Times New Roman" panose="02020603050405020304" pitchFamily="18" charset="0"/>
              </a:rPr>
              <a:t>(1) Bu Cumhurbaşkanlığı Kararnamesine eklenen kadroların, eklendikleri tarihten itibaren bir ay içinde ilgili kurum ve kuruluşlarca </a:t>
            </a:r>
            <a:r>
              <a:rPr lang="tr-TR" sz="2400" u="sng" dirty="0">
                <a:latin typeface="Times New Roman" panose="02020603050405020304" pitchFamily="18" charset="0"/>
                <a:cs typeface="Times New Roman" panose="02020603050405020304" pitchFamily="18" charset="0"/>
              </a:rPr>
              <a:t>unvan, sınıf, derece ve adet</a:t>
            </a:r>
            <a:r>
              <a:rPr lang="tr-TR" sz="2400" dirty="0">
                <a:latin typeface="Times New Roman" panose="02020603050405020304" pitchFamily="18" charset="0"/>
                <a:cs typeface="Times New Roman" panose="02020603050405020304" pitchFamily="18" charset="0"/>
              </a:rPr>
              <a:t> belirtilmek suretiyle, </a:t>
            </a:r>
            <a:r>
              <a:rPr lang="tr-TR" sz="2400" u="sng" dirty="0">
                <a:latin typeface="Times New Roman" panose="02020603050405020304" pitchFamily="18" charset="0"/>
                <a:cs typeface="Times New Roman" panose="02020603050405020304" pitchFamily="18" charset="0"/>
              </a:rPr>
              <a:t>yurtiçinde merkez, taşra ve döner sermaye teşkilatlarında birimler itibariyle, yurtdışında ise toplam sayı olarak dağılımı</a:t>
            </a:r>
            <a:r>
              <a:rPr lang="tr-TR" sz="2400" dirty="0">
                <a:latin typeface="Times New Roman" panose="02020603050405020304" pitchFamily="18" charset="0"/>
                <a:cs typeface="Times New Roman" panose="02020603050405020304" pitchFamily="18" charset="0"/>
              </a:rPr>
              <a:t> yapılır. </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2</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Değişik:RG-21/4/2021-31461-CK-73/42 </a:t>
            </a:r>
            <a:r>
              <a:rPr lang="tr-TR" sz="2400" dirty="0" err="1">
                <a:latin typeface="Times New Roman" panose="02020603050405020304" pitchFamily="18" charset="0"/>
                <a:cs typeface="Times New Roman" panose="02020603050405020304" pitchFamily="18" charset="0"/>
              </a:rPr>
              <a:t>md.</a:t>
            </a:r>
            <a:r>
              <a:rPr lang="tr-TR" sz="2400" dirty="0">
                <a:latin typeface="Times New Roman" panose="02020603050405020304" pitchFamily="18" charset="0"/>
                <a:cs typeface="Times New Roman" panose="02020603050405020304" pitchFamily="18" charset="0"/>
              </a:rPr>
              <a:t>) Birinci fıkraya göre yapılan kadro dağılımı incelenmek üzere </a:t>
            </a:r>
            <a:r>
              <a:rPr lang="tr-TR" sz="2400" u="sng" dirty="0">
                <a:latin typeface="Times New Roman" panose="02020603050405020304" pitchFamily="18" charset="0"/>
                <a:cs typeface="Times New Roman" panose="02020603050405020304" pitchFamily="18" charset="0"/>
              </a:rPr>
              <a:t>kamu personeli bilgi sisteminin</a:t>
            </a:r>
            <a:r>
              <a:rPr lang="tr-TR" sz="2400" dirty="0">
                <a:latin typeface="Times New Roman" panose="02020603050405020304" pitchFamily="18" charset="0"/>
                <a:cs typeface="Times New Roman" panose="02020603050405020304" pitchFamily="18" charset="0"/>
              </a:rPr>
              <a:t> ilgili alanına kaydedilir. Kadrolar, bu dağılımların Cumhurbaşkanlığınca onaylanmasını müteakip kullanılabilir. </a:t>
            </a:r>
            <a:r>
              <a:rPr lang="tr-TR" sz="2400" b="1" dirty="0">
                <a:latin typeface="Times New Roman" panose="02020603050405020304" pitchFamily="18" charset="0"/>
                <a:cs typeface="Times New Roman" panose="02020603050405020304" pitchFamily="18" charset="0"/>
              </a:rPr>
              <a:t>Bu dağılımdan sonra kadrolarda yapılacak birim değişikliklerinde de aynı usule uyulur</a:t>
            </a:r>
            <a:r>
              <a:rPr lang="tr-TR" sz="1600" b="1" u="sng" dirty="0"/>
              <a:t>. </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6411050"/>
            <a:ext cx="1413060" cy="320841"/>
          </a:xfrm>
          <a:prstGeom prst="rect">
            <a:avLst/>
          </a:prstGeom>
        </p:spPr>
      </p:pic>
    </p:spTree>
    <p:extLst>
      <p:ext uri="{BB962C8B-B14F-4D97-AF65-F5344CB8AC3E}">
        <p14:creationId xmlns:p14="http://schemas.microsoft.com/office/powerpoint/2010/main" val="1686197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831137912"/>
              </p:ext>
            </p:extLst>
          </p:nvPr>
        </p:nvGraphicFramePr>
        <p:xfrm>
          <a:off x="1545366" y="1415674"/>
          <a:ext cx="9258303" cy="2297344"/>
        </p:xfrm>
        <a:graphic>
          <a:graphicData uri="http://schemas.openxmlformats.org/drawingml/2006/table">
            <a:tbl>
              <a:tblPr/>
              <a:tblGrid>
                <a:gridCol w="1751999">
                  <a:extLst>
                    <a:ext uri="{9D8B030D-6E8A-4147-A177-3AD203B41FA5}">
                      <a16:colId xmlns:a16="http://schemas.microsoft.com/office/drawing/2014/main" val="4020094353"/>
                    </a:ext>
                  </a:extLst>
                </a:gridCol>
                <a:gridCol w="371348">
                  <a:extLst>
                    <a:ext uri="{9D8B030D-6E8A-4147-A177-3AD203B41FA5}">
                      <a16:colId xmlns:a16="http://schemas.microsoft.com/office/drawing/2014/main" val="617153703"/>
                    </a:ext>
                  </a:extLst>
                </a:gridCol>
                <a:gridCol w="1523478">
                  <a:extLst>
                    <a:ext uri="{9D8B030D-6E8A-4147-A177-3AD203B41FA5}">
                      <a16:colId xmlns:a16="http://schemas.microsoft.com/office/drawing/2014/main" val="558533919"/>
                    </a:ext>
                  </a:extLst>
                </a:gridCol>
                <a:gridCol w="393565">
                  <a:extLst>
                    <a:ext uri="{9D8B030D-6E8A-4147-A177-3AD203B41FA5}">
                      <a16:colId xmlns:a16="http://schemas.microsoft.com/office/drawing/2014/main" val="2118714002"/>
                    </a:ext>
                  </a:extLst>
                </a:gridCol>
                <a:gridCol w="292000">
                  <a:extLst>
                    <a:ext uri="{9D8B030D-6E8A-4147-A177-3AD203B41FA5}">
                      <a16:colId xmlns:a16="http://schemas.microsoft.com/office/drawing/2014/main" val="2805187804"/>
                    </a:ext>
                  </a:extLst>
                </a:gridCol>
                <a:gridCol w="292000">
                  <a:extLst>
                    <a:ext uri="{9D8B030D-6E8A-4147-A177-3AD203B41FA5}">
                      <a16:colId xmlns:a16="http://schemas.microsoft.com/office/drawing/2014/main" val="3997507780"/>
                    </a:ext>
                  </a:extLst>
                </a:gridCol>
                <a:gridCol w="292000">
                  <a:extLst>
                    <a:ext uri="{9D8B030D-6E8A-4147-A177-3AD203B41FA5}">
                      <a16:colId xmlns:a16="http://schemas.microsoft.com/office/drawing/2014/main" val="97321729"/>
                    </a:ext>
                  </a:extLst>
                </a:gridCol>
                <a:gridCol w="292000">
                  <a:extLst>
                    <a:ext uri="{9D8B030D-6E8A-4147-A177-3AD203B41FA5}">
                      <a16:colId xmlns:a16="http://schemas.microsoft.com/office/drawing/2014/main" val="645483513"/>
                    </a:ext>
                  </a:extLst>
                </a:gridCol>
                <a:gridCol w="292000">
                  <a:extLst>
                    <a:ext uri="{9D8B030D-6E8A-4147-A177-3AD203B41FA5}">
                      <a16:colId xmlns:a16="http://schemas.microsoft.com/office/drawing/2014/main" val="3997536246"/>
                    </a:ext>
                  </a:extLst>
                </a:gridCol>
                <a:gridCol w="292000">
                  <a:extLst>
                    <a:ext uri="{9D8B030D-6E8A-4147-A177-3AD203B41FA5}">
                      <a16:colId xmlns:a16="http://schemas.microsoft.com/office/drawing/2014/main" val="1439556312"/>
                    </a:ext>
                  </a:extLst>
                </a:gridCol>
                <a:gridCol w="292000">
                  <a:extLst>
                    <a:ext uri="{9D8B030D-6E8A-4147-A177-3AD203B41FA5}">
                      <a16:colId xmlns:a16="http://schemas.microsoft.com/office/drawing/2014/main" val="246995851"/>
                    </a:ext>
                  </a:extLst>
                </a:gridCol>
                <a:gridCol w="292000">
                  <a:extLst>
                    <a:ext uri="{9D8B030D-6E8A-4147-A177-3AD203B41FA5}">
                      <a16:colId xmlns:a16="http://schemas.microsoft.com/office/drawing/2014/main" val="1917780171"/>
                    </a:ext>
                  </a:extLst>
                </a:gridCol>
                <a:gridCol w="292000">
                  <a:extLst>
                    <a:ext uri="{9D8B030D-6E8A-4147-A177-3AD203B41FA5}">
                      <a16:colId xmlns:a16="http://schemas.microsoft.com/office/drawing/2014/main" val="1285972168"/>
                    </a:ext>
                  </a:extLst>
                </a:gridCol>
                <a:gridCol w="292000">
                  <a:extLst>
                    <a:ext uri="{9D8B030D-6E8A-4147-A177-3AD203B41FA5}">
                      <a16:colId xmlns:a16="http://schemas.microsoft.com/office/drawing/2014/main" val="3145818849"/>
                    </a:ext>
                  </a:extLst>
                </a:gridCol>
                <a:gridCol w="292000">
                  <a:extLst>
                    <a:ext uri="{9D8B030D-6E8A-4147-A177-3AD203B41FA5}">
                      <a16:colId xmlns:a16="http://schemas.microsoft.com/office/drawing/2014/main" val="2828119677"/>
                    </a:ext>
                  </a:extLst>
                </a:gridCol>
                <a:gridCol w="292000">
                  <a:extLst>
                    <a:ext uri="{9D8B030D-6E8A-4147-A177-3AD203B41FA5}">
                      <a16:colId xmlns:a16="http://schemas.microsoft.com/office/drawing/2014/main" val="1860355005"/>
                    </a:ext>
                  </a:extLst>
                </a:gridCol>
                <a:gridCol w="292000">
                  <a:extLst>
                    <a:ext uri="{9D8B030D-6E8A-4147-A177-3AD203B41FA5}">
                      <a16:colId xmlns:a16="http://schemas.microsoft.com/office/drawing/2014/main" val="4013168735"/>
                    </a:ext>
                  </a:extLst>
                </a:gridCol>
                <a:gridCol w="292000">
                  <a:extLst>
                    <a:ext uri="{9D8B030D-6E8A-4147-A177-3AD203B41FA5}">
                      <a16:colId xmlns:a16="http://schemas.microsoft.com/office/drawing/2014/main" val="2998608192"/>
                    </a:ext>
                  </a:extLst>
                </a:gridCol>
                <a:gridCol w="292000">
                  <a:extLst>
                    <a:ext uri="{9D8B030D-6E8A-4147-A177-3AD203B41FA5}">
                      <a16:colId xmlns:a16="http://schemas.microsoft.com/office/drawing/2014/main" val="1321135487"/>
                    </a:ext>
                  </a:extLst>
                </a:gridCol>
                <a:gridCol w="292000">
                  <a:extLst>
                    <a:ext uri="{9D8B030D-6E8A-4147-A177-3AD203B41FA5}">
                      <a16:colId xmlns:a16="http://schemas.microsoft.com/office/drawing/2014/main" val="2401923958"/>
                    </a:ext>
                  </a:extLst>
                </a:gridCol>
                <a:gridCol w="545913">
                  <a:extLst>
                    <a:ext uri="{9D8B030D-6E8A-4147-A177-3AD203B41FA5}">
                      <a16:colId xmlns:a16="http://schemas.microsoft.com/office/drawing/2014/main" val="3797221780"/>
                    </a:ext>
                  </a:extLst>
                </a:gridCol>
              </a:tblGrid>
              <a:tr h="846389">
                <a:tc gridSpan="2">
                  <a:txBody>
                    <a:bodyPr/>
                    <a:lstStyle/>
                    <a:p>
                      <a:pPr algn="l" rtl="0" fontAlgn="t"/>
                      <a:r>
                        <a:rPr lang="tr-TR" sz="1000" b="1" i="0" u="none" strike="noStrike" dirty="0">
                          <a:solidFill>
                            <a:srgbClr val="000000"/>
                          </a:solidFill>
                          <a:effectLst/>
                          <a:latin typeface="Arial" panose="020B0604020202020204" pitchFamily="34" charset="0"/>
                        </a:rPr>
                        <a:t>Teşkilat : TAŞRA</a:t>
                      </a:r>
                      <a:br>
                        <a:rPr lang="tr-TR" sz="1000" b="1" i="0" u="none" strike="noStrike" dirty="0">
                          <a:solidFill>
                            <a:srgbClr val="000000"/>
                          </a:solidFill>
                          <a:effectLst/>
                          <a:latin typeface="Arial" panose="020B0604020202020204" pitchFamily="34" charset="0"/>
                        </a:rPr>
                      </a:br>
                      <a:r>
                        <a:rPr lang="tr-TR" sz="1000" b="1" i="0" u="none" strike="noStrike" dirty="0">
                          <a:solidFill>
                            <a:srgbClr val="000000"/>
                          </a:solidFill>
                          <a:effectLst/>
                          <a:latin typeface="Arial" panose="020B0604020202020204" pitchFamily="34" charset="0"/>
                        </a:rPr>
                        <a:t>Kurum   : 30</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lgn="ctr" rtl="0" fontAlgn="t"/>
                      <a:r>
                        <a:rPr lang="tr-TR" sz="1000" b="1" i="0" u="none" strike="noStrike" dirty="0">
                          <a:solidFill>
                            <a:srgbClr val="000000"/>
                          </a:solidFill>
                          <a:effectLst/>
                          <a:latin typeface="Arial" panose="020B0604020202020204" pitchFamily="34" charset="0"/>
                        </a:rPr>
                        <a:t/>
                      </a:r>
                      <a:br>
                        <a:rPr lang="tr-TR" sz="1000" b="1" i="0" u="none" strike="noStrike" dirty="0">
                          <a:solidFill>
                            <a:srgbClr val="000000"/>
                          </a:solidFill>
                          <a:effectLst/>
                          <a:latin typeface="Arial" panose="020B0604020202020204" pitchFamily="34" charset="0"/>
                        </a:rPr>
                      </a:br>
                      <a:r>
                        <a:rPr lang="tr-TR" sz="1000" b="1" i="0" u="none" strike="noStrike" dirty="0">
                          <a:solidFill>
                            <a:srgbClr val="000000"/>
                          </a:solidFill>
                          <a:effectLst/>
                          <a:latin typeface="Arial" panose="020B0604020202020204" pitchFamily="34" charset="0"/>
                        </a:rPr>
                        <a:t/>
                      </a:r>
                      <a:br>
                        <a:rPr lang="tr-TR" sz="1000" b="1" i="0" u="none" strike="noStrike" dirty="0">
                          <a:solidFill>
                            <a:srgbClr val="000000"/>
                          </a:solidFill>
                          <a:effectLst/>
                          <a:latin typeface="Arial" panose="020B0604020202020204" pitchFamily="34" charset="0"/>
                        </a:rPr>
                      </a:br>
                      <a:r>
                        <a:rPr lang="tr-TR" sz="1000" b="1" i="0" u="none" strike="noStrike" dirty="0">
                          <a:solidFill>
                            <a:srgbClr val="000000"/>
                          </a:solidFill>
                          <a:effectLst/>
                          <a:latin typeface="Arial" panose="020B0604020202020204" pitchFamily="34" charset="0"/>
                        </a:rPr>
                        <a:t>TENKİS</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7">
                  <a:txBody>
                    <a:bodyPr/>
                    <a:lstStyle/>
                    <a:p>
                      <a:pPr algn="l" rtl="0" fontAlgn="t"/>
                      <a:r>
                        <a:rPr lang="tr-TR" sz="1000" b="1" i="0" u="none" strike="noStrike" dirty="0">
                          <a:solidFill>
                            <a:srgbClr val="000000"/>
                          </a:solidFill>
                          <a:effectLst/>
                          <a:latin typeface="Arial" panose="020B0604020202020204" pitchFamily="34" charset="0"/>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rtl="0" fontAlgn="t"/>
                      <a:r>
                        <a:rPr lang="tr-TR" sz="1000" b="1" i="0" u="none" strike="noStrike">
                          <a:solidFill>
                            <a:srgbClr val="000000"/>
                          </a:solidFill>
                          <a:effectLst/>
                          <a:latin typeface="Arial" panose="020B0604020202020204" pitchFamily="34" charset="0"/>
                        </a:rPr>
                        <a:t>İcmal No</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Saymanlık</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Başlangıç Tarihi</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rtl="0" fontAlgn="t"/>
                      <a:r>
                        <a:rPr lang="tr-TR" sz="1000" b="1" i="0" u="none" strike="noStrike">
                          <a:solidFill>
                            <a:srgbClr val="000000"/>
                          </a:solidFill>
                          <a:effectLst/>
                          <a:latin typeface="Arial" panose="020B0604020202020204" pitchFamily="34" charset="0"/>
                        </a:rPr>
                        <a:t>:</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 00015</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 01.07.2021</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53347581"/>
                  </a:ext>
                </a:extLst>
              </a:tr>
              <a:tr h="293646">
                <a:tc gridSpan="3">
                  <a:txBody>
                    <a:bodyPr/>
                    <a:lstStyle/>
                    <a:p>
                      <a:pPr algn="ctr" rtl="0" fontAlgn="t"/>
                      <a:r>
                        <a:rPr lang="tr-TR" sz="1000" b="1"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18">
                  <a:txBody>
                    <a:bodyPr/>
                    <a:lstStyle/>
                    <a:p>
                      <a:pPr algn="ctr" rtl="0" fontAlgn="t"/>
                      <a:r>
                        <a:rPr lang="tr-TR" sz="1000" b="1" i="0" u="none" strike="noStrike" dirty="0">
                          <a:solidFill>
                            <a:srgbClr val="000000"/>
                          </a:solidFill>
                          <a:effectLst/>
                          <a:latin typeface="Arial" panose="020B0604020202020204" pitchFamily="34" charset="0"/>
                        </a:rPr>
                        <a:t>DERECELER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60621692"/>
                  </a:ext>
                </a:extLst>
              </a:tr>
              <a:tr h="570017">
                <a:tc>
                  <a:txBody>
                    <a:bodyPr/>
                    <a:lstStyle/>
                    <a:p>
                      <a:pPr algn="ctr" rtl="0" fontAlgn="t"/>
                      <a:r>
                        <a:rPr lang="tr-TR" sz="1000" b="1" i="0" u="none" strike="noStrike">
                          <a:solidFill>
                            <a:srgbClr val="000000"/>
                          </a:solidFill>
                          <a:effectLst/>
                          <a:latin typeface="Arial" panose="020B0604020202020204" pitchFamily="34" charset="0"/>
                        </a:rPr>
                        <a:t>Birimi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Sınıf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dirty="0">
                          <a:solidFill>
                            <a:srgbClr val="000000"/>
                          </a:solidFill>
                          <a:effectLst/>
                          <a:latin typeface="Arial" panose="020B0604020202020204" pitchFamily="34" charset="0"/>
                        </a:rPr>
                        <a:t>Kadro </a:t>
                      </a:r>
                      <a:r>
                        <a:rPr lang="tr-TR" sz="1000" b="1" i="0" u="none" strike="noStrike" dirty="0" err="1">
                          <a:solidFill>
                            <a:srgbClr val="000000"/>
                          </a:solidFill>
                          <a:effectLst/>
                          <a:latin typeface="Arial" panose="020B0604020202020204" pitchFamily="34" charset="0"/>
                        </a:rPr>
                        <a:t>Ünvanı</a:t>
                      </a:r>
                      <a:endParaRPr lang="tr-TR" sz="1000" b="1"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dirty="0">
                          <a:solidFill>
                            <a:srgbClr val="000000"/>
                          </a:solidFill>
                          <a:effectLst/>
                          <a:latin typeface="Arial" panose="020B0604020202020204" pitchFamily="34" charset="0"/>
                        </a:rPr>
                        <a:t>Kodu</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dirty="0">
                          <a:solidFill>
                            <a:srgbClr val="000000"/>
                          </a:solidFill>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dirty="0">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Diğ</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TOPLAM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1615450"/>
                  </a:ext>
                </a:extLst>
              </a:tr>
              <a:tr h="293646">
                <a:tc>
                  <a:txBody>
                    <a:bodyPr/>
                    <a:lstStyle/>
                    <a:p>
                      <a:pPr algn="l" rtl="0" fontAlgn="ctr"/>
                      <a:r>
                        <a:rPr lang="tr-TR" sz="1000" b="0" i="0" u="none" strike="noStrike">
                          <a:solidFill>
                            <a:srgbClr val="000000"/>
                          </a:solidFill>
                          <a:effectLst/>
                          <a:latin typeface="Arial" panose="020B0604020202020204" pitchFamily="34" charset="0"/>
                        </a:rPr>
                        <a:t>ŞANLIURFA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THS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ARKEOLOG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dirty="0">
                          <a:solidFill>
                            <a:srgbClr val="000000"/>
                          </a:solidFill>
                          <a:effectLst/>
                          <a:latin typeface="Arial" panose="020B0604020202020204" pitchFamily="34" charset="0"/>
                        </a:rPr>
                        <a:t>6485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5918642"/>
                  </a:ext>
                </a:extLst>
              </a:tr>
              <a:tr h="293646">
                <a:tc>
                  <a:txBody>
                    <a:bodyPr/>
                    <a:lstStyle/>
                    <a:p>
                      <a:pPr algn="l" rtl="0" fontAlgn="ctr"/>
                      <a:r>
                        <a:rPr lang="tr-TR" sz="1000" b="0" i="0" u="none" strike="noStrike">
                          <a:solidFill>
                            <a:srgbClr val="000000"/>
                          </a:solidFill>
                          <a:effectLst/>
                          <a:latin typeface="Arial" panose="020B0604020202020204" pitchFamily="34" charset="0"/>
                        </a:rPr>
                        <a:t>GÜMÜŞHANE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AVH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Avukat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5935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7295"/>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381664704"/>
              </p:ext>
            </p:extLst>
          </p:nvPr>
        </p:nvGraphicFramePr>
        <p:xfrm>
          <a:off x="1545366" y="4013077"/>
          <a:ext cx="9283694" cy="2346162"/>
        </p:xfrm>
        <a:graphic>
          <a:graphicData uri="http://schemas.openxmlformats.org/drawingml/2006/table">
            <a:tbl>
              <a:tblPr/>
              <a:tblGrid>
                <a:gridCol w="1726019">
                  <a:extLst>
                    <a:ext uri="{9D8B030D-6E8A-4147-A177-3AD203B41FA5}">
                      <a16:colId xmlns:a16="http://schemas.microsoft.com/office/drawing/2014/main" val="3104474504"/>
                    </a:ext>
                  </a:extLst>
                </a:gridCol>
                <a:gridCol w="371221">
                  <a:extLst>
                    <a:ext uri="{9D8B030D-6E8A-4147-A177-3AD203B41FA5}">
                      <a16:colId xmlns:a16="http://schemas.microsoft.com/office/drawing/2014/main" val="1775981721"/>
                    </a:ext>
                  </a:extLst>
                </a:gridCol>
                <a:gridCol w="1522958">
                  <a:extLst>
                    <a:ext uri="{9D8B030D-6E8A-4147-A177-3AD203B41FA5}">
                      <a16:colId xmlns:a16="http://schemas.microsoft.com/office/drawing/2014/main" val="3286346387"/>
                    </a:ext>
                  </a:extLst>
                </a:gridCol>
                <a:gridCol w="393431">
                  <a:extLst>
                    <a:ext uri="{9D8B030D-6E8A-4147-A177-3AD203B41FA5}">
                      <a16:colId xmlns:a16="http://schemas.microsoft.com/office/drawing/2014/main" val="3485811873"/>
                    </a:ext>
                  </a:extLst>
                </a:gridCol>
                <a:gridCol w="291900">
                  <a:extLst>
                    <a:ext uri="{9D8B030D-6E8A-4147-A177-3AD203B41FA5}">
                      <a16:colId xmlns:a16="http://schemas.microsoft.com/office/drawing/2014/main" val="3188061025"/>
                    </a:ext>
                  </a:extLst>
                </a:gridCol>
                <a:gridCol w="291900">
                  <a:extLst>
                    <a:ext uri="{9D8B030D-6E8A-4147-A177-3AD203B41FA5}">
                      <a16:colId xmlns:a16="http://schemas.microsoft.com/office/drawing/2014/main" val="2746837084"/>
                    </a:ext>
                  </a:extLst>
                </a:gridCol>
                <a:gridCol w="291900">
                  <a:extLst>
                    <a:ext uri="{9D8B030D-6E8A-4147-A177-3AD203B41FA5}">
                      <a16:colId xmlns:a16="http://schemas.microsoft.com/office/drawing/2014/main" val="1655896469"/>
                    </a:ext>
                  </a:extLst>
                </a:gridCol>
                <a:gridCol w="291900">
                  <a:extLst>
                    <a:ext uri="{9D8B030D-6E8A-4147-A177-3AD203B41FA5}">
                      <a16:colId xmlns:a16="http://schemas.microsoft.com/office/drawing/2014/main" val="3154089017"/>
                    </a:ext>
                  </a:extLst>
                </a:gridCol>
                <a:gridCol w="291900">
                  <a:extLst>
                    <a:ext uri="{9D8B030D-6E8A-4147-A177-3AD203B41FA5}">
                      <a16:colId xmlns:a16="http://schemas.microsoft.com/office/drawing/2014/main" val="4165299371"/>
                    </a:ext>
                  </a:extLst>
                </a:gridCol>
                <a:gridCol w="291900">
                  <a:extLst>
                    <a:ext uri="{9D8B030D-6E8A-4147-A177-3AD203B41FA5}">
                      <a16:colId xmlns:a16="http://schemas.microsoft.com/office/drawing/2014/main" val="2614912701"/>
                    </a:ext>
                  </a:extLst>
                </a:gridCol>
                <a:gridCol w="291900">
                  <a:extLst>
                    <a:ext uri="{9D8B030D-6E8A-4147-A177-3AD203B41FA5}">
                      <a16:colId xmlns:a16="http://schemas.microsoft.com/office/drawing/2014/main" val="3182505462"/>
                    </a:ext>
                  </a:extLst>
                </a:gridCol>
                <a:gridCol w="291900">
                  <a:extLst>
                    <a:ext uri="{9D8B030D-6E8A-4147-A177-3AD203B41FA5}">
                      <a16:colId xmlns:a16="http://schemas.microsoft.com/office/drawing/2014/main" val="2684440179"/>
                    </a:ext>
                  </a:extLst>
                </a:gridCol>
                <a:gridCol w="291900">
                  <a:extLst>
                    <a:ext uri="{9D8B030D-6E8A-4147-A177-3AD203B41FA5}">
                      <a16:colId xmlns:a16="http://schemas.microsoft.com/office/drawing/2014/main" val="970891743"/>
                    </a:ext>
                  </a:extLst>
                </a:gridCol>
                <a:gridCol w="291900">
                  <a:extLst>
                    <a:ext uri="{9D8B030D-6E8A-4147-A177-3AD203B41FA5}">
                      <a16:colId xmlns:a16="http://schemas.microsoft.com/office/drawing/2014/main" val="1873532884"/>
                    </a:ext>
                  </a:extLst>
                </a:gridCol>
                <a:gridCol w="291900">
                  <a:extLst>
                    <a:ext uri="{9D8B030D-6E8A-4147-A177-3AD203B41FA5}">
                      <a16:colId xmlns:a16="http://schemas.microsoft.com/office/drawing/2014/main" val="303036566"/>
                    </a:ext>
                  </a:extLst>
                </a:gridCol>
                <a:gridCol w="291900">
                  <a:extLst>
                    <a:ext uri="{9D8B030D-6E8A-4147-A177-3AD203B41FA5}">
                      <a16:colId xmlns:a16="http://schemas.microsoft.com/office/drawing/2014/main" val="1563873461"/>
                    </a:ext>
                  </a:extLst>
                </a:gridCol>
                <a:gridCol w="291900">
                  <a:extLst>
                    <a:ext uri="{9D8B030D-6E8A-4147-A177-3AD203B41FA5}">
                      <a16:colId xmlns:a16="http://schemas.microsoft.com/office/drawing/2014/main" val="1785313821"/>
                    </a:ext>
                  </a:extLst>
                </a:gridCol>
                <a:gridCol w="291900">
                  <a:extLst>
                    <a:ext uri="{9D8B030D-6E8A-4147-A177-3AD203B41FA5}">
                      <a16:colId xmlns:a16="http://schemas.microsoft.com/office/drawing/2014/main" val="1916791570"/>
                    </a:ext>
                  </a:extLst>
                </a:gridCol>
                <a:gridCol w="291900">
                  <a:extLst>
                    <a:ext uri="{9D8B030D-6E8A-4147-A177-3AD203B41FA5}">
                      <a16:colId xmlns:a16="http://schemas.microsoft.com/office/drawing/2014/main" val="430525334"/>
                    </a:ext>
                  </a:extLst>
                </a:gridCol>
                <a:gridCol w="291900">
                  <a:extLst>
                    <a:ext uri="{9D8B030D-6E8A-4147-A177-3AD203B41FA5}">
                      <a16:colId xmlns:a16="http://schemas.microsoft.com/office/drawing/2014/main" val="2478767529"/>
                    </a:ext>
                  </a:extLst>
                </a:gridCol>
                <a:gridCol w="599665">
                  <a:extLst>
                    <a:ext uri="{9D8B030D-6E8A-4147-A177-3AD203B41FA5}">
                      <a16:colId xmlns:a16="http://schemas.microsoft.com/office/drawing/2014/main" val="742521886"/>
                    </a:ext>
                  </a:extLst>
                </a:gridCol>
              </a:tblGrid>
              <a:tr h="982582">
                <a:tc gridSpan="2">
                  <a:txBody>
                    <a:bodyPr/>
                    <a:lstStyle/>
                    <a:p>
                      <a:pPr algn="l" rtl="0" fontAlgn="t"/>
                      <a:r>
                        <a:rPr lang="tr-TR" sz="1000" b="1" i="0" u="none" strike="noStrike" dirty="0">
                          <a:solidFill>
                            <a:srgbClr val="000000"/>
                          </a:solidFill>
                          <a:effectLst/>
                          <a:latin typeface="Arial" panose="020B0604020202020204" pitchFamily="34" charset="0"/>
                        </a:rPr>
                        <a:t>Teşkilat : TAŞRA</a:t>
                      </a:r>
                      <a:br>
                        <a:rPr lang="tr-TR" sz="1000" b="1" i="0" u="none" strike="noStrike" dirty="0">
                          <a:solidFill>
                            <a:srgbClr val="000000"/>
                          </a:solidFill>
                          <a:effectLst/>
                          <a:latin typeface="Arial" panose="020B0604020202020204" pitchFamily="34" charset="0"/>
                        </a:rPr>
                      </a:br>
                      <a:r>
                        <a:rPr lang="tr-TR" sz="1000" b="1" i="0" u="none" strike="noStrike" dirty="0">
                          <a:solidFill>
                            <a:srgbClr val="000000"/>
                          </a:solidFill>
                          <a:effectLst/>
                          <a:latin typeface="Arial" panose="020B0604020202020204" pitchFamily="34" charset="0"/>
                        </a:rPr>
                        <a:t>Kurum   : 30</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lgn="ctr" rtl="0" fontAlgn="t"/>
                      <a:r>
                        <a:rPr lang="tr-TR" sz="1000" b="1" i="0" u="none" strike="noStrike" dirty="0">
                          <a:solidFill>
                            <a:srgbClr val="000000"/>
                          </a:solidFill>
                          <a:effectLst/>
                          <a:latin typeface="Arial" panose="020B0604020202020204" pitchFamily="34" charset="0"/>
                        </a:rPr>
                        <a:t/>
                      </a:r>
                      <a:br>
                        <a:rPr lang="tr-TR" sz="1000" b="1" i="0" u="none" strike="noStrike" dirty="0">
                          <a:solidFill>
                            <a:srgbClr val="000000"/>
                          </a:solidFill>
                          <a:effectLst/>
                          <a:latin typeface="Arial" panose="020B0604020202020204" pitchFamily="34" charset="0"/>
                        </a:rPr>
                      </a:br>
                      <a:r>
                        <a:rPr lang="tr-TR" sz="1000" b="1" i="0" u="none" strike="noStrike" dirty="0">
                          <a:solidFill>
                            <a:srgbClr val="000000"/>
                          </a:solidFill>
                          <a:effectLst/>
                          <a:latin typeface="Arial" panose="020B0604020202020204" pitchFamily="34" charset="0"/>
                        </a:rPr>
                        <a:t/>
                      </a:r>
                      <a:br>
                        <a:rPr lang="tr-TR" sz="1000" b="1" i="0" u="none" strike="noStrike" dirty="0">
                          <a:solidFill>
                            <a:srgbClr val="000000"/>
                          </a:solidFill>
                          <a:effectLst/>
                          <a:latin typeface="Arial" panose="020B0604020202020204" pitchFamily="34" charset="0"/>
                        </a:rPr>
                      </a:br>
                      <a:r>
                        <a:rPr lang="tr-TR" sz="1000" b="1" i="0" u="none" strike="noStrike" dirty="0">
                          <a:solidFill>
                            <a:srgbClr val="000000"/>
                          </a:solidFill>
                          <a:effectLst/>
                          <a:latin typeface="Arial" panose="020B0604020202020204" pitchFamily="34" charset="0"/>
                        </a:rPr>
                        <a:t>TAHSİS</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7">
                  <a:txBody>
                    <a:bodyPr/>
                    <a:lstStyle/>
                    <a:p>
                      <a:pPr algn="l" rtl="0" fontAlgn="t"/>
                      <a:r>
                        <a:rPr lang="tr-TR" sz="1000" b="1" i="0" u="none" strike="noStrike" dirty="0">
                          <a:solidFill>
                            <a:srgbClr val="000000"/>
                          </a:solidFill>
                          <a:effectLst/>
                          <a:latin typeface="Arial" panose="020B0604020202020204" pitchFamily="34" charset="0"/>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rtl="0" fontAlgn="t"/>
                      <a:r>
                        <a:rPr lang="tr-TR" sz="1000" b="1" i="0" u="none" strike="noStrike">
                          <a:solidFill>
                            <a:srgbClr val="000000"/>
                          </a:solidFill>
                          <a:effectLst/>
                          <a:latin typeface="Arial" panose="020B0604020202020204" pitchFamily="34" charset="0"/>
                        </a:rPr>
                        <a:t>İcmal No</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Saymanlık</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Başlangıç Tarihi</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rtl="0" fontAlgn="t"/>
                      <a:r>
                        <a:rPr lang="tr-TR" sz="1000" b="1" i="0" u="none" strike="noStrike">
                          <a:solidFill>
                            <a:srgbClr val="000000"/>
                          </a:solidFill>
                          <a:effectLst/>
                          <a:latin typeface="Arial" panose="020B0604020202020204" pitchFamily="34" charset="0"/>
                        </a:rPr>
                        <a:t>:</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 00015</a:t>
                      </a:r>
                      <a:br>
                        <a:rPr lang="tr-TR" sz="1000" b="1" i="0" u="none" strike="noStrike">
                          <a:solidFill>
                            <a:srgbClr val="000000"/>
                          </a:solidFill>
                          <a:effectLst/>
                          <a:latin typeface="Arial" panose="020B0604020202020204" pitchFamily="34" charset="0"/>
                        </a:rPr>
                      </a:br>
                      <a:r>
                        <a:rPr lang="tr-TR" sz="1000" b="1" i="0" u="none" strike="noStrike">
                          <a:solidFill>
                            <a:srgbClr val="000000"/>
                          </a:solidFill>
                          <a:effectLst/>
                          <a:latin typeface="Arial" panose="020B0604020202020204" pitchFamily="34" charset="0"/>
                        </a:rPr>
                        <a:t>: 01.07.2021</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189911916"/>
                  </a:ext>
                </a:extLst>
              </a:tr>
              <a:tr h="340895">
                <a:tc gridSpan="3">
                  <a:txBody>
                    <a:bodyPr/>
                    <a:lstStyle/>
                    <a:p>
                      <a:pPr algn="ctr" rtl="0" fontAlgn="t"/>
                      <a:r>
                        <a:rPr lang="tr-TR" sz="1000" b="1" i="0" u="none" strike="noStrike">
                          <a:solidFill>
                            <a:srgbClr val="000000"/>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18">
                  <a:txBody>
                    <a:bodyPr/>
                    <a:lstStyle/>
                    <a:p>
                      <a:pPr algn="ctr" rtl="0" fontAlgn="t"/>
                      <a:r>
                        <a:rPr lang="tr-TR" sz="1000" b="1" i="0" u="none" strike="noStrike" dirty="0">
                          <a:solidFill>
                            <a:srgbClr val="000000"/>
                          </a:solidFill>
                          <a:effectLst/>
                          <a:latin typeface="Arial" panose="020B0604020202020204" pitchFamily="34" charset="0"/>
                        </a:rPr>
                        <a:t>DERECELER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27512479"/>
                  </a:ext>
                </a:extLst>
              </a:tr>
              <a:tr h="340895">
                <a:tc>
                  <a:txBody>
                    <a:bodyPr/>
                    <a:lstStyle/>
                    <a:p>
                      <a:pPr algn="ctr" rtl="0" fontAlgn="t"/>
                      <a:r>
                        <a:rPr lang="tr-TR" sz="1000" b="1" i="0" u="none" strike="noStrike">
                          <a:solidFill>
                            <a:srgbClr val="000000"/>
                          </a:solidFill>
                          <a:effectLst/>
                          <a:latin typeface="Arial" panose="020B0604020202020204" pitchFamily="34" charset="0"/>
                        </a:rPr>
                        <a:t>Birimi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Sınıf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Kadro Ünvanı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Kodu</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Diğ</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tr-TR" sz="1000" b="1" i="0" u="none" strike="noStrike">
                          <a:solidFill>
                            <a:srgbClr val="000000"/>
                          </a:solidFill>
                          <a:effectLst/>
                          <a:latin typeface="Arial" panose="020B0604020202020204" pitchFamily="34" charset="0"/>
                        </a:rPr>
                        <a:t>TOPLAM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126311"/>
                  </a:ext>
                </a:extLst>
              </a:tr>
              <a:tr h="340895">
                <a:tc>
                  <a:txBody>
                    <a:bodyPr/>
                    <a:lstStyle/>
                    <a:p>
                      <a:pPr algn="l" rtl="0" fontAlgn="ctr"/>
                      <a:r>
                        <a:rPr lang="tr-TR" sz="1000" b="0" i="0" u="none" strike="noStrike">
                          <a:solidFill>
                            <a:srgbClr val="000000"/>
                          </a:solidFill>
                          <a:effectLst/>
                          <a:latin typeface="Arial" panose="020B0604020202020204" pitchFamily="34" charset="0"/>
                        </a:rPr>
                        <a:t>ANKARA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THS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ARKEOLOG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6485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100368"/>
                  </a:ext>
                </a:extLst>
              </a:tr>
              <a:tr h="340895">
                <a:tc>
                  <a:txBody>
                    <a:bodyPr/>
                    <a:lstStyle/>
                    <a:p>
                      <a:pPr algn="l" rtl="0" fontAlgn="ctr"/>
                      <a:r>
                        <a:rPr lang="tr-TR" sz="1000" b="0" i="0" u="none" strike="noStrike">
                          <a:solidFill>
                            <a:srgbClr val="000000"/>
                          </a:solidFill>
                          <a:effectLst/>
                          <a:latin typeface="Arial" panose="020B0604020202020204" pitchFamily="34" charset="0"/>
                        </a:rPr>
                        <a:t>TEKİRDAĞ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AVH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Avukat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tr-TR" sz="1000" b="0" i="0" u="none" strike="noStrike">
                          <a:solidFill>
                            <a:srgbClr val="000000"/>
                          </a:solidFill>
                          <a:effectLst/>
                          <a:latin typeface="Arial" panose="020B0604020202020204" pitchFamily="34" charset="0"/>
                        </a:rPr>
                        <a:t>5935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tr-TR" sz="10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6979731"/>
                  </a:ext>
                </a:extLst>
              </a:tr>
            </a:tbl>
          </a:graphicData>
        </a:graphic>
      </p:graphicFrame>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6411050"/>
            <a:ext cx="1413060" cy="320841"/>
          </a:xfrm>
          <a:prstGeom prst="rect">
            <a:avLst/>
          </a:prstGeom>
        </p:spPr>
      </p:pic>
    </p:spTree>
    <p:extLst>
      <p:ext uri="{BB962C8B-B14F-4D97-AF65-F5344CB8AC3E}">
        <p14:creationId xmlns:p14="http://schemas.microsoft.com/office/powerpoint/2010/main" val="2313619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9762" y="281354"/>
            <a:ext cx="10972800" cy="800100"/>
          </a:xfrm>
        </p:spPr>
        <p:txBody>
          <a:bodyPr>
            <a:normAutofit fontScale="90000"/>
          </a:bodyPr>
          <a:lstStyle/>
          <a:p>
            <a:pPr algn="ctr"/>
            <a:r>
              <a:rPr lang="tr-TR" sz="3600" b="1" dirty="0" smtClean="0">
                <a:solidFill>
                  <a:srgbClr val="C00000"/>
                </a:solidFill>
              </a:rPr>
              <a:t/>
            </a:r>
            <a:br>
              <a:rPr lang="tr-TR" sz="3600" b="1" dirty="0" smtClean="0">
                <a:solidFill>
                  <a:srgbClr val="C00000"/>
                </a:solidFill>
              </a:rPr>
            </a:br>
            <a:endParaRPr lang="tr-TR" sz="3600" dirty="0">
              <a:solidFill>
                <a:srgbClr val="C00000"/>
              </a:solidFill>
            </a:endParaRPr>
          </a:p>
        </p:txBody>
      </p:sp>
      <p:sp>
        <p:nvSpPr>
          <p:cNvPr id="4" name="Dikdörtgen 3"/>
          <p:cNvSpPr/>
          <p:nvPr/>
        </p:nvSpPr>
        <p:spPr>
          <a:xfrm>
            <a:off x="1085850" y="1458190"/>
            <a:ext cx="10260623" cy="3785652"/>
          </a:xfrm>
          <a:prstGeom prst="rect">
            <a:avLst/>
          </a:prstGeom>
        </p:spPr>
        <p:txBody>
          <a:bodyPr wrap="square">
            <a:spAutoFit/>
          </a:bodyPr>
          <a:lstStyle/>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3) Bu Cumhurbaşkanlığı Kararnamesine eklenen (III) sayılı cetveldeki kadroların, eklendikleri tarihten itibaren bir ay içinde derece, unvan ve adet itibariyle, bir üniversite içinde ilgili anabilim dalları arasında dağılımı, yükseköğretim kurumlarının görüşü alınarak Yükseköğretim Kurulu tarafından yapılır. Bu dağılım kamu personeli bilgi sisteminin bulunduğu kuruma bildirilir. Bu dağılımda sonradan yapılacak değişiklikler de aynı usule </a:t>
            </a:r>
            <a:r>
              <a:rPr lang="tr-TR" sz="2400" dirty="0" smtClean="0">
                <a:latin typeface="Times New Roman" panose="02020603050405020304" pitchFamily="18" charset="0"/>
                <a:cs typeface="Times New Roman" panose="02020603050405020304" pitchFamily="18" charset="0"/>
              </a:rPr>
              <a:t>tabidir.</a:t>
            </a:r>
            <a:endParaRPr lang="tr-TR" sz="2400" dirty="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4) İhdas edilen veya değiştirilen kadrolar, bunlara ilişkin dağılım </a:t>
            </a:r>
            <a:r>
              <a:rPr lang="tr-TR" sz="2400">
                <a:latin typeface="Times New Roman" panose="02020603050405020304" pitchFamily="18" charset="0"/>
                <a:cs typeface="Times New Roman" panose="02020603050405020304" pitchFamily="18" charset="0"/>
              </a:rPr>
              <a:t>cetvellerinin </a:t>
            </a:r>
            <a:r>
              <a:rPr lang="tr-TR" sz="2400" smtClean="0">
                <a:latin typeface="Times New Roman" panose="02020603050405020304" pitchFamily="18" charset="0"/>
                <a:cs typeface="Times New Roman" panose="02020603050405020304" pitchFamily="18" charset="0"/>
              </a:rPr>
              <a:t>onaylandığı </a:t>
            </a:r>
            <a:r>
              <a:rPr lang="tr-TR" sz="2400" dirty="0">
                <a:latin typeface="Times New Roman" panose="02020603050405020304" pitchFamily="18" charset="0"/>
                <a:cs typeface="Times New Roman" panose="02020603050405020304" pitchFamily="18" charset="0"/>
              </a:rPr>
              <a:t>tarihten itibaren geçerli olmak üzere kullanılır.</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521679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777587" y="1385454"/>
            <a:ext cx="11068050" cy="4558146"/>
          </a:xfrm>
        </p:spPr>
        <p:txBody>
          <a:bodyPr>
            <a:noAutofit/>
          </a:bodyPr>
          <a:lstStyle/>
          <a:p>
            <a:pPr marL="0" indent="0" algn="just">
              <a:buNone/>
            </a:pPr>
            <a:r>
              <a:rPr lang="tr-TR" sz="2400" b="1" dirty="0" smtClean="0">
                <a:latin typeface="Times New Roman" panose="02020603050405020304" pitchFamily="18" charset="0"/>
                <a:cs typeface="Times New Roman" panose="02020603050405020304" pitchFamily="18" charset="0"/>
              </a:rPr>
              <a:t>	MADDE 7 – </a:t>
            </a:r>
            <a:r>
              <a:rPr lang="tr-TR" sz="2400" dirty="0" smtClean="0">
                <a:latin typeface="Times New Roman" panose="02020603050405020304" pitchFamily="18" charset="0"/>
                <a:cs typeface="Times New Roman" panose="02020603050405020304" pitchFamily="18" charset="0"/>
              </a:rPr>
              <a:t>(1) Bu Cumhurbaşkanlığı Kararnamesi kapsamına giren kurum ve kuruluşlara verilmiş bulunan ve ekli cetvellerde gösterilen dolu kadrolarda derece değişikliği Cumhurbaşkanlığınca yapılır. </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(2) Kurum ve kuruluşlara verilmiş bulunan ve ekli cetvellerde gösterilen kadrolardan boş olanların; </a:t>
            </a:r>
          </a:p>
          <a:p>
            <a:pPr marL="0" indent="0" algn="just">
              <a:buNone/>
            </a:pPr>
            <a:r>
              <a:rPr lang="tr-TR" sz="2400" dirty="0" smtClean="0">
                <a:latin typeface="Times New Roman" panose="02020603050405020304" pitchFamily="18" charset="0"/>
                <a:cs typeface="Times New Roman" panose="02020603050405020304" pitchFamily="18" charset="0"/>
              </a:rPr>
              <a:t>		a) Hizmetlerin ifası için ihtiyaç duyulan kadroların karşılanması amacıyla sınıf, unvan ve derecelerinin değiştirilmesi, </a:t>
            </a:r>
          </a:p>
          <a:p>
            <a:pPr marL="0" indent="0" algn="just">
              <a:buNone/>
            </a:pPr>
            <a:r>
              <a:rPr lang="tr-TR" sz="2400" dirty="0" smtClean="0">
                <a:latin typeface="Times New Roman" panose="02020603050405020304" pitchFamily="18" charset="0"/>
                <a:cs typeface="Times New Roman" panose="02020603050405020304" pitchFamily="18" charset="0"/>
              </a:rPr>
              <a:t>		b) İptali, Cumhurbaşkanlığına bağlı, ilgili veya ilişkili kurum ve kuruluşun veya bakanlığın talepleri üzerine Cumhurbaşkanınca yapılır. </a:t>
            </a:r>
          </a:p>
          <a:p>
            <a:pPr marL="0" indent="0" algn="just">
              <a:buNone/>
            </a:pPr>
            <a:r>
              <a:rPr lang="tr-TR" sz="2400" dirty="0" smtClean="0">
                <a:latin typeface="Times New Roman" panose="02020603050405020304" pitchFamily="18" charset="0"/>
                <a:cs typeface="Times New Roman" panose="02020603050405020304" pitchFamily="18" charset="0"/>
              </a:rPr>
              <a:t>	(3) Bu değişiklik işlemleri her kurum için yılda en fazla iki defa yapılır</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smtClean="0">
              <a:latin typeface="Times New Roman" panose="02020603050405020304" pitchFamily="18" charset="0"/>
              <a:cs typeface="Times New Roman" panose="02020603050405020304" pitchFamily="18" charset="0"/>
            </a:endParaRPr>
          </a:p>
        </p:txBody>
      </p:sp>
      <p:sp>
        <p:nvSpPr>
          <p:cNvPr id="2" name="Dikdörtgen 1"/>
          <p:cNvSpPr/>
          <p:nvPr/>
        </p:nvSpPr>
        <p:spPr>
          <a:xfrm>
            <a:off x="2310063" y="135375"/>
            <a:ext cx="7363325" cy="523220"/>
          </a:xfrm>
          <a:prstGeom prst="rect">
            <a:avLst/>
          </a:prstGeom>
        </p:spPr>
        <p:txBody>
          <a:bodyPr wrap="square">
            <a:spAutoFit/>
          </a:bodyPr>
          <a:lstStyle/>
          <a:p>
            <a:pPr algn="ctr"/>
            <a:r>
              <a:rPr lang="tr-TR" sz="2800" b="1" dirty="0" smtClean="0">
                <a:solidFill>
                  <a:srgbClr val="C00000"/>
                </a:solidFill>
                <a:latin typeface="Times New Roman" panose="02020603050405020304" pitchFamily="18" charset="0"/>
                <a:cs typeface="Times New Roman" panose="02020603050405020304" pitchFamily="18" charset="0"/>
              </a:rPr>
              <a:t>KADRO DEĞİŞİKLİĞİ</a:t>
            </a:r>
            <a:r>
              <a:rPr lang="tr-TR" sz="2800" b="1" dirty="0" smtClean="0">
                <a:solidFill>
                  <a:srgbClr val="C00000"/>
                </a:solidFill>
              </a:rPr>
              <a:t> </a:t>
            </a:r>
            <a:endParaRPr lang="tr-TR" sz="2800" b="1" dirty="0">
              <a:solidFill>
                <a:srgbClr val="C0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470" y="6273390"/>
            <a:ext cx="1537618" cy="320841"/>
          </a:xfrm>
          <a:prstGeom prst="rect">
            <a:avLst/>
          </a:prstGeom>
        </p:spPr>
      </p:pic>
    </p:spTree>
    <p:extLst>
      <p:ext uri="{BB962C8B-B14F-4D97-AF65-F5344CB8AC3E}">
        <p14:creationId xmlns:p14="http://schemas.microsoft.com/office/powerpoint/2010/main" val="3948279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1889" y="6425790"/>
            <a:ext cx="1537618" cy="320841"/>
          </a:xfrm>
          <a:prstGeom prst="rect">
            <a:avLst/>
          </a:prstGeom>
        </p:spPr>
      </p:pic>
      <p:sp>
        <p:nvSpPr>
          <p:cNvPr id="2" name="Dikdörtgen 1"/>
          <p:cNvSpPr/>
          <p:nvPr/>
        </p:nvSpPr>
        <p:spPr>
          <a:xfrm>
            <a:off x="3732775" y="160898"/>
            <a:ext cx="5484194" cy="523220"/>
          </a:xfrm>
          <a:prstGeom prst="rect">
            <a:avLst/>
          </a:prstGeom>
        </p:spPr>
        <p:txBody>
          <a:bodyPr wrap="none">
            <a:spAutoFit/>
          </a:bodyPr>
          <a:lstStyle/>
          <a:p>
            <a:pPr algn="just"/>
            <a:r>
              <a:rPr lang="tr-TR" sz="2800" b="1" dirty="0" smtClean="0">
                <a:solidFill>
                  <a:srgbClr val="C00000"/>
                </a:solidFill>
                <a:latin typeface="Times New Roman" panose="02020603050405020304" pitchFamily="18" charset="0"/>
                <a:cs typeface="Times New Roman" panose="02020603050405020304" pitchFamily="18" charset="0"/>
              </a:rPr>
              <a:t>KADRO İPTAL / İHDAS ÖRNEK</a:t>
            </a:r>
            <a:endParaRPr lang="tr-TR" sz="2800" b="1" dirty="0">
              <a:solidFill>
                <a:srgbClr val="C00000"/>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646" y="1429696"/>
            <a:ext cx="10920047" cy="4843694"/>
          </a:xfrm>
          <a:prstGeom prst="rect">
            <a:avLst/>
          </a:prstGeom>
        </p:spPr>
      </p:pic>
    </p:spTree>
    <p:extLst>
      <p:ext uri="{BB962C8B-B14F-4D97-AF65-F5344CB8AC3E}">
        <p14:creationId xmlns:p14="http://schemas.microsoft.com/office/powerpoint/2010/main" val="1017264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3A67EAF-96A3-41D9-B4EE-4DA7A26FD046}"/>
</file>

<file path=customXml/itemProps2.xml><?xml version="1.0" encoding="utf-8"?>
<ds:datastoreItem xmlns:ds="http://schemas.openxmlformats.org/officeDocument/2006/customXml" ds:itemID="{2D6CD96A-4BE4-4DAC-84C0-65E1418670B3}"/>
</file>

<file path=customXml/itemProps3.xml><?xml version="1.0" encoding="utf-8"?>
<ds:datastoreItem xmlns:ds="http://schemas.openxmlformats.org/officeDocument/2006/customXml" ds:itemID="{9B52DFCC-4DD6-48F0-940E-918DE6897301}"/>
</file>

<file path=docProps/app.xml><?xml version="1.0" encoding="utf-8"?>
<Properties xmlns="http://schemas.openxmlformats.org/officeDocument/2006/extended-properties" xmlns:vt="http://schemas.openxmlformats.org/officeDocument/2006/docPropsVTypes">
  <Template>Wisp</Template>
  <TotalTime>605</TotalTime>
  <Words>1653</Words>
  <Application>Microsoft Office PowerPoint</Application>
  <PresentationFormat>Geniş ekran</PresentationFormat>
  <Paragraphs>356</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16</vt:i4>
      </vt:variant>
    </vt:vector>
  </HeadingPairs>
  <TitlesOfParts>
    <vt:vector size="24" baseType="lpstr">
      <vt:lpstr>Arial</vt:lpstr>
      <vt:lpstr>Calibri</vt:lpstr>
      <vt:lpstr>Calibri Light</vt:lpstr>
      <vt:lpstr>Century Gothic</vt:lpstr>
      <vt:lpstr>Times New Roman</vt:lpstr>
      <vt:lpstr>Wingdings 3</vt:lpstr>
      <vt:lpstr>Duman</vt:lpstr>
      <vt:lpstr>Özel Tasarım</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İPTAL / İHDAS KADRO CETVELLERİ</vt:lpstr>
      <vt:lpstr>SÜREKLİ İŞÇİ KADROLARI VE  SÖZLEŞMELİ PERSONEL POZİSYONLARI</vt:lpstr>
      <vt:lpstr>SÜREKLİ İŞÇİ KADROLARI VE  SÖZLEŞMELİ PERSONEL POZİSYONLARI</vt:lpstr>
      <vt:lpstr>PowerPoint Sunusu</vt:lpstr>
      <vt:lpstr>AÇIKTAN VE NAKİL SURETİYLE ATAMA SAYILARI</vt:lpstr>
      <vt:lpstr>PowerPoint Sunusu</vt:lpstr>
      <vt:lpstr>PowerPoint Sunusu</vt:lpstr>
    </vt:vector>
  </TitlesOfParts>
  <Company>T.C. Tarım ve Orman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Tuğba BÜYÜKCELEP</dc:creator>
  <cp:lastModifiedBy>Hamza UĞUR</cp:lastModifiedBy>
  <cp:revision>40</cp:revision>
  <dcterms:created xsi:type="dcterms:W3CDTF">2021-10-11T06:31:33Z</dcterms:created>
  <dcterms:modified xsi:type="dcterms:W3CDTF">2021-10-19T07:19:14Z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