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39" r:id="rId4"/>
  </p:sldMasterIdLst>
  <p:notesMasterIdLst>
    <p:notesMasterId r:id="rId49"/>
  </p:notesMasterIdLst>
  <p:handoutMasterIdLst>
    <p:handoutMasterId r:id="rId50"/>
  </p:handoutMasterIdLst>
  <p:sldIdLst>
    <p:sldId id="500" r:id="rId5"/>
    <p:sldId id="517" r:id="rId6"/>
    <p:sldId id="563" r:id="rId7"/>
    <p:sldId id="577" r:id="rId8"/>
    <p:sldId id="578" r:id="rId9"/>
    <p:sldId id="579" r:id="rId10"/>
    <p:sldId id="580" r:id="rId11"/>
    <p:sldId id="581" r:id="rId12"/>
    <p:sldId id="582" r:id="rId13"/>
    <p:sldId id="562" r:id="rId14"/>
    <p:sldId id="518" r:id="rId15"/>
    <p:sldId id="515" r:id="rId16"/>
    <p:sldId id="516" r:id="rId17"/>
    <p:sldId id="519" r:id="rId18"/>
    <p:sldId id="498" r:id="rId19"/>
    <p:sldId id="495" r:id="rId20"/>
    <p:sldId id="520" r:id="rId21"/>
    <p:sldId id="521" r:id="rId22"/>
    <p:sldId id="560" r:id="rId23"/>
    <p:sldId id="523" r:id="rId24"/>
    <p:sldId id="564" r:id="rId25"/>
    <p:sldId id="533" r:id="rId26"/>
    <p:sldId id="565" r:id="rId27"/>
    <p:sldId id="539" r:id="rId28"/>
    <p:sldId id="547" r:id="rId29"/>
    <p:sldId id="537" r:id="rId30"/>
    <p:sldId id="546" r:id="rId31"/>
    <p:sldId id="569" r:id="rId32"/>
    <p:sldId id="570" r:id="rId33"/>
    <p:sldId id="571" r:id="rId34"/>
    <p:sldId id="549" r:id="rId35"/>
    <p:sldId id="542" r:id="rId36"/>
    <p:sldId id="566" r:id="rId37"/>
    <p:sldId id="536" r:id="rId38"/>
    <p:sldId id="567" r:id="rId39"/>
    <p:sldId id="548" r:id="rId40"/>
    <p:sldId id="557" r:id="rId41"/>
    <p:sldId id="559" r:id="rId42"/>
    <p:sldId id="558" r:id="rId43"/>
    <p:sldId id="552" r:id="rId44"/>
    <p:sldId id="572" r:id="rId45"/>
    <p:sldId id="574" r:id="rId46"/>
    <p:sldId id="576" r:id="rId47"/>
    <p:sldId id="556" r:id="rId48"/>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A5DCF02-DC90-4F02-8983-3EBEF6F114C4}">
          <p14:sldIdLst>
            <p14:sldId id="500"/>
          </p14:sldIdLst>
        </p14:section>
        <p14:section name="Başlıksız Bölüm" id="{F95D17CC-1599-449F-B779-DAFCB47E206D}">
          <p14:sldIdLst>
            <p14:sldId id="517"/>
            <p14:sldId id="563"/>
            <p14:sldId id="577"/>
            <p14:sldId id="578"/>
            <p14:sldId id="579"/>
            <p14:sldId id="580"/>
            <p14:sldId id="581"/>
            <p14:sldId id="582"/>
            <p14:sldId id="562"/>
            <p14:sldId id="518"/>
            <p14:sldId id="515"/>
            <p14:sldId id="516"/>
            <p14:sldId id="519"/>
            <p14:sldId id="498"/>
            <p14:sldId id="495"/>
            <p14:sldId id="520"/>
            <p14:sldId id="521"/>
            <p14:sldId id="560"/>
            <p14:sldId id="523"/>
            <p14:sldId id="564"/>
            <p14:sldId id="533"/>
            <p14:sldId id="565"/>
            <p14:sldId id="539"/>
            <p14:sldId id="547"/>
            <p14:sldId id="537"/>
            <p14:sldId id="546"/>
            <p14:sldId id="569"/>
            <p14:sldId id="570"/>
            <p14:sldId id="571"/>
            <p14:sldId id="549"/>
            <p14:sldId id="542"/>
            <p14:sldId id="566"/>
            <p14:sldId id="536"/>
            <p14:sldId id="567"/>
            <p14:sldId id="548"/>
            <p14:sldId id="557"/>
            <p14:sldId id="559"/>
            <p14:sldId id="558"/>
            <p14:sldId id="552"/>
            <p14:sldId id="572"/>
            <p14:sldId id="574"/>
            <p14:sldId id="576"/>
            <p14:sldId id="5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81C"/>
    <a:srgbClr val="7BB800"/>
    <a:srgbClr val="F1A776"/>
    <a:srgbClr val="6AAC91"/>
    <a:srgbClr val="C04E00"/>
    <a:srgbClr val="228994"/>
    <a:srgbClr val="4BD0FF"/>
    <a:srgbClr val="F46400"/>
    <a:srgbClr val="EAF0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946" autoAdjust="0"/>
  </p:normalViewPr>
  <p:slideViewPr>
    <p:cSldViewPr snapToGrid="0">
      <p:cViewPr varScale="1">
        <p:scale>
          <a:sx n="68" d="100"/>
          <a:sy n="68" d="100"/>
        </p:scale>
        <p:origin x="1446" y="5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5B5905D1-AFFC-4C4D-A6DC-599F2D0C30BB}"/>
              </a:ext>
            </a:extLst>
          </p:cNvPr>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r>
              <a:rPr lang="tr-TR"/>
              <a:t>KADRO VE TERFİ İŞLEMLERİ DAİRE BAŞKANLIĞI</a:t>
            </a:r>
          </a:p>
        </p:txBody>
      </p:sp>
      <p:sp>
        <p:nvSpPr>
          <p:cNvPr id="3" name="Veri Yer Tutucusu 2">
            <a:extLst>
              <a:ext uri="{FF2B5EF4-FFF2-40B4-BE49-F238E27FC236}">
                <a16:creationId xmlns:a16="http://schemas.microsoft.com/office/drawing/2014/main" id="{89250930-C07D-4552-ADD5-F6787A793153}"/>
              </a:ext>
            </a:extLst>
          </p:cNvPr>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3A55FC34-8A97-4F1C-B0A3-BC9CACCFA505}" type="datetimeFigureOut">
              <a:rPr lang="tr-TR" smtClean="0"/>
              <a:t>14.11.2021</a:t>
            </a:fld>
            <a:endParaRPr lang="tr-TR"/>
          </a:p>
        </p:txBody>
      </p:sp>
      <p:sp>
        <p:nvSpPr>
          <p:cNvPr id="4" name="Alt Bilgi Yer Tutucusu 3">
            <a:extLst>
              <a:ext uri="{FF2B5EF4-FFF2-40B4-BE49-F238E27FC236}">
                <a16:creationId xmlns:a16="http://schemas.microsoft.com/office/drawing/2014/main" id="{7AAB3B70-F746-4C2F-A1EC-F8AE84577DDA}"/>
              </a:ext>
            </a:extLst>
          </p:cNvPr>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E029BE86-56BC-4ED2-9BB9-5862DE6B3628}"/>
              </a:ext>
            </a:extLst>
          </p:cNvPr>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DD328F7D-70E1-4F91-A190-0BCE5AC9DC02}" type="slidenum">
              <a:rPr lang="tr-TR" smtClean="0"/>
              <a:t>‹#›</a:t>
            </a:fld>
            <a:endParaRPr lang="tr-TR"/>
          </a:p>
        </p:txBody>
      </p:sp>
    </p:spTree>
    <p:extLst>
      <p:ext uri="{BB962C8B-B14F-4D97-AF65-F5344CB8AC3E}">
        <p14:creationId xmlns:p14="http://schemas.microsoft.com/office/powerpoint/2010/main" val="4183154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29837" cy="498853"/>
          </a:xfrm>
          <a:prstGeom prst="rect">
            <a:avLst/>
          </a:prstGeom>
        </p:spPr>
        <p:txBody>
          <a:bodyPr vert="horz" lIns="91440" tIns="45720" rIns="91440" bIns="45720" rtlCol="0"/>
          <a:lstStyle>
            <a:lvl1pPr algn="l">
              <a:defRPr sz="1200"/>
            </a:lvl1pPr>
          </a:lstStyle>
          <a:p>
            <a:r>
              <a:rPr lang="tr-TR"/>
              <a:t>KADRO VE TERFİ İŞLEMLERİ DAİRE BAŞKANLIĞI</a:t>
            </a:r>
          </a:p>
        </p:txBody>
      </p:sp>
      <p:sp>
        <p:nvSpPr>
          <p:cNvPr id="3" name="Veri Yer Tutucusu 2"/>
          <p:cNvSpPr>
            <a:spLocks noGrp="1"/>
          </p:cNvSpPr>
          <p:nvPr>
            <p:ph type="dt" idx="1"/>
          </p:nvPr>
        </p:nvSpPr>
        <p:spPr>
          <a:xfrm>
            <a:off x="3829762" y="0"/>
            <a:ext cx="2929837" cy="498853"/>
          </a:xfrm>
          <a:prstGeom prst="rect">
            <a:avLst/>
          </a:prstGeom>
        </p:spPr>
        <p:txBody>
          <a:bodyPr vert="horz" lIns="91440" tIns="45720" rIns="91440" bIns="45720" rtlCol="0"/>
          <a:lstStyle>
            <a:lvl1pPr algn="r">
              <a:defRPr sz="1200"/>
            </a:lvl1pPr>
          </a:lstStyle>
          <a:p>
            <a:fld id="{EE62B6DB-D16D-41E8-BCE3-8941082A489A}" type="datetimeFigureOut">
              <a:rPr lang="tr-TR" smtClean="0"/>
              <a:t>14.11.2021</a:t>
            </a:fld>
            <a:endParaRPr lang="tr-TR"/>
          </a:p>
        </p:txBody>
      </p:sp>
      <p:sp>
        <p:nvSpPr>
          <p:cNvPr id="4" name="Slayt Görüntüsü Yer Tutucusu 3"/>
          <p:cNvSpPr>
            <a:spLocks noGrp="1" noRot="1" noChangeAspect="1"/>
          </p:cNvSpPr>
          <p:nvPr>
            <p:ph type="sldImg" idx="2"/>
          </p:nvPr>
        </p:nvSpPr>
        <p:spPr>
          <a:xfrm>
            <a:off x="1144588" y="1243013"/>
            <a:ext cx="4471987" cy="33543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1" y="9443662"/>
            <a:ext cx="2929837" cy="49885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2" y="9443662"/>
            <a:ext cx="2929837" cy="498852"/>
          </a:xfrm>
          <a:prstGeom prst="rect">
            <a:avLst/>
          </a:prstGeom>
        </p:spPr>
        <p:txBody>
          <a:bodyPr vert="horz" lIns="91440" tIns="45720" rIns="91440" bIns="45720" rtlCol="0" anchor="b"/>
          <a:lstStyle>
            <a:lvl1pPr algn="r">
              <a:defRPr sz="1200"/>
            </a:lvl1pPr>
          </a:lstStyle>
          <a:p>
            <a:fld id="{A21BBC4E-D846-4B14-8F74-1215F138D081}" type="slidenum">
              <a:rPr lang="tr-TR" smtClean="0"/>
              <a:t>‹#›</a:t>
            </a:fld>
            <a:endParaRPr lang="tr-TR"/>
          </a:p>
        </p:txBody>
      </p:sp>
    </p:spTree>
    <p:extLst>
      <p:ext uri="{BB962C8B-B14F-4D97-AF65-F5344CB8AC3E}">
        <p14:creationId xmlns:p14="http://schemas.microsoft.com/office/powerpoint/2010/main" val="27128813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endParaRPr lang="tr-TR" dirty="0"/>
          </a:p>
        </p:txBody>
      </p:sp>
    </p:spTree>
    <p:extLst>
      <p:ext uri="{BB962C8B-B14F-4D97-AF65-F5344CB8AC3E}">
        <p14:creationId xmlns:p14="http://schemas.microsoft.com/office/powerpoint/2010/main" val="215700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4588" y="1243013"/>
            <a:ext cx="4471987" cy="33543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8775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4588" y="1243013"/>
            <a:ext cx="4471987" cy="33543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19168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68BC877-CA99-4382-98D2-ACD4CC179BE8}" type="datetimeFigureOut">
              <a:rPr lang="tr-TR" smtClean="0"/>
              <a:t>14.11.2021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7252132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7782291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26243228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8289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1" y="0"/>
            <a:ext cx="989520" cy="989520"/>
          </a:xfrm>
          <a:prstGeom prst="rect">
            <a:avLst/>
          </a:prstGeom>
        </p:spPr>
      </p:pic>
    </p:spTree>
    <p:extLst>
      <p:ext uri="{BB962C8B-B14F-4D97-AF65-F5344CB8AC3E}">
        <p14:creationId xmlns:p14="http://schemas.microsoft.com/office/powerpoint/2010/main" val="119920690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3686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293091989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3821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114200978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1188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219470516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78337499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820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407104737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C68BC877-CA99-4382-98D2-ACD4CC179BE8}" type="datetimeFigureOut">
              <a:rPr lang="tr-TR" smtClean="0"/>
              <a:t>14.11.2021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12896064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68BC877-CA99-4382-98D2-ACD4CC179BE8}" type="datetimeFigureOut">
              <a:rPr lang="tr-TR" smtClean="0"/>
              <a:t>14.11.2021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61625172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68BC877-CA99-4382-98D2-ACD4CC179BE8}" type="datetimeFigureOut">
              <a:rPr lang="tr-TR" smtClean="0"/>
              <a:t>14.11.2021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263260044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68BC877-CA99-4382-98D2-ACD4CC179BE8}" type="datetimeFigureOut">
              <a:rPr lang="tr-TR" smtClean="0"/>
              <a:t>14.11.2021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30586857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BC877-CA99-4382-98D2-ACD4CC179BE8}" type="datetimeFigureOut">
              <a:rPr lang="tr-TR" smtClean="0"/>
              <a:t>14.11.2021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30426833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68BC877-CA99-4382-98D2-ACD4CC179BE8}" type="datetimeFigureOut">
              <a:rPr lang="tr-TR" smtClean="0"/>
              <a:t>14.11.2021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70865555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68BC877-CA99-4382-98D2-ACD4CC179BE8}" type="datetimeFigureOut">
              <a:rPr lang="tr-TR" smtClean="0"/>
              <a:t>14.11.2021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76133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68BC877-CA99-4382-98D2-ACD4CC179BE8}" type="datetimeFigureOut">
              <a:rPr lang="tr-TR" smtClean="0"/>
              <a:t>14.11.2021</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48B665-D279-4DBC-9627-0054412332A1}" type="slidenum">
              <a:rPr lang="tr-TR" smtClean="0"/>
              <a:t>‹#›</a:t>
            </a:fld>
            <a:endParaRPr lang="tr-TR"/>
          </a:p>
        </p:txBody>
      </p:sp>
    </p:spTree>
    <p:extLst>
      <p:ext uri="{BB962C8B-B14F-4D97-AF65-F5344CB8AC3E}">
        <p14:creationId xmlns:p14="http://schemas.microsoft.com/office/powerpoint/2010/main" val="1707780339"/>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89" r:id="rId12"/>
    <p:sldLayoutId id="2147484090" r:id="rId13"/>
    <p:sldLayoutId id="2147484362" r:id="rId14"/>
    <p:sldLayoutId id="2147484363" r:id="rId15"/>
    <p:sldLayoutId id="2147484576" r:id="rId16"/>
    <p:sldLayoutId id="2147484577" r:id="rId17"/>
    <p:sldLayoutId id="2147484751" r:id="rId18"/>
    <p:sldLayoutId id="2147484752" r:id="rId19"/>
    <p:sldLayoutId id="2147484879" r:id="rId20"/>
    <p:sldLayoutId id="2147484880" r:id="rId21"/>
  </p:sldLayoutIdLst>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Beşgen 5"/>
          <p:cNvSpPr/>
          <p:nvPr/>
        </p:nvSpPr>
        <p:spPr>
          <a:xfrm>
            <a:off x="0" y="27159"/>
            <a:ext cx="5919019" cy="6858000"/>
          </a:xfrm>
          <a:prstGeom prst="homePlate">
            <a:avLst>
              <a:gd name="adj" fmla="val 257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bg1"/>
              </a:solidFill>
            </a:endParaRPr>
          </a:p>
        </p:txBody>
      </p:sp>
      <p:pic>
        <p:nvPicPr>
          <p:cNvPr id="4" name="Resim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33349" y="2368240"/>
            <a:ext cx="2175838" cy="2175838"/>
          </a:xfrm>
          <a:prstGeom prst="rect">
            <a:avLst/>
          </a:prstGeom>
        </p:spPr>
      </p:pic>
      <p:sp>
        <p:nvSpPr>
          <p:cNvPr id="5" name="Dikdörtgen 4"/>
          <p:cNvSpPr/>
          <p:nvPr/>
        </p:nvSpPr>
        <p:spPr>
          <a:xfrm>
            <a:off x="607696" y="1267098"/>
            <a:ext cx="4173648" cy="4378122"/>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2800" dirty="0">
                <a:solidFill>
                  <a:srgbClr val="FF0000"/>
                </a:solidFill>
              </a:rPr>
              <a:t/>
            </a:r>
            <a:br>
              <a:rPr lang="tr-TR" sz="2800" dirty="0">
                <a:solidFill>
                  <a:srgbClr val="FF0000"/>
                </a:solidFill>
              </a:rPr>
            </a:br>
            <a:r>
              <a:rPr lang="tr-TR" sz="4400" b="1" dirty="0">
                <a:solidFill>
                  <a:srgbClr val="FF0000"/>
                </a:solidFill>
              </a:rPr>
              <a:t>PERSONEL GENEL MÜDÜRLÜĞÜ</a:t>
            </a:r>
          </a:p>
          <a:p>
            <a:pPr algn="ctr"/>
            <a:endParaRPr lang="tr-TR" sz="2800" b="1" dirty="0">
              <a:solidFill>
                <a:srgbClr val="FF0000"/>
              </a:solidFill>
            </a:endParaRPr>
          </a:p>
          <a:p>
            <a:pPr algn="ctr"/>
            <a:r>
              <a:rPr lang="tr-TR" sz="3600" b="1" dirty="0">
                <a:solidFill>
                  <a:srgbClr val="FF0000"/>
                </a:solidFill>
              </a:rPr>
              <a:t>KADRO VE TERFİ İŞLEMLERİ DAİRE BAŞKANLIĞI</a:t>
            </a:r>
            <a:r>
              <a:rPr lang="tr-TR" sz="2800" b="1" dirty="0">
                <a:solidFill>
                  <a:srgbClr val="FF0000"/>
                </a:solidFill>
              </a:rPr>
              <a:t/>
            </a:r>
            <a:br>
              <a:rPr lang="tr-TR" sz="2800" b="1" dirty="0">
                <a:solidFill>
                  <a:srgbClr val="FF0000"/>
                </a:solidFill>
              </a:rPr>
            </a:br>
            <a:endParaRPr lang="tr-TR" sz="2800" b="1" dirty="0">
              <a:l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3460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47115" y="1752628"/>
            <a:ext cx="7998945" cy="461665"/>
          </a:xfrm>
          <a:prstGeom prst="rect">
            <a:avLst/>
          </a:prstGeom>
        </p:spPr>
        <p:txBody>
          <a:bodyPr wrap="square">
            <a:spAutoFit/>
          </a:bodyPr>
          <a:lstStyle/>
          <a:p>
            <a:pPr algn="ctr"/>
            <a:r>
              <a:rPr lang="tr-TR" sz="2400" b="1" u="sng" dirty="0">
                <a:solidFill>
                  <a:srgbClr val="DA281C"/>
                </a:solidFill>
              </a:rPr>
              <a:t>DEVLET MEMURLARININ İNTİBAK VE TERFİ İŞLEMLERİ</a:t>
            </a:r>
            <a:endParaRPr lang="tr-TR" sz="2400" dirty="0">
              <a:solidFill>
                <a:srgbClr val="DA281C"/>
              </a:solidFill>
            </a:endParaRPr>
          </a:p>
        </p:txBody>
      </p:sp>
      <p:sp>
        <p:nvSpPr>
          <p:cNvPr id="3" name="Dikdörtgen 2"/>
          <p:cNvSpPr/>
          <p:nvPr/>
        </p:nvSpPr>
        <p:spPr>
          <a:xfrm>
            <a:off x="647115" y="2274838"/>
            <a:ext cx="7998945" cy="4093428"/>
          </a:xfrm>
          <a:prstGeom prst="rect">
            <a:avLst/>
          </a:prstGeom>
        </p:spPr>
        <p:txBody>
          <a:bodyPr wrap="square">
            <a:spAutoFit/>
          </a:bodyPr>
          <a:lstStyle/>
          <a:p>
            <a:pPr algn="just">
              <a:buNone/>
            </a:pPr>
            <a:r>
              <a:rPr lang="tr-TR" dirty="0"/>
              <a:t> </a:t>
            </a:r>
            <a:r>
              <a:rPr lang="tr-TR" dirty="0" smtClean="0"/>
              <a:t>        </a:t>
            </a:r>
            <a:r>
              <a:rPr lang="tr-TR" sz="2600" b="1" dirty="0" smtClean="0"/>
              <a:t>657 </a:t>
            </a:r>
            <a:r>
              <a:rPr lang="tr-TR" sz="2600" b="1" dirty="0"/>
              <a:t>sayılı Devlet Memurları Kanunu gereğince devlet memurlarının aylıklarını alabilmeleri için derece ve kademelerinin bulunması gerekmektedir.</a:t>
            </a:r>
          </a:p>
          <a:p>
            <a:pPr algn="just">
              <a:buNone/>
            </a:pPr>
            <a:r>
              <a:rPr lang="tr-TR" sz="2600" b="1" dirty="0"/>
              <a:t>    </a:t>
            </a:r>
          </a:p>
          <a:p>
            <a:pPr algn="just">
              <a:buNone/>
            </a:pPr>
            <a:r>
              <a:rPr lang="tr-TR" sz="2600" b="1" dirty="0"/>
              <a:t> </a:t>
            </a:r>
            <a:r>
              <a:rPr lang="tr-TR" sz="2600" b="1" dirty="0" smtClean="0"/>
              <a:t>        Memurlar, ilk</a:t>
            </a:r>
            <a:r>
              <a:rPr lang="tr-TR" sz="2600" b="1" dirty="0"/>
              <a:t>, orta, lise, yüksekokul </a:t>
            </a:r>
            <a:r>
              <a:rPr lang="tr-TR" sz="2600" b="1" dirty="0" smtClean="0"/>
              <a:t>veya </a:t>
            </a:r>
            <a:r>
              <a:rPr lang="tr-TR" sz="2600" b="1" dirty="0"/>
              <a:t>fakülte öğrenimlerini tamamladıktan sonra hangi öğrenimi bitirirler ise o öğrenim mezunu olarak memuriyete alınırlar</a:t>
            </a:r>
            <a:r>
              <a:rPr lang="tr-TR" sz="2600" b="1" dirty="0" smtClean="0"/>
              <a:t>.</a:t>
            </a:r>
          </a:p>
          <a:p>
            <a:pPr algn="just">
              <a:buNone/>
            </a:pPr>
            <a:endParaRPr lang="tr-TR" sz="2600" b="1" dirty="0"/>
          </a:p>
          <a:p>
            <a:pPr algn="just">
              <a:buNone/>
            </a:pPr>
            <a:r>
              <a:rPr lang="tr-TR" sz="2600" b="1" dirty="0" smtClean="0"/>
              <a:t>     </a:t>
            </a:r>
            <a:endParaRPr lang="tr-TR" sz="2600" b="1" dirty="0"/>
          </a:p>
        </p:txBody>
      </p:sp>
      <p:sp>
        <p:nvSpPr>
          <p:cNvPr id="4" name="Metin kutusu 3">
            <a:extLst>
              <a:ext uri="{FF2B5EF4-FFF2-40B4-BE49-F238E27FC236}">
                <a16:creationId xmlns:a16="http://schemas.microsoft.com/office/drawing/2014/main" id="{EE9D5F5B-D8FC-45A5-A6D8-CBC5E4E8488A}"/>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5" name="Metin kutusu 4">
            <a:extLst>
              <a:ext uri="{FF2B5EF4-FFF2-40B4-BE49-F238E27FC236}">
                <a16:creationId xmlns:a16="http://schemas.microsoft.com/office/drawing/2014/main" id="{E7CB84E0-EA37-42E3-9128-A0C57F371314}"/>
              </a:ext>
            </a:extLst>
          </p:cNvPr>
          <p:cNvSpPr txBox="1"/>
          <p:nvPr/>
        </p:nvSpPr>
        <p:spPr>
          <a:xfrm>
            <a:off x="1266092" y="1153551"/>
            <a:ext cx="6822831" cy="461665"/>
          </a:xfrm>
          <a:prstGeom prst="rect">
            <a:avLst/>
          </a:prstGeom>
          <a:noFill/>
        </p:spPr>
        <p:txBody>
          <a:bodyPr wrap="square" rtlCol="0">
            <a:spAutoFit/>
          </a:bodyPr>
          <a:lstStyle/>
          <a:p>
            <a:pPr algn="ctr"/>
            <a:r>
              <a:rPr lang="tr-TR" sz="2400" b="1" dirty="0">
                <a:solidFill>
                  <a:srgbClr val="DA281C"/>
                </a:solidFill>
              </a:rPr>
              <a:t>GENEL BİLGİLER</a:t>
            </a:r>
          </a:p>
        </p:txBody>
      </p:sp>
      <p:pic>
        <p:nvPicPr>
          <p:cNvPr id="6" name="Resim 5"/>
          <p:cNvPicPr>
            <a:picLocks noChangeAspect="1"/>
          </p:cNvPicPr>
          <p:nvPr/>
        </p:nvPicPr>
        <p:blipFill>
          <a:blip r:embed="rId2"/>
          <a:stretch>
            <a:fillRect/>
          </a:stretch>
        </p:blipFill>
        <p:spPr>
          <a:xfrm>
            <a:off x="154386" y="144187"/>
            <a:ext cx="1097997" cy="1044584"/>
          </a:xfrm>
          <a:prstGeom prst="rect">
            <a:avLst/>
          </a:prstGeom>
        </p:spPr>
      </p:pic>
      <p:cxnSp>
        <p:nvCxnSpPr>
          <p:cNvPr id="7" name="Düz Bağlayıcı 6"/>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14108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026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5"/>
          <p:cNvGraphicFramePr>
            <a:graphicFrameLocks noGrp="1"/>
          </p:cNvGraphicFramePr>
          <p:nvPr>
            <p:extLst>
              <p:ext uri="{D42A27DB-BD31-4B8C-83A1-F6EECF244321}">
                <p14:modId xmlns:p14="http://schemas.microsoft.com/office/powerpoint/2010/main" val="47087370"/>
              </p:ext>
            </p:extLst>
          </p:nvPr>
        </p:nvGraphicFramePr>
        <p:xfrm>
          <a:off x="237393" y="1547447"/>
          <a:ext cx="8796706" cy="5249009"/>
        </p:xfrm>
        <a:graphic>
          <a:graphicData uri="http://schemas.openxmlformats.org/drawingml/2006/table">
            <a:tbl>
              <a:tblPr firstRow="1" bandRow="1">
                <a:tableStyleId>{5940675A-B579-460E-94D1-54222C63F5DA}</a:tableStyleId>
              </a:tblPr>
              <a:tblGrid>
                <a:gridCol w="2492744">
                  <a:extLst>
                    <a:ext uri="{9D8B030D-6E8A-4147-A177-3AD203B41FA5}">
                      <a16:colId xmlns:a16="http://schemas.microsoft.com/office/drawing/2014/main" val="20000"/>
                    </a:ext>
                  </a:extLst>
                </a:gridCol>
                <a:gridCol w="1025939">
                  <a:extLst>
                    <a:ext uri="{9D8B030D-6E8A-4147-A177-3AD203B41FA5}">
                      <a16:colId xmlns:a16="http://schemas.microsoft.com/office/drawing/2014/main" val="20001"/>
                    </a:ext>
                  </a:extLst>
                </a:gridCol>
                <a:gridCol w="1759341">
                  <a:extLst>
                    <a:ext uri="{9D8B030D-6E8A-4147-A177-3AD203B41FA5}">
                      <a16:colId xmlns:a16="http://schemas.microsoft.com/office/drawing/2014/main" val="20002"/>
                    </a:ext>
                  </a:extLst>
                </a:gridCol>
                <a:gridCol w="1759341">
                  <a:extLst>
                    <a:ext uri="{9D8B030D-6E8A-4147-A177-3AD203B41FA5}">
                      <a16:colId xmlns:a16="http://schemas.microsoft.com/office/drawing/2014/main" val="20003"/>
                    </a:ext>
                  </a:extLst>
                </a:gridCol>
                <a:gridCol w="1759341">
                  <a:extLst>
                    <a:ext uri="{9D8B030D-6E8A-4147-A177-3AD203B41FA5}">
                      <a16:colId xmlns:a16="http://schemas.microsoft.com/office/drawing/2014/main" val="20004"/>
                    </a:ext>
                  </a:extLst>
                </a:gridCol>
              </a:tblGrid>
              <a:tr h="547472">
                <a:tc gridSpan="5">
                  <a:txBody>
                    <a:bodyPr/>
                    <a:lstStyle/>
                    <a:p>
                      <a:pPr algn="ctr"/>
                      <a:r>
                        <a:rPr lang="tr-TR" sz="2400" b="1" dirty="0">
                          <a:solidFill>
                            <a:srgbClr val="DA281C"/>
                          </a:solidFill>
                          <a:latin typeface="+mn-lt"/>
                        </a:rPr>
                        <a:t>MEMURLARIN BAŞLANGIÇ DERECE VE KADEMELERİ</a:t>
                      </a: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546763">
                <a:tc>
                  <a:txBody>
                    <a:bodyPr/>
                    <a:lstStyle/>
                    <a:p>
                      <a:pPr algn="ctr"/>
                      <a:r>
                        <a:rPr lang="tr-TR" sz="2000" b="1" dirty="0">
                          <a:latin typeface="+mn-lt"/>
                        </a:rPr>
                        <a:t> MEZUNİYET </a:t>
                      </a:r>
                    </a:p>
                  </a:txBody>
                  <a:tcPr anchor="ctr">
                    <a:solidFill>
                      <a:schemeClr val="bg1">
                        <a:lumMod val="85000"/>
                      </a:schemeClr>
                    </a:solidFill>
                  </a:tcPr>
                </a:tc>
                <a:tc>
                  <a:txBody>
                    <a:bodyPr/>
                    <a:lstStyle/>
                    <a:p>
                      <a:pPr algn="ctr"/>
                      <a:r>
                        <a:rPr lang="tr-TR" sz="2000" b="1" dirty="0" smtClean="0">
                          <a:latin typeface="+mn-lt"/>
                        </a:rPr>
                        <a:t>DERECE</a:t>
                      </a:r>
                      <a:endParaRPr lang="tr-TR" sz="2000" b="1" dirty="0">
                        <a:latin typeface="+mn-lt"/>
                      </a:endParaRPr>
                    </a:p>
                  </a:txBody>
                  <a:tcPr anchor="ctr">
                    <a:solidFill>
                      <a:schemeClr val="bg1">
                        <a:lumMod val="85000"/>
                      </a:schemeClr>
                    </a:solidFill>
                  </a:tcPr>
                </a:tc>
                <a:tc>
                  <a:txBody>
                    <a:bodyPr/>
                    <a:lstStyle/>
                    <a:p>
                      <a:pPr algn="ctr"/>
                      <a:r>
                        <a:rPr lang="tr-TR" sz="2000" b="1" dirty="0">
                          <a:latin typeface="+mn-lt"/>
                        </a:rPr>
                        <a:t>KADEME</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a:latin typeface="+mn-lt"/>
                        </a:rPr>
                        <a:t>SON DERECE</a:t>
                      </a:r>
                    </a:p>
                  </a:txBody>
                  <a:tcPr anchor="ctr">
                    <a:solidFill>
                      <a:schemeClr val="bg1">
                        <a:lumMod val="85000"/>
                      </a:schemeClr>
                    </a:solidFill>
                  </a:tcPr>
                </a:tc>
                <a:tc>
                  <a:txBody>
                    <a:bodyPr/>
                    <a:lstStyle/>
                    <a:p>
                      <a:pPr algn="ctr"/>
                      <a:r>
                        <a:rPr lang="tr-TR" sz="2000" b="1" dirty="0" smtClean="0">
                          <a:latin typeface="+mn-lt"/>
                        </a:rPr>
                        <a:t>SON</a:t>
                      </a:r>
                      <a:r>
                        <a:rPr lang="tr-TR" sz="2000" b="1" baseline="0" dirty="0" smtClean="0">
                          <a:latin typeface="+mn-lt"/>
                        </a:rPr>
                        <a:t> </a:t>
                      </a:r>
                      <a:r>
                        <a:rPr lang="tr-TR" sz="2000" b="1" dirty="0" smtClean="0">
                          <a:latin typeface="+mn-lt"/>
                        </a:rPr>
                        <a:t>KADEME</a:t>
                      </a:r>
                      <a:endParaRPr lang="tr-TR" sz="2000" b="1" dirty="0">
                        <a:latin typeface="+mn-lt"/>
                      </a:endParaRPr>
                    </a:p>
                  </a:txBody>
                  <a:tcPr anchor="ctr">
                    <a:solidFill>
                      <a:schemeClr val="bg1">
                        <a:lumMod val="85000"/>
                      </a:schemeClr>
                    </a:solidFill>
                  </a:tcPr>
                </a:tc>
                <a:extLst>
                  <a:ext uri="{0D108BD9-81ED-4DB2-BD59-A6C34878D82A}">
                    <a16:rowId xmlns:a16="http://schemas.microsoft.com/office/drawing/2014/main" val="10001"/>
                  </a:ext>
                </a:extLst>
              </a:tr>
              <a:tr h="547472">
                <a:tc>
                  <a:txBody>
                    <a:bodyPr/>
                    <a:lstStyle/>
                    <a:p>
                      <a:r>
                        <a:rPr lang="tr-TR" sz="2000" b="1" dirty="0">
                          <a:latin typeface="+mn-lt"/>
                        </a:rPr>
                        <a:t>İlkokul</a:t>
                      </a:r>
                    </a:p>
                  </a:txBody>
                  <a:tcPr>
                    <a:solidFill>
                      <a:schemeClr val="accent1">
                        <a:lumMod val="20000"/>
                        <a:lumOff val="80000"/>
                      </a:schemeClr>
                    </a:solidFill>
                  </a:tcPr>
                </a:tc>
                <a:tc>
                  <a:txBody>
                    <a:bodyPr/>
                    <a:lstStyle/>
                    <a:p>
                      <a:pPr algn="ctr"/>
                      <a:r>
                        <a:rPr lang="tr-TR" sz="2000" b="1" dirty="0">
                          <a:latin typeface="+mn-lt"/>
                        </a:rPr>
                        <a:t>15</a:t>
                      </a:r>
                    </a:p>
                  </a:txBody>
                  <a:tcPr>
                    <a:solidFill>
                      <a:schemeClr val="accent1">
                        <a:lumMod val="20000"/>
                        <a:lumOff val="80000"/>
                      </a:schemeClr>
                    </a:solidFill>
                  </a:tcPr>
                </a:tc>
                <a:tc>
                  <a:txBody>
                    <a:bodyPr/>
                    <a:lstStyle/>
                    <a:p>
                      <a:pPr marL="342900" indent="-342900" algn="ctr">
                        <a:buNone/>
                      </a:pPr>
                      <a:r>
                        <a:rPr lang="tr-TR" sz="2000" b="1" dirty="0">
                          <a:latin typeface="+mn-lt"/>
                        </a:rPr>
                        <a:t>1</a:t>
                      </a:r>
                    </a:p>
                  </a:txBody>
                  <a:tcPr>
                    <a:solidFill>
                      <a:schemeClr val="accent1">
                        <a:lumMod val="20000"/>
                        <a:lumOff val="80000"/>
                      </a:schemeClr>
                    </a:solidFill>
                  </a:tcPr>
                </a:tc>
                <a:tc>
                  <a:txBody>
                    <a:bodyPr/>
                    <a:lstStyle/>
                    <a:p>
                      <a:pPr algn="ctr"/>
                      <a:r>
                        <a:rPr lang="tr-TR" sz="2000" b="1" dirty="0">
                          <a:latin typeface="+mn-lt"/>
                        </a:rPr>
                        <a:t>7</a:t>
                      </a:r>
                    </a:p>
                  </a:txBody>
                  <a:tcPr>
                    <a:solidFill>
                      <a:schemeClr val="accent1">
                        <a:lumMod val="20000"/>
                        <a:lumOff val="80000"/>
                      </a:schemeClr>
                    </a:solidFill>
                  </a:tcPr>
                </a:tc>
                <a:tc>
                  <a:txBody>
                    <a:bodyPr/>
                    <a:lstStyle/>
                    <a:p>
                      <a:pPr algn="ctr"/>
                      <a:r>
                        <a:rPr lang="tr-TR" sz="2000" b="1" dirty="0">
                          <a:latin typeface="+mn-lt"/>
                        </a:rPr>
                        <a:t>9</a:t>
                      </a:r>
                    </a:p>
                  </a:txBody>
                  <a:tcPr>
                    <a:solidFill>
                      <a:schemeClr val="accent1">
                        <a:lumMod val="20000"/>
                        <a:lumOff val="80000"/>
                      </a:schemeClr>
                    </a:solidFill>
                  </a:tcPr>
                </a:tc>
                <a:extLst>
                  <a:ext uri="{0D108BD9-81ED-4DB2-BD59-A6C34878D82A}">
                    <a16:rowId xmlns:a16="http://schemas.microsoft.com/office/drawing/2014/main" val="10002"/>
                  </a:ext>
                </a:extLst>
              </a:tr>
              <a:tr h="547472">
                <a:tc>
                  <a:txBody>
                    <a:bodyPr/>
                    <a:lstStyle/>
                    <a:p>
                      <a:r>
                        <a:rPr lang="tr-TR" sz="2000" b="1" dirty="0">
                          <a:latin typeface="+mn-lt"/>
                        </a:rPr>
                        <a:t>Ortaokul</a:t>
                      </a:r>
                    </a:p>
                  </a:txBody>
                  <a:tcPr>
                    <a:solidFill>
                      <a:schemeClr val="accent6">
                        <a:lumMod val="20000"/>
                        <a:lumOff val="80000"/>
                      </a:schemeClr>
                    </a:solidFill>
                  </a:tcPr>
                </a:tc>
                <a:tc>
                  <a:txBody>
                    <a:bodyPr/>
                    <a:lstStyle/>
                    <a:p>
                      <a:pPr algn="ctr"/>
                      <a:r>
                        <a:rPr lang="tr-TR" sz="2000" b="1" dirty="0">
                          <a:latin typeface="+mn-lt"/>
                        </a:rPr>
                        <a:t>14</a:t>
                      </a:r>
                    </a:p>
                  </a:txBody>
                  <a:tcPr>
                    <a:solidFill>
                      <a:schemeClr val="accent6">
                        <a:lumMod val="20000"/>
                        <a:lumOff val="80000"/>
                      </a:schemeClr>
                    </a:solidFill>
                  </a:tcPr>
                </a:tc>
                <a:tc>
                  <a:txBody>
                    <a:bodyPr/>
                    <a:lstStyle/>
                    <a:p>
                      <a:pPr marL="342900" indent="-342900" algn="ctr">
                        <a:buNone/>
                      </a:pPr>
                      <a:r>
                        <a:rPr lang="tr-TR" sz="2000" b="1" dirty="0">
                          <a:latin typeface="+mn-lt"/>
                        </a:rPr>
                        <a:t>2</a:t>
                      </a:r>
                    </a:p>
                  </a:txBody>
                  <a:tcPr>
                    <a:solidFill>
                      <a:schemeClr val="accent6">
                        <a:lumMod val="20000"/>
                        <a:lumOff val="80000"/>
                      </a:schemeClr>
                    </a:solidFill>
                  </a:tcPr>
                </a:tc>
                <a:tc>
                  <a:txBody>
                    <a:bodyPr/>
                    <a:lstStyle/>
                    <a:p>
                      <a:pPr algn="ctr"/>
                      <a:r>
                        <a:rPr lang="tr-TR" sz="2000" b="1" dirty="0">
                          <a:latin typeface="+mn-lt"/>
                        </a:rPr>
                        <a:t>5</a:t>
                      </a:r>
                    </a:p>
                  </a:txBody>
                  <a:tcPr>
                    <a:solidFill>
                      <a:schemeClr val="accent6">
                        <a:lumMod val="20000"/>
                        <a:lumOff val="80000"/>
                      </a:schemeClr>
                    </a:solidFill>
                  </a:tcPr>
                </a:tc>
                <a:tc>
                  <a:txBody>
                    <a:bodyPr/>
                    <a:lstStyle/>
                    <a:p>
                      <a:pPr algn="ctr"/>
                      <a:r>
                        <a:rPr lang="tr-TR" sz="2000" b="1" dirty="0">
                          <a:latin typeface="+mn-lt"/>
                        </a:rPr>
                        <a:t>9</a:t>
                      </a:r>
                    </a:p>
                  </a:txBody>
                  <a:tcPr>
                    <a:solidFill>
                      <a:schemeClr val="accent6">
                        <a:lumMod val="20000"/>
                        <a:lumOff val="80000"/>
                      </a:schemeClr>
                    </a:solidFill>
                  </a:tcPr>
                </a:tc>
                <a:extLst>
                  <a:ext uri="{0D108BD9-81ED-4DB2-BD59-A6C34878D82A}">
                    <a16:rowId xmlns:a16="http://schemas.microsoft.com/office/drawing/2014/main" val="10003"/>
                  </a:ext>
                </a:extLst>
              </a:tr>
              <a:tr h="632970">
                <a:tc>
                  <a:txBody>
                    <a:bodyPr/>
                    <a:lstStyle/>
                    <a:p>
                      <a:r>
                        <a:rPr lang="tr-TR" sz="2000" b="1" dirty="0">
                          <a:latin typeface="+mn-lt"/>
                        </a:rPr>
                        <a:t> Lise(normal) </a:t>
                      </a:r>
                    </a:p>
                  </a:txBody>
                  <a:tcPr>
                    <a:solidFill>
                      <a:schemeClr val="accent1">
                        <a:lumMod val="20000"/>
                        <a:lumOff val="80000"/>
                      </a:schemeClr>
                    </a:solidFill>
                  </a:tcPr>
                </a:tc>
                <a:tc>
                  <a:txBody>
                    <a:bodyPr/>
                    <a:lstStyle/>
                    <a:p>
                      <a:pPr algn="ctr"/>
                      <a:r>
                        <a:rPr lang="tr-TR" sz="2000" b="1" dirty="0">
                          <a:latin typeface="+mn-lt"/>
                        </a:rPr>
                        <a:t>13</a:t>
                      </a:r>
                    </a:p>
                  </a:txBody>
                  <a:tcPr>
                    <a:solidFill>
                      <a:schemeClr val="accent1">
                        <a:lumMod val="20000"/>
                        <a:lumOff val="80000"/>
                      </a:schemeClr>
                    </a:solidFill>
                  </a:tcPr>
                </a:tc>
                <a:tc>
                  <a:txBody>
                    <a:bodyPr/>
                    <a:lstStyle/>
                    <a:p>
                      <a:pPr marL="342900" indent="-342900" algn="ctr">
                        <a:buNone/>
                      </a:pPr>
                      <a:r>
                        <a:rPr lang="tr-TR" sz="2000" b="1" dirty="0">
                          <a:latin typeface="+mn-lt"/>
                        </a:rPr>
                        <a:t>3</a:t>
                      </a:r>
                    </a:p>
                  </a:txBody>
                  <a:tcPr>
                    <a:solidFill>
                      <a:schemeClr val="accent1">
                        <a:lumMod val="20000"/>
                        <a:lumOff val="80000"/>
                      </a:schemeClr>
                    </a:solidFill>
                  </a:tcPr>
                </a:tc>
                <a:tc>
                  <a:txBody>
                    <a:bodyPr/>
                    <a:lstStyle/>
                    <a:p>
                      <a:pPr algn="ctr"/>
                      <a:r>
                        <a:rPr lang="tr-TR" sz="2000" b="1" dirty="0">
                          <a:latin typeface="+mn-lt"/>
                        </a:rPr>
                        <a:t>3</a:t>
                      </a:r>
                    </a:p>
                  </a:txBody>
                  <a:tcPr>
                    <a:solidFill>
                      <a:schemeClr val="accent1">
                        <a:lumMod val="20000"/>
                        <a:lumOff val="80000"/>
                      </a:schemeClr>
                    </a:solidFill>
                  </a:tcPr>
                </a:tc>
                <a:tc>
                  <a:txBody>
                    <a:bodyPr/>
                    <a:lstStyle/>
                    <a:p>
                      <a:pPr algn="ctr"/>
                      <a:r>
                        <a:rPr lang="tr-TR" sz="2000" b="1" dirty="0">
                          <a:latin typeface="+mn-lt"/>
                        </a:rPr>
                        <a:t>8</a:t>
                      </a:r>
                    </a:p>
                  </a:txBody>
                  <a:tcPr>
                    <a:solidFill>
                      <a:schemeClr val="accent1">
                        <a:lumMod val="20000"/>
                        <a:lumOff val="80000"/>
                      </a:schemeClr>
                    </a:solidFill>
                  </a:tcPr>
                </a:tc>
                <a:extLst>
                  <a:ext uri="{0D108BD9-81ED-4DB2-BD59-A6C34878D82A}">
                    <a16:rowId xmlns:a16="http://schemas.microsoft.com/office/drawing/2014/main" val="10004"/>
                  </a:ext>
                </a:extLst>
              </a:tr>
              <a:tr h="665958">
                <a:tc>
                  <a:txBody>
                    <a:bodyPr/>
                    <a:lstStyle/>
                    <a:p>
                      <a:r>
                        <a:rPr lang="tr-TR" sz="2000" b="1" dirty="0" smtClean="0">
                          <a:latin typeface="+mn-lt"/>
                        </a:rPr>
                        <a:t>Meslek</a:t>
                      </a:r>
                      <a:r>
                        <a:rPr lang="tr-TR" sz="2000" b="1" baseline="0" dirty="0" smtClean="0">
                          <a:latin typeface="+mn-lt"/>
                        </a:rPr>
                        <a:t>-Ticaret Lisesi</a:t>
                      </a:r>
                      <a:endParaRPr lang="tr-TR" sz="1800" b="1" dirty="0">
                        <a:latin typeface="+mn-lt"/>
                      </a:endParaRPr>
                    </a:p>
                  </a:txBody>
                  <a:tcPr>
                    <a:solidFill>
                      <a:schemeClr val="accent6">
                        <a:lumMod val="20000"/>
                        <a:lumOff val="80000"/>
                      </a:schemeClr>
                    </a:solidFill>
                  </a:tcPr>
                </a:tc>
                <a:tc>
                  <a:txBody>
                    <a:bodyPr/>
                    <a:lstStyle/>
                    <a:p>
                      <a:pPr algn="ctr"/>
                      <a:r>
                        <a:rPr lang="tr-TR" sz="2000" b="1" dirty="0">
                          <a:latin typeface="+mn-lt"/>
                        </a:rPr>
                        <a:t>12</a:t>
                      </a:r>
                    </a:p>
                  </a:txBody>
                  <a:tcPr>
                    <a:solidFill>
                      <a:schemeClr val="accent6">
                        <a:lumMod val="20000"/>
                        <a:lumOff val="80000"/>
                      </a:schemeClr>
                    </a:solidFill>
                  </a:tcPr>
                </a:tc>
                <a:tc>
                  <a:txBody>
                    <a:bodyPr/>
                    <a:lstStyle/>
                    <a:p>
                      <a:pPr marL="342900" indent="-342900" algn="ctr">
                        <a:buNone/>
                      </a:pPr>
                      <a:r>
                        <a:rPr lang="tr-TR" sz="2000" b="1" dirty="0">
                          <a:latin typeface="+mn-lt"/>
                        </a:rPr>
                        <a:t>2</a:t>
                      </a:r>
                    </a:p>
                  </a:txBody>
                  <a:tcPr>
                    <a:solidFill>
                      <a:schemeClr val="accent6">
                        <a:lumMod val="20000"/>
                        <a:lumOff val="80000"/>
                      </a:schemeClr>
                    </a:solidFill>
                  </a:tcPr>
                </a:tc>
                <a:tc>
                  <a:txBody>
                    <a:bodyPr/>
                    <a:lstStyle/>
                    <a:p>
                      <a:pPr algn="ctr"/>
                      <a:r>
                        <a:rPr lang="tr-TR" sz="2000" b="1" dirty="0">
                          <a:latin typeface="+mn-lt"/>
                        </a:rPr>
                        <a:t>3</a:t>
                      </a:r>
                    </a:p>
                  </a:txBody>
                  <a:tcPr>
                    <a:solidFill>
                      <a:schemeClr val="accent6">
                        <a:lumMod val="20000"/>
                        <a:lumOff val="80000"/>
                      </a:schemeClr>
                    </a:solidFill>
                  </a:tcPr>
                </a:tc>
                <a:tc>
                  <a:txBody>
                    <a:bodyPr/>
                    <a:lstStyle/>
                    <a:p>
                      <a:pPr algn="ctr"/>
                      <a:r>
                        <a:rPr lang="tr-TR" sz="2000" b="1" dirty="0">
                          <a:latin typeface="+mn-lt"/>
                        </a:rPr>
                        <a:t>8</a:t>
                      </a:r>
                    </a:p>
                  </a:txBody>
                  <a:tcPr>
                    <a:solidFill>
                      <a:schemeClr val="accent6">
                        <a:lumMod val="20000"/>
                        <a:lumOff val="80000"/>
                      </a:schemeClr>
                    </a:solidFill>
                  </a:tcPr>
                </a:tc>
                <a:extLst>
                  <a:ext uri="{0D108BD9-81ED-4DB2-BD59-A6C34878D82A}">
                    <a16:rowId xmlns:a16="http://schemas.microsoft.com/office/drawing/2014/main" val="10005"/>
                  </a:ext>
                </a:extLst>
              </a:tr>
              <a:tr h="665958">
                <a:tc>
                  <a:txBody>
                    <a:bodyPr/>
                    <a:lstStyle/>
                    <a:p>
                      <a:r>
                        <a:rPr lang="tr-TR" sz="2000" b="1" dirty="0" smtClean="0">
                          <a:latin typeface="+mn-lt"/>
                        </a:rPr>
                        <a:t>Teknik</a:t>
                      </a:r>
                      <a:r>
                        <a:rPr lang="tr-TR" sz="2000" b="1" baseline="0" dirty="0" smtClean="0">
                          <a:latin typeface="+mn-lt"/>
                        </a:rPr>
                        <a:t> Lise</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12</a:t>
                      </a:r>
                      <a:endParaRPr lang="tr-TR" sz="2000" b="1" dirty="0">
                        <a:latin typeface="+mn-lt"/>
                      </a:endParaRPr>
                    </a:p>
                  </a:txBody>
                  <a:tcPr>
                    <a:solidFill>
                      <a:schemeClr val="accent6">
                        <a:lumMod val="20000"/>
                        <a:lumOff val="80000"/>
                      </a:schemeClr>
                    </a:solidFill>
                  </a:tcPr>
                </a:tc>
                <a:tc>
                  <a:txBody>
                    <a:bodyPr/>
                    <a:lstStyle/>
                    <a:p>
                      <a:pPr marL="342900" indent="-342900" algn="ctr">
                        <a:buNone/>
                      </a:pPr>
                      <a:r>
                        <a:rPr lang="tr-TR" sz="2000" b="1" dirty="0" smtClean="0">
                          <a:latin typeface="+mn-lt"/>
                        </a:rPr>
                        <a:t>3</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3</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8</a:t>
                      </a:r>
                      <a:endParaRPr lang="tr-TR" sz="2000" b="1" dirty="0">
                        <a:latin typeface="+mn-lt"/>
                      </a:endParaRPr>
                    </a:p>
                  </a:txBody>
                  <a:tcPr>
                    <a:solidFill>
                      <a:schemeClr val="accent6">
                        <a:lumMod val="20000"/>
                        <a:lumOff val="80000"/>
                      </a:schemeClr>
                    </a:solidFill>
                  </a:tcPr>
                </a:tc>
                <a:extLst>
                  <a:ext uri="{0D108BD9-81ED-4DB2-BD59-A6C34878D82A}">
                    <a16:rowId xmlns:a16="http://schemas.microsoft.com/office/drawing/2014/main" val="3030176873"/>
                  </a:ext>
                </a:extLst>
              </a:tr>
              <a:tr h="547472">
                <a:tc>
                  <a:txBody>
                    <a:bodyPr/>
                    <a:lstStyle/>
                    <a:p>
                      <a:r>
                        <a:rPr lang="tr-TR" sz="2000" b="1" dirty="0">
                          <a:latin typeface="+mn-lt"/>
                        </a:rPr>
                        <a:t> Yüksekokul </a:t>
                      </a:r>
                    </a:p>
                  </a:txBody>
                  <a:tcPr>
                    <a:solidFill>
                      <a:schemeClr val="accent1">
                        <a:lumMod val="20000"/>
                        <a:lumOff val="80000"/>
                      </a:schemeClr>
                    </a:solidFill>
                  </a:tcPr>
                </a:tc>
                <a:tc>
                  <a:txBody>
                    <a:bodyPr/>
                    <a:lstStyle/>
                    <a:p>
                      <a:pPr algn="ctr"/>
                      <a:r>
                        <a:rPr lang="tr-TR" sz="2000" b="1" dirty="0">
                          <a:latin typeface="+mn-lt"/>
                        </a:rPr>
                        <a:t>10</a:t>
                      </a:r>
                    </a:p>
                  </a:txBody>
                  <a:tcPr>
                    <a:solidFill>
                      <a:schemeClr val="accent1">
                        <a:lumMod val="20000"/>
                        <a:lumOff val="80000"/>
                      </a:schemeClr>
                    </a:solidFill>
                  </a:tcPr>
                </a:tc>
                <a:tc>
                  <a:txBody>
                    <a:bodyPr/>
                    <a:lstStyle/>
                    <a:p>
                      <a:pPr marL="342900" indent="-342900" algn="ctr">
                        <a:buNone/>
                      </a:pPr>
                      <a:r>
                        <a:rPr lang="tr-TR" sz="2000" b="1" dirty="0">
                          <a:latin typeface="+mn-lt"/>
                        </a:rPr>
                        <a:t>2</a:t>
                      </a:r>
                    </a:p>
                  </a:txBody>
                  <a:tcPr>
                    <a:solidFill>
                      <a:schemeClr val="accent1">
                        <a:lumMod val="20000"/>
                        <a:lumOff val="80000"/>
                      </a:schemeClr>
                    </a:solidFill>
                  </a:tcPr>
                </a:tc>
                <a:tc>
                  <a:txBody>
                    <a:bodyPr/>
                    <a:lstStyle/>
                    <a:p>
                      <a:pPr algn="ctr"/>
                      <a:r>
                        <a:rPr lang="tr-TR" sz="2000" b="1" dirty="0">
                          <a:latin typeface="+mn-lt"/>
                        </a:rPr>
                        <a:t>1</a:t>
                      </a:r>
                    </a:p>
                  </a:txBody>
                  <a:tcPr>
                    <a:solidFill>
                      <a:schemeClr val="accent1">
                        <a:lumMod val="20000"/>
                        <a:lumOff val="80000"/>
                      </a:schemeClr>
                    </a:solidFill>
                  </a:tcPr>
                </a:tc>
                <a:tc>
                  <a:txBody>
                    <a:bodyPr/>
                    <a:lstStyle/>
                    <a:p>
                      <a:pPr algn="ctr"/>
                      <a:r>
                        <a:rPr lang="tr-TR" sz="2000" b="1" dirty="0">
                          <a:latin typeface="+mn-lt"/>
                        </a:rPr>
                        <a:t>4</a:t>
                      </a:r>
                    </a:p>
                  </a:txBody>
                  <a:tcPr>
                    <a:solidFill>
                      <a:schemeClr val="accent1">
                        <a:lumMod val="20000"/>
                        <a:lumOff val="80000"/>
                      </a:schemeClr>
                    </a:solidFill>
                  </a:tcPr>
                </a:tc>
                <a:extLst>
                  <a:ext uri="{0D108BD9-81ED-4DB2-BD59-A6C34878D82A}">
                    <a16:rowId xmlns:a16="http://schemas.microsoft.com/office/drawing/2014/main" val="10006"/>
                  </a:ext>
                </a:extLst>
              </a:tr>
              <a:tr h="547472">
                <a:tc>
                  <a:txBody>
                    <a:bodyPr/>
                    <a:lstStyle/>
                    <a:p>
                      <a:r>
                        <a:rPr lang="tr-TR" sz="2000" b="1" dirty="0">
                          <a:latin typeface="+mn-lt"/>
                        </a:rPr>
                        <a:t> Fakülte</a:t>
                      </a:r>
                    </a:p>
                  </a:txBody>
                  <a:tcPr>
                    <a:solidFill>
                      <a:schemeClr val="accent6">
                        <a:lumMod val="20000"/>
                        <a:lumOff val="80000"/>
                      </a:schemeClr>
                    </a:solidFill>
                  </a:tcPr>
                </a:tc>
                <a:tc>
                  <a:txBody>
                    <a:bodyPr/>
                    <a:lstStyle/>
                    <a:p>
                      <a:pPr algn="ctr"/>
                      <a:r>
                        <a:rPr lang="tr-TR" sz="2000" b="1" dirty="0">
                          <a:latin typeface="+mn-lt"/>
                        </a:rPr>
                        <a:t>9</a:t>
                      </a:r>
                    </a:p>
                  </a:txBody>
                  <a:tcPr>
                    <a:solidFill>
                      <a:schemeClr val="accent6">
                        <a:lumMod val="20000"/>
                        <a:lumOff val="80000"/>
                      </a:schemeClr>
                    </a:solidFill>
                  </a:tcPr>
                </a:tc>
                <a:tc>
                  <a:txBody>
                    <a:bodyPr/>
                    <a:lstStyle/>
                    <a:p>
                      <a:pPr marL="342900" indent="-342900" algn="ctr">
                        <a:buNone/>
                      </a:pPr>
                      <a:r>
                        <a:rPr lang="tr-TR" sz="2000" b="1" dirty="0">
                          <a:latin typeface="+mn-lt"/>
                        </a:rPr>
                        <a:t>1</a:t>
                      </a:r>
                    </a:p>
                  </a:txBody>
                  <a:tcPr>
                    <a:solidFill>
                      <a:schemeClr val="accent6">
                        <a:lumMod val="20000"/>
                        <a:lumOff val="80000"/>
                      </a:schemeClr>
                    </a:solidFill>
                  </a:tcPr>
                </a:tc>
                <a:tc>
                  <a:txBody>
                    <a:bodyPr/>
                    <a:lstStyle/>
                    <a:p>
                      <a:pPr algn="ctr"/>
                      <a:r>
                        <a:rPr lang="tr-TR" sz="2000" b="1" dirty="0">
                          <a:latin typeface="+mn-lt"/>
                        </a:rPr>
                        <a:t>1</a:t>
                      </a:r>
                    </a:p>
                  </a:txBody>
                  <a:tcPr>
                    <a:solidFill>
                      <a:schemeClr val="accent6">
                        <a:lumMod val="20000"/>
                        <a:lumOff val="80000"/>
                      </a:schemeClr>
                    </a:solidFill>
                  </a:tcPr>
                </a:tc>
                <a:tc>
                  <a:txBody>
                    <a:bodyPr/>
                    <a:lstStyle/>
                    <a:p>
                      <a:pPr algn="ctr"/>
                      <a:r>
                        <a:rPr lang="tr-TR" sz="2000" b="1" dirty="0">
                          <a:latin typeface="+mn-lt"/>
                        </a:rPr>
                        <a:t>4</a:t>
                      </a:r>
                    </a:p>
                  </a:txBody>
                  <a:tcPr>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
        <p:nvSpPr>
          <p:cNvPr id="3" name="Metin kutusu 2">
            <a:extLst>
              <a:ext uri="{FF2B5EF4-FFF2-40B4-BE49-F238E27FC236}">
                <a16:creationId xmlns:a16="http://schemas.microsoft.com/office/drawing/2014/main" id="{18CC6C2D-5083-446D-AF83-EC244C18BAB7}"/>
              </a:ext>
            </a:extLst>
          </p:cNvPr>
          <p:cNvSpPr txBox="1"/>
          <p:nvPr/>
        </p:nvSpPr>
        <p:spPr>
          <a:xfrm>
            <a:off x="1266092" y="140677"/>
            <a:ext cx="7379968" cy="523220"/>
          </a:xfrm>
          <a:prstGeom prst="rect">
            <a:avLst/>
          </a:prstGeom>
          <a:noFill/>
        </p:spPr>
        <p:txBody>
          <a:bodyPr wrap="square" rtlCol="0">
            <a:spAutoFit/>
          </a:bodyPr>
          <a:lstStyle/>
          <a:p>
            <a:pPr algn="ctr"/>
            <a:r>
              <a:rPr lang="tr-TR" sz="2800" b="1" dirty="0">
                <a:solidFill>
                  <a:srgbClr val="C00000"/>
                </a:solidFill>
              </a:rPr>
              <a:t>KADRO VE TERFİ İŞLEMLERİ DAİRE BAŞKANLIĞI</a:t>
            </a:r>
          </a:p>
        </p:txBody>
      </p:sp>
      <p:pic>
        <p:nvPicPr>
          <p:cNvPr id="4" name="Resim 3"/>
          <p:cNvPicPr>
            <a:picLocks noChangeAspect="1"/>
          </p:cNvPicPr>
          <p:nvPr/>
        </p:nvPicPr>
        <p:blipFill>
          <a:blip r:embed="rId2"/>
          <a:stretch>
            <a:fillRect/>
          </a:stretch>
        </p:blipFill>
        <p:spPr>
          <a:xfrm>
            <a:off x="237392" y="274261"/>
            <a:ext cx="1028699" cy="1000623"/>
          </a:xfrm>
          <a:prstGeom prst="rect">
            <a:avLst/>
          </a:prstGeom>
        </p:spPr>
      </p:pic>
      <p:cxnSp>
        <p:nvCxnSpPr>
          <p:cNvPr id="5" name="Düz Bağlayıcı 4"/>
          <p:cNvCxnSpPr/>
          <p:nvPr/>
        </p:nvCxnSpPr>
        <p:spPr>
          <a:xfrm flipV="1">
            <a:off x="1019908" y="1186962"/>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0" y="1186962"/>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4576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2293034" y="1430330"/>
            <a:ext cx="5022166" cy="461665"/>
          </a:xfrm>
          <a:prstGeom prst="rect">
            <a:avLst/>
          </a:prstGeom>
        </p:spPr>
        <p:txBody>
          <a:bodyPr wrap="square">
            <a:spAutoFit/>
          </a:bodyPr>
          <a:lstStyle/>
          <a:p>
            <a:r>
              <a:rPr lang="tr-TR" sz="2400" b="1" dirty="0" smtClean="0">
                <a:solidFill>
                  <a:srgbClr val="FF0000"/>
                </a:solidFill>
              </a:rPr>
              <a:t>EK GÖSTERGELERE ÖRNEKLER</a:t>
            </a:r>
            <a:r>
              <a:rPr lang="tr-TR" sz="2400" b="1" u="sng" dirty="0" smtClean="0">
                <a:solidFill>
                  <a:srgbClr val="FF0000"/>
                </a:solidFill>
              </a:rPr>
              <a:t>  </a:t>
            </a:r>
            <a:endParaRPr lang="tr-TR" sz="2400" dirty="0"/>
          </a:p>
        </p:txBody>
      </p:sp>
      <p:sp>
        <p:nvSpPr>
          <p:cNvPr id="3" name="Dikdörtgen 2"/>
          <p:cNvSpPr/>
          <p:nvPr/>
        </p:nvSpPr>
        <p:spPr>
          <a:xfrm>
            <a:off x="669955" y="1495305"/>
            <a:ext cx="8370276" cy="461665"/>
          </a:xfrm>
          <a:prstGeom prst="rect">
            <a:avLst/>
          </a:prstGeom>
        </p:spPr>
        <p:txBody>
          <a:bodyPr wrap="square">
            <a:spAutoFit/>
          </a:bodyPr>
          <a:lstStyle/>
          <a:p>
            <a:pPr algn="just">
              <a:buNone/>
            </a:pPr>
            <a:r>
              <a:rPr lang="tr-TR" sz="2400" b="1" dirty="0" smtClean="0"/>
              <a:t>.</a:t>
            </a:r>
            <a:endParaRPr lang="tr-TR" sz="2400" b="1" dirty="0"/>
          </a:p>
        </p:txBody>
      </p:sp>
      <p:sp>
        <p:nvSpPr>
          <p:cNvPr id="4" name="Dikdörtgen 3"/>
          <p:cNvSpPr/>
          <p:nvPr/>
        </p:nvSpPr>
        <p:spPr>
          <a:xfrm>
            <a:off x="669955" y="1956970"/>
            <a:ext cx="8113560" cy="6740307"/>
          </a:xfrm>
          <a:prstGeom prst="rect">
            <a:avLst/>
          </a:prstGeom>
        </p:spPr>
        <p:txBody>
          <a:bodyPr wrap="square">
            <a:spAutoFit/>
          </a:bodyPr>
          <a:lstStyle/>
          <a:p>
            <a:pPr algn="just">
              <a:buNone/>
            </a:pPr>
            <a:r>
              <a:rPr lang="tr-TR" sz="2400" b="1" u="sng" dirty="0" smtClean="0"/>
              <a:t>UNVANI                                         :</a:t>
            </a:r>
            <a:r>
              <a:rPr lang="tr-TR" sz="2400" b="1" dirty="0" smtClean="0"/>
              <a:t>    D</a:t>
            </a:r>
            <a:r>
              <a:rPr lang="tr-TR" sz="2400" b="1" u="sng" dirty="0" smtClean="0"/>
              <a:t>ERECESİ:</a:t>
            </a:r>
            <a:r>
              <a:rPr lang="tr-TR" sz="2400" b="1" dirty="0" smtClean="0"/>
              <a:t>    </a:t>
            </a:r>
            <a:r>
              <a:rPr lang="tr-TR" sz="2400" b="1" u="sng" dirty="0" smtClean="0"/>
              <a:t>EK GÖSTERGESİ:</a:t>
            </a:r>
          </a:p>
          <a:p>
            <a:pPr algn="just">
              <a:buNone/>
            </a:pPr>
            <a:r>
              <a:rPr lang="tr-TR" sz="2400" b="1" dirty="0" smtClean="0"/>
              <a:t>Genel Müdür                                           1                   6400</a:t>
            </a:r>
          </a:p>
          <a:p>
            <a:pPr algn="just">
              <a:buNone/>
            </a:pPr>
            <a:r>
              <a:rPr lang="tr-TR" sz="2400" b="1" dirty="0" smtClean="0"/>
              <a:t>İl Müdürü                                                 1                   3600</a:t>
            </a:r>
          </a:p>
          <a:p>
            <a:pPr algn="just">
              <a:buNone/>
            </a:pPr>
            <a:r>
              <a:rPr lang="tr-TR" sz="2400" b="1" dirty="0" smtClean="0"/>
              <a:t>İl Müdür Yardımcısı(İdari)                    1                   2200</a:t>
            </a:r>
          </a:p>
          <a:p>
            <a:pPr algn="just">
              <a:buNone/>
            </a:pPr>
            <a:r>
              <a:rPr lang="tr-TR" sz="2400" b="1" dirty="0" smtClean="0"/>
              <a:t>İl Müdür Yardımcısı(Teknik)                1                   3600</a:t>
            </a:r>
          </a:p>
          <a:p>
            <a:pPr algn="just">
              <a:buNone/>
            </a:pPr>
            <a:r>
              <a:rPr lang="tr-TR" sz="2400" b="1" dirty="0" smtClean="0"/>
              <a:t>İlçe Müdürü(</a:t>
            </a:r>
            <a:r>
              <a:rPr lang="tr-TR" sz="2400" b="1" dirty="0" err="1" smtClean="0"/>
              <a:t>Vet.Hekim</a:t>
            </a:r>
            <a:r>
              <a:rPr lang="tr-TR" sz="2400" b="1" dirty="0" smtClean="0"/>
              <a:t>-Müh.)           1                   3600</a:t>
            </a:r>
          </a:p>
          <a:p>
            <a:pPr algn="just">
              <a:buNone/>
            </a:pPr>
            <a:r>
              <a:rPr lang="tr-TR" sz="2400" b="1" dirty="0" smtClean="0"/>
              <a:t>Avukat                                                      1                   3000</a:t>
            </a:r>
          </a:p>
          <a:p>
            <a:pPr algn="just">
              <a:buNone/>
            </a:pPr>
            <a:r>
              <a:rPr lang="tr-TR" sz="2400" b="1" dirty="0" smtClean="0"/>
              <a:t>Mühendis-Veteriner Hekim                 1                   3600</a:t>
            </a:r>
          </a:p>
          <a:p>
            <a:pPr algn="just">
              <a:buNone/>
            </a:pPr>
            <a:r>
              <a:rPr lang="tr-TR" sz="2400" b="1" dirty="0" smtClean="0"/>
              <a:t>Kimyager-Matematikçi                         1                   3000  </a:t>
            </a:r>
          </a:p>
          <a:p>
            <a:pPr algn="just">
              <a:buNone/>
            </a:pPr>
            <a:r>
              <a:rPr lang="tr-TR" sz="2400" b="1" dirty="0" smtClean="0"/>
              <a:t>Biyolog-Eczacı                                         1                   3600</a:t>
            </a:r>
          </a:p>
          <a:p>
            <a:pPr algn="just">
              <a:buNone/>
            </a:pPr>
            <a:r>
              <a:rPr lang="tr-TR" sz="2400" b="1" dirty="0" smtClean="0"/>
              <a:t>Tekniker                                                   1                   2200  </a:t>
            </a:r>
          </a:p>
          <a:p>
            <a:pPr algn="just">
              <a:buNone/>
            </a:pPr>
            <a:r>
              <a:rPr lang="tr-TR" sz="2400" b="1" dirty="0" smtClean="0"/>
              <a:t>Sosyolog-Programcı-Çözümleyici       4                   1100  </a:t>
            </a:r>
          </a:p>
          <a:p>
            <a:pPr algn="just">
              <a:buNone/>
            </a:pPr>
            <a:r>
              <a:rPr lang="tr-TR" sz="2400" b="1" dirty="0" smtClean="0"/>
              <a:t>                                              </a:t>
            </a:r>
          </a:p>
          <a:p>
            <a:pPr algn="just">
              <a:buNone/>
            </a:pPr>
            <a:endParaRPr lang="tr-TR" sz="2400" b="1" dirty="0" smtClean="0"/>
          </a:p>
          <a:p>
            <a:pPr algn="just">
              <a:buNone/>
            </a:pPr>
            <a:endParaRPr lang="tr-TR" sz="2400" b="1" dirty="0" smtClean="0"/>
          </a:p>
          <a:p>
            <a:pPr algn="just">
              <a:buNone/>
            </a:pPr>
            <a:endParaRPr lang="tr-TR" sz="2400" b="1" dirty="0" smtClean="0"/>
          </a:p>
          <a:p>
            <a:pPr algn="just">
              <a:buNone/>
            </a:pPr>
            <a:endParaRPr lang="tr-TR" sz="2400" b="1" dirty="0"/>
          </a:p>
          <a:p>
            <a:pPr algn="just">
              <a:buNone/>
            </a:pPr>
            <a:endParaRPr lang="tr-TR" sz="2400" b="1" dirty="0"/>
          </a:p>
        </p:txBody>
      </p:sp>
      <p:sp>
        <p:nvSpPr>
          <p:cNvPr id="7" name="Metin kutusu 6">
            <a:extLst>
              <a:ext uri="{FF2B5EF4-FFF2-40B4-BE49-F238E27FC236}">
                <a16:creationId xmlns:a16="http://schemas.microsoft.com/office/drawing/2014/main" id="{810CBFFA-1D64-4109-A4DC-0BD97E6CDCB6}"/>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8" name="Resim 7"/>
          <p:cNvPicPr>
            <a:picLocks noChangeAspect="1"/>
          </p:cNvPicPr>
          <p:nvPr/>
        </p:nvPicPr>
        <p:blipFill>
          <a:blip r:embed="rId2"/>
          <a:stretch>
            <a:fillRect/>
          </a:stretch>
        </p:blipFill>
        <p:spPr>
          <a:xfrm>
            <a:off x="147706" y="140677"/>
            <a:ext cx="1044498" cy="1019083"/>
          </a:xfrm>
          <a:prstGeom prst="rect">
            <a:avLst/>
          </a:prstGeom>
        </p:spPr>
      </p:pic>
      <p:cxnSp>
        <p:nvCxnSpPr>
          <p:cNvPr id="9" name="Düz Bağlayıcı 8"/>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0" y="115049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99680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701525" y="1789611"/>
            <a:ext cx="8220405" cy="4955203"/>
          </a:xfrm>
          <a:prstGeom prst="rect">
            <a:avLst/>
          </a:prstGeom>
        </p:spPr>
        <p:txBody>
          <a:bodyPr wrap="square">
            <a:spAutoFit/>
          </a:bodyPr>
          <a:lstStyle/>
          <a:p>
            <a:pPr algn="just">
              <a:buNone/>
            </a:pPr>
            <a:r>
              <a:rPr lang="tr-TR" dirty="0"/>
              <a:t>         </a:t>
            </a:r>
            <a:r>
              <a:rPr lang="tr-TR" dirty="0" smtClean="0">
                <a:solidFill>
                  <a:srgbClr val="FF0000"/>
                </a:solidFill>
              </a:rPr>
              <a:t> </a:t>
            </a:r>
            <a:r>
              <a:rPr lang="tr-TR" sz="2800" u="sng" dirty="0">
                <a:solidFill>
                  <a:srgbClr val="FF0000"/>
                </a:solidFill>
              </a:rPr>
              <a:t>Devlet Memurlarının 3 tane aylığı </a:t>
            </a:r>
            <a:r>
              <a:rPr lang="tr-TR" sz="2800" u="sng" dirty="0" smtClean="0">
                <a:solidFill>
                  <a:srgbClr val="FF0000"/>
                </a:solidFill>
              </a:rPr>
              <a:t>vardır.</a:t>
            </a:r>
            <a:endParaRPr lang="tr-TR" sz="2800" u="sng" dirty="0">
              <a:solidFill>
                <a:srgbClr val="FF0000"/>
              </a:solidFill>
            </a:endParaRPr>
          </a:p>
          <a:p>
            <a:pPr algn="just">
              <a:buNone/>
            </a:pPr>
            <a:endParaRPr lang="tr-TR" sz="2400" u="sng" dirty="0">
              <a:solidFill>
                <a:srgbClr val="7BB800"/>
              </a:solidFill>
            </a:endParaRPr>
          </a:p>
          <a:p>
            <a:pPr algn="just">
              <a:buNone/>
            </a:pPr>
            <a:r>
              <a:rPr lang="tr-TR" sz="2400" dirty="0"/>
              <a:t>     </a:t>
            </a:r>
            <a:r>
              <a:rPr lang="tr-TR" sz="2400" b="1" dirty="0"/>
              <a:t>1-Ödemeye Esas Aylığı          </a:t>
            </a:r>
            <a:r>
              <a:rPr lang="tr-TR" sz="2400" b="1" dirty="0" smtClean="0"/>
              <a:t>            </a:t>
            </a:r>
            <a:r>
              <a:rPr lang="tr-TR" sz="2400" b="1" dirty="0"/>
              <a:t>(Ö.E.A.)</a:t>
            </a:r>
          </a:p>
          <a:p>
            <a:pPr algn="just">
              <a:buNone/>
            </a:pPr>
            <a:endParaRPr lang="tr-TR" sz="2400" b="1" dirty="0"/>
          </a:p>
          <a:p>
            <a:pPr algn="just">
              <a:buNone/>
            </a:pPr>
            <a:r>
              <a:rPr lang="tr-TR" sz="2400" b="1" dirty="0"/>
              <a:t>     2-Kazanılmış Hak Aylığı            </a:t>
            </a:r>
            <a:r>
              <a:rPr lang="tr-TR" sz="2400" b="1" dirty="0" smtClean="0"/>
              <a:t>         </a:t>
            </a:r>
            <a:r>
              <a:rPr lang="tr-TR" sz="2400" b="1" dirty="0"/>
              <a:t>(K.H.A.)</a:t>
            </a:r>
          </a:p>
          <a:p>
            <a:pPr algn="just">
              <a:buNone/>
            </a:pPr>
            <a:endParaRPr lang="tr-TR" sz="2400" b="1" dirty="0"/>
          </a:p>
          <a:p>
            <a:pPr algn="just">
              <a:buNone/>
            </a:pPr>
            <a:r>
              <a:rPr lang="tr-TR" sz="2400" b="1" dirty="0"/>
              <a:t>     3-Emekli Keseneğine Esas Aylığı  </a:t>
            </a:r>
            <a:r>
              <a:rPr lang="tr-TR" sz="2400" b="1" dirty="0" smtClean="0"/>
              <a:t>   (</a:t>
            </a:r>
            <a:r>
              <a:rPr lang="tr-TR" sz="2400" b="1" dirty="0"/>
              <a:t>E.K.E.A</a:t>
            </a:r>
            <a:r>
              <a:rPr lang="tr-TR" sz="2400" b="1" dirty="0" smtClean="0"/>
              <a:t>.)</a:t>
            </a:r>
          </a:p>
          <a:p>
            <a:pPr algn="just">
              <a:buNone/>
            </a:pPr>
            <a:endParaRPr lang="tr-TR" sz="2400" b="1" dirty="0" smtClean="0"/>
          </a:p>
          <a:p>
            <a:pPr algn="just">
              <a:buNone/>
            </a:pPr>
            <a:r>
              <a:rPr lang="tr-TR" sz="2400" b="1" dirty="0" smtClean="0">
                <a:solidFill>
                  <a:srgbClr val="FF0000"/>
                </a:solidFill>
              </a:rPr>
              <a:t>ÖRNEK-1</a:t>
            </a:r>
            <a:r>
              <a:rPr lang="tr-TR" sz="2400" b="1" dirty="0" smtClean="0">
                <a:solidFill>
                  <a:srgbClr val="FF0000"/>
                </a:solidFill>
                <a:sym typeface="Wingdings" panose="05000000000000000000" pitchFamily="2" charset="2"/>
              </a:rPr>
              <a:t>:</a:t>
            </a:r>
            <a:r>
              <a:rPr lang="tr-TR" sz="2400" b="1" dirty="0" smtClean="0">
                <a:sym typeface="Wingdings" panose="05000000000000000000" pitchFamily="2" charset="2"/>
              </a:rPr>
              <a:t> Şube Müdürü                </a:t>
            </a:r>
            <a:r>
              <a:rPr lang="tr-TR" sz="2400" b="1" dirty="0" smtClean="0">
                <a:solidFill>
                  <a:srgbClr val="FF0000"/>
                </a:solidFill>
                <a:sym typeface="Wingdings" panose="05000000000000000000" pitchFamily="2" charset="2"/>
              </a:rPr>
              <a:t>ÖRNEK-2:</a:t>
            </a:r>
            <a:r>
              <a:rPr lang="tr-TR" sz="2400" b="1" dirty="0" smtClean="0">
                <a:sym typeface="Wingdings" panose="05000000000000000000" pitchFamily="2" charset="2"/>
              </a:rPr>
              <a:t> Daire Başkanı</a:t>
            </a:r>
          </a:p>
          <a:p>
            <a:pPr algn="just">
              <a:buNone/>
            </a:pPr>
            <a:endParaRPr lang="tr-TR" sz="2400" b="1" dirty="0" smtClean="0">
              <a:sym typeface="Wingdings" panose="05000000000000000000" pitchFamily="2" charset="2"/>
            </a:endParaRPr>
          </a:p>
          <a:p>
            <a:pPr algn="just">
              <a:buNone/>
            </a:pPr>
            <a:r>
              <a:rPr lang="tr-TR" sz="2400" b="1" u="sng" dirty="0" smtClean="0">
                <a:sym typeface="Wingdings" panose="05000000000000000000" pitchFamily="2" charset="2"/>
              </a:rPr>
              <a:t>Ö.E.A</a:t>
            </a:r>
            <a:r>
              <a:rPr lang="tr-TR" sz="2400" b="1" dirty="0" smtClean="0">
                <a:sym typeface="Wingdings" panose="05000000000000000000" pitchFamily="2" charset="2"/>
              </a:rPr>
              <a:t>  </a:t>
            </a:r>
            <a:r>
              <a:rPr lang="tr-TR" sz="2400" b="1" u="sng" dirty="0" smtClean="0">
                <a:sym typeface="Wingdings" panose="05000000000000000000" pitchFamily="2" charset="2"/>
              </a:rPr>
              <a:t>EK GÖS</a:t>
            </a:r>
            <a:r>
              <a:rPr lang="tr-TR" sz="2400" b="1" dirty="0" smtClean="0">
                <a:sym typeface="Wingdings" panose="05000000000000000000" pitchFamily="2" charset="2"/>
              </a:rPr>
              <a:t>. </a:t>
            </a:r>
            <a:r>
              <a:rPr lang="tr-TR" sz="2400" b="1" u="sng" dirty="0" smtClean="0">
                <a:sym typeface="Wingdings" panose="05000000000000000000" pitchFamily="2" charset="2"/>
              </a:rPr>
              <a:t>K.H.A.</a:t>
            </a:r>
            <a:r>
              <a:rPr lang="tr-TR" sz="2400" b="1" dirty="0" smtClean="0">
                <a:sym typeface="Wingdings" panose="05000000000000000000" pitchFamily="2" charset="2"/>
              </a:rPr>
              <a:t> </a:t>
            </a:r>
            <a:r>
              <a:rPr lang="tr-TR" sz="2400" b="1" u="sng" dirty="0" smtClean="0">
                <a:sym typeface="Wingdings" panose="05000000000000000000" pitchFamily="2" charset="2"/>
              </a:rPr>
              <a:t>E.K.E.A</a:t>
            </a:r>
            <a:r>
              <a:rPr lang="tr-TR" sz="2400" b="1" dirty="0" smtClean="0">
                <a:sym typeface="Wingdings" panose="05000000000000000000" pitchFamily="2" charset="2"/>
              </a:rPr>
              <a:t>      </a:t>
            </a:r>
            <a:r>
              <a:rPr lang="tr-TR" sz="2400" b="1" u="sng" dirty="0" smtClean="0">
                <a:sym typeface="Wingdings" panose="05000000000000000000" pitchFamily="2" charset="2"/>
              </a:rPr>
              <a:t>Ö.E.A.</a:t>
            </a:r>
            <a:r>
              <a:rPr lang="tr-TR" sz="2400" b="1" dirty="0" smtClean="0">
                <a:sym typeface="Wingdings" panose="05000000000000000000" pitchFamily="2" charset="2"/>
              </a:rPr>
              <a:t>  </a:t>
            </a:r>
            <a:r>
              <a:rPr lang="tr-TR" sz="2400" b="1" u="sng" dirty="0" smtClean="0">
                <a:sym typeface="Wingdings" panose="05000000000000000000" pitchFamily="2" charset="2"/>
              </a:rPr>
              <a:t>EK GÖS</a:t>
            </a:r>
            <a:r>
              <a:rPr lang="tr-TR" sz="2400" b="1" dirty="0" smtClean="0">
                <a:sym typeface="Wingdings" panose="05000000000000000000" pitchFamily="2" charset="2"/>
              </a:rPr>
              <a:t>. </a:t>
            </a:r>
            <a:r>
              <a:rPr lang="tr-TR" sz="2400" b="1" u="sng" dirty="0" smtClean="0">
                <a:sym typeface="Wingdings" panose="05000000000000000000" pitchFamily="2" charset="2"/>
              </a:rPr>
              <a:t>K.H.A.</a:t>
            </a:r>
            <a:r>
              <a:rPr lang="tr-TR" sz="2400" b="1" dirty="0" smtClean="0">
                <a:sym typeface="Wingdings" panose="05000000000000000000" pitchFamily="2" charset="2"/>
              </a:rPr>
              <a:t>  </a:t>
            </a:r>
            <a:r>
              <a:rPr lang="tr-TR" sz="2400" b="1" u="sng" dirty="0" smtClean="0">
                <a:sym typeface="Wingdings" panose="05000000000000000000" pitchFamily="2" charset="2"/>
              </a:rPr>
              <a:t>E.K.E.A.</a:t>
            </a:r>
          </a:p>
          <a:p>
            <a:pPr algn="just">
              <a:buNone/>
            </a:pPr>
            <a:r>
              <a:rPr lang="tr-TR" sz="2400" b="1" dirty="0">
                <a:sym typeface="Wingdings" panose="05000000000000000000" pitchFamily="2" charset="2"/>
              </a:rPr>
              <a:t> </a:t>
            </a:r>
            <a:r>
              <a:rPr lang="tr-TR" sz="2400" b="1" dirty="0" smtClean="0">
                <a:sym typeface="Wingdings" panose="05000000000000000000" pitchFamily="2" charset="2"/>
              </a:rPr>
              <a:t> </a:t>
            </a:r>
            <a:r>
              <a:rPr lang="tr-TR" sz="2400" b="1" dirty="0" smtClean="0">
                <a:solidFill>
                  <a:srgbClr val="FF0000"/>
                </a:solidFill>
                <a:sym typeface="Wingdings" panose="05000000000000000000" pitchFamily="2" charset="2"/>
              </a:rPr>
              <a:t>1/1</a:t>
            </a:r>
            <a:r>
              <a:rPr lang="tr-TR" sz="2400" b="1" dirty="0" smtClean="0">
                <a:sym typeface="Wingdings" panose="05000000000000000000" pitchFamily="2" charset="2"/>
              </a:rPr>
              <a:t>    +2200       2/2      2/2             </a:t>
            </a:r>
            <a:r>
              <a:rPr lang="tr-TR" sz="2400" b="1" dirty="0" smtClean="0">
                <a:solidFill>
                  <a:srgbClr val="FF0000"/>
                </a:solidFill>
                <a:sym typeface="Wingdings" panose="05000000000000000000" pitchFamily="2" charset="2"/>
              </a:rPr>
              <a:t>1/1 </a:t>
            </a:r>
            <a:r>
              <a:rPr lang="tr-TR" sz="2400" b="1" dirty="0" smtClean="0">
                <a:sym typeface="Wingdings" panose="05000000000000000000" pitchFamily="2" charset="2"/>
              </a:rPr>
              <a:t>     +3600      4/3       2/2</a:t>
            </a:r>
          </a:p>
          <a:p>
            <a:pPr algn="just">
              <a:buNone/>
            </a:pPr>
            <a:endParaRPr lang="tr-TR" sz="2400" dirty="0"/>
          </a:p>
        </p:txBody>
      </p:sp>
      <p:sp>
        <p:nvSpPr>
          <p:cNvPr id="4" name="Dikdörtgen 3"/>
          <p:cNvSpPr/>
          <p:nvPr/>
        </p:nvSpPr>
        <p:spPr>
          <a:xfrm>
            <a:off x="2616200" y="1053534"/>
            <a:ext cx="3606800" cy="830997"/>
          </a:xfrm>
          <a:prstGeom prst="rect">
            <a:avLst/>
          </a:prstGeom>
        </p:spPr>
        <p:txBody>
          <a:bodyPr wrap="square">
            <a:spAutoFit/>
          </a:bodyPr>
          <a:lstStyle/>
          <a:p>
            <a:pPr algn="just">
              <a:buNone/>
            </a:pPr>
            <a:endParaRPr lang="tr-TR" sz="2400" b="1" dirty="0" smtClean="0">
              <a:solidFill>
                <a:srgbClr val="FF0000"/>
              </a:solidFill>
            </a:endParaRPr>
          </a:p>
          <a:p>
            <a:pPr algn="just">
              <a:buNone/>
            </a:pPr>
            <a:r>
              <a:rPr lang="tr-TR" sz="2400" b="1" dirty="0" smtClean="0">
                <a:solidFill>
                  <a:srgbClr val="FF0000"/>
                </a:solidFill>
              </a:rPr>
              <a:t>MEMURLARIN </a:t>
            </a:r>
            <a:r>
              <a:rPr lang="tr-TR" sz="2400" b="1" dirty="0">
                <a:solidFill>
                  <a:srgbClr val="FF0000"/>
                </a:solidFill>
              </a:rPr>
              <a:t>AYLIKLARI</a:t>
            </a:r>
          </a:p>
        </p:txBody>
      </p:sp>
      <p:sp>
        <p:nvSpPr>
          <p:cNvPr id="5" name="Metin kutusu 4">
            <a:extLst>
              <a:ext uri="{FF2B5EF4-FFF2-40B4-BE49-F238E27FC236}">
                <a16:creationId xmlns:a16="http://schemas.microsoft.com/office/drawing/2014/main" id="{A7D8747B-C059-4B4E-B23A-45D2300BA5F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6" name="Resim 5"/>
          <p:cNvPicPr>
            <a:picLocks noChangeAspect="1"/>
          </p:cNvPicPr>
          <p:nvPr/>
        </p:nvPicPr>
        <p:blipFill>
          <a:blip r:embed="rId2"/>
          <a:stretch>
            <a:fillRect/>
          </a:stretch>
        </p:blipFill>
        <p:spPr>
          <a:xfrm>
            <a:off x="219808" y="140677"/>
            <a:ext cx="967154" cy="954107"/>
          </a:xfrm>
          <a:prstGeom prst="rect">
            <a:avLst/>
          </a:prstGeom>
        </p:spPr>
      </p:pic>
      <p:cxnSp>
        <p:nvCxnSpPr>
          <p:cNvPr id="7" name="Düz Bağlayıcı 6"/>
          <p:cNvCxnSpPr/>
          <p:nvPr/>
        </p:nvCxnSpPr>
        <p:spPr>
          <a:xfrm flipV="1">
            <a:off x="1019908" y="105353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07664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80645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751438" y="1181686"/>
            <a:ext cx="8196618" cy="1569660"/>
          </a:xfrm>
          <a:prstGeom prst="rect">
            <a:avLst/>
          </a:prstGeom>
        </p:spPr>
        <p:txBody>
          <a:bodyPr wrap="square">
            <a:spAutoFit/>
          </a:bodyPr>
          <a:lstStyle/>
          <a:p>
            <a:r>
              <a:rPr lang="tr-TR" sz="2400" b="1" u="sng" dirty="0" smtClean="0">
                <a:solidFill>
                  <a:srgbClr val="FF0000"/>
                </a:solidFill>
              </a:rPr>
              <a:t>HİZMET BELGESİ</a:t>
            </a:r>
            <a:endParaRPr lang="tr-TR" sz="2400" b="1" u="sng" dirty="0">
              <a:solidFill>
                <a:srgbClr val="FF0000"/>
              </a:solidFill>
            </a:endParaRPr>
          </a:p>
          <a:p>
            <a:pPr algn="just"/>
            <a:r>
              <a:rPr lang="tr-TR" sz="2400" b="1" dirty="0" smtClean="0"/>
              <a:t>Memurun adı, soyadı, sicil numarası, görev yeri, kadro derecesi, derecesi ve ek göstergesini gösterir memuriyet safahat belgesidir.</a:t>
            </a:r>
            <a:endParaRPr lang="tr-TR" sz="2400" b="1" dirty="0">
              <a:solidFill>
                <a:srgbClr val="FF0000"/>
              </a:solidFill>
            </a:endParaRPr>
          </a:p>
        </p:txBody>
      </p:sp>
      <p:sp>
        <p:nvSpPr>
          <p:cNvPr id="4" name="Dikdörtgen 3"/>
          <p:cNvSpPr/>
          <p:nvPr/>
        </p:nvSpPr>
        <p:spPr>
          <a:xfrm>
            <a:off x="534572" y="2946780"/>
            <a:ext cx="8413484" cy="1200329"/>
          </a:xfrm>
          <a:prstGeom prst="rect">
            <a:avLst/>
          </a:prstGeom>
        </p:spPr>
        <p:txBody>
          <a:bodyPr wrap="square">
            <a:spAutoFit/>
          </a:bodyPr>
          <a:lstStyle/>
          <a:p>
            <a:r>
              <a:rPr lang="tr-TR" sz="2400" b="1" u="sng" dirty="0" smtClean="0">
                <a:solidFill>
                  <a:srgbClr val="FF0000"/>
                </a:solidFill>
              </a:rPr>
              <a:t>MESLEKİ FAALİYET:</a:t>
            </a:r>
          </a:p>
          <a:p>
            <a:r>
              <a:rPr lang="tr-TR" sz="2400" b="1" dirty="0" smtClean="0"/>
              <a:t>Devlet memurunun memuriyete başlamadan önce kamu kurumunda veya özel sektörde serbest olarak çalışmasıdır.</a:t>
            </a:r>
            <a:endParaRPr lang="tr-TR" sz="2400" b="1" dirty="0"/>
          </a:p>
        </p:txBody>
      </p:sp>
      <p:sp>
        <p:nvSpPr>
          <p:cNvPr id="5" name="Dikdörtgen 4"/>
          <p:cNvSpPr/>
          <p:nvPr/>
        </p:nvSpPr>
        <p:spPr>
          <a:xfrm>
            <a:off x="534572" y="4342543"/>
            <a:ext cx="8348996" cy="2800767"/>
          </a:xfrm>
          <a:prstGeom prst="rect">
            <a:avLst/>
          </a:prstGeom>
        </p:spPr>
        <p:txBody>
          <a:bodyPr wrap="square">
            <a:spAutoFit/>
          </a:bodyPr>
          <a:lstStyle/>
          <a:p>
            <a:r>
              <a:rPr lang="tr-TR" sz="2200" b="1" u="sng" dirty="0" smtClean="0">
                <a:solidFill>
                  <a:srgbClr val="FF0000"/>
                </a:solidFill>
              </a:rPr>
              <a:t>KIDEM YILI   :</a:t>
            </a:r>
            <a:endParaRPr lang="tr-TR" sz="2200" b="1" u="sng" dirty="0">
              <a:solidFill>
                <a:srgbClr val="FF0000"/>
              </a:solidFill>
            </a:endParaRPr>
          </a:p>
          <a:p>
            <a:pPr algn="just"/>
            <a:r>
              <a:rPr lang="tr-TR" sz="2200" b="1" dirty="0"/>
              <a:t> </a:t>
            </a:r>
            <a:r>
              <a:rPr lang="tr-TR" sz="2200" b="1" dirty="0" smtClean="0"/>
              <a:t>Devlet memurluğunda hizmet yılları itibarıyla ödenecek kıdem aylığının tespitinde kazanılmış hak aylığının hesabında değerlendirilen sürelerdir. </a:t>
            </a:r>
          </a:p>
          <a:p>
            <a:pPr algn="just"/>
            <a:endParaRPr lang="tr-TR" sz="2200" b="1" dirty="0" smtClean="0"/>
          </a:p>
          <a:p>
            <a:pPr algn="just"/>
            <a:r>
              <a:rPr lang="tr-TR" sz="2400" b="1" dirty="0" smtClean="0">
                <a:solidFill>
                  <a:srgbClr val="FF0000"/>
                </a:solidFill>
              </a:rPr>
              <a:t>Kıdem aylığında ödemeye esas alınan azami süre 25 yılı geçemez.</a:t>
            </a:r>
            <a:endParaRPr lang="tr-TR" sz="2400" b="1" dirty="0">
              <a:solidFill>
                <a:srgbClr val="FF0000"/>
              </a:solidFill>
            </a:endParaRPr>
          </a:p>
          <a:p>
            <a:endParaRPr lang="tr-TR" dirty="0"/>
          </a:p>
        </p:txBody>
      </p:sp>
      <p:sp>
        <p:nvSpPr>
          <p:cNvPr id="6" name="Metin kutusu 5">
            <a:extLst>
              <a:ext uri="{FF2B5EF4-FFF2-40B4-BE49-F238E27FC236}">
                <a16:creationId xmlns:a16="http://schemas.microsoft.com/office/drawing/2014/main" id="{C4E43A43-67D1-4FA2-A7BD-6F8D054C0C63}"/>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7" name="Resim 6"/>
          <p:cNvPicPr>
            <a:picLocks noChangeAspect="1"/>
          </p:cNvPicPr>
          <p:nvPr/>
        </p:nvPicPr>
        <p:blipFill>
          <a:blip r:embed="rId2"/>
          <a:stretch>
            <a:fillRect/>
          </a:stretch>
        </p:blipFill>
        <p:spPr>
          <a:xfrm>
            <a:off x="184638" y="54571"/>
            <a:ext cx="1053290" cy="928184"/>
          </a:xfrm>
          <a:prstGeom prst="rect">
            <a:avLst/>
          </a:prstGeom>
        </p:spPr>
      </p:pic>
      <p:cxnSp>
        <p:nvCxnSpPr>
          <p:cNvPr id="8" name="Düz Bağlayıcı 7"/>
          <p:cNvCxnSpPr/>
          <p:nvPr/>
        </p:nvCxnSpPr>
        <p:spPr>
          <a:xfrm flipV="1">
            <a:off x="1019908" y="977460"/>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0" y="9774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34280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ikdörtgen 4"/>
          <p:cNvSpPr/>
          <p:nvPr/>
        </p:nvSpPr>
        <p:spPr>
          <a:xfrm>
            <a:off x="604910" y="1053533"/>
            <a:ext cx="8498175" cy="5601533"/>
          </a:xfrm>
          <a:prstGeom prst="rect">
            <a:avLst/>
          </a:prstGeom>
        </p:spPr>
        <p:txBody>
          <a:bodyPr wrap="square">
            <a:spAutoFit/>
          </a:bodyPr>
          <a:lstStyle/>
          <a:p>
            <a:pPr algn="just"/>
            <a:r>
              <a:rPr lang="tr-TR" sz="2200" b="1" dirty="0" smtClean="0">
                <a:solidFill>
                  <a:srgbClr val="FF0000"/>
                </a:solidFill>
              </a:rPr>
              <a:t>İBRAZ TARİHİ:</a:t>
            </a:r>
          </a:p>
          <a:p>
            <a:pPr algn="just"/>
            <a:r>
              <a:rPr lang="tr-TR" sz="2400" b="1" dirty="0" smtClean="0"/>
              <a:t>Devlet memurunun talepte bulunduğu dilekçesinin kuruma verildiği ve kayıtlara giriş yapıldığı tarihtir.</a:t>
            </a:r>
          </a:p>
          <a:p>
            <a:pPr algn="just"/>
            <a:endParaRPr lang="tr-TR" sz="2400" b="1" dirty="0"/>
          </a:p>
          <a:p>
            <a:pPr algn="just"/>
            <a:r>
              <a:rPr lang="tr-TR" sz="2400" b="1" dirty="0" smtClean="0">
                <a:solidFill>
                  <a:srgbClr val="FF0000"/>
                </a:solidFill>
              </a:rPr>
              <a:t>HİZMET BİRLEŞTİRME:</a:t>
            </a:r>
          </a:p>
          <a:p>
            <a:pPr algn="just"/>
            <a:r>
              <a:rPr lang="tr-TR" sz="2400" b="1" dirty="0" smtClean="0"/>
              <a:t>Devlet Memurlarının memuriyete başlamadan önce veya memuriyetten ayrılarak mülga T.C. Emekli Sandığı dışında herhangi bir sosyal güvenlik kuruluşuna (SSK-BAĞ-KUR-BANKA EMEKLİ SANDIKLARI) prim ödedikten sonra bu sürelerinin memuriyet sırasında emekli keseneğine esas aylıklarında değerlendirilmesi ve emekli keseneğine esas aylık derece ve kademesinin belirlenmesidir.</a:t>
            </a:r>
          </a:p>
          <a:p>
            <a:pPr algn="just"/>
            <a:endParaRPr lang="tr-TR" sz="2400" b="1" dirty="0" smtClean="0"/>
          </a:p>
          <a:p>
            <a:pPr algn="just"/>
            <a:r>
              <a:rPr lang="tr-TR" sz="2400" b="1" dirty="0" smtClean="0"/>
              <a:t>NOT: 01.10.2008 tarihinden itibaren 5510 sayılı Kanun ile sosyal güvenlik kuruluşları tek çatı altında birleştirilmiştir.</a:t>
            </a:r>
            <a:endParaRPr lang="tr-TR" sz="2400" b="1" dirty="0"/>
          </a:p>
        </p:txBody>
      </p:sp>
      <p:sp>
        <p:nvSpPr>
          <p:cNvPr id="6" name="Metin kutusu 5">
            <a:extLst>
              <a:ext uri="{FF2B5EF4-FFF2-40B4-BE49-F238E27FC236}">
                <a16:creationId xmlns:a16="http://schemas.microsoft.com/office/drawing/2014/main" id="{25549FB2-27A2-4552-9889-2C28B8E94787}"/>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7" name="Resim 6"/>
          <p:cNvPicPr>
            <a:picLocks noChangeAspect="1"/>
          </p:cNvPicPr>
          <p:nvPr/>
        </p:nvPicPr>
        <p:blipFill>
          <a:blip r:embed="rId3"/>
          <a:stretch>
            <a:fillRect/>
          </a:stretch>
        </p:blipFill>
        <p:spPr>
          <a:xfrm>
            <a:off x="131885" y="140676"/>
            <a:ext cx="1134207" cy="954107"/>
          </a:xfrm>
          <a:prstGeom prst="rect">
            <a:avLst/>
          </a:prstGeom>
        </p:spPr>
      </p:pic>
      <p:cxnSp>
        <p:nvCxnSpPr>
          <p:cNvPr id="8" name="Düz Bağlayıcı 7"/>
          <p:cNvCxnSpPr/>
          <p:nvPr/>
        </p:nvCxnSpPr>
        <p:spPr>
          <a:xfrm flipV="1">
            <a:off x="1019908" y="105353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11839" y="109478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68407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p:cNvSpPr/>
          <p:nvPr/>
        </p:nvSpPr>
        <p:spPr>
          <a:xfrm>
            <a:off x="661182" y="1106796"/>
            <a:ext cx="7984878" cy="461665"/>
          </a:xfrm>
          <a:prstGeom prst="rect">
            <a:avLst/>
          </a:prstGeom>
        </p:spPr>
        <p:txBody>
          <a:bodyPr wrap="square">
            <a:spAutoFit/>
          </a:bodyPr>
          <a:lstStyle/>
          <a:p>
            <a:pPr algn="ctr"/>
            <a:r>
              <a:rPr lang="tr-TR" sz="2400" b="1" dirty="0" smtClean="0">
                <a:solidFill>
                  <a:srgbClr val="FF0000"/>
                </a:solidFill>
              </a:rPr>
              <a:t>DERECE </a:t>
            </a:r>
            <a:r>
              <a:rPr lang="tr-TR" sz="2400" b="1" dirty="0">
                <a:solidFill>
                  <a:srgbClr val="FF0000"/>
                </a:solidFill>
              </a:rPr>
              <a:t>VE KADEMEDE FARKLILIK OLUŞTURAN DURUMLAR</a:t>
            </a:r>
            <a:endParaRPr lang="tr-TR" sz="2400" dirty="0"/>
          </a:p>
        </p:txBody>
      </p:sp>
      <p:sp>
        <p:nvSpPr>
          <p:cNvPr id="5" name="Dikdörtgen 4"/>
          <p:cNvSpPr/>
          <p:nvPr/>
        </p:nvSpPr>
        <p:spPr>
          <a:xfrm>
            <a:off x="359873" y="1568461"/>
            <a:ext cx="8528364" cy="1200329"/>
          </a:xfrm>
          <a:prstGeom prst="rect">
            <a:avLst/>
          </a:prstGeom>
        </p:spPr>
        <p:txBody>
          <a:bodyPr wrap="square">
            <a:spAutoFit/>
          </a:bodyPr>
          <a:lstStyle/>
          <a:p>
            <a:pPr algn="just"/>
            <a:r>
              <a:rPr lang="tr-TR" sz="2400" b="1" dirty="0" smtClean="0"/>
              <a:t>Memurların ilk atanmaları sırasında başlangıç derece ve kademeleri, atandıkları unvanlara ve öğrenim durumlarına göre aşağıdaki verilen örnekte görüldüğü şekilde değişiklik gösterir.</a:t>
            </a:r>
            <a:endParaRPr lang="tr-TR" sz="2400" b="1" dirty="0"/>
          </a:p>
        </p:txBody>
      </p:sp>
      <p:sp>
        <p:nvSpPr>
          <p:cNvPr id="6" name="Dikdörtgen 5"/>
          <p:cNvSpPr/>
          <p:nvPr/>
        </p:nvSpPr>
        <p:spPr>
          <a:xfrm>
            <a:off x="359873" y="2768790"/>
            <a:ext cx="8548231" cy="3662541"/>
          </a:xfrm>
          <a:prstGeom prst="rect">
            <a:avLst/>
          </a:prstGeom>
        </p:spPr>
        <p:txBody>
          <a:bodyPr wrap="square">
            <a:spAutoFit/>
          </a:bodyPr>
          <a:lstStyle/>
          <a:p>
            <a:pPr algn="ctr"/>
            <a:endParaRPr lang="tr-TR" b="1" dirty="0">
              <a:solidFill>
                <a:srgbClr val="C00000"/>
              </a:solidFill>
            </a:endParaRPr>
          </a:p>
          <a:p>
            <a:pPr algn="ctr"/>
            <a:r>
              <a:rPr lang="tr-TR" sz="2200" b="1" dirty="0" smtClean="0">
                <a:solidFill>
                  <a:srgbClr val="FF0000"/>
                </a:solidFill>
              </a:rPr>
              <a:t> </a:t>
            </a:r>
            <a:r>
              <a:rPr lang="tr-TR" sz="2200" b="1" dirty="0">
                <a:solidFill>
                  <a:srgbClr val="FF0000"/>
                </a:solidFill>
              </a:rPr>
              <a:t>ÖRNEKLER</a:t>
            </a:r>
          </a:p>
          <a:p>
            <a:pPr algn="ctr"/>
            <a:endParaRPr lang="tr-TR" b="1" dirty="0"/>
          </a:p>
          <a:p>
            <a:r>
              <a:rPr lang="tr-TR" sz="2200" b="1" u="sng" dirty="0"/>
              <a:t>UNVANI   </a:t>
            </a:r>
            <a:r>
              <a:rPr lang="tr-TR" sz="2200" b="1" u="sng" dirty="0" smtClean="0"/>
              <a:t>            :</a:t>
            </a:r>
            <a:r>
              <a:rPr lang="tr-TR" sz="2200" b="1" dirty="0" smtClean="0"/>
              <a:t>  </a:t>
            </a:r>
            <a:r>
              <a:rPr lang="tr-TR" sz="2200" b="1" u="sng" dirty="0" smtClean="0"/>
              <a:t>BAŞLANGIÇ  DE/KA  </a:t>
            </a:r>
            <a:r>
              <a:rPr lang="tr-TR" sz="2200" b="1" dirty="0" smtClean="0"/>
              <a:t>:   </a:t>
            </a:r>
            <a:r>
              <a:rPr lang="tr-TR" sz="2200" b="1" u="sng" dirty="0" smtClean="0"/>
              <a:t>ATANACAĞI DE/KA                   </a:t>
            </a:r>
            <a:r>
              <a:rPr lang="tr-TR" sz="2200" b="1" dirty="0" smtClean="0"/>
              <a:t>:</a:t>
            </a:r>
            <a:endParaRPr lang="tr-TR" sz="2200" b="1" dirty="0"/>
          </a:p>
          <a:p>
            <a:r>
              <a:rPr lang="tr-TR" sz="2200" b="1" dirty="0"/>
              <a:t>Mühendis                    </a:t>
            </a:r>
            <a:r>
              <a:rPr lang="tr-TR" sz="2200" b="1" dirty="0" smtClean="0"/>
              <a:t>        </a:t>
            </a:r>
            <a:r>
              <a:rPr lang="tr-TR" sz="2200" b="1" dirty="0"/>
              <a:t>9/1                         </a:t>
            </a:r>
            <a:r>
              <a:rPr lang="tr-TR" sz="2200" b="1" dirty="0" smtClean="0"/>
              <a:t>       8/1       (657 S.K.36-A/2)</a:t>
            </a:r>
            <a:endParaRPr lang="tr-TR" sz="2200" b="1" dirty="0"/>
          </a:p>
          <a:p>
            <a:endParaRPr lang="tr-TR" sz="2200" b="1" dirty="0"/>
          </a:p>
          <a:p>
            <a:r>
              <a:rPr lang="tr-TR" sz="2200" b="1" dirty="0"/>
              <a:t>Veteriner  Hekim            </a:t>
            </a:r>
            <a:r>
              <a:rPr lang="tr-TR" sz="2200" b="1" dirty="0" smtClean="0"/>
              <a:t>   </a:t>
            </a:r>
            <a:r>
              <a:rPr lang="tr-TR" sz="2200" b="1" dirty="0"/>
              <a:t>9/2                      </a:t>
            </a:r>
            <a:r>
              <a:rPr lang="tr-TR" sz="2200" b="1" dirty="0" smtClean="0"/>
              <a:t>           8/2       (657 S.K.36-A/5)</a:t>
            </a:r>
            <a:endParaRPr lang="tr-TR" sz="2200" b="1" dirty="0"/>
          </a:p>
          <a:p>
            <a:endParaRPr lang="tr-TR" sz="2200" b="1" dirty="0"/>
          </a:p>
          <a:p>
            <a:r>
              <a:rPr lang="tr-TR" sz="2200" b="1" dirty="0"/>
              <a:t>Tekniker                         </a:t>
            </a:r>
            <a:r>
              <a:rPr lang="tr-TR" sz="2200" b="1" dirty="0" smtClean="0"/>
              <a:t>    </a:t>
            </a:r>
            <a:r>
              <a:rPr lang="tr-TR" sz="2200" b="1" dirty="0"/>
              <a:t>10/2                      </a:t>
            </a:r>
            <a:r>
              <a:rPr lang="tr-TR" sz="2200" b="1" dirty="0" smtClean="0"/>
              <a:t>           9/2      (657 S.K.36-A/4)</a:t>
            </a:r>
          </a:p>
          <a:p>
            <a:endParaRPr lang="tr-TR" sz="2200" b="1" dirty="0"/>
          </a:p>
          <a:p>
            <a:pPr algn="just"/>
            <a:endParaRPr lang="tr-TR" sz="2000" b="1" dirty="0"/>
          </a:p>
        </p:txBody>
      </p:sp>
      <p:sp>
        <p:nvSpPr>
          <p:cNvPr id="7" name="Metin kutusu 6">
            <a:extLst>
              <a:ext uri="{FF2B5EF4-FFF2-40B4-BE49-F238E27FC236}">
                <a16:creationId xmlns:a16="http://schemas.microsoft.com/office/drawing/2014/main" id="{207C10B0-0427-4790-A312-4B64FEBFCB56}"/>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8" name="Resim 7"/>
          <p:cNvPicPr>
            <a:picLocks noChangeAspect="1"/>
          </p:cNvPicPr>
          <p:nvPr/>
        </p:nvPicPr>
        <p:blipFill>
          <a:blip r:embed="rId3"/>
          <a:stretch>
            <a:fillRect/>
          </a:stretch>
        </p:blipFill>
        <p:spPr>
          <a:xfrm>
            <a:off x="133643" y="140677"/>
            <a:ext cx="1107830" cy="954107"/>
          </a:xfrm>
          <a:prstGeom prst="rect">
            <a:avLst/>
          </a:prstGeom>
        </p:spPr>
      </p:pic>
      <p:cxnSp>
        <p:nvCxnSpPr>
          <p:cNvPr id="9" name="Düz Bağlayıcı 8"/>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29365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21369" y="1120676"/>
            <a:ext cx="4386970" cy="461665"/>
          </a:xfrm>
          <a:prstGeom prst="rect">
            <a:avLst/>
          </a:prstGeom>
        </p:spPr>
        <p:txBody>
          <a:bodyPr wrap="none">
            <a:spAutoFit/>
          </a:bodyPr>
          <a:lstStyle/>
          <a:p>
            <a:r>
              <a:rPr lang="tr-TR" sz="2400" b="1" u="sng" dirty="0" smtClean="0">
                <a:solidFill>
                  <a:srgbClr val="FF0000"/>
                </a:solidFill>
              </a:rPr>
              <a:t>ADAYLIK SÜRESİ -ASALET TASDİKİ</a:t>
            </a:r>
            <a:endParaRPr lang="tr-TR" sz="2400" u="sng" dirty="0"/>
          </a:p>
        </p:txBody>
      </p:sp>
      <p:sp>
        <p:nvSpPr>
          <p:cNvPr id="3" name="Dikdörtgen 2"/>
          <p:cNvSpPr/>
          <p:nvPr/>
        </p:nvSpPr>
        <p:spPr>
          <a:xfrm>
            <a:off x="235390" y="1608234"/>
            <a:ext cx="8673219" cy="5262979"/>
          </a:xfrm>
          <a:prstGeom prst="rect">
            <a:avLst/>
          </a:prstGeom>
        </p:spPr>
        <p:txBody>
          <a:bodyPr wrap="square">
            <a:spAutoFit/>
          </a:bodyPr>
          <a:lstStyle/>
          <a:p>
            <a:pPr algn="just"/>
            <a:r>
              <a:rPr lang="tr-TR" sz="2400" dirty="0" smtClean="0"/>
              <a:t>  </a:t>
            </a:r>
            <a:r>
              <a:rPr lang="tr-TR" sz="2400" b="1" dirty="0" smtClean="0"/>
              <a:t> </a:t>
            </a:r>
            <a:r>
              <a:rPr lang="tr-TR" sz="2400" dirty="0" smtClean="0"/>
              <a:t>Devlet memurluğuna atanan aday memurların adaylık süresi asgari 1, azami 2 yıl olup, </a:t>
            </a:r>
            <a:r>
              <a:rPr lang="tr-TR" sz="2400" dirty="0"/>
              <a:t>adaylık eğitimlerine (Temel-Hazırlayıcı ve </a:t>
            </a:r>
            <a:r>
              <a:rPr lang="tr-TR" sz="2400" dirty="0" smtClean="0"/>
              <a:t>Staj) </a:t>
            </a:r>
            <a:r>
              <a:rPr lang="tr-TR" sz="2400" dirty="0"/>
              <a:t>tabi </a:t>
            </a:r>
            <a:r>
              <a:rPr lang="tr-TR" sz="2400" dirty="0" smtClean="0"/>
              <a:t>tutulurlar</a:t>
            </a:r>
            <a:r>
              <a:rPr lang="tr-TR" sz="2400" dirty="0" smtClean="0">
                <a:solidFill>
                  <a:srgbClr val="FF0000"/>
                </a:solidFill>
              </a:rPr>
              <a:t>.(657 S.K.55.mad.)</a:t>
            </a:r>
            <a:endParaRPr lang="tr-TR" sz="2400" dirty="0">
              <a:solidFill>
                <a:srgbClr val="FF0000"/>
              </a:solidFill>
            </a:endParaRPr>
          </a:p>
          <a:p>
            <a:pPr algn="just"/>
            <a:r>
              <a:rPr lang="tr-TR" sz="2400" dirty="0"/>
              <a:t> </a:t>
            </a:r>
            <a:r>
              <a:rPr lang="tr-TR" sz="2400" dirty="0" smtClean="0"/>
              <a:t>   Başarılı </a:t>
            </a:r>
            <a:r>
              <a:rPr lang="tr-TR" sz="2400" dirty="0"/>
              <a:t>olan </a:t>
            </a:r>
            <a:r>
              <a:rPr lang="tr-TR" sz="2400" dirty="0" smtClean="0"/>
              <a:t>memurlara Aday Memurlar Staj Değerlendirme Belgesi doldurulur. Asgari bir yıllık hizmet süresini tamamlayan memurlar için çalıştığı birim amiri tarafından teklifte bulunulması halinde asli devlet memurluğuna atanırlar</a:t>
            </a:r>
            <a:r>
              <a:rPr lang="tr-TR" sz="2400" dirty="0" smtClean="0">
                <a:solidFill>
                  <a:srgbClr val="FF0000"/>
                </a:solidFill>
              </a:rPr>
              <a:t>.(657 S.K.58.mad.)</a:t>
            </a:r>
          </a:p>
          <a:p>
            <a:pPr algn="just"/>
            <a:r>
              <a:rPr lang="tr-TR" sz="2400" dirty="0"/>
              <a:t> </a:t>
            </a:r>
            <a:r>
              <a:rPr lang="tr-TR" sz="2400" dirty="0" smtClean="0"/>
              <a:t>    Asli Devlet Memurluğuna atananlar, Yemin Merasimi Yönetmeliği uyarınca en geç </a:t>
            </a:r>
            <a:r>
              <a:rPr lang="tr-TR" sz="2400" dirty="0" smtClean="0">
                <a:solidFill>
                  <a:srgbClr val="FF0000"/>
                </a:solidFill>
              </a:rPr>
              <a:t>bir ay içinde </a:t>
            </a:r>
            <a:r>
              <a:rPr lang="tr-TR" sz="2400" dirty="0" smtClean="0"/>
              <a:t>yemin ederler. Yemin etmedikleri takdirde haklarında disiplin soruşturması başlatılır ve görevlerine son verilir</a:t>
            </a:r>
            <a:r>
              <a:rPr lang="tr-TR" sz="2400" dirty="0" smtClean="0">
                <a:solidFill>
                  <a:srgbClr val="FF0000"/>
                </a:solidFill>
              </a:rPr>
              <a:t>.(30.11.1982 tarihli ve 17884 sayılı Resmi Gazete)</a:t>
            </a:r>
            <a:endParaRPr lang="tr-TR" sz="2400" dirty="0">
              <a:solidFill>
                <a:srgbClr val="FF0000"/>
              </a:solidFill>
            </a:endParaRPr>
          </a:p>
          <a:p>
            <a:pPr algn="just"/>
            <a:r>
              <a:rPr lang="tr-TR" sz="2400" dirty="0"/>
              <a:t> </a:t>
            </a:r>
            <a:r>
              <a:rPr lang="tr-TR" sz="2400" dirty="0" smtClean="0"/>
              <a:t>    Başarısız </a:t>
            </a:r>
            <a:r>
              <a:rPr lang="tr-TR" sz="2400" dirty="0"/>
              <a:t>olan </a:t>
            </a:r>
            <a:r>
              <a:rPr lang="tr-TR" sz="2400" dirty="0" smtClean="0"/>
              <a:t>memurların devlet </a:t>
            </a:r>
            <a:r>
              <a:rPr lang="tr-TR" sz="2400" dirty="0"/>
              <a:t>memurluğu ile ilişikleri </a:t>
            </a:r>
            <a:r>
              <a:rPr lang="tr-TR" sz="2400" dirty="0" smtClean="0"/>
              <a:t>kesilir.</a:t>
            </a:r>
            <a:endParaRPr lang="tr-TR" sz="2400" dirty="0"/>
          </a:p>
          <a:p>
            <a:pPr algn="just"/>
            <a:r>
              <a:rPr lang="tr-TR" sz="2400" dirty="0"/>
              <a:t> </a:t>
            </a:r>
            <a:r>
              <a:rPr lang="tr-TR" sz="2400" dirty="0" smtClean="0"/>
              <a:t>    Asaleti </a:t>
            </a:r>
            <a:r>
              <a:rPr lang="tr-TR" sz="2400" dirty="0"/>
              <a:t>tasdik edilen memurların </a:t>
            </a:r>
            <a:r>
              <a:rPr lang="tr-TR" sz="2400" dirty="0" smtClean="0"/>
              <a:t>adaylık süreleri derece </a:t>
            </a:r>
            <a:r>
              <a:rPr lang="tr-TR" sz="2400" dirty="0"/>
              <a:t>ve kademelerinde değerlendirilir.(</a:t>
            </a:r>
            <a:r>
              <a:rPr lang="tr-TR" sz="2400" dirty="0">
                <a:solidFill>
                  <a:srgbClr val="FF0000"/>
                </a:solidFill>
              </a:rPr>
              <a:t>657 S.K.159.mad.)</a:t>
            </a:r>
          </a:p>
        </p:txBody>
      </p:sp>
      <p:sp>
        <p:nvSpPr>
          <p:cNvPr id="4" name="Metin kutusu 3">
            <a:extLst>
              <a:ext uri="{FF2B5EF4-FFF2-40B4-BE49-F238E27FC236}">
                <a16:creationId xmlns:a16="http://schemas.microsoft.com/office/drawing/2014/main" id="{D577A728-C31E-445A-A98F-171197347DC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a:t>
            </a:r>
            <a:r>
              <a:rPr lang="tr-TR" sz="2800" dirty="0">
                <a:solidFill>
                  <a:srgbClr val="C00000"/>
                </a:solidFill>
              </a:rPr>
              <a:t>I</a:t>
            </a:r>
          </a:p>
        </p:txBody>
      </p:sp>
      <p:pic>
        <p:nvPicPr>
          <p:cNvPr id="5" name="Resim 4"/>
          <p:cNvPicPr>
            <a:picLocks noChangeAspect="1"/>
          </p:cNvPicPr>
          <p:nvPr/>
        </p:nvPicPr>
        <p:blipFill>
          <a:blip r:embed="rId2"/>
          <a:stretch>
            <a:fillRect/>
          </a:stretch>
        </p:blipFill>
        <p:spPr>
          <a:xfrm>
            <a:off x="235391" y="140677"/>
            <a:ext cx="925194" cy="979999"/>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056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2605373" y="1273726"/>
            <a:ext cx="4567276" cy="461665"/>
          </a:xfrm>
          <a:prstGeom prst="rect">
            <a:avLst/>
          </a:prstGeom>
        </p:spPr>
        <p:txBody>
          <a:bodyPr wrap="none">
            <a:spAutoFit/>
          </a:bodyPr>
          <a:lstStyle/>
          <a:p>
            <a:r>
              <a:rPr lang="tr-TR" sz="2400" b="1" u="sng" dirty="0">
                <a:solidFill>
                  <a:srgbClr val="FF0000"/>
                </a:solidFill>
              </a:rPr>
              <a:t>MEMURLARIN ASKERLİK SÜRELERİ</a:t>
            </a:r>
            <a:endParaRPr lang="tr-TR" sz="2400" u="sng" dirty="0"/>
          </a:p>
        </p:txBody>
      </p:sp>
      <p:sp>
        <p:nvSpPr>
          <p:cNvPr id="3" name="Dikdörtgen 2"/>
          <p:cNvSpPr/>
          <p:nvPr/>
        </p:nvSpPr>
        <p:spPr>
          <a:xfrm>
            <a:off x="244444" y="1673836"/>
            <a:ext cx="8511629" cy="5139869"/>
          </a:xfrm>
          <a:prstGeom prst="rect">
            <a:avLst/>
          </a:prstGeom>
        </p:spPr>
        <p:txBody>
          <a:bodyPr wrap="square">
            <a:spAutoFit/>
          </a:bodyPr>
          <a:lstStyle/>
          <a:p>
            <a:pPr marL="342900" indent="-342900" algn="just">
              <a:buFont typeface="Wingdings" panose="05000000000000000000" pitchFamily="2" charset="2"/>
              <a:buChar char="Ø"/>
            </a:pPr>
            <a:endParaRPr lang="tr-TR" sz="2000" dirty="0"/>
          </a:p>
          <a:p>
            <a:pPr algn="just"/>
            <a:r>
              <a:rPr lang="tr-TR" sz="2200" b="1" dirty="0" smtClean="0"/>
              <a:t>     </a:t>
            </a:r>
            <a:r>
              <a:rPr lang="tr-TR" sz="2400" b="1" dirty="0" smtClean="0"/>
              <a:t>Devlet </a:t>
            </a:r>
            <a:r>
              <a:rPr lang="tr-TR" sz="2400" b="1" dirty="0"/>
              <a:t>memuru olarak atanmadan önce askerlik </a:t>
            </a:r>
            <a:r>
              <a:rPr lang="tr-TR" sz="2400" b="1" dirty="0" smtClean="0"/>
              <a:t>hizmetini yerine getiren memurların askerlikte geçen süreleri </a:t>
            </a:r>
            <a:r>
              <a:rPr lang="tr-TR" sz="2400" b="1" dirty="0"/>
              <a:t>asalet tasdikinden sonra adaylık </a:t>
            </a:r>
            <a:r>
              <a:rPr lang="tr-TR" sz="2400" b="1" dirty="0" smtClean="0"/>
              <a:t> süresi </a:t>
            </a:r>
            <a:r>
              <a:rPr lang="tr-TR" sz="2400" b="1" dirty="0"/>
              <a:t>ile birlikte derece ve kademesinde değerlendirilir</a:t>
            </a:r>
            <a:r>
              <a:rPr lang="tr-TR" sz="2400" b="1" dirty="0">
                <a:solidFill>
                  <a:srgbClr val="FF0000"/>
                </a:solidFill>
              </a:rPr>
              <a:t>.(657 S.K.84.mad.)</a:t>
            </a:r>
          </a:p>
          <a:p>
            <a:pPr marL="342900" indent="-342900" algn="just">
              <a:buFont typeface="Wingdings" panose="05000000000000000000" pitchFamily="2" charset="2"/>
              <a:buChar char="Ø"/>
            </a:pPr>
            <a:endParaRPr lang="tr-TR" sz="2400" b="1" dirty="0"/>
          </a:p>
          <a:p>
            <a:pPr algn="just"/>
            <a:r>
              <a:rPr lang="tr-TR" sz="2400" b="1" dirty="0" smtClean="0"/>
              <a:t>      Devlet Memurluğuna </a:t>
            </a:r>
            <a:r>
              <a:rPr lang="tr-TR" sz="2400" b="1" dirty="0"/>
              <a:t>a</a:t>
            </a:r>
            <a:r>
              <a:rPr lang="tr-TR" sz="2400" b="1" dirty="0" smtClean="0"/>
              <a:t>tandıktan </a:t>
            </a:r>
            <a:r>
              <a:rPr lang="tr-TR" sz="2400" b="1" dirty="0"/>
              <a:t>sonra memuriyetleri sırasında askerlik hizmetini </a:t>
            </a:r>
            <a:r>
              <a:rPr lang="tr-TR" sz="2400" b="1" dirty="0" smtClean="0"/>
              <a:t>yapanların bu </a:t>
            </a:r>
            <a:r>
              <a:rPr lang="tr-TR" sz="2400" b="1" dirty="0"/>
              <a:t>süreleri derece ve kademesinde değerlendirilir</a:t>
            </a:r>
            <a:r>
              <a:rPr lang="tr-TR" sz="2400" b="1" dirty="0">
                <a:solidFill>
                  <a:srgbClr val="FF0000"/>
                </a:solidFill>
              </a:rPr>
              <a:t>.(657 S.K. 83.mad.)</a:t>
            </a:r>
          </a:p>
          <a:p>
            <a:pPr algn="just"/>
            <a:endParaRPr lang="tr-TR" sz="2400" b="1" dirty="0"/>
          </a:p>
          <a:p>
            <a:pPr algn="just"/>
            <a:r>
              <a:rPr lang="tr-TR" sz="2400" b="1" dirty="0" smtClean="0">
                <a:solidFill>
                  <a:srgbClr val="C00000"/>
                </a:solidFill>
              </a:rPr>
              <a:t>      </a:t>
            </a:r>
            <a:r>
              <a:rPr lang="tr-TR" sz="2400" b="1" dirty="0" smtClean="0"/>
              <a:t>Memuriyette </a:t>
            </a:r>
            <a:r>
              <a:rPr lang="tr-TR" sz="2400" b="1" dirty="0"/>
              <a:t>iken askerlik hizmetini yapmak üzere görevinden ayrılan memurlar, kurumlarından aylıksız izinli sayılırlar</a:t>
            </a:r>
            <a:r>
              <a:rPr lang="tr-TR" sz="2400" b="1" dirty="0" smtClean="0">
                <a:solidFill>
                  <a:srgbClr val="FF0000"/>
                </a:solidFill>
              </a:rPr>
              <a:t>.(657 S.K.108/G mad.)</a:t>
            </a:r>
            <a:endParaRPr lang="tr-TR" sz="2400" b="1" dirty="0">
              <a:solidFill>
                <a:srgbClr val="FF0000"/>
              </a:solidFill>
            </a:endParaRPr>
          </a:p>
          <a:p>
            <a:pPr marL="342900" indent="-342900" algn="just">
              <a:buFont typeface="Wingdings" panose="05000000000000000000" pitchFamily="2" charset="2"/>
              <a:buChar char="Ø"/>
            </a:pPr>
            <a:endParaRPr lang="tr-TR" sz="2000" b="1" dirty="0"/>
          </a:p>
        </p:txBody>
      </p:sp>
      <p:sp>
        <p:nvSpPr>
          <p:cNvPr id="4" name="Metin kutusu 3">
            <a:extLst>
              <a:ext uri="{FF2B5EF4-FFF2-40B4-BE49-F238E27FC236}">
                <a16:creationId xmlns:a16="http://schemas.microsoft.com/office/drawing/2014/main" id="{D62347E5-1417-4447-979E-3E099E74E7C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19809" y="151315"/>
            <a:ext cx="949568" cy="943469"/>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33661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350483" y="1207304"/>
            <a:ext cx="6713634" cy="461665"/>
          </a:xfrm>
          <a:prstGeom prst="rect">
            <a:avLst/>
          </a:prstGeom>
        </p:spPr>
        <p:txBody>
          <a:bodyPr wrap="none">
            <a:spAutoFit/>
          </a:bodyPr>
          <a:lstStyle/>
          <a:p>
            <a:pPr algn="ctr"/>
            <a:r>
              <a:rPr lang="tr-TR" sz="2400" b="1" u="sng" dirty="0">
                <a:solidFill>
                  <a:srgbClr val="FF0000"/>
                </a:solidFill>
              </a:rPr>
              <a:t>İLK ATANMA VE ASALET TASDİKİNE DAİR ÖRNEKLER</a:t>
            </a:r>
            <a:endParaRPr lang="tr-TR" sz="24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2578683592"/>
              </p:ext>
            </p:extLst>
          </p:nvPr>
        </p:nvGraphicFramePr>
        <p:xfrm>
          <a:off x="369276" y="1781489"/>
          <a:ext cx="8276784" cy="4844392"/>
        </p:xfrm>
        <a:graphic>
          <a:graphicData uri="http://schemas.openxmlformats.org/drawingml/2006/table">
            <a:tbl>
              <a:tblPr/>
              <a:tblGrid>
                <a:gridCol w="975230">
                  <a:extLst>
                    <a:ext uri="{9D8B030D-6E8A-4147-A177-3AD203B41FA5}">
                      <a16:colId xmlns:a16="http://schemas.microsoft.com/office/drawing/2014/main" val="2403293147"/>
                    </a:ext>
                  </a:extLst>
                </a:gridCol>
                <a:gridCol w="2059094">
                  <a:extLst>
                    <a:ext uri="{9D8B030D-6E8A-4147-A177-3AD203B41FA5}">
                      <a16:colId xmlns:a16="http://schemas.microsoft.com/office/drawing/2014/main" val="1423408151"/>
                    </a:ext>
                  </a:extLst>
                </a:gridCol>
                <a:gridCol w="1028700">
                  <a:extLst>
                    <a:ext uri="{9D8B030D-6E8A-4147-A177-3AD203B41FA5}">
                      <a16:colId xmlns:a16="http://schemas.microsoft.com/office/drawing/2014/main" val="3816918364"/>
                    </a:ext>
                  </a:extLst>
                </a:gridCol>
                <a:gridCol w="911991">
                  <a:extLst>
                    <a:ext uri="{9D8B030D-6E8A-4147-A177-3AD203B41FA5}">
                      <a16:colId xmlns:a16="http://schemas.microsoft.com/office/drawing/2014/main" val="2830326636"/>
                    </a:ext>
                  </a:extLst>
                </a:gridCol>
                <a:gridCol w="1038580">
                  <a:extLst>
                    <a:ext uri="{9D8B030D-6E8A-4147-A177-3AD203B41FA5}">
                      <a16:colId xmlns:a16="http://schemas.microsoft.com/office/drawing/2014/main" val="2553744743"/>
                    </a:ext>
                  </a:extLst>
                </a:gridCol>
                <a:gridCol w="703729">
                  <a:extLst>
                    <a:ext uri="{9D8B030D-6E8A-4147-A177-3AD203B41FA5}">
                      <a16:colId xmlns:a16="http://schemas.microsoft.com/office/drawing/2014/main" val="3620974488"/>
                    </a:ext>
                  </a:extLst>
                </a:gridCol>
                <a:gridCol w="609600">
                  <a:extLst>
                    <a:ext uri="{9D8B030D-6E8A-4147-A177-3AD203B41FA5}">
                      <a16:colId xmlns:a16="http://schemas.microsoft.com/office/drawing/2014/main" val="2469498754"/>
                    </a:ext>
                  </a:extLst>
                </a:gridCol>
                <a:gridCol w="949860">
                  <a:extLst>
                    <a:ext uri="{9D8B030D-6E8A-4147-A177-3AD203B41FA5}">
                      <a16:colId xmlns:a16="http://schemas.microsoft.com/office/drawing/2014/main" val="1182535278"/>
                    </a:ext>
                  </a:extLst>
                </a:gridCol>
              </a:tblGrid>
              <a:tr h="327324">
                <a:tc rowSpan="2">
                  <a:txBody>
                    <a:bodyPr/>
                    <a:lstStyle/>
                    <a:p>
                      <a:pPr algn="ctr" fontAlgn="ctr"/>
                      <a:r>
                        <a:rPr lang="tr-TR" sz="1400" b="1" i="0" u="none" strike="noStrike" dirty="0">
                          <a:solidFill>
                            <a:srgbClr val="000000"/>
                          </a:solidFill>
                          <a:effectLst/>
                          <a:latin typeface="Calibri" panose="020F0502020204030204" pitchFamily="34" charset="0"/>
                        </a:rPr>
                        <a:t>Öğrenim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Askerlik Durumu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Memuriyete</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 Başlama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Atandığı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Asaleten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Atanma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tr-TR" sz="1400" b="1" i="0" u="none" strike="noStrike">
                          <a:solidFill>
                            <a:srgbClr val="000000"/>
                          </a:solidFill>
                          <a:effectLst/>
                          <a:latin typeface="Calibri" panose="020F0502020204030204" pitchFamily="34" charset="0"/>
                        </a:rPr>
                        <a:t>Terfi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rowSpan="2">
                  <a:txBody>
                    <a:bodyPr/>
                    <a:lstStyle/>
                    <a:p>
                      <a:pPr algn="ctr" fontAlgn="ctr"/>
                      <a:r>
                        <a:rPr lang="tr-TR" sz="1400" b="1" i="0" u="none" strike="noStrike" dirty="0">
                          <a:solidFill>
                            <a:srgbClr val="000000"/>
                          </a:solidFill>
                          <a:effectLst/>
                          <a:latin typeface="Calibri" panose="020F0502020204030204" pitchFamily="34" charset="0"/>
                        </a:rPr>
                        <a:t>Müteakip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3273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Eski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Yeni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vMerge="1">
                  <a:txBody>
                    <a:bodyPr/>
                    <a:lstStyle/>
                    <a:p>
                      <a:endParaRPr lang="tr-TR"/>
                    </a:p>
                  </a:txBody>
                  <a:tcPr/>
                </a:tc>
                <a:extLst>
                  <a:ext uri="{0D108BD9-81ED-4DB2-BD59-A6C34878D82A}">
                    <a16:rowId xmlns:a16="http://schemas.microsoft.com/office/drawing/2014/main" val="2006552156"/>
                  </a:ext>
                </a:extLst>
              </a:tr>
              <a:tr h="1047436">
                <a:tc>
                  <a:txBody>
                    <a:bodyPr/>
                    <a:lstStyle/>
                    <a:p>
                      <a:pPr algn="l" fontAlgn="ctr"/>
                      <a:r>
                        <a:rPr lang="tr-TR" sz="1400" b="1" i="0" u="none" strike="noStrike" dirty="0">
                          <a:solidFill>
                            <a:srgbClr val="000000"/>
                          </a:solidFill>
                          <a:effectLst/>
                          <a:latin typeface="Calibri" panose="020F0502020204030204" pitchFamily="34" charset="0"/>
                        </a:rPr>
                        <a:t>İlkokul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Yaptı</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(30.09.1984/30.05.1986)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25.10.1987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25.10.1988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sng" strike="noStrike" dirty="0">
                          <a:solidFill>
                            <a:srgbClr val="000000"/>
                          </a:solidFill>
                          <a:effectLst/>
                          <a:latin typeface="Calibri" panose="020F0502020204030204" pitchFamily="34" charset="0"/>
                        </a:rPr>
                        <a:t>25.02.1989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1047436">
                <a:tc>
                  <a:txBody>
                    <a:bodyPr/>
                    <a:lstStyle/>
                    <a:p>
                      <a:pPr algn="l" fontAlgn="ctr"/>
                      <a:r>
                        <a:rPr lang="tr-TR" sz="1400" b="1" i="0" u="none" strike="noStrike">
                          <a:solidFill>
                            <a:srgbClr val="000000"/>
                          </a:solidFill>
                          <a:effectLst/>
                          <a:latin typeface="Calibri" panose="020F0502020204030204" pitchFamily="34" charset="0"/>
                        </a:rPr>
                        <a:t>Ortaokul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Yaptı</a:t>
                      </a:r>
                      <a:br>
                        <a:rPr lang="tr-TR" sz="1400" b="1" i="0" u="none" strike="noStrike">
                          <a:solidFill>
                            <a:srgbClr val="000000"/>
                          </a:solidFill>
                          <a:effectLst/>
                          <a:latin typeface="Calibri" panose="020F0502020204030204" pitchFamily="34" charset="0"/>
                        </a:rPr>
                      </a:br>
                      <a:r>
                        <a:rPr lang="tr-TR" sz="1400" b="1" i="0" u="none" strike="noStrike">
                          <a:solidFill>
                            <a:srgbClr val="000000"/>
                          </a:solidFill>
                          <a:effectLst/>
                          <a:latin typeface="Calibri" panose="020F0502020204030204" pitchFamily="34" charset="0"/>
                        </a:rPr>
                        <a:t>(30.09.1984/30.05.1986)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15.11.1983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15.11.1984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15.03.1986</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3978388"/>
                  </a:ext>
                </a:extLst>
              </a:tr>
              <a:tr h="1047436">
                <a:tc>
                  <a:txBody>
                    <a:bodyPr/>
                    <a:lstStyle/>
                    <a:p>
                      <a:pPr algn="l" fontAlgn="ctr"/>
                      <a:r>
                        <a:rPr lang="tr-TR" sz="1400" b="1" i="0" u="none" strike="noStrike">
                          <a:solidFill>
                            <a:srgbClr val="000000"/>
                          </a:solidFill>
                          <a:effectLst/>
                          <a:latin typeface="Calibri" panose="020F0502020204030204" pitchFamily="34" charset="0"/>
                        </a:rPr>
                        <a:t>Lise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Yapmadı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22.04.1987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22.04.1988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22.04.1989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129306"/>
                  </a:ext>
                </a:extLst>
              </a:tr>
              <a:tr h="1047436">
                <a:tc>
                  <a:txBody>
                    <a:bodyPr/>
                    <a:lstStyle/>
                    <a:p>
                      <a:pPr algn="l" fontAlgn="ctr"/>
                      <a:r>
                        <a:rPr lang="tr-TR" sz="1400" b="1" i="0" u="none" strike="noStrike" dirty="0" smtClean="0">
                          <a:solidFill>
                            <a:srgbClr val="000000"/>
                          </a:solidFill>
                          <a:effectLst/>
                          <a:latin typeface="Calibri" panose="020F0502020204030204" pitchFamily="34" charset="0"/>
                        </a:rPr>
                        <a:t>Fakülte </a:t>
                      </a:r>
                      <a:r>
                        <a:rPr lang="tr-TR" sz="1400" b="1" i="0" u="none" strike="noStrike" dirty="0">
                          <a:solidFill>
                            <a:srgbClr val="000000"/>
                          </a:solidFill>
                          <a:effectLst/>
                          <a:latin typeface="Calibri" panose="020F0502020204030204" pitchFamily="34" charset="0"/>
                        </a:rPr>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 (Teknik)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Yapmadı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24.11.1991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24.11.1992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24.11.1993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58414712"/>
                  </a:ext>
                </a:extLst>
              </a:tr>
            </a:tbl>
          </a:graphicData>
        </a:graphic>
      </p:graphicFrame>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6" name="Resim 5"/>
          <p:cNvPicPr>
            <a:picLocks noChangeAspect="1"/>
          </p:cNvPicPr>
          <p:nvPr/>
        </p:nvPicPr>
        <p:blipFill>
          <a:blip r:embed="rId2"/>
          <a:stretch>
            <a:fillRect/>
          </a:stretch>
        </p:blipFill>
        <p:spPr>
          <a:xfrm>
            <a:off x="184638" y="140677"/>
            <a:ext cx="1063869" cy="954107"/>
          </a:xfrm>
          <a:prstGeom prst="rect">
            <a:avLst/>
          </a:prstGeom>
        </p:spPr>
      </p:pic>
      <p:cxnSp>
        <p:nvCxnSpPr>
          <p:cNvPr id="7" name="Düz Bağlayıcı 6"/>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91816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E9D5F5B-D8FC-45A5-A6D8-CBC5E4E8488A}"/>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5" name="Metin kutusu 4">
            <a:extLst>
              <a:ext uri="{FF2B5EF4-FFF2-40B4-BE49-F238E27FC236}">
                <a16:creationId xmlns:a16="http://schemas.microsoft.com/office/drawing/2014/main" id="{B0B85666-E71D-4D96-8C63-7B3346F865B2}"/>
              </a:ext>
            </a:extLst>
          </p:cNvPr>
          <p:cNvSpPr txBox="1"/>
          <p:nvPr/>
        </p:nvSpPr>
        <p:spPr>
          <a:xfrm>
            <a:off x="1266092" y="2921168"/>
            <a:ext cx="7064300" cy="1015663"/>
          </a:xfrm>
          <a:prstGeom prst="homePlate">
            <a:avLst/>
          </a:prstGeom>
          <a:solidFill>
            <a:schemeClr val="bg1"/>
          </a:solidFill>
        </p:spPr>
        <p:txBody>
          <a:bodyPr wrap="square" rtlCol="0">
            <a:spAutoFit/>
          </a:bodyPr>
          <a:lstStyle/>
          <a:p>
            <a:pPr algn="ctr"/>
            <a:r>
              <a:rPr lang="tr-TR" sz="6000" dirty="0">
                <a:ln w="0"/>
                <a:solidFill>
                  <a:srgbClr val="FF0000"/>
                </a:solidFill>
                <a:effectLst>
                  <a:outerShdw blurRad="38100" dist="19050" dir="2700000" algn="tl" rotWithShape="0">
                    <a:schemeClr val="dk1">
                      <a:alpha val="40000"/>
                    </a:schemeClr>
                  </a:outerShdw>
                </a:effectLst>
              </a:rPr>
              <a:t>TERFİ VE İNTİBAK</a:t>
            </a:r>
            <a:endParaRPr lang="tr-TR" sz="6000" b="1" dirty="0">
              <a:solidFill>
                <a:schemeClr val="bg1"/>
              </a:solidFill>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2"/>
          <a:stretch>
            <a:fillRect/>
          </a:stretch>
        </p:blipFill>
        <p:spPr>
          <a:xfrm>
            <a:off x="184638" y="140677"/>
            <a:ext cx="1061238" cy="1116624"/>
          </a:xfrm>
          <a:prstGeom prst="rect">
            <a:avLst/>
          </a:prstGeom>
        </p:spPr>
      </p:pic>
      <p:cxnSp>
        <p:nvCxnSpPr>
          <p:cNvPr id="11" name="Düz Bağlayıcı 10"/>
          <p:cNvCxnSpPr/>
          <p:nvPr/>
        </p:nvCxnSpPr>
        <p:spPr>
          <a:xfrm flipV="1">
            <a:off x="1019908" y="1186962"/>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1186962"/>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2477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16048" y="1240454"/>
            <a:ext cx="8205921" cy="461665"/>
          </a:xfrm>
          <a:prstGeom prst="rect">
            <a:avLst/>
          </a:prstGeom>
        </p:spPr>
        <p:txBody>
          <a:bodyPr wrap="square">
            <a:spAutoFit/>
          </a:bodyPr>
          <a:lstStyle/>
          <a:p>
            <a:pPr algn="ctr"/>
            <a:r>
              <a:rPr lang="tr-TR" sz="2400" b="1" u="sng" dirty="0">
                <a:solidFill>
                  <a:srgbClr val="FF0000"/>
                </a:solidFill>
              </a:rPr>
              <a:t>DEVLET MEMURLARINA 8 YILDA BİR KADEME VERİLMESİ</a:t>
            </a:r>
            <a:endParaRPr lang="tr-TR" sz="2400" u="sng" dirty="0"/>
          </a:p>
        </p:txBody>
      </p:sp>
      <p:sp>
        <p:nvSpPr>
          <p:cNvPr id="3" name="Dikdörtgen 2"/>
          <p:cNvSpPr/>
          <p:nvPr/>
        </p:nvSpPr>
        <p:spPr>
          <a:xfrm>
            <a:off x="516048" y="1846257"/>
            <a:ext cx="8374455" cy="4832092"/>
          </a:xfrm>
          <a:prstGeom prst="rect">
            <a:avLst/>
          </a:prstGeom>
        </p:spPr>
        <p:txBody>
          <a:bodyPr wrap="square">
            <a:spAutoFit/>
          </a:bodyPr>
          <a:lstStyle/>
          <a:p>
            <a:pPr algn="just">
              <a:buNone/>
            </a:pPr>
            <a:r>
              <a:rPr lang="tr-TR" sz="2200" b="1" dirty="0">
                <a:solidFill>
                  <a:srgbClr val="00B050"/>
                </a:solidFill>
              </a:rPr>
              <a:t> </a:t>
            </a:r>
            <a:r>
              <a:rPr lang="tr-TR" sz="2200" b="1" dirty="0" smtClean="0">
                <a:solidFill>
                  <a:srgbClr val="00B050"/>
                </a:solidFill>
              </a:rPr>
              <a:t>      </a:t>
            </a:r>
            <a:r>
              <a:rPr lang="tr-TR" sz="2200" dirty="0" smtClean="0"/>
              <a:t>Devlet </a:t>
            </a:r>
            <a:r>
              <a:rPr lang="tr-TR" sz="2200" dirty="0"/>
              <a:t>memurlarına, 8 yıllık hizmet sürelerini tamamlamaları ve </a:t>
            </a:r>
            <a:r>
              <a:rPr lang="tr-TR" sz="2200" dirty="0" smtClean="0"/>
              <a:t>herhangi bir disiplin </a:t>
            </a:r>
            <a:r>
              <a:rPr lang="tr-TR" sz="2200" dirty="0"/>
              <a:t>cezası (uyarı, kınama, aylıktan kesme, kademe ilerlemesinin durdurulması disiplin </a:t>
            </a:r>
            <a:r>
              <a:rPr lang="tr-TR" sz="2200" dirty="0" smtClean="0"/>
              <a:t>cezalarının bulunmaması halinde </a:t>
            </a:r>
            <a:r>
              <a:rPr lang="tr-TR" sz="2200" dirty="0"/>
              <a:t>8 yıllık hizmet süresini tamamladığı tarih </a:t>
            </a:r>
            <a:r>
              <a:rPr lang="tr-TR" sz="2200" dirty="0" smtClean="0"/>
              <a:t>itibarıyla </a:t>
            </a:r>
            <a:r>
              <a:rPr lang="tr-TR" sz="2200" dirty="0">
                <a:solidFill>
                  <a:srgbClr val="FF0000"/>
                </a:solidFill>
              </a:rPr>
              <a:t>bir kademe </a:t>
            </a:r>
            <a:r>
              <a:rPr lang="tr-TR" sz="2200" dirty="0" smtClean="0"/>
              <a:t>verilir</a:t>
            </a:r>
            <a:r>
              <a:rPr lang="tr-TR" sz="2200" dirty="0" smtClean="0">
                <a:solidFill>
                  <a:srgbClr val="FF0000"/>
                </a:solidFill>
              </a:rPr>
              <a:t>.(25.02.2011 tarihli ve 27857 mükerrer sayılı Resmi </a:t>
            </a:r>
            <a:r>
              <a:rPr lang="tr-TR" sz="2200" dirty="0" err="1" smtClean="0">
                <a:solidFill>
                  <a:srgbClr val="FF0000"/>
                </a:solidFill>
              </a:rPr>
              <a:t>Gazete’de</a:t>
            </a:r>
            <a:r>
              <a:rPr lang="tr-TR" sz="2200" dirty="0" smtClean="0">
                <a:solidFill>
                  <a:srgbClr val="FF0000"/>
                </a:solidFill>
              </a:rPr>
              <a:t> </a:t>
            </a:r>
            <a:r>
              <a:rPr lang="tr-TR" sz="2200" dirty="0" smtClean="0"/>
              <a:t>yayımlanan </a:t>
            </a:r>
            <a:r>
              <a:rPr lang="tr-TR" sz="2200" dirty="0" smtClean="0">
                <a:solidFill>
                  <a:srgbClr val="FF0000"/>
                </a:solidFill>
              </a:rPr>
              <a:t>6111 sayılı Kanunun 116 </a:t>
            </a:r>
            <a:r>
              <a:rPr lang="tr-TR" sz="2200" dirty="0" err="1" smtClean="0">
                <a:solidFill>
                  <a:srgbClr val="FF0000"/>
                </a:solidFill>
              </a:rPr>
              <a:t>ncı</a:t>
            </a:r>
            <a:r>
              <a:rPr lang="tr-TR" sz="2200" dirty="0" smtClean="0">
                <a:solidFill>
                  <a:srgbClr val="FF0000"/>
                </a:solidFill>
              </a:rPr>
              <a:t> maddesi </a:t>
            </a:r>
            <a:r>
              <a:rPr lang="tr-TR" sz="2200" dirty="0" smtClean="0"/>
              <a:t>ile 657 Sayılı Kanuna eklenen geçici 36-(B ve C) fıkraları ile 64 üncü maddeye eklenen 4 üncü fıkrası)</a:t>
            </a:r>
            <a:endParaRPr lang="tr-TR" sz="2200" b="1" u="sng" dirty="0">
              <a:solidFill>
                <a:srgbClr val="FF0000"/>
              </a:solidFill>
            </a:endParaRPr>
          </a:p>
          <a:p>
            <a:pPr algn="just">
              <a:buNone/>
            </a:pPr>
            <a:r>
              <a:rPr lang="tr-TR" sz="2200" b="1" dirty="0">
                <a:solidFill>
                  <a:srgbClr val="00B050"/>
                </a:solidFill>
              </a:rPr>
              <a:t>   </a:t>
            </a:r>
            <a:r>
              <a:rPr lang="tr-TR" sz="2200" b="1" dirty="0" smtClean="0">
                <a:solidFill>
                  <a:srgbClr val="00B050"/>
                </a:solidFill>
              </a:rPr>
              <a:t>   </a:t>
            </a:r>
            <a:r>
              <a:rPr lang="tr-TR" sz="2200" dirty="0" smtClean="0"/>
              <a:t>Devlet Memurlarının fiilen görevde bulunmadığı aylıksız izinde geçirdikleri süreler 8 yıllık süreye ilave edilmez.</a:t>
            </a:r>
          </a:p>
          <a:p>
            <a:pPr algn="just">
              <a:buNone/>
            </a:pPr>
            <a:endParaRPr lang="tr-TR" sz="2200" dirty="0"/>
          </a:p>
          <a:p>
            <a:pPr algn="just">
              <a:buNone/>
            </a:pPr>
            <a:r>
              <a:rPr lang="tr-TR" sz="2200" b="1" u="sng" dirty="0" smtClean="0"/>
              <a:t>Not</a:t>
            </a:r>
            <a:r>
              <a:rPr lang="tr-TR" sz="2200" b="1" dirty="0"/>
              <a:t>: </a:t>
            </a:r>
            <a:r>
              <a:rPr lang="tr-TR" sz="2200" dirty="0" smtClean="0"/>
              <a:t>Memurların</a:t>
            </a:r>
            <a:r>
              <a:rPr lang="tr-TR" sz="2200" b="1" dirty="0" smtClean="0"/>
              <a:t> </a:t>
            </a:r>
            <a:r>
              <a:rPr lang="tr-TR" sz="2200" dirty="0" smtClean="0"/>
              <a:t>8 </a:t>
            </a:r>
            <a:r>
              <a:rPr lang="tr-TR" sz="2200" dirty="0"/>
              <a:t>yıllık hizmet süresi içinde herhangi  bir disiplin </a:t>
            </a:r>
            <a:r>
              <a:rPr lang="tr-TR" sz="2200" dirty="0" smtClean="0"/>
              <a:t>cezası  </a:t>
            </a:r>
            <a:r>
              <a:rPr lang="tr-TR" sz="2200" dirty="0"/>
              <a:t>alması halinde  disiplin cezası aldığı tarihten itibaren </a:t>
            </a:r>
            <a:r>
              <a:rPr lang="tr-TR" sz="2200" dirty="0">
                <a:solidFill>
                  <a:srgbClr val="FF0000"/>
                </a:solidFill>
              </a:rPr>
              <a:t>hizmet süresi sıfırlanır</a:t>
            </a:r>
            <a:r>
              <a:rPr lang="tr-TR" sz="2200" b="1" dirty="0"/>
              <a:t> </a:t>
            </a:r>
            <a:r>
              <a:rPr lang="tr-TR" sz="2200" dirty="0"/>
              <a:t>ve 8 yıllık süre yeniden başlar.</a:t>
            </a:r>
          </a:p>
        </p:txBody>
      </p:sp>
      <p:sp>
        <p:nvSpPr>
          <p:cNvPr id="4" name="Metin kutusu 3">
            <a:extLst>
              <a:ext uri="{FF2B5EF4-FFF2-40B4-BE49-F238E27FC236}">
                <a16:creationId xmlns:a16="http://schemas.microsoft.com/office/drawing/2014/main" id="{7233F201-FFDD-4B14-8DD8-3DF2FD3A8817}"/>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49470" y="79131"/>
            <a:ext cx="1090245" cy="1017185"/>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94827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97939" y="899528"/>
            <a:ext cx="8308436" cy="769441"/>
          </a:xfrm>
          <a:prstGeom prst="rect">
            <a:avLst/>
          </a:prstGeom>
        </p:spPr>
        <p:txBody>
          <a:bodyPr wrap="square">
            <a:spAutoFit/>
          </a:bodyPr>
          <a:lstStyle/>
          <a:p>
            <a:pPr algn="ctr"/>
            <a:r>
              <a:rPr lang="tr-TR" sz="2200" b="1" dirty="0">
                <a:solidFill>
                  <a:srgbClr val="FF0000"/>
                </a:solidFill>
              </a:rPr>
              <a:t>DEVLET MEMURLARINA 8 YILDA BİR KADEME</a:t>
            </a:r>
            <a:r>
              <a:rPr lang="tr-TR" sz="2200" b="1" u="sng" dirty="0">
                <a:solidFill>
                  <a:srgbClr val="FF0000"/>
                </a:solidFill>
              </a:rPr>
              <a:t/>
            </a:r>
            <a:br>
              <a:rPr lang="tr-TR" sz="2200" b="1" u="sng" dirty="0">
                <a:solidFill>
                  <a:srgbClr val="FF0000"/>
                </a:solidFill>
              </a:rPr>
            </a:br>
            <a:r>
              <a:rPr lang="tr-TR" sz="2200" b="1" u="sng" dirty="0">
                <a:solidFill>
                  <a:srgbClr val="FF0000"/>
                </a:solidFill>
              </a:rPr>
              <a:t> VERİLMESİNE DAİR ÖRNEKLER</a:t>
            </a:r>
            <a:endParaRPr lang="tr-TR" sz="22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3619460737"/>
              </p:ext>
            </p:extLst>
          </p:nvPr>
        </p:nvGraphicFramePr>
        <p:xfrm>
          <a:off x="497939" y="1668969"/>
          <a:ext cx="8148123" cy="4548946"/>
        </p:xfrm>
        <a:graphic>
          <a:graphicData uri="http://schemas.openxmlformats.org/drawingml/2006/table">
            <a:tbl>
              <a:tblPr/>
              <a:tblGrid>
                <a:gridCol w="1440149">
                  <a:extLst>
                    <a:ext uri="{9D8B030D-6E8A-4147-A177-3AD203B41FA5}">
                      <a16:colId xmlns:a16="http://schemas.microsoft.com/office/drawing/2014/main" val="2403293147"/>
                    </a:ext>
                  </a:extLst>
                </a:gridCol>
                <a:gridCol w="889416">
                  <a:extLst>
                    <a:ext uri="{9D8B030D-6E8A-4147-A177-3AD203B41FA5}">
                      <a16:colId xmlns:a16="http://schemas.microsoft.com/office/drawing/2014/main" val="1423408151"/>
                    </a:ext>
                  </a:extLst>
                </a:gridCol>
                <a:gridCol w="788998">
                  <a:extLst>
                    <a:ext uri="{9D8B030D-6E8A-4147-A177-3AD203B41FA5}">
                      <a16:colId xmlns:a16="http://schemas.microsoft.com/office/drawing/2014/main" val="3816918364"/>
                    </a:ext>
                  </a:extLst>
                </a:gridCol>
                <a:gridCol w="788998">
                  <a:extLst>
                    <a:ext uri="{9D8B030D-6E8A-4147-A177-3AD203B41FA5}">
                      <a16:colId xmlns:a16="http://schemas.microsoft.com/office/drawing/2014/main" val="2830326636"/>
                    </a:ext>
                  </a:extLst>
                </a:gridCol>
                <a:gridCol w="1262396">
                  <a:extLst>
                    <a:ext uri="{9D8B030D-6E8A-4147-A177-3AD203B41FA5}">
                      <a16:colId xmlns:a16="http://schemas.microsoft.com/office/drawing/2014/main" val="2553744743"/>
                    </a:ext>
                  </a:extLst>
                </a:gridCol>
                <a:gridCol w="1190669">
                  <a:extLst>
                    <a:ext uri="{9D8B030D-6E8A-4147-A177-3AD203B41FA5}">
                      <a16:colId xmlns:a16="http://schemas.microsoft.com/office/drawing/2014/main" val="1182535278"/>
                    </a:ext>
                  </a:extLst>
                </a:gridCol>
                <a:gridCol w="1787497">
                  <a:extLst>
                    <a:ext uri="{9D8B030D-6E8A-4147-A177-3AD203B41FA5}">
                      <a16:colId xmlns:a16="http://schemas.microsoft.com/office/drawing/2014/main" val="1840064422"/>
                    </a:ext>
                  </a:extLst>
                </a:gridCol>
              </a:tblGrid>
              <a:tr h="614722">
                <a:tc>
                  <a:txBody>
                    <a:bodyPr/>
                    <a:lstStyle/>
                    <a:p>
                      <a:pPr algn="ctr" fontAlgn="ctr"/>
                      <a:r>
                        <a:rPr lang="tr-TR" sz="1400" b="1" i="0" u="none" strike="noStrike" dirty="0">
                          <a:solidFill>
                            <a:srgbClr val="000000"/>
                          </a:solidFill>
                          <a:effectLst/>
                          <a:latin typeface="Calibri" panose="020F0502020204030204" pitchFamily="34" charset="0"/>
                        </a:rPr>
                        <a:t>UNVANI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KADRO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DERECE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EK GÖSTERGE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8 YILLIK SÜREYİ DOLDURDUĞU TARİH</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MÜHENDİS</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26.02.2018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64/4.</a:t>
                      </a:r>
                      <a:r>
                        <a:rPr lang="tr-TR" sz="1400" b="1" i="0" u="none" strike="noStrike" baseline="0" dirty="0" smtClean="0">
                          <a:solidFill>
                            <a:srgbClr val="000000"/>
                          </a:solidFill>
                          <a:effectLst/>
                          <a:latin typeface="Calibri" panose="020F0502020204030204" pitchFamily="34" charset="0"/>
                        </a:rPr>
                        <a:t> 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3372151"/>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26.02.2019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derece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6550884"/>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26.02.2020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261174034"/>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VETERİNER HEKİM</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3978388"/>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60831183"/>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21.02.2020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00219685"/>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21.02.2021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 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3942225688"/>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MEMUR (LİSE)</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129306"/>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86778866"/>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11374817"/>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 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3854896424"/>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HİZMETLİ (YÜKSEKOKUL)</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17.02.2019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58414712"/>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387064578"/>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17.02.2020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19805966"/>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17.02.2021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2939332672"/>
                  </a:ext>
                </a:extLst>
              </a:tr>
            </a:tbl>
          </a:graphicData>
        </a:graphic>
      </p:graphicFrame>
      <p:sp>
        <p:nvSpPr>
          <p:cNvPr id="5" name="Metin kutusu 4">
            <a:extLst>
              <a:ext uri="{FF2B5EF4-FFF2-40B4-BE49-F238E27FC236}">
                <a16:creationId xmlns:a16="http://schemas.microsoft.com/office/drawing/2014/main" id="{9A361FF6-6AFA-4C19-98C7-E00E8F29699B}"/>
              </a:ext>
            </a:extLst>
          </p:cNvPr>
          <p:cNvSpPr txBox="1"/>
          <p:nvPr/>
        </p:nvSpPr>
        <p:spPr>
          <a:xfrm>
            <a:off x="1266092" y="99425"/>
            <a:ext cx="7379968" cy="523220"/>
          </a:xfrm>
          <a:prstGeom prst="rect">
            <a:avLst/>
          </a:prstGeom>
          <a:noFill/>
        </p:spPr>
        <p:txBody>
          <a:bodyPr wrap="square" rtlCol="0">
            <a:spAutoFit/>
          </a:bodyPr>
          <a:lstStyle/>
          <a:p>
            <a:pPr algn="ctr"/>
            <a:r>
              <a:rPr lang="tr-TR" sz="2800" dirty="0" smtClean="0">
                <a:solidFill>
                  <a:srgbClr val="C00000"/>
                </a:solidFill>
              </a:rPr>
              <a:t>KADRO </a:t>
            </a:r>
            <a:r>
              <a:rPr lang="tr-TR" sz="2800" dirty="0">
                <a:solidFill>
                  <a:srgbClr val="C00000"/>
                </a:solidFill>
              </a:rPr>
              <a:t>VE TERFİ İŞLEMLERİ DAİRE BAŞKANLIĞI</a:t>
            </a:r>
          </a:p>
        </p:txBody>
      </p:sp>
      <p:sp>
        <p:nvSpPr>
          <p:cNvPr id="7" name="Metin kutusu 6">
            <a:extLst>
              <a:ext uri="{FF2B5EF4-FFF2-40B4-BE49-F238E27FC236}">
                <a16:creationId xmlns:a16="http://schemas.microsoft.com/office/drawing/2014/main" id="{D128EBBA-DA66-443B-8175-8BA1B8759245}"/>
              </a:ext>
            </a:extLst>
          </p:cNvPr>
          <p:cNvSpPr txBox="1"/>
          <p:nvPr/>
        </p:nvSpPr>
        <p:spPr>
          <a:xfrm>
            <a:off x="497939" y="6255658"/>
            <a:ext cx="8148121" cy="861774"/>
          </a:xfrm>
          <a:prstGeom prst="rect">
            <a:avLst/>
          </a:prstGeom>
          <a:noFill/>
        </p:spPr>
        <p:txBody>
          <a:bodyPr wrap="square" rtlCol="0">
            <a:spAutoFit/>
          </a:bodyPr>
          <a:lstStyle/>
          <a:p>
            <a:r>
              <a:rPr lang="tr-TR" sz="1600" b="1" u="sng" dirty="0">
                <a:solidFill>
                  <a:srgbClr val="FF0000"/>
                </a:solidFill>
              </a:rPr>
              <a:t>NOT:</a:t>
            </a:r>
            <a:r>
              <a:rPr lang="tr-TR" sz="1600" dirty="0">
                <a:solidFill>
                  <a:srgbClr val="FF0000"/>
                </a:solidFill>
              </a:rPr>
              <a:t> </a:t>
            </a:r>
            <a:r>
              <a:rPr lang="tr-TR" sz="1600" b="1" dirty="0"/>
              <a:t>Yardımcı Hizmetler Sınıfında </a:t>
            </a:r>
            <a:r>
              <a:rPr lang="tr-TR" sz="1600" b="1" dirty="0" smtClean="0"/>
              <a:t>4.dereceye terfi ettirildiğinde yasa </a:t>
            </a:r>
            <a:r>
              <a:rPr lang="tr-TR" sz="1600" b="1" dirty="0"/>
              <a:t>gereği ek göstergeden </a:t>
            </a:r>
            <a:r>
              <a:rPr lang="tr-TR" sz="1600" b="1" u="sng" dirty="0">
                <a:solidFill>
                  <a:srgbClr val="FF0000"/>
                </a:solidFill>
              </a:rPr>
              <a:t>yararlandırılmamaktadır.</a:t>
            </a:r>
          </a:p>
          <a:p>
            <a:endParaRPr lang="tr-TR" dirty="0"/>
          </a:p>
        </p:txBody>
      </p:sp>
      <p:pic>
        <p:nvPicPr>
          <p:cNvPr id="6" name="Resim 5"/>
          <p:cNvPicPr>
            <a:picLocks noChangeAspect="1"/>
          </p:cNvPicPr>
          <p:nvPr/>
        </p:nvPicPr>
        <p:blipFill>
          <a:blip r:embed="rId2"/>
          <a:stretch>
            <a:fillRect/>
          </a:stretch>
        </p:blipFill>
        <p:spPr>
          <a:xfrm>
            <a:off x="184638" y="33338"/>
            <a:ext cx="1035440" cy="774355"/>
          </a:xfrm>
          <a:prstGeom prst="rect">
            <a:avLst/>
          </a:prstGeom>
        </p:spPr>
      </p:pic>
      <p:cxnSp>
        <p:nvCxnSpPr>
          <p:cNvPr id="8" name="Düz Bağlayıcı 7"/>
          <p:cNvCxnSpPr/>
          <p:nvPr/>
        </p:nvCxnSpPr>
        <p:spPr>
          <a:xfrm>
            <a:off x="0" y="75669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19908" y="747898"/>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2617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90844" y="2060394"/>
            <a:ext cx="7860431" cy="5139869"/>
          </a:xfrm>
          <a:prstGeom prst="rect">
            <a:avLst/>
          </a:prstGeom>
        </p:spPr>
        <p:txBody>
          <a:bodyPr wrap="square">
            <a:spAutoFit/>
          </a:bodyPr>
          <a:lstStyle/>
          <a:p>
            <a:pPr algn="just"/>
            <a:r>
              <a:rPr lang="tr-TR" sz="2200" dirty="0" smtClean="0"/>
              <a:t>       6111 </a:t>
            </a:r>
            <a:r>
              <a:rPr lang="tr-TR" sz="2200" dirty="0"/>
              <a:t>sayılı Kanunun 116 </a:t>
            </a:r>
            <a:r>
              <a:rPr lang="tr-TR" sz="2200" dirty="0" err="1"/>
              <a:t>ncı</a:t>
            </a:r>
            <a:r>
              <a:rPr lang="tr-TR" sz="2200" dirty="0"/>
              <a:t> maddesi </a:t>
            </a:r>
            <a:r>
              <a:rPr lang="tr-TR" sz="2200" dirty="0" smtClean="0"/>
              <a:t>ile 657 sayılı Kanuna eklenen </a:t>
            </a:r>
            <a:r>
              <a:rPr lang="tr-TR" sz="2400" dirty="0" smtClean="0"/>
              <a:t>‘</a:t>
            </a:r>
            <a:r>
              <a:rPr lang="tr-TR" sz="2200" dirty="0" err="1" smtClean="0"/>
              <a:t>Yükselinebilecek</a:t>
            </a:r>
            <a:r>
              <a:rPr lang="tr-TR" sz="2200" dirty="0" smtClean="0"/>
              <a:t> </a:t>
            </a:r>
            <a:r>
              <a:rPr lang="tr-TR" sz="2200" dirty="0"/>
              <a:t>Derecenin Üstünde Bir Dereceye </a:t>
            </a:r>
            <a:r>
              <a:rPr lang="tr-TR" sz="2200" dirty="0" err="1" smtClean="0"/>
              <a:t>Yükselme’başlıklı</a:t>
            </a:r>
            <a:r>
              <a:rPr lang="tr-TR" sz="2200" dirty="0" smtClean="0"/>
              <a:t> 37 </a:t>
            </a:r>
            <a:r>
              <a:rPr lang="tr-TR" sz="2200" dirty="0" err="1" smtClean="0"/>
              <a:t>nci</a:t>
            </a:r>
            <a:r>
              <a:rPr lang="tr-TR" sz="2200" dirty="0" smtClean="0"/>
              <a:t> maddesi ile;</a:t>
            </a:r>
          </a:p>
          <a:p>
            <a:pPr marL="285750" indent="-285750" algn="just">
              <a:buFont typeface="Wingdings" panose="05000000000000000000" pitchFamily="2" charset="2"/>
              <a:buChar char="Ø"/>
            </a:pPr>
            <a:endParaRPr lang="tr-TR" sz="2400" dirty="0"/>
          </a:p>
          <a:p>
            <a:pPr algn="just"/>
            <a:r>
              <a:rPr lang="tr-TR" sz="2200" dirty="0" smtClean="0"/>
              <a:t>       Öğrenim durumları, hizmet sınıfları ve görev unvanları itibariyle azami yükselebilecekleri derecenin 4 </a:t>
            </a:r>
            <a:r>
              <a:rPr lang="tr-TR" sz="2200" dirty="0"/>
              <a:t>üncü kademesinde bulunan </a:t>
            </a:r>
            <a:r>
              <a:rPr lang="tr-TR" sz="2200" dirty="0" smtClean="0"/>
              <a:t>ve son 8 yıllık süre içerisinde herhangi bir disiplin cezası almayanların kazanılmış hak aylıkları kadro şartı aranmaksızın  bir üst dereceye yükseltilir.</a:t>
            </a:r>
          </a:p>
          <a:p>
            <a:pPr algn="just"/>
            <a:r>
              <a:rPr lang="tr-TR" sz="2200" b="1" dirty="0" smtClean="0">
                <a:solidFill>
                  <a:srgbClr val="FF0000"/>
                </a:solidFill>
              </a:rPr>
              <a:t>       ÖRNEK-1:</a:t>
            </a:r>
            <a:r>
              <a:rPr lang="tr-TR" sz="2200" dirty="0" smtClean="0"/>
              <a:t> Ortaokul Mezunu       </a:t>
            </a:r>
            <a:r>
              <a:rPr lang="tr-TR" sz="2200" b="1" dirty="0" smtClean="0">
                <a:solidFill>
                  <a:srgbClr val="FF0000"/>
                </a:solidFill>
              </a:rPr>
              <a:t>ÖRNEK-2:</a:t>
            </a:r>
            <a:r>
              <a:rPr lang="tr-TR" sz="2200" dirty="0" smtClean="0"/>
              <a:t> Lise Mezunu </a:t>
            </a:r>
          </a:p>
          <a:p>
            <a:pPr algn="just"/>
            <a:endParaRPr lang="tr-TR" sz="2200" dirty="0" smtClean="0"/>
          </a:p>
          <a:p>
            <a:pPr algn="just"/>
            <a:r>
              <a:rPr lang="tr-TR" sz="2200" b="1" u="sng" dirty="0" smtClean="0"/>
              <a:t>ESKİ DURUMU</a:t>
            </a:r>
            <a:r>
              <a:rPr lang="tr-TR" sz="2200" b="1" dirty="0" smtClean="0"/>
              <a:t>  </a:t>
            </a:r>
            <a:r>
              <a:rPr lang="tr-TR" sz="2200" b="1" u="sng" dirty="0" smtClean="0"/>
              <a:t>YENİ DURUMU</a:t>
            </a:r>
            <a:r>
              <a:rPr lang="tr-TR" sz="2200" b="1" dirty="0" smtClean="0"/>
              <a:t>   </a:t>
            </a:r>
            <a:r>
              <a:rPr lang="tr-TR" sz="2200" b="1" u="sng" dirty="0" smtClean="0"/>
              <a:t>ESKİ DURUMU</a:t>
            </a:r>
            <a:r>
              <a:rPr lang="tr-TR" sz="2200" b="1" dirty="0" smtClean="0"/>
              <a:t> </a:t>
            </a:r>
            <a:r>
              <a:rPr lang="tr-TR" sz="2200" b="1" u="sng" dirty="0" smtClean="0"/>
              <a:t>YENİ DURUMU</a:t>
            </a:r>
            <a:r>
              <a:rPr lang="tr-TR" sz="2200" u="sng" dirty="0" smtClean="0"/>
              <a:t>   </a:t>
            </a:r>
          </a:p>
          <a:p>
            <a:pPr algn="just"/>
            <a:r>
              <a:rPr lang="tr-TR" sz="2200" dirty="0" smtClean="0"/>
              <a:t>                 5/3               4/1  +650            3/3  +800          2/1  +1100</a:t>
            </a:r>
          </a:p>
          <a:p>
            <a:pPr algn="just"/>
            <a:r>
              <a:rPr lang="tr-TR" sz="2000" dirty="0" smtClean="0">
                <a:solidFill>
                  <a:srgbClr val="FF0000"/>
                </a:solidFill>
              </a:rPr>
              <a:t>(</a:t>
            </a:r>
            <a:r>
              <a:rPr lang="tr-TR" sz="2000" b="1" dirty="0" smtClean="0">
                <a:solidFill>
                  <a:srgbClr val="FF0000"/>
                </a:solidFill>
              </a:rPr>
              <a:t>İlerleyeceği son  kademe 4/9)                (İlerleyeceği son kademe 2/6)</a:t>
            </a:r>
          </a:p>
          <a:p>
            <a:pPr marL="285750" indent="-285750" algn="just">
              <a:buFont typeface="Wingdings" panose="05000000000000000000" pitchFamily="2" charset="2"/>
              <a:buChar char="Ø"/>
            </a:pPr>
            <a:endParaRPr lang="tr-TR" dirty="0"/>
          </a:p>
        </p:txBody>
      </p:sp>
      <p:sp>
        <p:nvSpPr>
          <p:cNvPr id="3" name="Dikdörtgen 2"/>
          <p:cNvSpPr/>
          <p:nvPr/>
        </p:nvSpPr>
        <p:spPr>
          <a:xfrm>
            <a:off x="590844" y="1340409"/>
            <a:ext cx="8227231" cy="830997"/>
          </a:xfrm>
          <a:prstGeom prst="rect">
            <a:avLst/>
          </a:prstGeom>
        </p:spPr>
        <p:txBody>
          <a:bodyPr wrap="square">
            <a:spAutoFit/>
          </a:bodyPr>
          <a:lstStyle/>
          <a:p>
            <a:pPr algn="ctr"/>
            <a:r>
              <a:rPr lang="tr-TR" sz="2400" b="1" dirty="0" smtClean="0">
                <a:solidFill>
                  <a:srgbClr val="FF0000"/>
                </a:solidFill>
              </a:rPr>
              <a:t>ÖĞRENİM İTİBARİYLE YÜKSELEBİLECEĞİ DERECENİN ÜSTÜNDE BİR DERECEYE YÜKSELME (MADDE 37)</a:t>
            </a:r>
            <a:endParaRPr lang="tr-TR" sz="2400" dirty="0"/>
          </a:p>
        </p:txBody>
      </p:sp>
      <p:sp>
        <p:nvSpPr>
          <p:cNvPr id="4" name="Metin kutusu 3">
            <a:extLst>
              <a:ext uri="{FF2B5EF4-FFF2-40B4-BE49-F238E27FC236}">
                <a16:creationId xmlns:a16="http://schemas.microsoft.com/office/drawing/2014/main" id="{056B8093-C483-4031-B666-57FAE9D0B413}"/>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83294" y="74144"/>
            <a:ext cx="975947" cy="974401"/>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79568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97939" y="950989"/>
            <a:ext cx="8308436" cy="400110"/>
          </a:xfrm>
          <a:prstGeom prst="rect">
            <a:avLst/>
          </a:prstGeom>
        </p:spPr>
        <p:txBody>
          <a:bodyPr wrap="square">
            <a:spAutoFit/>
          </a:bodyPr>
          <a:lstStyle/>
          <a:p>
            <a:pPr algn="ctr"/>
            <a:r>
              <a:rPr lang="tr-TR" sz="2000" b="1" u="sng" dirty="0">
                <a:solidFill>
                  <a:srgbClr val="FF0000"/>
                </a:solidFill>
              </a:rPr>
              <a:t>ÖRNEK </a:t>
            </a:r>
            <a:r>
              <a:rPr lang="tr-TR" sz="2000" b="1" u="sng" dirty="0" smtClean="0">
                <a:solidFill>
                  <a:srgbClr val="FF0000"/>
                </a:solidFill>
              </a:rPr>
              <a:t>-3</a:t>
            </a:r>
            <a:endParaRPr lang="tr-TR" sz="20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2423400724"/>
              </p:ext>
            </p:extLst>
          </p:nvPr>
        </p:nvGraphicFramePr>
        <p:xfrm>
          <a:off x="497938" y="1254039"/>
          <a:ext cx="8148123" cy="2886890"/>
        </p:xfrm>
        <a:graphic>
          <a:graphicData uri="http://schemas.openxmlformats.org/drawingml/2006/table">
            <a:tbl>
              <a:tblPr/>
              <a:tblGrid>
                <a:gridCol w="1440149">
                  <a:extLst>
                    <a:ext uri="{9D8B030D-6E8A-4147-A177-3AD203B41FA5}">
                      <a16:colId xmlns:a16="http://schemas.microsoft.com/office/drawing/2014/main" val="2403293147"/>
                    </a:ext>
                  </a:extLst>
                </a:gridCol>
                <a:gridCol w="889416">
                  <a:extLst>
                    <a:ext uri="{9D8B030D-6E8A-4147-A177-3AD203B41FA5}">
                      <a16:colId xmlns:a16="http://schemas.microsoft.com/office/drawing/2014/main" val="1423408151"/>
                    </a:ext>
                  </a:extLst>
                </a:gridCol>
                <a:gridCol w="788998">
                  <a:extLst>
                    <a:ext uri="{9D8B030D-6E8A-4147-A177-3AD203B41FA5}">
                      <a16:colId xmlns:a16="http://schemas.microsoft.com/office/drawing/2014/main" val="3816918364"/>
                    </a:ext>
                  </a:extLst>
                </a:gridCol>
                <a:gridCol w="788998">
                  <a:extLst>
                    <a:ext uri="{9D8B030D-6E8A-4147-A177-3AD203B41FA5}">
                      <a16:colId xmlns:a16="http://schemas.microsoft.com/office/drawing/2014/main" val="2830326636"/>
                    </a:ext>
                  </a:extLst>
                </a:gridCol>
                <a:gridCol w="1262396">
                  <a:extLst>
                    <a:ext uri="{9D8B030D-6E8A-4147-A177-3AD203B41FA5}">
                      <a16:colId xmlns:a16="http://schemas.microsoft.com/office/drawing/2014/main" val="2553744743"/>
                    </a:ext>
                  </a:extLst>
                </a:gridCol>
                <a:gridCol w="1190669">
                  <a:extLst>
                    <a:ext uri="{9D8B030D-6E8A-4147-A177-3AD203B41FA5}">
                      <a16:colId xmlns:a16="http://schemas.microsoft.com/office/drawing/2014/main" val="1182535278"/>
                    </a:ext>
                  </a:extLst>
                </a:gridCol>
                <a:gridCol w="1787497">
                  <a:extLst>
                    <a:ext uri="{9D8B030D-6E8A-4147-A177-3AD203B41FA5}">
                      <a16:colId xmlns:a16="http://schemas.microsoft.com/office/drawing/2014/main" val="1840064422"/>
                    </a:ext>
                  </a:extLst>
                </a:gridCol>
              </a:tblGrid>
              <a:tr h="763770">
                <a:tc>
                  <a:txBody>
                    <a:bodyPr/>
                    <a:lstStyle/>
                    <a:p>
                      <a:pPr algn="ctr" fontAlgn="ctr"/>
                      <a:r>
                        <a:rPr lang="tr-TR" sz="1600" b="1" i="0" u="none" strike="noStrike" dirty="0">
                          <a:solidFill>
                            <a:srgbClr val="000000"/>
                          </a:solidFill>
                          <a:effectLst/>
                          <a:latin typeface="Calibri" panose="020F0502020204030204" pitchFamily="34" charset="0"/>
                        </a:rPr>
                        <a:t>ÖĞRENİMİ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KADRO</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DERECE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KADEME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EK GÖSTERGE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8 </a:t>
                      </a:r>
                      <a:r>
                        <a:rPr lang="tr-TR" sz="1600" b="1" i="0" u="none" strike="noStrike" dirty="0" smtClean="0">
                          <a:solidFill>
                            <a:srgbClr val="000000"/>
                          </a:solidFill>
                          <a:effectLst/>
                          <a:latin typeface="Calibri" panose="020F0502020204030204" pitchFamily="34" charset="0"/>
                        </a:rPr>
                        <a:t>YIL</a:t>
                      </a:r>
                      <a:r>
                        <a:rPr lang="tr-TR" sz="1600" b="1" i="0" u="none" strike="noStrike" baseline="0" dirty="0" smtClean="0">
                          <a:solidFill>
                            <a:srgbClr val="000000"/>
                          </a:solidFill>
                          <a:effectLst/>
                          <a:latin typeface="Calibri" panose="020F0502020204030204" pitchFamily="34" charset="0"/>
                        </a:rPr>
                        <a:t>LIK SÜRE</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265390">
                <a:tc rowSpan="8">
                  <a:txBody>
                    <a:bodyPr/>
                    <a:lstStyle/>
                    <a:p>
                      <a:pPr algn="ctr" fontAlgn="ctr"/>
                      <a:r>
                        <a:rPr lang="tr-TR" sz="1600" b="1" i="0" u="none" strike="noStrike" dirty="0" smtClean="0">
                          <a:solidFill>
                            <a:srgbClr val="000000"/>
                          </a:solidFill>
                          <a:effectLst/>
                          <a:latin typeface="Calibri" panose="020F0502020204030204" pitchFamily="34" charset="0"/>
                        </a:rPr>
                        <a:t>İLKOKUL</a:t>
                      </a:r>
                      <a:endParaRPr lang="tr-T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29.02.2013</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25.02.2014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265390">
                <a:tc vMerge="1">
                  <a:txBody>
                    <a:bodyPr/>
                    <a:lstStyle/>
                    <a:p>
                      <a:endParaRPr lang="tr-TR"/>
                    </a:p>
                  </a:txBody>
                  <a:tcPr/>
                </a:tc>
                <a:tc>
                  <a:txBody>
                    <a:bodyPr/>
                    <a:lstStyle/>
                    <a:p>
                      <a:pPr algn="ctr" fontAlgn="ctr"/>
                      <a:r>
                        <a:rPr lang="tr-TR" sz="1600" b="1" i="0" u="none" strike="noStrike" dirty="0" smtClean="0">
                          <a:solidFill>
                            <a:srgbClr val="FF0000"/>
                          </a:solidFill>
                          <a:effectLst/>
                          <a:latin typeface="Calibri" panose="020F0502020204030204" pitchFamily="34" charset="0"/>
                        </a:rPr>
                        <a:t>7</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FF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FF0000"/>
                          </a:solidFill>
                          <a:effectLst/>
                          <a:latin typeface="Calibri" panose="020F0502020204030204" pitchFamily="34" charset="0"/>
                        </a:rPr>
                        <a:t>25.02.2014</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37.mad.</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285219225"/>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3372151"/>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3</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29.02.2015</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81207300"/>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6550884"/>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5</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180379773"/>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29.02.2018</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261174034"/>
                  </a:ext>
                </a:extLst>
              </a:tr>
              <a:tr h="265390">
                <a:tc vMerge="1">
                  <a:txBody>
                    <a:bodyPr/>
                    <a:lstStyle/>
                    <a:p>
                      <a:endParaRPr lang="tr-TR"/>
                    </a:p>
                  </a:txBody>
                  <a:tcPr/>
                </a:tc>
                <a:tc>
                  <a:txBody>
                    <a:bodyPr/>
                    <a:lstStyle/>
                    <a:p>
                      <a:pPr algn="ctr" fontAlgn="ctr"/>
                      <a:r>
                        <a:rPr lang="tr-TR" sz="1600" b="1" i="0" u="none" strike="noStrike" dirty="0" smtClean="0">
                          <a:solidFill>
                            <a:srgbClr val="FF0000"/>
                          </a:solidFill>
                          <a:effectLst/>
                          <a:latin typeface="Calibri" panose="020F0502020204030204" pitchFamily="34" charset="0"/>
                        </a:rPr>
                        <a:t>7</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6</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9</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FF0000"/>
                          </a:solidFill>
                          <a:effectLst/>
                          <a:latin typeface="Calibri" panose="020F0502020204030204" pitchFamily="34" charset="0"/>
                        </a:rPr>
                        <a:t>29.02.2021</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Son derece-kademe</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738642581"/>
                  </a:ext>
                </a:extLst>
              </a:tr>
            </a:tbl>
          </a:graphicData>
        </a:graphic>
      </p:graphicFrame>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7" name="Metin kutusu 6">
            <a:extLst>
              <a:ext uri="{FF2B5EF4-FFF2-40B4-BE49-F238E27FC236}">
                <a16:creationId xmlns:a16="http://schemas.microsoft.com/office/drawing/2014/main" id="{D128EBBA-DA66-443B-8175-8BA1B8759245}"/>
              </a:ext>
            </a:extLst>
          </p:cNvPr>
          <p:cNvSpPr txBox="1"/>
          <p:nvPr/>
        </p:nvSpPr>
        <p:spPr>
          <a:xfrm>
            <a:off x="497938" y="4257500"/>
            <a:ext cx="8153693" cy="2554545"/>
          </a:xfrm>
          <a:prstGeom prst="rect">
            <a:avLst/>
          </a:prstGeom>
          <a:noFill/>
        </p:spPr>
        <p:txBody>
          <a:bodyPr wrap="square" rtlCol="0">
            <a:spAutoFit/>
          </a:bodyPr>
          <a:lstStyle/>
          <a:p>
            <a:pPr algn="just"/>
            <a:r>
              <a:rPr lang="tr-TR" sz="2000" u="sng" dirty="0" smtClean="0">
                <a:solidFill>
                  <a:srgbClr val="FF0000"/>
                </a:solidFill>
              </a:rPr>
              <a:t>Lise Mezunları: </a:t>
            </a:r>
            <a:r>
              <a:rPr lang="tr-TR" sz="2000" dirty="0"/>
              <a:t>Yüksekokul veya fakülteyi bitirmesi </a:t>
            </a:r>
            <a:r>
              <a:rPr lang="tr-TR" sz="2000" dirty="0" smtClean="0"/>
              <a:t>halinde 1.derecenin </a:t>
            </a:r>
            <a:r>
              <a:rPr lang="tr-TR" sz="2000" dirty="0"/>
              <a:t>4.kademesine </a:t>
            </a:r>
            <a:r>
              <a:rPr lang="tr-TR" sz="2000" dirty="0" smtClean="0"/>
              <a:t>üst öğrenim intibakı yapılmak suretiyle yükseltilecektir</a:t>
            </a:r>
            <a:r>
              <a:rPr lang="tr-TR" sz="2000" dirty="0"/>
              <a:t>. </a:t>
            </a:r>
          </a:p>
          <a:p>
            <a:pPr algn="just"/>
            <a:r>
              <a:rPr lang="tr-TR" sz="2000" u="sng" dirty="0">
                <a:solidFill>
                  <a:srgbClr val="FF0000"/>
                </a:solidFill>
              </a:rPr>
              <a:t>Ortaokul </a:t>
            </a:r>
            <a:r>
              <a:rPr lang="tr-TR" sz="2000" u="sng" dirty="0" smtClean="0">
                <a:solidFill>
                  <a:srgbClr val="FF0000"/>
                </a:solidFill>
              </a:rPr>
              <a:t>Mezunları </a:t>
            </a:r>
            <a:r>
              <a:rPr lang="tr-TR" sz="2000" u="sng" dirty="0">
                <a:solidFill>
                  <a:srgbClr val="FF0000"/>
                </a:solidFill>
              </a:rPr>
              <a:t>: </a:t>
            </a:r>
            <a:r>
              <a:rPr lang="tr-TR" sz="2000" dirty="0"/>
              <a:t>Liseyi bitirmesi halinde </a:t>
            </a:r>
            <a:r>
              <a:rPr lang="tr-TR" sz="2000" dirty="0" smtClean="0"/>
              <a:t>2.derecenin 6.kademesine, </a:t>
            </a:r>
            <a:r>
              <a:rPr lang="tr-TR" sz="2000" dirty="0"/>
              <a:t>yüksekokul veya fakülteyi bitirmesi halinde ise </a:t>
            </a:r>
            <a:r>
              <a:rPr lang="tr-TR" sz="2000" dirty="0" smtClean="0"/>
              <a:t> </a:t>
            </a:r>
            <a:r>
              <a:rPr lang="tr-TR" sz="2000" dirty="0"/>
              <a:t>1.derecenin </a:t>
            </a:r>
            <a:r>
              <a:rPr lang="tr-TR" sz="2000" dirty="0" smtClean="0"/>
              <a:t>4.kademesine kadar yükseltilecektir. </a:t>
            </a:r>
            <a:endParaRPr lang="tr-TR" sz="2000" dirty="0"/>
          </a:p>
          <a:p>
            <a:pPr algn="just"/>
            <a:r>
              <a:rPr lang="tr-TR" sz="2000" dirty="0">
                <a:solidFill>
                  <a:srgbClr val="FF0000"/>
                </a:solidFill>
              </a:rPr>
              <a:t>İlkokul </a:t>
            </a:r>
            <a:r>
              <a:rPr lang="tr-TR" sz="2000" dirty="0" smtClean="0">
                <a:solidFill>
                  <a:srgbClr val="FF0000"/>
                </a:solidFill>
              </a:rPr>
              <a:t>Mezunları </a:t>
            </a:r>
            <a:r>
              <a:rPr lang="tr-TR" sz="2000" dirty="0">
                <a:solidFill>
                  <a:srgbClr val="FF0000"/>
                </a:solidFill>
              </a:rPr>
              <a:t>: </a:t>
            </a:r>
            <a:r>
              <a:rPr lang="tr-TR" sz="2000" dirty="0" smtClean="0"/>
              <a:t>Ortaokulu bitirmesi halinde 5.derecenin 9.kademesine, Liseyi bitirmesi halinde 2.derecenin 6.kademesine, Yüksekokul veya Fakülteyi bitirmesi halinde 1.derecenin 4.kademesine kadar  yükseltilecektir.</a:t>
            </a:r>
            <a:endParaRPr lang="tr-TR" sz="2000" dirty="0"/>
          </a:p>
        </p:txBody>
      </p:sp>
      <p:pic>
        <p:nvPicPr>
          <p:cNvPr id="6" name="Resim 5"/>
          <p:cNvPicPr>
            <a:picLocks noChangeAspect="1"/>
          </p:cNvPicPr>
          <p:nvPr/>
        </p:nvPicPr>
        <p:blipFill>
          <a:blip r:embed="rId2"/>
          <a:stretch>
            <a:fillRect/>
          </a:stretch>
        </p:blipFill>
        <p:spPr>
          <a:xfrm>
            <a:off x="237392" y="79131"/>
            <a:ext cx="967153" cy="906363"/>
          </a:xfrm>
          <a:prstGeom prst="rect">
            <a:avLst/>
          </a:prstGeom>
        </p:spPr>
      </p:pic>
      <p:cxnSp>
        <p:nvCxnSpPr>
          <p:cNvPr id="8" name="Düz Bağlayıcı 7"/>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0" y="97896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54573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96234" y="1687354"/>
            <a:ext cx="8300705" cy="4893647"/>
          </a:xfrm>
          <a:prstGeom prst="rect">
            <a:avLst/>
          </a:prstGeom>
        </p:spPr>
        <p:txBody>
          <a:bodyPr wrap="square">
            <a:spAutoFit/>
          </a:bodyPr>
          <a:lstStyle/>
          <a:p>
            <a:pPr algn="just"/>
            <a:r>
              <a:rPr lang="tr-TR" sz="2400" dirty="0" smtClean="0"/>
              <a:t>  </a:t>
            </a:r>
            <a:r>
              <a:rPr lang="tr-TR" sz="2400" b="1" dirty="0" smtClean="0"/>
              <a:t>Devlet </a:t>
            </a:r>
            <a:r>
              <a:rPr lang="tr-TR" sz="2400" b="1" dirty="0"/>
              <a:t>Memurlarına memuriyete atandıktan ve asaleti tasdik edildikten sonra, </a:t>
            </a:r>
            <a:r>
              <a:rPr lang="tr-TR" sz="2400" b="1" dirty="0" smtClean="0"/>
              <a:t>atama </a:t>
            </a:r>
            <a:r>
              <a:rPr lang="tr-TR" sz="2400" b="1" dirty="0"/>
              <a:t>yönetmeliğine tabi </a:t>
            </a:r>
            <a:r>
              <a:rPr lang="tr-TR" sz="2400" b="1" dirty="0" smtClean="0"/>
              <a:t>unvanlarda bulunanlardan bu yörelere zorunlu olarak sürekli görevle atananların iki </a:t>
            </a:r>
            <a:r>
              <a:rPr lang="tr-TR" sz="2400" b="1" dirty="0"/>
              <a:t>yıllık hizmet sürelerini tamamlamaları halinde 150 Seri </a:t>
            </a:r>
            <a:r>
              <a:rPr lang="tr-TR" sz="2400" b="1" dirty="0" err="1"/>
              <a:t>No’lu</a:t>
            </a:r>
            <a:r>
              <a:rPr lang="tr-TR" sz="2400" b="1" dirty="0"/>
              <a:t> Devlet Memurları Kanunu Genel </a:t>
            </a:r>
            <a:r>
              <a:rPr lang="tr-TR" sz="2400" b="1" dirty="0" smtClean="0"/>
              <a:t>Tebliği(28.09.1997 tarihli ve 23124 sayılı Resmi Gazete) </a:t>
            </a:r>
            <a:r>
              <a:rPr lang="tr-TR" sz="2400" b="1" dirty="0"/>
              <a:t>ile  657 sayılı </a:t>
            </a:r>
            <a:r>
              <a:rPr lang="tr-TR" sz="2400" b="1" dirty="0" smtClean="0"/>
              <a:t>Devlet Memurları Kanununun </a:t>
            </a:r>
            <a:r>
              <a:rPr lang="tr-TR" sz="2400" b="1" dirty="0"/>
              <a:t>64.maddesinin 3. fıkrası gereğince bir kademe ilerlemesinden </a:t>
            </a:r>
            <a:r>
              <a:rPr lang="tr-TR" sz="2400" b="1" dirty="0" smtClean="0"/>
              <a:t>yararlandırılacaktır.</a:t>
            </a:r>
            <a:endParaRPr lang="tr-TR" sz="2400" b="1" dirty="0"/>
          </a:p>
          <a:p>
            <a:pPr algn="just"/>
            <a:r>
              <a:rPr lang="tr-TR" sz="2400" b="1" dirty="0">
                <a:solidFill>
                  <a:srgbClr val="FF0000"/>
                </a:solidFill>
              </a:rPr>
              <a:t> </a:t>
            </a:r>
            <a:r>
              <a:rPr lang="tr-TR" sz="2400" b="1" dirty="0" smtClean="0">
                <a:solidFill>
                  <a:srgbClr val="FF0000"/>
                </a:solidFill>
              </a:rPr>
              <a:t>   İki </a:t>
            </a:r>
            <a:r>
              <a:rPr lang="tr-TR" sz="2400" b="1" dirty="0">
                <a:solidFill>
                  <a:srgbClr val="FF0000"/>
                </a:solidFill>
              </a:rPr>
              <a:t>yıllık süre hesabında düşülecek süreler</a:t>
            </a:r>
          </a:p>
          <a:p>
            <a:pPr algn="just"/>
            <a:r>
              <a:rPr lang="tr-TR" sz="2400" b="1" dirty="0"/>
              <a:t>  </a:t>
            </a:r>
            <a:r>
              <a:rPr lang="tr-TR" sz="2400" b="1" dirty="0" smtClean="0"/>
              <a:t>  </a:t>
            </a:r>
            <a:r>
              <a:rPr lang="tr-TR" sz="2400" b="1" dirty="0"/>
              <a:t>1-Aylıksız izin kullanılan </a:t>
            </a:r>
            <a:r>
              <a:rPr lang="tr-TR" sz="2400" b="1" dirty="0" smtClean="0"/>
              <a:t>süreler ile hastalık izni</a:t>
            </a:r>
            <a:endParaRPr lang="tr-TR" sz="2400" b="1" dirty="0"/>
          </a:p>
          <a:p>
            <a:pPr algn="just"/>
            <a:r>
              <a:rPr lang="tr-TR" sz="2400" b="1" dirty="0"/>
              <a:t>    </a:t>
            </a:r>
            <a:r>
              <a:rPr lang="tr-TR" sz="2400" b="1" dirty="0" smtClean="0"/>
              <a:t>2-Vekalet</a:t>
            </a:r>
            <a:r>
              <a:rPr lang="tr-TR" sz="2400" b="1" dirty="0"/>
              <a:t>, Hizmet içi eğitim, geçici görev, bölge dışında geçen         </a:t>
            </a:r>
            <a:r>
              <a:rPr lang="tr-TR" sz="2400" b="1" dirty="0" smtClean="0"/>
              <a:t>süreler dikkate </a:t>
            </a:r>
            <a:r>
              <a:rPr lang="tr-TR" sz="2400" b="1" dirty="0"/>
              <a:t>alınmayacak </a:t>
            </a:r>
            <a:r>
              <a:rPr lang="tr-TR" sz="2400" b="1" dirty="0" smtClean="0"/>
              <a:t>olup </a:t>
            </a:r>
            <a:r>
              <a:rPr lang="tr-TR" sz="2400" b="1" dirty="0"/>
              <a:t>sadece yıllık izinde geçirilen süreler iki yılın hesabında dikkate alınacaktır</a:t>
            </a:r>
            <a:r>
              <a:rPr lang="tr-TR" sz="2400" b="1" dirty="0" smtClean="0"/>
              <a:t>.</a:t>
            </a:r>
            <a:endParaRPr lang="tr-TR" sz="2400" b="1" dirty="0"/>
          </a:p>
        </p:txBody>
      </p:sp>
      <p:sp>
        <p:nvSpPr>
          <p:cNvPr id="3" name="Dikdörtgen 2"/>
          <p:cNvSpPr/>
          <p:nvPr/>
        </p:nvSpPr>
        <p:spPr>
          <a:xfrm>
            <a:off x="647114" y="1222714"/>
            <a:ext cx="7998946" cy="461665"/>
          </a:xfrm>
          <a:prstGeom prst="rect">
            <a:avLst/>
          </a:prstGeom>
        </p:spPr>
        <p:txBody>
          <a:bodyPr wrap="square">
            <a:spAutoFit/>
          </a:bodyPr>
          <a:lstStyle/>
          <a:p>
            <a:pPr algn="ctr"/>
            <a:r>
              <a:rPr lang="tr-TR" sz="2400" b="1" dirty="0">
                <a:solidFill>
                  <a:srgbClr val="FF0000"/>
                </a:solidFill>
              </a:rPr>
              <a:t>KALKINMADA 1.DERECEDE ÖNCELİKLİ YÖRE TERFİLERİ</a:t>
            </a:r>
            <a:endParaRPr lang="tr-TR" sz="2400" dirty="0"/>
          </a:p>
        </p:txBody>
      </p:sp>
      <p:sp>
        <p:nvSpPr>
          <p:cNvPr id="4" name="Metin kutusu 3">
            <a:extLst>
              <a:ext uri="{FF2B5EF4-FFF2-40B4-BE49-F238E27FC236}">
                <a16:creationId xmlns:a16="http://schemas.microsoft.com/office/drawing/2014/main" id="{D6C278F6-B7F6-4BF7-BAC1-0DC59EFF7B6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37393" y="115832"/>
            <a:ext cx="1028699" cy="869663"/>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896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38403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492367" y="1116769"/>
            <a:ext cx="8257737"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8F5A7FC2-4981-4197-A20F-C9E46EDF088E}"/>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92FEBA2E-E9B7-4BA5-863C-2BB73BAB09EB}"/>
              </a:ext>
            </a:extLst>
          </p:cNvPr>
          <p:cNvGraphicFramePr>
            <a:graphicFrameLocks noGrp="1"/>
          </p:cNvGraphicFramePr>
          <p:nvPr>
            <p:extLst>
              <p:ext uri="{D42A27DB-BD31-4B8C-83A1-F6EECF244321}">
                <p14:modId xmlns:p14="http://schemas.microsoft.com/office/powerpoint/2010/main" val="3631577242"/>
              </p:ext>
            </p:extLst>
          </p:nvPr>
        </p:nvGraphicFramePr>
        <p:xfrm>
          <a:off x="492368" y="1486103"/>
          <a:ext cx="8370280" cy="5196370"/>
        </p:xfrm>
        <a:graphic>
          <a:graphicData uri="http://schemas.openxmlformats.org/drawingml/2006/table">
            <a:tbl>
              <a:tblPr/>
              <a:tblGrid>
                <a:gridCol w="442157">
                  <a:extLst>
                    <a:ext uri="{9D8B030D-6E8A-4147-A177-3AD203B41FA5}">
                      <a16:colId xmlns:a16="http://schemas.microsoft.com/office/drawing/2014/main" val="313370322"/>
                    </a:ext>
                  </a:extLst>
                </a:gridCol>
                <a:gridCol w="442157">
                  <a:extLst>
                    <a:ext uri="{9D8B030D-6E8A-4147-A177-3AD203B41FA5}">
                      <a16:colId xmlns:a16="http://schemas.microsoft.com/office/drawing/2014/main" val="3829000887"/>
                    </a:ext>
                  </a:extLst>
                </a:gridCol>
                <a:gridCol w="442157">
                  <a:extLst>
                    <a:ext uri="{9D8B030D-6E8A-4147-A177-3AD203B41FA5}">
                      <a16:colId xmlns:a16="http://schemas.microsoft.com/office/drawing/2014/main" val="3188749381"/>
                    </a:ext>
                  </a:extLst>
                </a:gridCol>
                <a:gridCol w="1160663">
                  <a:extLst>
                    <a:ext uri="{9D8B030D-6E8A-4147-A177-3AD203B41FA5}">
                      <a16:colId xmlns:a16="http://schemas.microsoft.com/office/drawing/2014/main" val="572034527"/>
                    </a:ext>
                  </a:extLst>
                </a:gridCol>
                <a:gridCol w="1308048">
                  <a:extLst>
                    <a:ext uri="{9D8B030D-6E8A-4147-A177-3AD203B41FA5}">
                      <a16:colId xmlns:a16="http://schemas.microsoft.com/office/drawing/2014/main" val="3884402847"/>
                    </a:ext>
                  </a:extLst>
                </a:gridCol>
                <a:gridCol w="442157">
                  <a:extLst>
                    <a:ext uri="{9D8B030D-6E8A-4147-A177-3AD203B41FA5}">
                      <a16:colId xmlns:a16="http://schemas.microsoft.com/office/drawing/2014/main" val="1361674128"/>
                    </a:ext>
                  </a:extLst>
                </a:gridCol>
                <a:gridCol w="442157">
                  <a:extLst>
                    <a:ext uri="{9D8B030D-6E8A-4147-A177-3AD203B41FA5}">
                      <a16:colId xmlns:a16="http://schemas.microsoft.com/office/drawing/2014/main" val="14134703"/>
                    </a:ext>
                  </a:extLst>
                </a:gridCol>
                <a:gridCol w="442157">
                  <a:extLst>
                    <a:ext uri="{9D8B030D-6E8A-4147-A177-3AD203B41FA5}">
                      <a16:colId xmlns:a16="http://schemas.microsoft.com/office/drawing/2014/main" val="1901313276"/>
                    </a:ext>
                  </a:extLst>
                </a:gridCol>
                <a:gridCol w="1160663">
                  <a:extLst>
                    <a:ext uri="{9D8B030D-6E8A-4147-A177-3AD203B41FA5}">
                      <a16:colId xmlns:a16="http://schemas.microsoft.com/office/drawing/2014/main" val="3308594237"/>
                    </a:ext>
                  </a:extLst>
                </a:gridCol>
                <a:gridCol w="2087964">
                  <a:extLst>
                    <a:ext uri="{9D8B030D-6E8A-4147-A177-3AD203B41FA5}">
                      <a16:colId xmlns:a16="http://schemas.microsoft.com/office/drawing/2014/main" val="3333704735"/>
                    </a:ext>
                  </a:extLst>
                </a:gridCol>
              </a:tblGrid>
              <a:tr h="251096">
                <a:tc gridSpan="5">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1885452655"/>
                  </a:ext>
                </a:extLst>
              </a:tr>
              <a:tr h="251096">
                <a:tc gridSpan="5">
                  <a:txBody>
                    <a:bodyPr/>
                    <a:lstStyle/>
                    <a:p>
                      <a:pPr algn="l" fontAlgn="b"/>
                      <a:r>
                        <a:rPr lang="tr-TR" sz="1800" b="0" i="0" u="none" strike="noStrike">
                          <a:solidFill>
                            <a:srgbClr val="000000"/>
                          </a:solidFill>
                          <a:effectLst/>
                          <a:latin typeface="Calibri" panose="020F0502020204030204" pitchFamily="34" charset="0"/>
                        </a:rPr>
                        <a:t>Terfi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17.12.2018</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973751925"/>
                  </a:ext>
                </a:extLst>
              </a:tr>
              <a:tr h="251096">
                <a:tc gridSpan="5">
                  <a:txBody>
                    <a:bodyPr/>
                    <a:lstStyle/>
                    <a:p>
                      <a:pPr algn="l" fontAlgn="b"/>
                      <a:r>
                        <a:rPr lang="tr-TR" sz="1800" b="0" i="0" u="none" strike="noStrike">
                          <a:solidFill>
                            <a:srgbClr val="000000"/>
                          </a:solidFill>
                          <a:effectLst/>
                          <a:latin typeface="Calibri" panose="020F0502020204030204" pitchFamily="34" charset="0"/>
                        </a:rPr>
                        <a:t>İki Yıllık Sürenin Başlangıc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29.01.2017</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299148151"/>
                  </a:ext>
                </a:extLst>
              </a:tr>
              <a:tr h="251096">
                <a:tc gridSpan="5">
                  <a:txBody>
                    <a:bodyPr/>
                    <a:lstStyle/>
                    <a:p>
                      <a:pPr algn="l" fontAlgn="b"/>
                      <a:r>
                        <a:rPr lang="tr-TR" sz="1800" b="1" i="0" u="none" strike="noStrike" dirty="0">
                          <a:solidFill>
                            <a:srgbClr val="000000"/>
                          </a:solidFill>
                          <a:effectLst/>
                          <a:latin typeface="Calibri" panose="020F0502020204030204" pitchFamily="34" charset="0"/>
                        </a:rPr>
                        <a:t>İki Yılını Tamamladığı Tarih</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1" i="0" u="none" strike="noStrike">
                          <a:solidFill>
                            <a:srgbClr val="000000"/>
                          </a:solidFill>
                          <a:effectLst/>
                          <a:latin typeface="Calibri" panose="020F0502020204030204" pitchFamily="34" charset="0"/>
                        </a:rPr>
                        <a:t>: 29.01.2019</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002905514"/>
                  </a:ext>
                </a:extLst>
              </a:tr>
              <a:tr h="251096">
                <a:tc gridSpan="5">
                  <a:txBody>
                    <a:bodyPr/>
                    <a:lstStyle/>
                    <a:p>
                      <a:pPr algn="ctr" fontAlgn="ctr"/>
                      <a:r>
                        <a:rPr lang="tr-TR" sz="1800" b="1" i="0" u="none" strike="noStrike">
                          <a:solidFill>
                            <a:srgbClr val="000000"/>
                          </a:solidFill>
                          <a:effectLst/>
                          <a:latin typeface="Calibri" panose="020F0502020204030204" pitchFamily="34" charset="0"/>
                        </a:rPr>
                        <a:t>ESKİ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90512550"/>
                  </a:ext>
                </a:extLst>
              </a:tr>
              <a:tr h="447354">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TERFİ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GEÇERLİLİK TARİHİ</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(ONAY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19340512"/>
                  </a:ext>
                </a:extLst>
              </a:tr>
              <a:tr h="347494">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21.01.2019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29.01.2019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02042125"/>
                  </a:ext>
                </a:extLst>
              </a:tr>
              <a:tr h="251096">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1878084"/>
                  </a:ext>
                </a:extLst>
              </a:tr>
              <a:tr h="251096">
                <a:tc gridSpan="5">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932266604"/>
                  </a:ext>
                </a:extLst>
              </a:tr>
              <a:tr h="251096">
                <a:tc gridSpan="5">
                  <a:txBody>
                    <a:bodyPr/>
                    <a:lstStyle/>
                    <a:p>
                      <a:pPr algn="l" fontAlgn="b"/>
                      <a:r>
                        <a:rPr lang="tr-TR" sz="1800" b="0" i="0" u="none" strike="noStrike">
                          <a:solidFill>
                            <a:srgbClr val="000000"/>
                          </a:solidFill>
                          <a:effectLst/>
                          <a:latin typeface="Calibri" panose="020F0502020204030204" pitchFamily="34" charset="0"/>
                        </a:rPr>
                        <a:t>Terfi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17.12.2018</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588788693"/>
                  </a:ext>
                </a:extLst>
              </a:tr>
              <a:tr h="251096">
                <a:tc gridSpan="5">
                  <a:txBody>
                    <a:bodyPr/>
                    <a:lstStyle/>
                    <a:p>
                      <a:pPr algn="l" fontAlgn="b"/>
                      <a:r>
                        <a:rPr lang="tr-TR" sz="1800" b="0" i="0" u="none" strike="noStrike">
                          <a:solidFill>
                            <a:srgbClr val="000000"/>
                          </a:solidFill>
                          <a:effectLst/>
                          <a:latin typeface="Calibri" panose="020F0502020204030204" pitchFamily="34" charset="0"/>
                        </a:rPr>
                        <a:t>İki Yıllık Sürenin Başlangıc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29.01.2017</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807653706"/>
                  </a:ext>
                </a:extLst>
              </a:tr>
              <a:tr h="251096">
                <a:tc gridSpan="5">
                  <a:txBody>
                    <a:bodyPr/>
                    <a:lstStyle/>
                    <a:p>
                      <a:pPr algn="l" fontAlgn="b"/>
                      <a:r>
                        <a:rPr lang="tr-TR" sz="1800" b="1" i="0" u="none" strike="noStrike">
                          <a:solidFill>
                            <a:srgbClr val="000000"/>
                          </a:solidFill>
                          <a:effectLst/>
                          <a:latin typeface="Calibri" panose="020F0502020204030204" pitchFamily="34" charset="0"/>
                        </a:rPr>
                        <a:t>İki Yılını Tamamladığı Tarih</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31.05.2019</a:t>
                      </a:r>
                      <a:endParaRPr lang="tr-TR" sz="1800" b="1"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241224415"/>
                  </a:ext>
                </a:extLst>
              </a:tr>
              <a:tr h="251096">
                <a:tc gridSpan="5">
                  <a:txBody>
                    <a:bodyPr/>
                    <a:lstStyle/>
                    <a:p>
                      <a:pPr algn="l" fontAlgn="b"/>
                      <a:r>
                        <a:rPr lang="tr-TR" sz="1800" b="0" i="0" u="none" strike="noStrike">
                          <a:solidFill>
                            <a:srgbClr val="000000"/>
                          </a:solidFill>
                          <a:effectLst/>
                          <a:latin typeface="Calibri" panose="020F0502020204030204" pitchFamily="34" charset="0"/>
                        </a:rPr>
                        <a:t>Kullandığı Aylıksız İzin ve Rapor</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dirty="0">
                          <a:solidFill>
                            <a:srgbClr val="000000"/>
                          </a:solidFill>
                          <a:effectLst/>
                          <a:latin typeface="Calibri" panose="020F0502020204030204" pitchFamily="34" charset="0"/>
                        </a:rPr>
                        <a:t>: 4 ay, 2 </a:t>
                      </a:r>
                      <a:r>
                        <a:rPr lang="tr-TR" sz="1800" b="0" i="0" u="none" strike="noStrike" dirty="0" smtClean="0">
                          <a:solidFill>
                            <a:srgbClr val="000000"/>
                          </a:solidFill>
                          <a:effectLst/>
                          <a:latin typeface="Calibri" panose="020F0502020204030204" pitchFamily="34" charset="0"/>
                        </a:rPr>
                        <a:t>gün</a:t>
                      </a:r>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939810033"/>
                  </a:ext>
                </a:extLst>
              </a:tr>
              <a:tr h="251096">
                <a:tc gridSpan="5">
                  <a:txBody>
                    <a:bodyPr/>
                    <a:lstStyle/>
                    <a:p>
                      <a:pPr algn="ctr" fontAlgn="ctr"/>
                      <a:r>
                        <a:rPr lang="tr-TR" sz="1800" b="1" i="0" u="none" strike="noStrike">
                          <a:solidFill>
                            <a:srgbClr val="000000"/>
                          </a:solidFill>
                          <a:effectLst/>
                          <a:latin typeface="Calibri" panose="020F0502020204030204" pitchFamily="34" charset="0"/>
                        </a:rPr>
                        <a:t>ESKİ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80686946"/>
                  </a:ext>
                </a:extLst>
              </a:tr>
              <a:tr h="495359">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TERFİ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GEÇERLİLİK TARİHİ</a:t>
                      </a:r>
                      <a:br>
                        <a:rPr lang="tr-TR" sz="1800" b="1" i="0" u="none" strike="noStrike">
                          <a:solidFill>
                            <a:srgbClr val="000000"/>
                          </a:solidFill>
                          <a:effectLst/>
                          <a:latin typeface="Calibri" panose="020F0502020204030204" pitchFamily="34" charset="0"/>
                        </a:rPr>
                      </a:br>
                      <a:r>
                        <a:rPr lang="tr-TR" sz="1800" b="1" i="0" u="none" strike="noStrike">
                          <a:solidFill>
                            <a:srgbClr val="000000"/>
                          </a:solidFill>
                          <a:effectLst/>
                          <a:latin typeface="Calibri" panose="020F0502020204030204" pitchFamily="34" charset="0"/>
                        </a:rPr>
                        <a:t>(ONAY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24527353"/>
                  </a:ext>
                </a:extLst>
              </a:tr>
              <a:tr h="352320">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21.01.2019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31.05.2019</a:t>
                      </a: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05073814"/>
                  </a:ext>
                </a:extLst>
              </a:tr>
            </a:tbl>
          </a:graphicData>
        </a:graphic>
      </p:graphicFrame>
      <p:cxnSp>
        <p:nvCxnSpPr>
          <p:cNvPr id="7" name="Düz Bağlayıcı 6">
            <a:extLst>
              <a:ext uri="{FF2B5EF4-FFF2-40B4-BE49-F238E27FC236}">
                <a16:creationId xmlns:a16="http://schemas.microsoft.com/office/drawing/2014/main" id="{38BF896A-252B-4D40-88D6-BE7FA816F5A6}"/>
              </a:ext>
            </a:extLst>
          </p:cNvPr>
          <p:cNvCxnSpPr/>
          <p:nvPr/>
        </p:nvCxnSpPr>
        <p:spPr>
          <a:xfrm>
            <a:off x="492367" y="3953022"/>
            <a:ext cx="8370279"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Resim 5"/>
          <p:cNvPicPr>
            <a:picLocks noChangeAspect="1"/>
          </p:cNvPicPr>
          <p:nvPr/>
        </p:nvPicPr>
        <p:blipFill>
          <a:blip r:embed="rId2"/>
          <a:stretch>
            <a:fillRect/>
          </a:stretch>
        </p:blipFill>
        <p:spPr>
          <a:xfrm>
            <a:off x="219809" y="140677"/>
            <a:ext cx="958360" cy="866688"/>
          </a:xfrm>
          <a:prstGeom prst="rect">
            <a:avLst/>
          </a:prstGeom>
        </p:spPr>
      </p:pic>
      <p:cxnSp>
        <p:nvCxnSpPr>
          <p:cNvPr id="8" name="Düz Bağlayıcı 7"/>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75656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62708" y="1152984"/>
            <a:ext cx="8083352" cy="461665"/>
          </a:xfrm>
          <a:prstGeom prst="rect">
            <a:avLst/>
          </a:prstGeom>
        </p:spPr>
        <p:txBody>
          <a:bodyPr wrap="square">
            <a:spAutoFit/>
          </a:bodyPr>
          <a:lstStyle/>
          <a:p>
            <a:pPr algn="ctr"/>
            <a:r>
              <a:rPr lang="tr-TR" sz="2400" b="1" dirty="0">
                <a:solidFill>
                  <a:srgbClr val="FF0000"/>
                </a:solidFill>
              </a:rPr>
              <a:t>ÜST ÖĞRENİM İNTİBAKLARI</a:t>
            </a:r>
            <a:endParaRPr lang="tr-TR" sz="2400" dirty="0"/>
          </a:p>
        </p:txBody>
      </p:sp>
      <p:sp>
        <p:nvSpPr>
          <p:cNvPr id="3" name="Dikdörtgen 2"/>
          <p:cNvSpPr/>
          <p:nvPr/>
        </p:nvSpPr>
        <p:spPr>
          <a:xfrm>
            <a:off x="369277" y="1614649"/>
            <a:ext cx="8276783" cy="5324535"/>
          </a:xfrm>
          <a:prstGeom prst="rect">
            <a:avLst/>
          </a:prstGeom>
        </p:spPr>
        <p:txBody>
          <a:bodyPr wrap="square">
            <a:spAutoFit/>
          </a:bodyPr>
          <a:lstStyle/>
          <a:p>
            <a:pPr algn="just"/>
            <a:r>
              <a:rPr lang="tr-TR" sz="2000" b="1" dirty="0"/>
              <a:t>Memuriyete atandıktan sonra memuriyetleri sırasında bir üst öğrenimi bitirenlerin üst öğrenim </a:t>
            </a:r>
            <a:r>
              <a:rPr lang="tr-TR" sz="2000" b="1" dirty="0" err="1" smtClean="0"/>
              <a:t>intibaklarıı</a:t>
            </a:r>
            <a:r>
              <a:rPr lang="tr-TR" sz="2000" b="1" dirty="0" smtClean="0"/>
              <a:t> emsale </a:t>
            </a:r>
            <a:r>
              <a:rPr lang="tr-TR" sz="2000" b="1" dirty="0"/>
              <a:t>tabi tutulmak suretiyle </a:t>
            </a:r>
            <a:r>
              <a:rPr lang="tr-TR" sz="2000" b="1" dirty="0" smtClean="0"/>
              <a:t>derece ve kademelerinde değerlendirilir.(</a:t>
            </a:r>
            <a:r>
              <a:rPr lang="tr-TR" sz="2000" b="1" dirty="0" smtClean="0">
                <a:solidFill>
                  <a:srgbClr val="FF0000"/>
                </a:solidFill>
              </a:rPr>
              <a:t>657 S.K.36-12/d mad.)</a:t>
            </a:r>
          </a:p>
          <a:p>
            <a:pPr marL="285750" indent="-285750" algn="just">
              <a:buFont typeface="Wingdings" panose="05000000000000000000" pitchFamily="2" charset="2"/>
              <a:buChar char="Ø"/>
            </a:pPr>
            <a:endParaRPr lang="tr-TR" sz="2000" b="1" dirty="0" smtClean="0"/>
          </a:p>
          <a:p>
            <a:pPr algn="just"/>
            <a:r>
              <a:rPr lang="tr-TR" sz="2000" b="1" dirty="0" smtClean="0">
                <a:solidFill>
                  <a:srgbClr val="FF0000"/>
                </a:solidFill>
              </a:rPr>
              <a:t>Emsal kişi</a:t>
            </a:r>
            <a:r>
              <a:rPr lang="tr-TR" sz="2000" b="1" dirty="0" smtClean="0"/>
              <a:t>: Görevde </a:t>
            </a:r>
            <a:r>
              <a:rPr lang="tr-TR" sz="2000" b="1" dirty="0"/>
              <a:t>iken üst öğrenimi bitiren memurun emsali, aynı üst öğrenimi tahsile ara vermeden başlayan ve normal süresi içinde bitirdikten sonra memuriyete giren </a:t>
            </a:r>
            <a:r>
              <a:rPr lang="tr-TR" sz="2000" b="1" dirty="0" smtClean="0"/>
              <a:t>kişidir.</a:t>
            </a:r>
          </a:p>
          <a:p>
            <a:pPr marL="285750" indent="-285750" algn="just">
              <a:buFont typeface="Wingdings" panose="05000000000000000000" pitchFamily="2" charset="2"/>
              <a:buChar char="Ø"/>
            </a:pPr>
            <a:endParaRPr lang="tr-TR" sz="2000" b="1" dirty="0"/>
          </a:p>
          <a:p>
            <a:pPr algn="just"/>
            <a:r>
              <a:rPr lang="tr-TR" sz="2000" b="1" dirty="0"/>
              <a:t>Üst öğrenim intibakı  </a:t>
            </a:r>
            <a:r>
              <a:rPr lang="tr-TR" sz="2000" b="1"/>
              <a:t>yapılan </a:t>
            </a:r>
            <a:r>
              <a:rPr lang="tr-TR" sz="2000" b="1" smtClean="0"/>
              <a:t>memurların, </a:t>
            </a:r>
            <a:r>
              <a:rPr lang="tr-TR" sz="2000" b="1" dirty="0"/>
              <a:t>memuriyetleri sırasında almış oldukları ilave kademe ve dereceler de emsal hesaplamasında derece ve kademelerine eklenir</a:t>
            </a:r>
            <a:r>
              <a:rPr lang="tr-TR" sz="2000" b="1" dirty="0" smtClean="0"/>
              <a:t>. Uyarma, kınama ve aylıktan kesme cezaları dikkate alınmaz. Sadece Kademe ilerlemesinin durdurulması disiplin cezası dikkate alınır.</a:t>
            </a:r>
            <a:endParaRPr lang="tr-TR" sz="2000" b="1" dirty="0"/>
          </a:p>
          <a:p>
            <a:pPr algn="just"/>
            <a:r>
              <a:rPr lang="tr-TR" sz="2000" b="1" dirty="0" smtClean="0">
                <a:solidFill>
                  <a:srgbClr val="FF0000"/>
                </a:solidFill>
              </a:rPr>
              <a:t>Üst </a:t>
            </a:r>
            <a:r>
              <a:rPr lang="tr-TR" sz="2000" b="1" dirty="0">
                <a:solidFill>
                  <a:srgbClr val="FF0000"/>
                </a:solidFill>
              </a:rPr>
              <a:t>öğrenim </a:t>
            </a:r>
            <a:r>
              <a:rPr lang="tr-TR" sz="2000" b="1" dirty="0" smtClean="0">
                <a:solidFill>
                  <a:srgbClr val="FF0000"/>
                </a:solidFill>
              </a:rPr>
              <a:t>emsal hizmetinin hesaplanmasında </a:t>
            </a:r>
            <a:r>
              <a:rPr lang="tr-TR" sz="2000" b="1" dirty="0">
                <a:solidFill>
                  <a:srgbClr val="FF0000"/>
                </a:solidFill>
              </a:rPr>
              <a:t>hesaplama tarihi </a:t>
            </a:r>
            <a:r>
              <a:rPr lang="tr-TR" sz="2000" b="1" dirty="0" smtClean="0">
                <a:solidFill>
                  <a:srgbClr val="FF0000"/>
                </a:solidFill>
              </a:rPr>
              <a:t>olarak;</a:t>
            </a:r>
          </a:p>
          <a:p>
            <a:pPr algn="just"/>
            <a:r>
              <a:rPr lang="tr-TR" sz="2000" b="1" dirty="0" smtClean="0"/>
              <a:t>Ortaokul ve Liselerde  </a:t>
            </a:r>
            <a:r>
              <a:rPr lang="tr-TR" sz="2000" b="1" dirty="0">
                <a:solidFill>
                  <a:srgbClr val="FF0000"/>
                </a:solidFill>
              </a:rPr>
              <a:t>30 </a:t>
            </a:r>
            <a:r>
              <a:rPr lang="tr-TR" sz="2000" b="1" dirty="0" smtClean="0">
                <a:solidFill>
                  <a:srgbClr val="FF0000"/>
                </a:solidFill>
              </a:rPr>
              <a:t>Haziran</a:t>
            </a:r>
            <a:r>
              <a:rPr lang="tr-TR" sz="2000" b="1" dirty="0" smtClean="0"/>
              <a:t>;</a:t>
            </a:r>
          </a:p>
          <a:p>
            <a:pPr marL="285750" indent="-285750" algn="just">
              <a:buFont typeface="Wingdings" panose="05000000000000000000" pitchFamily="2" charset="2"/>
              <a:buChar char="Ø"/>
            </a:pPr>
            <a:endParaRPr lang="tr-TR" sz="2000" b="1" dirty="0" smtClean="0"/>
          </a:p>
          <a:p>
            <a:pPr algn="just"/>
            <a:r>
              <a:rPr lang="tr-TR" sz="2000" b="1" dirty="0" smtClean="0"/>
              <a:t>Yüksekokul </a:t>
            </a:r>
            <a:r>
              <a:rPr lang="tr-TR" sz="2000" b="1" dirty="0"/>
              <a:t>ve Fakültelerde  </a:t>
            </a:r>
            <a:r>
              <a:rPr lang="tr-TR" sz="2000" b="1" dirty="0" smtClean="0">
                <a:solidFill>
                  <a:srgbClr val="FF0000"/>
                </a:solidFill>
              </a:rPr>
              <a:t>31 </a:t>
            </a:r>
            <a:r>
              <a:rPr lang="tr-TR" sz="2000" b="1" dirty="0">
                <a:solidFill>
                  <a:srgbClr val="FF0000"/>
                </a:solidFill>
              </a:rPr>
              <a:t>Temmuz </a:t>
            </a:r>
            <a:r>
              <a:rPr lang="tr-TR" sz="2000" b="1" dirty="0"/>
              <a:t>t</a:t>
            </a:r>
            <a:r>
              <a:rPr lang="tr-TR" sz="2000" b="1" dirty="0" smtClean="0"/>
              <a:t>arihi </a:t>
            </a:r>
            <a:r>
              <a:rPr lang="tr-TR" sz="2000" b="1" dirty="0"/>
              <a:t>esas alınır</a:t>
            </a:r>
            <a:r>
              <a:rPr lang="tr-TR" sz="2000" b="1" dirty="0" smtClean="0"/>
              <a:t>.</a:t>
            </a:r>
            <a:endParaRPr lang="tr-TR" sz="2000" b="1" dirty="0"/>
          </a:p>
        </p:txBody>
      </p:sp>
      <p:sp>
        <p:nvSpPr>
          <p:cNvPr id="4" name="Metin kutusu 3">
            <a:extLst>
              <a:ext uri="{FF2B5EF4-FFF2-40B4-BE49-F238E27FC236}">
                <a16:creationId xmlns:a16="http://schemas.microsoft.com/office/drawing/2014/main" id="{AC00B55D-B5C8-4397-B1AA-6A882AC79C4E}"/>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61370" y="76399"/>
            <a:ext cx="975946" cy="937027"/>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11981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dirty="0" smtClean="0">
                <a:solidFill>
                  <a:srgbClr val="C00000"/>
                </a:solidFill>
              </a:rPr>
              <a:t>KADRO </a:t>
            </a:r>
            <a:r>
              <a:rPr lang="tr-TR" sz="2800"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4036765933"/>
              </p:ext>
            </p:extLst>
          </p:nvPr>
        </p:nvGraphicFramePr>
        <p:xfrm>
          <a:off x="571500" y="1650862"/>
          <a:ext cx="8074560" cy="5232107"/>
        </p:xfrm>
        <a:graphic>
          <a:graphicData uri="http://schemas.openxmlformats.org/drawingml/2006/table">
            <a:tbl>
              <a:tblPr/>
              <a:tblGrid>
                <a:gridCol w="3669781">
                  <a:extLst>
                    <a:ext uri="{9D8B030D-6E8A-4147-A177-3AD203B41FA5}">
                      <a16:colId xmlns:a16="http://schemas.microsoft.com/office/drawing/2014/main" val="3161361404"/>
                    </a:ext>
                  </a:extLst>
                </a:gridCol>
                <a:gridCol w="2111166">
                  <a:extLst>
                    <a:ext uri="{9D8B030D-6E8A-4147-A177-3AD203B41FA5}">
                      <a16:colId xmlns:a16="http://schemas.microsoft.com/office/drawing/2014/main" val="3666755390"/>
                    </a:ext>
                  </a:extLst>
                </a:gridCol>
                <a:gridCol w="2293613">
                  <a:extLst>
                    <a:ext uri="{9D8B030D-6E8A-4147-A177-3AD203B41FA5}">
                      <a16:colId xmlns:a16="http://schemas.microsoft.com/office/drawing/2014/main" val="1305347980"/>
                    </a:ext>
                  </a:extLst>
                </a:gridCol>
              </a:tblGrid>
              <a:tr h="307315">
                <a:tc>
                  <a:txBody>
                    <a:bodyPr/>
                    <a:lstStyle/>
                    <a:p>
                      <a:pPr algn="l" fontAlgn="b"/>
                      <a:r>
                        <a:rPr lang="tr-TR" sz="1800" b="1" i="0" u="none" strike="noStrike" dirty="0" err="1" smtClean="0">
                          <a:solidFill>
                            <a:srgbClr val="000000"/>
                          </a:solidFill>
                          <a:effectLst/>
                          <a:latin typeface="Calibri" panose="020F0502020204030204" pitchFamily="34" charset="0"/>
                        </a:rPr>
                        <a:t>Öğrenimİ</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ve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İlkokul-30.06.1982</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307315">
                <a:tc>
                  <a:txBody>
                    <a:bodyPr/>
                    <a:lstStyle/>
                    <a:p>
                      <a:pPr algn="l" fontAlgn="b"/>
                      <a:r>
                        <a:rPr lang="tr-TR" sz="1800" b="1" i="0" u="none" strike="noStrike" dirty="0">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14.10.1984</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307315">
                <a:tc>
                  <a:txBody>
                    <a:bodyPr/>
                    <a:lstStyle/>
                    <a:p>
                      <a:pPr algn="l" fontAlgn="b"/>
                      <a:r>
                        <a:rPr lang="tr-TR" sz="1800" b="1"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Ortaokul-30.06.1996</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307315">
                <a:tc>
                  <a:txBody>
                    <a:bodyPr/>
                    <a:lstStyle/>
                    <a:p>
                      <a:pPr algn="l" fontAlgn="b"/>
                      <a:r>
                        <a:rPr lang="tr-TR" sz="1800" b="1"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11/3    (14.10.1995)</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307315">
                <a:tc>
                  <a:txBody>
                    <a:bodyPr/>
                    <a:lstStyle/>
                    <a:p>
                      <a:pPr algn="l" fontAlgn="b"/>
                      <a:r>
                        <a:rPr lang="tr-TR" sz="1800" b="1" i="0" u="none" strike="noStrike" dirty="0" smtClean="0">
                          <a:solidFill>
                            <a:srgbClr val="000000"/>
                          </a:solidFill>
                          <a:effectLst/>
                          <a:latin typeface="Calibri" panose="020F0502020204030204" pitchFamily="34" charset="0"/>
                        </a:rPr>
                        <a:t>458</a:t>
                      </a:r>
                      <a:r>
                        <a:rPr lang="tr-TR" sz="1800" b="1" i="0" u="none" strike="noStrike" baseline="0" dirty="0" smtClean="0">
                          <a:solidFill>
                            <a:srgbClr val="000000"/>
                          </a:solidFill>
                          <a:effectLst/>
                          <a:latin typeface="Calibri" panose="020F0502020204030204" pitchFamily="34" charset="0"/>
                        </a:rPr>
                        <a:t> </a:t>
                      </a:r>
                      <a:r>
                        <a:rPr lang="tr-TR" sz="1800" b="1" i="0" u="none" strike="noStrike" baseline="0" dirty="0" err="1" smtClean="0">
                          <a:solidFill>
                            <a:srgbClr val="000000"/>
                          </a:solidFill>
                          <a:effectLst/>
                          <a:latin typeface="Calibri" panose="020F0502020204030204" pitchFamily="34" charset="0"/>
                        </a:rPr>
                        <a:t>S.K.H.K.dan</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yararlandı</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15.10.1991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3073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307315">
                <a:tc gridSpan="3">
                  <a:txBody>
                    <a:bodyPr/>
                    <a:lstStyle/>
                    <a:p>
                      <a:pPr algn="ctr" fontAlgn="ctr"/>
                      <a:r>
                        <a:rPr lang="tr-TR" sz="1800" b="1" i="0" u="none" strike="noStrike" dirty="0" smtClean="0">
                          <a:solidFill>
                            <a:srgbClr val="FF0000"/>
                          </a:solidFill>
                          <a:effectLst/>
                          <a:latin typeface="Calibri" panose="020F0502020204030204" pitchFamily="34" charset="0"/>
                        </a:rPr>
                        <a:t>EMSAL</a:t>
                      </a:r>
                      <a:r>
                        <a:rPr lang="tr-TR" sz="1800" b="1" i="0" u="none" strike="noStrike" baseline="0" dirty="0" smtClean="0">
                          <a:solidFill>
                            <a:srgbClr val="FF0000"/>
                          </a:solidFill>
                          <a:effectLst/>
                          <a:latin typeface="Calibri" panose="020F0502020204030204" pitchFamily="34" charset="0"/>
                        </a:rPr>
                        <a:t> DEĞERLENDİRME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307315">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307315">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30.06.1996</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307315">
                <a:tc>
                  <a:txBody>
                    <a:bodyPr/>
                    <a:lstStyle/>
                    <a:p>
                      <a:pPr algn="l" fontAlgn="b"/>
                      <a:r>
                        <a:rPr lang="tr-TR" sz="1800" b="1"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404527">
                <a:tc>
                  <a:txBody>
                    <a:bodyPr/>
                    <a:lstStyle/>
                    <a:p>
                      <a:pPr algn="l" fontAlgn="b">
                        <a:lnSpc>
                          <a:spcPct val="100000"/>
                        </a:lnSpc>
                      </a:pPr>
                      <a:r>
                        <a:rPr lang="tr-TR" sz="1800" b="1" i="0" u="none" strike="noStrike" dirty="0" smtClean="0">
                          <a:solidFill>
                            <a:srgbClr val="000000"/>
                          </a:solidFill>
                          <a:effectLst/>
                          <a:latin typeface="Calibri" panose="020F0502020204030204" pitchFamily="34" charset="0"/>
                        </a:rPr>
                        <a:t>Göreve </a:t>
                      </a:r>
                      <a:r>
                        <a:rPr lang="tr-TR" sz="1800" b="1" i="0" u="none" strike="noStrike" dirty="0">
                          <a:solidFill>
                            <a:srgbClr val="000000"/>
                          </a:solidFill>
                          <a:effectLst/>
                          <a:latin typeface="Calibri" panose="020F0502020204030204" pitchFamily="34" charset="0"/>
                        </a:rPr>
                        <a:t>Başlama Tarihi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30.06.1985</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14.10.1984</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307315">
                <a:tc>
                  <a:txBody>
                    <a:bodyPr/>
                    <a:lstStyle/>
                    <a:p>
                      <a:pPr algn="l" fontAlgn="b"/>
                      <a:r>
                        <a:rPr lang="tr-TR" sz="1800" b="1"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31.07.1996</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31.07.1996</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307315">
                <a:tc>
                  <a:txBody>
                    <a:bodyPr/>
                    <a:lstStyle/>
                    <a:p>
                      <a:pPr algn="l" fontAlgn="b"/>
                      <a:r>
                        <a:rPr lang="tr-TR" sz="1800" b="1" i="0" u="none" strike="noStrike" dirty="0" smtClean="0">
                          <a:solidFill>
                            <a:srgbClr val="000000"/>
                          </a:solidFill>
                          <a:effectLst/>
                          <a:latin typeface="Calibri" panose="020F0502020204030204" pitchFamily="34" charset="0"/>
                        </a:rPr>
                        <a:t>Hizmet Süresi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11 yıl, 1 ay, 1 gün</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baseline="0" dirty="0" smtClean="0">
                          <a:solidFill>
                            <a:srgbClr val="000000"/>
                          </a:solidFill>
                          <a:effectLst/>
                          <a:latin typeface="Calibri" panose="020F0502020204030204" pitchFamily="34" charset="0"/>
                        </a:rPr>
                        <a:t>11 yıl, 9 ay, 17 gün</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3073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604317">
                <a:tc gridSpan="3">
                  <a:txBody>
                    <a:bodyPr/>
                    <a:lstStyle/>
                    <a:p>
                      <a:pPr algn="l" fontAlgn="ctr"/>
                      <a:r>
                        <a:rPr lang="tr-TR" sz="1800" b="1" i="0" u="none" strike="noStrike" dirty="0" err="1" smtClean="0">
                          <a:solidFill>
                            <a:srgbClr val="000000"/>
                          </a:solidFill>
                          <a:effectLst/>
                          <a:latin typeface="Calibri" panose="020F0502020204030204" pitchFamily="34" charset="0"/>
                        </a:rPr>
                        <a:t>NOT:</a:t>
                      </a:r>
                      <a:r>
                        <a:rPr lang="tr-TR" sz="1800" b="1" i="0" u="none" strike="noStrike" dirty="0" err="1" smtClean="0">
                          <a:solidFill>
                            <a:srgbClr val="FF0000"/>
                          </a:solidFill>
                          <a:effectLst/>
                          <a:latin typeface="Calibri" panose="020F0502020204030204" pitchFamily="34" charset="0"/>
                        </a:rPr>
                        <a:t>Emsalinin</a:t>
                      </a:r>
                      <a:r>
                        <a:rPr lang="tr-TR" sz="1800" b="1" i="0" u="none" strike="noStrike" dirty="0" smtClean="0">
                          <a:solidFill>
                            <a:srgbClr val="FF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hizmetine</a:t>
                      </a:r>
                      <a:r>
                        <a:rPr lang="tr-TR" sz="1800" b="1" i="0" u="none" strike="noStrike" baseline="0" dirty="0" smtClean="0">
                          <a:solidFill>
                            <a:srgbClr val="000000"/>
                          </a:solidFill>
                          <a:effectLst/>
                          <a:latin typeface="Calibri" panose="020F0502020204030204" pitchFamily="34" charset="0"/>
                        </a:rPr>
                        <a:t> göre </a:t>
                      </a:r>
                      <a:r>
                        <a:rPr lang="tr-TR" sz="1800" b="1" i="0" u="none" strike="noStrike" baseline="0" dirty="0" smtClean="0">
                          <a:solidFill>
                            <a:srgbClr val="FF0000"/>
                          </a:solidFill>
                          <a:effectLst/>
                          <a:latin typeface="Calibri" panose="020F0502020204030204" pitchFamily="34" charset="0"/>
                        </a:rPr>
                        <a:t>9.derece 1.kademede </a:t>
                      </a:r>
                      <a:r>
                        <a:rPr lang="tr-TR" sz="1800" b="1" i="0" u="none" strike="noStrike" dirty="0" smtClean="0">
                          <a:solidFill>
                            <a:srgbClr val="000000"/>
                          </a:solidFill>
                          <a:effectLst/>
                          <a:latin typeface="Calibri" panose="020F0502020204030204" pitchFamily="34" charset="0"/>
                        </a:rPr>
                        <a:t>1 ay,</a:t>
                      </a:r>
                      <a:r>
                        <a:rPr lang="tr-TR" sz="1800" b="1" i="0" u="none" strike="noStrike" baseline="0" dirty="0" smtClean="0">
                          <a:solidFill>
                            <a:srgbClr val="000000"/>
                          </a:solidFill>
                          <a:effectLst/>
                          <a:latin typeface="Calibri" panose="020F0502020204030204" pitchFamily="34" charset="0"/>
                        </a:rPr>
                        <a:t> 1 gün </a:t>
                      </a:r>
                      <a:r>
                        <a:rPr lang="tr-TR" sz="1800" b="1" i="0" u="none" strike="noStrike" dirty="0" smtClean="0">
                          <a:solidFill>
                            <a:srgbClr val="000000"/>
                          </a:solidFill>
                          <a:effectLst/>
                          <a:latin typeface="Calibri" panose="020F0502020204030204" pitchFamily="34" charset="0"/>
                        </a:rPr>
                        <a:t>kıdemli olup müteakip terfi tarihi </a:t>
                      </a:r>
                      <a:r>
                        <a:rPr lang="tr-TR" sz="1800" b="1" i="0" u="none" strike="noStrike" dirty="0" smtClean="0">
                          <a:solidFill>
                            <a:srgbClr val="FF0000"/>
                          </a:solidFill>
                          <a:effectLst/>
                          <a:latin typeface="Calibri" panose="020F0502020204030204" pitchFamily="34" charset="0"/>
                        </a:rPr>
                        <a:t>30.06.1997</a:t>
                      </a:r>
                      <a:r>
                        <a:rPr lang="tr-TR" sz="1800" b="1" i="0" u="none" strike="noStrike" baseline="0" dirty="0" smtClean="0">
                          <a:solidFill>
                            <a:srgbClr val="000000"/>
                          </a:solidFill>
                          <a:effectLst/>
                          <a:latin typeface="Calibri" panose="020F0502020204030204" pitchFamily="34" charset="0"/>
                        </a:rPr>
                        <a:t> olacak ve müteakip terfileri de buna göre yürütülecektir.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246185" y="134153"/>
            <a:ext cx="949569" cy="937027"/>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42857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951849529"/>
              </p:ext>
            </p:extLst>
          </p:nvPr>
        </p:nvGraphicFramePr>
        <p:xfrm>
          <a:off x="179018" y="1650862"/>
          <a:ext cx="8808228" cy="4850208"/>
        </p:xfrm>
        <a:graphic>
          <a:graphicData uri="http://schemas.openxmlformats.org/drawingml/2006/table">
            <a:tbl>
              <a:tblPr/>
              <a:tblGrid>
                <a:gridCol w="3827062">
                  <a:extLst>
                    <a:ext uri="{9D8B030D-6E8A-4147-A177-3AD203B41FA5}">
                      <a16:colId xmlns:a16="http://schemas.microsoft.com/office/drawing/2014/main" val="3161361404"/>
                    </a:ext>
                  </a:extLst>
                </a:gridCol>
                <a:gridCol w="2387423">
                  <a:extLst>
                    <a:ext uri="{9D8B030D-6E8A-4147-A177-3AD203B41FA5}">
                      <a16:colId xmlns:a16="http://schemas.microsoft.com/office/drawing/2014/main" val="3666755390"/>
                    </a:ext>
                  </a:extLst>
                </a:gridCol>
                <a:gridCol w="2593743">
                  <a:extLst>
                    <a:ext uri="{9D8B030D-6E8A-4147-A177-3AD203B41FA5}">
                      <a16:colId xmlns:a16="http://schemas.microsoft.com/office/drawing/2014/main" val="1305347980"/>
                    </a:ext>
                  </a:extLst>
                </a:gridCol>
              </a:tblGrid>
              <a:tr h="284626">
                <a:tc>
                  <a:txBody>
                    <a:bodyPr/>
                    <a:lstStyle/>
                    <a:p>
                      <a:pPr algn="l" fontAlgn="b"/>
                      <a:r>
                        <a:rPr lang="tr-TR" sz="1800" b="1"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600" b="1" i="0" u="none" strike="noStrike" dirty="0" smtClean="0">
                          <a:solidFill>
                            <a:srgbClr val="000000"/>
                          </a:solidFill>
                          <a:effectLst/>
                          <a:latin typeface="Calibri" panose="020F0502020204030204" pitchFamily="34" charset="0"/>
                        </a:rPr>
                        <a:t>Ortaokul-30.06.2008</a:t>
                      </a:r>
                      <a:endParaRPr lang="tr-TR"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84626">
                <a:tc>
                  <a:txBody>
                    <a:bodyPr/>
                    <a:lstStyle/>
                    <a:p>
                      <a:pPr algn="l" fontAlgn="b"/>
                      <a:r>
                        <a:rPr lang="tr-TR" sz="1800" b="1" i="0" u="none" strike="noStrike">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15.08.2011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84626">
                <a:tc>
                  <a:txBody>
                    <a:bodyPr/>
                    <a:lstStyle/>
                    <a:p>
                      <a:pPr algn="l" fontAlgn="b"/>
                      <a:r>
                        <a:rPr lang="tr-TR" sz="1800" b="1"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Lise-30.06.2021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284626">
                <a:tc>
                  <a:txBody>
                    <a:bodyPr/>
                    <a:lstStyle/>
                    <a:p>
                      <a:pPr algn="l" fontAlgn="b"/>
                      <a:r>
                        <a:rPr lang="tr-TR" sz="1800" b="1" i="0" u="none" strike="noStrike" dirty="0">
                          <a:solidFill>
                            <a:srgbClr val="000000"/>
                          </a:solidFill>
                          <a:effectLst/>
                          <a:latin typeface="Calibri" panose="020F0502020204030204" pitchFamily="34" charset="0"/>
                        </a:rPr>
                        <a:t>Son Derece ve </a:t>
                      </a:r>
                      <a:r>
                        <a:rPr lang="tr-TR" sz="1800" b="1" i="0" u="none" strike="noStrike" dirty="0" smtClean="0">
                          <a:solidFill>
                            <a:srgbClr val="000000"/>
                          </a:solidFill>
                          <a:effectLst/>
                          <a:latin typeface="Calibri" panose="020F0502020204030204" pitchFamily="34" charset="0"/>
                        </a:rPr>
                        <a:t>Kademesi</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10/3 </a:t>
                      </a:r>
                      <a:r>
                        <a:rPr lang="tr-TR" sz="1800" b="1" i="0" u="none" strike="noStrike" dirty="0">
                          <a:solidFill>
                            <a:srgbClr val="000000"/>
                          </a:solidFill>
                          <a:effectLst/>
                          <a:latin typeface="Calibri" panose="020F0502020204030204" pitchFamily="34" charset="0"/>
                        </a:rPr>
                        <a:t>(</a:t>
                      </a:r>
                      <a:r>
                        <a:rPr lang="tr-TR" sz="1800" b="1" i="0" u="none" strike="noStrike" dirty="0" smtClean="0">
                          <a:solidFill>
                            <a:srgbClr val="000000"/>
                          </a:solidFill>
                          <a:effectLst/>
                          <a:latin typeface="Calibri" panose="020F0502020204030204" pitchFamily="34" charset="0"/>
                        </a:rPr>
                        <a:t>15.08.2020)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284626">
                <a:tc>
                  <a:txBody>
                    <a:bodyPr/>
                    <a:lstStyle/>
                    <a:p>
                      <a:pPr algn="l" fontAlgn="b"/>
                      <a:r>
                        <a:rPr lang="tr-TR" sz="1800" b="1" i="0" u="none" strike="noStrike" dirty="0" smtClean="0">
                          <a:solidFill>
                            <a:srgbClr val="000000"/>
                          </a:solidFill>
                          <a:effectLst/>
                          <a:latin typeface="Calibri" panose="020F0502020204030204" pitchFamily="34" charset="0"/>
                        </a:rPr>
                        <a:t>İlave</a:t>
                      </a:r>
                      <a:r>
                        <a:rPr lang="tr-TR" sz="1800" b="1" i="0" u="none" strike="noStrike" baseline="0" dirty="0" smtClean="0">
                          <a:solidFill>
                            <a:srgbClr val="000000"/>
                          </a:solidFill>
                          <a:effectLst/>
                          <a:latin typeface="Calibri" panose="020F0502020204030204" pitchFamily="34" charset="0"/>
                        </a:rPr>
                        <a:t> bir derece(15.01.2016)</a:t>
                      </a:r>
                      <a:r>
                        <a:rPr lang="tr-TR" sz="1800" b="1" i="0" u="none" strike="noStrike" dirty="0" smtClean="0">
                          <a:solidFill>
                            <a:srgbClr val="000000"/>
                          </a:solidFill>
                          <a:effectLst/>
                          <a:latin typeface="Calibri" panose="020F0502020204030204" pitchFamily="34" charset="0"/>
                        </a:rPr>
                        <a:t>                   </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284626">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284626">
                <a:tc gridSpan="3">
                  <a:txBody>
                    <a:bodyPr/>
                    <a:lstStyle/>
                    <a:p>
                      <a:pPr algn="ctr" fontAlgn="ctr"/>
                      <a:r>
                        <a:rPr lang="tr-TR" sz="1800" b="1" i="0" u="none" strike="noStrike" dirty="0" smtClean="0">
                          <a:solidFill>
                            <a:srgbClr val="FF0000"/>
                          </a:solidFill>
                          <a:effectLst/>
                          <a:latin typeface="Calibri" panose="020F0502020204030204" pitchFamily="34" charset="0"/>
                        </a:rPr>
                        <a:t>EMSAL</a:t>
                      </a:r>
                      <a:r>
                        <a:rPr lang="tr-TR" sz="1800" b="1" i="0" u="none" strike="noStrike" baseline="0" dirty="0" smtClean="0">
                          <a:solidFill>
                            <a:srgbClr val="FF0000"/>
                          </a:solidFill>
                          <a:effectLst/>
                          <a:latin typeface="Calibri" panose="020F0502020204030204" pitchFamily="34" charset="0"/>
                        </a:rPr>
                        <a:t> DEĞERLENDİRME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84626">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284626">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30.06.2008</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284626">
                <a:tc>
                  <a:txBody>
                    <a:bodyPr/>
                    <a:lstStyle/>
                    <a:p>
                      <a:pPr algn="l" fontAlgn="b"/>
                      <a:r>
                        <a:rPr lang="tr-TR" sz="1800" b="1"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305743">
                <a:tc>
                  <a:txBody>
                    <a:bodyPr/>
                    <a:lstStyle/>
                    <a:p>
                      <a:pPr algn="l" fontAlgn="b"/>
                      <a:r>
                        <a:rPr lang="tr-TR" sz="1800" b="1" i="0" u="none" strike="noStrike" dirty="0" smtClean="0">
                          <a:solidFill>
                            <a:srgbClr val="000000"/>
                          </a:solidFill>
                          <a:effectLst/>
                          <a:latin typeface="Calibri" panose="020F0502020204030204" pitchFamily="34" charset="0"/>
                        </a:rPr>
                        <a:t>Emsalinin Göreve </a:t>
                      </a:r>
                      <a:r>
                        <a:rPr lang="tr-TR" sz="1800" b="1" i="0" u="none" strike="noStrike" dirty="0">
                          <a:solidFill>
                            <a:srgbClr val="000000"/>
                          </a:solidFill>
                          <a:effectLst/>
                          <a:latin typeface="Calibri" panose="020F0502020204030204" pitchFamily="34" charset="0"/>
                        </a:rPr>
                        <a:t>Başlama Tarihi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30.06.2011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284626">
                <a:tc>
                  <a:txBody>
                    <a:bodyPr/>
                    <a:lstStyle/>
                    <a:p>
                      <a:pPr algn="l" fontAlgn="b"/>
                      <a:r>
                        <a:rPr lang="tr-TR" sz="1800" b="1"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284626">
                <a:tc>
                  <a:txBody>
                    <a:bodyPr/>
                    <a:lstStyle/>
                    <a:p>
                      <a:pPr algn="l" fontAlgn="b"/>
                      <a:r>
                        <a:rPr lang="tr-TR" sz="1800" b="1" i="0" u="none" strike="noStrike" dirty="0">
                          <a:solidFill>
                            <a:srgbClr val="000000"/>
                          </a:solidFill>
                          <a:effectLst/>
                          <a:latin typeface="Calibri" panose="020F0502020204030204" pitchFamily="34" charset="0"/>
                        </a:rPr>
                        <a:t>Göreve Başlama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15.08.2011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284626">
                <a:tc>
                  <a:txBody>
                    <a:bodyPr/>
                    <a:lstStyle/>
                    <a:p>
                      <a:pPr algn="l" fontAlgn="b"/>
                      <a:r>
                        <a:rPr lang="tr-TR" sz="1800" b="1" i="0" u="none" strike="noStrike">
                          <a:solidFill>
                            <a:srgbClr val="000000"/>
                          </a:solidFill>
                          <a:effectLst/>
                          <a:latin typeface="Calibri" panose="020F0502020204030204" pitchFamily="34" charset="0"/>
                        </a:rPr>
                        <a:t>Hizmet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10</a:t>
                      </a:r>
                      <a:r>
                        <a:rPr lang="tr-TR" sz="1800" b="1" i="0" u="none" strike="noStrike" baseline="0" dirty="0" smtClean="0">
                          <a:solidFill>
                            <a:srgbClr val="000000"/>
                          </a:solidFill>
                          <a:effectLst/>
                          <a:latin typeface="Calibri" panose="020F0502020204030204" pitchFamily="34" charset="0"/>
                        </a:rPr>
                        <a:t> yıl, 2 ay</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a:solidFill>
                            <a:srgbClr val="FF0000"/>
                          </a:solidFill>
                          <a:effectLst/>
                          <a:latin typeface="Calibri" panose="020F0502020204030204" pitchFamily="34" charset="0"/>
                        </a:rPr>
                        <a:t>   </a:t>
                      </a:r>
                      <a:r>
                        <a:rPr lang="tr-TR" sz="1800" b="1" i="0" u="none" strike="noStrike" dirty="0" smtClean="0">
                          <a:solidFill>
                            <a:srgbClr val="FF0000"/>
                          </a:solidFill>
                          <a:effectLst/>
                          <a:latin typeface="Calibri" panose="020F0502020204030204" pitchFamily="34" charset="0"/>
                        </a:rPr>
                        <a:t>10</a:t>
                      </a:r>
                      <a:r>
                        <a:rPr lang="tr-TR" sz="1800" b="1" i="0" u="none" strike="noStrike" baseline="0" dirty="0" smtClean="0">
                          <a:solidFill>
                            <a:srgbClr val="FF0000"/>
                          </a:solidFill>
                          <a:effectLst/>
                          <a:latin typeface="Calibri" panose="020F0502020204030204" pitchFamily="34" charset="0"/>
                        </a:rPr>
                        <a:t> yıl.  15 gün</a:t>
                      </a:r>
                      <a:endParaRPr lang="es-ES"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3986835"/>
                  </a:ext>
                </a:extLst>
              </a:tr>
              <a:tr h="284626">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559701">
                <a:tc gridSpan="3">
                  <a:txBody>
                    <a:bodyPr/>
                    <a:lstStyle/>
                    <a:p>
                      <a:pPr algn="l" fontAlgn="ctr"/>
                      <a:r>
                        <a:rPr lang="tr-TR" sz="1800" b="1" i="0" u="none" strike="noStrike" dirty="0">
                          <a:solidFill>
                            <a:srgbClr val="000000"/>
                          </a:solidFill>
                          <a:effectLst/>
                          <a:latin typeface="Calibri" panose="020F0502020204030204" pitchFamily="34" charset="0"/>
                        </a:rPr>
                        <a:t>Not</a:t>
                      </a:r>
                      <a:r>
                        <a:rPr lang="tr-TR" sz="1800" b="1" i="0" u="none" strike="noStrike" dirty="0">
                          <a:solidFill>
                            <a:srgbClr val="FF0000"/>
                          </a:solidFill>
                          <a:effectLst/>
                          <a:latin typeface="Calibri" panose="020F0502020204030204" pitchFamily="34" charset="0"/>
                        </a:rPr>
                        <a:t>: </a:t>
                      </a:r>
                      <a:r>
                        <a:rPr lang="tr-TR" sz="1800" b="1" i="0" u="none" strike="noStrike" dirty="0" smtClean="0">
                          <a:solidFill>
                            <a:srgbClr val="FF0000"/>
                          </a:solidFill>
                          <a:effectLst/>
                          <a:latin typeface="Calibri" panose="020F0502020204030204" pitchFamily="34" charset="0"/>
                        </a:rPr>
                        <a:t>kendi</a:t>
                      </a:r>
                      <a:r>
                        <a:rPr lang="tr-TR" sz="1800" b="1" i="0" u="none" strike="noStrike" baseline="0" dirty="0" smtClean="0">
                          <a:solidFill>
                            <a:srgbClr val="FF0000"/>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hizmetine göre</a:t>
                      </a:r>
                      <a:r>
                        <a:rPr lang="tr-TR" sz="1800" b="1" i="0" u="none" strike="noStrike" dirty="0" smtClean="0">
                          <a:solidFill>
                            <a:srgbClr val="000000"/>
                          </a:solidFill>
                          <a:effectLst/>
                          <a:latin typeface="Calibri" panose="020F0502020204030204" pitchFamily="34" charset="0"/>
                        </a:rPr>
                        <a:t>  </a:t>
                      </a:r>
                      <a:r>
                        <a:rPr lang="tr-TR" sz="1800" b="1" i="0" u="none" strike="noStrike" dirty="0" smtClean="0">
                          <a:solidFill>
                            <a:srgbClr val="FF0000"/>
                          </a:solidFill>
                          <a:effectLst/>
                          <a:latin typeface="Calibri" panose="020F0502020204030204" pitchFamily="34" charset="0"/>
                        </a:rPr>
                        <a:t>8.derece 1.</a:t>
                      </a:r>
                      <a:r>
                        <a:rPr lang="tr-TR" sz="1800" b="1" i="0" u="none" strike="noStrike" dirty="0" smtClean="0">
                          <a:solidFill>
                            <a:schemeClr val="tx1"/>
                          </a:solidFill>
                          <a:effectLst/>
                          <a:latin typeface="Calibri" panose="020F0502020204030204" pitchFamily="34" charset="0"/>
                        </a:rPr>
                        <a:t>kademede</a:t>
                      </a:r>
                      <a:r>
                        <a:rPr lang="tr-TR" sz="1800" b="1" i="0" u="none" strike="noStrike" dirty="0" smtClean="0">
                          <a:solidFill>
                            <a:srgbClr val="FF0000"/>
                          </a:solidFill>
                          <a:effectLst/>
                          <a:latin typeface="Calibri" panose="020F0502020204030204" pitchFamily="34" charset="0"/>
                        </a:rPr>
                        <a:t> </a:t>
                      </a:r>
                      <a:r>
                        <a:rPr lang="tr-TR" sz="1800" b="1" i="0" u="none" strike="noStrike" baseline="0" dirty="0" smtClean="0">
                          <a:solidFill>
                            <a:srgbClr val="FF0000"/>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15 gün </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kıdemli olup terfi tarihi </a:t>
                      </a:r>
                      <a:r>
                        <a:rPr lang="tr-TR" sz="1800" b="1" i="0" u="none" strike="noStrike" dirty="0" smtClean="0">
                          <a:solidFill>
                            <a:srgbClr val="FF0000"/>
                          </a:solidFill>
                          <a:effectLst/>
                          <a:latin typeface="Calibri" panose="020F0502020204030204" pitchFamily="34" charset="0"/>
                        </a:rPr>
                        <a:t>15.08.2022</a:t>
                      </a:r>
                      <a:r>
                        <a:rPr lang="tr-TR" sz="1800" b="1" i="0" u="none" strike="noStrike" dirty="0" smtClean="0">
                          <a:solidFill>
                            <a:srgbClr val="000000"/>
                          </a:solidFill>
                          <a:effectLst/>
                          <a:latin typeface="Calibri" panose="020F0502020204030204" pitchFamily="34" charset="0"/>
                        </a:rPr>
                        <a:t> olacaktır.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179018" y="187599"/>
            <a:ext cx="1087073" cy="860262"/>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5620" y="98549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10513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826858457"/>
              </p:ext>
            </p:extLst>
          </p:nvPr>
        </p:nvGraphicFramePr>
        <p:xfrm>
          <a:off x="238938" y="1650862"/>
          <a:ext cx="8722182" cy="4919481"/>
        </p:xfrm>
        <a:graphic>
          <a:graphicData uri="http://schemas.openxmlformats.org/drawingml/2006/table">
            <a:tbl>
              <a:tblPr/>
              <a:tblGrid>
                <a:gridCol w="3964117">
                  <a:extLst>
                    <a:ext uri="{9D8B030D-6E8A-4147-A177-3AD203B41FA5}">
                      <a16:colId xmlns:a16="http://schemas.microsoft.com/office/drawing/2014/main" val="3161361404"/>
                    </a:ext>
                  </a:extLst>
                </a:gridCol>
                <a:gridCol w="2280493">
                  <a:extLst>
                    <a:ext uri="{9D8B030D-6E8A-4147-A177-3AD203B41FA5}">
                      <a16:colId xmlns:a16="http://schemas.microsoft.com/office/drawing/2014/main" val="3666755390"/>
                    </a:ext>
                  </a:extLst>
                </a:gridCol>
                <a:gridCol w="2477572">
                  <a:extLst>
                    <a:ext uri="{9D8B030D-6E8A-4147-A177-3AD203B41FA5}">
                      <a16:colId xmlns:a16="http://schemas.microsoft.com/office/drawing/2014/main" val="1305347980"/>
                    </a:ext>
                  </a:extLst>
                </a:gridCol>
              </a:tblGrid>
              <a:tr h="284615">
                <a:tc>
                  <a:txBody>
                    <a:bodyPr/>
                    <a:lstStyle/>
                    <a:p>
                      <a:pPr algn="l" fontAlgn="b"/>
                      <a:r>
                        <a:rPr lang="tr-TR" sz="1800" b="1"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Lise-</a:t>
                      </a:r>
                      <a:r>
                        <a:rPr lang="tr-TR" sz="1600" b="1" i="0" u="none" strike="noStrike" dirty="0" smtClean="0">
                          <a:solidFill>
                            <a:srgbClr val="000000"/>
                          </a:solidFill>
                          <a:effectLst/>
                          <a:latin typeface="Calibri" panose="020F0502020204030204" pitchFamily="34" charset="0"/>
                        </a:rPr>
                        <a:t>30.06.2006</a:t>
                      </a:r>
                      <a:endParaRPr lang="tr-TR"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84615">
                <a:tc>
                  <a:txBody>
                    <a:bodyPr/>
                    <a:lstStyle/>
                    <a:p>
                      <a:pPr algn="l" fontAlgn="b"/>
                      <a:r>
                        <a:rPr lang="tr-TR" sz="1800" b="1" i="0" u="none" strike="noStrike" dirty="0">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22.04.2007</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84615">
                <a:tc>
                  <a:txBody>
                    <a:bodyPr/>
                    <a:lstStyle/>
                    <a:p>
                      <a:pPr algn="l" fontAlgn="b"/>
                      <a:r>
                        <a:rPr lang="tr-TR" sz="1800" b="1" i="0" u="none" strike="noStrike" dirty="0">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Yüksek okul </a:t>
                      </a:r>
                      <a:r>
                        <a:rPr lang="tr-TR" sz="1800" b="1" i="0" u="none" strike="noStrike" dirty="0">
                          <a:solidFill>
                            <a:srgbClr val="000000"/>
                          </a:solidFill>
                          <a:effectLst/>
                          <a:latin typeface="Calibri" panose="020F0502020204030204" pitchFamily="34" charset="0"/>
                        </a:rPr>
                        <a:t>(</a:t>
                      </a:r>
                      <a:r>
                        <a:rPr lang="tr-TR" sz="1800" b="1" i="0" u="none" strike="noStrike" dirty="0" smtClean="0">
                          <a:solidFill>
                            <a:srgbClr val="000000"/>
                          </a:solidFill>
                          <a:effectLst/>
                          <a:latin typeface="Calibri" panose="020F0502020204030204" pitchFamily="34" charset="0"/>
                        </a:rPr>
                        <a:t>17.01.2021)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284615">
                <a:tc>
                  <a:txBody>
                    <a:bodyPr/>
                    <a:lstStyle/>
                    <a:p>
                      <a:pPr algn="l" fontAlgn="b"/>
                      <a:r>
                        <a:rPr lang="tr-TR" sz="1800" b="1"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7/1 (22.04.2020)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284615">
                <a:tc>
                  <a:txBody>
                    <a:bodyPr/>
                    <a:lstStyle/>
                    <a:p>
                      <a:pPr algn="l" fontAlgn="b"/>
                      <a:r>
                        <a:rPr lang="tr-TR" sz="1800" b="1" i="0" u="none" strike="noStrike" dirty="0" smtClean="0">
                          <a:solidFill>
                            <a:srgbClr val="000000"/>
                          </a:solidFill>
                          <a:effectLst/>
                          <a:latin typeface="Calibri" panose="020F0502020204030204" pitchFamily="34" charset="0"/>
                        </a:rPr>
                        <a:t>Toplu Sözleşme Hükmünden </a:t>
                      </a:r>
                      <a:r>
                        <a:rPr lang="tr-TR" sz="1800" b="1" i="0" u="none" strike="noStrike" dirty="0">
                          <a:solidFill>
                            <a:srgbClr val="000000"/>
                          </a:solidFill>
                          <a:effectLst/>
                          <a:latin typeface="Calibri" panose="020F0502020204030204" pitchFamily="34" charset="0"/>
                        </a:rPr>
                        <a:t>yararlandı</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22.04.2018</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2846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284615">
                <a:tc gridSpan="3">
                  <a:txBody>
                    <a:bodyPr/>
                    <a:lstStyle/>
                    <a:p>
                      <a:pPr algn="ctr" fontAlgn="ctr"/>
                      <a:r>
                        <a:rPr lang="tr-TR" sz="1800" b="1" i="0" u="none" strike="noStrike" dirty="0" smtClean="0">
                          <a:solidFill>
                            <a:srgbClr val="FF0000"/>
                          </a:solidFill>
                          <a:effectLst/>
                          <a:latin typeface="Calibri" panose="020F0502020204030204" pitchFamily="34" charset="0"/>
                        </a:rPr>
                        <a:t>EMSAL DEĞERLENDİRME</a:t>
                      </a:r>
                      <a:r>
                        <a:rPr lang="tr-TR" sz="1800" b="1" i="0" u="none" strike="noStrike" baseline="0" dirty="0" smtClean="0">
                          <a:solidFill>
                            <a:srgbClr val="FF0000"/>
                          </a:solidFill>
                          <a:effectLst/>
                          <a:latin typeface="Calibri" panose="020F0502020204030204" pitchFamily="34" charset="0"/>
                        </a:rPr>
                        <a:t>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84615">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284615">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31.07.2006</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284615">
                <a:tc>
                  <a:txBody>
                    <a:bodyPr/>
                    <a:lstStyle/>
                    <a:p>
                      <a:pPr algn="l" fontAlgn="b"/>
                      <a:r>
                        <a:rPr lang="tr-TR" sz="1800" b="1"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a:solidFill>
                            <a:srgbClr val="000000"/>
                          </a:solidFill>
                          <a:effectLst/>
                          <a:latin typeface="Calibri" panose="020F0502020204030204" pitchFamily="34" charset="0"/>
                        </a:rPr>
                        <a:t>2</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375192">
                <a:tc>
                  <a:txBody>
                    <a:bodyPr/>
                    <a:lstStyle/>
                    <a:p>
                      <a:pPr algn="l" fontAlgn="b"/>
                      <a:r>
                        <a:rPr lang="tr-TR" sz="1800" b="1" i="0" u="none" strike="noStrike" dirty="0" smtClean="0">
                          <a:solidFill>
                            <a:srgbClr val="000000"/>
                          </a:solidFill>
                          <a:effectLst/>
                          <a:latin typeface="Calibri" panose="020F0502020204030204" pitchFamily="34" charset="0"/>
                        </a:rPr>
                        <a:t>Emsalinin Göreve </a:t>
                      </a:r>
                      <a:r>
                        <a:rPr lang="tr-TR" sz="1800" b="1" i="0" u="none" strike="noStrike" dirty="0">
                          <a:solidFill>
                            <a:srgbClr val="000000"/>
                          </a:solidFill>
                          <a:effectLst/>
                          <a:latin typeface="Calibri" panose="020F0502020204030204" pitchFamily="34" charset="0"/>
                        </a:rPr>
                        <a:t>Başlama Tarihi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chemeClr val="tx1"/>
                          </a:solidFill>
                          <a:effectLst/>
                          <a:latin typeface="Calibri" panose="020F0502020204030204" pitchFamily="34" charset="0"/>
                        </a:rPr>
                        <a:t>31.07.2008</a:t>
                      </a:r>
                      <a:endParaRPr lang="tr-TR" sz="1800" b="1"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284615">
                <a:tc>
                  <a:txBody>
                    <a:bodyPr/>
                    <a:lstStyle/>
                    <a:p>
                      <a:pPr algn="l" fontAlgn="b"/>
                      <a:r>
                        <a:rPr lang="tr-TR" sz="1800" b="1"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31.07.2021</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31.07.2021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284615">
                <a:tc>
                  <a:txBody>
                    <a:bodyPr/>
                    <a:lstStyle/>
                    <a:p>
                      <a:pPr algn="l" fontAlgn="b"/>
                      <a:r>
                        <a:rPr lang="tr-TR" sz="1800" b="1" i="0" u="none" strike="noStrike" dirty="0">
                          <a:solidFill>
                            <a:srgbClr val="000000"/>
                          </a:solidFill>
                          <a:effectLst/>
                          <a:latin typeface="Calibri" panose="020F0502020204030204" pitchFamily="34" charset="0"/>
                        </a:rPr>
                        <a:t>Göreve Başlama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22.04.2007</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284615">
                <a:tc>
                  <a:txBody>
                    <a:bodyPr/>
                    <a:lstStyle/>
                    <a:p>
                      <a:pPr algn="l" fontAlgn="b"/>
                      <a:r>
                        <a:rPr lang="tr-TR" sz="1800" b="1" i="0" u="none" strike="noStrike">
                          <a:solidFill>
                            <a:srgbClr val="000000"/>
                          </a:solidFill>
                          <a:effectLst/>
                          <a:latin typeface="Calibri" panose="020F0502020204030204" pitchFamily="34" charset="0"/>
                        </a:rPr>
                        <a:t>Hizmet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FF0000"/>
                          </a:solidFill>
                          <a:effectLst/>
                          <a:latin typeface="Calibri" panose="020F0502020204030204" pitchFamily="34" charset="0"/>
                        </a:rPr>
                        <a:t>13</a:t>
                      </a:r>
                      <a:r>
                        <a:rPr lang="tr-TR" sz="1800" b="1" i="0" u="none" strike="noStrike" baseline="0" dirty="0" smtClean="0">
                          <a:solidFill>
                            <a:srgbClr val="FF0000"/>
                          </a:solidFill>
                          <a:effectLst/>
                          <a:latin typeface="Calibri" panose="020F0502020204030204" pitchFamily="34" charset="0"/>
                        </a:rPr>
                        <a:t> yıl</a:t>
                      </a:r>
                      <a:endParaRPr lang="es-ES"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14 yıl, 3 ay, 9 gün</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3986835"/>
                  </a:ext>
                </a:extLst>
              </a:tr>
              <a:tr h="284615">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559679">
                <a:tc gridSpan="3">
                  <a:txBody>
                    <a:bodyPr/>
                    <a:lstStyle/>
                    <a:p>
                      <a:pPr algn="l" fontAlgn="ctr"/>
                      <a:r>
                        <a:rPr lang="tr-TR" sz="1800" b="1" i="0" u="none" strike="noStrike" dirty="0">
                          <a:solidFill>
                            <a:srgbClr val="000000"/>
                          </a:solidFill>
                          <a:effectLst/>
                          <a:latin typeface="Calibri" panose="020F0502020204030204" pitchFamily="34" charset="0"/>
                        </a:rPr>
                        <a:t>Not: </a:t>
                      </a:r>
                      <a:r>
                        <a:rPr lang="tr-TR" sz="1800" b="1" i="0" u="none" strike="noStrike" dirty="0" smtClean="0">
                          <a:solidFill>
                            <a:schemeClr val="tx1"/>
                          </a:solidFill>
                          <a:effectLst/>
                          <a:latin typeface="Calibri" panose="020F0502020204030204" pitchFamily="34" charset="0"/>
                        </a:rPr>
                        <a:t>Emsalinin </a:t>
                      </a:r>
                      <a:r>
                        <a:rPr lang="tr-TR" sz="1800" b="1" i="0" u="none" strike="noStrike" dirty="0">
                          <a:solidFill>
                            <a:schemeClr val="tx1"/>
                          </a:solidFill>
                          <a:effectLst/>
                          <a:latin typeface="Calibri" panose="020F0502020204030204" pitchFamily="34" charset="0"/>
                        </a:rPr>
                        <a:t>hizmeti dikkate </a:t>
                      </a:r>
                      <a:r>
                        <a:rPr lang="tr-TR" sz="1800" b="1" i="0" u="none" strike="noStrike" dirty="0" smtClean="0">
                          <a:solidFill>
                            <a:schemeClr val="tx1"/>
                          </a:solidFill>
                          <a:effectLst/>
                          <a:latin typeface="Calibri" panose="020F0502020204030204" pitchFamily="34" charset="0"/>
                        </a:rPr>
                        <a:t>alındığında, </a:t>
                      </a:r>
                      <a:r>
                        <a:rPr lang="tr-TR" sz="1800" b="1" i="0" u="none" strike="noStrike" dirty="0" smtClean="0">
                          <a:solidFill>
                            <a:srgbClr val="FF0000"/>
                          </a:solidFill>
                          <a:effectLst/>
                          <a:latin typeface="Calibri" panose="020F0502020204030204" pitchFamily="34" charset="0"/>
                        </a:rPr>
                        <a:t>5.derecenin 3.</a:t>
                      </a:r>
                      <a:r>
                        <a:rPr lang="tr-TR" sz="1800" b="1" i="0" u="none" strike="noStrike" dirty="0" smtClean="0">
                          <a:solidFill>
                            <a:schemeClr val="tx1"/>
                          </a:solidFill>
                          <a:effectLst/>
                          <a:latin typeface="Calibri" panose="020F0502020204030204" pitchFamily="34" charset="0"/>
                        </a:rPr>
                        <a:t>kademesinde</a:t>
                      </a:r>
                      <a:r>
                        <a:rPr lang="tr-TR" sz="1800" b="1" i="0" u="none" strike="noStrike" baseline="0" dirty="0" smtClean="0">
                          <a:solidFill>
                            <a:schemeClr val="tx1"/>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artan kıdemi bulunmayıp </a:t>
                      </a:r>
                      <a:r>
                        <a:rPr lang="tr-TR" sz="1800" b="1" i="0" u="none" strike="noStrike" dirty="0" smtClean="0">
                          <a:solidFill>
                            <a:srgbClr val="000000"/>
                          </a:solidFill>
                          <a:effectLst/>
                          <a:latin typeface="Calibri" panose="020F0502020204030204" pitchFamily="34" charset="0"/>
                        </a:rPr>
                        <a:t>terfi tarihi  </a:t>
                      </a:r>
                      <a:r>
                        <a:rPr lang="tr-TR" sz="1800" b="1" i="0" u="none" strike="noStrike" dirty="0" smtClean="0">
                          <a:solidFill>
                            <a:srgbClr val="FF0000"/>
                          </a:solidFill>
                          <a:effectLst/>
                          <a:latin typeface="Calibri" panose="020F0502020204030204" pitchFamily="34" charset="0"/>
                        </a:rPr>
                        <a:t>31.07.2022</a:t>
                      </a:r>
                      <a:r>
                        <a:rPr lang="tr-TR" sz="1800" b="1" i="0" u="none" strike="noStrike" dirty="0" smtClean="0">
                          <a:solidFill>
                            <a:srgbClr val="000000"/>
                          </a:solidFill>
                          <a:effectLst/>
                          <a:latin typeface="Calibri" panose="020F0502020204030204" pitchFamily="34" charset="0"/>
                        </a:rPr>
                        <a:t>  olacaktır.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238938" y="46264"/>
            <a:ext cx="1027153" cy="961101"/>
          </a:xfrm>
          <a:prstGeom prst="rect">
            <a:avLst/>
          </a:prstGeom>
        </p:spPr>
      </p:pic>
      <p:cxnSp>
        <p:nvCxnSpPr>
          <p:cNvPr id="7" name="Düz Bağlayıcı 6"/>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24747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E9D5F5B-D8FC-45A5-A6D8-CBC5E4E8488A}"/>
              </a:ext>
            </a:extLst>
          </p:cNvPr>
          <p:cNvSpPr txBox="1"/>
          <p:nvPr/>
        </p:nvSpPr>
        <p:spPr>
          <a:xfrm>
            <a:off x="1266092" y="160485"/>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VE TERFİ İŞLEMLERİ DAİRE BAŞKANLIĞI</a:t>
            </a:r>
            <a:endParaRPr lang="tr-TR" sz="2800" b="1" dirty="0">
              <a:solidFill>
                <a:srgbClr val="C00000"/>
              </a:solidFill>
            </a:endParaRPr>
          </a:p>
        </p:txBody>
      </p:sp>
      <p:sp>
        <p:nvSpPr>
          <p:cNvPr id="17" name="Akış Çizelgesi: Bağlayıcı 16">
            <a:extLst>
              <a:ext uri="{FF2B5EF4-FFF2-40B4-BE49-F238E27FC236}">
                <a16:creationId xmlns:a16="http://schemas.microsoft.com/office/drawing/2014/main" id="{28E1CE7A-CF57-4FFF-8154-44A44A1E4DB2}"/>
              </a:ext>
            </a:extLst>
          </p:cNvPr>
          <p:cNvSpPr/>
          <p:nvPr/>
        </p:nvSpPr>
        <p:spPr>
          <a:xfrm>
            <a:off x="808892" y="2264466"/>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Akış Çizelgesi: Bağlayıcı 18">
            <a:extLst>
              <a:ext uri="{FF2B5EF4-FFF2-40B4-BE49-F238E27FC236}">
                <a16:creationId xmlns:a16="http://schemas.microsoft.com/office/drawing/2014/main" id="{C2AB0C8B-527F-48BB-AB0F-E07C7DD0DC19}"/>
              </a:ext>
            </a:extLst>
          </p:cNvPr>
          <p:cNvSpPr/>
          <p:nvPr/>
        </p:nvSpPr>
        <p:spPr>
          <a:xfrm>
            <a:off x="808892" y="3198859"/>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Akış Çizelgesi: Bağlayıcı 19">
            <a:extLst>
              <a:ext uri="{FF2B5EF4-FFF2-40B4-BE49-F238E27FC236}">
                <a16:creationId xmlns:a16="http://schemas.microsoft.com/office/drawing/2014/main" id="{C88D670C-58F7-4310-BA88-8ADDBC52292E}"/>
              </a:ext>
            </a:extLst>
          </p:cNvPr>
          <p:cNvSpPr/>
          <p:nvPr/>
        </p:nvSpPr>
        <p:spPr>
          <a:xfrm>
            <a:off x="808892" y="5017974"/>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Akış Çizelgesi: Bağlayıcı 20">
            <a:extLst>
              <a:ext uri="{FF2B5EF4-FFF2-40B4-BE49-F238E27FC236}">
                <a16:creationId xmlns:a16="http://schemas.microsoft.com/office/drawing/2014/main" id="{8D2E91D1-BD86-4A32-A7B1-0FDA19F0A532}"/>
              </a:ext>
            </a:extLst>
          </p:cNvPr>
          <p:cNvSpPr/>
          <p:nvPr/>
        </p:nvSpPr>
        <p:spPr>
          <a:xfrm>
            <a:off x="808892" y="4083581"/>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Metin kutusu 22">
            <a:extLst>
              <a:ext uri="{FF2B5EF4-FFF2-40B4-BE49-F238E27FC236}">
                <a16:creationId xmlns:a16="http://schemas.microsoft.com/office/drawing/2014/main" id="{75E4892E-BC8F-48EE-93C6-05A5C9E32E75}"/>
              </a:ext>
            </a:extLst>
          </p:cNvPr>
          <p:cNvSpPr txBox="1"/>
          <p:nvPr/>
        </p:nvSpPr>
        <p:spPr>
          <a:xfrm>
            <a:off x="1812388" y="2557976"/>
            <a:ext cx="6119446" cy="369332"/>
          </a:xfrm>
          <a:prstGeom prst="rect">
            <a:avLst/>
          </a:prstGeom>
          <a:noFill/>
        </p:spPr>
        <p:txBody>
          <a:bodyPr wrap="square" rtlCol="0">
            <a:spAutoFit/>
          </a:bodyPr>
          <a:lstStyle/>
          <a:p>
            <a:endParaRPr lang="tr-TR" dirty="0"/>
          </a:p>
        </p:txBody>
      </p:sp>
      <p:sp>
        <p:nvSpPr>
          <p:cNvPr id="24" name="Metin kutusu 23">
            <a:extLst>
              <a:ext uri="{FF2B5EF4-FFF2-40B4-BE49-F238E27FC236}">
                <a16:creationId xmlns:a16="http://schemas.microsoft.com/office/drawing/2014/main" id="{06924A0F-36F9-4BBB-B91F-B6787A3B0989}"/>
              </a:ext>
            </a:extLst>
          </p:cNvPr>
          <p:cNvSpPr txBox="1"/>
          <p:nvPr/>
        </p:nvSpPr>
        <p:spPr>
          <a:xfrm>
            <a:off x="1507588" y="2281380"/>
            <a:ext cx="6424246" cy="461665"/>
          </a:xfrm>
          <a:prstGeom prst="rect">
            <a:avLst/>
          </a:prstGeom>
          <a:noFill/>
        </p:spPr>
        <p:txBody>
          <a:bodyPr wrap="square" rtlCol="0">
            <a:spAutoFit/>
          </a:bodyPr>
          <a:lstStyle/>
          <a:p>
            <a:r>
              <a:rPr lang="tr-TR" sz="2400" b="0" kern="1200" dirty="0">
                <a:latin typeface="+mn-lt"/>
                <a:cs typeface="Arial" panose="020B0604020202020204" pitchFamily="34" charset="0"/>
              </a:rPr>
              <a:t>GENEL BİLGİLER- TANIMLAR</a:t>
            </a:r>
          </a:p>
        </p:txBody>
      </p:sp>
      <p:sp>
        <p:nvSpPr>
          <p:cNvPr id="25" name="Metin kutusu 24">
            <a:extLst>
              <a:ext uri="{FF2B5EF4-FFF2-40B4-BE49-F238E27FC236}">
                <a16:creationId xmlns:a16="http://schemas.microsoft.com/office/drawing/2014/main" id="{C99966BF-08E5-4B00-840B-2AD1AA5D3F81}"/>
              </a:ext>
            </a:extLst>
          </p:cNvPr>
          <p:cNvSpPr txBox="1"/>
          <p:nvPr/>
        </p:nvSpPr>
        <p:spPr>
          <a:xfrm>
            <a:off x="1507588" y="3191043"/>
            <a:ext cx="7138472" cy="424732"/>
          </a:xfrm>
          <a:prstGeom prst="rect">
            <a:avLst/>
          </a:prstGeom>
          <a:noFill/>
        </p:spPr>
        <p:txBody>
          <a:bodyPr wrap="square" rtlCol="0">
            <a:spAutoFit/>
          </a:bodyPr>
          <a:lstStyle/>
          <a:p>
            <a:pPr marL="0" lvl="0" indent="0" algn="l" defTabSz="1244600">
              <a:lnSpc>
                <a:spcPct val="90000"/>
              </a:lnSpc>
              <a:spcBef>
                <a:spcPct val="0"/>
              </a:spcBef>
              <a:spcAft>
                <a:spcPct val="35000"/>
              </a:spcAft>
              <a:buNone/>
            </a:pPr>
            <a:r>
              <a:rPr lang="tr-TR" sz="2400" b="0" u="none" kern="1200" dirty="0"/>
              <a:t>DEVLET MEMURLARININ İNTİBAK VE TERFİ İŞLEMLERİ</a:t>
            </a:r>
            <a:endParaRPr lang="tr-TR" sz="2400" b="0" u="none" kern="1200" dirty="0">
              <a:latin typeface="Arial" panose="020B0604020202020204" pitchFamily="34" charset="0"/>
              <a:cs typeface="Arial" panose="020B0604020202020204" pitchFamily="34" charset="0"/>
            </a:endParaRPr>
          </a:p>
        </p:txBody>
      </p:sp>
      <p:sp>
        <p:nvSpPr>
          <p:cNvPr id="26" name="Metin kutusu 25">
            <a:extLst>
              <a:ext uri="{FF2B5EF4-FFF2-40B4-BE49-F238E27FC236}">
                <a16:creationId xmlns:a16="http://schemas.microsoft.com/office/drawing/2014/main" id="{43076B3A-5906-46EF-8EA8-3CD6731730A6}"/>
              </a:ext>
            </a:extLst>
          </p:cNvPr>
          <p:cNvSpPr txBox="1"/>
          <p:nvPr/>
        </p:nvSpPr>
        <p:spPr>
          <a:xfrm>
            <a:off x="1507588" y="4083581"/>
            <a:ext cx="7379968" cy="424732"/>
          </a:xfrm>
          <a:prstGeom prst="rect">
            <a:avLst/>
          </a:prstGeom>
          <a:noFill/>
        </p:spPr>
        <p:txBody>
          <a:bodyPr wrap="square" rtlCol="0">
            <a:spAutoFit/>
          </a:bodyPr>
          <a:lstStyle/>
          <a:p>
            <a:pPr marL="0" lvl="0" indent="0" algn="l" defTabSz="1200150">
              <a:lnSpc>
                <a:spcPct val="90000"/>
              </a:lnSpc>
              <a:spcBef>
                <a:spcPct val="0"/>
              </a:spcBef>
              <a:spcAft>
                <a:spcPct val="35000"/>
              </a:spcAft>
              <a:buNone/>
            </a:pPr>
            <a:r>
              <a:rPr lang="tr-TR" sz="2400" b="0" kern="1200" dirty="0"/>
              <a:t>G</a:t>
            </a:r>
            <a:r>
              <a:rPr lang="tr-TR" sz="2400" b="0" u="none" kern="1200" dirty="0"/>
              <a:t>EÇİŞ DÖNEMİNİN BİTİMİNDE YAPILACAK UYGULAMALAR</a:t>
            </a:r>
            <a:endParaRPr lang="tr-TR" sz="2400" b="0" u="none" kern="1200" dirty="0">
              <a:latin typeface="Arial" panose="020B0604020202020204" pitchFamily="34" charset="0"/>
              <a:cs typeface="Arial" panose="020B0604020202020204" pitchFamily="34" charset="0"/>
            </a:endParaRPr>
          </a:p>
        </p:txBody>
      </p:sp>
      <p:sp>
        <p:nvSpPr>
          <p:cNvPr id="27" name="Metin kutusu 26">
            <a:extLst>
              <a:ext uri="{FF2B5EF4-FFF2-40B4-BE49-F238E27FC236}">
                <a16:creationId xmlns:a16="http://schemas.microsoft.com/office/drawing/2014/main" id="{21C1A521-EA0F-4D31-91E9-6773A88CCE46}"/>
              </a:ext>
            </a:extLst>
          </p:cNvPr>
          <p:cNvSpPr txBox="1"/>
          <p:nvPr/>
        </p:nvSpPr>
        <p:spPr>
          <a:xfrm>
            <a:off x="1507588" y="5039814"/>
            <a:ext cx="6424246" cy="461665"/>
          </a:xfrm>
          <a:prstGeom prst="rect">
            <a:avLst/>
          </a:prstGeom>
          <a:noFill/>
        </p:spPr>
        <p:txBody>
          <a:bodyPr wrap="square" rtlCol="0">
            <a:spAutoFit/>
          </a:bodyPr>
          <a:lstStyle/>
          <a:p>
            <a:pPr lvl="0" algn="l"/>
            <a:r>
              <a:rPr lang="tr-TR" sz="2400" dirty="0">
                <a:solidFill>
                  <a:schemeClr val="tx1">
                    <a:hueOff val="0"/>
                    <a:satOff val="0"/>
                    <a:lumOff val="0"/>
                    <a:alphaOff val="0"/>
                  </a:schemeClr>
                </a:solidFill>
              </a:rPr>
              <a:t>657 </a:t>
            </a:r>
            <a:r>
              <a:rPr lang="tr-TR" sz="2400" dirty="0" smtClean="0">
                <a:solidFill>
                  <a:schemeClr val="tx1">
                    <a:hueOff val="0"/>
                    <a:satOff val="0"/>
                    <a:lumOff val="0"/>
                    <a:alphaOff val="0"/>
                  </a:schemeClr>
                </a:solidFill>
              </a:rPr>
              <a:t>S. </a:t>
            </a:r>
            <a:r>
              <a:rPr lang="tr-TR" sz="2400" dirty="0">
                <a:solidFill>
                  <a:schemeClr val="tx1">
                    <a:hueOff val="0"/>
                    <a:satOff val="0"/>
                    <a:lumOff val="0"/>
                    <a:alphaOff val="0"/>
                  </a:schemeClr>
                </a:solidFill>
              </a:rPr>
              <a:t>D.M.K. İLGİLİ MADDELERİ</a:t>
            </a:r>
            <a:r>
              <a:rPr lang="tr-TR" sz="1600" b="0" dirty="0">
                <a:latin typeface="+mn-lt"/>
                <a:cs typeface="Arial" panose="020B0604020202020204" pitchFamily="34" charset="0"/>
              </a:rPr>
              <a:t> </a:t>
            </a:r>
          </a:p>
        </p:txBody>
      </p:sp>
      <p:pic>
        <p:nvPicPr>
          <p:cNvPr id="12" name="Resim 11"/>
          <p:cNvPicPr>
            <a:picLocks noChangeAspect="1"/>
          </p:cNvPicPr>
          <p:nvPr/>
        </p:nvPicPr>
        <p:blipFill>
          <a:blip r:embed="rId2"/>
          <a:stretch>
            <a:fillRect/>
          </a:stretch>
        </p:blipFill>
        <p:spPr>
          <a:xfrm>
            <a:off x="228599" y="202158"/>
            <a:ext cx="1028378" cy="1000413"/>
          </a:xfrm>
          <a:prstGeom prst="rect">
            <a:avLst/>
          </a:prstGeom>
        </p:spPr>
      </p:pic>
      <p:cxnSp>
        <p:nvCxnSpPr>
          <p:cNvPr id="13" name="Düz Bağlayıcı 12"/>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114108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8942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974658103"/>
              </p:ext>
            </p:extLst>
          </p:nvPr>
        </p:nvGraphicFramePr>
        <p:xfrm>
          <a:off x="576776" y="1664173"/>
          <a:ext cx="8069284" cy="5194347"/>
        </p:xfrm>
        <a:graphic>
          <a:graphicData uri="http://schemas.openxmlformats.org/drawingml/2006/table">
            <a:tbl>
              <a:tblPr/>
              <a:tblGrid>
                <a:gridCol w="3667383">
                  <a:extLst>
                    <a:ext uri="{9D8B030D-6E8A-4147-A177-3AD203B41FA5}">
                      <a16:colId xmlns:a16="http://schemas.microsoft.com/office/drawing/2014/main" val="3161361404"/>
                    </a:ext>
                  </a:extLst>
                </a:gridCol>
                <a:gridCol w="2109787">
                  <a:extLst>
                    <a:ext uri="{9D8B030D-6E8A-4147-A177-3AD203B41FA5}">
                      <a16:colId xmlns:a16="http://schemas.microsoft.com/office/drawing/2014/main" val="3666755390"/>
                    </a:ext>
                  </a:extLst>
                </a:gridCol>
                <a:gridCol w="383284">
                  <a:extLst>
                    <a:ext uri="{9D8B030D-6E8A-4147-A177-3AD203B41FA5}">
                      <a16:colId xmlns:a16="http://schemas.microsoft.com/office/drawing/2014/main" val="1305347980"/>
                    </a:ext>
                  </a:extLst>
                </a:gridCol>
                <a:gridCol w="1908830">
                  <a:extLst>
                    <a:ext uri="{9D8B030D-6E8A-4147-A177-3AD203B41FA5}">
                      <a16:colId xmlns:a16="http://schemas.microsoft.com/office/drawing/2014/main" val="20003"/>
                    </a:ext>
                  </a:extLst>
                </a:gridCol>
              </a:tblGrid>
              <a:tr h="272760">
                <a:tc>
                  <a:txBody>
                    <a:bodyPr/>
                    <a:lstStyle/>
                    <a:p>
                      <a:pPr algn="l" fontAlgn="b"/>
                      <a:r>
                        <a:rPr lang="tr-TR" sz="1800" b="1"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Meslek Lisesi</a:t>
                      </a:r>
                      <a:r>
                        <a:rPr lang="tr-TR" sz="1600" b="1" i="0" u="none" strike="noStrike" dirty="0" smtClean="0">
                          <a:solidFill>
                            <a:srgbClr val="000000"/>
                          </a:solidFill>
                          <a:effectLst/>
                          <a:latin typeface="Calibri" panose="020F0502020204030204" pitchFamily="34" charset="0"/>
                        </a:rPr>
                        <a:t>(27.02.2008)</a:t>
                      </a:r>
                      <a:endParaRPr lang="tr-TR"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endParaRPr lang="tr-TR" b="1" dirty="0"/>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72760">
                <a:tc>
                  <a:txBody>
                    <a:bodyPr/>
                    <a:lstStyle/>
                    <a:p>
                      <a:pPr algn="l" fontAlgn="b"/>
                      <a:r>
                        <a:rPr lang="tr-TR" sz="1800" b="1" i="0" u="none" strike="noStrike" dirty="0">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15.08.2010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endParaRPr lang="tr-TR" b="1"/>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72760">
                <a:tc>
                  <a:txBody>
                    <a:bodyPr/>
                    <a:lstStyle/>
                    <a:p>
                      <a:pPr algn="l" fontAlgn="b"/>
                      <a:r>
                        <a:rPr lang="tr-TR" sz="1800" b="1" i="0" u="none" strike="noStrike" dirty="0">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3">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Mühendislik Fak. (31.07.2021)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65244376"/>
                  </a:ext>
                </a:extLst>
              </a:tr>
              <a:tr h="272760">
                <a:tc>
                  <a:txBody>
                    <a:bodyPr/>
                    <a:lstStyle/>
                    <a:p>
                      <a:pPr algn="l" fontAlgn="b"/>
                      <a:r>
                        <a:rPr lang="tr-TR" sz="1800" b="1"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7/1 (15.08.2021)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386654623"/>
                  </a:ext>
                </a:extLst>
              </a:tr>
              <a:tr h="272760">
                <a:tc>
                  <a:txBody>
                    <a:bodyPr/>
                    <a:lstStyle/>
                    <a:p>
                      <a:pPr algn="l" fontAlgn="b"/>
                      <a:r>
                        <a:rPr lang="tr-TR" sz="1800" b="1" i="0" u="none" strike="noStrike" dirty="0" smtClean="0">
                          <a:solidFill>
                            <a:srgbClr val="000000"/>
                          </a:solidFill>
                          <a:effectLst/>
                          <a:latin typeface="Calibri" panose="020F0502020204030204" pitchFamily="34" charset="0"/>
                        </a:rPr>
                        <a:t>Toplu Sözleşme Hükmünden </a:t>
                      </a:r>
                      <a:r>
                        <a:rPr lang="tr-TR" sz="1800" b="1" i="0" u="none" strike="noStrike" dirty="0">
                          <a:solidFill>
                            <a:srgbClr val="000000"/>
                          </a:solidFill>
                          <a:effectLst/>
                          <a:latin typeface="Calibri" panose="020F0502020204030204" pitchFamily="34" charset="0"/>
                        </a:rPr>
                        <a:t>yararlandı</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15.01.2016</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3052986374"/>
                  </a:ext>
                </a:extLst>
              </a:tr>
              <a:tr h="272760">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925853107"/>
                  </a:ext>
                </a:extLst>
              </a:tr>
              <a:tr h="272760">
                <a:tc gridSpan="4">
                  <a:txBody>
                    <a:bodyPr/>
                    <a:lstStyle/>
                    <a:p>
                      <a:pPr algn="ctr" fontAlgn="ctr"/>
                      <a:r>
                        <a:rPr lang="tr-TR" sz="1800" b="1" i="0" u="none" strike="noStrike" dirty="0" smtClean="0">
                          <a:solidFill>
                            <a:srgbClr val="FF0000"/>
                          </a:solidFill>
                          <a:effectLst/>
                          <a:latin typeface="Calibri" panose="020F0502020204030204" pitchFamily="34" charset="0"/>
                        </a:rPr>
                        <a:t>EMSAL</a:t>
                      </a:r>
                      <a:r>
                        <a:rPr lang="tr-TR" sz="1800" b="1" i="0" u="none" strike="noStrike" baseline="0" dirty="0" smtClean="0">
                          <a:solidFill>
                            <a:srgbClr val="FF0000"/>
                          </a:solidFill>
                          <a:effectLst/>
                          <a:latin typeface="Calibri" panose="020F0502020204030204" pitchFamily="34" charset="0"/>
                        </a:rPr>
                        <a:t> DEĞERLENDİRME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72760">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b"/>
                      <a:r>
                        <a:rPr lang="tr-TR" sz="1800" b="1" i="0" u="none" strike="noStrike" dirty="0" smtClean="0">
                          <a:solidFill>
                            <a:srgbClr val="000000"/>
                          </a:solidFill>
                          <a:effectLst/>
                          <a:latin typeface="Calibri" panose="020F0502020204030204" pitchFamily="34" charset="0"/>
                        </a:rPr>
                        <a:t>KENDİSİ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extLst>
                  <a:ext uri="{0D108BD9-81ED-4DB2-BD59-A6C34878D82A}">
                    <a16:rowId xmlns:a16="http://schemas.microsoft.com/office/drawing/2014/main" val="3135218712"/>
                  </a:ext>
                </a:extLst>
              </a:tr>
              <a:tr h="272760">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31.07.2008</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3262759013"/>
                  </a:ext>
                </a:extLst>
              </a:tr>
              <a:tr h="272760">
                <a:tc>
                  <a:txBody>
                    <a:bodyPr/>
                    <a:lstStyle/>
                    <a:p>
                      <a:pPr algn="l" fontAlgn="b"/>
                      <a:r>
                        <a:rPr lang="tr-TR" sz="1800" b="1" i="0" u="none" strike="noStrike" dirty="0">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a:solidFill>
                            <a:srgbClr val="000000"/>
                          </a:solidFill>
                          <a:effectLst/>
                          <a:latin typeface="Calibri" panose="020F0502020204030204" pitchFamily="34" charset="0"/>
                        </a:rPr>
                        <a:t>4</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3950078539"/>
                  </a:ext>
                </a:extLst>
              </a:tr>
              <a:tr h="388032">
                <a:tc>
                  <a:txBody>
                    <a:bodyPr/>
                    <a:lstStyle/>
                    <a:p>
                      <a:pPr algn="l" fontAlgn="b"/>
                      <a:r>
                        <a:rPr lang="tr-TR" sz="1800" b="1" i="0" u="none" strike="noStrike" dirty="0" smtClean="0">
                          <a:solidFill>
                            <a:srgbClr val="000000"/>
                          </a:solidFill>
                          <a:effectLst/>
                          <a:latin typeface="Calibri" panose="020F0502020204030204" pitchFamily="34" charset="0"/>
                        </a:rPr>
                        <a:t>Emsalinin Göreve </a:t>
                      </a:r>
                      <a:r>
                        <a:rPr lang="tr-TR" sz="1800" b="1" i="0" u="none" strike="noStrike" dirty="0">
                          <a:solidFill>
                            <a:srgbClr val="000000"/>
                          </a:solidFill>
                          <a:effectLst/>
                          <a:latin typeface="Calibri" panose="020F0502020204030204" pitchFamily="34" charset="0"/>
                        </a:rPr>
                        <a:t>Başlama </a:t>
                      </a:r>
                      <a:r>
                        <a:rPr lang="tr-TR" sz="1800" b="1" i="0" u="none" strike="noStrike" dirty="0" smtClean="0">
                          <a:solidFill>
                            <a:srgbClr val="000000"/>
                          </a:solidFill>
                          <a:effectLst/>
                          <a:latin typeface="Calibri" panose="020F0502020204030204" pitchFamily="34" charset="0"/>
                        </a:rPr>
                        <a:t>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31.07.2012</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2441009992"/>
                  </a:ext>
                </a:extLst>
              </a:tr>
              <a:tr h="272760">
                <a:tc>
                  <a:txBody>
                    <a:bodyPr/>
                    <a:lstStyle/>
                    <a:p>
                      <a:pPr algn="l" fontAlgn="b"/>
                      <a:r>
                        <a:rPr lang="tr-TR" sz="1800" b="1" i="0" u="none" strike="noStrike" dirty="0">
                          <a:solidFill>
                            <a:srgbClr val="000000"/>
                          </a:solidFill>
                          <a:effectLst/>
                          <a:latin typeface="Calibri" panose="020F0502020204030204" pitchFamily="34" charset="0"/>
                        </a:rPr>
                        <a:t>Hesaplama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2140517805"/>
                  </a:ext>
                </a:extLst>
              </a:tr>
              <a:tr h="272760">
                <a:tc>
                  <a:txBody>
                    <a:bodyPr/>
                    <a:lstStyle/>
                    <a:p>
                      <a:pPr algn="l" fontAlgn="b"/>
                      <a:r>
                        <a:rPr lang="tr-TR" sz="1800" b="1" i="0" u="none" strike="noStrike">
                          <a:solidFill>
                            <a:srgbClr val="000000"/>
                          </a:solidFill>
                          <a:effectLst/>
                          <a:latin typeface="Calibri" panose="020F0502020204030204" pitchFamily="34" charset="0"/>
                        </a:rPr>
                        <a:t>Göreve Başlama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1" i="0" u="none" strike="noStrike" dirty="0" smtClean="0">
                          <a:solidFill>
                            <a:srgbClr val="000000"/>
                          </a:solidFill>
                          <a:effectLst/>
                          <a:latin typeface="Calibri" panose="020F0502020204030204" pitchFamily="34" charset="0"/>
                        </a:rPr>
                        <a:t>15.08.2010</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4075915679"/>
                  </a:ext>
                </a:extLst>
              </a:tr>
              <a:tr h="272760">
                <a:tc>
                  <a:txBody>
                    <a:bodyPr/>
                    <a:lstStyle/>
                    <a:p>
                      <a:pPr algn="l" fontAlgn="b"/>
                      <a:r>
                        <a:rPr lang="tr-TR" sz="1800" b="1" i="0" u="none" strike="noStrike">
                          <a:solidFill>
                            <a:srgbClr val="000000"/>
                          </a:solidFill>
                          <a:effectLst/>
                          <a:latin typeface="Calibri" panose="020F0502020204030204" pitchFamily="34" charset="0"/>
                        </a:rPr>
                        <a:t>Hizmet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9 yıl, 29 gün</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b"/>
                      <a:r>
                        <a:rPr lang="tr-TR" sz="1800" b="1" i="0" u="none" strike="noStrike" dirty="0" smtClean="0">
                          <a:solidFill>
                            <a:srgbClr val="000000"/>
                          </a:solidFill>
                          <a:effectLst/>
                          <a:latin typeface="Calibri" panose="020F0502020204030204" pitchFamily="34" charset="0"/>
                        </a:rPr>
                        <a:t>11 yıl. 15 gün</a:t>
                      </a:r>
                      <a:r>
                        <a:rPr lang="es-ES" sz="1800" b="1" i="0" u="none" strike="noStrike" dirty="0" smtClean="0">
                          <a:solidFill>
                            <a:srgbClr val="000000"/>
                          </a:solidFill>
                          <a:effectLst/>
                          <a:latin typeface="Calibri" panose="020F0502020204030204" pitchFamily="34" charset="0"/>
                        </a:rPr>
                        <a:t>  </a:t>
                      </a:r>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1303986835"/>
                  </a:ext>
                </a:extLst>
              </a:tr>
              <a:tr h="272760">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extLst>
                  <a:ext uri="{0D108BD9-81ED-4DB2-BD59-A6C34878D82A}">
                    <a16:rowId xmlns:a16="http://schemas.microsoft.com/office/drawing/2014/main" val="1639931169"/>
                  </a:ext>
                </a:extLst>
              </a:tr>
              <a:tr h="536367">
                <a:tc gridSpan="4">
                  <a:txBody>
                    <a:bodyPr/>
                    <a:lstStyle/>
                    <a:p>
                      <a:pPr algn="l" fontAlgn="ctr"/>
                      <a:r>
                        <a:rPr lang="tr-TR" sz="1800" b="1" i="0" u="none" strike="noStrike" dirty="0">
                          <a:solidFill>
                            <a:srgbClr val="000000"/>
                          </a:solidFill>
                          <a:effectLst/>
                          <a:latin typeface="Calibri" panose="020F0502020204030204" pitchFamily="34" charset="0"/>
                        </a:rPr>
                        <a:t>Not: </a:t>
                      </a:r>
                      <a:r>
                        <a:rPr lang="tr-TR" sz="1800" b="1" i="0" u="none" strike="noStrike" dirty="0">
                          <a:solidFill>
                            <a:srgbClr val="FF0000"/>
                          </a:solidFill>
                          <a:effectLst/>
                          <a:latin typeface="Calibri" panose="020F0502020204030204" pitchFamily="34" charset="0"/>
                        </a:rPr>
                        <a:t>Emsal</a:t>
                      </a:r>
                      <a:r>
                        <a:rPr lang="tr-TR" sz="1800" b="1" i="0" u="none" strike="noStrike" dirty="0">
                          <a:solidFill>
                            <a:srgbClr val="000000"/>
                          </a:solidFill>
                          <a:effectLst/>
                          <a:latin typeface="Calibri" panose="020F0502020204030204" pitchFamily="34" charset="0"/>
                        </a:rPr>
                        <a:t> hizmeti dikkate </a:t>
                      </a:r>
                      <a:r>
                        <a:rPr lang="tr-TR" sz="1800" b="1" i="0" u="none" strike="noStrike" dirty="0" smtClean="0">
                          <a:solidFill>
                            <a:srgbClr val="000000"/>
                          </a:solidFill>
                          <a:effectLst/>
                          <a:latin typeface="Calibri" panose="020F0502020204030204" pitchFamily="34" charset="0"/>
                        </a:rPr>
                        <a:t>alındığında,</a:t>
                      </a:r>
                      <a:r>
                        <a:rPr lang="tr-TR" sz="1800" b="1" i="0" u="none" strike="noStrike" baseline="0" dirty="0" smtClean="0">
                          <a:solidFill>
                            <a:srgbClr val="000000"/>
                          </a:solidFill>
                          <a:effectLst/>
                          <a:latin typeface="Calibri" panose="020F0502020204030204" pitchFamily="34" charset="0"/>
                        </a:rPr>
                        <a:t> </a:t>
                      </a:r>
                      <a:r>
                        <a:rPr lang="tr-TR" sz="1800" b="1" i="0" u="none" strike="noStrike" baseline="0" dirty="0" smtClean="0">
                          <a:solidFill>
                            <a:srgbClr val="FF0000"/>
                          </a:solidFill>
                          <a:effectLst/>
                          <a:latin typeface="Calibri" panose="020F0502020204030204" pitchFamily="34" charset="0"/>
                        </a:rPr>
                        <a:t>4.derecenin 1</a:t>
                      </a:r>
                      <a:r>
                        <a:rPr lang="tr-TR" sz="1800" b="1" i="0" u="none" strike="noStrike" baseline="0" dirty="0" smtClean="0">
                          <a:solidFill>
                            <a:srgbClr val="000000"/>
                          </a:solidFill>
                          <a:effectLst/>
                          <a:latin typeface="Calibri" panose="020F0502020204030204" pitchFamily="34" charset="0"/>
                        </a:rPr>
                        <a:t>.kademesinde 29 </a:t>
                      </a:r>
                      <a:r>
                        <a:rPr lang="tr-TR" sz="1800" b="1" i="0" u="none" strike="noStrike" dirty="0" smtClean="0">
                          <a:solidFill>
                            <a:srgbClr val="000000"/>
                          </a:solidFill>
                          <a:effectLst/>
                          <a:latin typeface="Calibri" panose="020F0502020204030204" pitchFamily="34" charset="0"/>
                        </a:rPr>
                        <a:t>gün </a:t>
                      </a:r>
                      <a:r>
                        <a:rPr lang="tr-TR" sz="1800" b="1" i="0" u="none" strike="noStrike" dirty="0">
                          <a:solidFill>
                            <a:srgbClr val="000000"/>
                          </a:solidFill>
                          <a:effectLst/>
                          <a:latin typeface="Calibri" panose="020F0502020204030204" pitchFamily="34" charset="0"/>
                        </a:rPr>
                        <a:t>kıdemli olup terfi tarihi </a:t>
                      </a:r>
                      <a:r>
                        <a:rPr lang="tr-TR" sz="1800" b="1" i="0" u="none" strike="noStrike" dirty="0" smtClean="0">
                          <a:solidFill>
                            <a:srgbClr val="FF0000"/>
                          </a:solidFill>
                          <a:effectLst/>
                          <a:latin typeface="Calibri" panose="020F0502020204030204" pitchFamily="34" charset="0"/>
                        </a:rPr>
                        <a:t>01.08.2022</a:t>
                      </a:r>
                      <a:r>
                        <a:rPr lang="tr-TR" sz="1800" b="1" i="0" u="none" strike="noStrike" baseline="0" dirty="0" smtClean="0">
                          <a:solidFill>
                            <a:srgbClr val="FF0000"/>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olacaktır.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164044" y="140677"/>
            <a:ext cx="1081454" cy="915157"/>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547" y="98549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12278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266093" y="1195553"/>
            <a:ext cx="7218486" cy="461665"/>
          </a:xfrm>
          <a:prstGeom prst="rect">
            <a:avLst/>
          </a:prstGeom>
        </p:spPr>
        <p:txBody>
          <a:bodyPr wrap="square">
            <a:spAutoFit/>
          </a:bodyPr>
          <a:lstStyle/>
          <a:p>
            <a:pPr algn="ctr"/>
            <a:r>
              <a:rPr lang="tr-TR" sz="2400" b="1" dirty="0">
                <a:solidFill>
                  <a:srgbClr val="FF0000"/>
                </a:solidFill>
              </a:rPr>
              <a:t>ÜST ÖĞRENİM İNTİBAKI İLE İLGİLİ AÇIKLAMALAR</a:t>
            </a:r>
            <a:endParaRPr lang="tr-TR" sz="2400" dirty="0"/>
          </a:p>
        </p:txBody>
      </p:sp>
      <p:sp>
        <p:nvSpPr>
          <p:cNvPr id="3" name="Dikdörtgen 2"/>
          <p:cNvSpPr/>
          <p:nvPr/>
        </p:nvSpPr>
        <p:spPr>
          <a:xfrm>
            <a:off x="1173299" y="1947049"/>
            <a:ext cx="7311280" cy="4524315"/>
          </a:xfrm>
          <a:prstGeom prst="rect">
            <a:avLst/>
          </a:prstGeom>
        </p:spPr>
        <p:txBody>
          <a:bodyPr wrap="square">
            <a:spAutoFit/>
          </a:bodyPr>
          <a:lstStyle/>
          <a:p>
            <a:pPr algn="just"/>
            <a:r>
              <a:rPr lang="tr-TR" sz="2400" b="1" dirty="0" smtClean="0"/>
              <a:t>4 yıllık iktisat fakültesi mezunu iken memuriyet sırasında 4 yıllık Mühendislik Fakültesini bitirenlere tekrar üst öğrenim intibakı yapılmayacak ancak;</a:t>
            </a:r>
          </a:p>
          <a:p>
            <a:pPr algn="just"/>
            <a:endParaRPr lang="tr-TR" sz="2400" b="1" dirty="0" smtClean="0"/>
          </a:p>
          <a:p>
            <a:pPr algn="just"/>
            <a:r>
              <a:rPr lang="tr-TR" sz="2400" b="1" dirty="0" smtClean="0"/>
              <a:t> 657 </a:t>
            </a:r>
            <a:r>
              <a:rPr lang="tr-TR" sz="2400" b="1" dirty="0"/>
              <a:t>sayılı kanunun 36.maddesinin A/2 fıkrası gereğince </a:t>
            </a:r>
            <a:r>
              <a:rPr lang="tr-TR" sz="2400" b="1" dirty="0" smtClean="0"/>
              <a:t>onay tarihinden geçerli olmak üzere bir </a:t>
            </a:r>
            <a:r>
              <a:rPr lang="tr-TR" sz="2400" b="1" dirty="0"/>
              <a:t>derece yükselmesinden </a:t>
            </a:r>
            <a:r>
              <a:rPr lang="tr-TR" sz="2400" b="1" dirty="0" smtClean="0"/>
              <a:t>yararlandırılacaktır.</a:t>
            </a:r>
          </a:p>
          <a:p>
            <a:pPr algn="just"/>
            <a:endParaRPr lang="tr-TR" sz="2400" b="1" dirty="0"/>
          </a:p>
          <a:p>
            <a:pPr algn="just"/>
            <a:r>
              <a:rPr lang="tr-TR" sz="2400" b="1" dirty="0" smtClean="0"/>
              <a:t>4 yıllık Mühendislik Fakültesi mezunu iken, memuriyet sırasında 4 yıllık Elektrik-Elektronik Mühendisliğini bitirenlere, üst öğrenim sayılmadığı için tekrar üst öğrenim intibakı  yapılmayacaktır.</a:t>
            </a:r>
            <a:endParaRPr lang="tr-TR" sz="2400" b="1" dirty="0"/>
          </a:p>
        </p:txBody>
      </p:sp>
      <p:sp>
        <p:nvSpPr>
          <p:cNvPr id="4" name="Metin kutusu 3">
            <a:extLst>
              <a:ext uri="{FF2B5EF4-FFF2-40B4-BE49-F238E27FC236}">
                <a16:creationId xmlns:a16="http://schemas.microsoft.com/office/drawing/2014/main" id="{799EBEDF-516F-4530-8ACC-08A703E0FE82}"/>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88834" y="39908"/>
            <a:ext cx="1077258" cy="954107"/>
          </a:xfrm>
          <a:prstGeom prst="rect">
            <a:avLst/>
          </a:prstGeom>
        </p:spPr>
      </p:pic>
      <p:cxnSp>
        <p:nvCxnSpPr>
          <p:cNvPr id="6" name="Düz Bağlayıcı 5"/>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50760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69277" y="1766758"/>
            <a:ext cx="8394895" cy="4893647"/>
          </a:xfrm>
          <a:prstGeom prst="rect">
            <a:avLst/>
          </a:prstGeom>
        </p:spPr>
        <p:txBody>
          <a:bodyPr wrap="square">
            <a:spAutoFit/>
          </a:bodyPr>
          <a:lstStyle/>
          <a:p>
            <a:pPr algn="just"/>
            <a:r>
              <a:rPr lang="tr-TR" sz="2400" b="1" dirty="0"/>
              <a:t> </a:t>
            </a:r>
            <a:r>
              <a:rPr lang="tr-TR" sz="2400" b="1" dirty="0" smtClean="0"/>
              <a:t>  Memuriyete girmeden önce veya memuriyetleri sırasında yüksek lisans öğrenimini tamamlayan memurlara 657 </a:t>
            </a:r>
            <a:r>
              <a:rPr lang="tr-TR" sz="2400" b="1" dirty="0"/>
              <a:t>sayılı kanunun 36.maddesinin A/9 fıkrası </a:t>
            </a:r>
            <a:r>
              <a:rPr lang="tr-TR" sz="2400" b="1" dirty="0" smtClean="0"/>
              <a:t>gereğince  bir kademe verilir.</a:t>
            </a:r>
            <a:endParaRPr lang="tr-TR" sz="2400" b="1" dirty="0"/>
          </a:p>
          <a:p>
            <a:pPr marL="285750" indent="-285750" algn="just">
              <a:buFont typeface="Wingdings" panose="05000000000000000000" pitchFamily="2" charset="2"/>
              <a:buChar char="Ø"/>
            </a:pPr>
            <a:endParaRPr lang="tr-TR" sz="2400" b="1" dirty="0"/>
          </a:p>
          <a:p>
            <a:pPr algn="just"/>
            <a:r>
              <a:rPr lang="tr-TR" sz="2400" b="1" dirty="0" smtClean="0"/>
              <a:t>    Yüksek </a:t>
            </a:r>
            <a:r>
              <a:rPr lang="tr-TR" sz="2400" b="1" dirty="0"/>
              <a:t>lisans öğrenimini </a:t>
            </a:r>
            <a:r>
              <a:rPr lang="tr-TR" sz="2400" b="1" dirty="0" smtClean="0"/>
              <a:t>tamamlayıp, kademe </a:t>
            </a:r>
            <a:r>
              <a:rPr lang="tr-TR" sz="2400" b="1" dirty="0"/>
              <a:t>ilerlemesinden yararlandırılan </a:t>
            </a:r>
            <a:r>
              <a:rPr lang="tr-TR" sz="2400" b="1" dirty="0" smtClean="0"/>
              <a:t>memura, mesleğiyle </a:t>
            </a:r>
            <a:r>
              <a:rPr lang="tr-TR" sz="2400" b="1" dirty="0"/>
              <a:t>ilgili öğrenim dalında doktora öğrenimini tamamlaması halinde ayrıca iki kademe ilerlemesi daha verilir.</a:t>
            </a:r>
          </a:p>
          <a:p>
            <a:pPr marL="285750" indent="-285750" algn="just">
              <a:buFont typeface="Wingdings" panose="05000000000000000000" pitchFamily="2" charset="2"/>
              <a:buChar char="Ø"/>
            </a:pPr>
            <a:endParaRPr lang="tr-TR" sz="2400" b="1" dirty="0"/>
          </a:p>
          <a:p>
            <a:pPr algn="just"/>
            <a:r>
              <a:rPr lang="tr-TR" sz="2400" b="1" dirty="0" smtClean="0"/>
              <a:t>   Doktora veya Yüksek Lisans öğrenimleri nedeniyle kademe ilerlemesinden yararlandırılan memurların söz konusu kademe ilerlemelerine Onay tarihinden geçerli olmak üzere hak kazanmaktadır.</a:t>
            </a:r>
            <a:endParaRPr lang="tr-TR" sz="2400" b="1" dirty="0"/>
          </a:p>
        </p:txBody>
      </p:sp>
      <p:sp>
        <p:nvSpPr>
          <p:cNvPr id="3" name="Dikdörtgen 2"/>
          <p:cNvSpPr/>
          <p:nvPr/>
        </p:nvSpPr>
        <p:spPr>
          <a:xfrm>
            <a:off x="849086" y="1094784"/>
            <a:ext cx="7796973" cy="461665"/>
          </a:xfrm>
          <a:prstGeom prst="rect">
            <a:avLst/>
          </a:prstGeom>
        </p:spPr>
        <p:txBody>
          <a:bodyPr wrap="square">
            <a:spAutoFit/>
          </a:bodyPr>
          <a:lstStyle/>
          <a:p>
            <a:pPr algn="ctr"/>
            <a:r>
              <a:rPr lang="tr-TR" sz="2400" b="1" dirty="0">
                <a:solidFill>
                  <a:srgbClr val="FF0000"/>
                </a:solidFill>
              </a:rPr>
              <a:t>YÜKSEK LİSANS VE DOKTORA DEĞERLENDİRMESİ</a:t>
            </a:r>
            <a:endParaRPr lang="tr-TR" sz="2400" dirty="0"/>
          </a:p>
        </p:txBody>
      </p:sp>
      <p:sp>
        <p:nvSpPr>
          <p:cNvPr id="4" name="Metin kutusu 3">
            <a:extLst>
              <a:ext uri="{FF2B5EF4-FFF2-40B4-BE49-F238E27FC236}">
                <a16:creationId xmlns:a16="http://schemas.microsoft.com/office/drawing/2014/main" id="{33DFA518-8848-40EF-B070-8C6002EE0664}"/>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2223" y="22783"/>
            <a:ext cx="1063869" cy="958316"/>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94937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71451" y="1207304"/>
            <a:ext cx="2671693" cy="461665"/>
          </a:xfrm>
          <a:prstGeom prst="rect">
            <a:avLst/>
          </a:prstGeom>
        </p:spPr>
        <p:txBody>
          <a:bodyPr wrap="none">
            <a:spAutoFit/>
          </a:bodyPr>
          <a:lstStyle/>
          <a:p>
            <a:pPr algn="ctr"/>
            <a:r>
              <a:rPr lang="tr-TR" sz="2400" b="1" u="sng" dirty="0">
                <a:solidFill>
                  <a:srgbClr val="FF0000"/>
                </a:solidFill>
              </a:rPr>
              <a:t>ÖRNEK UYGULAMA</a:t>
            </a:r>
            <a:endParaRPr lang="tr-TR" sz="2400" u="sng" dirty="0"/>
          </a:p>
        </p:txBody>
      </p:sp>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6" name="Tablo 5">
            <a:extLst>
              <a:ext uri="{FF2B5EF4-FFF2-40B4-BE49-F238E27FC236}">
                <a16:creationId xmlns:a16="http://schemas.microsoft.com/office/drawing/2014/main" id="{2A8046E6-1E40-434F-81A8-A2013F548D63}"/>
              </a:ext>
            </a:extLst>
          </p:cNvPr>
          <p:cNvGraphicFramePr>
            <a:graphicFrameLocks noGrp="1"/>
          </p:cNvGraphicFramePr>
          <p:nvPr>
            <p:extLst>
              <p:ext uri="{D42A27DB-BD31-4B8C-83A1-F6EECF244321}">
                <p14:modId xmlns:p14="http://schemas.microsoft.com/office/powerpoint/2010/main" val="3191067090"/>
              </p:ext>
            </p:extLst>
          </p:nvPr>
        </p:nvGraphicFramePr>
        <p:xfrm>
          <a:off x="563782" y="1847850"/>
          <a:ext cx="8200390" cy="4665491"/>
        </p:xfrm>
        <a:graphic>
          <a:graphicData uri="http://schemas.openxmlformats.org/drawingml/2006/table">
            <a:tbl>
              <a:tblPr/>
              <a:tblGrid>
                <a:gridCol w="914167">
                  <a:extLst>
                    <a:ext uri="{9D8B030D-6E8A-4147-A177-3AD203B41FA5}">
                      <a16:colId xmlns:a16="http://schemas.microsoft.com/office/drawing/2014/main" val="1435494826"/>
                    </a:ext>
                  </a:extLst>
                </a:gridCol>
                <a:gridCol w="1336389">
                  <a:extLst>
                    <a:ext uri="{9D8B030D-6E8A-4147-A177-3AD203B41FA5}">
                      <a16:colId xmlns:a16="http://schemas.microsoft.com/office/drawing/2014/main" val="2481350005"/>
                    </a:ext>
                  </a:extLst>
                </a:gridCol>
                <a:gridCol w="278898">
                  <a:extLst>
                    <a:ext uri="{9D8B030D-6E8A-4147-A177-3AD203B41FA5}">
                      <a16:colId xmlns:a16="http://schemas.microsoft.com/office/drawing/2014/main" val="3044507384"/>
                    </a:ext>
                  </a:extLst>
                </a:gridCol>
                <a:gridCol w="278898">
                  <a:extLst>
                    <a:ext uri="{9D8B030D-6E8A-4147-A177-3AD203B41FA5}">
                      <a16:colId xmlns:a16="http://schemas.microsoft.com/office/drawing/2014/main" val="664263085"/>
                    </a:ext>
                  </a:extLst>
                </a:gridCol>
                <a:gridCol w="278898">
                  <a:extLst>
                    <a:ext uri="{9D8B030D-6E8A-4147-A177-3AD203B41FA5}">
                      <a16:colId xmlns:a16="http://schemas.microsoft.com/office/drawing/2014/main" val="1582720536"/>
                    </a:ext>
                  </a:extLst>
                </a:gridCol>
                <a:gridCol w="665531">
                  <a:extLst>
                    <a:ext uri="{9D8B030D-6E8A-4147-A177-3AD203B41FA5}">
                      <a16:colId xmlns:a16="http://schemas.microsoft.com/office/drawing/2014/main" val="105533521"/>
                    </a:ext>
                  </a:extLst>
                </a:gridCol>
                <a:gridCol w="980744">
                  <a:extLst>
                    <a:ext uri="{9D8B030D-6E8A-4147-A177-3AD203B41FA5}">
                      <a16:colId xmlns:a16="http://schemas.microsoft.com/office/drawing/2014/main" val="2735997059"/>
                    </a:ext>
                  </a:extLst>
                </a:gridCol>
                <a:gridCol w="278898">
                  <a:extLst>
                    <a:ext uri="{9D8B030D-6E8A-4147-A177-3AD203B41FA5}">
                      <a16:colId xmlns:a16="http://schemas.microsoft.com/office/drawing/2014/main" val="2006219641"/>
                    </a:ext>
                  </a:extLst>
                </a:gridCol>
                <a:gridCol w="278898">
                  <a:extLst>
                    <a:ext uri="{9D8B030D-6E8A-4147-A177-3AD203B41FA5}">
                      <a16:colId xmlns:a16="http://schemas.microsoft.com/office/drawing/2014/main" val="3197844509"/>
                    </a:ext>
                  </a:extLst>
                </a:gridCol>
                <a:gridCol w="278898">
                  <a:extLst>
                    <a:ext uri="{9D8B030D-6E8A-4147-A177-3AD203B41FA5}">
                      <a16:colId xmlns:a16="http://schemas.microsoft.com/office/drawing/2014/main" val="2519876691"/>
                    </a:ext>
                  </a:extLst>
                </a:gridCol>
                <a:gridCol w="1317022">
                  <a:extLst>
                    <a:ext uri="{9D8B030D-6E8A-4147-A177-3AD203B41FA5}">
                      <a16:colId xmlns:a16="http://schemas.microsoft.com/office/drawing/2014/main" val="1687836529"/>
                    </a:ext>
                  </a:extLst>
                </a:gridCol>
                <a:gridCol w="1313149">
                  <a:extLst>
                    <a:ext uri="{9D8B030D-6E8A-4147-A177-3AD203B41FA5}">
                      <a16:colId xmlns:a16="http://schemas.microsoft.com/office/drawing/2014/main" val="3262516906"/>
                    </a:ext>
                  </a:extLst>
                </a:gridCol>
              </a:tblGrid>
              <a:tr h="281053">
                <a:tc rowSpan="2">
                  <a:txBody>
                    <a:bodyPr/>
                    <a:lstStyle/>
                    <a:p>
                      <a:pPr algn="ctr" fontAlgn="ctr"/>
                      <a:r>
                        <a:rPr lang="tr-TR" sz="1400" b="1" i="0" u="none" strike="noStrike" dirty="0">
                          <a:solidFill>
                            <a:srgbClr val="000000"/>
                          </a:solidFill>
                          <a:effectLst/>
                          <a:latin typeface="Calibri" panose="020F0502020204030204" pitchFamily="34" charset="0"/>
                        </a:rPr>
                        <a:t>Unvan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Öğrenim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5">
                  <a:txBody>
                    <a:bodyPr/>
                    <a:lstStyle/>
                    <a:p>
                      <a:pPr algn="ctr" fontAlgn="ctr"/>
                      <a:r>
                        <a:rPr lang="tr-TR" sz="1400" b="1" i="0" u="none" strike="noStrike" dirty="0">
                          <a:solidFill>
                            <a:srgbClr val="000000"/>
                          </a:solidFill>
                          <a:effectLst/>
                          <a:latin typeface="Calibri" panose="020F0502020204030204" pitchFamily="34" charset="0"/>
                        </a:rPr>
                        <a:t>ESKİ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400" b="1" i="0" u="none" strike="noStrike" dirty="0">
                          <a:solidFill>
                            <a:srgbClr val="000000"/>
                          </a:solidFill>
                          <a:effectLst/>
                          <a:latin typeface="Calibri" panose="020F0502020204030204" pitchFamily="34" charset="0"/>
                        </a:rPr>
                        <a:t>YENİ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83201159"/>
                  </a:ext>
                </a:extLst>
              </a:tr>
              <a:tr h="843161">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3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GEÇERLİLİK TARİHİ</a:t>
                      </a:r>
                      <a:br>
                        <a:rPr lang="tr-TR" sz="1400" b="1" i="0" u="none" strike="noStrike">
                          <a:solidFill>
                            <a:srgbClr val="000000"/>
                          </a:solidFill>
                          <a:effectLst/>
                          <a:latin typeface="Calibri" panose="020F0502020204030204" pitchFamily="34" charset="0"/>
                        </a:rPr>
                      </a:br>
                      <a:r>
                        <a:rPr lang="tr-TR" sz="1400" b="1" i="0" u="none" strike="noStrike">
                          <a:solidFill>
                            <a:srgbClr val="000000"/>
                          </a:solidFill>
                          <a:effectLst/>
                          <a:latin typeface="Calibri" panose="020F0502020204030204" pitchFamily="34" charset="0"/>
                        </a:rPr>
                        <a:t>(ONAY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71591321"/>
                  </a:ext>
                </a:extLst>
              </a:tr>
              <a:tr h="843161">
                <a:tc>
                  <a:txBody>
                    <a:bodyPr/>
                    <a:lstStyle/>
                    <a:p>
                      <a:pPr algn="l" fontAlgn="ctr"/>
                      <a:r>
                        <a:rPr lang="tr-TR" sz="1400" b="1" i="0" u="none" strike="noStrike">
                          <a:solidFill>
                            <a:srgbClr val="000000"/>
                          </a:solidFill>
                          <a:effectLst/>
                          <a:latin typeface="Calibri" panose="020F0502020204030204" pitchFamily="34" charset="0"/>
                        </a:rPr>
                        <a:t>MÜHENDİS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Yüksek Lisans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21.10.2021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31.10.2021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19683266"/>
                  </a:ext>
                </a:extLst>
              </a:tr>
              <a:tr h="899372">
                <a:tc>
                  <a:txBody>
                    <a:bodyPr/>
                    <a:lstStyle/>
                    <a:p>
                      <a:pPr algn="l" fontAlgn="ctr"/>
                      <a:r>
                        <a:rPr lang="tr-TR" sz="1400" b="1" i="0" u="none" strike="noStrike">
                          <a:solidFill>
                            <a:srgbClr val="000000"/>
                          </a:solidFill>
                          <a:effectLst/>
                          <a:latin typeface="Calibri" panose="020F0502020204030204" pitchFamily="34" charset="0"/>
                        </a:rPr>
                        <a:t>MEMUR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Yüksek Lisans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11.09.2021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30.09.2021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771550"/>
                  </a:ext>
                </a:extLst>
              </a:tr>
              <a:tr h="899372">
                <a:tc>
                  <a:txBody>
                    <a:bodyPr/>
                    <a:lstStyle/>
                    <a:p>
                      <a:pPr algn="l" fontAlgn="ctr"/>
                      <a:r>
                        <a:rPr lang="tr-TR" sz="1400" b="1" i="0" u="none" strike="noStrike" dirty="0" smtClean="0">
                          <a:solidFill>
                            <a:srgbClr val="000000"/>
                          </a:solidFill>
                          <a:effectLst/>
                          <a:latin typeface="Calibri" panose="020F0502020204030204" pitchFamily="34" charset="0"/>
                        </a:rPr>
                        <a:t>Mühendis</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Doktora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21.10.2021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27.10.2021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822760501"/>
                  </a:ext>
                </a:extLst>
              </a:tr>
              <a:tr h="899372">
                <a:tc>
                  <a:txBody>
                    <a:bodyPr/>
                    <a:lstStyle/>
                    <a:p>
                      <a:pPr algn="l" fontAlgn="ctr"/>
                      <a:r>
                        <a:rPr lang="tr-TR" sz="1400" b="1" i="0" u="none" strike="noStrike">
                          <a:solidFill>
                            <a:srgbClr val="000000"/>
                          </a:solidFill>
                          <a:effectLst/>
                          <a:latin typeface="Calibri" panose="020F0502020204030204" pitchFamily="34" charset="0"/>
                        </a:rPr>
                        <a:t>V.H.K.İ.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Doktora </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17.11.2020</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 </a:t>
                      </a:r>
                      <a:r>
                        <a:rPr lang="tr-TR" sz="1400" b="1" i="0" u="none" strike="noStrike" dirty="0" smtClean="0">
                          <a:solidFill>
                            <a:srgbClr val="000000"/>
                          </a:solidFill>
                          <a:effectLst/>
                          <a:latin typeface="Calibri" panose="020F0502020204030204" pitchFamily="34" charset="0"/>
                        </a:rPr>
                        <a:t>12.11.2021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43936060"/>
                  </a:ext>
                </a:extLst>
              </a:tr>
            </a:tbl>
          </a:graphicData>
        </a:graphic>
      </p:graphicFrame>
      <p:pic>
        <p:nvPicPr>
          <p:cNvPr id="7" name="Resim 6"/>
          <p:cNvPicPr>
            <a:picLocks noChangeAspect="1"/>
          </p:cNvPicPr>
          <p:nvPr/>
        </p:nvPicPr>
        <p:blipFill>
          <a:blip r:embed="rId2"/>
          <a:stretch>
            <a:fillRect/>
          </a:stretch>
        </p:blipFill>
        <p:spPr>
          <a:xfrm>
            <a:off x="211016" y="28795"/>
            <a:ext cx="984738" cy="956700"/>
          </a:xfrm>
          <a:prstGeom prst="rect">
            <a:avLst/>
          </a:prstGeom>
        </p:spPr>
      </p:pic>
      <p:cxnSp>
        <p:nvCxnSpPr>
          <p:cNvPr id="8" name="Düz Bağlayıcı 7"/>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56764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757646" y="1150286"/>
            <a:ext cx="8133137" cy="461665"/>
          </a:xfrm>
          <a:prstGeom prst="rect">
            <a:avLst/>
          </a:prstGeom>
        </p:spPr>
        <p:txBody>
          <a:bodyPr wrap="square">
            <a:spAutoFit/>
          </a:bodyPr>
          <a:lstStyle/>
          <a:p>
            <a:pPr algn="ctr"/>
            <a:r>
              <a:rPr lang="tr-TR" sz="2400" b="1" dirty="0">
                <a:solidFill>
                  <a:srgbClr val="FF0000"/>
                </a:solidFill>
              </a:rPr>
              <a:t>657 SAYILI KANUNUN 36/A-6/b MADDESİNİN UYGULANMASI</a:t>
            </a:r>
            <a:endParaRPr lang="tr-TR" sz="2400" dirty="0"/>
          </a:p>
        </p:txBody>
      </p:sp>
      <p:sp>
        <p:nvSpPr>
          <p:cNvPr id="3" name="Dikdörtgen 2"/>
          <p:cNvSpPr/>
          <p:nvPr/>
        </p:nvSpPr>
        <p:spPr>
          <a:xfrm>
            <a:off x="483327" y="1611951"/>
            <a:ext cx="8294914" cy="5539978"/>
          </a:xfrm>
          <a:prstGeom prst="rect">
            <a:avLst/>
          </a:prstGeom>
        </p:spPr>
        <p:txBody>
          <a:bodyPr wrap="square">
            <a:spAutoFit/>
          </a:bodyPr>
          <a:lstStyle/>
          <a:p>
            <a:pPr algn="just"/>
            <a:r>
              <a:rPr lang="tr-TR" sz="2400" b="1" dirty="0" smtClean="0"/>
              <a:t>    Ortaokul </a:t>
            </a:r>
            <a:r>
              <a:rPr lang="tr-TR" sz="2400" b="1" dirty="0"/>
              <a:t>veya </a:t>
            </a:r>
            <a:r>
              <a:rPr lang="tr-TR" sz="2400" b="1" dirty="0" smtClean="0"/>
              <a:t>liselerin normal öğrenim süresinden fazla olması halinde(hazırlık sınıfı okuyanlar dahil) memurların talepte bulunmaları halinde ayrıca bir </a:t>
            </a:r>
            <a:r>
              <a:rPr lang="tr-TR" sz="2400" b="1" dirty="0"/>
              <a:t>kademe ilerlemesi </a:t>
            </a:r>
            <a:r>
              <a:rPr lang="tr-TR" sz="2400" b="1" dirty="0" smtClean="0"/>
              <a:t>uygulanır.</a:t>
            </a:r>
            <a:endParaRPr lang="tr-TR" sz="2400" b="1" dirty="0"/>
          </a:p>
          <a:p>
            <a:pPr algn="just"/>
            <a:endParaRPr lang="tr-TR" sz="2400" b="1" dirty="0"/>
          </a:p>
          <a:p>
            <a:pPr algn="just"/>
            <a:r>
              <a:rPr lang="tr-TR" sz="2400" b="1" dirty="0" smtClean="0"/>
              <a:t>     Kademe ilerlemesinin uygulanabilmesi için memurların bu öğrenimlerini belgelendirmeleri ve kademe ilerlemesinden yararlandırılabilmek için talepte bulunmaları şarttır.</a:t>
            </a:r>
          </a:p>
          <a:p>
            <a:pPr algn="just"/>
            <a:endParaRPr lang="tr-TR" sz="2400" b="1" dirty="0" smtClean="0">
              <a:solidFill>
                <a:srgbClr val="FF0000"/>
              </a:solidFill>
            </a:endParaRPr>
          </a:p>
          <a:p>
            <a:pPr algn="just"/>
            <a:r>
              <a:rPr lang="tr-TR" sz="2400" b="1" dirty="0" smtClean="0">
                <a:solidFill>
                  <a:srgbClr val="FF0000"/>
                </a:solidFill>
              </a:rPr>
              <a:t>NOT:</a:t>
            </a:r>
            <a:r>
              <a:rPr lang="tr-TR" sz="2400" b="1" dirty="0" smtClean="0"/>
              <a:t> Orta öğretimin yeniden yapılandırılmasına ilişkin Milli Eğitim Bakanlığı Talim ve Terbiye Kurulu Başkanlığının 07.06.2005 tarihli ve 184 sayılı kararı ile genel liselerde öğrenim süresi </a:t>
            </a:r>
            <a:r>
              <a:rPr lang="tr-TR" sz="2400" b="1" dirty="0" smtClean="0">
                <a:solidFill>
                  <a:srgbClr val="FF0000"/>
                </a:solidFill>
              </a:rPr>
              <a:t>2005-2006 </a:t>
            </a:r>
            <a:r>
              <a:rPr lang="tr-TR" sz="2400" b="1" dirty="0" smtClean="0"/>
              <a:t>eğitim-öğretim yılından itibaren üç yıldan </a:t>
            </a:r>
            <a:r>
              <a:rPr lang="tr-TR" sz="2400" b="1" dirty="0" smtClean="0">
                <a:solidFill>
                  <a:srgbClr val="FF0000"/>
                </a:solidFill>
              </a:rPr>
              <a:t>dört yıla </a:t>
            </a:r>
            <a:r>
              <a:rPr lang="tr-TR" sz="2400" b="1" dirty="0" smtClean="0"/>
              <a:t>çıkarılmıştır.</a:t>
            </a:r>
            <a:endParaRPr lang="tr-TR" sz="2400" b="1" dirty="0"/>
          </a:p>
          <a:p>
            <a:endParaRPr lang="tr-TR" dirty="0"/>
          </a:p>
        </p:txBody>
      </p:sp>
      <p:sp>
        <p:nvSpPr>
          <p:cNvPr id="4" name="Metin kutusu 3">
            <a:extLst>
              <a:ext uri="{FF2B5EF4-FFF2-40B4-BE49-F238E27FC236}">
                <a16:creationId xmlns:a16="http://schemas.microsoft.com/office/drawing/2014/main" id="{1E4C039B-8358-432B-9B60-9E7A34105780}"/>
              </a:ext>
            </a:extLst>
          </p:cNvPr>
          <p:cNvSpPr txBox="1"/>
          <p:nvPr/>
        </p:nvSpPr>
        <p:spPr>
          <a:xfrm>
            <a:off x="1380394" y="140677"/>
            <a:ext cx="7265666"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19809" y="70338"/>
            <a:ext cx="940776" cy="983194"/>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4250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71451" y="1207304"/>
            <a:ext cx="2671693" cy="461665"/>
          </a:xfrm>
          <a:prstGeom prst="rect">
            <a:avLst/>
          </a:prstGeom>
        </p:spPr>
        <p:txBody>
          <a:bodyPr wrap="none">
            <a:spAutoFit/>
          </a:bodyPr>
          <a:lstStyle/>
          <a:p>
            <a:pPr algn="ctr"/>
            <a:r>
              <a:rPr lang="tr-TR" sz="2400" b="1" u="sng" dirty="0">
                <a:solidFill>
                  <a:srgbClr val="FF0000"/>
                </a:solidFill>
              </a:rPr>
              <a:t>ÖRNEK UYGULAMA</a:t>
            </a:r>
            <a:endParaRPr lang="tr-TR" sz="2400" u="sng" dirty="0"/>
          </a:p>
        </p:txBody>
      </p:sp>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6" name="Tablo 5">
            <a:extLst>
              <a:ext uri="{FF2B5EF4-FFF2-40B4-BE49-F238E27FC236}">
                <a16:creationId xmlns:a16="http://schemas.microsoft.com/office/drawing/2014/main" id="{2A8046E6-1E40-434F-81A8-A2013F548D63}"/>
              </a:ext>
            </a:extLst>
          </p:cNvPr>
          <p:cNvGraphicFramePr>
            <a:graphicFrameLocks noGrp="1"/>
          </p:cNvGraphicFramePr>
          <p:nvPr>
            <p:extLst>
              <p:ext uri="{D42A27DB-BD31-4B8C-83A1-F6EECF244321}">
                <p14:modId xmlns:p14="http://schemas.microsoft.com/office/powerpoint/2010/main" val="2332621258"/>
              </p:ext>
            </p:extLst>
          </p:nvPr>
        </p:nvGraphicFramePr>
        <p:xfrm>
          <a:off x="238937" y="2155371"/>
          <a:ext cx="8761371" cy="4312863"/>
        </p:xfrm>
        <a:graphic>
          <a:graphicData uri="http://schemas.openxmlformats.org/drawingml/2006/table">
            <a:tbl>
              <a:tblPr/>
              <a:tblGrid>
                <a:gridCol w="1606950">
                  <a:extLst>
                    <a:ext uri="{9D8B030D-6E8A-4147-A177-3AD203B41FA5}">
                      <a16:colId xmlns:a16="http://schemas.microsoft.com/office/drawing/2014/main" val="2481350005"/>
                    </a:ext>
                  </a:extLst>
                </a:gridCol>
                <a:gridCol w="453176">
                  <a:extLst>
                    <a:ext uri="{9D8B030D-6E8A-4147-A177-3AD203B41FA5}">
                      <a16:colId xmlns:a16="http://schemas.microsoft.com/office/drawing/2014/main" val="3044507384"/>
                    </a:ext>
                  </a:extLst>
                </a:gridCol>
                <a:gridCol w="378823">
                  <a:extLst>
                    <a:ext uri="{9D8B030D-6E8A-4147-A177-3AD203B41FA5}">
                      <a16:colId xmlns:a16="http://schemas.microsoft.com/office/drawing/2014/main" val="664263085"/>
                    </a:ext>
                  </a:extLst>
                </a:gridCol>
                <a:gridCol w="431074">
                  <a:extLst>
                    <a:ext uri="{9D8B030D-6E8A-4147-A177-3AD203B41FA5}">
                      <a16:colId xmlns:a16="http://schemas.microsoft.com/office/drawing/2014/main" val="1582720536"/>
                    </a:ext>
                  </a:extLst>
                </a:gridCol>
                <a:gridCol w="888274">
                  <a:extLst>
                    <a:ext uri="{9D8B030D-6E8A-4147-A177-3AD203B41FA5}">
                      <a16:colId xmlns:a16="http://schemas.microsoft.com/office/drawing/2014/main" val="105533521"/>
                    </a:ext>
                  </a:extLst>
                </a:gridCol>
                <a:gridCol w="1110343">
                  <a:extLst>
                    <a:ext uri="{9D8B030D-6E8A-4147-A177-3AD203B41FA5}">
                      <a16:colId xmlns:a16="http://schemas.microsoft.com/office/drawing/2014/main" val="2735997059"/>
                    </a:ext>
                  </a:extLst>
                </a:gridCol>
                <a:gridCol w="457200">
                  <a:extLst>
                    <a:ext uri="{9D8B030D-6E8A-4147-A177-3AD203B41FA5}">
                      <a16:colId xmlns:a16="http://schemas.microsoft.com/office/drawing/2014/main" val="2006219641"/>
                    </a:ext>
                  </a:extLst>
                </a:gridCol>
                <a:gridCol w="423401">
                  <a:extLst>
                    <a:ext uri="{9D8B030D-6E8A-4147-A177-3AD203B41FA5}">
                      <a16:colId xmlns:a16="http://schemas.microsoft.com/office/drawing/2014/main" val="3197844509"/>
                    </a:ext>
                  </a:extLst>
                </a:gridCol>
                <a:gridCol w="426780">
                  <a:extLst>
                    <a:ext uri="{9D8B030D-6E8A-4147-A177-3AD203B41FA5}">
                      <a16:colId xmlns:a16="http://schemas.microsoft.com/office/drawing/2014/main" val="2519876691"/>
                    </a:ext>
                  </a:extLst>
                </a:gridCol>
                <a:gridCol w="1170202">
                  <a:extLst>
                    <a:ext uri="{9D8B030D-6E8A-4147-A177-3AD203B41FA5}">
                      <a16:colId xmlns:a16="http://schemas.microsoft.com/office/drawing/2014/main" val="1687836529"/>
                    </a:ext>
                  </a:extLst>
                </a:gridCol>
                <a:gridCol w="1415148">
                  <a:extLst>
                    <a:ext uri="{9D8B030D-6E8A-4147-A177-3AD203B41FA5}">
                      <a16:colId xmlns:a16="http://schemas.microsoft.com/office/drawing/2014/main" val="3262516906"/>
                    </a:ext>
                  </a:extLst>
                </a:gridCol>
              </a:tblGrid>
              <a:tr h="443225">
                <a:tc rowSpan="2">
                  <a:txBody>
                    <a:bodyPr/>
                    <a:lstStyle/>
                    <a:p>
                      <a:pPr algn="ctr" fontAlgn="ctr"/>
                      <a:r>
                        <a:rPr lang="tr-TR" sz="1800" b="1" i="0" u="none" strike="noStrike" dirty="0">
                          <a:solidFill>
                            <a:srgbClr val="000000"/>
                          </a:solidFill>
                          <a:effectLst/>
                          <a:latin typeface="Calibri" panose="020F0502020204030204" pitchFamily="34" charset="0"/>
                        </a:rPr>
                        <a:t>Öğrenim </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5">
                  <a:txBody>
                    <a:bodyPr/>
                    <a:lstStyle/>
                    <a:p>
                      <a:pPr algn="ctr" fontAlgn="ctr"/>
                      <a:r>
                        <a:rPr lang="tr-TR" sz="1800" b="1" i="0" u="none" strike="noStrike" dirty="0">
                          <a:solidFill>
                            <a:srgbClr val="000000"/>
                          </a:solidFill>
                          <a:effectLst/>
                          <a:latin typeface="Calibri" panose="020F0502020204030204" pitchFamily="34" charset="0"/>
                        </a:rPr>
                        <a:t>ESKİ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83201159"/>
                  </a:ext>
                </a:extLst>
              </a:tr>
              <a:tr h="1121630">
                <a:tc vMerge="1">
                  <a:txBody>
                    <a:bodyPr/>
                    <a:lstStyle/>
                    <a:p>
                      <a:endParaRPr lang="tr-TR"/>
                    </a:p>
                  </a:txBody>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GEÇERLİLİK TARİHİ</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(ONAY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71591321"/>
                  </a:ext>
                </a:extLst>
              </a:tr>
              <a:tr h="1329681">
                <a:tc>
                  <a:txBody>
                    <a:bodyPr/>
                    <a:lstStyle/>
                    <a:p>
                      <a:pPr algn="ctr" fontAlgn="ctr"/>
                      <a:r>
                        <a:rPr lang="tr-TR" sz="1800" b="1" i="0" u="none" strike="noStrike" dirty="0">
                          <a:solidFill>
                            <a:srgbClr val="000000"/>
                          </a:solidFill>
                          <a:effectLst/>
                          <a:latin typeface="Calibri" panose="020F0502020204030204" pitchFamily="34" charset="0"/>
                        </a:rPr>
                        <a:t>LİSE</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 (Hazırlık +3 yıl)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22.12.2020</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04.07.2021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19683266"/>
                  </a:ext>
                </a:extLst>
              </a:tr>
              <a:tr h="1418327">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800" b="1" i="0" u="none" strike="noStrike" dirty="0">
                          <a:solidFill>
                            <a:srgbClr val="000000"/>
                          </a:solidFill>
                          <a:effectLst/>
                          <a:latin typeface="Calibri" panose="020F0502020204030204" pitchFamily="34" charset="0"/>
                        </a:rPr>
                        <a:t>ORTAOKUL</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 (Hazırlık +3 yıl)</a:t>
                      </a:r>
                    </a:p>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27.09.2021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771550"/>
                  </a:ext>
                </a:extLst>
              </a:tr>
            </a:tbl>
          </a:graphicData>
        </a:graphic>
      </p:graphicFrame>
      <p:pic>
        <p:nvPicPr>
          <p:cNvPr id="7" name="Resim 6"/>
          <p:cNvPicPr>
            <a:picLocks noChangeAspect="1"/>
          </p:cNvPicPr>
          <p:nvPr/>
        </p:nvPicPr>
        <p:blipFill>
          <a:blip r:embed="rId2"/>
          <a:stretch>
            <a:fillRect/>
          </a:stretch>
        </p:blipFill>
        <p:spPr>
          <a:xfrm>
            <a:off x="238939" y="70338"/>
            <a:ext cx="921646" cy="983194"/>
          </a:xfrm>
          <a:prstGeom prst="rect">
            <a:avLst/>
          </a:prstGeom>
        </p:spPr>
      </p:pic>
      <p:cxnSp>
        <p:nvCxnSpPr>
          <p:cNvPr id="8" name="Düz Bağlayıcı 7"/>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16617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25189" y="1822163"/>
            <a:ext cx="8392563" cy="5386090"/>
          </a:xfrm>
          <a:prstGeom prst="rect">
            <a:avLst/>
          </a:prstGeom>
        </p:spPr>
        <p:txBody>
          <a:bodyPr wrap="square">
            <a:spAutoFit/>
          </a:bodyPr>
          <a:lstStyle/>
          <a:p>
            <a:r>
              <a:rPr lang="tr-TR" sz="2000" b="1" dirty="0" smtClean="0">
                <a:solidFill>
                  <a:srgbClr val="FF0000"/>
                </a:solidFill>
              </a:rPr>
              <a:t>MADDE:45</a:t>
            </a:r>
            <a:endParaRPr lang="tr-TR" sz="2000" b="1" dirty="0">
              <a:solidFill>
                <a:srgbClr val="FF0000"/>
              </a:solidFill>
            </a:endParaRPr>
          </a:p>
          <a:p>
            <a:pPr algn="just"/>
            <a:r>
              <a:rPr lang="tr-TR" sz="2000" b="1" dirty="0"/>
              <a:t>   </a:t>
            </a:r>
            <a:endParaRPr lang="tr-TR" sz="2000" b="1" dirty="0" smtClean="0"/>
          </a:p>
          <a:p>
            <a:pPr algn="just"/>
            <a:r>
              <a:rPr lang="tr-TR" sz="2400" b="1" dirty="0" smtClean="0"/>
              <a:t>    Hiçbir </a:t>
            </a:r>
            <a:r>
              <a:rPr lang="tr-TR" sz="2400" b="1" dirty="0"/>
              <a:t>memur sınıfının dışında ve sınıfının içindeki derecesinin altında bir derecenin görevinde çalıştırılamaz.</a:t>
            </a:r>
          </a:p>
          <a:p>
            <a:pPr marL="285750" indent="-285750" algn="just">
              <a:buFont typeface="Wingdings" panose="05000000000000000000" pitchFamily="2" charset="2"/>
              <a:buChar char="Ø"/>
            </a:pPr>
            <a:endParaRPr lang="tr-TR" sz="2400" b="1" dirty="0"/>
          </a:p>
          <a:p>
            <a:pPr algn="just"/>
            <a:r>
              <a:rPr lang="tr-TR" sz="2400" b="1" dirty="0"/>
              <a:t>  </a:t>
            </a:r>
            <a:r>
              <a:rPr lang="tr-TR" sz="2400" b="1" dirty="0" smtClean="0"/>
              <a:t>   5 </a:t>
            </a:r>
            <a:r>
              <a:rPr lang="tr-TR" sz="2400" b="1" dirty="0"/>
              <a:t>inci ve daha aşağı derecelerdeki kadrolara, derece yükselmesi için gerekli nitelikleri haiz memur bulunmaması hallerinde, 36 </a:t>
            </a:r>
            <a:r>
              <a:rPr lang="tr-TR" sz="2400" b="1" dirty="0" err="1"/>
              <a:t>ncı</a:t>
            </a:r>
            <a:r>
              <a:rPr lang="tr-TR" sz="2400" b="1" dirty="0"/>
              <a:t> maddede belirtilen öğrenim durumları itibariyle tespit olunan </a:t>
            </a:r>
            <a:r>
              <a:rPr lang="tr-TR" sz="2400" b="1" dirty="0" err="1"/>
              <a:t>yükselinebilecek</a:t>
            </a:r>
            <a:r>
              <a:rPr lang="tr-TR" sz="2400" b="1" dirty="0"/>
              <a:t> dereceyi aşmamak ve karşılık gösterilecek kadro derecesi kazanılmış hak aylık derecelerinin üç üst derecesinden fazla olmamak kaydıyla, bu dereceler karşılık gösterilerek, kendi derecesi ile aynı sınıftan memur atanması mümkündür.</a:t>
            </a:r>
          </a:p>
          <a:p>
            <a:pPr marL="285750" indent="-285750" algn="just">
              <a:buFont typeface="Wingdings" panose="05000000000000000000" pitchFamily="2" charset="2"/>
              <a:buChar char="Ø"/>
            </a:pPr>
            <a:endParaRPr lang="tr-TR" sz="2000" b="1" dirty="0"/>
          </a:p>
          <a:p>
            <a:pPr algn="just"/>
            <a:endParaRPr lang="tr-TR" sz="2000" b="1" dirty="0"/>
          </a:p>
        </p:txBody>
      </p:sp>
      <p:sp>
        <p:nvSpPr>
          <p:cNvPr id="3" name="Metin kutusu 2">
            <a:extLst>
              <a:ext uri="{FF2B5EF4-FFF2-40B4-BE49-F238E27FC236}">
                <a16:creationId xmlns:a16="http://schemas.microsoft.com/office/drawing/2014/main" id="{0261DDC7-F275-477C-83CD-65E64328E1CD}"/>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4" name="Metin kutusu 3"/>
          <p:cNvSpPr txBox="1"/>
          <p:nvPr/>
        </p:nvSpPr>
        <p:spPr>
          <a:xfrm>
            <a:off x="648537" y="1112807"/>
            <a:ext cx="8169215" cy="830997"/>
          </a:xfrm>
          <a:prstGeom prst="rect">
            <a:avLst/>
          </a:prstGeom>
          <a:noFill/>
        </p:spPr>
        <p:txBody>
          <a:bodyPr wrap="square" rtlCol="0">
            <a:spAutoFit/>
          </a:bodyPr>
          <a:lstStyle/>
          <a:p>
            <a:pPr algn="ctr"/>
            <a:r>
              <a:rPr lang="tr-TR" sz="2400" b="1" dirty="0">
                <a:solidFill>
                  <a:srgbClr val="FF0000"/>
                </a:solidFill>
              </a:rPr>
              <a:t>MEMURUN BAŞKA SINIFTA ve  DERECESİNİN ALTINDA BİR GÖREVDE </a:t>
            </a:r>
            <a:r>
              <a:rPr lang="tr-TR" sz="2400" b="1" dirty="0" smtClean="0">
                <a:solidFill>
                  <a:srgbClr val="FF0000"/>
                </a:solidFill>
              </a:rPr>
              <a:t>ÇALIŞTIRILAMAYACAĞI</a:t>
            </a:r>
            <a:endParaRPr lang="tr-TR" dirty="0"/>
          </a:p>
        </p:txBody>
      </p:sp>
      <p:pic>
        <p:nvPicPr>
          <p:cNvPr id="5" name="Resim 4"/>
          <p:cNvPicPr>
            <a:picLocks noChangeAspect="1"/>
          </p:cNvPicPr>
          <p:nvPr/>
        </p:nvPicPr>
        <p:blipFill>
          <a:blip r:embed="rId2"/>
          <a:stretch>
            <a:fillRect/>
          </a:stretch>
        </p:blipFill>
        <p:spPr>
          <a:xfrm>
            <a:off x="230596" y="79131"/>
            <a:ext cx="1011115" cy="970020"/>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73228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88476" y="2126138"/>
            <a:ext cx="7767873" cy="4524315"/>
          </a:xfrm>
          <a:prstGeom prst="rect">
            <a:avLst/>
          </a:prstGeom>
        </p:spPr>
        <p:txBody>
          <a:bodyPr wrap="square">
            <a:spAutoFit/>
          </a:bodyPr>
          <a:lstStyle/>
          <a:p>
            <a:pPr algn="just"/>
            <a:r>
              <a:rPr lang="tr-TR" sz="2400" dirty="0">
                <a:solidFill>
                  <a:srgbClr val="FF0000"/>
                </a:solidFill>
              </a:rPr>
              <a:t>Madde </a:t>
            </a:r>
            <a:r>
              <a:rPr lang="tr-TR" sz="2400" dirty="0" smtClean="0">
                <a:solidFill>
                  <a:srgbClr val="FF0000"/>
                </a:solidFill>
              </a:rPr>
              <a:t>67</a:t>
            </a:r>
            <a:r>
              <a:rPr lang="tr-TR" sz="2400" dirty="0">
                <a:solidFill>
                  <a:srgbClr val="FF0000"/>
                </a:solidFill>
                <a:sym typeface="Wingdings" panose="05000000000000000000" pitchFamily="2" charset="2"/>
              </a:rPr>
              <a:t>(</a:t>
            </a:r>
            <a:r>
              <a:rPr lang="tr-TR" sz="2400" dirty="0" smtClean="0">
                <a:solidFill>
                  <a:srgbClr val="FF0000"/>
                </a:solidFill>
                <a:sym typeface="Wingdings" panose="05000000000000000000" pitchFamily="2" charset="2"/>
              </a:rPr>
              <a:t>631 SKHK-13.07.2001/24461 mükerrer sayılı R.G.)</a:t>
            </a:r>
            <a:endParaRPr lang="tr-TR" sz="2400" dirty="0">
              <a:solidFill>
                <a:srgbClr val="FF0000"/>
              </a:solidFill>
            </a:endParaRPr>
          </a:p>
          <a:p>
            <a:pPr algn="just"/>
            <a:r>
              <a:rPr lang="tr-TR" sz="2400" b="1" dirty="0">
                <a:solidFill>
                  <a:srgbClr val="00B050"/>
                </a:solidFill>
              </a:rPr>
              <a:t> </a:t>
            </a:r>
            <a:r>
              <a:rPr lang="tr-TR" sz="2400" b="1" dirty="0" smtClean="0">
                <a:solidFill>
                  <a:srgbClr val="00B050"/>
                </a:solidFill>
              </a:rPr>
              <a:t>     </a:t>
            </a:r>
            <a:r>
              <a:rPr lang="tr-TR" sz="2400" b="1" dirty="0" smtClean="0"/>
              <a:t>Diğer </a:t>
            </a:r>
            <a:r>
              <a:rPr lang="tr-TR" sz="2400" b="1" dirty="0"/>
              <a:t>şartları taşımakla birlikte üst derecelerde boş kadro olmadığı için derece yükselmesi yapamayan memurların kazanılmış hak aylıkları, öğrenim durumları itibariyle yükselebilecekleri dereceyi aşmamak şartıyla işgal etmekte oldukları kadroların </a:t>
            </a:r>
            <a:r>
              <a:rPr lang="tr-TR" sz="2400" b="1" dirty="0" smtClean="0"/>
              <a:t>bir üst derecesine </a:t>
            </a:r>
            <a:r>
              <a:rPr lang="tr-TR" sz="2400" b="1" dirty="0"/>
              <a:t>yükseltilir.</a:t>
            </a:r>
          </a:p>
          <a:p>
            <a:pPr algn="just"/>
            <a:r>
              <a:rPr lang="tr-TR" sz="2400" dirty="0" smtClean="0">
                <a:solidFill>
                  <a:srgbClr val="FF0000"/>
                </a:solidFill>
              </a:rPr>
              <a:t>ÖRNEK</a:t>
            </a:r>
            <a:r>
              <a:rPr lang="tr-TR" sz="2400" dirty="0">
                <a:solidFill>
                  <a:srgbClr val="FF0000"/>
                </a:solidFill>
              </a:rPr>
              <a:t>: </a:t>
            </a:r>
          </a:p>
          <a:p>
            <a:pPr algn="just"/>
            <a:r>
              <a:rPr lang="tr-TR" sz="2400" dirty="0" smtClean="0"/>
              <a:t>       7 </a:t>
            </a:r>
            <a:r>
              <a:rPr lang="tr-TR" sz="2400" b="1" dirty="0" err="1"/>
              <a:t>nci</a:t>
            </a:r>
            <a:r>
              <a:rPr lang="tr-TR" sz="2400" b="1" dirty="0"/>
              <a:t> derece kadroda 7 </a:t>
            </a:r>
            <a:r>
              <a:rPr lang="tr-TR" sz="2400" b="1" dirty="0" err="1"/>
              <a:t>nci</a:t>
            </a:r>
            <a:r>
              <a:rPr lang="tr-TR" sz="2400" b="1" dirty="0"/>
              <a:t> derecenin </a:t>
            </a:r>
            <a:r>
              <a:rPr lang="tr-TR" sz="2400" b="1" dirty="0" smtClean="0"/>
              <a:t>3 üncü </a:t>
            </a:r>
            <a:r>
              <a:rPr lang="tr-TR" sz="2400" b="1" dirty="0"/>
              <a:t>kademesinde bulunan bir </a:t>
            </a:r>
            <a:r>
              <a:rPr lang="tr-TR" sz="2400" b="1" dirty="0" smtClean="0"/>
              <a:t>memur, </a:t>
            </a:r>
            <a:r>
              <a:rPr lang="tr-TR" sz="2400" b="1" dirty="0"/>
              <a:t>kadro şartı aranmaksızın 6 </a:t>
            </a:r>
            <a:r>
              <a:rPr lang="tr-TR" sz="2400" b="1" dirty="0" err="1"/>
              <a:t>ncı</a:t>
            </a:r>
            <a:r>
              <a:rPr lang="tr-TR" sz="2400" b="1" dirty="0"/>
              <a:t> derecenin 1 inci kademesine </a:t>
            </a:r>
            <a:r>
              <a:rPr lang="tr-TR" sz="2400" b="1" dirty="0" smtClean="0"/>
              <a:t>yükseltilir ve ilerleyen yıllarda öğrenim durumuna göre bulunduğu derecenin son kademesine kadar ilerletilir.(Örneğin: 7-1/4,  12-3/3 vb.)</a:t>
            </a:r>
            <a:endParaRPr lang="tr-TR" sz="2400" b="1" dirty="0"/>
          </a:p>
        </p:txBody>
      </p:sp>
      <p:sp>
        <p:nvSpPr>
          <p:cNvPr id="3" name="Dikdörtgen 2"/>
          <p:cNvSpPr/>
          <p:nvPr/>
        </p:nvSpPr>
        <p:spPr>
          <a:xfrm>
            <a:off x="995881" y="1295141"/>
            <a:ext cx="7514377" cy="830997"/>
          </a:xfrm>
          <a:prstGeom prst="rect">
            <a:avLst/>
          </a:prstGeom>
        </p:spPr>
        <p:txBody>
          <a:bodyPr wrap="square">
            <a:spAutoFit/>
          </a:bodyPr>
          <a:lstStyle/>
          <a:p>
            <a:pPr algn="ctr"/>
            <a:r>
              <a:rPr lang="tr-TR" sz="2400" b="1" dirty="0">
                <a:solidFill>
                  <a:srgbClr val="FF0000"/>
                </a:solidFill>
              </a:rPr>
              <a:t>KADROSUZLUK SEBEBİYLE DERECE YÜKSELMESİ YAPAMAYANLARIN AYLIKLARI</a:t>
            </a:r>
          </a:p>
        </p:txBody>
      </p:sp>
      <p:sp>
        <p:nvSpPr>
          <p:cNvPr id="4" name="Metin kutusu 3">
            <a:extLst>
              <a:ext uri="{FF2B5EF4-FFF2-40B4-BE49-F238E27FC236}">
                <a16:creationId xmlns:a16="http://schemas.microsoft.com/office/drawing/2014/main" id="{CBF9B4EF-2C11-4D05-9652-AF4A39962141}"/>
              </a:ext>
            </a:extLst>
          </p:cNvPr>
          <p:cNvSpPr txBox="1"/>
          <p:nvPr/>
        </p:nvSpPr>
        <p:spPr>
          <a:xfrm>
            <a:off x="1222130" y="131885"/>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84638" y="70338"/>
            <a:ext cx="1037492" cy="915157"/>
          </a:xfrm>
          <a:prstGeom prst="rect">
            <a:avLst/>
          </a:prstGeom>
        </p:spPr>
      </p:pic>
      <p:cxnSp>
        <p:nvCxnSpPr>
          <p:cNvPr id="6" name="Düz Bağlayıcı 5"/>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89100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266092" y="1139666"/>
            <a:ext cx="7280031" cy="461665"/>
          </a:xfrm>
          <a:prstGeom prst="rect">
            <a:avLst/>
          </a:prstGeom>
        </p:spPr>
        <p:txBody>
          <a:bodyPr wrap="square">
            <a:spAutoFit/>
          </a:bodyPr>
          <a:lstStyle/>
          <a:p>
            <a:pPr algn="ctr"/>
            <a:r>
              <a:rPr lang="tr-TR" sz="2400" b="1" dirty="0" smtClean="0">
                <a:solidFill>
                  <a:srgbClr val="FF0000"/>
                </a:solidFill>
              </a:rPr>
              <a:t>AYLIKSIZ İZİN DEĞERLENDİRİLMESİ</a:t>
            </a:r>
            <a:endParaRPr lang="tr-TR" sz="2400" b="1" dirty="0">
              <a:solidFill>
                <a:srgbClr val="FF0000"/>
              </a:solidFill>
            </a:endParaRPr>
          </a:p>
        </p:txBody>
      </p:sp>
      <p:sp>
        <p:nvSpPr>
          <p:cNvPr id="3" name="Dikdörtgen 2"/>
          <p:cNvSpPr/>
          <p:nvPr/>
        </p:nvSpPr>
        <p:spPr>
          <a:xfrm>
            <a:off x="238937" y="1755502"/>
            <a:ext cx="8709119" cy="4524315"/>
          </a:xfrm>
          <a:prstGeom prst="rect">
            <a:avLst/>
          </a:prstGeom>
        </p:spPr>
        <p:txBody>
          <a:bodyPr wrap="square">
            <a:spAutoFit/>
          </a:bodyPr>
          <a:lstStyle/>
          <a:p>
            <a:endParaRPr lang="tr-TR" sz="2400" dirty="0">
              <a:solidFill>
                <a:srgbClr val="FF0000"/>
              </a:solidFill>
            </a:endParaRPr>
          </a:p>
          <a:p>
            <a:endParaRPr lang="tr-TR" sz="2400" dirty="0"/>
          </a:p>
          <a:p>
            <a:pPr algn="just"/>
            <a:r>
              <a:rPr lang="tr-TR" sz="2400" b="1" dirty="0" smtClean="0"/>
              <a:t>   10.02.2016 tarihli ve 29620 sayılı Resmi </a:t>
            </a:r>
            <a:r>
              <a:rPr lang="tr-TR" sz="2400" b="1" dirty="0" err="1" smtClean="0"/>
              <a:t>Gazete’de</a:t>
            </a:r>
            <a:r>
              <a:rPr lang="tr-TR" sz="2400" b="1" dirty="0" smtClean="0"/>
              <a:t> yayımlanan 6663 sayılı torba Kanunun 5 inci maddesi ile 657 sayılı Kanunun 36.maddesinin C fıkrasına eklenen 8 inci bendi uyarınca 657 sayılı Kanunun 108/B maddesine göre kullanılan aylıksız izin süreleri memurların derece ve kademelerinde değerlendirilir.</a:t>
            </a:r>
            <a:endParaRPr lang="tr-TR" sz="2400" b="1" dirty="0"/>
          </a:p>
          <a:p>
            <a:pPr algn="just"/>
            <a:endParaRPr lang="tr-TR" sz="2400" b="1" dirty="0"/>
          </a:p>
          <a:p>
            <a:pPr algn="just"/>
            <a:r>
              <a:rPr lang="tr-TR" sz="2400" b="1" dirty="0" smtClean="0"/>
              <a:t>   657 sayılı Kanunun 108 inci maddesinin diğer fıkralarına göre kullanılan aylıksız izin süreleri derece ve kademede değerlendirilmez. Ancak bu süreler memurların terfi tarihlerini öteler.</a:t>
            </a:r>
            <a:endParaRPr lang="tr-TR" sz="2400" b="1" dirty="0"/>
          </a:p>
        </p:txBody>
      </p:sp>
      <p:sp>
        <p:nvSpPr>
          <p:cNvPr id="4" name="Metin kutusu 3">
            <a:extLst>
              <a:ext uri="{FF2B5EF4-FFF2-40B4-BE49-F238E27FC236}">
                <a16:creationId xmlns:a16="http://schemas.microsoft.com/office/drawing/2014/main" id="{05CD8135-4537-4EA4-9A67-41C9C8002923}"/>
              </a:ext>
            </a:extLst>
          </p:cNvPr>
          <p:cNvSpPr txBox="1"/>
          <p:nvPr/>
        </p:nvSpPr>
        <p:spPr>
          <a:xfrm>
            <a:off x="1266092" y="140677"/>
            <a:ext cx="7379968" cy="523220"/>
          </a:xfrm>
          <a:prstGeom prst="rect">
            <a:avLst/>
          </a:prstGeom>
          <a:noFill/>
        </p:spPr>
        <p:txBody>
          <a:bodyPr wrap="square" rtlCol="0">
            <a:spAutoFit/>
          </a:bodyPr>
          <a:lstStyle/>
          <a:p>
            <a:pPr algn="ctr"/>
            <a:r>
              <a:rPr lang="tr-TR" sz="2800" b="1" dirty="0">
                <a:solidFill>
                  <a:srgbClr val="C00000"/>
                </a:solidFill>
              </a:rPr>
              <a:t>KADRO VE TERFİ İŞLEMLERİ DAİRE BAŞKANLIĞI</a:t>
            </a:r>
          </a:p>
        </p:txBody>
      </p:sp>
      <p:pic>
        <p:nvPicPr>
          <p:cNvPr id="5" name="Resim 4"/>
          <p:cNvPicPr>
            <a:picLocks noChangeAspect="1"/>
          </p:cNvPicPr>
          <p:nvPr/>
        </p:nvPicPr>
        <p:blipFill>
          <a:blip r:embed="rId2"/>
          <a:stretch>
            <a:fillRect/>
          </a:stretch>
        </p:blipFill>
        <p:spPr>
          <a:xfrm>
            <a:off x="238938" y="79131"/>
            <a:ext cx="938621" cy="974401"/>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0971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MESLEKİ FAALİYET DEĞERLENDİRMESİ</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664233" y="1699390"/>
            <a:ext cx="7981827" cy="5570756"/>
          </a:xfrm>
          <a:prstGeom prst="rect">
            <a:avLst/>
          </a:prstGeom>
        </p:spPr>
        <p:txBody>
          <a:bodyPr wrap="square">
            <a:spAutoFit/>
          </a:bodyPr>
          <a:lstStyle/>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r>
              <a:rPr lang="tr-TR" sz="2400" b="1" dirty="0" smtClean="0">
                <a:latin typeface="Calibri" panose="020F0502020204030204" pitchFamily="34" charset="0"/>
                <a:ea typeface="Times New Roman" panose="02020603050405020304" pitchFamily="18" charset="0"/>
                <a:cs typeface="Arial" panose="020B0604020202020204" pitchFamily="34" charset="0"/>
              </a:rPr>
              <a:t>Memuriyete girmeden önce yurt içinde veya yurt dışında mesleklerini serbest olarak veya resmi veya özel müesseselerde ifa edenlerle, memuriyetten ayrıldıktan sonra bu işlerde çalışarak yeniden memuriyete girmek isteyenlerin teknik, sağlık veya avukatlık hizmetleri sınıfında görev almak şartıyla kamu kurumunda geçen sürelerin tamamı, özel sektörde geçen sürelerin ise </a:t>
            </a:r>
            <a:r>
              <a:rPr lang="tr-TR" sz="24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¾’ü </a:t>
            </a:r>
            <a:r>
              <a:rPr lang="tr-TR" sz="2400" b="1" dirty="0" smtClean="0">
                <a:latin typeface="Calibri" panose="020F0502020204030204" pitchFamily="34" charset="0"/>
                <a:ea typeface="Times New Roman" panose="02020603050405020304" pitchFamily="18" charset="0"/>
                <a:cs typeface="Arial" panose="020B0604020202020204" pitchFamily="34" charset="0"/>
              </a:rPr>
              <a:t>kazanılmış hak aylıklarında değerlendirilir.</a:t>
            </a:r>
          </a:p>
          <a:p>
            <a:pPr algn="just">
              <a:spcAft>
                <a:spcPts val="0"/>
              </a:spcAft>
              <a:tabLst>
                <a:tab pos="449580" algn="l"/>
              </a:tabLst>
            </a:pPr>
            <a:endParaRPr lang="tr-TR" sz="2400" b="1" dirty="0" smtClean="0">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b="1" dirty="0" smtClean="0">
                <a:latin typeface="Calibri" panose="020F0502020204030204" pitchFamily="34" charset="0"/>
                <a:ea typeface="Times New Roman" panose="02020603050405020304" pitchFamily="18" charset="0"/>
                <a:cs typeface="Arial" panose="020B0604020202020204" pitchFamily="34" charset="0"/>
              </a:rPr>
              <a:t>     Söz konusu hizmet sürelerinin değerlendirilebilmesi için mesleki çalışmasını sigorta primi ödendiğine dair belge ile </a:t>
            </a:r>
            <a:r>
              <a:rPr lang="tr-TR" sz="2400" b="1" dirty="0" err="1" smtClean="0">
                <a:latin typeface="Calibri" panose="020F0502020204030204" pitchFamily="34" charset="0"/>
                <a:ea typeface="Times New Roman" panose="02020603050405020304" pitchFamily="18" charset="0"/>
                <a:cs typeface="Arial" panose="020B0604020202020204" pitchFamily="34" charset="0"/>
              </a:rPr>
              <a:t>ıspatlanması</a:t>
            </a:r>
            <a:r>
              <a:rPr lang="tr-TR" sz="2400" b="1" dirty="0" smtClean="0">
                <a:latin typeface="Calibri" panose="020F0502020204030204" pitchFamily="34" charset="0"/>
                <a:ea typeface="Times New Roman" panose="02020603050405020304" pitchFamily="18" charset="0"/>
                <a:cs typeface="Arial" panose="020B0604020202020204" pitchFamily="34" charset="0"/>
              </a:rPr>
              <a:t> gerekmektedir.</a:t>
            </a:r>
          </a:p>
          <a:p>
            <a:pPr algn="just">
              <a:spcAft>
                <a:spcPts val="0"/>
              </a:spcAft>
              <a:tabLst>
                <a:tab pos="449580" algn="l"/>
              </a:tabLst>
            </a:pPr>
            <a:r>
              <a:rPr lang="tr-TR" sz="24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(657 S.K.36-C/1/2/3 mad.)</a:t>
            </a:r>
            <a:endParaRPr lang="tr-TR" sz="24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342900" indent="-342900" algn="just">
              <a:lnSpc>
                <a:spcPts val="1200"/>
              </a:lnSpc>
              <a:spcAft>
                <a:spcPts val="0"/>
              </a:spcAft>
              <a:buFont typeface="Wingdings" panose="05000000000000000000" pitchFamily="2" charset="2"/>
              <a:buChar char="Ø"/>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lnSpc>
                <a:spcPts val="1200"/>
              </a:lnSpc>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r>
              <a:rPr lang="tr-TR" sz="2400" dirty="0" smtClean="0">
                <a:latin typeface="Calibri" panose="020F0502020204030204" pitchFamily="34" charset="0"/>
                <a:ea typeface="Times New Roman" panose="02020603050405020304" pitchFamily="18" charset="0"/>
                <a:cs typeface="Arial" panose="020B0604020202020204" pitchFamily="34" charset="0"/>
              </a:rPr>
              <a:t>     </a:t>
            </a:r>
            <a:endParaRPr lang="tr-TR" sz="24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62304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5409" y="211015"/>
            <a:ext cx="6555544" cy="461665"/>
          </a:xfrm>
          <a:prstGeom prst="rect">
            <a:avLst/>
          </a:prstGeom>
        </p:spPr>
        <p:txBody>
          <a:bodyPr wrap="square">
            <a:spAutoFit/>
          </a:bodyPr>
          <a:lstStyle/>
          <a:p>
            <a:r>
              <a:rPr lang="tr-TR" sz="2400" b="1" dirty="0">
                <a:solidFill>
                  <a:srgbClr val="C00000"/>
                </a:solidFill>
              </a:rPr>
              <a:t>KADRO VE TERFİ İŞLEMLERİ DAİRE </a:t>
            </a:r>
            <a:r>
              <a:rPr lang="tr-TR" sz="2400" b="1" dirty="0" smtClean="0">
                <a:solidFill>
                  <a:srgbClr val="C00000"/>
                </a:solidFill>
              </a:rPr>
              <a:t>BAŞKANLIĞI</a:t>
            </a:r>
            <a:endParaRPr lang="tr-TR" sz="2400" b="1" dirty="0"/>
          </a:p>
        </p:txBody>
      </p:sp>
      <p:sp>
        <p:nvSpPr>
          <p:cNvPr id="3" name="Dikdörtgen 2"/>
          <p:cNvSpPr/>
          <p:nvPr/>
        </p:nvSpPr>
        <p:spPr>
          <a:xfrm>
            <a:off x="436098" y="1364566"/>
            <a:ext cx="8454684" cy="6001643"/>
          </a:xfrm>
          <a:prstGeom prst="rect">
            <a:avLst/>
          </a:prstGeom>
        </p:spPr>
        <p:txBody>
          <a:bodyPr wrap="square">
            <a:spAutoFit/>
          </a:bodyPr>
          <a:lstStyle/>
          <a:p>
            <a:r>
              <a:rPr lang="tr-TR" sz="2400" b="1" dirty="0" smtClean="0">
                <a:solidFill>
                  <a:srgbClr val="FF0000"/>
                </a:solidFill>
              </a:rPr>
              <a:t>İNTİBAK:</a:t>
            </a:r>
          </a:p>
          <a:p>
            <a:endParaRPr lang="tr-TR" sz="2400" dirty="0"/>
          </a:p>
          <a:p>
            <a:pPr algn="just"/>
            <a:r>
              <a:rPr lang="tr-TR" sz="2400" b="1" dirty="0" smtClean="0"/>
              <a:t>Memurun öğrenim durumu, ve geçmişteki hizmet süresi esas alınarak 657 </a:t>
            </a:r>
            <a:r>
              <a:rPr lang="tr-TR" sz="2400" b="1" dirty="0"/>
              <a:t>sayılı Devlet Memurları </a:t>
            </a:r>
            <a:r>
              <a:rPr lang="tr-TR" sz="2400" b="1" dirty="0" smtClean="0"/>
              <a:t>Kanunu çerçevesinde müktesebinin ilerleyebileceği derece ve kademenin tespit edilerek belirlenmesidir.</a:t>
            </a:r>
            <a:endParaRPr lang="tr-TR" sz="2400" dirty="0" smtClean="0">
              <a:solidFill>
                <a:srgbClr val="FF0000"/>
              </a:solidFill>
            </a:endParaRPr>
          </a:p>
          <a:p>
            <a:endParaRPr lang="tr-TR" sz="2400" b="1" dirty="0"/>
          </a:p>
          <a:p>
            <a:r>
              <a:rPr lang="tr-TR" sz="2400" b="1" dirty="0" smtClean="0"/>
              <a:t>Üst öğrenim değerlendirmesi</a:t>
            </a:r>
          </a:p>
          <a:p>
            <a:endParaRPr lang="tr-TR" sz="2400" b="1" dirty="0"/>
          </a:p>
          <a:p>
            <a:r>
              <a:rPr lang="tr-TR" sz="2400" b="1" dirty="0" smtClean="0"/>
              <a:t>Mesleki faaliyet değerlendirmesi</a:t>
            </a:r>
          </a:p>
          <a:p>
            <a:endParaRPr lang="tr-TR" sz="2400" b="1" dirty="0"/>
          </a:p>
          <a:p>
            <a:r>
              <a:rPr lang="tr-TR" sz="2400" b="1" dirty="0" smtClean="0"/>
              <a:t>Hizmet birleştirme işlemleri</a:t>
            </a:r>
          </a:p>
          <a:p>
            <a:endParaRPr lang="tr-TR" sz="2400" b="1" dirty="0" smtClean="0"/>
          </a:p>
          <a:p>
            <a:endParaRPr lang="tr-TR" sz="2400" b="1" dirty="0" smtClean="0"/>
          </a:p>
          <a:p>
            <a:endParaRPr lang="tr-TR" sz="2400" b="1" dirty="0"/>
          </a:p>
          <a:p>
            <a:endParaRPr lang="tr-TR" sz="2400" dirty="0"/>
          </a:p>
        </p:txBody>
      </p:sp>
    </p:spTree>
    <p:extLst>
      <p:ext uri="{BB962C8B-B14F-4D97-AF65-F5344CB8AC3E}">
        <p14:creationId xmlns:p14="http://schemas.microsoft.com/office/powerpoint/2010/main" val="417779009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213283" y="1343988"/>
            <a:ext cx="8669460" cy="4893647"/>
          </a:xfrm>
          <a:prstGeom prst="rect">
            <a:avLst/>
          </a:prstGeom>
        </p:spPr>
        <p:txBody>
          <a:bodyPr wrap="square">
            <a:spAutoFit/>
          </a:bodyPr>
          <a:lstStyle/>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r>
              <a:rPr lang="tr-TR" sz="24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PBYS ÜZERİNDE TERFİ İLE İLGİLİ YAPILACAK İŞLEMLER</a:t>
            </a:r>
          </a:p>
          <a:p>
            <a:pPr algn="just">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r>
              <a:rPr lang="tr-TR" sz="2400" b="1" dirty="0" smtClean="0">
                <a:latin typeface="Calibri" panose="020F0502020204030204" pitchFamily="34" charset="0"/>
                <a:ea typeface="Times New Roman" panose="02020603050405020304" pitchFamily="18" charset="0"/>
                <a:cs typeface="Arial" panose="020B0604020202020204" pitchFamily="34" charset="0"/>
              </a:rPr>
              <a:t>8 yılda bir terfi işlemleri yapılırken Personel Bilgi ve Yönetim Sisteminde «özlük» kısmına girilen bilgilerde bazı kurallara dikkat edilmelidir.</a:t>
            </a:r>
          </a:p>
          <a:p>
            <a:pPr algn="just">
              <a:spcAft>
                <a:spcPts val="0"/>
              </a:spcAft>
              <a:tabLst>
                <a:tab pos="449580" algn="l"/>
              </a:tabLst>
            </a:pPr>
            <a:r>
              <a:rPr lang="tr-TR" sz="2400" b="1" dirty="0" smtClean="0">
                <a:latin typeface="Calibri" panose="020F0502020204030204" pitchFamily="34" charset="0"/>
                <a:ea typeface="Times New Roman" panose="02020603050405020304" pitchFamily="18" charset="0"/>
                <a:cs typeface="Arial" panose="020B0604020202020204" pitchFamily="34" charset="0"/>
              </a:rPr>
              <a:t>   Hizmet Belgesinde sözleşmeli(4/B) olarak göreve başlayıp 632 sayılı Kanun Hükmünde Kararname veya 6495 sayılı Kanun kapsamında kadrolu olarak atananların 8 yıl hak ediş tarihleri, Personel Bilgi ve Yönetim Sisteminde «özlük» kısmına 8 yıl hak ediş tarihi, kadrolu olarak atandığı tarih girilecektir.</a:t>
            </a:r>
          </a:p>
          <a:p>
            <a:pPr algn="just">
              <a:spcAft>
                <a:spcPts val="0"/>
              </a:spcAft>
              <a:tabLst>
                <a:tab pos="449580" algn="l"/>
              </a:tabLst>
            </a:pPr>
            <a:r>
              <a:rPr lang="tr-TR" sz="2400" b="1" dirty="0" smtClean="0">
                <a:latin typeface="Calibri" panose="020F0502020204030204" pitchFamily="34" charset="0"/>
                <a:ea typeface="Times New Roman" panose="02020603050405020304" pitchFamily="18" charset="0"/>
                <a:cs typeface="Arial" panose="020B0604020202020204" pitchFamily="34" charset="0"/>
              </a:rPr>
              <a:t>     Sözleşmeli(4/B) olarak geçen süreler 8 yıl hizmet süresi hesabında dikkate alınmamaktadır.</a:t>
            </a:r>
          </a:p>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endParaRPr lang="tr-TR" sz="24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Metin kutusu 3">
            <a:extLst>
              <a:ext uri="{FF2B5EF4-FFF2-40B4-BE49-F238E27FC236}">
                <a16:creationId xmlns:a16="http://schemas.microsoft.com/office/drawing/2014/main" id="{62446125-A1F9-4F30-B390-0707912B84BD}"/>
              </a:ext>
            </a:extLst>
          </p:cNvPr>
          <p:cNvSpPr txBox="1"/>
          <p:nvPr/>
        </p:nvSpPr>
        <p:spPr>
          <a:xfrm>
            <a:off x="1266092" y="140677"/>
            <a:ext cx="7379968" cy="523220"/>
          </a:xfrm>
          <a:prstGeom prst="rect">
            <a:avLst/>
          </a:prstGeom>
          <a:noFill/>
        </p:spPr>
        <p:txBody>
          <a:bodyPr wrap="square" rtlCol="0">
            <a:spAutoFit/>
          </a:bodyPr>
          <a:lstStyle/>
          <a:p>
            <a:pPr algn="ctr"/>
            <a:r>
              <a:rPr lang="tr-TR" sz="2800" b="1" dirty="0">
                <a:solidFill>
                  <a:srgbClr val="C00000"/>
                </a:solidFill>
              </a:rPr>
              <a:t>KADRO VE TERFİ İŞLEMLERİ DAİRE BAŞKA</a:t>
            </a:r>
            <a:r>
              <a:rPr lang="tr-TR" sz="2800" dirty="0">
                <a:solidFill>
                  <a:srgbClr val="C00000"/>
                </a:solidFill>
              </a:rPr>
              <a:t>NLIĞI</a:t>
            </a:r>
          </a:p>
        </p:txBody>
      </p:sp>
      <p:pic>
        <p:nvPicPr>
          <p:cNvPr id="5" name="Resim 4"/>
          <p:cNvPicPr>
            <a:picLocks noChangeAspect="1"/>
          </p:cNvPicPr>
          <p:nvPr/>
        </p:nvPicPr>
        <p:blipFill>
          <a:blip r:embed="rId2"/>
          <a:stretch>
            <a:fillRect/>
          </a:stretch>
        </p:blipFill>
        <p:spPr>
          <a:xfrm>
            <a:off x="213283" y="140677"/>
            <a:ext cx="1019299" cy="890505"/>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4711"/>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0175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PBYS ÜZERİNDE TERFİ İLE İLGİLİ YAPILACAK İŞLEMLER</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664234" y="1584009"/>
            <a:ext cx="7981826" cy="6032421"/>
          </a:xfrm>
          <a:prstGeom prst="rect">
            <a:avLst/>
          </a:prstGeom>
        </p:spPr>
        <p:txBody>
          <a:bodyPr wrap="square">
            <a:spAutoFit/>
          </a:bodyPr>
          <a:lstStyle/>
          <a:p>
            <a:pPr>
              <a:lnSpc>
                <a:spcPts val="1200"/>
              </a:lnSpc>
              <a:spcAft>
                <a:spcPts val="0"/>
              </a:spcAft>
              <a:tabLst>
                <a:tab pos="449580" algn="l"/>
              </a:tabLst>
            </a:pPr>
            <a:endParaRPr lang="tr-TR" sz="24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tr-TR" sz="24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tr-TR" sz="2400" b="1" dirty="0" smtClean="0">
                <a:latin typeface="Calibri" panose="020F0502020204030204" pitchFamily="34" charset="0"/>
                <a:ea typeface="Times New Roman" panose="02020603050405020304" pitchFamily="18" charset="0"/>
                <a:cs typeface="Arial" panose="020B0604020202020204" pitchFamily="34" charset="0"/>
              </a:rPr>
              <a:t>Personel Bilgi ve Yönetim Sistemi üzerinde yapılacak işlemlerde sıkıntı yaşanmaması için «Özlük» kısmındaki tüm bilgilerin mutlaka girilmiş olması gerekmektedir.</a:t>
            </a:r>
          </a:p>
          <a:p>
            <a:pPr algn="just">
              <a:spcAft>
                <a:spcPts val="0"/>
              </a:spcAft>
              <a:tabLst>
                <a:tab pos="449580" algn="l"/>
              </a:tabLst>
            </a:pPr>
            <a:endParaRPr lang="tr-TR" sz="2400" b="1" dirty="0">
              <a:latin typeface="Calibri" panose="020F0502020204030204" pitchFamily="34" charset="0"/>
              <a:ea typeface="Times New Roman" panose="02020603050405020304" pitchFamily="18" charset="0"/>
              <a:cs typeface="Arial" panose="020B0604020202020204" pitchFamily="34" charset="0"/>
            </a:endParaRPr>
          </a:p>
          <a:p>
            <a:pPr algn="just"/>
            <a:r>
              <a:rPr lang="tr-TR" sz="2400" b="1" dirty="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  Örneğin; 8 yılda bir kademe ilerlemesi yapılacak personelin her ay liste halinde terfiinin yapılabilmesi için bulunduğu ayın 15 inci günü ile takip eden ayın 14 üncü günü arasındaki terfi yapılacakların listesinde görünmeyen personel var ise bunun sebebi, Personel Bilgi ve Yönetim sisteminde «özlük» kısmında 8 yıl terfi hak ediş tarihinin girilmemiş olması veya hatalı bir tarihin girilmiş olmasıdır.</a:t>
            </a:r>
          </a:p>
          <a:p>
            <a:pPr algn="just"/>
            <a:r>
              <a:rPr lang="tr-TR" sz="2400" b="1" dirty="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 </a:t>
            </a:r>
          </a:p>
          <a:p>
            <a:pPr algn="just"/>
            <a:r>
              <a:rPr lang="tr-TR" sz="2400" b="1" dirty="0" smtClean="0">
                <a:latin typeface="Calibri" panose="020F0502020204030204" pitchFamily="34" charset="0"/>
                <a:cs typeface="Arial" panose="020B0604020202020204" pitchFamily="34" charset="0"/>
              </a:rPr>
              <a:t>   8 yıl terfi işlemlerinden sonra mutlaka  onay butonundan kesinleştirme işleminin yapılması gerekmektedir.</a:t>
            </a:r>
          </a:p>
          <a:p>
            <a:pPr algn="just"/>
            <a:r>
              <a:rPr lang="tr-TR" sz="2000" b="1" dirty="0">
                <a:latin typeface="Calibri" panose="020F0502020204030204" pitchFamily="34" charset="0"/>
                <a:cs typeface="Arial" panose="020B0604020202020204" pitchFamily="34" charset="0"/>
              </a:rPr>
              <a:t> </a:t>
            </a:r>
            <a:r>
              <a:rPr lang="tr-TR" sz="2000" b="1" dirty="0" smtClean="0">
                <a:latin typeface="Calibri" panose="020F0502020204030204" pitchFamily="34" charset="0"/>
                <a:cs typeface="Arial" panose="020B0604020202020204" pitchFamily="34" charset="0"/>
              </a:rPr>
              <a:t>       </a:t>
            </a:r>
          </a:p>
          <a:p>
            <a:pPr algn="just"/>
            <a:r>
              <a:rPr lang="tr-TR" sz="2000" dirty="0">
                <a:latin typeface="Calibri" panose="020F0502020204030204" pitchFamily="34" charset="0"/>
                <a:cs typeface="Arial" panose="020B0604020202020204" pitchFamily="34" charset="0"/>
              </a:rPr>
              <a:t> </a:t>
            </a:r>
            <a:r>
              <a:rPr lang="tr-TR" sz="2000" dirty="0" smtClean="0">
                <a:latin typeface="Calibri" panose="020F0502020204030204" pitchFamily="34" charset="0"/>
                <a:cs typeface="Arial" panose="020B0604020202020204" pitchFamily="34" charset="0"/>
              </a:rPr>
              <a:t>         </a:t>
            </a:r>
            <a:endParaRPr lang="tr-TR" sz="20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76052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PBYS İLE İLGİLİ YAPILACAK İŞLEMLER</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472427" y="1855667"/>
            <a:ext cx="8276783" cy="6678751"/>
          </a:xfrm>
          <a:prstGeom prst="rect">
            <a:avLst/>
          </a:prstGeom>
        </p:spPr>
        <p:txBody>
          <a:bodyPr wrap="square">
            <a:spAutoFit/>
          </a:bodyPr>
          <a:lstStyle/>
          <a:p>
            <a:pPr algn="just">
              <a:spcAft>
                <a:spcPts val="0"/>
              </a:spcAft>
              <a:tabLst>
                <a:tab pos="449580" algn="l"/>
              </a:tabLst>
            </a:pPr>
            <a:r>
              <a:rPr lang="tr-TR" sz="2000" dirty="0">
                <a:solidFill>
                  <a:srgbClr val="FF0000"/>
                </a:solidFill>
                <a:latin typeface="Calibri" panose="020F0502020204030204" pitchFamily="34" charset="0"/>
                <a:cs typeface="Arial" panose="020B0604020202020204" pitchFamily="34" charset="0"/>
              </a:rPr>
              <a:t> </a:t>
            </a:r>
            <a:r>
              <a:rPr lang="tr-TR" sz="2000" dirty="0" smtClean="0">
                <a:solidFill>
                  <a:srgbClr val="FF0000"/>
                </a:solidFill>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Aynı durum aylıksız izinler için de geçerlidir. Personel Bilgi ve Yönetim Sisteminde «izin» kısmına girilmeyen aylıksız izinler hizmet belgesinde de görünmeyecektir.  </a:t>
            </a:r>
            <a:r>
              <a:rPr lang="tr-TR" sz="2400" b="1" dirty="0" err="1" smtClean="0">
                <a:latin typeface="Calibri" panose="020F0502020204030204" pitchFamily="34" charset="0"/>
                <a:cs typeface="Arial" panose="020B0604020202020204" pitchFamily="34" charset="0"/>
              </a:rPr>
              <a:t>PBYS’de</a:t>
            </a:r>
            <a:r>
              <a:rPr lang="tr-TR" sz="2400" b="1" dirty="0" smtClean="0">
                <a:latin typeface="Calibri" panose="020F0502020204030204" pitchFamily="34" charset="0"/>
                <a:cs typeface="Arial" panose="020B0604020202020204" pitchFamily="34" charset="0"/>
              </a:rPr>
              <a:t> «izin» kısmına aylıksız  izne ayrıldığı tarih girildiği takdirde otomatik olarak hizmet belgesine de atacaktır.</a:t>
            </a:r>
          </a:p>
          <a:p>
            <a:pPr algn="just">
              <a:spcAft>
                <a:spcPts val="0"/>
              </a:spcAft>
              <a:tabLst>
                <a:tab pos="449580" algn="l"/>
              </a:tabLst>
            </a:pPr>
            <a:endParaRPr lang="tr-TR" sz="2400" b="1" dirty="0">
              <a:latin typeface="Calibri" panose="020F0502020204030204" pitchFamily="34" charset="0"/>
              <a:cs typeface="Arial" panose="020B0604020202020204" pitchFamily="34" charset="0"/>
            </a:endParaRPr>
          </a:p>
          <a:p>
            <a:pPr algn="just">
              <a:spcAft>
                <a:spcPts val="0"/>
              </a:spcAft>
              <a:tabLst>
                <a:tab pos="449580" algn="l"/>
              </a:tabLst>
            </a:pPr>
            <a:r>
              <a:rPr lang="tr-TR" sz="2400" b="1" dirty="0" smtClean="0">
                <a:latin typeface="Calibri" panose="020F0502020204030204" pitchFamily="34" charset="0"/>
                <a:cs typeface="Arial" panose="020B0604020202020204" pitchFamily="34" charset="0"/>
              </a:rPr>
              <a:t>    Ancak, </a:t>
            </a:r>
            <a:r>
              <a:rPr lang="tr-TR" sz="2400" b="1" dirty="0" smtClean="0">
                <a:solidFill>
                  <a:srgbClr val="FF0000"/>
                </a:solidFill>
                <a:latin typeface="Calibri" panose="020F0502020204030204" pitchFamily="34" charset="0"/>
                <a:cs typeface="Arial" panose="020B0604020202020204" pitchFamily="34" charset="0"/>
              </a:rPr>
              <a:t>108/B</a:t>
            </a:r>
            <a:r>
              <a:rPr lang="tr-TR" sz="2400" b="1" dirty="0" smtClean="0">
                <a:latin typeface="Calibri" panose="020F0502020204030204" pitchFamily="34" charset="0"/>
                <a:cs typeface="Arial" panose="020B0604020202020204" pitchFamily="34" charset="0"/>
              </a:rPr>
              <a:t> maddesi uyarınca aylıksız izin değerlendirilmesi yapılırken, öncelikle «izin kısmına «aylıksız izin dönüşü yapıldı» şeklinde işlenecek, bilahare </a:t>
            </a:r>
            <a:r>
              <a:rPr lang="tr-TR" sz="2400" b="1" dirty="0" smtClean="0">
                <a:solidFill>
                  <a:srgbClr val="FF0000"/>
                </a:solidFill>
                <a:latin typeface="Calibri" panose="020F0502020204030204" pitchFamily="34" charset="0"/>
                <a:cs typeface="Arial" panose="020B0604020202020204" pitchFamily="34" charset="0"/>
              </a:rPr>
              <a:t>36-C/8 </a:t>
            </a:r>
            <a:r>
              <a:rPr lang="tr-TR" sz="2400" b="1" dirty="0" smtClean="0">
                <a:latin typeface="Calibri" panose="020F0502020204030204" pitchFamily="34" charset="0"/>
                <a:cs typeface="Arial" panose="020B0604020202020204" pitchFamily="34" charset="0"/>
              </a:rPr>
              <a:t>maddesi gereğince aylıksız izin değerlendirilmesi onayı alındıktan ve onay imzadan çıktıktan sonra kesinleştirme işlemi yapıldığı takdirde aylıksız izin dönüşü ve değerlendirme işlemi de hizmet belgesine otomatik olarak atacaktır.</a:t>
            </a:r>
          </a:p>
          <a:p>
            <a:pPr algn="just">
              <a:spcAft>
                <a:spcPts val="0"/>
              </a:spcAft>
              <a:tabLst>
                <a:tab pos="449580" algn="l"/>
              </a:tabLst>
            </a:pPr>
            <a:endParaRPr lang="tr-TR" sz="2400" b="1" dirty="0" smtClean="0">
              <a:latin typeface="Calibri" panose="020F0502020204030204" pitchFamily="34" charset="0"/>
              <a:cs typeface="Arial" panose="020B0604020202020204" pitchFamily="34" charset="0"/>
            </a:endParaRPr>
          </a:p>
          <a:p>
            <a:pPr algn="just">
              <a:spcAft>
                <a:spcPts val="0"/>
              </a:spcAft>
              <a:tabLst>
                <a:tab pos="449580" algn="l"/>
              </a:tabLst>
            </a:pPr>
            <a:r>
              <a:rPr lang="tr-TR" sz="2400" b="1" dirty="0" smtClean="0">
                <a:latin typeface="Calibri" panose="020F0502020204030204" pitchFamily="34" charset="0"/>
                <a:cs typeface="Arial" panose="020B0604020202020204" pitchFamily="34" charset="0"/>
              </a:rPr>
              <a:t>         </a:t>
            </a:r>
          </a:p>
          <a:p>
            <a:pPr algn="just">
              <a:spcAft>
                <a:spcPts val="0"/>
              </a:spcAft>
              <a:tabLst>
                <a:tab pos="449580" algn="l"/>
              </a:tabLst>
            </a:pPr>
            <a:endParaRPr lang="tr-TR" sz="2400" b="1" dirty="0" smtClean="0">
              <a:latin typeface="Calibri" panose="020F0502020204030204" pitchFamily="34" charset="0"/>
              <a:cs typeface="Arial" panose="020B0604020202020204" pitchFamily="34" charset="0"/>
            </a:endParaRPr>
          </a:p>
          <a:p>
            <a:pPr algn="just"/>
            <a:r>
              <a:rPr lang="tr-TR" sz="2400" b="1" dirty="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        </a:t>
            </a:r>
          </a:p>
          <a:p>
            <a:pPr algn="just"/>
            <a:r>
              <a:rPr lang="tr-TR" sz="2000" dirty="0">
                <a:latin typeface="Calibri" panose="020F0502020204030204" pitchFamily="34" charset="0"/>
                <a:cs typeface="Arial" panose="020B0604020202020204" pitchFamily="34" charset="0"/>
              </a:rPr>
              <a:t> </a:t>
            </a:r>
            <a:r>
              <a:rPr lang="tr-TR" sz="2000" dirty="0" smtClean="0">
                <a:latin typeface="Calibri" panose="020F0502020204030204" pitchFamily="34" charset="0"/>
                <a:cs typeface="Arial" panose="020B0604020202020204" pitchFamily="34" charset="0"/>
              </a:rPr>
              <a:t>         </a:t>
            </a:r>
            <a:endParaRPr lang="tr-TR" sz="20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28036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PBYS İLE İLGİLİ YAPILACAK İŞLEMLER</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664234" y="1584009"/>
            <a:ext cx="7981826" cy="615553"/>
          </a:xfrm>
          <a:prstGeom prst="rect">
            <a:avLst/>
          </a:prstGeom>
        </p:spPr>
        <p:txBody>
          <a:bodyPr wrap="square">
            <a:spAutoFit/>
          </a:bodyPr>
          <a:lstStyle/>
          <a:p>
            <a:pPr>
              <a:lnSpc>
                <a:spcPts val="1200"/>
              </a:lnSpc>
              <a:spcAft>
                <a:spcPts val="0"/>
              </a:spcAft>
              <a:tabLst>
                <a:tab pos="449580" algn="l"/>
              </a:tabLst>
            </a:pPr>
            <a:endParaRPr lang="tr-TR" sz="240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sz="2000" b="1"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369277" y="1699388"/>
            <a:ext cx="8500403" cy="5262979"/>
          </a:xfrm>
          <a:prstGeom prst="rect">
            <a:avLst/>
          </a:prstGeom>
        </p:spPr>
        <p:txBody>
          <a:bodyPr wrap="square">
            <a:spAutoFit/>
          </a:bodyPr>
          <a:lstStyle/>
          <a:p>
            <a:pPr algn="just"/>
            <a:r>
              <a:rPr lang="tr-TR" b="1" dirty="0" smtClean="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Ayrıca</a:t>
            </a:r>
            <a:r>
              <a:rPr lang="tr-TR" sz="2400" b="1" dirty="0">
                <a:latin typeface="Calibri" panose="020F0502020204030204" pitchFamily="34" charset="0"/>
                <a:cs typeface="Arial" panose="020B0604020202020204" pitchFamily="34" charset="0"/>
              </a:rPr>
              <a:t>, </a:t>
            </a:r>
            <a:r>
              <a:rPr lang="tr-TR" sz="2400" b="1" dirty="0" err="1">
                <a:latin typeface="Calibri" panose="020F0502020204030204" pitchFamily="34" charset="0"/>
                <a:cs typeface="Arial" panose="020B0604020202020204" pitchFamily="34" charset="0"/>
              </a:rPr>
              <a:t>PBYS’de</a:t>
            </a:r>
            <a:r>
              <a:rPr lang="tr-TR" sz="2400" b="1" dirty="0">
                <a:latin typeface="Calibri" panose="020F0502020204030204" pitchFamily="34" charset="0"/>
                <a:cs typeface="Arial" panose="020B0604020202020204" pitchFamily="34" charset="0"/>
              </a:rPr>
              <a:t> yapılan </a:t>
            </a:r>
            <a:r>
              <a:rPr lang="tr-TR" sz="2400" b="1" dirty="0" smtClean="0">
                <a:latin typeface="Calibri" panose="020F0502020204030204" pitchFamily="34" charset="0"/>
                <a:cs typeface="Arial" panose="020B0604020202020204" pitchFamily="34" charset="0"/>
              </a:rPr>
              <a:t>işlemler(kademe, derece, üst öğrenim, askerlik, aylıksız izin değerlendirilmesi) </a:t>
            </a:r>
            <a:r>
              <a:rPr lang="tr-TR" sz="2400" b="1" dirty="0">
                <a:latin typeface="Calibri" panose="020F0502020204030204" pitchFamily="34" charset="0"/>
                <a:cs typeface="Arial" panose="020B0604020202020204" pitchFamily="34" charset="0"/>
              </a:rPr>
              <a:t>sonucunda mutlaka kesinleştirme(onaylama) işleminin yapılması gerekmektedir. İşlemler onaylanmadığı takdirde bir sonraki yapılacak işlem sisteme gelmeyecektir</a:t>
            </a:r>
            <a:r>
              <a:rPr lang="tr-TR" sz="2400" b="1" dirty="0" smtClean="0">
                <a:latin typeface="Calibri" panose="020F0502020204030204" pitchFamily="34" charset="0"/>
                <a:cs typeface="Arial" panose="020B0604020202020204" pitchFamily="34" charset="0"/>
              </a:rPr>
              <a:t>.</a:t>
            </a:r>
          </a:p>
          <a:p>
            <a:pPr algn="just"/>
            <a:endParaRPr lang="tr-TR" sz="2400" b="1" dirty="0">
              <a:latin typeface="Calibri" panose="020F0502020204030204" pitchFamily="34" charset="0"/>
              <a:cs typeface="Arial" panose="020B0604020202020204" pitchFamily="34" charset="0"/>
            </a:endParaRPr>
          </a:p>
          <a:p>
            <a:pPr algn="just"/>
            <a:r>
              <a:rPr lang="tr-TR" sz="2400" b="1" dirty="0" smtClean="0">
                <a:latin typeface="Calibri" panose="020F0502020204030204" pitchFamily="34" charset="0"/>
                <a:cs typeface="Arial" panose="020B0604020202020204" pitchFamily="34" charset="0"/>
              </a:rPr>
              <a:t>   </a:t>
            </a:r>
            <a:r>
              <a:rPr lang="tr-TR" sz="2400" b="1" dirty="0" smtClean="0">
                <a:solidFill>
                  <a:srgbClr val="FF0000"/>
                </a:solidFill>
                <a:latin typeface="Calibri" panose="020F0502020204030204" pitchFamily="34" charset="0"/>
                <a:cs typeface="Arial" panose="020B0604020202020204" pitchFamily="34" charset="0"/>
              </a:rPr>
              <a:t>Örneğin:</a:t>
            </a:r>
            <a:r>
              <a:rPr lang="tr-TR" sz="2400" b="1" dirty="0" smtClean="0">
                <a:latin typeface="Calibri" panose="020F0502020204030204" pitchFamily="34" charset="0"/>
                <a:cs typeface="Arial" panose="020B0604020202020204" pitchFamily="34" charset="0"/>
              </a:rPr>
              <a:t>15.11.2021-14.12.2021 tarihleri arasında kademe ilerlemesi yapılacakların listesi sisteme getirildiğinde listede yer alan memurların kademe ilerlemeleri(girilen tüm bilgiler doğru ise) çıktı alınarak  makam onayına sunulacak ve makam tarafından imzalandıktan sonra onaylama işlemine geçilecektir.</a:t>
            </a:r>
          </a:p>
          <a:p>
            <a:pPr algn="just"/>
            <a:r>
              <a:rPr lang="tr-TR" sz="2400" b="1" dirty="0" smtClean="0">
                <a:latin typeface="Calibri" panose="020F0502020204030204" pitchFamily="34" charset="0"/>
                <a:cs typeface="Arial" panose="020B0604020202020204" pitchFamily="34" charset="0"/>
              </a:rPr>
              <a:t>Onaylama yapıldıktan sonra kademe ilerlemeleri liste halinde yapılmış olsa bile tüm memurların hizmet belgelerinin son satırına otomatik olarak atmış olacaktır.</a:t>
            </a:r>
            <a:endParaRPr lang="tr-TR" sz="2400" dirty="0"/>
          </a:p>
        </p:txBody>
      </p:sp>
    </p:spTree>
    <p:extLst>
      <p:ext uri="{BB962C8B-B14F-4D97-AF65-F5344CB8AC3E}">
        <p14:creationId xmlns:p14="http://schemas.microsoft.com/office/powerpoint/2010/main" val="371449216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Beşgen 5"/>
          <p:cNvSpPr/>
          <p:nvPr/>
        </p:nvSpPr>
        <p:spPr>
          <a:xfrm>
            <a:off x="-90535" y="0"/>
            <a:ext cx="5919019" cy="6858000"/>
          </a:xfrm>
          <a:prstGeom prst="homePlate">
            <a:avLst>
              <a:gd name="adj" fmla="val 257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bg1"/>
              </a:solidFill>
            </a:endParaRPr>
          </a:p>
        </p:txBody>
      </p:sp>
      <p:pic>
        <p:nvPicPr>
          <p:cNvPr id="4" name="Resim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96723" y="2341081"/>
            <a:ext cx="2175838" cy="2175838"/>
          </a:xfrm>
          <a:prstGeom prst="rect">
            <a:avLst/>
          </a:prstGeom>
        </p:spPr>
      </p:pic>
      <p:sp>
        <p:nvSpPr>
          <p:cNvPr id="5" name="Dikdörtgen 4"/>
          <p:cNvSpPr/>
          <p:nvPr/>
        </p:nvSpPr>
        <p:spPr>
          <a:xfrm>
            <a:off x="782150" y="2871155"/>
            <a:ext cx="4173648" cy="4193456"/>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4000" b="1" dirty="0" smtClean="0">
                <a:solidFill>
                  <a:srgbClr val="FF0000"/>
                </a:solidFill>
              </a:rPr>
              <a:t>BENİ DİNLEDİĞİNİZ İÇİN TEŞEKKÜR EDERİM.</a:t>
            </a:r>
          </a:p>
          <a:p>
            <a:pPr algn="ctr"/>
            <a:endParaRPr lang="tr-TR" sz="4000" b="1" dirty="0">
              <a:solidFill>
                <a:srgbClr val="FF0000"/>
              </a:solidFill>
            </a:endParaRPr>
          </a:p>
          <a:p>
            <a:pPr algn="ctr"/>
            <a:r>
              <a:rPr lang="tr-TR" sz="4000" b="1" dirty="0" smtClean="0">
                <a:solidFill>
                  <a:srgbClr val="FF0000"/>
                </a:solidFill>
              </a:rPr>
              <a:t>Nadir İPEKLİ</a:t>
            </a:r>
          </a:p>
          <a:p>
            <a:pPr algn="ctr"/>
            <a:r>
              <a:rPr lang="tr-TR" sz="4000" b="1" smtClean="0">
                <a:solidFill>
                  <a:srgbClr val="FF0000"/>
                </a:solidFill>
              </a:rPr>
              <a:t>Şube Müdürü</a:t>
            </a:r>
            <a:r>
              <a:rPr lang="tr-TR" sz="2800" dirty="0">
                <a:solidFill>
                  <a:srgbClr val="FF0000"/>
                </a:solidFill>
              </a:rPr>
              <a:t/>
            </a:r>
            <a:br>
              <a:rPr lang="tr-TR" sz="2800" dirty="0">
                <a:solidFill>
                  <a:srgbClr val="FF0000"/>
                </a:solidFill>
              </a:rPr>
            </a:br>
            <a:endParaRPr lang="tr-TR" sz="2800" b="1" dirty="0">
              <a:l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65604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7957" y="225083"/>
            <a:ext cx="7568418" cy="461665"/>
          </a:xfrm>
          <a:prstGeom prst="rect">
            <a:avLst/>
          </a:prstGeom>
        </p:spPr>
        <p:txBody>
          <a:bodyPr wrap="square">
            <a:spAutoFit/>
          </a:bodyPr>
          <a:lstStyle/>
          <a:p>
            <a:pPr algn="ctr"/>
            <a:r>
              <a:rPr lang="tr-TR" sz="2400" b="1" dirty="0">
                <a:solidFill>
                  <a:srgbClr val="C00000"/>
                </a:solidFill>
              </a:rPr>
              <a:t>KADRO VE TERFİ İŞLEMLERİ DAİRE BAŞKANLIĞI</a:t>
            </a:r>
            <a:endParaRPr lang="tr-TR" sz="2400" b="1" dirty="0">
              <a:solidFill>
                <a:srgbClr val="C00000"/>
              </a:solidFill>
            </a:endParaRPr>
          </a:p>
        </p:txBody>
      </p:sp>
      <p:sp>
        <p:nvSpPr>
          <p:cNvPr id="3" name="Dikdörtgen 2"/>
          <p:cNvSpPr/>
          <p:nvPr/>
        </p:nvSpPr>
        <p:spPr>
          <a:xfrm>
            <a:off x="590843" y="1294227"/>
            <a:ext cx="8215532" cy="4154984"/>
          </a:xfrm>
          <a:prstGeom prst="rect">
            <a:avLst/>
          </a:prstGeom>
        </p:spPr>
        <p:txBody>
          <a:bodyPr wrap="square">
            <a:spAutoFit/>
          </a:bodyPr>
          <a:lstStyle/>
          <a:p>
            <a:r>
              <a:rPr lang="tr-TR" sz="2400" b="1" dirty="0" smtClean="0">
                <a:solidFill>
                  <a:srgbClr val="FF0000"/>
                </a:solidFill>
              </a:rPr>
              <a:t>TERFİ:</a:t>
            </a:r>
          </a:p>
          <a:p>
            <a:endParaRPr lang="tr-TR" sz="2400" b="1" dirty="0"/>
          </a:p>
          <a:p>
            <a:r>
              <a:rPr lang="tr-TR" sz="2400" b="1" dirty="0" smtClean="0"/>
              <a:t>Memurun bulunduğu kademe ve dereceden bir üst kademe ve dereceye müktesebinin yükseltilmesidir.</a:t>
            </a:r>
          </a:p>
          <a:p>
            <a:endParaRPr lang="tr-TR" sz="2400" b="1" dirty="0"/>
          </a:p>
          <a:p>
            <a:endParaRPr lang="tr-TR" sz="2400" b="1" dirty="0" smtClean="0"/>
          </a:p>
          <a:p>
            <a:endParaRPr lang="tr-TR" sz="2400" b="1" dirty="0"/>
          </a:p>
          <a:p>
            <a:r>
              <a:rPr lang="tr-TR" sz="2400" b="1" dirty="0" smtClean="0">
                <a:solidFill>
                  <a:srgbClr val="FF0000"/>
                </a:solidFill>
              </a:rPr>
              <a:t>TERFİ TARİHİ:</a:t>
            </a:r>
          </a:p>
          <a:p>
            <a:endParaRPr lang="tr-TR" sz="2400" b="1" dirty="0"/>
          </a:p>
          <a:p>
            <a:r>
              <a:rPr lang="tr-TR" sz="2400" b="1" dirty="0" smtClean="0"/>
              <a:t>Memurun bulunduğu aydaki kademe ilerlemesine </a:t>
            </a:r>
            <a:r>
              <a:rPr lang="tr-TR" sz="2400" b="1" dirty="0" err="1" smtClean="0"/>
              <a:t>müstehak</a:t>
            </a:r>
            <a:r>
              <a:rPr lang="tr-TR" sz="2400" b="1" dirty="0" smtClean="0"/>
              <a:t> olduğu tarihtir.</a:t>
            </a:r>
          </a:p>
        </p:txBody>
      </p:sp>
    </p:spTree>
    <p:extLst>
      <p:ext uri="{BB962C8B-B14F-4D97-AF65-F5344CB8AC3E}">
        <p14:creationId xmlns:p14="http://schemas.microsoft.com/office/powerpoint/2010/main" val="930268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9988" y="0"/>
            <a:ext cx="7005710" cy="830997"/>
          </a:xfrm>
          <a:prstGeom prst="rect">
            <a:avLst/>
          </a:prstGeom>
        </p:spPr>
        <p:txBody>
          <a:bodyPr wrap="square">
            <a:spAutoFit/>
          </a:bodyPr>
          <a:lstStyle/>
          <a:p>
            <a:endParaRPr lang="tr-TR" sz="2400" dirty="0" smtClean="0">
              <a:solidFill>
                <a:srgbClr val="C00000"/>
              </a:solidFill>
            </a:endParaRPr>
          </a:p>
          <a:p>
            <a:r>
              <a:rPr lang="tr-TR" sz="2400" b="1" dirty="0" smtClean="0">
                <a:solidFill>
                  <a:srgbClr val="C00000"/>
                </a:solidFill>
              </a:rPr>
              <a:t>KADRO </a:t>
            </a:r>
            <a:r>
              <a:rPr lang="tr-TR" sz="2400" b="1" dirty="0">
                <a:solidFill>
                  <a:srgbClr val="C00000"/>
                </a:solidFill>
              </a:rPr>
              <a:t>VE TERFİ İŞLEMLERİ DAİRE BAŞKANLIĞI</a:t>
            </a:r>
            <a:endParaRPr lang="tr-TR" sz="2400" b="1" dirty="0"/>
          </a:p>
        </p:txBody>
      </p:sp>
      <p:sp>
        <p:nvSpPr>
          <p:cNvPr id="3" name="Dikdörtgen 2"/>
          <p:cNvSpPr/>
          <p:nvPr/>
        </p:nvSpPr>
        <p:spPr>
          <a:xfrm>
            <a:off x="520505" y="984738"/>
            <a:ext cx="8623495" cy="6278642"/>
          </a:xfrm>
          <a:prstGeom prst="rect">
            <a:avLst/>
          </a:prstGeom>
        </p:spPr>
        <p:txBody>
          <a:bodyPr wrap="square">
            <a:spAutoFit/>
          </a:bodyPr>
          <a:lstStyle/>
          <a:p>
            <a:r>
              <a:rPr lang="tr-TR" sz="2400" b="1" dirty="0" smtClean="0">
                <a:solidFill>
                  <a:srgbClr val="FF0000"/>
                </a:solidFill>
              </a:rPr>
              <a:t>KADEME İLERLEMESİ:</a:t>
            </a:r>
          </a:p>
          <a:p>
            <a:pPr algn="just"/>
            <a:r>
              <a:rPr lang="tr-TR" sz="2400" b="1" dirty="0" smtClean="0"/>
              <a:t>Devlet memurunun bulunduğu derecedeki hizmet süresine bağlı olarak görevin önemi ve sorumluluğu artmadan bulunduğu derecede müktesebinin yükseltilmesidir.(64.mad.)</a:t>
            </a:r>
          </a:p>
          <a:p>
            <a:pPr algn="just"/>
            <a:r>
              <a:rPr lang="tr-TR" sz="2400" b="1" dirty="0" smtClean="0"/>
              <a:t>Örnek:</a:t>
            </a:r>
          </a:p>
          <a:p>
            <a:pPr algn="just"/>
            <a:r>
              <a:rPr lang="tr-TR" sz="2400" b="1" u="sng" dirty="0" smtClean="0"/>
              <a:t>ESKİ DURUMU</a:t>
            </a:r>
            <a:r>
              <a:rPr lang="tr-TR" sz="2400" b="1" dirty="0" smtClean="0"/>
              <a:t>                        </a:t>
            </a:r>
            <a:r>
              <a:rPr lang="tr-TR" sz="2400" b="1" u="sng" dirty="0" smtClean="0"/>
              <a:t>YENİ DURUMU</a:t>
            </a:r>
          </a:p>
          <a:p>
            <a:pPr algn="just"/>
            <a:r>
              <a:rPr lang="tr-TR" sz="2400" b="1" dirty="0"/>
              <a:t> </a:t>
            </a:r>
            <a:r>
              <a:rPr lang="tr-TR" sz="2400" b="1" dirty="0" smtClean="0"/>
              <a:t>          8/1                                            8/2</a:t>
            </a:r>
          </a:p>
          <a:p>
            <a:r>
              <a:rPr lang="tr-TR" sz="2400" b="1" dirty="0" smtClean="0">
                <a:solidFill>
                  <a:srgbClr val="FF0000"/>
                </a:solidFill>
              </a:rPr>
              <a:t>DERECE YÜKSELMESİ:</a:t>
            </a:r>
          </a:p>
          <a:p>
            <a:pPr algn="just"/>
            <a:r>
              <a:rPr lang="tr-TR" sz="2400" b="1" dirty="0" smtClean="0"/>
              <a:t>Memurun bulunduğu hiyerarşi içerisinde öğrenim durumu, hizmet yılları, kazanılmış hak aylığı ile emekli keseneğine esas aylığında değerlendirilen hizmet yılları esas alınarak 657 sayılı Devlet Memurları Kanunu çerçevesinde üst dereceye yükseltilmesidir.(68,161.mad.)</a:t>
            </a:r>
          </a:p>
          <a:p>
            <a:pPr algn="just"/>
            <a:r>
              <a:rPr lang="tr-TR" sz="2400" b="1" dirty="0" smtClean="0"/>
              <a:t>Örnek:</a:t>
            </a:r>
          </a:p>
          <a:p>
            <a:pPr algn="just"/>
            <a:r>
              <a:rPr lang="tr-TR" sz="2400" b="1" u="sng" dirty="0" smtClean="0"/>
              <a:t>ESKİ DURUMU</a:t>
            </a:r>
            <a:r>
              <a:rPr lang="tr-TR" sz="2400" b="1" dirty="0" smtClean="0"/>
              <a:t>                         </a:t>
            </a:r>
            <a:r>
              <a:rPr lang="tr-TR" sz="2400" b="1" u="sng" dirty="0" smtClean="0"/>
              <a:t>YENİ DURUMU</a:t>
            </a:r>
          </a:p>
          <a:p>
            <a:pPr algn="just"/>
            <a:r>
              <a:rPr lang="tr-TR" sz="2400" b="1" dirty="0"/>
              <a:t> </a:t>
            </a:r>
            <a:r>
              <a:rPr lang="tr-TR" sz="2400" b="1" dirty="0" smtClean="0"/>
              <a:t>           8/3                                           7/1</a:t>
            </a:r>
            <a:endParaRPr lang="tr-TR" sz="2400" b="1" dirty="0"/>
          </a:p>
          <a:p>
            <a:endParaRPr lang="tr-TR" b="1" dirty="0">
              <a:solidFill>
                <a:srgbClr val="FF0000"/>
              </a:solidFill>
            </a:endParaRPr>
          </a:p>
        </p:txBody>
      </p:sp>
    </p:spTree>
    <p:extLst>
      <p:ext uri="{BB962C8B-B14F-4D97-AF65-F5344CB8AC3E}">
        <p14:creationId xmlns:p14="http://schemas.microsoft.com/office/powerpoint/2010/main" val="2684316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0664" y="196948"/>
            <a:ext cx="6963507" cy="461665"/>
          </a:xfrm>
          <a:prstGeom prst="rect">
            <a:avLst/>
          </a:prstGeom>
        </p:spPr>
        <p:txBody>
          <a:bodyPr wrap="square">
            <a:spAutoFit/>
          </a:bodyPr>
          <a:lstStyle/>
          <a:p>
            <a:r>
              <a:rPr lang="tr-TR" sz="2400" b="1" dirty="0">
                <a:solidFill>
                  <a:srgbClr val="C00000"/>
                </a:solidFill>
              </a:rPr>
              <a:t>KADRO VE TERFİ İŞLEMLERİ DAİRE BAŞKANLIĞI</a:t>
            </a:r>
            <a:endParaRPr lang="tr-TR" sz="2400" b="1" dirty="0"/>
          </a:p>
        </p:txBody>
      </p:sp>
      <p:sp>
        <p:nvSpPr>
          <p:cNvPr id="3" name="Dikdörtgen 2"/>
          <p:cNvSpPr/>
          <p:nvPr/>
        </p:nvSpPr>
        <p:spPr>
          <a:xfrm>
            <a:off x="351692" y="1266092"/>
            <a:ext cx="8525022" cy="4893647"/>
          </a:xfrm>
          <a:prstGeom prst="rect">
            <a:avLst/>
          </a:prstGeom>
        </p:spPr>
        <p:txBody>
          <a:bodyPr wrap="square">
            <a:spAutoFit/>
          </a:bodyPr>
          <a:lstStyle/>
          <a:p>
            <a:pPr algn="just"/>
            <a:r>
              <a:rPr lang="tr-TR" sz="2400" b="1" dirty="0" smtClean="0">
                <a:solidFill>
                  <a:srgbClr val="FF0000"/>
                </a:solidFill>
              </a:rPr>
              <a:t>KADRO DERECESİ:</a:t>
            </a:r>
          </a:p>
          <a:p>
            <a:pPr algn="just"/>
            <a:r>
              <a:rPr lang="tr-TR" sz="2400" b="1" dirty="0" smtClean="0"/>
              <a:t>Devlet memurunun atanmış olduğu kadroya bağlı olan unvan derecesidir.</a:t>
            </a:r>
          </a:p>
          <a:p>
            <a:pPr algn="just"/>
            <a:endParaRPr lang="tr-TR" sz="2400" b="1" dirty="0" smtClean="0"/>
          </a:p>
          <a:p>
            <a:pPr algn="just"/>
            <a:r>
              <a:rPr lang="tr-TR" sz="2400" b="1" dirty="0" smtClean="0"/>
              <a:t>Örnek:1</a:t>
            </a:r>
            <a:endParaRPr lang="tr-TR" sz="2400" b="1" dirty="0"/>
          </a:p>
          <a:p>
            <a:pPr algn="just"/>
            <a:r>
              <a:rPr lang="tr-TR" sz="2400" b="1" u="sng" dirty="0" smtClean="0"/>
              <a:t>ESKİ DURUMU                      :</a:t>
            </a:r>
            <a:r>
              <a:rPr lang="tr-TR" sz="2400" b="1" dirty="0" smtClean="0"/>
              <a:t>         </a:t>
            </a:r>
            <a:r>
              <a:rPr lang="tr-TR" sz="2400" b="1" u="sng" dirty="0" smtClean="0"/>
              <a:t>YENİ DURUMU                  :</a:t>
            </a:r>
          </a:p>
          <a:p>
            <a:pPr algn="just"/>
            <a:r>
              <a:rPr lang="tr-TR" sz="2400" b="1" dirty="0" smtClean="0"/>
              <a:t>Kadro     Derece     Kademe          Kadro   Derece  Kademe</a:t>
            </a:r>
          </a:p>
          <a:p>
            <a:pPr algn="just"/>
            <a:r>
              <a:rPr lang="tr-TR" sz="2400" b="1" dirty="0" smtClean="0"/>
              <a:t>    </a:t>
            </a:r>
            <a:r>
              <a:rPr lang="tr-TR" sz="2400" b="1" dirty="0" smtClean="0">
                <a:solidFill>
                  <a:srgbClr val="FF0000"/>
                </a:solidFill>
              </a:rPr>
              <a:t>6  </a:t>
            </a:r>
            <a:r>
              <a:rPr lang="tr-TR" sz="2400" b="1" dirty="0" smtClean="0"/>
              <a:t>             6                3                      </a:t>
            </a:r>
            <a:r>
              <a:rPr lang="tr-TR" sz="2400" b="1" dirty="0" smtClean="0">
                <a:solidFill>
                  <a:srgbClr val="FF0000"/>
                </a:solidFill>
              </a:rPr>
              <a:t>5  </a:t>
            </a:r>
            <a:r>
              <a:rPr lang="tr-TR" sz="2400" b="1" dirty="0" smtClean="0"/>
              <a:t>           6              3</a:t>
            </a:r>
          </a:p>
          <a:p>
            <a:pPr algn="just"/>
            <a:endParaRPr lang="tr-TR" sz="2400" b="1" dirty="0"/>
          </a:p>
          <a:p>
            <a:pPr algn="just"/>
            <a:r>
              <a:rPr lang="tr-TR" sz="2400" b="1" dirty="0" smtClean="0"/>
              <a:t>Örnek:2</a:t>
            </a:r>
          </a:p>
          <a:p>
            <a:pPr algn="just"/>
            <a:r>
              <a:rPr lang="tr-TR" sz="2400" b="1" u="sng" dirty="0" smtClean="0"/>
              <a:t>ESKİ DURUMU                        :</a:t>
            </a:r>
            <a:r>
              <a:rPr lang="tr-TR" sz="2400" b="1" dirty="0" smtClean="0"/>
              <a:t>        </a:t>
            </a:r>
            <a:r>
              <a:rPr lang="tr-TR" sz="2400" b="1" u="sng" dirty="0" smtClean="0"/>
              <a:t>YENİ DURUMU                     :</a:t>
            </a:r>
          </a:p>
          <a:p>
            <a:pPr algn="just"/>
            <a:r>
              <a:rPr lang="tr-TR" sz="2400" b="1" dirty="0" smtClean="0"/>
              <a:t>Kadro       derece     kademe         Kadro   Derece    Kademe</a:t>
            </a:r>
          </a:p>
          <a:p>
            <a:pPr algn="just"/>
            <a:r>
              <a:rPr lang="tr-TR" sz="2400" b="1" dirty="0" smtClean="0">
                <a:solidFill>
                  <a:srgbClr val="FF0000"/>
                </a:solidFill>
              </a:rPr>
              <a:t>    6  </a:t>
            </a:r>
            <a:r>
              <a:rPr lang="tr-TR" sz="2400" b="1" dirty="0" smtClean="0"/>
              <a:t>                6             3                      </a:t>
            </a:r>
            <a:r>
              <a:rPr lang="tr-TR" sz="2400" b="1" dirty="0" smtClean="0">
                <a:solidFill>
                  <a:srgbClr val="FF0000"/>
                </a:solidFill>
              </a:rPr>
              <a:t>5            5                1</a:t>
            </a:r>
            <a:endParaRPr lang="tr-TR" sz="2400" b="1" dirty="0">
              <a:solidFill>
                <a:srgbClr val="FF0000"/>
              </a:solidFill>
            </a:endParaRPr>
          </a:p>
        </p:txBody>
      </p:sp>
    </p:spTree>
    <p:extLst>
      <p:ext uri="{BB962C8B-B14F-4D97-AF65-F5344CB8AC3E}">
        <p14:creationId xmlns:p14="http://schemas.microsoft.com/office/powerpoint/2010/main" val="248866082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33378" y="225083"/>
            <a:ext cx="6780628" cy="461665"/>
          </a:xfrm>
          <a:prstGeom prst="rect">
            <a:avLst/>
          </a:prstGeom>
        </p:spPr>
        <p:txBody>
          <a:bodyPr wrap="square">
            <a:spAutoFit/>
          </a:bodyPr>
          <a:lstStyle/>
          <a:p>
            <a:r>
              <a:rPr lang="tr-TR" sz="2400" b="1" dirty="0">
                <a:solidFill>
                  <a:srgbClr val="C00000"/>
                </a:solidFill>
              </a:rPr>
              <a:t>KADRO VE TERFİ İŞLEMLERİ DAİRE BAŞKANLIĞI</a:t>
            </a:r>
            <a:endParaRPr lang="tr-TR" sz="2400" b="1" dirty="0"/>
          </a:p>
        </p:txBody>
      </p:sp>
      <p:sp>
        <p:nvSpPr>
          <p:cNvPr id="3" name="Dikdörtgen 2"/>
          <p:cNvSpPr/>
          <p:nvPr/>
        </p:nvSpPr>
        <p:spPr>
          <a:xfrm>
            <a:off x="393894" y="956604"/>
            <a:ext cx="8468753" cy="6740307"/>
          </a:xfrm>
          <a:prstGeom prst="rect">
            <a:avLst/>
          </a:prstGeom>
        </p:spPr>
        <p:txBody>
          <a:bodyPr wrap="square">
            <a:spAutoFit/>
          </a:bodyPr>
          <a:lstStyle/>
          <a:p>
            <a:pPr algn="just">
              <a:buNone/>
            </a:pPr>
            <a:r>
              <a:rPr lang="tr-TR" sz="2400" b="1" u="sng" dirty="0" smtClean="0">
                <a:solidFill>
                  <a:srgbClr val="FF0000"/>
                </a:solidFill>
              </a:rPr>
              <a:t>SINIF: </a:t>
            </a:r>
          </a:p>
          <a:p>
            <a:pPr algn="just">
              <a:buNone/>
            </a:pPr>
            <a:r>
              <a:rPr lang="tr-TR" sz="2400" b="1" dirty="0" smtClean="0"/>
              <a:t>Devlet memurlarının bulundukları unvanları birbirinden ayırmak ve hizmet durumlarını ifade etmek için farklı kategorilere göre belirlenmesidir.</a:t>
            </a:r>
            <a:endParaRPr lang="tr-TR" sz="2400" b="1" dirty="0"/>
          </a:p>
          <a:p>
            <a:pPr algn="just">
              <a:buNone/>
            </a:pPr>
            <a:endParaRPr lang="tr-TR" sz="2400" b="1" dirty="0"/>
          </a:p>
          <a:p>
            <a:pPr algn="just">
              <a:buNone/>
            </a:pPr>
            <a:r>
              <a:rPr lang="tr-TR" sz="2400" b="1" dirty="0" smtClean="0"/>
              <a:t>Örneğin: </a:t>
            </a:r>
          </a:p>
          <a:p>
            <a:pPr algn="just">
              <a:buNone/>
            </a:pPr>
            <a:endParaRPr lang="tr-TR" sz="2400" b="1" dirty="0" smtClean="0"/>
          </a:p>
          <a:p>
            <a:pPr algn="just">
              <a:buNone/>
            </a:pPr>
            <a:r>
              <a:rPr lang="tr-TR" sz="2400" b="1" dirty="0" smtClean="0"/>
              <a:t>Genel İdare Hizmetleri Sınıfı </a:t>
            </a:r>
          </a:p>
          <a:p>
            <a:pPr algn="just">
              <a:buNone/>
            </a:pPr>
            <a:endParaRPr lang="tr-TR" sz="2400" b="1" dirty="0"/>
          </a:p>
          <a:p>
            <a:pPr algn="just">
              <a:buNone/>
            </a:pPr>
            <a:r>
              <a:rPr lang="tr-TR" sz="2400" b="1" dirty="0" smtClean="0"/>
              <a:t>Teknik Hizmetler Sınıfı </a:t>
            </a:r>
          </a:p>
          <a:p>
            <a:pPr algn="just">
              <a:buNone/>
            </a:pPr>
            <a:endParaRPr lang="tr-TR" sz="2400" b="1" dirty="0"/>
          </a:p>
          <a:p>
            <a:pPr algn="just">
              <a:buNone/>
            </a:pPr>
            <a:r>
              <a:rPr lang="tr-TR" sz="2400" b="1" dirty="0" smtClean="0"/>
              <a:t>Sağlık Hizmetleri Sınıfı </a:t>
            </a:r>
          </a:p>
          <a:p>
            <a:pPr algn="just">
              <a:buNone/>
            </a:pPr>
            <a:endParaRPr lang="tr-TR" sz="2400" b="1" dirty="0"/>
          </a:p>
          <a:p>
            <a:pPr algn="just">
              <a:buNone/>
            </a:pPr>
            <a:r>
              <a:rPr lang="tr-TR" sz="2400" b="1" dirty="0" smtClean="0"/>
              <a:t>Avukatlık Hizmetleri Sınıfı</a:t>
            </a:r>
          </a:p>
          <a:p>
            <a:pPr algn="just">
              <a:buNone/>
            </a:pPr>
            <a:endParaRPr lang="tr-TR" sz="2400" b="1" dirty="0"/>
          </a:p>
          <a:p>
            <a:pPr algn="just">
              <a:buNone/>
            </a:pPr>
            <a:r>
              <a:rPr lang="tr-TR" sz="2400" b="1" dirty="0" smtClean="0"/>
              <a:t>Yardımcı Hizmetler Sınıfı </a:t>
            </a:r>
          </a:p>
          <a:p>
            <a:pPr algn="just">
              <a:buNone/>
            </a:pPr>
            <a:endParaRPr lang="tr-TR" sz="2400" b="1" u="sng" dirty="0"/>
          </a:p>
          <a:p>
            <a:pPr algn="just">
              <a:buNone/>
            </a:pPr>
            <a:endParaRPr lang="tr-TR" sz="2400" b="1" u="sng" dirty="0" smtClean="0"/>
          </a:p>
        </p:txBody>
      </p:sp>
    </p:spTree>
    <p:extLst>
      <p:ext uri="{BB962C8B-B14F-4D97-AF65-F5344CB8AC3E}">
        <p14:creationId xmlns:p14="http://schemas.microsoft.com/office/powerpoint/2010/main" val="3319847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7785" y="379828"/>
            <a:ext cx="7104183" cy="461665"/>
          </a:xfrm>
          <a:prstGeom prst="rect">
            <a:avLst/>
          </a:prstGeom>
        </p:spPr>
        <p:txBody>
          <a:bodyPr wrap="square">
            <a:spAutoFit/>
          </a:bodyPr>
          <a:lstStyle/>
          <a:p>
            <a:r>
              <a:rPr lang="tr-TR" sz="2400" b="1" dirty="0">
                <a:solidFill>
                  <a:srgbClr val="C00000"/>
                </a:solidFill>
              </a:rPr>
              <a:t>KADRO VE TERFİ İŞLEMLERİ DAİRE BAŞKANLIĞI</a:t>
            </a:r>
            <a:endParaRPr lang="tr-TR" sz="2400" b="1" dirty="0"/>
          </a:p>
        </p:txBody>
      </p:sp>
      <p:sp>
        <p:nvSpPr>
          <p:cNvPr id="3" name="Dikdörtgen 2"/>
          <p:cNvSpPr/>
          <p:nvPr/>
        </p:nvSpPr>
        <p:spPr>
          <a:xfrm>
            <a:off x="393895" y="1041010"/>
            <a:ext cx="8609428" cy="6370975"/>
          </a:xfrm>
          <a:prstGeom prst="rect">
            <a:avLst/>
          </a:prstGeom>
        </p:spPr>
        <p:txBody>
          <a:bodyPr wrap="square">
            <a:spAutoFit/>
          </a:bodyPr>
          <a:lstStyle/>
          <a:p>
            <a:pPr algn="just">
              <a:buNone/>
            </a:pPr>
            <a:r>
              <a:rPr lang="tr-TR" sz="2400" b="1" dirty="0" smtClean="0">
                <a:solidFill>
                  <a:srgbClr val="FF0000"/>
                </a:solidFill>
              </a:rPr>
              <a:t>EK GÖSTERGE:</a:t>
            </a:r>
          </a:p>
          <a:p>
            <a:pPr algn="just">
              <a:buNone/>
            </a:pPr>
            <a:r>
              <a:rPr lang="tr-TR" sz="2400" b="1" dirty="0" smtClean="0"/>
              <a:t>Devlet memurlarının aylıklarında, ve emekli ikramiyelerinde belirleyici unsur olup </a:t>
            </a:r>
            <a:r>
              <a:rPr lang="tr-TR" sz="2400" b="1" dirty="0"/>
              <a:t>ilave olarak aylığında artış </a:t>
            </a:r>
            <a:r>
              <a:rPr lang="tr-TR" sz="2400" b="1" dirty="0" smtClean="0"/>
              <a:t>sağlanmasıdır.</a:t>
            </a:r>
          </a:p>
          <a:p>
            <a:pPr algn="just">
              <a:buNone/>
            </a:pPr>
            <a:endParaRPr lang="tr-TR" sz="2400" b="1" dirty="0"/>
          </a:p>
          <a:p>
            <a:pPr algn="just">
              <a:buNone/>
            </a:pPr>
            <a:r>
              <a:rPr lang="tr-TR" sz="2400" b="1" dirty="0" smtClean="0"/>
              <a:t>ÖRNEK:</a:t>
            </a:r>
          </a:p>
          <a:p>
            <a:pPr algn="just">
              <a:buNone/>
            </a:pPr>
            <a:endParaRPr lang="tr-TR" sz="2400" b="1" dirty="0"/>
          </a:p>
          <a:p>
            <a:pPr algn="just">
              <a:buNone/>
            </a:pPr>
            <a:r>
              <a:rPr lang="tr-TR" sz="2400" b="1" u="sng" dirty="0" smtClean="0"/>
              <a:t>ESKİ DURUMU                              :</a:t>
            </a:r>
            <a:r>
              <a:rPr lang="tr-TR" sz="2400" b="1" dirty="0" smtClean="0"/>
              <a:t>   </a:t>
            </a:r>
            <a:r>
              <a:rPr lang="tr-TR" sz="2400" b="1" u="sng" dirty="0" smtClean="0"/>
              <a:t>YENİ DURUMU                      :</a:t>
            </a:r>
          </a:p>
          <a:p>
            <a:pPr algn="just">
              <a:buNone/>
            </a:pPr>
            <a:r>
              <a:rPr lang="tr-TR" sz="2400" b="1" dirty="0" smtClean="0"/>
              <a:t>Derece   Kademe     Ek gösterge    Derece Kademe Ek gösterge</a:t>
            </a:r>
          </a:p>
          <a:p>
            <a:pPr algn="just">
              <a:buNone/>
            </a:pPr>
            <a:r>
              <a:rPr lang="tr-TR" sz="2400" b="1" dirty="0" smtClean="0"/>
              <a:t>       4              3               </a:t>
            </a:r>
            <a:r>
              <a:rPr lang="tr-TR" sz="2400" b="1" dirty="0" smtClean="0">
                <a:solidFill>
                  <a:srgbClr val="FF0000"/>
                </a:solidFill>
              </a:rPr>
              <a:t>+650</a:t>
            </a:r>
            <a:r>
              <a:rPr lang="tr-TR" sz="2400" b="1" dirty="0" smtClean="0"/>
              <a:t>                 3            1             </a:t>
            </a:r>
            <a:r>
              <a:rPr lang="tr-TR" sz="2400" b="1" dirty="0" smtClean="0">
                <a:solidFill>
                  <a:srgbClr val="FF0000"/>
                </a:solidFill>
              </a:rPr>
              <a:t>+800</a:t>
            </a:r>
          </a:p>
          <a:p>
            <a:pPr algn="just">
              <a:buNone/>
            </a:pPr>
            <a:endParaRPr lang="tr-TR" sz="2400" b="1" dirty="0" smtClean="0">
              <a:solidFill>
                <a:srgbClr val="FF0000"/>
              </a:solidFill>
            </a:endParaRPr>
          </a:p>
          <a:p>
            <a:pPr algn="just">
              <a:buNone/>
            </a:pPr>
            <a:r>
              <a:rPr lang="tr-TR" sz="2400" b="1" dirty="0" smtClean="0">
                <a:solidFill>
                  <a:srgbClr val="FF0000"/>
                </a:solidFill>
              </a:rPr>
              <a:t>EMSAL :</a:t>
            </a:r>
          </a:p>
          <a:p>
            <a:pPr algn="just">
              <a:buNone/>
            </a:pPr>
            <a:endParaRPr lang="tr-TR" sz="2400" b="1" dirty="0">
              <a:solidFill>
                <a:srgbClr val="FF0000"/>
              </a:solidFill>
            </a:endParaRPr>
          </a:p>
          <a:p>
            <a:pPr algn="just">
              <a:buNone/>
            </a:pPr>
            <a:r>
              <a:rPr lang="tr-TR" sz="2400" b="1" dirty="0" smtClean="0"/>
              <a:t>Memuriyette iken üst öğrenimi tamamlayan memurun, aynı öğrenimini tahsile ara vermeden başlayan ve öğrenimini normal süresi içinde bitirdikten sonra memuriyete giren kişidir.</a:t>
            </a:r>
            <a:endParaRPr lang="tr-TR" sz="2400" b="1" dirty="0"/>
          </a:p>
          <a:p>
            <a:pPr algn="just">
              <a:buNone/>
            </a:pPr>
            <a:endParaRPr lang="tr-TR" sz="2400" b="1" dirty="0" smtClean="0">
              <a:solidFill>
                <a:srgbClr val="FF0000"/>
              </a:solidFill>
            </a:endParaRPr>
          </a:p>
          <a:p>
            <a:pPr algn="just">
              <a:buNone/>
            </a:pPr>
            <a:endParaRPr lang="tr-TR" sz="2400" b="1" dirty="0">
              <a:solidFill>
                <a:srgbClr val="FF0000"/>
              </a:solidFill>
            </a:endParaRPr>
          </a:p>
        </p:txBody>
      </p:sp>
    </p:spTree>
    <p:extLst>
      <p:ext uri="{BB962C8B-B14F-4D97-AF65-F5344CB8AC3E}">
        <p14:creationId xmlns:p14="http://schemas.microsoft.com/office/powerpoint/2010/main" val="281418395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36CF686-A602-4C36-A24D-BA91BDDA5DAD}"/>
</file>

<file path=customXml/itemProps2.xml><?xml version="1.0" encoding="utf-8"?>
<ds:datastoreItem xmlns:ds="http://schemas.openxmlformats.org/officeDocument/2006/customXml" ds:itemID="{9035C2FA-FCC8-442F-B3B0-04D6D48E9D88}"/>
</file>

<file path=customXml/itemProps3.xml><?xml version="1.0" encoding="utf-8"?>
<ds:datastoreItem xmlns:ds="http://schemas.openxmlformats.org/officeDocument/2006/customXml" ds:itemID="{51ABCD0A-FC9A-4640-9652-C99DA39D59D0}"/>
</file>

<file path=docProps/app.xml><?xml version="1.0" encoding="utf-8"?>
<Properties xmlns="http://schemas.openxmlformats.org/officeDocument/2006/extended-properties" xmlns:vt="http://schemas.openxmlformats.org/officeDocument/2006/docPropsVTypes">
  <Template/>
  <TotalTime>9082</TotalTime>
  <Words>3608</Words>
  <Application>Microsoft Office PowerPoint</Application>
  <PresentationFormat>Ekran Gösterisi (4:3)</PresentationFormat>
  <Paragraphs>841</Paragraphs>
  <Slides>44</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Arial</vt:lpstr>
      <vt:lpstr>Calibri</vt:lpstr>
      <vt:lpstr>Calibri Light</vt:lpstr>
      <vt:lpstr>Times New Roman</vt:lpstr>
      <vt:lpstr>Wingdings</vt:lpstr>
      <vt:lpstr>Özel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Çiftçiliği Çerçeve Sunumu</dc:title>
  <dc:creator>YILDIRIM</dc:creator>
  <cp:lastModifiedBy>merve ipekli</cp:lastModifiedBy>
  <cp:revision>1320</cp:revision>
  <cp:lastPrinted>2014-10-13T07:22:10Z</cp:lastPrinted>
  <dcterms:created xsi:type="dcterms:W3CDTF">2014-08-15T06:23:58Z</dcterms:created>
  <dcterms:modified xsi:type="dcterms:W3CDTF">2021-11-14T13:37:33Z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