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49.xml" ContentType="application/vnd.openxmlformats-officedocument.presentationml.slide+xml"/>
  <Override PartName="/ppt/slides/slide48.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1.xml" ContentType="application/vnd.openxmlformats-officedocument.presentationml.slide+xml"/>
  <Override PartName="/ppt/slides/slide3.xml" ContentType="application/vnd.openxmlformats-officedocument.presentationml.slide+xml"/>
  <Override PartName="/ppt/slides/slide6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65.xml" ContentType="application/vnd.openxmlformats-officedocument.presentationml.slide+xml"/>
  <Override PartName="/ppt/slides/slide60.xml" ContentType="application/vnd.openxmlformats-officedocument.presentationml.slide+xml"/>
  <Override PartName="/ppt/slides/slide63.xml" ContentType="application/vnd.openxmlformats-officedocument.presentationml.slide+xml"/>
  <Override PartName="/ppt/slides/slide59.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2.xml" ContentType="application/vnd.openxmlformats-officedocument.presentationml.slideLayout+xml"/>
  <Override PartName="/ppt/slideLayouts/slideLayout14.xml" ContentType="application/vnd.openxmlformats-officedocument.presentationml.slideLayout+xml"/>
  <Override PartName="/ppt/slideLayouts/slideLayout17.xml" ContentType="application/vnd.openxmlformats-officedocument.presentationml.slideLayout+xml"/>
  <Override PartName="/ppt/slideLayouts/slideLayout1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ppt/revisionInfo.xml" ContentType="application/vnd.ms-powerpoint.revisioninfo+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0" r:id="rId2"/>
    <p:sldId id="256" r:id="rId3"/>
    <p:sldId id="257" r:id="rId4"/>
    <p:sldId id="316" r:id="rId5"/>
    <p:sldId id="282" r:id="rId6"/>
    <p:sldId id="273" r:id="rId7"/>
    <p:sldId id="281" r:id="rId8"/>
    <p:sldId id="258" r:id="rId9"/>
    <p:sldId id="259" r:id="rId10"/>
    <p:sldId id="274" r:id="rId11"/>
    <p:sldId id="283" r:id="rId12"/>
    <p:sldId id="321" r:id="rId13"/>
    <p:sldId id="284" r:id="rId14"/>
    <p:sldId id="260" r:id="rId15"/>
    <p:sldId id="285" r:id="rId16"/>
    <p:sldId id="310" r:id="rId17"/>
    <p:sldId id="306" r:id="rId18"/>
    <p:sldId id="309" r:id="rId19"/>
    <p:sldId id="261" r:id="rId20"/>
    <p:sldId id="262" r:id="rId21"/>
    <p:sldId id="275" r:id="rId22"/>
    <p:sldId id="263" r:id="rId23"/>
    <p:sldId id="264" r:id="rId24"/>
    <p:sldId id="287" r:id="rId25"/>
    <p:sldId id="265" r:id="rId26"/>
    <p:sldId id="288" r:id="rId27"/>
    <p:sldId id="286" r:id="rId28"/>
    <p:sldId id="266" r:id="rId29"/>
    <p:sldId id="289" r:id="rId30"/>
    <p:sldId id="290" r:id="rId31"/>
    <p:sldId id="267" r:id="rId32"/>
    <p:sldId id="291" r:id="rId33"/>
    <p:sldId id="268" r:id="rId34"/>
    <p:sldId id="292" r:id="rId35"/>
    <p:sldId id="269" r:id="rId36"/>
    <p:sldId id="293" r:id="rId37"/>
    <p:sldId id="294" r:id="rId38"/>
    <p:sldId id="276" r:id="rId39"/>
    <p:sldId id="277" r:id="rId40"/>
    <p:sldId id="270" r:id="rId41"/>
    <p:sldId id="278" r:id="rId42"/>
    <p:sldId id="295" r:id="rId43"/>
    <p:sldId id="296" r:id="rId44"/>
    <p:sldId id="297" r:id="rId45"/>
    <p:sldId id="298" r:id="rId46"/>
    <p:sldId id="299" r:id="rId47"/>
    <p:sldId id="279" r:id="rId48"/>
    <p:sldId id="301" r:id="rId49"/>
    <p:sldId id="308" r:id="rId50"/>
    <p:sldId id="312" r:id="rId51"/>
    <p:sldId id="311" r:id="rId52"/>
    <p:sldId id="271" r:id="rId53"/>
    <p:sldId id="303" r:id="rId54"/>
    <p:sldId id="304" r:id="rId55"/>
    <p:sldId id="300" r:id="rId56"/>
    <p:sldId id="305" r:id="rId57"/>
    <p:sldId id="314" r:id="rId58"/>
    <p:sldId id="315" r:id="rId59"/>
    <p:sldId id="307" r:id="rId60"/>
    <p:sldId id="302" r:id="rId61"/>
    <p:sldId id="317" r:id="rId62"/>
    <p:sldId id="318" r:id="rId63"/>
    <p:sldId id="319" r:id="rId64"/>
    <p:sldId id="320" r:id="rId65"/>
    <p:sldId id="313" r:id="rId6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769770-6751-4DEE-ACCE-5DA3C4FFFDA0}" v="336" dt="2021-04-07T18:35:28.435"/>
    <p1510:client id="{AA1AF76F-3385-4859-A006-A9D7623E0459}" v="473" dt="2021-04-07T19:46:01.887"/>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customXml" Target="../customXml/item3.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customXml" Target="../customXml/item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a:t>Asıl başlık stili için tıklatın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0305442F-DAED-4876-B306-B6ED6F391B57}" type="datetimeFigureOut">
              <a:rPr lang="tr-TR" smtClean="0"/>
              <a:t>10.11.2021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364FBDF-77E0-4556-9A93-A3D600624779}" type="slidenum">
              <a:rPr lang="tr-TR" smtClean="0"/>
              <a:t>‹#›</a:t>
            </a:fld>
            <a:endParaRPr lang="tr-T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11673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Date Placeholder 2"/>
          <p:cNvSpPr>
            <a:spLocks noGrp="1"/>
          </p:cNvSpPr>
          <p:nvPr>
            <p:ph type="dt" sz="half" idx="10"/>
          </p:nvPr>
        </p:nvSpPr>
        <p:spPr/>
        <p:txBody>
          <a:bodyPr/>
          <a:lstStyle/>
          <a:p>
            <a:fld id="{0305442F-DAED-4876-B306-B6ED6F391B57}" type="datetimeFigureOut">
              <a:rPr lang="tr-TR" smtClean="0"/>
              <a:t>10.11.2021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364FBDF-77E0-4556-9A93-A3D600624779}" type="slidenum">
              <a:rPr lang="tr-TR" smtClean="0"/>
              <a:t>‹#›</a:t>
            </a:fld>
            <a:endParaRPr lang="tr-TR"/>
          </a:p>
        </p:txBody>
      </p:sp>
    </p:spTree>
    <p:extLst>
      <p:ext uri="{BB962C8B-B14F-4D97-AF65-F5344CB8AC3E}">
        <p14:creationId xmlns:p14="http://schemas.microsoft.com/office/powerpoint/2010/main" val="1524170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a:t>Asıl başlık stili için tıklatın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0305442F-DAED-4876-B306-B6ED6F391B57}" type="datetimeFigureOut">
              <a:rPr lang="tr-TR" smtClean="0"/>
              <a:t>10.11.2021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364FBDF-77E0-4556-9A93-A3D600624779}" type="slidenum">
              <a:rPr lang="tr-TR" smtClean="0"/>
              <a:t>‹#›</a:t>
            </a:fld>
            <a:endParaRPr lang="tr-TR"/>
          </a:p>
        </p:txBody>
      </p:sp>
    </p:spTree>
    <p:extLst>
      <p:ext uri="{BB962C8B-B14F-4D97-AF65-F5344CB8AC3E}">
        <p14:creationId xmlns:p14="http://schemas.microsoft.com/office/powerpoint/2010/main" val="41533899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a:t>Asıl başlık stili için tıklatın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0305442F-DAED-4876-B306-B6ED6F391B57}" type="datetimeFigureOut">
              <a:rPr lang="tr-TR" smtClean="0"/>
              <a:t>10.11.2021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364FBDF-77E0-4556-9A93-A3D600624779}" type="slidenum">
              <a:rPr lang="tr-TR" smtClean="0"/>
              <a:t>‹#›</a:t>
            </a:fld>
            <a:endParaRPr lang="tr-T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6240504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a:t>Asıl başlık stili için tıklatın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0305442F-DAED-4876-B306-B6ED6F391B57}" type="datetimeFigureOut">
              <a:rPr lang="tr-TR" smtClean="0"/>
              <a:t>10.11.2021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364FBDF-77E0-4556-9A93-A3D600624779}" type="slidenum">
              <a:rPr lang="tr-TR" smtClean="0"/>
              <a:t>‹#›</a:t>
            </a:fld>
            <a:endParaRPr lang="tr-TR"/>
          </a:p>
        </p:txBody>
      </p:sp>
    </p:spTree>
    <p:extLst>
      <p:ext uri="{BB962C8B-B14F-4D97-AF65-F5344CB8AC3E}">
        <p14:creationId xmlns:p14="http://schemas.microsoft.com/office/powerpoint/2010/main" val="34350774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a:t>Asıl başlık stili için tıklatın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a:t>Asıl metin stillerini düzenle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0305442F-DAED-4876-B306-B6ED6F391B57}" type="datetimeFigureOut">
              <a:rPr lang="tr-TR" smtClean="0"/>
              <a:t>10.11.2021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364FBDF-77E0-4556-9A93-A3D600624779}" type="slidenum">
              <a:rPr lang="tr-TR" smtClean="0"/>
              <a:t>‹#›</a:t>
            </a:fld>
            <a:endParaRPr lang="tr-T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5739462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a:t>Asıl başlık stili için tıklatın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a:t>Asıl metin stillerini düzenle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0305442F-DAED-4876-B306-B6ED6F391B57}" type="datetimeFigureOut">
              <a:rPr lang="tr-TR" smtClean="0"/>
              <a:t>10.11.2021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364FBDF-77E0-4556-9A93-A3D600624779}" type="slidenum">
              <a:rPr lang="tr-TR" smtClean="0"/>
              <a:t>‹#›</a:t>
            </a:fld>
            <a:endParaRPr lang="tr-TR"/>
          </a:p>
        </p:txBody>
      </p:sp>
    </p:spTree>
    <p:extLst>
      <p:ext uri="{BB962C8B-B14F-4D97-AF65-F5344CB8AC3E}">
        <p14:creationId xmlns:p14="http://schemas.microsoft.com/office/powerpoint/2010/main" val="18085150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305442F-DAED-4876-B306-B6ED6F391B57}" type="datetimeFigureOut">
              <a:rPr lang="tr-TR" smtClean="0"/>
              <a:t>10.11.2021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364FBDF-77E0-4556-9A93-A3D600624779}" type="slidenum">
              <a:rPr lang="tr-TR" smtClean="0"/>
              <a:t>‹#›</a:t>
            </a:fld>
            <a:endParaRPr lang="tr-TR"/>
          </a:p>
        </p:txBody>
      </p:sp>
    </p:spTree>
    <p:extLst>
      <p:ext uri="{BB962C8B-B14F-4D97-AF65-F5344CB8AC3E}">
        <p14:creationId xmlns:p14="http://schemas.microsoft.com/office/powerpoint/2010/main" val="28820352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305442F-DAED-4876-B306-B6ED6F391B57}" type="datetimeFigureOut">
              <a:rPr lang="tr-TR" smtClean="0"/>
              <a:t>10.11.2021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364FBDF-77E0-4556-9A93-A3D600624779}" type="slidenum">
              <a:rPr lang="tr-TR" smtClean="0"/>
              <a:t>‹#›</a:t>
            </a:fld>
            <a:endParaRPr lang="tr-TR"/>
          </a:p>
        </p:txBody>
      </p:sp>
    </p:spTree>
    <p:extLst>
      <p:ext uri="{BB962C8B-B14F-4D97-AF65-F5344CB8AC3E}">
        <p14:creationId xmlns:p14="http://schemas.microsoft.com/office/powerpoint/2010/main" val="2640671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305442F-DAED-4876-B306-B6ED6F391B57}" type="datetimeFigureOut">
              <a:rPr lang="tr-TR" smtClean="0"/>
              <a:t>10.11.2021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364FBDF-77E0-4556-9A93-A3D600624779}" type="slidenum">
              <a:rPr lang="tr-TR" smtClean="0"/>
              <a:t>‹#›</a:t>
            </a:fld>
            <a:endParaRPr lang="tr-TR"/>
          </a:p>
        </p:txBody>
      </p:sp>
    </p:spTree>
    <p:extLst>
      <p:ext uri="{BB962C8B-B14F-4D97-AF65-F5344CB8AC3E}">
        <p14:creationId xmlns:p14="http://schemas.microsoft.com/office/powerpoint/2010/main" val="1860228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a:t>Asıl başlık stili için tıklatın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0305442F-DAED-4876-B306-B6ED6F391B57}" type="datetimeFigureOut">
              <a:rPr lang="tr-TR" smtClean="0"/>
              <a:t>10.11.2021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364FBDF-77E0-4556-9A93-A3D600624779}" type="slidenum">
              <a:rPr lang="tr-TR" smtClean="0"/>
              <a:t>‹#›</a:t>
            </a:fld>
            <a:endParaRPr lang="tr-TR"/>
          </a:p>
        </p:txBody>
      </p:sp>
    </p:spTree>
    <p:extLst>
      <p:ext uri="{BB962C8B-B14F-4D97-AF65-F5344CB8AC3E}">
        <p14:creationId xmlns:p14="http://schemas.microsoft.com/office/powerpoint/2010/main" val="821189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0305442F-DAED-4876-B306-B6ED6F391B57}" type="datetimeFigureOut">
              <a:rPr lang="tr-TR" smtClean="0"/>
              <a:t>10.11.2021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364FBDF-77E0-4556-9A93-A3D600624779}" type="slidenum">
              <a:rPr lang="tr-TR" smtClean="0"/>
              <a:t>‹#›</a:t>
            </a:fld>
            <a:endParaRPr lang="tr-TR"/>
          </a:p>
        </p:txBody>
      </p:sp>
    </p:spTree>
    <p:extLst>
      <p:ext uri="{BB962C8B-B14F-4D97-AF65-F5344CB8AC3E}">
        <p14:creationId xmlns:p14="http://schemas.microsoft.com/office/powerpoint/2010/main" val="4146358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0305442F-DAED-4876-B306-B6ED6F391B57}" type="datetimeFigureOut">
              <a:rPr lang="tr-TR" smtClean="0"/>
              <a:t>10.11.2021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364FBDF-77E0-4556-9A93-A3D600624779}" type="slidenum">
              <a:rPr lang="tr-TR" smtClean="0"/>
              <a:t>‹#›</a:t>
            </a:fld>
            <a:endParaRPr lang="tr-TR"/>
          </a:p>
        </p:txBody>
      </p:sp>
    </p:spTree>
    <p:extLst>
      <p:ext uri="{BB962C8B-B14F-4D97-AF65-F5344CB8AC3E}">
        <p14:creationId xmlns:p14="http://schemas.microsoft.com/office/powerpoint/2010/main" val="1549786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0305442F-DAED-4876-B306-B6ED6F391B57}" type="datetimeFigureOut">
              <a:rPr lang="tr-TR" smtClean="0"/>
              <a:t>10.11.2021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364FBDF-77E0-4556-9A93-A3D600624779}" type="slidenum">
              <a:rPr lang="tr-TR" smtClean="0"/>
              <a:t>‹#›</a:t>
            </a:fld>
            <a:endParaRPr lang="tr-TR"/>
          </a:p>
        </p:txBody>
      </p:sp>
    </p:spTree>
    <p:extLst>
      <p:ext uri="{BB962C8B-B14F-4D97-AF65-F5344CB8AC3E}">
        <p14:creationId xmlns:p14="http://schemas.microsoft.com/office/powerpoint/2010/main" val="529049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05442F-DAED-4876-B306-B6ED6F391B57}" type="datetimeFigureOut">
              <a:rPr lang="tr-TR" smtClean="0"/>
              <a:t>10.11.2021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364FBDF-77E0-4556-9A93-A3D600624779}" type="slidenum">
              <a:rPr lang="tr-TR" smtClean="0"/>
              <a:t>‹#›</a:t>
            </a:fld>
            <a:endParaRPr lang="tr-TR"/>
          </a:p>
        </p:txBody>
      </p:sp>
    </p:spTree>
    <p:extLst>
      <p:ext uri="{BB962C8B-B14F-4D97-AF65-F5344CB8AC3E}">
        <p14:creationId xmlns:p14="http://schemas.microsoft.com/office/powerpoint/2010/main" val="1022823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a:t>Asıl başlık stili için tıklatın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0305442F-DAED-4876-B306-B6ED6F391B57}" type="datetimeFigureOut">
              <a:rPr lang="tr-TR" smtClean="0"/>
              <a:t>10.11.2021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364FBDF-77E0-4556-9A93-A3D600624779}" type="slidenum">
              <a:rPr lang="tr-TR" smtClean="0"/>
              <a:t>‹#›</a:t>
            </a:fld>
            <a:endParaRPr lang="tr-TR"/>
          </a:p>
        </p:txBody>
      </p:sp>
    </p:spTree>
    <p:extLst>
      <p:ext uri="{BB962C8B-B14F-4D97-AF65-F5344CB8AC3E}">
        <p14:creationId xmlns:p14="http://schemas.microsoft.com/office/powerpoint/2010/main" val="3196559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a:t>Asıl başlık stili için tıklatın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0305442F-DAED-4876-B306-B6ED6F391B57}" type="datetimeFigureOut">
              <a:rPr lang="tr-TR" smtClean="0"/>
              <a:t>10.11.2021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364FBDF-77E0-4556-9A93-A3D600624779}" type="slidenum">
              <a:rPr lang="tr-TR" smtClean="0"/>
              <a:t>‹#›</a:t>
            </a:fld>
            <a:endParaRPr lang="tr-TR"/>
          </a:p>
        </p:txBody>
      </p:sp>
    </p:spTree>
    <p:extLst>
      <p:ext uri="{BB962C8B-B14F-4D97-AF65-F5344CB8AC3E}">
        <p14:creationId xmlns:p14="http://schemas.microsoft.com/office/powerpoint/2010/main" val="3773378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0305442F-DAED-4876-B306-B6ED6F391B57}" type="datetimeFigureOut">
              <a:rPr lang="tr-TR" smtClean="0"/>
              <a:t>10.11.2021</a:t>
            </a:fld>
            <a:endParaRPr lang="tr-T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2364FBDF-77E0-4556-9A93-A3D600624779}" type="slidenum">
              <a:rPr lang="tr-TR" smtClean="0"/>
              <a:t>‹#›</a:t>
            </a:fld>
            <a:endParaRPr lang="tr-TR"/>
          </a:p>
        </p:txBody>
      </p:sp>
    </p:spTree>
    <p:extLst>
      <p:ext uri="{BB962C8B-B14F-4D97-AF65-F5344CB8AC3E}">
        <p14:creationId xmlns:p14="http://schemas.microsoft.com/office/powerpoint/2010/main" val="139100528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www.alomaliye.com/2003/12/24/kamu-mali-yonetimi-ve-kontrol-kanunu-5018-sayili-kanun/" TargetMode="Externa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hyperlink" Target="mailto:erol.karagoz@tarimorman.gov.tr"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4212" y="685800"/>
            <a:ext cx="10837228" cy="5138225"/>
          </a:xfrm>
        </p:spPr>
        <p:txBody>
          <a:bodyPr>
            <a:normAutofit/>
          </a:bodyPr>
          <a:lstStyle/>
          <a:p>
            <a:pPr marL="0" indent="0">
              <a:buNone/>
            </a:pPr>
            <a:endParaRPr lang="tr-TR" sz="3200" dirty="0">
              <a:solidFill>
                <a:schemeClr val="bg1"/>
              </a:solidFill>
            </a:endParaRPr>
          </a:p>
          <a:p>
            <a:pPr marL="0" indent="0">
              <a:buNone/>
            </a:pPr>
            <a:r>
              <a:rPr lang="tr-TR" sz="4000" b="1" dirty="0">
                <a:solidFill>
                  <a:schemeClr val="bg1"/>
                </a:solidFill>
              </a:rPr>
              <a:t>TÜRKİYE CUMNHURİYETİ</a:t>
            </a:r>
          </a:p>
          <a:p>
            <a:pPr marL="0" indent="0">
              <a:buNone/>
            </a:pPr>
            <a:r>
              <a:rPr lang="tr-TR" sz="4000" b="1" dirty="0">
                <a:solidFill>
                  <a:schemeClr val="bg1"/>
                </a:solidFill>
              </a:rPr>
              <a:t>TARIM VE ORMAN BAKANLIĞI</a:t>
            </a:r>
          </a:p>
          <a:p>
            <a:pPr marL="0" indent="0">
              <a:buNone/>
            </a:pPr>
            <a:r>
              <a:rPr lang="tr-TR" sz="4000" b="1" dirty="0">
                <a:solidFill>
                  <a:schemeClr val="tx1"/>
                </a:solidFill>
              </a:rPr>
              <a:t>STRATEJİ GELİŞTİRME BAŞKANLIĞI</a:t>
            </a:r>
          </a:p>
          <a:p>
            <a:pPr marL="0" indent="0">
              <a:buNone/>
            </a:pPr>
            <a:r>
              <a:rPr lang="tr-TR" sz="4000" b="1" dirty="0">
                <a:solidFill>
                  <a:schemeClr val="tx1"/>
                </a:solidFill>
              </a:rPr>
              <a:t>MALİ YÖNETİM DAİRE BAŞKANLIĞI</a:t>
            </a:r>
          </a:p>
        </p:txBody>
      </p:sp>
    </p:spTree>
    <p:extLst>
      <p:ext uri="{BB962C8B-B14F-4D97-AF65-F5344CB8AC3E}">
        <p14:creationId xmlns:p14="http://schemas.microsoft.com/office/powerpoint/2010/main" val="36730692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0" y="0"/>
            <a:ext cx="11072691" cy="1507067"/>
          </a:xfrm>
        </p:spPr>
        <p:txBody>
          <a:bodyPr>
            <a:normAutofit/>
          </a:bodyPr>
          <a:lstStyle/>
          <a:p>
            <a:r>
              <a:rPr lang="tr-TR" dirty="0"/>
              <a:t>ÖDENEK KONTROLÜ ve bütçe</a:t>
            </a:r>
          </a:p>
        </p:txBody>
      </p:sp>
      <p:sp>
        <p:nvSpPr>
          <p:cNvPr id="3" name="İçerik Yer Tutucusu 2"/>
          <p:cNvSpPr>
            <a:spLocks noGrp="1"/>
          </p:cNvSpPr>
          <p:nvPr>
            <p:ph idx="1"/>
          </p:nvPr>
        </p:nvSpPr>
        <p:spPr>
          <a:xfrm>
            <a:off x="709000" y="1507067"/>
            <a:ext cx="11072691" cy="4779433"/>
          </a:xfrm>
        </p:spPr>
        <p:txBody>
          <a:bodyPr>
            <a:normAutofit fontScale="92500" lnSpcReduction="20000"/>
          </a:bodyPr>
          <a:lstStyle/>
          <a:p>
            <a:pPr algn="just"/>
            <a:r>
              <a:rPr lang="tr-TR" sz="3000" b="1" u="sng" dirty="0">
                <a:solidFill>
                  <a:schemeClr val="bg1"/>
                </a:solidFill>
              </a:rPr>
              <a:t>İhtiyaca ilişkin ödenek talebinin, bütçe hazırlıkları esnasında talep edilmesi ve ödeneğin bütçesinden (genel veya döner sermaye ) kontrolü gerçekleştirilir.</a:t>
            </a:r>
          </a:p>
          <a:p>
            <a:pPr algn="just"/>
            <a:r>
              <a:rPr lang="tr-TR" sz="3200" b="1" u="sng" dirty="0">
                <a:solidFill>
                  <a:schemeClr val="bg1"/>
                </a:solidFill>
              </a:rPr>
              <a:t>Ödeneği bulunmayan hiçbir iş için ihaleye çıkılamaz. (4734-5.MD)</a:t>
            </a:r>
            <a:endParaRPr lang="tr-TR" sz="3200" b="1" dirty="0">
              <a:solidFill>
                <a:schemeClr val="bg1"/>
              </a:solidFill>
            </a:endParaRPr>
          </a:p>
          <a:p>
            <a:pPr algn="just"/>
            <a:r>
              <a:rPr lang="tr-TR" sz="2400" dirty="0">
                <a:solidFill>
                  <a:schemeClr val="bg1"/>
                </a:solidFill>
              </a:rPr>
              <a:t>Genel yönetim kapsamındaki idarelerin bütçeleri; merkezî yönetim bütçesi: (Genel bütçe (II) Özel bütçe ve (III) Düzenleyici ve denetleyici kurum bütçesi) sosyal güvenlik kurumları bütçeleri ve mahallî idareler bütçeleri olarak hazırlanır ve uygulanır. Kamu idarelerince bunlar dışında herhangi bir ad altında bütçe oluşturulamaz.(5018-12.MD)</a:t>
            </a:r>
          </a:p>
          <a:p>
            <a:pPr algn="just"/>
            <a:r>
              <a:rPr lang="tr-TR" sz="3200" b="1" u="sng" dirty="0">
                <a:solidFill>
                  <a:schemeClr val="bg1"/>
                </a:solidFill>
              </a:rPr>
              <a:t>Bütçelerde, ödenekler belirli amaçları gerçekleştirmek üzere tahsis edilir.(</a:t>
            </a:r>
            <a:r>
              <a:rPr lang="tr-TR" sz="2400" dirty="0">
                <a:solidFill>
                  <a:schemeClr val="bg1"/>
                </a:solidFill>
              </a:rPr>
              <a:t>5018-14.MD)</a:t>
            </a:r>
            <a:endParaRPr lang="tr-TR" sz="2400" u="sng" dirty="0">
              <a:solidFill>
                <a:schemeClr val="bg1"/>
              </a:solidFill>
            </a:endParaRPr>
          </a:p>
        </p:txBody>
      </p:sp>
    </p:spTree>
    <p:extLst>
      <p:ext uri="{BB962C8B-B14F-4D97-AF65-F5344CB8AC3E}">
        <p14:creationId xmlns:p14="http://schemas.microsoft.com/office/powerpoint/2010/main" val="3574874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0" y="1"/>
            <a:ext cx="11072691" cy="899410"/>
          </a:xfrm>
        </p:spPr>
        <p:txBody>
          <a:bodyPr>
            <a:normAutofit/>
          </a:bodyPr>
          <a:lstStyle/>
          <a:p>
            <a:r>
              <a:rPr lang="tr-TR" dirty="0"/>
              <a:t>ÖDENEK KONTROLÜ ve bütçe</a:t>
            </a:r>
          </a:p>
        </p:txBody>
      </p:sp>
      <p:sp>
        <p:nvSpPr>
          <p:cNvPr id="3" name="İçerik Yer Tutucusu 2"/>
          <p:cNvSpPr>
            <a:spLocks noGrp="1"/>
          </p:cNvSpPr>
          <p:nvPr>
            <p:ph idx="1"/>
          </p:nvPr>
        </p:nvSpPr>
        <p:spPr>
          <a:xfrm>
            <a:off x="801318" y="792965"/>
            <a:ext cx="10888054" cy="5272070"/>
          </a:xfrm>
        </p:spPr>
        <p:txBody>
          <a:bodyPr>
            <a:noAutofit/>
          </a:bodyPr>
          <a:lstStyle/>
          <a:p>
            <a:pPr algn="just"/>
            <a:r>
              <a:rPr lang="tr-TR" sz="2400" u="sng" dirty="0">
                <a:solidFill>
                  <a:schemeClr val="bg1"/>
                </a:solidFill>
              </a:rPr>
              <a:t>Bütçede yeterli ödeneği bulunmayan işler için yüklenmeye girişilemez. </a:t>
            </a:r>
            <a:r>
              <a:rPr lang="tr-TR" sz="2400" dirty="0">
                <a:solidFill>
                  <a:schemeClr val="bg1"/>
                </a:solidFill>
              </a:rPr>
              <a:t>Yüklenme süresi malî yılla sınırlıdır. Harcama yetkilileri, tahsis edilen ödenekler dahilinde yüklenmeye girebilirler. Yüklenmeye girişilen tutara ait ödenekler saklı tutulur; başka iş yaptırılması, mal veya hizmet alınması için kullanılamaz.(5018-26.MD)</a:t>
            </a:r>
          </a:p>
          <a:p>
            <a:pPr algn="just"/>
            <a:r>
              <a:rPr lang="tr-TR" sz="2400" dirty="0">
                <a:solidFill>
                  <a:schemeClr val="bg1"/>
                </a:solidFill>
              </a:rPr>
              <a:t>Niteliğinden dolayı </a:t>
            </a:r>
            <a:r>
              <a:rPr lang="tr-TR" sz="2800" b="1" u="sng" dirty="0">
                <a:solidFill>
                  <a:schemeClr val="bg1"/>
                </a:solidFill>
              </a:rPr>
              <a:t>malî yılla sınırlı tutulamayan ve sürekliliği bulunan iş ve hizmetler </a:t>
            </a:r>
            <a:r>
              <a:rPr lang="tr-TR" sz="3200" b="1" u="sng" dirty="0">
                <a:solidFill>
                  <a:schemeClr val="bg1"/>
                </a:solidFill>
              </a:rPr>
              <a:t>(y</a:t>
            </a:r>
            <a:r>
              <a:rPr lang="tr-TR" sz="2800" b="1" u="sng" dirty="0">
                <a:solidFill>
                  <a:schemeClr val="bg1"/>
                </a:solidFill>
              </a:rPr>
              <a:t>iyecek, taşıma, koruma güvenlik, temizlik, yemek hizmetleri vs...) </a:t>
            </a:r>
            <a:r>
              <a:rPr lang="tr-TR" sz="2400" dirty="0">
                <a:solidFill>
                  <a:schemeClr val="bg1"/>
                </a:solidFill>
              </a:rPr>
              <a:t>için; her iş itibarıyla, bütçelerinde öngörülen ödeneklerin yüzde ellisini, izleyen yılın Haziran ayını geçmemek ve yüklenme süresi on iki ayı aşmamak üzere, ilgili üst yöneticinin onayıyla </a:t>
            </a:r>
            <a:r>
              <a:rPr lang="tr-TR" sz="2800" b="1" u="sng" dirty="0">
                <a:solidFill>
                  <a:schemeClr val="bg1"/>
                </a:solidFill>
              </a:rPr>
              <a:t>ertesi yıla geçen yüklenmelere </a:t>
            </a:r>
            <a:r>
              <a:rPr lang="tr-TR" sz="2400" dirty="0">
                <a:solidFill>
                  <a:schemeClr val="bg1"/>
                </a:solidFill>
              </a:rPr>
              <a:t>girişilebilir. (5018-27.MD)</a:t>
            </a:r>
            <a:endParaRPr lang="tr-TR" sz="2400" b="1" u="sng" dirty="0">
              <a:solidFill>
                <a:schemeClr val="bg1"/>
              </a:solidFill>
            </a:endParaRPr>
          </a:p>
        </p:txBody>
      </p:sp>
    </p:spTree>
    <p:extLst>
      <p:ext uri="{BB962C8B-B14F-4D97-AF65-F5344CB8AC3E}">
        <p14:creationId xmlns:p14="http://schemas.microsoft.com/office/powerpoint/2010/main" val="24741149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a:extLst>
              <a:ext uri="{FF2B5EF4-FFF2-40B4-BE49-F238E27FC236}">
                <a16:creationId xmlns:a16="http://schemas.microsoft.com/office/drawing/2014/main" id="{4928E67E-378A-458A-B67E-658B7CCFAEC0}"/>
              </a:ext>
            </a:extLst>
          </p:cNvPr>
          <p:cNvSpPr txBox="1">
            <a:spLocks/>
          </p:cNvSpPr>
          <p:nvPr/>
        </p:nvSpPr>
        <p:spPr>
          <a:xfrm>
            <a:off x="801318" y="806441"/>
            <a:ext cx="10888054" cy="5279566"/>
          </a:xfrm>
          <a:prstGeom prst="rect">
            <a:avLst/>
          </a:prstGeom>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algn="just"/>
            <a:r>
              <a:rPr lang="tr-TR" sz="3200" b="1" u="sng" dirty="0">
                <a:solidFill>
                  <a:schemeClr val="bg1"/>
                </a:solidFill>
              </a:rPr>
              <a:t>Yatırım projesi kapsamındaki işlerde ilk yıl için öngörülen ödenek, proje maliyetinin % 10’undan az olamaz </a:t>
            </a:r>
            <a:r>
              <a:rPr lang="tr-TR" sz="2800" dirty="0">
                <a:solidFill>
                  <a:schemeClr val="bg1"/>
                </a:solidFill>
              </a:rPr>
              <a:t>ve başlangıçta daha sonraki yıllar için programlanmış olan ödenek dilimleri sonraki yıllarda azaltılamaz.(</a:t>
            </a:r>
            <a:r>
              <a:rPr lang="tr-TR" sz="2800" dirty="0" err="1">
                <a:solidFill>
                  <a:schemeClr val="bg1"/>
                </a:solidFill>
              </a:rPr>
              <a:t>Uyg</a:t>
            </a:r>
            <a:r>
              <a:rPr lang="tr-TR" sz="2800" dirty="0">
                <a:solidFill>
                  <a:schemeClr val="bg1"/>
                </a:solidFill>
              </a:rPr>
              <a:t>. </a:t>
            </a:r>
            <a:r>
              <a:rPr lang="tr-TR" sz="2800" dirty="0" err="1">
                <a:solidFill>
                  <a:schemeClr val="bg1"/>
                </a:solidFill>
              </a:rPr>
              <a:t>Yönt</a:t>
            </a:r>
            <a:r>
              <a:rPr lang="tr-TR" sz="2800" dirty="0">
                <a:solidFill>
                  <a:schemeClr val="bg1"/>
                </a:solidFill>
              </a:rPr>
              <a:t>. MD 4)</a:t>
            </a:r>
          </a:p>
          <a:p>
            <a:pPr algn="just"/>
            <a:r>
              <a:rPr lang="tr-TR" sz="2800" dirty="0">
                <a:solidFill>
                  <a:schemeClr val="bg1"/>
                </a:solidFill>
              </a:rPr>
              <a:t>Genel Bütçeli İdarelerde Yaklaşık maliyet çalışması sonrası gerçekleştirilecek ödenek kontrolü, yaklaşık maliyet KDV </a:t>
            </a:r>
            <a:r>
              <a:rPr lang="tr-TR" sz="2800" u="sng" dirty="0">
                <a:solidFill>
                  <a:schemeClr val="bg1"/>
                </a:solidFill>
              </a:rPr>
              <a:t>dahil</a:t>
            </a:r>
            <a:r>
              <a:rPr lang="tr-TR" sz="3200" b="1" u="sng" dirty="0">
                <a:solidFill>
                  <a:schemeClr val="bg1"/>
                </a:solidFill>
              </a:rPr>
              <a:t>, döner sermayeli bütçelerde ise KDV Hariç olarak </a:t>
            </a:r>
            <a:r>
              <a:rPr lang="tr-TR" sz="2800" dirty="0">
                <a:solidFill>
                  <a:schemeClr val="bg1"/>
                </a:solidFill>
              </a:rPr>
              <a:t>gerçekleştirilmelidir.</a:t>
            </a:r>
            <a:endParaRPr lang="tr-TR" sz="3200" dirty="0"/>
          </a:p>
        </p:txBody>
      </p:sp>
      <p:sp>
        <p:nvSpPr>
          <p:cNvPr id="5" name="Unvan 1">
            <a:extLst>
              <a:ext uri="{FF2B5EF4-FFF2-40B4-BE49-F238E27FC236}">
                <a16:creationId xmlns:a16="http://schemas.microsoft.com/office/drawing/2014/main" id="{7E6A96E4-796C-46F5-B0F4-1A14CCC13086}"/>
              </a:ext>
            </a:extLst>
          </p:cNvPr>
          <p:cNvSpPr>
            <a:spLocks noGrp="1"/>
          </p:cNvSpPr>
          <p:nvPr>
            <p:ph type="title"/>
          </p:nvPr>
        </p:nvSpPr>
        <p:spPr>
          <a:xfrm>
            <a:off x="709000" y="1"/>
            <a:ext cx="11072691" cy="899410"/>
          </a:xfrm>
        </p:spPr>
        <p:txBody>
          <a:bodyPr>
            <a:normAutofit/>
          </a:bodyPr>
          <a:lstStyle/>
          <a:p>
            <a:r>
              <a:rPr lang="tr-TR" dirty="0"/>
              <a:t>ÖDENEK KONTROLÜ ve bütçe</a:t>
            </a:r>
          </a:p>
        </p:txBody>
      </p:sp>
    </p:spTree>
    <p:extLst>
      <p:ext uri="{BB962C8B-B14F-4D97-AF65-F5344CB8AC3E}">
        <p14:creationId xmlns:p14="http://schemas.microsoft.com/office/powerpoint/2010/main" val="3208052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0" y="0"/>
            <a:ext cx="11482999" cy="1507067"/>
          </a:xfrm>
        </p:spPr>
        <p:txBody>
          <a:bodyPr/>
          <a:lstStyle/>
          <a:p>
            <a:r>
              <a:rPr lang="tr-TR" dirty="0"/>
              <a:t>Yaklaşık maliyet çalışması NEDEN ÖNEMLİDİR</a:t>
            </a:r>
          </a:p>
        </p:txBody>
      </p:sp>
      <p:sp>
        <p:nvSpPr>
          <p:cNvPr id="3" name="İçerik Yer Tutucusu 2"/>
          <p:cNvSpPr>
            <a:spLocks noGrp="1"/>
          </p:cNvSpPr>
          <p:nvPr>
            <p:ph idx="1"/>
          </p:nvPr>
        </p:nvSpPr>
        <p:spPr>
          <a:xfrm>
            <a:off x="709000" y="984738"/>
            <a:ext cx="11257331" cy="5468815"/>
          </a:xfrm>
        </p:spPr>
        <p:txBody>
          <a:bodyPr>
            <a:noAutofit/>
          </a:bodyPr>
          <a:lstStyle/>
          <a:p>
            <a:pPr algn="just"/>
            <a:r>
              <a:rPr lang="tr-TR" sz="2800" b="1" u="sng" dirty="0">
                <a:solidFill>
                  <a:schemeClr val="bg1"/>
                </a:solidFill>
              </a:rPr>
              <a:t>İlan süreleri ve kurallarının </a:t>
            </a:r>
            <a:r>
              <a:rPr lang="tr-TR" sz="2800" dirty="0">
                <a:solidFill>
                  <a:schemeClr val="bg1"/>
                </a:solidFill>
              </a:rPr>
              <a:t>belirlenmesinde, (madde:13),</a:t>
            </a:r>
          </a:p>
          <a:p>
            <a:pPr algn="just"/>
            <a:r>
              <a:rPr lang="tr-TR" sz="3200" b="1" u="sng" dirty="0">
                <a:solidFill>
                  <a:schemeClr val="bg1"/>
                </a:solidFill>
              </a:rPr>
              <a:t>Yabancı isteklilerin </a:t>
            </a:r>
            <a:r>
              <a:rPr lang="tr-TR" sz="2800" dirty="0">
                <a:solidFill>
                  <a:schemeClr val="bg1"/>
                </a:solidFill>
              </a:rPr>
              <a:t>ihaleye girip girmeyeceklerinin tespitinde, (madde: 63)</a:t>
            </a:r>
          </a:p>
          <a:p>
            <a:pPr algn="just"/>
            <a:r>
              <a:rPr lang="tr-TR" sz="2800" dirty="0">
                <a:solidFill>
                  <a:schemeClr val="bg1"/>
                </a:solidFill>
              </a:rPr>
              <a:t>Belli istekliler arasında ihale usulü ile yapılacak yapım işlerinin belirlenmesinde, (madde 20)</a:t>
            </a:r>
          </a:p>
          <a:p>
            <a:pPr algn="just"/>
            <a:r>
              <a:rPr lang="tr-TR" sz="2800" dirty="0">
                <a:solidFill>
                  <a:schemeClr val="bg1"/>
                </a:solidFill>
              </a:rPr>
              <a:t>Danışmanlık hizmetlerinin, hizmet alımı yoluyla alınmasına ilişkin </a:t>
            </a:r>
            <a:r>
              <a:rPr lang="tr-TR" sz="3200" b="1" u="sng" dirty="0">
                <a:solidFill>
                  <a:schemeClr val="bg1"/>
                </a:solidFill>
              </a:rPr>
              <a:t>üst limitin </a:t>
            </a:r>
            <a:r>
              <a:rPr lang="tr-TR" sz="2800" dirty="0">
                <a:solidFill>
                  <a:schemeClr val="bg1"/>
                </a:solidFill>
              </a:rPr>
              <a:t>belirlenmesinde, (madde 48) </a:t>
            </a:r>
          </a:p>
          <a:p>
            <a:pPr algn="just"/>
            <a:r>
              <a:rPr lang="tr-TR" sz="2800" dirty="0">
                <a:solidFill>
                  <a:schemeClr val="bg1"/>
                </a:solidFill>
              </a:rPr>
              <a:t>Aşırı düşük tekliflerin değerlendirilmesinde, (madde 38)</a:t>
            </a:r>
          </a:p>
          <a:p>
            <a:pPr algn="just"/>
            <a:r>
              <a:rPr lang="tr-TR" sz="2800" dirty="0">
                <a:solidFill>
                  <a:schemeClr val="bg1"/>
                </a:solidFill>
              </a:rPr>
              <a:t>İsteklinin yeterliğinin belirlenmesi için gerekli belgelerin oluşturulmasında, (Uygulama Yönetmelikleri)</a:t>
            </a:r>
          </a:p>
        </p:txBody>
      </p:sp>
    </p:spTree>
    <p:extLst>
      <p:ext uri="{BB962C8B-B14F-4D97-AF65-F5344CB8AC3E}">
        <p14:creationId xmlns:p14="http://schemas.microsoft.com/office/powerpoint/2010/main" val="3549283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0" y="1"/>
            <a:ext cx="11482999" cy="719528"/>
          </a:xfrm>
        </p:spPr>
        <p:txBody>
          <a:bodyPr>
            <a:normAutofit fontScale="90000"/>
          </a:bodyPr>
          <a:lstStyle/>
          <a:p>
            <a:r>
              <a:rPr lang="tr-TR" sz="3200" dirty="0"/>
              <a:t>Yaklaşık maliyet çalışması (</a:t>
            </a:r>
            <a:r>
              <a:rPr lang="tr-TR" sz="3200" cap="none" dirty="0"/>
              <a:t>4734 Sayılı Kanun Madde 9</a:t>
            </a:r>
            <a:r>
              <a:rPr lang="tr-TR" sz="3200" dirty="0"/>
              <a:t>)</a:t>
            </a:r>
          </a:p>
        </p:txBody>
      </p:sp>
      <p:sp>
        <p:nvSpPr>
          <p:cNvPr id="3" name="İçerik Yer Tutucusu 2"/>
          <p:cNvSpPr>
            <a:spLocks noGrp="1"/>
          </p:cNvSpPr>
          <p:nvPr>
            <p:ph idx="1"/>
          </p:nvPr>
        </p:nvSpPr>
        <p:spPr>
          <a:xfrm>
            <a:off x="709000" y="899409"/>
            <a:ext cx="10949599" cy="5958589"/>
          </a:xfrm>
        </p:spPr>
        <p:txBody>
          <a:bodyPr>
            <a:normAutofit fontScale="77500" lnSpcReduction="20000"/>
          </a:bodyPr>
          <a:lstStyle/>
          <a:p>
            <a:pPr algn="just"/>
            <a:r>
              <a:rPr lang="tr-TR" sz="3300" dirty="0">
                <a:solidFill>
                  <a:schemeClr val="bg1"/>
                </a:solidFill>
              </a:rPr>
              <a:t>Mal veya hizmet alımları ile yapım işlerinin ihalesi yapılmadan önce idarece, her türlü fiyat araştırması yapılarak </a:t>
            </a:r>
            <a:r>
              <a:rPr lang="tr-TR" sz="3600" b="1" u="sng" dirty="0">
                <a:solidFill>
                  <a:schemeClr val="bg1"/>
                </a:solidFill>
              </a:rPr>
              <a:t>katma değer vergisi hariç </a:t>
            </a:r>
            <a:r>
              <a:rPr lang="tr-TR" sz="3300" dirty="0">
                <a:solidFill>
                  <a:schemeClr val="bg1"/>
                </a:solidFill>
              </a:rPr>
              <a:t>olmak üzere yaklaşık maliyet belirlenir ve dayanaklarıyla birlikte bir hesap cetvelinde gösterilir. Yaklaşık maliyete ihale ve ön yeterlik ilânlarında yer verilmez</a:t>
            </a:r>
            <a:r>
              <a:rPr lang="tr-TR" sz="3600" b="1" u="sng" dirty="0">
                <a:solidFill>
                  <a:schemeClr val="bg1"/>
                </a:solidFill>
              </a:rPr>
              <a:t>, isteklilere veya ihale süreci ile resmî ilişkisi olmayan diğer kişilere açıklanmaz.</a:t>
            </a:r>
          </a:p>
          <a:p>
            <a:pPr algn="just"/>
            <a:r>
              <a:rPr lang="tr-TR" sz="3300" dirty="0">
                <a:solidFill>
                  <a:schemeClr val="bg1"/>
                </a:solidFill>
              </a:rPr>
              <a:t>İhale komisyonu tarafından yaklaşık maliyet </a:t>
            </a:r>
            <a:r>
              <a:rPr lang="tr-TR" sz="3600" b="1" u="sng" dirty="0">
                <a:solidFill>
                  <a:schemeClr val="bg1"/>
                </a:solidFill>
              </a:rPr>
              <a:t>teklif fiyatlarıyla birlikte açıklanır. </a:t>
            </a:r>
            <a:r>
              <a:rPr lang="tr-TR" sz="3300" dirty="0">
                <a:solidFill>
                  <a:schemeClr val="bg1"/>
                </a:solidFill>
              </a:rPr>
              <a:t>Pazarlık usulü ile yapılan ihalede ise yaklaşık maliyet, son yazılı fiyat teklifleriyle birlikte açıklanır. (</a:t>
            </a:r>
            <a:r>
              <a:rPr lang="tr-TR" sz="3300" dirty="0" err="1">
                <a:solidFill>
                  <a:schemeClr val="bg1"/>
                </a:solidFill>
              </a:rPr>
              <a:t>Uyg</a:t>
            </a:r>
            <a:r>
              <a:rPr lang="tr-TR" sz="3300" dirty="0">
                <a:solidFill>
                  <a:schemeClr val="bg1"/>
                </a:solidFill>
              </a:rPr>
              <a:t>. </a:t>
            </a:r>
            <a:r>
              <a:rPr lang="tr-TR" sz="3300" dirty="0" err="1">
                <a:solidFill>
                  <a:schemeClr val="bg1"/>
                </a:solidFill>
              </a:rPr>
              <a:t>Yönt</a:t>
            </a:r>
            <a:r>
              <a:rPr lang="tr-TR" sz="3300" dirty="0">
                <a:solidFill>
                  <a:schemeClr val="bg1"/>
                </a:solidFill>
              </a:rPr>
              <a:t>. MD 7-8)</a:t>
            </a:r>
          </a:p>
          <a:p>
            <a:pPr algn="just"/>
            <a:r>
              <a:rPr lang="tr-TR" sz="3300" dirty="0">
                <a:solidFill>
                  <a:schemeClr val="bg1"/>
                </a:solidFill>
              </a:rPr>
              <a:t>İhale konusu işin bir </a:t>
            </a:r>
            <a:r>
              <a:rPr lang="tr-TR" sz="4000" b="1" u="sng" dirty="0">
                <a:solidFill>
                  <a:schemeClr val="bg1"/>
                </a:solidFill>
              </a:rPr>
              <a:t>kısmına teklif </a:t>
            </a:r>
            <a:r>
              <a:rPr lang="tr-TR" sz="3300" dirty="0">
                <a:solidFill>
                  <a:schemeClr val="bg1"/>
                </a:solidFill>
              </a:rPr>
              <a:t>verilmesinin mümkün olduğu hallerde</a:t>
            </a:r>
            <a:r>
              <a:rPr lang="tr-TR" sz="4000" b="1" u="sng" dirty="0">
                <a:solidFill>
                  <a:schemeClr val="bg1"/>
                </a:solidFill>
              </a:rPr>
              <a:t>, yaklaşık maliyet her bir kısım için ayrı ayrı olmak üzere işin tamamı dikkate alınarak hesaplanır. </a:t>
            </a:r>
            <a:r>
              <a:rPr lang="tr-TR" sz="3300" dirty="0">
                <a:solidFill>
                  <a:schemeClr val="bg1"/>
                </a:solidFill>
              </a:rPr>
              <a:t>(</a:t>
            </a:r>
            <a:r>
              <a:rPr lang="tr-TR" sz="3300" dirty="0" err="1">
                <a:solidFill>
                  <a:schemeClr val="bg1"/>
                </a:solidFill>
              </a:rPr>
              <a:t>Uyg</a:t>
            </a:r>
            <a:r>
              <a:rPr lang="tr-TR" sz="3300" dirty="0">
                <a:solidFill>
                  <a:schemeClr val="bg1"/>
                </a:solidFill>
              </a:rPr>
              <a:t>. </a:t>
            </a:r>
            <a:r>
              <a:rPr lang="tr-TR" sz="3300" dirty="0" err="1">
                <a:solidFill>
                  <a:schemeClr val="bg1"/>
                </a:solidFill>
              </a:rPr>
              <a:t>Yönt</a:t>
            </a:r>
            <a:r>
              <a:rPr lang="tr-TR" sz="3300" dirty="0">
                <a:solidFill>
                  <a:schemeClr val="bg1"/>
                </a:solidFill>
              </a:rPr>
              <a:t>. MD 7-8)</a:t>
            </a:r>
          </a:p>
          <a:p>
            <a:pPr algn="just"/>
            <a:endParaRPr lang="tr-TR" dirty="0">
              <a:solidFill>
                <a:schemeClr val="bg1"/>
              </a:solidFill>
            </a:endParaRPr>
          </a:p>
        </p:txBody>
      </p:sp>
    </p:spTree>
    <p:extLst>
      <p:ext uri="{BB962C8B-B14F-4D97-AF65-F5344CB8AC3E}">
        <p14:creationId xmlns:p14="http://schemas.microsoft.com/office/powerpoint/2010/main" val="34542351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0" y="0"/>
            <a:ext cx="11482999" cy="1507067"/>
          </a:xfrm>
        </p:spPr>
        <p:txBody>
          <a:bodyPr>
            <a:normAutofit fontScale="90000"/>
          </a:bodyPr>
          <a:lstStyle/>
          <a:p>
            <a:r>
              <a:rPr lang="tr-TR" dirty="0"/>
              <a:t>Yaklaşık maliyet çalışması NASIL YAPILIR (</a:t>
            </a:r>
            <a:r>
              <a:rPr lang="tr-TR" dirty="0" err="1"/>
              <a:t>Uyg</a:t>
            </a:r>
            <a:r>
              <a:rPr lang="tr-TR" dirty="0"/>
              <a:t>. </a:t>
            </a:r>
            <a:r>
              <a:rPr lang="tr-TR" dirty="0" err="1"/>
              <a:t>Yönt</a:t>
            </a:r>
            <a:r>
              <a:rPr lang="tr-TR" dirty="0"/>
              <a:t>. MD 7-8)</a:t>
            </a:r>
            <a:r>
              <a:rPr lang="tr-TR" dirty="0">
                <a:solidFill>
                  <a:schemeClr val="bg1"/>
                </a:solidFill>
              </a:rPr>
              <a:t/>
            </a:r>
            <a:br>
              <a:rPr lang="tr-TR" dirty="0">
                <a:solidFill>
                  <a:schemeClr val="bg1"/>
                </a:solidFill>
              </a:rPr>
            </a:br>
            <a:r>
              <a:rPr lang="tr-TR" dirty="0"/>
              <a:t> </a:t>
            </a:r>
          </a:p>
        </p:txBody>
      </p:sp>
      <p:sp>
        <p:nvSpPr>
          <p:cNvPr id="3" name="İçerik Yer Tutucusu 2"/>
          <p:cNvSpPr>
            <a:spLocks noGrp="1"/>
          </p:cNvSpPr>
          <p:nvPr>
            <p:ph idx="1"/>
          </p:nvPr>
        </p:nvSpPr>
        <p:spPr>
          <a:xfrm>
            <a:off x="709000" y="1019908"/>
            <a:ext cx="10949599" cy="5600700"/>
          </a:xfrm>
        </p:spPr>
        <p:txBody>
          <a:bodyPr>
            <a:normAutofit fontScale="85000" lnSpcReduction="10000"/>
          </a:bodyPr>
          <a:lstStyle/>
          <a:p>
            <a:r>
              <a:rPr lang="tr-TR" dirty="0">
                <a:solidFill>
                  <a:schemeClr val="bg1"/>
                </a:solidFill>
              </a:rPr>
              <a:t>Önce miktar tespit edilir.</a:t>
            </a:r>
          </a:p>
          <a:p>
            <a:r>
              <a:rPr lang="tr-TR" dirty="0">
                <a:solidFill>
                  <a:schemeClr val="bg1"/>
                </a:solidFill>
              </a:rPr>
              <a:t>(2) Yaklaşık maliyete ilişkin fiyatların tespitinde;</a:t>
            </a:r>
          </a:p>
          <a:p>
            <a:pPr marL="0" indent="0">
              <a:buNone/>
            </a:pPr>
            <a:r>
              <a:rPr lang="tr-TR" sz="2800" b="1" u="sng" dirty="0">
                <a:solidFill>
                  <a:schemeClr val="bg1"/>
                </a:solidFill>
              </a:rPr>
              <a:t>	a) Kamu kurum ve kuruluşlarınca belirlenmiş fiyatlar,</a:t>
            </a:r>
          </a:p>
          <a:p>
            <a:pPr marL="0" indent="0">
              <a:buNone/>
            </a:pPr>
            <a:r>
              <a:rPr lang="tr-TR" sz="2800" b="1" u="sng" dirty="0">
                <a:solidFill>
                  <a:schemeClr val="bg1"/>
                </a:solidFill>
              </a:rPr>
              <a:t>	b) İdarelerce gerçekleştirilmiş aynı veya benzer işlerdeki fiyatlar, </a:t>
            </a:r>
          </a:p>
          <a:p>
            <a:pPr marL="0" indent="0">
              <a:buNone/>
            </a:pPr>
            <a:r>
              <a:rPr lang="tr-TR" sz="2800" b="1" u="sng" dirty="0">
                <a:solidFill>
                  <a:schemeClr val="bg1"/>
                </a:solidFill>
              </a:rPr>
              <a:t>	c) İlgili odalarca belirlenmiş fiyatlar,</a:t>
            </a:r>
          </a:p>
          <a:p>
            <a:pPr marL="0" indent="0">
              <a:buNone/>
            </a:pPr>
            <a:r>
              <a:rPr lang="tr-TR" sz="2600" b="1" u="sng" dirty="0">
                <a:solidFill>
                  <a:schemeClr val="bg1"/>
                </a:solidFill>
              </a:rPr>
              <a:t>	ç) Fiyat araştırmasının aritmetik ortalaması ile bilirkişi ve ekspertizlerden soruşturularak 	oluşturulan fiyatlar,</a:t>
            </a:r>
          </a:p>
          <a:p>
            <a:r>
              <a:rPr lang="tr-TR" dirty="0">
                <a:solidFill>
                  <a:schemeClr val="bg1"/>
                </a:solidFill>
              </a:rPr>
              <a:t>İdare yukarıda sayılan yöntemlerin birkaçını veya tamamını herhangi bir </a:t>
            </a:r>
            <a:r>
              <a:rPr lang="tr-TR" sz="3000" b="1" u="sng" dirty="0">
                <a:solidFill>
                  <a:schemeClr val="bg1"/>
                </a:solidFill>
              </a:rPr>
              <a:t>öncelik sırası olmaksızın </a:t>
            </a:r>
            <a:r>
              <a:rPr lang="tr-TR" dirty="0">
                <a:solidFill>
                  <a:schemeClr val="bg1"/>
                </a:solidFill>
              </a:rPr>
              <a:t>kullanabilirler.</a:t>
            </a:r>
          </a:p>
          <a:p>
            <a:r>
              <a:rPr lang="tr-TR" dirty="0">
                <a:solidFill>
                  <a:schemeClr val="bg1"/>
                </a:solidFill>
              </a:rPr>
              <a:t>Piyasa rayiçlerini yansıtmadığı düşünülen fiyat bildirimleri ve proforma faturalar değerlendirmeye alınmaz ve buna ilişkin gerekçeler yaklaşık maliyet hesap cetvelinde gösterilir.</a:t>
            </a:r>
          </a:p>
          <a:p>
            <a:r>
              <a:rPr lang="tr-TR" dirty="0">
                <a:solidFill>
                  <a:schemeClr val="bg1"/>
                </a:solidFill>
              </a:rPr>
              <a:t>Her türlü araştırmaya rağmen</a:t>
            </a:r>
            <a:r>
              <a:rPr lang="tr-TR" sz="2600" b="1" u="sng" dirty="0">
                <a:solidFill>
                  <a:schemeClr val="bg1"/>
                </a:solidFill>
              </a:rPr>
              <a:t> fiyatın tespit edilemediği veya tespit edilen fiyatların rayiçleri yansıtmadığının anlaşıldığı durumlarda; idarece </a:t>
            </a:r>
            <a:r>
              <a:rPr lang="tr-TR" sz="2600" b="1" u="sng" dirty="0" err="1">
                <a:solidFill>
                  <a:schemeClr val="bg1"/>
                </a:solidFill>
              </a:rPr>
              <a:t>re’sen</a:t>
            </a:r>
            <a:r>
              <a:rPr lang="tr-TR" sz="2600" b="1" u="sng" dirty="0">
                <a:solidFill>
                  <a:schemeClr val="bg1"/>
                </a:solidFill>
              </a:rPr>
              <a:t> fiyat belirlenir ve gerekçesi yaklaşık maliyet hesap cetvelinde gösterilir.</a:t>
            </a:r>
          </a:p>
          <a:p>
            <a:pPr algn="just"/>
            <a:endParaRPr lang="tr-TR" dirty="0">
              <a:solidFill>
                <a:schemeClr val="bg1"/>
              </a:solidFill>
            </a:endParaRPr>
          </a:p>
        </p:txBody>
      </p:sp>
    </p:spTree>
    <p:extLst>
      <p:ext uri="{BB962C8B-B14F-4D97-AF65-F5344CB8AC3E}">
        <p14:creationId xmlns:p14="http://schemas.microsoft.com/office/powerpoint/2010/main" val="32180766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0" y="70340"/>
            <a:ext cx="11195783" cy="784100"/>
          </a:xfrm>
        </p:spPr>
        <p:txBody>
          <a:bodyPr/>
          <a:lstStyle/>
          <a:p>
            <a:r>
              <a:rPr lang="tr-TR" dirty="0"/>
              <a:t>İhale usulünün tespiti ve ihale usulleri</a:t>
            </a:r>
          </a:p>
        </p:txBody>
      </p:sp>
      <p:sp>
        <p:nvSpPr>
          <p:cNvPr id="3" name="İçerik Yer Tutucusu 2"/>
          <p:cNvSpPr>
            <a:spLocks noGrp="1"/>
          </p:cNvSpPr>
          <p:nvPr>
            <p:ph idx="1"/>
          </p:nvPr>
        </p:nvSpPr>
        <p:spPr>
          <a:xfrm>
            <a:off x="798511" y="644577"/>
            <a:ext cx="11106273" cy="5932069"/>
          </a:xfrm>
        </p:spPr>
        <p:txBody>
          <a:bodyPr>
            <a:normAutofit fontScale="85000" lnSpcReduction="10000"/>
          </a:bodyPr>
          <a:lstStyle/>
          <a:p>
            <a:pPr algn="just"/>
            <a:r>
              <a:rPr lang="tr-TR" b="1" dirty="0">
                <a:solidFill>
                  <a:schemeClr val="bg1"/>
                </a:solidFill>
              </a:rPr>
              <a:t>Açık ihale usulü (MD 19)</a:t>
            </a:r>
          </a:p>
          <a:p>
            <a:pPr algn="just"/>
            <a:r>
              <a:rPr lang="tr-TR" dirty="0">
                <a:solidFill>
                  <a:schemeClr val="bg1"/>
                </a:solidFill>
              </a:rPr>
              <a:t>Açık ihale usulü, bütün isteklilerin teklif verebildiği usuldür.</a:t>
            </a:r>
          </a:p>
          <a:p>
            <a:pPr algn="just"/>
            <a:r>
              <a:rPr lang="tr-TR" b="1" dirty="0">
                <a:solidFill>
                  <a:schemeClr val="bg1"/>
                </a:solidFill>
              </a:rPr>
              <a:t>Belli istekliler arasında ihale usulü (MD 20)</a:t>
            </a:r>
          </a:p>
          <a:p>
            <a:pPr algn="just"/>
            <a:r>
              <a:rPr lang="tr-TR" u="sng" dirty="0">
                <a:solidFill>
                  <a:schemeClr val="bg1"/>
                </a:solidFill>
              </a:rPr>
              <a:t>Belli istekliler arasında ihale usulü, yapılacak ön yeterlik değerlendirmesi sonucunda idarece davet edilen isteklilerin teklif verebildiği usuldür. </a:t>
            </a:r>
            <a:r>
              <a:rPr lang="tr-TR" dirty="0">
                <a:solidFill>
                  <a:schemeClr val="bg1"/>
                </a:solidFill>
              </a:rPr>
              <a:t>Yapım işleri, hizmet ve mal alım ihalelerinden işin özelliğinin uzmanlık ve/veya ileri teknoloji gerektirmesi nedeniyle açık ihale usulünün uygulanamadığı işlerin ihalesi ile yaklaşık maliyeti eşik değerin yarısını aşan yapım işi ihaleleri bu usule göre yaptırılabilir.</a:t>
            </a:r>
          </a:p>
          <a:p>
            <a:pPr algn="just"/>
            <a:r>
              <a:rPr lang="tr-TR" dirty="0">
                <a:solidFill>
                  <a:schemeClr val="bg1"/>
                </a:solidFill>
              </a:rPr>
              <a:t>10 uncu maddeye uygun(YETERLİLİK KRİTERLERİ) olarak belirlenen ve ön yeterlik dokümanı ile ön yeterlik ilânında belirtilen değerlendirme kriterlerine göre adayların ön yeterlik değerlendirmesi yapılır. Belirtilen asgari yeterlik koşullarını sağlayamayanlar yeterli kabul edilmez. Ön yeterlik ilanında ve dokümanında belirtilmek kaydıyla; yeterlikleri tespit edilenler arasından dokümanda belirtilen kriterlere göre sıralanarak listeye alınan belli sayıda istekli veya yeterli bulunan isteklilerin tamamı teklif vermeye davet edilebilir.</a:t>
            </a:r>
          </a:p>
          <a:p>
            <a:pPr algn="just"/>
            <a:r>
              <a:rPr lang="tr-TR" dirty="0">
                <a:solidFill>
                  <a:schemeClr val="bg1"/>
                </a:solidFill>
              </a:rPr>
              <a:t>Teklif vermeye davet edilmeyenlere davet edilmeme gerekçeleri yazılı olarak bildirilir. İşin niteliğine göre rekabeti engellemeyecek şekilde 40’ıncı maddeye uygun olarak belirlenen ve ihale dokümanı ile davet mektubunda belirtilen değerlendirme kriterlerine göre tekliflerin değerlendirmesi yapılarak ihale sonuçlandırılır. </a:t>
            </a:r>
            <a:r>
              <a:rPr lang="tr-TR" sz="2400" b="1" u="sng" dirty="0">
                <a:solidFill>
                  <a:schemeClr val="bg1"/>
                </a:solidFill>
              </a:rPr>
              <a:t>İhaleye davet edilebilecek aday sayısının beşten az olması veya teklif veren istekli sayısının üçten az olması halinde ihale iptal edilir. </a:t>
            </a:r>
          </a:p>
          <a:p>
            <a:pPr algn="just"/>
            <a:r>
              <a:rPr lang="tr-TR" sz="2100" b="1" u="sng" dirty="0">
                <a:solidFill>
                  <a:schemeClr val="bg1"/>
                </a:solidFill>
              </a:rPr>
              <a:t>Teklif veren istekli sayısının üçten az olması nedeniyle ihalenin iptal edilmesi durumunda, </a:t>
            </a:r>
            <a:r>
              <a:rPr lang="tr-TR" dirty="0">
                <a:solidFill>
                  <a:schemeClr val="bg1"/>
                </a:solidFill>
              </a:rPr>
              <a:t>ihale dokümanı gözden geçirilerek varsa hatalar ve eksiklikler giderilmek suretiyle, ön yeterliği  tespit edilen bütün istekliler tekrar davet edilerek  ihale sonuçlandırılabilir.</a:t>
            </a:r>
          </a:p>
        </p:txBody>
      </p:sp>
    </p:spTree>
    <p:extLst>
      <p:ext uri="{BB962C8B-B14F-4D97-AF65-F5344CB8AC3E}">
        <p14:creationId xmlns:p14="http://schemas.microsoft.com/office/powerpoint/2010/main" val="2027824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0" y="70339"/>
            <a:ext cx="11195783" cy="791307"/>
          </a:xfrm>
        </p:spPr>
        <p:txBody>
          <a:bodyPr/>
          <a:lstStyle/>
          <a:p>
            <a:r>
              <a:rPr lang="tr-TR" dirty="0"/>
              <a:t>İhale usulünün tespiti ve ihale usulleri</a:t>
            </a:r>
          </a:p>
        </p:txBody>
      </p:sp>
      <p:sp>
        <p:nvSpPr>
          <p:cNvPr id="3" name="İçerik Yer Tutucusu 2"/>
          <p:cNvSpPr>
            <a:spLocks noGrp="1"/>
          </p:cNvSpPr>
          <p:nvPr>
            <p:ph idx="1"/>
          </p:nvPr>
        </p:nvSpPr>
        <p:spPr>
          <a:xfrm>
            <a:off x="798511" y="861646"/>
            <a:ext cx="11106273" cy="5715000"/>
          </a:xfrm>
        </p:spPr>
        <p:txBody>
          <a:bodyPr>
            <a:normAutofit fontScale="70000" lnSpcReduction="20000"/>
          </a:bodyPr>
          <a:lstStyle/>
          <a:p>
            <a:pPr algn="just"/>
            <a:r>
              <a:rPr lang="tr-TR" b="1" dirty="0">
                <a:solidFill>
                  <a:schemeClr val="bg1"/>
                </a:solidFill>
              </a:rPr>
              <a:t>Pazarlık usulü (MD 21)</a:t>
            </a:r>
          </a:p>
          <a:p>
            <a:pPr algn="just"/>
            <a:r>
              <a:rPr lang="tr-TR" dirty="0">
                <a:solidFill>
                  <a:schemeClr val="bg1"/>
                </a:solidFill>
              </a:rPr>
              <a:t>Aşağıda belirtilen hallerde pazarlık usulü ile ihale yapılabilir:</a:t>
            </a:r>
          </a:p>
          <a:p>
            <a:pPr algn="just"/>
            <a:r>
              <a:rPr lang="tr-TR" b="1" dirty="0">
                <a:solidFill>
                  <a:schemeClr val="bg1"/>
                </a:solidFill>
              </a:rPr>
              <a:t>a)</a:t>
            </a:r>
            <a:r>
              <a:rPr lang="tr-TR" dirty="0">
                <a:solidFill>
                  <a:schemeClr val="bg1"/>
                </a:solidFill>
              </a:rPr>
              <a:t> Açık ihale usulü veya belli istekliler arasında ihale usulü ile yapılan ihale sonucunda </a:t>
            </a:r>
            <a:r>
              <a:rPr lang="tr-TR" sz="2600" b="1" u="sng" dirty="0">
                <a:solidFill>
                  <a:schemeClr val="bg1"/>
                </a:solidFill>
              </a:rPr>
              <a:t>teklif çıkmaması.</a:t>
            </a:r>
          </a:p>
          <a:p>
            <a:pPr algn="just"/>
            <a:r>
              <a:rPr lang="tr-TR" b="1" dirty="0">
                <a:solidFill>
                  <a:schemeClr val="bg1"/>
                </a:solidFill>
              </a:rPr>
              <a:t>b)</a:t>
            </a:r>
            <a:r>
              <a:rPr lang="tr-TR" dirty="0">
                <a:solidFill>
                  <a:schemeClr val="bg1"/>
                </a:solidFill>
              </a:rPr>
              <a:t> Doğal afetler, salgın hastalıklar, can veya mal kaybı tehlikesi gibi ani ve beklenmeyen veya  yapım tekniği açısından özellik arz eden veya yapı veya can ve mal güvenliğinin sağlanması açısından ivedilikle yapılması gerekliliği idarece belirlenen hallerde veyahut idare tarafından önceden öngörülemeyen olayların ortaya çıkması üzerine ihalenin ivedi olarak yapılmasının zorunlu olması.</a:t>
            </a:r>
          </a:p>
          <a:p>
            <a:pPr algn="just"/>
            <a:r>
              <a:rPr lang="tr-TR" b="1" dirty="0">
                <a:solidFill>
                  <a:schemeClr val="bg1"/>
                </a:solidFill>
              </a:rPr>
              <a:t>c)</a:t>
            </a:r>
            <a:r>
              <a:rPr lang="tr-TR" dirty="0">
                <a:solidFill>
                  <a:schemeClr val="bg1"/>
                </a:solidFill>
              </a:rPr>
              <a:t> Savunma ve güvenlikle ilgili özel durumların ortaya çıkması üzerine ihalenin ivedi olarak yapılmasının zorunlu olması.</a:t>
            </a:r>
            <a:r>
              <a:rPr lang="tr-TR" b="1" dirty="0">
                <a:solidFill>
                  <a:schemeClr val="bg1"/>
                </a:solidFill>
              </a:rPr>
              <a:t>      </a:t>
            </a:r>
            <a:endParaRPr lang="tr-TR" dirty="0">
              <a:solidFill>
                <a:schemeClr val="bg1"/>
              </a:solidFill>
            </a:endParaRPr>
          </a:p>
          <a:p>
            <a:pPr algn="just"/>
            <a:r>
              <a:rPr lang="tr-TR" b="1" dirty="0">
                <a:solidFill>
                  <a:schemeClr val="bg1"/>
                </a:solidFill>
              </a:rPr>
              <a:t>d)</a:t>
            </a:r>
            <a:r>
              <a:rPr lang="tr-TR" dirty="0">
                <a:solidFill>
                  <a:schemeClr val="bg1"/>
                </a:solidFill>
              </a:rPr>
              <a:t> İhalenin, araştırma ve geliştirme sürecine ihtiyaç gösteren ve seri üretime konu olmayan nitelikte olması.  </a:t>
            </a:r>
          </a:p>
          <a:p>
            <a:pPr algn="just"/>
            <a:r>
              <a:rPr lang="tr-TR" b="1" dirty="0">
                <a:solidFill>
                  <a:schemeClr val="bg1"/>
                </a:solidFill>
              </a:rPr>
              <a:t>e)</a:t>
            </a:r>
            <a:r>
              <a:rPr lang="tr-TR" dirty="0">
                <a:solidFill>
                  <a:schemeClr val="bg1"/>
                </a:solidFill>
              </a:rPr>
              <a:t> İhale konusu mal veya hizmet alımları ile yapım işlerinin özgün nitelikte ve karmaşık olması nedeniyle teknik ve malî özelliklerinin gerekli olan netlikte belirlenememesi. </a:t>
            </a:r>
          </a:p>
          <a:p>
            <a:pPr algn="just"/>
            <a:r>
              <a:rPr lang="tr-TR" dirty="0">
                <a:solidFill>
                  <a:schemeClr val="bg1"/>
                </a:solidFill>
              </a:rPr>
              <a:t>İdarelerin yaklaşık maliyeti </a:t>
            </a:r>
            <a:r>
              <a:rPr lang="tr-TR" b="1" dirty="0">
                <a:solidFill>
                  <a:schemeClr val="bg1"/>
                </a:solidFill>
              </a:rPr>
              <a:t>404.732.00 TL’ye</a:t>
            </a:r>
            <a:r>
              <a:rPr lang="tr-TR" dirty="0">
                <a:solidFill>
                  <a:schemeClr val="bg1"/>
                </a:solidFill>
              </a:rPr>
              <a:t> kadar olan mamul mal, malzeme veya hizmet alımları.   </a:t>
            </a:r>
          </a:p>
          <a:p>
            <a:pPr algn="just"/>
            <a:r>
              <a:rPr lang="tr-TR" dirty="0">
                <a:solidFill>
                  <a:schemeClr val="bg1"/>
                </a:solidFill>
              </a:rPr>
              <a:t>(b), (c) ve (f) bentlerinde belirtilen hallerde </a:t>
            </a:r>
            <a:r>
              <a:rPr lang="tr-TR" sz="2300" b="1" u="sng" dirty="0">
                <a:solidFill>
                  <a:schemeClr val="bg1"/>
                </a:solidFill>
              </a:rPr>
              <a:t>ilan yapılması zorunlu değildir</a:t>
            </a:r>
            <a:r>
              <a:rPr lang="tr-TR" dirty="0">
                <a:solidFill>
                  <a:schemeClr val="bg1"/>
                </a:solidFill>
              </a:rPr>
              <a:t>. İlan yapılmayan hallerde </a:t>
            </a:r>
            <a:r>
              <a:rPr lang="tr-TR" sz="2600" b="1" u="sng" dirty="0">
                <a:solidFill>
                  <a:schemeClr val="bg1"/>
                </a:solidFill>
              </a:rPr>
              <a:t>en az üç istekli </a:t>
            </a:r>
            <a:r>
              <a:rPr lang="tr-TR" dirty="0">
                <a:solidFill>
                  <a:schemeClr val="bg1"/>
                </a:solidFill>
              </a:rPr>
              <a:t>davet edilerek, yeterlik belgelerini ve fiyat tekliflerini birlikte vermeleri istenir.</a:t>
            </a:r>
          </a:p>
          <a:p>
            <a:pPr algn="just"/>
            <a:r>
              <a:rPr lang="tr-TR" dirty="0">
                <a:solidFill>
                  <a:schemeClr val="bg1"/>
                </a:solidFill>
              </a:rPr>
              <a:t>(a), (d) ve (e) bentlerine göre yapılacak ihalelerde, ihale dokümanında belirtilen değerlendirme kriterlerine göre yeterliği tespit edilen istekliler, öncelikle ihale konusu işin teknik detayları ve gerçekleştirme yöntemleri gibi hususlarda fiyatı içermeyen ilk tekliflerini sunar. İdarenin ihtiyaçlarını en uygun şekilde karşılayacak yöntem ve çözümler üzerinde ihale komisyonu her bir istekli ile görüşür. Teknik görüşmeler sonucunda şartların netleşmesi üzerine bu şartları karşılayabilecek isteklilerden, gözden geçirilerek şartları netleştirilmiş teknik şartnameye dayalı olarak fiyat tekliflerini de içerecek şekilde tekliflerini vermeleri istenir.</a:t>
            </a:r>
          </a:p>
          <a:p>
            <a:pPr algn="just"/>
            <a:r>
              <a:rPr lang="tr-TR" dirty="0">
                <a:solidFill>
                  <a:schemeClr val="bg1"/>
                </a:solidFill>
              </a:rPr>
              <a:t>Bu madde kapsamında yapılacak ihalelerde, ilk fiyat tekliflerini aşmamak üzere isteklilerden ihale kararına esas olacak son yazılı fiyat teklifleri alınarak ihale sonuçlandırılır.</a:t>
            </a:r>
          </a:p>
          <a:p>
            <a:pPr algn="just"/>
            <a:r>
              <a:rPr lang="tr-TR" dirty="0">
                <a:solidFill>
                  <a:schemeClr val="bg1"/>
                </a:solidFill>
              </a:rPr>
              <a:t>(b), (c) ve (f) bendi kapsamında yapılan mal alımlarında, malın sözleşme yapma süresi içinde teslim edilmesi ve bunun idarece uygun bulunması halinde, sözleşme yapılması ve kesin teminat alınması zorunlu değildir.</a:t>
            </a:r>
          </a:p>
        </p:txBody>
      </p:sp>
    </p:spTree>
    <p:extLst>
      <p:ext uri="{BB962C8B-B14F-4D97-AF65-F5344CB8AC3E}">
        <p14:creationId xmlns:p14="http://schemas.microsoft.com/office/powerpoint/2010/main" val="2414503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0" y="70339"/>
            <a:ext cx="11181406" cy="729761"/>
          </a:xfrm>
        </p:spPr>
        <p:txBody>
          <a:bodyPr/>
          <a:lstStyle/>
          <a:p>
            <a:pPr algn="just"/>
            <a:r>
              <a:rPr lang="tr-TR" dirty="0">
                <a:ea typeface="+mj-lt"/>
                <a:cs typeface="+mj-lt"/>
              </a:rPr>
              <a:t>Doğrudan temin (4734 MD 22)</a:t>
            </a:r>
          </a:p>
        </p:txBody>
      </p:sp>
      <p:sp>
        <p:nvSpPr>
          <p:cNvPr id="3" name="İçerik Yer Tutucusu 2"/>
          <p:cNvSpPr>
            <a:spLocks noGrp="1"/>
          </p:cNvSpPr>
          <p:nvPr>
            <p:ph idx="1"/>
          </p:nvPr>
        </p:nvSpPr>
        <p:spPr>
          <a:xfrm>
            <a:off x="798511" y="584200"/>
            <a:ext cx="11106273" cy="5992446"/>
          </a:xfrm>
        </p:spPr>
        <p:txBody>
          <a:bodyPr>
            <a:normAutofit fontScale="92500" lnSpcReduction="10000"/>
          </a:bodyPr>
          <a:lstStyle/>
          <a:p>
            <a:pPr marL="0" indent="0" algn="just">
              <a:buNone/>
            </a:pPr>
            <a:r>
              <a:rPr lang="tr-TR" dirty="0">
                <a:solidFill>
                  <a:schemeClr val="bg1"/>
                </a:solidFill>
              </a:rPr>
              <a:t>Aşağıda belirtilen hallerde ihtiyaçların ilân yapılmaksızın ve teminat alınmaksızın doğrudan temini usulüne başvurulabilir:</a:t>
            </a:r>
            <a:endParaRPr lang="tr-TR" dirty="0"/>
          </a:p>
          <a:p>
            <a:pPr algn="just"/>
            <a:r>
              <a:rPr lang="tr-TR" dirty="0">
                <a:solidFill>
                  <a:schemeClr val="bg1"/>
                </a:solidFill>
              </a:rPr>
              <a:t>İhtiyacın sadece gerçek veya tüzel tek kişi tarafından karşılanabileceğinin tespit edilmesi.</a:t>
            </a:r>
          </a:p>
          <a:p>
            <a:pPr algn="just"/>
            <a:r>
              <a:rPr lang="tr-TR" dirty="0">
                <a:solidFill>
                  <a:schemeClr val="bg1"/>
                </a:solidFill>
              </a:rPr>
              <a:t>Sadece gerçek veya tüzel tek kişinin ihtiyaç ile ilgili özel bir hakka sahip olması.  </a:t>
            </a:r>
          </a:p>
          <a:p>
            <a:pPr algn="just"/>
            <a:r>
              <a:rPr lang="tr-TR" dirty="0">
                <a:solidFill>
                  <a:schemeClr val="bg1"/>
                </a:solidFill>
              </a:rPr>
              <a:t>Mevcut mal, ekipman, teknoloji veya hizmetlerle uyumun ve standardizasyonun sağlanması için zorunlu olan mal ve hizmetlerin, asıl sözleşmeye dayalı olarak düzenlenecek ve toplam süreleri üç yılı geçmeyecek sözleşmelerle ilk alım yapılan gerçek veya tüzel kişiden alınması. </a:t>
            </a:r>
          </a:p>
          <a:p>
            <a:pPr algn="just"/>
            <a:r>
              <a:rPr lang="tr-TR" dirty="0">
                <a:solidFill>
                  <a:schemeClr val="bg1"/>
                </a:solidFill>
              </a:rPr>
              <a:t>Büyükşehir belediyesi sınırları dahilinde bulunan idarelerin </a:t>
            </a:r>
            <a:r>
              <a:rPr lang="tr-TR" b="1" dirty="0">
                <a:solidFill>
                  <a:schemeClr val="bg1"/>
                </a:solidFill>
              </a:rPr>
              <a:t>121.405.00 TL, </a:t>
            </a:r>
            <a:r>
              <a:rPr lang="tr-TR" dirty="0">
                <a:solidFill>
                  <a:schemeClr val="bg1"/>
                </a:solidFill>
              </a:rPr>
              <a:t>diğer idarelerin </a:t>
            </a:r>
            <a:r>
              <a:rPr lang="tr-TR" b="1" dirty="0">
                <a:solidFill>
                  <a:schemeClr val="bg1"/>
                </a:solidFill>
              </a:rPr>
              <a:t>40.443.00 TL’yi</a:t>
            </a:r>
            <a:r>
              <a:rPr lang="tr-TR" baseline="30000" dirty="0">
                <a:solidFill>
                  <a:schemeClr val="bg1"/>
                </a:solidFill>
              </a:rPr>
              <a:t> </a:t>
            </a:r>
            <a:r>
              <a:rPr lang="tr-TR" dirty="0">
                <a:solidFill>
                  <a:schemeClr val="bg1"/>
                </a:solidFill>
              </a:rPr>
              <a:t>aşmayan ihtiyaçları ile temsil ağırlama faaliyetleri kapsamında yapılacak konaklama, seyahat ve iaşeye ilişkin alımlar.  </a:t>
            </a:r>
          </a:p>
          <a:p>
            <a:pPr algn="just"/>
            <a:r>
              <a:rPr lang="tr-TR" dirty="0">
                <a:solidFill>
                  <a:schemeClr val="bg1"/>
                </a:solidFill>
              </a:rPr>
              <a:t>İdarelerin ihtiyacına uygun taşınmaz mal alımı veya kiralanması.</a:t>
            </a:r>
          </a:p>
          <a:p>
            <a:pPr algn="just"/>
            <a:r>
              <a:rPr lang="tr-TR" dirty="0">
                <a:solidFill>
                  <a:schemeClr val="bg1"/>
                </a:solidFill>
              </a:rPr>
              <a:t>Özelliğinden ve belli süre içinde kullanılma zorunluluğundan dolayı stoklanması ekonomik olmayan veya acil durumlarda kullanılacak olan ilaç, aşı, serum, anti-serum, kan ve kan ürünleri ile </a:t>
            </a:r>
            <a:r>
              <a:rPr lang="tr-TR" dirty="0" err="1">
                <a:solidFill>
                  <a:schemeClr val="bg1"/>
                </a:solidFill>
              </a:rPr>
              <a:t>ortez</a:t>
            </a:r>
            <a:r>
              <a:rPr lang="tr-TR" dirty="0">
                <a:solidFill>
                  <a:schemeClr val="bg1"/>
                </a:solidFill>
              </a:rPr>
              <a:t>, protez gibi uygulama esnasında hastaya göre belirlenebilen ve hastaya özgü tıbbî sarf malzemeleri, test ve tetkik sarf malzemeleri alımları.     </a:t>
            </a:r>
          </a:p>
          <a:p>
            <a:pPr algn="just"/>
            <a:r>
              <a:rPr lang="tr-TR" dirty="0">
                <a:solidFill>
                  <a:schemeClr val="bg1"/>
                </a:solidFill>
              </a:rPr>
              <a:t>İhale yetkilisince görevlendirilecek kişi veya kişiler tarafından piyasada fiyat araştırması yapılarak ihtiyaçlar temin edilir.</a:t>
            </a:r>
          </a:p>
        </p:txBody>
      </p:sp>
    </p:spTree>
    <p:extLst>
      <p:ext uri="{BB962C8B-B14F-4D97-AF65-F5344CB8AC3E}">
        <p14:creationId xmlns:p14="http://schemas.microsoft.com/office/powerpoint/2010/main" val="8480768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0" y="70339"/>
            <a:ext cx="10238399" cy="729761"/>
          </a:xfrm>
        </p:spPr>
        <p:txBody>
          <a:bodyPr/>
          <a:lstStyle/>
          <a:p>
            <a:r>
              <a:rPr lang="tr-TR" dirty="0"/>
              <a:t>İhale usulünün tespiti ve ihale usulleri</a:t>
            </a: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09000" y="800100"/>
            <a:ext cx="11190899" cy="5969977"/>
          </a:xfrm>
        </p:spPr>
      </p:pic>
    </p:spTree>
    <p:extLst>
      <p:ext uri="{BB962C8B-B14F-4D97-AF65-F5344CB8AC3E}">
        <p14:creationId xmlns:p14="http://schemas.microsoft.com/office/powerpoint/2010/main" val="721860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b="1" dirty="0"/>
              <a:t>Kamu İhale kanunu</a:t>
            </a:r>
          </a:p>
        </p:txBody>
      </p:sp>
      <p:sp>
        <p:nvSpPr>
          <p:cNvPr id="3" name="Alt Başlık 2"/>
          <p:cNvSpPr>
            <a:spLocks noGrp="1"/>
          </p:cNvSpPr>
          <p:nvPr>
            <p:ph type="subTitle" idx="1"/>
          </p:nvPr>
        </p:nvSpPr>
        <p:spPr/>
        <p:txBody>
          <a:bodyPr>
            <a:normAutofit/>
          </a:bodyPr>
          <a:lstStyle/>
          <a:p>
            <a:r>
              <a:rPr lang="tr-TR" sz="4000" b="1" dirty="0">
                <a:solidFill>
                  <a:schemeClr val="bg1"/>
                </a:solidFill>
              </a:rPr>
              <a:t>İHALE UYGULAMA SÜRECİ</a:t>
            </a:r>
          </a:p>
        </p:txBody>
      </p:sp>
    </p:spTree>
    <p:extLst>
      <p:ext uri="{BB962C8B-B14F-4D97-AF65-F5344CB8AC3E}">
        <p14:creationId xmlns:p14="http://schemas.microsoft.com/office/powerpoint/2010/main" val="2445439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0" y="1"/>
            <a:ext cx="10682900" cy="787400"/>
          </a:xfrm>
        </p:spPr>
        <p:txBody>
          <a:bodyPr/>
          <a:lstStyle/>
          <a:p>
            <a:r>
              <a:rPr lang="tr-TR" dirty="0"/>
              <a:t>İhale dokümanının hazırlanması</a:t>
            </a:r>
          </a:p>
        </p:txBody>
      </p:sp>
      <p:sp>
        <p:nvSpPr>
          <p:cNvPr id="3" name="İçerik Yer Tutucusu 2"/>
          <p:cNvSpPr>
            <a:spLocks noGrp="1"/>
          </p:cNvSpPr>
          <p:nvPr>
            <p:ph idx="1"/>
          </p:nvPr>
        </p:nvSpPr>
        <p:spPr>
          <a:xfrm>
            <a:off x="709000" y="584200"/>
            <a:ext cx="10826508" cy="5295899"/>
          </a:xfrm>
        </p:spPr>
        <p:txBody>
          <a:bodyPr>
            <a:normAutofit fontScale="92500" lnSpcReduction="10000"/>
          </a:bodyPr>
          <a:lstStyle/>
          <a:p>
            <a:pPr algn="just"/>
            <a:r>
              <a:rPr lang="tr-TR" sz="2800" dirty="0">
                <a:solidFill>
                  <a:schemeClr val="bg1"/>
                </a:solidFill>
              </a:rPr>
              <a:t>Açık ihale usulü ve pazarlık usulü ile yapılacak ihalelerde ihale dokümanı, belli istekliler arasında ihale usulü ile yapılacak ihalelerde ön yeterlik ve ihale dokümanı hazırlanmadan ihale veya ön yeterlik ilanı ya da davet yapılamaz.( </a:t>
            </a:r>
            <a:r>
              <a:rPr lang="tr-TR" sz="2800" dirty="0" err="1">
                <a:solidFill>
                  <a:schemeClr val="bg1"/>
                </a:solidFill>
              </a:rPr>
              <a:t>Uyg</a:t>
            </a:r>
            <a:r>
              <a:rPr lang="tr-TR" sz="2800" dirty="0">
                <a:solidFill>
                  <a:schemeClr val="bg1"/>
                </a:solidFill>
              </a:rPr>
              <a:t>. </a:t>
            </a:r>
            <a:r>
              <a:rPr lang="tr-TR" sz="2800" dirty="0" err="1">
                <a:solidFill>
                  <a:schemeClr val="bg1"/>
                </a:solidFill>
              </a:rPr>
              <a:t>Yönt</a:t>
            </a:r>
            <a:r>
              <a:rPr lang="tr-TR" sz="2800" dirty="0">
                <a:solidFill>
                  <a:schemeClr val="bg1"/>
                </a:solidFill>
              </a:rPr>
              <a:t>. Md 4)</a:t>
            </a:r>
          </a:p>
          <a:p>
            <a:pPr algn="just"/>
            <a:r>
              <a:rPr lang="tr-TR" sz="2800" dirty="0">
                <a:solidFill>
                  <a:schemeClr val="bg1"/>
                </a:solidFill>
              </a:rPr>
              <a:t>İdare, ihale ve/veya ön yeterlik dokümanını EKAP üzerinde hazırlar. Her sayfası onaylanan dokümanın bir nüshasının ihale işlem dosyasında muhafazası zorunludur.( </a:t>
            </a:r>
            <a:r>
              <a:rPr lang="tr-TR" sz="2800" dirty="0" err="1">
                <a:solidFill>
                  <a:schemeClr val="bg1"/>
                </a:solidFill>
              </a:rPr>
              <a:t>Uyg</a:t>
            </a:r>
            <a:r>
              <a:rPr lang="tr-TR" sz="2800" dirty="0">
                <a:solidFill>
                  <a:schemeClr val="bg1"/>
                </a:solidFill>
              </a:rPr>
              <a:t>. </a:t>
            </a:r>
            <a:r>
              <a:rPr lang="tr-TR" sz="2800" dirty="0" err="1">
                <a:solidFill>
                  <a:schemeClr val="bg1"/>
                </a:solidFill>
              </a:rPr>
              <a:t>Yönt</a:t>
            </a:r>
            <a:r>
              <a:rPr lang="tr-TR" sz="2800" dirty="0">
                <a:solidFill>
                  <a:schemeClr val="bg1"/>
                </a:solidFill>
              </a:rPr>
              <a:t>. Md 11-13-14)</a:t>
            </a:r>
          </a:p>
          <a:p>
            <a:pPr algn="just"/>
            <a:r>
              <a:rPr lang="tr-TR" sz="2800" dirty="0">
                <a:solidFill>
                  <a:schemeClr val="bg1"/>
                </a:solidFill>
              </a:rPr>
              <a:t>İhale dokümanı; İhale konusu mal veya hizmet alımları ile yapım işlerinde; isteklilere talimatları da içeren idari şartnameler ile yaptırılacak işin projesini de kapsayan teknik şartnameler, sözleşme tasarısı ve gerekli diğer belge ve bilgileri içermektedir.(4734-4.MD)</a:t>
            </a:r>
          </a:p>
        </p:txBody>
      </p:sp>
    </p:spTree>
    <p:extLst>
      <p:ext uri="{BB962C8B-B14F-4D97-AF65-F5344CB8AC3E}">
        <p14:creationId xmlns:p14="http://schemas.microsoft.com/office/powerpoint/2010/main" val="37620901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0" y="1"/>
            <a:ext cx="8534400" cy="1079500"/>
          </a:xfrm>
        </p:spPr>
        <p:txBody>
          <a:bodyPr/>
          <a:lstStyle/>
          <a:p>
            <a:r>
              <a:rPr lang="tr-TR" dirty="0"/>
              <a:t>İhale KAYIT NUMARASININ ALINMASI</a:t>
            </a:r>
          </a:p>
        </p:txBody>
      </p:sp>
      <p:sp>
        <p:nvSpPr>
          <p:cNvPr id="3" name="İçerik Yer Tutucusu 2"/>
          <p:cNvSpPr>
            <a:spLocks noGrp="1"/>
          </p:cNvSpPr>
          <p:nvPr>
            <p:ph idx="1"/>
          </p:nvPr>
        </p:nvSpPr>
        <p:spPr>
          <a:xfrm>
            <a:off x="709000" y="749301"/>
            <a:ext cx="10712207" cy="4373034"/>
          </a:xfrm>
        </p:spPr>
        <p:txBody>
          <a:bodyPr/>
          <a:lstStyle/>
          <a:p>
            <a:pPr algn="just"/>
            <a:r>
              <a:rPr lang="tr-TR" dirty="0">
                <a:solidFill>
                  <a:schemeClr val="bg1"/>
                </a:solidFill>
              </a:rPr>
              <a:t>İhale ve/veya ön yeterlik dokümanının hazırlanmasından önce idare tarafından EKAP üzerinden ihale kaydı yapılır. İhale kaydı yapılan her bir ihaleye ihale kayıt numarası verilir ve bu aşamadan sonra ihale ile ilgili yapılacak her işlemde bu numara kullanılır.</a:t>
            </a:r>
          </a:p>
          <a:p>
            <a:pPr algn="just"/>
            <a:r>
              <a:rPr lang="tr-TR" dirty="0">
                <a:solidFill>
                  <a:schemeClr val="bg1"/>
                </a:solidFill>
              </a:rPr>
              <a:t>Ön ilan yapılan ihalelerde ihale kaydı ön ilan hazırlanmadan önce yapılır. (</a:t>
            </a:r>
            <a:r>
              <a:rPr lang="tr-TR" dirty="0" err="1">
                <a:solidFill>
                  <a:schemeClr val="bg1"/>
                </a:solidFill>
              </a:rPr>
              <a:t>Uyg</a:t>
            </a:r>
            <a:r>
              <a:rPr lang="tr-TR" dirty="0">
                <a:solidFill>
                  <a:schemeClr val="bg1"/>
                </a:solidFill>
              </a:rPr>
              <a:t>. </a:t>
            </a:r>
            <a:r>
              <a:rPr lang="tr-TR" dirty="0" err="1">
                <a:solidFill>
                  <a:schemeClr val="bg1"/>
                </a:solidFill>
              </a:rPr>
              <a:t>Yönt</a:t>
            </a:r>
            <a:r>
              <a:rPr lang="tr-TR" dirty="0">
                <a:solidFill>
                  <a:schemeClr val="bg1"/>
                </a:solidFill>
              </a:rPr>
              <a:t>. Md 11)</a:t>
            </a:r>
          </a:p>
          <a:p>
            <a:pPr algn="just">
              <a:buClr>
                <a:srgbClr val="FFFFFF"/>
              </a:buClr>
            </a:pPr>
            <a:r>
              <a:rPr lang="tr-TR" sz="2400" b="1" u="sng" dirty="0">
                <a:solidFill>
                  <a:schemeClr val="bg1"/>
                </a:solidFill>
                <a:ea typeface="+mn-lt"/>
                <a:cs typeface="+mn-lt"/>
              </a:rPr>
              <a:t>İstisna kapsamında yapılan ihaleler için ve çerçeve anlaşma kapsamında yapılacak her bir münferit alım için münferit sözleşme onay belgesi hazırlanmadan önce İKN alınacaktır. </a:t>
            </a:r>
            <a:r>
              <a:rPr lang="tr-TR" dirty="0">
                <a:solidFill>
                  <a:schemeClr val="bg1"/>
                </a:solidFill>
                <a:ea typeface="+mn-lt"/>
                <a:cs typeface="+mn-lt"/>
              </a:rPr>
              <a:t>( Kamu İhale Gen. </a:t>
            </a:r>
            <a:r>
              <a:rPr lang="tr-TR" dirty="0" err="1">
                <a:solidFill>
                  <a:schemeClr val="bg1"/>
                </a:solidFill>
                <a:ea typeface="+mn-lt"/>
                <a:cs typeface="+mn-lt"/>
              </a:rPr>
              <a:t>Tebl</a:t>
            </a:r>
            <a:r>
              <a:rPr lang="tr-TR" dirty="0">
                <a:solidFill>
                  <a:schemeClr val="bg1"/>
                </a:solidFill>
                <a:ea typeface="+mn-lt"/>
                <a:cs typeface="+mn-lt"/>
              </a:rPr>
              <a:t>. Md 30.1.3)</a:t>
            </a:r>
            <a:endParaRPr lang="tr-TR" dirty="0">
              <a:solidFill>
                <a:schemeClr val="bg1"/>
              </a:solidFill>
            </a:endParaRPr>
          </a:p>
          <a:p>
            <a:pPr algn="just">
              <a:buClr>
                <a:srgbClr val="FFFFFF"/>
              </a:buClr>
            </a:pPr>
            <a:endParaRPr lang="tr-TR" dirty="0">
              <a:solidFill>
                <a:schemeClr val="bg1"/>
              </a:solidFill>
            </a:endParaRPr>
          </a:p>
        </p:txBody>
      </p:sp>
    </p:spTree>
    <p:extLst>
      <p:ext uri="{BB962C8B-B14F-4D97-AF65-F5344CB8AC3E}">
        <p14:creationId xmlns:p14="http://schemas.microsoft.com/office/powerpoint/2010/main" val="3849790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1" y="1"/>
            <a:ext cx="8534400" cy="876300"/>
          </a:xfrm>
        </p:spPr>
        <p:txBody>
          <a:bodyPr/>
          <a:lstStyle/>
          <a:p>
            <a:r>
              <a:rPr lang="tr-TR" dirty="0"/>
              <a:t>İhale onayının hazırlanması</a:t>
            </a:r>
          </a:p>
        </p:txBody>
      </p:sp>
      <p:sp>
        <p:nvSpPr>
          <p:cNvPr id="3" name="İçerik Yer Tutucusu 2"/>
          <p:cNvSpPr>
            <a:spLocks noGrp="1"/>
          </p:cNvSpPr>
          <p:nvPr>
            <p:ph idx="1"/>
          </p:nvPr>
        </p:nvSpPr>
        <p:spPr>
          <a:xfrm>
            <a:off x="709001" y="711201"/>
            <a:ext cx="10782545" cy="4411134"/>
          </a:xfrm>
        </p:spPr>
        <p:txBody>
          <a:bodyPr>
            <a:normAutofit/>
          </a:bodyPr>
          <a:lstStyle/>
          <a:p>
            <a:pPr algn="just"/>
            <a:r>
              <a:rPr lang="tr-TR" sz="2800" dirty="0">
                <a:solidFill>
                  <a:schemeClr val="bg1"/>
                </a:solidFill>
              </a:rPr>
              <a:t>İlgili uygulama yönetmeliklerinin ekinde bulunan standart formlar kullanılarak düzenlenen ihale onay belgesinin, Gerçekleştirme görevlisinin talebi ve İhale Yetkilisinin onayı ile kabulü </a:t>
            </a:r>
            <a:r>
              <a:rPr lang="tr-TR" sz="2800" b="1" u="sng" dirty="0">
                <a:solidFill>
                  <a:schemeClr val="bg1"/>
                </a:solidFill>
              </a:rPr>
              <a:t>(Harcama Talimatının verilmesi) ve  yaklaşık maliyet hesap cetvelinin ve varsa ertesi yıla yüklenme olurunun (5018 md: 27) ve gelecek yıllara yaygın yüklenme yapabilmek için gerekli olan Cumhurbaşkanlığı olurunun (5018 md; 28) onaya eklenmesi ile bu aşaması tamamlanmalıdır.</a:t>
            </a:r>
          </a:p>
        </p:txBody>
      </p:sp>
    </p:spTree>
    <p:extLst>
      <p:ext uri="{BB962C8B-B14F-4D97-AF65-F5344CB8AC3E}">
        <p14:creationId xmlns:p14="http://schemas.microsoft.com/office/powerpoint/2010/main" val="13756548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0" y="0"/>
            <a:ext cx="12079899" cy="863437"/>
          </a:xfrm>
        </p:spPr>
        <p:txBody>
          <a:bodyPr/>
          <a:lstStyle/>
          <a:p>
            <a:r>
              <a:rPr lang="tr-TR" dirty="0"/>
              <a:t>ihale komisyonunun kurulması(4734 Madde 6)</a:t>
            </a:r>
          </a:p>
        </p:txBody>
      </p:sp>
      <p:sp>
        <p:nvSpPr>
          <p:cNvPr id="3" name="İçerik Yer Tutucusu 2"/>
          <p:cNvSpPr>
            <a:spLocks noGrp="1"/>
          </p:cNvSpPr>
          <p:nvPr>
            <p:ph idx="1"/>
          </p:nvPr>
        </p:nvSpPr>
        <p:spPr>
          <a:xfrm>
            <a:off x="709000" y="863437"/>
            <a:ext cx="11107861" cy="5131125"/>
          </a:xfrm>
        </p:spPr>
        <p:txBody>
          <a:bodyPr>
            <a:normAutofit fontScale="92500" lnSpcReduction="10000"/>
          </a:bodyPr>
          <a:lstStyle/>
          <a:p>
            <a:pPr algn="just"/>
            <a:r>
              <a:rPr lang="tr-TR" sz="2400" dirty="0"/>
              <a:t>İh</a:t>
            </a:r>
            <a:r>
              <a:rPr lang="tr-TR" sz="2400" dirty="0">
                <a:solidFill>
                  <a:schemeClr val="bg1"/>
                </a:solidFill>
              </a:rPr>
              <a:t>ale yetkilisi, biri başkan olmak üzere, ikisinin ihale konusu işin uzmanı olması şartıyla, ilgili idare personelinden en az dört kişinin ve muhasebe veya malî işlerden sorumlu bir personelin katılımıyla kurulacak </a:t>
            </a:r>
            <a:r>
              <a:rPr lang="tr-TR" sz="2600" b="1" u="sng" dirty="0">
                <a:solidFill>
                  <a:schemeClr val="bg1"/>
                </a:solidFill>
              </a:rPr>
              <a:t>en az beş ve tek sayıda </a:t>
            </a:r>
            <a:r>
              <a:rPr lang="tr-TR" sz="2400" dirty="0">
                <a:solidFill>
                  <a:schemeClr val="bg1"/>
                </a:solidFill>
              </a:rPr>
              <a:t>kişiden oluşan ihale komisyonunu, yedek üyeler de dahil olmak üzere görevlendirir.</a:t>
            </a:r>
            <a:r>
              <a:rPr lang="tr-TR" sz="2400" baseline="30000" dirty="0">
                <a:solidFill>
                  <a:schemeClr val="bg1"/>
                </a:solidFill>
              </a:rPr>
              <a:t> </a:t>
            </a:r>
            <a:endParaRPr lang="tr-TR" sz="2400" dirty="0">
              <a:solidFill>
                <a:schemeClr val="bg1"/>
              </a:solidFill>
            </a:endParaRPr>
          </a:p>
          <a:p>
            <a:pPr algn="just"/>
            <a:r>
              <a:rPr lang="tr-TR" sz="2400" dirty="0">
                <a:solidFill>
                  <a:schemeClr val="bg1"/>
                </a:solidFill>
              </a:rPr>
              <a:t>İhaleyi yapan idarede yeterli sayı veya nitelikte personel bulunmaması halinde, bu Kanun kapsamındaki idarelerden komisyona üye alınabilir.</a:t>
            </a:r>
          </a:p>
          <a:p>
            <a:pPr algn="just"/>
            <a:r>
              <a:rPr lang="tr-TR" sz="2400" dirty="0">
                <a:solidFill>
                  <a:schemeClr val="bg1"/>
                </a:solidFill>
              </a:rPr>
              <a:t>Gerekli incelemeyi yapmalarını sağlamak amacıyla ihale işlem dosyasının birer örneği</a:t>
            </a:r>
            <a:r>
              <a:rPr lang="tr-TR" sz="2400" u="sng" dirty="0">
                <a:solidFill>
                  <a:schemeClr val="bg1"/>
                </a:solidFill>
              </a:rPr>
              <a:t>, </a:t>
            </a:r>
            <a:r>
              <a:rPr lang="tr-TR" sz="2400" b="1" u="sng" dirty="0">
                <a:solidFill>
                  <a:schemeClr val="bg1"/>
                </a:solidFill>
              </a:rPr>
              <a:t>ilân veya daveti izleyen üç gün içinde ihale komisyonu üyelerine verilir.</a:t>
            </a:r>
          </a:p>
          <a:p>
            <a:pPr algn="just"/>
            <a:r>
              <a:rPr lang="tr-TR" sz="2400" dirty="0">
                <a:solidFill>
                  <a:schemeClr val="bg1"/>
                </a:solidFill>
              </a:rPr>
              <a:t>İhale komisyonu eksiksiz olarak toplanır. Komisyon kararları çoğunlukla alınır. Kararlarda çekimser kalınamaz. Komisyon başkanı ve üyeleri oy ve kararlarından sorumludur. Karşı oy kullanan komisyon üyeleri, gerekçesini komisyon kararına yazmak ve imzalamak zorundadır.</a:t>
            </a:r>
            <a:endParaRPr lang="tr-TR" sz="2400" dirty="0"/>
          </a:p>
        </p:txBody>
      </p:sp>
    </p:spTree>
    <p:extLst>
      <p:ext uri="{BB962C8B-B14F-4D97-AF65-F5344CB8AC3E}">
        <p14:creationId xmlns:p14="http://schemas.microsoft.com/office/powerpoint/2010/main" val="20806145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1" y="0"/>
            <a:ext cx="8534400" cy="1507067"/>
          </a:xfrm>
        </p:spPr>
        <p:txBody>
          <a:bodyPr/>
          <a:lstStyle/>
          <a:p>
            <a:r>
              <a:rPr lang="tr-TR" dirty="0"/>
              <a:t>Eşik değerler (4734 md 8)</a:t>
            </a:r>
          </a:p>
        </p:txBody>
      </p:sp>
      <p:sp>
        <p:nvSpPr>
          <p:cNvPr id="3" name="İçerik Yer Tutucusu 2"/>
          <p:cNvSpPr>
            <a:spLocks noGrp="1"/>
          </p:cNvSpPr>
          <p:nvPr>
            <p:ph idx="1"/>
          </p:nvPr>
        </p:nvSpPr>
        <p:spPr>
          <a:xfrm>
            <a:off x="709001" y="700454"/>
            <a:ext cx="11107861" cy="5457092"/>
          </a:xfrm>
        </p:spPr>
        <p:txBody>
          <a:bodyPr>
            <a:normAutofit/>
          </a:bodyPr>
          <a:lstStyle/>
          <a:p>
            <a:pPr algn="just"/>
            <a:r>
              <a:rPr lang="tr-TR" sz="2800" dirty="0">
                <a:solidFill>
                  <a:schemeClr val="bg1"/>
                </a:solidFill>
              </a:rPr>
              <a:t>Bu Kanunun 13 ve 63 üncü maddelerinin uygulanmasında yaklaşık maliyet dikkate alınarak kullanılacak eşik değerler aşağıda belirtilmiştir:</a:t>
            </a:r>
          </a:p>
          <a:p>
            <a:pPr algn="just"/>
            <a:r>
              <a:rPr lang="tr-TR" sz="2800" b="1" dirty="0">
                <a:solidFill>
                  <a:schemeClr val="bg1"/>
                </a:solidFill>
              </a:rPr>
              <a:t>a) </a:t>
            </a:r>
            <a:r>
              <a:rPr lang="tr-TR" sz="2800" dirty="0">
                <a:solidFill>
                  <a:schemeClr val="bg1"/>
                </a:solidFill>
              </a:rPr>
              <a:t>Genel bütçeye dahil daireler ve katma bütçeli idarelerin mal ve hizmet alımlarında 2.225.824,00 Türk Lirası.</a:t>
            </a:r>
          </a:p>
          <a:p>
            <a:pPr algn="just"/>
            <a:r>
              <a:rPr lang="tr-TR" sz="2800" b="1" dirty="0">
                <a:solidFill>
                  <a:schemeClr val="bg1"/>
                </a:solidFill>
              </a:rPr>
              <a:t>b) </a:t>
            </a:r>
            <a:r>
              <a:rPr lang="tr-TR" sz="2800" dirty="0">
                <a:solidFill>
                  <a:schemeClr val="bg1"/>
                </a:solidFill>
              </a:rPr>
              <a:t>Kanun kapsamındaki diğer idarelerin mal ve hizmet alımlarında 3.709.717,00 Türk Lirası.</a:t>
            </a:r>
          </a:p>
          <a:p>
            <a:pPr algn="just"/>
            <a:r>
              <a:rPr lang="tr-TR" sz="2800" b="1" dirty="0">
                <a:solidFill>
                  <a:schemeClr val="bg1"/>
                </a:solidFill>
              </a:rPr>
              <a:t>c) </a:t>
            </a:r>
            <a:r>
              <a:rPr lang="tr-TR" sz="2800" dirty="0">
                <a:solidFill>
                  <a:schemeClr val="bg1"/>
                </a:solidFill>
              </a:rPr>
              <a:t>Kanun kapsamındaki idarelerin yapım işlerinde 81.614.303,00 Türk Lirası.</a:t>
            </a:r>
          </a:p>
        </p:txBody>
      </p:sp>
    </p:spTree>
    <p:extLst>
      <p:ext uri="{BB962C8B-B14F-4D97-AF65-F5344CB8AC3E}">
        <p14:creationId xmlns:p14="http://schemas.microsoft.com/office/powerpoint/2010/main" val="40069483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1" y="0"/>
            <a:ext cx="8534400" cy="1507067"/>
          </a:xfrm>
        </p:spPr>
        <p:txBody>
          <a:bodyPr/>
          <a:lstStyle/>
          <a:p>
            <a:r>
              <a:rPr lang="tr-TR" dirty="0"/>
              <a:t>İhale ilanı (4734 Madde 13 )</a:t>
            </a:r>
          </a:p>
        </p:txBody>
      </p:sp>
      <p:sp>
        <p:nvSpPr>
          <p:cNvPr id="5" name="İçerik Yer Tutucusu 4"/>
          <p:cNvSpPr>
            <a:spLocks noGrp="1"/>
          </p:cNvSpPr>
          <p:nvPr>
            <p:ph idx="1"/>
          </p:nvPr>
        </p:nvSpPr>
        <p:spPr>
          <a:xfrm>
            <a:off x="709000" y="1507067"/>
            <a:ext cx="10659453" cy="4876148"/>
          </a:xfrm>
        </p:spPr>
        <p:txBody>
          <a:bodyPr>
            <a:normAutofit fontScale="92500" lnSpcReduction="10000"/>
          </a:bodyPr>
          <a:lstStyle/>
          <a:p>
            <a:pPr algn="just"/>
            <a:r>
              <a:rPr lang="tr-TR" dirty="0">
                <a:solidFill>
                  <a:schemeClr val="bg1"/>
                </a:solidFill>
              </a:rPr>
              <a:t>Bütün isteklilere tekliflerini hazırlayabilmeleri için yeterli süre tanımak suretiyle;</a:t>
            </a:r>
          </a:p>
          <a:p>
            <a:pPr algn="just"/>
            <a:r>
              <a:rPr lang="tr-TR" b="1" dirty="0">
                <a:solidFill>
                  <a:schemeClr val="bg1"/>
                </a:solidFill>
              </a:rPr>
              <a:t>a)</a:t>
            </a:r>
            <a:r>
              <a:rPr lang="tr-TR" dirty="0">
                <a:solidFill>
                  <a:schemeClr val="bg1"/>
                </a:solidFill>
              </a:rPr>
              <a:t> Yaklaşık maliyeti 8 inci maddede yer alan eşik değerlere eşit veya bu değerleri aşan ihalelerden;   </a:t>
            </a:r>
          </a:p>
          <a:p>
            <a:pPr algn="just"/>
            <a:r>
              <a:rPr lang="tr-TR" b="1" dirty="0">
                <a:solidFill>
                  <a:schemeClr val="bg1"/>
                </a:solidFill>
              </a:rPr>
              <a:t>1</a:t>
            </a:r>
            <a:r>
              <a:rPr lang="tr-TR" sz="2400" dirty="0">
                <a:solidFill>
                  <a:schemeClr val="bg1"/>
                </a:solidFill>
              </a:rPr>
              <a:t>) </a:t>
            </a:r>
            <a:r>
              <a:rPr lang="tr-TR" sz="2400" b="1" u="sng" dirty="0">
                <a:solidFill>
                  <a:schemeClr val="bg1"/>
                </a:solidFill>
              </a:rPr>
              <a:t>Açık ihale </a:t>
            </a:r>
            <a:r>
              <a:rPr lang="tr-TR" dirty="0">
                <a:solidFill>
                  <a:schemeClr val="bg1"/>
                </a:solidFill>
              </a:rPr>
              <a:t>usulü ile yapılacak olanların ilânları, ihale tarihinden </a:t>
            </a:r>
            <a:r>
              <a:rPr lang="tr-TR" sz="2400" b="1" u="sng" dirty="0">
                <a:solidFill>
                  <a:schemeClr val="bg1"/>
                </a:solidFill>
              </a:rPr>
              <a:t>en az kırk gün </a:t>
            </a:r>
            <a:r>
              <a:rPr lang="tr-TR" dirty="0">
                <a:solidFill>
                  <a:schemeClr val="bg1"/>
                </a:solidFill>
              </a:rPr>
              <a:t>önce,</a:t>
            </a:r>
            <a:r>
              <a:rPr lang="tr-TR" b="1" dirty="0">
                <a:solidFill>
                  <a:schemeClr val="bg1"/>
                </a:solidFill>
              </a:rPr>
              <a:t>  </a:t>
            </a:r>
            <a:endParaRPr lang="tr-TR" dirty="0">
              <a:solidFill>
                <a:schemeClr val="bg1"/>
              </a:solidFill>
            </a:endParaRPr>
          </a:p>
          <a:p>
            <a:pPr algn="just"/>
            <a:r>
              <a:rPr lang="tr-TR" b="1" dirty="0">
                <a:solidFill>
                  <a:schemeClr val="bg1"/>
                </a:solidFill>
              </a:rPr>
              <a:t>2)</a:t>
            </a:r>
            <a:r>
              <a:rPr lang="tr-TR" dirty="0">
                <a:solidFill>
                  <a:schemeClr val="bg1"/>
                </a:solidFill>
              </a:rPr>
              <a:t> </a:t>
            </a:r>
            <a:r>
              <a:rPr lang="tr-TR" sz="2600" b="1" u="sng" dirty="0">
                <a:solidFill>
                  <a:schemeClr val="bg1"/>
                </a:solidFill>
              </a:rPr>
              <a:t>Belli istekliler arasında </a:t>
            </a:r>
            <a:r>
              <a:rPr lang="tr-TR" dirty="0">
                <a:solidFill>
                  <a:schemeClr val="bg1"/>
                </a:solidFill>
              </a:rPr>
              <a:t>ihale usulü ile yapılacak olanların ön yeterlik ilânları, son başvuru tarihinden en </a:t>
            </a:r>
            <a:r>
              <a:rPr lang="tr-TR" sz="2600" b="1" u="sng" dirty="0">
                <a:solidFill>
                  <a:schemeClr val="bg1"/>
                </a:solidFill>
              </a:rPr>
              <a:t>az on dört gün önce</a:t>
            </a:r>
            <a:r>
              <a:rPr lang="tr-TR" dirty="0">
                <a:solidFill>
                  <a:schemeClr val="bg1"/>
                </a:solidFill>
              </a:rPr>
              <a:t>, </a:t>
            </a:r>
            <a:r>
              <a:rPr lang="tr-TR" b="1" dirty="0">
                <a:solidFill>
                  <a:schemeClr val="bg1"/>
                </a:solidFill>
              </a:rPr>
              <a:t>    </a:t>
            </a:r>
            <a:endParaRPr lang="tr-TR" dirty="0">
              <a:solidFill>
                <a:schemeClr val="bg1"/>
              </a:solidFill>
            </a:endParaRPr>
          </a:p>
          <a:p>
            <a:pPr algn="just"/>
            <a:r>
              <a:rPr lang="tr-TR" b="1" dirty="0">
                <a:solidFill>
                  <a:schemeClr val="bg1"/>
                </a:solidFill>
              </a:rPr>
              <a:t>3) </a:t>
            </a:r>
            <a:r>
              <a:rPr lang="tr-TR" sz="2600" b="1" u="sng" dirty="0">
                <a:solidFill>
                  <a:schemeClr val="bg1"/>
                </a:solidFill>
              </a:rPr>
              <a:t>Pazarlık usulü </a:t>
            </a:r>
            <a:r>
              <a:rPr lang="tr-TR" dirty="0">
                <a:solidFill>
                  <a:schemeClr val="bg1"/>
                </a:solidFill>
              </a:rPr>
              <a:t>ile yapılacak olanların ilânları, ihale tarihinden </a:t>
            </a:r>
            <a:r>
              <a:rPr lang="tr-TR" sz="2200" b="1" u="sng" dirty="0">
                <a:solidFill>
                  <a:schemeClr val="bg1"/>
                </a:solidFill>
              </a:rPr>
              <a:t>en az yirmi beş gün önce,</a:t>
            </a:r>
            <a:endParaRPr lang="tr-TR" b="1" u="sng" dirty="0">
              <a:solidFill>
                <a:schemeClr val="bg1"/>
              </a:solidFill>
            </a:endParaRPr>
          </a:p>
          <a:p>
            <a:pPr algn="just"/>
            <a:r>
              <a:rPr lang="tr-TR" dirty="0">
                <a:solidFill>
                  <a:schemeClr val="bg1"/>
                </a:solidFill>
              </a:rPr>
              <a:t>Kamu İhale Bülteninde en az bir defa yayımlanmak suretiyle yapılır. </a:t>
            </a:r>
          </a:p>
          <a:p>
            <a:pPr algn="just"/>
            <a:r>
              <a:rPr lang="tr-TR" dirty="0">
                <a:solidFill>
                  <a:schemeClr val="bg1"/>
                </a:solidFill>
              </a:rPr>
              <a:t>Yaklaşık maliyeti eşik değerlere eşit veya bu değerleri aşan belli istekliler arasında yapılacak ihalelerde ön yeterlik değerlendirmesi sonucunda yeterliği belirlenen adaylara ihale gününden en az kırk gün önce davet mektubu gönderilmesi zorunludur.</a:t>
            </a:r>
          </a:p>
        </p:txBody>
      </p:sp>
    </p:spTree>
    <p:extLst>
      <p:ext uri="{BB962C8B-B14F-4D97-AF65-F5344CB8AC3E}">
        <p14:creationId xmlns:p14="http://schemas.microsoft.com/office/powerpoint/2010/main" val="23940445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1" y="0"/>
            <a:ext cx="8534400" cy="1507067"/>
          </a:xfrm>
        </p:spPr>
        <p:txBody>
          <a:bodyPr/>
          <a:lstStyle/>
          <a:p>
            <a:r>
              <a:rPr lang="tr-TR" dirty="0"/>
              <a:t>İhale ilanı (4734 Madde 13 )</a:t>
            </a:r>
          </a:p>
        </p:txBody>
      </p:sp>
      <p:sp>
        <p:nvSpPr>
          <p:cNvPr id="3" name="İçerik Yer Tutucusu 2"/>
          <p:cNvSpPr>
            <a:spLocks noGrp="1"/>
          </p:cNvSpPr>
          <p:nvPr>
            <p:ph idx="1"/>
          </p:nvPr>
        </p:nvSpPr>
        <p:spPr>
          <a:xfrm>
            <a:off x="709001" y="1507067"/>
            <a:ext cx="11370042" cy="3615267"/>
          </a:xfrm>
        </p:spPr>
        <p:txBody>
          <a:bodyPr/>
          <a:lstStyle/>
          <a:p>
            <a:r>
              <a:rPr lang="tr-TR" dirty="0">
                <a:solidFill>
                  <a:schemeClr val="bg1"/>
                </a:solidFill>
              </a:rPr>
              <a:t>https://dosyalar.kik.gov.tr/yardim/dokumanlar/2021_Ihale_Ilan_Sureleri_ve_Kurallari.pdf</a:t>
            </a:r>
          </a:p>
        </p:txBody>
      </p:sp>
    </p:spTree>
    <p:extLst>
      <p:ext uri="{BB962C8B-B14F-4D97-AF65-F5344CB8AC3E}">
        <p14:creationId xmlns:p14="http://schemas.microsoft.com/office/powerpoint/2010/main" val="15307753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1" y="0"/>
            <a:ext cx="10984768" cy="1507067"/>
          </a:xfrm>
        </p:spPr>
        <p:txBody>
          <a:bodyPr/>
          <a:lstStyle/>
          <a:p>
            <a:r>
              <a:rPr lang="tr-TR" dirty="0"/>
              <a:t>İhale ilanında dikkat edilecek hususlar (4734 Madde 24)</a:t>
            </a:r>
          </a:p>
        </p:txBody>
      </p:sp>
      <p:sp>
        <p:nvSpPr>
          <p:cNvPr id="3" name="İçerik Yer Tutucusu 2"/>
          <p:cNvSpPr>
            <a:spLocks noGrp="1"/>
          </p:cNvSpPr>
          <p:nvPr>
            <p:ph idx="1"/>
          </p:nvPr>
        </p:nvSpPr>
        <p:spPr>
          <a:xfrm>
            <a:off x="709001" y="1292469"/>
            <a:ext cx="10984768" cy="5565531"/>
          </a:xfrm>
        </p:spPr>
        <p:txBody>
          <a:bodyPr>
            <a:normAutofit lnSpcReduction="10000"/>
          </a:bodyPr>
          <a:lstStyle/>
          <a:p>
            <a:pPr algn="just"/>
            <a:r>
              <a:rPr lang="tr-TR" dirty="0">
                <a:solidFill>
                  <a:schemeClr val="bg1"/>
                </a:solidFill>
              </a:rPr>
              <a:t>İdare ve ihale bilgileri,</a:t>
            </a:r>
          </a:p>
          <a:p>
            <a:pPr algn="just"/>
            <a:r>
              <a:rPr lang="tr-TR" dirty="0">
                <a:solidFill>
                  <a:schemeClr val="bg1"/>
                </a:solidFill>
              </a:rPr>
              <a:t>Uygulanacak ihale usulü, ihaleye katılabilme şartları ve istenilen belgelerin neler olduğu</a:t>
            </a:r>
            <a:r>
              <a:rPr lang="tr-TR" b="1" dirty="0">
                <a:solidFill>
                  <a:schemeClr val="bg1"/>
                </a:solidFill>
              </a:rPr>
              <a:t>  </a:t>
            </a:r>
            <a:endParaRPr lang="tr-TR" dirty="0">
              <a:solidFill>
                <a:schemeClr val="bg1"/>
              </a:solidFill>
            </a:endParaRPr>
          </a:p>
          <a:p>
            <a:pPr algn="just"/>
            <a:r>
              <a:rPr lang="tr-TR" dirty="0">
                <a:solidFill>
                  <a:schemeClr val="bg1"/>
                </a:solidFill>
              </a:rPr>
              <a:t>Yeterlik değerlendirmesinde uygulanacak kriterler</a:t>
            </a:r>
          </a:p>
          <a:p>
            <a:pPr algn="just"/>
            <a:r>
              <a:rPr lang="tr-TR" dirty="0">
                <a:solidFill>
                  <a:schemeClr val="bg1"/>
                </a:solidFill>
              </a:rPr>
              <a:t>İhalenin sadece yerli isteklilere açık olup olmadığı ve yerli istekliler lehine fiyat avantajı uygulanıp uygulanmayacağı,</a:t>
            </a:r>
            <a:r>
              <a:rPr lang="tr-TR" b="1" dirty="0">
                <a:solidFill>
                  <a:schemeClr val="bg1"/>
                </a:solidFill>
              </a:rPr>
              <a:t>   </a:t>
            </a:r>
            <a:endParaRPr lang="tr-TR" dirty="0">
              <a:solidFill>
                <a:schemeClr val="bg1"/>
              </a:solidFill>
            </a:endParaRPr>
          </a:p>
          <a:p>
            <a:pPr algn="just"/>
            <a:r>
              <a:rPr lang="tr-TR" dirty="0">
                <a:solidFill>
                  <a:schemeClr val="bg1"/>
                </a:solidFill>
              </a:rPr>
              <a:t>İhale dokümanının nerede görülebileceği ve hangi bedelle alınacağı.    </a:t>
            </a:r>
          </a:p>
          <a:p>
            <a:pPr algn="just"/>
            <a:r>
              <a:rPr lang="tr-TR" dirty="0">
                <a:solidFill>
                  <a:schemeClr val="bg1"/>
                </a:solidFill>
              </a:rPr>
              <a:t>İhalenin nerede, hangi tarih ve saatte yapılacağı.        </a:t>
            </a:r>
          </a:p>
          <a:p>
            <a:pPr algn="just"/>
            <a:r>
              <a:rPr lang="tr-TR" dirty="0">
                <a:solidFill>
                  <a:schemeClr val="bg1"/>
                </a:solidFill>
              </a:rPr>
              <a:t>Tekliflerin ihale saatine kadar nereye verileceği.       </a:t>
            </a:r>
          </a:p>
          <a:p>
            <a:pPr algn="just"/>
            <a:r>
              <a:rPr lang="tr-TR" dirty="0">
                <a:solidFill>
                  <a:schemeClr val="bg1"/>
                </a:solidFill>
              </a:rPr>
              <a:t>Teklif ve sözleşme türü.</a:t>
            </a:r>
            <a:r>
              <a:rPr lang="tr-TR" b="1" dirty="0">
                <a:solidFill>
                  <a:schemeClr val="bg1"/>
                </a:solidFill>
              </a:rPr>
              <a:t>        </a:t>
            </a:r>
            <a:endParaRPr lang="tr-TR" dirty="0">
              <a:solidFill>
                <a:schemeClr val="bg1"/>
              </a:solidFill>
            </a:endParaRPr>
          </a:p>
          <a:p>
            <a:pPr algn="just"/>
            <a:r>
              <a:rPr lang="tr-TR" dirty="0">
                <a:solidFill>
                  <a:schemeClr val="bg1"/>
                </a:solidFill>
              </a:rPr>
              <a:t>Teklif edilen bedelin % 3'ünden az olmamak üzere, </a:t>
            </a:r>
            <a:r>
              <a:rPr lang="tr-TR" dirty="0" err="1">
                <a:solidFill>
                  <a:schemeClr val="bg1"/>
                </a:solidFill>
              </a:rPr>
              <a:t>isteklice</a:t>
            </a:r>
            <a:r>
              <a:rPr lang="tr-TR" dirty="0">
                <a:solidFill>
                  <a:schemeClr val="bg1"/>
                </a:solidFill>
              </a:rPr>
              <a:t> belirlenecek tutarda geçici teminat verileceği.</a:t>
            </a:r>
          </a:p>
          <a:p>
            <a:pPr algn="just"/>
            <a:r>
              <a:rPr lang="tr-TR" dirty="0">
                <a:solidFill>
                  <a:schemeClr val="bg1"/>
                </a:solidFill>
              </a:rPr>
              <a:t>Tekliflerin geçerlilik süresi.</a:t>
            </a:r>
          </a:p>
          <a:p>
            <a:pPr algn="just"/>
            <a:r>
              <a:rPr lang="tr-TR" dirty="0">
                <a:solidFill>
                  <a:schemeClr val="bg1"/>
                </a:solidFill>
              </a:rPr>
              <a:t>İhaleye konsorsiyumların teklif verip veremeyeceği.</a:t>
            </a:r>
          </a:p>
        </p:txBody>
      </p:sp>
    </p:spTree>
    <p:extLst>
      <p:ext uri="{BB962C8B-B14F-4D97-AF65-F5344CB8AC3E}">
        <p14:creationId xmlns:p14="http://schemas.microsoft.com/office/powerpoint/2010/main" val="10918387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1" y="0"/>
            <a:ext cx="11257330" cy="1507067"/>
          </a:xfrm>
        </p:spPr>
        <p:txBody>
          <a:bodyPr/>
          <a:lstStyle/>
          <a:p>
            <a:r>
              <a:rPr lang="tr-TR" dirty="0"/>
              <a:t>İhale ilanında dikkat edilecek hususlar (4734 Madde 25)</a:t>
            </a:r>
          </a:p>
        </p:txBody>
      </p:sp>
      <p:sp>
        <p:nvSpPr>
          <p:cNvPr id="3" name="İçerik Yer Tutucusu 2"/>
          <p:cNvSpPr>
            <a:spLocks noGrp="1"/>
          </p:cNvSpPr>
          <p:nvPr>
            <p:ph idx="1"/>
          </p:nvPr>
        </p:nvSpPr>
        <p:spPr>
          <a:xfrm>
            <a:off x="709000" y="1292469"/>
            <a:ext cx="11090277" cy="5240215"/>
          </a:xfrm>
        </p:spPr>
        <p:txBody>
          <a:bodyPr>
            <a:normAutofit/>
          </a:bodyPr>
          <a:lstStyle/>
          <a:p>
            <a:pPr algn="just"/>
            <a:r>
              <a:rPr lang="tr-TR" dirty="0">
                <a:solidFill>
                  <a:schemeClr val="bg1"/>
                </a:solidFill>
              </a:rPr>
              <a:t>İdare ve ihale bilgileri,</a:t>
            </a:r>
          </a:p>
          <a:p>
            <a:pPr algn="just"/>
            <a:r>
              <a:rPr lang="tr-TR" dirty="0">
                <a:solidFill>
                  <a:schemeClr val="bg1"/>
                </a:solidFill>
              </a:rPr>
              <a:t>Ön yeterliğe katılabilme şartları ve istenilen belgelerin neler olduğu.</a:t>
            </a:r>
          </a:p>
          <a:p>
            <a:pPr algn="just"/>
            <a:r>
              <a:rPr lang="tr-TR" dirty="0">
                <a:solidFill>
                  <a:schemeClr val="bg1"/>
                </a:solidFill>
              </a:rPr>
              <a:t>Ön yeterlik değerlendirmesinde uygulanacak kriterler.</a:t>
            </a:r>
          </a:p>
          <a:p>
            <a:pPr algn="just"/>
            <a:r>
              <a:rPr lang="tr-TR" dirty="0">
                <a:solidFill>
                  <a:schemeClr val="bg1"/>
                </a:solidFill>
              </a:rPr>
              <a:t>İhalenin sadece yerli isteklilere açık olup olmadığı ve yerli istekliler lehine fiyat avantajı uygulanıp uygulanmayacağı.</a:t>
            </a:r>
          </a:p>
          <a:p>
            <a:pPr algn="just"/>
            <a:r>
              <a:rPr lang="tr-TR" dirty="0">
                <a:solidFill>
                  <a:schemeClr val="bg1"/>
                </a:solidFill>
              </a:rPr>
              <a:t>Ön yeterlik dokümanının nerede görülebileceği ve hangi bedelle alınacağı.</a:t>
            </a:r>
          </a:p>
          <a:p>
            <a:pPr algn="just"/>
            <a:r>
              <a:rPr lang="tr-TR" dirty="0">
                <a:solidFill>
                  <a:schemeClr val="bg1"/>
                </a:solidFill>
              </a:rPr>
              <a:t>Ön yeterlik başvurusunun sunulacağı yer ile son başvuru tarih ve saati.</a:t>
            </a:r>
          </a:p>
          <a:p>
            <a:pPr algn="just"/>
            <a:r>
              <a:rPr lang="tr-TR" dirty="0">
                <a:solidFill>
                  <a:schemeClr val="bg1"/>
                </a:solidFill>
              </a:rPr>
              <a:t>İhaleye konsorsiyumların teklif verip veremeyeceği.</a:t>
            </a:r>
          </a:p>
          <a:p>
            <a:endParaRPr lang="tr-TR" dirty="0"/>
          </a:p>
        </p:txBody>
      </p:sp>
    </p:spTree>
    <p:extLst>
      <p:ext uri="{BB962C8B-B14F-4D97-AF65-F5344CB8AC3E}">
        <p14:creationId xmlns:p14="http://schemas.microsoft.com/office/powerpoint/2010/main" val="35912555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0" y="0"/>
            <a:ext cx="10940807" cy="1507067"/>
          </a:xfrm>
        </p:spPr>
        <p:txBody>
          <a:bodyPr/>
          <a:lstStyle/>
          <a:p>
            <a:r>
              <a:rPr lang="tr-TR" dirty="0"/>
              <a:t>İlânın uygun olmaması (4734 Madde 25)</a:t>
            </a:r>
          </a:p>
        </p:txBody>
      </p:sp>
      <p:sp>
        <p:nvSpPr>
          <p:cNvPr id="3" name="İçerik Yer Tutucusu 2"/>
          <p:cNvSpPr>
            <a:spLocks noGrp="1"/>
          </p:cNvSpPr>
          <p:nvPr>
            <p:ph idx="1"/>
          </p:nvPr>
        </p:nvSpPr>
        <p:spPr>
          <a:xfrm>
            <a:off x="709001" y="1099038"/>
            <a:ext cx="10940806" cy="4916529"/>
          </a:xfrm>
        </p:spPr>
        <p:txBody>
          <a:bodyPr>
            <a:normAutofit fontScale="92500" lnSpcReduction="10000"/>
          </a:bodyPr>
          <a:lstStyle/>
          <a:p>
            <a:pPr algn="just"/>
            <a:r>
              <a:rPr lang="tr-TR" sz="3200" b="1" u="sng" dirty="0">
                <a:solidFill>
                  <a:schemeClr val="bg1"/>
                </a:solidFill>
              </a:rPr>
              <a:t>13, 24 ve 25 inci maddelerdeki(süreler, ilan kuralları,) </a:t>
            </a:r>
            <a:r>
              <a:rPr lang="tr-TR" sz="2800" dirty="0">
                <a:solidFill>
                  <a:schemeClr val="bg1"/>
                </a:solidFill>
              </a:rPr>
              <a:t>hükümlere uygun olmayan ilânlar </a:t>
            </a:r>
            <a:r>
              <a:rPr lang="tr-TR" sz="3200" b="1" u="sng" dirty="0">
                <a:solidFill>
                  <a:schemeClr val="bg1"/>
                </a:solidFill>
              </a:rPr>
              <a:t>geçersizdir. </a:t>
            </a:r>
            <a:r>
              <a:rPr lang="tr-TR" sz="2800" dirty="0">
                <a:solidFill>
                  <a:schemeClr val="bg1"/>
                </a:solidFill>
              </a:rPr>
              <a:t>Bu durumda, ilân bu maddelere uygun bir şekilde yenilenmedikçe ihale veya ön yeterlik yapılamaz.</a:t>
            </a:r>
          </a:p>
          <a:p>
            <a:pPr algn="just"/>
            <a:r>
              <a:rPr lang="tr-TR" sz="2800" dirty="0">
                <a:solidFill>
                  <a:schemeClr val="bg1"/>
                </a:solidFill>
              </a:rPr>
              <a:t>Ancak, 13 üncü maddede belirtilen ilânın yapılmaması veya ilân sürelerine uyulmaması halleri hariç, yapılan ilânlarda 24 ve 25 inci madde hükümlerine uygun olmayan hatalar bulunması durumunda, 13 üncü maddeye göre yirmi beş ve kırk günlük ilan süresi bulunan ihalelerde ilânların yayımlanmasını takip eden on beş gün diğer ihalelerde ise on gün içinde hatalı hususlar için düzeltme ilânı yapılmak suretiyle ihale veya ön yeterlik gerçekleştirilebilir.</a:t>
            </a:r>
          </a:p>
        </p:txBody>
      </p:sp>
    </p:spTree>
    <p:extLst>
      <p:ext uri="{BB962C8B-B14F-4D97-AF65-F5344CB8AC3E}">
        <p14:creationId xmlns:p14="http://schemas.microsoft.com/office/powerpoint/2010/main" val="3478160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4212" y="0"/>
            <a:ext cx="8534400" cy="1507067"/>
          </a:xfrm>
        </p:spPr>
        <p:txBody>
          <a:bodyPr/>
          <a:lstStyle/>
          <a:p>
            <a:r>
              <a:rPr lang="tr-TR" dirty="0"/>
              <a:t>AMAÇ (</a:t>
            </a:r>
            <a:r>
              <a:rPr lang="tr-TR" cap="none" dirty="0"/>
              <a:t>4734 Sayılı Kanun Madde 1</a:t>
            </a:r>
            <a:r>
              <a:rPr lang="tr-TR" dirty="0"/>
              <a:t>)</a:t>
            </a:r>
          </a:p>
        </p:txBody>
      </p:sp>
      <p:sp>
        <p:nvSpPr>
          <p:cNvPr id="3" name="İçerik Yer Tutucusu 2"/>
          <p:cNvSpPr>
            <a:spLocks noGrp="1"/>
          </p:cNvSpPr>
          <p:nvPr>
            <p:ph idx="1"/>
          </p:nvPr>
        </p:nvSpPr>
        <p:spPr>
          <a:xfrm>
            <a:off x="684212" y="2224454"/>
            <a:ext cx="10569942" cy="3615267"/>
          </a:xfrm>
        </p:spPr>
        <p:txBody>
          <a:bodyPr/>
          <a:lstStyle/>
          <a:p>
            <a:pPr algn="just"/>
            <a:r>
              <a:rPr lang="tr-TR" sz="3200" dirty="0">
                <a:solidFill>
                  <a:schemeClr val="bg1"/>
                </a:solidFill>
              </a:rPr>
              <a:t>Bu kanunun amacı, kamu hukukuna tâbi olan veya kamunun denetimi altında bulunan veya kamu kaynağı kullanan kamu kurum ve kuruluşlarının yapacakları ihalelerde uygulanacak esas ve usulleri belirlemektir.</a:t>
            </a:r>
          </a:p>
          <a:p>
            <a:endParaRPr lang="tr-TR" dirty="0"/>
          </a:p>
        </p:txBody>
      </p:sp>
    </p:spTree>
    <p:extLst>
      <p:ext uri="{BB962C8B-B14F-4D97-AF65-F5344CB8AC3E}">
        <p14:creationId xmlns:p14="http://schemas.microsoft.com/office/powerpoint/2010/main" val="34405255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0" y="0"/>
            <a:ext cx="11248537" cy="1507067"/>
          </a:xfrm>
        </p:spPr>
        <p:txBody>
          <a:bodyPr>
            <a:normAutofit/>
          </a:bodyPr>
          <a:lstStyle/>
          <a:p>
            <a:r>
              <a:rPr lang="tr-TR" dirty="0"/>
              <a:t>İhale dokümanının görülmesi, değişiklik ve açıklama (4734 md 28-29 </a:t>
            </a:r>
            <a:r>
              <a:rPr lang="tr-TR" dirty="0" err="1"/>
              <a:t>Uyg</a:t>
            </a:r>
            <a:r>
              <a:rPr lang="tr-TR" dirty="0"/>
              <a:t>. Yön. Md 25-26)</a:t>
            </a:r>
          </a:p>
        </p:txBody>
      </p:sp>
      <p:sp>
        <p:nvSpPr>
          <p:cNvPr id="3" name="İçerik Yer Tutucusu 2"/>
          <p:cNvSpPr>
            <a:spLocks noGrp="1"/>
          </p:cNvSpPr>
          <p:nvPr>
            <p:ph idx="1"/>
          </p:nvPr>
        </p:nvSpPr>
        <p:spPr>
          <a:xfrm>
            <a:off x="708999" y="1507067"/>
            <a:ext cx="11072693" cy="5139918"/>
          </a:xfrm>
        </p:spPr>
        <p:txBody>
          <a:bodyPr>
            <a:normAutofit fontScale="85000" lnSpcReduction="20000"/>
          </a:bodyPr>
          <a:lstStyle/>
          <a:p>
            <a:pPr algn="just"/>
            <a:r>
              <a:rPr lang="tr-TR" dirty="0">
                <a:solidFill>
                  <a:schemeClr val="bg1"/>
                </a:solidFill>
              </a:rPr>
              <a:t>İhale ve/veya ön yeterlik dokümanı, </a:t>
            </a:r>
            <a:r>
              <a:rPr lang="tr-TR" dirty="0" err="1">
                <a:solidFill>
                  <a:schemeClr val="bg1"/>
                </a:solidFill>
              </a:rPr>
              <a:t>EKAP’ta</a:t>
            </a:r>
            <a:r>
              <a:rPr lang="tr-TR" dirty="0">
                <a:solidFill>
                  <a:schemeClr val="bg1"/>
                </a:solidFill>
              </a:rPr>
              <a:t> ve idarenin ilanda belirtilen adresinde görülebilir.</a:t>
            </a:r>
          </a:p>
          <a:p>
            <a:pPr algn="just"/>
            <a:r>
              <a:rPr lang="tr-TR" dirty="0">
                <a:solidFill>
                  <a:schemeClr val="bg1"/>
                </a:solidFill>
              </a:rPr>
              <a:t>İlansız ihalelerde dokümanı sadece davet edilenler görebilir ve e-imza kullanarak indirebilir.</a:t>
            </a:r>
          </a:p>
          <a:p>
            <a:pPr algn="just"/>
            <a:r>
              <a:rPr lang="tr-TR" dirty="0" err="1">
                <a:solidFill>
                  <a:schemeClr val="bg1"/>
                </a:solidFill>
              </a:rPr>
              <a:t>EKAP’a</a:t>
            </a:r>
            <a:r>
              <a:rPr lang="tr-TR" dirty="0">
                <a:solidFill>
                  <a:schemeClr val="bg1"/>
                </a:solidFill>
              </a:rPr>
              <a:t> kayıtlı olmayan gerçek ve tüzel kişiler adına, EKAP üzerinden ihale ve/veya ön yeterlik dokümanı indirilemez.</a:t>
            </a:r>
          </a:p>
          <a:p>
            <a:pPr algn="just"/>
            <a:r>
              <a:rPr lang="tr-TR" dirty="0">
                <a:solidFill>
                  <a:schemeClr val="bg1"/>
                </a:solidFill>
              </a:rPr>
              <a:t>Dokümanın görülmesi ve e-imza kullanılarak indirilmesi için herhangi bir bedel talep edilemez.</a:t>
            </a:r>
          </a:p>
          <a:p>
            <a:pPr algn="just"/>
            <a:r>
              <a:rPr lang="tr-TR" u="sng" dirty="0">
                <a:solidFill>
                  <a:schemeClr val="bg1"/>
                </a:solidFill>
              </a:rPr>
              <a:t>İlan yapıldıktan sonra ihale ve ön yeterlik dokümanında değişiklik yapılmaması esastır.</a:t>
            </a:r>
          </a:p>
          <a:p>
            <a:pPr algn="just"/>
            <a:r>
              <a:rPr lang="tr-TR" sz="2100" b="1" u="sng" dirty="0">
                <a:solidFill>
                  <a:schemeClr val="bg1"/>
                </a:solidFill>
              </a:rPr>
              <a:t>Değişiklik yapılması zorunlu olursa, ilanlar geçersiz sayılır ve ihale yeniden aynı şekilde ilan olunur. Zorunlu OLMAZSA zeyilname düzenlenmek suretiyle dokümanda değişiklik yapılabilir.</a:t>
            </a:r>
          </a:p>
          <a:p>
            <a:pPr algn="just"/>
            <a:r>
              <a:rPr lang="tr-TR" dirty="0">
                <a:solidFill>
                  <a:schemeClr val="bg1"/>
                </a:solidFill>
              </a:rPr>
              <a:t>Zeyilname, </a:t>
            </a:r>
            <a:r>
              <a:rPr lang="tr-TR" sz="2100" b="1" dirty="0">
                <a:solidFill>
                  <a:schemeClr val="bg1"/>
                </a:solidFill>
              </a:rPr>
              <a:t>ihale veya son başvuru tarihinden </a:t>
            </a:r>
            <a:r>
              <a:rPr lang="tr-TR" sz="2100" b="1" u="sng" dirty="0">
                <a:solidFill>
                  <a:schemeClr val="bg1"/>
                </a:solidFill>
              </a:rPr>
              <a:t>en az on gün önce doküman indirenlerin tamamına gönderilir.</a:t>
            </a:r>
          </a:p>
          <a:p>
            <a:pPr algn="just"/>
            <a:r>
              <a:rPr lang="tr-TR" sz="2100" b="1" u="sng" dirty="0">
                <a:solidFill>
                  <a:schemeClr val="bg1"/>
                </a:solidFill>
              </a:rPr>
              <a:t>Yapılan değişiklik ek süreye ihtiyaç duyulması halinde, ihale veya son başvuru tarihi bir defaya mahsus olmak üzere en fazla yirmi gün zeyilname ile ertelenebilir</a:t>
            </a:r>
            <a:r>
              <a:rPr lang="tr-TR" dirty="0">
                <a:solidFill>
                  <a:schemeClr val="bg1"/>
                </a:solidFill>
              </a:rPr>
              <a:t>. Zeyilname düzenlenmesi halinde; teklif veya başvurularını geri çekilerek, yeniden teklif verme veya başvuru yapma imkanı tanınır.</a:t>
            </a:r>
          </a:p>
          <a:p>
            <a:pPr algn="just"/>
            <a:r>
              <a:rPr lang="tr-TR" dirty="0">
                <a:solidFill>
                  <a:schemeClr val="bg1"/>
                </a:solidFill>
              </a:rPr>
              <a:t>Ayrıca, istekliler son teklif verme gününden </a:t>
            </a:r>
            <a:r>
              <a:rPr lang="tr-TR" u="sng" dirty="0">
                <a:solidFill>
                  <a:schemeClr val="bg1"/>
                </a:solidFill>
              </a:rPr>
              <a:t>yirmi gün öncesine kadar </a:t>
            </a:r>
            <a:r>
              <a:rPr lang="tr-TR" dirty="0">
                <a:solidFill>
                  <a:schemeClr val="bg1"/>
                </a:solidFill>
              </a:rPr>
              <a:t>yazılı olarak ihale dokümanına ilişkin açıklama talep edebilir.</a:t>
            </a:r>
            <a:r>
              <a:rPr lang="tr-TR" dirty="0"/>
              <a:t> </a:t>
            </a:r>
            <a:r>
              <a:rPr lang="tr-TR" dirty="0">
                <a:solidFill>
                  <a:schemeClr val="bg1"/>
                </a:solidFill>
              </a:rPr>
              <a:t>İdare, açıklamayı, son teklif verme gününden </a:t>
            </a:r>
            <a:r>
              <a:rPr lang="tr-TR" u="sng" dirty="0">
                <a:solidFill>
                  <a:schemeClr val="bg1"/>
                </a:solidFill>
              </a:rPr>
              <a:t>on gün öncesine kadar </a:t>
            </a:r>
            <a:r>
              <a:rPr lang="tr-TR" dirty="0">
                <a:solidFill>
                  <a:schemeClr val="bg1"/>
                </a:solidFill>
              </a:rPr>
              <a:t>bütün isteklilere yazılı olarak bildirir.</a:t>
            </a:r>
            <a:endParaRPr lang="tr-TR" u="sng" dirty="0">
              <a:solidFill>
                <a:schemeClr val="bg1"/>
              </a:solidFill>
            </a:endParaRPr>
          </a:p>
        </p:txBody>
      </p:sp>
    </p:spTree>
    <p:extLst>
      <p:ext uri="{BB962C8B-B14F-4D97-AF65-F5344CB8AC3E}">
        <p14:creationId xmlns:p14="http://schemas.microsoft.com/office/powerpoint/2010/main" val="41882598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1" y="0"/>
            <a:ext cx="11037522" cy="1507067"/>
          </a:xfrm>
        </p:spPr>
        <p:txBody>
          <a:bodyPr>
            <a:normAutofit/>
          </a:bodyPr>
          <a:lstStyle/>
          <a:p>
            <a:r>
              <a:rPr lang="tr-TR" dirty="0"/>
              <a:t>İhale veya son başvuru saatinden önce ihalenin iptal edilmesi (</a:t>
            </a:r>
            <a:r>
              <a:rPr lang="tr-TR" dirty="0" err="1"/>
              <a:t>Uyg</a:t>
            </a:r>
            <a:r>
              <a:rPr lang="tr-TR" dirty="0"/>
              <a:t>. Yön. Md 27)</a:t>
            </a:r>
          </a:p>
        </p:txBody>
      </p:sp>
      <p:sp>
        <p:nvSpPr>
          <p:cNvPr id="3" name="İçerik Yer Tutucusu 2"/>
          <p:cNvSpPr>
            <a:spLocks noGrp="1"/>
          </p:cNvSpPr>
          <p:nvPr>
            <p:ph idx="1"/>
          </p:nvPr>
        </p:nvSpPr>
        <p:spPr>
          <a:xfrm>
            <a:off x="709000" y="1507067"/>
            <a:ext cx="10888053" cy="5078371"/>
          </a:xfrm>
        </p:spPr>
        <p:txBody>
          <a:bodyPr/>
          <a:lstStyle/>
          <a:p>
            <a:pPr algn="just"/>
            <a:r>
              <a:rPr lang="tr-TR" dirty="0">
                <a:solidFill>
                  <a:schemeClr val="bg1"/>
                </a:solidFill>
              </a:rPr>
              <a:t>İdare, ihalenin yapılmasına engel olan ve düzeltilmesi mümkün bulunmayan hususların tespit edildiği hallerde ihale veya son başvuru saatinden önce ihale iptal edilebilir.</a:t>
            </a:r>
          </a:p>
          <a:p>
            <a:pPr algn="just"/>
            <a:r>
              <a:rPr lang="tr-TR" dirty="0">
                <a:solidFill>
                  <a:schemeClr val="bg1"/>
                </a:solidFill>
              </a:rPr>
              <a:t>İhalenin iptal edilmesi durumunda, ihalenin yayımlandığı yayın organında ihalenin iptal edildiği hususu ile gerekçesi hemen ilan edilerek duyurulur, başvuru yapmış veya teklif vermiş olanlara ihalenin iptal edildiği ayrıca tebliğ edilir. </a:t>
            </a:r>
          </a:p>
          <a:p>
            <a:pPr algn="just"/>
            <a:r>
              <a:rPr lang="tr-TR" dirty="0">
                <a:solidFill>
                  <a:schemeClr val="bg1"/>
                </a:solidFill>
              </a:rPr>
              <a:t>Bu aşamada bütün başvurular veya teklifler reddedilmiş sayılır ve açılmaksızın iade edilir. </a:t>
            </a:r>
            <a:r>
              <a:rPr lang="tr-TR" sz="2400" b="1" u="sng" dirty="0">
                <a:solidFill>
                  <a:schemeClr val="bg1"/>
                </a:solidFill>
              </a:rPr>
              <a:t>İhalenin iptal edilmesi nedeniyle idareden herhangi bir hak talebinde bulunulamaz.</a:t>
            </a:r>
          </a:p>
          <a:p>
            <a:pPr algn="just"/>
            <a:r>
              <a:rPr lang="tr-TR" dirty="0">
                <a:solidFill>
                  <a:schemeClr val="bg1"/>
                </a:solidFill>
              </a:rPr>
              <a:t>İhalenin iptal edilmesi durumunda, iptal nedenleri gözden geçirilerek yeniden ihaleye çıkılabilir.</a:t>
            </a:r>
          </a:p>
        </p:txBody>
      </p:sp>
    </p:spTree>
    <p:extLst>
      <p:ext uri="{BB962C8B-B14F-4D97-AF65-F5344CB8AC3E}">
        <p14:creationId xmlns:p14="http://schemas.microsoft.com/office/powerpoint/2010/main" val="26502627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1" y="0"/>
            <a:ext cx="11037522" cy="1507067"/>
          </a:xfrm>
        </p:spPr>
        <p:txBody>
          <a:bodyPr/>
          <a:lstStyle/>
          <a:p>
            <a:r>
              <a:rPr lang="tr-TR" dirty="0"/>
              <a:t>Tekliflerin sunulması (4734 md 30-31-32-33-34)</a:t>
            </a:r>
          </a:p>
        </p:txBody>
      </p:sp>
      <p:sp>
        <p:nvSpPr>
          <p:cNvPr id="3" name="İçerik Yer Tutucusu 2"/>
          <p:cNvSpPr>
            <a:spLocks noGrp="1"/>
          </p:cNvSpPr>
          <p:nvPr>
            <p:ph idx="1"/>
          </p:nvPr>
        </p:nvSpPr>
        <p:spPr>
          <a:xfrm>
            <a:off x="709000" y="1055077"/>
            <a:ext cx="11037523" cy="5530361"/>
          </a:xfrm>
        </p:spPr>
        <p:txBody>
          <a:bodyPr>
            <a:normAutofit fontScale="85000" lnSpcReduction="20000"/>
          </a:bodyPr>
          <a:lstStyle/>
          <a:p>
            <a:pPr algn="just"/>
            <a:r>
              <a:rPr lang="tr-TR" dirty="0">
                <a:solidFill>
                  <a:schemeClr val="bg1"/>
                </a:solidFill>
              </a:rPr>
              <a:t>Teklif mektubu ve istenilen bütün belgeler bir zarfa konularak sunulur.</a:t>
            </a:r>
          </a:p>
          <a:p>
            <a:pPr algn="just"/>
            <a:r>
              <a:rPr lang="tr-TR" dirty="0">
                <a:solidFill>
                  <a:schemeClr val="bg1"/>
                </a:solidFill>
              </a:rPr>
              <a:t>Teklif mektupları yazılı ve imzalı olarak sunulur. Teklif mektubunda ihale dokümanının tamamen okunup kabul edildiğinin belirtilmesi, teklif edilen bedelin rakam ve yazı ile birbirine uygun olarak açıkça yazılması, üzerinde kazıntı, silinti, düzeltme bulunmaması ve teklif mektubunun ad, soy ad veya ticaret unvanı yazılmak suretiyle yetkili kişilerce imzalanmış olması zorunludur. </a:t>
            </a:r>
          </a:p>
          <a:p>
            <a:pPr algn="just"/>
            <a:r>
              <a:rPr lang="tr-TR" dirty="0">
                <a:solidFill>
                  <a:schemeClr val="bg1"/>
                </a:solidFill>
              </a:rPr>
              <a:t>Teklifler ihale dokümanında belirtilen ihale saatine kadar sıra numaralı alındılar karşılığında idareye verilir. Bu saatten sonra verilen teklifler kabul edilmez ve açılmaksızın iade edilir. </a:t>
            </a:r>
          </a:p>
          <a:p>
            <a:pPr algn="just"/>
            <a:r>
              <a:rPr lang="tr-TR" sz="2100" b="1" u="sng" dirty="0">
                <a:solidFill>
                  <a:schemeClr val="bg1"/>
                </a:solidFill>
              </a:rPr>
              <a:t>Verilen teklifler, zeyilname düzenlenmesi hali hariç, herhangi bir sebeple geri alınamaz ve değiştirilemez. </a:t>
            </a:r>
          </a:p>
          <a:p>
            <a:pPr algn="just"/>
            <a:r>
              <a:rPr lang="tr-TR" dirty="0">
                <a:solidFill>
                  <a:schemeClr val="bg1"/>
                </a:solidFill>
              </a:rPr>
              <a:t>Ön yeterliğe katılabilme şartı olarak istenilen bütün belgeler 30 uncu maddeye uygun olarak idareye sunulur. </a:t>
            </a:r>
          </a:p>
          <a:p>
            <a:pPr algn="just"/>
            <a:r>
              <a:rPr lang="tr-TR" dirty="0">
                <a:solidFill>
                  <a:schemeClr val="bg1"/>
                </a:solidFill>
              </a:rPr>
              <a:t>Tekliflerin geçerlilik süresi ihale dokümanında belirtilir. İdarece ihtiyaç duyulması halinde bu süre, teklif ve sözleşme koşulları değiştirilmemek ve isteklinin kabulü kaydıyla, en fazla  ihale dokümanında belirtilen teklif geçerlilik süresi kadar uzatılabilir. </a:t>
            </a:r>
          </a:p>
          <a:p>
            <a:pPr algn="just"/>
            <a:r>
              <a:rPr lang="tr-TR" dirty="0">
                <a:solidFill>
                  <a:schemeClr val="bg1"/>
                </a:solidFill>
              </a:rPr>
              <a:t>% 3'ünden az olmamak üzere geçici teminat alınır.(</a:t>
            </a:r>
            <a:r>
              <a:rPr lang="tr-TR" dirty="0" err="1">
                <a:solidFill>
                  <a:schemeClr val="bg1"/>
                </a:solidFill>
              </a:rPr>
              <a:t>TL,teminat</a:t>
            </a:r>
            <a:r>
              <a:rPr lang="tr-TR" dirty="0">
                <a:solidFill>
                  <a:schemeClr val="bg1"/>
                </a:solidFill>
              </a:rPr>
              <a:t> </a:t>
            </a:r>
            <a:r>
              <a:rPr lang="tr-TR" dirty="0" err="1">
                <a:solidFill>
                  <a:schemeClr val="bg1"/>
                </a:solidFill>
              </a:rPr>
              <a:t>mektubu,DİBS</a:t>
            </a:r>
            <a:r>
              <a:rPr lang="tr-TR" dirty="0">
                <a:solidFill>
                  <a:schemeClr val="bg1"/>
                </a:solidFill>
              </a:rPr>
              <a:t>,)</a:t>
            </a:r>
          </a:p>
          <a:p>
            <a:pPr algn="just"/>
            <a:r>
              <a:rPr lang="tr-TR" dirty="0">
                <a:solidFill>
                  <a:schemeClr val="bg1"/>
                </a:solidFill>
              </a:rPr>
              <a:t>Teminat mektupları dışındaki teminatlar ihale komisyonlarınca teslim alınamaz. Bunların saymanlık ya da muhasebe müdürlüklerine yatırılması zorunludur.</a:t>
            </a:r>
          </a:p>
          <a:p>
            <a:pPr algn="just"/>
            <a:r>
              <a:rPr lang="tr-TR" dirty="0">
                <a:solidFill>
                  <a:schemeClr val="bg1"/>
                </a:solidFill>
              </a:rPr>
              <a:t>Her ne suretle olursa olsun, idarece alınan teminatlar haczedilemez ve üzerine ihtiyati tedbir konulamaz.</a:t>
            </a:r>
          </a:p>
        </p:txBody>
      </p:sp>
    </p:spTree>
    <p:extLst>
      <p:ext uri="{BB962C8B-B14F-4D97-AF65-F5344CB8AC3E}">
        <p14:creationId xmlns:p14="http://schemas.microsoft.com/office/powerpoint/2010/main" val="31406624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1" y="0"/>
            <a:ext cx="11213368" cy="1507067"/>
          </a:xfrm>
        </p:spPr>
        <p:txBody>
          <a:bodyPr/>
          <a:lstStyle/>
          <a:p>
            <a:r>
              <a:rPr lang="tr-TR" dirty="0"/>
              <a:t>Tekliflerin değerlendirilmesi (4734 md 36)</a:t>
            </a:r>
          </a:p>
        </p:txBody>
      </p:sp>
      <p:sp>
        <p:nvSpPr>
          <p:cNvPr id="3" name="İçerik Yer Tutucusu 2"/>
          <p:cNvSpPr>
            <a:spLocks noGrp="1"/>
          </p:cNvSpPr>
          <p:nvPr>
            <p:ph idx="1"/>
          </p:nvPr>
        </p:nvSpPr>
        <p:spPr>
          <a:xfrm>
            <a:off x="709001" y="1507068"/>
            <a:ext cx="11213368" cy="4508500"/>
          </a:xfrm>
        </p:spPr>
        <p:txBody>
          <a:bodyPr>
            <a:normAutofit/>
          </a:bodyPr>
          <a:lstStyle/>
          <a:p>
            <a:pPr algn="just"/>
            <a:r>
              <a:rPr lang="tr-TR" dirty="0">
                <a:solidFill>
                  <a:schemeClr val="bg1"/>
                </a:solidFill>
              </a:rPr>
              <a:t>Teklifler, ihale saatine kadar idareye verilir ve alınış sırasına göre incelenir. Uygun olmayan zarflar değerlendirmeye alınmaz ve kalanlar alınış sırasına göre açılır.</a:t>
            </a:r>
          </a:p>
          <a:p>
            <a:pPr algn="just"/>
            <a:r>
              <a:rPr lang="tr-TR" dirty="0">
                <a:solidFill>
                  <a:schemeClr val="bg1"/>
                </a:solidFill>
              </a:rPr>
              <a:t>İsteklilerin belgelerinin eksik olup olmadığı ve teklif mektubu ile geçici teminatlarının usulüne uygun olup olmadığı kontrol edilir. </a:t>
            </a:r>
            <a:r>
              <a:rPr lang="tr-TR" sz="2400" b="1" u="sng" dirty="0">
                <a:solidFill>
                  <a:schemeClr val="bg1"/>
                </a:solidFill>
              </a:rPr>
              <a:t>Uygun olmayan istekliler tutanakla tespit edilir. İstekliler ile teklif fiyatları ve yaklaşık maliyet tutarı açıklanır. Bu işlemlere ilişkin hazırlanan tutanak ihale komisyonunca imzalanır. </a:t>
            </a:r>
          </a:p>
          <a:p>
            <a:pPr algn="just"/>
            <a:r>
              <a:rPr lang="tr-TR" sz="2400" b="1" u="sng" dirty="0">
                <a:solidFill>
                  <a:schemeClr val="bg1"/>
                </a:solidFill>
              </a:rPr>
              <a:t>Bu aşamada; hiçbir teklifin reddine veya kabulüne karar verilmez, teklifi oluşturan belgeler düzeltilemez ve tamamlanamaz. </a:t>
            </a:r>
            <a:r>
              <a:rPr lang="tr-TR" dirty="0">
                <a:solidFill>
                  <a:schemeClr val="bg1"/>
                </a:solidFill>
              </a:rPr>
              <a:t>Teklifler ihale komisyonunca hemen değerlendirilmek üzere oturum kapatılır.  </a:t>
            </a:r>
          </a:p>
          <a:p>
            <a:endParaRPr lang="tr-TR" dirty="0"/>
          </a:p>
        </p:txBody>
      </p:sp>
    </p:spTree>
    <p:extLst>
      <p:ext uri="{BB962C8B-B14F-4D97-AF65-F5344CB8AC3E}">
        <p14:creationId xmlns:p14="http://schemas.microsoft.com/office/powerpoint/2010/main" val="5601002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1" y="0"/>
            <a:ext cx="11213368" cy="1507067"/>
          </a:xfrm>
        </p:spPr>
        <p:txBody>
          <a:bodyPr/>
          <a:lstStyle/>
          <a:p>
            <a:r>
              <a:rPr lang="tr-TR" dirty="0"/>
              <a:t>Tekliflerin değerlendirilmesi (4734 md 37)</a:t>
            </a:r>
          </a:p>
        </p:txBody>
      </p:sp>
      <p:sp>
        <p:nvSpPr>
          <p:cNvPr id="3" name="İçerik Yer Tutucusu 2"/>
          <p:cNvSpPr>
            <a:spLocks noGrp="1"/>
          </p:cNvSpPr>
          <p:nvPr>
            <p:ph idx="1"/>
          </p:nvPr>
        </p:nvSpPr>
        <p:spPr>
          <a:xfrm>
            <a:off x="709001" y="1507068"/>
            <a:ext cx="11213368" cy="4508500"/>
          </a:xfrm>
        </p:spPr>
        <p:txBody>
          <a:bodyPr>
            <a:normAutofit fontScale="92500" lnSpcReduction="20000"/>
          </a:bodyPr>
          <a:lstStyle/>
          <a:p>
            <a:pPr algn="just"/>
            <a:r>
              <a:rPr lang="tr-TR" dirty="0">
                <a:solidFill>
                  <a:schemeClr val="bg1"/>
                </a:solidFill>
              </a:rPr>
              <a:t>İhale komisyonunun talebi üzerine idare tekliflerin incelenmesi, karşılaştırılması ve  değerlendirilmesinde yararlanmak üzere </a:t>
            </a:r>
            <a:r>
              <a:rPr lang="tr-TR" sz="2200" b="1" u="sng" dirty="0">
                <a:solidFill>
                  <a:schemeClr val="bg1"/>
                </a:solidFill>
              </a:rPr>
              <a:t>net olmayan hususlarla ilgili isteklilerden yazılı olarak tekliflerini açıklamalarını isteyebilir. Ancak bu açıklama, hiçbir şekilde teklif fiyatında değişiklik yapılması veya ihale dokümanında yer alan şartlara uygun olmayan tekliflerin uygun hale getirilmesi amacıyla istenilmez ve yapılmaz. </a:t>
            </a:r>
          </a:p>
          <a:p>
            <a:pPr algn="just"/>
            <a:r>
              <a:rPr lang="tr-TR" dirty="0">
                <a:solidFill>
                  <a:schemeClr val="bg1"/>
                </a:solidFill>
              </a:rPr>
              <a:t>36’ncı maddeye göre usulüne uygun olmayan ve ilk oturumda tespit edilen isteklilerin tekliflerinin değerlendirme dışı bırakılmasına karar verilir. Ancak, teklifin esasını değiştirecek nitelikte olmaması kaydıyla, isteklilerden bu eksik bilgilerin tamamlanması yazılı olarak istenir.</a:t>
            </a:r>
          </a:p>
          <a:p>
            <a:pPr algn="just"/>
            <a:r>
              <a:rPr lang="tr-TR" dirty="0">
                <a:solidFill>
                  <a:schemeClr val="bg1"/>
                </a:solidFill>
              </a:rPr>
              <a:t>Belirlenen sürede bilgileri tamamlamayan istekliler değerlendirme dışı bırakılır ve geçici teminatları </a:t>
            </a:r>
            <a:r>
              <a:rPr lang="tr-TR" u="sng" dirty="0">
                <a:solidFill>
                  <a:schemeClr val="bg1"/>
                </a:solidFill>
              </a:rPr>
              <a:t>gelir kaydedilir.</a:t>
            </a:r>
            <a:r>
              <a:rPr lang="tr-TR" dirty="0">
                <a:solidFill>
                  <a:schemeClr val="bg1"/>
                </a:solidFill>
              </a:rPr>
              <a:t> </a:t>
            </a:r>
          </a:p>
          <a:p>
            <a:pPr algn="just"/>
            <a:r>
              <a:rPr lang="tr-TR" dirty="0">
                <a:solidFill>
                  <a:schemeClr val="bg1"/>
                </a:solidFill>
              </a:rPr>
              <a:t>Daha sonra tekliflerinin ayrıntılı değerlendirilmesine geçilir. Bu aşamada, yeterlik kriterlerine ve tekliflerin ihale dokümanında belirtilen şartlara uygun olup olmadığı  ile  birim  fiyat teklif  cetvellerinde  aritmetik  hata  bulunup  bulunmadığı incelenir.</a:t>
            </a:r>
          </a:p>
          <a:p>
            <a:pPr algn="just"/>
            <a:r>
              <a:rPr lang="tr-TR" dirty="0">
                <a:solidFill>
                  <a:schemeClr val="bg1"/>
                </a:solidFill>
              </a:rPr>
              <a:t>Uygun olmadığı belirlenen isteklilerin teklifleri ile birim fiyat teklif cetvellerinde aritmetik hata bulunan teklifler değerlendirme dışı bırakılır. </a:t>
            </a:r>
            <a:r>
              <a:rPr lang="tr-TR" dirty="0"/>
              <a:t> </a:t>
            </a:r>
          </a:p>
          <a:p>
            <a:endParaRPr lang="tr-TR" dirty="0"/>
          </a:p>
        </p:txBody>
      </p:sp>
    </p:spTree>
    <p:extLst>
      <p:ext uri="{BB962C8B-B14F-4D97-AF65-F5344CB8AC3E}">
        <p14:creationId xmlns:p14="http://schemas.microsoft.com/office/powerpoint/2010/main" val="12367927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1" y="0"/>
            <a:ext cx="8534400" cy="1507067"/>
          </a:xfrm>
        </p:spPr>
        <p:txBody>
          <a:bodyPr/>
          <a:lstStyle/>
          <a:p>
            <a:r>
              <a:rPr lang="tr-TR" dirty="0"/>
              <a:t>Aşırı düşük teklifler ve sınır değer (4734 md 38)</a:t>
            </a:r>
          </a:p>
        </p:txBody>
      </p:sp>
      <p:sp>
        <p:nvSpPr>
          <p:cNvPr id="3" name="İçerik Yer Tutucusu 2"/>
          <p:cNvSpPr>
            <a:spLocks noGrp="1"/>
          </p:cNvSpPr>
          <p:nvPr>
            <p:ph idx="1"/>
          </p:nvPr>
        </p:nvSpPr>
        <p:spPr>
          <a:xfrm>
            <a:off x="709001" y="1507067"/>
            <a:ext cx="10852884" cy="4876148"/>
          </a:xfrm>
        </p:spPr>
        <p:txBody>
          <a:bodyPr>
            <a:normAutofit lnSpcReduction="10000"/>
          </a:bodyPr>
          <a:lstStyle/>
          <a:p>
            <a:pPr marL="342900" indent="-342900" algn="just"/>
            <a:r>
              <a:rPr lang="tr-TR" dirty="0">
                <a:solidFill>
                  <a:schemeClr val="bg1"/>
                </a:solidFill>
                <a:ea typeface="+mn-lt"/>
                <a:cs typeface="+mn-lt"/>
              </a:rPr>
              <a:t>Kamu İhale Genel Tebliğinin 45 inci ve 79 uncu maddelerindeki usullere göre tespit edilen sınır değerin altında kalan teklifler, aşırı düşük teklif olarak değerlendirilir.</a:t>
            </a:r>
          </a:p>
          <a:p>
            <a:pPr algn="just">
              <a:buClr>
                <a:srgbClr val="FFFFFF"/>
              </a:buClr>
            </a:pPr>
            <a:r>
              <a:rPr lang="tr-TR" sz="2400" b="1" u="sng" dirty="0">
                <a:solidFill>
                  <a:schemeClr val="bg1"/>
                </a:solidFill>
              </a:rPr>
              <a:t>Teklifler değerlendirildikten sonra, diğer tekliflere veya yaklaşık maliyete göre teklif fiyatı aşırı düşük olanlar tespit edilir. Bu teklifleri reddetmeden önce, belirlediği süre içinde teklif sahiplerinden teklifte önemli olduğunu tespit ettiği bileşenler ile ilgili ayrıntıları yazılı olarak ister.</a:t>
            </a:r>
            <a:endParaRPr lang="tr-TR" sz="2400" b="1" u="sng" dirty="0"/>
          </a:p>
          <a:p>
            <a:pPr marL="0" indent="0" algn="just">
              <a:buClr>
                <a:prstClr val="white"/>
              </a:buClr>
              <a:buNone/>
            </a:pPr>
            <a:r>
              <a:rPr lang="tr-TR" dirty="0">
                <a:solidFill>
                  <a:schemeClr val="bg1"/>
                </a:solidFill>
              </a:rPr>
              <a:t>	İhale komisyonu; </a:t>
            </a:r>
          </a:p>
          <a:p>
            <a:pPr algn="just"/>
            <a:r>
              <a:rPr lang="tr-TR" dirty="0">
                <a:solidFill>
                  <a:schemeClr val="bg1"/>
                </a:solidFill>
              </a:rPr>
              <a:t>İmalat sürecinin veya yönteminin ekonomik olması,</a:t>
            </a:r>
            <a:r>
              <a:rPr lang="tr-TR" b="1" dirty="0">
                <a:solidFill>
                  <a:schemeClr val="bg1"/>
                </a:solidFill>
              </a:rPr>
              <a:t> </a:t>
            </a:r>
            <a:r>
              <a:rPr lang="tr-TR" dirty="0">
                <a:solidFill>
                  <a:schemeClr val="bg1"/>
                </a:solidFill>
              </a:rPr>
              <a:t>Seçilen teknik çözümler, avantajlı koşullar,</a:t>
            </a:r>
            <a:r>
              <a:rPr lang="tr-TR" b="1" dirty="0">
                <a:solidFill>
                  <a:schemeClr val="bg1"/>
                </a:solidFill>
              </a:rPr>
              <a:t> </a:t>
            </a:r>
            <a:r>
              <a:rPr lang="tr-TR" dirty="0">
                <a:solidFill>
                  <a:schemeClr val="bg1"/>
                </a:solidFill>
              </a:rPr>
              <a:t>özgünlük, gibi hususlarda yapılan yazılı açıklamaları dikkate alarak, aşırı düşük teklifleri değerlendirir.</a:t>
            </a:r>
          </a:p>
          <a:p>
            <a:pPr algn="just"/>
            <a:r>
              <a:rPr lang="tr-TR" dirty="0">
                <a:solidFill>
                  <a:schemeClr val="bg1"/>
                </a:solidFill>
              </a:rPr>
              <a:t>Bu değerlendirme sonucunda, açıklamaları yeterli görülmeyen veya yazılı açıklamada bulunmayan isteklilerin teklifleri reddedilir. </a:t>
            </a:r>
          </a:p>
          <a:p>
            <a:endParaRPr lang="tr-TR" dirty="0"/>
          </a:p>
        </p:txBody>
      </p:sp>
    </p:spTree>
    <p:extLst>
      <p:ext uri="{BB962C8B-B14F-4D97-AF65-F5344CB8AC3E}">
        <p14:creationId xmlns:p14="http://schemas.microsoft.com/office/powerpoint/2010/main" val="33280237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0208" y="0"/>
            <a:ext cx="11072691" cy="1507067"/>
          </a:xfrm>
        </p:spPr>
        <p:txBody>
          <a:bodyPr>
            <a:normAutofit/>
          </a:bodyPr>
          <a:lstStyle/>
          <a:p>
            <a:r>
              <a:rPr lang="tr-TR" dirty="0"/>
              <a:t>Bütün tekliflerin reddedilmesi ve ihalenin iptali (4734 md 39)</a:t>
            </a:r>
          </a:p>
        </p:txBody>
      </p:sp>
      <p:sp>
        <p:nvSpPr>
          <p:cNvPr id="3" name="İçerik Yer Tutucusu 2"/>
          <p:cNvSpPr>
            <a:spLocks noGrp="1"/>
          </p:cNvSpPr>
          <p:nvPr>
            <p:ph idx="1"/>
          </p:nvPr>
        </p:nvSpPr>
        <p:spPr>
          <a:xfrm>
            <a:off x="709000" y="1282700"/>
            <a:ext cx="11055106" cy="4597400"/>
          </a:xfrm>
        </p:spPr>
        <p:txBody>
          <a:bodyPr>
            <a:normAutofit/>
          </a:bodyPr>
          <a:lstStyle/>
          <a:p>
            <a:pPr algn="just"/>
            <a:r>
              <a:rPr lang="tr-TR" sz="2800" dirty="0">
                <a:solidFill>
                  <a:schemeClr val="bg1"/>
                </a:solidFill>
              </a:rPr>
              <a:t>İhale komisyonu kararı üzerine idare, verilmiş olan bütün teklifleri reddederek </a:t>
            </a:r>
            <a:r>
              <a:rPr lang="tr-TR" sz="2800" b="1" u="sng" dirty="0">
                <a:solidFill>
                  <a:schemeClr val="bg1"/>
                </a:solidFill>
              </a:rPr>
              <a:t>ihaleyi iptal etmekte serbesttir</a:t>
            </a:r>
            <a:r>
              <a:rPr lang="tr-TR" sz="2800" dirty="0">
                <a:solidFill>
                  <a:schemeClr val="bg1"/>
                </a:solidFill>
              </a:rPr>
              <a:t>. </a:t>
            </a:r>
          </a:p>
          <a:p>
            <a:pPr algn="just"/>
            <a:r>
              <a:rPr lang="tr-TR" sz="2800" dirty="0">
                <a:solidFill>
                  <a:schemeClr val="bg1"/>
                </a:solidFill>
              </a:rPr>
              <a:t>İhalenin iptal edilmesi halinde bu durum bütün isteklilere derhal bildirilir.</a:t>
            </a:r>
          </a:p>
          <a:p>
            <a:pPr algn="just"/>
            <a:r>
              <a:rPr lang="tr-TR" sz="2800" dirty="0">
                <a:solidFill>
                  <a:schemeClr val="bg1"/>
                </a:solidFill>
              </a:rPr>
              <a:t>İdare bütün tekliflerin reddedilmesi nedeniyle herhangi bir yükümlülük altına girmez. Ancak, </a:t>
            </a:r>
            <a:r>
              <a:rPr lang="tr-TR" sz="3200" b="1" u="sng" dirty="0">
                <a:solidFill>
                  <a:schemeClr val="bg1"/>
                </a:solidFill>
              </a:rPr>
              <a:t>idare isteklilerin talepte bulunması halinde, ihalenin iptal edilme gerekçelerini talep eden isteklilere bildirir.</a:t>
            </a:r>
            <a:endParaRPr lang="tr-TR" sz="2800" b="1" u="sng" dirty="0">
              <a:solidFill>
                <a:schemeClr val="bg1"/>
              </a:solidFill>
            </a:endParaRPr>
          </a:p>
        </p:txBody>
      </p:sp>
    </p:spTree>
    <p:extLst>
      <p:ext uri="{BB962C8B-B14F-4D97-AF65-F5344CB8AC3E}">
        <p14:creationId xmlns:p14="http://schemas.microsoft.com/office/powerpoint/2010/main" val="31996269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1" y="1"/>
            <a:ext cx="10914430" cy="596900"/>
          </a:xfrm>
        </p:spPr>
        <p:txBody>
          <a:bodyPr>
            <a:normAutofit fontScale="90000"/>
          </a:bodyPr>
          <a:lstStyle/>
          <a:p>
            <a:r>
              <a:rPr lang="tr-TR" dirty="0"/>
              <a:t>İhalenin karara bağlanması(4734 md 40)</a:t>
            </a:r>
          </a:p>
        </p:txBody>
      </p:sp>
      <p:sp>
        <p:nvSpPr>
          <p:cNvPr id="3" name="İçerik Yer Tutucusu 2"/>
          <p:cNvSpPr>
            <a:spLocks noGrp="1"/>
          </p:cNvSpPr>
          <p:nvPr>
            <p:ph idx="1"/>
          </p:nvPr>
        </p:nvSpPr>
        <p:spPr>
          <a:xfrm>
            <a:off x="709001" y="596901"/>
            <a:ext cx="11178199" cy="5591908"/>
          </a:xfrm>
        </p:spPr>
        <p:txBody>
          <a:bodyPr>
            <a:normAutofit/>
          </a:bodyPr>
          <a:lstStyle/>
          <a:p>
            <a:pPr algn="just"/>
            <a:r>
              <a:rPr lang="tr-TR" dirty="0">
                <a:solidFill>
                  <a:schemeClr val="bg1"/>
                </a:solidFill>
              </a:rPr>
              <a:t>ihale, ekonomik açıdan en avantajlı teklifi veren isteklinin üzerinde bırakılır.</a:t>
            </a:r>
          </a:p>
          <a:p>
            <a:pPr algn="just"/>
            <a:r>
              <a:rPr lang="tr-TR" dirty="0">
                <a:solidFill>
                  <a:schemeClr val="bg1"/>
                </a:solidFill>
              </a:rPr>
              <a:t>Ekonomik açıdan en avantajlı teklif, sadece fiyat esasına göre veya fiyat ile birlikte işletme ve bakım maliyeti, maliyet etkinliği, verimlilik, kalite ve teknik değer gibi fiyat dışındaki unsurlar da dikkate alınarak belirlenir.</a:t>
            </a:r>
          </a:p>
          <a:p>
            <a:pPr algn="just"/>
            <a:r>
              <a:rPr lang="tr-TR" dirty="0">
                <a:solidFill>
                  <a:schemeClr val="bg1"/>
                </a:solidFill>
              </a:rPr>
              <a:t>Ekonomik açıdan en avantajlı teklifin fiyat dışındaki unsurlar da dikkate alınarak belirleneceği ihalelerde, ihale dokümanında bu unsurların parasal değerleri veya nispi ağırlıkları belirlenir.(Belli İstekliler Arasında İhale)</a:t>
            </a:r>
          </a:p>
          <a:p>
            <a:pPr algn="just"/>
            <a:r>
              <a:rPr lang="tr-TR" dirty="0">
                <a:solidFill>
                  <a:schemeClr val="bg1"/>
                </a:solidFill>
              </a:rPr>
              <a:t>Bu Kanunun 63 üncü maddesine göre ihale dokümanında yerli istekliler lehine fiyat avantajı sağlanacağı belirtilen ihalelerde, bu fiyat avantajı da uygulanmak suretiyle ekonomik açıdan en avantajlı teklif belirlenerek ihale sonuçlandırılır. </a:t>
            </a:r>
          </a:p>
          <a:p>
            <a:pPr algn="just"/>
            <a:r>
              <a:rPr lang="tr-TR" dirty="0">
                <a:solidFill>
                  <a:schemeClr val="bg1"/>
                </a:solidFill>
              </a:rPr>
              <a:t>En düşük fiyatın ekonomik açıdan en avantajlı teklif olarak değerlendirildiği ihalelerde, birden fazla istekli tarafından aynı fiyatın teklif edildiği ve bunların da ekonomik açıdan en avantajlı teklif olduğu anlaşıldığı takdirde, ikinci fıkrada belirtilen fiyat dışındaki unsurlar dikkate alınmak suretiyle ekonomik açıdan en avantajlı teklif belirlenerek ihale sonuçlandırılır. </a:t>
            </a:r>
          </a:p>
        </p:txBody>
      </p:sp>
    </p:spTree>
    <p:extLst>
      <p:ext uri="{BB962C8B-B14F-4D97-AF65-F5344CB8AC3E}">
        <p14:creationId xmlns:p14="http://schemas.microsoft.com/office/powerpoint/2010/main" val="7867127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1" y="1"/>
            <a:ext cx="8534400" cy="718038"/>
          </a:xfrm>
        </p:spPr>
        <p:txBody>
          <a:bodyPr/>
          <a:lstStyle/>
          <a:p>
            <a:pPr algn="just"/>
            <a:r>
              <a:rPr lang="tr-TR" dirty="0"/>
              <a:t>YASAKLILIK TEYİDİ (4734 md 40)</a:t>
            </a:r>
          </a:p>
        </p:txBody>
      </p:sp>
      <p:sp>
        <p:nvSpPr>
          <p:cNvPr id="3" name="İçerik Yer Tutucusu 2"/>
          <p:cNvSpPr>
            <a:spLocks noGrp="1"/>
          </p:cNvSpPr>
          <p:nvPr>
            <p:ph idx="1"/>
          </p:nvPr>
        </p:nvSpPr>
        <p:spPr>
          <a:xfrm>
            <a:off x="709001" y="977900"/>
            <a:ext cx="10914430" cy="4311162"/>
          </a:xfrm>
        </p:spPr>
        <p:txBody>
          <a:bodyPr/>
          <a:lstStyle/>
          <a:p>
            <a:pPr algn="just"/>
            <a:r>
              <a:rPr lang="tr-TR" sz="2800" dirty="0">
                <a:solidFill>
                  <a:schemeClr val="bg1"/>
                </a:solidFill>
              </a:rPr>
              <a:t>İhale kararları ihale yetkilisince onaylanmadan önce idareler, ihale üzerinde kalan istekli ile varsa ekonomik açıdan en avantajlı ikinci teklif sahibi isteklinin ihalelere katılmaktan yasaklı olup olmadığını teyit ettirerek buna ilişkin belgeyi ihale kararına eklemek zorundadır. İki isteklinin de yasaklı çıkması durumunda ihale iptal edilir.</a:t>
            </a:r>
          </a:p>
          <a:p>
            <a:pPr algn="just">
              <a:buClr>
                <a:srgbClr val="FFFFFF"/>
              </a:buClr>
            </a:pPr>
            <a:r>
              <a:rPr lang="tr-TR" sz="3200" b="1" u="sng" dirty="0">
                <a:solidFill>
                  <a:srgbClr val="000000"/>
                </a:solidFill>
              </a:rPr>
              <a:t>Kanun'un 3 üncü maddesine göre yapılan istisnai alımlarda da yasaklılık teyidi yapılır.</a:t>
            </a:r>
          </a:p>
          <a:p>
            <a:pPr algn="just"/>
            <a:endParaRPr lang="tr-TR" dirty="0"/>
          </a:p>
        </p:txBody>
      </p:sp>
    </p:spTree>
    <p:extLst>
      <p:ext uri="{BB962C8B-B14F-4D97-AF65-F5344CB8AC3E}">
        <p14:creationId xmlns:p14="http://schemas.microsoft.com/office/powerpoint/2010/main" val="38364027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1" y="1"/>
            <a:ext cx="8534400" cy="825500"/>
          </a:xfrm>
        </p:spPr>
        <p:txBody>
          <a:bodyPr/>
          <a:lstStyle/>
          <a:p>
            <a:r>
              <a:rPr lang="tr-TR" dirty="0"/>
              <a:t>İHALE YETKİLİSİ ONAYI (4734 md 40)</a:t>
            </a:r>
          </a:p>
        </p:txBody>
      </p:sp>
      <p:sp>
        <p:nvSpPr>
          <p:cNvPr id="3" name="İçerik Yer Tutucusu 2"/>
          <p:cNvSpPr>
            <a:spLocks noGrp="1"/>
          </p:cNvSpPr>
          <p:nvPr>
            <p:ph idx="1"/>
          </p:nvPr>
        </p:nvSpPr>
        <p:spPr>
          <a:xfrm>
            <a:off x="709001" y="1004114"/>
            <a:ext cx="11011145" cy="4849771"/>
          </a:xfrm>
        </p:spPr>
        <p:txBody>
          <a:bodyPr>
            <a:normAutofit/>
          </a:bodyPr>
          <a:lstStyle/>
          <a:p>
            <a:pPr algn="just"/>
            <a:r>
              <a:rPr lang="tr-TR" sz="2400" dirty="0">
                <a:solidFill>
                  <a:schemeClr val="bg1"/>
                </a:solidFill>
              </a:rPr>
              <a:t>İhale komisyonu gerekçeli kararını belirleyerek, ihale yetkilisinin onayına sunar. Kararlarda isteklilerin adları veya ticaret unvanları, teklif edilen bedeller, ihalenin tarihi ve hangi istekli üzerine hangi gerekçelerle yapıldığı, ihale yapılmamış ise nedenleri belirtilir.</a:t>
            </a:r>
          </a:p>
          <a:p>
            <a:pPr algn="just"/>
            <a:r>
              <a:rPr lang="tr-TR" sz="3200" b="1" u="sng" dirty="0">
                <a:solidFill>
                  <a:schemeClr val="bg1"/>
                </a:solidFill>
              </a:rPr>
              <a:t>İhale yetkilisi, karar tarihini izleyen en geç beş iş günü içinde ihale kararını onaylar veya gerekçesini açıkça belirtmek suretiyle iptal eder. </a:t>
            </a:r>
          </a:p>
          <a:p>
            <a:pPr algn="just"/>
            <a:r>
              <a:rPr lang="tr-TR" sz="2400" dirty="0">
                <a:solidFill>
                  <a:schemeClr val="bg1"/>
                </a:solidFill>
              </a:rPr>
              <a:t>İhale; kararın onaylanması halinde geçerli, iptal edilmesi halinde ise hükümsüz sayılır.</a:t>
            </a:r>
          </a:p>
        </p:txBody>
      </p:sp>
    </p:spTree>
    <p:extLst>
      <p:ext uri="{BB962C8B-B14F-4D97-AF65-F5344CB8AC3E}">
        <p14:creationId xmlns:p14="http://schemas.microsoft.com/office/powerpoint/2010/main" val="836745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txBox="1">
            <a:spLocks/>
          </p:cNvSpPr>
          <p:nvPr/>
        </p:nvSpPr>
        <p:spPr>
          <a:xfrm>
            <a:off x="684212" y="518747"/>
            <a:ext cx="8534400" cy="677008"/>
          </a:xfrm>
          <a:prstGeom prst="rect">
            <a:avLst/>
          </a:prstGeom>
        </p:spPr>
        <p:txBody>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dirty="0"/>
              <a:t>HARCAMA SÜRECİ</a:t>
            </a:r>
          </a:p>
        </p:txBody>
      </p:sp>
      <p:sp>
        <p:nvSpPr>
          <p:cNvPr id="3" name="İçerik Yer Tutucusu 2"/>
          <p:cNvSpPr txBox="1">
            <a:spLocks/>
          </p:cNvSpPr>
          <p:nvPr/>
        </p:nvSpPr>
        <p:spPr>
          <a:xfrm>
            <a:off x="613874" y="1538653"/>
            <a:ext cx="10569942" cy="4800599"/>
          </a:xfrm>
          <a:prstGeom prst="rect">
            <a:avLst/>
          </a:prstGeom>
        </p:spPr>
        <p:txBody>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algn="just"/>
            <a:r>
              <a:rPr lang="tr-TR" sz="3200" dirty="0">
                <a:solidFill>
                  <a:schemeClr val="bg1"/>
                </a:solidFill>
              </a:rPr>
              <a:t>Ödeneklerin varlığı ve kullanılması.</a:t>
            </a:r>
          </a:p>
          <a:p>
            <a:pPr algn="just"/>
            <a:r>
              <a:rPr lang="tr-TR" sz="3200" dirty="0">
                <a:solidFill>
                  <a:schemeClr val="bg1"/>
                </a:solidFill>
              </a:rPr>
              <a:t>Harcama yetkilisinin talimatı.</a:t>
            </a:r>
          </a:p>
          <a:p>
            <a:pPr algn="just"/>
            <a:r>
              <a:rPr lang="tr-TR" sz="3200" dirty="0">
                <a:solidFill>
                  <a:schemeClr val="bg1"/>
                </a:solidFill>
              </a:rPr>
              <a:t>Yüklenmeye (Taahhüde) girişilmesi.</a:t>
            </a:r>
          </a:p>
          <a:p>
            <a:pPr algn="just"/>
            <a:r>
              <a:rPr lang="tr-TR" sz="3600" b="1" u="sng" dirty="0">
                <a:solidFill>
                  <a:schemeClr val="bg1"/>
                </a:solidFill>
              </a:rPr>
              <a:t>İşin gerçekleştirilmesi (mal ve hizmet alımı vs.)</a:t>
            </a:r>
          </a:p>
          <a:p>
            <a:pPr algn="just"/>
            <a:r>
              <a:rPr lang="tr-TR" sz="3600" b="1" u="sng" dirty="0">
                <a:solidFill>
                  <a:schemeClr val="bg1"/>
                </a:solidFill>
              </a:rPr>
              <a:t>İşlemlerin Ön Mali Kontrolden geçirilmesi.</a:t>
            </a:r>
          </a:p>
          <a:p>
            <a:pPr algn="just"/>
            <a:r>
              <a:rPr lang="tr-TR" sz="3200" dirty="0">
                <a:solidFill>
                  <a:schemeClr val="bg1"/>
                </a:solidFill>
              </a:rPr>
              <a:t>Muhasebe yetkilisi tarafından ödeme.</a:t>
            </a:r>
          </a:p>
          <a:p>
            <a:pPr algn="just"/>
            <a:endParaRPr lang="tr-TR" dirty="0"/>
          </a:p>
        </p:txBody>
      </p:sp>
    </p:spTree>
    <p:extLst>
      <p:ext uri="{BB962C8B-B14F-4D97-AF65-F5344CB8AC3E}">
        <p14:creationId xmlns:p14="http://schemas.microsoft.com/office/powerpoint/2010/main" val="10333806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1" y="0"/>
            <a:ext cx="10747376" cy="1507067"/>
          </a:xfrm>
        </p:spPr>
        <p:txBody>
          <a:bodyPr/>
          <a:lstStyle/>
          <a:p>
            <a:r>
              <a:rPr lang="tr-TR" dirty="0"/>
              <a:t>İhale sonucunun bildirilmesi (4734 md 41)</a:t>
            </a:r>
          </a:p>
        </p:txBody>
      </p:sp>
      <p:sp>
        <p:nvSpPr>
          <p:cNvPr id="3" name="İçerik Yer Tutucusu 2"/>
          <p:cNvSpPr>
            <a:spLocks noGrp="1"/>
          </p:cNvSpPr>
          <p:nvPr>
            <p:ph idx="1"/>
          </p:nvPr>
        </p:nvSpPr>
        <p:spPr>
          <a:xfrm>
            <a:off x="709000" y="1507067"/>
            <a:ext cx="10958391" cy="4867356"/>
          </a:xfrm>
        </p:spPr>
        <p:txBody>
          <a:bodyPr>
            <a:normAutofit/>
          </a:bodyPr>
          <a:lstStyle/>
          <a:p>
            <a:pPr algn="just"/>
            <a:r>
              <a:rPr lang="tr-TR" dirty="0">
                <a:solidFill>
                  <a:schemeClr val="bg1"/>
                </a:solidFill>
              </a:rPr>
              <a:t>İhale sonucu, ihale kararının ihale yetkilisi tarafından onaylandığı günü izleyen </a:t>
            </a:r>
            <a:r>
              <a:rPr lang="tr-TR" sz="2400" b="1" u="sng" dirty="0">
                <a:solidFill>
                  <a:schemeClr val="bg1"/>
                </a:solidFill>
              </a:rPr>
              <a:t>en geç üç gün içinde, </a:t>
            </a:r>
            <a:r>
              <a:rPr lang="tr-TR" dirty="0">
                <a:solidFill>
                  <a:schemeClr val="bg1"/>
                </a:solidFill>
              </a:rPr>
              <a:t>ihale üzerinde bırakılan dahil olmak üzere, ihaleye teklif veren bütün isteklilere bildirilir. İhale sonucunun bildiriminde, tekliflerin değerlendirmeye alınmama veya uygun bulunmama gerekçelerine de yer verilir.</a:t>
            </a:r>
          </a:p>
          <a:p>
            <a:pPr algn="just"/>
            <a:r>
              <a:rPr lang="tr-TR" dirty="0">
                <a:solidFill>
                  <a:schemeClr val="bg1"/>
                </a:solidFill>
              </a:rPr>
              <a:t>İhale kararının ihale yetkilisi tarafından iptal edilmesi durumunda da isteklilere gerekçeleri belirtilmek suretiyle bildirim yapılır.</a:t>
            </a:r>
          </a:p>
          <a:p>
            <a:pPr algn="just"/>
            <a:r>
              <a:rPr lang="tr-TR" dirty="0">
                <a:solidFill>
                  <a:schemeClr val="bg1"/>
                </a:solidFill>
              </a:rPr>
              <a:t>İhale sonucunun bütün isteklilere bildiriminden itibaren; 21 inci maddenin (b);(doğal afet, yangın, özellik arz eden vs.) ve (c);(Savunma ve güvenlikle ilgili özel durumlar) bentlerine göre yapılan ihalelerde </a:t>
            </a:r>
            <a:r>
              <a:rPr lang="tr-TR" u="sng" dirty="0">
                <a:solidFill>
                  <a:schemeClr val="bg1"/>
                </a:solidFill>
              </a:rPr>
              <a:t>beş gün</a:t>
            </a:r>
            <a:r>
              <a:rPr lang="tr-TR" dirty="0">
                <a:solidFill>
                  <a:schemeClr val="bg1"/>
                </a:solidFill>
              </a:rPr>
              <a:t>, diğer hallerde ise </a:t>
            </a:r>
            <a:r>
              <a:rPr lang="tr-TR" u="sng" dirty="0">
                <a:solidFill>
                  <a:schemeClr val="bg1"/>
                </a:solidFill>
              </a:rPr>
              <a:t>on gün </a:t>
            </a:r>
            <a:r>
              <a:rPr lang="tr-TR" dirty="0">
                <a:solidFill>
                  <a:schemeClr val="bg1"/>
                </a:solidFill>
              </a:rPr>
              <a:t>geçmedikçe sözleşme imzalanamaz.</a:t>
            </a:r>
          </a:p>
        </p:txBody>
      </p:sp>
    </p:spTree>
    <p:extLst>
      <p:ext uri="{BB962C8B-B14F-4D97-AF65-F5344CB8AC3E}">
        <p14:creationId xmlns:p14="http://schemas.microsoft.com/office/powerpoint/2010/main" val="12725086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0" y="1"/>
            <a:ext cx="10791337" cy="787400"/>
          </a:xfrm>
        </p:spPr>
        <p:txBody>
          <a:bodyPr/>
          <a:lstStyle/>
          <a:p>
            <a:r>
              <a:rPr lang="tr-TR" dirty="0"/>
              <a:t>ŞİKAYET SÜRECİ (4734 md 54-55-56-57)</a:t>
            </a:r>
          </a:p>
        </p:txBody>
      </p:sp>
      <p:sp>
        <p:nvSpPr>
          <p:cNvPr id="3" name="İçerik Yer Tutucusu 2"/>
          <p:cNvSpPr>
            <a:spLocks noGrp="1"/>
          </p:cNvSpPr>
          <p:nvPr>
            <p:ph idx="1"/>
          </p:nvPr>
        </p:nvSpPr>
        <p:spPr>
          <a:xfrm>
            <a:off x="708999" y="698500"/>
            <a:ext cx="11037523" cy="5728677"/>
          </a:xfrm>
        </p:spPr>
        <p:txBody>
          <a:bodyPr>
            <a:normAutofit/>
          </a:bodyPr>
          <a:lstStyle/>
          <a:p>
            <a:pPr algn="just"/>
            <a:r>
              <a:rPr lang="tr-TR" sz="2800" dirty="0">
                <a:solidFill>
                  <a:schemeClr val="bg1"/>
                </a:solidFill>
              </a:rPr>
              <a:t>İhale sürecindeki hukuka aykırı işlem veya eylemler nedeniyle bir hak kaybına veya zarara uğradığını veya zarara uğramasının muhtemel olduğunu iddia eden aday veya istekli ile istekli olabilecekler, bu Kanunda belirtilen şekil ve usul kurallarına uygun olmak şartıyla </a:t>
            </a:r>
            <a:r>
              <a:rPr lang="tr-TR" sz="3200" b="1" u="sng" dirty="0">
                <a:solidFill>
                  <a:schemeClr val="bg1"/>
                </a:solidFill>
              </a:rPr>
              <a:t>şikayet ve itirazen şikayet </a:t>
            </a:r>
            <a:r>
              <a:rPr lang="tr-TR" sz="2800" dirty="0">
                <a:solidFill>
                  <a:schemeClr val="bg1"/>
                </a:solidFill>
              </a:rPr>
              <a:t>başvurusunda bulunabilirler.</a:t>
            </a:r>
          </a:p>
          <a:p>
            <a:pPr algn="just"/>
            <a:r>
              <a:rPr lang="tr-TR" sz="3200" b="1" u="sng" dirty="0">
                <a:solidFill>
                  <a:schemeClr val="bg1"/>
                </a:solidFill>
              </a:rPr>
              <a:t>Şikayet ve itirazen şikayet başvuruları, dava açılmadan önce tüketilmesi zorunlu idari başvuru yollarıdır.</a:t>
            </a:r>
          </a:p>
          <a:p>
            <a:pPr algn="just"/>
            <a:r>
              <a:rPr lang="tr-TR" sz="2800" dirty="0">
                <a:solidFill>
                  <a:schemeClr val="bg1"/>
                </a:solidFill>
              </a:rPr>
              <a:t>Şikayet başvuruları idareye, itirazen şikayet başvuruları Kuruma hitaben yazılmış imzalı dilekçelerle yapılır.</a:t>
            </a:r>
          </a:p>
        </p:txBody>
      </p:sp>
    </p:spTree>
    <p:extLst>
      <p:ext uri="{BB962C8B-B14F-4D97-AF65-F5344CB8AC3E}">
        <p14:creationId xmlns:p14="http://schemas.microsoft.com/office/powerpoint/2010/main" val="34648678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0" y="1"/>
            <a:ext cx="10791337" cy="762000"/>
          </a:xfrm>
        </p:spPr>
        <p:txBody>
          <a:bodyPr/>
          <a:lstStyle/>
          <a:p>
            <a:r>
              <a:rPr lang="tr-TR" dirty="0"/>
              <a:t>ŞİKAYET SÜRECİ (4734 md 54-55-56-57)</a:t>
            </a:r>
          </a:p>
        </p:txBody>
      </p:sp>
      <p:sp>
        <p:nvSpPr>
          <p:cNvPr id="3" name="İçerik Yer Tutucusu 2"/>
          <p:cNvSpPr>
            <a:spLocks noGrp="1"/>
          </p:cNvSpPr>
          <p:nvPr>
            <p:ph idx="1"/>
          </p:nvPr>
        </p:nvSpPr>
        <p:spPr>
          <a:xfrm>
            <a:off x="709000" y="762001"/>
            <a:ext cx="11037523" cy="4920110"/>
          </a:xfrm>
        </p:spPr>
        <p:txBody>
          <a:bodyPr>
            <a:normAutofit/>
          </a:bodyPr>
          <a:lstStyle/>
          <a:p>
            <a:pPr algn="just"/>
            <a:r>
              <a:rPr lang="tr-TR" dirty="0">
                <a:solidFill>
                  <a:schemeClr val="bg1"/>
                </a:solidFill>
              </a:rPr>
              <a:t>Başvurular üzerine ihaleyi yapan idare veya Kurum tarafından gerekçeli olarak;</a:t>
            </a:r>
          </a:p>
          <a:p>
            <a:pPr algn="just"/>
            <a:r>
              <a:rPr lang="tr-TR" dirty="0">
                <a:solidFill>
                  <a:schemeClr val="bg1"/>
                </a:solidFill>
              </a:rPr>
              <a:t>İhale sürecinin devam etmesine engel oluşturacak ve </a:t>
            </a:r>
            <a:r>
              <a:rPr lang="tr-TR" sz="2400" b="1" u="sng" dirty="0">
                <a:solidFill>
                  <a:schemeClr val="bg1"/>
                </a:solidFill>
              </a:rPr>
              <a:t>düzeltici işlemle giderilemeyecek hukuka aykırılığın tespit edilmesi halinde ihalenin iptaline,</a:t>
            </a:r>
          </a:p>
          <a:p>
            <a:pPr algn="just"/>
            <a:r>
              <a:rPr lang="tr-TR" dirty="0">
                <a:solidFill>
                  <a:schemeClr val="bg1"/>
                </a:solidFill>
              </a:rPr>
              <a:t>İdare tarafından </a:t>
            </a:r>
            <a:r>
              <a:rPr lang="tr-TR" sz="2400" b="1" dirty="0">
                <a:solidFill>
                  <a:schemeClr val="bg1"/>
                </a:solidFill>
              </a:rPr>
              <a:t>düzeltme yapılması yoluyla giderilebilecek ve ihale sürecinin kesintiye uğratılmasına gerek bulunmayan durumlarda, </a:t>
            </a:r>
            <a:r>
              <a:rPr lang="tr-TR" sz="2400" b="1" u="sng" dirty="0">
                <a:solidFill>
                  <a:schemeClr val="bg1"/>
                </a:solidFill>
              </a:rPr>
              <a:t>düzeltici işlem belirlenmesine</a:t>
            </a:r>
            <a:r>
              <a:rPr lang="tr-TR" sz="2400" b="1" dirty="0">
                <a:solidFill>
                  <a:schemeClr val="bg1"/>
                </a:solidFill>
              </a:rPr>
              <a:t>,</a:t>
            </a:r>
          </a:p>
          <a:p>
            <a:pPr algn="just"/>
            <a:r>
              <a:rPr lang="tr-TR" dirty="0">
                <a:solidFill>
                  <a:schemeClr val="bg1"/>
                </a:solidFill>
              </a:rPr>
              <a:t>Başvurunun süre, usul ve şekil kurallarına uygun olmaması, usulüne uygun olarak sözleşme imzalanmış olması veya şikayete konu işlemlerde hukuka aykırılığın tespit edilememesi veya itirazen şikayet başvurusuna konu hususun Kurumun görev alanında bulunmaması hallerinde </a:t>
            </a:r>
            <a:r>
              <a:rPr lang="tr-TR" sz="2400" b="1" dirty="0">
                <a:solidFill>
                  <a:schemeClr val="bg1"/>
                </a:solidFill>
              </a:rPr>
              <a:t>başvurunun reddine, </a:t>
            </a:r>
            <a:r>
              <a:rPr lang="tr-TR" dirty="0">
                <a:solidFill>
                  <a:schemeClr val="bg1"/>
                </a:solidFill>
              </a:rPr>
              <a:t>karar verilir.</a:t>
            </a:r>
          </a:p>
        </p:txBody>
      </p:sp>
    </p:spTree>
    <p:extLst>
      <p:ext uri="{BB962C8B-B14F-4D97-AF65-F5344CB8AC3E}">
        <p14:creationId xmlns:p14="http://schemas.microsoft.com/office/powerpoint/2010/main" val="1072920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0" y="0"/>
            <a:ext cx="10791337" cy="1507067"/>
          </a:xfrm>
        </p:spPr>
        <p:txBody>
          <a:bodyPr/>
          <a:lstStyle/>
          <a:p>
            <a:r>
              <a:rPr lang="tr-TR" dirty="0"/>
              <a:t>ŞİKAYET SÜRECİ (4734 md 54-55-56-57)</a:t>
            </a:r>
          </a:p>
        </p:txBody>
      </p:sp>
      <p:sp>
        <p:nvSpPr>
          <p:cNvPr id="3" name="İçerik Yer Tutucusu 2"/>
          <p:cNvSpPr>
            <a:spLocks noGrp="1"/>
          </p:cNvSpPr>
          <p:nvPr>
            <p:ph idx="1"/>
          </p:nvPr>
        </p:nvSpPr>
        <p:spPr>
          <a:xfrm>
            <a:off x="708999" y="1507067"/>
            <a:ext cx="11037523" cy="4920110"/>
          </a:xfrm>
        </p:spPr>
        <p:txBody>
          <a:bodyPr>
            <a:normAutofit fontScale="92500" lnSpcReduction="20000"/>
          </a:bodyPr>
          <a:lstStyle/>
          <a:p>
            <a:pPr algn="just"/>
            <a:r>
              <a:rPr lang="tr-TR" b="1" dirty="0">
                <a:solidFill>
                  <a:schemeClr val="bg1"/>
                </a:solidFill>
              </a:rPr>
              <a:t>İdareye şikayet başvurusu </a:t>
            </a:r>
          </a:p>
          <a:p>
            <a:pPr algn="just"/>
            <a:r>
              <a:rPr lang="tr-TR" dirty="0">
                <a:solidFill>
                  <a:schemeClr val="bg1"/>
                </a:solidFill>
              </a:rPr>
              <a:t>İşlem veya eylemlerin farkına varıldığı veya farkına varılmış olması gereken tarihi izleyen günden </a:t>
            </a:r>
            <a:r>
              <a:rPr lang="tr-TR" b="1" u="sng" dirty="0">
                <a:solidFill>
                  <a:schemeClr val="bg1"/>
                </a:solidFill>
              </a:rPr>
              <a:t>itibaren 21’inci maddenin (b) ve (c) </a:t>
            </a:r>
            <a:r>
              <a:rPr lang="tr-TR" dirty="0">
                <a:solidFill>
                  <a:schemeClr val="bg1"/>
                </a:solidFill>
              </a:rPr>
              <a:t>bentlerine göre yapılan ihalelerde </a:t>
            </a:r>
            <a:r>
              <a:rPr lang="tr-TR" b="1" dirty="0">
                <a:solidFill>
                  <a:schemeClr val="bg1"/>
                </a:solidFill>
              </a:rPr>
              <a:t>beş gün, </a:t>
            </a:r>
            <a:r>
              <a:rPr lang="tr-TR" b="1" u="sng" dirty="0">
                <a:solidFill>
                  <a:schemeClr val="bg1"/>
                </a:solidFill>
              </a:rPr>
              <a:t>diğer hallerde ise on gün </a:t>
            </a:r>
            <a:r>
              <a:rPr lang="tr-TR" dirty="0">
                <a:solidFill>
                  <a:schemeClr val="bg1"/>
                </a:solidFill>
              </a:rPr>
              <a:t>içinde ve sözleşmenin imzalanmasından önce, ihaleyi yapan idareye yapılır.</a:t>
            </a:r>
          </a:p>
          <a:p>
            <a:pPr algn="just"/>
            <a:r>
              <a:rPr lang="tr-TR" dirty="0">
                <a:solidFill>
                  <a:schemeClr val="bg1"/>
                </a:solidFill>
              </a:rPr>
              <a:t>İlanda yer alan hususlara yönelik başvuruların süresi ilk ilan tarihinden, ön yeterlik veya ihale dokümanının ilana yansımayan diğer hükümlerine yönelik başvuruların süresi ise dokümanın satın alındığı tarihte başlar.</a:t>
            </a:r>
          </a:p>
          <a:p>
            <a:pPr algn="just"/>
            <a:r>
              <a:rPr lang="tr-TR" dirty="0">
                <a:solidFill>
                  <a:schemeClr val="bg1"/>
                </a:solidFill>
              </a:rPr>
              <a:t>İlan, ön yeterlik veya ihale dokümanına ilişkin şikayetler birinci fıkradaki süreleri aşmamak üzere </a:t>
            </a:r>
            <a:r>
              <a:rPr lang="tr-TR" b="1" u="sng" dirty="0">
                <a:solidFill>
                  <a:schemeClr val="bg1"/>
                </a:solidFill>
              </a:rPr>
              <a:t>en geç ihale veya son başvuru tarihinden üç iş günü öncesine kadar yapılabilir.</a:t>
            </a:r>
          </a:p>
          <a:p>
            <a:pPr algn="just"/>
            <a:r>
              <a:rPr lang="tr-TR" dirty="0">
                <a:solidFill>
                  <a:schemeClr val="bg1"/>
                </a:solidFill>
              </a:rPr>
              <a:t>Bu yöndeki başvuruların idarelerce ihale veya son başvuru tarihinden önce sonuçlandırılması esastır. </a:t>
            </a:r>
          </a:p>
          <a:p>
            <a:pPr algn="just"/>
            <a:r>
              <a:rPr lang="tr-TR" dirty="0">
                <a:solidFill>
                  <a:schemeClr val="bg1"/>
                </a:solidFill>
              </a:rPr>
              <a:t>İhale dokümanında düzeltme yapılmasına karar verilmesi halinde, gerekli düzeltme yapılarak 29’uncu maddede belirtilen usule göre son başvuru veya ihale tarihi bir defaya mahsus olmak üzere ertelenir. Ancak belirlenen maddi veya teknik hataların veya eksikliklerin ilanda da bulunması halinde 26’ncı maddeye göre işlem tesis edilir.</a:t>
            </a:r>
          </a:p>
          <a:p>
            <a:pPr algn="just"/>
            <a:endParaRPr lang="tr-TR" dirty="0">
              <a:solidFill>
                <a:schemeClr val="bg1"/>
              </a:solidFill>
            </a:endParaRPr>
          </a:p>
        </p:txBody>
      </p:sp>
    </p:spTree>
    <p:extLst>
      <p:ext uri="{BB962C8B-B14F-4D97-AF65-F5344CB8AC3E}">
        <p14:creationId xmlns:p14="http://schemas.microsoft.com/office/powerpoint/2010/main" val="37373594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0" y="0"/>
            <a:ext cx="10791337" cy="1507067"/>
          </a:xfrm>
        </p:spPr>
        <p:txBody>
          <a:bodyPr/>
          <a:lstStyle/>
          <a:p>
            <a:r>
              <a:rPr lang="tr-TR" dirty="0"/>
              <a:t>ŞİKAYET SÜRECİ (4734 md 54-55-56-57)</a:t>
            </a:r>
          </a:p>
        </p:txBody>
      </p:sp>
      <p:sp>
        <p:nvSpPr>
          <p:cNvPr id="3" name="İçerik Yer Tutucusu 2"/>
          <p:cNvSpPr>
            <a:spLocks noGrp="1"/>
          </p:cNvSpPr>
          <p:nvPr>
            <p:ph idx="1"/>
          </p:nvPr>
        </p:nvSpPr>
        <p:spPr>
          <a:xfrm>
            <a:off x="708999" y="1507067"/>
            <a:ext cx="11037523" cy="4920110"/>
          </a:xfrm>
        </p:spPr>
        <p:txBody>
          <a:bodyPr>
            <a:normAutofit lnSpcReduction="10000"/>
          </a:bodyPr>
          <a:lstStyle/>
          <a:p>
            <a:pPr algn="just"/>
            <a:r>
              <a:rPr lang="tr-TR" b="1" dirty="0">
                <a:solidFill>
                  <a:schemeClr val="bg1"/>
                </a:solidFill>
              </a:rPr>
              <a:t>İdareye şikayet başvurusu </a:t>
            </a:r>
          </a:p>
          <a:p>
            <a:pPr algn="just"/>
            <a:r>
              <a:rPr lang="tr-TR" dirty="0">
                <a:solidFill>
                  <a:schemeClr val="bg1"/>
                </a:solidFill>
              </a:rPr>
              <a:t>İdare, başvurusu </a:t>
            </a:r>
            <a:r>
              <a:rPr lang="tr-TR" sz="2400" b="1" u="sng" dirty="0">
                <a:solidFill>
                  <a:schemeClr val="bg1"/>
                </a:solidFill>
              </a:rPr>
              <a:t>üzerine on gün içinde gerekçeli bir karar alır.</a:t>
            </a:r>
            <a:r>
              <a:rPr lang="tr-TR" dirty="0">
                <a:solidFill>
                  <a:schemeClr val="bg1"/>
                </a:solidFill>
              </a:rPr>
              <a:t>  Alınan karar, üç gün içinde bildirilir. İlan ile ihale veya ön yeterlik dokümanına yönelik başvurular dışında istekli olabileceklere bildirim yapılmaz.</a:t>
            </a:r>
          </a:p>
          <a:p>
            <a:pPr algn="just"/>
            <a:r>
              <a:rPr lang="tr-TR" dirty="0">
                <a:solidFill>
                  <a:schemeClr val="bg1"/>
                </a:solidFill>
              </a:rPr>
              <a:t>Belirtilen süre içinde bir </a:t>
            </a:r>
            <a:r>
              <a:rPr lang="tr-TR" u="sng" dirty="0">
                <a:solidFill>
                  <a:schemeClr val="bg1"/>
                </a:solidFill>
              </a:rPr>
              <a:t>karar alınmaması </a:t>
            </a:r>
            <a:r>
              <a:rPr lang="tr-TR" dirty="0">
                <a:solidFill>
                  <a:schemeClr val="bg1"/>
                </a:solidFill>
              </a:rPr>
              <a:t>durumunda </a:t>
            </a:r>
            <a:r>
              <a:rPr lang="tr-TR" u="sng" dirty="0">
                <a:solidFill>
                  <a:schemeClr val="bg1"/>
                </a:solidFill>
              </a:rPr>
              <a:t>başvuru sahibi tarafından </a:t>
            </a:r>
            <a:r>
              <a:rPr lang="tr-TR" dirty="0">
                <a:solidFill>
                  <a:schemeClr val="bg1"/>
                </a:solidFill>
              </a:rPr>
              <a:t>karar verme süresinin bitimini, süresinde alınan kararın </a:t>
            </a:r>
            <a:r>
              <a:rPr lang="tr-TR" u="sng" dirty="0">
                <a:solidFill>
                  <a:schemeClr val="bg1"/>
                </a:solidFill>
              </a:rPr>
              <a:t>uygun bulunmaması </a:t>
            </a:r>
            <a:r>
              <a:rPr lang="tr-TR" dirty="0">
                <a:solidFill>
                  <a:schemeClr val="bg1"/>
                </a:solidFill>
              </a:rPr>
              <a:t>durumunda ise </a:t>
            </a:r>
            <a:r>
              <a:rPr lang="tr-TR" u="sng" dirty="0">
                <a:solidFill>
                  <a:schemeClr val="bg1"/>
                </a:solidFill>
              </a:rPr>
              <a:t>başvuru sahibi dahil aday, istekli veya istekli olabilecekler tarafından </a:t>
            </a:r>
            <a:r>
              <a:rPr lang="tr-TR" dirty="0">
                <a:solidFill>
                  <a:schemeClr val="bg1"/>
                </a:solidFill>
              </a:rPr>
              <a:t>idarece alınan kararın bildirimini izleyen </a:t>
            </a:r>
            <a:r>
              <a:rPr lang="tr-TR" sz="2400" b="1" u="sng" dirty="0">
                <a:solidFill>
                  <a:schemeClr val="bg1"/>
                </a:solidFill>
              </a:rPr>
              <a:t>on gün içinde Kuruma itirazen şikayet </a:t>
            </a:r>
            <a:r>
              <a:rPr lang="tr-TR" dirty="0">
                <a:solidFill>
                  <a:schemeClr val="bg1"/>
                </a:solidFill>
              </a:rPr>
              <a:t>başvurusunda bulunulabilir.</a:t>
            </a:r>
          </a:p>
          <a:p>
            <a:pPr algn="just"/>
            <a:r>
              <a:rPr lang="tr-TR" dirty="0">
                <a:solidFill>
                  <a:schemeClr val="bg1"/>
                </a:solidFill>
              </a:rPr>
              <a:t>İdareye şikayet başvurusunda bulunulması halinde, başvuru üzerine alınan kararın son bildirim tarihini, süresi içerisinde bir karar alınmaması halinde ise bu sürenin bitimini izleyen tarihten itibaren on gün geçmeden ve itirazen şikayet başvurusunda bulunulmadığı hususuna ilişkin sorgulama yapılmadan veya itirazen şikayet başvurusunda bulunulması halinde ise Kurum tarafından nihai karar verilmeden sözleşme imzalanamaz.</a:t>
            </a:r>
          </a:p>
        </p:txBody>
      </p:sp>
    </p:spTree>
    <p:extLst>
      <p:ext uri="{BB962C8B-B14F-4D97-AF65-F5344CB8AC3E}">
        <p14:creationId xmlns:p14="http://schemas.microsoft.com/office/powerpoint/2010/main" val="38286727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0" y="0"/>
            <a:ext cx="10791337" cy="1507067"/>
          </a:xfrm>
        </p:spPr>
        <p:txBody>
          <a:bodyPr/>
          <a:lstStyle/>
          <a:p>
            <a:r>
              <a:rPr lang="tr-TR" dirty="0"/>
              <a:t>ŞİKAYET SÜRECİ (4734 md 54-55-56-57)</a:t>
            </a:r>
          </a:p>
        </p:txBody>
      </p:sp>
      <p:sp>
        <p:nvSpPr>
          <p:cNvPr id="3" name="İçerik Yer Tutucusu 2"/>
          <p:cNvSpPr>
            <a:spLocks noGrp="1"/>
          </p:cNvSpPr>
          <p:nvPr>
            <p:ph idx="1"/>
          </p:nvPr>
        </p:nvSpPr>
        <p:spPr>
          <a:xfrm>
            <a:off x="708999" y="1507067"/>
            <a:ext cx="11037523" cy="4920110"/>
          </a:xfrm>
        </p:spPr>
        <p:txBody>
          <a:bodyPr>
            <a:normAutofit lnSpcReduction="10000"/>
          </a:bodyPr>
          <a:lstStyle/>
          <a:p>
            <a:pPr algn="just"/>
            <a:r>
              <a:rPr lang="tr-TR" b="1" dirty="0">
                <a:solidFill>
                  <a:schemeClr val="bg1"/>
                </a:solidFill>
              </a:rPr>
              <a:t>Kuruma itirazen şikayet başvurusu</a:t>
            </a:r>
          </a:p>
          <a:p>
            <a:pPr algn="just"/>
            <a:r>
              <a:rPr lang="tr-TR" dirty="0">
                <a:solidFill>
                  <a:schemeClr val="bg1"/>
                </a:solidFill>
              </a:rPr>
              <a:t>Şikayet başvurusunda bulunan, alınan kararı uygun bulmayan aday, istekli veya istekli olabilecekler </a:t>
            </a:r>
            <a:r>
              <a:rPr lang="tr-TR" u="sng" dirty="0">
                <a:solidFill>
                  <a:schemeClr val="bg1"/>
                </a:solidFill>
              </a:rPr>
              <a:t>ON GÜN </a:t>
            </a:r>
            <a:r>
              <a:rPr lang="tr-TR" dirty="0">
                <a:solidFill>
                  <a:schemeClr val="bg1"/>
                </a:solidFill>
              </a:rPr>
              <a:t>içinde itirazen şikayet başvurusu yapabilirler. İhalenin iptaline ilişkin işlem ve kararlardan, sadece şikayet ve itirazen şikayet üzerine alınanlar kararlar itirazen şikayete konu edilebilir ve bu kararlara karşı </a:t>
            </a:r>
            <a:r>
              <a:rPr lang="tr-TR" u="sng" dirty="0">
                <a:solidFill>
                  <a:schemeClr val="bg1"/>
                </a:solidFill>
              </a:rPr>
              <a:t>beş gün içinde doğrudan Kuruma başvuruda bulunulabilir.</a:t>
            </a:r>
          </a:p>
          <a:p>
            <a:pPr algn="just"/>
            <a:r>
              <a:rPr lang="tr-TR" dirty="0">
                <a:solidFill>
                  <a:schemeClr val="bg1"/>
                </a:solidFill>
              </a:rPr>
              <a:t>Kurum, başvuru sahibinin iddialarını, şikayete konu olan hususlar ve işlemler bakımından eşit muamele ilkesinin ihlal edilip edilmediği açılarından inceler.</a:t>
            </a:r>
          </a:p>
          <a:p>
            <a:pPr algn="just"/>
            <a:r>
              <a:rPr lang="tr-TR" dirty="0">
                <a:solidFill>
                  <a:schemeClr val="bg1"/>
                </a:solidFill>
              </a:rPr>
              <a:t>İdare tarafından şikayet veya itirazen şikayet üzerine alınan ihalenin iptal edilmesi işlemine karşı yapılacak itirazen şikayet başvuruları ise idarenin iptal gerekçeleriyle sınırlı incelenir.</a:t>
            </a:r>
          </a:p>
          <a:p>
            <a:pPr algn="just"/>
            <a:r>
              <a:rPr lang="tr-TR" dirty="0">
                <a:solidFill>
                  <a:schemeClr val="bg1"/>
                </a:solidFill>
              </a:rPr>
              <a:t>Kanunda belirtilen sürelere ve usule uyulmadan sözleşme imzalanmış olması veya itirazen şikayet başvurusundan feragat edilmesi itirazen şikayet başvurusunun incelenmesine ve 54 üncü maddede sayılan kararlardan birinin alınmasına engel teşkil etmez.</a:t>
            </a:r>
          </a:p>
        </p:txBody>
      </p:sp>
    </p:spTree>
    <p:extLst>
      <p:ext uri="{BB962C8B-B14F-4D97-AF65-F5344CB8AC3E}">
        <p14:creationId xmlns:p14="http://schemas.microsoft.com/office/powerpoint/2010/main" val="17046266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0" y="0"/>
            <a:ext cx="10791337" cy="1507067"/>
          </a:xfrm>
        </p:spPr>
        <p:txBody>
          <a:bodyPr/>
          <a:lstStyle/>
          <a:p>
            <a:r>
              <a:rPr lang="tr-TR" dirty="0"/>
              <a:t>ŞİKAYET SÜRECİ (4734 md 54-55-56-57)</a:t>
            </a:r>
          </a:p>
        </p:txBody>
      </p:sp>
      <p:sp>
        <p:nvSpPr>
          <p:cNvPr id="3" name="İçerik Yer Tutucusu 2"/>
          <p:cNvSpPr>
            <a:spLocks noGrp="1"/>
          </p:cNvSpPr>
          <p:nvPr>
            <p:ph idx="1"/>
          </p:nvPr>
        </p:nvSpPr>
        <p:spPr>
          <a:xfrm>
            <a:off x="708999" y="1507067"/>
            <a:ext cx="11037523" cy="4920110"/>
          </a:xfrm>
        </p:spPr>
        <p:txBody>
          <a:bodyPr>
            <a:normAutofit/>
          </a:bodyPr>
          <a:lstStyle/>
          <a:p>
            <a:pPr algn="just"/>
            <a:r>
              <a:rPr lang="tr-TR" b="1" dirty="0">
                <a:solidFill>
                  <a:schemeClr val="bg1"/>
                </a:solidFill>
              </a:rPr>
              <a:t>Kuruma itirazen şikayet başvurusu</a:t>
            </a:r>
          </a:p>
          <a:p>
            <a:pPr algn="just"/>
            <a:r>
              <a:rPr lang="tr-TR" dirty="0">
                <a:solidFill>
                  <a:schemeClr val="bg1"/>
                </a:solidFill>
              </a:rPr>
              <a:t>Kurum, itirazen şikayete ilişkin nihai kararını</a:t>
            </a:r>
            <a:r>
              <a:rPr lang="tr-TR" sz="2400" b="1" dirty="0">
                <a:solidFill>
                  <a:schemeClr val="bg1"/>
                </a:solidFill>
              </a:rPr>
              <a:t>, </a:t>
            </a:r>
            <a:r>
              <a:rPr lang="tr-TR" sz="2400" b="1" u="sng" dirty="0">
                <a:solidFill>
                  <a:schemeClr val="bg1"/>
                </a:solidFill>
              </a:rPr>
              <a:t>yirmi gün içinde vermek zorundadır</a:t>
            </a:r>
            <a:r>
              <a:rPr lang="tr-TR" u="sng" dirty="0">
                <a:solidFill>
                  <a:schemeClr val="bg1"/>
                </a:solidFill>
              </a:rPr>
              <a:t>.</a:t>
            </a:r>
            <a:r>
              <a:rPr lang="tr-TR" dirty="0">
                <a:solidFill>
                  <a:schemeClr val="bg1"/>
                </a:solidFill>
              </a:rPr>
              <a:t> Bu süre </a:t>
            </a:r>
            <a:r>
              <a:rPr lang="tr-TR" sz="2400" b="1" u="sng" dirty="0">
                <a:solidFill>
                  <a:schemeClr val="bg1"/>
                </a:solidFill>
              </a:rPr>
              <a:t>21 inci maddenin (b) ve (c) bentlerinde on iş günü </a:t>
            </a:r>
            <a:r>
              <a:rPr lang="tr-TR" dirty="0">
                <a:solidFill>
                  <a:schemeClr val="bg1"/>
                </a:solidFill>
              </a:rPr>
              <a:t>olarak uygulanır.</a:t>
            </a:r>
          </a:p>
          <a:p>
            <a:pPr algn="just"/>
            <a:r>
              <a:rPr lang="tr-TR" dirty="0">
                <a:solidFill>
                  <a:schemeClr val="bg1"/>
                </a:solidFill>
              </a:rPr>
              <a:t>Kurul tarafından verilen bütün kararlar, karar tarihini izleyen beş iş günü içinde taraflara tebligata çıkarılır ve tebligata çıkarıldığı tarihi izleyen beş gün içinde Kurumun internet sayfasında yayınlanır. Kararlara erişim ücrete tabi tutulamaz.</a:t>
            </a:r>
          </a:p>
          <a:p>
            <a:pPr algn="just"/>
            <a:r>
              <a:rPr lang="tr-TR" dirty="0">
                <a:solidFill>
                  <a:schemeClr val="bg1"/>
                </a:solidFill>
              </a:rPr>
              <a:t>İdareler hukuki durumda değişiklik yaratan Kurul kararlarının gerektirdiği işlemleri ivedilikle yerine getirmek zorundadır.</a:t>
            </a:r>
          </a:p>
          <a:p>
            <a:pPr algn="just"/>
            <a:r>
              <a:rPr lang="tr-TR" dirty="0">
                <a:solidFill>
                  <a:schemeClr val="bg1"/>
                </a:solidFill>
              </a:rPr>
              <a:t>Şikâyetler ile ilgili </a:t>
            </a:r>
            <a:r>
              <a:rPr lang="tr-TR" sz="2400" b="1" u="sng" dirty="0">
                <a:solidFill>
                  <a:schemeClr val="bg1"/>
                </a:solidFill>
              </a:rPr>
              <a:t>Kurum tarafından verilen nihai kararlar Türkiye Cumhuriyeti Mahkemelerinde dava konusu edilebilir ve bu davalar öncelikle görülür.(</a:t>
            </a:r>
            <a:r>
              <a:rPr lang="tr-TR" dirty="0">
                <a:solidFill>
                  <a:schemeClr val="bg1"/>
                </a:solidFill>
              </a:rPr>
              <a:t>4734 MD 57)</a:t>
            </a:r>
          </a:p>
        </p:txBody>
      </p:sp>
    </p:spTree>
    <p:extLst>
      <p:ext uri="{BB962C8B-B14F-4D97-AF65-F5344CB8AC3E}">
        <p14:creationId xmlns:p14="http://schemas.microsoft.com/office/powerpoint/2010/main" val="27062778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1" y="1"/>
            <a:ext cx="8534400" cy="647700"/>
          </a:xfrm>
        </p:spPr>
        <p:txBody>
          <a:bodyPr/>
          <a:lstStyle/>
          <a:p>
            <a:r>
              <a:rPr lang="tr-TR" dirty="0"/>
              <a:t>ÖN MALİ KONTROL SÜRECİ</a:t>
            </a:r>
          </a:p>
        </p:txBody>
      </p:sp>
      <p:sp>
        <p:nvSpPr>
          <p:cNvPr id="3" name="İçerik Yer Tutucusu 2"/>
          <p:cNvSpPr>
            <a:spLocks noGrp="1"/>
          </p:cNvSpPr>
          <p:nvPr>
            <p:ph idx="1"/>
          </p:nvPr>
        </p:nvSpPr>
        <p:spPr>
          <a:xfrm>
            <a:off x="709002" y="850901"/>
            <a:ext cx="11151822" cy="5620238"/>
          </a:xfrm>
        </p:spPr>
        <p:txBody>
          <a:bodyPr>
            <a:normAutofit lnSpcReduction="10000"/>
          </a:bodyPr>
          <a:lstStyle/>
          <a:p>
            <a:pPr algn="just"/>
            <a:r>
              <a:rPr lang="tr-TR" sz="2800" b="1" dirty="0">
                <a:solidFill>
                  <a:schemeClr val="bg1"/>
                </a:solidFill>
              </a:rPr>
              <a:t>Malî kontrol: </a:t>
            </a:r>
            <a:r>
              <a:rPr lang="tr-TR" sz="2800" dirty="0">
                <a:solidFill>
                  <a:schemeClr val="bg1"/>
                </a:solidFill>
              </a:rPr>
              <a:t>Kamu kaynaklarının belirlenmiş amaçlar doğrultusunda, ilgili mevzuatla belirlenen kurallara uygun, etkili, ekonomik ve verimli bir şekilde kullanılmasını sağlamak için oluşturulan kontrol sistemi ile kurumsal yapı, yöntem ve süreçleri ifade eder.(5018 MD 3(m) bendi )</a:t>
            </a:r>
          </a:p>
          <a:p>
            <a:pPr algn="just"/>
            <a:r>
              <a:rPr lang="tr-TR" sz="2800" b="1" dirty="0">
                <a:solidFill>
                  <a:schemeClr val="bg1"/>
                </a:solidFill>
              </a:rPr>
              <a:t>Ön Malî Kontrol: </a:t>
            </a:r>
            <a:r>
              <a:rPr lang="tr-TR" sz="2800" dirty="0">
                <a:solidFill>
                  <a:schemeClr val="bg1"/>
                </a:solidFill>
              </a:rPr>
              <a:t>İdarelerin gelir, gider, varlık ve yükümlülüklerine ilişkin malî karar ve işlemlerinin; idarenin bütçesi, bütçe tertibi, kullanılabilir ödenek tutarı, harcama programı, finansman programı, merkezi yönetim bütçe kanunu ve diğer malî mevzuat hükümlerine uygunluğu ve kaynakların etkili, ekonomik ve verimli bir şekilde kullanılması yönlerinden yapılan kontrolünü, (İç Kontrol Ve Ön Malî Kontrole İlişkin Usul ve Esaslar)</a:t>
            </a:r>
          </a:p>
          <a:p>
            <a:pPr algn="just"/>
            <a:endParaRPr lang="tr-TR" dirty="0">
              <a:solidFill>
                <a:schemeClr val="bg1"/>
              </a:solidFill>
            </a:endParaRPr>
          </a:p>
        </p:txBody>
      </p:sp>
    </p:spTree>
    <p:extLst>
      <p:ext uri="{BB962C8B-B14F-4D97-AF65-F5344CB8AC3E}">
        <p14:creationId xmlns:p14="http://schemas.microsoft.com/office/powerpoint/2010/main" val="109067472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1" y="0"/>
            <a:ext cx="11028730" cy="1507067"/>
          </a:xfrm>
        </p:spPr>
        <p:txBody>
          <a:bodyPr/>
          <a:lstStyle/>
          <a:p>
            <a:r>
              <a:rPr lang="tr-TR" dirty="0"/>
              <a:t>ÖN MALİ KONTROL SÜRECİ (</a:t>
            </a:r>
            <a:r>
              <a:rPr lang="tr-TR" cap="none" dirty="0"/>
              <a:t>Ön Mali Kontrol İşlemleri Yönergesi MD 11) </a:t>
            </a:r>
            <a:endParaRPr lang="tr-TR" dirty="0"/>
          </a:p>
        </p:txBody>
      </p:sp>
      <p:sp>
        <p:nvSpPr>
          <p:cNvPr id="3" name="İçerik Yer Tutucusu 2"/>
          <p:cNvSpPr>
            <a:spLocks noGrp="1"/>
          </p:cNvSpPr>
          <p:nvPr>
            <p:ph idx="1"/>
          </p:nvPr>
        </p:nvSpPr>
        <p:spPr>
          <a:xfrm>
            <a:off x="709002" y="1507067"/>
            <a:ext cx="11151822" cy="4964071"/>
          </a:xfrm>
        </p:spPr>
        <p:txBody>
          <a:bodyPr>
            <a:normAutofit fontScale="85000" lnSpcReduction="20000"/>
          </a:bodyPr>
          <a:lstStyle/>
          <a:p>
            <a:pPr algn="just"/>
            <a:r>
              <a:rPr lang="tr-TR" dirty="0">
                <a:solidFill>
                  <a:schemeClr val="bg1"/>
                </a:solidFill>
              </a:rPr>
              <a:t>Harcama birimleri ile bunlara bağlı döner sermaye işletmelerinin, ilgili yasal düzenlemesinde kontrole tabi tutulamayacağı belirtilenler hariç ihale kanunlarına tabi olsun veya olmasın (istisnalar dahil), harcamayı gerektirecek taahhüt evrakı ve sözleşme tasarılarından tutarı mal ve hizmet alımları için</a:t>
            </a:r>
            <a:r>
              <a:rPr lang="tr-TR" u="sng" dirty="0">
                <a:solidFill>
                  <a:schemeClr val="bg1"/>
                </a:solidFill>
              </a:rPr>
              <a:t> </a:t>
            </a:r>
            <a:r>
              <a:rPr lang="tr-TR" sz="2100" b="1" u="sng" dirty="0">
                <a:solidFill>
                  <a:schemeClr val="bg1"/>
                </a:solidFill>
              </a:rPr>
              <a:t>bir milyon Türk Lirasını, yapım işleri için üç milyon Türk Lirasını </a:t>
            </a:r>
            <a:r>
              <a:rPr lang="tr-TR" dirty="0">
                <a:solidFill>
                  <a:schemeClr val="bg1"/>
                </a:solidFill>
              </a:rPr>
              <a:t>aşanlar kontrole tabidir. Bu tutarlara katma değer vergisi dâhil değildir. </a:t>
            </a:r>
          </a:p>
          <a:p>
            <a:pPr algn="just"/>
            <a:r>
              <a:rPr lang="tr-TR" dirty="0">
                <a:solidFill>
                  <a:schemeClr val="bg1"/>
                </a:solidFill>
              </a:rPr>
              <a:t>Kontrole tabi taahhüt evrakı ve sözleşme tasarıları, bunlara ilişkin tüm bilgi ve belgeleri içerecek şekilde oluşturulan ihale işlem dosyası, harcama yetkilisi tarafından sözleşme imzalanmadan ve idare taahhüt altına girmeden önce Başkanlığa gönderilir. Başkanlığın gerek görmesi halinde dosyanın onaylı bir sureti de ayrıca Başkanlığa gönderilir. Başkanlıkça en geç 20 işgünü içinde kontrol sonuçlandırılır.</a:t>
            </a:r>
          </a:p>
          <a:p>
            <a:pPr algn="just"/>
            <a:r>
              <a:rPr lang="tr-TR" dirty="0">
                <a:solidFill>
                  <a:schemeClr val="bg1"/>
                </a:solidFill>
              </a:rPr>
              <a:t>Sözleşmenin imzalanmasından sonra, </a:t>
            </a:r>
            <a:r>
              <a:rPr lang="tr-TR" sz="2100" b="1" u="sng" dirty="0">
                <a:solidFill>
                  <a:schemeClr val="bg1"/>
                </a:solidFill>
              </a:rPr>
              <a:t>beş iş günü </a:t>
            </a:r>
            <a:r>
              <a:rPr lang="tr-TR" dirty="0">
                <a:solidFill>
                  <a:schemeClr val="bg1"/>
                </a:solidFill>
              </a:rPr>
              <a:t>içinde;</a:t>
            </a:r>
          </a:p>
          <a:p>
            <a:pPr algn="just"/>
            <a:r>
              <a:rPr lang="tr-TR" dirty="0">
                <a:solidFill>
                  <a:schemeClr val="bg1"/>
                </a:solidFill>
              </a:rPr>
              <a:t>Sözleşme, </a:t>
            </a:r>
          </a:p>
          <a:p>
            <a:pPr lvl="0" algn="just" fontAlgn="base"/>
            <a:r>
              <a:rPr lang="tr-TR" dirty="0">
                <a:solidFill>
                  <a:schemeClr val="bg1"/>
                </a:solidFill>
              </a:rPr>
              <a:t>Sözleşme imzalanmadan önce istekli tarafından yatırılan damga vergisinin tahsil edildiğine ilişkin belge, </a:t>
            </a:r>
          </a:p>
          <a:p>
            <a:pPr lvl="0" algn="just" fontAlgn="base"/>
            <a:r>
              <a:rPr lang="tr-TR" dirty="0">
                <a:solidFill>
                  <a:schemeClr val="bg1"/>
                </a:solidFill>
              </a:rPr>
              <a:t>Sözleşme imzalanmadan önce istekli tarafından yatırılan KİK payının tahsil edildiğine ilişkin belge, </a:t>
            </a:r>
          </a:p>
          <a:p>
            <a:pPr algn="just"/>
            <a:r>
              <a:rPr lang="tr-TR" dirty="0">
                <a:solidFill>
                  <a:schemeClr val="bg1"/>
                </a:solidFill>
              </a:rPr>
              <a:t>Kesin Teminata ilişkin alındının örneği, </a:t>
            </a:r>
          </a:p>
          <a:p>
            <a:pPr lvl="0" algn="just" fontAlgn="base"/>
            <a:r>
              <a:rPr lang="tr-TR" dirty="0">
                <a:solidFill>
                  <a:schemeClr val="bg1"/>
                </a:solidFill>
              </a:rPr>
              <a:t>Yapım işlerinde sözleşmede öngörülmeyen iş artışının zorunlu hale gelmesi ve bu artışın müteahhidine yaptırılması halinde buna ilişkin onay belgesi ve yaklaşık maliyet hesap cetveli ile ek kesin teminata ilişkin belge, Başkanlığa gönderilir.</a:t>
            </a:r>
          </a:p>
        </p:txBody>
      </p:sp>
    </p:spTree>
    <p:extLst>
      <p:ext uri="{BB962C8B-B14F-4D97-AF65-F5344CB8AC3E}">
        <p14:creationId xmlns:p14="http://schemas.microsoft.com/office/powerpoint/2010/main" val="24486956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0" y="0"/>
            <a:ext cx="11037522" cy="779489"/>
          </a:xfrm>
        </p:spPr>
        <p:txBody>
          <a:bodyPr/>
          <a:lstStyle/>
          <a:p>
            <a:r>
              <a:rPr lang="tr-TR" dirty="0"/>
              <a:t>İhaleye katılamayacak olanlar(4734 md 11)</a:t>
            </a:r>
          </a:p>
        </p:txBody>
      </p:sp>
      <p:sp>
        <p:nvSpPr>
          <p:cNvPr id="3" name="İçerik Yer Tutucusu 2"/>
          <p:cNvSpPr>
            <a:spLocks noGrp="1"/>
          </p:cNvSpPr>
          <p:nvPr>
            <p:ph idx="1"/>
          </p:nvPr>
        </p:nvSpPr>
        <p:spPr>
          <a:xfrm>
            <a:off x="708999" y="914400"/>
            <a:ext cx="11037523" cy="5512777"/>
          </a:xfrm>
        </p:spPr>
        <p:txBody>
          <a:bodyPr>
            <a:normAutofit lnSpcReduction="10000"/>
          </a:bodyPr>
          <a:lstStyle/>
          <a:p>
            <a:pPr algn="just"/>
            <a:r>
              <a:rPr lang="tr-TR" sz="1600" b="1" dirty="0">
                <a:solidFill>
                  <a:schemeClr val="bg1"/>
                </a:solidFill>
              </a:rPr>
              <a:t>a)</a:t>
            </a:r>
            <a:r>
              <a:rPr lang="tr-TR" sz="1600" dirty="0">
                <a:solidFill>
                  <a:schemeClr val="bg1"/>
                </a:solidFill>
              </a:rPr>
              <a:t> Mahkeme kararıyla kamu ihalelerine katılmaktan yasaklanmış olanlar ile Terörle Mücadele Kanunu kapsamına giren suçlardan veya örgütlü suçlardan veyahut kendi ülkesinde ya da yabancı bir ülkede kamu görevlilerine rüşvet verme suçundan dolayı hükümlü bulunanlar.         </a:t>
            </a:r>
          </a:p>
          <a:p>
            <a:pPr algn="just"/>
            <a:r>
              <a:rPr lang="tr-TR" sz="1600" b="1" dirty="0">
                <a:solidFill>
                  <a:schemeClr val="bg1"/>
                </a:solidFill>
              </a:rPr>
              <a:t>b) </a:t>
            </a:r>
            <a:r>
              <a:rPr lang="tr-TR" sz="1600" dirty="0">
                <a:solidFill>
                  <a:schemeClr val="bg1"/>
                </a:solidFill>
              </a:rPr>
              <a:t>İlgili mercilerce hileli iflas ettiğine karar verilenler.</a:t>
            </a:r>
          </a:p>
          <a:p>
            <a:pPr algn="just"/>
            <a:r>
              <a:rPr lang="tr-TR" sz="1600" b="1" dirty="0">
                <a:solidFill>
                  <a:schemeClr val="bg1"/>
                </a:solidFill>
              </a:rPr>
              <a:t>c)</a:t>
            </a:r>
            <a:r>
              <a:rPr lang="tr-TR" sz="1600" dirty="0">
                <a:solidFill>
                  <a:schemeClr val="bg1"/>
                </a:solidFill>
              </a:rPr>
              <a:t> İhaleyi yapan idarenin ihale yetkilisi kişileri ile bu yetkiye sahip kurullarda görevli kişiler.</a:t>
            </a:r>
          </a:p>
          <a:p>
            <a:pPr algn="just"/>
            <a:r>
              <a:rPr lang="tr-TR" sz="1600" b="1" dirty="0">
                <a:solidFill>
                  <a:schemeClr val="bg1"/>
                </a:solidFill>
              </a:rPr>
              <a:t>d)</a:t>
            </a:r>
            <a:r>
              <a:rPr lang="tr-TR" sz="1600" dirty="0">
                <a:solidFill>
                  <a:schemeClr val="bg1"/>
                </a:solidFill>
              </a:rPr>
              <a:t> İhaleyi yapan idarenin ihale konusu işle ilgili her türlü ihale işlemlerini hazırlamak, yürütmek, sonuçlandırmak ve onaylamakla görevli olanlar.</a:t>
            </a:r>
          </a:p>
          <a:p>
            <a:pPr algn="just"/>
            <a:r>
              <a:rPr lang="tr-TR" sz="1600" b="1" dirty="0">
                <a:solidFill>
                  <a:schemeClr val="bg1"/>
                </a:solidFill>
              </a:rPr>
              <a:t>e)</a:t>
            </a:r>
            <a:r>
              <a:rPr lang="tr-TR" sz="1600" dirty="0">
                <a:solidFill>
                  <a:schemeClr val="bg1"/>
                </a:solidFill>
              </a:rPr>
              <a:t> (c) ve (d) bentlerinde belirtilen şahısların </a:t>
            </a:r>
            <a:r>
              <a:rPr lang="tr-TR" sz="1600" u="sng" dirty="0">
                <a:solidFill>
                  <a:schemeClr val="bg1"/>
                </a:solidFill>
              </a:rPr>
              <a:t>eşleri ve üçüncü dereceye kadar kan ve ikinci dereceye kadar kayın hısımları ile evlatlıkları ve evlat edinenleri.</a:t>
            </a:r>
          </a:p>
          <a:p>
            <a:pPr algn="just"/>
            <a:r>
              <a:rPr lang="tr-TR" sz="1600" b="1" dirty="0">
                <a:solidFill>
                  <a:schemeClr val="bg1"/>
                </a:solidFill>
              </a:rPr>
              <a:t>f)</a:t>
            </a:r>
            <a:r>
              <a:rPr lang="tr-TR" sz="1600" dirty="0">
                <a:solidFill>
                  <a:schemeClr val="bg1"/>
                </a:solidFill>
              </a:rPr>
              <a:t> (c), (d) ve (e) bentlerinde belirtilenlerin ortakları ile şirketleri</a:t>
            </a:r>
          </a:p>
          <a:p>
            <a:pPr algn="just"/>
            <a:r>
              <a:rPr lang="tr-TR" sz="1600" dirty="0">
                <a:solidFill>
                  <a:schemeClr val="bg1"/>
                </a:solidFill>
              </a:rPr>
              <a:t>İhale konusu işin danışmanlık hizmetlerini yapan yükleniciler bu işin ihalesine katılamazlar. Aynı şekilde, ihale konusu işin yüklenicileri de o işin danışmanlık hizmeti ihalelerine katılamazlar. Bu yasaklar, bunların ortaklık ve yönetim ilişkisi olan şirketleri ile bu şirketlerin sermayesinin yarısından fazlasına sahip oldukları şirketleri için de geçerlidir. </a:t>
            </a:r>
          </a:p>
          <a:p>
            <a:pPr algn="just"/>
            <a:r>
              <a:rPr lang="tr-TR" sz="1600" dirty="0">
                <a:solidFill>
                  <a:schemeClr val="bg1"/>
                </a:solidFill>
              </a:rPr>
              <a:t>İhaleyi yapan idare bünyesinde bulunan veya idare ile ilgili her ne amaçla kurulmuş olursa olsun vakıf, dernek, birlik, sandık gibi kuruluşlar ile bu kuruluşların ortak oldukları şirketler bu idarelerin ihalelerine katılamazlar.</a:t>
            </a:r>
          </a:p>
          <a:p>
            <a:pPr algn="just"/>
            <a:r>
              <a:rPr lang="tr-TR" sz="1600" u="sng" dirty="0">
                <a:solidFill>
                  <a:schemeClr val="bg1"/>
                </a:solidFill>
              </a:rPr>
              <a:t>Bu yasaklara rağmen ihaleye katılan istekliler ihale dışı bırakılarak geçici teminatları gelir kaydedilir. </a:t>
            </a:r>
            <a:r>
              <a:rPr lang="tr-TR" sz="1600" dirty="0">
                <a:solidFill>
                  <a:schemeClr val="bg1"/>
                </a:solidFill>
              </a:rPr>
              <a:t>Ayrıca, bu durumun tekliflerin değerlendirmesi aşamasında tespit edilememesi nedeniyle bunlardan biri üzerine ihale yapılmışsa, teminatı gelir kaydedilerek ihale iptal edilir.</a:t>
            </a:r>
          </a:p>
        </p:txBody>
      </p:sp>
    </p:spTree>
    <p:extLst>
      <p:ext uri="{BB962C8B-B14F-4D97-AF65-F5344CB8AC3E}">
        <p14:creationId xmlns:p14="http://schemas.microsoft.com/office/powerpoint/2010/main" val="2595195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4212" y="22794"/>
            <a:ext cx="8534400" cy="1507067"/>
          </a:xfrm>
        </p:spPr>
        <p:txBody>
          <a:bodyPr/>
          <a:lstStyle/>
          <a:p>
            <a:r>
              <a:rPr lang="tr-TR" dirty="0"/>
              <a:t>KAPSAM (</a:t>
            </a:r>
            <a:r>
              <a:rPr lang="tr-TR" cap="none" dirty="0"/>
              <a:t>4734 Sayılı Kanun Madde 2</a:t>
            </a:r>
            <a:r>
              <a:rPr lang="tr-TR" dirty="0"/>
              <a:t>)</a:t>
            </a:r>
          </a:p>
        </p:txBody>
      </p:sp>
      <p:sp>
        <p:nvSpPr>
          <p:cNvPr id="3" name="İçerik Yer Tutucusu 2"/>
          <p:cNvSpPr>
            <a:spLocks noGrp="1"/>
          </p:cNvSpPr>
          <p:nvPr>
            <p:ph idx="1"/>
          </p:nvPr>
        </p:nvSpPr>
        <p:spPr>
          <a:xfrm>
            <a:off x="684212" y="1034322"/>
            <a:ext cx="11027142" cy="5577494"/>
          </a:xfrm>
        </p:spPr>
        <p:txBody>
          <a:bodyPr>
            <a:normAutofit lnSpcReduction="10000"/>
          </a:bodyPr>
          <a:lstStyle/>
          <a:p>
            <a:pPr algn="just"/>
            <a:r>
              <a:rPr lang="tr-TR" sz="2800" b="1" u="sng" dirty="0">
                <a:solidFill>
                  <a:schemeClr val="bg1"/>
                </a:solidFill>
              </a:rPr>
              <a:t>a) Genel bütçe kapsamındaki kamu idareleri ile özel bütçeli idareler, il özel idareleri ve belediyeler ile bunlara bağlı; döner sermayeli kuruluşlar, </a:t>
            </a:r>
            <a:r>
              <a:rPr lang="tr-TR" dirty="0">
                <a:solidFill>
                  <a:schemeClr val="bg1"/>
                </a:solidFill>
              </a:rPr>
              <a:t>birlikler (meslekî kuruluş şeklinde faaliyet gösterenler ile bunların üst kuruluşları hariç), tüzel kişiler.</a:t>
            </a:r>
          </a:p>
          <a:p>
            <a:pPr algn="just"/>
            <a:r>
              <a:rPr lang="tr-TR" dirty="0">
                <a:solidFill>
                  <a:schemeClr val="bg1"/>
                </a:solidFill>
              </a:rPr>
              <a:t>b) Kamu iktisadi kuruluşları ile iktisadi devlet teşekküllerinden oluşan kamu iktisadi teşebbüsleri.</a:t>
            </a:r>
          </a:p>
          <a:p>
            <a:pPr algn="just"/>
            <a:r>
              <a:rPr lang="tr-TR" dirty="0">
                <a:solidFill>
                  <a:schemeClr val="bg1"/>
                </a:solidFill>
              </a:rPr>
              <a:t>c) Sosyal güvenlik kuruluşları, fonlar, özel kanunlarla veya Cumhurbaşkanlığı Kararnameleriyle kurulmuş ve kendilerine kamu görevi verilmiş tüzel kişiliğe sahip kuruluşlar (meslekî kuruluşlar ve vakıf yüksek öğretim kurumları hariç) ile bağımsız bütçeli kuruluşlar. </a:t>
            </a:r>
            <a:r>
              <a:rPr lang="tr-TR" baseline="30000" dirty="0">
                <a:solidFill>
                  <a:schemeClr val="bg1"/>
                </a:solidFill>
              </a:rPr>
              <a:t>(1)</a:t>
            </a:r>
            <a:endParaRPr lang="tr-TR" dirty="0">
              <a:solidFill>
                <a:schemeClr val="bg1"/>
              </a:solidFill>
            </a:endParaRPr>
          </a:p>
          <a:p>
            <a:pPr algn="just"/>
            <a:r>
              <a:rPr lang="tr-TR" dirty="0">
                <a:solidFill>
                  <a:schemeClr val="bg1"/>
                </a:solidFill>
              </a:rPr>
              <a:t>d) (a), (b) ve (c) bentlerinde belirtilenlerin doğrudan veya dolaylı olarak birlikte ya da ayrı ayrı sermayesinin yarısından fazlasına sahip bulundukları her çeşit kuruluş, müessese, birlik, işletme ve şirketler.</a:t>
            </a:r>
          </a:p>
          <a:p>
            <a:pPr algn="just"/>
            <a:r>
              <a:rPr lang="tr-TR" dirty="0">
                <a:solidFill>
                  <a:schemeClr val="bg1"/>
                </a:solidFill>
              </a:rPr>
              <a:t>e) 4603 sayılı Kanun kapsamındaki bankalar ile bu bankaların doğrudan veya dolaylı olarak birlikte ya da ayrı ayrı sermayesinin yarısından fazlasına sahip bulundukları şirketlerin yapım ihaleleri.</a:t>
            </a:r>
          </a:p>
        </p:txBody>
      </p:sp>
    </p:spTree>
    <p:extLst>
      <p:ext uri="{BB962C8B-B14F-4D97-AF65-F5344CB8AC3E}">
        <p14:creationId xmlns:p14="http://schemas.microsoft.com/office/powerpoint/2010/main" val="341899403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0" y="0"/>
            <a:ext cx="11037522" cy="1507067"/>
          </a:xfrm>
        </p:spPr>
        <p:txBody>
          <a:bodyPr/>
          <a:lstStyle/>
          <a:p>
            <a:r>
              <a:rPr lang="tr-TR" dirty="0"/>
              <a:t>Yasak fiil veya davranışlar (4734 md 17)</a:t>
            </a:r>
          </a:p>
        </p:txBody>
      </p:sp>
      <p:sp>
        <p:nvSpPr>
          <p:cNvPr id="3" name="İçerik Yer Tutucusu 2"/>
          <p:cNvSpPr>
            <a:spLocks noGrp="1"/>
          </p:cNvSpPr>
          <p:nvPr>
            <p:ph idx="1"/>
          </p:nvPr>
        </p:nvSpPr>
        <p:spPr>
          <a:xfrm>
            <a:off x="708999" y="1507067"/>
            <a:ext cx="11037523" cy="4920110"/>
          </a:xfrm>
        </p:spPr>
        <p:txBody>
          <a:bodyPr>
            <a:normAutofit fontScale="92500"/>
          </a:bodyPr>
          <a:lstStyle/>
          <a:p>
            <a:pPr algn="just"/>
            <a:r>
              <a:rPr lang="tr-TR" dirty="0">
                <a:solidFill>
                  <a:schemeClr val="bg1"/>
                </a:solidFill>
              </a:rPr>
              <a:t>İhalelerde aşağıda belirtilen fiil veya davranışlarda bulunmak yasaktır:</a:t>
            </a:r>
          </a:p>
          <a:p>
            <a:pPr algn="just"/>
            <a:r>
              <a:rPr lang="tr-TR" b="1" dirty="0">
                <a:solidFill>
                  <a:schemeClr val="bg1"/>
                </a:solidFill>
              </a:rPr>
              <a:t>a)</a:t>
            </a:r>
            <a:r>
              <a:rPr lang="tr-TR" dirty="0">
                <a:solidFill>
                  <a:schemeClr val="bg1"/>
                </a:solidFill>
              </a:rPr>
              <a:t> Hile, vaat, tehdit, nüfuz kullanma, çıkar sağlama, anlaşma, irtikap, rüşvet suretiyle veya başka yollarla ihaleye ilişkin işlemlere fesat karıştırmak veya buna teşebbüs  etmek. </a:t>
            </a:r>
            <a:r>
              <a:rPr lang="tr-TR" b="1" dirty="0">
                <a:solidFill>
                  <a:schemeClr val="bg1"/>
                </a:solidFill>
              </a:rPr>
              <a:t>      </a:t>
            </a:r>
            <a:endParaRPr lang="tr-TR" dirty="0">
              <a:solidFill>
                <a:schemeClr val="bg1"/>
              </a:solidFill>
            </a:endParaRPr>
          </a:p>
          <a:p>
            <a:pPr algn="just"/>
            <a:r>
              <a:rPr lang="tr-TR" b="1" dirty="0">
                <a:solidFill>
                  <a:schemeClr val="bg1"/>
                </a:solidFill>
              </a:rPr>
              <a:t>b)</a:t>
            </a:r>
            <a:r>
              <a:rPr lang="tr-TR" dirty="0">
                <a:solidFill>
                  <a:schemeClr val="bg1"/>
                </a:solidFill>
              </a:rPr>
              <a:t> İsteklileri tereddüde düşürmek, katılımı engellemek, isteklilere anlaşma teklifinde bulunmak veya teşvik etmek, rekabeti veya ihale kararını etkileyecek davranışlarda bulunmak.</a:t>
            </a:r>
          </a:p>
          <a:p>
            <a:pPr algn="just"/>
            <a:r>
              <a:rPr lang="tr-TR" b="1" dirty="0">
                <a:solidFill>
                  <a:schemeClr val="bg1"/>
                </a:solidFill>
              </a:rPr>
              <a:t>c)</a:t>
            </a:r>
            <a:r>
              <a:rPr lang="tr-TR" dirty="0">
                <a:solidFill>
                  <a:schemeClr val="bg1"/>
                </a:solidFill>
              </a:rPr>
              <a:t> Sahte belge veya sahte teminat düzenlemek, kullanmak veya bunlara teşebbüs etmek. </a:t>
            </a:r>
          </a:p>
          <a:p>
            <a:pPr algn="just"/>
            <a:r>
              <a:rPr lang="tr-TR" b="1" dirty="0">
                <a:solidFill>
                  <a:schemeClr val="bg1"/>
                </a:solidFill>
              </a:rPr>
              <a:t>d)</a:t>
            </a:r>
            <a:r>
              <a:rPr lang="tr-TR" dirty="0">
                <a:solidFill>
                  <a:schemeClr val="bg1"/>
                </a:solidFill>
              </a:rPr>
              <a:t> Alternatif teklif verebilme halleri dışında, ihalelerde bir istekli tarafından kendisi veya başkaları adına doğrudan veya dolaylı olarak, asaleten ya da vekaleten birden fazla teklif vermek.</a:t>
            </a:r>
          </a:p>
          <a:p>
            <a:pPr algn="just"/>
            <a:r>
              <a:rPr lang="tr-TR" b="1" dirty="0">
                <a:solidFill>
                  <a:schemeClr val="bg1"/>
                </a:solidFill>
              </a:rPr>
              <a:t>e) </a:t>
            </a:r>
            <a:r>
              <a:rPr lang="tr-TR" u="sng" dirty="0">
                <a:solidFill>
                  <a:schemeClr val="bg1"/>
                </a:solidFill>
              </a:rPr>
              <a:t>11’inci maddeye göre ihaleye katılamayacağı belirtildiği halde ihaleye katılmak.</a:t>
            </a:r>
          </a:p>
          <a:p>
            <a:pPr algn="just"/>
            <a:r>
              <a:rPr lang="tr-TR" dirty="0">
                <a:solidFill>
                  <a:schemeClr val="bg1"/>
                </a:solidFill>
              </a:rPr>
              <a:t>Bu yasak fiil veya davranışlarda bulunanlar hakkında bu Kanunun Dördüncü Kısmında belirtilen hükümler uygulanır.</a:t>
            </a:r>
          </a:p>
          <a:p>
            <a:pPr algn="just"/>
            <a:endParaRPr lang="tr-TR" dirty="0">
              <a:solidFill>
                <a:schemeClr val="bg1"/>
              </a:solidFill>
            </a:endParaRPr>
          </a:p>
        </p:txBody>
      </p:sp>
    </p:spTree>
    <p:extLst>
      <p:ext uri="{BB962C8B-B14F-4D97-AF65-F5344CB8AC3E}">
        <p14:creationId xmlns:p14="http://schemas.microsoft.com/office/powerpoint/2010/main" val="4326002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0" y="0"/>
            <a:ext cx="11037522" cy="659567"/>
          </a:xfrm>
        </p:spPr>
        <p:txBody>
          <a:bodyPr/>
          <a:lstStyle/>
          <a:p>
            <a:r>
              <a:rPr lang="tr-TR" dirty="0"/>
              <a:t>YASAKLAR VE CEZA SORUMLULUĞU	(4734 md 58)</a:t>
            </a:r>
          </a:p>
        </p:txBody>
      </p:sp>
      <p:sp>
        <p:nvSpPr>
          <p:cNvPr id="3" name="İçerik Yer Tutucusu 2"/>
          <p:cNvSpPr>
            <a:spLocks noGrp="1"/>
          </p:cNvSpPr>
          <p:nvPr>
            <p:ph idx="1"/>
          </p:nvPr>
        </p:nvSpPr>
        <p:spPr>
          <a:xfrm>
            <a:off x="708999" y="989351"/>
            <a:ext cx="11037523" cy="5437826"/>
          </a:xfrm>
        </p:spPr>
        <p:txBody>
          <a:bodyPr>
            <a:normAutofit lnSpcReduction="10000"/>
          </a:bodyPr>
          <a:lstStyle/>
          <a:p>
            <a:pPr algn="just"/>
            <a:r>
              <a:rPr lang="tr-TR" sz="2400" dirty="0">
                <a:solidFill>
                  <a:schemeClr val="bg1"/>
                </a:solidFill>
              </a:rPr>
              <a:t>17’nci maddede belirtilen fiil veya davranışlarda bulundukları tespit edilenler hakkında fiil veya davranışlarının özelliğine göre, </a:t>
            </a:r>
            <a:r>
              <a:rPr lang="tr-TR" sz="2800" b="1" u="sng" dirty="0">
                <a:solidFill>
                  <a:schemeClr val="bg1"/>
                </a:solidFill>
              </a:rPr>
              <a:t>bir yıldan az olmamak üzere iki yıla kadar,</a:t>
            </a:r>
            <a:r>
              <a:rPr lang="tr-TR" sz="2800" b="1" dirty="0">
                <a:solidFill>
                  <a:schemeClr val="bg1"/>
                </a:solidFill>
              </a:rPr>
              <a:t> </a:t>
            </a:r>
            <a:r>
              <a:rPr lang="tr-TR" sz="2400" dirty="0">
                <a:solidFill>
                  <a:schemeClr val="bg1"/>
                </a:solidFill>
              </a:rPr>
              <a:t>üzerine ihale yapıldığı halde mücbir sebep halleri dışında usulüne göre sözleşme yapmayanlar hakkında ise altı aydan az olmamak üzere bir yıla kadar, 2 </a:t>
            </a:r>
            <a:r>
              <a:rPr lang="tr-TR" sz="2400" dirty="0" err="1">
                <a:solidFill>
                  <a:schemeClr val="bg1"/>
                </a:solidFill>
              </a:rPr>
              <a:t>nci</a:t>
            </a:r>
            <a:r>
              <a:rPr lang="tr-TR" sz="2400" dirty="0">
                <a:solidFill>
                  <a:schemeClr val="bg1"/>
                </a:solidFill>
              </a:rPr>
              <a:t> ve 3 üncü maddeler ile istisna edilenler dahil bütün </a:t>
            </a:r>
            <a:r>
              <a:rPr lang="tr-TR" sz="2800" b="1" u="sng" dirty="0">
                <a:solidFill>
                  <a:schemeClr val="bg1"/>
                </a:solidFill>
              </a:rPr>
              <a:t>kamu kurum ve kuruluşlarının ihalelerine katılmaktan yasaklama kararı verilir.</a:t>
            </a:r>
          </a:p>
          <a:p>
            <a:pPr algn="just"/>
            <a:r>
              <a:rPr lang="tr-TR" sz="2400" dirty="0">
                <a:solidFill>
                  <a:schemeClr val="bg1"/>
                </a:solidFill>
              </a:rPr>
              <a:t>Katılma yasakları, </a:t>
            </a:r>
            <a:r>
              <a:rPr lang="tr-TR" sz="3200" b="1" u="sng" dirty="0">
                <a:solidFill>
                  <a:schemeClr val="bg1"/>
                </a:solidFill>
              </a:rPr>
              <a:t>ihaleyi yapan bakanlık </a:t>
            </a:r>
            <a:r>
              <a:rPr lang="tr-TR" sz="3200" b="1" dirty="0">
                <a:solidFill>
                  <a:schemeClr val="bg1"/>
                </a:solidFill>
              </a:rPr>
              <a:t>veya </a:t>
            </a:r>
            <a:r>
              <a:rPr lang="tr-TR" sz="3200" b="1" u="sng" dirty="0">
                <a:solidFill>
                  <a:schemeClr val="bg1"/>
                </a:solidFill>
              </a:rPr>
              <a:t>ilgili veya bağlı bulunulan bakanlık</a:t>
            </a:r>
            <a:r>
              <a:rPr lang="tr-TR" sz="2400" u="sng" dirty="0">
                <a:solidFill>
                  <a:schemeClr val="bg1"/>
                </a:solidFill>
              </a:rPr>
              <a:t>, </a:t>
            </a:r>
            <a:r>
              <a:rPr lang="tr-TR" sz="2400" dirty="0">
                <a:solidFill>
                  <a:schemeClr val="bg1"/>
                </a:solidFill>
              </a:rPr>
              <a:t>herhangi bir bakanlığın ilgili veya bağlı kuruluşu sayılmayan idarelerde bu idarelerin ihale yetkilileri, il özel idareleri ve</a:t>
            </a:r>
            <a:r>
              <a:rPr lang="tr-TR" sz="2400" b="1" dirty="0">
                <a:solidFill>
                  <a:schemeClr val="bg1"/>
                </a:solidFill>
              </a:rPr>
              <a:t> </a:t>
            </a:r>
            <a:r>
              <a:rPr lang="tr-TR" sz="2400" dirty="0">
                <a:solidFill>
                  <a:schemeClr val="bg1"/>
                </a:solidFill>
              </a:rPr>
              <a:t>bunlara bağlı birlik, müessese ve işletmelerde İçişleri Bakanlığı; belediyeler ve bunlara bağlı birlik, müessese ve işletmelerde ise Çevre ve Şehircilik Bakanlığı tarafından verilir. </a:t>
            </a:r>
          </a:p>
          <a:p>
            <a:pPr algn="just"/>
            <a:endParaRPr lang="tr-TR" sz="2400" dirty="0">
              <a:solidFill>
                <a:schemeClr val="bg1"/>
              </a:solidFill>
            </a:endParaRPr>
          </a:p>
        </p:txBody>
      </p:sp>
    </p:spTree>
    <p:extLst>
      <p:ext uri="{BB962C8B-B14F-4D97-AF65-F5344CB8AC3E}">
        <p14:creationId xmlns:p14="http://schemas.microsoft.com/office/powerpoint/2010/main" val="180412737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1" y="0"/>
            <a:ext cx="8534400" cy="1507067"/>
          </a:xfrm>
        </p:spPr>
        <p:txBody>
          <a:bodyPr/>
          <a:lstStyle/>
          <a:p>
            <a:r>
              <a:rPr lang="tr-TR" dirty="0"/>
              <a:t>Sözleşme (4734 md 42-43)</a:t>
            </a:r>
          </a:p>
        </p:txBody>
      </p:sp>
      <p:sp>
        <p:nvSpPr>
          <p:cNvPr id="3" name="İçerik Yer Tutucusu 2"/>
          <p:cNvSpPr>
            <a:spLocks noGrp="1"/>
          </p:cNvSpPr>
          <p:nvPr>
            <p:ph idx="1"/>
          </p:nvPr>
        </p:nvSpPr>
        <p:spPr>
          <a:xfrm>
            <a:off x="709001" y="134911"/>
            <a:ext cx="11213368" cy="6450527"/>
          </a:xfrm>
        </p:spPr>
        <p:txBody>
          <a:bodyPr/>
          <a:lstStyle/>
          <a:p>
            <a:pPr algn="just"/>
            <a:r>
              <a:rPr lang="tr-TR" b="1" dirty="0">
                <a:solidFill>
                  <a:schemeClr val="bg1"/>
                </a:solidFill>
              </a:rPr>
              <a:t>Sözleşmeye davet ve kesin teminat</a:t>
            </a:r>
            <a:endParaRPr lang="tr-TR" dirty="0">
              <a:solidFill>
                <a:schemeClr val="bg1"/>
              </a:solidFill>
            </a:endParaRPr>
          </a:p>
          <a:p>
            <a:pPr algn="just"/>
            <a:r>
              <a:rPr lang="tr-TR" sz="2400" b="1" u="sng" dirty="0">
                <a:solidFill>
                  <a:schemeClr val="bg1"/>
                </a:solidFill>
              </a:rPr>
              <a:t>Kesinleşen ihale kararının bildiriminden sonra belirtilen sürelerin bitimini, ön mali kontrol yapılması gereken hallerde ise bu kontrolün tamamlandığı tarihi izleyen günden itibaren üç gün içinde ihale üzerinde bırakılan istekliye, tebliğ tarihini izleyen on gün içinde kesin teminatı vermek suretiyle sözleşmeyi imzalaması hususu bildirilir. </a:t>
            </a:r>
            <a:r>
              <a:rPr lang="tr-TR" dirty="0">
                <a:solidFill>
                  <a:schemeClr val="bg1"/>
                </a:solidFill>
              </a:rPr>
              <a:t>Yabancı istekliler için bu süreye on iki gün ilave edilir.</a:t>
            </a:r>
          </a:p>
          <a:p>
            <a:pPr algn="just"/>
            <a:r>
              <a:rPr lang="tr-TR" dirty="0">
                <a:solidFill>
                  <a:schemeClr val="bg1"/>
                </a:solidFill>
              </a:rPr>
              <a:t>Sözleşmenin imzalanacağı tarihte, ihale sonuç bilgileri Kuruma gönderilmek suretiyle ihale üzerinde kalan isteklinin ihalelere katılmaktan yasaklı olup olmadığının teyit edilmesi zorunludur.</a:t>
            </a:r>
          </a:p>
          <a:p>
            <a:pPr algn="just"/>
            <a:r>
              <a:rPr lang="tr-TR" dirty="0">
                <a:solidFill>
                  <a:schemeClr val="bg1"/>
                </a:solidFill>
              </a:rPr>
              <a:t>Taahhüdün sözleşme ve ihale dokümanı hükümlerine uygun olarak yerine getirilmesini sağlamak amacıyla, sözleşmenin yapılmasından önce ihale üzerinde kalan istekliden ihale bedeli üzerinden hesaplanmak suretiyle % 6 oranında kesin teminat alınır. </a:t>
            </a:r>
          </a:p>
        </p:txBody>
      </p:sp>
    </p:spTree>
    <p:extLst>
      <p:ext uri="{BB962C8B-B14F-4D97-AF65-F5344CB8AC3E}">
        <p14:creationId xmlns:p14="http://schemas.microsoft.com/office/powerpoint/2010/main" val="319327088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1" y="1"/>
            <a:ext cx="8534400" cy="689548"/>
          </a:xfrm>
        </p:spPr>
        <p:txBody>
          <a:bodyPr/>
          <a:lstStyle/>
          <a:p>
            <a:r>
              <a:rPr lang="tr-TR" dirty="0"/>
              <a:t>Sözleşme (4734 md 44)</a:t>
            </a:r>
          </a:p>
        </p:txBody>
      </p:sp>
      <p:sp>
        <p:nvSpPr>
          <p:cNvPr id="3" name="İçerik Yer Tutucusu 2"/>
          <p:cNvSpPr>
            <a:spLocks noGrp="1"/>
          </p:cNvSpPr>
          <p:nvPr>
            <p:ph idx="1"/>
          </p:nvPr>
        </p:nvSpPr>
        <p:spPr>
          <a:xfrm>
            <a:off x="709001" y="689549"/>
            <a:ext cx="11213368" cy="5895889"/>
          </a:xfrm>
        </p:spPr>
        <p:txBody>
          <a:bodyPr>
            <a:normAutofit lnSpcReduction="10000"/>
          </a:bodyPr>
          <a:lstStyle/>
          <a:p>
            <a:pPr algn="just"/>
            <a:r>
              <a:rPr lang="tr-TR" b="1" dirty="0">
                <a:solidFill>
                  <a:schemeClr val="bg1"/>
                </a:solidFill>
              </a:rPr>
              <a:t>Sözleşme yapılmasında isteklinin görev ve sorumluluğu</a:t>
            </a:r>
            <a:endParaRPr lang="tr-TR" dirty="0">
              <a:solidFill>
                <a:schemeClr val="bg1"/>
              </a:solidFill>
            </a:endParaRPr>
          </a:p>
          <a:p>
            <a:pPr algn="just">
              <a:buClr>
                <a:srgbClr val="FFFFFF"/>
              </a:buClr>
            </a:pPr>
            <a:r>
              <a:rPr lang="tr-TR" dirty="0">
                <a:solidFill>
                  <a:schemeClr val="bg1"/>
                </a:solidFill>
                <a:ea typeface="+mn-lt"/>
                <a:cs typeface="+mn-lt"/>
              </a:rPr>
              <a:t>İhale üzerinde kalan isteklinin son başvuru ve/veya ihale tarihinde Kanunun 10 uncu maddesinin dördüncü fıkrasının (a), (b), (c), (d), (e) ve (g) bentlerinde sayılan durumlarda olmadığına dair bilgi ve/veya belgeleri ibraz etmesi gerekir.(4734 md 10-Hiz. Al. </a:t>
            </a:r>
            <a:r>
              <a:rPr lang="tr-TR" dirty="0" err="1">
                <a:solidFill>
                  <a:schemeClr val="bg1"/>
                </a:solidFill>
                <a:ea typeface="+mn-lt"/>
                <a:cs typeface="+mn-lt"/>
              </a:rPr>
              <a:t>Uyg</a:t>
            </a:r>
            <a:r>
              <a:rPr lang="tr-TR" dirty="0">
                <a:solidFill>
                  <a:schemeClr val="bg1"/>
                </a:solidFill>
                <a:ea typeface="+mn-lt"/>
                <a:cs typeface="+mn-lt"/>
              </a:rPr>
              <a:t>. </a:t>
            </a:r>
            <a:r>
              <a:rPr lang="tr-TR" dirty="0" err="1">
                <a:solidFill>
                  <a:schemeClr val="bg1"/>
                </a:solidFill>
                <a:ea typeface="+mn-lt"/>
                <a:cs typeface="+mn-lt"/>
              </a:rPr>
              <a:t>Yönt</a:t>
            </a:r>
            <a:r>
              <a:rPr lang="tr-TR" dirty="0">
                <a:solidFill>
                  <a:schemeClr val="bg1"/>
                </a:solidFill>
                <a:ea typeface="+mn-lt"/>
                <a:cs typeface="+mn-lt"/>
              </a:rPr>
              <a:t>. Md 68)</a:t>
            </a:r>
            <a:endParaRPr lang="tr-TR" b="1" dirty="0">
              <a:solidFill>
                <a:schemeClr val="bg1"/>
              </a:solidFill>
            </a:endParaRPr>
          </a:p>
          <a:p>
            <a:pPr algn="just"/>
            <a:r>
              <a:rPr lang="tr-TR" dirty="0">
                <a:solidFill>
                  <a:schemeClr val="bg1"/>
                </a:solidFill>
              </a:rPr>
              <a:t>İhale üzerinde kalan </a:t>
            </a:r>
            <a:r>
              <a:rPr lang="tr-TR" sz="2400" b="1" u="sng" dirty="0">
                <a:solidFill>
                  <a:schemeClr val="bg1"/>
                </a:solidFill>
              </a:rPr>
              <a:t>istekli kesin teminatı vererek sözleşmeyi imzalamak zorundadır. Sözleşme imzalandıktan hemen sonra geçici teminat iade</a:t>
            </a:r>
            <a:r>
              <a:rPr lang="tr-TR" dirty="0">
                <a:solidFill>
                  <a:schemeClr val="bg1"/>
                </a:solidFill>
              </a:rPr>
              <a:t> edilir. </a:t>
            </a:r>
          </a:p>
          <a:p>
            <a:pPr algn="just"/>
            <a:r>
              <a:rPr lang="tr-TR" sz="2400" b="1" u="sng" dirty="0">
                <a:solidFill>
                  <a:schemeClr val="bg1"/>
                </a:solidFill>
              </a:rPr>
              <a:t>Bu zorunluluklara</a:t>
            </a:r>
            <a:r>
              <a:rPr lang="tr-TR" dirty="0">
                <a:solidFill>
                  <a:schemeClr val="bg1"/>
                </a:solidFill>
              </a:rPr>
              <a:t>( kesin teminat ve davet süresi, 10 uncu maddeye göre ibraz edilmesi gereken belgeler) </a:t>
            </a:r>
            <a:r>
              <a:rPr lang="tr-TR" sz="2400" b="1" u="sng" dirty="0">
                <a:solidFill>
                  <a:schemeClr val="bg1"/>
                </a:solidFill>
              </a:rPr>
              <a:t>uyulmadığı takdirde, geçici teminatı gelir kaydedilir.</a:t>
            </a:r>
          </a:p>
          <a:p>
            <a:pPr algn="just"/>
            <a:r>
              <a:rPr lang="tr-TR" dirty="0">
                <a:solidFill>
                  <a:schemeClr val="bg1"/>
                </a:solidFill>
              </a:rPr>
              <a:t>Bu durumda idare, ekonomik açıdan en avantajlı ikinci teklif fiyatının ihale yetkilisince uygun görülmesi kaydıyla, bu teklif sahibi istekli ile de Kanunda belirtilen esas ve usullere göre sözleşme imzalayabilir.</a:t>
            </a:r>
          </a:p>
          <a:p>
            <a:pPr algn="just"/>
            <a:r>
              <a:rPr lang="tr-TR" dirty="0">
                <a:solidFill>
                  <a:schemeClr val="bg1"/>
                </a:solidFill>
              </a:rPr>
              <a:t>Ekonomik açıdan en avantajlı ikinci teklif sahibinin de sözleşmeyi imzalamaması durumunda ise, bu teklif sahibinin de geçici teminatı gelir kaydedilerek ihale iptal edilir. </a:t>
            </a:r>
          </a:p>
        </p:txBody>
      </p:sp>
    </p:spTree>
    <p:extLst>
      <p:ext uri="{BB962C8B-B14F-4D97-AF65-F5344CB8AC3E}">
        <p14:creationId xmlns:p14="http://schemas.microsoft.com/office/powerpoint/2010/main" val="100471132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1" y="1"/>
            <a:ext cx="10383720" cy="689548"/>
          </a:xfrm>
        </p:spPr>
        <p:txBody>
          <a:bodyPr/>
          <a:lstStyle/>
          <a:p>
            <a:r>
              <a:rPr lang="tr-TR" dirty="0"/>
              <a:t>Sözleşme (4734 md 45-46)</a:t>
            </a:r>
          </a:p>
        </p:txBody>
      </p:sp>
      <p:sp>
        <p:nvSpPr>
          <p:cNvPr id="3" name="İçerik Yer Tutucusu 2"/>
          <p:cNvSpPr>
            <a:spLocks noGrp="1"/>
          </p:cNvSpPr>
          <p:nvPr>
            <p:ph idx="1"/>
          </p:nvPr>
        </p:nvSpPr>
        <p:spPr>
          <a:xfrm>
            <a:off x="709001" y="524655"/>
            <a:ext cx="11213368" cy="6060783"/>
          </a:xfrm>
        </p:spPr>
        <p:txBody>
          <a:bodyPr>
            <a:normAutofit lnSpcReduction="10000"/>
          </a:bodyPr>
          <a:lstStyle/>
          <a:p>
            <a:pPr algn="just"/>
            <a:r>
              <a:rPr lang="tr-TR" b="1" dirty="0">
                <a:solidFill>
                  <a:schemeClr val="bg1"/>
                </a:solidFill>
              </a:rPr>
              <a:t>Sözleşme yapılmasında idarenin görev ve sorumluluğu ve ihalenin sözleşmeye bağlanması</a:t>
            </a:r>
          </a:p>
          <a:p>
            <a:pPr algn="just"/>
            <a:r>
              <a:rPr lang="tr-TR" dirty="0">
                <a:solidFill>
                  <a:schemeClr val="bg1"/>
                </a:solidFill>
              </a:rPr>
              <a:t>İdare, 42 ve 44 üncü maddede yazılı süre içinde sözleşme yapılması hususunda kendisine düşen görevleri yapmakla yükümlüdür.</a:t>
            </a:r>
          </a:p>
          <a:p>
            <a:pPr algn="just"/>
            <a:r>
              <a:rPr lang="tr-TR" sz="2400" b="1" u="sng" dirty="0">
                <a:solidFill>
                  <a:schemeClr val="bg1"/>
                </a:solidFill>
              </a:rPr>
              <a:t>İdarenin bu yükümlülüğü yerine getirmemesi halinde, istekli sürenin bitmesini izleyen günden itibaren en geç beş gün içinde, on gün süreli bir noter ihbarnamesi ile bildirmek şartıyla, taahhüdünden vazgeçebilir.</a:t>
            </a:r>
          </a:p>
          <a:p>
            <a:pPr algn="just"/>
            <a:r>
              <a:rPr lang="tr-TR" dirty="0">
                <a:solidFill>
                  <a:schemeClr val="bg1"/>
                </a:solidFill>
              </a:rPr>
              <a:t>Bu takdirde geçici teminat geri verilir ve istekli teminat vermek için yaptığı belgelendirilmiş giderleri istemeye hak kazanır. Bu zarar, sebep olanlara  tazmin ettirilir ve ayrıca haklarında görevlilerin ceza sorumluluğunun düzenlendiği 60’ıncı madde(disiplin cezası, ceza kovuşturması, zararı tazmin) hükümleri uygulanır.</a:t>
            </a:r>
          </a:p>
          <a:p>
            <a:pPr algn="just"/>
            <a:r>
              <a:rPr lang="tr-TR" dirty="0">
                <a:solidFill>
                  <a:schemeClr val="bg1"/>
                </a:solidFill>
              </a:rPr>
              <a:t>Yapılan bütün ihaleler bir sözleşmeye bağlanır. Sözleşmeler idarece hazırlanır ve ihale yetkilisi ile yüklenici tarafından imzalanır. Yüklenicinin ortak girişim olması halinde, sözleşmeler ortak girişimin bütün ortakları tarafından imzalanır. İhale dokümanında aksi belirtilmedikçe sözleşmelerin notere tescili ve onaylattırılması zorunlu değildir.  </a:t>
            </a:r>
          </a:p>
          <a:p>
            <a:pPr algn="just"/>
            <a:r>
              <a:rPr lang="tr-TR" sz="2600" b="1" u="sng" dirty="0">
                <a:solidFill>
                  <a:schemeClr val="bg1"/>
                </a:solidFill>
              </a:rPr>
              <a:t>İhale dokümanında belirtilen şartlara aykırı sözleşme düzenlenemez.</a:t>
            </a:r>
          </a:p>
        </p:txBody>
      </p:sp>
    </p:spTree>
    <p:extLst>
      <p:ext uri="{BB962C8B-B14F-4D97-AF65-F5344CB8AC3E}">
        <p14:creationId xmlns:p14="http://schemas.microsoft.com/office/powerpoint/2010/main" val="50408657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1" y="0"/>
            <a:ext cx="11292498" cy="989351"/>
          </a:xfrm>
        </p:spPr>
        <p:txBody>
          <a:bodyPr>
            <a:normAutofit fontScale="90000"/>
          </a:bodyPr>
          <a:lstStyle/>
          <a:p>
            <a:r>
              <a:rPr lang="tr-TR" sz="3200" dirty="0"/>
              <a:t>DİKKAT EDİLECEK DİĞER HUSUSLAR (4734 MD 62 (</a:t>
            </a:r>
            <a:r>
              <a:rPr lang="tr-TR" sz="3200" cap="none" dirty="0"/>
              <a:t>e) bendi</a:t>
            </a:r>
          </a:p>
        </p:txBody>
      </p:sp>
      <p:sp>
        <p:nvSpPr>
          <p:cNvPr id="3" name="İçerik Yer Tutucusu 2"/>
          <p:cNvSpPr>
            <a:spLocks noGrp="1"/>
          </p:cNvSpPr>
          <p:nvPr>
            <p:ph idx="1"/>
          </p:nvPr>
        </p:nvSpPr>
        <p:spPr>
          <a:xfrm>
            <a:off x="709000" y="869429"/>
            <a:ext cx="11292499" cy="5839101"/>
          </a:xfrm>
        </p:spPr>
        <p:txBody>
          <a:bodyPr>
            <a:normAutofit/>
          </a:bodyPr>
          <a:lstStyle/>
          <a:p>
            <a:pPr algn="just"/>
            <a:r>
              <a:rPr lang="tr-TR" dirty="0">
                <a:solidFill>
                  <a:schemeClr val="bg1"/>
                </a:solidFill>
              </a:rPr>
              <a:t>5018 sayılı Kanuna ekli (I), (II), (III) ve (IV) sayılı cetvellerde yer alan kamu idareleri (MİT Müsteşarlığı hariç) ile bunlara bağlı döner sermayeli kuruluşlar, 375 sayılı Kanun Hükmünde Kararnameye ekli (I) sayılı listede yer alan idarelerin merkez ve taşra teşkilatları, il özel idareleri, belediyeler ile bağlı kuruluşları ve bunların üyesi olduğu mahalli idare birlikleri, birlikte veya ayrı ayrı sermayesinin yarısından fazlası il özel idareleri, belediyeler ve bağlı kuruluşlarına ait şirketler; merkezi yönetim, sosyal güvenlik kurumu, fon, kefalet sandığı, yatırım izleme ve koordinasyon başkanlığı, gençlik hizmetleri ve spor il müdürlüğü, mahalli idare ve şirket bütçelerinden veya döner sermaye bütçelerinden, anılan liste kapsamındaki </a:t>
            </a:r>
            <a:r>
              <a:rPr lang="tr-TR" sz="2800" b="1" u="sng" dirty="0">
                <a:solidFill>
                  <a:schemeClr val="bg1"/>
                </a:solidFill>
              </a:rPr>
              <a:t>diğer idareler için ise kendi bütçelerinden personel çalıştırılmasına dayalı hizmet alımı veya niteliği itibarıyla bu sonucu doğuracak şekilde alım yapamaz ve buna imkân sağlayan diğer mevzuat hükümleri uygulanmaz.</a:t>
            </a:r>
          </a:p>
          <a:p>
            <a:pPr algn="just"/>
            <a:endParaRPr lang="tr-TR" dirty="0">
              <a:solidFill>
                <a:schemeClr val="bg1"/>
              </a:solidFill>
            </a:endParaRPr>
          </a:p>
        </p:txBody>
      </p:sp>
    </p:spTree>
    <p:extLst>
      <p:ext uri="{BB962C8B-B14F-4D97-AF65-F5344CB8AC3E}">
        <p14:creationId xmlns:p14="http://schemas.microsoft.com/office/powerpoint/2010/main" val="317935464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0" y="0"/>
            <a:ext cx="11482999" cy="779489"/>
          </a:xfrm>
        </p:spPr>
        <p:txBody>
          <a:bodyPr>
            <a:normAutofit/>
          </a:bodyPr>
          <a:lstStyle/>
          <a:p>
            <a:r>
              <a:rPr lang="tr-TR" sz="3200" dirty="0"/>
              <a:t>DİKKAT EDİLECEK DİĞER HUSUSLAR (4734 MD 62 (</a:t>
            </a:r>
            <a:r>
              <a:rPr lang="tr-TR" sz="3200" cap="none" dirty="0"/>
              <a:t>e</a:t>
            </a:r>
            <a:r>
              <a:rPr lang="tr-TR" sz="3200" dirty="0"/>
              <a:t>) </a:t>
            </a:r>
            <a:r>
              <a:rPr lang="tr-TR" sz="3200" cap="none" dirty="0"/>
              <a:t>bendi)</a:t>
            </a:r>
          </a:p>
        </p:txBody>
      </p:sp>
      <p:sp>
        <p:nvSpPr>
          <p:cNvPr id="3" name="İçerik Yer Tutucusu 2"/>
          <p:cNvSpPr>
            <a:spLocks noGrp="1"/>
          </p:cNvSpPr>
          <p:nvPr>
            <p:ph idx="1"/>
          </p:nvPr>
        </p:nvSpPr>
        <p:spPr>
          <a:xfrm>
            <a:off x="709000" y="779489"/>
            <a:ext cx="11292499" cy="5929042"/>
          </a:xfrm>
        </p:spPr>
        <p:txBody>
          <a:bodyPr>
            <a:normAutofit fontScale="92500" lnSpcReduction="20000"/>
          </a:bodyPr>
          <a:lstStyle/>
          <a:p>
            <a:pPr algn="just"/>
            <a:r>
              <a:rPr lang="tr-TR" dirty="0">
                <a:solidFill>
                  <a:schemeClr val="bg1"/>
                </a:solidFill>
              </a:rPr>
              <a:t>Bu bendin uygulanmasında personel çalıştırılmasına dayalı hizmet alımı; bu Kanun ve diğer mevzuattaki hükümler uyarınca </a:t>
            </a:r>
            <a:r>
              <a:rPr lang="tr-TR" sz="2200" b="1" u="sng" dirty="0">
                <a:solidFill>
                  <a:schemeClr val="bg1"/>
                </a:solidFill>
              </a:rPr>
              <a:t>ihale konuşu işte çalıştırılacak personel sayısının ihale dokümanında belirlendiği</a:t>
            </a:r>
            <a:r>
              <a:rPr lang="tr-TR" dirty="0">
                <a:solidFill>
                  <a:schemeClr val="bg1"/>
                </a:solidFill>
              </a:rPr>
              <a:t>, </a:t>
            </a:r>
            <a:r>
              <a:rPr lang="tr-TR" sz="2200" b="1" u="sng" dirty="0">
                <a:solidFill>
                  <a:schemeClr val="bg1"/>
                </a:solidFill>
              </a:rPr>
              <a:t>bu personelin;</a:t>
            </a:r>
          </a:p>
          <a:p>
            <a:pPr algn="just"/>
            <a:r>
              <a:rPr lang="tr-TR" sz="2400" b="1" dirty="0">
                <a:solidFill>
                  <a:schemeClr val="bg1"/>
                </a:solidFill>
              </a:rPr>
              <a:t>Çalışma saatlerinin tamamının idare için kullanıldığı,</a:t>
            </a:r>
          </a:p>
          <a:p>
            <a:pPr algn="just"/>
            <a:r>
              <a:rPr lang="tr-TR" sz="2400" b="1" dirty="0">
                <a:solidFill>
                  <a:schemeClr val="bg1"/>
                </a:solidFill>
              </a:rPr>
              <a:t>Yaklaşık maliyetinin en az %70’lik kısmının asgari işçilik maliyeti ile varsa ayni yemek ve yol giderleri dahil işçilik giderinden oluştuğu,</a:t>
            </a:r>
          </a:p>
          <a:p>
            <a:pPr algn="just"/>
            <a:r>
              <a:rPr lang="tr-TR" sz="2400" b="1" dirty="0">
                <a:solidFill>
                  <a:schemeClr val="bg1"/>
                </a:solidFill>
              </a:rPr>
              <a:t>Niteliği gereği süreklilik arz eden işlere ilişkin hizmet alımlarını ifade eder.</a:t>
            </a:r>
          </a:p>
          <a:p>
            <a:pPr algn="just"/>
            <a:r>
              <a:rPr lang="tr-TR" dirty="0">
                <a:solidFill>
                  <a:schemeClr val="bg1"/>
                </a:solidFill>
              </a:rPr>
              <a:t>Mahalli idare veya şirketlerinin bütçelerinden yapılan, yıl boyunca devam eden, niteliği gereği süreklilik arz eden ve haftalık çalışma saatlerinin tamamının idare için kullanıldığı park ve bahçe bakım ve onarımı ile çöp toplama, cadde, sokak, meydan ve benzerlerinin temizlik işlerine ilişkin alımlar personel çalıştırılmasına dayalı hizmet alımı olarak kabul edilir. Hizmet alım sözleşmesi kapsamında niteliği birbirinden farklı hizmet türlerinin bulunması halinde personel çalıştırılmasına dayalı olup olmama yönünden yapılacak değerlendirme her hizmet türü için ayrı ayrı yapılır. </a:t>
            </a:r>
            <a:r>
              <a:rPr lang="tr-TR" sz="2200" b="1" u="sng" dirty="0">
                <a:solidFill>
                  <a:schemeClr val="bg1"/>
                </a:solidFill>
              </a:rPr>
              <a:t>Danışmanlık hizmetleri, hastane bilgi yönetim sistemi hizmetleri ve çağrı merkezi hizmetlerine ilişkin alımlar personel çalıştırılmasına dayalı hizmet alımı olarak kabul edilmez.</a:t>
            </a:r>
          </a:p>
          <a:p>
            <a:pPr algn="just"/>
            <a:r>
              <a:rPr lang="tr-TR" dirty="0">
                <a:solidFill>
                  <a:schemeClr val="bg1"/>
                </a:solidFill>
              </a:rPr>
              <a:t>Kurum, hizmet alımının personel çalıştırılmasına dayalı olup olmadığı ya da niteliği itibarıyla bu sonucu doğurup doğurmadığı hususunda (2) numaralı alt bentte sayılan kriterleri ayrı ayrı ya da birlikte dikkate almak suretiyle usul ve esaslar belirlemeye yetkilidir.</a:t>
            </a:r>
          </a:p>
          <a:p>
            <a:pPr algn="just"/>
            <a:endParaRPr lang="tr-TR" dirty="0">
              <a:solidFill>
                <a:schemeClr val="bg1"/>
              </a:solidFill>
            </a:endParaRPr>
          </a:p>
        </p:txBody>
      </p:sp>
    </p:spTree>
    <p:extLst>
      <p:ext uri="{BB962C8B-B14F-4D97-AF65-F5344CB8AC3E}">
        <p14:creationId xmlns:p14="http://schemas.microsoft.com/office/powerpoint/2010/main" val="426469570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1"/>
          <p:cNvSpPr>
            <a:spLocks noGrp="1"/>
          </p:cNvSpPr>
          <p:nvPr>
            <p:ph type="title"/>
          </p:nvPr>
        </p:nvSpPr>
        <p:spPr>
          <a:xfrm>
            <a:off x="709001" y="0"/>
            <a:ext cx="11313110" cy="746603"/>
          </a:xfrm>
        </p:spPr>
        <p:txBody>
          <a:bodyPr>
            <a:normAutofit/>
          </a:bodyPr>
          <a:lstStyle/>
          <a:p>
            <a:r>
              <a:rPr lang="tr-TR" sz="3200" dirty="0"/>
              <a:t>DİKKAT EDİLECEK DİĞER HUSUSLAR (4734 MD 62 (</a:t>
            </a:r>
            <a:r>
              <a:rPr lang="tr-TR" sz="3200" cap="none" dirty="0"/>
              <a:t>ı</a:t>
            </a:r>
            <a:r>
              <a:rPr lang="tr-TR" sz="3200" dirty="0"/>
              <a:t>) </a:t>
            </a:r>
            <a:r>
              <a:rPr lang="tr-TR" sz="3200" cap="none" dirty="0"/>
              <a:t>bendi)</a:t>
            </a:r>
          </a:p>
        </p:txBody>
      </p:sp>
      <p:sp>
        <p:nvSpPr>
          <p:cNvPr id="7" name="İçerik Yer Tutucusu 2"/>
          <p:cNvSpPr>
            <a:spLocks noGrp="1"/>
          </p:cNvSpPr>
          <p:nvPr>
            <p:ph idx="1"/>
          </p:nvPr>
        </p:nvSpPr>
        <p:spPr>
          <a:xfrm>
            <a:off x="933327" y="960334"/>
            <a:ext cx="10325345" cy="1491110"/>
          </a:xfrm>
        </p:spPr>
        <p:txBody>
          <a:bodyPr>
            <a:normAutofit lnSpcReduction="10000"/>
          </a:bodyPr>
          <a:lstStyle/>
          <a:p>
            <a:pPr algn="just"/>
            <a:r>
              <a:rPr lang="tr-TR" sz="2400" b="1" u="sng" dirty="0">
                <a:solidFill>
                  <a:schemeClr val="bg1"/>
                </a:solidFill>
              </a:rPr>
              <a:t>Bu Kanunun 21 ve 22’nci maddelerindeki parasal limitler dahilinde yapılacak harcamaların yıllık toplamı, idarelerin bütçelerine bu amaçla konulacak ödeneklerin %10’unu Kamu İhale Kurulunun uygun görüşü olmadıkça aşamaz.</a:t>
            </a:r>
          </a:p>
        </p:txBody>
      </p:sp>
      <p:graphicFrame>
        <p:nvGraphicFramePr>
          <p:cNvPr id="3" name="Tablo 2"/>
          <p:cNvGraphicFramePr>
            <a:graphicFrameLocks noGrp="1"/>
          </p:cNvGraphicFramePr>
          <p:nvPr>
            <p:extLst>
              <p:ext uri="{D42A27DB-BD31-4B8C-83A1-F6EECF244321}">
                <p14:modId xmlns:p14="http://schemas.microsoft.com/office/powerpoint/2010/main" val="2002319530"/>
              </p:ext>
            </p:extLst>
          </p:nvPr>
        </p:nvGraphicFramePr>
        <p:xfrm>
          <a:off x="1205521" y="4517600"/>
          <a:ext cx="10338778" cy="792480"/>
        </p:xfrm>
        <a:graphic>
          <a:graphicData uri="http://schemas.openxmlformats.org/drawingml/2006/table">
            <a:tbl>
              <a:tblPr firstRow="1" bandRow="1">
                <a:tableStyleId>{5C22544A-7EE6-4342-B048-85BDC9FD1C3A}</a:tableStyleId>
              </a:tblPr>
              <a:tblGrid>
                <a:gridCol w="5169389">
                  <a:extLst>
                    <a:ext uri="{9D8B030D-6E8A-4147-A177-3AD203B41FA5}">
                      <a16:colId xmlns:a16="http://schemas.microsoft.com/office/drawing/2014/main" val="96125983"/>
                    </a:ext>
                  </a:extLst>
                </a:gridCol>
                <a:gridCol w="5169389">
                  <a:extLst>
                    <a:ext uri="{9D8B030D-6E8A-4147-A177-3AD203B41FA5}">
                      <a16:colId xmlns:a16="http://schemas.microsoft.com/office/drawing/2014/main" val="501729173"/>
                    </a:ext>
                  </a:extLst>
                </a:gridCol>
              </a:tblGrid>
              <a:tr h="370840">
                <a:tc>
                  <a:txBody>
                    <a:bodyPr/>
                    <a:lstStyle/>
                    <a:p>
                      <a:r>
                        <a:rPr lang="tr-TR" sz="2000" dirty="0">
                          <a:solidFill>
                            <a:schemeClr val="bg1"/>
                          </a:solidFill>
                        </a:rPr>
                        <a:t>B.Ş.B. Sınırında olan İdare : 97.008 </a:t>
                      </a:r>
                    </a:p>
                  </a:txBody>
                  <a:tcPr>
                    <a:solidFill>
                      <a:schemeClr val="tx2">
                        <a:lumMod val="60000"/>
                        <a:lumOff val="40000"/>
                      </a:schemeClr>
                    </a:solidFill>
                  </a:tcPr>
                </a:tc>
                <a:tc>
                  <a:txBody>
                    <a:bodyPr/>
                    <a:lstStyle/>
                    <a:p>
                      <a:r>
                        <a:rPr lang="tr-TR" sz="2000" dirty="0">
                          <a:solidFill>
                            <a:schemeClr val="bg1"/>
                          </a:solidFill>
                        </a:rPr>
                        <a:t>B.Ş.B. Sınırında olan İdare : 121.405</a:t>
                      </a:r>
                      <a:endParaRPr lang="tr-TR" sz="2000" b="1" kern="1200" dirty="0">
                        <a:solidFill>
                          <a:schemeClr val="bg1"/>
                        </a:solidFill>
                        <a:latin typeface="+mn-lt"/>
                        <a:ea typeface="+mn-ea"/>
                        <a:cs typeface="+mn-cs"/>
                      </a:endParaRPr>
                    </a:p>
                  </a:txBody>
                  <a:tcPr>
                    <a:solidFill>
                      <a:schemeClr val="tx2">
                        <a:lumMod val="60000"/>
                        <a:lumOff val="40000"/>
                      </a:schemeClr>
                    </a:solidFill>
                  </a:tcPr>
                </a:tc>
                <a:extLst>
                  <a:ext uri="{0D108BD9-81ED-4DB2-BD59-A6C34878D82A}">
                    <a16:rowId xmlns:a16="http://schemas.microsoft.com/office/drawing/2014/main" val="748585452"/>
                  </a:ext>
                </a:extLst>
              </a:tr>
              <a:tr h="370840">
                <a:tc>
                  <a:txBody>
                    <a:bodyPr/>
                    <a:lstStyle/>
                    <a:p>
                      <a:pPr marL="0" algn="l" defTabSz="457200" rtl="0" eaLnBrk="1" latinLnBrk="0" hangingPunct="1"/>
                      <a:r>
                        <a:rPr lang="tr-TR" sz="2000" b="1" kern="1200" dirty="0">
                          <a:solidFill>
                            <a:schemeClr val="bg1"/>
                          </a:solidFill>
                          <a:latin typeface="+mn-lt"/>
                          <a:ea typeface="+mn-ea"/>
                          <a:cs typeface="+mn-cs"/>
                        </a:rPr>
                        <a:t>Diğer İdareler                     : 32.316</a:t>
                      </a:r>
                    </a:p>
                  </a:txBody>
                  <a:tcPr>
                    <a:solidFill>
                      <a:schemeClr val="tx2">
                        <a:lumMod val="60000"/>
                        <a:lumOff val="40000"/>
                      </a:schemeClr>
                    </a:solidFill>
                  </a:tcPr>
                </a:tc>
                <a:tc>
                  <a:txBody>
                    <a:bodyPr/>
                    <a:lstStyle/>
                    <a:p>
                      <a:pPr marL="0" algn="l" defTabSz="457200" rtl="0" eaLnBrk="1" latinLnBrk="0" hangingPunct="1"/>
                      <a:r>
                        <a:rPr lang="tr-TR" sz="2000" b="1" kern="1200" dirty="0">
                          <a:solidFill>
                            <a:schemeClr val="bg1"/>
                          </a:solidFill>
                          <a:latin typeface="+mn-lt"/>
                          <a:ea typeface="+mn-ea"/>
                          <a:cs typeface="+mn-cs"/>
                        </a:rPr>
                        <a:t>Diğer İdareler                     : 40.443 </a:t>
                      </a:r>
                    </a:p>
                  </a:txBody>
                  <a:tcPr>
                    <a:solidFill>
                      <a:schemeClr val="tx2">
                        <a:lumMod val="60000"/>
                        <a:lumOff val="40000"/>
                      </a:schemeClr>
                    </a:solidFill>
                  </a:tcPr>
                </a:tc>
                <a:extLst>
                  <a:ext uri="{0D108BD9-81ED-4DB2-BD59-A6C34878D82A}">
                    <a16:rowId xmlns:a16="http://schemas.microsoft.com/office/drawing/2014/main" val="4027589408"/>
                  </a:ext>
                </a:extLst>
              </a:tr>
            </a:tbl>
          </a:graphicData>
        </a:graphic>
      </p:graphicFrame>
      <p:graphicFrame>
        <p:nvGraphicFramePr>
          <p:cNvPr id="8" name="Tablo 7"/>
          <p:cNvGraphicFramePr>
            <a:graphicFrameLocks noGrp="1"/>
          </p:cNvGraphicFramePr>
          <p:nvPr>
            <p:extLst>
              <p:ext uri="{D42A27DB-BD31-4B8C-83A1-F6EECF244321}">
                <p14:modId xmlns:p14="http://schemas.microsoft.com/office/powerpoint/2010/main" val="2541380084"/>
              </p:ext>
            </p:extLst>
          </p:nvPr>
        </p:nvGraphicFramePr>
        <p:xfrm>
          <a:off x="1205521" y="3026489"/>
          <a:ext cx="10338778" cy="370840"/>
        </p:xfrm>
        <a:graphic>
          <a:graphicData uri="http://schemas.openxmlformats.org/drawingml/2006/table">
            <a:tbl>
              <a:tblPr firstRow="1" bandRow="1">
                <a:tableStyleId>{5C22544A-7EE6-4342-B048-85BDC9FD1C3A}</a:tableStyleId>
              </a:tblPr>
              <a:tblGrid>
                <a:gridCol w="5169389">
                  <a:extLst>
                    <a:ext uri="{9D8B030D-6E8A-4147-A177-3AD203B41FA5}">
                      <a16:colId xmlns:a16="http://schemas.microsoft.com/office/drawing/2014/main" val="1402342557"/>
                    </a:ext>
                  </a:extLst>
                </a:gridCol>
                <a:gridCol w="5169389">
                  <a:extLst>
                    <a:ext uri="{9D8B030D-6E8A-4147-A177-3AD203B41FA5}">
                      <a16:colId xmlns:a16="http://schemas.microsoft.com/office/drawing/2014/main" val="3465115902"/>
                    </a:ext>
                  </a:extLst>
                </a:gridCol>
              </a:tblGrid>
              <a:tr h="370840">
                <a:tc>
                  <a:txBody>
                    <a:bodyPr/>
                    <a:lstStyle/>
                    <a:p>
                      <a:r>
                        <a:rPr lang="tr-TR" dirty="0">
                          <a:solidFill>
                            <a:schemeClr val="bg1"/>
                          </a:solidFill>
                        </a:rPr>
                        <a:t>01.02.2020 – 31.01.2021 DÖNEMİ DEĞERİ</a:t>
                      </a:r>
                    </a:p>
                  </a:txBody>
                  <a:tcPr>
                    <a:solidFill>
                      <a:schemeClr val="tx2">
                        <a:lumMod val="60000"/>
                        <a:lumOff val="40000"/>
                      </a:schemeClr>
                    </a:solidFill>
                  </a:tcPr>
                </a:tc>
                <a:tc>
                  <a:txBody>
                    <a:bodyPr/>
                    <a:lstStyle/>
                    <a:p>
                      <a:r>
                        <a:rPr lang="tr-TR" dirty="0">
                          <a:solidFill>
                            <a:schemeClr val="bg1"/>
                          </a:solidFill>
                        </a:rPr>
                        <a:t>01.02.2021 – 31.01.2022 DÖNEMİ DEĞERİ </a:t>
                      </a:r>
                    </a:p>
                  </a:txBody>
                  <a:tcPr>
                    <a:solidFill>
                      <a:schemeClr val="tx2">
                        <a:lumMod val="60000"/>
                        <a:lumOff val="40000"/>
                      </a:schemeClr>
                    </a:solidFill>
                  </a:tcPr>
                </a:tc>
                <a:extLst>
                  <a:ext uri="{0D108BD9-81ED-4DB2-BD59-A6C34878D82A}">
                    <a16:rowId xmlns:a16="http://schemas.microsoft.com/office/drawing/2014/main" val="1438583420"/>
                  </a:ext>
                </a:extLst>
              </a:tr>
            </a:tbl>
          </a:graphicData>
        </a:graphic>
      </p:graphicFrame>
      <p:graphicFrame>
        <p:nvGraphicFramePr>
          <p:cNvPr id="9" name="Tablo 8"/>
          <p:cNvGraphicFramePr>
            <a:graphicFrameLocks noGrp="1"/>
          </p:cNvGraphicFramePr>
          <p:nvPr>
            <p:extLst>
              <p:ext uri="{D42A27DB-BD31-4B8C-83A1-F6EECF244321}">
                <p14:modId xmlns:p14="http://schemas.microsoft.com/office/powerpoint/2010/main" val="3554677078"/>
              </p:ext>
            </p:extLst>
          </p:nvPr>
        </p:nvGraphicFramePr>
        <p:xfrm>
          <a:off x="1205521" y="3747609"/>
          <a:ext cx="10338778" cy="370840"/>
        </p:xfrm>
        <a:graphic>
          <a:graphicData uri="http://schemas.openxmlformats.org/drawingml/2006/table">
            <a:tbl>
              <a:tblPr firstRow="1" bandRow="1">
                <a:tableStyleId>{5C22544A-7EE6-4342-B048-85BDC9FD1C3A}</a:tableStyleId>
              </a:tblPr>
              <a:tblGrid>
                <a:gridCol w="5169389">
                  <a:extLst>
                    <a:ext uri="{9D8B030D-6E8A-4147-A177-3AD203B41FA5}">
                      <a16:colId xmlns:a16="http://schemas.microsoft.com/office/drawing/2014/main" val="2321752272"/>
                    </a:ext>
                  </a:extLst>
                </a:gridCol>
                <a:gridCol w="5169389">
                  <a:extLst>
                    <a:ext uri="{9D8B030D-6E8A-4147-A177-3AD203B41FA5}">
                      <a16:colId xmlns:a16="http://schemas.microsoft.com/office/drawing/2014/main" val="2302532807"/>
                    </a:ext>
                  </a:extLst>
                </a:gridCol>
              </a:tblGrid>
              <a:tr h="370840">
                <a:tc>
                  <a:txBody>
                    <a:bodyPr/>
                    <a:lstStyle/>
                    <a:p>
                      <a:r>
                        <a:rPr lang="tr-TR" dirty="0">
                          <a:solidFill>
                            <a:schemeClr val="bg1"/>
                          </a:solidFill>
                        </a:rPr>
                        <a:t>323.398</a:t>
                      </a:r>
                    </a:p>
                  </a:txBody>
                  <a:tcPr>
                    <a:solidFill>
                      <a:schemeClr val="tx2">
                        <a:lumMod val="40000"/>
                        <a:lumOff val="60000"/>
                      </a:schemeClr>
                    </a:solidFill>
                  </a:tcPr>
                </a:tc>
                <a:tc>
                  <a:txBody>
                    <a:bodyPr/>
                    <a:lstStyle/>
                    <a:p>
                      <a:r>
                        <a:rPr lang="tr-TR" dirty="0">
                          <a:solidFill>
                            <a:schemeClr val="bg1"/>
                          </a:solidFill>
                        </a:rPr>
                        <a:t>404.732</a:t>
                      </a:r>
                    </a:p>
                  </a:txBody>
                  <a:tcPr>
                    <a:solidFill>
                      <a:schemeClr val="tx2">
                        <a:lumMod val="40000"/>
                        <a:lumOff val="60000"/>
                      </a:schemeClr>
                    </a:solidFill>
                  </a:tcPr>
                </a:tc>
                <a:extLst>
                  <a:ext uri="{0D108BD9-81ED-4DB2-BD59-A6C34878D82A}">
                    <a16:rowId xmlns:a16="http://schemas.microsoft.com/office/drawing/2014/main" val="3341726159"/>
                  </a:ext>
                </a:extLst>
              </a:tr>
            </a:tbl>
          </a:graphicData>
        </a:graphic>
      </p:graphicFrame>
      <p:sp>
        <p:nvSpPr>
          <p:cNvPr id="10" name="Dikdörtgen 9"/>
          <p:cNvSpPr/>
          <p:nvPr/>
        </p:nvSpPr>
        <p:spPr>
          <a:xfrm>
            <a:off x="1134695" y="3387803"/>
            <a:ext cx="10480430" cy="400110"/>
          </a:xfrm>
          <a:prstGeom prst="rect">
            <a:avLst/>
          </a:prstGeom>
        </p:spPr>
        <p:txBody>
          <a:bodyPr wrap="square">
            <a:spAutoFit/>
          </a:bodyPr>
          <a:lstStyle/>
          <a:p>
            <a:r>
              <a:rPr lang="tr-TR" sz="2000" b="1" dirty="0"/>
              <a:t>Madde : 4734 / 21 (f) “Pazarlık Usulü” Mamul Mal, Malzeme ve Hizmet Alımları</a:t>
            </a:r>
          </a:p>
        </p:txBody>
      </p:sp>
      <p:sp>
        <p:nvSpPr>
          <p:cNvPr id="11" name="Dikdörtgen 10"/>
          <p:cNvSpPr/>
          <p:nvPr/>
        </p:nvSpPr>
        <p:spPr>
          <a:xfrm>
            <a:off x="1205521" y="4164136"/>
            <a:ext cx="10338778" cy="400110"/>
          </a:xfrm>
          <a:prstGeom prst="rect">
            <a:avLst/>
          </a:prstGeom>
        </p:spPr>
        <p:txBody>
          <a:bodyPr wrap="square">
            <a:spAutoFit/>
          </a:bodyPr>
          <a:lstStyle/>
          <a:p>
            <a:r>
              <a:rPr lang="tr-TR" sz="2000" b="1" dirty="0"/>
              <a:t>Madde : 4734 / 22(d) “Doğrudan Temin”</a:t>
            </a:r>
          </a:p>
        </p:txBody>
      </p:sp>
    </p:spTree>
    <p:extLst>
      <p:ext uri="{BB962C8B-B14F-4D97-AF65-F5344CB8AC3E}">
        <p14:creationId xmlns:p14="http://schemas.microsoft.com/office/powerpoint/2010/main" val="330391416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txBox="1">
            <a:spLocks/>
          </p:cNvSpPr>
          <p:nvPr/>
        </p:nvSpPr>
        <p:spPr>
          <a:xfrm>
            <a:off x="684212" y="989352"/>
            <a:ext cx="10605110" cy="5182848"/>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algn="just"/>
            <a:r>
              <a:rPr lang="tr-TR" sz="2800" dirty="0">
                <a:solidFill>
                  <a:schemeClr val="bg1"/>
                </a:solidFill>
              </a:rPr>
              <a:t>a)Kanun kapsamına giren kuruluşlarca, kuruluş amacı veya mevzuatı </a:t>
            </a:r>
            <a:r>
              <a:rPr lang="tr-TR" sz="3200" dirty="0">
                <a:solidFill>
                  <a:schemeClr val="bg1"/>
                </a:solidFill>
              </a:rPr>
              <a:t>gereği</a:t>
            </a:r>
            <a:r>
              <a:rPr lang="tr-TR" sz="3200" b="1" dirty="0">
                <a:solidFill>
                  <a:schemeClr val="bg1"/>
                </a:solidFill>
              </a:rPr>
              <a:t> </a:t>
            </a:r>
            <a:r>
              <a:rPr lang="tr-TR" sz="3200" b="1" u="sng" dirty="0">
                <a:solidFill>
                  <a:schemeClr val="bg1"/>
                </a:solidFill>
              </a:rPr>
              <a:t>işlemek, değerlendirmek, iyileştirmek veya satmak üzere doğrudan üreticilerden veya ortaklarından yapılan tarım veya hayvancılıkla ilgili ürün alımları</a:t>
            </a:r>
            <a:r>
              <a:rPr lang="tr-TR" sz="2800" u="sng" dirty="0">
                <a:solidFill>
                  <a:schemeClr val="bg1"/>
                </a:solidFill>
              </a:rPr>
              <a:t> </a:t>
            </a:r>
            <a:r>
              <a:rPr lang="tr-TR" sz="2800" dirty="0">
                <a:solidFill>
                  <a:schemeClr val="bg1"/>
                </a:solidFill>
              </a:rPr>
              <a:t>ile 6831 sayılı Orman Kanunu gereğince orman köyleri kalkındırma kooperatiflerinden ve köylülerden yapılacak hizmet alımları.</a:t>
            </a:r>
          </a:p>
        </p:txBody>
      </p:sp>
      <p:sp>
        <p:nvSpPr>
          <p:cNvPr id="2" name="İçerik Yer Tutucusu 1"/>
          <p:cNvSpPr>
            <a:spLocks noGrp="1"/>
          </p:cNvSpPr>
          <p:nvPr>
            <p:ph idx="1"/>
          </p:nvPr>
        </p:nvSpPr>
        <p:spPr>
          <a:xfrm>
            <a:off x="709246" y="321138"/>
            <a:ext cx="10798542" cy="488332"/>
          </a:xfrm>
          <a:effectLst/>
        </p:spPr>
        <p:txBody>
          <a:bodyPr vert="horz" lIns="91440" tIns="45720" rIns="91440" bIns="45720" rtlCol="0" anchor="ctr">
            <a:normAutofit fontScale="77500" lnSpcReduction="20000"/>
          </a:bodyPr>
          <a:lstStyle/>
          <a:p>
            <a:pPr>
              <a:spcBef>
                <a:spcPct val="0"/>
              </a:spcBef>
              <a:buNone/>
            </a:pPr>
            <a:r>
              <a:rPr lang="tr-TR" sz="3600" cap="all" dirty="0">
                <a:ln w="3175" cmpd="sng">
                  <a:noFill/>
                </a:ln>
                <a:solidFill>
                  <a:schemeClr val="tx1"/>
                </a:solidFill>
                <a:latin typeface="+mj-lt"/>
                <a:ea typeface="+mj-ea"/>
                <a:cs typeface="+mj-cs"/>
              </a:rPr>
              <a:t>DİKKAT EDİLECEK DİĞER HUSUSLAR (4734 MD 3 (a) bendi)</a:t>
            </a:r>
          </a:p>
        </p:txBody>
      </p:sp>
    </p:spTree>
    <p:extLst>
      <p:ext uri="{BB962C8B-B14F-4D97-AF65-F5344CB8AC3E}">
        <p14:creationId xmlns:p14="http://schemas.microsoft.com/office/powerpoint/2010/main" val="278706721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0" y="0"/>
            <a:ext cx="11482999" cy="629587"/>
          </a:xfrm>
        </p:spPr>
        <p:txBody>
          <a:bodyPr>
            <a:normAutofit fontScale="90000"/>
          </a:bodyPr>
          <a:lstStyle/>
          <a:p>
            <a:r>
              <a:rPr lang="tr-TR" dirty="0"/>
              <a:t>DİKKAT EDİLECEK DİĞER HUSUSLAR</a:t>
            </a:r>
            <a:endParaRPr lang="tr-TR" cap="none" dirty="0"/>
          </a:p>
        </p:txBody>
      </p:sp>
      <p:sp>
        <p:nvSpPr>
          <p:cNvPr id="3" name="İçerik Yer Tutucusu 2"/>
          <p:cNvSpPr>
            <a:spLocks noGrp="1"/>
          </p:cNvSpPr>
          <p:nvPr>
            <p:ph idx="1"/>
          </p:nvPr>
        </p:nvSpPr>
        <p:spPr>
          <a:xfrm>
            <a:off x="709000" y="284813"/>
            <a:ext cx="11292499" cy="6423718"/>
          </a:xfrm>
        </p:spPr>
        <p:txBody>
          <a:bodyPr>
            <a:normAutofit/>
          </a:bodyPr>
          <a:lstStyle/>
          <a:p>
            <a:pPr marL="0" indent="0" algn="just">
              <a:buNone/>
            </a:pPr>
            <a:r>
              <a:rPr lang="tr-TR" b="1" dirty="0">
                <a:solidFill>
                  <a:schemeClr val="bg1"/>
                </a:solidFill>
              </a:rPr>
              <a:t>2021-1 </a:t>
            </a:r>
            <a:r>
              <a:rPr lang="tr-TR" b="1" dirty="0" err="1">
                <a:solidFill>
                  <a:schemeClr val="bg1"/>
                </a:solidFill>
              </a:rPr>
              <a:t>no'lu</a:t>
            </a:r>
            <a:r>
              <a:rPr lang="tr-TR" b="1" dirty="0">
                <a:solidFill>
                  <a:schemeClr val="bg1"/>
                </a:solidFill>
              </a:rPr>
              <a:t> Kamu Sosyal Tesislerine İlişkin Tebliğin "Ortak Hükümle’ başlıklı 7'nci maddesinde;</a:t>
            </a:r>
          </a:p>
          <a:p>
            <a:pPr algn="just"/>
            <a:r>
              <a:rPr lang="tr-TR" dirty="0">
                <a:solidFill>
                  <a:schemeClr val="bg1"/>
                </a:solidFill>
              </a:rPr>
              <a:t>Kamu kurum ve kuruluşlarının tasarrufunda bulunan eğitim ve dinlenme tesisi, misafirhane, kreş, çocuk bakımevi, spor tesisi ve benzeri sosyal tesislerin işletme giderleri için ilgili kurum ve kuruluşların bütçelerinden herhangi bir katkıda bulunulmaması esastır.</a:t>
            </a:r>
          </a:p>
          <a:p>
            <a:pPr algn="just"/>
            <a:r>
              <a:rPr lang="tr-TR" dirty="0">
                <a:solidFill>
                  <a:schemeClr val="bg1"/>
                </a:solidFill>
              </a:rPr>
              <a:t>...</a:t>
            </a:r>
          </a:p>
          <a:p>
            <a:pPr algn="just"/>
            <a:r>
              <a:rPr lang="tr-TR" sz="2800" b="1" u="sng" dirty="0">
                <a:solidFill>
                  <a:schemeClr val="bg1"/>
                </a:solidFill>
              </a:rPr>
              <a:t>Bu tür yerlerde, 2021 yılında, merkezi yönetim bütçesi ile döner sermaye ve fonlardan ücret ödenmek üzere ilk defa personel istihdam edilemez, ancak ücreti sosyal tesis işletme gelirlerinden karşılanmak üzere ilk defa personel istihdamı yapılabilir.</a:t>
            </a:r>
          </a:p>
          <a:p>
            <a:pPr algn="just"/>
            <a:r>
              <a:rPr lang="tr-TR" dirty="0">
                <a:solidFill>
                  <a:schemeClr val="bg1"/>
                </a:solidFill>
              </a:rPr>
              <a:t>Kuruma ve/veya mensuplarına yardım ve hizmet amacıyla kurulmuş olan fon, vakıf, dernek ve benzeri kuruluşlar eliyle </a:t>
            </a:r>
            <a:r>
              <a:rPr lang="tr-TR" sz="2400" b="1" u="sng" dirty="0">
                <a:solidFill>
                  <a:schemeClr val="bg1"/>
                </a:solidFill>
              </a:rPr>
              <a:t>işletilen tesislere kurum bütçesinden doğrudan veya dolaylı olarak katkıda bulunulamaz.’ </a:t>
            </a:r>
            <a:r>
              <a:rPr lang="tr-TR" dirty="0">
                <a:solidFill>
                  <a:schemeClr val="bg1"/>
                </a:solidFill>
              </a:rPr>
              <a:t>hükümleri bulunmaktadır.</a:t>
            </a:r>
          </a:p>
        </p:txBody>
      </p:sp>
    </p:spTree>
    <p:extLst>
      <p:ext uri="{BB962C8B-B14F-4D97-AF65-F5344CB8AC3E}">
        <p14:creationId xmlns:p14="http://schemas.microsoft.com/office/powerpoint/2010/main" val="3166993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0" y="0"/>
            <a:ext cx="10211045" cy="1507067"/>
          </a:xfrm>
        </p:spPr>
        <p:txBody>
          <a:bodyPr/>
          <a:lstStyle/>
          <a:p>
            <a:r>
              <a:rPr lang="tr-TR" dirty="0"/>
              <a:t>Temel ilkeler (</a:t>
            </a:r>
            <a:r>
              <a:rPr lang="tr-TR" cap="none" dirty="0"/>
              <a:t>4734 Sayılı Kanun Madde 5</a:t>
            </a:r>
            <a:r>
              <a:rPr lang="tr-TR" dirty="0"/>
              <a:t>)</a:t>
            </a:r>
          </a:p>
        </p:txBody>
      </p:sp>
      <p:sp>
        <p:nvSpPr>
          <p:cNvPr id="3" name="İçerik Yer Tutucusu 2"/>
          <p:cNvSpPr>
            <a:spLocks noGrp="1"/>
          </p:cNvSpPr>
          <p:nvPr>
            <p:ph idx="1"/>
          </p:nvPr>
        </p:nvSpPr>
        <p:spPr>
          <a:xfrm>
            <a:off x="709001" y="974361"/>
            <a:ext cx="10932014" cy="5655038"/>
          </a:xfrm>
        </p:spPr>
        <p:txBody>
          <a:bodyPr>
            <a:noAutofit/>
          </a:bodyPr>
          <a:lstStyle/>
          <a:p>
            <a:pPr algn="just"/>
            <a:r>
              <a:rPr lang="tr-TR" sz="2200" dirty="0">
                <a:solidFill>
                  <a:schemeClr val="bg1"/>
                </a:solidFill>
              </a:rPr>
              <a:t>İdareler, bu Kanuna göre yapılacak ihalelerde; saydamlığı, rekabeti, eşit muameleyi, güvenirliği, gizliliği, kamuoyu denetimini, ihtiyaçların uygun şartlarla ve zamanında karşılanmasını ve kaynakların verimli kullanılmasını sağlamakla sorumludur.</a:t>
            </a:r>
          </a:p>
          <a:p>
            <a:pPr algn="just"/>
            <a:r>
              <a:rPr lang="tr-TR" sz="2200" dirty="0">
                <a:solidFill>
                  <a:schemeClr val="bg1"/>
                </a:solidFill>
              </a:rPr>
              <a:t>Aralarında kabul edilebilir doğal bir bağlantı olmadığı sürece </a:t>
            </a:r>
            <a:r>
              <a:rPr lang="tr-TR" sz="2800" b="1" u="sng" dirty="0">
                <a:solidFill>
                  <a:schemeClr val="bg1"/>
                </a:solidFill>
              </a:rPr>
              <a:t>mal alımı, hizmet alımı ve yapım işleri bir arada ihale </a:t>
            </a:r>
            <a:r>
              <a:rPr lang="tr-TR" sz="2200" dirty="0">
                <a:solidFill>
                  <a:schemeClr val="bg1"/>
                </a:solidFill>
              </a:rPr>
              <a:t>edilemez. </a:t>
            </a:r>
          </a:p>
          <a:p>
            <a:pPr algn="just"/>
            <a:r>
              <a:rPr lang="tr-TR" sz="2800" b="1" u="sng" dirty="0">
                <a:solidFill>
                  <a:schemeClr val="bg1"/>
                </a:solidFill>
              </a:rPr>
              <a:t>Eşik değerlerin altında kalmak amacıyla mal veya hizmet alımları ile yapım işleri kısımlara bölünemez.</a:t>
            </a:r>
          </a:p>
          <a:p>
            <a:pPr algn="just"/>
            <a:r>
              <a:rPr lang="tr-TR" sz="2200" dirty="0">
                <a:solidFill>
                  <a:schemeClr val="bg1"/>
                </a:solidFill>
              </a:rPr>
              <a:t>Bu Kanuna göre yapılacak ihalelerde </a:t>
            </a:r>
            <a:r>
              <a:rPr lang="tr-TR" sz="2800" b="1" u="sng" dirty="0">
                <a:solidFill>
                  <a:schemeClr val="bg1"/>
                </a:solidFill>
              </a:rPr>
              <a:t>açık ihale usulü ve belli istekliler arasında ihale usulü temel usullerdir.</a:t>
            </a:r>
          </a:p>
          <a:p>
            <a:pPr algn="just"/>
            <a:r>
              <a:rPr lang="tr-TR" sz="3200" b="1" u="sng" dirty="0">
                <a:solidFill>
                  <a:schemeClr val="bg1"/>
                </a:solidFill>
              </a:rPr>
              <a:t>Ödeneği bulunmayan hiçbir iş için ihaleye çıkılamaz. </a:t>
            </a:r>
          </a:p>
        </p:txBody>
      </p:sp>
    </p:spTree>
    <p:extLst>
      <p:ext uri="{BB962C8B-B14F-4D97-AF65-F5344CB8AC3E}">
        <p14:creationId xmlns:p14="http://schemas.microsoft.com/office/powerpoint/2010/main" val="14951387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1" y="0"/>
            <a:ext cx="11292498" cy="1049311"/>
          </a:xfrm>
        </p:spPr>
        <p:txBody>
          <a:bodyPr>
            <a:normAutofit fontScale="90000"/>
          </a:bodyPr>
          <a:lstStyle/>
          <a:p>
            <a:r>
              <a:rPr lang="tr-TR" dirty="0"/>
              <a:t>DİKKAT EDİLECEK DİĞER HUSUSLAR (4734 ek madde 1)</a:t>
            </a:r>
            <a:endParaRPr lang="tr-TR" cap="none" dirty="0"/>
          </a:p>
        </p:txBody>
      </p:sp>
      <p:sp>
        <p:nvSpPr>
          <p:cNvPr id="3" name="İçerik Yer Tutucusu 2"/>
          <p:cNvSpPr>
            <a:spLocks noGrp="1"/>
          </p:cNvSpPr>
          <p:nvPr>
            <p:ph idx="1"/>
          </p:nvPr>
        </p:nvSpPr>
        <p:spPr>
          <a:xfrm>
            <a:off x="709002" y="828268"/>
            <a:ext cx="10773998" cy="5201464"/>
          </a:xfrm>
        </p:spPr>
        <p:txBody>
          <a:bodyPr>
            <a:normAutofit/>
          </a:bodyPr>
          <a:lstStyle/>
          <a:p>
            <a:pPr algn="just"/>
            <a:r>
              <a:rPr lang="tr-TR" sz="2800" b="1" dirty="0">
                <a:solidFill>
                  <a:schemeClr val="bg1"/>
                </a:solidFill>
              </a:rPr>
              <a:t>Elektronik Kamu Alımları Platformu </a:t>
            </a:r>
          </a:p>
          <a:p>
            <a:pPr algn="just"/>
            <a:r>
              <a:rPr lang="tr-TR" sz="2800" dirty="0">
                <a:solidFill>
                  <a:schemeClr val="bg1"/>
                </a:solidFill>
              </a:rPr>
              <a:t>Bu Kanun kapsamında yapılan ihalelerde; bu Kanunun 13 üncü maddesi hükümleri saklı kalmak üzere, ilan, ihale dokümanının hazırlanması ve verilmesi, katılım ve yeterliğe ilişkin belgelerin sunulması, tekliflerin hazırlanması, sunulması ve değerlendirilmesi, ihalenin karara bağlanması ve onaylanması, kesinleşen ihale kararlarının bildirilmesi ve sözleşmenin imzalanması gibi ihale süreciyle ilgili aşamalar ile her türlü bildirimler kısmen veya tamamen, Kurum tarafından oluşturulan Elektronik Kamu Alımları Platformu üzerinden gerçekleştirilebilir.</a:t>
            </a:r>
          </a:p>
        </p:txBody>
      </p:sp>
    </p:spTree>
    <p:extLst>
      <p:ext uri="{BB962C8B-B14F-4D97-AF65-F5344CB8AC3E}">
        <p14:creationId xmlns:p14="http://schemas.microsoft.com/office/powerpoint/2010/main" val="273775482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txBox="1">
            <a:spLocks/>
          </p:cNvSpPr>
          <p:nvPr/>
        </p:nvSpPr>
        <p:spPr>
          <a:xfrm>
            <a:off x="709000" y="1"/>
            <a:ext cx="10422061" cy="1362808"/>
          </a:xfrm>
          <a:prstGeom prst="rect">
            <a:avLst/>
          </a:prstGeom>
        </p:spPr>
        <p:txBody>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dirty="0"/>
              <a:t>DİKKAT EDİLECEK DİĞER HUSUSLAR</a:t>
            </a:r>
          </a:p>
          <a:p>
            <a:r>
              <a:rPr lang="tr-TR" sz="3200" b="1" dirty="0"/>
              <a:t>2021/14 sayılı </a:t>
            </a:r>
            <a:r>
              <a:rPr lang="tr-TR" sz="3200" dirty="0"/>
              <a:t>Tasarruf Tedbirleri genelgesi</a:t>
            </a:r>
            <a:endParaRPr lang="tr-TR" sz="3200" cap="none" dirty="0"/>
          </a:p>
        </p:txBody>
      </p:sp>
      <p:sp>
        <p:nvSpPr>
          <p:cNvPr id="3" name="İçerik Yer Tutucusu 2"/>
          <p:cNvSpPr txBox="1">
            <a:spLocks/>
          </p:cNvSpPr>
          <p:nvPr/>
        </p:nvSpPr>
        <p:spPr>
          <a:xfrm>
            <a:off x="709000" y="1507067"/>
            <a:ext cx="11292499" cy="5201464"/>
          </a:xfrm>
          <a:prstGeom prst="rect">
            <a:avLst/>
          </a:prstGeom>
        </p:spPr>
        <p:txBody>
          <a:bodyP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gn="just">
              <a:buFont typeface="Wingdings 3" panose="05040102010807070707" pitchFamily="18" charset="2"/>
              <a:buNone/>
            </a:pPr>
            <a:endParaRPr lang="tr-TR" dirty="0">
              <a:solidFill>
                <a:schemeClr val="bg1"/>
              </a:solidFill>
            </a:endParaRPr>
          </a:p>
        </p:txBody>
      </p:sp>
      <p:sp>
        <p:nvSpPr>
          <p:cNvPr id="4" name="Dikdörtgen 3"/>
          <p:cNvSpPr/>
          <p:nvPr/>
        </p:nvSpPr>
        <p:spPr>
          <a:xfrm>
            <a:off x="709000" y="1362809"/>
            <a:ext cx="10738585" cy="4976445"/>
          </a:xfrm>
          <a:prstGeom prst="rect">
            <a:avLst/>
          </a:prstGeom>
        </p:spPr>
        <p:txBody>
          <a:bodyPr vert="horz" lIns="91440" tIns="45720" rIns="91440" bIns="45720" rtlCol="0" anchor="ctr">
            <a:normAutofit/>
          </a:bodyPr>
          <a:lstStyle/>
          <a:p>
            <a:pPr algn="just">
              <a:spcBef>
                <a:spcPct val="20000"/>
              </a:spcBef>
              <a:spcAft>
                <a:spcPts val="600"/>
              </a:spcAft>
              <a:buClr>
                <a:schemeClr val="tx1"/>
              </a:buClr>
              <a:buSzPct val="80000"/>
            </a:pPr>
            <a:r>
              <a:rPr lang="tr-TR" sz="2400" b="1" dirty="0">
                <a:solidFill>
                  <a:schemeClr val="tx1">
                    <a:lumMod val="95000"/>
                  </a:schemeClr>
                </a:solidFill>
              </a:rPr>
              <a:t>KAPSAM</a:t>
            </a:r>
          </a:p>
          <a:p>
            <a:pPr marL="285750" indent="-285750" algn="just">
              <a:spcBef>
                <a:spcPct val="20000"/>
              </a:spcBef>
              <a:spcAft>
                <a:spcPts val="600"/>
              </a:spcAft>
              <a:buClr>
                <a:schemeClr val="tx1"/>
              </a:buClr>
              <a:buSzPct val="80000"/>
              <a:buFont typeface="Wingdings 3" panose="05040102010807070707" pitchFamily="18" charset="2"/>
              <a:buChar char=""/>
            </a:pPr>
            <a:r>
              <a:rPr lang="tr-TR" sz="2400" b="1" dirty="0">
                <a:solidFill>
                  <a:schemeClr val="bg1"/>
                </a:solidFill>
              </a:rPr>
              <a:t>10/12/2003 tarihli ve </a:t>
            </a:r>
            <a:r>
              <a:rPr lang="tr-TR" sz="2400" b="1" dirty="0">
                <a:solidFill>
                  <a:schemeClr val="bg1"/>
                </a:solidFill>
                <a:hlinkClick r:id="rId2">
                  <a:extLst>
                    <a:ext uri="{A12FA001-AC4F-418D-AE19-62706E023703}">
                      <ahyp:hlinkClr xmlns:ahyp="http://schemas.microsoft.com/office/drawing/2018/hyperlinkcolor" xmlns="" val="tx"/>
                    </a:ext>
                  </a:extLst>
                </a:hlinkClick>
              </a:rPr>
              <a:t>5018 sayılı Kamu Malî Yönetimi ve Kontrol Kanununa</a:t>
            </a:r>
            <a:r>
              <a:rPr lang="tr-TR" sz="2400" b="1" dirty="0">
                <a:solidFill>
                  <a:schemeClr val="bg1"/>
                </a:solidFill>
              </a:rPr>
              <a:t> ekli (I), (II), (III) ve (IV) sayılı cetveller kapsamındaki kamu idareleri ve bu idarelere bağlı, ilgili ve ilişkili kamu kurum ve kuruluşları</a:t>
            </a:r>
          </a:p>
          <a:p>
            <a:r>
              <a:rPr lang="tr-TR" sz="2400" b="1" dirty="0"/>
              <a:t>GENEL İLKELER</a:t>
            </a:r>
            <a:endParaRPr lang="tr-TR" sz="2400" dirty="0"/>
          </a:p>
          <a:p>
            <a:pPr marL="285750" indent="-285750" algn="just">
              <a:spcBef>
                <a:spcPct val="20000"/>
              </a:spcBef>
              <a:spcAft>
                <a:spcPts val="600"/>
              </a:spcAft>
              <a:buClr>
                <a:schemeClr val="tx1"/>
              </a:buClr>
              <a:buSzPct val="80000"/>
              <a:buFont typeface="Wingdings 3" panose="05040102010807070707" pitchFamily="18" charset="2"/>
              <a:buChar char=""/>
            </a:pPr>
            <a:r>
              <a:rPr lang="tr-TR" sz="2400" b="1" dirty="0">
                <a:solidFill>
                  <a:schemeClr val="bg1"/>
                </a:solidFill>
              </a:rPr>
              <a:t>Kamu hizmetleri, bütçe sınırları içinde kalınarak ayrılan kaynakların üzerinde harcama yapılmasına yol açılmadan azami tasarruf anlayışı içinde yerine getirilecektir. Yılı ve takip eden yılların bütçelerinde ilave yük oluşturacak şekilde faaliyet genişlemesine ve iş artışına gidilmeyecektir.</a:t>
            </a:r>
          </a:p>
        </p:txBody>
      </p:sp>
    </p:spTree>
    <p:extLst>
      <p:ext uri="{BB962C8B-B14F-4D97-AF65-F5344CB8AC3E}">
        <p14:creationId xmlns:p14="http://schemas.microsoft.com/office/powerpoint/2010/main" val="15716550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09000" y="939108"/>
            <a:ext cx="10923634" cy="5413790"/>
          </a:xfrm>
          <a:prstGeom prst="rect">
            <a:avLst/>
          </a:prstGeom>
        </p:spPr>
        <p:txBody>
          <a:bodyPr wrap="square">
            <a:spAutoFit/>
          </a:bodyPr>
          <a:lstStyle/>
          <a:p>
            <a:r>
              <a:rPr lang="tr-TR" sz="2400" b="1" dirty="0"/>
              <a:t>TAŞINMAZ EDİNİLMESİ VE KİRALANMASI</a:t>
            </a:r>
            <a:endParaRPr lang="tr-TR" sz="2400" dirty="0"/>
          </a:p>
          <a:p>
            <a:pPr marL="285750" indent="-285750" algn="just">
              <a:spcBef>
                <a:spcPct val="20000"/>
              </a:spcBef>
              <a:spcAft>
                <a:spcPts val="600"/>
              </a:spcAft>
              <a:buClr>
                <a:schemeClr val="tx1"/>
              </a:buClr>
              <a:buSzPct val="80000"/>
              <a:buFont typeface="Wingdings 3" panose="05040102010807070707" pitchFamily="18" charset="2"/>
              <a:buChar char=""/>
            </a:pPr>
            <a:r>
              <a:rPr lang="tr-TR" sz="2200" b="1" dirty="0">
                <a:solidFill>
                  <a:schemeClr val="bg1"/>
                </a:solidFill>
              </a:rPr>
              <a:t>Kamu kurum ve kuruluşları tarafından yurt içinde ve yurt dışında hiçbir surette hizmet binası, lojman, her ne adla olursa olsun memur evi, kamp, kreş, eğitim, dinlenme ve benzeri sosyal tesis ve bunlarla ilgili </a:t>
            </a:r>
            <a:r>
              <a:rPr lang="tr-TR" sz="2200" b="1" u="sng" dirty="0">
                <a:solidFill>
                  <a:schemeClr val="bg1"/>
                </a:solidFill>
              </a:rPr>
              <a:t>arsa ve arazi satın alınmayacak, kamulaştırılmayacak, yeni kiralama yapılmayacak ve yeni inşaata başlanmayacaktır. </a:t>
            </a:r>
            <a:r>
              <a:rPr lang="tr-TR" sz="2200" b="1" dirty="0">
                <a:solidFill>
                  <a:schemeClr val="bg1"/>
                </a:solidFill>
              </a:rPr>
              <a:t>Ancak deprem riski nedeniyle yıkım kararı verilmesi halinde, o hizmet için tahsis edilebilecek </a:t>
            </a:r>
            <a:r>
              <a:rPr lang="tr-TR" sz="2200" b="1" dirty="0" err="1">
                <a:solidFill>
                  <a:schemeClr val="bg1"/>
                </a:solidFill>
              </a:rPr>
              <a:t>Hâzineye</a:t>
            </a:r>
            <a:r>
              <a:rPr lang="tr-TR" sz="2200" b="1" dirty="0">
                <a:solidFill>
                  <a:schemeClr val="bg1"/>
                </a:solidFill>
              </a:rPr>
              <a:t> ait taşınmazın bulunmadığının tevsik edilmesinden sonra, kamu kurum ve kuruluşlarının mülkiyetinde bulunan veya tahsis edilmiş olan yerlere yeni inşaat yapılabilecektir.</a:t>
            </a:r>
          </a:p>
          <a:p>
            <a:pPr marL="285750" indent="-285750" algn="just">
              <a:spcBef>
                <a:spcPct val="20000"/>
              </a:spcBef>
              <a:spcAft>
                <a:spcPts val="600"/>
              </a:spcAft>
              <a:buClr>
                <a:schemeClr val="tx1"/>
              </a:buClr>
              <a:buSzPct val="80000"/>
              <a:buFont typeface="Wingdings 3" panose="05040102010807070707" pitchFamily="18" charset="2"/>
              <a:buChar char=""/>
            </a:pPr>
            <a:r>
              <a:rPr lang="tr-TR" sz="2200" b="1" dirty="0">
                <a:solidFill>
                  <a:schemeClr val="bg1"/>
                </a:solidFill>
              </a:rPr>
              <a:t>Diğer taraftan, kesinleşmiş mahkeme kararı ile taşınmazın tahliyesi gibi kanuni zorunluluk hâlinde, o hizmet için tahsis edilebilecek </a:t>
            </a:r>
            <a:r>
              <a:rPr lang="tr-TR" sz="2200" b="1" dirty="0" err="1">
                <a:solidFill>
                  <a:schemeClr val="bg1"/>
                </a:solidFill>
              </a:rPr>
              <a:t>Hâzineye</a:t>
            </a:r>
            <a:r>
              <a:rPr lang="tr-TR" sz="2200" b="1" dirty="0">
                <a:solidFill>
                  <a:schemeClr val="bg1"/>
                </a:solidFill>
              </a:rPr>
              <a:t> ait taşınmazın bulunmadığının tevsik edilmesinden sonra, hizmet yeri ihtiyacının karşılanması amacıyla taşınmaz kiralarının yüksek olduğu mahaller dışında ve rayiç bedeli dikkate alınarak taşınmaz kiralanabilecektir.</a:t>
            </a:r>
          </a:p>
        </p:txBody>
      </p:sp>
      <p:sp>
        <p:nvSpPr>
          <p:cNvPr id="3" name="Unvan 1"/>
          <p:cNvSpPr txBox="1">
            <a:spLocks/>
          </p:cNvSpPr>
          <p:nvPr/>
        </p:nvSpPr>
        <p:spPr>
          <a:xfrm>
            <a:off x="709000" y="1"/>
            <a:ext cx="11073269" cy="939107"/>
          </a:xfrm>
          <a:prstGeom prst="rect">
            <a:avLst/>
          </a:prstGeom>
        </p:spPr>
        <p:txBody>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2800" dirty="0"/>
              <a:t>DİKKAT EDİLECEK DİĞER HUSUSLAR</a:t>
            </a:r>
          </a:p>
          <a:p>
            <a:r>
              <a:rPr lang="tr-TR" sz="2400" b="1" dirty="0"/>
              <a:t>2021/14 sayılı </a:t>
            </a:r>
            <a:r>
              <a:rPr lang="tr-TR" sz="2400" dirty="0"/>
              <a:t>Tasarruf Tedbirleri genelgesi</a:t>
            </a:r>
            <a:endParaRPr lang="tr-TR" sz="2400" cap="none" dirty="0"/>
          </a:p>
        </p:txBody>
      </p:sp>
    </p:spTree>
    <p:extLst>
      <p:ext uri="{BB962C8B-B14F-4D97-AF65-F5344CB8AC3E}">
        <p14:creationId xmlns:p14="http://schemas.microsoft.com/office/powerpoint/2010/main" val="19653118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17685" y="1362809"/>
            <a:ext cx="10934604" cy="4401205"/>
          </a:xfrm>
          <a:prstGeom prst="rect">
            <a:avLst/>
          </a:prstGeom>
        </p:spPr>
        <p:txBody>
          <a:bodyPr wrap="square">
            <a:spAutoFit/>
          </a:bodyPr>
          <a:lstStyle/>
          <a:p>
            <a:pPr algn="just"/>
            <a:endParaRPr lang="tr-TR" b="1" dirty="0">
              <a:solidFill>
                <a:srgbClr val="2D2D2D"/>
              </a:solidFill>
              <a:latin typeface="Roboto"/>
            </a:endParaRPr>
          </a:p>
          <a:p>
            <a:r>
              <a:rPr lang="tr-TR" sz="2000" b="1" dirty="0"/>
              <a:t>RESMİ TAŞITLARIN EDİNİLMESİ VE KULLANILMASI</a:t>
            </a:r>
          </a:p>
          <a:p>
            <a:pPr marL="285750" indent="-285750" algn="just">
              <a:spcBef>
                <a:spcPct val="20000"/>
              </a:spcBef>
              <a:spcAft>
                <a:spcPts val="600"/>
              </a:spcAft>
              <a:buClr>
                <a:schemeClr val="tx1"/>
              </a:buClr>
              <a:buSzPct val="80000"/>
              <a:buFont typeface="Wingdings 3" panose="05040102010807070707" pitchFamily="18" charset="2"/>
              <a:buChar char=""/>
            </a:pPr>
            <a:r>
              <a:rPr lang="tr-TR" sz="2000" b="1" dirty="0">
                <a:solidFill>
                  <a:schemeClr val="bg1"/>
                </a:solidFill>
              </a:rPr>
              <a:t>Resmî taşıtların ediniminde ve kullanımında aşağıda belirtilen hükümler çerçevesinde hareket edilecektir.</a:t>
            </a:r>
          </a:p>
          <a:p>
            <a:pPr marL="285750" indent="-285750" algn="just">
              <a:spcBef>
                <a:spcPct val="20000"/>
              </a:spcBef>
              <a:spcAft>
                <a:spcPts val="600"/>
              </a:spcAft>
              <a:buClr>
                <a:schemeClr val="tx1"/>
              </a:buClr>
              <a:buSzPct val="80000"/>
              <a:buFont typeface="Wingdings 3" panose="05040102010807070707" pitchFamily="18" charset="2"/>
              <a:buChar char=""/>
            </a:pPr>
            <a:r>
              <a:rPr lang="tr-TR" sz="2000" b="1" dirty="0">
                <a:solidFill>
                  <a:schemeClr val="bg1"/>
                </a:solidFill>
              </a:rPr>
              <a:t>Kamu kurum ve kuruluşlarınca taşıt edinimleri ihtiyaç analizlerine dayandırılacak, acil ve zorunlu hâller dışında her ne suretle olursa olsun yeni taşıt edinilmeyecektir. Mevcut taşıtlar da ihtiyaç analizleri ve tasarruf anlayışı çerçevesinde yeniden gözden geçirilecek, ihtiyaç fazlası olan veya ekonomik ömrünü tamamlamış taşıtlar ihtiyacı olan kurumlara devredilecek ya da tasfiye edilecektir.</a:t>
            </a:r>
          </a:p>
          <a:p>
            <a:pPr marL="285750" indent="-285750" algn="just">
              <a:spcBef>
                <a:spcPct val="20000"/>
              </a:spcBef>
              <a:spcAft>
                <a:spcPts val="600"/>
              </a:spcAft>
              <a:buClr>
                <a:schemeClr val="tx1"/>
              </a:buClr>
              <a:buSzPct val="80000"/>
              <a:buFont typeface="Wingdings 3" panose="05040102010807070707" pitchFamily="18" charset="2"/>
              <a:buChar char=""/>
            </a:pPr>
            <a:r>
              <a:rPr lang="tr-TR" sz="2000" b="1" dirty="0">
                <a:solidFill>
                  <a:schemeClr val="bg1"/>
                </a:solidFill>
              </a:rPr>
              <a:t>Kamu kurum ve kuruluşları hizmet alımı suretiyle edinecekleri toplam taşıt sayısının kademeli olarak azaltılmasına ilişkin tedbirleri alacak, bu kapsamda 2020 yılındaki taşıt sayılarını 2021 yılından başlamak üzere 2023 yılı sonuna kadar kümülatif olarak en az yüzde 20 oranında azaltacaklardır.</a:t>
            </a:r>
          </a:p>
        </p:txBody>
      </p:sp>
      <p:sp>
        <p:nvSpPr>
          <p:cNvPr id="3" name="Unvan 1"/>
          <p:cNvSpPr txBox="1">
            <a:spLocks/>
          </p:cNvSpPr>
          <p:nvPr/>
        </p:nvSpPr>
        <p:spPr>
          <a:xfrm>
            <a:off x="709000" y="1"/>
            <a:ext cx="10422061" cy="1214202"/>
          </a:xfrm>
          <a:prstGeom prst="rect">
            <a:avLst/>
          </a:prstGeom>
        </p:spPr>
        <p:txBody>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dirty="0"/>
              <a:t>DİKKAT EDİLECEK DİĞER HUSUSLAR</a:t>
            </a:r>
          </a:p>
          <a:p>
            <a:r>
              <a:rPr lang="tr-TR" sz="3200" b="1" dirty="0"/>
              <a:t>2021/14 sayılı </a:t>
            </a:r>
            <a:r>
              <a:rPr lang="tr-TR" sz="3200" dirty="0"/>
              <a:t>Tasarruf Tedbirleri genelgesi</a:t>
            </a:r>
            <a:endParaRPr lang="tr-TR" sz="3200" cap="none" dirty="0"/>
          </a:p>
        </p:txBody>
      </p:sp>
    </p:spTree>
    <p:extLst>
      <p:ext uri="{BB962C8B-B14F-4D97-AF65-F5344CB8AC3E}">
        <p14:creationId xmlns:p14="http://schemas.microsoft.com/office/powerpoint/2010/main" val="169915635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4212" y="140677"/>
            <a:ext cx="11019900" cy="907366"/>
          </a:xfrm>
        </p:spPr>
        <p:txBody>
          <a:bodyPr>
            <a:noAutofit/>
          </a:bodyPr>
          <a:lstStyle/>
          <a:p>
            <a:r>
              <a:rPr lang="tr-TR" sz="2800" b="0" i="0" dirty="0">
                <a:effectLst/>
                <a:latin typeface="+mj-lt"/>
              </a:rPr>
              <a:t>4734 Sayılı Kamu İhale Kanunu 3 üncü Maddesinin (f) Bendi Kapsamında Yapılacak İhalelere</a:t>
            </a:r>
            <a:endParaRPr lang="tr-TR" sz="2800" dirty="0"/>
          </a:p>
        </p:txBody>
      </p:sp>
      <p:sp>
        <p:nvSpPr>
          <p:cNvPr id="3" name="Alt Başlık 2"/>
          <p:cNvSpPr>
            <a:spLocks noGrp="1"/>
          </p:cNvSpPr>
          <p:nvPr>
            <p:ph type="subTitle" idx="1"/>
          </p:nvPr>
        </p:nvSpPr>
        <p:spPr>
          <a:xfrm>
            <a:off x="684212" y="1209822"/>
            <a:ext cx="10823576" cy="5008098"/>
          </a:xfrm>
        </p:spPr>
        <p:txBody>
          <a:bodyPr>
            <a:normAutofit fontScale="92500" lnSpcReduction="20000"/>
          </a:bodyPr>
          <a:lstStyle/>
          <a:p>
            <a:pPr algn="just"/>
            <a:r>
              <a:rPr lang="tr-TR" sz="2800" b="0" i="0" dirty="0">
                <a:solidFill>
                  <a:schemeClr val="bg1"/>
                </a:solidFill>
                <a:effectLst/>
                <a:latin typeface="+mj-lt"/>
              </a:rPr>
              <a:t>Gıda, Tarım ve Hayvancılık Bakanlığı Tarımsal Araştırmalar ve Politikalar Genel Müdürlüğü Tarafından 4734 Sayılı Kamu İhale Kanunu 3 üncü Maddesinin (f) Bendi Kapsamında Yapılacak İhalelere İlişkin Esaslar.</a:t>
            </a:r>
          </a:p>
          <a:p>
            <a:pPr algn="just"/>
            <a:r>
              <a:rPr lang="tr-TR" sz="3000" b="1" i="0" u="sng" dirty="0">
                <a:solidFill>
                  <a:schemeClr val="bg1"/>
                </a:solidFill>
                <a:effectLst/>
                <a:latin typeface="+mj-lt"/>
              </a:rPr>
              <a:t>Madde 20</a:t>
            </a:r>
          </a:p>
          <a:p>
            <a:pPr algn="just"/>
            <a:r>
              <a:rPr lang="tr-TR" sz="3000" b="1" u="sng" dirty="0">
                <a:solidFill>
                  <a:schemeClr val="bg1"/>
                </a:solidFill>
                <a:latin typeface="+mj-lt"/>
              </a:rPr>
              <a:t>(ç) 4734 sayılı kanun 22 </a:t>
            </a:r>
            <a:r>
              <a:rPr lang="tr-TR" sz="3000" b="1" u="sng" dirty="0" err="1">
                <a:solidFill>
                  <a:schemeClr val="bg1"/>
                </a:solidFill>
                <a:latin typeface="+mj-lt"/>
              </a:rPr>
              <a:t>nci</a:t>
            </a:r>
            <a:r>
              <a:rPr lang="tr-TR" sz="3000" b="1" u="sng" dirty="0">
                <a:solidFill>
                  <a:schemeClr val="bg1"/>
                </a:solidFill>
                <a:latin typeface="+mj-lt"/>
              </a:rPr>
              <a:t> maddenin (d) bendi kapsamında </a:t>
            </a:r>
            <a:r>
              <a:rPr lang="tr-TR" sz="3000" b="1" u="sng" dirty="0">
                <a:solidFill>
                  <a:schemeClr val="bg1"/>
                </a:solidFill>
              </a:rPr>
              <a:t>B.Ş.B. Sınırında olan İdareler için belirlenen değerin (121.405) beş katına kadar olan mamul, mal, malzeme ve hizmet alımları,</a:t>
            </a:r>
          </a:p>
          <a:p>
            <a:pPr algn="just"/>
            <a:r>
              <a:rPr lang="tr-TR" sz="3000" i="0" u="sng" dirty="0">
                <a:solidFill>
                  <a:schemeClr val="bg1"/>
                </a:solidFill>
                <a:effectLst/>
                <a:latin typeface="+mj-lt"/>
              </a:rPr>
              <a:t>Orman Ve Su İşleri Bakanlığı Tarafından 4734 Sayılı Kamu İhale Kanununun 3 üncü Maddesinin (f) Bendi Kapsamında Yapılacak İhalelere İlişkin Ekli Esaslar.</a:t>
            </a:r>
            <a:endParaRPr lang="tr-TR" sz="3900" u="sng" kern="1200" dirty="0">
              <a:solidFill>
                <a:schemeClr val="bg1"/>
              </a:solidFill>
              <a:latin typeface="+mj-lt"/>
              <a:ea typeface="+mn-ea"/>
              <a:cs typeface="+mn-cs"/>
            </a:endParaRPr>
          </a:p>
          <a:p>
            <a:pPr algn="just"/>
            <a:endParaRPr lang="tr-TR" sz="2800" b="0" i="0" dirty="0">
              <a:solidFill>
                <a:schemeClr val="bg1"/>
              </a:solidFill>
              <a:effectLst/>
              <a:latin typeface="+mj-lt"/>
            </a:endParaRPr>
          </a:p>
        </p:txBody>
      </p:sp>
    </p:spTree>
    <p:extLst>
      <p:ext uri="{BB962C8B-B14F-4D97-AF65-F5344CB8AC3E}">
        <p14:creationId xmlns:p14="http://schemas.microsoft.com/office/powerpoint/2010/main" val="263115272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4212" y="685799"/>
            <a:ext cx="10701826" cy="3158068"/>
          </a:xfrm>
        </p:spPr>
        <p:txBody>
          <a:bodyPr>
            <a:normAutofit/>
          </a:bodyPr>
          <a:lstStyle/>
          <a:p>
            <a:r>
              <a:rPr lang="tr-TR" sz="4000" b="1" dirty="0"/>
              <a:t>TARIM VE ORMAN UZMANI</a:t>
            </a:r>
            <a:br>
              <a:rPr lang="tr-TR" sz="4000" b="1" dirty="0"/>
            </a:br>
            <a:r>
              <a:rPr lang="tr-TR" sz="4000" b="1" dirty="0"/>
              <a:t>EROL KARAGÖZ</a:t>
            </a:r>
            <a:r>
              <a:rPr lang="tr-TR" sz="3600" dirty="0"/>
              <a:t/>
            </a:r>
            <a:br>
              <a:rPr lang="tr-TR" sz="3600" dirty="0"/>
            </a:br>
            <a:r>
              <a:rPr lang="tr-TR" sz="3600" dirty="0"/>
              <a:t/>
            </a:r>
            <a:br>
              <a:rPr lang="tr-TR" sz="3600" dirty="0"/>
            </a:br>
            <a:r>
              <a:rPr lang="tr-TR" sz="2800" b="1" cap="none" dirty="0">
                <a:solidFill>
                  <a:schemeClr val="bg1"/>
                </a:solidFill>
                <a:hlinkClick r:id="rId2">
                  <a:extLst>
                    <a:ext uri="{A12FA001-AC4F-418D-AE19-62706E023703}">
                      <ahyp:hlinkClr xmlns:ahyp="http://schemas.microsoft.com/office/drawing/2018/hyperlinkcolor" xmlns="" val="tx"/>
                    </a:ext>
                  </a:extLst>
                </a:hlinkClick>
              </a:rPr>
              <a:t>erol.karagoz@tarimorman.gov.tr</a:t>
            </a:r>
            <a:endParaRPr lang="tr-TR" sz="3600" b="1" dirty="0">
              <a:solidFill>
                <a:schemeClr val="bg1"/>
              </a:solidFill>
            </a:endParaRPr>
          </a:p>
        </p:txBody>
      </p:sp>
      <p:sp>
        <p:nvSpPr>
          <p:cNvPr id="3" name="Alt Başlık 2"/>
          <p:cNvSpPr>
            <a:spLocks noGrp="1"/>
          </p:cNvSpPr>
          <p:nvPr>
            <p:ph type="subTitle" idx="1"/>
          </p:nvPr>
        </p:nvSpPr>
        <p:spPr/>
        <p:txBody>
          <a:bodyPr>
            <a:normAutofit/>
          </a:bodyPr>
          <a:lstStyle/>
          <a:p>
            <a:r>
              <a:rPr lang="tr-TR" sz="3200" b="1" dirty="0">
                <a:solidFill>
                  <a:schemeClr val="bg1"/>
                </a:solidFill>
              </a:rPr>
              <a:t>TEŞEKKÜRLER…..</a:t>
            </a:r>
          </a:p>
          <a:p>
            <a:r>
              <a:rPr lang="tr-TR" sz="3200" b="1" dirty="0">
                <a:solidFill>
                  <a:schemeClr val="bg1"/>
                </a:solidFill>
              </a:rPr>
              <a:t>					SAYGILAR……</a:t>
            </a:r>
          </a:p>
        </p:txBody>
      </p:sp>
    </p:spTree>
    <p:extLst>
      <p:ext uri="{BB962C8B-B14F-4D97-AF65-F5344CB8AC3E}">
        <p14:creationId xmlns:p14="http://schemas.microsoft.com/office/powerpoint/2010/main" val="1572613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86483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1" y="0"/>
            <a:ext cx="8534400" cy="1507067"/>
          </a:xfrm>
        </p:spPr>
        <p:txBody>
          <a:bodyPr/>
          <a:lstStyle/>
          <a:p>
            <a:r>
              <a:rPr lang="tr-TR" dirty="0"/>
              <a:t>İhtiyacın ortaya çıkması</a:t>
            </a:r>
          </a:p>
        </p:txBody>
      </p:sp>
      <p:sp>
        <p:nvSpPr>
          <p:cNvPr id="3" name="İçerik Yer Tutucusu 2"/>
          <p:cNvSpPr>
            <a:spLocks noGrp="1"/>
          </p:cNvSpPr>
          <p:nvPr>
            <p:ph idx="1"/>
          </p:nvPr>
        </p:nvSpPr>
        <p:spPr>
          <a:xfrm>
            <a:off x="709001" y="1507067"/>
            <a:ext cx="10633076" cy="3615267"/>
          </a:xfrm>
        </p:spPr>
        <p:txBody>
          <a:bodyPr>
            <a:normAutofit/>
          </a:bodyPr>
          <a:lstStyle/>
          <a:p>
            <a:pPr algn="just"/>
            <a:r>
              <a:rPr lang="tr-TR" sz="3200" dirty="0">
                <a:solidFill>
                  <a:schemeClr val="bg1"/>
                </a:solidFill>
              </a:rPr>
              <a:t>İhtiyaç sahibi birim, ihtiyacına ilişkin </a:t>
            </a:r>
            <a:r>
              <a:rPr lang="tr-TR" sz="3600" b="1" u="sng" dirty="0">
                <a:solidFill>
                  <a:schemeClr val="bg1"/>
                </a:solidFill>
              </a:rPr>
              <a:t>teknik şartnameyi </a:t>
            </a:r>
            <a:r>
              <a:rPr lang="tr-TR" sz="3200" dirty="0">
                <a:solidFill>
                  <a:schemeClr val="bg1"/>
                </a:solidFill>
              </a:rPr>
              <a:t>yada </a:t>
            </a:r>
            <a:r>
              <a:rPr lang="tr-TR" sz="3600" b="1" u="sng" dirty="0">
                <a:solidFill>
                  <a:schemeClr val="bg1"/>
                </a:solidFill>
              </a:rPr>
              <a:t>ihtiyaç raporunu </a:t>
            </a:r>
            <a:r>
              <a:rPr lang="tr-TR" sz="3200" dirty="0">
                <a:solidFill>
                  <a:schemeClr val="bg1"/>
                </a:solidFill>
              </a:rPr>
              <a:t>hazırlar. Hazırlayan personel ile birim yetkilisinin (Birim yetkilisi aynı zamanda Harcama Yetkilisi olabilir) onayından sonra ihtiyaç raporu-teknik şartname  ihaleyi yapacak birime gönderilir.</a:t>
            </a:r>
          </a:p>
        </p:txBody>
      </p:sp>
    </p:spTree>
    <p:extLst>
      <p:ext uri="{BB962C8B-B14F-4D97-AF65-F5344CB8AC3E}">
        <p14:creationId xmlns:p14="http://schemas.microsoft.com/office/powerpoint/2010/main" val="2456231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9001" y="0"/>
            <a:ext cx="8534400" cy="1507067"/>
          </a:xfrm>
        </p:spPr>
        <p:txBody>
          <a:bodyPr/>
          <a:lstStyle/>
          <a:p>
            <a:r>
              <a:rPr lang="tr-TR" dirty="0"/>
              <a:t>Teknik şartnamenin hazırlanması</a:t>
            </a:r>
            <a:br>
              <a:rPr lang="tr-TR" dirty="0"/>
            </a:br>
            <a:r>
              <a:rPr lang="tr-TR" dirty="0"/>
              <a:t>(4734 Madde 12)</a:t>
            </a:r>
          </a:p>
        </p:txBody>
      </p:sp>
      <p:sp>
        <p:nvSpPr>
          <p:cNvPr id="3" name="İçerik Yer Tutucusu 2"/>
          <p:cNvSpPr>
            <a:spLocks noGrp="1"/>
          </p:cNvSpPr>
          <p:nvPr>
            <p:ph idx="1"/>
          </p:nvPr>
        </p:nvSpPr>
        <p:spPr>
          <a:xfrm>
            <a:off x="691171" y="1319134"/>
            <a:ext cx="10721244" cy="5231135"/>
          </a:xfrm>
        </p:spPr>
        <p:txBody>
          <a:bodyPr>
            <a:noAutofit/>
          </a:bodyPr>
          <a:lstStyle/>
          <a:p>
            <a:pPr algn="just"/>
            <a:r>
              <a:rPr lang="tr-TR" dirty="0">
                <a:solidFill>
                  <a:schemeClr val="bg1"/>
                </a:solidFill>
              </a:rPr>
              <a:t>İhale  konusu mal veya hizmet alımları ile yapım işlerinin her türlü özelliğini belirten </a:t>
            </a:r>
            <a:r>
              <a:rPr lang="tr-TR" sz="2800" b="1" dirty="0">
                <a:solidFill>
                  <a:schemeClr val="bg1"/>
                </a:solidFill>
              </a:rPr>
              <a:t>idari ve teknik şartnamelerin </a:t>
            </a:r>
            <a:r>
              <a:rPr lang="tr-TR" sz="2800" b="1" u="sng" dirty="0">
                <a:solidFill>
                  <a:schemeClr val="bg1"/>
                </a:solidFill>
              </a:rPr>
              <a:t>idarelerce hazırlanması esastır. </a:t>
            </a:r>
            <a:r>
              <a:rPr lang="tr-TR" sz="2800" b="1" dirty="0">
                <a:solidFill>
                  <a:schemeClr val="bg1"/>
                </a:solidFill>
              </a:rPr>
              <a:t>Ancak, </a:t>
            </a:r>
            <a:r>
              <a:rPr lang="tr-TR" sz="2800" b="1" u="sng" dirty="0">
                <a:solidFill>
                  <a:schemeClr val="bg1"/>
                </a:solidFill>
              </a:rPr>
              <a:t>idarelerce hazırlanması mümkün değilse, ihale yetkilisi tarafından onaylanması kaydıyla</a:t>
            </a:r>
            <a:r>
              <a:rPr lang="tr-TR" dirty="0">
                <a:solidFill>
                  <a:schemeClr val="bg1"/>
                </a:solidFill>
              </a:rPr>
              <a:t>, teknik şartnameler bu Kanun hükümlerine göre</a:t>
            </a:r>
            <a:r>
              <a:rPr lang="tr-TR" sz="2800" b="1" dirty="0">
                <a:solidFill>
                  <a:schemeClr val="bg1"/>
                </a:solidFill>
              </a:rPr>
              <a:t> </a:t>
            </a:r>
            <a:r>
              <a:rPr lang="tr-TR" sz="2800" b="1" u="sng" dirty="0">
                <a:solidFill>
                  <a:schemeClr val="bg1"/>
                </a:solidFill>
              </a:rPr>
              <a:t>hazırlattırılabilir.</a:t>
            </a:r>
          </a:p>
          <a:p>
            <a:pPr algn="just"/>
            <a:r>
              <a:rPr lang="tr-TR" dirty="0">
                <a:solidFill>
                  <a:schemeClr val="bg1"/>
                </a:solidFill>
              </a:rPr>
              <a:t>Teknik şartnamelerin ihtiyacı teknik olarak iyi tanımlaması, ihtiyaç bakımından fazla veya gereksiz koşullar içermemesi, verimliliği ve fonksiyonelliği sağlaması, rekabeti ve fırsat eşitliğini engellememesi gerekir. Bu kapsamda belli bir ürün veya hizmetin işaret edilmesi bile maddeye aykırılık oluşturacaktır.</a:t>
            </a:r>
          </a:p>
          <a:p>
            <a:pPr algn="just"/>
            <a:r>
              <a:rPr lang="tr-TR" sz="2800" b="1" u="sng" dirty="0">
                <a:solidFill>
                  <a:schemeClr val="bg1"/>
                </a:solidFill>
              </a:rPr>
              <a:t>Teknik şartname ile idari şartnamenin birbirine uyumlu bir şekilde hazırlanması gerekmektedir.(</a:t>
            </a:r>
            <a:r>
              <a:rPr lang="tr-TR" dirty="0">
                <a:solidFill>
                  <a:schemeClr val="bg1"/>
                </a:solidFill>
              </a:rPr>
              <a:t>Kamu İhale Genel Tebliği MD. 60)</a:t>
            </a:r>
          </a:p>
          <a:p>
            <a:pPr algn="just"/>
            <a:endParaRPr lang="tr-TR" dirty="0">
              <a:solidFill>
                <a:schemeClr val="bg1"/>
              </a:solidFill>
            </a:endParaRPr>
          </a:p>
        </p:txBody>
      </p:sp>
    </p:spTree>
    <p:extLst>
      <p:ext uri="{BB962C8B-B14F-4D97-AF65-F5344CB8AC3E}">
        <p14:creationId xmlns:p14="http://schemas.microsoft.com/office/powerpoint/2010/main" val="4223012842"/>
      </p:ext>
    </p:extLst>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Belge" ma:contentTypeID="0x01010051D7C39C1B8B0C418611E891EFC7D9C8" ma:contentTypeVersion="1" ma:contentTypeDescription="Yeni belge oluşturun." ma:contentTypeScope="" ma:versionID="c66a8c4b848cc5315524a28821a485db">
  <xsd:schema xmlns:xsd="http://www.w3.org/2001/XMLSchema" xmlns:xs="http://www.w3.org/2001/XMLSchema" xmlns:p="http://schemas.microsoft.com/office/2006/metadata/properties" xmlns:ns1="http://schemas.microsoft.com/sharepoint/v3" targetNamespace="http://schemas.microsoft.com/office/2006/metadata/properties" ma:root="true" ma:fieldsID="14d4e3fdf9f7a112181f73f79ec0ec6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Zamanlama Başlangıç Tarihi" ma:description="Zamanlama Başlangıç Tarihi, Yayımlama özelliği tarafından oluşturulan bir site sütunudur. Bu sütun, bu sayfanın site ziyaretçilerine ilk kez görüntüleneceği tarih ve zamanı belirtmek için kullanılır." ma:internalName="PublishingStartDate">
      <xsd:simpleType>
        <xsd:restriction base="dms:Unknown"/>
      </xsd:simpleType>
    </xsd:element>
    <xsd:element name="PublishingExpirationDate" ma:index="9" nillable="true" ma:displayName="Zamanlama Bitiş Tarihi" ma:description="Zamanlama Bitiş Tarihi, Yayımlama özelliği tarafından oluşturulan bir site sütunudur. Bu sütun, bu sayfanın site ziyaretçilerine artık görüntülenmeyeceği tarih ve zamanı belirtmek için kullanılır."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EFE9B6BC-C5E7-4C4D-BB42-2E3841EC290F}"/>
</file>

<file path=customXml/itemProps2.xml><?xml version="1.0" encoding="utf-8"?>
<ds:datastoreItem xmlns:ds="http://schemas.openxmlformats.org/officeDocument/2006/customXml" ds:itemID="{B7489AB0-9512-4A3E-83AA-4AFF516448AB}"/>
</file>

<file path=customXml/itemProps3.xml><?xml version="1.0" encoding="utf-8"?>
<ds:datastoreItem xmlns:ds="http://schemas.openxmlformats.org/officeDocument/2006/customXml" ds:itemID="{6F0732C7-690F-44CD-8D0C-943FBE09F0F3}"/>
</file>

<file path=docProps/app.xml><?xml version="1.0" encoding="utf-8"?>
<Properties xmlns="http://schemas.openxmlformats.org/officeDocument/2006/extended-properties" xmlns:vt="http://schemas.openxmlformats.org/officeDocument/2006/docPropsVTypes">
  <Template>Slice</Template>
  <TotalTime>1281</TotalTime>
  <Words>7781</Words>
  <Application>Microsoft Office PowerPoint</Application>
  <PresentationFormat>Geniş ekran</PresentationFormat>
  <Paragraphs>355</Paragraphs>
  <Slides>65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65</vt:i4>
      </vt:variant>
    </vt:vector>
  </HeadingPairs>
  <TitlesOfParts>
    <vt:vector size="69" baseType="lpstr">
      <vt:lpstr>Century Gothic</vt:lpstr>
      <vt:lpstr>Roboto</vt:lpstr>
      <vt:lpstr>Wingdings 3</vt:lpstr>
      <vt:lpstr>Dilim</vt:lpstr>
      <vt:lpstr>PowerPoint Sunusu</vt:lpstr>
      <vt:lpstr>Kamu İhale kanunu</vt:lpstr>
      <vt:lpstr>AMAÇ (4734 Sayılı Kanun Madde 1)</vt:lpstr>
      <vt:lpstr>PowerPoint Sunusu</vt:lpstr>
      <vt:lpstr>KAPSAM (4734 Sayılı Kanun Madde 2)</vt:lpstr>
      <vt:lpstr>Temel ilkeler (4734 Sayılı Kanun Madde 5)</vt:lpstr>
      <vt:lpstr>PowerPoint Sunusu</vt:lpstr>
      <vt:lpstr>İhtiyacın ortaya çıkması</vt:lpstr>
      <vt:lpstr>Teknik şartnamenin hazırlanması (4734 Madde 12)</vt:lpstr>
      <vt:lpstr>ÖDENEK KONTROLÜ ve bütçe</vt:lpstr>
      <vt:lpstr>ÖDENEK KONTROLÜ ve bütçe</vt:lpstr>
      <vt:lpstr>ÖDENEK KONTROLÜ ve bütçe</vt:lpstr>
      <vt:lpstr>Yaklaşık maliyet çalışması NEDEN ÖNEMLİDİR</vt:lpstr>
      <vt:lpstr>Yaklaşık maliyet çalışması (4734 Sayılı Kanun Madde 9)</vt:lpstr>
      <vt:lpstr>Yaklaşık maliyet çalışması NASIL YAPILIR (Uyg. Yönt. MD 7-8)  </vt:lpstr>
      <vt:lpstr>İhale usulünün tespiti ve ihale usulleri</vt:lpstr>
      <vt:lpstr>İhale usulünün tespiti ve ihale usulleri</vt:lpstr>
      <vt:lpstr>Doğrudan temin (4734 MD 22)</vt:lpstr>
      <vt:lpstr>İhale usulünün tespiti ve ihale usulleri</vt:lpstr>
      <vt:lpstr>İhale dokümanının hazırlanması</vt:lpstr>
      <vt:lpstr>İhale KAYIT NUMARASININ ALINMASI</vt:lpstr>
      <vt:lpstr>İhale onayının hazırlanması</vt:lpstr>
      <vt:lpstr>ihale komisyonunun kurulması(4734 Madde 6)</vt:lpstr>
      <vt:lpstr>Eşik değerler (4734 md 8)</vt:lpstr>
      <vt:lpstr>İhale ilanı (4734 Madde 13 )</vt:lpstr>
      <vt:lpstr>İhale ilanı (4734 Madde 13 )</vt:lpstr>
      <vt:lpstr>İhale ilanında dikkat edilecek hususlar (4734 Madde 24)</vt:lpstr>
      <vt:lpstr>İhale ilanında dikkat edilecek hususlar (4734 Madde 25)</vt:lpstr>
      <vt:lpstr>İlânın uygun olmaması (4734 Madde 25)</vt:lpstr>
      <vt:lpstr>İhale dokümanının görülmesi, değişiklik ve açıklama (4734 md 28-29 Uyg. Yön. Md 25-26)</vt:lpstr>
      <vt:lpstr>İhale veya son başvuru saatinden önce ihalenin iptal edilmesi (Uyg. Yön. Md 27)</vt:lpstr>
      <vt:lpstr>Tekliflerin sunulması (4734 md 30-31-32-33-34)</vt:lpstr>
      <vt:lpstr>Tekliflerin değerlendirilmesi (4734 md 36)</vt:lpstr>
      <vt:lpstr>Tekliflerin değerlendirilmesi (4734 md 37)</vt:lpstr>
      <vt:lpstr>Aşırı düşük teklifler ve sınır değer (4734 md 38)</vt:lpstr>
      <vt:lpstr>Bütün tekliflerin reddedilmesi ve ihalenin iptali (4734 md 39)</vt:lpstr>
      <vt:lpstr>İhalenin karara bağlanması(4734 md 40)</vt:lpstr>
      <vt:lpstr>YASAKLILIK TEYİDİ (4734 md 40)</vt:lpstr>
      <vt:lpstr>İHALE YETKİLİSİ ONAYI (4734 md 40)</vt:lpstr>
      <vt:lpstr>İhale sonucunun bildirilmesi (4734 md 41)</vt:lpstr>
      <vt:lpstr>ŞİKAYET SÜRECİ (4734 md 54-55-56-57)</vt:lpstr>
      <vt:lpstr>ŞİKAYET SÜRECİ (4734 md 54-55-56-57)</vt:lpstr>
      <vt:lpstr>ŞİKAYET SÜRECİ (4734 md 54-55-56-57)</vt:lpstr>
      <vt:lpstr>ŞİKAYET SÜRECİ (4734 md 54-55-56-57)</vt:lpstr>
      <vt:lpstr>ŞİKAYET SÜRECİ (4734 md 54-55-56-57)</vt:lpstr>
      <vt:lpstr>ŞİKAYET SÜRECİ (4734 md 54-55-56-57)</vt:lpstr>
      <vt:lpstr>ÖN MALİ KONTROL SÜRECİ</vt:lpstr>
      <vt:lpstr>ÖN MALİ KONTROL SÜRECİ (Ön Mali Kontrol İşlemleri Yönergesi MD 11) </vt:lpstr>
      <vt:lpstr>İhaleye katılamayacak olanlar(4734 md 11)</vt:lpstr>
      <vt:lpstr>Yasak fiil veya davranışlar (4734 md 17)</vt:lpstr>
      <vt:lpstr>YASAKLAR VE CEZA SORUMLULUĞU (4734 md 58)</vt:lpstr>
      <vt:lpstr>Sözleşme (4734 md 42-43)</vt:lpstr>
      <vt:lpstr>Sözleşme (4734 md 44)</vt:lpstr>
      <vt:lpstr>Sözleşme (4734 md 45-46)</vt:lpstr>
      <vt:lpstr>DİKKAT EDİLECEK DİĞER HUSUSLAR (4734 MD 62 (e) bendi</vt:lpstr>
      <vt:lpstr>DİKKAT EDİLECEK DİĞER HUSUSLAR (4734 MD 62 (e) bendi)</vt:lpstr>
      <vt:lpstr>DİKKAT EDİLECEK DİĞER HUSUSLAR (4734 MD 62 (ı) bendi)</vt:lpstr>
      <vt:lpstr>PowerPoint Sunusu</vt:lpstr>
      <vt:lpstr>DİKKAT EDİLECEK DİĞER HUSUSLAR</vt:lpstr>
      <vt:lpstr>DİKKAT EDİLECEK DİĞER HUSUSLAR (4734 ek madde 1)</vt:lpstr>
      <vt:lpstr>PowerPoint Sunusu</vt:lpstr>
      <vt:lpstr>PowerPoint Sunusu</vt:lpstr>
      <vt:lpstr>PowerPoint Sunusu</vt:lpstr>
      <vt:lpstr>4734 Sayılı Kamu İhale Kanunu 3 üncü Maddesinin (f) Bendi Kapsamında Yapılacak İhalelere</vt:lpstr>
      <vt:lpstr>TARIM VE ORMAN UZMANI EROL KARAGÖZ  erol.karagoz@tarimorman.gov.tr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Kamu İhale kanunu</dc:title>
  <dc:creator>Erol KARAGÖZ</dc:creator>
  <cp:lastModifiedBy>Erol KARAGÖZ</cp:lastModifiedBy>
  <cp:revision>208</cp:revision>
  <dcterms:created xsi:type="dcterms:W3CDTF">2021-03-25T12:45:01Z</dcterms:created>
  <dcterms:modified xsi:type="dcterms:W3CDTF">2021-11-10T12:36:58Z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0x01010051D7C39C1B8B0C418611E891EFC7D9C8</vt:lpwstr>
  </property>
</Properties>
</file>