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86.xml" ContentType="application/vnd.openxmlformats-officedocument.presentationml.slide+xml"/>
  <Override PartName="/ppt/slides/slide85.xml" ContentType="application/vnd.openxmlformats-officedocument.presentationml.slide+xml"/>
  <Override PartName="/ppt/slides/slide84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6.xml" ContentType="application/vnd.openxmlformats-officedocument.presentationml.slide+xml"/>
  <Override PartName="/ppt/slides/slide135.xml" ContentType="application/vnd.openxmlformats-officedocument.presentationml.slide+xml"/>
  <Override PartName="/ppt/slides/slide134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8.xml" ContentType="application/vnd.openxmlformats-officedocument.presentationml.slide+xml"/>
  <Override PartName="/ppt/slides/slide133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04.xml" ContentType="application/vnd.openxmlformats-officedocument.presentationml.slide+xml"/>
  <Override PartName="/ppt/slides/slide103.xml" ContentType="application/vnd.openxmlformats-officedocument.presentationml.slide+xml"/>
  <Override PartName="/ppt/slides/slide102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10.xml" ContentType="application/vnd.openxmlformats-officedocument.presentationml.slide+xml"/>
  <Override PartName="/ppt/slides/slide105.xml" ContentType="application/vnd.openxmlformats-officedocument.presentationml.slide+xml"/>
  <Override PartName="/ppt/slides/slide112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11.xml" ContentType="application/vnd.openxmlformats-officedocument.presentationml.slide+xml"/>
  <Override PartName="/ppt/slides/slide120.xml" ContentType="application/vnd.openxmlformats-officedocument.presentationml.slide+xml"/>
  <Override PartName="/ppt/slides/slide125.xml" ContentType="application/vnd.openxmlformats-officedocument.presentationml.slide+xml"/>
  <Override PartName="/ppt/slides/slide118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9.xml" ContentType="application/vnd.openxmlformats-officedocument.presentationml.slide+xml"/>
  <Override PartName="/ppt/slides/slide116.xml" ContentType="application/vnd.openxmlformats-officedocument.presentationml.slide+xml"/>
  <Override PartName="/ppt/slides/slide115.xml" ContentType="application/vnd.openxmlformats-officedocument.presentationml.slide+xml"/>
  <Override PartName="/ppt/slides/slide1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431" r:id="rId2"/>
    <p:sldId id="257" r:id="rId3"/>
    <p:sldId id="263" r:id="rId4"/>
    <p:sldId id="270" r:id="rId5"/>
    <p:sldId id="273" r:id="rId6"/>
    <p:sldId id="275" r:id="rId7"/>
    <p:sldId id="280" r:id="rId8"/>
    <p:sldId id="281" r:id="rId9"/>
    <p:sldId id="286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10" r:id="rId30"/>
    <p:sldId id="311" r:id="rId31"/>
    <p:sldId id="312" r:id="rId32"/>
    <p:sldId id="314" r:id="rId33"/>
    <p:sldId id="315" r:id="rId34"/>
    <p:sldId id="316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9" r:id="rId46"/>
    <p:sldId id="330" r:id="rId47"/>
    <p:sldId id="332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1" r:id="rId56"/>
    <p:sldId id="342" r:id="rId57"/>
    <p:sldId id="343" r:id="rId58"/>
    <p:sldId id="344" r:id="rId59"/>
    <p:sldId id="346" r:id="rId60"/>
    <p:sldId id="347" r:id="rId61"/>
    <p:sldId id="349" r:id="rId62"/>
    <p:sldId id="350" r:id="rId63"/>
    <p:sldId id="351" r:id="rId64"/>
    <p:sldId id="352" r:id="rId65"/>
    <p:sldId id="353" r:id="rId66"/>
    <p:sldId id="354" r:id="rId67"/>
    <p:sldId id="355" r:id="rId68"/>
    <p:sldId id="356" r:id="rId69"/>
    <p:sldId id="357" r:id="rId70"/>
    <p:sldId id="358" r:id="rId71"/>
    <p:sldId id="359" r:id="rId72"/>
    <p:sldId id="360" r:id="rId73"/>
    <p:sldId id="361" r:id="rId74"/>
    <p:sldId id="362" r:id="rId75"/>
    <p:sldId id="363" r:id="rId76"/>
    <p:sldId id="364" r:id="rId77"/>
    <p:sldId id="365" r:id="rId78"/>
    <p:sldId id="366" r:id="rId79"/>
    <p:sldId id="367" r:id="rId80"/>
    <p:sldId id="368" r:id="rId81"/>
    <p:sldId id="369" r:id="rId82"/>
    <p:sldId id="370" r:id="rId83"/>
    <p:sldId id="371" r:id="rId84"/>
    <p:sldId id="372" r:id="rId85"/>
    <p:sldId id="373" r:id="rId86"/>
    <p:sldId id="374" r:id="rId87"/>
    <p:sldId id="375" r:id="rId88"/>
    <p:sldId id="376" r:id="rId89"/>
    <p:sldId id="377" r:id="rId90"/>
    <p:sldId id="378" r:id="rId91"/>
    <p:sldId id="379" r:id="rId92"/>
    <p:sldId id="380" r:id="rId93"/>
    <p:sldId id="381" r:id="rId94"/>
    <p:sldId id="382" r:id="rId95"/>
    <p:sldId id="383" r:id="rId96"/>
    <p:sldId id="384" r:id="rId97"/>
    <p:sldId id="385" r:id="rId98"/>
    <p:sldId id="386" r:id="rId99"/>
    <p:sldId id="387" r:id="rId100"/>
    <p:sldId id="388" r:id="rId101"/>
    <p:sldId id="389" r:id="rId102"/>
    <p:sldId id="390" r:id="rId103"/>
    <p:sldId id="391" r:id="rId104"/>
    <p:sldId id="392" r:id="rId105"/>
    <p:sldId id="393" r:id="rId106"/>
    <p:sldId id="394" r:id="rId107"/>
    <p:sldId id="395" r:id="rId108"/>
    <p:sldId id="396" r:id="rId109"/>
    <p:sldId id="397" r:id="rId110"/>
    <p:sldId id="398" r:id="rId111"/>
    <p:sldId id="399" r:id="rId112"/>
    <p:sldId id="400" r:id="rId113"/>
    <p:sldId id="401" r:id="rId114"/>
    <p:sldId id="402" r:id="rId115"/>
    <p:sldId id="403" r:id="rId116"/>
    <p:sldId id="404" r:id="rId117"/>
    <p:sldId id="405" r:id="rId118"/>
    <p:sldId id="406" r:id="rId119"/>
    <p:sldId id="407" r:id="rId120"/>
    <p:sldId id="408" r:id="rId121"/>
    <p:sldId id="409" r:id="rId122"/>
    <p:sldId id="411" r:id="rId123"/>
    <p:sldId id="413" r:id="rId124"/>
    <p:sldId id="414" r:id="rId125"/>
    <p:sldId id="416" r:id="rId126"/>
    <p:sldId id="417" r:id="rId127"/>
    <p:sldId id="418" r:id="rId128"/>
    <p:sldId id="419" r:id="rId129"/>
    <p:sldId id="420" r:id="rId130"/>
    <p:sldId id="421" r:id="rId131"/>
    <p:sldId id="422" r:id="rId132"/>
    <p:sldId id="423" r:id="rId133"/>
    <p:sldId id="424" r:id="rId134"/>
    <p:sldId id="425" r:id="rId135"/>
    <p:sldId id="426" r:id="rId136"/>
    <p:sldId id="428" r:id="rId137"/>
    <p:sldId id="429" r:id="rId138"/>
    <p:sldId id="432" r:id="rId139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presProps" Target="presProps.xml"/><Relationship Id="rId145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viewProps" Target="viewProps.xml"/><Relationship Id="rId146" Type="http://schemas.openxmlformats.org/officeDocument/2006/relationships/customXml" Target="../customXml/item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875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287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3066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190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701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633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81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96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06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2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681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43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TARIM VE ORMAN BAKANLIĞI</a:t>
            </a:r>
            <a:br>
              <a:rPr lang="tr-TR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Strateji Geliştirme Başkanlığı</a:t>
            </a: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6000" dirty="0" smtClean="0"/>
          </a:p>
          <a:p>
            <a:pPr marL="0" indent="0" algn="ctr">
              <a:buNone/>
            </a:pPr>
            <a:r>
              <a:rPr lang="tr-TR" sz="6000" dirty="0" smtClean="0"/>
              <a:t>KAMU İHALE MEVZUATI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27388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8628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Teknik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Şartnamenin Hazırlanması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5881"/>
            <a:ext cx="7830820" cy="489267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810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İhalelerde </a:t>
            </a:r>
            <a:r>
              <a:rPr sz="2400" spc="-50" dirty="0">
                <a:solidFill>
                  <a:srgbClr val="C00000"/>
                </a:solidFill>
                <a:latin typeface="Arial"/>
                <a:cs typeface="Arial"/>
              </a:rPr>
              <a:t>Teknik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Şartnamenin </a:t>
            </a:r>
            <a:r>
              <a:rPr sz="2400" spc="-5" dirty="0">
                <a:latin typeface="Arial"/>
                <a:cs typeface="Arial"/>
              </a:rPr>
              <a:t>hazırlanması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zorunludur.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spcBef>
                <a:spcPts val="71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0" dirty="0">
                <a:latin typeface="Arial"/>
                <a:cs typeface="Arial"/>
              </a:rPr>
              <a:t>Teknik </a:t>
            </a:r>
            <a:r>
              <a:rPr sz="2400" spc="-5" dirty="0">
                <a:latin typeface="Arial"/>
                <a:cs typeface="Arial"/>
              </a:rPr>
              <a:t>şartname, yapım </a:t>
            </a:r>
            <a:r>
              <a:rPr sz="2400" spc="-10" dirty="0">
                <a:latin typeface="Arial"/>
                <a:cs typeface="Arial"/>
              </a:rPr>
              <a:t>işlerinde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işin projesini de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kapsar.</a:t>
            </a:r>
            <a:endParaRPr sz="2400">
              <a:latin typeface="Arial"/>
              <a:cs typeface="Arial"/>
            </a:endParaRPr>
          </a:p>
          <a:p>
            <a:pPr marL="12700" marR="250190">
              <a:lnSpc>
                <a:spcPts val="2590"/>
              </a:lnSpc>
              <a:spcBef>
                <a:spcPts val="103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Malın </a:t>
            </a:r>
            <a:r>
              <a:rPr sz="2400" dirty="0">
                <a:latin typeface="Arial"/>
                <a:cs typeface="Arial"/>
              </a:rPr>
              <a:t>veya </a:t>
            </a:r>
            <a:r>
              <a:rPr sz="2400" spc="-5" dirty="0">
                <a:latin typeface="Arial"/>
                <a:cs typeface="Arial"/>
              </a:rPr>
              <a:t>yaptırılacak işin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teknik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kriterleri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özellikleri 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gösterilir.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spcBef>
                <a:spcPts val="68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0" dirty="0">
                <a:latin typeface="Arial"/>
                <a:cs typeface="Arial"/>
              </a:rPr>
              <a:t>Teknik </a:t>
            </a:r>
            <a:r>
              <a:rPr sz="2400" spc="-15" dirty="0">
                <a:latin typeface="Arial"/>
                <a:cs typeface="Arial"/>
              </a:rPr>
              <a:t>şartnameler, </a:t>
            </a:r>
            <a:r>
              <a:rPr sz="2400" spc="-10" dirty="0">
                <a:latin typeface="Arial"/>
                <a:cs typeface="Arial"/>
              </a:rPr>
              <a:t>ihale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dokümanının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bir</a:t>
            </a:r>
            <a:r>
              <a:rPr sz="2400" u="heavy" spc="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parçasıdır</a:t>
            </a:r>
            <a:r>
              <a:rPr sz="2400" spc="-2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231140">
              <a:lnSpc>
                <a:spcPts val="2590"/>
              </a:lnSpc>
              <a:spcBef>
                <a:spcPts val="103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0" dirty="0">
                <a:latin typeface="Arial"/>
                <a:cs typeface="Arial"/>
              </a:rPr>
              <a:t>Teknik </a:t>
            </a:r>
            <a:r>
              <a:rPr sz="2400" spc="-5" dirty="0">
                <a:latin typeface="Arial"/>
                <a:cs typeface="Arial"/>
              </a:rPr>
              <a:t>şartnamelerde </a:t>
            </a:r>
            <a:r>
              <a:rPr sz="2400" spc="-10" dirty="0">
                <a:latin typeface="Arial"/>
                <a:cs typeface="Arial"/>
              </a:rPr>
              <a:t>idarenin isteğinin </a:t>
            </a:r>
            <a:r>
              <a:rPr sz="2400" b="1" spc="-5" dirty="0">
                <a:latin typeface="Arial"/>
                <a:cs typeface="Arial"/>
              </a:rPr>
              <a:t>açık, net ve  tereddüde </a:t>
            </a:r>
            <a:r>
              <a:rPr sz="2400" b="1" spc="-15" dirty="0">
                <a:latin typeface="Arial"/>
                <a:cs typeface="Arial"/>
              </a:rPr>
              <a:t>yer </a:t>
            </a:r>
            <a:r>
              <a:rPr sz="2400" b="1" spc="-10" dirty="0">
                <a:latin typeface="Arial"/>
                <a:cs typeface="Arial"/>
              </a:rPr>
              <a:t>vermeyecek </a:t>
            </a:r>
            <a:r>
              <a:rPr sz="2400" b="1" spc="-5" dirty="0">
                <a:latin typeface="Arial"/>
                <a:cs typeface="Arial"/>
              </a:rPr>
              <a:t>şekilde </a:t>
            </a:r>
            <a:r>
              <a:rPr sz="2400" spc="-5" dirty="0">
                <a:latin typeface="Arial"/>
                <a:cs typeface="Arial"/>
              </a:rPr>
              <a:t>belirtilmesi</a:t>
            </a:r>
            <a:r>
              <a:rPr sz="2400" spc="20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gerekir.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A5294"/>
              </a:buClr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Clr>
                <a:srgbClr val="0A5294"/>
              </a:buClr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spc="-5" dirty="0">
                <a:latin typeface="Arial"/>
                <a:cs typeface="Arial"/>
              </a:rPr>
              <a:t>Belirlenecek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teknik kriterlerin</a:t>
            </a:r>
            <a:r>
              <a:rPr sz="2400" b="1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70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verimliliği </a:t>
            </a:r>
            <a:r>
              <a:rPr sz="2000" dirty="0">
                <a:latin typeface="Arial"/>
                <a:cs typeface="Arial"/>
              </a:rPr>
              <a:t>ve fonksiyonelliği sağlamaya </a:t>
            </a:r>
            <a:r>
              <a:rPr sz="2000" spc="-5" dirty="0">
                <a:latin typeface="Arial"/>
                <a:cs typeface="Arial"/>
              </a:rPr>
              <a:t>yönelik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olması,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54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dirty="0">
                <a:latin typeface="Arial"/>
                <a:cs typeface="Arial"/>
              </a:rPr>
              <a:t>rekabeti </a:t>
            </a:r>
            <a:r>
              <a:rPr sz="2000" spc="-5" dirty="0">
                <a:latin typeface="Arial"/>
                <a:cs typeface="Arial"/>
              </a:rPr>
              <a:t>engelleyici </a:t>
            </a:r>
            <a:r>
              <a:rPr sz="2000" dirty="0">
                <a:latin typeface="Arial"/>
                <a:cs typeface="Arial"/>
              </a:rPr>
              <a:t>hususlar içermemesi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60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bütün istekliler için fırsat eşitliği </a:t>
            </a:r>
            <a:r>
              <a:rPr sz="2000" dirty="0">
                <a:latin typeface="Arial"/>
                <a:cs typeface="Arial"/>
              </a:rPr>
              <a:t>sağlaması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gerekir.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10905" cy="5281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Alınması ve Açılması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I.</a:t>
            </a:r>
            <a:r>
              <a:rPr sz="2400" b="1" spc="-2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Oturum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İstekliler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teklif </a:t>
            </a:r>
            <a:r>
              <a:rPr sz="2400" spc="-10" dirty="0">
                <a:latin typeface="Arial"/>
                <a:cs typeface="Arial"/>
              </a:rPr>
              <a:t>bedelleri </a:t>
            </a:r>
            <a:r>
              <a:rPr sz="2400" spc="-5" dirty="0">
                <a:latin typeface="Arial"/>
                <a:cs typeface="Arial"/>
              </a:rPr>
              <a:t>açıklanarak tutanağa</a:t>
            </a:r>
            <a:r>
              <a:rPr sz="2400" spc="14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bağlanır.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A5294"/>
              </a:buClr>
              <a:buFont typeface="Arial"/>
              <a:buChar char="•"/>
            </a:pPr>
            <a:endParaRPr sz="4000">
              <a:latin typeface="Arial"/>
              <a:cs typeface="Arial"/>
            </a:endParaRPr>
          </a:p>
          <a:p>
            <a:pPr marL="12700" marR="194945">
              <a:lnSpc>
                <a:spcPts val="259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Düzenlenen bu tutanakların </a:t>
            </a:r>
            <a:r>
              <a:rPr sz="2400" spc="-10" dirty="0">
                <a:latin typeface="Arial"/>
                <a:cs typeface="Arial"/>
              </a:rPr>
              <a:t>onaylanmış </a:t>
            </a:r>
            <a:r>
              <a:rPr sz="2400" spc="-5" dirty="0">
                <a:latin typeface="Arial"/>
                <a:cs typeface="Arial"/>
              </a:rPr>
              <a:t>bir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sureti </a:t>
            </a:r>
            <a:r>
              <a:rPr sz="2400" spc="-5" dirty="0">
                <a:latin typeface="Arial"/>
                <a:cs typeface="Arial"/>
              </a:rPr>
              <a:t>isteyenlere  imza </a:t>
            </a:r>
            <a:r>
              <a:rPr sz="2400" spc="-10" dirty="0">
                <a:latin typeface="Arial"/>
                <a:cs typeface="Arial"/>
              </a:rPr>
              <a:t>karşılığı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verilir.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4000">
              <a:latin typeface="Arial"/>
              <a:cs typeface="Arial"/>
            </a:endParaRPr>
          </a:p>
          <a:p>
            <a:pPr marL="12700" marR="96520">
              <a:lnSpc>
                <a:spcPts val="259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30" dirty="0">
                <a:latin typeface="Arial"/>
                <a:cs typeface="Arial"/>
              </a:rPr>
              <a:t>Tekliflerin </a:t>
            </a:r>
            <a:r>
              <a:rPr sz="2400" spc="-10" dirty="0">
                <a:latin typeface="Arial"/>
                <a:cs typeface="Arial"/>
              </a:rPr>
              <a:t>açılması aşamasında,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hiçbir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teklifin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reddine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veya 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kabulüne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karar verilmez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teklifi oluşturan </a:t>
            </a:r>
            <a:r>
              <a:rPr sz="2400" spc="-10" dirty="0">
                <a:latin typeface="Arial"/>
                <a:cs typeface="Arial"/>
              </a:rPr>
              <a:t>belgeler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düzeltilemez  ve tamamlanamaz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A5294"/>
              </a:buClr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120014" indent="-107950">
              <a:lnSpc>
                <a:spcPts val="274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35" dirty="0">
                <a:latin typeface="Arial"/>
                <a:cs typeface="Arial"/>
              </a:rPr>
              <a:t>Teklifler </a:t>
            </a:r>
            <a:r>
              <a:rPr sz="2400" spc="-5" dirty="0">
                <a:latin typeface="Arial"/>
                <a:cs typeface="Arial"/>
              </a:rPr>
              <a:t>ihale komisyonunca değerlendirilmek üzere ilk</a:t>
            </a:r>
            <a:r>
              <a:rPr sz="2400" spc="1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oturum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20" dirty="0">
                <a:latin typeface="Arial"/>
                <a:cs typeface="Arial"/>
              </a:rPr>
              <a:t>kapatılır.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100</a:t>
            </a:fld>
            <a:endParaRPr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74405" cy="4114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Alınması ve Açılması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I.</a:t>
            </a:r>
            <a:r>
              <a:rPr sz="2400" b="1" spc="-2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Oturum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  <a:tab pos="2720975" algn="l"/>
              </a:tabLst>
            </a:pPr>
            <a:r>
              <a:rPr sz="2400" spc="-5" dirty="0">
                <a:latin typeface="Arial"/>
                <a:cs typeface="Arial"/>
              </a:rPr>
              <a:t>İhale komisyonunun talebi üzerine idare tekliflerin incelenmesi,  karşılaştırılması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	</a:t>
            </a:r>
            <a:r>
              <a:rPr sz="2400" spc="-5" dirty="0">
                <a:latin typeface="Arial"/>
                <a:cs typeface="Arial"/>
              </a:rPr>
              <a:t>değerlendirilmesinde yararlanmak üzere  net olmayan hususlarla </a:t>
            </a:r>
            <a:r>
              <a:rPr sz="2400" spc="-10" dirty="0">
                <a:latin typeface="Arial"/>
                <a:cs typeface="Arial"/>
              </a:rPr>
              <a:t>ilgili </a:t>
            </a:r>
            <a:r>
              <a:rPr sz="2400" spc="-5" dirty="0">
                <a:latin typeface="Arial"/>
                <a:cs typeface="Arial"/>
              </a:rPr>
              <a:t>isteklilerden yazılı olarak tekliflerini  açıklamalarını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isteyebilir.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A5294"/>
              </a:buClr>
              <a:buFont typeface="Arial"/>
              <a:buChar char="•"/>
            </a:pPr>
            <a:endParaRPr sz="3950">
              <a:latin typeface="Arial"/>
              <a:cs typeface="Arial"/>
            </a:endParaRPr>
          </a:p>
          <a:p>
            <a:pPr marL="12700" marR="331470">
              <a:lnSpc>
                <a:spcPct val="9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Ancak bu açıklama, hiçbir şekilde </a:t>
            </a:r>
            <a:r>
              <a:rPr sz="2400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fiyatında değişiklik  yapılması </a:t>
            </a:r>
            <a:r>
              <a:rPr sz="2400" dirty="0">
                <a:latin typeface="Arial"/>
                <a:cs typeface="Arial"/>
              </a:rPr>
              <a:t>veya </a:t>
            </a:r>
            <a:r>
              <a:rPr sz="2400" spc="-10" dirty="0">
                <a:latin typeface="Arial"/>
                <a:cs typeface="Arial"/>
              </a:rPr>
              <a:t>ihale </a:t>
            </a:r>
            <a:r>
              <a:rPr sz="2400" spc="-5" dirty="0">
                <a:latin typeface="Arial"/>
                <a:cs typeface="Arial"/>
              </a:rPr>
              <a:t>dokümanında </a:t>
            </a:r>
            <a:r>
              <a:rPr sz="2400" dirty="0">
                <a:latin typeface="Arial"/>
                <a:cs typeface="Arial"/>
              </a:rPr>
              <a:t>yer </a:t>
            </a:r>
            <a:r>
              <a:rPr sz="2400" spc="-10" dirty="0">
                <a:latin typeface="Arial"/>
                <a:cs typeface="Arial"/>
              </a:rPr>
              <a:t>alan </a:t>
            </a:r>
            <a:r>
              <a:rPr sz="2400" spc="-5" dirty="0">
                <a:latin typeface="Arial"/>
                <a:cs typeface="Arial"/>
              </a:rPr>
              <a:t>şartlara uygun  olmayan tekliflerin uygun hale getirilmesi amacıyla istenilmez  </a:t>
            </a:r>
            <a:r>
              <a:rPr sz="2400" dirty="0">
                <a:latin typeface="Arial"/>
                <a:cs typeface="Arial"/>
              </a:rPr>
              <a:t>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yapılmaz.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101</a:t>
            </a:fld>
            <a:endParaRPr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16620" cy="594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Değerlendirilmesi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II.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Oturum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167005">
              <a:lnSpc>
                <a:spcPct val="9000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Öncelikle </a:t>
            </a:r>
            <a:r>
              <a:rPr sz="2400" spc="-10" dirty="0">
                <a:latin typeface="Arial"/>
                <a:cs typeface="Arial"/>
              </a:rPr>
              <a:t>belgeleri </a:t>
            </a:r>
            <a:r>
              <a:rPr sz="2400" spc="-5" dirty="0">
                <a:latin typeface="Arial"/>
                <a:cs typeface="Arial"/>
              </a:rPr>
              <a:t>eksik olduğu </a:t>
            </a:r>
            <a:r>
              <a:rPr sz="2400" dirty="0">
                <a:latin typeface="Arial"/>
                <a:cs typeface="Arial"/>
              </a:rPr>
              <a:t>veya </a:t>
            </a:r>
            <a:r>
              <a:rPr sz="2400" spc="-5" dirty="0">
                <a:latin typeface="Arial"/>
                <a:cs typeface="Arial"/>
              </a:rPr>
              <a:t>teklif mektubu ile geçici  teminatı usulüne uygun olmadığı ilk oturumda </a:t>
            </a:r>
            <a:r>
              <a:rPr sz="2400" dirty="0">
                <a:latin typeface="Arial"/>
                <a:cs typeface="Arial"/>
              </a:rPr>
              <a:t>tespit </a:t>
            </a:r>
            <a:r>
              <a:rPr sz="2400" spc="-10" dirty="0">
                <a:latin typeface="Arial"/>
                <a:cs typeface="Arial"/>
              </a:rPr>
              <a:t>edilen  </a:t>
            </a:r>
            <a:r>
              <a:rPr sz="2400" spc="-5" dirty="0">
                <a:latin typeface="Arial"/>
                <a:cs typeface="Arial"/>
              </a:rPr>
              <a:t>isteklilerin tekliflerinin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2400" spc="-10" dirty="0">
                <a:solidFill>
                  <a:srgbClr val="C00000"/>
                </a:solidFill>
                <a:latin typeface="Arial"/>
                <a:cs typeface="Arial"/>
              </a:rPr>
              <a:t>dışı bırakılmasına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karar  </a:t>
            </a:r>
            <a:r>
              <a:rPr sz="2400" spc="-20" dirty="0">
                <a:solidFill>
                  <a:srgbClr val="C00000"/>
                </a:solidFill>
                <a:latin typeface="Arial"/>
                <a:cs typeface="Arial"/>
              </a:rPr>
              <a:t>verilir</a:t>
            </a:r>
            <a:r>
              <a:rPr sz="2400" spc="-2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A5294"/>
              </a:buClr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Belge </a:t>
            </a:r>
            <a:r>
              <a:rPr sz="2400" spc="-10" dirty="0">
                <a:latin typeface="Arial"/>
                <a:cs typeface="Arial"/>
              </a:rPr>
              <a:t>eksikliği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tamamlatılmaz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A5294"/>
              </a:buClr>
              <a:buFont typeface="Arial"/>
              <a:buChar char="•"/>
            </a:pPr>
            <a:endParaRPr sz="4000">
              <a:latin typeface="Arial"/>
              <a:cs typeface="Arial"/>
            </a:endParaRPr>
          </a:p>
          <a:p>
            <a:pPr marL="12700" marR="5080" algn="just">
              <a:lnSpc>
                <a:spcPts val="259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Ancak teklifin </a:t>
            </a:r>
            <a:r>
              <a:rPr sz="2400" spc="-10" dirty="0">
                <a:latin typeface="Arial"/>
                <a:cs typeface="Arial"/>
              </a:rPr>
              <a:t>esasını </a:t>
            </a:r>
            <a:r>
              <a:rPr sz="2400" spc="-5" dirty="0">
                <a:latin typeface="Arial"/>
                <a:cs typeface="Arial"/>
              </a:rPr>
              <a:t>değiştirecek nitelikte olmaması kaydıyla,  sunulan belgelerdeki bi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lgi eksikliklerinin giderilmesi</a:t>
            </a:r>
            <a:r>
              <a:rPr sz="2400" spc="-5" dirty="0">
                <a:latin typeface="Arial"/>
                <a:cs typeface="Arial"/>
              </a:rPr>
              <a:t> için </a:t>
            </a:r>
            <a:r>
              <a:rPr sz="2400" spc="-10" dirty="0">
                <a:latin typeface="Arial"/>
                <a:cs typeface="Arial"/>
              </a:rPr>
              <a:t>idarece  </a:t>
            </a:r>
            <a:r>
              <a:rPr sz="2400" dirty="0">
                <a:latin typeface="Arial"/>
                <a:cs typeface="Arial"/>
              </a:rPr>
              <a:t>süre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verilir.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A5294"/>
              </a:buClr>
              <a:buFont typeface="Arial"/>
              <a:buChar char="•"/>
            </a:pPr>
            <a:endParaRPr sz="4000">
              <a:latin typeface="Arial"/>
              <a:cs typeface="Arial"/>
            </a:endParaRPr>
          </a:p>
          <a:p>
            <a:pPr marL="12700" marR="281940">
              <a:lnSpc>
                <a:spcPts val="259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25" dirty="0">
                <a:latin typeface="Arial"/>
                <a:cs typeface="Arial"/>
              </a:rPr>
              <a:t>Verilen </a:t>
            </a:r>
            <a:r>
              <a:rPr sz="2400" dirty="0">
                <a:latin typeface="Arial"/>
                <a:cs typeface="Arial"/>
              </a:rPr>
              <a:t>sürede </a:t>
            </a:r>
            <a:r>
              <a:rPr sz="2400" spc="-10" dirty="0">
                <a:latin typeface="Arial"/>
                <a:cs typeface="Arial"/>
              </a:rPr>
              <a:t>bilgi eksikliğini </a:t>
            </a:r>
            <a:r>
              <a:rPr sz="2400" spc="-5" dirty="0">
                <a:latin typeface="Arial"/>
                <a:cs typeface="Arial"/>
              </a:rPr>
              <a:t>tamamlamayanların </a:t>
            </a:r>
            <a:r>
              <a:rPr sz="2400" dirty="0">
                <a:latin typeface="Arial"/>
                <a:cs typeface="Arial"/>
              </a:rPr>
              <a:t>teklifi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değerlendirme </a:t>
            </a:r>
            <a:r>
              <a:rPr sz="2400" spc="-10" dirty="0">
                <a:solidFill>
                  <a:srgbClr val="C00000"/>
                </a:solidFill>
                <a:latin typeface="Arial"/>
                <a:cs typeface="Arial"/>
              </a:rPr>
              <a:t>dışı bırakılıp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geçici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teminatı gelir</a:t>
            </a:r>
            <a:r>
              <a:rPr sz="2400" b="1" spc="8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kaydedilir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102</a:t>
            </a:fld>
            <a:endParaRPr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8597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Değerlendirilmesi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II.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Oturum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441055" cy="50412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698500">
              <a:lnSpc>
                <a:spcPct val="90100"/>
              </a:lnSpc>
              <a:spcBef>
                <a:spcPts val="340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İlk değerlendirme ve </a:t>
            </a:r>
            <a:r>
              <a:rPr sz="2000" spc="-5" dirty="0">
                <a:latin typeface="Arial"/>
                <a:cs typeface="Arial"/>
              </a:rPr>
              <a:t>işlemler </a:t>
            </a:r>
            <a:r>
              <a:rPr sz="2000" dirty="0">
                <a:latin typeface="Arial"/>
                <a:cs typeface="Arial"/>
              </a:rPr>
              <a:t>sonucunda </a:t>
            </a:r>
            <a:r>
              <a:rPr sz="2000" spc="-5" dirty="0">
                <a:latin typeface="Arial"/>
                <a:cs typeface="Arial"/>
              </a:rPr>
              <a:t>belgeleri </a:t>
            </a:r>
            <a:r>
              <a:rPr sz="2000" dirty="0">
                <a:latin typeface="Arial"/>
                <a:cs typeface="Arial"/>
              </a:rPr>
              <a:t>eksiksiz ve teklif  mektubu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geçici </a:t>
            </a:r>
            <a:r>
              <a:rPr sz="2000" spc="-5" dirty="0">
                <a:latin typeface="Arial"/>
                <a:cs typeface="Arial"/>
              </a:rPr>
              <a:t>teminatı usulüne uygun olan isteklilerin tekliflerinin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ayrıntılı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değerlendirilmesine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geçilir.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ts val="2280"/>
              </a:lnSpc>
              <a:spcBef>
                <a:spcPts val="1395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İhale konusu </a:t>
            </a:r>
            <a:r>
              <a:rPr sz="2000" spc="-5" dirty="0">
                <a:latin typeface="Arial"/>
                <a:cs typeface="Arial"/>
              </a:rPr>
              <a:t>işi yapabilme </a:t>
            </a:r>
            <a:r>
              <a:rPr sz="2000" dirty="0">
                <a:latin typeface="Arial"/>
                <a:cs typeface="Arial"/>
              </a:rPr>
              <a:t>kapasitelerini </a:t>
            </a:r>
            <a:r>
              <a:rPr sz="2000" spc="-5" dirty="0">
                <a:latin typeface="Arial"/>
                <a:cs typeface="Arial"/>
              </a:rPr>
              <a:t>belirleyen yeterlik kriterlerine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tekliflerin </a:t>
            </a:r>
            <a:r>
              <a:rPr sz="2000" spc="-5" dirty="0">
                <a:latin typeface="Arial"/>
                <a:cs typeface="Arial"/>
              </a:rPr>
              <a:t>ihale dokümanında belirtilen </a:t>
            </a:r>
            <a:r>
              <a:rPr sz="2000" dirty="0">
                <a:latin typeface="Arial"/>
                <a:cs typeface="Arial"/>
              </a:rPr>
              <a:t>şartlara </a:t>
            </a:r>
            <a:r>
              <a:rPr sz="2000" spc="-5" dirty="0">
                <a:latin typeface="Arial"/>
                <a:cs typeface="Arial"/>
              </a:rPr>
              <a:t>uygun olup olmadığı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ile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1380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BFTC’nde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aritmetik hata </a:t>
            </a:r>
            <a:r>
              <a:rPr sz="2000" spc="-5" dirty="0">
                <a:latin typeface="Arial"/>
                <a:cs typeface="Arial"/>
              </a:rPr>
              <a:t>bulunup bulunmadığı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incelenir.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670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Uygun olmadığı belirlenen </a:t>
            </a:r>
            <a:r>
              <a:rPr sz="2000" dirty="0">
                <a:latin typeface="Arial"/>
                <a:cs typeface="Arial"/>
              </a:rPr>
              <a:t>teklifler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BFTC </a:t>
            </a:r>
            <a:r>
              <a:rPr sz="2000" spc="-5" dirty="0">
                <a:latin typeface="Arial"/>
                <a:cs typeface="Arial"/>
              </a:rPr>
              <a:t>aritmetik hata bulunan </a:t>
            </a:r>
            <a:r>
              <a:rPr sz="2000" dirty="0">
                <a:latin typeface="Arial"/>
                <a:cs typeface="Arial"/>
              </a:rPr>
              <a:t>teklifler  değerlendirme </a:t>
            </a:r>
            <a:r>
              <a:rPr sz="2000" spc="-5" dirty="0">
                <a:latin typeface="Arial"/>
                <a:cs typeface="Arial"/>
              </a:rPr>
              <a:t>dışı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bırakılır.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1365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Bu </a:t>
            </a:r>
            <a:r>
              <a:rPr sz="2000" spc="-5" dirty="0">
                <a:latin typeface="Arial"/>
                <a:cs typeface="Arial"/>
              </a:rPr>
              <a:t>aşamada, </a:t>
            </a:r>
            <a:r>
              <a:rPr sz="2000" dirty="0">
                <a:latin typeface="Arial"/>
                <a:cs typeface="Arial"/>
              </a:rPr>
              <a:t>tüm </a:t>
            </a:r>
            <a:r>
              <a:rPr sz="2000" spc="-5" dirty="0">
                <a:latin typeface="Arial"/>
                <a:cs typeface="Arial"/>
              </a:rPr>
              <a:t>isteklilerin </a:t>
            </a:r>
            <a:r>
              <a:rPr sz="2000" dirty="0">
                <a:latin typeface="Arial"/>
                <a:cs typeface="Arial"/>
              </a:rPr>
              <a:t>yasaklı </a:t>
            </a:r>
            <a:r>
              <a:rPr sz="2000" spc="-5" dirty="0">
                <a:latin typeface="Arial"/>
                <a:cs typeface="Arial"/>
              </a:rPr>
              <a:t>olup olmadığı da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sorgulanır.</a:t>
            </a:r>
            <a:endParaRPr sz="2000">
              <a:latin typeface="Arial"/>
              <a:cs typeface="Arial"/>
            </a:endParaRPr>
          </a:p>
          <a:p>
            <a:pPr marL="431800">
              <a:lnSpc>
                <a:spcPct val="100000"/>
              </a:lnSpc>
              <a:spcBef>
                <a:spcPts val="755"/>
              </a:spcBef>
            </a:pPr>
            <a:r>
              <a:rPr sz="2000" b="1" i="1" dirty="0">
                <a:solidFill>
                  <a:srgbClr val="FF0000"/>
                </a:solidFill>
                <a:latin typeface="Arial"/>
                <a:cs typeface="Arial"/>
              </a:rPr>
              <a:t>(Birinci</a:t>
            </a:r>
            <a:r>
              <a:rPr sz="2000" b="1" i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0000"/>
                </a:solidFill>
                <a:latin typeface="Arial"/>
                <a:cs typeface="Arial"/>
              </a:rPr>
              <a:t>teyit)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0017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Aritmetik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Hata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&amp;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Yuvarlama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12317"/>
            <a:ext cx="8358505" cy="4776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7155" indent="-85090">
              <a:lnSpc>
                <a:spcPts val="1939"/>
              </a:lnSpc>
              <a:spcBef>
                <a:spcPts val="95"/>
              </a:spcBef>
              <a:buClr>
                <a:srgbClr val="0A5294"/>
              </a:buClr>
              <a:buSzPct val="94736"/>
              <a:buChar char="•"/>
              <a:tabLst>
                <a:tab pos="97790" algn="l"/>
              </a:tabLst>
            </a:pPr>
            <a:r>
              <a:rPr sz="1900" spc="-5" dirty="0">
                <a:latin typeface="Arial"/>
                <a:cs typeface="Arial"/>
              </a:rPr>
              <a:t>Kısmi teklif verilmesine </a:t>
            </a:r>
            <a:r>
              <a:rPr sz="1900" spc="-10" dirty="0">
                <a:latin typeface="Arial"/>
                <a:cs typeface="Arial"/>
              </a:rPr>
              <a:t>imkan </a:t>
            </a:r>
            <a:r>
              <a:rPr sz="1900" spc="-5" dirty="0">
                <a:latin typeface="Arial"/>
                <a:cs typeface="Arial"/>
              </a:rPr>
              <a:t>tanınan </a:t>
            </a:r>
            <a:r>
              <a:rPr sz="1900" spc="-10" dirty="0">
                <a:latin typeface="Arial"/>
                <a:cs typeface="Arial"/>
              </a:rPr>
              <a:t>ihalelerde, isteklinin </a:t>
            </a:r>
            <a:r>
              <a:rPr sz="1900" spc="-5" dirty="0">
                <a:latin typeface="Arial"/>
                <a:cs typeface="Arial"/>
              </a:rPr>
              <a:t>aritmetik</a:t>
            </a:r>
            <a:r>
              <a:rPr sz="1900" spc="30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hata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spc="-5" dirty="0">
                <a:latin typeface="Arial"/>
                <a:cs typeface="Arial"/>
              </a:rPr>
              <a:t>yapılan kısma </a:t>
            </a:r>
            <a:r>
              <a:rPr sz="1900" spc="-10" dirty="0">
                <a:latin typeface="Arial"/>
                <a:cs typeface="Arial"/>
              </a:rPr>
              <a:t>ilişkin </a:t>
            </a:r>
            <a:r>
              <a:rPr sz="1900" spc="-5" dirty="0">
                <a:latin typeface="Arial"/>
                <a:cs typeface="Arial"/>
              </a:rPr>
              <a:t>teklifi değerlendirme dışı bırakılarak, teklif verdiği</a:t>
            </a:r>
            <a:r>
              <a:rPr sz="1900" spc="27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diğer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939"/>
              </a:lnSpc>
            </a:pPr>
            <a:r>
              <a:rPr sz="1900" spc="-5" dirty="0">
                <a:latin typeface="Arial"/>
                <a:cs typeface="Arial"/>
              </a:rPr>
              <a:t>kısımlar </a:t>
            </a:r>
            <a:r>
              <a:rPr sz="1900" spc="-10" dirty="0">
                <a:latin typeface="Arial"/>
                <a:cs typeface="Arial"/>
              </a:rPr>
              <a:t>üzerinden ihale</a:t>
            </a:r>
            <a:r>
              <a:rPr sz="1900" spc="10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sonuçlandırılır.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Arial"/>
              <a:cs typeface="Arial"/>
            </a:endParaRPr>
          </a:p>
          <a:p>
            <a:pPr marL="97155" indent="-85090">
              <a:lnSpc>
                <a:spcPts val="1939"/>
              </a:lnSpc>
              <a:buClr>
                <a:srgbClr val="0A5294"/>
              </a:buClr>
              <a:buSzPct val="94736"/>
              <a:buFont typeface="Arial"/>
              <a:buChar char="•"/>
              <a:tabLst>
                <a:tab pos="97790" algn="l"/>
              </a:tabLst>
            </a:pPr>
            <a:r>
              <a:rPr sz="19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Yuvarlama</a:t>
            </a:r>
            <a:r>
              <a:rPr sz="1900" spc="-20" dirty="0">
                <a:latin typeface="Arial"/>
                <a:cs typeface="Arial"/>
              </a:rPr>
              <a:t>: </a:t>
            </a:r>
            <a:r>
              <a:rPr sz="1900" spc="-5" dirty="0">
                <a:latin typeface="Arial"/>
                <a:cs typeface="Arial"/>
              </a:rPr>
              <a:t>Birim fiyat üzerinden teklif </a:t>
            </a:r>
            <a:r>
              <a:rPr sz="1900" spc="-10" dirty="0">
                <a:latin typeface="Arial"/>
                <a:cs typeface="Arial"/>
              </a:rPr>
              <a:t>alınan </a:t>
            </a:r>
            <a:r>
              <a:rPr sz="1900" spc="-5" dirty="0">
                <a:latin typeface="Arial"/>
                <a:cs typeface="Arial"/>
              </a:rPr>
              <a:t>tüm </a:t>
            </a:r>
            <a:r>
              <a:rPr sz="1900" spc="-10" dirty="0">
                <a:latin typeface="Arial"/>
                <a:cs typeface="Arial"/>
              </a:rPr>
              <a:t>ihalelerde </a:t>
            </a:r>
            <a:r>
              <a:rPr sz="1900" spc="-5" dirty="0">
                <a:latin typeface="Arial"/>
                <a:cs typeface="Arial"/>
              </a:rPr>
              <a:t>(Hizmet</a:t>
            </a:r>
            <a:r>
              <a:rPr sz="1900" spc="35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alımı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spc="-5" dirty="0">
                <a:latin typeface="Arial"/>
                <a:cs typeface="Arial"/>
              </a:rPr>
              <a:t>ihalelerinde </a:t>
            </a:r>
            <a:r>
              <a:rPr sz="1900" spc="-10" dirty="0">
                <a:latin typeface="Arial"/>
                <a:cs typeface="Arial"/>
              </a:rPr>
              <a:t>işçi </a:t>
            </a:r>
            <a:r>
              <a:rPr sz="1900" spc="-5" dirty="0">
                <a:latin typeface="Arial"/>
                <a:cs typeface="Arial"/>
              </a:rPr>
              <a:t>sayısı </a:t>
            </a:r>
            <a:r>
              <a:rPr sz="1900" spc="-10" dirty="0">
                <a:latin typeface="Arial"/>
                <a:cs typeface="Arial"/>
              </a:rPr>
              <a:t>üzerinden </a:t>
            </a:r>
            <a:r>
              <a:rPr sz="1900" spc="-5" dirty="0">
                <a:latin typeface="Arial"/>
                <a:cs typeface="Arial"/>
              </a:rPr>
              <a:t>teklif </a:t>
            </a:r>
            <a:r>
              <a:rPr sz="1900" spc="-10" dirty="0">
                <a:latin typeface="Arial"/>
                <a:cs typeface="Arial"/>
              </a:rPr>
              <a:t>alınan işçilik </a:t>
            </a:r>
            <a:r>
              <a:rPr sz="1900" spc="-5" dirty="0">
                <a:latin typeface="Arial"/>
                <a:cs typeface="Arial"/>
              </a:rPr>
              <a:t>kalemleri hariç) Birim</a:t>
            </a:r>
            <a:r>
              <a:rPr sz="1900" spc="3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Fiyat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spc="-5" dirty="0">
                <a:latin typeface="Arial"/>
                <a:cs typeface="Arial"/>
              </a:rPr>
              <a:t>(4,125) ile Miktarın (3) çarpımı sonucu </a:t>
            </a:r>
            <a:r>
              <a:rPr sz="1900" spc="-10" dirty="0">
                <a:latin typeface="Arial"/>
                <a:cs typeface="Arial"/>
              </a:rPr>
              <a:t>bulunan </a:t>
            </a:r>
            <a:r>
              <a:rPr sz="1900" spc="-5" dirty="0">
                <a:latin typeface="Arial"/>
                <a:cs typeface="Arial"/>
              </a:rPr>
              <a:t>tutarlar</a:t>
            </a:r>
            <a:r>
              <a:rPr sz="1900" spc="26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(3*4,125=12,375)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939"/>
              </a:lnSpc>
            </a:pPr>
            <a:r>
              <a:rPr sz="1900" spc="-5" dirty="0">
                <a:latin typeface="Arial"/>
                <a:cs typeface="Arial"/>
              </a:rPr>
              <a:t>virgülden sonra iki ondalık </a:t>
            </a:r>
            <a:r>
              <a:rPr sz="1900" spc="-10" dirty="0">
                <a:latin typeface="Arial"/>
                <a:cs typeface="Arial"/>
              </a:rPr>
              <a:t>basamaklı </a:t>
            </a:r>
            <a:r>
              <a:rPr sz="1900" spc="-5" dirty="0">
                <a:latin typeface="Arial"/>
                <a:cs typeface="Arial"/>
              </a:rPr>
              <a:t>sayıdan fazla </a:t>
            </a:r>
            <a:r>
              <a:rPr sz="1900" spc="-10" dirty="0">
                <a:latin typeface="Arial"/>
                <a:cs typeface="Arial"/>
              </a:rPr>
              <a:t>olacak </a:t>
            </a:r>
            <a:r>
              <a:rPr sz="1900" spc="-5" dirty="0">
                <a:latin typeface="Arial"/>
                <a:cs typeface="Arial"/>
              </a:rPr>
              <a:t>şekilde</a:t>
            </a:r>
            <a:r>
              <a:rPr sz="1900" spc="34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verebilirler.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Arial"/>
              <a:cs typeface="Arial"/>
            </a:endParaRPr>
          </a:p>
          <a:p>
            <a:pPr marL="12700" marR="1525270">
              <a:lnSpc>
                <a:spcPct val="70000"/>
              </a:lnSpc>
              <a:buClr>
                <a:srgbClr val="0A5294"/>
              </a:buClr>
              <a:buSzPct val="94736"/>
              <a:buChar char="•"/>
              <a:tabLst>
                <a:tab pos="97790" algn="l"/>
                <a:tab pos="4665345" algn="l"/>
              </a:tabLst>
            </a:pPr>
            <a:r>
              <a:rPr sz="1900" spc="-5" dirty="0">
                <a:latin typeface="Arial"/>
                <a:cs typeface="Arial"/>
              </a:rPr>
              <a:t>Ancak, toplam teklif tutarı</a:t>
            </a:r>
            <a:r>
              <a:rPr sz="1900" spc="1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virgülden</a:t>
            </a:r>
            <a:r>
              <a:rPr sz="1900" spc="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sonra	iki </a:t>
            </a:r>
            <a:r>
              <a:rPr sz="1900" spc="-10" dirty="0">
                <a:latin typeface="Arial"/>
                <a:cs typeface="Arial"/>
              </a:rPr>
              <a:t>basamaklı </a:t>
            </a:r>
            <a:r>
              <a:rPr sz="1900" spc="-5" dirty="0">
                <a:latin typeface="Arial"/>
                <a:cs typeface="Arial"/>
              </a:rPr>
              <a:t>sayıya  </a:t>
            </a:r>
            <a:r>
              <a:rPr sz="1900" spc="-10" dirty="0">
                <a:latin typeface="Arial"/>
                <a:cs typeface="Arial"/>
              </a:rPr>
              <a:t>yuvarlanmalıdır.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A5294"/>
              </a:buClr>
              <a:buFont typeface="Arial"/>
              <a:buChar char="•"/>
            </a:pPr>
            <a:endParaRPr sz="3100">
              <a:latin typeface="Arial"/>
              <a:cs typeface="Arial"/>
            </a:endParaRPr>
          </a:p>
          <a:p>
            <a:pPr marL="12700" marR="466090">
              <a:lnSpc>
                <a:spcPct val="70000"/>
              </a:lnSpc>
              <a:buClr>
                <a:srgbClr val="0A5294"/>
              </a:buClr>
              <a:buSzPct val="94736"/>
              <a:buChar char="•"/>
              <a:tabLst>
                <a:tab pos="97790" algn="l"/>
              </a:tabLst>
            </a:pPr>
            <a:r>
              <a:rPr sz="1900" spc="-35" dirty="0">
                <a:latin typeface="Arial"/>
                <a:cs typeface="Arial"/>
              </a:rPr>
              <a:t>Yarım </a:t>
            </a:r>
            <a:r>
              <a:rPr sz="1900" spc="-5" dirty="0">
                <a:latin typeface="Arial"/>
                <a:cs typeface="Arial"/>
              </a:rPr>
              <a:t>kuruş ve </a:t>
            </a:r>
            <a:r>
              <a:rPr sz="1900" spc="-10" dirty="0">
                <a:latin typeface="Arial"/>
                <a:cs typeface="Arial"/>
              </a:rPr>
              <a:t>üzerindeki </a:t>
            </a:r>
            <a:r>
              <a:rPr sz="1900" spc="-5" dirty="0">
                <a:latin typeface="Arial"/>
                <a:cs typeface="Arial"/>
              </a:rPr>
              <a:t>değerler bir kuruşa </a:t>
            </a:r>
            <a:r>
              <a:rPr sz="1900" spc="-15" dirty="0">
                <a:latin typeface="Arial"/>
                <a:cs typeface="Arial"/>
              </a:rPr>
              <a:t>tamamlanır, </a:t>
            </a:r>
            <a:r>
              <a:rPr sz="1900" spc="-5" dirty="0">
                <a:latin typeface="Arial"/>
                <a:cs typeface="Arial"/>
              </a:rPr>
              <a:t>yarım kuruşun  </a:t>
            </a:r>
            <a:r>
              <a:rPr sz="1900" spc="-10" dirty="0">
                <a:latin typeface="Arial"/>
                <a:cs typeface="Arial"/>
              </a:rPr>
              <a:t>altındaki </a:t>
            </a:r>
            <a:r>
              <a:rPr sz="1900" spc="-5" dirty="0">
                <a:latin typeface="Arial"/>
                <a:cs typeface="Arial"/>
              </a:rPr>
              <a:t>değerler ise </a:t>
            </a:r>
            <a:r>
              <a:rPr sz="1900" spc="-10" dirty="0">
                <a:latin typeface="Arial"/>
                <a:cs typeface="Arial"/>
              </a:rPr>
              <a:t>dikkate</a:t>
            </a:r>
            <a:r>
              <a:rPr sz="1900" spc="1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alınmaz.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A5294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97155" indent="-85090">
              <a:lnSpc>
                <a:spcPts val="1939"/>
              </a:lnSpc>
              <a:buClr>
                <a:srgbClr val="0A5294"/>
              </a:buClr>
              <a:buSzPct val="94736"/>
              <a:buChar char="•"/>
              <a:tabLst>
                <a:tab pos="97790" algn="l"/>
              </a:tabLst>
            </a:pPr>
            <a:r>
              <a:rPr sz="1900" spc="-10" dirty="0">
                <a:latin typeface="Arial"/>
                <a:cs typeface="Arial"/>
              </a:rPr>
              <a:t>Bilgisayar </a:t>
            </a:r>
            <a:r>
              <a:rPr sz="1900" spc="-5" dirty="0">
                <a:latin typeface="Arial"/>
                <a:cs typeface="Arial"/>
              </a:rPr>
              <a:t>programlarından kaynaklanan, teklif tutarının binde birini</a:t>
            </a:r>
            <a:r>
              <a:rPr sz="1900" spc="3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aşmayan</a:t>
            </a:r>
            <a:endParaRPr sz="1900">
              <a:latin typeface="Arial"/>
              <a:cs typeface="Arial"/>
            </a:endParaRPr>
          </a:p>
          <a:p>
            <a:pPr marL="12700" marR="572135">
              <a:lnSpc>
                <a:spcPct val="70000"/>
              </a:lnSpc>
              <a:spcBef>
                <a:spcPts val="345"/>
              </a:spcBef>
            </a:pPr>
            <a:r>
              <a:rPr sz="1900" spc="-5" dirty="0">
                <a:latin typeface="Arial"/>
                <a:cs typeface="Arial"/>
              </a:rPr>
              <a:t>ve teklif sıralamasını değiştirmeyen farklılıklar aritmetik </a:t>
            </a:r>
            <a:r>
              <a:rPr sz="1900" spc="-10" dirty="0">
                <a:latin typeface="Arial"/>
                <a:cs typeface="Arial"/>
              </a:rPr>
              <a:t>hata </a:t>
            </a:r>
            <a:r>
              <a:rPr sz="1900" spc="-5" dirty="0">
                <a:latin typeface="Arial"/>
                <a:cs typeface="Arial"/>
              </a:rPr>
              <a:t>olarak kabul  edilmez.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9508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Aşırı Düşük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Teklifler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435975" cy="492569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175895">
              <a:lnSpc>
                <a:spcPct val="90100"/>
              </a:lnSpc>
              <a:spcBef>
                <a:spcPts val="380"/>
              </a:spcBef>
              <a:buClr>
                <a:srgbClr val="0A5294"/>
              </a:buClr>
              <a:buSzPct val="95652"/>
              <a:buChar char="•"/>
              <a:tabLst>
                <a:tab pos="116205" algn="l"/>
              </a:tabLst>
            </a:pPr>
            <a:r>
              <a:rPr sz="2300" dirty="0">
                <a:latin typeface="Arial"/>
                <a:cs typeface="Arial"/>
              </a:rPr>
              <a:t>İhale komisyonu, </a:t>
            </a:r>
            <a:r>
              <a:rPr sz="2300" spc="-5" dirty="0">
                <a:latin typeface="Arial"/>
                <a:cs typeface="Arial"/>
              </a:rPr>
              <a:t>verilen </a:t>
            </a:r>
            <a:r>
              <a:rPr sz="2300" dirty="0">
                <a:latin typeface="Arial"/>
                <a:cs typeface="Arial"/>
              </a:rPr>
              <a:t>teklifleri </a:t>
            </a:r>
            <a:r>
              <a:rPr sz="2300" spc="-5" dirty="0">
                <a:latin typeface="Arial"/>
                <a:cs typeface="Arial"/>
              </a:rPr>
              <a:t>değerlendirdikten </a:t>
            </a:r>
            <a:r>
              <a:rPr sz="2300" dirty="0">
                <a:latin typeface="Arial"/>
                <a:cs typeface="Arial"/>
              </a:rPr>
              <a:t>sonra,</a:t>
            </a:r>
            <a:r>
              <a:rPr sz="2300" spc="-17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diğer  </a:t>
            </a:r>
            <a:r>
              <a:rPr sz="2300" dirty="0">
                <a:latin typeface="Arial"/>
                <a:cs typeface="Arial"/>
              </a:rPr>
              <a:t>tekliflere </a:t>
            </a:r>
            <a:r>
              <a:rPr sz="2300" spc="-5" dirty="0">
                <a:latin typeface="Arial"/>
                <a:cs typeface="Arial"/>
              </a:rPr>
              <a:t>veya yaklaşık </a:t>
            </a:r>
            <a:r>
              <a:rPr sz="2300" dirty="0">
                <a:latin typeface="Arial"/>
                <a:cs typeface="Arial"/>
              </a:rPr>
              <a:t>maliyete </a:t>
            </a:r>
            <a:r>
              <a:rPr sz="2300" spc="-5" dirty="0">
                <a:latin typeface="Arial"/>
                <a:cs typeface="Arial"/>
              </a:rPr>
              <a:t>göre </a:t>
            </a:r>
            <a:r>
              <a:rPr sz="2300" dirty="0">
                <a:latin typeface="Arial"/>
                <a:cs typeface="Arial"/>
              </a:rPr>
              <a:t>teklif fiyatı </a:t>
            </a:r>
            <a:r>
              <a:rPr sz="23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aşırı </a:t>
            </a:r>
            <a:r>
              <a:rPr sz="23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düşük  </a:t>
            </a:r>
            <a:r>
              <a:rPr sz="23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olanları </a:t>
            </a:r>
            <a:r>
              <a:rPr sz="23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tespit</a:t>
            </a:r>
            <a:r>
              <a:rPr sz="2300" u="heavy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300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eder.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12700" marR="278130">
              <a:lnSpc>
                <a:spcPts val="2480"/>
              </a:lnSpc>
              <a:spcBef>
                <a:spcPts val="1655"/>
              </a:spcBef>
              <a:buClr>
                <a:srgbClr val="0A5294"/>
              </a:buClr>
              <a:buSzPct val="95652"/>
              <a:buChar char="•"/>
              <a:tabLst>
                <a:tab pos="116205" algn="l"/>
              </a:tabLst>
            </a:pPr>
            <a:r>
              <a:rPr sz="2300" dirty="0">
                <a:latin typeface="Arial"/>
                <a:cs typeface="Arial"/>
              </a:rPr>
              <a:t>Bu teklifleri </a:t>
            </a:r>
            <a:r>
              <a:rPr sz="2300" spc="-5" dirty="0">
                <a:latin typeface="Arial"/>
                <a:cs typeface="Arial"/>
              </a:rPr>
              <a:t>reddetmeden </a:t>
            </a:r>
            <a:r>
              <a:rPr sz="2300" dirty="0">
                <a:latin typeface="Arial"/>
                <a:cs typeface="Arial"/>
              </a:rPr>
              <a:t>önce, </a:t>
            </a:r>
            <a:r>
              <a:rPr sz="2300" spc="-5" dirty="0">
                <a:latin typeface="Arial"/>
                <a:cs typeface="Arial"/>
              </a:rPr>
              <a:t>belirlediği </a:t>
            </a:r>
            <a:r>
              <a:rPr sz="2300" dirty="0">
                <a:latin typeface="Arial"/>
                <a:cs typeface="Arial"/>
              </a:rPr>
              <a:t>süre </a:t>
            </a:r>
            <a:r>
              <a:rPr sz="2300" spc="-5" dirty="0">
                <a:latin typeface="Arial"/>
                <a:cs typeface="Arial"/>
              </a:rPr>
              <a:t>içinde </a:t>
            </a:r>
            <a:r>
              <a:rPr sz="2300" dirty="0">
                <a:latin typeface="Arial"/>
                <a:cs typeface="Arial"/>
              </a:rPr>
              <a:t>teklif  </a:t>
            </a:r>
            <a:r>
              <a:rPr sz="2300" spc="-5" dirty="0">
                <a:latin typeface="Arial"/>
                <a:cs typeface="Arial"/>
              </a:rPr>
              <a:t>sahiplerinden, </a:t>
            </a:r>
            <a:r>
              <a:rPr sz="2300" dirty="0">
                <a:solidFill>
                  <a:srgbClr val="C00000"/>
                </a:solidFill>
                <a:latin typeface="Arial"/>
                <a:cs typeface="Arial"/>
              </a:rPr>
              <a:t>teklifte önemli </a:t>
            </a:r>
            <a:r>
              <a:rPr sz="2300" spc="-5" dirty="0">
                <a:solidFill>
                  <a:srgbClr val="C00000"/>
                </a:solidFill>
                <a:latin typeface="Arial"/>
                <a:cs typeface="Arial"/>
              </a:rPr>
              <a:t>olduğunu </a:t>
            </a:r>
            <a:r>
              <a:rPr sz="2300" dirty="0">
                <a:solidFill>
                  <a:srgbClr val="C00000"/>
                </a:solidFill>
                <a:latin typeface="Arial"/>
                <a:cs typeface="Arial"/>
              </a:rPr>
              <a:t>tespit </a:t>
            </a:r>
            <a:r>
              <a:rPr sz="2300" spc="-5" dirty="0">
                <a:solidFill>
                  <a:srgbClr val="C00000"/>
                </a:solidFill>
                <a:latin typeface="Arial"/>
                <a:cs typeface="Arial"/>
              </a:rPr>
              <a:t>ettiği bileşenler </a:t>
            </a:r>
            <a:r>
              <a:rPr sz="2300" dirty="0">
                <a:latin typeface="Arial"/>
                <a:cs typeface="Arial"/>
              </a:rPr>
              <a:t>ile  </a:t>
            </a:r>
            <a:r>
              <a:rPr sz="2300" spc="-5" dirty="0">
                <a:latin typeface="Arial"/>
                <a:cs typeface="Arial"/>
              </a:rPr>
              <a:t>ilgili ayrıntıları </a:t>
            </a:r>
            <a:r>
              <a:rPr sz="23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yazılı</a:t>
            </a:r>
            <a:r>
              <a:rPr sz="2300" dirty="0">
                <a:latin typeface="Arial"/>
                <a:cs typeface="Arial"/>
              </a:rPr>
              <a:t> olarak</a:t>
            </a:r>
            <a:r>
              <a:rPr sz="2300" spc="-100" dirty="0">
                <a:latin typeface="Arial"/>
                <a:cs typeface="Arial"/>
              </a:rPr>
              <a:t> </a:t>
            </a:r>
            <a:r>
              <a:rPr sz="2300" spc="-25" dirty="0">
                <a:latin typeface="Arial"/>
                <a:cs typeface="Arial"/>
              </a:rPr>
              <a:t>ister.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12700" marR="302895">
              <a:lnSpc>
                <a:spcPts val="2480"/>
              </a:lnSpc>
              <a:spcBef>
                <a:spcPts val="1625"/>
              </a:spcBef>
              <a:buClr>
                <a:srgbClr val="0A5294"/>
              </a:buClr>
              <a:buSzPct val="95652"/>
              <a:buChar char="•"/>
              <a:tabLst>
                <a:tab pos="116205" algn="l"/>
              </a:tabLst>
            </a:pPr>
            <a:r>
              <a:rPr sz="2300" dirty="0">
                <a:latin typeface="Arial"/>
                <a:cs typeface="Arial"/>
              </a:rPr>
              <a:t>Ekonomiklik, teknik çözümler </a:t>
            </a:r>
            <a:r>
              <a:rPr sz="2300" spc="-10" dirty="0">
                <a:latin typeface="Arial"/>
                <a:cs typeface="Arial"/>
              </a:rPr>
              <a:t>ve </a:t>
            </a:r>
            <a:r>
              <a:rPr sz="2300" spc="-5" dirty="0">
                <a:latin typeface="Arial"/>
                <a:cs typeface="Arial"/>
              </a:rPr>
              <a:t>avantajlı </a:t>
            </a:r>
            <a:r>
              <a:rPr sz="2300" dirty="0">
                <a:latin typeface="Arial"/>
                <a:cs typeface="Arial"/>
              </a:rPr>
              <a:t>koşullar ile</a:t>
            </a:r>
            <a:r>
              <a:rPr sz="2300" spc="-170" dirty="0">
                <a:latin typeface="Arial"/>
                <a:cs typeface="Arial"/>
              </a:rPr>
              <a:t> </a:t>
            </a:r>
            <a:r>
              <a:rPr sz="2300" spc="-5" dirty="0">
                <a:latin typeface="Arial"/>
                <a:cs typeface="Arial"/>
              </a:rPr>
              <a:t>özgünlük  noktalarında </a:t>
            </a:r>
            <a:r>
              <a:rPr sz="2300" dirty="0">
                <a:latin typeface="Arial"/>
                <a:cs typeface="Arial"/>
              </a:rPr>
              <a:t>yazılı </a:t>
            </a:r>
            <a:r>
              <a:rPr sz="2300" spc="-5" dirty="0">
                <a:latin typeface="Arial"/>
                <a:cs typeface="Arial"/>
              </a:rPr>
              <a:t>açıklama</a:t>
            </a:r>
            <a:r>
              <a:rPr sz="2300" spc="-105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yapılmalıdır.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12700" marR="5080">
              <a:lnSpc>
                <a:spcPts val="2480"/>
              </a:lnSpc>
              <a:spcBef>
                <a:spcPts val="1615"/>
              </a:spcBef>
              <a:buClr>
                <a:srgbClr val="0A5294"/>
              </a:buClr>
              <a:buSzPct val="95652"/>
              <a:buChar char="•"/>
              <a:tabLst>
                <a:tab pos="116205" algn="l"/>
              </a:tabLst>
            </a:pPr>
            <a:r>
              <a:rPr sz="2300" spc="-5" dirty="0">
                <a:latin typeface="Arial"/>
                <a:cs typeface="Arial"/>
              </a:rPr>
              <a:t>Değerlendirme </a:t>
            </a:r>
            <a:r>
              <a:rPr sz="2300" dirty="0">
                <a:latin typeface="Arial"/>
                <a:cs typeface="Arial"/>
              </a:rPr>
              <a:t>sonucunda, </a:t>
            </a:r>
            <a:r>
              <a:rPr sz="2300" spc="-5" dirty="0">
                <a:latin typeface="Arial"/>
                <a:cs typeface="Arial"/>
              </a:rPr>
              <a:t>açıklamaları </a:t>
            </a:r>
            <a:r>
              <a:rPr sz="2300" dirty="0">
                <a:latin typeface="Arial"/>
                <a:cs typeface="Arial"/>
              </a:rPr>
              <a:t>yeterli </a:t>
            </a:r>
            <a:r>
              <a:rPr sz="2300" spc="-5" dirty="0">
                <a:latin typeface="Arial"/>
                <a:cs typeface="Arial"/>
              </a:rPr>
              <a:t>görülmeyen</a:t>
            </a:r>
            <a:r>
              <a:rPr sz="2300" spc="-204" dirty="0">
                <a:latin typeface="Arial"/>
                <a:cs typeface="Arial"/>
              </a:rPr>
              <a:t> </a:t>
            </a:r>
            <a:r>
              <a:rPr sz="2300" spc="-10" dirty="0">
                <a:latin typeface="Arial"/>
                <a:cs typeface="Arial"/>
              </a:rPr>
              <a:t>veya  </a:t>
            </a:r>
            <a:r>
              <a:rPr sz="2300" dirty="0">
                <a:latin typeface="Arial"/>
                <a:cs typeface="Arial"/>
              </a:rPr>
              <a:t>yazılı </a:t>
            </a:r>
            <a:r>
              <a:rPr sz="2300" spc="-5" dirty="0">
                <a:latin typeface="Arial"/>
                <a:cs typeface="Arial"/>
              </a:rPr>
              <a:t>açıklamada bulunmayan isteklilerin </a:t>
            </a:r>
            <a:r>
              <a:rPr sz="2300" dirty="0">
                <a:latin typeface="Arial"/>
                <a:cs typeface="Arial"/>
              </a:rPr>
              <a:t>teklifleri</a:t>
            </a:r>
            <a:r>
              <a:rPr sz="2300" spc="-170" dirty="0">
                <a:latin typeface="Arial"/>
                <a:cs typeface="Arial"/>
              </a:rPr>
              <a:t> </a:t>
            </a:r>
            <a:r>
              <a:rPr sz="2300" spc="-15" dirty="0">
                <a:latin typeface="Arial"/>
                <a:cs typeface="Arial"/>
              </a:rPr>
              <a:t>reddedilir.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9508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Aşırı Düşük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Teklifler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71753"/>
            <a:ext cx="8597265" cy="486029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indent="55880" algn="just">
              <a:lnSpc>
                <a:spcPct val="90100"/>
              </a:lnSpc>
              <a:spcBef>
                <a:spcPts val="285"/>
              </a:spcBef>
              <a:buChar char="-"/>
              <a:tabLst>
                <a:tab pos="323850" algn="l"/>
              </a:tabLst>
            </a:pPr>
            <a:r>
              <a:rPr sz="1600" spc="-35" dirty="0">
                <a:latin typeface="Arial"/>
                <a:cs typeface="Arial"/>
              </a:rPr>
              <a:t>Yapım </a:t>
            </a:r>
            <a:r>
              <a:rPr sz="1600" spc="-5" dirty="0">
                <a:latin typeface="Arial"/>
                <a:cs typeface="Arial"/>
              </a:rPr>
              <a:t>işleri </a:t>
            </a:r>
            <a:r>
              <a:rPr sz="1600" dirty="0">
                <a:latin typeface="Arial"/>
                <a:cs typeface="Arial"/>
              </a:rPr>
              <a:t>ve </a:t>
            </a:r>
            <a:r>
              <a:rPr sz="1600" spc="-5" dirty="0">
                <a:latin typeface="Arial"/>
                <a:cs typeface="Arial"/>
              </a:rPr>
              <a:t>hizmet alımlarının ihalelerinde, İhale komisyonu, verilen teklifleri  değerlendirdikten sonra </a:t>
            </a:r>
            <a:r>
              <a:rPr sz="1600" dirty="0">
                <a:latin typeface="Arial"/>
                <a:cs typeface="Arial"/>
              </a:rPr>
              <a:t>Kurum </a:t>
            </a:r>
            <a:r>
              <a:rPr sz="1600" spc="-5" dirty="0">
                <a:latin typeface="Arial"/>
                <a:cs typeface="Arial"/>
              </a:rPr>
              <a:t>tarafından belirlenen yönteme göre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sınır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değeri </a:t>
            </a:r>
            <a:r>
              <a:rPr sz="1600" dirty="0">
                <a:latin typeface="Arial"/>
                <a:cs typeface="Arial"/>
              </a:rPr>
              <a:t>hesaplar </a:t>
            </a:r>
            <a:r>
              <a:rPr sz="1600" spc="-5" dirty="0">
                <a:latin typeface="Arial"/>
                <a:cs typeface="Arial"/>
              </a:rPr>
              <a:t>ve  </a:t>
            </a:r>
            <a:r>
              <a:rPr sz="1600" spc="-10" dirty="0">
                <a:latin typeface="Arial"/>
                <a:cs typeface="Arial"/>
              </a:rPr>
              <a:t>yaklaşık </a:t>
            </a:r>
            <a:r>
              <a:rPr sz="1600" spc="-5" dirty="0">
                <a:latin typeface="Arial"/>
                <a:cs typeface="Arial"/>
              </a:rPr>
              <a:t>maliyete </a:t>
            </a:r>
            <a:r>
              <a:rPr sz="1600" spc="-10" dirty="0">
                <a:latin typeface="Arial"/>
                <a:cs typeface="Arial"/>
              </a:rPr>
              <a:t>göre </a:t>
            </a:r>
            <a:r>
              <a:rPr sz="1600" spc="-5" dirty="0">
                <a:latin typeface="Arial"/>
                <a:cs typeface="Arial"/>
              </a:rPr>
              <a:t>teklif </a:t>
            </a:r>
            <a:r>
              <a:rPr sz="1600" spc="-10" dirty="0">
                <a:latin typeface="Arial"/>
                <a:cs typeface="Arial"/>
              </a:rPr>
              <a:t>fiyatı</a:t>
            </a: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aşırı </a:t>
            </a:r>
            <a:r>
              <a:rPr sz="16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düşük olanları tespit</a:t>
            </a:r>
            <a:r>
              <a:rPr sz="1600" u="heavy" spc="1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16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eder.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-"/>
            </a:pPr>
            <a:endParaRPr sz="1800">
              <a:latin typeface="Arial"/>
              <a:cs typeface="Arial"/>
            </a:endParaRPr>
          </a:p>
          <a:p>
            <a:pPr marL="242570" indent="-174625" algn="just">
              <a:lnSpc>
                <a:spcPts val="1825"/>
              </a:lnSpc>
              <a:spcBef>
                <a:spcPts val="1460"/>
              </a:spcBef>
              <a:buClr>
                <a:srgbClr val="000000"/>
              </a:buClr>
              <a:buChar char="-"/>
              <a:tabLst>
                <a:tab pos="243204" algn="l"/>
              </a:tabLst>
            </a:pPr>
            <a:r>
              <a:rPr sz="16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Bu teklifleri reddetmeden </a:t>
            </a:r>
            <a:r>
              <a:rPr sz="16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önce,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belirlediği süre </a:t>
            </a:r>
            <a:r>
              <a:rPr sz="1600" spc="-10" dirty="0">
                <a:latin typeface="Arial"/>
                <a:cs typeface="Arial"/>
              </a:rPr>
              <a:t>içinde </a:t>
            </a:r>
            <a:r>
              <a:rPr sz="1600" spc="-5" dirty="0">
                <a:latin typeface="Arial"/>
                <a:cs typeface="Arial"/>
              </a:rPr>
              <a:t>teklif sahiplerinden, teklifte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önemli</a:t>
            </a:r>
            <a:endParaRPr sz="1600">
              <a:latin typeface="Arial"/>
              <a:cs typeface="Arial"/>
            </a:endParaRPr>
          </a:p>
          <a:p>
            <a:pPr marL="12700" algn="just">
              <a:lnSpc>
                <a:spcPts val="1825"/>
              </a:lnSpc>
            </a:pPr>
            <a:r>
              <a:rPr sz="1600" spc="-10" dirty="0">
                <a:latin typeface="Arial"/>
                <a:cs typeface="Arial"/>
              </a:rPr>
              <a:t>olduğunu </a:t>
            </a:r>
            <a:r>
              <a:rPr sz="1600" dirty="0">
                <a:latin typeface="Arial"/>
                <a:cs typeface="Arial"/>
              </a:rPr>
              <a:t>tespit </a:t>
            </a:r>
            <a:r>
              <a:rPr sz="1600" spc="-5" dirty="0">
                <a:latin typeface="Arial"/>
                <a:cs typeface="Arial"/>
              </a:rPr>
              <a:t>ettiği bileşenler </a:t>
            </a:r>
            <a:r>
              <a:rPr sz="1600" dirty="0">
                <a:latin typeface="Arial"/>
                <a:cs typeface="Arial"/>
              </a:rPr>
              <a:t>ile ilgili </a:t>
            </a:r>
            <a:r>
              <a:rPr sz="1600" spc="-10" dirty="0">
                <a:latin typeface="Arial"/>
                <a:cs typeface="Arial"/>
              </a:rPr>
              <a:t>ayrıntıları yazılı </a:t>
            </a:r>
            <a:r>
              <a:rPr sz="1600" spc="-5" dirty="0">
                <a:latin typeface="Arial"/>
                <a:cs typeface="Arial"/>
              </a:rPr>
              <a:t>olarak</a:t>
            </a:r>
            <a:r>
              <a:rPr sz="1600" spc="7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ister.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Arial"/>
              <a:cs typeface="Arial"/>
            </a:endParaRPr>
          </a:p>
          <a:p>
            <a:pPr marL="12700" marR="8255" indent="55880" algn="just">
              <a:lnSpc>
                <a:spcPts val="1730"/>
              </a:lnSpc>
              <a:buChar char="-"/>
              <a:tabLst>
                <a:tab pos="314960" algn="l"/>
              </a:tabLst>
            </a:pPr>
            <a:r>
              <a:rPr sz="16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Değerlendirme sonucunda,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açıklamaları yeterli </a:t>
            </a:r>
            <a:r>
              <a:rPr sz="1600" spc="-10" dirty="0">
                <a:latin typeface="Arial"/>
                <a:cs typeface="Arial"/>
              </a:rPr>
              <a:t>görülmeyen </a:t>
            </a:r>
            <a:r>
              <a:rPr sz="1600" spc="-5" dirty="0">
                <a:latin typeface="Arial"/>
                <a:cs typeface="Arial"/>
              </a:rPr>
              <a:t>veya yazılı açıklamada  bulunmayan isteklilerin teklifleri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reddedilir.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-"/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-"/>
            </a:pPr>
            <a:endParaRPr sz="1400">
              <a:latin typeface="Arial"/>
              <a:cs typeface="Arial"/>
            </a:endParaRPr>
          </a:p>
          <a:p>
            <a:pPr marL="12700" marR="7620" indent="55880" algn="just">
              <a:lnSpc>
                <a:spcPts val="1730"/>
              </a:lnSpc>
              <a:buChar char="-"/>
              <a:tabLst>
                <a:tab pos="292100" algn="l"/>
              </a:tabLst>
            </a:pPr>
            <a:r>
              <a:rPr sz="1600" spc="-5" dirty="0">
                <a:latin typeface="Arial"/>
                <a:cs typeface="Arial"/>
              </a:rPr>
              <a:t>İdareler </a:t>
            </a:r>
            <a:r>
              <a:rPr sz="1600" dirty="0">
                <a:latin typeface="Arial"/>
                <a:cs typeface="Arial"/>
              </a:rPr>
              <a:t>aşırı </a:t>
            </a:r>
            <a:r>
              <a:rPr sz="1600" spc="-5" dirty="0">
                <a:latin typeface="Arial"/>
                <a:cs typeface="Arial"/>
              </a:rPr>
              <a:t>düşük tekliflerin </a:t>
            </a:r>
            <a:r>
              <a:rPr sz="1600" spc="-10" dirty="0">
                <a:latin typeface="Arial"/>
                <a:cs typeface="Arial"/>
              </a:rPr>
              <a:t>değerlendirilmesiyle </a:t>
            </a:r>
            <a:r>
              <a:rPr sz="1600" spc="-5" dirty="0">
                <a:latin typeface="Arial"/>
                <a:cs typeface="Arial"/>
              </a:rPr>
              <a:t>ilgili olarak </a:t>
            </a: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ilanda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ihale </a:t>
            </a:r>
            <a:r>
              <a:rPr sz="1600" spc="-10" dirty="0">
                <a:solidFill>
                  <a:srgbClr val="FF0000"/>
                </a:solidFill>
                <a:latin typeface="Arial"/>
                <a:cs typeface="Arial"/>
              </a:rPr>
              <a:t>dokümanında  </a:t>
            </a:r>
            <a:r>
              <a:rPr sz="1600" spc="-5" dirty="0">
                <a:solidFill>
                  <a:srgbClr val="FF0000"/>
                </a:solidFill>
                <a:latin typeface="Arial"/>
                <a:cs typeface="Arial"/>
              </a:rPr>
              <a:t>belirtmek </a:t>
            </a:r>
            <a:r>
              <a:rPr sz="1600" dirty="0">
                <a:solidFill>
                  <a:srgbClr val="FF0000"/>
                </a:solidFill>
                <a:latin typeface="Arial"/>
                <a:cs typeface="Arial"/>
              </a:rPr>
              <a:t>kaydıyla </a:t>
            </a:r>
            <a:r>
              <a:rPr sz="1600" spc="-10" dirty="0">
                <a:latin typeface="Arial"/>
                <a:cs typeface="Arial"/>
              </a:rPr>
              <a:t>yaklaşık </a:t>
            </a:r>
            <a:r>
              <a:rPr sz="1600" spc="-5" dirty="0">
                <a:latin typeface="Arial"/>
                <a:cs typeface="Arial"/>
              </a:rPr>
              <a:t>maliyete </a:t>
            </a:r>
            <a:r>
              <a:rPr sz="1600" dirty="0">
                <a:latin typeface="Arial"/>
                <a:cs typeface="Arial"/>
              </a:rPr>
              <a:t>ve </a:t>
            </a:r>
            <a:r>
              <a:rPr sz="1600" spc="-5" dirty="0">
                <a:latin typeface="Arial"/>
                <a:cs typeface="Arial"/>
              </a:rPr>
              <a:t>ihale usulüne </a:t>
            </a:r>
            <a:r>
              <a:rPr sz="1600" spc="-10" dirty="0">
                <a:latin typeface="Arial"/>
                <a:cs typeface="Arial"/>
              </a:rPr>
              <a:t>bağlı </a:t>
            </a:r>
            <a:r>
              <a:rPr sz="1600" spc="-5" dirty="0">
                <a:latin typeface="Arial"/>
                <a:cs typeface="Arial"/>
              </a:rPr>
              <a:t>olarak Yönetmelikte </a:t>
            </a:r>
            <a:r>
              <a:rPr sz="1600" spc="-10" dirty="0">
                <a:latin typeface="Arial"/>
                <a:cs typeface="Arial"/>
              </a:rPr>
              <a:t>öngörülen  </a:t>
            </a:r>
            <a:r>
              <a:rPr sz="1600" spc="-5" dirty="0">
                <a:latin typeface="Arial"/>
                <a:cs typeface="Arial"/>
              </a:rPr>
              <a:t>hükümler çerçevesinde </a:t>
            </a:r>
            <a:r>
              <a:rPr sz="1600" spc="-10" dirty="0">
                <a:latin typeface="Arial"/>
                <a:cs typeface="Arial"/>
              </a:rPr>
              <a:t>aşağıdaki </a:t>
            </a:r>
            <a:r>
              <a:rPr sz="1600" spc="-5" dirty="0">
                <a:latin typeface="Arial"/>
                <a:cs typeface="Arial"/>
              </a:rPr>
              <a:t>seçeneklerden birini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kullanırlar: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-"/>
            </a:pPr>
            <a:endParaRPr sz="2600">
              <a:latin typeface="Arial"/>
              <a:cs typeface="Arial"/>
            </a:endParaRPr>
          </a:p>
          <a:p>
            <a:pPr marL="631190" lvl="1" indent="-161925">
              <a:lnSpc>
                <a:spcPct val="100000"/>
              </a:lnSpc>
              <a:buSzPct val="93750"/>
              <a:buFont typeface="Wingdings"/>
              <a:buChar char=""/>
              <a:tabLst>
                <a:tab pos="631825" algn="l"/>
              </a:tabLst>
            </a:pPr>
            <a:r>
              <a:rPr sz="1600" spc="-30" dirty="0">
                <a:latin typeface="Arial"/>
                <a:cs typeface="Arial"/>
              </a:rPr>
              <a:t>Teklifi </a:t>
            </a:r>
            <a:r>
              <a:rPr sz="1600" spc="-10" dirty="0">
                <a:latin typeface="Arial"/>
                <a:cs typeface="Arial"/>
              </a:rPr>
              <a:t>sınır </a:t>
            </a:r>
            <a:r>
              <a:rPr sz="1600" spc="-5" dirty="0">
                <a:latin typeface="Arial"/>
                <a:cs typeface="Arial"/>
              </a:rPr>
              <a:t>değerin </a:t>
            </a:r>
            <a:r>
              <a:rPr sz="1600" spc="-10" dirty="0">
                <a:latin typeface="Arial"/>
                <a:cs typeface="Arial"/>
              </a:rPr>
              <a:t>altında </a:t>
            </a:r>
            <a:r>
              <a:rPr sz="1600" spc="-5" dirty="0">
                <a:latin typeface="Arial"/>
                <a:cs typeface="Arial"/>
              </a:rPr>
              <a:t>kalan isteklilerden açıklama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istenir.</a:t>
            </a:r>
            <a:endParaRPr sz="1600">
              <a:latin typeface="Arial"/>
              <a:cs typeface="Arial"/>
            </a:endParaRPr>
          </a:p>
          <a:p>
            <a:pPr marL="631190" lvl="1" indent="-161925">
              <a:lnSpc>
                <a:spcPct val="100000"/>
              </a:lnSpc>
              <a:spcBef>
                <a:spcPts val="305"/>
              </a:spcBef>
              <a:buSzPct val="93750"/>
              <a:buFont typeface="Wingdings"/>
              <a:buChar char=""/>
              <a:tabLst>
                <a:tab pos="631825" algn="l"/>
              </a:tabLst>
            </a:pPr>
            <a:r>
              <a:rPr sz="1600" spc="-5" dirty="0">
                <a:latin typeface="Arial"/>
                <a:cs typeface="Arial"/>
              </a:rPr>
              <a:t>İhale, </a:t>
            </a:r>
            <a:r>
              <a:rPr sz="1600" spc="-10" dirty="0">
                <a:latin typeface="Arial"/>
                <a:cs typeface="Arial"/>
              </a:rPr>
              <a:t>aşırı </a:t>
            </a:r>
            <a:r>
              <a:rPr sz="1600" spc="-5" dirty="0">
                <a:latin typeface="Arial"/>
                <a:cs typeface="Arial"/>
              </a:rPr>
              <a:t>düşük teklif tespit/değerlendirme işlemleri </a:t>
            </a:r>
            <a:r>
              <a:rPr sz="1600" spc="-10" dirty="0">
                <a:latin typeface="Arial"/>
                <a:cs typeface="Arial"/>
              </a:rPr>
              <a:t>yapılmaksızın</a:t>
            </a:r>
            <a:r>
              <a:rPr sz="1600" spc="16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sonuçlandırılır.</a:t>
            </a:r>
            <a:endParaRPr sz="1600">
              <a:latin typeface="Arial"/>
              <a:cs typeface="Arial"/>
            </a:endParaRPr>
          </a:p>
          <a:p>
            <a:pPr marL="631190" lvl="1" indent="-161925">
              <a:lnSpc>
                <a:spcPct val="100000"/>
              </a:lnSpc>
              <a:spcBef>
                <a:spcPts val="310"/>
              </a:spcBef>
              <a:buSzPct val="93750"/>
              <a:buFont typeface="Wingdings"/>
              <a:buChar char=""/>
              <a:tabLst>
                <a:tab pos="631825" algn="l"/>
              </a:tabLst>
            </a:pPr>
            <a:r>
              <a:rPr sz="1600" spc="-30" dirty="0">
                <a:latin typeface="Arial"/>
                <a:cs typeface="Arial"/>
              </a:rPr>
              <a:t>Teklifi </a:t>
            </a:r>
            <a:r>
              <a:rPr sz="1600" spc="-10" dirty="0">
                <a:latin typeface="Arial"/>
                <a:cs typeface="Arial"/>
              </a:rPr>
              <a:t>sınır değerin altında </a:t>
            </a:r>
            <a:r>
              <a:rPr sz="1600" spc="-5" dirty="0">
                <a:latin typeface="Arial"/>
                <a:cs typeface="Arial"/>
              </a:rPr>
              <a:t>isteklilerin teklifleri </a:t>
            </a:r>
            <a:r>
              <a:rPr sz="1600" spc="-10" dirty="0">
                <a:latin typeface="Arial"/>
                <a:cs typeface="Arial"/>
              </a:rPr>
              <a:t>açıklama </a:t>
            </a:r>
            <a:r>
              <a:rPr sz="1600" spc="-5" dirty="0">
                <a:latin typeface="Arial"/>
                <a:cs typeface="Arial"/>
              </a:rPr>
              <a:t>istenmeksizin</a:t>
            </a:r>
            <a:r>
              <a:rPr sz="1600" spc="1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reddedilir.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098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Yerli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Lehine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Fiyat</a:t>
            </a:r>
            <a:r>
              <a:rPr sz="2400" b="1" spc="-114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Avantajı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7631" y="966825"/>
            <a:ext cx="8514080" cy="353187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855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spc="-35" dirty="0">
                <a:latin typeface="Arial"/>
                <a:cs typeface="Arial"/>
              </a:rPr>
              <a:t>Yapım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hizmet </a:t>
            </a:r>
            <a:r>
              <a:rPr sz="2000" spc="-5" dirty="0">
                <a:latin typeface="Arial"/>
                <a:cs typeface="Arial"/>
              </a:rPr>
              <a:t>alımlarında </a:t>
            </a:r>
            <a:r>
              <a:rPr sz="2000" dirty="0">
                <a:latin typeface="Arial"/>
                <a:cs typeface="Arial"/>
              </a:rPr>
              <a:t>yerli istekliler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lehine,</a:t>
            </a:r>
            <a:endParaRPr sz="2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760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mal </a:t>
            </a:r>
            <a:r>
              <a:rPr sz="2000" spc="-5" dirty="0">
                <a:latin typeface="Arial"/>
                <a:cs typeface="Arial"/>
              </a:rPr>
              <a:t>alımlarında </a:t>
            </a:r>
            <a:r>
              <a:rPr sz="2000" dirty="0">
                <a:latin typeface="Arial"/>
                <a:cs typeface="Arial"/>
              </a:rPr>
              <a:t>ise yerli malı teklif eden istekliler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lehine</a:t>
            </a:r>
            <a:endParaRPr sz="20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770"/>
              </a:spcBef>
              <a:buClr>
                <a:srgbClr val="000000"/>
              </a:buClr>
              <a:buFont typeface="Wingdings"/>
              <a:buChar char=""/>
              <a:tabLst>
                <a:tab pos="365760" algn="l"/>
                <a:tab pos="366395" algn="l"/>
              </a:tabLst>
            </a:pP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%15 oranına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kadar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fiyat avantajı </a:t>
            </a:r>
            <a:r>
              <a:rPr sz="2000" dirty="0">
                <a:latin typeface="Arial"/>
                <a:cs typeface="Arial"/>
              </a:rPr>
              <a:t>öngörülerek </a:t>
            </a:r>
            <a:r>
              <a:rPr sz="2000" spc="-5" dirty="0">
                <a:latin typeface="Arial"/>
                <a:cs typeface="Arial"/>
              </a:rPr>
              <a:t>EAEA </a:t>
            </a:r>
            <a:r>
              <a:rPr sz="2000" spc="-35" dirty="0">
                <a:latin typeface="Arial"/>
                <a:cs typeface="Arial"/>
              </a:rPr>
              <a:t>Teklif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belirlenebilir.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sz="2200">
              <a:latin typeface="Arial"/>
              <a:cs typeface="Arial"/>
            </a:endParaRPr>
          </a:p>
          <a:p>
            <a:pPr marL="295910" marR="5080" indent="-283845" algn="just">
              <a:lnSpc>
                <a:spcPts val="2160"/>
              </a:lnSpc>
              <a:spcBef>
                <a:spcPts val="1655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Ancak </a:t>
            </a:r>
            <a:r>
              <a:rPr sz="2000" spc="-5" dirty="0">
                <a:latin typeface="Arial"/>
                <a:cs typeface="Arial"/>
              </a:rPr>
              <a:t>Bilim, </a:t>
            </a:r>
            <a:r>
              <a:rPr sz="2000" dirty="0">
                <a:latin typeface="Arial"/>
                <a:cs typeface="Arial"/>
              </a:rPr>
              <a:t>Sanayi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spc="-25" dirty="0">
                <a:latin typeface="Arial"/>
                <a:cs typeface="Arial"/>
              </a:rPr>
              <a:t>Teknoloji </a:t>
            </a:r>
            <a:r>
              <a:rPr sz="2000" spc="-5" dirty="0">
                <a:latin typeface="Arial"/>
                <a:cs typeface="Arial"/>
              </a:rPr>
              <a:t>Bakanlığı tarafından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orta ve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yüksek  teknolojili sanayi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ürünleri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arasından </a:t>
            </a:r>
            <a:r>
              <a:rPr sz="2000" dirty="0">
                <a:latin typeface="Arial"/>
                <a:cs typeface="Arial"/>
              </a:rPr>
              <a:t>belirlenen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Kurum </a:t>
            </a:r>
            <a:r>
              <a:rPr sz="2000" spc="-10" dirty="0">
                <a:latin typeface="Arial"/>
                <a:cs typeface="Arial"/>
              </a:rPr>
              <a:t>tarafından </a:t>
            </a:r>
            <a:r>
              <a:rPr sz="2000" dirty="0">
                <a:latin typeface="Arial"/>
                <a:cs typeface="Arial"/>
              </a:rPr>
              <a:t>ilan  edilen listede yer alan </a:t>
            </a:r>
            <a:r>
              <a:rPr sz="2000" spc="-10" dirty="0">
                <a:latin typeface="Arial"/>
                <a:cs typeface="Arial"/>
              </a:rPr>
              <a:t>malların </a:t>
            </a:r>
            <a:r>
              <a:rPr sz="2000" dirty="0">
                <a:latin typeface="Arial"/>
                <a:cs typeface="Arial"/>
              </a:rPr>
              <a:t>ihalelerinde, </a:t>
            </a:r>
            <a:r>
              <a:rPr sz="2000" spc="-5" dirty="0">
                <a:latin typeface="Arial"/>
                <a:cs typeface="Arial"/>
              </a:rPr>
              <a:t>yerli </a:t>
            </a:r>
            <a:r>
              <a:rPr sz="2000" dirty="0">
                <a:latin typeface="Arial"/>
                <a:cs typeface="Arial"/>
              </a:rPr>
              <a:t>malı teklif </a:t>
            </a:r>
            <a:r>
              <a:rPr sz="2000" spc="-5" dirty="0">
                <a:latin typeface="Arial"/>
                <a:cs typeface="Arial"/>
              </a:rPr>
              <a:t>eden </a:t>
            </a:r>
            <a:r>
              <a:rPr sz="2000" dirty="0">
                <a:latin typeface="Arial"/>
                <a:cs typeface="Arial"/>
              </a:rPr>
              <a:t>istekliler  lehine </a:t>
            </a:r>
            <a:r>
              <a:rPr sz="2000" spc="-5" dirty="0">
                <a:latin typeface="Arial"/>
                <a:cs typeface="Arial"/>
              </a:rPr>
              <a:t>%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15 oranında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fiyat avantajı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sağlanmalıdır.</a:t>
            </a:r>
            <a:endParaRPr sz="2000">
              <a:latin typeface="Arial"/>
              <a:cs typeface="Arial"/>
            </a:endParaRPr>
          </a:p>
          <a:p>
            <a:pPr marL="295910" marR="5715" indent="-283845" algn="just">
              <a:lnSpc>
                <a:spcPts val="2160"/>
              </a:lnSpc>
              <a:spcBef>
                <a:spcPts val="1010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Yerli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yazılım ürünü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teklif eden istekliler lehine de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%15 oranında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fiyat  avantajı </a:t>
            </a:r>
            <a:r>
              <a:rPr sz="2000" dirty="0">
                <a:latin typeface="Arial"/>
                <a:cs typeface="Arial"/>
              </a:rPr>
              <a:t>sağlanması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mecburidir.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098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Yerli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Lehine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Fiyat</a:t>
            </a:r>
            <a:r>
              <a:rPr sz="2400" b="1" spc="-114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Avantajı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108</a:t>
            </a:fld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89165" y="2983102"/>
            <a:ext cx="887094" cy="27940"/>
          </a:xfrm>
          <a:custGeom>
            <a:avLst/>
            <a:gdLst/>
            <a:ahLst/>
            <a:cxnLst/>
            <a:rect l="l" t="t" r="r" b="b"/>
            <a:pathLst>
              <a:path w="887094" h="27939">
                <a:moveTo>
                  <a:pt x="886968" y="0"/>
                </a:moveTo>
                <a:lnTo>
                  <a:pt x="0" y="0"/>
                </a:lnTo>
                <a:lnTo>
                  <a:pt x="0" y="27432"/>
                </a:lnTo>
                <a:lnTo>
                  <a:pt x="886968" y="27432"/>
                </a:lnTo>
                <a:lnTo>
                  <a:pt x="886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5336" y="1062608"/>
            <a:ext cx="8596630" cy="31623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77825" marR="5080" indent="-283845" algn="just">
              <a:lnSpc>
                <a:spcPct val="90000"/>
              </a:lnSpc>
              <a:spcBef>
                <a:spcPts val="340"/>
              </a:spcBef>
              <a:buFont typeface="Wingdings"/>
              <a:buChar char=""/>
              <a:tabLst>
                <a:tab pos="378460" algn="l"/>
              </a:tabLst>
            </a:pPr>
            <a:r>
              <a:rPr sz="2000" u="heavy" spc="-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Yerli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istekliler lehine uygulanacak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fiyat avantajı,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abancı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isteklilerin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teklif 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ettikleri bedellere/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yerli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olmayan mal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fiyatına, </a:t>
            </a:r>
            <a:r>
              <a:rPr sz="2000" dirty="0">
                <a:latin typeface="Arial"/>
                <a:cs typeface="Arial"/>
              </a:rPr>
              <a:t>bu bedeller </a:t>
            </a:r>
            <a:r>
              <a:rPr sz="2000" spc="-5" dirty="0">
                <a:latin typeface="Arial"/>
                <a:cs typeface="Arial"/>
              </a:rPr>
              <a:t>üzerinden </a:t>
            </a:r>
            <a:r>
              <a:rPr sz="2000" dirty="0">
                <a:latin typeface="Arial"/>
                <a:cs typeface="Arial"/>
              </a:rPr>
              <a:t>ihale  </a:t>
            </a:r>
            <a:r>
              <a:rPr sz="2000" spc="-5" dirty="0">
                <a:latin typeface="Arial"/>
                <a:cs typeface="Arial"/>
              </a:rPr>
              <a:t>dokümanında </a:t>
            </a:r>
            <a:r>
              <a:rPr sz="2000" dirty="0">
                <a:latin typeface="Arial"/>
                <a:cs typeface="Arial"/>
              </a:rPr>
              <a:t>belirlenen </a:t>
            </a:r>
            <a:r>
              <a:rPr sz="2000" spc="-5" dirty="0">
                <a:latin typeface="Arial"/>
                <a:cs typeface="Arial"/>
              </a:rPr>
              <a:t>fiyat avantajı oranı </a:t>
            </a:r>
            <a:r>
              <a:rPr sz="2000" dirty="0">
                <a:latin typeface="Arial"/>
                <a:cs typeface="Arial"/>
              </a:rPr>
              <a:t>uygulanarak bulunacak </a:t>
            </a:r>
            <a:r>
              <a:rPr sz="2000" spc="-5" dirty="0">
                <a:latin typeface="Arial"/>
                <a:cs typeface="Arial"/>
              </a:rPr>
              <a:t>tutar  </a:t>
            </a:r>
            <a:r>
              <a:rPr sz="2000" dirty="0">
                <a:latin typeface="Arial"/>
                <a:cs typeface="Arial"/>
              </a:rPr>
              <a:t>eklenmek suretiyle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hesaplanır.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215265" indent="-203200">
              <a:lnSpc>
                <a:spcPct val="100000"/>
              </a:lnSpc>
              <a:spcBef>
                <a:spcPts val="140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b="1" dirty="0">
                <a:latin typeface="Arial"/>
                <a:cs typeface="Arial"/>
              </a:rPr>
              <a:t>Örnek: </a:t>
            </a:r>
            <a:r>
              <a:rPr sz="2000" dirty="0">
                <a:latin typeface="Arial"/>
                <a:cs typeface="Arial"/>
              </a:rPr>
              <a:t>(a)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(b) isteklilerinin ikisi de 1</a:t>
            </a:r>
            <a:r>
              <a:rPr sz="2000" b="1" dirty="0">
                <a:latin typeface="Arial"/>
                <a:cs typeface="Arial"/>
              </a:rPr>
              <a:t>00 </a:t>
            </a:r>
            <a:r>
              <a:rPr sz="2000" spc="-5" dirty="0">
                <a:latin typeface="Arial"/>
                <a:cs typeface="Arial"/>
              </a:rPr>
              <a:t>TL </a:t>
            </a:r>
            <a:r>
              <a:rPr sz="2000" dirty="0">
                <a:latin typeface="Arial"/>
                <a:cs typeface="Arial"/>
              </a:rPr>
              <a:t>teklif</a:t>
            </a:r>
            <a:r>
              <a:rPr sz="2000" spc="-25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etti.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latin typeface="Arial"/>
                <a:cs typeface="Arial"/>
              </a:rPr>
              <a:t>- (a) yabancı (b) yerli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istekli,</a:t>
            </a:r>
            <a:endParaRPr sz="2000">
              <a:latin typeface="Arial"/>
              <a:cs typeface="Arial"/>
            </a:endParaRPr>
          </a:p>
          <a:p>
            <a:pPr marL="376555" lvl="1" indent="-156210">
              <a:lnSpc>
                <a:spcPct val="100000"/>
              </a:lnSpc>
              <a:spcBef>
                <a:spcPts val="755"/>
              </a:spcBef>
              <a:buFont typeface="Arial"/>
              <a:buChar char="-"/>
              <a:tabLst>
                <a:tab pos="377190" algn="l"/>
              </a:tabLst>
            </a:pPr>
            <a:r>
              <a:rPr sz="2000" b="1" spc="-15" dirty="0">
                <a:latin typeface="Arial"/>
                <a:cs typeface="Arial"/>
              </a:rPr>
              <a:t>%10 </a:t>
            </a:r>
            <a:r>
              <a:rPr sz="2000" spc="-5" dirty="0">
                <a:latin typeface="Arial"/>
                <a:cs typeface="Arial"/>
              </a:rPr>
              <a:t>fiyat avantajı uygulandığı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varsayılırsa,</a:t>
            </a:r>
            <a:endParaRPr sz="2000">
              <a:latin typeface="Arial"/>
              <a:cs typeface="Arial"/>
            </a:endParaRPr>
          </a:p>
          <a:p>
            <a:pPr marL="372110" lvl="1" indent="-151765">
              <a:lnSpc>
                <a:spcPct val="100000"/>
              </a:lnSpc>
              <a:spcBef>
                <a:spcPts val="770"/>
              </a:spcBef>
              <a:buChar char="-"/>
              <a:tabLst>
                <a:tab pos="372745" algn="l"/>
              </a:tabLst>
            </a:pPr>
            <a:r>
              <a:rPr sz="2000" spc="-25" dirty="0">
                <a:latin typeface="Arial"/>
                <a:cs typeface="Arial"/>
              </a:rPr>
              <a:t>Yabancı </a:t>
            </a:r>
            <a:r>
              <a:rPr sz="2000" dirty="0">
                <a:latin typeface="Arial"/>
                <a:cs typeface="Arial"/>
              </a:rPr>
              <a:t>istekli </a:t>
            </a:r>
            <a:r>
              <a:rPr sz="2000" spc="-5" dirty="0">
                <a:latin typeface="Arial"/>
                <a:cs typeface="Arial"/>
              </a:rPr>
              <a:t>(a)’nın </a:t>
            </a:r>
            <a:r>
              <a:rPr sz="2000" dirty="0">
                <a:latin typeface="Arial"/>
                <a:cs typeface="Arial"/>
              </a:rPr>
              <a:t>teklif </a:t>
            </a:r>
            <a:r>
              <a:rPr sz="2000" spc="-5" dirty="0">
                <a:latin typeface="Arial"/>
                <a:cs typeface="Arial"/>
              </a:rPr>
              <a:t>fiyatı </a:t>
            </a:r>
            <a:r>
              <a:rPr sz="2000" b="1" spc="-35" dirty="0">
                <a:latin typeface="Arial"/>
                <a:cs typeface="Arial"/>
              </a:rPr>
              <a:t>110 </a:t>
            </a:r>
            <a:r>
              <a:rPr sz="2000" spc="-5" dirty="0">
                <a:latin typeface="Arial"/>
                <a:cs typeface="Arial"/>
              </a:rPr>
              <a:t>TL </a:t>
            </a:r>
            <a:r>
              <a:rPr sz="2000" dirty="0">
                <a:latin typeface="Arial"/>
                <a:cs typeface="Arial"/>
              </a:rPr>
              <a:t>olarak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değerlendirilecektir.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098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Yerli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Lehine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Fiyat</a:t>
            </a:r>
            <a:r>
              <a:rPr sz="2400" b="1" spc="-114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Avantajı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109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6630" cy="3710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28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Yapım</a:t>
            </a:r>
            <a:r>
              <a:rPr sz="2000" u="heavy" spc="2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işlerinde</a:t>
            </a:r>
            <a:r>
              <a:rPr sz="2000" spc="2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kullanılacak</a:t>
            </a:r>
            <a:r>
              <a:rPr sz="2000" spc="2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makine,</a:t>
            </a:r>
            <a:r>
              <a:rPr sz="2000" u="heavy" spc="2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malzeme</a:t>
            </a:r>
            <a:r>
              <a:rPr sz="2000" u="heavy" spc="2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</a:t>
            </a:r>
            <a:r>
              <a:rPr sz="2000" u="heavy" spc="2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ekipman</a:t>
            </a:r>
            <a:r>
              <a:rPr sz="2000" u="heavy" spc="2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ile</a:t>
            </a:r>
            <a:r>
              <a:rPr sz="2000" u="heavy" spc="254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yazılımın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280"/>
              </a:lnSpc>
            </a:pPr>
            <a:r>
              <a:rPr sz="2000" spc="-5" dirty="0">
                <a:latin typeface="Arial"/>
                <a:cs typeface="Arial"/>
              </a:rPr>
              <a:t>tamamının veya </a:t>
            </a:r>
            <a:r>
              <a:rPr sz="2000" dirty="0">
                <a:latin typeface="Arial"/>
                <a:cs typeface="Arial"/>
              </a:rPr>
              <a:t>belli bir </a:t>
            </a:r>
            <a:r>
              <a:rPr sz="2000" spc="-5" dirty="0">
                <a:latin typeface="Arial"/>
                <a:cs typeface="Arial"/>
              </a:rPr>
              <a:t>kısmının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yerli malı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olması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şartı</a:t>
            </a:r>
            <a:r>
              <a:rPr sz="2000" u="heavy" spc="-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getirilebilir.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1635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Ancak,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malzemeler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için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ÇŞB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tarafından,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makinelere ve ekipmanlara  ilişkin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BSTB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tarafından orta düşük, orta yüksek ve </a:t>
            </a:r>
            <a:r>
              <a:rPr sz="2000" dirty="0">
                <a:latin typeface="Arial"/>
                <a:cs typeface="Arial"/>
              </a:rPr>
              <a:t>yüksek </a:t>
            </a:r>
            <a:r>
              <a:rPr sz="2000" spc="-5" dirty="0">
                <a:latin typeface="Arial"/>
                <a:cs typeface="Arial"/>
              </a:rPr>
              <a:t>teknolojili  makine, </a:t>
            </a:r>
            <a:r>
              <a:rPr sz="2000" dirty="0">
                <a:latin typeface="Arial"/>
                <a:cs typeface="Arial"/>
              </a:rPr>
              <a:t>malzeme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ekipman </a:t>
            </a:r>
            <a:r>
              <a:rPr sz="2000" spc="-5" dirty="0">
                <a:latin typeface="Arial"/>
                <a:cs typeface="Arial"/>
              </a:rPr>
              <a:t>arasından </a:t>
            </a:r>
            <a:r>
              <a:rPr sz="2000" dirty="0">
                <a:latin typeface="Arial"/>
                <a:cs typeface="Arial"/>
              </a:rPr>
              <a:t>belirlenen, </a:t>
            </a:r>
            <a:r>
              <a:rPr sz="2000" spc="-5" dirty="0">
                <a:latin typeface="Arial"/>
                <a:cs typeface="Arial"/>
              </a:rPr>
              <a:t>KİK tarafından </a:t>
            </a:r>
            <a:r>
              <a:rPr sz="2000" dirty="0">
                <a:latin typeface="Arial"/>
                <a:cs typeface="Arial"/>
              </a:rPr>
              <a:t>ilan  edilen listede yer alan </a:t>
            </a:r>
            <a:r>
              <a:rPr sz="2000" spc="-5" dirty="0">
                <a:latin typeface="Arial"/>
                <a:cs typeface="Arial"/>
              </a:rPr>
              <a:t>makine, malzeme ve </a:t>
            </a:r>
            <a:r>
              <a:rPr sz="2000" spc="-10" dirty="0">
                <a:latin typeface="Arial"/>
                <a:cs typeface="Arial"/>
              </a:rPr>
              <a:t>ekipmanın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yerli malı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olması  </a:t>
            </a:r>
            <a:r>
              <a:rPr sz="20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şarttır.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38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000" spc="-40" dirty="0">
                <a:latin typeface="Arial"/>
                <a:cs typeface="Arial"/>
              </a:rPr>
              <a:t>Yerli </a:t>
            </a:r>
            <a:r>
              <a:rPr sz="2000" spc="-5" dirty="0">
                <a:latin typeface="Arial"/>
                <a:cs typeface="Arial"/>
              </a:rPr>
              <a:t>malına ilişkin </a:t>
            </a:r>
            <a:r>
              <a:rPr sz="2000" dirty="0">
                <a:latin typeface="Arial"/>
                <a:cs typeface="Arial"/>
              </a:rPr>
              <a:t>usul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esaslar BSTB </a:t>
            </a:r>
            <a:r>
              <a:rPr sz="2000" spc="-5" dirty="0">
                <a:latin typeface="Arial"/>
                <a:cs typeface="Arial"/>
              </a:rPr>
              <a:t>tarafından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belirlenir.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000" spc="-40" dirty="0">
                <a:latin typeface="Arial"/>
                <a:cs typeface="Arial"/>
              </a:rPr>
              <a:t>Yerli </a:t>
            </a:r>
            <a:r>
              <a:rPr sz="2000" dirty="0">
                <a:latin typeface="Arial"/>
                <a:cs typeface="Arial"/>
              </a:rPr>
              <a:t>malı belgesi </a:t>
            </a:r>
            <a:r>
              <a:rPr sz="2000" spc="-5" dirty="0">
                <a:latin typeface="Arial"/>
                <a:cs typeface="Arial"/>
              </a:rPr>
              <a:t>ile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belgelendirilir.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400415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Teknik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 Şartnameler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5080">
              <a:lnSpc>
                <a:spcPct val="901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0" dirty="0">
                <a:latin typeface="Arial"/>
                <a:cs typeface="Arial"/>
              </a:rPr>
              <a:t>Teknik </a:t>
            </a:r>
            <a:r>
              <a:rPr sz="2400" spc="-5" dirty="0">
                <a:latin typeface="Arial"/>
                <a:cs typeface="Arial"/>
              </a:rPr>
              <a:t>şartnamelerde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belli bir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marka,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model, patent, kaynak 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veya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ürün belirtilemez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belirli bir </a:t>
            </a:r>
            <a:r>
              <a:rPr sz="2400" dirty="0">
                <a:latin typeface="Arial"/>
                <a:cs typeface="Arial"/>
              </a:rPr>
              <a:t>marka veya </a:t>
            </a:r>
            <a:r>
              <a:rPr sz="2400" spc="-5" dirty="0">
                <a:latin typeface="Arial"/>
                <a:cs typeface="Arial"/>
              </a:rPr>
              <a:t>modele yönelik  </a:t>
            </a:r>
            <a:r>
              <a:rPr sz="2400" spc="-10" dirty="0">
                <a:latin typeface="Arial"/>
                <a:cs typeface="Arial"/>
              </a:rPr>
              <a:t>özellik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tanımlamalara </a:t>
            </a:r>
            <a:r>
              <a:rPr sz="2400" dirty="0">
                <a:latin typeface="Arial"/>
                <a:cs typeface="Arial"/>
              </a:rPr>
              <a:t>yer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verilemez.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A5294"/>
              </a:buClr>
              <a:buFont typeface="Arial"/>
              <a:buChar char="•"/>
            </a:pPr>
            <a:endParaRPr sz="4000">
              <a:latin typeface="Arial"/>
              <a:cs typeface="Arial"/>
            </a:endParaRPr>
          </a:p>
          <a:p>
            <a:pPr marL="12700" marR="51435">
              <a:lnSpc>
                <a:spcPts val="259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Ancak, ulusal </a:t>
            </a:r>
            <a:r>
              <a:rPr sz="2400" dirty="0">
                <a:latin typeface="Arial"/>
                <a:cs typeface="Arial"/>
              </a:rPr>
              <a:t>ve/veya </a:t>
            </a:r>
            <a:r>
              <a:rPr sz="2400" spc="-10" dirty="0">
                <a:latin typeface="Arial"/>
                <a:cs typeface="Arial"/>
              </a:rPr>
              <a:t>uluslararası </a:t>
            </a:r>
            <a:r>
              <a:rPr sz="2400" dirty="0">
                <a:latin typeface="Arial"/>
                <a:cs typeface="Arial"/>
              </a:rPr>
              <a:t>teknik </a:t>
            </a:r>
            <a:r>
              <a:rPr sz="2400" spc="-5" dirty="0">
                <a:latin typeface="Arial"/>
                <a:cs typeface="Arial"/>
              </a:rPr>
              <a:t>standartların  bulunmaması </a:t>
            </a:r>
            <a:r>
              <a:rPr sz="2400" dirty="0">
                <a:latin typeface="Arial"/>
                <a:cs typeface="Arial"/>
              </a:rPr>
              <a:t>veya teknik </a:t>
            </a:r>
            <a:r>
              <a:rPr sz="2400" spc="-5" dirty="0">
                <a:latin typeface="Arial"/>
                <a:cs typeface="Arial"/>
              </a:rPr>
              <a:t>özelliklerin belirlenmesinin </a:t>
            </a:r>
            <a:r>
              <a:rPr sz="2400" dirty="0">
                <a:latin typeface="Arial"/>
                <a:cs typeface="Arial"/>
              </a:rPr>
              <a:t>mümkün  </a:t>
            </a:r>
            <a:r>
              <a:rPr sz="2400" spc="-5" dirty="0">
                <a:latin typeface="Arial"/>
                <a:cs typeface="Arial"/>
              </a:rPr>
              <a:t>olmaması hallerinde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“veya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dengi” </a:t>
            </a:r>
            <a:r>
              <a:rPr sz="2400" spc="-5" dirty="0">
                <a:latin typeface="Arial"/>
                <a:cs typeface="Arial"/>
              </a:rPr>
              <a:t>ifadesine yer verilmek  şartıyla </a:t>
            </a:r>
            <a:r>
              <a:rPr sz="2400" dirty="0">
                <a:latin typeface="Arial"/>
                <a:cs typeface="Arial"/>
              </a:rPr>
              <a:t>marka veya </a:t>
            </a:r>
            <a:r>
              <a:rPr sz="2400" spc="-5" dirty="0">
                <a:latin typeface="Arial"/>
                <a:cs typeface="Arial"/>
              </a:rPr>
              <a:t>model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belirtilebilir.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0984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Yerli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Lehine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Fiyat</a:t>
            </a:r>
            <a:r>
              <a:rPr sz="2400" b="1" spc="-114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Avantajı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7631" y="1091260"/>
            <a:ext cx="8514080" cy="4235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715" indent="-283845" algn="just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Ortakları arasında yabancı </a:t>
            </a:r>
            <a:r>
              <a:rPr sz="2800" dirty="0">
                <a:latin typeface="Arial"/>
                <a:cs typeface="Arial"/>
              </a:rPr>
              <a:t>gerçek </a:t>
            </a:r>
            <a:r>
              <a:rPr sz="2800" spc="-5" dirty="0">
                <a:latin typeface="Arial"/>
                <a:cs typeface="Arial"/>
              </a:rPr>
              <a:t>ve/veya tüzel </a:t>
            </a:r>
            <a:r>
              <a:rPr sz="2800" dirty="0">
                <a:latin typeface="Arial"/>
                <a:cs typeface="Arial"/>
              </a:rPr>
              <a:t>kişi  </a:t>
            </a:r>
            <a:r>
              <a:rPr sz="2800" spc="-5" dirty="0">
                <a:latin typeface="Arial"/>
                <a:cs typeface="Arial"/>
              </a:rPr>
              <a:t>bulunan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ortak girişimler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bu fiyat </a:t>
            </a:r>
            <a:r>
              <a:rPr sz="2800" dirty="0">
                <a:latin typeface="Arial"/>
                <a:cs typeface="Arial"/>
              </a:rPr>
              <a:t>avantajından  yararlanamaz.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2900" dirty="0">
              <a:latin typeface="Arial"/>
              <a:cs typeface="Arial"/>
            </a:endParaRPr>
          </a:p>
          <a:p>
            <a:pPr marL="295910" marR="5080" indent="-283845" algn="just">
              <a:lnSpc>
                <a:spcPct val="100000"/>
              </a:lnSpc>
              <a:buSzPct val="96428"/>
              <a:buFont typeface="Wingdings"/>
              <a:buChar char=""/>
              <a:tabLst>
                <a:tab pos="395605" algn="l"/>
              </a:tabLst>
            </a:pPr>
            <a:r>
              <a:rPr sz="2800" dirty="0">
                <a:latin typeface="Arial"/>
                <a:cs typeface="Arial"/>
              </a:rPr>
              <a:t>Ekonomik </a:t>
            </a:r>
            <a:r>
              <a:rPr sz="2800" spc="-5" dirty="0">
                <a:latin typeface="Arial"/>
                <a:cs typeface="Arial"/>
              </a:rPr>
              <a:t>açıdan en </a:t>
            </a:r>
            <a:r>
              <a:rPr sz="2800" dirty="0">
                <a:latin typeface="Arial"/>
                <a:cs typeface="Arial"/>
              </a:rPr>
              <a:t>avantajlı teklifin, </a:t>
            </a:r>
            <a:r>
              <a:rPr sz="2800" spc="-5" dirty="0">
                <a:latin typeface="Arial"/>
                <a:cs typeface="Arial"/>
              </a:rPr>
              <a:t>fiyat  dışındaki </a:t>
            </a:r>
            <a:r>
              <a:rPr sz="2800" dirty="0">
                <a:latin typeface="Arial"/>
                <a:cs typeface="Arial"/>
              </a:rPr>
              <a:t>unsurlar </a:t>
            </a:r>
            <a:r>
              <a:rPr sz="2800" spc="-5" dirty="0">
                <a:latin typeface="Arial"/>
                <a:cs typeface="Arial"/>
              </a:rPr>
              <a:t>da dikkate </a:t>
            </a:r>
            <a:r>
              <a:rPr sz="2800" dirty="0">
                <a:latin typeface="Arial"/>
                <a:cs typeface="Arial"/>
              </a:rPr>
              <a:t>alınarak belirleneceği  ihalelerde,</a:t>
            </a:r>
          </a:p>
          <a:p>
            <a:pPr marL="696595" marR="7620" lvl="1" indent="-283845">
              <a:lnSpc>
                <a:spcPct val="100000"/>
              </a:lnSpc>
              <a:spcBef>
                <a:spcPts val="25"/>
              </a:spcBef>
              <a:buFont typeface="Wingdings"/>
              <a:buChar char=""/>
              <a:tabLst>
                <a:tab pos="697230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önce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fiyat dışı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unsurlar dikkate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alınarak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değerlendirilmiş teklif bedeli  </a:t>
            </a:r>
            <a:r>
              <a:rPr sz="2000" spc="-15" dirty="0">
                <a:latin typeface="Arial"/>
                <a:cs typeface="Arial"/>
              </a:rPr>
              <a:t>bulunur.</a:t>
            </a:r>
            <a:endParaRPr sz="2000" dirty="0">
              <a:latin typeface="Arial"/>
              <a:cs typeface="Arial"/>
            </a:endParaRPr>
          </a:p>
          <a:p>
            <a:pPr marL="696595" lvl="1" indent="-283845">
              <a:lnSpc>
                <a:spcPct val="100000"/>
              </a:lnSpc>
              <a:buFont typeface="Wingdings"/>
              <a:buChar char=""/>
              <a:tabLst>
                <a:tab pos="697230" algn="l"/>
                <a:tab pos="1530350" algn="l"/>
                <a:tab pos="2149475" algn="l"/>
                <a:tab pos="3223895" algn="l"/>
                <a:tab pos="4057650" algn="l"/>
                <a:tab pos="4676775" algn="l"/>
                <a:tab pos="5717540" algn="l"/>
                <a:tab pos="7257415" algn="l"/>
                <a:tab pos="7412355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Sonra	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yerli	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istekliler	lehine	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fiyat	avantajı	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uygulanarak	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ekonomik</a:t>
            </a:r>
            <a:endParaRPr sz="2000" dirty="0">
              <a:latin typeface="Arial"/>
              <a:cs typeface="Arial"/>
            </a:endParaRPr>
          </a:p>
          <a:p>
            <a:pPr marL="69659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açıdan </a:t>
            </a:r>
            <a:r>
              <a:rPr sz="2000" dirty="0">
                <a:latin typeface="Arial"/>
                <a:cs typeface="Arial"/>
              </a:rPr>
              <a:t>en </a:t>
            </a:r>
            <a:r>
              <a:rPr sz="2000" spc="-5" dirty="0">
                <a:latin typeface="Arial"/>
                <a:cs typeface="Arial"/>
              </a:rPr>
              <a:t>avantajlı </a:t>
            </a:r>
            <a:r>
              <a:rPr sz="2000" dirty="0">
                <a:latin typeface="Arial"/>
                <a:cs typeface="Arial"/>
              </a:rPr>
              <a:t>teklif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belirlenir.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297" y="221056"/>
            <a:ext cx="8594725" cy="5391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Yerli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Lehine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Fiyat</a:t>
            </a:r>
            <a:r>
              <a:rPr sz="2400" b="1" spc="-9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Avantajı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Arial"/>
              <a:cs typeface="Arial"/>
            </a:endParaRPr>
          </a:p>
          <a:p>
            <a:pPr marL="295275" indent="-283210">
              <a:lnSpc>
                <a:spcPct val="100000"/>
              </a:lnSpc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5" dirty="0">
                <a:latin typeface="Arial"/>
                <a:cs typeface="Arial"/>
              </a:rPr>
              <a:t>Yerli</a:t>
            </a:r>
            <a:r>
              <a:rPr sz="2800" dirty="0">
                <a:latin typeface="Arial"/>
                <a:cs typeface="Arial"/>
              </a:rPr>
              <a:t> istekli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800" spc="-5" dirty="0">
                <a:latin typeface="Arial"/>
                <a:cs typeface="Arial"/>
              </a:rPr>
              <a:t>a)Türk vatandaşları </a:t>
            </a:r>
            <a:r>
              <a:rPr sz="2800" dirty="0">
                <a:latin typeface="Arial"/>
                <a:cs typeface="Arial"/>
              </a:rPr>
              <a:t>gerçek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kişiler;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800" u="heavy" spc="-6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Yerli </a:t>
            </a:r>
            <a:r>
              <a:rPr sz="28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istekli </a:t>
            </a:r>
            <a:r>
              <a:rPr sz="28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oldukları </a:t>
            </a:r>
            <a:r>
              <a:rPr sz="28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TC </a:t>
            </a:r>
            <a:r>
              <a:rPr sz="28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Kimlik </a:t>
            </a:r>
            <a:r>
              <a:rPr sz="28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No </a:t>
            </a:r>
            <a:r>
              <a:rPr sz="28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ile</a:t>
            </a:r>
            <a:r>
              <a:rPr sz="2800" spc="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anlaşılacaktır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800" spc="-10" dirty="0">
                <a:latin typeface="Arial"/>
                <a:cs typeface="Arial"/>
              </a:rPr>
              <a:t>TC </a:t>
            </a:r>
            <a:r>
              <a:rPr sz="2800" spc="-5" dirty="0">
                <a:latin typeface="Arial"/>
                <a:cs typeface="Arial"/>
              </a:rPr>
              <a:t>kanunlarına </a:t>
            </a:r>
            <a:r>
              <a:rPr sz="2800" dirty="0">
                <a:latin typeface="Arial"/>
                <a:cs typeface="Arial"/>
              </a:rPr>
              <a:t>göre </a:t>
            </a:r>
            <a:r>
              <a:rPr sz="2800" spc="-5" dirty="0">
                <a:latin typeface="Arial"/>
                <a:cs typeface="Arial"/>
              </a:rPr>
              <a:t>kurulmuş tüzel</a:t>
            </a:r>
            <a:r>
              <a:rPr sz="2800" spc="10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kişiler;</a:t>
            </a:r>
            <a:endParaRPr sz="2800">
              <a:latin typeface="Arial"/>
              <a:cs typeface="Arial"/>
            </a:endParaRPr>
          </a:p>
          <a:p>
            <a:pPr marL="12700" marR="6350" algn="just">
              <a:lnSpc>
                <a:spcPct val="90000"/>
              </a:lnSpc>
              <a:spcBef>
                <a:spcPts val="100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Yerli </a:t>
            </a:r>
            <a:r>
              <a:rPr sz="28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istekli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oldukları </a:t>
            </a:r>
            <a:r>
              <a:rPr sz="2800" dirty="0">
                <a:latin typeface="Arial"/>
                <a:cs typeface="Arial"/>
              </a:rPr>
              <a:t>başvuru veya teklif  </a:t>
            </a:r>
            <a:r>
              <a:rPr sz="2800" spc="-5" dirty="0">
                <a:latin typeface="Arial"/>
                <a:cs typeface="Arial"/>
              </a:rPr>
              <a:t>kapsamında </a:t>
            </a:r>
            <a:r>
              <a:rPr sz="2800" dirty="0">
                <a:latin typeface="Arial"/>
                <a:cs typeface="Arial"/>
              </a:rPr>
              <a:t>sunulan </a:t>
            </a:r>
            <a:r>
              <a:rPr sz="2800" spc="-15" dirty="0">
                <a:solidFill>
                  <a:srgbClr val="5B0404"/>
                </a:solidFill>
                <a:latin typeface="Arial"/>
                <a:cs typeface="Arial"/>
              </a:rPr>
              <a:t>Ticaret </a:t>
            </a:r>
            <a:r>
              <a:rPr sz="2800" dirty="0">
                <a:solidFill>
                  <a:srgbClr val="5B0404"/>
                </a:solidFill>
                <a:latin typeface="Arial"/>
                <a:cs typeface="Arial"/>
              </a:rPr>
              <a:t>sicil </a:t>
            </a:r>
            <a:r>
              <a:rPr sz="2800" spc="-5" dirty="0">
                <a:solidFill>
                  <a:srgbClr val="5B0404"/>
                </a:solidFill>
                <a:latin typeface="Arial"/>
                <a:cs typeface="Arial"/>
              </a:rPr>
              <a:t>gazetesi </a:t>
            </a:r>
            <a:r>
              <a:rPr sz="2800" spc="-5" dirty="0">
                <a:latin typeface="Arial"/>
                <a:cs typeface="Arial"/>
              </a:rPr>
              <a:t>üzerinden  </a:t>
            </a:r>
            <a:r>
              <a:rPr sz="2800" spc="-10" dirty="0">
                <a:latin typeface="Arial"/>
                <a:cs typeface="Arial"/>
              </a:rPr>
              <a:t>değerlendirilir.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Wingdings"/>
              <a:buChar char=""/>
            </a:pPr>
            <a:endParaRPr sz="3400">
              <a:latin typeface="Arial"/>
              <a:cs typeface="Arial"/>
            </a:endParaRPr>
          </a:p>
          <a:p>
            <a:pPr marL="378460" lvl="1" indent="-284480">
              <a:lnSpc>
                <a:spcPts val="2280"/>
              </a:lnSpc>
              <a:buFont typeface="Wingdings"/>
              <a:buChar char=""/>
              <a:tabLst>
                <a:tab pos="37909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Gerçek</a:t>
            </a:r>
            <a:r>
              <a:rPr sz="2000" spc="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2000" spc="1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tüzel</a:t>
            </a:r>
            <a:r>
              <a:rPr sz="2000" spc="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kişilerden</a:t>
            </a:r>
            <a:r>
              <a:rPr sz="2000" spc="1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yerli</a:t>
            </a:r>
            <a:r>
              <a:rPr sz="2000" spc="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istekli</a:t>
            </a:r>
            <a:r>
              <a:rPr sz="2000" spc="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olduklarına</a:t>
            </a:r>
            <a:r>
              <a:rPr sz="2000" spc="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ilişkin</a:t>
            </a:r>
            <a:r>
              <a:rPr sz="2000" spc="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ayrıca</a:t>
            </a:r>
            <a:r>
              <a:rPr sz="2000" spc="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</a:t>
            </a:r>
            <a:r>
              <a:rPr sz="2000" spc="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belge</a:t>
            </a:r>
            <a:endParaRPr sz="2000">
              <a:latin typeface="Arial"/>
              <a:cs typeface="Arial"/>
            </a:endParaRPr>
          </a:p>
          <a:p>
            <a:pPr marL="378460">
              <a:lnSpc>
                <a:spcPts val="2280"/>
              </a:lnSpc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istenilmeyecektir.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111</a:t>
            </a:fld>
            <a:endParaRPr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4730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Yaklaşık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Maliyetin Üzerindeki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Teklifler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285480" cy="4558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950">
              <a:lnSpc>
                <a:spcPts val="2740"/>
              </a:lnSpc>
              <a:spcBef>
                <a:spcPts val="100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30" dirty="0">
                <a:latin typeface="Arial"/>
                <a:cs typeface="Arial"/>
              </a:rPr>
              <a:t>Yaklaşık </a:t>
            </a:r>
            <a:r>
              <a:rPr sz="2400" spc="-5" dirty="0">
                <a:latin typeface="Arial"/>
                <a:cs typeface="Arial"/>
              </a:rPr>
              <a:t>maliyetin üzerindeki tekliflerin değerlendirme</a:t>
            </a:r>
            <a:r>
              <a:rPr sz="2400" spc="2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dışı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10" dirty="0">
                <a:latin typeface="Arial"/>
                <a:cs typeface="Arial"/>
              </a:rPr>
              <a:t>bırakılmasına </a:t>
            </a:r>
            <a:r>
              <a:rPr sz="2400" spc="-5" dirty="0">
                <a:latin typeface="Arial"/>
                <a:cs typeface="Arial"/>
              </a:rPr>
              <a:t>yönelik bir </a:t>
            </a:r>
            <a:r>
              <a:rPr sz="2400" dirty="0">
                <a:latin typeface="Arial"/>
                <a:cs typeface="Arial"/>
              </a:rPr>
              <a:t>mevzuat </a:t>
            </a:r>
            <a:r>
              <a:rPr sz="2400" spc="-5" dirty="0">
                <a:latin typeface="Arial"/>
                <a:cs typeface="Arial"/>
              </a:rPr>
              <a:t>hükmü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bulunmamaktadır.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İhale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komisyonu;</a:t>
            </a:r>
            <a:endParaRPr sz="2400">
              <a:latin typeface="Arial"/>
              <a:cs typeface="Arial"/>
            </a:endParaRPr>
          </a:p>
          <a:p>
            <a:pPr marL="469900" marR="102235" lvl="1">
              <a:lnSpc>
                <a:spcPts val="1939"/>
              </a:lnSpc>
              <a:spcBef>
                <a:spcPts val="550"/>
              </a:spcBef>
              <a:buClr>
                <a:srgbClr val="0A5294"/>
              </a:buClr>
              <a:buSzPct val="94444"/>
              <a:buChar char="•"/>
              <a:tabLst>
                <a:tab pos="551180" algn="l"/>
              </a:tabLst>
            </a:pPr>
            <a:r>
              <a:rPr sz="1800" spc="-25" dirty="0">
                <a:latin typeface="Arial"/>
                <a:cs typeface="Arial"/>
              </a:rPr>
              <a:t>Yaklaşık </a:t>
            </a:r>
            <a:r>
              <a:rPr sz="1800" spc="-10" dirty="0">
                <a:latin typeface="Arial"/>
                <a:cs typeface="Arial"/>
              </a:rPr>
              <a:t>maliyet </a:t>
            </a:r>
            <a:r>
              <a:rPr sz="1800" spc="-5" dirty="0">
                <a:latin typeface="Arial"/>
                <a:cs typeface="Arial"/>
              </a:rPr>
              <a:t>hesaplanırken </a:t>
            </a:r>
            <a:r>
              <a:rPr sz="1800" spc="-10" dirty="0">
                <a:latin typeface="Arial"/>
                <a:cs typeface="Arial"/>
              </a:rPr>
              <a:t>değerlendirilmeyen </a:t>
            </a:r>
            <a:r>
              <a:rPr sz="1800" spc="-5" dirty="0">
                <a:latin typeface="Arial"/>
                <a:cs typeface="Arial"/>
              </a:rPr>
              <a:t>her </a:t>
            </a:r>
            <a:r>
              <a:rPr sz="1800" spc="-10" dirty="0">
                <a:latin typeface="Arial"/>
                <a:cs typeface="Arial"/>
              </a:rPr>
              <a:t>hangi </a:t>
            </a:r>
            <a:r>
              <a:rPr sz="1800" spc="-5" dirty="0">
                <a:latin typeface="Arial"/>
                <a:cs typeface="Arial"/>
              </a:rPr>
              <a:t>bir husus </a:t>
            </a:r>
            <a:r>
              <a:rPr sz="1800" spc="-10" dirty="0">
                <a:latin typeface="Arial"/>
                <a:cs typeface="Arial"/>
              </a:rPr>
              <a:t>olup  olmadığını,</a:t>
            </a:r>
            <a:endParaRPr sz="1800">
              <a:latin typeface="Arial"/>
              <a:cs typeface="Arial"/>
            </a:endParaRPr>
          </a:p>
          <a:p>
            <a:pPr marL="469900" marR="5080" lvl="1">
              <a:lnSpc>
                <a:spcPts val="1939"/>
              </a:lnSpc>
              <a:spcBef>
                <a:spcPts val="515"/>
              </a:spcBef>
              <a:buClr>
                <a:srgbClr val="0A5294"/>
              </a:buClr>
              <a:buSzPct val="94444"/>
              <a:buChar char="•"/>
              <a:tabLst>
                <a:tab pos="551180" algn="l"/>
              </a:tabLst>
            </a:pPr>
            <a:r>
              <a:rPr sz="1800" spc="-25" dirty="0">
                <a:latin typeface="Arial"/>
                <a:cs typeface="Arial"/>
              </a:rPr>
              <a:t>Yaklaşık </a:t>
            </a:r>
            <a:r>
              <a:rPr sz="1800" spc="-10" dirty="0">
                <a:latin typeface="Arial"/>
                <a:cs typeface="Arial"/>
              </a:rPr>
              <a:t>maliyet güncellenerek </a:t>
            </a:r>
            <a:r>
              <a:rPr sz="1800" spc="-5" dirty="0">
                <a:latin typeface="Arial"/>
                <a:cs typeface="Arial"/>
              </a:rPr>
              <a:t>tespit edilmişse, </a:t>
            </a:r>
            <a:r>
              <a:rPr sz="1800" spc="-10" dirty="0">
                <a:latin typeface="Arial"/>
                <a:cs typeface="Arial"/>
              </a:rPr>
              <a:t>güncellemenin </a:t>
            </a:r>
            <a:r>
              <a:rPr sz="1800" spc="-5" dirty="0">
                <a:latin typeface="Arial"/>
                <a:cs typeface="Arial"/>
              </a:rPr>
              <a:t>doğru </a:t>
            </a:r>
            <a:r>
              <a:rPr sz="1800" spc="-10" dirty="0">
                <a:latin typeface="Arial"/>
                <a:cs typeface="Arial"/>
              </a:rPr>
              <a:t>yapılıp  yapılmadığını,</a:t>
            </a:r>
            <a:endParaRPr sz="1800">
              <a:latin typeface="Arial"/>
              <a:cs typeface="Arial"/>
            </a:endParaRPr>
          </a:p>
          <a:p>
            <a:pPr marL="550545" lvl="1" indent="-81280">
              <a:lnSpc>
                <a:spcPct val="100000"/>
              </a:lnSpc>
              <a:spcBef>
                <a:spcPts val="265"/>
              </a:spcBef>
              <a:buClr>
                <a:srgbClr val="0A5294"/>
              </a:buClr>
              <a:buSzPct val="94444"/>
              <a:buChar char="•"/>
              <a:tabLst>
                <a:tab pos="551180" algn="l"/>
              </a:tabLst>
            </a:pPr>
            <a:r>
              <a:rPr sz="1800" spc="-20" dirty="0">
                <a:latin typeface="Arial"/>
                <a:cs typeface="Arial"/>
              </a:rPr>
              <a:t>Verilen </a:t>
            </a:r>
            <a:r>
              <a:rPr sz="1800" spc="-5" dirty="0">
                <a:latin typeface="Arial"/>
                <a:cs typeface="Arial"/>
              </a:rPr>
              <a:t>teklif </a:t>
            </a:r>
            <a:r>
              <a:rPr sz="1800" spc="-10" dirty="0">
                <a:latin typeface="Arial"/>
                <a:cs typeface="Arial"/>
              </a:rPr>
              <a:t>fiyatlarının piyasa rayiç fiyatlarını yansıtıp</a:t>
            </a:r>
            <a:r>
              <a:rPr sz="1800" spc="29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yansıtmadığını,</a:t>
            </a:r>
            <a:endParaRPr sz="1800">
              <a:latin typeface="Arial"/>
              <a:cs typeface="Arial"/>
            </a:endParaRPr>
          </a:p>
          <a:p>
            <a:pPr marL="12700" marR="80010">
              <a:lnSpc>
                <a:spcPct val="90000"/>
              </a:lnSpc>
              <a:spcBef>
                <a:spcPts val="990"/>
              </a:spcBef>
            </a:pPr>
            <a:r>
              <a:rPr sz="2000" dirty="0">
                <a:latin typeface="Arial"/>
                <a:cs typeface="Arial"/>
              </a:rPr>
              <a:t>Sorgulayarak verilen </a:t>
            </a:r>
            <a:r>
              <a:rPr sz="2000" spc="-5" dirty="0">
                <a:latin typeface="Arial"/>
                <a:cs typeface="Arial"/>
              </a:rPr>
              <a:t>teklifleri yaklaşık maliyete </a:t>
            </a:r>
            <a:r>
              <a:rPr sz="2000" dirty="0">
                <a:latin typeface="Arial"/>
                <a:cs typeface="Arial"/>
              </a:rPr>
              <a:t>göre </a:t>
            </a:r>
            <a:r>
              <a:rPr sz="2000" spc="-5" dirty="0">
                <a:latin typeface="Arial"/>
                <a:cs typeface="Arial"/>
              </a:rPr>
              <a:t>mukayese eder </a:t>
            </a:r>
            <a:r>
              <a:rPr sz="2000" dirty="0">
                <a:latin typeface="Arial"/>
                <a:cs typeface="Arial"/>
              </a:rPr>
              <a:t>ve  </a:t>
            </a:r>
            <a:r>
              <a:rPr sz="2000" spc="-5" dirty="0">
                <a:latin typeface="Arial"/>
                <a:cs typeface="Arial"/>
              </a:rPr>
              <a:t>bütçe ödeneklerini de göz önünde bulundurarak, </a:t>
            </a:r>
            <a:r>
              <a:rPr sz="2000" dirty="0">
                <a:latin typeface="Arial"/>
                <a:cs typeface="Arial"/>
              </a:rPr>
              <a:t>teklif </a:t>
            </a:r>
            <a:r>
              <a:rPr sz="2000" spc="-5" dirty="0">
                <a:latin typeface="Arial"/>
                <a:cs typeface="Arial"/>
              </a:rPr>
              <a:t>fiyatlarını uygun  bulması halinde ekonomik açıdan en avantajlı </a:t>
            </a:r>
            <a:r>
              <a:rPr sz="2000" dirty="0">
                <a:latin typeface="Arial"/>
                <a:cs typeface="Arial"/>
              </a:rPr>
              <a:t>teklifi ve varsa </a:t>
            </a:r>
            <a:r>
              <a:rPr sz="2000" spc="-5" dirty="0">
                <a:latin typeface="Arial"/>
                <a:cs typeface="Arial"/>
              </a:rPr>
              <a:t>ikinci </a:t>
            </a:r>
            <a:r>
              <a:rPr sz="2000" dirty="0">
                <a:latin typeface="Arial"/>
                <a:cs typeface="Arial"/>
              </a:rPr>
              <a:t>teklifi  </a:t>
            </a:r>
            <a:r>
              <a:rPr sz="2000" spc="-5" dirty="0">
                <a:latin typeface="Arial"/>
                <a:cs typeface="Arial"/>
              </a:rPr>
              <a:t>belirlemek veya verilen teklif fiyatlarını uygun bulmaması halinde ihalenin  </a:t>
            </a:r>
            <a:r>
              <a:rPr sz="2000" dirty="0">
                <a:latin typeface="Arial"/>
                <a:cs typeface="Arial"/>
              </a:rPr>
              <a:t>iptaline karar vermek hususunda takdir yetkisine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sahiptir.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2324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Ekonomik Açıdan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En 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Avantajlı</a:t>
            </a:r>
            <a:r>
              <a:rPr sz="2400" b="1" spc="-20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Teklif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19632"/>
            <a:ext cx="6606540" cy="4837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Ekonomik </a:t>
            </a:r>
            <a:r>
              <a:rPr sz="2400" spc="-10" dirty="0">
                <a:latin typeface="Arial"/>
                <a:cs typeface="Arial"/>
              </a:rPr>
              <a:t>açıdan </a:t>
            </a:r>
            <a:r>
              <a:rPr sz="2400" spc="-5" dirty="0">
                <a:latin typeface="Arial"/>
                <a:cs typeface="Arial"/>
              </a:rPr>
              <a:t>en avantajlı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teklif,</a:t>
            </a:r>
            <a:endParaRPr sz="2400">
              <a:latin typeface="Arial"/>
              <a:cs typeface="Arial"/>
            </a:endParaRPr>
          </a:p>
          <a:p>
            <a:pPr marL="559435" indent="-90170">
              <a:lnSpc>
                <a:spcPct val="100000"/>
              </a:lnSpc>
              <a:spcBef>
                <a:spcPts val="30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Fiyat esasına </a:t>
            </a:r>
            <a:r>
              <a:rPr sz="2000" dirty="0">
                <a:latin typeface="Arial"/>
                <a:cs typeface="Arial"/>
              </a:rPr>
              <a:t>göre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veya</a:t>
            </a:r>
            <a:endParaRPr sz="2000">
              <a:latin typeface="Arial"/>
              <a:cs typeface="Arial"/>
            </a:endParaRPr>
          </a:p>
          <a:p>
            <a:pPr marL="559435" indent="-90170">
              <a:lnSpc>
                <a:spcPct val="100000"/>
              </a:lnSpc>
              <a:spcBef>
                <a:spcPts val="15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Fiyat ile birlikte fiyat dışındaki unsurlara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göre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2400" spc="-15" dirty="0">
                <a:latin typeface="Arial"/>
                <a:cs typeface="Arial"/>
              </a:rPr>
              <a:t>belirlenir.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İhale konusu </a:t>
            </a:r>
            <a:r>
              <a:rPr sz="2400" spc="-5" dirty="0">
                <a:latin typeface="Arial"/>
                <a:cs typeface="Arial"/>
              </a:rPr>
              <a:t>işin </a:t>
            </a:r>
            <a:r>
              <a:rPr sz="2400" spc="-10" dirty="0">
                <a:latin typeface="Arial"/>
                <a:cs typeface="Arial"/>
              </a:rPr>
              <a:t>özelliğine </a:t>
            </a:r>
            <a:r>
              <a:rPr sz="2400" spc="-5" dirty="0">
                <a:latin typeface="Arial"/>
                <a:cs typeface="Arial"/>
              </a:rPr>
              <a:t>göre fiyat </a:t>
            </a:r>
            <a:r>
              <a:rPr sz="2400" spc="-10" dirty="0">
                <a:latin typeface="Arial"/>
                <a:cs typeface="Arial"/>
              </a:rPr>
              <a:t>dışı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unsur;</a:t>
            </a:r>
            <a:endParaRPr sz="24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5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işletme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bakım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maliyeti,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5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maliyet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etkinliği,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15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dirty="0">
                <a:latin typeface="Arial"/>
                <a:cs typeface="Arial"/>
              </a:rPr>
              <a:t>verimlilik, </a:t>
            </a:r>
            <a:r>
              <a:rPr sz="2000" spc="-5" dirty="0">
                <a:latin typeface="Arial"/>
                <a:cs typeface="Arial"/>
              </a:rPr>
              <a:t>kalite ve teknik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değer.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0A5294"/>
              </a:buClr>
              <a:buFont typeface="Arial"/>
              <a:buChar char="•"/>
            </a:pPr>
            <a:endParaRPr sz="245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İlan ve </a:t>
            </a:r>
            <a:r>
              <a:rPr sz="2400" spc="-5" dirty="0">
                <a:latin typeface="Arial"/>
                <a:cs typeface="Arial"/>
              </a:rPr>
              <a:t>idari şartnamede </a:t>
            </a:r>
            <a:r>
              <a:rPr sz="2400" spc="-10" dirty="0">
                <a:latin typeface="Arial"/>
                <a:cs typeface="Arial"/>
              </a:rPr>
              <a:t>açıkça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belirtilir.</a:t>
            </a:r>
            <a:endParaRPr sz="24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5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Parasal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değerler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30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Nispi ağırlıklar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10"/>
              </a:spcBef>
              <a:buClr>
                <a:srgbClr val="0A5294"/>
              </a:buClr>
              <a:buSzPct val="95000"/>
              <a:buChar char="•"/>
              <a:tabLst>
                <a:tab pos="560070" algn="l"/>
              </a:tabLst>
            </a:pPr>
            <a:r>
              <a:rPr sz="2000" dirty="0">
                <a:latin typeface="Arial"/>
                <a:cs typeface="Arial"/>
              </a:rPr>
              <a:t>Hesaplama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yöntemi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4725" cy="403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97325" algn="l"/>
              </a:tabLst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Bütün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Reddi</a:t>
            </a:r>
            <a:r>
              <a:rPr sz="2400" b="1" spc="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ve	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İhalenin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İptali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255270" indent="-243204">
              <a:lnSpc>
                <a:spcPts val="2740"/>
              </a:lnSpc>
              <a:buSzPct val="95833"/>
              <a:buFont typeface="Wingdings"/>
              <a:buChar char=""/>
              <a:tabLst>
                <a:tab pos="255904" algn="l"/>
                <a:tab pos="1097915" algn="l"/>
                <a:tab pos="2737485" algn="l"/>
                <a:tab pos="3698240" algn="l"/>
                <a:tab pos="4880610" algn="l"/>
                <a:tab pos="5842635" algn="l"/>
                <a:tab pos="7057390" algn="l"/>
                <a:tab pos="7818120" algn="l"/>
              </a:tabLst>
            </a:pPr>
            <a:r>
              <a:rPr sz="2400" dirty="0">
                <a:latin typeface="Arial"/>
                <a:cs typeface="Arial"/>
              </a:rPr>
              <a:t>İha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	komisyonu	kara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ı	</a:t>
            </a:r>
            <a:r>
              <a:rPr sz="2400" spc="-5" dirty="0">
                <a:latin typeface="Arial"/>
                <a:cs typeface="Arial"/>
              </a:rPr>
              <a:t>üz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	İdare,	v</a:t>
            </a:r>
            <a:r>
              <a:rPr sz="2400" spc="-2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rilm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ş	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an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tün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teklifleri reddederek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ihaleyi iptal etmekte</a:t>
            </a:r>
            <a:r>
              <a:rPr sz="2400" u="heavy" spc="1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serbesttir.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255270" indent="-243204">
              <a:lnSpc>
                <a:spcPts val="2735"/>
              </a:lnSpc>
              <a:buSzPct val="95833"/>
              <a:buFont typeface="Wingdings"/>
              <a:buChar char=""/>
              <a:tabLst>
                <a:tab pos="255904" algn="l"/>
                <a:tab pos="1132840" algn="l"/>
                <a:tab pos="2077720" algn="l"/>
                <a:tab pos="3466465" algn="l"/>
                <a:tab pos="5379085" algn="l"/>
                <a:tab pos="6870065" algn="l"/>
                <a:tab pos="8241665" algn="l"/>
              </a:tabLst>
            </a:pPr>
            <a:r>
              <a:rPr sz="2400" dirty="0">
                <a:latin typeface="Arial"/>
                <a:cs typeface="Arial"/>
              </a:rPr>
              <a:t>İdare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tün	tekl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erin	redd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dil</a:t>
            </a:r>
            <a:r>
              <a:rPr sz="2400" spc="10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esi	nede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iyle	herha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gi	bir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yükümlülük </a:t>
            </a:r>
            <a:r>
              <a:rPr sz="2400" spc="-10" dirty="0">
                <a:latin typeface="Arial"/>
                <a:cs typeface="Arial"/>
              </a:rPr>
              <a:t>altına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girmez.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Arial"/>
              <a:cs typeface="Arial"/>
            </a:endParaRPr>
          </a:p>
          <a:p>
            <a:pPr marL="255270" indent="-243204">
              <a:lnSpc>
                <a:spcPts val="2735"/>
              </a:lnSpc>
              <a:buSzPct val="95833"/>
              <a:buFont typeface="Wingdings"/>
              <a:buChar char=""/>
              <a:tabLst>
                <a:tab pos="255904" algn="l"/>
                <a:tab pos="1504315" algn="l"/>
                <a:tab pos="2246630" algn="l"/>
                <a:tab pos="3547110" algn="l"/>
                <a:tab pos="4796790" algn="l"/>
                <a:tab pos="5316855" algn="l"/>
                <a:tab pos="6363970" algn="l"/>
                <a:tab pos="7307580" algn="l"/>
              </a:tabLst>
            </a:pPr>
            <a:r>
              <a:rPr sz="2400" dirty="0">
                <a:latin typeface="Arial"/>
                <a:cs typeface="Arial"/>
              </a:rPr>
              <a:t>İha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i</a:t>
            </a:r>
            <a:r>
              <a:rPr sz="2400" spc="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tal	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ilme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i	ha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de,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u	d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rum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dirty="0">
                <a:latin typeface="Arial"/>
                <a:cs typeface="Arial"/>
              </a:rPr>
              <a:t>tün	iste</a:t>
            </a:r>
            <a:r>
              <a:rPr sz="2400" spc="-10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gerekçesiyle birlikte derhal</a:t>
            </a:r>
            <a:r>
              <a:rPr sz="2400" u="heavy" spc="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bildirilecektir.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114</a:t>
            </a:fld>
            <a:endParaRPr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64109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İhalenin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Karara Bağlanması 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Yasaklılık</a:t>
            </a:r>
            <a:r>
              <a:rPr sz="2400" b="1" spc="-11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Teyidi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594090" cy="2620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74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İhale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EAEA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teklifi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veren isteklinin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üzerinde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bırakılır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alınan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gerekçeli karar ihale yetkilisinin </a:t>
            </a:r>
            <a:r>
              <a:rPr sz="2400" spc="-10" dirty="0">
                <a:latin typeface="Arial"/>
                <a:cs typeface="Arial"/>
              </a:rPr>
              <a:t>onayına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sunulur.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İhale </a:t>
            </a:r>
            <a:r>
              <a:rPr sz="2400" dirty="0">
                <a:latin typeface="Arial"/>
                <a:cs typeface="Arial"/>
              </a:rPr>
              <a:t>yetkilisinin </a:t>
            </a:r>
            <a:r>
              <a:rPr sz="2400" spc="-5" dirty="0">
                <a:latin typeface="Arial"/>
                <a:cs typeface="Arial"/>
              </a:rPr>
              <a:t>onayından önce </a:t>
            </a:r>
            <a:r>
              <a:rPr sz="2400" dirty="0">
                <a:latin typeface="Arial"/>
                <a:cs typeface="Arial"/>
              </a:rPr>
              <a:t>idare,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EAEA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ile varsa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EAEA</a:t>
            </a:r>
            <a:r>
              <a:rPr sz="2400" u="heavy" spc="-1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2.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teklif sahibi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isteklinin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ihalelere katılmaktan </a:t>
            </a:r>
            <a:r>
              <a:rPr sz="2400" dirty="0">
                <a:latin typeface="Arial"/>
                <a:cs typeface="Arial"/>
              </a:rPr>
              <a:t>yasaklı olup  </a:t>
            </a:r>
            <a:r>
              <a:rPr sz="2400" spc="-5" dirty="0">
                <a:latin typeface="Arial"/>
                <a:cs typeface="Arial"/>
              </a:rPr>
              <a:t>olmadığını KİK’ten teyit ederek buna ilişkin </a:t>
            </a:r>
            <a:r>
              <a:rPr sz="2400" dirty="0">
                <a:latin typeface="Arial"/>
                <a:cs typeface="Arial"/>
              </a:rPr>
              <a:t>belgeyi ihale  </a:t>
            </a:r>
            <a:r>
              <a:rPr sz="2400" spc="-5" dirty="0">
                <a:latin typeface="Arial"/>
                <a:cs typeface="Arial"/>
              </a:rPr>
              <a:t>kararına eklemek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zorundadır.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7997" y="5130419"/>
            <a:ext cx="8568055" cy="22860"/>
          </a:xfrm>
          <a:custGeom>
            <a:avLst/>
            <a:gdLst/>
            <a:ahLst/>
            <a:cxnLst/>
            <a:rect l="l" t="t" r="r" b="b"/>
            <a:pathLst>
              <a:path w="8568055" h="22860">
                <a:moveTo>
                  <a:pt x="8567966" y="0"/>
                </a:moveTo>
                <a:lnTo>
                  <a:pt x="0" y="0"/>
                </a:lnTo>
                <a:lnTo>
                  <a:pt x="0" y="22859"/>
                </a:lnTo>
                <a:lnTo>
                  <a:pt x="8567966" y="22859"/>
                </a:lnTo>
                <a:lnTo>
                  <a:pt x="856796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5336" y="221056"/>
            <a:ext cx="8593455" cy="594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Kararının</a:t>
            </a: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Onaylanması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İhale </a:t>
            </a:r>
            <a:r>
              <a:rPr sz="2400" dirty="0">
                <a:latin typeface="Arial"/>
                <a:cs typeface="Arial"/>
              </a:rPr>
              <a:t>yetkilisi, karar tarihini izleyen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en geç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5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iş günü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içinde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ihale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kararını onaylar veya gerekçesini belirterek iptal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eder.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İhale </a:t>
            </a:r>
            <a:r>
              <a:rPr sz="2400" dirty="0">
                <a:latin typeface="Arial"/>
                <a:cs typeface="Arial"/>
              </a:rPr>
              <a:t>yetkilisi </a:t>
            </a:r>
            <a:r>
              <a:rPr sz="2400" spc="-5" dirty="0">
                <a:latin typeface="Arial"/>
                <a:cs typeface="Arial"/>
              </a:rPr>
              <a:t>tarafından kararın onaylandığı günü </a:t>
            </a:r>
            <a:r>
              <a:rPr sz="2400" dirty="0">
                <a:latin typeface="Arial"/>
                <a:cs typeface="Arial"/>
              </a:rPr>
              <a:t>izleyen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3</a:t>
            </a:r>
            <a:r>
              <a:rPr sz="2400" u="heavy" spc="3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  <a:tabLst>
                <a:tab pos="1064260" algn="l"/>
              </a:tabLst>
            </a:pP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içinde,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Karar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bütün isteklilere</a:t>
            </a:r>
            <a:r>
              <a:rPr sz="2400" u="heavy" spc="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bildirilir.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Arial"/>
              <a:cs typeface="Arial"/>
            </a:endParaRPr>
          </a:p>
          <a:p>
            <a:pPr marL="96520">
              <a:lnSpc>
                <a:spcPts val="2735"/>
              </a:lnSpc>
              <a:tabLst>
                <a:tab pos="1064260" algn="l"/>
                <a:tab pos="2861310" algn="l"/>
                <a:tab pos="4796790" algn="l"/>
                <a:tab pos="6305550" algn="l"/>
              </a:tabLst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İhale	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sonucunun	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bildiriminde,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tekliflerin	değerlendirmeye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10" dirty="0">
                <a:latin typeface="Arial"/>
                <a:cs typeface="Arial"/>
              </a:rPr>
              <a:t>alınmama/uygun </a:t>
            </a:r>
            <a:r>
              <a:rPr sz="2400" spc="-5" dirty="0">
                <a:latin typeface="Arial"/>
                <a:cs typeface="Arial"/>
              </a:rPr>
              <a:t>bulunmama gerekçelerine de yer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verilir.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5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İhale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sonucunun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bütün isteklilere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bildiriminden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itibaren;  </a:t>
            </a:r>
            <a:r>
              <a:rPr sz="2400" spc="-5" dirty="0">
                <a:latin typeface="Arial"/>
                <a:cs typeface="Arial"/>
              </a:rPr>
              <a:t>Kanunun </a:t>
            </a:r>
            <a:r>
              <a:rPr sz="2400" dirty="0">
                <a:latin typeface="Arial"/>
                <a:cs typeface="Arial"/>
              </a:rPr>
              <a:t>21 </a:t>
            </a:r>
            <a:r>
              <a:rPr sz="2400" spc="-5" dirty="0">
                <a:latin typeface="Arial"/>
                <a:cs typeface="Arial"/>
              </a:rPr>
              <a:t>inci </a:t>
            </a:r>
            <a:r>
              <a:rPr sz="2400" dirty="0">
                <a:latin typeface="Arial"/>
                <a:cs typeface="Arial"/>
              </a:rPr>
              <a:t>maddesinin </a:t>
            </a:r>
            <a:r>
              <a:rPr sz="2400" spc="-5" dirty="0">
                <a:latin typeface="Arial"/>
                <a:cs typeface="Arial"/>
              </a:rPr>
              <a:t>(b) ve </a:t>
            </a:r>
            <a:r>
              <a:rPr sz="2400" dirty="0">
                <a:latin typeface="Arial"/>
                <a:cs typeface="Arial"/>
              </a:rPr>
              <a:t>(c) </a:t>
            </a:r>
            <a:r>
              <a:rPr sz="2400" spc="-5" dirty="0">
                <a:latin typeface="Arial"/>
                <a:cs typeface="Arial"/>
              </a:rPr>
              <a:t>bentlerine göre yapılan  </a:t>
            </a:r>
            <a:r>
              <a:rPr sz="2400" dirty="0">
                <a:latin typeface="Arial"/>
                <a:cs typeface="Arial"/>
              </a:rPr>
              <a:t>ihalelerde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5 gün,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diğer </a:t>
            </a:r>
            <a:r>
              <a:rPr sz="2400" dirty="0">
                <a:latin typeface="Arial"/>
                <a:cs typeface="Arial"/>
              </a:rPr>
              <a:t>hallerde </a:t>
            </a:r>
            <a:r>
              <a:rPr sz="2400" spc="-5" dirty="0">
                <a:latin typeface="Arial"/>
                <a:cs typeface="Arial"/>
              </a:rPr>
              <a:t>ise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10 gün </a:t>
            </a:r>
            <a:r>
              <a:rPr sz="2400" spc="-5" dirty="0">
                <a:latin typeface="Arial"/>
                <a:cs typeface="Arial"/>
              </a:rPr>
              <a:t>geçmedikçe  sözleşme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imzalanamaz.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116</a:t>
            </a:fld>
            <a:endParaRPr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13" y="1405763"/>
            <a:ext cx="8326120" cy="22860"/>
          </a:xfrm>
          <a:custGeom>
            <a:avLst/>
            <a:gdLst/>
            <a:ahLst/>
            <a:cxnLst/>
            <a:rect l="l" t="t" r="r" b="b"/>
            <a:pathLst>
              <a:path w="8326120" h="22859">
                <a:moveTo>
                  <a:pt x="8325650" y="0"/>
                </a:moveTo>
                <a:lnTo>
                  <a:pt x="0" y="0"/>
                </a:lnTo>
                <a:lnTo>
                  <a:pt x="0" y="22860"/>
                </a:lnTo>
                <a:lnTo>
                  <a:pt x="8325650" y="22860"/>
                </a:lnTo>
                <a:lnTo>
                  <a:pt x="832565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5336" y="221056"/>
            <a:ext cx="8594090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Sözleşmeye</a:t>
            </a:r>
            <a:r>
              <a:rPr sz="2400" b="1" spc="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Davet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5715" algn="just">
              <a:lnSpc>
                <a:spcPct val="901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İhale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sonucunun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bütün isteklilere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bildiriminden itibaren;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Kanunun </a:t>
            </a:r>
            <a:r>
              <a:rPr sz="2400" dirty="0">
                <a:latin typeface="Arial"/>
                <a:cs typeface="Arial"/>
              </a:rPr>
              <a:t>21 </a:t>
            </a:r>
            <a:r>
              <a:rPr sz="2400" spc="-5" dirty="0">
                <a:latin typeface="Arial"/>
                <a:cs typeface="Arial"/>
              </a:rPr>
              <a:t>inci </a:t>
            </a:r>
            <a:r>
              <a:rPr sz="2400" dirty="0">
                <a:latin typeface="Arial"/>
                <a:cs typeface="Arial"/>
              </a:rPr>
              <a:t>maddesinin </a:t>
            </a:r>
            <a:r>
              <a:rPr sz="2400" spc="-5" dirty="0">
                <a:latin typeface="Arial"/>
                <a:cs typeface="Arial"/>
              </a:rPr>
              <a:t>(b) ve </a:t>
            </a:r>
            <a:r>
              <a:rPr sz="2400" dirty="0">
                <a:latin typeface="Arial"/>
                <a:cs typeface="Arial"/>
              </a:rPr>
              <a:t>(c) </a:t>
            </a:r>
            <a:r>
              <a:rPr sz="2400" spc="-5" dirty="0">
                <a:latin typeface="Arial"/>
                <a:cs typeface="Arial"/>
              </a:rPr>
              <a:t>bentlerine göre yapılan  ihalelerde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beş gün,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diğer hallerde ise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on gün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geçtikten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sonra,</a:t>
            </a:r>
            <a:endParaRPr sz="2400">
              <a:latin typeface="Arial"/>
              <a:cs typeface="Arial"/>
            </a:endParaRPr>
          </a:p>
          <a:p>
            <a:pPr marL="12700" marR="5715" algn="just">
              <a:lnSpc>
                <a:spcPts val="2590"/>
              </a:lnSpc>
              <a:spcBef>
                <a:spcPts val="103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Arial"/>
                <a:cs typeface="Arial"/>
              </a:rPr>
              <a:t>Ön </a:t>
            </a:r>
            <a:r>
              <a:rPr sz="2400" spc="-5" dirty="0">
                <a:latin typeface="Arial"/>
                <a:cs typeface="Arial"/>
              </a:rPr>
              <a:t>mali </a:t>
            </a:r>
            <a:r>
              <a:rPr sz="2400" dirty="0">
                <a:latin typeface="Arial"/>
                <a:cs typeface="Arial"/>
              </a:rPr>
              <a:t>kontrolün </a:t>
            </a:r>
            <a:r>
              <a:rPr sz="2400" spc="-5" dirty="0">
                <a:latin typeface="Arial"/>
                <a:cs typeface="Arial"/>
              </a:rPr>
              <a:t>yapılması gereken hallerde ise </a:t>
            </a:r>
            <a:r>
              <a:rPr sz="2400" spc="-10" dirty="0">
                <a:latin typeface="Arial"/>
                <a:cs typeface="Arial"/>
              </a:rPr>
              <a:t>bu  </a:t>
            </a:r>
            <a:r>
              <a:rPr sz="2400" spc="-5" dirty="0">
                <a:latin typeface="Arial"/>
                <a:cs typeface="Arial"/>
              </a:rPr>
              <a:t>kontrolün tamamlandığı </a:t>
            </a:r>
            <a:r>
              <a:rPr sz="2400" dirty="0">
                <a:latin typeface="Arial"/>
                <a:cs typeface="Arial"/>
              </a:rPr>
              <a:t>tarihi </a:t>
            </a:r>
            <a:r>
              <a:rPr sz="2400" spc="-5" dirty="0">
                <a:latin typeface="Arial"/>
                <a:cs typeface="Arial"/>
              </a:rPr>
              <a:t>izleyen günden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itibaren;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ts val="2590"/>
              </a:lnSpc>
              <a:spcBef>
                <a:spcPts val="100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3 gün </a:t>
            </a:r>
            <a:r>
              <a:rPr sz="2400" spc="-5" dirty="0">
                <a:latin typeface="Arial"/>
                <a:cs typeface="Arial"/>
              </a:rPr>
              <a:t>içinde ihale üzerinde bırakılan istekliye, </a:t>
            </a:r>
            <a:r>
              <a:rPr sz="2400" dirty="0">
                <a:latin typeface="Arial"/>
                <a:cs typeface="Arial"/>
              </a:rPr>
              <a:t>tebliğ </a:t>
            </a:r>
            <a:r>
              <a:rPr sz="2400" spc="-5" dirty="0">
                <a:latin typeface="Arial"/>
                <a:cs typeface="Arial"/>
              </a:rPr>
              <a:t>tarihini  </a:t>
            </a:r>
            <a:r>
              <a:rPr sz="2400" dirty="0">
                <a:latin typeface="Arial"/>
                <a:cs typeface="Arial"/>
              </a:rPr>
              <a:t>izleyen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10 gün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içinde kesin teminatı vermek suretiyle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sözleşmeyi imzalaması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hususu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bildirilir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117</a:t>
            </a:fld>
            <a:endParaRPr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6841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Sözleşmeye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Davet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595995" cy="137985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9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Sözleşmenin imzalanacağı </a:t>
            </a:r>
            <a:r>
              <a:rPr sz="2400" dirty="0">
                <a:latin typeface="Arial"/>
                <a:cs typeface="Arial"/>
              </a:rPr>
              <a:t>tarihte, </a:t>
            </a:r>
            <a:r>
              <a:rPr sz="2400" spc="-5" dirty="0">
                <a:latin typeface="Arial"/>
                <a:cs typeface="Arial"/>
              </a:rPr>
              <a:t>sözleşme </a:t>
            </a:r>
            <a:r>
              <a:rPr sz="2400" dirty="0">
                <a:latin typeface="Arial"/>
                <a:cs typeface="Arial"/>
              </a:rPr>
              <a:t>imzalanmadan  </a:t>
            </a:r>
            <a:r>
              <a:rPr sz="2400" spc="-5" dirty="0">
                <a:latin typeface="Arial"/>
                <a:cs typeface="Arial"/>
              </a:rPr>
              <a:t>önce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ihale sonuç bilgileri Kuruma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gönderilmek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suretiyle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ihale  üzerinde kalan </a:t>
            </a:r>
            <a:r>
              <a:rPr sz="2400" dirty="0">
                <a:latin typeface="Arial"/>
                <a:cs typeface="Arial"/>
              </a:rPr>
              <a:t>isteklinin ihalelere </a:t>
            </a:r>
            <a:r>
              <a:rPr sz="2400" spc="-5" dirty="0">
                <a:latin typeface="Arial"/>
                <a:cs typeface="Arial"/>
              </a:rPr>
              <a:t>katılmaktan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yasaklı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olup 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olmadığının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teyit </a:t>
            </a:r>
            <a:r>
              <a:rPr sz="2400" spc="-5" dirty="0">
                <a:latin typeface="Arial"/>
                <a:cs typeface="Arial"/>
              </a:rPr>
              <a:t>edilmesi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zorunludur.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6841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Sözleşmeye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Davet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19304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265" indent="-20320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"/>
              <a:tabLst>
                <a:tab pos="215900" algn="l"/>
                <a:tab pos="942340" algn="l"/>
              </a:tabLst>
            </a:pPr>
            <a:r>
              <a:rPr sz="2000" dirty="0">
                <a:latin typeface="Arial"/>
                <a:cs typeface="Arial"/>
              </a:rPr>
              <a:t>İhale	</a:t>
            </a:r>
            <a:r>
              <a:rPr sz="2000" spc="-5" dirty="0">
                <a:latin typeface="Arial"/>
                <a:cs typeface="Arial"/>
              </a:rPr>
              <a:t>üzerinde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7373" y="1062608"/>
            <a:ext cx="65151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98830" algn="l"/>
                <a:tab pos="1681480" algn="l"/>
                <a:tab pos="2607945" algn="l"/>
                <a:tab pos="3748404" algn="l"/>
                <a:tab pos="4827905" algn="l"/>
                <a:tab pos="5597525" algn="l"/>
              </a:tabLst>
            </a:pPr>
            <a:r>
              <a:rPr sz="2000" dirty="0">
                <a:latin typeface="Arial"/>
                <a:cs typeface="Arial"/>
              </a:rPr>
              <a:t>k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lan	is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li,	gerekli	b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lg</a:t>
            </a:r>
            <a:r>
              <a:rPr sz="2000" spc="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le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i	ve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mez,	kesin	temina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336" y="1240787"/>
            <a:ext cx="4428490" cy="123063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60"/>
              </a:spcBef>
            </a:pPr>
            <a:r>
              <a:rPr sz="2000" dirty="0">
                <a:latin typeface="Arial"/>
                <a:cs typeface="Arial"/>
              </a:rPr>
              <a:t>sunmaz </a:t>
            </a:r>
            <a:r>
              <a:rPr sz="2000" spc="-5" dirty="0">
                <a:latin typeface="Arial"/>
                <a:cs typeface="Arial"/>
              </a:rPr>
              <a:t>ya </a:t>
            </a:r>
            <a:r>
              <a:rPr sz="2000" dirty="0">
                <a:latin typeface="Arial"/>
                <a:cs typeface="Arial"/>
              </a:rPr>
              <a:t>da sözleşme imzalamaz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ise</a:t>
            </a:r>
            <a:endParaRPr sz="2000">
              <a:latin typeface="Arial"/>
              <a:cs typeface="Arial"/>
            </a:endParaRPr>
          </a:p>
          <a:p>
            <a:pPr marL="586740" indent="-544195">
              <a:lnSpc>
                <a:spcPct val="100000"/>
              </a:lnSpc>
              <a:spcBef>
                <a:spcPts val="760"/>
              </a:spcBef>
              <a:buAutoNum type="arabicPlain"/>
              <a:tabLst>
                <a:tab pos="587375" algn="l"/>
              </a:tabLst>
            </a:pPr>
            <a:r>
              <a:rPr sz="2000" dirty="0">
                <a:latin typeface="Arial"/>
                <a:cs typeface="Arial"/>
              </a:rPr>
              <a:t>Geçici teminatı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gelir</a:t>
            </a:r>
            <a:r>
              <a:rPr sz="20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kaydedilir.</a:t>
            </a:r>
            <a:endParaRPr sz="2000">
              <a:latin typeface="Arial"/>
              <a:cs typeface="Arial"/>
            </a:endParaRPr>
          </a:p>
          <a:p>
            <a:pPr marL="586740" indent="-427990">
              <a:lnSpc>
                <a:spcPct val="100000"/>
              </a:lnSpc>
              <a:spcBef>
                <a:spcPts val="765"/>
              </a:spcBef>
              <a:buAutoNum type="arabicPlain"/>
              <a:tabLst>
                <a:tab pos="587375" algn="l"/>
              </a:tabLst>
            </a:pPr>
            <a:r>
              <a:rPr sz="2000" dirty="0">
                <a:latin typeface="Arial"/>
                <a:cs typeface="Arial"/>
              </a:rPr>
              <a:t>İhalelere </a:t>
            </a:r>
            <a:r>
              <a:rPr sz="2000" spc="-5" dirty="0">
                <a:latin typeface="Arial"/>
                <a:cs typeface="Arial"/>
              </a:rPr>
              <a:t>katılmaktan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yasaklanır.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336" y="2540965"/>
            <a:ext cx="8595360" cy="34366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4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Arial"/>
                <a:cs typeface="Arial"/>
              </a:rPr>
              <a:t>Diğer yasal yükümlülükler yerine getirildi, ancak Kanun’un </a:t>
            </a:r>
            <a:r>
              <a:rPr sz="2000" dirty="0">
                <a:latin typeface="Arial"/>
                <a:cs typeface="Arial"/>
              </a:rPr>
              <a:t>10 </a:t>
            </a:r>
            <a:r>
              <a:rPr sz="2000" spc="-5" dirty="0">
                <a:latin typeface="Arial"/>
                <a:cs typeface="Arial"/>
              </a:rPr>
              <a:t>uncu  </a:t>
            </a:r>
            <a:r>
              <a:rPr sz="2000" dirty="0">
                <a:latin typeface="Arial"/>
                <a:cs typeface="Arial"/>
              </a:rPr>
              <a:t>maddesi </a:t>
            </a:r>
            <a:r>
              <a:rPr sz="2000" spc="-5" dirty="0">
                <a:latin typeface="Arial"/>
                <a:cs typeface="Arial"/>
              </a:rPr>
              <a:t>kapsamında taahhüt </a:t>
            </a:r>
            <a:r>
              <a:rPr sz="2000" dirty="0">
                <a:latin typeface="Arial"/>
                <a:cs typeface="Arial"/>
              </a:rPr>
              <a:t>edilen durumu </a:t>
            </a:r>
            <a:r>
              <a:rPr sz="2000" spc="-5" dirty="0">
                <a:latin typeface="Arial"/>
                <a:cs typeface="Arial"/>
              </a:rPr>
              <a:t>tevsik amacıyla </a:t>
            </a:r>
            <a:r>
              <a:rPr sz="2000" dirty="0">
                <a:latin typeface="Arial"/>
                <a:cs typeface="Arial"/>
              </a:rPr>
              <a:t>sunulan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belgeler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taahhüt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edilen duruma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aykırı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hususlar</a:t>
            </a:r>
            <a:r>
              <a:rPr sz="2000" b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içeriyor;</a:t>
            </a:r>
            <a:endParaRPr sz="2000">
              <a:latin typeface="Arial"/>
              <a:cs typeface="Arial"/>
            </a:endParaRPr>
          </a:p>
          <a:p>
            <a:pPr marL="215265" indent="-203200" algn="just">
              <a:lnSpc>
                <a:spcPct val="100000"/>
              </a:lnSpc>
              <a:spcBef>
                <a:spcPts val="75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durumda;</a:t>
            </a:r>
            <a:endParaRPr sz="2000">
              <a:latin typeface="Arial"/>
              <a:cs typeface="Arial"/>
            </a:endParaRPr>
          </a:p>
          <a:p>
            <a:pPr marL="239395" indent="-227329" algn="just">
              <a:lnSpc>
                <a:spcPct val="100000"/>
              </a:lnSpc>
              <a:spcBef>
                <a:spcPts val="770"/>
              </a:spcBef>
              <a:buSzPct val="95000"/>
              <a:buAutoNum type="arabicPlain"/>
              <a:tabLst>
                <a:tab pos="240029" algn="l"/>
              </a:tabLst>
            </a:pPr>
            <a:r>
              <a:rPr sz="2000" dirty="0">
                <a:latin typeface="Arial"/>
                <a:cs typeface="Arial"/>
              </a:rPr>
              <a:t>Geçici teminatı gelir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kaydedilir,</a:t>
            </a:r>
            <a:endParaRPr sz="2000">
              <a:latin typeface="Arial"/>
              <a:cs typeface="Arial"/>
            </a:endParaRPr>
          </a:p>
          <a:p>
            <a:pPr marL="294640" indent="-281940" algn="just">
              <a:lnSpc>
                <a:spcPct val="100000"/>
              </a:lnSpc>
              <a:spcBef>
                <a:spcPts val="755"/>
              </a:spcBef>
              <a:buSzPct val="95000"/>
              <a:buAutoNum type="arabicPlain"/>
              <a:tabLst>
                <a:tab pos="294640" algn="l"/>
              </a:tabLst>
            </a:pPr>
            <a:r>
              <a:rPr sz="2000" dirty="0">
                <a:latin typeface="Arial"/>
                <a:cs typeface="Arial"/>
              </a:rPr>
              <a:t>Ancak </a:t>
            </a:r>
            <a:r>
              <a:rPr sz="2000" spc="-5" dirty="0">
                <a:latin typeface="Arial"/>
                <a:cs typeface="Arial"/>
              </a:rPr>
              <a:t>hakkında, </a:t>
            </a:r>
            <a:r>
              <a:rPr sz="2000" dirty="0">
                <a:latin typeface="Arial"/>
                <a:cs typeface="Arial"/>
              </a:rPr>
              <a:t>ihalelere </a:t>
            </a:r>
            <a:r>
              <a:rPr sz="2000" spc="-5" dirty="0">
                <a:latin typeface="Arial"/>
                <a:cs typeface="Arial"/>
              </a:rPr>
              <a:t>katılmaktan </a:t>
            </a:r>
            <a:r>
              <a:rPr sz="2000" dirty="0">
                <a:latin typeface="Arial"/>
                <a:cs typeface="Arial"/>
              </a:rPr>
              <a:t>yasaklama kararı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verilmez.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ts val="2160"/>
              </a:lnSpc>
              <a:spcBef>
                <a:spcPts val="167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Haklarında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kamu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davası açılanlar </a:t>
            </a:r>
            <a:r>
              <a:rPr sz="2000" dirty="0">
                <a:latin typeface="Arial"/>
                <a:cs typeface="Arial"/>
              </a:rPr>
              <a:t>ihaleye </a:t>
            </a:r>
            <a:r>
              <a:rPr sz="2000" spc="-5" dirty="0">
                <a:latin typeface="Arial"/>
                <a:cs typeface="Arial"/>
              </a:rPr>
              <a:t>katılırsa </a:t>
            </a:r>
            <a:r>
              <a:rPr sz="2000" dirty="0">
                <a:latin typeface="Arial"/>
                <a:cs typeface="Arial"/>
              </a:rPr>
              <a:t>sadece </a:t>
            </a:r>
            <a:r>
              <a:rPr sz="2000" spc="-5" dirty="0">
                <a:latin typeface="Arial"/>
                <a:cs typeface="Arial"/>
              </a:rPr>
              <a:t>değerlendirme  dışı </a:t>
            </a:r>
            <a:r>
              <a:rPr sz="2000" spc="-15" dirty="0">
                <a:latin typeface="Arial"/>
                <a:cs typeface="Arial"/>
              </a:rPr>
              <a:t>bırakılmalıdır. </a:t>
            </a:r>
            <a:r>
              <a:rPr sz="2000" dirty="0">
                <a:latin typeface="Arial"/>
                <a:cs typeface="Arial"/>
              </a:rPr>
              <a:t>Geçici </a:t>
            </a:r>
            <a:r>
              <a:rPr sz="2000" spc="-5" dirty="0">
                <a:latin typeface="Arial"/>
                <a:cs typeface="Arial"/>
              </a:rPr>
              <a:t>teminatları </a:t>
            </a:r>
            <a:r>
              <a:rPr sz="2000" dirty="0">
                <a:latin typeface="Arial"/>
                <a:cs typeface="Arial"/>
              </a:rPr>
              <a:t>gelir kaydedilmeyecek </a:t>
            </a:r>
            <a:r>
              <a:rPr sz="2000" spc="-5" dirty="0">
                <a:latin typeface="Arial"/>
                <a:cs typeface="Arial"/>
              </a:rPr>
              <a:t>ve haklarında  </a:t>
            </a:r>
            <a:r>
              <a:rPr sz="2000" dirty="0">
                <a:latin typeface="Arial"/>
                <a:cs typeface="Arial"/>
              </a:rPr>
              <a:t>yasaklama kararı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uygulanmayacaktır.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8149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Teknik</a:t>
            </a:r>
            <a:r>
              <a:rPr sz="2400" b="1" spc="-6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Şartnameler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25728"/>
            <a:ext cx="8361045" cy="4879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1760" indent="-99060">
              <a:lnSpc>
                <a:spcPts val="2375"/>
              </a:lnSpc>
              <a:spcBef>
                <a:spcPts val="95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45" dirty="0">
                <a:latin typeface="Arial"/>
                <a:cs typeface="Arial"/>
              </a:rPr>
              <a:t>Teknik </a:t>
            </a:r>
            <a:r>
              <a:rPr sz="2200" spc="-5" dirty="0">
                <a:latin typeface="Arial"/>
                <a:cs typeface="Arial"/>
              </a:rPr>
              <a:t>şartnamelerin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idarelerce hazırlanması</a:t>
            </a:r>
            <a:r>
              <a:rPr sz="2200" u="heavy" spc="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u="heavy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esastır</a:t>
            </a:r>
            <a:r>
              <a:rPr sz="2200" spc="-25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12700" marR="264160">
              <a:lnSpc>
                <a:spcPct val="80100"/>
              </a:lnSpc>
              <a:spcBef>
                <a:spcPts val="265"/>
              </a:spcBef>
            </a:pPr>
            <a:r>
              <a:rPr sz="2200" dirty="0">
                <a:latin typeface="Arial"/>
                <a:cs typeface="Arial"/>
              </a:rPr>
              <a:t>Ancak, </a:t>
            </a:r>
            <a:r>
              <a:rPr sz="2200" spc="-5" dirty="0">
                <a:latin typeface="Arial"/>
                <a:cs typeface="Arial"/>
              </a:rPr>
              <a:t>işin özelliği </a:t>
            </a:r>
            <a:r>
              <a:rPr sz="2200" spc="-10" dirty="0">
                <a:latin typeface="Arial"/>
                <a:cs typeface="Arial"/>
              </a:rPr>
              <a:t>nedeniyle </a:t>
            </a:r>
            <a:r>
              <a:rPr sz="2200" spc="-5" dirty="0">
                <a:latin typeface="Arial"/>
                <a:cs typeface="Arial"/>
              </a:rPr>
              <a:t>idarelerce </a:t>
            </a:r>
            <a:r>
              <a:rPr sz="2200" spc="-10" dirty="0">
                <a:latin typeface="Arial"/>
                <a:cs typeface="Arial"/>
              </a:rPr>
              <a:t>hazırlanmasının mümkün  olmadığının </a:t>
            </a:r>
            <a:r>
              <a:rPr sz="2200" spc="-5" dirty="0">
                <a:latin typeface="Arial"/>
                <a:cs typeface="Arial"/>
              </a:rPr>
              <a:t>ihale yetkilisi tarafından onaylanması kaydıyla, 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danışmanlık hizmet sunucularına ihale yoluyla</a:t>
            </a:r>
            <a:r>
              <a:rPr sz="2200" u="heavy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hazırlattırılabilir.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5" dirty="0">
                <a:latin typeface="Arial"/>
                <a:cs typeface="Arial"/>
              </a:rPr>
              <a:t>(+2020) </a:t>
            </a:r>
            <a:r>
              <a:rPr sz="2200" spc="-45" dirty="0">
                <a:latin typeface="Arial"/>
                <a:cs typeface="Arial"/>
              </a:rPr>
              <a:t>Teknik </a:t>
            </a:r>
            <a:r>
              <a:rPr sz="2200" spc="-5" dirty="0">
                <a:latin typeface="Arial"/>
                <a:cs typeface="Arial"/>
              </a:rPr>
              <a:t>Şartnamelerde yerli isteklilerin </a:t>
            </a:r>
            <a:r>
              <a:rPr sz="2200" spc="-10" dirty="0">
                <a:latin typeface="Arial"/>
                <a:cs typeface="Arial"/>
              </a:rPr>
              <a:t>katılımını </a:t>
            </a:r>
            <a:r>
              <a:rPr sz="2200" spc="-5" dirty="0">
                <a:latin typeface="Arial"/>
                <a:cs typeface="Arial"/>
              </a:rPr>
              <a:t>engelleyici  düzenlemelere yer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verilemez.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A5294"/>
              </a:buClr>
              <a:buFont typeface="Arial"/>
              <a:buChar char="•"/>
            </a:pPr>
            <a:endParaRPr sz="3550">
              <a:latin typeface="Arial"/>
              <a:cs typeface="Arial"/>
            </a:endParaRPr>
          </a:p>
          <a:p>
            <a:pPr marL="12700" marR="18415">
              <a:lnSpc>
                <a:spcPct val="80000"/>
              </a:lnSpc>
              <a:spcBef>
                <a:spcPts val="5"/>
              </a:spcBef>
              <a:buClr>
                <a:srgbClr val="0A5294"/>
              </a:buClr>
              <a:buSzPct val="95454"/>
              <a:buChar char="•"/>
              <a:tabLst>
                <a:tab pos="189865" algn="l"/>
              </a:tabLst>
            </a:pPr>
            <a:r>
              <a:rPr sz="2200" dirty="0">
                <a:latin typeface="Arial"/>
                <a:cs typeface="Arial"/>
              </a:rPr>
              <a:t>İhale </a:t>
            </a:r>
            <a:r>
              <a:rPr sz="2200" spc="-5" dirty="0">
                <a:latin typeface="Arial"/>
                <a:cs typeface="Arial"/>
              </a:rPr>
              <a:t>konusu işte kullanılacak malzeme, araç, teçhizat, makine </a:t>
            </a:r>
            <a:r>
              <a:rPr sz="2200" spc="-10" dirty="0">
                <a:latin typeface="Arial"/>
                <a:cs typeface="Arial"/>
              </a:rPr>
              <a:t>ve  </a:t>
            </a:r>
            <a:r>
              <a:rPr sz="2200" spc="-5" dirty="0">
                <a:latin typeface="Arial"/>
                <a:cs typeface="Arial"/>
              </a:rPr>
              <a:t>ekipmanın teknik özellikleri, öncelikle yerli </a:t>
            </a:r>
            <a:r>
              <a:rPr sz="2200" spc="-10" dirty="0">
                <a:latin typeface="Arial"/>
                <a:cs typeface="Arial"/>
              </a:rPr>
              <a:t>malının </a:t>
            </a:r>
            <a:r>
              <a:rPr sz="2200" spc="-5" dirty="0">
                <a:latin typeface="Arial"/>
                <a:cs typeface="Arial"/>
              </a:rPr>
              <a:t>da </a:t>
            </a:r>
            <a:r>
              <a:rPr sz="2200" spc="-10" dirty="0">
                <a:latin typeface="Arial"/>
                <a:cs typeface="Arial"/>
              </a:rPr>
              <a:t>kullanılmasını  </a:t>
            </a:r>
            <a:r>
              <a:rPr sz="2200" spc="-5" dirty="0">
                <a:latin typeface="Arial"/>
                <a:cs typeface="Arial"/>
              </a:rPr>
              <a:t>sağlayacak şekilde </a:t>
            </a:r>
            <a:r>
              <a:rPr sz="2200" spc="-15" dirty="0">
                <a:latin typeface="Arial"/>
                <a:cs typeface="Arial"/>
              </a:rPr>
              <a:t>belirlenir. </a:t>
            </a:r>
            <a:r>
              <a:rPr sz="2200" spc="-5" dirty="0">
                <a:latin typeface="Arial"/>
                <a:cs typeface="Arial"/>
              </a:rPr>
              <a:t>Bunlara ilişkin kullanım kılavuzlarına  yönelik teknik şartnamede düzenleme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yapılabilir.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A5294"/>
              </a:buClr>
              <a:buFont typeface="Arial"/>
              <a:buChar char="•"/>
            </a:pPr>
            <a:endParaRPr sz="3550">
              <a:latin typeface="Arial"/>
              <a:cs typeface="Arial"/>
            </a:endParaRPr>
          </a:p>
          <a:p>
            <a:pPr marL="12700" marR="367665">
              <a:lnSpc>
                <a:spcPct val="80000"/>
              </a:lnSpc>
              <a:spcBef>
                <a:spcPts val="5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45" dirty="0">
                <a:latin typeface="Arial"/>
                <a:cs typeface="Arial"/>
              </a:rPr>
              <a:t>Teknik </a:t>
            </a:r>
            <a:r>
              <a:rPr sz="2200" spc="-5" dirty="0">
                <a:latin typeface="Arial"/>
                <a:cs typeface="Arial"/>
              </a:rPr>
              <a:t>Şartnameler yeterlik kriterlerini içermez. İçerebilmesi için  bunun açıkça </a:t>
            </a:r>
            <a:r>
              <a:rPr sz="2200" dirty="0">
                <a:latin typeface="Arial"/>
                <a:cs typeface="Arial"/>
              </a:rPr>
              <a:t>«</a:t>
            </a:r>
            <a:r>
              <a:rPr sz="2200" dirty="0">
                <a:solidFill>
                  <a:srgbClr val="FF0000"/>
                </a:solidFill>
                <a:latin typeface="Arial"/>
                <a:cs typeface="Arial"/>
              </a:rPr>
              <a:t>İdari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Şartname</a:t>
            </a:r>
            <a:r>
              <a:rPr sz="2200" spc="-5" dirty="0">
                <a:latin typeface="Arial"/>
                <a:cs typeface="Arial"/>
              </a:rPr>
              <a:t>»de işaret edilmesi</a:t>
            </a:r>
            <a:r>
              <a:rPr sz="2200" spc="10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gerekmektedir.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6841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Sözleşmeye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Davet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7631" y="1463801"/>
            <a:ext cx="8514715" cy="168338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5910" marR="6985" indent="-283845">
              <a:lnSpc>
                <a:spcPts val="2160"/>
              </a:lnSpc>
              <a:spcBef>
                <a:spcPts val="375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EA ikinci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teklif fiyatının,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ihale yetkilisince </a:t>
            </a:r>
            <a:r>
              <a:rPr sz="2000" dirty="0">
                <a:latin typeface="Arial"/>
                <a:cs typeface="Arial"/>
              </a:rPr>
              <a:t>uygun </a:t>
            </a:r>
            <a:r>
              <a:rPr sz="2000" spc="-5" dirty="0">
                <a:latin typeface="Arial"/>
                <a:cs typeface="Arial"/>
              </a:rPr>
              <a:t>görülmesi kaydıyla </a:t>
            </a:r>
            <a:r>
              <a:rPr sz="2000" dirty="0">
                <a:latin typeface="Arial"/>
                <a:cs typeface="Arial"/>
              </a:rPr>
              <a:t>bu  teklif sahibi istekliyle sözleşme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imzalanabilir.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sz="2200">
              <a:latin typeface="Arial"/>
              <a:cs typeface="Arial"/>
            </a:endParaRPr>
          </a:p>
          <a:p>
            <a:pPr marL="295910" indent="-283845">
              <a:lnSpc>
                <a:spcPts val="2280"/>
              </a:lnSpc>
              <a:spcBef>
                <a:spcPts val="1360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İkinci</a:t>
            </a:r>
            <a:r>
              <a:rPr sz="2000" spc="3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istekli</a:t>
            </a:r>
            <a:r>
              <a:rPr sz="2000" spc="3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3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sözleşmenin</a:t>
            </a:r>
            <a:r>
              <a:rPr sz="2000" spc="3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imzalanması</a:t>
            </a:r>
            <a:r>
              <a:rPr sz="2000" spc="3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koşullarını</a:t>
            </a:r>
            <a:r>
              <a:rPr sz="2000" spc="3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yerine</a:t>
            </a:r>
            <a:r>
              <a:rPr sz="2000" spc="3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getirmediği</a:t>
            </a:r>
            <a:endParaRPr sz="2000">
              <a:latin typeface="Arial"/>
              <a:cs typeface="Arial"/>
            </a:endParaRPr>
          </a:p>
          <a:p>
            <a:pPr marL="295910">
              <a:lnSpc>
                <a:spcPts val="2280"/>
              </a:lnSpc>
              <a:tabLst>
                <a:tab pos="4758690" algn="l"/>
              </a:tabLst>
            </a:pPr>
            <a:r>
              <a:rPr sz="2000" dirty="0">
                <a:latin typeface="Arial"/>
                <a:cs typeface="Arial"/>
              </a:rPr>
              <a:t>taktirde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ilgili </a:t>
            </a:r>
            <a:r>
              <a:rPr sz="20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yaptırımlar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uygulanır</a:t>
            </a:r>
            <a:r>
              <a:rPr sz="2000" b="1" u="heavy" spc="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	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ihale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iptal</a:t>
            </a:r>
            <a:r>
              <a:rPr sz="2000" b="1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edilir.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85254" y="3618687"/>
            <a:ext cx="188468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en geç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15</a:t>
            </a:r>
            <a:r>
              <a:rPr sz="2000" b="1" u="heavy" spc="1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631" y="3618687"/>
            <a:ext cx="6402705" cy="604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845">
              <a:lnSpc>
                <a:spcPts val="2275"/>
              </a:lnSpc>
              <a:spcBef>
                <a:spcPts val="105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u="heavy" spc="-50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İhale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sonucu,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sözleşmenin imzalanmasından</a:t>
            </a:r>
            <a:r>
              <a:rPr sz="2000" spc="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sonra</a:t>
            </a:r>
            <a:endParaRPr sz="2000">
              <a:latin typeface="Arial"/>
              <a:cs typeface="Arial"/>
            </a:endParaRPr>
          </a:p>
          <a:p>
            <a:pPr marL="295910">
              <a:lnSpc>
                <a:spcPts val="2275"/>
              </a:lnSpc>
            </a:pPr>
            <a:r>
              <a:rPr sz="2000" spc="-5" dirty="0">
                <a:latin typeface="Arial"/>
                <a:cs typeface="Arial"/>
              </a:rPr>
              <a:t>içerisinde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KİB’de</a:t>
            </a:r>
            <a:r>
              <a:rPr sz="2000" b="1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yayımlanır.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3361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Yasaklılık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Teyidi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8597900" cy="458851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İhale tarihi </a:t>
            </a:r>
            <a:r>
              <a:rPr sz="2000" spc="-5" dirty="0">
                <a:latin typeface="Arial"/>
                <a:cs typeface="Arial"/>
              </a:rPr>
              <a:t>itibariyle </a:t>
            </a:r>
            <a:r>
              <a:rPr sz="2000" dirty="0">
                <a:latin typeface="Arial"/>
                <a:cs typeface="Arial"/>
              </a:rPr>
              <a:t>tüm aday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istekliler </a:t>
            </a:r>
            <a:r>
              <a:rPr sz="2000" spc="-5" dirty="0">
                <a:latin typeface="Arial"/>
                <a:cs typeface="Arial"/>
              </a:rPr>
              <a:t>için, K: </a:t>
            </a:r>
            <a:r>
              <a:rPr sz="2000" dirty="0">
                <a:latin typeface="Arial"/>
                <a:cs typeface="Arial"/>
              </a:rPr>
              <a:t>md: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11)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ts val="2160"/>
              </a:lnSpc>
              <a:spcBef>
                <a:spcPts val="103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kararı </a:t>
            </a:r>
            <a:r>
              <a:rPr sz="2000" dirty="0">
                <a:latin typeface="Arial"/>
                <a:cs typeface="Arial"/>
              </a:rPr>
              <a:t>ihale yetkilisince </a:t>
            </a:r>
            <a:r>
              <a:rPr sz="2000" spc="-5" dirty="0">
                <a:latin typeface="Arial"/>
                <a:cs typeface="Arial"/>
              </a:rPr>
              <a:t>onaylanmadan önce İUK ve </a:t>
            </a:r>
            <a:r>
              <a:rPr sz="2000" dirty="0">
                <a:latin typeface="Arial"/>
                <a:cs typeface="Arial"/>
              </a:rPr>
              <a:t>varsa </a:t>
            </a:r>
            <a:r>
              <a:rPr sz="2000" spc="-5" dirty="0">
                <a:latin typeface="Arial"/>
                <a:cs typeface="Arial"/>
              </a:rPr>
              <a:t>EAEA2T  </a:t>
            </a:r>
            <a:r>
              <a:rPr sz="2000" dirty="0">
                <a:latin typeface="Arial"/>
                <a:cs typeface="Arial"/>
              </a:rPr>
              <a:t>sahibi </a:t>
            </a:r>
            <a:r>
              <a:rPr sz="2000" spc="-5" dirty="0">
                <a:latin typeface="Arial"/>
                <a:cs typeface="Arial"/>
              </a:rPr>
              <a:t>için, </a:t>
            </a:r>
            <a:r>
              <a:rPr sz="2000" dirty="0">
                <a:latin typeface="Arial"/>
                <a:cs typeface="Arial"/>
              </a:rPr>
              <a:t>(K: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md:40)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35"/>
              </a:spcBef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Sözleşmenin </a:t>
            </a:r>
            <a:r>
              <a:rPr sz="2000" spc="-5" dirty="0">
                <a:latin typeface="Arial"/>
                <a:cs typeface="Arial"/>
              </a:rPr>
              <a:t>imzalanacağı </a:t>
            </a:r>
            <a:r>
              <a:rPr sz="2000" dirty="0">
                <a:latin typeface="Arial"/>
                <a:cs typeface="Arial"/>
              </a:rPr>
              <a:t>tarihte ise İUK </a:t>
            </a:r>
            <a:r>
              <a:rPr sz="2000" spc="-5" dirty="0">
                <a:latin typeface="Arial"/>
                <a:cs typeface="Arial"/>
              </a:rPr>
              <a:t>için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(K:Md:42)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  <a:spcBef>
                <a:spcPts val="755"/>
              </a:spcBef>
              <a:tabLst>
                <a:tab pos="1169035" algn="l"/>
                <a:tab pos="2660015" algn="l"/>
                <a:tab pos="3641725" algn="l"/>
                <a:tab pos="4316730" algn="l"/>
                <a:tab pos="5482590" algn="l"/>
                <a:tab pos="6848475" algn="l"/>
                <a:tab pos="7506970" algn="l"/>
              </a:tabLst>
            </a:pPr>
            <a:r>
              <a:rPr sz="2000" dirty="0">
                <a:latin typeface="Arial"/>
                <a:cs typeface="Arial"/>
              </a:rPr>
              <a:t>ihalelere	</a:t>
            </a:r>
            <a:r>
              <a:rPr sz="2000" spc="-5" dirty="0">
                <a:latin typeface="Arial"/>
                <a:cs typeface="Arial"/>
              </a:rPr>
              <a:t>katılmaktan	yasaklı	</a:t>
            </a:r>
            <a:r>
              <a:rPr sz="2000" dirty="0">
                <a:latin typeface="Arial"/>
                <a:cs typeface="Arial"/>
              </a:rPr>
              <a:t>olup	</a:t>
            </a:r>
            <a:r>
              <a:rPr sz="2000" spc="-5" dirty="0">
                <a:latin typeface="Arial"/>
                <a:cs typeface="Arial"/>
              </a:rPr>
              <a:t>olmadığı	</a:t>
            </a:r>
            <a:r>
              <a:rPr sz="2000" dirty="0">
                <a:latin typeface="Arial"/>
                <a:cs typeface="Arial"/>
              </a:rPr>
              <a:t>Kurumdan	</a:t>
            </a:r>
            <a:r>
              <a:rPr sz="2000" spc="-5" dirty="0">
                <a:latin typeface="Arial"/>
                <a:cs typeface="Arial"/>
              </a:rPr>
              <a:t>teyit	</a:t>
            </a:r>
            <a:r>
              <a:rPr sz="2000" dirty="0">
                <a:latin typeface="Arial"/>
                <a:cs typeface="Arial"/>
              </a:rPr>
              <a:t>ettirilmesi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Yasaklılık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teyidi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aday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isteklilerin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kendileri,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şahıs </a:t>
            </a:r>
            <a:r>
              <a:rPr sz="2000" dirty="0">
                <a:latin typeface="Arial"/>
                <a:cs typeface="Arial"/>
              </a:rPr>
              <a:t>şirketlerinde tüm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ortaklar,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sermaye şirketlerinde </a:t>
            </a:r>
            <a:r>
              <a:rPr sz="2000" spc="-5" dirty="0">
                <a:latin typeface="Arial"/>
                <a:cs typeface="Arial"/>
              </a:rPr>
              <a:t>yarıdan </a:t>
            </a:r>
            <a:r>
              <a:rPr sz="2000" dirty="0">
                <a:latin typeface="Arial"/>
                <a:cs typeface="Arial"/>
              </a:rPr>
              <a:t>fazla hisseye sahip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ortaklar,</a:t>
            </a:r>
            <a:endParaRPr sz="2000">
              <a:latin typeface="Arial"/>
              <a:cs typeface="Arial"/>
            </a:endParaRPr>
          </a:p>
          <a:p>
            <a:pPr marL="12700" marR="2559685">
              <a:lnSpc>
                <a:spcPct val="131600"/>
              </a:lnSpc>
              <a:spcBef>
                <a:spcPts val="5"/>
              </a:spcBef>
              <a:buFont typeface="Wingdings"/>
              <a:buChar char="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başvuru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teklifi ya </a:t>
            </a:r>
            <a:r>
              <a:rPr sz="2000" spc="-5" dirty="0">
                <a:latin typeface="Arial"/>
                <a:cs typeface="Arial"/>
              </a:rPr>
              <a:t>da </a:t>
            </a:r>
            <a:r>
              <a:rPr sz="2000" dirty="0">
                <a:latin typeface="Arial"/>
                <a:cs typeface="Arial"/>
              </a:rPr>
              <a:t>sözleşmeyi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imzalayanlar  için </a:t>
            </a:r>
            <a:r>
              <a:rPr sz="2000" spc="-20" dirty="0">
                <a:latin typeface="Arial"/>
                <a:cs typeface="Arial"/>
              </a:rPr>
              <a:t>yapılır.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4725" cy="5281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Sözleşmenin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İmzalanması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255270" indent="-243204">
              <a:lnSpc>
                <a:spcPts val="2740"/>
              </a:lnSpc>
              <a:buSzPct val="95833"/>
              <a:buFont typeface="Wingdings"/>
              <a:buChar char=""/>
              <a:tabLst>
                <a:tab pos="255904" algn="l"/>
                <a:tab pos="2070100" algn="l"/>
                <a:tab pos="3205480" algn="l"/>
                <a:tab pos="4610735" algn="l"/>
                <a:tab pos="5069840" algn="l"/>
                <a:tab pos="5850255" algn="l"/>
                <a:tab pos="6969125" algn="l"/>
                <a:tab pos="7409815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ö</a:t>
            </a:r>
            <a:r>
              <a:rPr sz="2400" spc="5" dirty="0">
                <a:latin typeface="Arial"/>
                <a:cs typeface="Arial"/>
              </a:rPr>
              <a:t>z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şm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le</a:t>
            </a:r>
            <a:r>
              <a:rPr sz="2400" dirty="0">
                <a:latin typeface="Arial"/>
                <a:cs typeface="Arial"/>
              </a:rPr>
              <a:t>r	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arece	</a:t>
            </a:r>
            <a:r>
              <a:rPr sz="2400" spc="-5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z</a:t>
            </a:r>
            <a:r>
              <a:rPr sz="2400" spc="-20" dirty="0">
                <a:latin typeface="Arial"/>
                <a:cs typeface="Arial"/>
              </a:rPr>
              <a:t>ı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2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r	</a:t>
            </a:r>
            <a:r>
              <a:rPr sz="2400" spc="10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	i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ale	yetkilisi	ile	yükl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5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tarafından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imzalanır.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255270" indent="-243204">
              <a:lnSpc>
                <a:spcPts val="2735"/>
              </a:lnSpc>
              <a:buSzPct val="95833"/>
              <a:buFont typeface="Wingdings"/>
              <a:buChar char=""/>
              <a:tabLst>
                <a:tab pos="255904" algn="l"/>
                <a:tab pos="2028825" algn="l"/>
                <a:tab pos="2850515" algn="l"/>
                <a:tab pos="3876040" algn="l"/>
                <a:tab pos="4918710" algn="l"/>
                <a:tab pos="6132195" algn="l"/>
                <a:tab pos="7905115" algn="l"/>
              </a:tabLst>
            </a:pPr>
            <a:r>
              <a:rPr sz="2400" dirty="0">
                <a:latin typeface="Arial"/>
                <a:cs typeface="Arial"/>
              </a:rPr>
              <a:t>Y</a:t>
            </a:r>
            <a:r>
              <a:rPr sz="2400" spc="-10" dirty="0">
                <a:latin typeface="Arial"/>
                <a:cs typeface="Arial"/>
              </a:rPr>
              <a:t>ü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ic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ni</a:t>
            </a:r>
            <a:r>
              <a:rPr sz="2400" dirty="0">
                <a:latin typeface="Arial"/>
                <a:cs typeface="Arial"/>
              </a:rPr>
              <a:t>n	ortak	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şim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ma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ı	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linde,	</a:t>
            </a:r>
            <a:r>
              <a:rPr sz="2400" spc="-15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özleşm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	o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tak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girişimin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bütün ortakları tarafından</a:t>
            </a:r>
            <a:r>
              <a:rPr sz="2400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imzalanır.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700">
              <a:latin typeface="Arial"/>
              <a:cs typeface="Arial"/>
            </a:endParaRPr>
          </a:p>
          <a:p>
            <a:pPr marL="255270" indent="-243204">
              <a:lnSpc>
                <a:spcPts val="2735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İhale</a:t>
            </a:r>
            <a:r>
              <a:rPr sz="2400" spc="29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dokümanında</a:t>
            </a:r>
            <a:r>
              <a:rPr sz="2400" spc="310" dirty="0"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aksi</a:t>
            </a:r>
            <a:r>
              <a:rPr sz="2400" spc="3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belirtilmedikçe</a:t>
            </a:r>
            <a:r>
              <a:rPr sz="2400" spc="3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sözleşmelerin</a:t>
            </a:r>
            <a:r>
              <a:rPr sz="2400" spc="3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notere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tescili ve onaylattırılması zorunlu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değildir.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Arial"/>
              <a:cs typeface="Arial"/>
            </a:endParaRPr>
          </a:p>
          <a:p>
            <a:pPr marL="255270" indent="-243204">
              <a:lnSpc>
                <a:spcPts val="2740"/>
              </a:lnSpc>
              <a:buSzPct val="95833"/>
              <a:buFont typeface="Wingdings"/>
              <a:buChar char=""/>
              <a:tabLst>
                <a:tab pos="255904" algn="l"/>
                <a:tab pos="1240790" algn="l"/>
                <a:tab pos="3417570" algn="l"/>
                <a:tab pos="4880610" algn="l"/>
                <a:tab pos="6223635" algn="l"/>
                <a:tab pos="7292340" algn="l"/>
              </a:tabLst>
            </a:pPr>
            <a:r>
              <a:rPr sz="2400" dirty="0">
                <a:latin typeface="Arial"/>
                <a:cs typeface="Arial"/>
              </a:rPr>
              <a:t>İha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ümanı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da	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lir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ilen	şa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tlara	</a:t>
            </a:r>
            <a:r>
              <a:rPr sz="2400" spc="-5" dirty="0">
                <a:latin typeface="Arial"/>
                <a:cs typeface="Arial"/>
              </a:rPr>
              <a:t>ayk</a:t>
            </a:r>
            <a:r>
              <a:rPr sz="2400" spc="-30" dirty="0">
                <a:latin typeface="Arial"/>
                <a:cs typeface="Arial"/>
              </a:rPr>
              <a:t>ı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ı	sözleşme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düzenlenemez.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122</a:t>
            </a:fld>
            <a:endParaRPr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31857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Bildirim ve</a:t>
            </a:r>
            <a:r>
              <a:rPr sz="2400" b="1" spc="-10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Tebligatlar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5336" y="1054684"/>
            <a:ext cx="8596630" cy="74993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ts val="2700"/>
              </a:lnSpc>
              <a:spcBef>
                <a:spcPts val="434"/>
              </a:spcBef>
              <a:tabLst>
                <a:tab pos="939165" algn="l"/>
                <a:tab pos="1229995" algn="l"/>
                <a:tab pos="2223770" algn="l"/>
                <a:tab pos="3096260" algn="l"/>
                <a:tab pos="4091304" algn="l"/>
                <a:tab pos="6231255" algn="l"/>
                <a:tab pos="7456805" algn="l"/>
              </a:tabLst>
            </a:pPr>
            <a:r>
              <a:rPr sz="2500" spc="-5" dirty="0"/>
              <a:t>Aday	,	is</a:t>
            </a:r>
            <a:r>
              <a:rPr sz="2500" spc="-20" dirty="0"/>
              <a:t>t</a:t>
            </a:r>
            <a:r>
              <a:rPr sz="2500" spc="-5" dirty="0"/>
              <a:t>ekli</a:t>
            </a:r>
            <a:r>
              <a:rPr sz="2500" dirty="0"/>
              <a:t>	</a:t>
            </a:r>
            <a:r>
              <a:rPr sz="2500" spc="-5" dirty="0"/>
              <a:t>veya</a:t>
            </a:r>
            <a:r>
              <a:rPr sz="2500" dirty="0"/>
              <a:t>	</a:t>
            </a:r>
            <a:r>
              <a:rPr sz="2500" spc="-5" dirty="0"/>
              <a:t>istekli</a:t>
            </a:r>
            <a:r>
              <a:rPr sz="2500" dirty="0"/>
              <a:t>	</a:t>
            </a:r>
            <a:r>
              <a:rPr sz="2500" spc="-5" dirty="0"/>
              <a:t>ol</a:t>
            </a:r>
            <a:r>
              <a:rPr sz="2500" spc="-15" dirty="0"/>
              <a:t>a</a:t>
            </a:r>
            <a:r>
              <a:rPr sz="2500" spc="-5" dirty="0"/>
              <a:t>bilecek</a:t>
            </a:r>
            <a:r>
              <a:rPr sz="2500" spc="-20" dirty="0"/>
              <a:t>l</a:t>
            </a:r>
            <a:r>
              <a:rPr sz="2500" spc="-5" dirty="0"/>
              <a:t>ere</a:t>
            </a:r>
            <a:r>
              <a:rPr sz="2500" dirty="0"/>
              <a:t>	</a:t>
            </a:r>
            <a:r>
              <a:rPr sz="2500" spc="-5" dirty="0"/>
              <a:t>tebligat</a:t>
            </a:r>
            <a:r>
              <a:rPr sz="2500" dirty="0"/>
              <a:t>	</a:t>
            </a:r>
            <a:r>
              <a:rPr sz="2500" spc="-10" dirty="0"/>
              <a:t>öncelik</a:t>
            </a:r>
            <a:r>
              <a:rPr sz="2500" spc="-20" dirty="0"/>
              <a:t>l</a:t>
            </a:r>
            <a:r>
              <a:rPr sz="2500" spc="-5" dirty="0"/>
              <a:t>i  olarak;</a:t>
            </a:r>
            <a:endParaRPr sz="25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75336" y="1777466"/>
            <a:ext cx="5346065" cy="13087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722630" indent="-253365">
              <a:lnSpc>
                <a:spcPct val="100000"/>
              </a:lnSpc>
              <a:spcBef>
                <a:spcPts val="300"/>
              </a:spcBef>
              <a:buSzPct val="96000"/>
              <a:buFont typeface="Wingdings"/>
              <a:buChar char=""/>
              <a:tabLst>
                <a:tab pos="723265" algn="l"/>
              </a:tabLst>
            </a:pPr>
            <a:r>
              <a:rPr sz="2500" dirty="0">
                <a:solidFill>
                  <a:srgbClr val="5B0404"/>
                </a:solidFill>
                <a:latin typeface="Arial"/>
                <a:cs typeface="Arial"/>
              </a:rPr>
              <a:t>A) </a:t>
            </a:r>
            <a:r>
              <a:rPr sz="2500" spc="-5" dirty="0">
                <a:solidFill>
                  <a:srgbClr val="5B0404"/>
                </a:solidFill>
                <a:latin typeface="Arial"/>
                <a:cs typeface="Arial"/>
              </a:rPr>
              <a:t>EKAP üzerinden</a:t>
            </a:r>
            <a:r>
              <a:rPr sz="2500" spc="-65" dirty="0">
                <a:solidFill>
                  <a:srgbClr val="5B0404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5B0404"/>
                </a:solidFill>
                <a:latin typeface="Arial"/>
                <a:cs typeface="Arial"/>
              </a:rPr>
              <a:t>(*)</a:t>
            </a:r>
            <a:endParaRPr sz="2500">
              <a:latin typeface="Arial"/>
              <a:cs typeface="Arial"/>
            </a:endParaRPr>
          </a:p>
          <a:p>
            <a:pPr marL="722630" indent="-253365">
              <a:lnSpc>
                <a:spcPct val="100000"/>
              </a:lnSpc>
              <a:spcBef>
                <a:spcPts val="204"/>
              </a:spcBef>
              <a:buSzPct val="96000"/>
              <a:buFont typeface="Wingdings"/>
              <a:buChar char=""/>
              <a:tabLst>
                <a:tab pos="723265" algn="l"/>
              </a:tabLst>
            </a:pPr>
            <a:r>
              <a:rPr sz="2500" spc="-5" dirty="0">
                <a:solidFill>
                  <a:srgbClr val="5B0404"/>
                </a:solidFill>
                <a:latin typeface="Arial"/>
                <a:cs typeface="Arial"/>
              </a:rPr>
              <a:t>B) İmza </a:t>
            </a:r>
            <a:r>
              <a:rPr sz="2500" spc="-10" dirty="0">
                <a:solidFill>
                  <a:srgbClr val="5B0404"/>
                </a:solidFill>
                <a:latin typeface="Arial"/>
                <a:cs typeface="Arial"/>
              </a:rPr>
              <a:t>karşılığı </a:t>
            </a:r>
            <a:r>
              <a:rPr sz="2500" spc="-5" dirty="0">
                <a:solidFill>
                  <a:srgbClr val="5B0404"/>
                </a:solidFill>
                <a:latin typeface="Arial"/>
                <a:cs typeface="Arial"/>
              </a:rPr>
              <a:t>elden </a:t>
            </a:r>
            <a:r>
              <a:rPr sz="2500" spc="-25" dirty="0">
                <a:solidFill>
                  <a:srgbClr val="5B0404"/>
                </a:solidFill>
                <a:latin typeface="Arial"/>
                <a:cs typeface="Arial"/>
              </a:rPr>
              <a:t>yapılır.</a:t>
            </a:r>
            <a:r>
              <a:rPr sz="2500" spc="145" dirty="0">
                <a:solidFill>
                  <a:srgbClr val="5B0404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5B0404"/>
                </a:solidFill>
                <a:latin typeface="Arial"/>
                <a:cs typeface="Arial"/>
              </a:rPr>
              <a:t>(*)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500" spc="-5" dirty="0">
                <a:latin typeface="Arial"/>
                <a:cs typeface="Arial"/>
              </a:rPr>
              <a:t>Zorunlu</a:t>
            </a:r>
            <a:r>
              <a:rPr sz="25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hallerde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40445" y="3087116"/>
            <a:ext cx="7296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10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500" spc="-2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500" spc="-10" dirty="0">
                <a:solidFill>
                  <a:srgbClr val="FF0000"/>
                </a:solidFill>
                <a:latin typeface="Arial"/>
                <a:cs typeface="Arial"/>
              </a:rPr>
              <a:t>ğ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156" y="3087116"/>
            <a:ext cx="7534275" cy="28448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86080" marR="5080">
              <a:lnSpc>
                <a:spcPts val="2700"/>
              </a:lnSpc>
              <a:spcBef>
                <a:spcPts val="434"/>
              </a:spcBef>
              <a:buSzPct val="96000"/>
              <a:buFont typeface="Wingdings"/>
              <a:buChar char=""/>
              <a:tabLst>
                <a:tab pos="639445" algn="l"/>
                <a:tab pos="1243965" algn="l"/>
                <a:tab pos="2220595" algn="l"/>
                <a:tab pos="3708400" algn="l"/>
                <a:tab pos="4809490" algn="l"/>
                <a:tab pos="6211570" algn="l"/>
                <a:tab pos="6922134" algn="l"/>
              </a:tabLst>
            </a:pP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C)	4734	S.K</a:t>
            </a:r>
            <a:r>
              <a:rPr sz="25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500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un</a:t>
            </a:r>
            <a:r>
              <a:rPr sz="25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65/(a)</a:t>
            </a:r>
            <a:r>
              <a:rPr sz="25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500" spc="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5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sz="2500" spc="-1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ne</a:t>
            </a:r>
            <a:r>
              <a:rPr sz="25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50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25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alan  yöntemlere</a:t>
            </a:r>
            <a:r>
              <a:rPr sz="25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göre,</a:t>
            </a:r>
            <a:endParaRPr sz="2500">
              <a:latin typeface="Arial"/>
              <a:cs typeface="Arial"/>
            </a:endParaRPr>
          </a:p>
          <a:p>
            <a:pPr marL="638810" indent="-253365">
              <a:lnSpc>
                <a:spcPct val="100000"/>
              </a:lnSpc>
              <a:spcBef>
                <a:spcPts val="165"/>
              </a:spcBef>
              <a:buSzPct val="96000"/>
              <a:buFont typeface="Wingdings"/>
              <a:buChar char=""/>
              <a:tabLst>
                <a:tab pos="639445" algn="l"/>
              </a:tabLst>
            </a:pP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elektronik</a:t>
            </a:r>
            <a:r>
              <a:rPr sz="25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posta</a:t>
            </a:r>
            <a:endParaRPr sz="2500">
              <a:latin typeface="Arial"/>
              <a:cs typeface="Arial"/>
            </a:endParaRPr>
          </a:p>
          <a:p>
            <a:pPr marL="727075" indent="-341630">
              <a:lnSpc>
                <a:spcPct val="100000"/>
              </a:lnSpc>
              <a:spcBef>
                <a:spcPts val="190"/>
              </a:spcBef>
              <a:buFont typeface="Wingdings"/>
              <a:buChar char=""/>
              <a:tabLst>
                <a:tab pos="727710" algn="l"/>
                <a:tab pos="1487805" algn="l"/>
              </a:tabLst>
            </a:pP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faks	yoluyla</a:t>
            </a:r>
            <a:r>
              <a:rPr sz="25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tebligat</a:t>
            </a:r>
            <a:endParaRPr sz="2500">
              <a:latin typeface="Arial"/>
              <a:cs typeface="Arial"/>
            </a:endParaRPr>
          </a:p>
          <a:p>
            <a:pPr marL="638810" indent="-253365">
              <a:lnSpc>
                <a:spcPct val="100000"/>
              </a:lnSpc>
              <a:spcBef>
                <a:spcPts val="204"/>
              </a:spcBef>
              <a:buSzPct val="96000"/>
              <a:buFont typeface="Wingdings"/>
              <a:buChar char=""/>
              <a:tabLst>
                <a:tab pos="639445" algn="l"/>
              </a:tabLst>
            </a:pPr>
            <a:r>
              <a:rPr sz="2500" spc="-5" dirty="0">
                <a:solidFill>
                  <a:srgbClr val="FF0000"/>
                </a:solidFill>
                <a:latin typeface="Arial"/>
                <a:cs typeface="Arial"/>
              </a:rPr>
              <a:t>İadeli taahhütlü mektupla</a:t>
            </a:r>
            <a:r>
              <a:rPr sz="25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500" spc="-20" dirty="0">
                <a:solidFill>
                  <a:srgbClr val="888888"/>
                </a:solidFill>
                <a:latin typeface="Arial"/>
                <a:cs typeface="Arial"/>
              </a:rPr>
              <a:t>yapılabilir.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500" spc="-40" dirty="0">
                <a:latin typeface="Arial"/>
                <a:cs typeface="Arial"/>
              </a:rPr>
              <a:t>Tebligat </a:t>
            </a:r>
            <a:r>
              <a:rPr sz="2500" spc="-5" dirty="0">
                <a:latin typeface="Arial"/>
                <a:cs typeface="Arial"/>
              </a:rPr>
              <a:t>İadeli taahhütlü mektupla</a:t>
            </a:r>
            <a:r>
              <a:rPr sz="2500" spc="30" dirty="0">
                <a:latin typeface="Arial"/>
                <a:cs typeface="Arial"/>
              </a:rPr>
              <a:t> </a:t>
            </a:r>
            <a:r>
              <a:rPr sz="2500" spc="-10" dirty="0">
                <a:latin typeface="Arial"/>
                <a:cs typeface="Arial"/>
              </a:rPr>
              <a:t>yapılırsa;</a:t>
            </a:r>
            <a:endParaRPr sz="2500">
              <a:latin typeface="Arial"/>
              <a:cs typeface="Arial"/>
            </a:endParaRPr>
          </a:p>
          <a:p>
            <a:pPr marL="638810" indent="-253365">
              <a:lnSpc>
                <a:spcPct val="100000"/>
              </a:lnSpc>
              <a:spcBef>
                <a:spcPts val="204"/>
              </a:spcBef>
              <a:buSzPct val="96000"/>
              <a:buFont typeface="Wingdings"/>
              <a:buChar char=""/>
              <a:tabLst>
                <a:tab pos="639445" algn="l"/>
              </a:tabLst>
            </a:pPr>
            <a:r>
              <a:rPr sz="2500" spc="-5" dirty="0">
                <a:latin typeface="Arial"/>
                <a:cs typeface="Arial"/>
              </a:rPr>
              <a:t>Mektubun teslim </a:t>
            </a:r>
            <a:r>
              <a:rPr sz="2500" spc="-10" dirty="0">
                <a:latin typeface="Arial"/>
                <a:cs typeface="Arial"/>
              </a:rPr>
              <a:t>edildiği </a:t>
            </a:r>
            <a:r>
              <a:rPr sz="2500" spc="-5" dirty="0">
                <a:latin typeface="Arial"/>
                <a:cs typeface="Arial"/>
              </a:rPr>
              <a:t>tarih tebliğ tarihi</a:t>
            </a:r>
            <a:r>
              <a:rPr sz="2500" spc="100" dirty="0">
                <a:latin typeface="Arial"/>
                <a:cs typeface="Arial"/>
              </a:rPr>
              <a:t> </a:t>
            </a:r>
            <a:r>
              <a:rPr sz="2500" spc="-30" dirty="0">
                <a:latin typeface="Arial"/>
                <a:cs typeface="Arial"/>
              </a:rPr>
              <a:t>sayılır.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1857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Bildirim ve</a:t>
            </a:r>
            <a:r>
              <a:rPr sz="2400" b="1" spc="-10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Tebligatlar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7900" cy="4660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EKAP </a:t>
            </a:r>
            <a:r>
              <a:rPr sz="2000" dirty="0">
                <a:latin typeface="Arial"/>
                <a:cs typeface="Arial"/>
              </a:rPr>
              <a:t>üzerinden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tebligatlar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7620" algn="just">
              <a:lnSpc>
                <a:spcPts val="2160"/>
              </a:lnSpc>
              <a:spcBef>
                <a:spcPts val="1664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Arial"/>
                <a:cs typeface="Arial"/>
              </a:rPr>
              <a:t>İdareler ve ihaleye katılmak isteyen Türkiye Cumhuriyeti vatandaşı gerçek  </a:t>
            </a:r>
            <a:r>
              <a:rPr sz="2000" dirty="0">
                <a:latin typeface="Arial"/>
                <a:cs typeface="Arial"/>
              </a:rPr>
              <a:t>kişiler </a:t>
            </a:r>
            <a:r>
              <a:rPr sz="2000" spc="-5" dirty="0">
                <a:latin typeface="Arial"/>
                <a:cs typeface="Arial"/>
              </a:rPr>
              <a:t>ile Türkiye Cumhuriyeti kanunlarına göre </a:t>
            </a:r>
            <a:r>
              <a:rPr sz="2000" dirty="0">
                <a:latin typeface="Arial"/>
                <a:cs typeface="Arial"/>
              </a:rPr>
              <a:t>kurulmuş </a:t>
            </a:r>
            <a:r>
              <a:rPr sz="2000" spc="-5" dirty="0">
                <a:latin typeface="Arial"/>
                <a:cs typeface="Arial"/>
              </a:rPr>
              <a:t>tüzel </a:t>
            </a:r>
            <a:r>
              <a:rPr sz="2000" dirty="0">
                <a:latin typeface="Arial"/>
                <a:cs typeface="Arial"/>
              </a:rPr>
              <a:t>kişiler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EKAP’a kayıt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olmak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zorundadır.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159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EKAP </a:t>
            </a:r>
            <a:r>
              <a:rPr sz="2000" spc="-5" dirty="0">
                <a:latin typeface="Arial"/>
                <a:cs typeface="Arial"/>
              </a:rPr>
              <a:t>üzerinden yapılan </a:t>
            </a:r>
            <a:r>
              <a:rPr sz="2000" dirty="0">
                <a:latin typeface="Arial"/>
                <a:cs typeface="Arial"/>
              </a:rPr>
              <a:t>tebligatlarda bildirim tarihi tebliğ tarihi </a:t>
            </a:r>
            <a:r>
              <a:rPr sz="2000" spc="-20" dirty="0">
                <a:latin typeface="Arial"/>
                <a:cs typeface="Arial"/>
              </a:rPr>
              <a:t>sayılır.  </a:t>
            </a:r>
            <a:r>
              <a:rPr sz="2000" spc="-30" dirty="0">
                <a:latin typeface="Arial"/>
                <a:cs typeface="Arial"/>
              </a:rPr>
              <a:t>Tebligatın aday, </a:t>
            </a:r>
            <a:r>
              <a:rPr sz="2000" spc="-5" dirty="0">
                <a:latin typeface="Arial"/>
                <a:cs typeface="Arial"/>
              </a:rPr>
              <a:t>istekli ve </a:t>
            </a:r>
            <a:r>
              <a:rPr sz="2000" dirty="0">
                <a:latin typeface="Arial"/>
                <a:cs typeface="Arial"/>
              </a:rPr>
              <a:t>istekli </a:t>
            </a:r>
            <a:r>
              <a:rPr sz="2000" spc="-5" dirty="0">
                <a:latin typeface="Arial"/>
                <a:cs typeface="Arial"/>
              </a:rPr>
              <a:t>olabileceğe </a:t>
            </a:r>
            <a:r>
              <a:rPr sz="2000" dirty="0">
                <a:latin typeface="Arial"/>
                <a:cs typeface="Arial"/>
              </a:rPr>
              <a:t>ait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EKAP’ta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yer alan bildirim  kutusuna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ulaştığı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tarih, bildirim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tarihi </a:t>
            </a:r>
            <a:r>
              <a:rPr sz="2000" dirty="0">
                <a:latin typeface="Arial"/>
                <a:cs typeface="Arial"/>
              </a:rPr>
              <a:t>olarak kabul </a:t>
            </a:r>
            <a:r>
              <a:rPr sz="2000" spc="-20" dirty="0">
                <a:latin typeface="Arial"/>
                <a:cs typeface="Arial"/>
              </a:rPr>
              <a:t>edilir. </a:t>
            </a:r>
            <a:r>
              <a:rPr sz="2000" dirty="0">
                <a:latin typeface="Arial"/>
                <a:cs typeface="Arial"/>
              </a:rPr>
              <a:t>İdarelerce, </a:t>
            </a:r>
            <a:r>
              <a:rPr sz="2000" spc="-5" dirty="0">
                <a:latin typeface="Arial"/>
                <a:cs typeface="Arial"/>
              </a:rPr>
              <a:t>EKAP  üzerinden tebligat işlemleri iş </a:t>
            </a:r>
            <a:r>
              <a:rPr sz="2000" dirty="0">
                <a:latin typeface="Arial"/>
                <a:cs typeface="Arial"/>
              </a:rPr>
              <a:t>günü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mesai </a:t>
            </a:r>
            <a:r>
              <a:rPr sz="2000" spc="-5" dirty="0">
                <a:latin typeface="Arial"/>
                <a:cs typeface="Arial"/>
              </a:rPr>
              <a:t>saatlerine bağlı kalınmaksızın  </a:t>
            </a:r>
            <a:r>
              <a:rPr sz="2000" dirty="0">
                <a:latin typeface="Arial"/>
                <a:cs typeface="Arial"/>
              </a:rPr>
              <a:t>her zaman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gerçekleştirilebilir.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7620">
              <a:lnSpc>
                <a:spcPts val="2160"/>
              </a:lnSpc>
              <a:spcBef>
                <a:spcPts val="1670"/>
              </a:spcBef>
              <a:tabLst>
                <a:tab pos="329565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-	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Ancak, 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tebligatın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EKAP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tarafından </a:t>
            </a:r>
            <a:r>
              <a:rPr sz="2000" u="heavy" spc="-3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aday,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istekli ve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istekli olabileceklere  bildirimi her koşulda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iş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günlerinde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 9.00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–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18.00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saatleri arasında</a:t>
            </a:r>
            <a:r>
              <a:rPr sz="2000" u="heavy" spc="-1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yapılır.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85610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Dışı Bırakılma Nedenleri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4734/10 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(Taahhüt</a:t>
            </a:r>
            <a:r>
              <a:rPr sz="2400" b="1" spc="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Edilenler)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36700"/>
            <a:ext cx="8593455" cy="4798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2590" indent="-390525">
              <a:lnSpc>
                <a:spcPts val="2050"/>
              </a:lnSpc>
              <a:spcBef>
                <a:spcPts val="95"/>
              </a:spcBef>
              <a:buClr>
                <a:srgbClr val="FF0000"/>
              </a:buClr>
              <a:buAutoNum type="alphaLcParenR"/>
              <a:tabLst>
                <a:tab pos="402590" algn="l"/>
                <a:tab pos="403225" algn="l"/>
                <a:tab pos="1021715" algn="l"/>
                <a:tab pos="1804670" algn="l"/>
                <a:tab pos="2677795" algn="l"/>
                <a:tab pos="3635375" algn="l"/>
                <a:tab pos="4336415" algn="l"/>
                <a:tab pos="5012055" algn="l"/>
                <a:tab pos="6250940" algn="l"/>
                <a:tab pos="7517765" algn="l"/>
              </a:tabLst>
            </a:pPr>
            <a:r>
              <a:rPr sz="1900" spc="-5" dirty="0">
                <a:latin typeface="Arial"/>
                <a:cs typeface="Arial"/>
              </a:rPr>
              <a:t>İflas	</a:t>
            </a:r>
            <a:r>
              <a:rPr sz="1900" dirty="0">
                <a:latin typeface="Arial"/>
                <a:cs typeface="Arial"/>
              </a:rPr>
              <a:t>eden,	</a:t>
            </a:r>
            <a:r>
              <a:rPr sz="1900" spc="-5" dirty="0">
                <a:latin typeface="Arial"/>
                <a:cs typeface="Arial"/>
              </a:rPr>
              <a:t>tasfiye	</a:t>
            </a:r>
            <a:r>
              <a:rPr sz="1900" dirty="0">
                <a:latin typeface="Arial"/>
                <a:cs typeface="Arial"/>
              </a:rPr>
              <a:t>halinde	olan,	</a:t>
            </a:r>
            <a:r>
              <a:rPr sz="1900" spc="-5" dirty="0">
                <a:latin typeface="Arial"/>
                <a:cs typeface="Arial"/>
              </a:rPr>
              <a:t>işleri	</a:t>
            </a:r>
            <a:r>
              <a:rPr sz="1900" dirty="0">
                <a:latin typeface="Arial"/>
                <a:cs typeface="Arial"/>
              </a:rPr>
              <a:t>mahkeme	</a:t>
            </a:r>
            <a:r>
              <a:rPr sz="1900" spc="-5" dirty="0">
                <a:latin typeface="Arial"/>
                <a:cs typeface="Arial"/>
              </a:rPr>
              <a:t>tarafından	yürütülen,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sz="1900" spc="-5" dirty="0">
                <a:latin typeface="Arial"/>
                <a:cs typeface="Arial"/>
              </a:rPr>
              <a:t>konkordato ilan eden, işlerini askıya</a:t>
            </a:r>
            <a:r>
              <a:rPr sz="1900" spc="1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alanlar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Arial"/>
              <a:cs typeface="Arial"/>
            </a:endParaRPr>
          </a:p>
          <a:p>
            <a:pPr marL="12700" marR="5715" algn="just">
              <a:lnSpc>
                <a:spcPct val="80000"/>
              </a:lnSpc>
              <a:buClr>
                <a:srgbClr val="FF0000"/>
              </a:buClr>
              <a:buAutoNum type="alphaLcParenR" startAt="2"/>
              <a:tabLst>
                <a:tab pos="304165" algn="l"/>
              </a:tabLst>
            </a:pPr>
            <a:r>
              <a:rPr sz="1900" spc="-5" dirty="0">
                <a:latin typeface="Arial"/>
                <a:cs typeface="Arial"/>
              </a:rPr>
              <a:t>İflası </a:t>
            </a:r>
            <a:r>
              <a:rPr sz="1900" dirty="0">
                <a:latin typeface="Arial"/>
                <a:cs typeface="Arial"/>
              </a:rPr>
              <a:t>ilan edilen, zorunlu </a:t>
            </a:r>
            <a:r>
              <a:rPr sz="1900" spc="-5" dirty="0">
                <a:latin typeface="Arial"/>
                <a:cs typeface="Arial"/>
              </a:rPr>
              <a:t>tasfiye </a:t>
            </a:r>
            <a:r>
              <a:rPr sz="1900" dirty="0">
                <a:latin typeface="Arial"/>
                <a:cs typeface="Arial"/>
              </a:rPr>
              <a:t>kararı verilen, </a:t>
            </a:r>
            <a:r>
              <a:rPr sz="1900" spc="-5" dirty="0">
                <a:latin typeface="Arial"/>
                <a:cs typeface="Arial"/>
              </a:rPr>
              <a:t>alacaklılara </a:t>
            </a:r>
            <a:r>
              <a:rPr sz="1900" dirty="0">
                <a:latin typeface="Arial"/>
                <a:cs typeface="Arial"/>
              </a:rPr>
              <a:t>karşı </a:t>
            </a:r>
            <a:r>
              <a:rPr sz="1900" spc="-5" dirty="0">
                <a:latin typeface="Arial"/>
                <a:cs typeface="Arial"/>
              </a:rPr>
              <a:t>borçlarından  </a:t>
            </a:r>
            <a:r>
              <a:rPr sz="1900" spc="-10" dirty="0">
                <a:latin typeface="Arial"/>
                <a:cs typeface="Arial"/>
              </a:rPr>
              <a:t>dolayı </a:t>
            </a:r>
            <a:r>
              <a:rPr sz="1900" spc="-5" dirty="0">
                <a:latin typeface="Arial"/>
                <a:cs typeface="Arial"/>
              </a:rPr>
              <a:t>mahkeme idaresi </a:t>
            </a:r>
            <a:r>
              <a:rPr sz="1900" spc="-10" dirty="0">
                <a:latin typeface="Arial"/>
                <a:cs typeface="Arial"/>
              </a:rPr>
              <a:t>altında</a:t>
            </a:r>
            <a:r>
              <a:rPr sz="1900" spc="14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bulunanlar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"/>
              <a:buAutoNum type="alphaLcParenR" startAt="2"/>
            </a:pPr>
            <a:endParaRPr sz="1750">
              <a:latin typeface="Arial"/>
              <a:cs typeface="Arial"/>
            </a:endParaRPr>
          </a:p>
          <a:p>
            <a:pPr marL="280670" indent="-268605" algn="just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AutoNum type="alphaLcParenR" startAt="2"/>
              <a:tabLst>
                <a:tab pos="281305" algn="l"/>
              </a:tabLst>
            </a:pPr>
            <a:r>
              <a:rPr sz="1900" spc="-10" dirty="0">
                <a:latin typeface="Arial"/>
                <a:cs typeface="Arial"/>
              </a:rPr>
              <a:t>Kesinleşmiş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sosyal </a:t>
            </a:r>
            <a:r>
              <a:rPr sz="1900" spc="-10" dirty="0">
                <a:solidFill>
                  <a:srgbClr val="FF0000"/>
                </a:solidFill>
                <a:latin typeface="Arial"/>
                <a:cs typeface="Arial"/>
              </a:rPr>
              <a:t>güvenlik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prim borcu</a:t>
            </a:r>
            <a:r>
              <a:rPr sz="1900" spc="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olanlar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Arial"/>
              <a:buAutoNum type="alphaLcParenR" startAt="2"/>
            </a:pPr>
            <a:endParaRPr sz="1750">
              <a:latin typeface="Arial"/>
              <a:cs typeface="Arial"/>
            </a:endParaRPr>
          </a:p>
          <a:p>
            <a:pPr marL="294640" indent="-281940" algn="just">
              <a:lnSpc>
                <a:spcPct val="100000"/>
              </a:lnSpc>
              <a:buClr>
                <a:srgbClr val="FF0000"/>
              </a:buClr>
              <a:buAutoNum type="alphaLcParenR" startAt="2"/>
              <a:tabLst>
                <a:tab pos="294640" algn="l"/>
              </a:tabLst>
            </a:pPr>
            <a:r>
              <a:rPr sz="1900" spc="-5" dirty="0">
                <a:latin typeface="Arial"/>
                <a:cs typeface="Arial"/>
              </a:rPr>
              <a:t>Kesinleşmiş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vergi borcu </a:t>
            </a:r>
            <a:r>
              <a:rPr sz="1900" spc="-5" dirty="0">
                <a:latin typeface="Arial"/>
                <a:cs typeface="Arial"/>
              </a:rPr>
              <a:t>olanlar (KİGT Md: 17; </a:t>
            </a:r>
            <a:r>
              <a:rPr sz="1900" spc="-25" dirty="0">
                <a:solidFill>
                  <a:srgbClr val="FF0000"/>
                </a:solidFill>
                <a:latin typeface="Arial"/>
                <a:cs typeface="Arial"/>
              </a:rPr>
              <a:t>Vergi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borcu&gt; 5.000</a:t>
            </a:r>
            <a:r>
              <a:rPr sz="1900" spc="25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TL</a:t>
            </a:r>
            <a:r>
              <a:rPr sz="1900" spc="-5" dirty="0">
                <a:latin typeface="Arial"/>
                <a:cs typeface="Arial"/>
              </a:rPr>
              <a:t>)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Arial"/>
              <a:buAutoNum type="alphaLcParenR" startAt="2"/>
            </a:pPr>
            <a:endParaRPr sz="1750">
              <a:latin typeface="Arial"/>
              <a:cs typeface="Arial"/>
            </a:endParaRPr>
          </a:p>
          <a:p>
            <a:pPr marL="294640" indent="-281940">
              <a:lnSpc>
                <a:spcPts val="2055"/>
              </a:lnSpc>
              <a:buClr>
                <a:srgbClr val="FF0000"/>
              </a:buClr>
              <a:buAutoNum type="alphaLcParenR" startAt="2"/>
              <a:tabLst>
                <a:tab pos="294640" algn="l"/>
                <a:tab pos="4584700" algn="l"/>
              </a:tabLst>
            </a:pPr>
            <a:r>
              <a:rPr sz="1900" spc="-5" dirty="0">
                <a:latin typeface="Arial"/>
                <a:cs typeface="Arial"/>
              </a:rPr>
              <a:t>İhale tarihinden önceki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sz="1900" spc="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yıl</a:t>
            </a:r>
            <a:r>
              <a:rPr sz="19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içinde,	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mesleki faaliyetlerinden </a:t>
            </a:r>
            <a:r>
              <a:rPr sz="1900" spc="-5" dirty="0">
                <a:latin typeface="Arial"/>
                <a:cs typeface="Arial"/>
              </a:rPr>
              <a:t>dolayı</a:t>
            </a:r>
            <a:r>
              <a:rPr sz="1900" spc="2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yargı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055"/>
              </a:lnSpc>
            </a:pPr>
            <a:r>
              <a:rPr sz="1900" spc="-5" dirty="0">
                <a:latin typeface="Arial"/>
                <a:cs typeface="Arial"/>
              </a:rPr>
              <a:t>kararıyla </a:t>
            </a:r>
            <a:r>
              <a:rPr sz="1900" spc="-10" dirty="0">
                <a:solidFill>
                  <a:srgbClr val="FF0000"/>
                </a:solidFill>
                <a:latin typeface="Arial"/>
                <a:cs typeface="Arial"/>
              </a:rPr>
              <a:t>hüküm</a:t>
            </a:r>
            <a:r>
              <a:rPr sz="19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giyenler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12700" marR="5080">
              <a:lnSpc>
                <a:spcPts val="1820"/>
              </a:lnSpc>
            </a:pP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g) </a:t>
            </a:r>
            <a:r>
              <a:rPr sz="1900" dirty="0">
                <a:latin typeface="Arial"/>
                <a:cs typeface="Arial"/>
              </a:rPr>
              <a:t>İhale tarihi </a:t>
            </a:r>
            <a:r>
              <a:rPr sz="1900" spc="-5" dirty="0">
                <a:latin typeface="Arial"/>
                <a:cs typeface="Arial"/>
              </a:rPr>
              <a:t>itibariyle, </a:t>
            </a:r>
            <a:r>
              <a:rPr sz="1900" dirty="0">
                <a:latin typeface="Arial"/>
                <a:cs typeface="Arial"/>
              </a:rPr>
              <a:t>kayıtlı </a:t>
            </a:r>
            <a:r>
              <a:rPr sz="1900" spc="-5" dirty="0">
                <a:latin typeface="Arial"/>
                <a:cs typeface="Arial"/>
              </a:rPr>
              <a:t>olduğu </a:t>
            </a:r>
            <a:r>
              <a:rPr sz="1900" dirty="0">
                <a:latin typeface="Arial"/>
                <a:cs typeface="Arial"/>
              </a:rPr>
              <a:t>oda </a:t>
            </a:r>
            <a:r>
              <a:rPr sz="1900" spc="-5" dirty="0">
                <a:latin typeface="Arial"/>
                <a:cs typeface="Arial"/>
              </a:rPr>
              <a:t>tarafından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mesleki faaliyetten men  </a:t>
            </a:r>
            <a:r>
              <a:rPr sz="1900" spc="-10" dirty="0">
                <a:solidFill>
                  <a:srgbClr val="FF0000"/>
                </a:solidFill>
                <a:latin typeface="Arial"/>
                <a:cs typeface="Arial"/>
              </a:rPr>
              <a:t>edilmiş</a:t>
            </a:r>
            <a:r>
              <a:rPr sz="1900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olanlar</a:t>
            </a:r>
            <a:endParaRPr sz="1900">
              <a:latin typeface="Arial"/>
              <a:cs typeface="Arial"/>
            </a:endParaRPr>
          </a:p>
          <a:p>
            <a:pPr marL="12700" marR="5080" algn="just">
              <a:lnSpc>
                <a:spcPct val="80100"/>
              </a:lnSpc>
              <a:spcBef>
                <a:spcPts val="1025"/>
              </a:spcBef>
              <a:buClr>
                <a:srgbClr val="FF0000"/>
              </a:buClr>
              <a:buSzPct val="94736"/>
              <a:buFont typeface="Wingdings"/>
              <a:buChar char=""/>
              <a:tabLst>
                <a:tab pos="228600" algn="l"/>
              </a:tabLst>
            </a:pPr>
            <a:r>
              <a:rPr sz="1900" dirty="0">
                <a:latin typeface="Arial"/>
                <a:cs typeface="Arial"/>
              </a:rPr>
              <a:t>(a), (b), </a:t>
            </a:r>
            <a:r>
              <a:rPr sz="1900" spc="-5" dirty="0">
                <a:latin typeface="Arial"/>
                <a:cs typeface="Arial"/>
              </a:rPr>
              <a:t>(c), </a:t>
            </a:r>
            <a:r>
              <a:rPr sz="1900" dirty="0">
                <a:latin typeface="Arial"/>
                <a:cs typeface="Arial"/>
              </a:rPr>
              <a:t>(d), </a:t>
            </a:r>
            <a:r>
              <a:rPr sz="1900" spc="-5" dirty="0">
                <a:latin typeface="Arial"/>
                <a:cs typeface="Arial"/>
              </a:rPr>
              <a:t>(e) </a:t>
            </a:r>
            <a:r>
              <a:rPr sz="1900" spc="-10" dirty="0">
                <a:latin typeface="Arial"/>
                <a:cs typeface="Arial"/>
              </a:rPr>
              <a:t>ve </a:t>
            </a:r>
            <a:r>
              <a:rPr sz="1900" spc="-5" dirty="0">
                <a:latin typeface="Arial"/>
                <a:cs typeface="Arial"/>
              </a:rPr>
              <a:t>(g) </a:t>
            </a:r>
            <a:r>
              <a:rPr sz="1900" dirty="0">
                <a:latin typeface="Arial"/>
                <a:cs typeface="Arial"/>
              </a:rPr>
              <a:t>bentlerinde </a:t>
            </a:r>
            <a:r>
              <a:rPr sz="1900" spc="-5" dirty="0">
                <a:latin typeface="Arial"/>
                <a:cs typeface="Arial"/>
              </a:rPr>
              <a:t>sayılan </a:t>
            </a:r>
            <a:r>
              <a:rPr sz="1900" dirty="0">
                <a:latin typeface="Arial"/>
                <a:cs typeface="Arial"/>
              </a:rPr>
              <a:t>durumlara </a:t>
            </a:r>
            <a:r>
              <a:rPr sz="1900" spc="-5" dirty="0">
                <a:latin typeface="Arial"/>
                <a:cs typeface="Arial"/>
              </a:rPr>
              <a:t>ilişkin </a:t>
            </a:r>
            <a:r>
              <a:rPr sz="1900" spc="-470" dirty="0">
                <a:solidFill>
                  <a:srgbClr val="FF0000"/>
                </a:solidFill>
                <a:latin typeface="Arial"/>
                <a:cs typeface="Arial"/>
              </a:rPr>
              <a:t>teklif 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mektubunda taahhüt </a:t>
            </a:r>
            <a:r>
              <a:rPr sz="1900" spc="-15" dirty="0">
                <a:solidFill>
                  <a:srgbClr val="FF0000"/>
                </a:solidFill>
                <a:latin typeface="Arial"/>
                <a:cs typeface="Arial"/>
              </a:rPr>
              <a:t>verilir.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Sözleşmenin imzalanmasından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önce </a:t>
            </a:r>
            <a:r>
              <a:rPr sz="1900" dirty="0">
                <a:latin typeface="Arial"/>
                <a:cs typeface="Arial"/>
              </a:rPr>
              <a:t>ilgili belgeler  </a:t>
            </a:r>
            <a:r>
              <a:rPr sz="1900" spc="-15" dirty="0">
                <a:latin typeface="Arial"/>
                <a:cs typeface="Arial"/>
              </a:rPr>
              <a:t>sunulur.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7346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Dışı Bırakılma Nedenleri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4734/10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479155" cy="41116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90100"/>
              </a:lnSpc>
              <a:spcBef>
                <a:spcPts val="340"/>
              </a:spcBef>
            </a:pPr>
            <a:r>
              <a:rPr sz="2000" dirty="0">
                <a:latin typeface="Arial"/>
                <a:cs typeface="Arial"/>
              </a:rPr>
              <a:t>f) İhale tarihinden önceki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5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yıl </a:t>
            </a:r>
            <a:r>
              <a:rPr sz="2000" spc="-5" dirty="0">
                <a:latin typeface="Arial"/>
                <a:cs typeface="Arial"/>
              </a:rPr>
              <a:t>içinde, ihaleyi </a:t>
            </a:r>
            <a:r>
              <a:rPr sz="2000" dirty="0">
                <a:latin typeface="Arial"/>
                <a:cs typeface="Arial"/>
              </a:rPr>
              <a:t>yapan </a:t>
            </a:r>
            <a:r>
              <a:rPr sz="2000" spc="-5" dirty="0">
                <a:latin typeface="Arial"/>
                <a:cs typeface="Arial"/>
              </a:rPr>
              <a:t>idareye yaptığı işler  sırasında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iş veya meslek ahlakına aykırı </a:t>
            </a:r>
            <a:r>
              <a:rPr sz="2000" spc="-5" dirty="0">
                <a:latin typeface="Arial"/>
                <a:cs typeface="Arial"/>
              </a:rPr>
              <a:t>faaliyetlerde bulunduğu </a:t>
            </a:r>
            <a:r>
              <a:rPr sz="2000" dirty="0">
                <a:latin typeface="Arial"/>
                <a:cs typeface="Arial"/>
              </a:rPr>
              <a:t>bu idarece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ispat </a:t>
            </a:r>
            <a:r>
              <a:rPr sz="2000" dirty="0">
                <a:latin typeface="Arial"/>
                <a:cs typeface="Arial"/>
              </a:rPr>
              <a:t>edilenler (tutanak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vs.)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94615">
              <a:lnSpc>
                <a:spcPts val="2280"/>
              </a:lnSpc>
              <a:spcBef>
                <a:spcPts val="1395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h) </a:t>
            </a:r>
            <a:r>
              <a:rPr sz="2000" dirty="0">
                <a:latin typeface="Arial"/>
                <a:cs typeface="Arial"/>
              </a:rPr>
              <a:t>İdareler </a:t>
            </a:r>
            <a:r>
              <a:rPr sz="2000" spc="-5" dirty="0">
                <a:latin typeface="Arial"/>
                <a:cs typeface="Arial"/>
              </a:rPr>
              <a:t>tarafından istenilen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bilgi ve belgeleri idareye vermeyen</a:t>
            </a:r>
            <a:r>
              <a:rPr sz="2000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veya</a:t>
            </a:r>
            <a:endParaRPr sz="2000">
              <a:latin typeface="Arial"/>
              <a:cs typeface="Arial"/>
            </a:endParaRPr>
          </a:p>
          <a:p>
            <a:pPr marL="377825">
              <a:lnSpc>
                <a:spcPts val="2280"/>
              </a:lnSpc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yanıltıcı bilgi ve/veya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sahte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belge </a:t>
            </a:r>
            <a:r>
              <a:rPr sz="2000" dirty="0">
                <a:latin typeface="Arial"/>
                <a:cs typeface="Arial"/>
              </a:rPr>
              <a:t>verdiği tespit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edilenler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280670" indent="-186690">
              <a:lnSpc>
                <a:spcPts val="2280"/>
              </a:lnSpc>
              <a:spcBef>
                <a:spcPts val="1380"/>
              </a:spcBef>
              <a:buAutoNum type="alphaLcParenR" startAt="9"/>
              <a:tabLst>
                <a:tab pos="281305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Kanunun </a:t>
            </a:r>
            <a:r>
              <a:rPr sz="2000" spc="-75" dirty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inci </a:t>
            </a:r>
            <a:r>
              <a:rPr sz="2000" dirty="0">
                <a:latin typeface="Arial"/>
                <a:cs typeface="Arial"/>
              </a:rPr>
              <a:t>md.’ne göre </a:t>
            </a:r>
            <a:r>
              <a:rPr sz="2000" spc="-5" dirty="0">
                <a:latin typeface="Arial"/>
                <a:cs typeface="Arial"/>
              </a:rPr>
              <a:t>ihaleye katılamayacağı belirtildiği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halde</a:t>
            </a:r>
            <a:endParaRPr sz="2000">
              <a:latin typeface="Arial"/>
              <a:cs typeface="Arial"/>
            </a:endParaRPr>
          </a:p>
          <a:p>
            <a:pPr marL="280670">
              <a:lnSpc>
                <a:spcPts val="2280"/>
              </a:lnSpc>
            </a:pPr>
            <a:r>
              <a:rPr sz="2000" spc="-5" dirty="0">
                <a:latin typeface="Arial"/>
                <a:cs typeface="Arial"/>
              </a:rPr>
              <a:t>ihaleye katılanlar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06705" indent="-212725">
              <a:lnSpc>
                <a:spcPts val="2280"/>
              </a:lnSpc>
              <a:spcBef>
                <a:spcPts val="1400"/>
              </a:spcBef>
              <a:buAutoNum type="alphaLcParenR" startAt="10"/>
              <a:tabLst>
                <a:tab pos="30734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Kanunun 17 nci </a:t>
            </a:r>
            <a:r>
              <a:rPr sz="2000" dirty="0">
                <a:latin typeface="Arial"/>
                <a:cs typeface="Arial"/>
              </a:rPr>
              <a:t>maddesinde </a:t>
            </a:r>
            <a:r>
              <a:rPr sz="2000" spc="-5" dirty="0">
                <a:latin typeface="Arial"/>
                <a:cs typeface="Arial"/>
              </a:rPr>
              <a:t>belirtilen yasak fiil </a:t>
            </a:r>
            <a:r>
              <a:rPr sz="2000" dirty="0">
                <a:latin typeface="Arial"/>
                <a:cs typeface="Arial"/>
              </a:rPr>
              <a:t>veya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davranışlarda</a:t>
            </a:r>
            <a:endParaRPr sz="2000">
              <a:latin typeface="Arial"/>
              <a:cs typeface="Arial"/>
            </a:endParaRPr>
          </a:p>
          <a:p>
            <a:pPr marL="377825">
              <a:lnSpc>
                <a:spcPts val="2280"/>
              </a:lnSpc>
            </a:pPr>
            <a:r>
              <a:rPr sz="2000" spc="-5" dirty="0">
                <a:latin typeface="Arial"/>
                <a:cs typeface="Arial"/>
              </a:rPr>
              <a:t>bulundukları </a:t>
            </a:r>
            <a:r>
              <a:rPr sz="2000" dirty="0">
                <a:latin typeface="Arial"/>
                <a:cs typeface="Arial"/>
              </a:rPr>
              <a:t>tespit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edilenler.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2926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Dışı Bırakılma</a:t>
            </a:r>
            <a:r>
              <a:rPr sz="2400" b="1" spc="-6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Nedenleri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17890" cy="11544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34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Gerçeğe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aykırı </a:t>
            </a:r>
            <a:r>
              <a:rPr sz="2000" dirty="0">
                <a:latin typeface="Arial"/>
                <a:cs typeface="Arial"/>
              </a:rPr>
              <a:t>hususlar içeren taahhütname sunulması </a:t>
            </a:r>
            <a:r>
              <a:rPr sz="2000" spc="-5" dirty="0">
                <a:latin typeface="Arial"/>
                <a:cs typeface="Arial"/>
              </a:rPr>
              <a:t>veya ihale</a:t>
            </a:r>
            <a:r>
              <a:rPr sz="2000" spc="-20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üzerinde  </a:t>
            </a:r>
            <a:r>
              <a:rPr sz="2000" dirty="0">
                <a:latin typeface="Arial"/>
                <a:cs typeface="Arial"/>
              </a:rPr>
              <a:t>kalan </a:t>
            </a:r>
            <a:r>
              <a:rPr sz="2000" spc="-5" dirty="0">
                <a:latin typeface="Arial"/>
                <a:cs typeface="Arial"/>
              </a:rPr>
              <a:t>istekli tarafından </a:t>
            </a:r>
            <a:r>
              <a:rPr sz="2000" dirty="0">
                <a:latin typeface="Arial"/>
                <a:cs typeface="Arial"/>
              </a:rPr>
              <a:t>taahhüt </a:t>
            </a:r>
            <a:r>
              <a:rPr sz="2000" spc="-5" dirty="0">
                <a:latin typeface="Arial"/>
                <a:cs typeface="Arial"/>
              </a:rPr>
              <a:t>altına alınan durumu </a:t>
            </a:r>
            <a:r>
              <a:rPr sz="2000" dirty="0">
                <a:latin typeface="Arial"/>
                <a:cs typeface="Arial"/>
              </a:rPr>
              <a:t>tevsik </a:t>
            </a:r>
            <a:r>
              <a:rPr sz="2000" spc="-5" dirty="0">
                <a:latin typeface="Arial"/>
                <a:cs typeface="Arial"/>
              </a:rPr>
              <a:t>eden belgelerin  </a:t>
            </a:r>
            <a:r>
              <a:rPr sz="2000" dirty="0">
                <a:latin typeface="Arial"/>
                <a:cs typeface="Arial"/>
              </a:rPr>
              <a:t>sözleşme </a:t>
            </a:r>
            <a:r>
              <a:rPr sz="2000" spc="-5" dirty="0">
                <a:latin typeface="Arial"/>
                <a:cs typeface="Arial"/>
              </a:rPr>
              <a:t>imzalanmadan </a:t>
            </a:r>
            <a:r>
              <a:rPr sz="2000" dirty="0">
                <a:latin typeface="Arial"/>
                <a:cs typeface="Arial"/>
              </a:rPr>
              <a:t>önce verilmemesi </a:t>
            </a:r>
            <a:r>
              <a:rPr sz="2000" spc="-5" dirty="0">
                <a:latin typeface="Arial"/>
                <a:cs typeface="Arial"/>
              </a:rPr>
              <a:t>halinde bu durumda olanlar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ihale dışı bırakılarak geçici teminatları gelir</a:t>
            </a:r>
            <a:r>
              <a:rPr sz="20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kaydedilir.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991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İhaleye Katılamayacak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Olanlar – 4734 /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265669" y="2668016"/>
            <a:ext cx="7181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rüşv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7397" y="2668016"/>
            <a:ext cx="731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ve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me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7631" y="966825"/>
            <a:ext cx="6753859" cy="230632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03530" indent="-291465">
              <a:lnSpc>
                <a:spcPct val="100000"/>
              </a:lnSpc>
              <a:spcBef>
                <a:spcPts val="855"/>
              </a:spcBef>
              <a:buAutoNum type="alphaLcParenR"/>
              <a:tabLst>
                <a:tab pos="304165" algn="l"/>
              </a:tabLst>
            </a:pP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Yasaklanmış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olanlar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20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Hükümlüler</a:t>
            </a:r>
            <a:endParaRPr sz="2000">
              <a:latin typeface="Arial"/>
              <a:cs typeface="Arial"/>
            </a:endParaRPr>
          </a:p>
          <a:p>
            <a:pPr marL="555625" lvl="1" indent="-201295">
              <a:lnSpc>
                <a:spcPct val="100000"/>
              </a:lnSpc>
              <a:spcBef>
                <a:spcPts val="760"/>
              </a:spcBef>
              <a:buSzPct val="95000"/>
              <a:buFont typeface="Wingdings"/>
              <a:buChar char=""/>
              <a:tabLst>
                <a:tab pos="556260" algn="l"/>
              </a:tabLst>
            </a:pPr>
            <a:r>
              <a:rPr sz="2000" dirty="0">
                <a:latin typeface="Arial"/>
                <a:cs typeface="Arial"/>
              </a:rPr>
              <a:t>İdare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mahkeme kararı </a:t>
            </a:r>
            <a:r>
              <a:rPr sz="2000" spc="-5" dirty="0">
                <a:latin typeface="Arial"/>
                <a:cs typeface="Arial"/>
              </a:rPr>
              <a:t>ile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yasaklananlar,</a:t>
            </a:r>
            <a:endParaRPr sz="2000">
              <a:latin typeface="Arial"/>
              <a:cs typeface="Arial"/>
            </a:endParaRPr>
          </a:p>
          <a:p>
            <a:pPr marL="555625" lvl="1" indent="-201295">
              <a:lnSpc>
                <a:spcPct val="100000"/>
              </a:lnSpc>
              <a:spcBef>
                <a:spcPts val="770"/>
              </a:spcBef>
              <a:buSzPct val="95000"/>
              <a:buFont typeface="Wingdings"/>
              <a:buChar char=""/>
              <a:tabLst>
                <a:tab pos="556260" algn="l"/>
              </a:tabLst>
            </a:pPr>
            <a:r>
              <a:rPr sz="2000" spc="-35" dirty="0">
                <a:latin typeface="Arial"/>
                <a:cs typeface="Arial"/>
              </a:rPr>
              <a:t>Terörle </a:t>
            </a:r>
            <a:r>
              <a:rPr sz="2000" spc="-5" dirty="0">
                <a:latin typeface="Arial"/>
                <a:cs typeface="Arial"/>
              </a:rPr>
              <a:t>Mücadele </a:t>
            </a:r>
            <a:r>
              <a:rPr sz="2000" dirty="0">
                <a:latin typeface="Arial"/>
                <a:cs typeface="Arial"/>
              </a:rPr>
              <a:t>Kanunu </a:t>
            </a:r>
            <a:r>
              <a:rPr sz="2000" spc="-5" dirty="0">
                <a:latin typeface="Arial"/>
                <a:cs typeface="Arial"/>
              </a:rPr>
              <a:t>kapsamına </a:t>
            </a:r>
            <a:r>
              <a:rPr sz="2000" dirty="0">
                <a:latin typeface="Arial"/>
                <a:cs typeface="Arial"/>
              </a:rPr>
              <a:t>giren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suçlardan,</a:t>
            </a:r>
            <a:endParaRPr sz="2000">
              <a:latin typeface="Arial"/>
              <a:cs typeface="Arial"/>
            </a:endParaRPr>
          </a:p>
          <a:p>
            <a:pPr marL="555625" lvl="1" indent="-201295">
              <a:lnSpc>
                <a:spcPct val="100000"/>
              </a:lnSpc>
              <a:spcBef>
                <a:spcPts val="755"/>
              </a:spcBef>
              <a:buSzPct val="95000"/>
              <a:buFont typeface="Wingdings"/>
              <a:buChar char=""/>
              <a:tabLst>
                <a:tab pos="556260" algn="l"/>
              </a:tabLst>
            </a:pPr>
            <a:r>
              <a:rPr sz="2000" spc="-5" dirty="0">
                <a:latin typeface="Arial"/>
                <a:cs typeface="Arial"/>
              </a:rPr>
              <a:t>Örgütlü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suçlardan,</a:t>
            </a:r>
            <a:endParaRPr sz="2000">
              <a:latin typeface="Arial"/>
              <a:cs typeface="Arial"/>
            </a:endParaRPr>
          </a:p>
          <a:p>
            <a:pPr marL="354965" marR="5080" lvl="1">
              <a:lnSpc>
                <a:spcPts val="2160"/>
              </a:lnSpc>
              <a:spcBef>
                <a:spcPts val="1030"/>
              </a:spcBef>
              <a:buSzPct val="95000"/>
              <a:buFont typeface="Wingdings"/>
              <a:buChar char=""/>
              <a:tabLst>
                <a:tab pos="556260" algn="l"/>
                <a:tab pos="1385570" algn="l"/>
                <a:tab pos="3175000" algn="l"/>
                <a:tab pos="3638550" algn="l"/>
                <a:tab pos="4568190" algn="l"/>
                <a:tab pos="5368290" algn="l"/>
              </a:tabLst>
            </a:pPr>
            <a:r>
              <a:rPr sz="2000" dirty="0">
                <a:latin typeface="Arial"/>
                <a:cs typeface="Arial"/>
              </a:rPr>
              <a:t>Kendi	</a:t>
            </a:r>
            <a:r>
              <a:rPr sz="2000" spc="-5" dirty="0">
                <a:latin typeface="Arial"/>
                <a:cs typeface="Arial"/>
              </a:rPr>
              <a:t>ül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spc="-20" dirty="0">
                <a:latin typeface="Arial"/>
                <a:cs typeface="Arial"/>
              </a:rPr>
              <a:t>/</a:t>
            </a:r>
            <a:r>
              <a:rPr sz="2000" dirty="0">
                <a:latin typeface="Arial"/>
                <a:cs typeface="Arial"/>
              </a:rPr>
              <a:t>yaba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cı	bir	</a:t>
            </a:r>
            <a:r>
              <a:rPr sz="2000" spc="-5" dirty="0">
                <a:latin typeface="Arial"/>
                <a:cs typeface="Arial"/>
              </a:rPr>
              <a:t>ül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ed</a:t>
            </a:r>
            <a:r>
              <a:rPr sz="2000" dirty="0">
                <a:latin typeface="Arial"/>
                <a:cs typeface="Arial"/>
              </a:rPr>
              <a:t>e	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u	</a:t>
            </a:r>
            <a:r>
              <a:rPr sz="2000" spc="-5" dirty="0">
                <a:latin typeface="Arial"/>
                <a:cs typeface="Arial"/>
              </a:rPr>
              <a:t>gö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evli</a:t>
            </a:r>
            <a:r>
              <a:rPr sz="2000" spc="-1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ine  </a:t>
            </a:r>
            <a:r>
              <a:rPr sz="2000" dirty="0">
                <a:latin typeface="Arial"/>
                <a:cs typeface="Arial"/>
              </a:rPr>
              <a:t>suçundan </a:t>
            </a:r>
            <a:r>
              <a:rPr sz="2000" spc="-5" dirty="0">
                <a:latin typeface="Arial"/>
                <a:cs typeface="Arial"/>
              </a:rPr>
              <a:t>dolayı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hükümlü</a:t>
            </a:r>
            <a:r>
              <a:rPr sz="2000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bulunanlar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631" y="3745179"/>
            <a:ext cx="8512175" cy="2211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7975" indent="-29591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AutoNum type="alphaLcParenR" startAt="2"/>
              <a:tabLst>
                <a:tab pos="308610" algn="l"/>
              </a:tabLst>
            </a:pPr>
            <a:r>
              <a:rPr sz="2000" spc="-5" dirty="0">
                <a:latin typeface="Arial"/>
                <a:cs typeface="Arial"/>
              </a:rPr>
              <a:t>İlgili </a:t>
            </a:r>
            <a:r>
              <a:rPr sz="2000" dirty="0">
                <a:latin typeface="Arial"/>
                <a:cs typeface="Arial"/>
              </a:rPr>
              <a:t>mercilerce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hileli iflas </a:t>
            </a:r>
            <a:r>
              <a:rPr sz="2000" spc="-5" dirty="0">
                <a:latin typeface="Arial"/>
                <a:cs typeface="Arial"/>
              </a:rPr>
              <a:t>ettiğine </a:t>
            </a:r>
            <a:r>
              <a:rPr sz="2000" dirty="0">
                <a:latin typeface="Arial"/>
                <a:cs typeface="Arial"/>
              </a:rPr>
              <a:t>karar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verilenler.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"/>
              <a:buAutoNum type="alphaLcParenR" startAt="2"/>
            </a:pPr>
            <a:endParaRPr sz="2200">
              <a:latin typeface="Arial"/>
              <a:cs typeface="Arial"/>
            </a:endParaRPr>
          </a:p>
          <a:p>
            <a:pPr marL="295910" marR="5080" indent="-283845">
              <a:lnSpc>
                <a:spcPts val="2160"/>
              </a:lnSpc>
              <a:spcBef>
                <a:spcPts val="1670"/>
              </a:spcBef>
              <a:buClr>
                <a:srgbClr val="FF0000"/>
              </a:buClr>
              <a:buAutoNum type="alphaLcParenR" startAt="2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İhaleyi yapan idarenin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ihale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yetkilisi kişileri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bu yetkiye sahip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kurullarda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görevli</a:t>
            </a:r>
            <a:r>
              <a:rPr sz="20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kişiler.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ç) </a:t>
            </a:r>
            <a:r>
              <a:rPr sz="2000" dirty="0">
                <a:latin typeface="Arial"/>
                <a:cs typeface="Arial"/>
              </a:rPr>
              <a:t>İdarenin ihale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ilgili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işlemlerini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yürütmekle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görevli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olanlar.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991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İhaleye Katılamayacak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Olanlar – 4734 /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7265" cy="343662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6350" algn="just">
              <a:lnSpc>
                <a:spcPct val="90100"/>
              </a:lnSpc>
              <a:spcBef>
                <a:spcPts val="340"/>
              </a:spcBef>
              <a:buClr>
                <a:srgbClr val="FF0000"/>
              </a:buClr>
              <a:buAutoNum type="alphaLcParenR" startAt="4"/>
              <a:tabLst>
                <a:tab pos="311785" algn="l"/>
              </a:tabLst>
            </a:pPr>
            <a:r>
              <a:rPr sz="2000" spc="-5" dirty="0">
                <a:latin typeface="Arial"/>
                <a:cs typeface="Arial"/>
              </a:rPr>
              <a:t>(c) ve (ç) </a:t>
            </a:r>
            <a:r>
              <a:rPr sz="2000" dirty="0">
                <a:latin typeface="Arial"/>
                <a:cs typeface="Arial"/>
              </a:rPr>
              <a:t>bentlerinde belirtilen </a:t>
            </a:r>
            <a:r>
              <a:rPr sz="2000" spc="-5" dirty="0">
                <a:latin typeface="Arial"/>
                <a:cs typeface="Arial"/>
              </a:rPr>
              <a:t>şahısların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eşleri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üçüncü dereceye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kadar  kan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ikinci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dereceye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kadar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kayın hısımları </a:t>
            </a:r>
            <a:r>
              <a:rPr sz="2000" dirty="0">
                <a:latin typeface="Arial"/>
                <a:cs typeface="Arial"/>
              </a:rPr>
              <a:t>ile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evlatlıkları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evlat  edinenleri,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"/>
              <a:buAutoNum type="alphaLcParenR" startAt="4"/>
            </a:pPr>
            <a:endParaRPr sz="2200">
              <a:latin typeface="Arial"/>
              <a:cs typeface="Arial"/>
            </a:endParaRPr>
          </a:p>
          <a:p>
            <a:pPr marL="307975" indent="-295910" algn="just">
              <a:lnSpc>
                <a:spcPct val="100000"/>
              </a:lnSpc>
              <a:spcBef>
                <a:spcPts val="1395"/>
              </a:spcBef>
              <a:buClr>
                <a:srgbClr val="FF0000"/>
              </a:buClr>
              <a:buAutoNum type="alphaLcParenR" startAt="4"/>
              <a:tabLst>
                <a:tab pos="308610" algn="l"/>
              </a:tabLst>
            </a:pPr>
            <a:r>
              <a:rPr sz="2000" dirty="0">
                <a:latin typeface="Arial"/>
                <a:cs typeface="Arial"/>
              </a:rPr>
              <a:t>(c), </a:t>
            </a:r>
            <a:r>
              <a:rPr sz="2000" spc="5" dirty="0">
                <a:latin typeface="Arial"/>
                <a:cs typeface="Arial"/>
              </a:rPr>
              <a:t>(ç)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(d) bentlerinde belirtilenlerin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ortakları </a:t>
            </a:r>
            <a:r>
              <a:rPr sz="2000" spc="-5" dirty="0">
                <a:latin typeface="Arial"/>
                <a:cs typeface="Arial"/>
              </a:rPr>
              <a:t>ile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şirketleri,</a:t>
            </a:r>
            <a:endParaRPr sz="2000">
              <a:latin typeface="Arial"/>
              <a:cs typeface="Arial"/>
            </a:endParaRPr>
          </a:p>
          <a:p>
            <a:pPr marL="12700" marR="5080" indent="280035">
              <a:lnSpc>
                <a:spcPts val="2160"/>
              </a:lnSpc>
              <a:spcBef>
                <a:spcPts val="1030"/>
              </a:spcBef>
              <a:tabLst>
                <a:tab pos="1484630" algn="l"/>
                <a:tab pos="3032125" algn="l"/>
                <a:tab pos="3999865" algn="l"/>
                <a:tab pos="5885180" algn="l"/>
                <a:tab pos="6640830" algn="l"/>
                <a:tab pos="8357234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(y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neti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m	kurullar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nd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göre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bulu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nmad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kları	ve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	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rma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inin	%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10’undan fazlasına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sahip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olmadıkları A.Ş.ler</a:t>
            </a:r>
            <a:r>
              <a:rPr sz="2000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hariç)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7620" algn="just">
              <a:lnSpc>
                <a:spcPts val="2160"/>
              </a:lnSpc>
              <a:spcBef>
                <a:spcPts val="1635"/>
              </a:spcBef>
              <a:buClr>
                <a:srgbClr val="FF0000"/>
              </a:buClr>
              <a:buAutoNum type="alphaLcParenR" startAt="6"/>
              <a:tabLst>
                <a:tab pos="325120" algn="l"/>
              </a:tabLst>
            </a:pPr>
            <a:r>
              <a:rPr sz="2000" spc="-5" dirty="0">
                <a:latin typeface="Arial"/>
                <a:cs typeface="Arial"/>
              </a:rPr>
              <a:t>Kanunun 53/b/8 bendi gereğince alınacak Cumhurbaşkanı Kararında  </a:t>
            </a:r>
            <a:r>
              <a:rPr sz="2000" dirty="0">
                <a:latin typeface="Arial"/>
                <a:cs typeface="Arial"/>
              </a:rPr>
              <a:t>belirtilen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yabancı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ülkelerin</a:t>
            </a:r>
            <a:r>
              <a:rPr sz="20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isteklileri,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8149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Teknik</a:t>
            </a:r>
            <a:r>
              <a:rPr sz="2400" b="1" spc="-6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Şartnameler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595360" cy="452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950" algn="just">
              <a:lnSpc>
                <a:spcPts val="2740"/>
              </a:lnSpc>
              <a:spcBef>
                <a:spcPts val="100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Haziran 2021 değişikliği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ile,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dirty="0">
                <a:latin typeface="Arial"/>
                <a:cs typeface="Arial"/>
              </a:rPr>
              <a:t>(Yürürlük: </a:t>
            </a:r>
            <a:r>
              <a:rPr sz="2400" spc="-5" dirty="0">
                <a:latin typeface="Arial"/>
                <a:cs typeface="Arial"/>
              </a:rPr>
              <a:t>ilanı/duyurusu </a:t>
            </a:r>
            <a:r>
              <a:rPr sz="2400" spc="-10" dirty="0">
                <a:latin typeface="Arial"/>
                <a:cs typeface="Arial"/>
              </a:rPr>
              <a:t>05.07.2021’den </a:t>
            </a:r>
            <a:r>
              <a:rPr sz="2400" dirty="0">
                <a:latin typeface="Arial"/>
                <a:cs typeface="Arial"/>
              </a:rPr>
              <a:t>sonraki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ihaleler)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30" dirty="0">
                <a:latin typeface="Arial"/>
                <a:cs typeface="Arial"/>
              </a:rPr>
              <a:t>Yeterlik </a:t>
            </a:r>
            <a:r>
              <a:rPr sz="2400" dirty="0">
                <a:latin typeface="Arial"/>
                <a:cs typeface="Arial"/>
              </a:rPr>
              <a:t>kriteri olarak </a:t>
            </a:r>
            <a:r>
              <a:rPr sz="2400" spc="-5" dirty="0">
                <a:latin typeface="Arial"/>
                <a:cs typeface="Arial"/>
              </a:rPr>
              <a:t>düzenlenen </a:t>
            </a:r>
            <a:r>
              <a:rPr sz="2400" dirty="0">
                <a:latin typeface="Arial"/>
                <a:cs typeface="Arial"/>
              </a:rPr>
              <a:t>belgelere idari </a:t>
            </a:r>
            <a:r>
              <a:rPr sz="2400" spc="-5" dirty="0">
                <a:latin typeface="Arial"/>
                <a:cs typeface="Arial"/>
              </a:rPr>
              <a:t>şartnamelerin  </a:t>
            </a:r>
            <a:r>
              <a:rPr sz="2400" dirty="0">
                <a:latin typeface="Arial"/>
                <a:cs typeface="Arial"/>
              </a:rPr>
              <a:t>ihaleye </a:t>
            </a:r>
            <a:r>
              <a:rPr sz="2400" spc="-5" dirty="0">
                <a:latin typeface="Arial"/>
                <a:cs typeface="Arial"/>
              </a:rPr>
              <a:t>katılabilmek </a:t>
            </a:r>
            <a:r>
              <a:rPr sz="2400" dirty="0">
                <a:latin typeface="Arial"/>
                <a:cs typeface="Arial"/>
              </a:rPr>
              <a:t>için gereken belgeler </a:t>
            </a:r>
            <a:r>
              <a:rPr sz="2400" spc="-5" dirty="0">
                <a:latin typeface="Arial"/>
                <a:cs typeface="Arial"/>
              </a:rPr>
              <a:t>ve yeterlik kriterleri  başlıklı </a:t>
            </a:r>
            <a:r>
              <a:rPr sz="2400" dirty="0">
                <a:latin typeface="Arial"/>
                <a:cs typeface="Arial"/>
              </a:rPr>
              <a:t>maddelerinde </a:t>
            </a:r>
            <a:r>
              <a:rPr sz="2400" spc="-5" dirty="0">
                <a:latin typeface="Arial"/>
                <a:cs typeface="Arial"/>
              </a:rPr>
              <a:t>yer verilmedikçe tekliflerin  değerlendirilmesinde yeterlik </a:t>
            </a:r>
            <a:r>
              <a:rPr sz="2400" dirty="0">
                <a:latin typeface="Arial"/>
                <a:cs typeface="Arial"/>
              </a:rPr>
              <a:t>kriteri </a:t>
            </a:r>
            <a:r>
              <a:rPr sz="2400" spc="-5" dirty="0">
                <a:latin typeface="Arial"/>
                <a:cs typeface="Arial"/>
              </a:rPr>
              <a:t>olarak dikkate alınmayacağı  hükme </a:t>
            </a:r>
            <a:r>
              <a:rPr sz="2400" spc="-20" dirty="0">
                <a:latin typeface="Arial"/>
                <a:cs typeface="Arial"/>
              </a:rPr>
              <a:t>bağlanmıştır.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A5294"/>
              </a:buClr>
              <a:buFont typeface="Arial"/>
              <a:buChar char="•"/>
            </a:pPr>
            <a:endParaRPr sz="3950">
              <a:latin typeface="Arial"/>
              <a:cs typeface="Arial"/>
            </a:endParaRPr>
          </a:p>
          <a:p>
            <a:pPr marL="12700" marR="5080" algn="just">
              <a:lnSpc>
                <a:spcPct val="901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Artık işaret edilmesi yeterli </a:t>
            </a:r>
            <a:r>
              <a:rPr sz="2400" dirty="0">
                <a:latin typeface="Arial"/>
                <a:cs typeface="Arial"/>
              </a:rPr>
              <a:t>olmamakta, </a:t>
            </a:r>
            <a:r>
              <a:rPr sz="2400" spc="-5" dirty="0">
                <a:latin typeface="Arial"/>
                <a:cs typeface="Arial"/>
              </a:rPr>
              <a:t>yeterlik kriterinin </a:t>
            </a:r>
            <a:r>
              <a:rPr sz="2400" dirty="0">
                <a:latin typeface="Arial"/>
                <a:cs typeface="Arial"/>
              </a:rPr>
              <a:t>İdari  </a:t>
            </a:r>
            <a:r>
              <a:rPr sz="2400" spc="-5" dirty="0">
                <a:latin typeface="Arial"/>
                <a:cs typeface="Arial"/>
              </a:rPr>
              <a:t>Şartname’nin </a:t>
            </a:r>
            <a:r>
              <a:rPr sz="2400" dirty="0">
                <a:latin typeface="Arial"/>
                <a:cs typeface="Arial"/>
              </a:rPr>
              <a:t>ilgili maddesinde </a:t>
            </a:r>
            <a:r>
              <a:rPr sz="2400" spc="-5" dirty="0">
                <a:latin typeface="Arial"/>
                <a:cs typeface="Arial"/>
              </a:rPr>
              <a:t>açıkça ifade </a:t>
            </a:r>
            <a:r>
              <a:rPr sz="2400" dirty="0">
                <a:latin typeface="Arial"/>
                <a:cs typeface="Arial"/>
              </a:rPr>
              <a:t>edilmesi  </a:t>
            </a:r>
            <a:r>
              <a:rPr sz="2400" spc="-10" dirty="0">
                <a:latin typeface="Arial"/>
                <a:cs typeface="Arial"/>
              </a:rPr>
              <a:t>gerekmektedir.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4725" cy="4304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İhaleye Katılamayacak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Olanlar – 4734 /</a:t>
            </a:r>
            <a:r>
              <a:rPr sz="2400" b="1" spc="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378460" indent="-299085">
              <a:lnSpc>
                <a:spcPts val="2740"/>
              </a:lnSpc>
              <a:buFont typeface="Wingdings"/>
              <a:buChar char=""/>
              <a:tabLst>
                <a:tab pos="378460" algn="l"/>
                <a:tab pos="1175385" algn="l"/>
                <a:tab pos="2312035" algn="l"/>
                <a:tab pos="2920365" algn="l"/>
                <a:tab pos="4716145" algn="l"/>
                <a:tab pos="6072505" algn="l"/>
                <a:tab pos="7054215" algn="l"/>
              </a:tabLst>
            </a:pPr>
            <a:r>
              <a:rPr sz="2400" spc="-5" dirty="0">
                <a:latin typeface="Arial"/>
                <a:cs typeface="Arial"/>
              </a:rPr>
              <a:t>İhale	</a:t>
            </a:r>
            <a:r>
              <a:rPr sz="2400" dirty="0">
                <a:latin typeface="Arial"/>
                <a:cs typeface="Arial"/>
              </a:rPr>
              <a:t>konusu	</a:t>
            </a:r>
            <a:r>
              <a:rPr sz="2400" spc="-10" dirty="0">
                <a:latin typeface="Arial"/>
                <a:cs typeface="Arial"/>
              </a:rPr>
              <a:t>işin	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danışmanlık	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hizmetini	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yapan	</a:t>
            </a:r>
            <a:r>
              <a:rPr sz="2400" spc="-5" dirty="0">
                <a:latin typeface="Arial"/>
                <a:cs typeface="Arial"/>
              </a:rPr>
              <a:t>yükleniciler</a:t>
            </a:r>
            <a:endParaRPr sz="2400">
              <a:latin typeface="Arial"/>
              <a:cs typeface="Arial"/>
            </a:endParaRPr>
          </a:p>
          <a:p>
            <a:pPr marL="29209" algn="ctr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(bu işin ihalesine katılamazlar ve alt yüklenicisi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olamazlar.)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378460" indent="-296545">
              <a:lnSpc>
                <a:spcPts val="2735"/>
              </a:lnSpc>
              <a:buFont typeface="Wingdings"/>
              <a:buChar char=""/>
              <a:tabLst>
                <a:tab pos="378460" algn="l"/>
              </a:tabLst>
            </a:pPr>
            <a:r>
              <a:rPr sz="2400" spc="-5" dirty="0">
                <a:latin typeface="Arial"/>
                <a:cs typeface="Arial"/>
              </a:rPr>
              <a:t>İhale </a:t>
            </a:r>
            <a:r>
              <a:rPr sz="2400" dirty="0">
                <a:latin typeface="Arial"/>
                <a:cs typeface="Arial"/>
              </a:rPr>
              <a:t>konusu </a:t>
            </a:r>
            <a:r>
              <a:rPr sz="2400" spc="-10" dirty="0">
                <a:latin typeface="Arial"/>
                <a:cs typeface="Arial"/>
              </a:rPr>
              <a:t>işin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yüklenicileri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sz="2400" dirty="0">
                <a:latin typeface="Arial"/>
                <a:cs typeface="Arial"/>
              </a:rPr>
              <a:t>o </a:t>
            </a:r>
            <a:r>
              <a:rPr sz="2400" spc="-10" dirty="0">
                <a:latin typeface="Arial"/>
                <a:cs typeface="Arial"/>
              </a:rPr>
              <a:t>işin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danışmanlık</a:t>
            </a:r>
            <a:r>
              <a:rPr sz="2400" spc="1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hizmeti</a:t>
            </a:r>
            <a:endParaRPr sz="2400">
              <a:latin typeface="Arial"/>
              <a:cs typeface="Arial"/>
            </a:endParaRPr>
          </a:p>
          <a:p>
            <a:pPr marL="377825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ihalelerine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katılamazlar.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50">
              <a:latin typeface="Arial"/>
              <a:cs typeface="Arial"/>
            </a:endParaRPr>
          </a:p>
          <a:p>
            <a:pPr marL="377825" marR="5080" indent="-283845" algn="just">
              <a:lnSpc>
                <a:spcPct val="90000"/>
              </a:lnSpc>
              <a:spcBef>
                <a:spcPts val="5"/>
              </a:spcBef>
              <a:buFont typeface="Wingdings"/>
              <a:buChar char=""/>
              <a:tabLst>
                <a:tab pos="378460" algn="l"/>
              </a:tabLst>
            </a:pPr>
            <a:r>
              <a:rPr sz="2400" spc="-5" dirty="0">
                <a:latin typeface="Arial"/>
                <a:cs typeface="Arial"/>
              </a:rPr>
              <a:t>İhaleyi </a:t>
            </a:r>
            <a:r>
              <a:rPr sz="2400" dirty="0">
                <a:latin typeface="Arial"/>
                <a:cs typeface="Arial"/>
              </a:rPr>
              <a:t>yapan idare </a:t>
            </a:r>
            <a:r>
              <a:rPr sz="2400" spc="-5" dirty="0">
                <a:latin typeface="Arial"/>
                <a:cs typeface="Arial"/>
              </a:rPr>
              <a:t>bünyesindeki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vakıf, dernek, birlik,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sandık 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gibi kuruluşlar ile bu kuruluşların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ortak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oldukları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şirketler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bu  </a:t>
            </a:r>
            <a:r>
              <a:rPr sz="2400" spc="-5" dirty="0">
                <a:latin typeface="Arial"/>
                <a:cs typeface="Arial"/>
              </a:rPr>
              <a:t>idarelerin ihalelerine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katılamazlar.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130</a:t>
            </a:fld>
            <a:endParaRPr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991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İhaleye Katılamayacak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Olanlar – 4734 /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11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131</a:t>
            </a:fld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946365" y="2086991"/>
            <a:ext cx="3714115" cy="18415"/>
          </a:xfrm>
          <a:custGeom>
            <a:avLst/>
            <a:gdLst/>
            <a:ahLst/>
            <a:cxnLst/>
            <a:rect l="l" t="t" r="r" b="b"/>
            <a:pathLst>
              <a:path w="3714115" h="18414">
                <a:moveTo>
                  <a:pt x="3714026" y="0"/>
                </a:moveTo>
                <a:lnTo>
                  <a:pt x="0" y="0"/>
                </a:lnTo>
                <a:lnTo>
                  <a:pt x="0" y="18287"/>
                </a:lnTo>
                <a:lnTo>
                  <a:pt x="3714026" y="18287"/>
                </a:lnTo>
                <a:lnTo>
                  <a:pt x="371402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37532" y="3037967"/>
            <a:ext cx="3644265" cy="18415"/>
          </a:xfrm>
          <a:custGeom>
            <a:avLst/>
            <a:gdLst/>
            <a:ahLst/>
            <a:cxnLst/>
            <a:rect l="l" t="t" r="r" b="b"/>
            <a:pathLst>
              <a:path w="3644265" h="18414">
                <a:moveTo>
                  <a:pt x="3643884" y="0"/>
                </a:moveTo>
                <a:lnTo>
                  <a:pt x="0" y="0"/>
                </a:lnTo>
                <a:lnTo>
                  <a:pt x="0" y="18287"/>
                </a:lnTo>
                <a:lnTo>
                  <a:pt x="3643884" y="18287"/>
                </a:lnTo>
                <a:lnTo>
                  <a:pt x="364388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5336" y="1015630"/>
            <a:ext cx="8595360" cy="384873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55270" indent="-243204">
              <a:lnSpc>
                <a:spcPct val="100000"/>
              </a:lnSpc>
              <a:spcBef>
                <a:spcPts val="42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İhaleye katılamayacak olduğu halde ihaleye</a:t>
            </a:r>
            <a:r>
              <a:rPr sz="2400" spc="14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katılanların;</a:t>
            </a:r>
            <a:endParaRPr sz="2400">
              <a:latin typeface="Arial"/>
              <a:cs typeface="Arial"/>
            </a:endParaRPr>
          </a:p>
          <a:p>
            <a:pPr marL="672465" lvl="1" indent="-203200">
              <a:lnSpc>
                <a:spcPct val="100000"/>
              </a:lnSpc>
              <a:spcBef>
                <a:spcPts val="270"/>
              </a:spcBef>
              <a:buSzPct val="95000"/>
              <a:buFont typeface="Wingdings"/>
              <a:buChar char=""/>
              <a:tabLst>
                <a:tab pos="673100" algn="l"/>
              </a:tabLst>
            </a:pPr>
            <a:r>
              <a:rPr sz="20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Teklifleri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değerlendirme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bırakılır,</a:t>
            </a:r>
            <a:endParaRPr sz="2000">
              <a:latin typeface="Arial"/>
              <a:cs typeface="Arial"/>
            </a:endParaRPr>
          </a:p>
          <a:p>
            <a:pPr marL="672465" lvl="1" indent="-203200">
              <a:lnSpc>
                <a:spcPct val="100000"/>
              </a:lnSpc>
              <a:spcBef>
                <a:spcPts val="254"/>
              </a:spcBef>
              <a:buSzPct val="95000"/>
              <a:buFont typeface="Wingdings"/>
              <a:buChar char=""/>
              <a:tabLst>
                <a:tab pos="67310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Geçici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teminatları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gelir</a:t>
            </a:r>
            <a:r>
              <a:rPr sz="2000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kaydedilir.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/>
              <a:buChar char=""/>
            </a:pPr>
            <a:endParaRPr sz="2500">
              <a:latin typeface="Arial"/>
              <a:cs typeface="Arial"/>
            </a:endParaRPr>
          </a:p>
          <a:p>
            <a:pPr marL="355600" indent="-342900" algn="just">
              <a:lnSpc>
                <a:spcPts val="228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İhaleye katılamayacak olanların </a:t>
            </a:r>
            <a:r>
              <a:rPr sz="2000" dirty="0">
                <a:latin typeface="Arial"/>
                <a:cs typeface="Arial"/>
              </a:rPr>
              <a:t>ihaleye </a:t>
            </a:r>
            <a:r>
              <a:rPr sz="2000" spc="-5" dirty="0">
                <a:latin typeface="Arial"/>
                <a:cs typeface="Arial"/>
              </a:rPr>
              <a:t>katılması yasak fiil ve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davranışlar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280"/>
              </a:lnSpc>
            </a:pPr>
            <a:r>
              <a:rPr sz="2000" spc="-5" dirty="0">
                <a:latin typeface="Arial"/>
                <a:cs typeface="Arial"/>
              </a:rPr>
              <a:t>arasında </a:t>
            </a:r>
            <a:r>
              <a:rPr sz="2000" dirty="0">
                <a:latin typeface="Arial"/>
                <a:cs typeface="Arial"/>
              </a:rPr>
              <a:t>yer </a:t>
            </a:r>
            <a:r>
              <a:rPr sz="2000" spc="-10" dirty="0">
                <a:latin typeface="Arial"/>
                <a:cs typeface="Arial"/>
              </a:rPr>
              <a:t>aldığından </a:t>
            </a:r>
            <a:r>
              <a:rPr sz="2000" dirty="0">
                <a:latin typeface="Arial"/>
                <a:cs typeface="Arial"/>
              </a:rPr>
              <a:t>bu </a:t>
            </a:r>
            <a:r>
              <a:rPr sz="2000" spc="-5" dirty="0">
                <a:latin typeface="Arial"/>
                <a:cs typeface="Arial"/>
              </a:rPr>
              <a:t>kişilerin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yasaklanması da</a:t>
            </a:r>
            <a:r>
              <a:rPr sz="20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gerekmektedir.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ts val="2590"/>
              </a:lnSpc>
              <a:spcBef>
                <a:spcPts val="129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10" dirty="0">
                <a:latin typeface="Arial"/>
                <a:cs typeface="Arial"/>
              </a:rPr>
              <a:t>Ayrıca, </a:t>
            </a:r>
            <a:r>
              <a:rPr sz="2400" spc="-5" dirty="0">
                <a:latin typeface="Arial"/>
                <a:cs typeface="Arial"/>
              </a:rPr>
              <a:t>bu durumun tekliflerin değerlendirmesi aşamasında  </a:t>
            </a:r>
            <a:r>
              <a:rPr sz="2400" dirty="0">
                <a:latin typeface="Arial"/>
                <a:cs typeface="Arial"/>
              </a:rPr>
              <a:t>tespit edilememesi nedeniyle bunlardan </a:t>
            </a:r>
            <a:r>
              <a:rPr sz="2400" spc="-5" dirty="0">
                <a:latin typeface="Arial"/>
                <a:cs typeface="Arial"/>
              </a:rPr>
              <a:t>biri üzerine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ihale 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yapılmışsa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teminatı gelir kaydedilerek ihale iptal</a:t>
            </a:r>
            <a:r>
              <a:rPr sz="2400" u="heavy" spc="18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edilir.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0241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Yasak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Fiil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ve Davranışlar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</a:t>
            </a:r>
            <a:r>
              <a:rPr sz="2400" b="1" spc="1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4734/17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36700"/>
            <a:ext cx="8594725" cy="480695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94615" marR="5715" algn="just">
              <a:lnSpc>
                <a:spcPct val="80100"/>
              </a:lnSpc>
              <a:spcBef>
                <a:spcPts val="550"/>
              </a:spcBef>
              <a:buAutoNum type="alphaLcParenR"/>
              <a:tabLst>
                <a:tab pos="396875" algn="l"/>
              </a:tabLst>
            </a:pPr>
            <a:r>
              <a:rPr sz="1900" spc="-5" dirty="0">
                <a:latin typeface="Arial"/>
                <a:cs typeface="Arial"/>
              </a:rPr>
              <a:t>Her ne </a:t>
            </a:r>
            <a:r>
              <a:rPr sz="1900" dirty="0">
                <a:latin typeface="Arial"/>
                <a:cs typeface="Arial"/>
              </a:rPr>
              <a:t>sebeple olursa olsun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ihaleye </a:t>
            </a:r>
            <a:r>
              <a:rPr sz="1900" spc="-5" dirty="0">
                <a:latin typeface="Arial"/>
                <a:cs typeface="Arial"/>
              </a:rPr>
              <a:t>ilişkin işlemlere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fesat karıştırmak </a:t>
            </a:r>
            <a:r>
              <a:rPr sz="1900" dirty="0">
                <a:latin typeface="Arial"/>
                <a:cs typeface="Arial"/>
              </a:rPr>
              <a:t>veya  buna teşebbüs </a:t>
            </a:r>
            <a:r>
              <a:rPr sz="1900" spc="-5" dirty="0">
                <a:latin typeface="Arial"/>
                <a:cs typeface="Arial"/>
              </a:rPr>
              <a:t>etmek. </a:t>
            </a:r>
            <a:r>
              <a:rPr sz="1900" dirty="0">
                <a:latin typeface="Arial"/>
                <a:cs typeface="Arial"/>
              </a:rPr>
              <a:t>(Hile, vaat, tehdit, </a:t>
            </a:r>
            <a:r>
              <a:rPr sz="1900" spc="-5" dirty="0">
                <a:latin typeface="Arial"/>
                <a:cs typeface="Arial"/>
              </a:rPr>
              <a:t>nüfuz </a:t>
            </a:r>
            <a:r>
              <a:rPr sz="1900" dirty="0">
                <a:latin typeface="Arial"/>
                <a:cs typeface="Arial"/>
              </a:rPr>
              <a:t>kullanma, </a:t>
            </a:r>
            <a:r>
              <a:rPr sz="1900" spc="-5" dirty="0">
                <a:latin typeface="Arial"/>
                <a:cs typeface="Arial"/>
              </a:rPr>
              <a:t>çıkar sağlama,  </a:t>
            </a:r>
            <a:r>
              <a:rPr sz="1900" spc="-10" dirty="0">
                <a:latin typeface="Arial"/>
                <a:cs typeface="Arial"/>
              </a:rPr>
              <a:t>anlaşma, </a:t>
            </a:r>
            <a:r>
              <a:rPr sz="1900" spc="-5" dirty="0">
                <a:latin typeface="Arial"/>
                <a:cs typeface="Arial"/>
              </a:rPr>
              <a:t>irtikap,</a:t>
            </a:r>
            <a:r>
              <a:rPr sz="1900" spc="5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rüşvet)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2100">
              <a:latin typeface="Arial"/>
              <a:cs typeface="Arial"/>
            </a:endParaRPr>
          </a:p>
          <a:p>
            <a:pPr marL="12700" marR="6350" algn="just">
              <a:lnSpc>
                <a:spcPct val="80000"/>
              </a:lnSpc>
              <a:spcBef>
                <a:spcPts val="1410"/>
              </a:spcBef>
              <a:buClr>
                <a:srgbClr val="000000"/>
              </a:buClr>
              <a:buAutoNum type="alphaLcParenR"/>
              <a:tabLst>
                <a:tab pos="351155" algn="l"/>
              </a:tabLst>
            </a:pP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İhale kararını etkileyecek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davranışlarda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bulunmak. </a:t>
            </a:r>
            <a:r>
              <a:rPr sz="1900" spc="-5" dirty="0">
                <a:latin typeface="Arial"/>
                <a:cs typeface="Arial"/>
              </a:rPr>
              <a:t>(İsteklileri </a:t>
            </a:r>
            <a:r>
              <a:rPr sz="1900" dirty="0">
                <a:latin typeface="Arial"/>
                <a:cs typeface="Arial"/>
              </a:rPr>
              <a:t>tereddüde  </a:t>
            </a:r>
            <a:r>
              <a:rPr sz="1900" spc="-5" dirty="0">
                <a:latin typeface="Arial"/>
                <a:cs typeface="Arial"/>
              </a:rPr>
              <a:t>düşürmek, katılımı </a:t>
            </a:r>
            <a:r>
              <a:rPr sz="1900" dirty="0">
                <a:latin typeface="Arial"/>
                <a:cs typeface="Arial"/>
              </a:rPr>
              <a:t>engellemek, anlaşma teklifinde bulunmak veya </a:t>
            </a:r>
            <a:r>
              <a:rPr sz="1900" spc="-5" dirty="0">
                <a:latin typeface="Arial"/>
                <a:cs typeface="Arial"/>
              </a:rPr>
              <a:t>teşvik etmek,  rekabeti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engellemek)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lphaLcParenR"/>
            </a:pPr>
            <a:endParaRPr sz="2900">
              <a:latin typeface="Arial"/>
              <a:cs typeface="Arial"/>
            </a:endParaRPr>
          </a:p>
          <a:p>
            <a:pPr marL="280670" indent="-268605" algn="just">
              <a:lnSpc>
                <a:spcPct val="100000"/>
              </a:lnSpc>
              <a:buClr>
                <a:srgbClr val="000000"/>
              </a:buClr>
              <a:buAutoNum type="alphaLcParenR"/>
              <a:tabLst>
                <a:tab pos="281305" algn="l"/>
              </a:tabLst>
            </a:pP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Sahte belge veya sahte teminat düzenlemek,</a:t>
            </a:r>
            <a:r>
              <a:rPr sz="1900" spc="1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kullanmak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210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1415"/>
              </a:spcBef>
              <a:buClr>
                <a:srgbClr val="000000"/>
              </a:buClr>
              <a:buAutoNum type="alphaLcParenR"/>
              <a:tabLst>
                <a:tab pos="375920" algn="l"/>
              </a:tabLst>
            </a:pP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Alternatif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teklif verebilme halleri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dışında, </a:t>
            </a:r>
            <a:r>
              <a:rPr sz="1900" dirty="0">
                <a:latin typeface="Arial"/>
                <a:cs typeface="Arial"/>
              </a:rPr>
              <a:t>ihalelerde </a:t>
            </a:r>
            <a:r>
              <a:rPr sz="1900" spc="-5" dirty="0">
                <a:latin typeface="Arial"/>
                <a:cs typeface="Arial"/>
              </a:rPr>
              <a:t>bir istekli tarafından  </a:t>
            </a:r>
            <a:r>
              <a:rPr sz="1900" dirty="0">
                <a:latin typeface="Arial"/>
                <a:cs typeface="Arial"/>
              </a:rPr>
              <a:t>kendisi veya </a:t>
            </a:r>
            <a:r>
              <a:rPr sz="1900" spc="-5" dirty="0">
                <a:latin typeface="Arial"/>
                <a:cs typeface="Arial"/>
              </a:rPr>
              <a:t>başkaları adına </a:t>
            </a:r>
            <a:r>
              <a:rPr sz="1900" dirty="0">
                <a:latin typeface="Arial"/>
                <a:cs typeface="Arial"/>
              </a:rPr>
              <a:t>doğrudan </a:t>
            </a:r>
            <a:r>
              <a:rPr sz="1900" spc="-5" dirty="0">
                <a:latin typeface="Arial"/>
                <a:cs typeface="Arial"/>
              </a:rPr>
              <a:t>veya dolaylı olarak, </a:t>
            </a:r>
            <a:r>
              <a:rPr sz="1900" dirty="0">
                <a:latin typeface="Arial"/>
                <a:cs typeface="Arial"/>
              </a:rPr>
              <a:t>asaleten ya </a:t>
            </a:r>
            <a:r>
              <a:rPr sz="1900" spc="5" dirty="0">
                <a:latin typeface="Arial"/>
                <a:cs typeface="Arial"/>
              </a:rPr>
              <a:t>da  </a:t>
            </a:r>
            <a:r>
              <a:rPr sz="1900" spc="-5" dirty="0">
                <a:latin typeface="Arial"/>
                <a:cs typeface="Arial"/>
              </a:rPr>
              <a:t>vekaleten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birden fazla teklif</a:t>
            </a:r>
            <a:r>
              <a:rPr sz="1900" spc="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vermek.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/>
            </a:pPr>
            <a:endParaRPr sz="2100">
              <a:latin typeface="Arial"/>
              <a:cs typeface="Arial"/>
            </a:endParaRPr>
          </a:p>
          <a:p>
            <a:pPr marL="12700" marR="6985" algn="just">
              <a:lnSpc>
                <a:spcPct val="80000"/>
              </a:lnSpc>
              <a:spcBef>
                <a:spcPts val="1420"/>
              </a:spcBef>
              <a:buAutoNum type="alphaLcParenR"/>
              <a:tabLst>
                <a:tab pos="393700" algn="l"/>
              </a:tabLst>
            </a:pPr>
            <a:r>
              <a:rPr sz="1900" spc="-75" dirty="0">
                <a:latin typeface="Arial"/>
                <a:cs typeface="Arial"/>
              </a:rPr>
              <a:t>11 </a:t>
            </a:r>
            <a:r>
              <a:rPr sz="1900" dirty="0">
                <a:latin typeface="Arial"/>
                <a:cs typeface="Arial"/>
              </a:rPr>
              <a:t>inci maddeye </a:t>
            </a:r>
            <a:r>
              <a:rPr sz="1900" spc="-5" dirty="0">
                <a:latin typeface="Arial"/>
                <a:cs typeface="Arial"/>
              </a:rPr>
              <a:t>göre </a:t>
            </a:r>
            <a:r>
              <a:rPr sz="1900" dirty="0">
                <a:latin typeface="Arial"/>
                <a:cs typeface="Arial"/>
              </a:rPr>
              <a:t>ihaleye </a:t>
            </a:r>
            <a:r>
              <a:rPr sz="1900" spc="-5" dirty="0">
                <a:latin typeface="Arial"/>
                <a:cs typeface="Arial"/>
              </a:rPr>
              <a:t>katılamayacağı belirtildiği </a:t>
            </a:r>
            <a:r>
              <a:rPr sz="1900" dirty="0">
                <a:latin typeface="Arial"/>
                <a:cs typeface="Arial"/>
              </a:rPr>
              <a:t>halde ihaleye  </a:t>
            </a:r>
            <a:r>
              <a:rPr sz="1900" spc="-5" dirty="0">
                <a:latin typeface="Arial"/>
                <a:cs typeface="Arial"/>
              </a:rPr>
              <a:t>katılmak.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5807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Yasak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Fiil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ve</a:t>
            </a:r>
            <a:r>
              <a:rPr sz="2400" b="1" spc="-5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Davranışlar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5995" cy="22320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715" algn="just">
              <a:lnSpc>
                <a:spcPct val="90100"/>
              </a:lnSpc>
              <a:spcBef>
                <a:spcPts val="340"/>
              </a:spcBef>
              <a:buClr>
                <a:srgbClr val="BE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30" dirty="0">
                <a:latin typeface="Arial"/>
                <a:cs typeface="Arial"/>
              </a:rPr>
              <a:t>Yasak </a:t>
            </a:r>
            <a:r>
              <a:rPr sz="2000" spc="-5" dirty="0">
                <a:latin typeface="Arial"/>
                <a:cs typeface="Arial"/>
              </a:rPr>
              <a:t>fiil veya davranışlarda bulundukları tespit </a:t>
            </a:r>
            <a:r>
              <a:rPr sz="2000" dirty="0">
                <a:latin typeface="Arial"/>
                <a:cs typeface="Arial"/>
              </a:rPr>
              <a:t>edilenler </a:t>
            </a:r>
            <a:r>
              <a:rPr sz="2000" spc="-5" dirty="0">
                <a:latin typeface="Arial"/>
                <a:cs typeface="Arial"/>
              </a:rPr>
              <a:t>hakkında </a:t>
            </a:r>
            <a:r>
              <a:rPr sz="2000" dirty="0">
                <a:latin typeface="Arial"/>
                <a:cs typeface="Arial"/>
              </a:rPr>
              <a:t>fiil  </a:t>
            </a:r>
            <a:r>
              <a:rPr sz="2000" spc="-5" dirty="0">
                <a:latin typeface="Arial"/>
                <a:cs typeface="Arial"/>
              </a:rPr>
              <a:t>veya davranışlarının </a:t>
            </a:r>
            <a:r>
              <a:rPr sz="2000" dirty="0">
                <a:latin typeface="Arial"/>
                <a:cs typeface="Arial"/>
              </a:rPr>
              <a:t>özelliğine </a:t>
            </a:r>
            <a:r>
              <a:rPr sz="2000" spc="-5" dirty="0">
                <a:latin typeface="Arial"/>
                <a:cs typeface="Arial"/>
              </a:rPr>
              <a:t>göre,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 yıldan az olmamak üzere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iki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yıla 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kadar</a:t>
            </a:r>
            <a:r>
              <a:rPr sz="2000" spc="-15" dirty="0"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BE0000"/>
              </a:buClr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ts val="2160"/>
              </a:lnSpc>
              <a:spcBef>
                <a:spcPts val="1664"/>
              </a:spcBef>
              <a:buClr>
                <a:srgbClr val="BE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4734 </a:t>
            </a:r>
            <a:r>
              <a:rPr sz="2000" spc="-5" dirty="0">
                <a:latin typeface="Arial"/>
                <a:cs typeface="Arial"/>
              </a:rPr>
              <a:t>sayılı </a:t>
            </a:r>
            <a:r>
              <a:rPr sz="2000" dirty="0">
                <a:latin typeface="Arial"/>
                <a:cs typeface="Arial"/>
              </a:rPr>
              <a:t>Kanunun 2 </a:t>
            </a:r>
            <a:r>
              <a:rPr sz="2000" spc="-5" dirty="0">
                <a:latin typeface="Arial"/>
                <a:cs typeface="Arial"/>
              </a:rPr>
              <a:t>nci ve </a:t>
            </a:r>
            <a:r>
              <a:rPr sz="2000" dirty="0">
                <a:latin typeface="Arial"/>
                <a:cs typeface="Arial"/>
              </a:rPr>
              <a:t>3 </a:t>
            </a:r>
            <a:r>
              <a:rPr sz="2000" spc="-5" dirty="0">
                <a:latin typeface="Arial"/>
                <a:cs typeface="Arial"/>
              </a:rPr>
              <a:t>üncü </a:t>
            </a:r>
            <a:r>
              <a:rPr sz="2000" dirty="0">
                <a:latin typeface="Arial"/>
                <a:cs typeface="Arial"/>
              </a:rPr>
              <a:t>maddeleri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istisna edilenler </a:t>
            </a:r>
            <a:r>
              <a:rPr sz="2000" spc="-5" dirty="0">
                <a:latin typeface="Arial"/>
                <a:cs typeface="Arial"/>
              </a:rPr>
              <a:t>dahil  bütün </a:t>
            </a:r>
            <a:r>
              <a:rPr sz="2000" dirty="0">
                <a:latin typeface="Arial"/>
                <a:cs typeface="Arial"/>
              </a:rPr>
              <a:t>kamu kurum </a:t>
            </a:r>
            <a:r>
              <a:rPr sz="2000" spc="-5" dirty="0">
                <a:latin typeface="Arial"/>
                <a:cs typeface="Arial"/>
              </a:rPr>
              <a:t>ve kuruluşlarının </a:t>
            </a:r>
            <a:r>
              <a:rPr sz="2000" dirty="0">
                <a:latin typeface="Arial"/>
                <a:cs typeface="Arial"/>
              </a:rPr>
              <a:t>ihalelerine </a:t>
            </a:r>
            <a:r>
              <a:rPr sz="2000" spc="-5" dirty="0">
                <a:latin typeface="Arial"/>
                <a:cs typeface="Arial"/>
              </a:rPr>
              <a:t>katılmaktan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yasaklama  kararı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verilir.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5807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Yasak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Fiil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ve</a:t>
            </a:r>
            <a:r>
              <a:rPr sz="2400" b="1" spc="-5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Davranışlar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595995" cy="4446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ts val="274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  <a:tab pos="1567180" algn="l"/>
                <a:tab pos="3053080" algn="l"/>
                <a:tab pos="4095750" algn="l"/>
                <a:tab pos="5107940" algn="l"/>
                <a:tab pos="6424930" algn="l"/>
                <a:tab pos="7247890" algn="l"/>
                <a:tab pos="7938134" algn="l"/>
              </a:tabLst>
            </a:pP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tı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ma	yasakl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-2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,	i</a:t>
            </a:r>
            <a:r>
              <a:rPr sz="2400" spc="-1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aleyi	yap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	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kan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k	</a:t>
            </a:r>
            <a:r>
              <a:rPr sz="2400" dirty="0">
                <a:latin typeface="Arial"/>
                <a:cs typeface="Arial"/>
              </a:rPr>
              <a:t>veya	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gi</a:t>
            </a:r>
            <a:r>
              <a:rPr sz="2400" spc="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	</a:t>
            </a:r>
            <a:r>
              <a:rPr sz="2400" dirty="0">
                <a:latin typeface="Arial"/>
                <a:cs typeface="Arial"/>
              </a:rPr>
              <a:t>veya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40"/>
              </a:lnSpc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bağlı bulunulan</a:t>
            </a:r>
            <a:r>
              <a:rPr sz="2400" spc="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bakanlık,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Herhangi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bir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bakanlığın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ilgili</a:t>
            </a:r>
            <a:r>
              <a:rPr sz="2400" spc="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veya</a:t>
            </a:r>
            <a:r>
              <a:rPr sz="2400" spc="1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bağlı</a:t>
            </a:r>
            <a:r>
              <a:rPr sz="2400" spc="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kuruluşu</a:t>
            </a:r>
            <a:r>
              <a:rPr sz="2400" spc="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sayılmayan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idarelerde bu idarelerin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ihale</a:t>
            </a:r>
            <a:r>
              <a:rPr sz="2400" spc="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yetkilileri,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buChar char="•"/>
              <a:tabLst>
                <a:tab pos="354965" algn="l"/>
                <a:tab pos="355600" algn="l"/>
                <a:tab pos="757555" algn="l"/>
                <a:tab pos="1567180" algn="l"/>
                <a:tab pos="2902585" algn="l"/>
                <a:tab pos="3475354" algn="l"/>
                <a:tab pos="4743450" algn="l"/>
                <a:tab pos="5653405" algn="l"/>
                <a:tab pos="6619875" algn="l"/>
                <a:tab pos="8258175" algn="l"/>
              </a:tabLst>
            </a:pPr>
            <a:r>
              <a:rPr sz="2400" dirty="0">
                <a:latin typeface="Arial"/>
                <a:cs typeface="Arial"/>
              </a:rPr>
              <a:t>İl	</a:t>
            </a:r>
            <a:r>
              <a:rPr sz="2400" spc="-5" dirty="0">
                <a:latin typeface="Arial"/>
                <a:cs typeface="Arial"/>
              </a:rPr>
              <a:t>öze</a:t>
            </a:r>
            <a:r>
              <a:rPr sz="2400" dirty="0">
                <a:latin typeface="Arial"/>
                <a:cs typeface="Arial"/>
              </a:rPr>
              <a:t>l	idareleri	</a:t>
            </a:r>
            <a:r>
              <a:rPr sz="2400" spc="-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	b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nl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ra	</a:t>
            </a:r>
            <a:r>
              <a:rPr sz="2400" spc="-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ğ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ı	bi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li</a:t>
            </a:r>
            <a:r>
              <a:rPr sz="2400" spc="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,	müessese	</a:t>
            </a:r>
            <a:r>
              <a:rPr sz="2400" spc="-5" dirty="0"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işletmelerde ise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İçişleri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Bakanlığı </a:t>
            </a:r>
            <a:r>
              <a:rPr sz="2400" spc="-5" dirty="0">
                <a:latin typeface="Arial"/>
                <a:cs typeface="Arial"/>
              </a:rPr>
              <a:t>tarafından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verilir.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Arial"/>
              <a:cs typeface="Arial"/>
            </a:endParaRPr>
          </a:p>
          <a:p>
            <a:pPr marL="355600" indent="-342900">
              <a:lnSpc>
                <a:spcPts val="274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Belediyeler </a:t>
            </a:r>
            <a:r>
              <a:rPr sz="2400" spc="-5" dirty="0">
                <a:latin typeface="Arial"/>
                <a:cs typeface="Arial"/>
              </a:rPr>
              <a:t>ve bunlara bağlı </a:t>
            </a:r>
            <a:r>
              <a:rPr sz="2400" dirty="0">
                <a:latin typeface="Arial"/>
                <a:cs typeface="Arial"/>
              </a:rPr>
              <a:t>birlik, müessese 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spc="4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işletmelerde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ise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Çevre ve Şehircilik Bakanlığı </a:t>
            </a:r>
            <a:r>
              <a:rPr sz="2400" spc="-5" dirty="0">
                <a:latin typeface="Arial"/>
                <a:cs typeface="Arial"/>
              </a:rPr>
              <a:t>tarafından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verilir.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5807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Yasak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Fiil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ve</a:t>
            </a:r>
            <a:r>
              <a:rPr sz="2400" b="1" spc="-5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Davranışlar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612266" rIns="0" bIns="0" rtlCol="0">
            <a:spAutoFit/>
          </a:bodyPr>
          <a:lstStyle/>
          <a:p>
            <a:pPr marL="756285" indent="-287020">
              <a:lnSpc>
                <a:spcPct val="100000"/>
              </a:lnSpc>
              <a:spcBef>
                <a:spcPts val="105"/>
              </a:spcBef>
              <a:buChar char="•"/>
              <a:tabLst>
                <a:tab pos="756285" algn="l"/>
                <a:tab pos="756920" algn="l"/>
                <a:tab pos="4621530" algn="l"/>
              </a:tabLst>
            </a:pPr>
            <a:r>
              <a:rPr spc="-5" dirty="0"/>
              <a:t>şahıs </a:t>
            </a:r>
            <a:r>
              <a:rPr dirty="0"/>
              <a:t>şirketi </a:t>
            </a:r>
            <a:r>
              <a:rPr spc="-5" dirty="0"/>
              <a:t>olması</a:t>
            </a:r>
            <a:r>
              <a:rPr spc="-15" dirty="0"/>
              <a:t> </a:t>
            </a:r>
            <a:r>
              <a:rPr dirty="0"/>
              <a:t>halinde</a:t>
            </a:r>
            <a:r>
              <a:rPr spc="25" dirty="0"/>
              <a:t> </a:t>
            </a:r>
            <a:r>
              <a:rPr dirty="0"/>
              <a:t>şirket	</a:t>
            </a:r>
            <a:r>
              <a:rPr spc="-5" dirty="0"/>
              <a:t>ortaklarının </a:t>
            </a:r>
            <a:r>
              <a:rPr dirty="0"/>
              <a:t>tamamı</a:t>
            </a:r>
            <a:r>
              <a:rPr spc="-85" dirty="0"/>
              <a:t> </a:t>
            </a:r>
            <a:r>
              <a:rPr spc="-5" dirty="0"/>
              <a:t>hakkında,</a:t>
            </a:r>
          </a:p>
          <a:p>
            <a:pPr marL="756285" indent="-287020">
              <a:lnSpc>
                <a:spcPct val="100000"/>
              </a:lnSpc>
              <a:buChar char="•"/>
              <a:tabLst>
                <a:tab pos="756285" algn="l"/>
                <a:tab pos="756920" algn="l"/>
              </a:tabLst>
            </a:pPr>
            <a:r>
              <a:rPr dirty="0"/>
              <a:t>sermaye şirketi </a:t>
            </a:r>
            <a:r>
              <a:rPr spc="-5" dirty="0"/>
              <a:t>olması </a:t>
            </a:r>
            <a:r>
              <a:rPr dirty="0"/>
              <a:t>halinde ise sermayesinin </a:t>
            </a:r>
            <a:r>
              <a:rPr spc="-5" dirty="0"/>
              <a:t>yarısından</a:t>
            </a:r>
            <a:r>
              <a:rPr spc="225" dirty="0"/>
              <a:t> </a:t>
            </a:r>
            <a:r>
              <a:rPr spc="-10" dirty="0"/>
              <a:t>fazlasına</a:t>
            </a:r>
          </a:p>
          <a:p>
            <a:pPr marL="756285">
              <a:lnSpc>
                <a:spcPct val="100000"/>
              </a:lnSpc>
            </a:pPr>
            <a:r>
              <a:rPr dirty="0"/>
              <a:t>sahip olan gerçek </a:t>
            </a:r>
            <a:r>
              <a:rPr spc="-5" dirty="0"/>
              <a:t>veya </a:t>
            </a:r>
            <a:r>
              <a:rPr dirty="0"/>
              <a:t>tüzel kişi ortaklar</a:t>
            </a:r>
            <a:r>
              <a:rPr spc="-140" dirty="0"/>
              <a:t> </a:t>
            </a:r>
            <a:r>
              <a:rPr spc="-5" dirty="0"/>
              <a:t>hakkında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/>
          </a:p>
          <a:p>
            <a:pPr marL="12700" marR="8255">
              <a:lnSpc>
                <a:spcPct val="100000"/>
              </a:lnSpc>
              <a:tabLst>
                <a:tab pos="1984375" algn="l"/>
                <a:tab pos="3934460" algn="l"/>
                <a:tab pos="5093970" algn="l"/>
                <a:tab pos="6392545" algn="l"/>
                <a:tab pos="7392670" algn="l"/>
              </a:tabLst>
            </a:pPr>
            <a:r>
              <a:rPr sz="2800" spc="-10" dirty="0"/>
              <a:t>Ha</a:t>
            </a:r>
            <a:r>
              <a:rPr sz="2800" dirty="0"/>
              <a:t>k</a:t>
            </a:r>
            <a:r>
              <a:rPr sz="2800" spc="-10" dirty="0"/>
              <a:t>l</a:t>
            </a:r>
            <a:r>
              <a:rPr sz="2800" dirty="0"/>
              <a:t>a</a:t>
            </a:r>
            <a:r>
              <a:rPr sz="2800" spc="-5" dirty="0"/>
              <a:t>rı</a:t>
            </a:r>
            <a:r>
              <a:rPr sz="2800" spc="5" dirty="0"/>
              <a:t>nd</a:t>
            </a:r>
            <a:r>
              <a:rPr sz="2800" spc="-5" dirty="0"/>
              <a:t>a</a:t>
            </a:r>
            <a:r>
              <a:rPr sz="2800" dirty="0"/>
              <a:t>	</a:t>
            </a:r>
            <a:r>
              <a:rPr sz="2800" spc="-5" dirty="0"/>
              <a:t>y</a:t>
            </a:r>
            <a:r>
              <a:rPr sz="2800" dirty="0"/>
              <a:t>a</a:t>
            </a:r>
            <a:r>
              <a:rPr sz="2800" spc="-5" dirty="0"/>
              <a:t>s</a:t>
            </a:r>
            <a:r>
              <a:rPr sz="2800" dirty="0"/>
              <a:t>a</a:t>
            </a:r>
            <a:r>
              <a:rPr sz="2800" spc="-5" dirty="0"/>
              <a:t>klama</a:t>
            </a:r>
            <a:r>
              <a:rPr sz="2800" dirty="0"/>
              <a:t>	</a:t>
            </a:r>
            <a:r>
              <a:rPr sz="2800" spc="-5" dirty="0"/>
              <a:t>k</a:t>
            </a:r>
            <a:r>
              <a:rPr sz="2800" dirty="0"/>
              <a:t>a</a:t>
            </a:r>
            <a:r>
              <a:rPr sz="2800" spc="-5" dirty="0"/>
              <a:t>r</a:t>
            </a:r>
            <a:r>
              <a:rPr sz="2800" dirty="0"/>
              <a:t>a</a:t>
            </a:r>
            <a:r>
              <a:rPr sz="2800" spc="-5" dirty="0"/>
              <a:t>rı</a:t>
            </a:r>
            <a:r>
              <a:rPr sz="2800" dirty="0"/>
              <a:t>	</a:t>
            </a:r>
            <a:r>
              <a:rPr sz="2800" spc="-5" dirty="0"/>
              <a:t>v</a:t>
            </a:r>
            <a:r>
              <a:rPr sz="2800" dirty="0"/>
              <a:t>e</a:t>
            </a:r>
            <a:r>
              <a:rPr sz="2800" spc="-5" dirty="0"/>
              <a:t>ri</a:t>
            </a:r>
            <a:r>
              <a:rPr sz="2800" dirty="0"/>
              <a:t>l</a:t>
            </a:r>
            <a:r>
              <a:rPr sz="2800" spc="-5" dirty="0"/>
              <a:t>en</a:t>
            </a:r>
            <a:r>
              <a:rPr sz="2800" dirty="0"/>
              <a:t>	</a:t>
            </a:r>
            <a:r>
              <a:rPr sz="2800" spc="-5" dirty="0">
                <a:solidFill>
                  <a:srgbClr val="FF0000"/>
                </a:solidFill>
              </a:rPr>
              <a:t>tü</a:t>
            </a:r>
            <a:r>
              <a:rPr sz="2800" spc="5" dirty="0">
                <a:solidFill>
                  <a:srgbClr val="FF0000"/>
                </a:solidFill>
              </a:rPr>
              <a:t>z</a:t>
            </a:r>
            <a:r>
              <a:rPr sz="2800" spc="-10" dirty="0">
                <a:solidFill>
                  <a:srgbClr val="FF0000"/>
                </a:solidFill>
              </a:rPr>
              <a:t>e</a:t>
            </a:r>
            <a:r>
              <a:rPr sz="2800" spc="-5" dirty="0">
                <a:solidFill>
                  <a:srgbClr val="FF0000"/>
                </a:solidFill>
              </a:rPr>
              <a:t>l</a:t>
            </a:r>
            <a:r>
              <a:rPr sz="2800" dirty="0">
                <a:solidFill>
                  <a:srgbClr val="FF0000"/>
                </a:solidFill>
              </a:rPr>
              <a:t>	</a:t>
            </a:r>
            <a:r>
              <a:rPr sz="2800" spc="-5" dirty="0">
                <a:solidFill>
                  <a:srgbClr val="FF0000"/>
                </a:solidFill>
              </a:rPr>
              <a:t>k</a:t>
            </a:r>
            <a:r>
              <a:rPr sz="2800" dirty="0">
                <a:solidFill>
                  <a:srgbClr val="FF0000"/>
                </a:solidFill>
              </a:rPr>
              <a:t>i</a:t>
            </a:r>
            <a:r>
              <a:rPr sz="2800" spc="-5" dirty="0">
                <a:solidFill>
                  <a:srgbClr val="FF0000"/>
                </a:solidFill>
              </a:rPr>
              <a:t>ş</a:t>
            </a:r>
            <a:r>
              <a:rPr sz="2800" dirty="0">
                <a:solidFill>
                  <a:srgbClr val="FF0000"/>
                </a:solidFill>
              </a:rPr>
              <a:t>i</a:t>
            </a:r>
            <a:r>
              <a:rPr sz="2800" spc="-10" dirty="0">
                <a:solidFill>
                  <a:srgbClr val="FF0000"/>
                </a:solidFill>
              </a:rPr>
              <a:t>l</a:t>
            </a:r>
            <a:r>
              <a:rPr sz="2800" dirty="0">
                <a:solidFill>
                  <a:srgbClr val="FF0000"/>
                </a:solidFill>
              </a:rPr>
              <a:t>e</a:t>
            </a:r>
            <a:r>
              <a:rPr sz="2800" spc="-5" dirty="0">
                <a:solidFill>
                  <a:srgbClr val="FF0000"/>
                </a:solidFill>
              </a:rPr>
              <a:t>rin  </a:t>
            </a:r>
            <a:r>
              <a:rPr sz="2800" spc="-5" dirty="0">
                <a:solidFill>
                  <a:srgbClr val="006FC0"/>
                </a:solidFill>
              </a:rPr>
              <a:t>(ortaklıkları)</a:t>
            </a:r>
            <a:endParaRPr sz="2800"/>
          </a:p>
          <a:p>
            <a:pPr marL="756285" marR="5080" indent="-287020" algn="just">
              <a:lnSpc>
                <a:spcPct val="100000"/>
              </a:lnSpc>
              <a:spcBef>
                <a:spcPts val="25"/>
              </a:spcBef>
              <a:buChar char="•"/>
              <a:tabLst>
                <a:tab pos="756920" algn="l"/>
              </a:tabLst>
            </a:pPr>
            <a:r>
              <a:rPr dirty="0"/>
              <a:t>Sermaye </a:t>
            </a:r>
            <a:r>
              <a:rPr spc="-5" dirty="0"/>
              <a:t>şirketinde ortak olmaları </a:t>
            </a:r>
            <a:r>
              <a:rPr dirty="0"/>
              <a:t>halinde </a:t>
            </a:r>
            <a:r>
              <a:rPr spc="-5" dirty="0"/>
              <a:t>sermayesinin yarısından  fazlasına sahip olmaları kaydıyla </a:t>
            </a:r>
            <a:r>
              <a:rPr dirty="0"/>
              <a:t>bu </a:t>
            </a:r>
            <a:r>
              <a:rPr spc="-5" dirty="0"/>
              <a:t>sermaye </a:t>
            </a:r>
            <a:r>
              <a:rPr dirty="0"/>
              <a:t>şirketi </a:t>
            </a:r>
            <a:r>
              <a:rPr spc="-5" dirty="0"/>
              <a:t>hakkında  </a:t>
            </a:r>
            <a:r>
              <a:rPr dirty="0"/>
              <a:t>yasaklama kararı</a:t>
            </a:r>
            <a:r>
              <a:rPr spc="-80" dirty="0"/>
              <a:t> </a:t>
            </a:r>
            <a:r>
              <a:rPr spc="-15" dirty="0"/>
              <a:t>verilir.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197222" y="1091260"/>
            <a:ext cx="46710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72210" algn="l"/>
                <a:tab pos="2470785" algn="l"/>
                <a:tab pos="3470910" algn="l"/>
              </a:tabLst>
            </a:pPr>
            <a:r>
              <a:rPr sz="2800" spc="-5" dirty="0">
                <a:latin typeface="Arial"/>
                <a:cs typeface="Arial"/>
              </a:rPr>
              <a:t>kararı	</a:t>
            </a:r>
            <a:r>
              <a:rPr sz="2800" dirty="0">
                <a:latin typeface="Arial"/>
                <a:cs typeface="Arial"/>
              </a:rPr>
              <a:t>verilen	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tüzel	kişilerin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336" y="1091260"/>
            <a:ext cx="3697604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984375" algn="l"/>
              </a:tabLst>
            </a:pPr>
            <a:r>
              <a:rPr sz="2800" spc="-10" dirty="0">
                <a:latin typeface="Arial"/>
                <a:cs typeface="Arial"/>
              </a:rPr>
              <a:t>Hakl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rı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5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klama  </a:t>
            </a:r>
            <a:r>
              <a:rPr sz="2800" dirty="0">
                <a:solidFill>
                  <a:srgbClr val="006FC0"/>
                </a:solidFill>
                <a:latin typeface="Arial"/>
                <a:cs typeface="Arial"/>
              </a:rPr>
              <a:t>(ortakları)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4725" cy="5346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Yasak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Fiil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ve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Davranışlar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45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buClr>
                <a:srgbClr val="BE0000"/>
              </a:buClr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25" dirty="0">
                <a:latin typeface="Arial"/>
                <a:cs typeface="Arial"/>
              </a:rPr>
              <a:t>Yasaklama </a:t>
            </a:r>
            <a:r>
              <a:rPr sz="2800" spc="-5" dirty="0">
                <a:latin typeface="Arial"/>
                <a:cs typeface="Arial"/>
              </a:rPr>
              <a:t>kararları, </a:t>
            </a:r>
            <a:r>
              <a:rPr sz="2800" dirty="0">
                <a:latin typeface="Arial"/>
                <a:cs typeface="Arial"/>
              </a:rPr>
              <a:t>yasaklamayı gerektiren </a:t>
            </a:r>
            <a:r>
              <a:rPr sz="2800" spc="-5" dirty="0">
                <a:latin typeface="Arial"/>
                <a:cs typeface="Arial"/>
              </a:rPr>
              <a:t>fiil  </a:t>
            </a:r>
            <a:r>
              <a:rPr sz="2800" dirty="0">
                <a:latin typeface="Arial"/>
                <a:cs typeface="Arial"/>
              </a:rPr>
              <a:t>veya </a:t>
            </a:r>
            <a:r>
              <a:rPr sz="2800" spc="-5" dirty="0">
                <a:latin typeface="Arial"/>
                <a:cs typeface="Arial"/>
              </a:rPr>
              <a:t>davranışın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tespit edildiği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tarihi </a:t>
            </a:r>
            <a:r>
              <a:rPr sz="2800" dirty="0">
                <a:latin typeface="Arial"/>
                <a:cs typeface="Arial"/>
              </a:rPr>
              <a:t>izleyen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en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geç 45  gün </a:t>
            </a:r>
            <a:r>
              <a:rPr sz="2800" spc="-5" dirty="0">
                <a:latin typeface="Arial"/>
                <a:cs typeface="Arial"/>
              </a:rPr>
              <a:t>içinde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verilir.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BE0000"/>
              </a:buClr>
              <a:buFont typeface="Wingdings"/>
              <a:buChar char=""/>
            </a:pPr>
            <a:endParaRPr sz="3100">
              <a:latin typeface="Arial"/>
              <a:cs typeface="Arial"/>
            </a:endParaRPr>
          </a:p>
          <a:p>
            <a:pPr marL="12700" marR="10160" algn="just">
              <a:lnSpc>
                <a:spcPts val="3020"/>
              </a:lnSpc>
              <a:spcBef>
                <a:spcPts val="1910"/>
              </a:spcBef>
              <a:buClr>
                <a:srgbClr val="BE0000"/>
              </a:buClr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Süre </a:t>
            </a:r>
            <a:r>
              <a:rPr sz="2800" dirty="0">
                <a:latin typeface="Arial"/>
                <a:cs typeface="Arial"/>
              </a:rPr>
              <a:t>yasak </a:t>
            </a:r>
            <a:r>
              <a:rPr sz="2800" spc="-5" dirty="0">
                <a:latin typeface="Arial"/>
                <a:cs typeface="Arial"/>
              </a:rPr>
              <a:t>fiil </a:t>
            </a:r>
            <a:r>
              <a:rPr sz="2800" dirty="0">
                <a:latin typeface="Arial"/>
                <a:cs typeface="Arial"/>
              </a:rPr>
              <a:t>veya </a:t>
            </a:r>
            <a:r>
              <a:rPr sz="2800" spc="-5" dirty="0">
                <a:latin typeface="Arial"/>
                <a:cs typeface="Arial"/>
              </a:rPr>
              <a:t>davranışın gerçekleştirildiği  </a:t>
            </a:r>
            <a:r>
              <a:rPr sz="2800" dirty="0">
                <a:latin typeface="Arial"/>
                <a:cs typeface="Arial"/>
              </a:rPr>
              <a:t>tarihten </a:t>
            </a:r>
            <a:r>
              <a:rPr sz="2800" spc="-5" dirty="0">
                <a:latin typeface="Arial"/>
                <a:cs typeface="Arial"/>
              </a:rPr>
              <a:t>değil,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tespit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edildiği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tarihten </a:t>
            </a:r>
            <a:r>
              <a:rPr sz="2800" dirty="0">
                <a:latin typeface="Arial"/>
                <a:cs typeface="Arial"/>
              </a:rPr>
              <a:t>itibaren</a:t>
            </a:r>
            <a:r>
              <a:rPr sz="2800" spc="8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başlar.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BE0000"/>
              </a:buClr>
              <a:buFont typeface="Wingdings"/>
              <a:buChar char=""/>
            </a:pPr>
            <a:endParaRPr sz="3100">
              <a:latin typeface="Arial"/>
              <a:cs typeface="Arial"/>
            </a:endParaRPr>
          </a:p>
          <a:p>
            <a:pPr marL="12700" marR="5715" algn="just">
              <a:lnSpc>
                <a:spcPct val="90000"/>
              </a:lnSpc>
              <a:spcBef>
                <a:spcPts val="1820"/>
              </a:spcBef>
              <a:buClr>
                <a:srgbClr val="BE0000"/>
              </a:buClr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25" dirty="0">
                <a:latin typeface="Arial"/>
                <a:cs typeface="Arial"/>
              </a:rPr>
              <a:t>Yasaklama </a:t>
            </a:r>
            <a:r>
              <a:rPr sz="2800" spc="-5" dirty="0">
                <a:latin typeface="Arial"/>
                <a:cs typeface="Arial"/>
              </a:rPr>
              <a:t>kararı, </a:t>
            </a:r>
            <a:r>
              <a:rPr sz="2800" spc="-10" dirty="0">
                <a:latin typeface="Arial"/>
                <a:cs typeface="Arial"/>
              </a:rPr>
              <a:t>RG’de </a:t>
            </a:r>
            <a:r>
              <a:rPr sz="2800" spc="-5" dirty="0">
                <a:latin typeface="Arial"/>
                <a:cs typeface="Arial"/>
              </a:rPr>
              <a:t>yayımlanmak </a:t>
            </a:r>
            <a:r>
              <a:rPr sz="2800" dirty="0">
                <a:latin typeface="Arial"/>
                <a:cs typeface="Arial"/>
              </a:rPr>
              <a:t>üzere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en 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geç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onbeş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gün içinde </a:t>
            </a:r>
            <a:r>
              <a:rPr sz="2800" spc="-5" dirty="0">
                <a:latin typeface="Arial"/>
                <a:cs typeface="Arial"/>
              </a:rPr>
              <a:t>gönderilir ve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yayımı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tarihinde </a:t>
            </a:r>
            <a:r>
              <a:rPr sz="2800" spc="-5" dirty="0">
                <a:latin typeface="Arial"/>
                <a:cs typeface="Arial"/>
              </a:rPr>
              <a:t> yürürlüğe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girer.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136</a:t>
            </a:fld>
            <a:endParaRPr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5360" cy="4556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Kamu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Davası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45" dirty="0">
                <a:solidFill>
                  <a:srgbClr val="FF0000"/>
                </a:solidFill>
                <a:latin typeface="Arial"/>
                <a:cs typeface="Arial"/>
              </a:rPr>
              <a:t>Taahhüt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tamamlandıktan </a:t>
            </a:r>
            <a:r>
              <a:rPr sz="2400" spc="-5" dirty="0"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kabul işlemi yapıldıktan </a:t>
            </a:r>
            <a:r>
              <a:rPr sz="2400" spc="-5" dirty="0">
                <a:latin typeface="Arial"/>
                <a:cs typeface="Arial"/>
              </a:rPr>
              <a:t>sonra  tespit edilmiş olsa </a:t>
            </a:r>
            <a:r>
              <a:rPr sz="2400" dirty="0">
                <a:latin typeface="Arial"/>
                <a:cs typeface="Arial"/>
              </a:rPr>
              <a:t>dahi, </a:t>
            </a:r>
            <a:r>
              <a:rPr sz="2400" spc="-5" dirty="0">
                <a:latin typeface="Arial"/>
                <a:cs typeface="Arial"/>
              </a:rPr>
              <a:t>yasak fiil veya davranışlardan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TCK’ya  göre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suç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teşkil eden </a:t>
            </a:r>
            <a:r>
              <a:rPr sz="2400" spc="-5" dirty="0">
                <a:latin typeface="Arial"/>
                <a:cs typeface="Arial"/>
              </a:rPr>
              <a:t>fiil veya davranışlarda </a:t>
            </a:r>
            <a:r>
              <a:rPr sz="2400" dirty="0">
                <a:latin typeface="Arial"/>
                <a:cs typeface="Arial"/>
              </a:rPr>
              <a:t>bulunan </a:t>
            </a:r>
            <a:r>
              <a:rPr sz="2400" spc="-5" dirty="0">
                <a:latin typeface="Arial"/>
                <a:cs typeface="Arial"/>
              </a:rPr>
              <a:t>gerçek  veya </a:t>
            </a:r>
            <a:r>
              <a:rPr sz="2400" dirty="0">
                <a:latin typeface="Arial"/>
                <a:cs typeface="Arial"/>
              </a:rPr>
              <a:t>tüzel kişiler </a:t>
            </a:r>
            <a:r>
              <a:rPr sz="2400" spc="-5" dirty="0">
                <a:latin typeface="Arial"/>
                <a:cs typeface="Arial"/>
              </a:rPr>
              <a:t>ile o işteki </a:t>
            </a:r>
            <a:r>
              <a:rPr sz="2400" dirty="0">
                <a:latin typeface="Arial"/>
                <a:cs typeface="Arial"/>
              </a:rPr>
              <a:t>ortak </a:t>
            </a:r>
            <a:r>
              <a:rPr sz="2400" spc="-5" dirty="0">
                <a:latin typeface="Arial"/>
                <a:cs typeface="Arial"/>
              </a:rPr>
              <a:t>veya </a:t>
            </a:r>
            <a:r>
              <a:rPr sz="2400" dirty="0">
                <a:latin typeface="Arial"/>
                <a:cs typeface="Arial"/>
              </a:rPr>
              <a:t>vekilleri </a:t>
            </a:r>
            <a:r>
              <a:rPr sz="2400" spc="-5" dirty="0">
                <a:latin typeface="Arial"/>
                <a:cs typeface="Arial"/>
              </a:rPr>
              <a:t>hakkında  Cumhuriyet </a:t>
            </a:r>
            <a:r>
              <a:rPr sz="2400" spc="-10" dirty="0">
                <a:latin typeface="Arial"/>
                <a:cs typeface="Arial"/>
              </a:rPr>
              <a:t>Savcılığına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suç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duyurusunda</a:t>
            </a:r>
            <a:r>
              <a:rPr sz="2400" spc="1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bulunulur.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Haklarında ceza kovuşturması yapılarak </a:t>
            </a:r>
            <a:r>
              <a:rPr sz="2400" dirty="0">
                <a:latin typeface="Arial"/>
                <a:cs typeface="Arial"/>
              </a:rPr>
              <a:t>kamu </a:t>
            </a:r>
            <a:r>
              <a:rPr sz="2400" spc="-5" dirty="0">
                <a:latin typeface="Arial"/>
                <a:cs typeface="Arial"/>
              </a:rPr>
              <a:t>davası  açılmasına </a:t>
            </a:r>
            <a:r>
              <a:rPr sz="2400" dirty="0">
                <a:latin typeface="Arial"/>
                <a:cs typeface="Arial"/>
              </a:rPr>
              <a:t>karar verilenler ile </a:t>
            </a:r>
            <a:r>
              <a:rPr sz="2400" spc="-5" dirty="0">
                <a:latin typeface="Arial"/>
                <a:cs typeface="Arial"/>
              </a:rPr>
              <a:t>bunların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ortakları ve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ortaklıkları  </a:t>
            </a:r>
            <a:r>
              <a:rPr sz="2400" spc="-5" dirty="0">
                <a:latin typeface="Arial"/>
                <a:cs typeface="Arial"/>
              </a:rPr>
              <a:t>ilk derece yargılama sonuna kadar Kanun </a:t>
            </a:r>
            <a:r>
              <a:rPr sz="2400" dirty="0">
                <a:latin typeface="Arial"/>
                <a:cs typeface="Arial"/>
              </a:rPr>
              <a:t>kapsamında </a:t>
            </a:r>
            <a:r>
              <a:rPr sz="2400" spc="-5" dirty="0">
                <a:latin typeface="Arial"/>
                <a:cs typeface="Arial"/>
              </a:rPr>
              <a:t>yer alan  kamu </a:t>
            </a:r>
            <a:r>
              <a:rPr sz="2400" dirty="0">
                <a:latin typeface="Arial"/>
                <a:cs typeface="Arial"/>
              </a:rPr>
              <a:t>kurum </a:t>
            </a:r>
            <a:r>
              <a:rPr sz="2400" spc="-5" dirty="0">
                <a:latin typeface="Arial"/>
                <a:cs typeface="Arial"/>
              </a:rPr>
              <a:t>ve kuruluşlarının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ihalelerine</a:t>
            </a:r>
            <a:r>
              <a:rPr sz="2400" spc="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katılamaz.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137</a:t>
            </a:fld>
            <a:endParaRPr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 txBox="1"/>
          <p:nvPr/>
        </p:nvSpPr>
        <p:spPr>
          <a:xfrm>
            <a:off x="817880" y="3110865"/>
            <a:ext cx="750824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tr-TR" sz="4400" b="1" dirty="0" smtClean="0">
                <a:latin typeface="Times New Roman" pitchFamily="18" charset="0"/>
                <a:cs typeface="Times New Roman" pitchFamily="18" charset="0"/>
              </a:rPr>
              <a:t>TEŞEKKÜR EDERİM</a:t>
            </a:r>
            <a:endParaRPr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35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47535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Sözleşme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ve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Teklif</a:t>
            </a:r>
            <a:r>
              <a:rPr sz="2400" b="1" spc="-6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Türü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5794375" cy="203200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85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Trebuchet MS"/>
                <a:cs typeface="Trebuchet MS"/>
              </a:rPr>
              <a:t>Anahtar </a:t>
            </a:r>
            <a:r>
              <a:rPr sz="2000" spc="-5" dirty="0">
                <a:latin typeface="Trebuchet MS"/>
                <a:cs typeface="Trebuchet MS"/>
              </a:rPr>
              <a:t>teslimi </a:t>
            </a:r>
            <a:r>
              <a:rPr sz="2000" dirty="0">
                <a:latin typeface="Trebuchet MS"/>
                <a:cs typeface="Trebuchet MS"/>
              </a:rPr>
              <a:t>götürü </a:t>
            </a:r>
            <a:r>
              <a:rPr sz="2000" spc="-5" dirty="0">
                <a:latin typeface="Trebuchet MS"/>
                <a:cs typeface="Trebuchet MS"/>
              </a:rPr>
              <a:t>bedel </a:t>
            </a:r>
            <a:r>
              <a:rPr sz="2000" dirty="0">
                <a:latin typeface="Trebuchet MS"/>
                <a:cs typeface="Trebuchet MS"/>
              </a:rPr>
              <a:t>sözleşme</a:t>
            </a:r>
            <a:r>
              <a:rPr sz="2000" spc="-150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(Yapım)</a:t>
            </a:r>
            <a:endParaRPr sz="20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469265" algn="l"/>
                <a:tab pos="469900" algn="l"/>
                <a:tab pos="3216275" algn="l"/>
              </a:tabLst>
            </a:pPr>
            <a:r>
              <a:rPr sz="2000" spc="-5" dirty="0">
                <a:latin typeface="Trebuchet MS"/>
                <a:cs typeface="Trebuchet MS"/>
              </a:rPr>
              <a:t>Götürü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bedel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sözleşme	</a:t>
            </a:r>
            <a:r>
              <a:rPr sz="2000" spc="-5" dirty="0">
                <a:latin typeface="Trebuchet MS"/>
                <a:cs typeface="Trebuchet MS"/>
              </a:rPr>
              <a:t>(Mal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Hizmet)</a:t>
            </a:r>
            <a:endParaRPr sz="20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469265" algn="l"/>
                <a:tab pos="469900" algn="l"/>
                <a:tab pos="1222375" algn="l"/>
              </a:tabLst>
            </a:pPr>
            <a:r>
              <a:rPr sz="2000" dirty="0">
                <a:latin typeface="Trebuchet MS"/>
                <a:cs typeface="Trebuchet MS"/>
              </a:rPr>
              <a:t>Birim	</a:t>
            </a:r>
            <a:r>
              <a:rPr sz="2000" spc="-5" dirty="0">
                <a:latin typeface="Trebuchet MS"/>
                <a:cs typeface="Trebuchet MS"/>
              </a:rPr>
              <a:t>fiyatlı </a:t>
            </a:r>
            <a:r>
              <a:rPr sz="2000" dirty="0">
                <a:latin typeface="Trebuchet MS"/>
                <a:cs typeface="Trebuchet MS"/>
              </a:rPr>
              <a:t>sözleşme </a:t>
            </a:r>
            <a:r>
              <a:rPr sz="2000" spc="-35" dirty="0">
                <a:latin typeface="Trebuchet MS"/>
                <a:cs typeface="Trebuchet MS"/>
              </a:rPr>
              <a:t>(Yapım </a:t>
            </a:r>
            <a:r>
              <a:rPr sz="2000" dirty="0">
                <a:latin typeface="Trebuchet MS"/>
                <a:cs typeface="Trebuchet MS"/>
              </a:rPr>
              <a:t>- </a:t>
            </a:r>
            <a:r>
              <a:rPr sz="2000" spc="-5" dirty="0">
                <a:latin typeface="Trebuchet MS"/>
                <a:cs typeface="Trebuchet MS"/>
              </a:rPr>
              <a:t>Mal </a:t>
            </a:r>
            <a:r>
              <a:rPr sz="2000" dirty="0">
                <a:latin typeface="Trebuchet MS"/>
                <a:cs typeface="Trebuchet MS"/>
              </a:rPr>
              <a:t>-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Hizmet)</a:t>
            </a:r>
            <a:endParaRPr sz="20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Trebuchet MS"/>
                <a:cs typeface="Trebuchet MS"/>
              </a:rPr>
              <a:t>Karma sözleşme</a:t>
            </a:r>
            <a:r>
              <a:rPr sz="2000" spc="-50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(Yapım)</a:t>
            </a:r>
            <a:endParaRPr sz="2000">
              <a:latin typeface="Trebuchet MS"/>
              <a:cs typeface="Trebuchet MS"/>
            </a:endParaRPr>
          </a:p>
          <a:p>
            <a:pPr marL="469900" indent="-457200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Trebuchet MS"/>
                <a:cs typeface="Trebuchet MS"/>
              </a:rPr>
              <a:t>Münferit </a:t>
            </a:r>
            <a:r>
              <a:rPr sz="2000" dirty="0">
                <a:latin typeface="Trebuchet MS"/>
                <a:cs typeface="Trebuchet MS"/>
              </a:rPr>
              <a:t>sözleşme </a:t>
            </a:r>
            <a:r>
              <a:rPr sz="2000" spc="-5" dirty="0">
                <a:latin typeface="Trebuchet MS"/>
                <a:cs typeface="Trebuchet MS"/>
              </a:rPr>
              <a:t>(Çerçeve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Trebuchet MS"/>
                <a:cs typeface="Trebuchet MS"/>
              </a:rPr>
              <a:t>anlaşma)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86470" cy="568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Yaklaşık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Maliyetin</a:t>
            </a:r>
            <a:r>
              <a:rPr sz="2400" b="1" spc="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Tespiti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Mal </a:t>
            </a:r>
            <a:r>
              <a:rPr sz="2400" spc="-5" dirty="0">
                <a:latin typeface="Arial"/>
                <a:cs typeface="Arial"/>
              </a:rPr>
              <a:t>veya hizmet alımları ile yapım </a:t>
            </a:r>
            <a:r>
              <a:rPr sz="2400" spc="-10" dirty="0">
                <a:latin typeface="Arial"/>
                <a:cs typeface="Arial"/>
              </a:rPr>
              <a:t>işlerinin </a:t>
            </a:r>
            <a:r>
              <a:rPr sz="2400" spc="-5" dirty="0">
                <a:latin typeface="Arial"/>
                <a:cs typeface="Arial"/>
              </a:rPr>
              <a:t>ihalesi </a:t>
            </a:r>
            <a:r>
              <a:rPr sz="2400" spc="-10" dirty="0">
                <a:latin typeface="Arial"/>
                <a:cs typeface="Arial"/>
              </a:rPr>
              <a:t>yapılmadan  </a:t>
            </a:r>
            <a:r>
              <a:rPr sz="2400" spc="-5" dirty="0">
                <a:latin typeface="Arial"/>
                <a:cs typeface="Arial"/>
              </a:rPr>
              <a:t>önce idarece,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her türlü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fiyat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araştırması</a:t>
            </a:r>
            <a:r>
              <a:rPr sz="2400" spc="-5" dirty="0">
                <a:latin typeface="Arial"/>
                <a:cs typeface="Arial"/>
              </a:rPr>
              <a:t> yapılarak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KDV hariç </a:t>
            </a:r>
            <a:r>
              <a:rPr sz="2400" spc="-5" dirty="0">
                <a:latin typeface="Arial"/>
                <a:cs typeface="Arial"/>
              </a:rPr>
              <a:t> olmak üzere yaklaşık maliyet </a:t>
            </a:r>
            <a:r>
              <a:rPr sz="2400" spc="-10" dirty="0">
                <a:latin typeface="Arial"/>
                <a:cs typeface="Arial"/>
              </a:rPr>
              <a:t>belirlenir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dayanaklarıyla birlikte  bir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hesap cetvelinde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gösterilir.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A5294"/>
              </a:buClr>
              <a:buFont typeface="Arial"/>
              <a:buChar char="•"/>
            </a:pPr>
            <a:endParaRPr sz="3950">
              <a:latin typeface="Arial"/>
              <a:cs typeface="Arial"/>
            </a:endParaRPr>
          </a:p>
          <a:p>
            <a:pPr marL="12700" marR="165100">
              <a:lnSpc>
                <a:spcPct val="9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30" dirty="0">
                <a:latin typeface="Arial"/>
                <a:cs typeface="Arial"/>
              </a:rPr>
              <a:t>Yaklaşık </a:t>
            </a:r>
            <a:r>
              <a:rPr sz="2400" spc="-5" dirty="0">
                <a:latin typeface="Arial"/>
                <a:cs typeface="Arial"/>
              </a:rPr>
              <a:t>maliyetin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idarelerce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hesaplanması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esastır</a:t>
            </a:r>
            <a:r>
              <a:rPr sz="2400" spc="-20" dirty="0">
                <a:latin typeface="Arial"/>
                <a:cs typeface="Arial"/>
              </a:rPr>
              <a:t>. </a:t>
            </a:r>
            <a:r>
              <a:rPr sz="2400" spc="-5" dirty="0">
                <a:latin typeface="Arial"/>
                <a:cs typeface="Arial"/>
              </a:rPr>
              <a:t>Ancak  </a:t>
            </a:r>
            <a:r>
              <a:rPr sz="2400" dirty="0">
                <a:latin typeface="Arial"/>
                <a:cs typeface="Arial"/>
              </a:rPr>
              <a:t>teknik </a:t>
            </a:r>
            <a:r>
              <a:rPr sz="2400" spc="-5" dirty="0">
                <a:latin typeface="Arial"/>
                <a:cs typeface="Arial"/>
              </a:rPr>
              <a:t>şartnamenin </a:t>
            </a:r>
            <a:r>
              <a:rPr sz="2400" spc="-10" dirty="0">
                <a:latin typeface="Arial"/>
                <a:cs typeface="Arial"/>
              </a:rPr>
              <a:t>danışmanlık </a:t>
            </a:r>
            <a:r>
              <a:rPr sz="2400" spc="-5" dirty="0">
                <a:latin typeface="Arial"/>
                <a:cs typeface="Arial"/>
              </a:rPr>
              <a:t>hizmeti </a:t>
            </a:r>
            <a:r>
              <a:rPr sz="2400" spc="-10" dirty="0">
                <a:latin typeface="Arial"/>
                <a:cs typeface="Arial"/>
              </a:rPr>
              <a:t>alınarak </a:t>
            </a:r>
            <a:r>
              <a:rPr sz="2400" spc="-5" dirty="0">
                <a:latin typeface="Arial"/>
                <a:cs typeface="Arial"/>
              </a:rPr>
              <a:t>hazırlatılması  durumunda </a:t>
            </a:r>
            <a:r>
              <a:rPr sz="2400" spc="-10" dirty="0">
                <a:latin typeface="Arial"/>
                <a:cs typeface="Arial"/>
              </a:rPr>
              <a:t>yaklaşık </a:t>
            </a:r>
            <a:r>
              <a:rPr sz="2400" spc="-5" dirty="0">
                <a:latin typeface="Arial"/>
                <a:cs typeface="Arial"/>
              </a:rPr>
              <a:t>maliyet de bu </a:t>
            </a:r>
            <a:r>
              <a:rPr sz="2400" dirty="0">
                <a:latin typeface="Arial"/>
                <a:cs typeface="Arial"/>
              </a:rPr>
              <a:t>kapsamda </a:t>
            </a:r>
            <a:r>
              <a:rPr sz="2400" spc="-10" dirty="0">
                <a:latin typeface="Arial"/>
                <a:cs typeface="Arial"/>
              </a:rPr>
              <a:t>danışmanlık  </a:t>
            </a:r>
            <a:r>
              <a:rPr sz="2400" spc="-5" dirty="0">
                <a:latin typeface="Arial"/>
                <a:cs typeface="Arial"/>
              </a:rPr>
              <a:t>hizmet sunucularına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hazırlattırılabilir.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A5294"/>
              </a:buClr>
              <a:buFont typeface="Arial"/>
              <a:buChar char="•"/>
            </a:pPr>
            <a:endParaRPr sz="3950">
              <a:latin typeface="Arial"/>
              <a:cs typeface="Arial"/>
            </a:endParaRPr>
          </a:p>
          <a:p>
            <a:pPr marL="12700" marR="68580">
              <a:lnSpc>
                <a:spcPct val="9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30" dirty="0">
                <a:latin typeface="Arial"/>
                <a:cs typeface="Arial"/>
              </a:rPr>
              <a:t>Yaklaşık </a:t>
            </a:r>
            <a:r>
              <a:rPr sz="2400" spc="-5" dirty="0">
                <a:latin typeface="Arial"/>
                <a:cs typeface="Arial"/>
              </a:rPr>
              <a:t>maliyete ihale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ön </a:t>
            </a:r>
            <a:r>
              <a:rPr sz="2400" dirty="0">
                <a:latin typeface="Arial"/>
                <a:cs typeface="Arial"/>
              </a:rPr>
              <a:t>yeterlik </a:t>
            </a:r>
            <a:r>
              <a:rPr sz="2400" spc="-10" dirty="0">
                <a:latin typeface="Arial"/>
                <a:cs typeface="Arial"/>
              </a:rPr>
              <a:t>ilanlarında </a:t>
            </a:r>
            <a:r>
              <a:rPr sz="2400" b="1" spc="-10" dirty="0">
                <a:latin typeface="Arial"/>
                <a:cs typeface="Arial"/>
              </a:rPr>
              <a:t>yer </a:t>
            </a:r>
            <a:r>
              <a:rPr sz="2400" b="1" dirty="0">
                <a:latin typeface="Arial"/>
                <a:cs typeface="Arial"/>
              </a:rPr>
              <a:t>verilmez</a:t>
            </a:r>
            <a:r>
              <a:rPr sz="2400" dirty="0">
                <a:latin typeface="Arial"/>
                <a:cs typeface="Arial"/>
              </a:rPr>
              <a:t>,  </a:t>
            </a:r>
            <a:r>
              <a:rPr sz="2400" spc="-10" dirty="0">
                <a:latin typeface="Arial"/>
                <a:cs typeface="Arial"/>
              </a:rPr>
              <a:t>isteklilere </a:t>
            </a:r>
            <a:r>
              <a:rPr sz="2400" dirty="0">
                <a:latin typeface="Arial"/>
                <a:cs typeface="Arial"/>
              </a:rPr>
              <a:t>veya </a:t>
            </a:r>
            <a:r>
              <a:rPr sz="2400" spc="-5" dirty="0">
                <a:latin typeface="Arial"/>
                <a:cs typeface="Arial"/>
              </a:rPr>
              <a:t>ihale </a:t>
            </a:r>
            <a:r>
              <a:rPr sz="2400" dirty="0">
                <a:latin typeface="Arial"/>
                <a:cs typeface="Arial"/>
              </a:rPr>
              <a:t>süreci </a:t>
            </a:r>
            <a:r>
              <a:rPr sz="2400" spc="-5" dirty="0">
                <a:latin typeface="Arial"/>
                <a:cs typeface="Arial"/>
              </a:rPr>
              <a:t>ile </a:t>
            </a:r>
            <a:r>
              <a:rPr sz="2400" dirty="0">
                <a:latin typeface="Arial"/>
                <a:cs typeface="Arial"/>
              </a:rPr>
              <a:t>resmi </a:t>
            </a:r>
            <a:r>
              <a:rPr sz="2400" spc="-5" dirty="0">
                <a:latin typeface="Arial"/>
                <a:cs typeface="Arial"/>
              </a:rPr>
              <a:t>ilişkisi olmayan </a:t>
            </a:r>
            <a:r>
              <a:rPr sz="2400" spc="-10" dirty="0">
                <a:latin typeface="Arial"/>
                <a:cs typeface="Arial"/>
              </a:rPr>
              <a:t>diğer  </a:t>
            </a:r>
            <a:r>
              <a:rPr sz="2400" spc="-5" dirty="0">
                <a:latin typeface="Arial"/>
                <a:cs typeface="Arial"/>
              </a:rPr>
              <a:t>kişilere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açıklanmaz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260080" cy="575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Yaklaşık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Maliyetin</a:t>
            </a:r>
            <a:r>
              <a:rPr sz="2400" b="1" spc="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Tespiti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Arial"/>
              <a:cs typeface="Arial"/>
            </a:endParaRPr>
          </a:p>
          <a:p>
            <a:pPr marL="120014" indent="-107950">
              <a:lnSpc>
                <a:spcPts val="2595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Kısmi teklife </a:t>
            </a:r>
            <a:r>
              <a:rPr sz="2400" spc="-10" dirty="0">
                <a:latin typeface="Arial"/>
                <a:cs typeface="Arial"/>
              </a:rPr>
              <a:t>açık </a:t>
            </a:r>
            <a:r>
              <a:rPr sz="2400" spc="-5" dirty="0">
                <a:latin typeface="Arial"/>
                <a:cs typeface="Arial"/>
              </a:rPr>
              <a:t>ihalelerde </a:t>
            </a:r>
            <a:r>
              <a:rPr sz="2400" spc="-10" dirty="0">
                <a:latin typeface="Arial"/>
                <a:cs typeface="Arial"/>
              </a:rPr>
              <a:t>yaklaşık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maliyet</a:t>
            </a:r>
            <a:endParaRPr sz="2400">
              <a:latin typeface="Arial"/>
              <a:cs typeface="Arial"/>
            </a:endParaRPr>
          </a:p>
          <a:p>
            <a:pPr marL="12700" marR="328930">
              <a:lnSpc>
                <a:spcPts val="2300"/>
              </a:lnSpc>
              <a:spcBef>
                <a:spcPts val="275"/>
              </a:spcBef>
            </a:pPr>
            <a:r>
              <a:rPr sz="2400" spc="-5" dirty="0">
                <a:latin typeface="Arial"/>
                <a:cs typeface="Arial"/>
              </a:rPr>
              <a:t>her bir </a:t>
            </a:r>
            <a:r>
              <a:rPr sz="2400" spc="-10" dirty="0">
                <a:latin typeface="Arial"/>
                <a:cs typeface="Arial"/>
              </a:rPr>
              <a:t>kısım </a:t>
            </a:r>
            <a:r>
              <a:rPr sz="2400" spc="-5" dirty="0">
                <a:latin typeface="Arial"/>
                <a:cs typeface="Arial"/>
              </a:rPr>
              <a:t>için </a:t>
            </a:r>
            <a:r>
              <a:rPr sz="2400" b="1" spc="-10" dirty="0">
                <a:latin typeface="Arial"/>
                <a:cs typeface="Arial"/>
              </a:rPr>
              <a:t>ayrı ayrı </a:t>
            </a:r>
            <a:r>
              <a:rPr sz="2400" spc="-5" dirty="0">
                <a:latin typeface="Arial"/>
                <a:cs typeface="Arial"/>
              </a:rPr>
              <a:t>olmak üzere işin tamamı dikkate  </a:t>
            </a:r>
            <a:r>
              <a:rPr sz="2400" spc="-10" dirty="0">
                <a:latin typeface="Arial"/>
                <a:cs typeface="Arial"/>
              </a:rPr>
              <a:t>alınarak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hesaplanır.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Arial"/>
              <a:cs typeface="Arial"/>
            </a:endParaRPr>
          </a:p>
          <a:p>
            <a:pPr marL="12700" marR="398145">
              <a:lnSpc>
                <a:spcPct val="8000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İdare </a:t>
            </a:r>
            <a:r>
              <a:rPr sz="2400" spc="-5" dirty="0">
                <a:latin typeface="Arial"/>
                <a:cs typeface="Arial"/>
              </a:rPr>
              <a:t>tarafından verilecek malzeme, makine ekipman </a:t>
            </a:r>
            <a:r>
              <a:rPr sz="2400" dirty="0">
                <a:latin typeface="Arial"/>
                <a:cs typeface="Arial"/>
              </a:rPr>
              <a:t>vs.  </a:t>
            </a:r>
            <a:r>
              <a:rPr sz="2400" spc="-5" dirty="0">
                <a:latin typeface="Arial"/>
                <a:cs typeface="Arial"/>
              </a:rPr>
              <a:t>yaklaşık maliyet </a:t>
            </a:r>
            <a:r>
              <a:rPr sz="2400" spc="-10" dirty="0">
                <a:latin typeface="Arial"/>
                <a:cs typeface="Arial"/>
              </a:rPr>
              <a:t>hesabında </a:t>
            </a:r>
            <a:r>
              <a:rPr sz="2400" spc="-5" dirty="0">
                <a:latin typeface="Arial"/>
                <a:cs typeface="Arial"/>
              </a:rPr>
              <a:t>dikkate </a:t>
            </a:r>
            <a:r>
              <a:rPr sz="2400" spc="-10" dirty="0">
                <a:latin typeface="Arial"/>
                <a:cs typeface="Arial"/>
              </a:rPr>
              <a:t>alınmaz. </a:t>
            </a:r>
            <a:r>
              <a:rPr sz="2400" dirty="0">
                <a:latin typeface="Arial"/>
                <a:cs typeface="Arial"/>
              </a:rPr>
              <a:t>Bu </a:t>
            </a:r>
            <a:r>
              <a:rPr sz="2400" spc="-10" dirty="0">
                <a:latin typeface="Arial"/>
                <a:cs typeface="Arial"/>
              </a:rPr>
              <a:t>unsurların  </a:t>
            </a:r>
            <a:r>
              <a:rPr sz="2400" spc="-5" dirty="0">
                <a:latin typeface="Arial"/>
                <a:cs typeface="Arial"/>
              </a:rPr>
              <a:t>listesi yaklaşık maliyet hesap cetvelinin ekine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konulur.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A5294"/>
              </a:buClr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12700" marR="1116330">
              <a:lnSpc>
                <a:spcPct val="8000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Fiyat </a:t>
            </a:r>
            <a:r>
              <a:rPr sz="2400" dirty="0">
                <a:latin typeface="Arial"/>
                <a:cs typeface="Arial"/>
              </a:rPr>
              <a:t>farkı </a:t>
            </a:r>
            <a:r>
              <a:rPr sz="2400" spc="-5" dirty="0">
                <a:latin typeface="Arial"/>
                <a:cs typeface="Arial"/>
              </a:rPr>
              <a:t>ödenmeyecek durumlarda muhtemel </a:t>
            </a:r>
            <a:r>
              <a:rPr sz="2400" dirty="0">
                <a:latin typeface="Arial"/>
                <a:cs typeface="Arial"/>
              </a:rPr>
              <a:t>fiyat  </a:t>
            </a:r>
            <a:r>
              <a:rPr sz="2400" spc="-5" dirty="0">
                <a:latin typeface="Arial"/>
                <a:cs typeface="Arial"/>
              </a:rPr>
              <a:t>değişiklikleri de </a:t>
            </a:r>
            <a:r>
              <a:rPr sz="2400" spc="-10" dirty="0">
                <a:latin typeface="Arial"/>
                <a:cs typeface="Arial"/>
              </a:rPr>
              <a:t>hesaplamada </a:t>
            </a:r>
            <a:r>
              <a:rPr sz="2400" spc="-5" dirty="0">
                <a:latin typeface="Arial"/>
                <a:cs typeface="Arial"/>
              </a:rPr>
              <a:t>dikkate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alınır.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A5294"/>
              </a:buClr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İdarece </a:t>
            </a:r>
            <a:r>
              <a:rPr sz="2400" spc="-5" dirty="0">
                <a:latin typeface="Arial"/>
                <a:cs typeface="Arial"/>
              </a:rPr>
              <a:t>hazırlanan </a:t>
            </a:r>
            <a:r>
              <a:rPr sz="2400" spc="-10" dirty="0">
                <a:latin typeface="Arial"/>
                <a:cs typeface="Arial"/>
              </a:rPr>
              <a:t>yaklaşık </a:t>
            </a:r>
            <a:r>
              <a:rPr sz="2400" spc="-5" dirty="0">
                <a:latin typeface="Arial"/>
                <a:cs typeface="Arial"/>
              </a:rPr>
              <a:t>maliyet EKAP’a kaydedilir </a:t>
            </a:r>
            <a:r>
              <a:rPr sz="2400" dirty="0">
                <a:latin typeface="Arial"/>
                <a:cs typeface="Arial"/>
              </a:rPr>
              <a:t>ve  </a:t>
            </a:r>
            <a:r>
              <a:rPr sz="2400" spc="-5" dirty="0">
                <a:latin typeface="Arial"/>
                <a:cs typeface="Arial"/>
              </a:rPr>
              <a:t>yaklaşık maliyetin </a:t>
            </a:r>
            <a:r>
              <a:rPr sz="2400" spc="-10" dirty="0">
                <a:latin typeface="Arial"/>
                <a:cs typeface="Arial"/>
              </a:rPr>
              <a:t>açıklanması aşamasına </a:t>
            </a:r>
            <a:r>
              <a:rPr sz="2400" dirty="0">
                <a:latin typeface="Arial"/>
                <a:cs typeface="Arial"/>
              </a:rPr>
              <a:t>kadar şifreli </a:t>
            </a:r>
            <a:r>
              <a:rPr sz="2400" spc="-5" dirty="0">
                <a:latin typeface="Arial"/>
                <a:cs typeface="Arial"/>
              </a:rPr>
              <a:t>olarak  </a:t>
            </a:r>
            <a:r>
              <a:rPr sz="2400" spc="-20" dirty="0">
                <a:latin typeface="Arial"/>
                <a:cs typeface="Arial"/>
              </a:rPr>
              <a:t>tutulur.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6607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Yaklaşık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Maliyetin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Tespiti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3770"/>
            <a:ext cx="8467090" cy="465899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2200" spc="-25" dirty="0">
                <a:solidFill>
                  <a:srgbClr val="9F2936"/>
                </a:solidFill>
                <a:latin typeface="Arial"/>
                <a:cs typeface="Arial"/>
              </a:rPr>
              <a:t>Yaklaşık </a:t>
            </a:r>
            <a:r>
              <a:rPr sz="2200" spc="-5" dirty="0">
                <a:solidFill>
                  <a:srgbClr val="9F2936"/>
                </a:solidFill>
                <a:latin typeface="Arial"/>
                <a:cs typeface="Arial"/>
              </a:rPr>
              <a:t>maliyete </a:t>
            </a:r>
            <a:r>
              <a:rPr sz="2200" dirty="0">
                <a:solidFill>
                  <a:srgbClr val="9F2936"/>
                </a:solidFill>
                <a:latin typeface="Arial"/>
                <a:cs typeface="Arial"/>
              </a:rPr>
              <a:t>ilişkin </a:t>
            </a:r>
            <a:r>
              <a:rPr sz="2200" spc="-5" dirty="0">
                <a:solidFill>
                  <a:srgbClr val="9F2936"/>
                </a:solidFill>
                <a:latin typeface="Arial"/>
                <a:cs typeface="Arial"/>
              </a:rPr>
              <a:t>fiyatların</a:t>
            </a:r>
            <a:r>
              <a:rPr sz="2200" spc="30" dirty="0">
                <a:solidFill>
                  <a:srgbClr val="9F2936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9F2936"/>
                </a:solidFill>
                <a:latin typeface="Arial"/>
                <a:cs typeface="Arial"/>
              </a:rPr>
              <a:t>tespitinde;</a:t>
            </a:r>
            <a:endParaRPr sz="2200">
              <a:latin typeface="Arial"/>
              <a:cs typeface="Arial"/>
            </a:endParaRPr>
          </a:p>
          <a:p>
            <a:pPr marL="111760" indent="-99060">
              <a:lnSpc>
                <a:spcPct val="100000"/>
              </a:lnSpc>
              <a:spcBef>
                <a:spcPts val="484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10" dirty="0">
                <a:latin typeface="Arial"/>
                <a:cs typeface="Arial"/>
              </a:rPr>
              <a:t>Daha </a:t>
            </a:r>
            <a:r>
              <a:rPr sz="2200" spc="-5" dirty="0">
                <a:latin typeface="Arial"/>
                <a:cs typeface="Arial"/>
              </a:rPr>
              <a:t>önce gerçekleştirilmiş benzer işlerin fiyatları,</a:t>
            </a:r>
            <a:r>
              <a:rPr sz="2200" spc="3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rayiçleri</a:t>
            </a:r>
            <a:endParaRPr sz="2200">
              <a:latin typeface="Arial"/>
              <a:cs typeface="Arial"/>
            </a:endParaRPr>
          </a:p>
          <a:p>
            <a:pPr marL="111760" indent="-99060">
              <a:lnSpc>
                <a:spcPct val="100000"/>
              </a:lnSpc>
              <a:spcBef>
                <a:spcPts val="465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  <a:tab pos="6139180" algn="l"/>
              </a:tabLst>
            </a:pPr>
            <a:r>
              <a:rPr sz="2200" spc="-5" dirty="0">
                <a:latin typeface="Arial"/>
                <a:cs typeface="Arial"/>
              </a:rPr>
              <a:t>Kamu kurum ve kuruluşlarınca</a:t>
            </a:r>
            <a:r>
              <a:rPr sz="2200" spc="10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belirlenmiş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birim	fiyatlar ve rayiçleri,</a:t>
            </a:r>
            <a:endParaRPr sz="2200">
              <a:latin typeface="Arial"/>
              <a:cs typeface="Arial"/>
            </a:endParaRPr>
          </a:p>
          <a:p>
            <a:pPr marL="111760" indent="-99060">
              <a:lnSpc>
                <a:spcPts val="2375"/>
              </a:lnSpc>
              <a:spcBef>
                <a:spcPts val="470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5" dirty="0">
                <a:latin typeface="Arial"/>
                <a:cs typeface="Arial"/>
              </a:rPr>
              <a:t>İlgili </a:t>
            </a:r>
            <a:r>
              <a:rPr sz="2200" spc="-10" dirty="0">
                <a:latin typeface="Arial"/>
                <a:cs typeface="Arial"/>
              </a:rPr>
              <a:t>meslek </a:t>
            </a:r>
            <a:r>
              <a:rPr sz="2200" spc="-5" dirty="0">
                <a:latin typeface="Arial"/>
                <a:cs typeface="Arial"/>
              </a:rPr>
              <a:t>odaları, üniversiteler veya benzeri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kuruluşlarca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belirlenerek yayımlanmış fiyat </a:t>
            </a:r>
            <a:r>
              <a:rPr sz="2200" spc="-10" dirty="0">
                <a:latin typeface="Arial"/>
                <a:cs typeface="Arial"/>
              </a:rPr>
              <a:t>ve</a:t>
            </a:r>
            <a:r>
              <a:rPr sz="2200" spc="6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rayiçleri,</a:t>
            </a:r>
            <a:endParaRPr sz="2200">
              <a:latin typeface="Arial"/>
              <a:cs typeface="Arial"/>
            </a:endParaRPr>
          </a:p>
          <a:p>
            <a:pPr marL="111760" indent="-99060">
              <a:lnSpc>
                <a:spcPct val="100000"/>
              </a:lnSpc>
              <a:spcBef>
                <a:spcPts val="480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5" dirty="0">
                <a:latin typeface="Arial"/>
                <a:cs typeface="Arial"/>
              </a:rPr>
              <a:t>Piyasadan yapılacak araştırmadan </a:t>
            </a:r>
            <a:r>
              <a:rPr sz="2200" spc="-10" dirty="0">
                <a:latin typeface="Arial"/>
                <a:cs typeface="Arial"/>
              </a:rPr>
              <a:t>alınan </a:t>
            </a:r>
            <a:r>
              <a:rPr sz="2200" spc="-5" dirty="0">
                <a:latin typeface="Arial"/>
                <a:cs typeface="Arial"/>
              </a:rPr>
              <a:t>fiyatların</a:t>
            </a:r>
            <a:r>
              <a:rPr sz="2200" spc="1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ortalaması,</a:t>
            </a:r>
            <a:endParaRPr sz="2200">
              <a:latin typeface="Arial"/>
              <a:cs typeface="Arial"/>
            </a:endParaRPr>
          </a:p>
          <a:p>
            <a:pPr marL="111760" indent="-99060">
              <a:lnSpc>
                <a:spcPts val="2375"/>
              </a:lnSpc>
              <a:spcBef>
                <a:spcPts val="470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10" dirty="0">
                <a:latin typeface="Arial"/>
                <a:cs typeface="Arial"/>
              </a:rPr>
              <a:t>Daha </a:t>
            </a:r>
            <a:r>
              <a:rPr sz="2200" spc="-5" dirty="0">
                <a:latin typeface="Arial"/>
                <a:cs typeface="Arial"/>
              </a:rPr>
              <a:t>önceki dönemlerde yapılan ihalelere ilişkin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sözleşme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bedellerinin güncellenmesi sonucunda bulunan</a:t>
            </a:r>
            <a:r>
              <a:rPr sz="220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fiyatlar,</a:t>
            </a:r>
            <a:endParaRPr sz="2200">
              <a:latin typeface="Arial"/>
              <a:cs typeface="Arial"/>
            </a:endParaRPr>
          </a:p>
          <a:p>
            <a:pPr marL="12700" marR="340360">
              <a:lnSpc>
                <a:spcPct val="80000"/>
              </a:lnSpc>
              <a:spcBef>
                <a:spcPts val="994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5" dirty="0">
                <a:latin typeface="Arial"/>
                <a:cs typeface="Arial"/>
              </a:rPr>
              <a:t>İhale konusu işe ilişkin olarak Bütçe </a:t>
            </a:r>
            <a:r>
              <a:rPr sz="2200" spc="-10" dirty="0">
                <a:latin typeface="Arial"/>
                <a:cs typeface="Arial"/>
              </a:rPr>
              <a:t>Uygulama </a:t>
            </a:r>
            <a:r>
              <a:rPr sz="2200" spc="-35" dirty="0">
                <a:latin typeface="Arial"/>
                <a:cs typeface="Arial"/>
              </a:rPr>
              <a:t>Talimatı </a:t>
            </a:r>
            <a:r>
              <a:rPr sz="2200" spc="-5" dirty="0">
                <a:latin typeface="Arial"/>
                <a:cs typeface="Arial"/>
              </a:rPr>
              <a:t>ve Sağlık  </a:t>
            </a:r>
            <a:r>
              <a:rPr sz="2200" spc="-10" dirty="0">
                <a:latin typeface="Arial"/>
                <a:cs typeface="Arial"/>
              </a:rPr>
              <a:t>Uygulama </a:t>
            </a:r>
            <a:r>
              <a:rPr sz="2200" spc="-30" dirty="0">
                <a:latin typeface="Arial"/>
                <a:cs typeface="Arial"/>
              </a:rPr>
              <a:t>Tebliğinde </a:t>
            </a:r>
            <a:r>
              <a:rPr sz="2200" spc="-10" dirty="0">
                <a:latin typeface="Arial"/>
                <a:cs typeface="Arial"/>
              </a:rPr>
              <a:t>yer </a:t>
            </a:r>
            <a:r>
              <a:rPr sz="2200" spc="-5" dirty="0">
                <a:latin typeface="Arial"/>
                <a:cs typeface="Arial"/>
              </a:rPr>
              <a:t>alan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fiyatlar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Arial"/>
              <a:cs typeface="Arial"/>
            </a:endParaRPr>
          </a:p>
          <a:p>
            <a:pPr marL="12700">
              <a:lnSpc>
                <a:spcPts val="2380"/>
              </a:lnSpc>
            </a:pPr>
            <a:r>
              <a:rPr sz="2200" spc="-5" dirty="0">
                <a:latin typeface="Arial"/>
                <a:cs typeface="Arial"/>
              </a:rPr>
              <a:t>Esas </a:t>
            </a:r>
            <a:r>
              <a:rPr sz="2200" spc="-10" dirty="0">
                <a:latin typeface="Arial"/>
                <a:cs typeface="Arial"/>
              </a:rPr>
              <a:t>alınarak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biri, birkaçı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veya tamamını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herhangi bir öncelik</a:t>
            </a:r>
            <a:r>
              <a:rPr sz="2200" u="heavy" spc="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sırası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80"/>
              </a:lnSpc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olmaksızın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kullanabilecektir.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64997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Yaklaşık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Maliyetin</a:t>
            </a: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Önemi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715871"/>
            <a:ext cx="5546725" cy="4039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55"/>
              </a:spcBef>
              <a:buClr>
                <a:srgbClr val="0A5294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İşin </a:t>
            </a:r>
            <a:r>
              <a:rPr sz="2000" spc="-5" dirty="0">
                <a:latin typeface="Arial"/>
                <a:cs typeface="Arial"/>
              </a:rPr>
              <a:t>bütçesinin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programlaması,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0A5294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Ödenek,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0A5294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İlan süresi ve </a:t>
            </a:r>
            <a:r>
              <a:rPr sz="2000" spc="-5" dirty="0">
                <a:latin typeface="Arial"/>
                <a:cs typeface="Arial"/>
              </a:rPr>
              <a:t>ilan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yerleri,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Clr>
                <a:srgbClr val="0A5294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spc="-25" dirty="0">
                <a:latin typeface="Arial"/>
                <a:cs typeface="Arial"/>
              </a:rPr>
              <a:t>Yeterlik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kriterleri,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0A5294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İhalenin yabancı </a:t>
            </a:r>
            <a:r>
              <a:rPr sz="2000" spc="-5" dirty="0">
                <a:latin typeface="Arial"/>
                <a:cs typeface="Arial"/>
              </a:rPr>
              <a:t>isteklilere açık olup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olmadığı,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0A5294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spc="-40" dirty="0">
                <a:latin typeface="Arial"/>
                <a:cs typeface="Arial"/>
              </a:rPr>
              <a:t>Yerli </a:t>
            </a:r>
            <a:r>
              <a:rPr sz="2000" spc="-5" dirty="0">
                <a:latin typeface="Arial"/>
                <a:cs typeface="Arial"/>
              </a:rPr>
              <a:t>istekli lehine fiyat avantajı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sağlanması,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0A5294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İsteklilerden </a:t>
            </a:r>
            <a:r>
              <a:rPr sz="2000" spc="-5" dirty="0">
                <a:latin typeface="Arial"/>
                <a:cs typeface="Arial"/>
              </a:rPr>
              <a:t>gelen tekliflerin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karşılaştırılması,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55"/>
              </a:spcBef>
              <a:buClr>
                <a:srgbClr val="0A5294"/>
              </a:buClr>
              <a:buFont typeface="Wingdings"/>
              <a:buChar char="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Aşırı düşük </a:t>
            </a:r>
            <a:r>
              <a:rPr sz="2000" dirty="0">
                <a:latin typeface="Arial"/>
                <a:cs typeface="Arial"/>
              </a:rPr>
              <a:t>teklif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sorgulaması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2000" spc="-5" dirty="0">
                <a:latin typeface="Arial"/>
                <a:cs typeface="Arial"/>
              </a:rPr>
              <a:t>alanlarında önem </a:t>
            </a:r>
            <a:r>
              <a:rPr sz="2000" dirty="0">
                <a:latin typeface="Arial"/>
                <a:cs typeface="Arial"/>
              </a:rPr>
              <a:t>arz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etmektedir.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467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Yaklaşık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Maliyetin</a:t>
            </a:r>
            <a:r>
              <a:rPr sz="2400" b="1" spc="-10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Açıklanması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25728"/>
            <a:ext cx="8312784" cy="4851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Arial"/>
                <a:cs typeface="Arial"/>
              </a:rPr>
              <a:t>İhale </a:t>
            </a:r>
            <a:r>
              <a:rPr sz="2200" spc="-5" dirty="0">
                <a:latin typeface="Arial"/>
                <a:cs typeface="Arial"/>
              </a:rPr>
              <a:t>komisyonu yaklaşık </a:t>
            </a:r>
            <a:r>
              <a:rPr sz="2200" spc="-10" dirty="0">
                <a:latin typeface="Arial"/>
                <a:cs typeface="Arial"/>
              </a:rPr>
              <a:t>maliyeti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teklif </a:t>
            </a:r>
            <a:r>
              <a:rPr sz="2200" b="1" spc="-10" dirty="0">
                <a:solidFill>
                  <a:srgbClr val="C00000"/>
                </a:solidFill>
                <a:latin typeface="Arial"/>
                <a:cs typeface="Arial"/>
              </a:rPr>
              <a:t>fiyatları </a:t>
            </a:r>
            <a:r>
              <a:rPr sz="2200" b="1" spc="-5" dirty="0">
                <a:solidFill>
                  <a:srgbClr val="C00000"/>
                </a:solidFill>
                <a:latin typeface="Arial"/>
                <a:cs typeface="Arial"/>
              </a:rPr>
              <a:t>ile birlikte</a:t>
            </a:r>
            <a:r>
              <a:rPr sz="2200" b="1" spc="22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açıklar.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Arial"/>
              <a:cs typeface="Arial"/>
            </a:endParaRPr>
          </a:p>
          <a:p>
            <a:pPr marL="12700" marR="3413760">
              <a:lnSpc>
                <a:spcPct val="117700"/>
              </a:lnSpc>
            </a:pPr>
            <a:r>
              <a:rPr sz="2200" spc="-5" dirty="0">
                <a:latin typeface="Arial"/>
                <a:cs typeface="Arial"/>
              </a:rPr>
              <a:t>Pazarlık usulü ile yapılan ihalelerde,  son yazılı fiyat teklifler </a:t>
            </a:r>
            <a:r>
              <a:rPr sz="2200" spc="-10" dirty="0">
                <a:latin typeface="Arial"/>
                <a:cs typeface="Arial"/>
              </a:rPr>
              <a:t>alındıktan</a:t>
            </a:r>
            <a:r>
              <a:rPr sz="2200" spc="8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sonra,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424940" algn="l"/>
              </a:tabLst>
            </a:pPr>
            <a:r>
              <a:rPr sz="2200" spc="-5" dirty="0">
                <a:latin typeface="Arial"/>
                <a:cs typeface="Arial"/>
              </a:rPr>
              <a:t>Diğer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usul	ihalelerde </a:t>
            </a:r>
            <a:r>
              <a:rPr sz="2200" dirty="0">
                <a:latin typeface="Arial"/>
                <a:cs typeface="Arial"/>
              </a:rPr>
              <a:t>ise</a:t>
            </a:r>
            <a:endParaRPr sz="2200">
              <a:latin typeface="Arial"/>
              <a:cs typeface="Arial"/>
            </a:endParaRPr>
          </a:p>
          <a:p>
            <a:pPr marL="85725">
              <a:lnSpc>
                <a:spcPct val="100000"/>
              </a:lnSpc>
              <a:spcBef>
                <a:spcPts val="470"/>
              </a:spcBef>
            </a:pPr>
            <a:r>
              <a:rPr sz="2200" spc="-30" dirty="0">
                <a:latin typeface="Arial"/>
                <a:cs typeface="Arial"/>
              </a:rPr>
              <a:t>Teklifler </a:t>
            </a:r>
            <a:r>
              <a:rPr sz="2200" spc="-10" dirty="0">
                <a:latin typeface="Arial"/>
                <a:cs typeface="Arial"/>
              </a:rPr>
              <a:t>alınarak </a:t>
            </a:r>
            <a:r>
              <a:rPr sz="2200" spc="-5" dirty="0">
                <a:latin typeface="Arial"/>
                <a:cs typeface="Arial"/>
              </a:rPr>
              <a:t>zarflar kontrol edildikten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sonra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sz="2200" spc="-45" dirty="0">
                <a:latin typeface="Arial"/>
                <a:cs typeface="Arial"/>
              </a:rPr>
              <a:t>Teklif </a:t>
            </a:r>
            <a:r>
              <a:rPr sz="2200" spc="-5" dirty="0">
                <a:latin typeface="Arial"/>
                <a:cs typeface="Arial"/>
              </a:rPr>
              <a:t>zarfları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açılmadan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ve teklif fiyatları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açıklanmadan</a:t>
            </a:r>
            <a:r>
              <a:rPr sz="2200" spc="19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önce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yaklaşık maliyet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açıklanır.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50">
              <a:latin typeface="Arial"/>
              <a:cs typeface="Arial"/>
            </a:endParaRPr>
          </a:p>
          <a:p>
            <a:pPr marL="12700" marR="210185">
              <a:lnSpc>
                <a:spcPct val="80000"/>
              </a:lnSpc>
            </a:pPr>
            <a:r>
              <a:rPr sz="2200" spc="-5" dirty="0">
                <a:latin typeface="Arial"/>
                <a:cs typeface="Arial"/>
              </a:rPr>
              <a:t>+ Elektronik eksiltme yapılan ihalelerde, eksiltme tamamlandıktan  sonra EKAP’ta otomatik olarak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açıklanır.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2440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Konu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Başlıkları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89228" y="1036700"/>
            <a:ext cx="7564120" cy="4780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2065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Kamu Alımlarına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Giriş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ts val="1945"/>
              </a:lnSpc>
            </a:pP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(Kamu Alımları, Kamu İhale Kurumu, İhale</a:t>
            </a:r>
            <a:r>
              <a:rPr sz="1800" spc="-5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Mevzuatı)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65"/>
              </a:lnSpc>
              <a:spcBef>
                <a:spcPts val="540"/>
              </a:spcBef>
            </a:pPr>
            <a:r>
              <a:rPr sz="1900" spc="-10" dirty="0">
                <a:latin typeface="Arial"/>
                <a:cs typeface="Arial"/>
              </a:rPr>
              <a:t>4734 </a:t>
            </a:r>
            <a:r>
              <a:rPr sz="1900" spc="-5" dirty="0">
                <a:latin typeface="Arial"/>
                <a:cs typeface="Arial"/>
              </a:rPr>
              <a:t>sayılı Kamu İhale</a:t>
            </a:r>
            <a:r>
              <a:rPr sz="1900" spc="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Kanunu</a:t>
            </a:r>
            <a:endParaRPr sz="1900">
              <a:latin typeface="Arial"/>
              <a:cs typeface="Arial"/>
            </a:endParaRPr>
          </a:p>
          <a:p>
            <a:pPr marL="1270" algn="ctr">
              <a:lnSpc>
                <a:spcPts val="1945"/>
              </a:lnSpc>
            </a:pPr>
            <a:r>
              <a:rPr sz="1800" dirty="0">
                <a:solidFill>
                  <a:srgbClr val="7E7E7E"/>
                </a:solidFill>
                <a:latin typeface="Arial"/>
                <a:cs typeface="Arial"/>
              </a:rPr>
              <a:t>(Amaç, </a:t>
            </a: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Kapsam, </a:t>
            </a:r>
            <a:r>
              <a:rPr sz="1800" spc="-15" dirty="0">
                <a:solidFill>
                  <a:srgbClr val="7E7E7E"/>
                </a:solidFill>
                <a:latin typeface="Arial"/>
                <a:cs typeface="Arial"/>
              </a:rPr>
              <a:t>İstisnalar, </a:t>
            </a:r>
            <a:r>
              <a:rPr sz="1800" spc="-45" dirty="0">
                <a:solidFill>
                  <a:srgbClr val="7E7E7E"/>
                </a:solidFill>
                <a:latin typeface="Arial"/>
                <a:cs typeface="Arial"/>
              </a:rPr>
              <a:t>Temel</a:t>
            </a:r>
            <a:r>
              <a:rPr sz="180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İlkeler)</a:t>
            </a:r>
            <a:endParaRPr sz="1800">
              <a:latin typeface="Arial"/>
              <a:cs typeface="Arial"/>
            </a:endParaRPr>
          </a:p>
          <a:p>
            <a:pPr marL="635" algn="ctr">
              <a:lnSpc>
                <a:spcPts val="2065"/>
              </a:lnSpc>
              <a:spcBef>
                <a:spcPts val="545"/>
              </a:spcBef>
            </a:pPr>
            <a:r>
              <a:rPr sz="1900" spc="-5" dirty="0">
                <a:latin typeface="Arial"/>
                <a:cs typeface="Arial"/>
              </a:rPr>
              <a:t>İhale Süreci ve İhale</a:t>
            </a:r>
            <a:r>
              <a:rPr sz="1900" spc="7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Usulleri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ts val="1945"/>
              </a:lnSpc>
            </a:pP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(Açık İhale </a:t>
            </a:r>
            <a:r>
              <a:rPr sz="1800" spc="-10" dirty="0">
                <a:solidFill>
                  <a:srgbClr val="7E7E7E"/>
                </a:solidFill>
                <a:latin typeface="Arial"/>
                <a:cs typeface="Arial"/>
              </a:rPr>
              <a:t>Usulü, </a:t>
            </a: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Belli İstekliler Arasında İhale, Pazarlık, </a:t>
            </a:r>
            <a:r>
              <a:rPr sz="1800" spc="-10" dirty="0">
                <a:solidFill>
                  <a:srgbClr val="7E7E7E"/>
                </a:solidFill>
                <a:latin typeface="Arial"/>
                <a:cs typeface="Arial"/>
              </a:rPr>
              <a:t>Doğrudan</a:t>
            </a:r>
            <a:r>
              <a:rPr sz="1800" spc="6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7E7E7E"/>
                </a:solidFill>
                <a:latin typeface="Arial"/>
                <a:cs typeface="Arial"/>
              </a:rPr>
              <a:t>Temin)</a:t>
            </a:r>
            <a:endParaRPr sz="1800">
              <a:latin typeface="Arial"/>
              <a:cs typeface="Arial"/>
            </a:endParaRPr>
          </a:p>
          <a:p>
            <a:pPr marL="699770" marR="690880" algn="ctr">
              <a:lnSpc>
                <a:spcPts val="2820"/>
              </a:lnSpc>
              <a:spcBef>
                <a:spcPts val="185"/>
              </a:spcBef>
            </a:pPr>
            <a:r>
              <a:rPr sz="1900" spc="-5" dirty="0">
                <a:latin typeface="Arial"/>
                <a:cs typeface="Arial"/>
              </a:rPr>
              <a:t>İhale Onayı, İhale İlanı, İhale Komisyonu, İhale </a:t>
            </a:r>
            <a:r>
              <a:rPr sz="1900" spc="-10" dirty="0">
                <a:latin typeface="Arial"/>
                <a:cs typeface="Arial"/>
              </a:rPr>
              <a:t>Dokümanı  </a:t>
            </a:r>
            <a:r>
              <a:rPr sz="1900" spc="-25" dirty="0">
                <a:latin typeface="Arial"/>
                <a:cs typeface="Arial"/>
              </a:rPr>
              <a:t>Yeterlik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Kriterleri</a:t>
            </a:r>
            <a:endParaRPr sz="1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1900" spc="-5" dirty="0">
                <a:latin typeface="Arial"/>
                <a:cs typeface="Arial"/>
              </a:rPr>
              <a:t>Ortak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Girişimler</a:t>
            </a:r>
            <a:endParaRPr sz="1900">
              <a:latin typeface="Arial"/>
              <a:cs typeface="Arial"/>
            </a:endParaRPr>
          </a:p>
          <a:p>
            <a:pPr marL="2408555" marR="2399030" algn="ctr">
              <a:lnSpc>
                <a:spcPct val="123700"/>
              </a:lnSpc>
              <a:spcBef>
                <a:spcPts val="5"/>
              </a:spcBef>
            </a:pPr>
            <a:r>
              <a:rPr sz="1900" spc="-5" dirty="0">
                <a:latin typeface="Arial"/>
                <a:cs typeface="Arial"/>
              </a:rPr>
              <a:t>Belgelerin Sunuluş Şekli  </a:t>
            </a:r>
            <a:r>
              <a:rPr sz="1900" spc="-35" dirty="0">
                <a:latin typeface="Arial"/>
                <a:cs typeface="Arial"/>
              </a:rPr>
              <a:t>Teminatlar, </a:t>
            </a:r>
            <a:r>
              <a:rPr sz="1900" spc="-40" dirty="0">
                <a:latin typeface="Arial"/>
                <a:cs typeface="Arial"/>
              </a:rPr>
              <a:t>Teklif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Kavramı</a:t>
            </a:r>
            <a:endParaRPr sz="1900">
              <a:latin typeface="Arial"/>
              <a:cs typeface="Arial"/>
            </a:endParaRPr>
          </a:p>
          <a:p>
            <a:pPr marL="2359660" marR="1645920" indent="-706120">
              <a:lnSpc>
                <a:spcPct val="123700"/>
              </a:lnSpc>
              <a:spcBef>
                <a:spcPts val="10"/>
              </a:spcBef>
            </a:pPr>
            <a:r>
              <a:rPr sz="1900" spc="-25" dirty="0">
                <a:latin typeface="Arial"/>
                <a:cs typeface="Arial"/>
              </a:rPr>
              <a:t>Tekliflerin </a:t>
            </a:r>
            <a:r>
              <a:rPr sz="1900" spc="-5" dirty="0">
                <a:latin typeface="Arial"/>
                <a:cs typeface="Arial"/>
              </a:rPr>
              <a:t>Alınması ve Değerlendirilmesi  İhalenin </a:t>
            </a:r>
            <a:r>
              <a:rPr sz="1900" spc="-10" dirty="0">
                <a:latin typeface="Arial"/>
                <a:cs typeface="Arial"/>
              </a:rPr>
              <a:t>Sonuçlandırılması  </a:t>
            </a:r>
            <a:r>
              <a:rPr sz="1900" spc="-5" dirty="0">
                <a:latin typeface="Arial"/>
                <a:cs typeface="Arial"/>
              </a:rPr>
              <a:t>İhaleye Katılım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Engelleri</a:t>
            </a:r>
            <a:endParaRPr sz="1900">
              <a:latin typeface="Arial"/>
              <a:cs typeface="Arial"/>
            </a:endParaRPr>
          </a:p>
          <a:p>
            <a:pPr marL="22860">
              <a:lnSpc>
                <a:spcPts val="1730"/>
              </a:lnSpc>
            </a:pP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(İhale Dışı Bırakılma, </a:t>
            </a:r>
            <a:r>
              <a:rPr sz="1800" spc="-10" dirty="0">
                <a:solidFill>
                  <a:srgbClr val="7E7E7E"/>
                </a:solidFill>
                <a:latin typeface="Arial"/>
                <a:cs typeface="Arial"/>
              </a:rPr>
              <a:t>İhaleye Katılamayacakları, </a:t>
            </a:r>
            <a:r>
              <a:rPr sz="1800" spc="-35" dirty="0">
                <a:solidFill>
                  <a:srgbClr val="7E7E7E"/>
                </a:solidFill>
                <a:latin typeface="Arial"/>
                <a:cs typeface="Arial"/>
              </a:rPr>
              <a:t>Yasak </a:t>
            </a: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Fiil </a:t>
            </a:r>
            <a:r>
              <a:rPr sz="1800" dirty="0">
                <a:solidFill>
                  <a:srgbClr val="7E7E7E"/>
                </a:solidFill>
                <a:latin typeface="Arial"/>
                <a:cs typeface="Arial"/>
              </a:rPr>
              <a:t>ve</a:t>
            </a:r>
            <a:r>
              <a:rPr sz="1800" spc="229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7E7E7E"/>
                </a:solidFill>
                <a:latin typeface="Arial"/>
                <a:cs typeface="Arial"/>
              </a:rPr>
              <a:t>Davranışlar)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3799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Açık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7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Usulü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48588"/>
            <a:ext cx="8498205" cy="4417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" indent="-125095">
              <a:lnSpc>
                <a:spcPct val="100000"/>
              </a:lnSpc>
              <a:spcBef>
                <a:spcPts val="95"/>
              </a:spcBef>
              <a:buClr>
                <a:srgbClr val="0A5294"/>
              </a:buClr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Bütün isteklilerin teklif verebildiği temel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usuldür.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A5294"/>
              </a:buClr>
              <a:buFont typeface="Arial"/>
              <a:buChar char="•"/>
            </a:pPr>
            <a:endParaRPr sz="435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  <a:buClr>
                <a:srgbClr val="0A5294"/>
              </a:buClr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Danışmanlık hizmeti alımları dışındaki ihaleler için  temel ihale usulü açık ihale </a:t>
            </a:r>
            <a:r>
              <a:rPr sz="2800" spc="-20" dirty="0">
                <a:latin typeface="Arial"/>
                <a:cs typeface="Arial"/>
              </a:rPr>
              <a:t>usulüdür. </a:t>
            </a:r>
            <a:r>
              <a:rPr sz="2800" spc="-5" dirty="0">
                <a:latin typeface="Arial"/>
                <a:cs typeface="Arial"/>
              </a:rPr>
              <a:t>Kanunda </a:t>
            </a:r>
            <a:r>
              <a:rPr sz="2800" dirty="0">
                <a:latin typeface="Arial"/>
                <a:cs typeface="Arial"/>
              </a:rPr>
              <a:t>açıkça  farklı </a:t>
            </a:r>
            <a:r>
              <a:rPr sz="2800" spc="-5" dirty="0">
                <a:latin typeface="Arial"/>
                <a:cs typeface="Arial"/>
              </a:rPr>
              <a:t>bir düzenleme getirilmedikçe, ihalelerin bu usule  göre yapılması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zorunludur.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A5294"/>
              </a:buClr>
              <a:buFont typeface="Arial"/>
              <a:buChar char="•"/>
            </a:pPr>
            <a:endParaRPr sz="4350">
              <a:latin typeface="Arial"/>
              <a:cs typeface="Arial"/>
            </a:endParaRPr>
          </a:p>
          <a:p>
            <a:pPr marL="12700" marR="519430">
              <a:lnSpc>
                <a:spcPct val="90000"/>
              </a:lnSpc>
              <a:buClr>
                <a:srgbClr val="0A5294"/>
              </a:buClr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Açık ihale usulünde asgari teklif verme sayısı  öngörülmediğinden, tek geçerli </a:t>
            </a:r>
            <a:r>
              <a:rPr sz="2800" dirty="0">
                <a:latin typeface="Arial"/>
                <a:cs typeface="Arial"/>
              </a:rPr>
              <a:t>teklif </a:t>
            </a:r>
            <a:r>
              <a:rPr sz="2800" spc="-5" dirty="0">
                <a:latin typeface="Arial"/>
                <a:cs typeface="Arial"/>
              </a:rPr>
              <a:t>ile de ihalenin  sonuçlandırılması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mümkündür.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329295" cy="3380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Arasında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5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Usulü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120014" indent="-107950">
              <a:lnSpc>
                <a:spcPts val="274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İşin </a:t>
            </a:r>
            <a:r>
              <a:rPr sz="2400" spc="-10" dirty="0">
                <a:latin typeface="Arial"/>
                <a:cs typeface="Arial"/>
              </a:rPr>
              <a:t>özelliğinin </a:t>
            </a:r>
            <a:r>
              <a:rPr sz="2400" b="1" dirty="0">
                <a:latin typeface="Arial"/>
                <a:cs typeface="Arial"/>
              </a:rPr>
              <a:t>uzmanlık </a:t>
            </a:r>
            <a:r>
              <a:rPr sz="2400" dirty="0">
                <a:latin typeface="Arial"/>
                <a:cs typeface="Arial"/>
              </a:rPr>
              <a:t>ve/veya </a:t>
            </a:r>
            <a:r>
              <a:rPr sz="2400" b="1" dirty="0">
                <a:latin typeface="Arial"/>
                <a:cs typeface="Arial"/>
              </a:rPr>
              <a:t>ileri teknoloji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gerektirmesi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  <a:tabLst>
                <a:tab pos="6440805" algn="l"/>
              </a:tabLst>
            </a:pPr>
            <a:r>
              <a:rPr sz="2400" spc="-5" dirty="0">
                <a:latin typeface="Arial"/>
                <a:cs typeface="Arial"/>
              </a:rPr>
              <a:t>nedeniyle </a:t>
            </a:r>
            <a:r>
              <a:rPr sz="2400" spc="-10" dirty="0">
                <a:latin typeface="Arial"/>
                <a:cs typeface="Arial"/>
              </a:rPr>
              <a:t>açık </a:t>
            </a:r>
            <a:r>
              <a:rPr sz="2400" spc="-5" dirty="0">
                <a:latin typeface="Arial"/>
                <a:cs typeface="Arial"/>
              </a:rPr>
              <a:t>ihale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usulünün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uygulanamadığı	işler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ile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Arial"/>
                <a:cs typeface="Arial"/>
              </a:rPr>
              <a:t>yaklaşık </a:t>
            </a:r>
            <a:r>
              <a:rPr sz="2400" spc="-5" dirty="0">
                <a:latin typeface="Arial"/>
                <a:cs typeface="Arial"/>
              </a:rPr>
              <a:t>maliyeti eşik değerin </a:t>
            </a:r>
            <a:r>
              <a:rPr sz="2400" spc="-10" dirty="0">
                <a:latin typeface="Arial"/>
                <a:cs typeface="Arial"/>
              </a:rPr>
              <a:t>yarısını </a:t>
            </a:r>
            <a:r>
              <a:rPr sz="2400" spc="-5" dirty="0">
                <a:latin typeface="Arial"/>
                <a:cs typeface="Arial"/>
              </a:rPr>
              <a:t>aşan yapım işi</a:t>
            </a:r>
            <a:r>
              <a:rPr sz="2400" spc="204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ihaleleri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700">
              <a:latin typeface="Arial"/>
              <a:cs typeface="Arial"/>
            </a:endParaRPr>
          </a:p>
          <a:p>
            <a:pPr marL="9652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belli </a:t>
            </a:r>
            <a:r>
              <a:rPr sz="2400" spc="-10" dirty="0">
                <a:latin typeface="Arial"/>
                <a:cs typeface="Arial"/>
              </a:rPr>
              <a:t>istekliler arasında ihale </a:t>
            </a:r>
            <a:r>
              <a:rPr sz="2400" spc="-5" dirty="0">
                <a:latin typeface="Arial"/>
                <a:cs typeface="Arial"/>
              </a:rPr>
              <a:t>usulü ile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gerçekleştirilebilir.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0742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Arasında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9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Usulü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32128"/>
            <a:ext cx="8479155" cy="4878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Bu </a:t>
            </a:r>
            <a:r>
              <a:rPr sz="2000" spc="-5" dirty="0">
                <a:latin typeface="Arial"/>
                <a:cs typeface="Arial"/>
              </a:rPr>
              <a:t>usule </a:t>
            </a:r>
            <a:r>
              <a:rPr sz="2000" dirty="0">
                <a:latin typeface="Arial"/>
                <a:cs typeface="Arial"/>
              </a:rPr>
              <a:t>göre </a:t>
            </a:r>
            <a:r>
              <a:rPr sz="2000" spc="-5" dirty="0">
                <a:latin typeface="Arial"/>
                <a:cs typeface="Arial"/>
              </a:rPr>
              <a:t>yapılacak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ihalelerde;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marR="1076960" indent="-342900">
              <a:lnSpc>
                <a:spcPts val="1920"/>
              </a:lnSpc>
              <a:spcBef>
                <a:spcPts val="1380"/>
              </a:spcBef>
              <a:buClr>
                <a:srgbClr val="0A5294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Ön </a:t>
            </a:r>
            <a:r>
              <a:rPr sz="2000" spc="-5" dirty="0">
                <a:latin typeface="Arial"/>
                <a:cs typeface="Arial"/>
              </a:rPr>
              <a:t>yeterlik </a:t>
            </a:r>
            <a:r>
              <a:rPr sz="2000" spc="-10" dirty="0">
                <a:latin typeface="Arial"/>
                <a:cs typeface="Arial"/>
              </a:rPr>
              <a:t>ilanının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ön yeterlik değerlendirmesinin yapılması  </a:t>
            </a:r>
            <a:r>
              <a:rPr sz="2000" spc="-10" dirty="0">
                <a:latin typeface="Arial"/>
                <a:cs typeface="Arial"/>
              </a:rPr>
              <a:t>zorunludur,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lr>
                <a:srgbClr val="0A5294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Ön </a:t>
            </a:r>
            <a:r>
              <a:rPr sz="2000" spc="-5" dirty="0">
                <a:latin typeface="Arial"/>
                <a:cs typeface="Arial"/>
              </a:rPr>
              <a:t>yeterlik ilanında ve ihale dokümanında yeterlik kriterleri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belirtilir,</a:t>
            </a:r>
            <a:endParaRPr sz="2000">
              <a:latin typeface="Arial"/>
              <a:cs typeface="Arial"/>
            </a:endParaRPr>
          </a:p>
          <a:p>
            <a:pPr marL="355600" marR="8255" indent="-342900">
              <a:lnSpc>
                <a:spcPct val="80000"/>
              </a:lnSpc>
              <a:spcBef>
                <a:spcPts val="1000"/>
              </a:spcBef>
              <a:buClr>
                <a:srgbClr val="0A5294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spc="-30" dirty="0">
                <a:latin typeface="Arial"/>
                <a:cs typeface="Arial"/>
              </a:rPr>
              <a:t>Yeterli </a:t>
            </a:r>
            <a:r>
              <a:rPr sz="2000" spc="-5" dirty="0">
                <a:latin typeface="Arial"/>
                <a:cs typeface="Arial"/>
              </a:rPr>
              <a:t>bulunan isteklilerin </a:t>
            </a:r>
            <a:r>
              <a:rPr sz="2000" dirty="0">
                <a:latin typeface="Arial"/>
                <a:cs typeface="Arial"/>
              </a:rPr>
              <a:t>tamamı teklif vermeye </a:t>
            </a:r>
            <a:r>
              <a:rPr sz="2000" spc="-5" dirty="0">
                <a:latin typeface="Arial"/>
                <a:cs typeface="Arial"/>
              </a:rPr>
              <a:t>davet edilebileceği gibi,  ön yeterlik ilanı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ihale dokümanında belirtilmesi kaydıyla yeterli  bulunan belli sayıda istekli </a:t>
            </a:r>
            <a:r>
              <a:rPr sz="2000" dirty="0">
                <a:latin typeface="Arial"/>
                <a:cs typeface="Arial"/>
              </a:rPr>
              <a:t>teklif vermeye </a:t>
            </a:r>
            <a:r>
              <a:rPr sz="2000" spc="-5" dirty="0">
                <a:latin typeface="Arial"/>
                <a:cs typeface="Arial"/>
              </a:rPr>
              <a:t>davet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edilebilir,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160"/>
              </a:lnSpc>
              <a:spcBef>
                <a:spcPts val="525"/>
              </a:spcBef>
              <a:buClr>
                <a:srgbClr val="0A5294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Ön </a:t>
            </a:r>
            <a:r>
              <a:rPr sz="2000" spc="-5" dirty="0">
                <a:latin typeface="Arial"/>
                <a:cs typeface="Arial"/>
              </a:rPr>
              <a:t>yeterlik değerlendirilmesi </a:t>
            </a:r>
            <a:r>
              <a:rPr sz="2000" dirty="0">
                <a:latin typeface="Arial"/>
                <a:cs typeface="Arial"/>
              </a:rPr>
              <a:t>sonucunda idarece </a:t>
            </a:r>
            <a:r>
              <a:rPr sz="2000" spc="-5" dirty="0">
                <a:latin typeface="Arial"/>
                <a:cs typeface="Arial"/>
              </a:rPr>
              <a:t>davet edilen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adaylar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teklif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verebilirler.</a:t>
            </a:r>
            <a:endParaRPr sz="2000">
              <a:latin typeface="Arial"/>
              <a:cs typeface="Arial"/>
            </a:endParaRPr>
          </a:p>
          <a:p>
            <a:pPr marL="355600" marR="223520" indent="-342900">
              <a:lnSpc>
                <a:spcPct val="80000"/>
              </a:lnSpc>
              <a:spcBef>
                <a:spcPts val="1000"/>
              </a:spcBef>
              <a:buClr>
                <a:srgbClr val="0A5294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İhaleye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davet edilen </a:t>
            </a:r>
            <a:r>
              <a:rPr sz="2000" dirty="0">
                <a:latin typeface="Arial"/>
                <a:cs typeface="Arial"/>
              </a:rPr>
              <a:t>yani yeterli bulunan aday </a:t>
            </a:r>
            <a:r>
              <a:rPr sz="2000" spc="-5" dirty="0">
                <a:latin typeface="Arial"/>
                <a:cs typeface="Arial"/>
              </a:rPr>
              <a:t>sayısı </a:t>
            </a:r>
            <a:r>
              <a:rPr sz="2000" b="1" dirty="0">
                <a:latin typeface="Arial"/>
                <a:cs typeface="Arial"/>
              </a:rPr>
              <a:t>5'ten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, teklif</a:t>
            </a:r>
            <a:r>
              <a:rPr sz="2000" spc="-19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veren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istekli sayısı </a:t>
            </a:r>
            <a:r>
              <a:rPr sz="2000" b="1" dirty="0">
                <a:latin typeface="Arial"/>
                <a:cs typeface="Arial"/>
              </a:rPr>
              <a:t>3'ten </a:t>
            </a:r>
            <a:r>
              <a:rPr sz="2000" dirty="0">
                <a:latin typeface="Arial"/>
                <a:cs typeface="Arial"/>
              </a:rPr>
              <a:t>az ise ihale iptal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edilir.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994"/>
              </a:spcBef>
              <a:buClr>
                <a:srgbClr val="0A5294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spc="-40" dirty="0">
                <a:latin typeface="Arial"/>
                <a:cs typeface="Arial"/>
              </a:rPr>
              <a:t>Teklif </a:t>
            </a:r>
            <a:r>
              <a:rPr sz="2000" spc="-5" dirty="0">
                <a:latin typeface="Arial"/>
                <a:cs typeface="Arial"/>
              </a:rPr>
              <a:t>veren istekli sayısının 3'ten </a:t>
            </a:r>
            <a:r>
              <a:rPr sz="2000" dirty="0">
                <a:latin typeface="Arial"/>
                <a:cs typeface="Arial"/>
              </a:rPr>
              <a:t>az </a:t>
            </a:r>
            <a:r>
              <a:rPr sz="2000" spc="-5" dirty="0">
                <a:latin typeface="Arial"/>
                <a:cs typeface="Arial"/>
              </a:rPr>
              <a:t>olması nedeniyle ihalenin iptal  edilmesi halinde, ihale dokümanı gözden geçirilerek </a:t>
            </a:r>
            <a:r>
              <a:rPr sz="2000" dirty="0">
                <a:latin typeface="Arial"/>
                <a:cs typeface="Arial"/>
              </a:rPr>
              <a:t>varsa </a:t>
            </a:r>
            <a:r>
              <a:rPr sz="2000" spc="-5" dirty="0">
                <a:latin typeface="Arial"/>
                <a:cs typeface="Arial"/>
              </a:rPr>
              <a:t>hatalar </a:t>
            </a:r>
            <a:r>
              <a:rPr sz="2000" dirty="0">
                <a:latin typeface="Arial"/>
                <a:cs typeface="Arial"/>
              </a:rPr>
              <a:t>ve  eksiklikler </a:t>
            </a:r>
            <a:r>
              <a:rPr sz="2000" spc="-5" dirty="0">
                <a:latin typeface="Arial"/>
                <a:cs typeface="Arial"/>
              </a:rPr>
              <a:t>giderilmek </a:t>
            </a:r>
            <a:r>
              <a:rPr sz="2000" dirty="0">
                <a:latin typeface="Arial"/>
                <a:cs typeface="Arial"/>
              </a:rPr>
              <a:t>suretiyle </a:t>
            </a:r>
            <a:r>
              <a:rPr sz="2000" spc="-5" dirty="0">
                <a:latin typeface="Arial"/>
                <a:cs typeface="Arial"/>
              </a:rPr>
              <a:t>yeterlik alan adayların </a:t>
            </a:r>
            <a:r>
              <a:rPr sz="2000" dirty="0">
                <a:latin typeface="Arial"/>
                <a:cs typeface="Arial"/>
              </a:rPr>
              <a:t>tamamı tekrar teklif  vermeye davet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edilebilir.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50742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Arasında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9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Usulü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594090" cy="490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Mal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ve Hizmet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Alımı</a:t>
            </a:r>
            <a:r>
              <a:rPr sz="2400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için;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255270" indent="-243204">
              <a:lnSpc>
                <a:spcPct val="10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Puanlama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100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tam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puan </a:t>
            </a:r>
            <a:r>
              <a:rPr sz="2400" spc="-5" dirty="0">
                <a:latin typeface="Arial"/>
                <a:cs typeface="Arial"/>
              </a:rPr>
              <a:t>üzerinden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yapılır.</a:t>
            </a:r>
            <a:endParaRPr sz="2400">
              <a:latin typeface="Arial"/>
              <a:cs typeface="Arial"/>
            </a:endParaRPr>
          </a:p>
          <a:p>
            <a:pPr marL="255270" indent="-243204">
              <a:lnSpc>
                <a:spcPts val="2735"/>
              </a:lnSpc>
              <a:spcBef>
                <a:spcPts val="72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Ekonomik ve </a:t>
            </a:r>
            <a:r>
              <a:rPr sz="2400" dirty="0">
                <a:latin typeface="Arial"/>
                <a:cs typeface="Arial"/>
              </a:rPr>
              <a:t>mali yeterlik kriterlerine </a:t>
            </a:r>
            <a:r>
              <a:rPr sz="2400" spc="-5" dirty="0">
                <a:latin typeface="Arial"/>
                <a:cs typeface="Arial"/>
              </a:rPr>
              <a:t>ilişkin puanların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toplamı;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asgari 10, azami 40 puan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0D0D0D"/>
                </a:solidFill>
                <a:latin typeface="Arial"/>
                <a:cs typeface="Arial"/>
              </a:rPr>
              <a:t>olabilir.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103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Mesleki ve teknik </a:t>
            </a:r>
            <a:r>
              <a:rPr sz="2400" dirty="0">
                <a:latin typeface="Arial"/>
                <a:cs typeface="Arial"/>
              </a:rPr>
              <a:t>yeterlik </a:t>
            </a:r>
            <a:r>
              <a:rPr sz="2400" spc="-5" dirty="0">
                <a:latin typeface="Arial"/>
                <a:cs typeface="Arial"/>
              </a:rPr>
              <a:t>kriterlerine ilişkin puanların toplamı;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asgari 60, azami 90 puan</a:t>
            </a:r>
            <a:r>
              <a:rPr sz="24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olabilir.</a:t>
            </a:r>
            <a:endParaRPr sz="2400">
              <a:latin typeface="Arial"/>
              <a:cs typeface="Arial"/>
            </a:endParaRPr>
          </a:p>
          <a:p>
            <a:pPr marL="255270" indent="-243204">
              <a:lnSpc>
                <a:spcPct val="100000"/>
              </a:lnSpc>
              <a:spcBef>
                <a:spcPts val="67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Her bir yeterlik kriterine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en fazla 25 puan</a:t>
            </a:r>
            <a:r>
              <a:rPr sz="2400" spc="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verilebilir.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950">
              <a:latin typeface="Arial"/>
              <a:cs typeface="Arial"/>
            </a:endParaRPr>
          </a:p>
          <a:p>
            <a:pPr marL="12700" marR="5715" algn="just">
              <a:lnSpc>
                <a:spcPct val="90000"/>
              </a:lnSpc>
            </a:pPr>
            <a:r>
              <a:rPr sz="2400" spc="-45" dirty="0">
                <a:solidFill>
                  <a:srgbClr val="FF0000"/>
                </a:solidFill>
                <a:latin typeface="Arial"/>
                <a:cs typeface="Arial"/>
              </a:rPr>
              <a:t>Yapım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işlerinde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ise; </a:t>
            </a:r>
            <a:r>
              <a:rPr sz="2400" dirty="0">
                <a:latin typeface="Arial"/>
                <a:cs typeface="Arial"/>
              </a:rPr>
              <a:t>puanlama kriterleri tip </a:t>
            </a:r>
            <a:r>
              <a:rPr sz="2400" spc="-5" dirty="0">
                <a:latin typeface="Arial"/>
                <a:cs typeface="Arial"/>
              </a:rPr>
              <a:t>ön </a:t>
            </a:r>
            <a:r>
              <a:rPr sz="2400" dirty="0">
                <a:latin typeface="Arial"/>
                <a:cs typeface="Arial"/>
              </a:rPr>
              <a:t>yeterlik  </a:t>
            </a:r>
            <a:r>
              <a:rPr sz="2400" spc="-5" dirty="0">
                <a:latin typeface="Arial"/>
                <a:cs typeface="Arial"/>
              </a:rPr>
              <a:t>şartnamesinin </a:t>
            </a:r>
            <a:r>
              <a:rPr sz="2400" dirty="0">
                <a:latin typeface="Arial"/>
                <a:cs typeface="Arial"/>
              </a:rPr>
              <a:t>puanlama kriterleri </a:t>
            </a:r>
            <a:r>
              <a:rPr sz="2400" spc="-5" dirty="0">
                <a:latin typeface="Arial"/>
                <a:cs typeface="Arial"/>
              </a:rPr>
              <a:t>başlıklı maddesine uygun  olarak idarelerce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düzenlenir.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3455" cy="436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İstekliler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Arasında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5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Usulü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255270" indent="-243204" algn="just">
              <a:lnSpc>
                <a:spcPts val="274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Puanlama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yapılması</a:t>
            </a:r>
            <a:r>
              <a:rPr sz="2400" spc="1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durumunda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adaylar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yüksek</a:t>
            </a:r>
            <a:r>
              <a:rPr sz="2400" spc="1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alandan başlanarak listeye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alınır.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255270" indent="-243204" algn="just">
              <a:lnSpc>
                <a:spcPts val="2735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Puanların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eşit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olması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durumunda,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eşit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puana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sahip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adayların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tamamı listeye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alınır.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5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30" dirty="0">
                <a:latin typeface="Arial"/>
                <a:cs typeface="Arial"/>
              </a:rPr>
              <a:t>Yeterliği </a:t>
            </a:r>
            <a:r>
              <a:rPr sz="2400" dirty="0">
                <a:latin typeface="Arial"/>
                <a:cs typeface="Arial"/>
              </a:rPr>
              <a:t>belirlenen aday </a:t>
            </a:r>
            <a:r>
              <a:rPr sz="2400" spc="-5" dirty="0">
                <a:latin typeface="Arial"/>
                <a:cs typeface="Arial"/>
              </a:rPr>
              <a:t>sayısı </a:t>
            </a:r>
            <a:r>
              <a:rPr sz="2400" dirty="0">
                <a:latin typeface="Arial"/>
                <a:cs typeface="Arial"/>
              </a:rPr>
              <a:t>teklif vermeye davet </a:t>
            </a:r>
            <a:r>
              <a:rPr sz="2400" spc="-5" dirty="0">
                <a:latin typeface="Arial"/>
                <a:cs typeface="Arial"/>
              </a:rPr>
              <a:t>edilecek  aday sayısından az ise </a:t>
            </a:r>
            <a:r>
              <a:rPr sz="2400" dirty="0">
                <a:latin typeface="Arial"/>
                <a:cs typeface="Arial"/>
              </a:rPr>
              <a:t>yeterliği tespit </a:t>
            </a:r>
            <a:r>
              <a:rPr sz="2400" spc="-5" dirty="0">
                <a:latin typeface="Arial"/>
                <a:cs typeface="Arial"/>
              </a:rPr>
              <a:t>edilen </a:t>
            </a:r>
            <a:r>
              <a:rPr sz="2400" dirty="0">
                <a:latin typeface="Arial"/>
                <a:cs typeface="Arial"/>
              </a:rPr>
              <a:t>tüm </a:t>
            </a:r>
            <a:r>
              <a:rPr sz="2400" spc="-5" dirty="0">
                <a:latin typeface="Arial"/>
                <a:cs typeface="Arial"/>
              </a:rPr>
              <a:t>adaylar  (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beşden az olmamak kaydıyla</a:t>
            </a:r>
            <a:r>
              <a:rPr sz="2400" spc="-5" dirty="0">
                <a:latin typeface="Arial"/>
                <a:cs typeface="Arial"/>
              </a:rPr>
              <a:t>) teklif vermeye davet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edilecektir.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286750" cy="5450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Pazarlık Usulü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00">
              <a:latin typeface="Arial"/>
              <a:cs typeface="Arial"/>
            </a:endParaRPr>
          </a:p>
          <a:p>
            <a:pPr marL="155575" indent="-143510">
              <a:lnSpc>
                <a:spcPct val="100000"/>
              </a:lnSpc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i="1" spc="-5" dirty="0">
                <a:latin typeface="Arial"/>
                <a:cs typeface="Arial"/>
              </a:rPr>
              <a:t>Kanun’da </a:t>
            </a:r>
            <a:r>
              <a:rPr sz="3200" i="1" spc="-10" dirty="0">
                <a:latin typeface="Arial"/>
                <a:cs typeface="Arial"/>
              </a:rPr>
              <a:t>belirtilen </a:t>
            </a:r>
            <a:r>
              <a:rPr sz="3200" i="1" spc="-5" dirty="0">
                <a:latin typeface="Arial"/>
                <a:cs typeface="Arial"/>
              </a:rPr>
              <a:t>hallerde</a:t>
            </a:r>
            <a:r>
              <a:rPr sz="3200" i="1" spc="-3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kullanılabilen,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050">
              <a:latin typeface="Arial"/>
              <a:cs typeface="Arial"/>
            </a:endParaRPr>
          </a:p>
          <a:p>
            <a:pPr marL="12700" marR="2256790">
              <a:lnSpc>
                <a:spcPts val="3460"/>
              </a:lnSpc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i="1" spc="-5" dirty="0">
                <a:latin typeface="Arial"/>
                <a:cs typeface="Arial"/>
              </a:rPr>
              <a:t>İhale </a:t>
            </a:r>
            <a:r>
              <a:rPr sz="3200" i="1" dirty="0">
                <a:latin typeface="Arial"/>
                <a:cs typeface="Arial"/>
              </a:rPr>
              <a:t>sürecinin </a:t>
            </a:r>
            <a:r>
              <a:rPr sz="3200" i="1" spc="-5" dirty="0">
                <a:latin typeface="Arial"/>
                <a:cs typeface="Arial"/>
              </a:rPr>
              <a:t>iki aşamalı</a:t>
            </a:r>
            <a:r>
              <a:rPr sz="3200" i="1" spc="-114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olarak  gerçekleştirildiği,</a:t>
            </a:r>
            <a:endParaRPr sz="3200">
              <a:latin typeface="Arial"/>
              <a:cs typeface="Arial"/>
            </a:endParaRPr>
          </a:p>
          <a:p>
            <a:pPr marL="155575" indent="-143510">
              <a:lnSpc>
                <a:spcPts val="3679"/>
              </a:lnSpc>
              <a:spcBef>
                <a:spcPts val="301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i="1" spc="-5" dirty="0">
                <a:latin typeface="Arial"/>
                <a:cs typeface="Arial"/>
              </a:rPr>
              <a:t>İdarenin;</a:t>
            </a:r>
            <a:endParaRPr sz="3200">
              <a:latin typeface="Arial"/>
              <a:cs typeface="Arial"/>
            </a:endParaRPr>
          </a:p>
          <a:p>
            <a:pPr marL="469900">
              <a:lnSpc>
                <a:spcPts val="3035"/>
              </a:lnSpc>
            </a:pPr>
            <a:r>
              <a:rPr sz="2800" spc="-40" dirty="0">
                <a:latin typeface="Courier New"/>
                <a:cs typeface="Courier New"/>
              </a:rPr>
              <a:t>o</a:t>
            </a:r>
            <a:r>
              <a:rPr sz="2800" i="1" spc="-40" dirty="0">
                <a:latin typeface="Arial"/>
                <a:cs typeface="Arial"/>
              </a:rPr>
              <a:t>Teknik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detayları,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ts val="3025"/>
              </a:lnSpc>
            </a:pPr>
            <a:r>
              <a:rPr sz="2800" dirty="0">
                <a:latin typeface="Courier New"/>
                <a:cs typeface="Courier New"/>
              </a:rPr>
              <a:t>o</a:t>
            </a:r>
            <a:r>
              <a:rPr sz="2800" i="1" dirty="0">
                <a:latin typeface="Arial"/>
                <a:cs typeface="Arial"/>
              </a:rPr>
              <a:t>Gerçekleştirme</a:t>
            </a:r>
            <a:r>
              <a:rPr sz="2800" i="1" spc="-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yöntemlerini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ts val="3190"/>
              </a:lnSpc>
            </a:pPr>
            <a:r>
              <a:rPr sz="2800" spc="-5" dirty="0">
                <a:latin typeface="Courier New"/>
                <a:cs typeface="Courier New"/>
              </a:rPr>
              <a:t>o</a:t>
            </a:r>
            <a:r>
              <a:rPr sz="2800" i="1" spc="-5" dirty="0">
                <a:latin typeface="Arial"/>
                <a:cs typeface="Arial"/>
              </a:rPr>
              <a:t>Belli </a:t>
            </a:r>
            <a:r>
              <a:rPr sz="2800" i="1" dirty="0">
                <a:latin typeface="Arial"/>
                <a:cs typeface="Arial"/>
              </a:rPr>
              <a:t>hallerde </a:t>
            </a:r>
            <a:r>
              <a:rPr sz="2800" i="1" spc="-5" dirty="0">
                <a:latin typeface="Arial"/>
                <a:cs typeface="Arial"/>
              </a:rPr>
              <a:t>fiyatı isteklilerle görüştüğü</a:t>
            </a:r>
            <a:r>
              <a:rPr sz="2800" i="1" spc="80" dirty="0">
                <a:latin typeface="Arial"/>
                <a:cs typeface="Arial"/>
              </a:rPr>
              <a:t> </a:t>
            </a:r>
            <a:r>
              <a:rPr sz="2800" i="1" spc="-15" dirty="0">
                <a:latin typeface="Arial"/>
                <a:cs typeface="Arial"/>
              </a:rPr>
              <a:t>usuldür.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695"/>
              </a:spcBef>
            </a:pP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İstisnai </a:t>
            </a:r>
            <a:r>
              <a:rPr sz="2800" i="1" spc="-5" dirty="0">
                <a:latin typeface="Arial"/>
                <a:cs typeface="Arial"/>
              </a:rPr>
              <a:t>bir </a:t>
            </a:r>
            <a:r>
              <a:rPr sz="2800" i="1" spc="-15" dirty="0">
                <a:latin typeface="Arial"/>
                <a:cs typeface="Arial"/>
              </a:rPr>
              <a:t>usuldür.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53701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Pazarlık Usulü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(a)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Teklif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Çıkmaması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48588"/>
            <a:ext cx="8177530" cy="16046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4"/>
              </a:spcBef>
            </a:pPr>
            <a:r>
              <a:rPr sz="2800" spc="-5" dirty="0">
                <a:latin typeface="Arial"/>
                <a:cs typeface="Arial"/>
              </a:rPr>
              <a:t>Açık ihale </a:t>
            </a:r>
            <a:r>
              <a:rPr sz="2800" dirty="0">
                <a:latin typeface="Arial"/>
                <a:cs typeface="Arial"/>
              </a:rPr>
              <a:t>ve </a:t>
            </a:r>
            <a:r>
              <a:rPr sz="2800" spc="-5" dirty="0">
                <a:latin typeface="Arial"/>
                <a:cs typeface="Arial"/>
              </a:rPr>
              <a:t>belli istekliler arasında ihale usulleri </a:t>
            </a:r>
            <a:r>
              <a:rPr sz="2800" spc="-10" dirty="0">
                <a:latin typeface="Arial"/>
                <a:cs typeface="Arial"/>
              </a:rPr>
              <a:t>ile  </a:t>
            </a:r>
            <a:r>
              <a:rPr sz="2800" spc="-5" dirty="0">
                <a:latin typeface="Arial"/>
                <a:cs typeface="Arial"/>
              </a:rPr>
              <a:t>ihale </a:t>
            </a:r>
            <a:r>
              <a:rPr sz="2800" dirty="0">
                <a:latin typeface="Arial"/>
                <a:cs typeface="Arial"/>
              </a:rPr>
              <a:t>yapıldığı </a:t>
            </a:r>
            <a:r>
              <a:rPr sz="2800" spc="-5" dirty="0">
                <a:latin typeface="Arial"/>
                <a:cs typeface="Arial"/>
              </a:rPr>
              <a:t>halde teklif çıkmaması durumunda  bu usul ile mal </a:t>
            </a:r>
            <a:r>
              <a:rPr sz="2800" dirty="0">
                <a:latin typeface="Arial"/>
                <a:cs typeface="Arial"/>
              </a:rPr>
              <a:t>ve </a:t>
            </a:r>
            <a:r>
              <a:rPr sz="2800" spc="-5" dirty="0">
                <a:latin typeface="Arial"/>
                <a:cs typeface="Arial"/>
              </a:rPr>
              <a:t>hizmet </a:t>
            </a:r>
            <a:r>
              <a:rPr sz="2800" spc="-20" dirty="0">
                <a:latin typeface="Arial"/>
                <a:cs typeface="Arial"/>
              </a:rPr>
              <a:t>alınabilir, </a:t>
            </a:r>
            <a:r>
              <a:rPr sz="2800" spc="-5" dirty="0">
                <a:latin typeface="Arial"/>
                <a:cs typeface="Arial"/>
              </a:rPr>
              <a:t>yapım işine  </a:t>
            </a:r>
            <a:r>
              <a:rPr sz="2800" spc="-15" dirty="0">
                <a:latin typeface="Arial"/>
                <a:cs typeface="Arial"/>
              </a:rPr>
              <a:t>girişilebilir.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336" y="2966719"/>
            <a:ext cx="4497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520" dirty="0">
                <a:latin typeface="Arial"/>
                <a:cs typeface="Arial"/>
              </a:rPr>
              <a:t> </a:t>
            </a:r>
            <a:r>
              <a:rPr sz="2800" spc="-5" dirty="0">
                <a:latin typeface="Arial"/>
                <a:cs typeface="Arial"/>
              </a:rPr>
              <a:t>İlan yapılması</a:t>
            </a:r>
            <a:r>
              <a:rPr sz="2800" spc="-515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zorunludur.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4298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Pazarlık Usulü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(b)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Ani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/</a:t>
            </a:r>
            <a:r>
              <a:rPr sz="2400" b="1" spc="-13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Öngörülmez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06220"/>
            <a:ext cx="8535670" cy="4780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039"/>
              </a:lnSpc>
              <a:spcBef>
                <a:spcPts val="105"/>
              </a:spcBef>
              <a:tabLst>
                <a:tab pos="5964555" algn="l"/>
              </a:tabLst>
            </a:pPr>
            <a:r>
              <a:rPr sz="2000" spc="-5" dirty="0">
                <a:latin typeface="Arial"/>
                <a:cs typeface="Arial"/>
              </a:rPr>
              <a:t>Doğal afet, salgın, </a:t>
            </a:r>
            <a:r>
              <a:rPr sz="2000" dirty="0">
                <a:latin typeface="Arial"/>
                <a:cs typeface="Arial"/>
              </a:rPr>
              <a:t>can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mal kaybı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tehlikesi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gibi	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ani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</a:t>
            </a:r>
            <a:r>
              <a:rPr sz="2000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beklenmeyen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680"/>
              </a:lnSpc>
            </a:pPr>
            <a:r>
              <a:rPr sz="2000" spc="-5" dirty="0">
                <a:latin typeface="Arial"/>
                <a:cs typeface="Arial"/>
              </a:rPr>
              <a:t>veya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idarece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önceden öngörülmeyen</a:t>
            </a:r>
            <a:r>
              <a:rPr sz="2000" spc="-5" dirty="0">
                <a:latin typeface="Arial"/>
                <a:cs typeface="Arial"/>
              </a:rPr>
              <a:t> olayların ortaya </a:t>
            </a:r>
            <a:r>
              <a:rPr sz="2000" dirty="0">
                <a:latin typeface="Arial"/>
                <a:cs typeface="Arial"/>
              </a:rPr>
              <a:t>çıkması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üzerine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039"/>
              </a:lnSpc>
            </a:pPr>
            <a:r>
              <a:rPr sz="2000" dirty="0">
                <a:latin typeface="Arial"/>
                <a:cs typeface="Arial"/>
              </a:rPr>
              <a:t>ihalenin </a:t>
            </a:r>
            <a:r>
              <a:rPr sz="2000" b="1" spc="-5" dirty="0">
                <a:latin typeface="Arial"/>
                <a:cs typeface="Arial"/>
              </a:rPr>
              <a:t>ivedi </a:t>
            </a:r>
            <a:r>
              <a:rPr sz="2000" spc="-5" dirty="0">
                <a:latin typeface="Arial"/>
                <a:cs typeface="Arial"/>
              </a:rPr>
              <a:t>olarak yapılmasının </a:t>
            </a:r>
            <a:r>
              <a:rPr sz="2000" dirty="0">
                <a:latin typeface="Arial"/>
                <a:cs typeface="Arial"/>
              </a:rPr>
              <a:t>zorunlu </a:t>
            </a:r>
            <a:r>
              <a:rPr sz="2000" spc="-5" dirty="0">
                <a:latin typeface="Arial"/>
                <a:cs typeface="Arial"/>
              </a:rPr>
              <a:t>olması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durumu.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039"/>
              </a:lnSpc>
              <a:spcBef>
                <a:spcPts val="275"/>
              </a:spcBef>
            </a:pPr>
            <a:r>
              <a:rPr sz="2000" b="1" dirty="0">
                <a:latin typeface="Arial"/>
                <a:cs typeface="Arial"/>
              </a:rPr>
              <a:t>(+2018) </a:t>
            </a:r>
            <a:r>
              <a:rPr sz="2000" spc="-5" dirty="0">
                <a:latin typeface="Arial"/>
                <a:cs typeface="Arial"/>
              </a:rPr>
              <a:t>yapım </a:t>
            </a:r>
            <a:r>
              <a:rPr sz="2000" dirty="0">
                <a:latin typeface="Arial"/>
                <a:cs typeface="Arial"/>
              </a:rPr>
              <a:t>tekniği </a:t>
            </a:r>
            <a:r>
              <a:rPr sz="2000" spc="-5" dirty="0">
                <a:latin typeface="Arial"/>
                <a:cs typeface="Arial"/>
              </a:rPr>
              <a:t>açısından özellik </a:t>
            </a:r>
            <a:r>
              <a:rPr sz="2000" dirty="0">
                <a:latin typeface="Arial"/>
                <a:cs typeface="Arial"/>
              </a:rPr>
              <a:t>arz </a:t>
            </a:r>
            <a:r>
              <a:rPr sz="2000" spc="-5" dirty="0">
                <a:latin typeface="Arial"/>
                <a:cs typeface="Arial"/>
              </a:rPr>
              <a:t>eden veya yapı veya </a:t>
            </a:r>
            <a:r>
              <a:rPr sz="2000" dirty="0">
                <a:latin typeface="Arial"/>
                <a:cs typeface="Arial"/>
              </a:rPr>
              <a:t>can ve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mal</a:t>
            </a:r>
            <a:endParaRPr sz="2000">
              <a:latin typeface="Arial"/>
              <a:cs typeface="Arial"/>
            </a:endParaRPr>
          </a:p>
          <a:p>
            <a:pPr marL="12700" marR="408305">
              <a:lnSpc>
                <a:spcPct val="70000"/>
              </a:lnSpc>
              <a:spcBef>
                <a:spcPts val="360"/>
              </a:spcBef>
            </a:pPr>
            <a:r>
              <a:rPr sz="2000" spc="-5" dirty="0">
                <a:latin typeface="Arial"/>
                <a:cs typeface="Arial"/>
              </a:rPr>
              <a:t>güvenliğinin </a:t>
            </a:r>
            <a:r>
              <a:rPr sz="2000" dirty="0">
                <a:latin typeface="Arial"/>
                <a:cs typeface="Arial"/>
              </a:rPr>
              <a:t>sağlanması </a:t>
            </a:r>
            <a:r>
              <a:rPr sz="2000" spc="-5" dirty="0">
                <a:latin typeface="Arial"/>
                <a:cs typeface="Arial"/>
              </a:rPr>
              <a:t>açısından ivedilikle yapılması gerekliliği </a:t>
            </a:r>
            <a:r>
              <a:rPr sz="2000" dirty="0">
                <a:latin typeface="Arial"/>
                <a:cs typeface="Arial"/>
              </a:rPr>
              <a:t>idarece  belirlenen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hallerde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469265" algn="l"/>
              </a:tabLst>
            </a:pPr>
            <a:r>
              <a:rPr sz="2600" spc="495" dirty="0">
                <a:latin typeface="Arial"/>
                <a:cs typeface="Arial"/>
              </a:rPr>
              <a:t>	</a:t>
            </a:r>
            <a:r>
              <a:rPr sz="2600" dirty="0">
                <a:latin typeface="Arial"/>
                <a:cs typeface="Arial"/>
              </a:rPr>
              <a:t>İlan </a:t>
            </a:r>
            <a:r>
              <a:rPr sz="2600" spc="-5" dirty="0">
                <a:latin typeface="Arial"/>
                <a:cs typeface="Arial"/>
              </a:rPr>
              <a:t>yapılması </a:t>
            </a:r>
            <a:r>
              <a:rPr sz="2600" dirty="0">
                <a:latin typeface="Arial"/>
                <a:cs typeface="Arial"/>
              </a:rPr>
              <a:t>zorunlu</a:t>
            </a:r>
            <a:r>
              <a:rPr sz="2600" spc="-20" dirty="0">
                <a:latin typeface="Arial"/>
                <a:cs typeface="Arial"/>
              </a:rPr>
              <a:t> değildir.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  <a:tabLst>
                <a:tab pos="469265" algn="l"/>
              </a:tabLst>
            </a:pPr>
            <a:r>
              <a:rPr sz="2600" spc="495" dirty="0">
                <a:latin typeface="Arial"/>
                <a:cs typeface="Arial"/>
              </a:rPr>
              <a:t>	</a:t>
            </a:r>
            <a:r>
              <a:rPr sz="2600" dirty="0">
                <a:latin typeface="Arial"/>
                <a:cs typeface="Arial"/>
              </a:rPr>
              <a:t>Genel ve </a:t>
            </a:r>
            <a:r>
              <a:rPr sz="2600" spc="-5" dirty="0">
                <a:latin typeface="Arial"/>
                <a:cs typeface="Arial"/>
              </a:rPr>
              <a:t>olağan bir alım yöntemi</a:t>
            </a:r>
            <a:r>
              <a:rPr sz="2600" spc="-20" dirty="0">
                <a:latin typeface="Arial"/>
                <a:cs typeface="Arial"/>
              </a:rPr>
              <a:t> değildir.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5"/>
              </a:spcBef>
            </a:pPr>
            <a:r>
              <a:rPr sz="2200" i="1" spc="-5" dirty="0">
                <a:latin typeface="Arial"/>
                <a:cs typeface="Arial"/>
              </a:rPr>
              <a:t>Öngörülmezlik</a:t>
            </a:r>
            <a:endParaRPr sz="22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900" i="1" spc="-5" dirty="0">
                <a:latin typeface="Arial"/>
                <a:cs typeface="Arial"/>
              </a:rPr>
              <a:t>İhaleden </a:t>
            </a:r>
            <a:r>
              <a:rPr sz="1900" i="1" spc="-10" dirty="0">
                <a:latin typeface="Arial"/>
                <a:cs typeface="Arial"/>
              </a:rPr>
              <a:t>önce </a:t>
            </a:r>
            <a:r>
              <a:rPr sz="1900" i="1" spc="-5" dirty="0">
                <a:latin typeface="Arial"/>
                <a:cs typeface="Arial"/>
              </a:rPr>
              <a:t>ortaya</a:t>
            </a:r>
            <a:r>
              <a:rPr sz="1900" i="1" spc="8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çıkma,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900" i="1" spc="-5" dirty="0">
                <a:latin typeface="Arial"/>
                <a:cs typeface="Arial"/>
              </a:rPr>
              <a:t>Anormal,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900" i="1" spc="-5" dirty="0">
                <a:latin typeface="Arial"/>
                <a:cs typeface="Arial"/>
              </a:rPr>
              <a:t>İdarenin </a:t>
            </a:r>
            <a:r>
              <a:rPr sz="1900" i="1" spc="-10" dirty="0">
                <a:latin typeface="Arial"/>
                <a:cs typeface="Arial"/>
              </a:rPr>
              <a:t>iradesinden</a:t>
            </a:r>
            <a:r>
              <a:rPr sz="1900" i="1" spc="8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bağımsız,</a:t>
            </a:r>
            <a:endParaRPr sz="19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900" i="1" spc="-5" dirty="0">
                <a:latin typeface="Arial"/>
                <a:cs typeface="Arial"/>
              </a:rPr>
              <a:t>İdarenin </a:t>
            </a:r>
            <a:r>
              <a:rPr sz="1900" i="1" spc="-10" dirty="0">
                <a:latin typeface="Arial"/>
                <a:cs typeface="Arial"/>
              </a:rPr>
              <a:t>mani</a:t>
            </a:r>
            <a:r>
              <a:rPr sz="1900" i="1" spc="6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olamadığı</a:t>
            </a:r>
            <a:endParaRPr sz="1900">
              <a:latin typeface="Arial"/>
              <a:cs typeface="Arial"/>
            </a:endParaRPr>
          </a:p>
          <a:p>
            <a:pPr marL="12700" marR="526415">
              <a:lnSpc>
                <a:spcPct val="70000"/>
              </a:lnSpc>
              <a:spcBef>
                <a:spcPts val="1000"/>
              </a:spcBef>
            </a:pPr>
            <a:r>
              <a:rPr sz="1900" i="1" spc="-5" dirty="0">
                <a:latin typeface="Arial"/>
                <a:cs typeface="Arial"/>
              </a:rPr>
              <a:t>Örn: İhale sürecinin </a:t>
            </a:r>
            <a:r>
              <a:rPr sz="1900" i="1" spc="-10" dirty="0">
                <a:latin typeface="Arial"/>
                <a:cs typeface="Arial"/>
              </a:rPr>
              <a:t>uzadığı </a:t>
            </a:r>
            <a:r>
              <a:rPr sz="1900" i="1" spc="-5" dirty="0">
                <a:latin typeface="Arial"/>
                <a:cs typeface="Arial"/>
              </a:rPr>
              <a:t>durumlarda </a:t>
            </a:r>
            <a:r>
              <a:rPr sz="1900" i="1" spc="-10" dirty="0">
                <a:latin typeface="Arial"/>
                <a:cs typeface="Arial"/>
              </a:rPr>
              <a:t>ihale </a:t>
            </a:r>
            <a:r>
              <a:rPr sz="1900" i="1" spc="-5" dirty="0">
                <a:latin typeface="Arial"/>
                <a:cs typeface="Arial"/>
              </a:rPr>
              <a:t>sonuçlandırılıncaya kadar </a:t>
            </a:r>
            <a:r>
              <a:rPr sz="1900" i="1" spc="-10" dirty="0">
                <a:latin typeface="Arial"/>
                <a:cs typeface="Arial"/>
              </a:rPr>
              <a:t>bu  </a:t>
            </a:r>
            <a:r>
              <a:rPr sz="1900" i="1" spc="-5" dirty="0">
                <a:latin typeface="Arial"/>
                <a:cs typeface="Arial"/>
              </a:rPr>
              <a:t>kapsamda </a:t>
            </a:r>
            <a:r>
              <a:rPr sz="1900" i="1" spc="-10" dirty="0">
                <a:latin typeface="Arial"/>
                <a:cs typeface="Arial"/>
              </a:rPr>
              <a:t>alım</a:t>
            </a:r>
            <a:r>
              <a:rPr sz="1900" i="1" spc="7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yapılabilir.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56311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Pazarlık Usulü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(c)</a:t>
            </a: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Savunma/Güvenlik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5336" y="966134"/>
            <a:ext cx="8021320" cy="1385378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34"/>
              </a:spcBef>
            </a:pPr>
            <a:r>
              <a:rPr sz="3200" spc="-5" dirty="0"/>
              <a:t>Savunma ve güvenlikle ilgili özel durumların ortaya  çıkması üzerine ihalenin </a:t>
            </a:r>
            <a:r>
              <a:rPr sz="3200" b="1" dirty="0">
                <a:latin typeface="Arial"/>
                <a:cs typeface="Arial"/>
              </a:rPr>
              <a:t>ivedi </a:t>
            </a:r>
            <a:r>
              <a:rPr sz="3200" spc="-5" dirty="0"/>
              <a:t>olarak yapılmasının  zorunlu olması durumu.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75336" y="2585719"/>
            <a:ext cx="8223884" cy="232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520" dirty="0">
                <a:latin typeface="Arial"/>
                <a:cs typeface="Arial"/>
              </a:rPr>
              <a:t> </a:t>
            </a:r>
            <a:r>
              <a:rPr sz="2800" spc="-5" dirty="0">
                <a:latin typeface="Arial"/>
                <a:cs typeface="Arial"/>
              </a:rPr>
              <a:t>İlan yapılması zorunlu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değildir.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ct val="90400"/>
              </a:lnSpc>
            </a:pPr>
            <a:r>
              <a:rPr sz="2800" spc="-5" dirty="0">
                <a:latin typeface="Arial"/>
                <a:cs typeface="Arial"/>
              </a:rPr>
              <a:t>+ </a:t>
            </a:r>
            <a:r>
              <a:rPr sz="2000" spc="-5" dirty="0">
                <a:latin typeface="Arial"/>
                <a:cs typeface="Arial"/>
              </a:rPr>
              <a:t>Cumhurbaşkanlığı </a:t>
            </a:r>
            <a:r>
              <a:rPr sz="2000" dirty="0">
                <a:latin typeface="Arial"/>
                <a:cs typeface="Arial"/>
              </a:rPr>
              <a:t>hizmetlerinin </a:t>
            </a:r>
            <a:r>
              <a:rPr sz="2000" spc="-5" dirty="0">
                <a:latin typeface="Arial"/>
                <a:cs typeface="Arial"/>
              </a:rPr>
              <a:t>özelliği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güvenlik şartlarına uygun  </a:t>
            </a:r>
            <a:r>
              <a:rPr sz="2000" dirty="0">
                <a:latin typeface="Arial"/>
                <a:cs typeface="Arial"/>
              </a:rPr>
              <a:t>şekilde </a:t>
            </a:r>
            <a:r>
              <a:rPr sz="2000" spc="-5" dirty="0">
                <a:latin typeface="Arial"/>
                <a:cs typeface="Arial"/>
              </a:rPr>
              <a:t>yerine getirilme </a:t>
            </a:r>
            <a:r>
              <a:rPr sz="2000" dirty="0">
                <a:latin typeface="Arial"/>
                <a:cs typeface="Arial"/>
              </a:rPr>
              <a:t>zorunluluğu </a:t>
            </a:r>
            <a:r>
              <a:rPr sz="2000" spc="-5" dirty="0">
                <a:latin typeface="Arial"/>
                <a:cs typeface="Arial"/>
              </a:rPr>
              <a:t>nedeniyle Cumhurbaşkanlığınca  gerçekleştirilecek her </a:t>
            </a:r>
            <a:r>
              <a:rPr sz="2000" dirty="0">
                <a:latin typeface="Arial"/>
                <a:cs typeface="Arial"/>
              </a:rPr>
              <a:t>türlü mal </a:t>
            </a:r>
            <a:r>
              <a:rPr sz="2000" spc="-1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hizmet alımları ile </a:t>
            </a:r>
            <a:r>
              <a:rPr sz="2000" spc="-10" dirty="0">
                <a:latin typeface="Arial"/>
                <a:cs typeface="Arial"/>
              </a:rPr>
              <a:t>yapım </a:t>
            </a:r>
            <a:r>
              <a:rPr sz="2000" spc="-5" dirty="0">
                <a:latin typeface="Arial"/>
                <a:cs typeface="Arial"/>
              </a:rPr>
              <a:t>işlerine ilişkin  ihaleler bu Kanunun 21 inci maddesinin birinci fıkrasının </a:t>
            </a:r>
            <a:r>
              <a:rPr sz="2000" dirty="0">
                <a:latin typeface="Arial"/>
                <a:cs typeface="Arial"/>
              </a:rPr>
              <a:t>(c) </a:t>
            </a:r>
            <a:r>
              <a:rPr sz="2000" spc="-5" dirty="0">
                <a:latin typeface="Arial"/>
                <a:cs typeface="Arial"/>
              </a:rPr>
              <a:t>bendine </a:t>
            </a:r>
            <a:r>
              <a:rPr sz="2000" dirty="0">
                <a:latin typeface="Arial"/>
                <a:cs typeface="Arial"/>
              </a:rPr>
              <a:t>göre  </a:t>
            </a:r>
            <a:r>
              <a:rPr sz="2000" spc="-15" dirty="0">
                <a:latin typeface="Arial"/>
                <a:cs typeface="Arial"/>
              </a:rPr>
              <a:t>yapılabilir.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71865" cy="5618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Pazarlık Usulü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(f)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Üst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Limit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30" dirty="0">
                <a:latin typeface="Arial"/>
                <a:cs typeface="Arial"/>
              </a:rPr>
              <a:t>Yaklaşık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maliyeti;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69265" algn="l"/>
                <a:tab pos="2403475" algn="l"/>
              </a:tabLst>
            </a:pPr>
            <a:r>
              <a:rPr sz="2400" dirty="0">
                <a:latin typeface="Arial"/>
                <a:cs typeface="Arial"/>
              </a:rPr>
              <a:t>-	</a:t>
            </a:r>
            <a:r>
              <a:rPr lang="tr-TR" sz="2400" dirty="0"/>
              <a:t>728.072 </a:t>
            </a:r>
            <a:r>
              <a:rPr sz="2400" spc="30" dirty="0" smtClean="0">
                <a:latin typeface="Arial"/>
                <a:cs typeface="Arial"/>
              </a:rPr>
              <a:t> </a:t>
            </a:r>
            <a:r>
              <a:rPr sz="2400" spc="-155" dirty="0">
                <a:latin typeface="Arial"/>
                <a:cs typeface="Arial"/>
              </a:rPr>
              <a:t>₺’na	</a:t>
            </a:r>
            <a:r>
              <a:rPr sz="2400" spc="-5" dirty="0">
                <a:latin typeface="Arial"/>
                <a:cs typeface="Arial"/>
              </a:rPr>
              <a:t>kadar olan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</a:t>
            </a:r>
            <a:r>
              <a:rPr sz="1400" dirty="0" smtClean="0">
                <a:latin typeface="Arial"/>
                <a:cs typeface="Arial"/>
              </a:rPr>
              <a:t>202</a:t>
            </a:r>
            <a:r>
              <a:rPr lang="tr-TR" sz="1400" dirty="0" smtClean="0">
                <a:latin typeface="Arial"/>
                <a:cs typeface="Arial"/>
              </a:rPr>
              <a:t>2</a:t>
            </a:r>
            <a:r>
              <a:rPr sz="1400" dirty="0" smtClean="0"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420"/>
              </a:spcBef>
              <a:buChar char="-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Mamul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mal,</a:t>
            </a:r>
            <a:endParaRPr sz="24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430"/>
              </a:spcBef>
              <a:buChar char="-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Malzeme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veya</a:t>
            </a:r>
          </a:p>
          <a:p>
            <a:pPr marL="469900" indent="-457200">
              <a:lnSpc>
                <a:spcPct val="100000"/>
              </a:lnSpc>
              <a:spcBef>
                <a:spcPts val="425"/>
              </a:spcBef>
              <a:buChar char="-"/>
              <a:tabLst>
                <a:tab pos="469265" algn="l"/>
                <a:tab pos="469900" algn="l"/>
              </a:tabLst>
            </a:pPr>
            <a:r>
              <a:rPr sz="2400" spc="-5" dirty="0">
                <a:latin typeface="Arial"/>
                <a:cs typeface="Arial"/>
              </a:rPr>
              <a:t>Hizmet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alımları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400" spc="455" dirty="0">
                <a:latin typeface="Arial"/>
                <a:cs typeface="Arial"/>
              </a:rPr>
              <a:t>	</a:t>
            </a:r>
            <a:r>
              <a:rPr sz="2400" spc="-45" dirty="0">
                <a:latin typeface="Arial"/>
                <a:cs typeface="Arial"/>
              </a:rPr>
              <a:t>Yapım </a:t>
            </a:r>
            <a:r>
              <a:rPr sz="2400" spc="-5" dirty="0">
                <a:latin typeface="Arial"/>
                <a:cs typeface="Arial"/>
              </a:rPr>
              <a:t>işleri bu bent kapsamında</a:t>
            </a:r>
            <a:r>
              <a:rPr sz="2400" spc="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yapılamaz!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  <a:tabLst>
                <a:tab pos="469265" algn="l"/>
              </a:tabLst>
            </a:pPr>
            <a:r>
              <a:rPr sz="2400" spc="450" dirty="0">
                <a:latin typeface="Arial"/>
                <a:cs typeface="Arial"/>
              </a:rPr>
              <a:t>	</a:t>
            </a:r>
            <a:r>
              <a:rPr sz="2400" dirty="0">
                <a:latin typeface="Arial"/>
                <a:cs typeface="Arial"/>
              </a:rPr>
              <a:t>Özel </a:t>
            </a:r>
            <a:r>
              <a:rPr sz="2400" spc="-5" dirty="0">
                <a:latin typeface="Arial"/>
                <a:cs typeface="Arial"/>
              </a:rPr>
              <a:t>imalat </a:t>
            </a:r>
            <a:r>
              <a:rPr sz="2400" dirty="0">
                <a:latin typeface="Arial"/>
                <a:cs typeface="Arial"/>
              </a:rPr>
              <a:t>süreci </a:t>
            </a:r>
            <a:r>
              <a:rPr sz="2400" spc="-5" dirty="0">
                <a:latin typeface="Arial"/>
                <a:cs typeface="Arial"/>
              </a:rPr>
              <a:t>gerektiren </a:t>
            </a:r>
            <a:r>
              <a:rPr sz="2400" dirty="0">
                <a:latin typeface="Arial"/>
                <a:cs typeface="Arial"/>
              </a:rPr>
              <a:t>mal </a:t>
            </a:r>
            <a:r>
              <a:rPr sz="2400" spc="-10" dirty="0">
                <a:latin typeface="Arial"/>
                <a:cs typeface="Arial"/>
              </a:rPr>
              <a:t>alımı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yapılamaz!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469265" algn="l"/>
              </a:tabLst>
            </a:pPr>
            <a:r>
              <a:rPr sz="2400" spc="450" dirty="0">
                <a:latin typeface="Arial"/>
                <a:cs typeface="Arial"/>
              </a:rPr>
              <a:t>	</a:t>
            </a:r>
            <a:r>
              <a:rPr sz="2400" dirty="0">
                <a:latin typeface="Arial"/>
                <a:cs typeface="Arial"/>
              </a:rPr>
              <a:t>İlan </a:t>
            </a:r>
            <a:r>
              <a:rPr sz="2400" spc="-5" dirty="0">
                <a:latin typeface="Arial"/>
                <a:cs typeface="Arial"/>
              </a:rPr>
              <a:t>yapılması </a:t>
            </a:r>
            <a:r>
              <a:rPr sz="2400" dirty="0">
                <a:latin typeface="Arial"/>
                <a:cs typeface="Arial"/>
              </a:rPr>
              <a:t>zorunlu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değildir.</a:t>
            </a:r>
            <a:endParaRPr sz="2400" dirty="0">
              <a:latin typeface="Arial"/>
              <a:cs typeface="Arial"/>
            </a:endParaRPr>
          </a:p>
          <a:p>
            <a:pPr marL="469900" marR="5080" indent="-457200">
              <a:lnSpc>
                <a:spcPct val="80000"/>
              </a:lnSpc>
              <a:spcBef>
                <a:spcPts val="1005"/>
              </a:spcBef>
              <a:tabLst>
                <a:tab pos="469265" algn="l"/>
              </a:tabLst>
            </a:pPr>
            <a:r>
              <a:rPr sz="2400" spc="455" dirty="0">
                <a:latin typeface="Arial"/>
                <a:cs typeface="Arial"/>
              </a:rPr>
              <a:t>	</a:t>
            </a:r>
            <a:r>
              <a:rPr sz="2400" spc="-5" dirty="0">
                <a:latin typeface="Arial"/>
                <a:cs typeface="Arial"/>
              </a:rPr>
              <a:t>4734 62/(ı) gereği, parasal limitler </a:t>
            </a:r>
            <a:r>
              <a:rPr sz="2400" spc="-10" dirty="0">
                <a:latin typeface="Arial"/>
                <a:cs typeface="Arial"/>
              </a:rPr>
              <a:t>dahilinde </a:t>
            </a:r>
            <a:r>
              <a:rPr sz="2400" spc="-5" dirty="0">
                <a:latin typeface="Arial"/>
                <a:cs typeface="Arial"/>
              </a:rPr>
              <a:t>harcamaların  </a:t>
            </a:r>
            <a:r>
              <a:rPr sz="2400" spc="-10" dirty="0">
                <a:latin typeface="Arial"/>
                <a:cs typeface="Arial"/>
              </a:rPr>
              <a:t>yıllık </a:t>
            </a:r>
            <a:r>
              <a:rPr sz="2400" spc="-5" dirty="0">
                <a:latin typeface="Arial"/>
                <a:cs typeface="Arial"/>
              </a:rPr>
              <a:t>toplamı, idarelerin </a:t>
            </a:r>
            <a:r>
              <a:rPr sz="2400" spc="-10" dirty="0">
                <a:latin typeface="Arial"/>
                <a:cs typeface="Arial"/>
              </a:rPr>
              <a:t>ödeneklerinin </a:t>
            </a:r>
            <a:r>
              <a:rPr sz="2400" spc="-5" dirty="0">
                <a:latin typeface="Arial"/>
                <a:cs typeface="Arial"/>
              </a:rPr>
              <a:t>%10’unu KİK’in uygun  görüşü olmadıkça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aşılamaz.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0232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Kamu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6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Mevzuatı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15948" y="1025728"/>
            <a:ext cx="7649845" cy="4953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1125" indent="-99060">
              <a:lnSpc>
                <a:spcPct val="100000"/>
              </a:lnSpc>
              <a:spcBef>
                <a:spcPts val="95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5" dirty="0">
                <a:latin typeface="Arial"/>
                <a:cs typeface="Arial"/>
              </a:rPr>
              <a:t>Kanunlar</a:t>
            </a:r>
            <a:endParaRPr sz="22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65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4734 sayılı Kamu İhale</a:t>
            </a:r>
            <a:r>
              <a:rPr sz="1900" spc="8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Kanunu</a:t>
            </a:r>
            <a:endParaRPr sz="19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35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4735 sayılı Kamu İhale Sözleşmeleri</a:t>
            </a:r>
            <a:r>
              <a:rPr sz="1900" spc="1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Kanunu</a:t>
            </a:r>
            <a:endParaRPr sz="19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525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Yönetmelikler</a:t>
            </a:r>
            <a:endParaRPr sz="2000">
              <a:latin typeface="Arial"/>
              <a:cs typeface="Arial"/>
            </a:endParaRPr>
          </a:p>
          <a:p>
            <a:pPr marL="554355" lvl="1" indent="-85725">
              <a:lnSpc>
                <a:spcPts val="2050"/>
              </a:lnSpc>
              <a:spcBef>
                <a:spcPts val="40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  <a:tab pos="1793875" algn="l"/>
                <a:tab pos="3465829" algn="l"/>
                <a:tab pos="3752850" algn="l"/>
                <a:tab pos="4359275" algn="l"/>
                <a:tab pos="5330190" algn="l"/>
                <a:tab pos="6226810" algn="l"/>
              </a:tabLst>
            </a:pPr>
            <a:r>
              <a:rPr sz="1900" dirty="0">
                <a:latin typeface="Arial"/>
                <a:cs typeface="Arial"/>
              </a:rPr>
              <a:t>Uygulama	Yönetmelikleri	</a:t>
            </a:r>
            <a:r>
              <a:rPr sz="1900" spc="-5" dirty="0">
                <a:latin typeface="Arial"/>
                <a:cs typeface="Arial"/>
              </a:rPr>
              <a:t>–	Mal,	</a:t>
            </a:r>
            <a:r>
              <a:rPr sz="1900" dirty="0">
                <a:latin typeface="Arial"/>
                <a:cs typeface="Arial"/>
              </a:rPr>
              <a:t>Hizmet,	</a:t>
            </a:r>
            <a:r>
              <a:rPr sz="1900" spc="-30" dirty="0">
                <a:latin typeface="Arial"/>
                <a:cs typeface="Arial"/>
              </a:rPr>
              <a:t>Yapım,	</a:t>
            </a:r>
            <a:r>
              <a:rPr sz="1900" spc="-5" dirty="0">
                <a:latin typeface="Arial"/>
                <a:cs typeface="Arial"/>
              </a:rPr>
              <a:t>Danışmanlık,</a:t>
            </a:r>
            <a:endParaRPr sz="1900">
              <a:latin typeface="Arial"/>
              <a:cs typeface="Arial"/>
            </a:endParaRPr>
          </a:p>
          <a:p>
            <a:pPr marL="469265">
              <a:lnSpc>
                <a:spcPts val="2050"/>
              </a:lnSpc>
            </a:pPr>
            <a:r>
              <a:rPr sz="1900" spc="-10" dirty="0">
                <a:latin typeface="Arial"/>
                <a:cs typeface="Arial"/>
              </a:rPr>
              <a:t>Çerçeve, </a:t>
            </a:r>
            <a:r>
              <a:rPr sz="1900" spc="-5" dirty="0">
                <a:latin typeface="Arial"/>
                <a:cs typeface="Arial"/>
              </a:rPr>
              <a:t>Elektronik</a:t>
            </a:r>
            <a:r>
              <a:rPr sz="1900" spc="6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İhale</a:t>
            </a:r>
            <a:endParaRPr sz="19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50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Yönetmelik ekleri standart </a:t>
            </a:r>
            <a:r>
              <a:rPr sz="1900" spc="-15" dirty="0">
                <a:latin typeface="Arial"/>
                <a:cs typeface="Arial"/>
              </a:rPr>
              <a:t>formlar, </a:t>
            </a:r>
            <a:r>
              <a:rPr sz="1900" spc="-5" dirty="0">
                <a:latin typeface="Arial"/>
                <a:cs typeface="Arial"/>
              </a:rPr>
              <a:t>tip sözleşmeler ve</a:t>
            </a:r>
            <a:r>
              <a:rPr sz="1900" spc="24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dokümanlar</a:t>
            </a:r>
            <a:endParaRPr sz="19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50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Genel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Şartnameler</a:t>
            </a:r>
            <a:endParaRPr sz="19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35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Muayene Kabul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Yönetmelikleri</a:t>
            </a:r>
            <a:endParaRPr sz="19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45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İhalelere </a:t>
            </a:r>
            <a:r>
              <a:rPr sz="1900" spc="-10" dirty="0">
                <a:latin typeface="Arial"/>
                <a:cs typeface="Arial"/>
              </a:rPr>
              <a:t>Yönelik Başvuru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Yönetmeliği</a:t>
            </a:r>
            <a:endParaRPr sz="19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515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spc="-30" dirty="0">
                <a:latin typeface="Arial"/>
                <a:cs typeface="Arial"/>
              </a:rPr>
              <a:t>Tebliğler</a:t>
            </a:r>
            <a:endParaRPr sz="20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55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Kamu İhale Genel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40" dirty="0">
                <a:latin typeface="Arial"/>
                <a:cs typeface="Arial"/>
              </a:rPr>
              <a:t>Tebliği</a:t>
            </a:r>
            <a:endParaRPr sz="19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45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İhalelere Yönelik Başvuru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40" dirty="0">
                <a:latin typeface="Arial"/>
                <a:cs typeface="Arial"/>
              </a:rPr>
              <a:t>Tebliği</a:t>
            </a:r>
            <a:endParaRPr sz="19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35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Benzer İş </a:t>
            </a:r>
            <a:r>
              <a:rPr sz="1900" spc="-35" dirty="0">
                <a:latin typeface="Arial"/>
                <a:cs typeface="Arial"/>
              </a:rPr>
              <a:t>Tebliği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vb.</a:t>
            </a:r>
            <a:endParaRPr sz="19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530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Kararnameler</a:t>
            </a:r>
            <a:endParaRPr sz="2000">
              <a:latin typeface="Arial"/>
              <a:cs typeface="Arial"/>
            </a:endParaRPr>
          </a:p>
          <a:p>
            <a:pPr marL="554355" lvl="1" indent="-85725">
              <a:lnSpc>
                <a:spcPct val="100000"/>
              </a:lnSpc>
              <a:spcBef>
                <a:spcPts val="40"/>
              </a:spcBef>
              <a:buClr>
                <a:srgbClr val="0A5294"/>
              </a:buClr>
              <a:buSzPct val="94736"/>
              <a:buChar char="•"/>
              <a:tabLst>
                <a:tab pos="554990" algn="l"/>
              </a:tabLst>
            </a:pPr>
            <a:r>
              <a:rPr sz="1900" spc="-5" dirty="0">
                <a:latin typeface="Arial"/>
                <a:cs typeface="Arial"/>
              </a:rPr>
              <a:t>Fiyat Farkı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Kararnameleri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7452" y="952500"/>
            <a:ext cx="784860" cy="1030605"/>
            <a:chOff x="187452" y="952500"/>
            <a:chExt cx="784860" cy="1030605"/>
          </a:xfrm>
        </p:grpSpPr>
        <p:sp>
          <p:nvSpPr>
            <p:cNvPr id="5" name="object 5"/>
            <p:cNvSpPr/>
            <p:nvPr/>
          </p:nvSpPr>
          <p:spPr>
            <a:xfrm>
              <a:off x="190500" y="955547"/>
              <a:ext cx="778763" cy="10241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0500" y="955547"/>
              <a:ext cx="779145" cy="1024255"/>
            </a:xfrm>
            <a:custGeom>
              <a:avLst/>
              <a:gdLst/>
              <a:ahLst/>
              <a:cxnLst/>
              <a:rect l="l" t="t" r="r" b="b"/>
              <a:pathLst>
                <a:path w="779144" h="1024255">
                  <a:moveTo>
                    <a:pt x="0" y="1024127"/>
                  </a:moveTo>
                  <a:lnTo>
                    <a:pt x="778763" y="1024127"/>
                  </a:lnTo>
                  <a:lnTo>
                    <a:pt x="778763" y="0"/>
                  </a:lnTo>
                  <a:lnTo>
                    <a:pt x="0" y="0"/>
                  </a:lnTo>
                  <a:lnTo>
                    <a:pt x="0" y="1024127"/>
                  </a:lnTo>
                  <a:close/>
                </a:path>
              </a:pathLst>
            </a:custGeom>
            <a:ln w="6096">
              <a:solidFill>
                <a:srgbClr val="D6DFE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08572" y="1023358"/>
            <a:ext cx="555625" cy="8896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08585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Birincil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Mevzuat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7452" y="2112264"/>
            <a:ext cx="784860" cy="3923029"/>
            <a:chOff x="187452" y="2112264"/>
            <a:chExt cx="784860" cy="3923029"/>
          </a:xfrm>
        </p:grpSpPr>
        <p:sp>
          <p:nvSpPr>
            <p:cNvPr id="9" name="object 9"/>
            <p:cNvSpPr/>
            <p:nvPr/>
          </p:nvSpPr>
          <p:spPr>
            <a:xfrm>
              <a:off x="190500" y="2115312"/>
              <a:ext cx="778763" cy="39166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0500" y="2115312"/>
              <a:ext cx="779145" cy="3916679"/>
            </a:xfrm>
            <a:custGeom>
              <a:avLst/>
              <a:gdLst/>
              <a:ahLst/>
              <a:cxnLst/>
              <a:rect l="l" t="t" r="r" b="b"/>
              <a:pathLst>
                <a:path w="779144" h="3916679">
                  <a:moveTo>
                    <a:pt x="0" y="3916679"/>
                  </a:moveTo>
                  <a:lnTo>
                    <a:pt x="778763" y="3916679"/>
                  </a:lnTo>
                  <a:lnTo>
                    <a:pt x="778763" y="0"/>
                  </a:lnTo>
                  <a:lnTo>
                    <a:pt x="0" y="0"/>
                  </a:lnTo>
                  <a:lnTo>
                    <a:pt x="0" y="3916679"/>
                  </a:lnTo>
                  <a:close/>
                </a:path>
              </a:pathLst>
            </a:custGeom>
            <a:ln w="6096">
              <a:solidFill>
                <a:srgbClr val="D6DFE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5732" y="3313378"/>
            <a:ext cx="281305" cy="1524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spc="-5" dirty="0">
                <a:latin typeface="Arial"/>
                <a:cs typeface="Arial"/>
              </a:rPr>
              <a:t>İkincil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Mevzuat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37503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Pazarlık Usulü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(a) (d)</a:t>
            </a:r>
            <a:r>
              <a:rPr sz="2400" b="1" spc="-5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(e)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692" y="1019378"/>
            <a:ext cx="48539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İlan </a:t>
            </a:r>
            <a:r>
              <a:rPr spc="-5" dirty="0"/>
              <a:t>yapılması zorunlu</a:t>
            </a:r>
            <a:r>
              <a:rPr spc="-15" dirty="0"/>
              <a:t> </a:t>
            </a:r>
            <a:r>
              <a:rPr spc="-5" dirty="0"/>
              <a:t>hallerdir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691692" y="2727198"/>
            <a:ext cx="7609205" cy="3317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Fiyat </a:t>
            </a:r>
            <a:r>
              <a:rPr sz="2800" dirty="0">
                <a:latin typeface="Arial"/>
                <a:cs typeface="Arial"/>
              </a:rPr>
              <a:t>içermeyen </a:t>
            </a:r>
            <a:r>
              <a:rPr sz="2800" spc="-5" dirty="0">
                <a:latin typeface="Arial"/>
                <a:cs typeface="Arial"/>
              </a:rPr>
              <a:t>ilk teklifler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sunulur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ts val="2390"/>
              </a:lnSpc>
              <a:spcBef>
                <a:spcPts val="20"/>
              </a:spcBef>
            </a:pPr>
            <a:r>
              <a:rPr sz="2000" dirty="0">
                <a:latin typeface="Arial"/>
                <a:cs typeface="Arial"/>
              </a:rPr>
              <a:t>(işin teknik </a:t>
            </a:r>
            <a:r>
              <a:rPr sz="2000" spc="-5" dirty="0">
                <a:latin typeface="Arial"/>
                <a:cs typeface="Arial"/>
              </a:rPr>
              <a:t>detayları </a:t>
            </a:r>
            <a:r>
              <a:rPr sz="2000" spc="-1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gerçekleştirme yöntemleri gibi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hususlar)</a:t>
            </a:r>
            <a:endParaRPr sz="2000" dirty="0">
              <a:latin typeface="Arial"/>
              <a:cs typeface="Arial"/>
            </a:endParaRPr>
          </a:p>
          <a:p>
            <a:pPr marL="469900" marR="1571625" indent="-457200">
              <a:lnSpc>
                <a:spcPts val="3360"/>
              </a:lnSpc>
              <a:spcBef>
                <a:spcPts val="10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Her bir istekli ile görüşülerek şartlar  </a:t>
            </a:r>
            <a:r>
              <a:rPr sz="2800" spc="-15" dirty="0">
                <a:latin typeface="Arial"/>
                <a:cs typeface="Arial"/>
              </a:rPr>
              <a:t>netleştirilir.</a:t>
            </a:r>
            <a:endParaRPr sz="2800" dirty="0">
              <a:latin typeface="Arial"/>
              <a:cs typeface="Arial"/>
            </a:endParaRPr>
          </a:p>
          <a:p>
            <a:pPr marL="469900" marR="545465" indent="-457200">
              <a:lnSpc>
                <a:spcPts val="3360"/>
              </a:lnSpc>
              <a:spcBef>
                <a:spcPts val="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«Şartları netleştirilmiş teknik şartnameye»  dayalı ve fiyat içeren ikinci </a:t>
            </a:r>
            <a:r>
              <a:rPr sz="2800" dirty="0">
                <a:latin typeface="Arial"/>
                <a:cs typeface="Arial"/>
              </a:rPr>
              <a:t>teklifler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alınır.</a:t>
            </a:r>
            <a:endParaRPr sz="2800" dirty="0">
              <a:latin typeface="Arial"/>
              <a:cs typeface="Arial"/>
            </a:endParaRPr>
          </a:p>
          <a:p>
            <a:pPr marL="469900" marR="1057275" indent="-457200">
              <a:lnSpc>
                <a:spcPts val="336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Parasal yeterlik kriterleri «tutar» </a:t>
            </a:r>
            <a:r>
              <a:rPr sz="2800" dirty="0">
                <a:latin typeface="Arial"/>
                <a:cs typeface="Arial"/>
              </a:rPr>
              <a:t>olarak  </a:t>
            </a:r>
            <a:r>
              <a:rPr sz="2800" spc="-15" dirty="0">
                <a:latin typeface="Arial"/>
                <a:cs typeface="Arial"/>
              </a:rPr>
              <a:t>belirlenir.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53899" y="1964437"/>
            <a:ext cx="2028825" cy="876300"/>
            <a:chOff x="1091183" y="1712976"/>
            <a:chExt cx="2028825" cy="876300"/>
          </a:xfrm>
        </p:grpSpPr>
        <p:sp>
          <p:nvSpPr>
            <p:cNvPr id="6" name="object 6"/>
            <p:cNvSpPr/>
            <p:nvPr/>
          </p:nvSpPr>
          <p:spPr>
            <a:xfrm>
              <a:off x="1097279" y="1719072"/>
              <a:ext cx="2016760" cy="864235"/>
            </a:xfrm>
            <a:custGeom>
              <a:avLst/>
              <a:gdLst/>
              <a:ahLst/>
              <a:cxnLst/>
              <a:rect l="l" t="t" r="r" b="b"/>
              <a:pathLst>
                <a:path w="2016760" h="864235">
                  <a:moveTo>
                    <a:pt x="1872233" y="0"/>
                  </a:moveTo>
                  <a:lnTo>
                    <a:pt x="144017" y="0"/>
                  </a:lnTo>
                  <a:lnTo>
                    <a:pt x="98496" y="7345"/>
                  </a:lnTo>
                  <a:lnTo>
                    <a:pt x="58962" y="27797"/>
                  </a:lnTo>
                  <a:lnTo>
                    <a:pt x="27786" y="58978"/>
                  </a:lnTo>
                  <a:lnTo>
                    <a:pt x="7342" y="98511"/>
                  </a:lnTo>
                  <a:lnTo>
                    <a:pt x="0" y="144017"/>
                  </a:lnTo>
                  <a:lnTo>
                    <a:pt x="0" y="720089"/>
                  </a:lnTo>
                  <a:lnTo>
                    <a:pt x="7342" y="765596"/>
                  </a:lnTo>
                  <a:lnTo>
                    <a:pt x="27786" y="805129"/>
                  </a:lnTo>
                  <a:lnTo>
                    <a:pt x="58962" y="836310"/>
                  </a:lnTo>
                  <a:lnTo>
                    <a:pt x="98496" y="856762"/>
                  </a:lnTo>
                  <a:lnTo>
                    <a:pt x="144017" y="864107"/>
                  </a:lnTo>
                  <a:lnTo>
                    <a:pt x="1872233" y="864107"/>
                  </a:lnTo>
                  <a:lnTo>
                    <a:pt x="1917740" y="856762"/>
                  </a:lnTo>
                  <a:lnTo>
                    <a:pt x="1957273" y="836310"/>
                  </a:lnTo>
                  <a:lnTo>
                    <a:pt x="1988454" y="805129"/>
                  </a:lnTo>
                  <a:lnTo>
                    <a:pt x="2008906" y="765596"/>
                  </a:lnTo>
                  <a:lnTo>
                    <a:pt x="2016252" y="720089"/>
                  </a:lnTo>
                  <a:lnTo>
                    <a:pt x="2016252" y="144017"/>
                  </a:lnTo>
                  <a:lnTo>
                    <a:pt x="2008906" y="98511"/>
                  </a:lnTo>
                  <a:lnTo>
                    <a:pt x="1988454" y="58978"/>
                  </a:lnTo>
                  <a:lnTo>
                    <a:pt x="1957273" y="27797"/>
                  </a:lnTo>
                  <a:lnTo>
                    <a:pt x="1917740" y="7345"/>
                  </a:lnTo>
                  <a:lnTo>
                    <a:pt x="187223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7279" y="1719072"/>
              <a:ext cx="2016760" cy="864235"/>
            </a:xfrm>
            <a:custGeom>
              <a:avLst/>
              <a:gdLst/>
              <a:ahLst/>
              <a:cxnLst/>
              <a:rect l="l" t="t" r="r" b="b"/>
              <a:pathLst>
                <a:path w="2016760" h="864235">
                  <a:moveTo>
                    <a:pt x="0" y="144017"/>
                  </a:moveTo>
                  <a:lnTo>
                    <a:pt x="7342" y="98511"/>
                  </a:lnTo>
                  <a:lnTo>
                    <a:pt x="27786" y="58978"/>
                  </a:lnTo>
                  <a:lnTo>
                    <a:pt x="58962" y="27797"/>
                  </a:lnTo>
                  <a:lnTo>
                    <a:pt x="98496" y="7345"/>
                  </a:lnTo>
                  <a:lnTo>
                    <a:pt x="144017" y="0"/>
                  </a:lnTo>
                  <a:lnTo>
                    <a:pt x="1872233" y="0"/>
                  </a:lnTo>
                  <a:lnTo>
                    <a:pt x="1917740" y="7345"/>
                  </a:lnTo>
                  <a:lnTo>
                    <a:pt x="1957273" y="27797"/>
                  </a:lnTo>
                  <a:lnTo>
                    <a:pt x="1988454" y="58978"/>
                  </a:lnTo>
                  <a:lnTo>
                    <a:pt x="2008906" y="98511"/>
                  </a:lnTo>
                  <a:lnTo>
                    <a:pt x="2016252" y="144017"/>
                  </a:lnTo>
                  <a:lnTo>
                    <a:pt x="2016252" y="720089"/>
                  </a:lnTo>
                  <a:lnTo>
                    <a:pt x="2008906" y="765596"/>
                  </a:lnTo>
                  <a:lnTo>
                    <a:pt x="1988454" y="805129"/>
                  </a:lnTo>
                  <a:lnTo>
                    <a:pt x="1957273" y="836310"/>
                  </a:lnTo>
                  <a:lnTo>
                    <a:pt x="1917740" y="856762"/>
                  </a:lnTo>
                  <a:lnTo>
                    <a:pt x="1872233" y="864107"/>
                  </a:lnTo>
                  <a:lnTo>
                    <a:pt x="144017" y="864107"/>
                  </a:lnTo>
                  <a:lnTo>
                    <a:pt x="98496" y="856762"/>
                  </a:lnTo>
                  <a:lnTo>
                    <a:pt x="58962" y="836310"/>
                  </a:lnTo>
                  <a:lnTo>
                    <a:pt x="27786" y="805129"/>
                  </a:lnTo>
                  <a:lnTo>
                    <a:pt x="7342" y="765596"/>
                  </a:lnTo>
                  <a:lnTo>
                    <a:pt x="0" y="720089"/>
                  </a:lnTo>
                  <a:lnTo>
                    <a:pt x="0" y="144017"/>
                  </a:lnTo>
                  <a:close/>
                </a:path>
              </a:pathLst>
            </a:custGeom>
            <a:ln w="12192">
              <a:solidFill>
                <a:srgbClr val="4EA4D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24788" y="1995678"/>
            <a:ext cx="1762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Arial"/>
                <a:cs typeface="Arial"/>
              </a:rPr>
              <a:t>Teklif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Çıkmaması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52571" y="1952330"/>
            <a:ext cx="2026920" cy="876300"/>
            <a:chOff x="3558540" y="1703832"/>
            <a:chExt cx="2026920" cy="876300"/>
          </a:xfrm>
        </p:grpSpPr>
        <p:sp>
          <p:nvSpPr>
            <p:cNvPr id="10" name="object 10"/>
            <p:cNvSpPr/>
            <p:nvPr/>
          </p:nvSpPr>
          <p:spPr>
            <a:xfrm>
              <a:off x="3564636" y="1709928"/>
              <a:ext cx="2014855" cy="864235"/>
            </a:xfrm>
            <a:custGeom>
              <a:avLst/>
              <a:gdLst/>
              <a:ahLst/>
              <a:cxnLst/>
              <a:rect l="l" t="t" r="r" b="b"/>
              <a:pathLst>
                <a:path w="2014854" h="864235">
                  <a:moveTo>
                    <a:pt x="1870710" y="0"/>
                  </a:moveTo>
                  <a:lnTo>
                    <a:pt x="144017" y="0"/>
                  </a:ln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0" y="720089"/>
                  </a:lnTo>
                  <a:lnTo>
                    <a:pt x="7345" y="765596"/>
                  </a:lnTo>
                  <a:lnTo>
                    <a:pt x="27797" y="805129"/>
                  </a:lnTo>
                  <a:lnTo>
                    <a:pt x="58978" y="836310"/>
                  </a:lnTo>
                  <a:lnTo>
                    <a:pt x="98511" y="856762"/>
                  </a:lnTo>
                  <a:lnTo>
                    <a:pt x="144017" y="864108"/>
                  </a:lnTo>
                  <a:lnTo>
                    <a:pt x="1870710" y="864108"/>
                  </a:lnTo>
                  <a:lnTo>
                    <a:pt x="1916216" y="856762"/>
                  </a:lnTo>
                  <a:lnTo>
                    <a:pt x="1955749" y="836310"/>
                  </a:lnTo>
                  <a:lnTo>
                    <a:pt x="1986930" y="805129"/>
                  </a:lnTo>
                  <a:lnTo>
                    <a:pt x="2007382" y="765596"/>
                  </a:lnTo>
                  <a:lnTo>
                    <a:pt x="2014727" y="720089"/>
                  </a:lnTo>
                  <a:lnTo>
                    <a:pt x="2014727" y="144018"/>
                  </a:lnTo>
                  <a:lnTo>
                    <a:pt x="2007382" y="98511"/>
                  </a:lnTo>
                  <a:lnTo>
                    <a:pt x="1986930" y="58978"/>
                  </a:lnTo>
                  <a:lnTo>
                    <a:pt x="1955749" y="27797"/>
                  </a:lnTo>
                  <a:lnTo>
                    <a:pt x="1916216" y="7345"/>
                  </a:lnTo>
                  <a:lnTo>
                    <a:pt x="18707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64636" y="1709928"/>
              <a:ext cx="2014855" cy="864235"/>
            </a:xfrm>
            <a:custGeom>
              <a:avLst/>
              <a:gdLst/>
              <a:ahLst/>
              <a:cxnLst/>
              <a:rect l="l" t="t" r="r" b="b"/>
              <a:pathLst>
                <a:path w="2014854" h="864235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7" y="0"/>
                  </a:lnTo>
                  <a:lnTo>
                    <a:pt x="1870710" y="0"/>
                  </a:lnTo>
                  <a:lnTo>
                    <a:pt x="1916216" y="7345"/>
                  </a:lnTo>
                  <a:lnTo>
                    <a:pt x="1955749" y="27797"/>
                  </a:lnTo>
                  <a:lnTo>
                    <a:pt x="1986930" y="58978"/>
                  </a:lnTo>
                  <a:lnTo>
                    <a:pt x="2007382" y="98511"/>
                  </a:lnTo>
                  <a:lnTo>
                    <a:pt x="2014727" y="144018"/>
                  </a:lnTo>
                  <a:lnTo>
                    <a:pt x="2014727" y="720089"/>
                  </a:lnTo>
                  <a:lnTo>
                    <a:pt x="2007382" y="765596"/>
                  </a:lnTo>
                  <a:lnTo>
                    <a:pt x="1986930" y="805129"/>
                  </a:lnTo>
                  <a:lnTo>
                    <a:pt x="1955749" y="836310"/>
                  </a:lnTo>
                  <a:lnTo>
                    <a:pt x="1916216" y="856762"/>
                  </a:lnTo>
                  <a:lnTo>
                    <a:pt x="1870710" y="864108"/>
                  </a:lnTo>
                  <a:lnTo>
                    <a:pt x="144017" y="864108"/>
                  </a:lnTo>
                  <a:lnTo>
                    <a:pt x="98511" y="856762"/>
                  </a:lnTo>
                  <a:lnTo>
                    <a:pt x="58978" y="836310"/>
                  </a:lnTo>
                  <a:lnTo>
                    <a:pt x="27797" y="805129"/>
                  </a:lnTo>
                  <a:lnTo>
                    <a:pt x="7345" y="765596"/>
                  </a:lnTo>
                  <a:lnTo>
                    <a:pt x="0" y="720089"/>
                  </a:lnTo>
                  <a:lnTo>
                    <a:pt x="0" y="144018"/>
                  </a:lnTo>
                  <a:close/>
                </a:path>
              </a:pathLst>
            </a:custGeom>
            <a:ln w="12192">
              <a:solidFill>
                <a:srgbClr val="4EA4D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690620" y="1986483"/>
            <a:ext cx="17653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Ar-Ge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Gerektiren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012180" y="1946361"/>
            <a:ext cx="2028825" cy="876300"/>
            <a:chOff x="6006084" y="1703832"/>
            <a:chExt cx="2028825" cy="876300"/>
          </a:xfrm>
        </p:grpSpPr>
        <p:sp>
          <p:nvSpPr>
            <p:cNvPr id="14" name="object 14"/>
            <p:cNvSpPr/>
            <p:nvPr/>
          </p:nvSpPr>
          <p:spPr>
            <a:xfrm>
              <a:off x="6012180" y="1709928"/>
              <a:ext cx="2016760" cy="864235"/>
            </a:xfrm>
            <a:custGeom>
              <a:avLst/>
              <a:gdLst/>
              <a:ahLst/>
              <a:cxnLst/>
              <a:rect l="l" t="t" r="r" b="b"/>
              <a:pathLst>
                <a:path w="2016759" h="864235">
                  <a:moveTo>
                    <a:pt x="1872234" y="0"/>
                  </a:moveTo>
                  <a:lnTo>
                    <a:pt x="144018" y="0"/>
                  </a:lnTo>
                  <a:lnTo>
                    <a:pt x="98511" y="7345"/>
                  </a:lnTo>
                  <a:lnTo>
                    <a:pt x="58978" y="27797"/>
                  </a:lnTo>
                  <a:lnTo>
                    <a:pt x="27797" y="58978"/>
                  </a:lnTo>
                  <a:lnTo>
                    <a:pt x="7345" y="98511"/>
                  </a:lnTo>
                  <a:lnTo>
                    <a:pt x="0" y="144018"/>
                  </a:lnTo>
                  <a:lnTo>
                    <a:pt x="0" y="720089"/>
                  </a:lnTo>
                  <a:lnTo>
                    <a:pt x="7345" y="765596"/>
                  </a:lnTo>
                  <a:lnTo>
                    <a:pt x="27797" y="805129"/>
                  </a:lnTo>
                  <a:lnTo>
                    <a:pt x="58978" y="836310"/>
                  </a:lnTo>
                  <a:lnTo>
                    <a:pt x="98511" y="856762"/>
                  </a:lnTo>
                  <a:lnTo>
                    <a:pt x="144018" y="864108"/>
                  </a:lnTo>
                  <a:lnTo>
                    <a:pt x="1872234" y="864108"/>
                  </a:lnTo>
                  <a:lnTo>
                    <a:pt x="1917740" y="856762"/>
                  </a:lnTo>
                  <a:lnTo>
                    <a:pt x="1957273" y="836310"/>
                  </a:lnTo>
                  <a:lnTo>
                    <a:pt x="1988454" y="805129"/>
                  </a:lnTo>
                  <a:lnTo>
                    <a:pt x="2008906" y="765596"/>
                  </a:lnTo>
                  <a:lnTo>
                    <a:pt x="2016252" y="720089"/>
                  </a:lnTo>
                  <a:lnTo>
                    <a:pt x="2016252" y="144018"/>
                  </a:lnTo>
                  <a:lnTo>
                    <a:pt x="2008906" y="98511"/>
                  </a:lnTo>
                  <a:lnTo>
                    <a:pt x="1988454" y="58978"/>
                  </a:lnTo>
                  <a:lnTo>
                    <a:pt x="1957273" y="27797"/>
                  </a:lnTo>
                  <a:lnTo>
                    <a:pt x="1917740" y="7345"/>
                  </a:lnTo>
                  <a:lnTo>
                    <a:pt x="18722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012180" y="1709928"/>
              <a:ext cx="2016760" cy="864235"/>
            </a:xfrm>
            <a:custGeom>
              <a:avLst/>
              <a:gdLst/>
              <a:ahLst/>
              <a:cxnLst/>
              <a:rect l="l" t="t" r="r" b="b"/>
              <a:pathLst>
                <a:path w="2016759" h="864235">
                  <a:moveTo>
                    <a:pt x="0" y="144018"/>
                  </a:moveTo>
                  <a:lnTo>
                    <a:pt x="7345" y="98511"/>
                  </a:lnTo>
                  <a:lnTo>
                    <a:pt x="27797" y="58978"/>
                  </a:lnTo>
                  <a:lnTo>
                    <a:pt x="58978" y="27797"/>
                  </a:lnTo>
                  <a:lnTo>
                    <a:pt x="98511" y="7345"/>
                  </a:lnTo>
                  <a:lnTo>
                    <a:pt x="144018" y="0"/>
                  </a:lnTo>
                  <a:lnTo>
                    <a:pt x="1872234" y="0"/>
                  </a:lnTo>
                  <a:lnTo>
                    <a:pt x="1917740" y="7345"/>
                  </a:lnTo>
                  <a:lnTo>
                    <a:pt x="1957273" y="27797"/>
                  </a:lnTo>
                  <a:lnTo>
                    <a:pt x="1988454" y="58978"/>
                  </a:lnTo>
                  <a:lnTo>
                    <a:pt x="2008906" y="98511"/>
                  </a:lnTo>
                  <a:lnTo>
                    <a:pt x="2016252" y="144018"/>
                  </a:lnTo>
                  <a:lnTo>
                    <a:pt x="2016252" y="720089"/>
                  </a:lnTo>
                  <a:lnTo>
                    <a:pt x="2008906" y="765596"/>
                  </a:lnTo>
                  <a:lnTo>
                    <a:pt x="1988454" y="805129"/>
                  </a:lnTo>
                  <a:lnTo>
                    <a:pt x="1957273" y="836310"/>
                  </a:lnTo>
                  <a:lnTo>
                    <a:pt x="1917740" y="856762"/>
                  </a:lnTo>
                  <a:lnTo>
                    <a:pt x="1872234" y="864108"/>
                  </a:lnTo>
                  <a:lnTo>
                    <a:pt x="144018" y="864108"/>
                  </a:lnTo>
                  <a:lnTo>
                    <a:pt x="98511" y="856762"/>
                  </a:lnTo>
                  <a:lnTo>
                    <a:pt x="58978" y="836310"/>
                  </a:lnTo>
                  <a:lnTo>
                    <a:pt x="27797" y="805129"/>
                  </a:lnTo>
                  <a:lnTo>
                    <a:pt x="7345" y="765596"/>
                  </a:lnTo>
                  <a:lnTo>
                    <a:pt x="0" y="720089"/>
                  </a:lnTo>
                  <a:lnTo>
                    <a:pt x="0" y="144018"/>
                  </a:lnTo>
                  <a:close/>
                </a:path>
              </a:pathLst>
            </a:custGeom>
            <a:ln w="12192">
              <a:solidFill>
                <a:srgbClr val="4EA4D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532309" y="1999500"/>
            <a:ext cx="98869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800" spc="-5" dirty="0" smtClean="0">
                <a:latin typeface="Arial"/>
                <a:cs typeface="Arial"/>
              </a:rPr>
              <a:t>Özgün</a:t>
            </a:r>
            <a:r>
              <a:rPr sz="1800" spc="-55" dirty="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&amp;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"/>
                <a:cs typeface="Arial"/>
              </a:rPr>
              <a:t>K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rmaş</a:t>
            </a:r>
            <a:r>
              <a:rPr sz="1800" spc="-15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k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36823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Pazarlık Usulü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(b) (c)</a:t>
            </a:r>
            <a:r>
              <a:rPr sz="2400" b="1" spc="-5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(f)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5505" y="1177543"/>
            <a:ext cx="4814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İlan yapılması zorunlu</a:t>
            </a:r>
            <a:r>
              <a:rPr spc="15" dirty="0"/>
              <a:t> </a:t>
            </a:r>
            <a:r>
              <a:rPr spc="-20" dirty="0"/>
              <a:t>değildir.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565505" y="3494659"/>
            <a:ext cx="8057515" cy="2710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5" dirty="0">
                <a:latin typeface="Arial"/>
                <a:cs typeface="Arial"/>
              </a:rPr>
              <a:t>En </a:t>
            </a:r>
            <a:r>
              <a:rPr sz="2800" dirty="0">
                <a:latin typeface="Arial"/>
                <a:cs typeface="Arial"/>
              </a:rPr>
              <a:t>az </a:t>
            </a:r>
            <a:r>
              <a:rPr sz="2800" spc="-5" dirty="0">
                <a:latin typeface="Arial"/>
                <a:cs typeface="Arial"/>
              </a:rPr>
              <a:t>3 </a:t>
            </a:r>
            <a:r>
              <a:rPr sz="2800" dirty="0">
                <a:latin typeface="Arial"/>
                <a:cs typeface="Arial"/>
              </a:rPr>
              <a:t>istekli </a:t>
            </a:r>
            <a:r>
              <a:rPr sz="2800" spc="-5" dirty="0">
                <a:latin typeface="Arial"/>
                <a:cs typeface="Arial"/>
              </a:rPr>
              <a:t>davet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edilir.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5"/>
              </a:spcBef>
            </a:pPr>
            <a:r>
              <a:rPr sz="2400" spc="-5" dirty="0">
                <a:latin typeface="Arial"/>
                <a:cs typeface="Arial"/>
              </a:rPr>
              <a:t>(teklif sayısı 3’ten az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olabilir)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spc="-35" dirty="0">
                <a:latin typeface="Arial"/>
                <a:cs typeface="Arial"/>
              </a:rPr>
              <a:t>Yeterlik </a:t>
            </a:r>
            <a:r>
              <a:rPr sz="2800" spc="-5" dirty="0">
                <a:latin typeface="Arial"/>
                <a:cs typeface="Arial"/>
              </a:rPr>
              <a:t>belgeleri ve </a:t>
            </a:r>
            <a:r>
              <a:rPr sz="2800" dirty="0">
                <a:latin typeface="Arial"/>
                <a:cs typeface="Arial"/>
              </a:rPr>
              <a:t>fiyat </a:t>
            </a:r>
            <a:r>
              <a:rPr sz="2800" spc="-5" dirty="0">
                <a:latin typeface="Arial"/>
                <a:cs typeface="Arial"/>
              </a:rPr>
              <a:t>teklifleri birlikte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verilir.</a:t>
            </a:r>
            <a:endParaRPr sz="2800" dirty="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920"/>
              </a:spcBef>
              <a:buFont typeface="Wingdings"/>
              <a:buChar char=""/>
              <a:tabLst>
                <a:tab pos="469265" algn="l"/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İkinci </a:t>
            </a:r>
            <a:r>
              <a:rPr sz="2800" spc="-5" dirty="0">
                <a:latin typeface="Arial"/>
                <a:cs typeface="Arial"/>
              </a:rPr>
              <a:t>yazılı fiyat teklifleri alınarak</a:t>
            </a:r>
            <a:r>
              <a:rPr sz="2800" spc="-10" dirty="0">
                <a:latin typeface="Arial"/>
                <a:cs typeface="Arial"/>
              </a:rPr>
              <a:t> sonuçlandırılır.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(İlk fiyat </a:t>
            </a:r>
            <a:r>
              <a:rPr sz="2400" spc="-5" dirty="0">
                <a:latin typeface="Arial"/>
                <a:cs typeface="Arial"/>
              </a:rPr>
              <a:t>tekliflerini aşmamak üzere)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179575" y="2484120"/>
            <a:ext cx="2028825" cy="878205"/>
            <a:chOff x="1179575" y="2484120"/>
            <a:chExt cx="2028825" cy="878205"/>
          </a:xfrm>
        </p:grpSpPr>
        <p:sp>
          <p:nvSpPr>
            <p:cNvPr id="7" name="object 7"/>
            <p:cNvSpPr/>
            <p:nvPr/>
          </p:nvSpPr>
          <p:spPr>
            <a:xfrm>
              <a:off x="1185671" y="2490216"/>
              <a:ext cx="2016760" cy="866140"/>
            </a:xfrm>
            <a:custGeom>
              <a:avLst/>
              <a:gdLst/>
              <a:ahLst/>
              <a:cxnLst/>
              <a:rect l="l" t="t" r="r" b="b"/>
              <a:pathLst>
                <a:path w="2016760" h="866139">
                  <a:moveTo>
                    <a:pt x="1871979" y="0"/>
                  </a:moveTo>
                  <a:lnTo>
                    <a:pt x="144272" y="0"/>
                  </a:lnTo>
                  <a:lnTo>
                    <a:pt x="98670" y="7359"/>
                  </a:lnTo>
                  <a:lnTo>
                    <a:pt x="59066" y="27850"/>
                  </a:lnTo>
                  <a:lnTo>
                    <a:pt x="27835" y="59088"/>
                  </a:lnTo>
                  <a:lnTo>
                    <a:pt x="7355" y="98690"/>
                  </a:lnTo>
                  <a:lnTo>
                    <a:pt x="0" y="144272"/>
                  </a:lnTo>
                  <a:lnTo>
                    <a:pt x="0" y="721360"/>
                  </a:lnTo>
                  <a:lnTo>
                    <a:pt x="7355" y="766941"/>
                  </a:lnTo>
                  <a:lnTo>
                    <a:pt x="27835" y="806543"/>
                  </a:lnTo>
                  <a:lnTo>
                    <a:pt x="59066" y="837781"/>
                  </a:lnTo>
                  <a:lnTo>
                    <a:pt x="98670" y="858272"/>
                  </a:lnTo>
                  <a:lnTo>
                    <a:pt x="144272" y="865632"/>
                  </a:lnTo>
                  <a:lnTo>
                    <a:pt x="1871979" y="865632"/>
                  </a:lnTo>
                  <a:lnTo>
                    <a:pt x="1917561" y="858272"/>
                  </a:lnTo>
                  <a:lnTo>
                    <a:pt x="1957163" y="837781"/>
                  </a:lnTo>
                  <a:lnTo>
                    <a:pt x="1988401" y="806543"/>
                  </a:lnTo>
                  <a:lnTo>
                    <a:pt x="2008892" y="766941"/>
                  </a:lnTo>
                  <a:lnTo>
                    <a:pt x="2016252" y="721360"/>
                  </a:lnTo>
                  <a:lnTo>
                    <a:pt x="2016252" y="144272"/>
                  </a:lnTo>
                  <a:lnTo>
                    <a:pt x="2008892" y="98690"/>
                  </a:lnTo>
                  <a:lnTo>
                    <a:pt x="1988401" y="59088"/>
                  </a:lnTo>
                  <a:lnTo>
                    <a:pt x="1957163" y="27850"/>
                  </a:lnTo>
                  <a:lnTo>
                    <a:pt x="1917561" y="7359"/>
                  </a:lnTo>
                  <a:lnTo>
                    <a:pt x="1871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85671" y="2490216"/>
              <a:ext cx="2016760" cy="866140"/>
            </a:xfrm>
            <a:custGeom>
              <a:avLst/>
              <a:gdLst/>
              <a:ahLst/>
              <a:cxnLst/>
              <a:rect l="l" t="t" r="r" b="b"/>
              <a:pathLst>
                <a:path w="2016760" h="866139">
                  <a:moveTo>
                    <a:pt x="0" y="144272"/>
                  </a:moveTo>
                  <a:lnTo>
                    <a:pt x="7355" y="98690"/>
                  </a:lnTo>
                  <a:lnTo>
                    <a:pt x="27835" y="59088"/>
                  </a:lnTo>
                  <a:lnTo>
                    <a:pt x="59066" y="27850"/>
                  </a:lnTo>
                  <a:lnTo>
                    <a:pt x="98670" y="7359"/>
                  </a:lnTo>
                  <a:lnTo>
                    <a:pt x="144272" y="0"/>
                  </a:lnTo>
                  <a:lnTo>
                    <a:pt x="1871979" y="0"/>
                  </a:lnTo>
                  <a:lnTo>
                    <a:pt x="1917561" y="7359"/>
                  </a:lnTo>
                  <a:lnTo>
                    <a:pt x="1957163" y="27850"/>
                  </a:lnTo>
                  <a:lnTo>
                    <a:pt x="1988401" y="59088"/>
                  </a:lnTo>
                  <a:lnTo>
                    <a:pt x="2008892" y="98690"/>
                  </a:lnTo>
                  <a:lnTo>
                    <a:pt x="2016252" y="144272"/>
                  </a:lnTo>
                  <a:lnTo>
                    <a:pt x="2016252" y="721360"/>
                  </a:lnTo>
                  <a:lnTo>
                    <a:pt x="2008892" y="766941"/>
                  </a:lnTo>
                  <a:lnTo>
                    <a:pt x="1988401" y="806543"/>
                  </a:lnTo>
                  <a:lnTo>
                    <a:pt x="1957163" y="837781"/>
                  </a:lnTo>
                  <a:lnTo>
                    <a:pt x="1917561" y="858272"/>
                  </a:lnTo>
                  <a:lnTo>
                    <a:pt x="1871979" y="865632"/>
                  </a:lnTo>
                  <a:lnTo>
                    <a:pt x="144272" y="865632"/>
                  </a:lnTo>
                  <a:lnTo>
                    <a:pt x="98670" y="858272"/>
                  </a:lnTo>
                  <a:lnTo>
                    <a:pt x="59066" y="837781"/>
                  </a:lnTo>
                  <a:lnTo>
                    <a:pt x="27835" y="806543"/>
                  </a:lnTo>
                  <a:lnTo>
                    <a:pt x="7355" y="766941"/>
                  </a:lnTo>
                  <a:lnTo>
                    <a:pt x="0" y="721360"/>
                  </a:lnTo>
                  <a:lnTo>
                    <a:pt x="0" y="144272"/>
                  </a:lnTo>
                  <a:close/>
                </a:path>
              </a:pathLst>
            </a:custGeom>
            <a:ln w="12192">
              <a:solidFill>
                <a:srgbClr val="4EA4D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336039" y="2493009"/>
            <a:ext cx="17151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Beklenmeyen </a:t>
            </a:r>
            <a:r>
              <a:rPr sz="1800" spc="-5" dirty="0">
                <a:latin typeface="Arial"/>
                <a:cs typeface="Arial"/>
              </a:rPr>
              <a:t>ve  </a:t>
            </a:r>
            <a:r>
              <a:rPr sz="1800" spc="-10" dirty="0">
                <a:latin typeface="Arial"/>
                <a:cs typeface="Arial"/>
              </a:rPr>
              <a:t>Öngörülmeyen  </a:t>
            </a:r>
            <a:r>
              <a:rPr sz="1800" spc="-5" dirty="0">
                <a:latin typeface="Arial"/>
                <a:cs typeface="Arial"/>
              </a:rPr>
              <a:t>İvedi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Alımlar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646932" y="2476500"/>
            <a:ext cx="2028825" cy="875030"/>
            <a:chOff x="3646932" y="2476500"/>
            <a:chExt cx="2028825" cy="875030"/>
          </a:xfrm>
        </p:grpSpPr>
        <p:sp>
          <p:nvSpPr>
            <p:cNvPr id="11" name="object 11"/>
            <p:cNvSpPr/>
            <p:nvPr/>
          </p:nvSpPr>
          <p:spPr>
            <a:xfrm>
              <a:off x="3653028" y="2482595"/>
              <a:ext cx="2016760" cy="862965"/>
            </a:xfrm>
            <a:custGeom>
              <a:avLst/>
              <a:gdLst/>
              <a:ahLst/>
              <a:cxnLst/>
              <a:rect l="l" t="t" r="r" b="b"/>
              <a:pathLst>
                <a:path w="2016760" h="862964">
                  <a:moveTo>
                    <a:pt x="1872488" y="0"/>
                  </a:moveTo>
                  <a:lnTo>
                    <a:pt x="143763" y="0"/>
                  </a:lnTo>
                  <a:lnTo>
                    <a:pt x="98332" y="7331"/>
                  </a:lnTo>
                  <a:lnTo>
                    <a:pt x="58869" y="27744"/>
                  </a:lnTo>
                  <a:lnTo>
                    <a:pt x="27744" y="58869"/>
                  </a:lnTo>
                  <a:lnTo>
                    <a:pt x="7331" y="98332"/>
                  </a:lnTo>
                  <a:lnTo>
                    <a:pt x="0" y="143763"/>
                  </a:lnTo>
                  <a:lnTo>
                    <a:pt x="0" y="718819"/>
                  </a:lnTo>
                  <a:lnTo>
                    <a:pt x="7331" y="764251"/>
                  </a:lnTo>
                  <a:lnTo>
                    <a:pt x="27744" y="803714"/>
                  </a:lnTo>
                  <a:lnTo>
                    <a:pt x="58869" y="834839"/>
                  </a:lnTo>
                  <a:lnTo>
                    <a:pt x="98332" y="855252"/>
                  </a:lnTo>
                  <a:lnTo>
                    <a:pt x="143763" y="862583"/>
                  </a:lnTo>
                  <a:lnTo>
                    <a:pt x="1872488" y="862583"/>
                  </a:lnTo>
                  <a:lnTo>
                    <a:pt x="1917919" y="855252"/>
                  </a:lnTo>
                  <a:lnTo>
                    <a:pt x="1957382" y="834839"/>
                  </a:lnTo>
                  <a:lnTo>
                    <a:pt x="1988507" y="803714"/>
                  </a:lnTo>
                  <a:lnTo>
                    <a:pt x="2008920" y="764251"/>
                  </a:lnTo>
                  <a:lnTo>
                    <a:pt x="2016252" y="718819"/>
                  </a:lnTo>
                  <a:lnTo>
                    <a:pt x="2016252" y="143763"/>
                  </a:lnTo>
                  <a:lnTo>
                    <a:pt x="2008920" y="98332"/>
                  </a:lnTo>
                  <a:lnTo>
                    <a:pt x="1988507" y="58869"/>
                  </a:lnTo>
                  <a:lnTo>
                    <a:pt x="1957382" y="27744"/>
                  </a:lnTo>
                  <a:lnTo>
                    <a:pt x="1917919" y="7331"/>
                  </a:lnTo>
                  <a:lnTo>
                    <a:pt x="1872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53028" y="2482595"/>
              <a:ext cx="2016760" cy="862965"/>
            </a:xfrm>
            <a:custGeom>
              <a:avLst/>
              <a:gdLst/>
              <a:ahLst/>
              <a:cxnLst/>
              <a:rect l="l" t="t" r="r" b="b"/>
              <a:pathLst>
                <a:path w="2016760" h="862964">
                  <a:moveTo>
                    <a:pt x="0" y="143763"/>
                  </a:moveTo>
                  <a:lnTo>
                    <a:pt x="7331" y="98332"/>
                  </a:lnTo>
                  <a:lnTo>
                    <a:pt x="27744" y="58869"/>
                  </a:lnTo>
                  <a:lnTo>
                    <a:pt x="58869" y="27744"/>
                  </a:lnTo>
                  <a:lnTo>
                    <a:pt x="98332" y="7331"/>
                  </a:lnTo>
                  <a:lnTo>
                    <a:pt x="143763" y="0"/>
                  </a:lnTo>
                  <a:lnTo>
                    <a:pt x="1872488" y="0"/>
                  </a:lnTo>
                  <a:lnTo>
                    <a:pt x="1917919" y="7331"/>
                  </a:lnTo>
                  <a:lnTo>
                    <a:pt x="1957382" y="27744"/>
                  </a:lnTo>
                  <a:lnTo>
                    <a:pt x="1988507" y="58869"/>
                  </a:lnTo>
                  <a:lnTo>
                    <a:pt x="2008920" y="98332"/>
                  </a:lnTo>
                  <a:lnTo>
                    <a:pt x="2016252" y="143763"/>
                  </a:lnTo>
                  <a:lnTo>
                    <a:pt x="2016252" y="718819"/>
                  </a:lnTo>
                  <a:lnTo>
                    <a:pt x="2008920" y="764251"/>
                  </a:lnTo>
                  <a:lnTo>
                    <a:pt x="1988507" y="803714"/>
                  </a:lnTo>
                  <a:lnTo>
                    <a:pt x="1957382" y="834839"/>
                  </a:lnTo>
                  <a:lnTo>
                    <a:pt x="1917919" y="855252"/>
                  </a:lnTo>
                  <a:lnTo>
                    <a:pt x="1872488" y="862583"/>
                  </a:lnTo>
                  <a:lnTo>
                    <a:pt x="143763" y="862583"/>
                  </a:lnTo>
                  <a:lnTo>
                    <a:pt x="98332" y="855252"/>
                  </a:lnTo>
                  <a:lnTo>
                    <a:pt x="58869" y="834839"/>
                  </a:lnTo>
                  <a:lnTo>
                    <a:pt x="27744" y="803714"/>
                  </a:lnTo>
                  <a:lnTo>
                    <a:pt x="7331" y="764251"/>
                  </a:lnTo>
                  <a:lnTo>
                    <a:pt x="0" y="718819"/>
                  </a:lnTo>
                  <a:lnTo>
                    <a:pt x="0" y="143763"/>
                  </a:lnTo>
                  <a:close/>
                </a:path>
              </a:pathLst>
            </a:custGeom>
            <a:ln w="12192">
              <a:solidFill>
                <a:srgbClr val="4EA4D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3836923" y="2483941"/>
            <a:ext cx="16490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Savunma </a:t>
            </a:r>
            <a:r>
              <a:rPr sz="1800" dirty="0">
                <a:latin typeface="Arial"/>
                <a:cs typeface="Arial"/>
              </a:rPr>
              <a:t>/  </a:t>
            </a:r>
            <a:r>
              <a:rPr sz="1800" spc="-5" dirty="0">
                <a:latin typeface="Arial"/>
                <a:cs typeface="Arial"/>
              </a:rPr>
              <a:t>Güvenlik ile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ilgili  </a:t>
            </a:r>
            <a:r>
              <a:rPr sz="1800" spc="-5" dirty="0">
                <a:latin typeface="Arial"/>
                <a:cs typeface="Arial"/>
              </a:rPr>
              <a:t>İvedi</a:t>
            </a:r>
            <a:r>
              <a:rPr sz="1800" spc="-1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Alımlar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094476" y="2476500"/>
            <a:ext cx="2028825" cy="875030"/>
            <a:chOff x="6094476" y="2476500"/>
            <a:chExt cx="2028825" cy="875030"/>
          </a:xfrm>
        </p:grpSpPr>
        <p:sp>
          <p:nvSpPr>
            <p:cNvPr id="15" name="object 15"/>
            <p:cNvSpPr/>
            <p:nvPr/>
          </p:nvSpPr>
          <p:spPr>
            <a:xfrm>
              <a:off x="6100572" y="2482595"/>
              <a:ext cx="2016760" cy="862965"/>
            </a:xfrm>
            <a:custGeom>
              <a:avLst/>
              <a:gdLst/>
              <a:ahLst/>
              <a:cxnLst/>
              <a:rect l="l" t="t" r="r" b="b"/>
              <a:pathLst>
                <a:path w="2016759" h="862964">
                  <a:moveTo>
                    <a:pt x="1872487" y="0"/>
                  </a:moveTo>
                  <a:lnTo>
                    <a:pt x="143763" y="0"/>
                  </a:lnTo>
                  <a:lnTo>
                    <a:pt x="98332" y="7331"/>
                  </a:lnTo>
                  <a:lnTo>
                    <a:pt x="58869" y="27744"/>
                  </a:lnTo>
                  <a:lnTo>
                    <a:pt x="27744" y="58869"/>
                  </a:lnTo>
                  <a:lnTo>
                    <a:pt x="7331" y="98332"/>
                  </a:lnTo>
                  <a:lnTo>
                    <a:pt x="0" y="143763"/>
                  </a:lnTo>
                  <a:lnTo>
                    <a:pt x="0" y="718819"/>
                  </a:lnTo>
                  <a:lnTo>
                    <a:pt x="7331" y="764251"/>
                  </a:lnTo>
                  <a:lnTo>
                    <a:pt x="27744" y="803714"/>
                  </a:lnTo>
                  <a:lnTo>
                    <a:pt x="58869" y="834839"/>
                  </a:lnTo>
                  <a:lnTo>
                    <a:pt x="98332" y="855252"/>
                  </a:lnTo>
                  <a:lnTo>
                    <a:pt x="143763" y="862583"/>
                  </a:lnTo>
                  <a:lnTo>
                    <a:pt x="1872487" y="862583"/>
                  </a:lnTo>
                  <a:lnTo>
                    <a:pt x="1917919" y="855252"/>
                  </a:lnTo>
                  <a:lnTo>
                    <a:pt x="1957382" y="834839"/>
                  </a:lnTo>
                  <a:lnTo>
                    <a:pt x="1988507" y="803714"/>
                  </a:lnTo>
                  <a:lnTo>
                    <a:pt x="2008920" y="764251"/>
                  </a:lnTo>
                  <a:lnTo>
                    <a:pt x="2016252" y="718819"/>
                  </a:lnTo>
                  <a:lnTo>
                    <a:pt x="2016252" y="143763"/>
                  </a:lnTo>
                  <a:lnTo>
                    <a:pt x="2008920" y="98332"/>
                  </a:lnTo>
                  <a:lnTo>
                    <a:pt x="1988507" y="58869"/>
                  </a:lnTo>
                  <a:lnTo>
                    <a:pt x="1957382" y="27744"/>
                  </a:lnTo>
                  <a:lnTo>
                    <a:pt x="1917919" y="7331"/>
                  </a:lnTo>
                  <a:lnTo>
                    <a:pt x="18724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00572" y="2482595"/>
              <a:ext cx="2016760" cy="862965"/>
            </a:xfrm>
            <a:custGeom>
              <a:avLst/>
              <a:gdLst/>
              <a:ahLst/>
              <a:cxnLst/>
              <a:rect l="l" t="t" r="r" b="b"/>
              <a:pathLst>
                <a:path w="2016759" h="862964">
                  <a:moveTo>
                    <a:pt x="0" y="143763"/>
                  </a:moveTo>
                  <a:lnTo>
                    <a:pt x="7331" y="98332"/>
                  </a:lnTo>
                  <a:lnTo>
                    <a:pt x="27744" y="58869"/>
                  </a:lnTo>
                  <a:lnTo>
                    <a:pt x="58869" y="27744"/>
                  </a:lnTo>
                  <a:lnTo>
                    <a:pt x="98332" y="7331"/>
                  </a:lnTo>
                  <a:lnTo>
                    <a:pt x="143763" y="0"/>
                  </a:lnTo>
                  <a:lnTo>
                    <a:pt x="1872487" y="0"/>
                  </a:lnTo>
                  <a:lnTo>
                    <a:pt x="1917919" y="7331"/>
                  </a:lnTo>
                  <a:lnTo>
                    <a:pt x="1957382" y="27744"/>
                  </a:lnTo>
                  <a:lnTo>
                    <a:pt x="1988507" y="58869"/>
                  </a:lnTo>
                  <a:lnTo>
                    <a:pt x="2008920" y="98332"/>
                  </a:lnTo>
                  <a:lnTo>
                    <a:pt x="2016252" y="143763"/>
                  </a:lnTo>
                  <a:lnTo>
                    <a:pt x="2016252" y="718819"/>
                  </a:lnTo>
                  <a:lnTo>
                    <a:pt x="2008920" y="764251"/>
                  </a:lnTo>
                  <a:lnTo>
                    <a:pt x="1988507" y="803714"/>
                  </a:lnTo>
                  <a:lnTo>
                    <a:pt x="1957382" y="834839"/>
                  </a:lnTo>
                  <a:lnTo>
                    <a:pt x="1917919" y="855252"/>
                  </a:lnTo>
                  <a:lnTo>
                    <a:pt x="1872487" y="862583"/>
                  </a:lnTo>
                  <a:lnTo>
                    <a:pt x="143763" y="862583"/>
                  </a:lnTo>
                  <a:lnTo>
                    <a:pt x="98332" y="855252"/>
                  </a:lnTo>
                  <a:lnTo>
                    <a:pt x="58869" y="834839"/>
                  </a:lnTo>
                  <a:lnTo>
                    <a:pt x="27744" y="803714"/>
                  </a:lnTo>
                  <a:lnTo>
                    <a:pt x="7331" y="764251"/>
                  </a:lnTo>
                  <a:lnTo>
                    <a:pt x="0" y="718819"/>
                  </a:lnTo>
                  <a:lnTo>
                    <a:pt x="0" y="143763"/>
                  </a:lnTo>
                  <a:close/>
                </a:path>
              </a:pathLst>
            </a:custGeom>
            <a:ln w="12192">
              <a:solidFill>
                <a:srgbClr val="4EA4D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285357" y="2483941"/>
            <a:ext cx="164846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dirty="0"/>
              <a:t>728.072 </a:t>
            </a:r>
            <a:r>
              <a:rPr sz="1800" spc="-55" dirty="0" smtClean="0">
                <a:latin typeface="Arial"/>
                <a:cs typeface="Arial"/>
              </a:rPr>
              <a:t> </a:t>
            </a:r>
            <a:r>
              <a:rPr sz="1800" spc="-195" dirty="0">
                <a:latin typeface="Arial"/>
                <a:cs typeface="Arial"/>
              </a:rPr>
              <a:t>₺’ye</a:t>
            </a:r>
            <a:endParaRPr sz="1800" dirty="0">
              <a:latin typeface="Arial"/>
              <a:cs typeface="Arial"/>
            </a:endParaRPr>
          </a:p>
          <a:p>
            <a:pPr marL="56515" marR="49530" indent="9398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Arial"/>
                <a:cs typeface="Arial"/>
              </a:rPr>
              <a:t>Kadar Mal ve  Hizmet</a:t>
            </a:r>
            <a:r>
              <a:rPr sz="1800" spc="-1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Alımları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78850" cy="473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Pazarlık Usulü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</a:t>
            </a:r>
            <a:r>
              <a:rPr sz="2400" b="1" spc="1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Notlar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Arial"/>
              <a:cs typeface="Arial"/>
            </a:endParaRPr>
          </a:p>
          <a:p>
            <a:pPr marL="12700" marR="648970">
              <a:lnSpc>
                <a:spcPts val="3030"/>
              </a:lnSpc>
              <a:buSzPct val="96428"/>
              <a:buChar char="•"/>
              <a:tabLst>
                <a:tab pos="137795" algn="l"/>
              </a:tabLst>
            </a:pPr>
            <a:r>
              <a:rPr sz="2800" spc="-30" dirty="0">
                <a:latin typeface="Arial"/>
                <a:cs typeface="Arial"/>
              </a:rPr>
              <a:t>Yaklaşık </a:t>
            </a:r>
            <a:r>
              <a:rPr sz="2800" dirty="0">
                <a:latin typeface="Arial"/>
                <a:cs typeface="Arial"/>
              </a:rPr>
              <a:t>maliyet </a:t>
            </a:r>
            <a:r>
              <a:rPr sz="2800" spc="-5" dirty="0">
                <a:latin typeface="Arial"/>
                <a:cs typeface="Arial"/>
              </a:rPr>
              <a:t>son </a:t>
            </a:r>
            <a:r>
              <a:rPr sz="2800" dirty="0">
                <a:latin typeface="Arial"/>
                <a:cs typeface="Arial"/>
              </a:rPr>
              <a:t>yazılı fiyat teklifleri </a:t>
            </a:r>
            <a:r>
              <a:rPr sz="2800" spc="-5" dirty="0">
                <a:latin typeface="Arial"/>
                <a:cs typeface="Arial"/>
              </a:rPr>
              <a:t>ile birlikte  açıklanır</a:t>
            </a:r>
            <a:endParaRPr sz="2800">
              <a:latin typeface="Arial"/>
              <a:cs typeface="Arial"/>
            </a:endParaRPr>
          </a:p>
          <a:p>
            <a:pPr marL="12700" marR="943610">
              <a:lnSpc>
                <a:spcPts val="3020"/>
              </a:lnSpc>
            </a:pPr>
            <a:r>
              <a:rPr sz="2800" spc="-5" dirty="0">
                <a:latin typeface="Arial"/>
                <a:cs typeface="Arial"/>
              </a:rPr>
              <a:t>(Son yazılı fiyat teklifleri verilmese bile verileceği  </a:t>
            </a:r>
            <a:r>
              <a:rPr sz="2800" dirty="0">
                <a:latin typeface="Arial"/>
                <a:cs typeface="Arial"/>
              </a:rPr>
              <a:t>zamanda)</a:t>
            </a:r>
            <a:endParaRPr sz="2800">
              <a:latin typeface="Arial"/>
              <a:cs typeface="Arial"/>
            </a:endParaRPr>
          </a:p>
          <a:p>
            <a:pPr marL="137160" indent="-125095">
              <a:lnSpc>
                <a:spcPct val="100000"/>
              </a:lnSpc>
              <a:spcBef>
                <a:spcPts val="2650"/>
              </a:spcBef>
              <a:buSzPct val="96428"/>
              <a:buChar char="•"/>
              <a:tabLst>
                <a:tab pos="137795" algn="l"/>
              </a:tabLst>
            </a:pPr>
            <a:r>
              <a:rPr sz="2800" spc="-114" dirty="0">
                <a:latin typeface="Arial"/>
                <a:cs typeface="Arial"/>
              </a:rPr>
              <a:t>Tek </a:t>
            </a:r>
            <a:r>
              <a:rPr sz="2800" spc="-5" dirty="0">
                <a:latin typeface="Arial"/>
                <a:cs typeface="Arial"/>
              </a:rPr>
              <a:t>geçerli teklif ile dahi ihale</a:t>
            </a:r>
            <a:r>
              <a:rPr sz="2800" spc="16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sonuçlandırılabilir.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650">
              <a:latin typeface="Arial"/>
              <a:cs typeface="Arial"/>
            </a:endParaRPr>
          </a:p>
          <a:p>
            <a:pPr marL="12700" marR="5080">
              <a:lnSpc>
                <a:spcPts val="3020"/>
              </a:lnSpc>
              <a:buSzPct val="96428"/>
              <a:buChar char="•"/>
              <a:tabLst>
                <a:tab pos="137795" algn="l"/>
                <a:tab pos="1757680" algn="l"/>
              </a:tabLst>
            </a:pPr>
            <a:r>
              <a:rPr sz="2800" spc="-5" dirty="0">
                <a:latin typeface="Arial"/>
                <a:cs typeface="Arial"/>
              </a:rPr>
              <a:t>Şikayet süresi, (b) </a:t>
            </a:r>
            <a:r>
              <a:rPr sz="2800" dirty="0">
                <a:latin typeface="Arial"/>
                <a:cs typeface="Arial"/>
              </a:rPr>
              <a:t>ve (c) </a:t>
            </a:r>
            <a:r>
              <a:rPr sz="2800" spc="-5" dirty="0">
                <a:latin typeface="Arial"/>
                <a:cs typeface="Arial"/>
              </a:rPr>
              <a:t>bentlerine göre yapılan  ihalelerde	</a:t>
            </a:r>
            <a:r>
              <a:rPr sz="2800" b="1" spc="-5" dirty="0">
                <a:latin typeface="Arial"/>
                <a:cs typeface="Arial"/>
              </a:rPr>
              <a:t>5 gün</a:t>
            </a:r>
            <a:r>
              <a:rPr sz="2800" spc="-5" dirty="0">
                <a:latin typeface="Arial"/>
                <a:cs typeface="Arial"/>
              </a:rPr>
              <a:t>, </a:t>
            </a:r>
            <a:r>
              <a:rPr sz="2800" dirty="0">
                <a:latin typeface="Arial"/>
                <a:cs typeface="Arial"/>
              </a:rPr>
              <a:t>diğer </a:t>
            </a:r>
            <a:r>
              <a:rPr sz="2800" spc="-5" dirty="0">
                <a:latin typeface="Arial"/>
                <a:cs typeface="Arial"/>
              </a:rPr>
              <a:t>hallerde </a:t>
            </a:r>
            <a:r>
              <a:rPr sz="2800" b="1" spc="-5" dirty="0">
                <a:latin typeface="Arial"/>
                <a:cs typeface="Arial"/>
              </a:rPr>
              <a:t>10 </a:t>
            </a:r>
            <a:r>
              <a:rPr sz="2800" b="1" spc="-30" dirty="0">
                <a:latin typeface="Arial"/>
                <a:cs typeface="Arial"/>
              </a:rPr>
              <a:t>gün</a:t>
            </a:r>
            <a:r>
              <a:rPr sz="2800" spc="-30" dirty="0">
                <a:latin typeface="Arial"/>
                <a:cs typeface="Arial"/>
              </a:rPr>
              <a:t>dür. </a:t>
            </a:r>
            <a:r>
              <a:rPr sz="2800" spc="-5" dirty="0">
                <a:latin typeface="Arial"/>
                <a:cs typeface="Arial"/>
              </a:rPr>
              <a:t>Sözleşme  imzalanması için bu sürelere uyulması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gerekmektedir.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23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Doğrudan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5995" cy="4492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Doğrudan</a:t>
            </a:r>
            <a:r>
              <a:rPr sz="20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Temin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1395"/>
              </a:spcBef>
              <a:buClr>
                <a:srgbClr val="B60909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İhale usulleri </a:t>
            </a:r>
            <a:r>
              <a:rPr sz="2000" spc="-5" dirty="0">
                <a:latin typeface="Arial"/>
                <a:cs typeface="Arial"/>
              </a:rPr>
              <a:t>için geçerli </a:t>
            </a:r>
            <a:r>
              <a:rPr sz="2000" dirty="0">
                <a:latin typeface="Arial"/>
                <a:cs typeface="Arial"/>
              </a:rPr>
              <a:t>kurallara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uyma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755"/>
              </a:spcBef>
              <a:buClr>
                <a:srgbClr val="B60909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İlan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etme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760"/>
              </a:spcBef>
              <a:buClr>
                <a:srgbClr val="B60909"/>
              </a:buClr>
              <a:buSzPct val="95000"/>
              <a:buChar char="•"/>
              <a:tabLst>
                <a:tab pos="102870" algn="l"/>
              </a:tabLst>
            </a:pPr>
            <a:r>
              <a:rPr sz="2000" spc="-30" dirty="0">
                <a:latin typeface="Arial"/>
                <a:cs typeface="Arial"/>
              </a:rPr>
              <a:t>Teminat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alma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765"/>
              </a:spcBef>
              <a:buClr>
                <a:srgbClr val="B60909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İhale komisyonu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kurma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760"/>
              </a:spcBef>
              <a:buClr>
                <a:srgbClr val="B60909"/>
              </a:buClr>
              <a:buSzPct val="95000"/>
              <a:buChar char="•"/>
              <a:tabLst>
                <a:tab pos="102870" algn="l"/>
              </a:tabLst>
            </a:pPr>
            <a:r>
              <a:rPr sz="2000" spc="-25" dirty="0">
                <a:latin typeface="Arial"/>
                <a:cs typeface="Arial"/>
              </a:rPr>
              <a:t>Yeterlik </a:t>
            </a:r>
            <a:r>
              <a:rPr sz="2000" dirty="0">
                <a:latin typeface="Arial"/>
                <a:cs typeface="Arial"/>
              </a:rPr>
              <a:t>kriterlerini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arama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030"/>
              </a:spcBef>
              <a:tabLst>
                <a:tab pos="1734820" algn="l"/>
                <a:tab pos="3624579" algn="l"/>
                <a:tab pos="4345940" algn="l"/>
                <a:tab pos="5348605" algn="l"/>
                <a:tab pos="6673215" algn="l"/>
              </a:tabLst>
            </a:pPr>
            <a:r>
              <a:rPr sz="2000" dirty="0">
                <a:latin typeface="Arial"/>
                <a:cs typeface="Arial"/>
              </a:rPr>
              <a:t>Zorunlulukları	</a:t>
            </a:r>
            <a:r>
              <a:rPr sz="2000" spc="-5" dirty="0">
                <a:latin typeface="Arial"/>
                <a:cs typeface="Arial"/>
              </a:rPr>
              <a:t>bulu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spc="-5" dirty="0">
                <a:latin typeface="Arial"/>
                <a:cs typeface="Arial"/>
              </a:rPr>
              <a:t>aks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z</a:t>
            </a:r>
            <a:r>
              <a:rPr sz="2000" spc="-15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,	ihale	ye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kili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i	ta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af</a:t>
            </a:r>
            <a:r>
              <a:rPr sz="2000" spc="-25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nda</a:t>
            </a:r>
            <a:r>
              <a:rPr sz="2000" dirty="0">
                <a:latin typeface="Arial"/>
                <a:cs typeface="Arial"/>
              </a:rPr>
              <a:t>n	</a:t>
            </a:r>
            <a:r>
              <a:rPr sz="2000" spc="-5" dirty="0">
                <a:latin typeface="Arial"/>
                <a:cs typeface="Arial"/>
              </a:rPr>
              <a:t>g</a:t>
            </a:r>
            <a:r>
              <a:rPr sz="2000" spc="-10" dirty="0">
                <a:latin typeface="Arial"/>
                <a:cs typeface="Arial"/>
              </a:rPr>
              <a:t>ö</a:t>
            </a:r>
            <a:r>
              <a:rPr sz="2000" dirty="0">
                <a:latin typeface="Arial"/>
                <a:cs typeface="Arial"/>
              </a:rPr>
              <a:t>rev</a:t>
            </a:r>
            <a:r>
              <a:rPr sz="2000" spc="-1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endi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ilecek  </a:t>
            </a:r>
            <a:r>
              <a:rPr sz="2000" dirty="0">
                <a:latin typeface="Arial"/>
                <a:cs typeface="Arial"/>
              </a:rPr>
              <a:t>personel </a:t>
            </a:r>
            <a:r>
              <a:rPr sz="2000" spc="-5" dirty="0">
                <a:latin typeface="Arial"/>
                <a:cs typeface="Arial"/>
              </a:rPr>
              <a:t>vasıtasıyla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piyasa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araştırması </a:t>
            </a:r>
            <a:r>
              <a:rPr sz="2000" spc="-5" dirty="0">
                <a:latin typeface="Arial"/>
                <a:cs typeface="Arial"/>
              </a:rPr>
              <a:t>yapılarak ihtiyacın </a:t>
            </a:r>
            <a:r>
              <a:rPr sz="2000" dirty="0">
                <a:latin typeface="Arial"/>
                <a:cs typeface="Arial"/>
              </a:rPr>
              <a:t>temin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edilmesidir.</a:t>
            </a:r>
            <a:endParaRPr sz="2000">
              <a:latin typeface="Arial"/>
              <a:cs typeface="Arial"/>
            </a:endParaRPr>
          </a:p>
          <a:p>
            <a:pPr marL="12700" marR="5715">
              <a:lnSpc>
                <a:spcPts val="2160"/>
              </a:lnSpc>
              <a:spcBef>
                <a:spcPts val="1005"/>
              </a:spcBef>
              <a:buClr>
                <a:srgbClr val="B60909"/>
              </a:buClr>
              <a:buSzPct val="95000"/>
              <a:buChar char="•"/>
              <a:tabLst>
                <a:tab pos="102870" algn="l"/>
              </a:tabLst>
            </a:pPr>
            <a:r>
              <a:rPr sz="2000" spc="-15" dirty="0">
                <a:latin typeface="Arial"/>
                <a:cs typeface="Arial"/>
              </a:rPr>
              <a:t>İdareler, </a:t>
            </a:r>
            <a:r>
              <a:rPr sz="2000" dirty="0">
                <a:latin typeface="Arial"/>
                <a:cs typeface="Arial"/>
              </a:rPr>
              <a:t>dilerlerse ilan </a:t>
            </a:r>
            <a:r>
              <a:rPr sz="2000" spc="-10" dirty="0">
                <a:latin typeface="Arial"/>
                <a:cs typeface="Arial"/>
              </a:rPr>
              <a:t>edebilir, </a:t>
            </a:r>
            <a:r>
              <a:rPr sz="2000" spc="-5" dirty="0">
                <a:latin typeface="Arial"/>
                <a:cs typeface="Arial"/>
              </a:rPr>
              <a:t>teminat </a:t>
            </a:r>
            <a:r>
              <a:rPr sz="2000" spc="-10" dirty="0">
                <a:latin typeface="Arial"/>
                <a:cs typeface="Arial"/>
              </a:rPr>
              <a:t>alabilir, </a:t>
            </a:r>
            <a:r>
              <a:rPr sz="2000" dirty="0">
                <a:latin typeface="Arial"/>
                <a:cs typeface="Arial"/>
              </a:rPr>
              <a:t>komisyonlar </a:t>
            </a:r>
            <a:r>
              <a:rPr sz="2000" spc="-5" dirty="0">
                <a:latin typeface="Arial"/>
                <a:cs typeface="Arial"/>
              </a:rPr>
              <a:t>kurabilir veya  </a:t>
            </a:r>
            <a:r>
              <a:rPr sz="2000" dirty="0">
                <a:latin typeface="Arial"/>
                <a:cs typeface="Arial"/>
              </a:rPr>
              <a:t>isteklilerde bazı yeterlilikleri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arayabilirler.</a:t>
            </a:r>
            <a:endParaRPr sz="20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730"/>
              </a:spcBef>
              <a:buClr>
                <a:srgbClr val="B60909"/>
              </a:buClr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Bu </a:t>
            </a:r>
            <a:r>
              <a:rPr sz="2000" spc="-15" dirty="0">
                <a:latin typeface="Arial"/>
                <a:cs typeface="Arial"/>
              </a:rPr>
              <a:t>ihtiyaçlar,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mal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hizmet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alımı olabileceği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gibi,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yapım işi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-15" dirty="0">
                <a:latin typeface="Arial"/>
                <a:cs typeface="Arial"/>
              </a:rPr>
              <a:t> olabilir.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23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Doğrudan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32128"/>
            <a:ext cx="8212455" cy="447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Dolayısıyla;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  <a:spcBef>
                <a:spcPts val="1440"/>
              </a:spcBef>
            </a:pPr>
            <a:r>
              <a:rPr sz="2000" spc="-30" dirty="0">
                <a:solidFill>
                  <a:srgbClr val="B60909"/>
                </a:solidFill>
                <a:latin typeface="Courier New"/>
                <a:cs typeface="Courier New"/>
              </a:rPr>
              <a:t>o</a:t>
            </a:r>
            <a:r>
              <a:rPr sz="2000" spc="-30" dirty="0">
                <a:latin typeface="Arial"/>
                <a:cs typeface="Arial"/>
              </a:rPr>
              <a:t>Teminat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alınması,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dirty="0">
                <a:solidFill>
                  <a:srgbClr val="B60909"/>
                </a:solidFill>
                <a:latin typeface="Courier New"/>
                <a:cs typeface="Courier New"/>
              </a:rPr>
              <a:t>o</a:t>
            </a:r>
            <a:r>
              <a:rPr sz="2000" dirty="0">
                <a:latin typeface="Arial"/>
                <a:cs typeface="Arial"/>
              </a:rPr>
              <a:t>Komisyon </a:t>
            </a:r>
            <a:r>
              <a:rPr sz="2000" spc="-5" dirty="0">
                <a:latin typeface="Arial"/>
                <a:cs typeface="Arial"/>
              </a:rPr>
              <a:t>kurulması, ihale </a:t>
            </a:r>
            <a:r>
              <a:rPr sz="2000" dirty="0">
                <a:latin typeface="Arial"/>
                <a:cs typeface="Arial"/>
              </a:rPr>
              <a:t>kararı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alınması,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000" dirty="0">
                <a:solidFill>
                  <a:srgbClr val="B60909"/>
                </a:solidFill>
                <a:latin typeface="Courier New"/>
                <a:cs typeface="Courier New"/>
              </a:rPr>
              <a:t>o</a:t>
            </a:r>
            <a:r>
              <a:rPr sz="2000" dirty="0">
                <a:latin typeface="Arial"/>
                <a:cs typeface="Arial"/>
              </a:rPr>
              <a:t>Doküman </a:t>
            </a:r>
            <a:r>
              <a:rPr sz="2000" spc="-5" dirty="0">
                <a:latin typeface="Arial"/>
                <a:cs typeface="Arial"/>
              </a:rPr>
              <a:t>hazırlanması, yaklaşık maliyet </a:t>
            </a:r>
            <a:r>
              <a:rPr sz="2000" dirty="0">
                <a:latin typeface="Arial"/>
                <a:cs typeface="Arial"/>
              </a:rPr>
              <a:t>tespiti </a:t>
            </a:r>
            <a:r>
              <a:rPr sz="2000" spc="-15" dirty="0">
                <a:latin typeface="Arial"/>
                <a:cs typeface="Arial"/>
              </a:rPr>
              <a:t>(22/d-Yapım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hariç),</a:t>
            </a:r>
            <a:endParaRPr sz="2000">
              <a:latin typeface="Arial"/>
              <a:cs typeface="Arial"/>
            </a:endParaRPr>
          </a:p>
          <a:p>
            <a:pPr marL="12700" marR="2978785">
              <a:lnSpc>
                <a:spcPts val="1920"/>
              </a:lnSpc>
              <a:spcBef>
                <a:spcPts val="225"/>
              </a:spcBef>
            </a:pPr>
            <a:r>
              <a:rPr sz="2000" dirty="0">
                <a:solidFill>
                  <a:srgbClr val="B60909"/>
                </a:solidFill>
                <a:latin typeface="Courier New"/>
                <a:cs typeface="Courier New"/>
              </a:rPr>
              <a:t>o</a:t>
            </a:r>
            <a:r>
              <a:rPr sz="2000" dirty="0">
                <a:latin typeface="Arial"/>
                <a:cs typeface="Arial"/>
              </a:rPr>
              <a:t>Şartname </a:t>
            </a:r>
            <a:r>
              <a:rPr sz="2000" spc="-5" dirty="0">
                <a:latin typeface="Arial"/>
                <a:cs typeface="Arial"/>
              </a:rPr>
              <a:t>hazırlanması, </a:t>
            </a:r>
            <a:r>
              <a:rPr sz="2000" dirty="0">
                <a:latin typeface="Arial"/>
                <a:cs typeface="Arial"/>
              </a:rPr>
              <a:t>sözleşme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yapılması,  </a:t>
            </a:r>
            <a:r>
              <a:rPr sz="2000" spc="-25" dirty="0">
                <a:solidFill>
                  <a:srgbClr val="B60909"/>
                </a:solidFill>
                <a:latin typeface="Courier New"/>
                <a:cs typeface="Courier New"/>
              </a:rPr>
              <a:t>o</a:t>
            </a:r>
            <a:r>
              <a:rPr sz="2000" spc="-25" dirty="0">
                <a:latin typeface="Arial"/>
                <a:cs typeface="Arial"/>
              </a:rPr>
              <a:t>Yazılı </a:t>
            </a:r>
            <a:r>
              <a:rPr sz="2000" dirty="0">
                <a:latin typeface="Arial"/>
                <a:cs typeface="Arial"/>
              </a:rPr>
              <a:t>teklif </a:t>
            </a:r>
            <a:r>
              <a:rPr sz="2000" spc="-10" dirty="0">
                <a:latin typeface="Arial"/>
                <a:cs typeface="Arial"/>
              </a:rPr>
              <a:t>alınması, </a:t>
            </a:r>
            <a:r>
              <a:rPr sz="2000" spc="-5" dirty="0">
                <a:latin typeface="Arial"/>
                <a:cs typeface="Arial"/>
              </a:rPr>
              <a:t>pazarlık </a:t>
            </a:r>
            <a:r>
              <a:rPr sz="2000" spc="-10" dirty="0">
                <a:latin typeface="Arial"/>
                <a:cs typeface="Arial"/>
              </a:rPr>
              <a:t>yapılması,  </a:t>
            </a:r>
            <a:r>
              <a:rPr sz="2000" spc="-25" dirty="0">
                <a:solidFill>
                  <a:srgbClr val="B60909"/>
                </a:solidFill>
                <a:latin typeface="Courier New"/>
                <a:cs typeface="Courier New"/>
              </a:rPr>
              <a:t>o</a:t>
            </a:r>
            <a:r>
              <a:rPr sz="2000" spc="-25" dirty="0">
                <a:latin typeface="Arial"/>
                <a:cs typeface="Arial"/>
              </a:rPr>
              <a:t>Yeterlik </a:t>
            </a:r>
            <a:r>
              <a:rPr sz="2000" spc="-5" dirty="0">
                <a:latin typeface="Arial"/>
                <a:cs typeface="Arial"/>
              </a:rPr>
              <a:t>kriterlerinin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aranması,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939"/>
              </a:lnSpc>
            </a:pPr>
            <a:r>
              <a:rPr sz="2000" spc="-20" dirty="0">
                <a:solidFill>
                  <a:srgbClr val="B60909"/>
                </a:solidFill>
                <a:latin typeface="Courier New"/>
                <a:cs typeface="Courier New"/>
              </a:rPr>
              <a:t>o</a:t>
            </a:r>
            <a:r>
              <a:rPr sz="2000" spc="-20" dirty="0">
                <a:latin typeface="Arial"/>
                <a:cs typeface="Arial"/>
              </a:rPr>
              <a:t>Yasaklılık </a:t>
            </a:r>
            <a:r>
              <a:rPr sz="2000" spc="-5" dirty="0">
                <a:latin typeface="Arial"/>
                <a:cs typeface="Arial"/>
              </a:rPr>
              <a:t>teyidi </a:t>
            </a:r>
            <a:r>
              <a:rPr sz="2000" dirty="0">
                <a:latin typeface="Arial"/>
                <a:cs typeface="Arial"/>
              </a:rPr>
              <a:t>(22/d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hariç)</a:t>
            </a:r>
            <a:endParaRPr sz="2000">
              <a:latin typeface="Arial"/>
              <a:cs typeface="Arial"/>
            </a:endParaRPr>
          </a:p>
          <a:p>
            <a:pPr marL="12700" marR="6381750">
              <a:lnSpc>
                <a:spcPts val="3840"/>
              </a:lnSpc>
              <a:spcBef>
                <a:spcPts val="365"/>
              </a:spcBef>
            </a:pPr>
            <a:r>
              <a:rPr sz="2000" dirty="0">
                <a:latin typeface="Arial"/>
                <a:cs typeface="Arial"/>
              </a:rPr>
              <a:t>Zorunlu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değildir.  </a:t>
            </a:r>
            <a:r>
              <a:rPr sz="2000" dirty="0">
                <a:latin typeface="Arial"/>
                <a:cs typeface="Arial"/>
              </a:rPr>
              <a:t>Ancak;</a:t>
            </a:r>
            <a:endParaRPr sz="2000">
              <a:latin typeface="Arial"/>
              <a:cs typeface="Arial"/>
            </a:endParaRPr>
          </a:p>
          <a:p>
            <a:pPr marL="815340" indent="-267335">
              <a:lnSpc>
                <a:spcPts val="1315"/>
              </a:lnSpc>
              <a:buClr>
                <a:srgbClr val="B60909"/>
              </a:buClr>
              <a:buFont typeface="Wingdings"/>
              <a:buChar char=""/>
              <a:tabLst>
                <a:tab pos="815975" algn="l"/>
              </a:tabLst>
            </a:pPr>
            <a:r>
              <a:rPr sz="2000" dirty="0">
                <a:latin typeface="Arial"/>
                <a:cs typeface="Arial"/>
              </a:rPr>
              <a:t>Piyasa araştırması için </a:t>
            </a:r>
            <a:r>
              <a:rPr sz="2000" spc="-5" dirty="0">
                <a:latin typeface="Arial"/>
                <a:cs typeface="Arial"/>
              </a:rPr>
              <a:t>en az bir </a:t>
            </a:r>
            <a:r>
              <a:rPr sz="2000" dirty="0">
                <a:latin typeface="Arial"/>
                <a:cs typeface="Arial"/>
              </a:rPr>
              <a:t>kişi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görevlendirilmeli,</a:t>
            </a:r>
            <a:endParaRPr sz="2000">
              <a:latin typeface="Arial"/>
              <a:cs typeface="Arial"/>
            </a:endParaRPr>
          </a:p>
          <a:p>
            <a:pPr marL="815340" indent="-267335">
              <a:lnSpc>
                <a:spcPts val="1920"/>
              </a:lnSpc>
              <a:buClr>
                <a:srgbClr val="B60909"/>
              </a:buClr>
              <a:buFont typeface="Wingdings"/>
              <a:buChar char=""/>
              <a:tabLst>
                <a:tab pos="815975" algn="l"/>
              </a:tabLst>
            </a:pPr>
            <a:r>
              <a:rPr sz="2000" dirty="0">
                <a:latin typeface="Arial"/>
                <a:cs typeface="Arial"/>
              </a:rPr>
              <a:t>Piyasa fiyat araştırması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yapılmalı,</a:t>
            </a:r>
            <a:endParaRPr sz="2000">
              <a:latin typeface="Arial"/>
              <a:cs typeface="Arial"/>
            </a:endParaRPr>
          </a:p>
          <a:p>
            <a:pPr marL="815340" indent="-267335">
              <a:lnSpc>
                <a:spcPts val="1920"/>
              </a:lnSpc>
              <a:buClr>
                <a:srgbClr val="B60909"/>
              </a:buClr>
              <a:buFont typeface="Wingdings"/>
              <a:buChar char=""/>
              <a:tabLst>
                <a:tab pos="815975" algn="l"/>
              </a:tabLst>
            </a:pPr>
            <a:r>
              <a:rPr sz="2000" dirty="0">
                <a:latin typeface="Arial"/>
                <a:cs typeface="Arial"/>
              </a:rPr>
              <a:t>Uygun olandan </a:t>
            </a:r>
            <a:r>
              <a:rPr sz="2000" spc="-5" dirty="0">
                <a:latin typeface="Arial"/>
                <a:cs typeface="Arial"/>
              </a:rPr>
              <a:t>alım </a:t>
            </a:r>
            <a:r>
              <a:rPr sz="2000" dirty="0">
                <a:latin typeface="Arial"/>
                <a:cs typeface="Arial"/>
              </a:rPr>
              <a:t>öncesi harcama yetkilisinden onay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alınmalı,</a:t>
            </a:r>
            <a:endParaRPr sz="2000">
              <a:latin typeface="Arial"/>
              <a:cs typeface="Arial"/>
            </a:endParaRPr>
          </a:p>
          <a:p>
            <a:pPr marL="815340" indent="-267335">
              <a:lnSpc>
                <a:spcPts val="1920"/>
              </a:lnSpc>
              <a:buClr>
                <a:srgbClr val="B60909"/>
              </a:buClr>
              <a:buFont typeface="Wingdings"/>
              <a:buChar char=""/>
              <a:tabLst>
                <a:tab pos="815975" algn="l"/>
              </a:tabLst>
            </a:pPr>
            <a:r>
              <a:rPr sz="2000" dirty="0">
                <a:latin typeface="Arial"/>
                <a:cs typeface="Arial"/>
              </a:rPr>
              <a:t>Belirli </a:t>
            </a:r>
            <a:r>
              <a:rPr sz="2000" spc="-5" dirty="0">
                <a:latin typeface="Arial"/>
                <a:cs typeface="Arial"/>
              </a:rPr>
              <a:t>bir </a:t>
            </a:r>
            <a:r>
              <a:rPr sz="2000" dirty="0">
                <a:latin typeface="Arial"/>
                <a:cs typeface="Arial"/>
              </a:rPr>
              <a:t>süreyi gerektiren işlerde, </a:t>
            </a:r>
            <a:r>
              <a:rPr sz="2000" spc="-5" dirty="0">
                <a:latin typeface="Arial"/>
                <a:cs typeface="Arial"/>
              </a:rPr>
              <a:t>alımın </a:t>
            </a:r>
            <a:r>
              <a:rPr sz="2000" dirty="0">
                <a:latin typeface="Arial"/>
                <a:cs typeface="Arial"/>
              </a:rPr>
              <a:t>sözleşmeye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bağlanması</a:t>
            </a:r>
            <a:endParaRPr sz="2000">
              <a:latin typeface="Arial"/>
              <a:cs typeface="Arial"/>
            </a:endParaRPr>
          </a:p>
          <a:p>
            <a:pPr marL="548640">
              <a:lnSpc>
                <a:spcPts val="2160"/>
              </a:lnSpc>
            </a:pPr>
            <a:r>
              <a:rPr sz="2000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23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Doğrudan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449310" cy="446976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87020" marR="54610" indent="-274320">
              <a:lnSpc>
                <a:spcPct val="90000"/>
              </a:lnSpc>
              <a:spcBef>
                <a:spcPts val="340"/>
              </a:spcBef>
              <a:tabLst>
                <a:tab pos="286385" algn="l"/>
              </a:tabLst>
            </a:pPr>
            <a:r>
              <a:rPr sz="2000" spc="-520" dirty="0">
                <a:solidFill>
                  <a:srgbClr val="B60909"/>
                </a:solidFill>
                <a:latin typeface="Arial"/>
                <a:cs typeface="Arial"/>
              </a:rPr>
              <a:t>	</a:t>
            </a:r>
            <a:r>
              <a:rPr sz="2000" spc="-5" dirty="0">
                <a:latin typeface="Arial"/>
                <a:cs typeface="Arial"/>
              </a:rPr>
              <a:t>Doğrudan </a:t>
            </a:r>
            <a:r>
              <a:rPr sz="2000" dirty="0">
                <a:latin typeface="Arial"/>
                <a:cs typeface="Arial"/>
              </a:rPr>
              <a:t>temin </a:t>
            </a:r>
            <a:r>
              <a:rPr sz="2000" spc="-5" dirty="0">
                <a:latin typeface="Arial"/>
                <a:cs typeface="Arial"/>
              </a:rPr>
              <a:t>kapsamında, idareler tarafından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sözleşme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imzalanması 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zorunlu </a:t>
            </a: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değildir</a:t>
            </a:r>
            <a:r>
              <a:rPr sz="2000" spc="-15" dirty="0">
                <a:latin typeface="Arial"/>
                <a:cs typeface="Arial"/>
              </a:rPr>
              <a:t>. </a:t>
            </a:r>
            <a:r>
              <a:rPr sz="2000" spc="-5" dirty="0">
                <a:latin typeface="Arial"/>
                <a:cs typeface="Arial"/>
              </a:rPr>
              <a:t>Ancak gerekli gördükleri </a:t>
            </a:r>
            <a:r>
              <a:rPr sz="2000" dirty="0">
                <a:latin typeface="Arial"/>
                <a:cs typeface="Arial"/>
              </a:rPr>
              <a:t>takdirde sözleşme  imzalayabilecekleri </a:t>
            </a:r>
            <a:r>
              <a:rPr sz="2000" spc="-5" dirty="0">
                <a:latin typeface="Arial"/>
                <a:cs typeface="Arial"/>
              </a:rPr>
              <a:t>gibi, idareler </a:t>
            </a:r>
            <a:r>
              <a:rPr sz="2000" dirty="0">
                <a:latin typeface="Arial"/>
                <a:cs typeface="Arial"/>
              </a:rPr>
              <a:t>kamu </a:t>
            </a:r>
            <a:r>
              <a:rPr sz="2000" spc="-5" dirty="0">
                <a:latin typeface="Arial"/>
                <a:cs typeface="Arial"/>
              </a:rPr>
              <a:t>ihale mevzuatında </a:t>
            </a:r>
            <a:r>
              <a:rPr sz="2000" dirty="0">
                <a:latin typeface="Arial"/>
                <a:cs typeface="Arial"/>
              </a:rPr>
              <a:t>yer </a:t>
            </a:r>
            <a:r>
              <a:rPr sz="2000" spc="-5" dirty="0">
                <a:latin typeface="Arial"/>
                <a:cs typeface="Arial"/>
              </a:rPr>
              <a:t>alan  </a:t>
            </a:r>
            <a:r>
              <a:rPr sz="2000" dirty="0">
                <a:latin typeface="Arial"/>
                <a:cs typeface="Arial"/>
              </a:rPr>
              <a:t>sözleşmeler </a:t>
            </a:r>
            <a:r>
              <a:rPr sz="2000" spc="-5" dirty="0">
                <a:latin typeface="Arial"/>
                <a:cs typeface="Arial"/>
              </a:rPr>
              <a:t>ile bağlı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değildir.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2000" spc="40" dirty="0">
                <a:solidFill>
                  <a:srgbClr val="B60909"/>
                </a:solidFill>
                <a:latin typeface="Arial"/>
                <a:cs typeface="Arial"/>
              </a:rPr>
              <a:t></a:t>
            </a:r>
            <a:r>
              <a:rPr sz="2000" b="1" spc="40" dirty="0">
                <a:latin typeface="Arial"/>
                <a:cs typeface="Arial"/>
              </a:rPr>
              <a:t>İstisna</a:t>
            </a:r>
            <a:r>
              <a:rPr sz="2000" spc="4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469900" marR="5080">
              <a:lnSpc>
                <a:spcPts val="2160"/>
              </a:lnSpc>
              <a:spcBef>
                <a:spcPts val="525"/>
              </a:spcBef>
            </a:pPr>
            <a:r>
              <a:rPr sz="2000" spc="30" dirty="0">
                <a:solidFill>
                  <a:srgbClr val="B60909"/>
                </a:solidFill>
                <a:latin typeface="Arial"/>
                <a:cs typeface="Arial"/>
              </a:rPr>
              <a:t></a:t>
            </a:r>
            <a:r>
              <a:rPr sz="2000" spc="30" dirty="0">
                <a:latin typeface="Arial"/>
                <a:cs typeface="Arial"/>
              </a:rPr>
              <a:t>İdarelerce, </a:t>
            </a:r>
            <a:r>
              <a:rPr sz="2000" dirty="0">
                <a:latin typeface="Arial"/>
                <a:cs typeface="Arial"/>
              </a:rPr>
              <a:t>(c) bendi </a:t>
            </a:r>
            <a:r>
              <a:rPr sz="2000" spc="-5" dirty="0">
                <a:latin typeface="Arial"/>
                <a:cs typeface="Arial"/>
              </a:rPr>
              <a:t>kapsamında </a:t>
            </a:r>
            <a:r>
              <a:rPr sz="2000" dirty="0">
                <a:latin typeface="Arial"/>
                <a:cs typeface="Arial"/>
              </a:rPr>
              <a:t>(uyum ve </a:t>
            </a:r>
            <a:r>
              <a:rPr sz="2000" spc="-5" dirty="0">
                <a:latin typeface="Arial"/>
                <a:cs typeface="Arial"/>
              </a:rPr>
              <a:t>standardizasyon için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35" dirty="0">
                <a:latin typeface="Arial"/>
                <a:cs typeface="Arial"/>
              </a:rPr>
              <a:t>alım  </a:t>
            </a:r>
            <a:r>
              <a:rPr sz="2000" spc="-5" dirty="0">
                <a:latin typeface="Arial"/>
                <a:cs typeface="Arial"/>
              </a:rPr>
              <a:t>yapılan </a:t>
            </a:r>
            <a:r>
              <a:rPr sz="2000" dirty="0">
                <a:latin typeface="Arial"/>
                <a:cs typeface="Arial"/>
              </a:rPr>
              <a:t>kişiden temin) sözleşme </a:t>
            </a:r>
            <a:r>
              <a:rPr sz="2000" spc="-5" dirty="0">
                <a:latin typeface="Arial"/>
                <a:cs typeface="Arial"/>
              </a:rPr>
              <a:t>imzalanması </a:t>
            </a:r>
            <a:r>
              <a:rPr sz="2000" spc="-15" dirty="0">
                <a:latin typeface="Arial"/>
                <a:cs typeface="Arial"/>
              </a:rPr>
              <a:t>zorunludur. </a:t>
            </a:r>
            <a:r>
              <a:rPr sz="2000" dirty="0">
                <a:latin typeface="Arial"/>
                <a:cs typeface="Arial"/>
              </a:rPr>
              <a:t>Bu  sözleşmenin 3 </a:t>
            </a:r>
            <a:r>
              <a:rPr sz="2000" spc="-10" dirty="0">
                <a:latin typeface="Arial"/>
                <a:cs typeface="Arial"/>
              </a:rPr>
              <a:t>yılı </a:t>
            </a:r>
            <a:r>
              <a:rPr sz="2000" dirty="0">
                <a:latin typeface="Arial"/>
                <a:cs typeface="Arial"/>
              </a:rPr>
              <a:t>geçmemesi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gerekmektedir.</a:t>
            </a:r>
            <a:endParaRPr sz="2000">
              <a:latin typeface="Arial"/>
              <a:cs typeface="Arial"/>
            </a:endParaRPr>
          </a:p>
          <a:p>
            <a:pPr marL="469900" marR="81280">
              <a:lnSpc>
                <a:spcPts val="2160"/>
              </a:lnSpc>
              <a:spcBef>
                <a:spcPts val="505"/>
              </a:spcBef>
            </a:pPr>
            <a:r>
              <a:rPr sz="2000" spc="45" dirty="0">
                <a:solidFill>
                  <a:srgbClr val="B60909"/>
                </a:solidFill>
                <a:latin typeface="Arial"/>
                <a:cs typeface="Arial"/>
              </a:rPr>
              <a:t></a:t>
            </a:r>
            <a:r>
              <a:rPr sz="2000" spc="45" dirty="0">
                <a:latin typeface="Arial"/>
                <a:cs typeface="Arial"/>
              </a:rPr>
              <a:t>Belirli </a:t>
            </a:r>
            <a:r>
              <a:rPr sz="2000" spc="-5" dirty="0">
                <a:latin typeface="Arial"/>
                <a:cs typeface="Arial"/>
              </a:rPr>
              <a:t>bir </a:t>
            </a:r>
            <a:r>
              <a:rPr sz="2000" dirty="0">
                <a:latin typeface="Arial"/>
                <a:cs typeface="Arial"/>
              </a:rPr>
              <a:t>sürede </a:t>
            </a:r>
            <a:r>
              <a:rPr sz="2000" spc="-5" dirty="0">
                <a:latin typeface="Arial"/>
                <a:cs typeface="Arial"/>
              </a:rPr>
              <a:t>ifayı </a:t>
            </a:r>
            <a:r>
              <a:rPr sz="2000" dirty="0">
                <a:latin typeface="Arial"/>
                <a:cs typeface="Arial"/>
              </a:rPr>
              <a:t>gerektiren </a:t>
            </a:r>
            <a:r>
              <a:rPr sz="2000" spc="-5" dirty="0">
                <a:latin typeface="Arial"/>
                <a:cs typeface="Arial"/>
              </a:rPr>
              <a:t>alımlarda da </a:t>
            </a:r>
            <a:r>
              <a:rPr sz="2000" dirty="0">
                <a:latin typeface="Arial"/>
                <a:cs typeface="Arial"/>
              </a:rPr>
              <a:t>sözleşme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imzalanması  </a:t>
            </a:r>
            <a:r>
              <a:rPr sz="2000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spc="60" dirty="0">
                <a:solidFill>
                  <a:srgbClr val="B60909"/>
                </a:solidFill>
                <a:latin typeface="Arial"/>
                <a:cs typeface="Arial"/>
              </a:rPr>
              <a:t></a:t>
            </a:r>
            <a:r>
              <a:rPr sz="2000" spc="60" dirty="0">
                <a:latin typeface="Arial"/>
                <a:cs typeface="Arial"/>
              </a:rPr>
              <a:t>Bedel </a:t>
            </a:r>
            <a:r>
              <a:rPr sz="2000" dirty="0">
                <a:latin typeface="Arial"/>
                <a:cs typeface="Arial"/>
              </a:rPr>
              <a:t>içeren </a:t>
            </a:r>
            <a:r>
              <a:rPr sz="2000" spc="-5" dirty="0">
                <a:latin typeface="Arial"/>
                <a:cs typeface="Arial"/>
              </a:rPr>
              <a:t>bir </a:t>
            </a:r>
            <a:r>
              <a:rPr sz="2000" dirty="0">
                <a:latin typeface="Arial"/>
                <a:cs typeface="Arial"/>
              </a:rPr>
              <a:t>sözleşme </a:t>
            </a:r>
            <a:r>
              <a:rPr sz="2000" spc="-5" dirty="0">
                <a:latin typeface="Arial"/>
                <a:cs typeface="Arial"/>
              </a:rPr>
              <a:t>imzalanarak gerçekleştirilen alımlarda,</a:t>
            </a:r>
            <a:r>
              <a:rPr sz="2000" spc="-2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iş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spc="-5" dirty="0">
                <a:latin typeface="Arial"/>
                <a:cs typeface="Arial"/>
              </a:rPr>
              <a:t>deneyim belgesi </a:t>
            </a:r>
            <a:r>
              <a:rPr sz="2000" dirty="0">
                <a:latin typeface="Arial"/>
                <a:cs typeface="Arial"/>
              </a:rPr>
              <a:t>düzenlenmesi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mümkündür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23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Doğrudan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32128"/>
            <a:ext cx="8595995" cy="4751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2420" indent="-300355" algn="just">
              <a:lnSpc>
                <a:spcPts val="2160"/>
              </a:lnSpc>
              <a:spcBef>
                <a:spcPts val="105"/>
              </a:spcBef>
              <a:buAutoNum type="alphaLcParenR"/>
              <a:tabLst>
                <a:tab pos="313055" algn="l"/>
              </a:tabLst>
            </a:pPr>
            <a:r>
              <a:rPr sz="2000" spc="-5" dirty="0">
                <a:latin typeface="Arial"/>
                <a:cs typeface="Arial"/>
              </a:rPr>
              <a:t>İhtiyacın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sadece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gerçek veya </a:t>
            </a:r>
            <a:r>
              <a:rPr sz="2000" dirty="0">
                <a:latin typeface="Arial"/>
                <a:cs typeface="Arial"/>
              </a:rPr>
              <a:t>tüzel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tek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kişi </a:t>
            </a:r>
            <a:r>
              <a:rPr sz="2000" spc="-5" dirty="0">
                <a:latin typeface="Arial"/>
                <a:cs typeface="Arial"/>
              </a:rPr>
              <a:t>tarafından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karşılanabileceğinin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tespit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edilmesi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5715" algn="just">
              <a:lnSpc>
                <a:spcPct val="80000"/>
              </a:lnSpc>
              <a:spcBef>
                <a:spcPts val="1395"/>
              </a:spcBef>
              <a:buAutoNum type="alphaLcParenR" startAt="2"/>
              <a:tabLst>
                <a:tab pos="328295" algn="l"/>
              </a:tabLst>
            </a:pPr>
            <a:r>
              <a:rPr sz="2000" spc="-5" dirty="0">
                <a:latin typeface="Arial"/>
                <a:cs typeface="Arial"/>
              </a:rPr>
              <a:t>Sadece gerçek veya tüzel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tek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kişinin </a:t>
            </a:r>
            <a:r>
              <a:rPr sz="2000" spc="-5" dirty="0">
                <a:latin typeface="Arial"/>
                <a:cs typeface="Arial"/>
              </a:rPr>
              <a:t>ihtiyaç ile </a:t>
            </a:r>
            <a:r>
              <a:rPr sz="2000" dirty="0">
                <a:latin typeface="Arial"/>
                <a:cs typeface="Arial"/>
              </a:rPr>
              <a:t>ilgili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özel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bir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hakka</a:t>
            </a:r>
            <a:r>
              <a:rPr sz="2000" dirty="0">
                <a:latin typeface="Arial"/>
                <a:cs typeface="Arial"/>
              </a:rPr>
              <a:t> sahip  </a:t>
            </a:r>
            <a:r>
              <a:rPr sz="2000" spc="-5" dirty="0">
                <a:latin typeface="Arial"/>
                <a:cs typeface="Arial"/>
              </a:rPr>
              <a:t>olması,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 startAt="2"/>
            </a:pPr>
            <a:endParaRPr sz="2200">
              <a:latin typeface="Arial"/>
              <a:cs typeface="Arial"/>
            </a:endParaRPr>
          </a:p>
          <a:p>
            <a:pPr marL="12700" marR="5715" algn="just">
              <a:lnSpc>
                <a:spcPct val="80000"/>
              </a:lnSpc>
              <a:spcBef>
                <a:spcPts val="1385"/>
              </a:spcBef>
              <a:buAutoNum type="alphaLcParenR" startAt="2"/>
              <a:tabLst>
                <a:tab pos="494665" algn="l"/>
              </a:tabLst>
            </a:pPr>
            <a:r>
              <a:rPr sz="2000" spc="-5" dirty="0">
                <a:latin typeface="Arial"/>
                <a:cs typeface="Arial"/>
              </a:rPr>
              <a:t>Mevcut </a:t>
            </a:r>
            <a:r>
              <a:rPr sz="2000" dirty="0">
                <a:latin typeface="Arial"/>
                <a:cs typeface="Arial"/>
              </a:rPr>
              <a:t>mal, ekipman, </a:t>
            </a:r>
            <a:r>
              <a:rPr sz="2000" spc="-5" dirty="0">
                <a:latin typeface="Arial"/>
                <a:cs typeface="Arial"/>
              </a:rPr>
              <a:t>teknoloji veya </a:t>
            </a:r>
            <a:r>
              <a:rPr sz="2000" dirty="0">
                <a:latin typeface="Arial"/>
                <a:cs typeface="Arial"/>
              </a:rPr>
              <a:t>hizmetlerle uyumun </a:t>
            </a:r>
            <a:r>
              <a:rPr sz="2000" spc="-10" dirty="0">
                <a:latin typeface="Arial"/>
                <a:cs typeface="Arial"/>
              </a:rPr>
              <a:t>ve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standardizasyonun</a:t>
            </a:r>
            <a:r>
              <a:rPr sz="2000" spc="-5" dirty="0">
                <a:latin typeface="Arial"/>
                <a:cs typeface="Arial"/>
              </a:rPr>
              <a:t> sağlanması için </a:t>
            </a:r>
            <a:r>
              <a:rPr sz="2000" dirty="0">
                <a:latin typeface="Arial"/>
                <a:cs typeface="Arial"/>
              </a:rPr>
              <a:t>zorunlu olan mal </a:t>
            </a:r>
            <a:r>
              <a:rPr sz="2000" spc="-5" dirty="0">
                <a:latin typeface="Arial"/>
                <a:cs typeface="Arial"/>
              </a:rPr>
              <a:t>ve hizmetlerin, asıl  </a:t>
            </a:r>
            <a:r>
              <a:rPr sz="2000" dirty="0">
                <a:latin typeface="Arial"/>
                <a:cs typeface="Arial"/>
              </a:rPr>
              <a:t>sözleşmeye </a:t>
            </a:r>
            <a:r>
              <a:rPr sz="2000" spc="-5" dirty="0">
                <a:latin typeface="Arial"/>
                <a:cs typeface="Arial"/>
              </a:rPr>
              <a:t>dayalı </a:t>
            </a:r>
            <a:r>
              <a:rPr sz="2000" dirty="0">
                <a:latin typeface="Arial"/>
                <a:cs typeface="Arial"/>
              </a:rPr>
              <a:t>olarak </a:t>
            </a:r>
            <a:r>
              <a:rPr sz="2000" spc="-5" dirty="0">
                <a:latin typeface="Arial"/>
                <a:cs typeface="Arial"/>
              </a:rPr>
              <a:t>düzenlenecek ve toplam süreleri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3 yılı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geçmeyecek sözleşmelerle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ilk alım yapılan</a:t>
            </a:r>
            <a:r>
              <a:rPr sz="2000" spc="-5" dirty="0">
                <a:latin typeface="Arial"/>
                <a:cs typeface="Arial"/>
              </a:rPr>
              <a:t> gerçek veya tüzel </a:t>
            </a:r>
            <a:r>
              <a:rPr sz="2000" dirty="0">
                <a:latin typeface="Arial"/>
                <a:cs typeface="Arial"/>
              </a:rPr>
              <a:t>kişiden  </a:t>
            </a:r>
            <a:r>
              <a:rPr sz="2000" spc="-5" dirty="0">
                <a:latin typeface="Arial"/>
                <a:cs typeface="Arial"/>
              </a:rPr>
              <a:t>alınması,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lphaLcParenR" startAt="2"/>
            </a:pPr>
            <a:endParaRPr sz="2950">
              <a:latin typeface="Arial"/>
              <a:cs typeface="Arial"/>
            </a:endParaRPr>
          </a:p>
          <a:p>
            <a:pPr marL="414655" indent="-402590" algn="just">
              <a:lnSpc>
                <a:spcPts val="2160"/>
              </a:lnSpc>
              <a:buAutoNum type="alphaLcParenR" startAt="2"/>
              <a:tabLst>
                <a:tab pos="415290" algn="l"/>
              </a:tabLst>
            </a:pPr>
            <a:r>
              <a:rPr sz="2000" spc="-5" dirty="0">
                <a:latin typeface="Arial"/>
                <a:cs typeface="Arial"/>
              </a:rPr>
              <a:t>Büyükşehir </a:t>
            </a:r>
            <a:r>
              <a:rPr sz="2000" dirty="0">
                <a:latin typeface="Arial"/>
                <a:cs typeface="Arial"/>
              </a:rPr>
              <a:t>belediyesi </a:t>
            </a:r>
            <a:r>
              <a:rPr sz="2000" spc="-5" dirty="0">
                <a:latin typeface="Arial"/>
                <a:cs typeface="Arial"/>
              </a:rPr>
              <a:t>sınırları </a:t>
            </a:r>
            <a:r>
              <a:rPr sz="2000" dirty="0">
                <a:latin typeface="Arial"/>
                <a:cs typeface="Arial"/>
              </a:rPr>
              <a:t>dahilinde bulunan </a:t>
            </a:r>
            <a:r>
              <a:rPr sz="2000" spc="-5" dirty="0">
                <a:latin typeface="Arial"/>
                <a:cs typeface="Arial"/>
              </a:rPr>
              <a:t>idarelerin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9F2936"/>
                </a:solidFill>
                <a:latin typeface="Arial"/>
                <a:cs typeface="Arial"/>
              </a:rPr>
              <a:t>(2021 için)</a:t>
            </a:r>
            <a:endParaRPr sz="1400">
              <a:latin typeface="Arial"/>
              <a:cs typeface="Arial"/>
            </a:endParaRPr>
          </a:p>
          <a:p>
            <a:pPr marL="12700" marR="6350" algn="just">
              <a:lnSpc>
                <a:spcPct val="80100"/>
              </a:lnSpc>
              <a:spcBef>
                <a:spcPts val="240"/>
              </a:spcBef>
            </a:pPr>
            <a:r>
              <a:rPr sz="2000" spc="-5" dirty="0">
                <a:latin typeface="Arial"/>
                <a:cs typeface="Arial"/>
              </a:rPr>
              <a:t>121.405 </a:t>
            </a:r>
            <a:r>
              <a:rPr sz="2000" dirty="0">
                <a:latin typeface="Arial"/>
                <a:cs typeface="Arial"/>
              </a:rPr>
              <a:t>TL, </a:t>
            </a:r>
            <a:r>
              <a:rPr sz="2000" spc="-5" dirty="0">
                <a:latin typeface="Arial"/>
                <a:cs typeface="Arial"/>
              </a:rPr>
              <a:t>diğer idarelerin 40.443 TL </a:t>
            </a:r>
            <a:r>
              <a:rPr sz="2000" spc="-10" dirty="0">
                <a:latin typeface="Arial"/>
                <a:cs typeface="Arial"/>
              </a:rPr>
              <a:t>tutarını </a:t>
            </a:r>
            <a:r>
              <a:rPr sz="2000" spc="-5" dirty="0">
                <a:latin typeface="Arial"/>
                <a:cs typeface="Arial"/>
              </a:rPr>
              <a:t>aşmayan ihtiyaçları ile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temsil 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ağırlama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faaliyetleri kapsamında yapılacak konaklama,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seyahat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ve iaşeye  ilişkin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alımlar,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23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Doğrudan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7265" cy="3582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7975" indent="-295910" algn="just">
              <a:lnSpc>
                <a:spcPct val="100000"/>
              </a:lnSpc>
              <a:spcBef>
                <a:spcPts val="105"/>
              </a:spcBef>
              <a:buAutoNum type="alphaLcParenR" startAt="5"/>
              <a:tabLst>
                <a:tab pos="308610" algn="l"/>
              </a:tabLst>
            </a:pPr>
            <a:r>
              <a:rPr sz="2000" dirty="0">
                <a:latin typeface="Arial"/>
                <a:cs typeface="Arial"/>
              </a:rPr>
              <a:t>İdarelerin </a:t>
            </a:r>
            <a:r>
              <a:rPr sz="2000" spc="-5" dirty="0">
                <a:latin typeface="Arial"/>
                <a:cs typeface="Arial"/>
              </a:rPr>
              <a:t>ihtiyacına </a:t>
            </a:r>
            <a:r>
              <a:rPr sz="2000" dirty="0">
                <a:latin typeface="Arial"/>
                <a:cs typeface="Arial"/>
              </a:rPr>
              <a:t>uygun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taşınmaz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mal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alımı veya</a:t>
            </a:r>
            <a:r>
              <a:rPr sz="20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kiralanması,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 startAt="5"/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1635"/>
              </a:spcBef>
              <a:buAutoNum type="alphaLcParenR" startAt="5"/>
              <a:tabLst>
                <a:tab pos="346710" algn="l"/>
              </a:tabLst>
            </a:pPr>
            <a:r>
              <a:rPr sz="2000" spc="-5" dirty="0">
                <a:latin typeface="Arial"/>
                <a:cs typeface="Arial"/>
              </a:rPr>
              <a:t>Özelliğinden ve </a:t>
            </a:r>
            <a:r>
              <a:rPr sz="2000" dirty="0">
                <a:latin typeface="Arial"/>
                <a:cs typeface="Arial"/>
              </a:rPr>
              <a:t>belli süre </a:t>
            </a:r>
            <a:r>
              <a:rPr sz="2000" spc="-5" dirty="0">
                <a:latin typeface="Arial"/>
                <a:cs typeface="Arial"/>
              </a:rPr>
              <a:t>içinde kullanılma </a:t>
            </a:r>
            <a:r>
              <a:rPr sz="2000" dirty="0">
                <a:latin typeface="Arial"/>
                <a:cs typeface="Arial"/>
              </a:rPr>
              <a:t>zorunluluğundan </a:t>
            </a:r>
            <a:r>
              <a:rPr sz="2000" spc="-5" dirty="0">
                <a:latin typeface="Arial"/>
                <a:cs typeface="Arial"/>
              </a:rPr>
              <a:t>dolayı  stoklanması </a:t>
            </a:r>
            <a:r>
              <a:rPr sz="2000" dirty="0">
                <a:latin typeface="Arial"/>
                <a:cs typeface="Arial"/>
              </a:rPr>
              <a:t>ekonomik </a:t>
            </a:r>
            <a:r>
              <a:rPr sz="2000" spc="-5" dirty="0">
                <a:latin typeface="Arial"/>
                <a:cs typeface="Arial"/>
              </a:rPr>
              <a:t>olmayan veya </a:t>
            </a:r>
            <a:r>
              <a:rPr sz="2000" dirty="0">
                <a:latin typeface="Arial"/>
                <a:cs typeface="Arial"/>
              </a:rPr>
              <a:t>acil </a:t>
            </a:r>
            <a:r>
              <a:rPr sz="2000" spc="-5" dirty="0">
                <a:latin typeface="Arial"/>
                <a:cs typeface="Arial"/>
              </a:rPr>
              <a:t>durumlarda kullanılacak </a:t>
            </a:r>
            <a:r>
              <a:rPr sz="2000" dirty="0">
                <a:latin typeface="Arial"/>
                <a:cs typeface="Arial"/>
              </a:rPr>
              <a:t>olan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ilaç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aşı, serum, anti-serum,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kan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 kan ürünleri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ile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ortez, protez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gibi </a:t>
            </a:r>
            <a:r>
              <a:rPr sz="2000" spc="-5" dirty="0">
                <a:latin typeface="Arial"/>
                <a:cs typeface="Arial"/>
              </a:rPr>
              <a:t>uygulama  esnasında hastaya göre </a:t>
            </a:r>
            <a:r>
              <a:rPr sz="2000" dirty="0">
                <a:latin typeface="Arial"/>
                <a:cs typeface="Arial"/>
              </a:rPr>
              <a:t>belirlenebilen </a:t>
            </a:r>
            <a:r>
              <a:rPr sz="2000" spc="-5" dirty="0">
                <a:latin typeface="Arial"/>
                <a:cs typeface="Arial"/>
              </a:rPr>
              <a:t>ve hastaya özgü </a:t>
            </a:r>
            <a:r>
              <a:rPr sz="2000" spc="-10" dirty="0">
                <a:latin typeface="Arial"/>
                <a:cs typeface="Arial"/>
              </a:rPr>
              <a:t>tıbbî </a:t>
            </a:r>
            <a:r>
              <a:rPr sz="2000" dirty="0">
                <a:latin typeface="Arial"/>
                <a:cs typeface="Arial"/>
              </a:rPr>
              <a:t>sarf  malzemeleri, test </a:t>
            </a:r>
            <a:r>
              <a:rPr sz="2000" spc="-5" dirty="0">
                <a:latin typeface="Arial"/>
                <a:cs typeface="Arial"/>
              </a:rPr>
              <a:t>ve tetkik </a:t>
            </a:r>
            <a:r>
              <a:rPr sz="2000" dirty="0">
                <a:latin typeface="Arial"/>
                <a:cs typeface="Arial"/>
              </a:rPr>
              <a:t>sarf malzemeleri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alımları.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AutoNum type="alphaLcParenR" startAt="5"/>
            </a:pPr>
            <a:endParaRPr sz="2200">
              <a:latin typeface="Arial"/>
              <a:cs typeface="Arial"/>
            </a:endParaRPr>
          </a:p>
          <a:p>
            <a:pPr marL="12700" marR="7620" algn="just">
              <a:lnSpc>
                <a:spcPts val="2160"/>
              </a:lnSpc>
              <a:spcBef>
                <a:spcPts val="1655"/>
              </a:spcBef>
              <a:buAutoNum type="alphaLcParenR" startAt="5"/>
              <a:tabLst>
                <a:tab pos="370840" algn="l"/>
              </a:tabLst>
            </a:pP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Milletlerarası tahkim</a:t>
            </a:r>
            <a:r>
              <a:rPr sz="2000" spc="-5" dirty="0">
                <a:latin typeface="Arial"/>
                <a:cs typeface="Arial"/>
              </a:rPr>
              <a:t> yoluyla </a:t>
            </a:r>
            <a:r>
              <a:rPr sz="2000" dirty="0">
                <a:latin typeface="Arial"/>
                <a:cs typeface="Arial"/>
              </a:rPr>
              <a:t>çözülmesi </a:t>
            </a:r>
            <a:r>
              <a:rPr sz="2000" spc="-5" dirty="0">
                <a:latin typeface="Arial"/>
                <a:cs typeface="Arial"/>
              </a:rPr>
              <a:t>öngörülen uyuşmazlıklarla </a:t>
            </a:r>
            <a:r>
              <a:rPr sz="2000" dirty="0">
                <a:latin typeface="Arial"/>
                <a:cs typeface="Arial"/>
              </a:rPr>
              <a:t>ilgili  davalarda, </a:t>
            </a:r>
            <a:r>
              <a:rPr sz="2000" spc="-5" dirty="0">
                <a:latin typeface="Arial"/>
                <a:cs typeface="Arial"/>
              </a:rPr>
              <a:t>idareleri temsil ve savunmak üzere Türk veya </a:t>
            </a:r>
            <a:r>
              <a:rPr sz="2000" dirty="0">
                <a:latin typeface="Arial"/>
                <a:cs typeface="Arial"/>
              </a:rPr>
              <a:t>yabancı uyruklu  avukatlardan </a:t>
            </a:r>
            <a:r>
              <a:rPr sz="2000" spc="-5" dirty="0">
                <a:latin typeface="Arial"/>
                <a:cs typeface="Arial"/>
              </a:rPr>
              <a:t>ya </a:t>
            </a:r>
            <a:r>
              <a:rPr sz="2000" dirty="0">
                <a:latin typeface="Arial"/>
                <a:cs typeface="Arial"/>
              </a:rPr>
              <a:t>da </a:t>
            </a:r>
            <a:r>
              <a:rPr sz="2000" spc="-5" dirty="0">
                <a:latin typeface="Arial"/>
                <a:cs typeface="Arial"/>
              </a:rPr>
              <a:t>avukatlık ortaklıklarından yapılacak </a:t>
            </a:r>
            <a:r>
              <a:rPr sz="2000" dirty="0">
                <a:latin typeface="Arial"/>
                <a:cs typeface="Arial"/>
              </a:rPr>
              <a:t>hizmet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alımları.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23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Doğrudan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9139"/>
            <a:ext cx="8595995" cy="481965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700" dirty="0">
                <a:latin typeface="Arial"/>
                <a:cs typeface="Arial"/>
              </a:rPr>
              <a:t>h) …Türk </a:t>
            </a:r>
            <a:r>
              <a:rPr sz="1700" spc="-5" dirty="0">
                <a:latin typeface="Arial"/>
                <a:cs typeface="Arial"/>
              </a:rPr>
              <a:t>veya </a:t>
            </a:r>
            <a:r>
              <a:rPr sz="1700" spc="-10" dirty="0">
                <a:latin typeface="Arial"/>
                <a:cs typeface="Arial"/>
              </a:rPr>
              <a:t>yabancı </a:t>
            </a:r>
            <a:r>
              <a:rPr sz="1700" spc="-5" dirty="0">
                <a:latin typeface="Arial"/>
                <a:cs typeface="Arial"/>
              </a:rPr>
              <a:t>uyruklu</a:t>
            </a:r>
            <a:r>
              <a:rPr sz="1700" spc="60" dirty="0"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avukatlardan</a:t>
            </a:r>
            <a:endParaRPr sz="1700">
              <a:latin typeface="Arial"/>
              <a:cs typeface="Arial"/>
            </a:endParaRPr>
          </a:p>
          <a:p>
            <a:pPr marL="927100">
              <a:lnSpc>
                <a:spcPts val="1839"/>
              </a:lnSpc>
              <a:spcBef>
                <a:spcPts val="590"/>
              </a:spcBef>
            </a:pPr>
            <a:r>
              <a:rPr sz="1700" spc="-5" dirty="0">
                <a:latin typeface="Arial"/>
                <a:cs typeface="Arial"/>
              </a:rPr>
              <a:t>(- </a:t>
            </a:r>
            <a:r>
              <a:rPr sz="1700" dirty="0">
                <a:latin typeface="Arial"/>
                <a:cs typeface="Arial"/>
              </a:rPr>
              <a:t>İhtisas gerektiren ve </a:t>
            </a:r>
            <a:r>
              <a:rPr sz="1700" spc="-5" dirty="0">
                <a:latin typeface="Arial"/>
                <a:cs typeface="Arial"/>
              </a:rPr>
              <a:t>ihtiyaç duyulan </a:t>
            </a:r>
            <a:r>
              <a:rPr sz="1700" dirty="0">
                <a:latin typeface="Arial"/>
                <a:cs typeface="Arial"/>
              </a:rPr>
              <a:t>hallerde; </a:t>
            </a:r>
            <a:r>
              <a:rPr sz="1700" spc="-5" dirty="0">
                <a:latin typeface="Arial"/>
                <a:cs typeface="Arial"/>
              </a:rPr>
              <a:t>ilgili Bakanlığın teklifi</a:t>
            </a:r>
            <a:r>
              <a:rPr sz="1700" spc="19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üzerine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839"/>
              </a:lnSpc>
            </a:pPr>
            <a:r>
              <a:rPr sz="1700" spc="-5" dirty="0">
                <a:latin typeface="Arial"/>
                <a:cs typeface="Arial"/>
              </a:rPr>
              <a:t>Cumhurbaşkanı kararıyla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idari davalarda temsil</a:t>
            </a:r>
            <a:r>
              <a:rPr sz="17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için,</a:t>
            </a:r>
            <a:endParaRPr sz="1700">
              <a:latin typeface="Arial"/>
              <a:cs typeface="Arial"/>
            </a:endParaRPr>
          </a:p>
          <a:p>
            <a:pPr marL="132715" indent="-120650">
              <a:lnSpc>
                <a:spcPct val="100000"/>
              </a:lnSpc>
              <a:spcBef>
                <a:spcPts val="590"/>
              </a:spcBef>
              <a:buChar char="-"/>
              <a:tabLst>
                <a:tab pos="133350" algn="l"/>
              </a:tabLst>
            </a:pPr>
            <a:r>
              <a:rPr sz="1700" spc="-10" dirty="0">
                <a:latin typeface="Arial"/>
                <a:cs typeface="Arial"/>
              </a:rPr>
              <a:t>Ayrıca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milletlerarası 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yargı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organlarında </a:t>
            </a:r>
            <a:r>
              <a:rPr sz="1700" dirty="0">
                <a:latin typeface="Arial"/>
                <a:cs typeface="Arial"/>
              </a:rPr>
              <a:t>Devletin </a:t>
            </a:r>
            <a:r>
              <a:rPr sz="1700" spc="-5" dirty="0">
                <a:latin typeface="Arial"/>
                <a:cs typeface="Arial"/>
              </a:rPr>
              <a:t>taraf olduğu </a:t>
            </a:r>
            <a:r>
              <a:rPr sz="1700" dirty="0">
                <a:latin typeface="Arial"/>
                <a:cs typeface="Arial"/>
              </a:rPr>
              <a:t>davalar</a:t>
            </a:r>
            <a:r>
              <a:rPr sz="1700" spc="75" dirty="0">
                <a:latin typeface="Arial"/>
                <a:cs typeface="Arial"/>
              </a:rPr>
              <a:t> </a:t>
            </a:r>
            <a:r>
              <a:rPr sz="1700" spc="5" dirty="0">
                <a:latin typeface="Arial"/>
                <a:cs typeface="Arial"/>
              </a:rPr>
              <a:t>ile</a:t>
            </a:r>
            <a:endParaRPr sz="1700">
              <a:latin typeface="Arial"/>
              <a:cs typeface="Arial"/>
            </a:endParaRPr>
          </a:p>
          <a:p>
            <a:pPr marL="158750" indent="-146685">
              <a:lnSpc>
                <a:spcPts val="1835"/>
              </a:lnSpc>
              <a:spcBef>
                <a:spcPts val="600"/>
              </a:spcBef>
              <a:buChar char="-"/>
              <a:tabLst>
                <a:tab pos="159385" algn="l"/>
              </a:tabLst>
            </a:pP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Milletlerarası</a:t>
            </a:r>
            <a:r>
              <a:rPr sz="1700" spc="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tahkim</a:t>
            </a:r>
            <a:r>
              <a:rPr sz="1700" spc="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yoluyla</a:t>
            </a:r>
            <a:r>
              <a:rPr sz="1700" spc="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çözümlenmesi</a:t>
            </a:r>
            <a:r>
              <a:rPr sz="1700" spc="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öngörülen</a:t>
            </a:r>
            <a:r>
              <a:rPr sz="1700" spc="1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</a:t>
            </a:r>
            <a:r>
              <a:rPr sz="1700" spc="1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Hazine</a:t>
            </a:r>
            <a:r>
              <a:rPr sz="1700" spc="13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avukatlarınca</a:t>
            </a:r>
            <a:r>
              <a:rPr sz="1700" spc="1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takibine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835"/>
              </a:lnSpc>
            </a:pPr>
            <a:r>
              <a:rPr sz="1700" dirty="0">
                <a:latin typeface="Arial"/>
                <a:cs typeface="Arial"/>
              </a:rPr>
              <a:t>imkan bulunamayan </a:t>
            </a:r>
            <a:r>
              <a:rPr sz="1700" spc="-5" dirty="0">
                <a:latin typeface="Arial"/>
                <a:cs typeface="Arial"/>
              </a:rPr>
              <a:t>uyuşmazlıklarla </a:t>
            </a:r>
            <a:r>
              <a:rPr sz="1700" dirty="0">
                <a:latin typeface="Arial"/>
                <a:cs typeface="Arial"/>
              </a:rPr>
              <a:t>ilgili davalarda temsil)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hizmet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alımları</a:t>
            </a:r>
            <a:r>
              <a:rPr sz="1700" spc="-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5" dirty="0">
                <a:latin typeface="Arial"/>
                <a:cs typeface="Arial"/>
              </a:rPr>
              <a:t>ile</a:t>
            </a:r>
            <a:endParaRPr sz="1700">
              <a:latin typeface="Arial"/>
              <a:cs typeface="Arial"/>
            </a:endParaRPr>
          </a:p>
          <a:p>
            <a:pPr marL="12700" marR="5715">
              <a:lnSpc>
                <a:spcPts val="1630"/>
              </a:lnSpc>
              <a:spcBef>
                <a:spcPts val="985"/>
              </a:spcBef>
              <a:tabLst>
                <a:tab pos="484505" algn="l"/>
                <a:tab pos="848994" algn="l"/>
                <a:tab pos="1443355" algn="l"/>
                <a:tab pos="2371725" algn="l"/>
                <a:tab pos="3458845" algn="l"/>
                <a:tab pos="4161154" algn="l"/>
                <a:tab pos="4526915" algn="l"/>
                <a:tab pos="5781675" algn="l"/>
                <a:tab pos="6858000" algn="l"/>
                <a:tab pos="7872730" algn="l"/>
              </a:tabLst>
            </a:pP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ikri	ve	sınai	mül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700" spc="-2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700" spc="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t	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hak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n	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usal	ve	</a:t>
            </a:r>
            <a:r>
              <a:rPr sz="1700" spc="-5" dirty="0">
                <a:latin typeface="Arial"/>
                <a:cs typeface="Arial"/>
              </a:rPr>
              <a:t>u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us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ara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spc="-5" dirty="0">
                <a:latin typeface="Arial"/>
                <a:cs typeface="Arial"/>
              </a:rPr>
              <a:t>as</a:t>
            </a:r>
            <a:r>
              <a:rPr sz="1700" dirty="0">
                <a:latin typeface="Arial"/>
                <a:cs typeface="Arial"/>
              </a:rPr>
              <a:t>ı	</a:t>
            </a:r>
            <a:r>
              <a:rPr sz="1700" spc="10" dirty="0">
                <a:latin typeface="Arial"/>
                <a:cs typeface="Arial"/>
              </a:rPr>
              <a:t>k</a:t>
            </a:r>
            <a:r>
              <a:rPr sz="1700" spc="-5" dirty="0">
                <a:latin typeface="Arial"/>
                <a:cs typeface="Arial"/>
              </a:rPr>
              <a:t>uruluş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spc="-5" dirty="0">
                <a:latin typeface="Arial"/>
                <a:cs typeface="Arial"/>
              </a:rPr>
              <a:t>a</a:t>
            </a:r>
            <a:r>
              <a:rPr sz="1700" dirty="0">
                <a:latin typeface="Arial"/>
                <a:cs typeface="Arial"/>
              </a:rPr>
              <a:t>r	nezdinde	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esc</a:t>
            </a:r>
            <a:r>
              <a:rPr sz="1700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ini  sağlamak </a:t>
            </a:r>
            <a:r>
              <a:rPr sz="1700" dirty="0">
                <a:latin typeface="Arial"/>
                <a:cs typeface="Arial"/>
              </a:rPr>
              <a:t>için </a:t>
            </a:r>
            <a:r>
              <a:rPr sz="1700" spc="-5" dirty="0">
                <a:latin typeface="Arial"/>
                <a:cs typeface="Arial"/>
              </a:rPr>
              <a:t>gerçekleştirilen </a:t>
            </a:r>
            <a:r>
              <a:rPr sz="1700" dirty="0">
                <a:latin typeface="Arial"/>
                <a:cs typeface="Arial"/>
              </a:rPr>
              <a:t>hizmet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alımları.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00">
              <a:latin typeface="Arial"/>
              <a:cs typeface="Arial"/>
            </a:endParaRPr>
          </a:p>
          <a:p>
            <a:pPr marL="12700">
              <a:lnSpc>
                <a:spcPts val="1835"/>
              </a:lnSpc>
            </a:pPr>
            <a:r>
              <a:rPr sz="1700" spc="-5" dirty="0">
                <a:latin typeface="Arial"/>
                <a:cs typeface="Arial"/>
              </a:rPr>
              <a:t>ı)</a:t>
            </a:r>
            <a:r>
              <a:rPr sz="1700" spc="185" dirty="0">
                <a:latin typeface="Arial"/>
                <a:cs typeface="Arial"/>
              </a:rPr>
              <a:t> </a:t>
            </a:r>
            <a:r>
              <a:rPr sz="17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Türkiye</a:t>
            </a:r>
            <a:r>
              <a:rPr sz="1700" u="heavy" spc="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7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İş</a:t>
            </a:r>
            <a:r>
              <a:rPr sz="1700" u="heavy" spc="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7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Kurumunun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4904</a:t>
            </a:r>
            <a:r>
              <a:rPr sz="1700" spc="204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sayılı</a:t>
            </a:r>
            <a:r>
              <a:rPr sz="1700" spc="19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Kanun’un</a:t>
            </a:r>
            <a:r>
              <a:rPr sz="1700" spc="19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3/b</a:t>
            </a:r>
            <a:r>
              <a:rPr sz="1700" spc="19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</a:t>
            </a:r>
            <a:r>
              <a:rPr sz="1700" spc="19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</a:t>
            </a:r>
            <a:r>
              <a:rPr sz="1700" spc="20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bentlerindeki</a:t>
            </a:r>
            <a:r>
              <a:rPr sz="1700" spc="21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görevlerine</a:t>
            </a:r>
            <a:r>
              <a:rPr sz="1700" spc="19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ilişkin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ts val="1835"/>
              </a:lnSpc>
            </a:pP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hizmet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alımları;</a:t>
            </a:r>
            <a:r>
              <a:rPr sz="1700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-İşgücü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piyasası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verilerinin elde edilmesi ve analizi</a:t>
            </a:r>
            <a:r>
              <a:rPr sz="17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konuları,</a:t>
            </a:r>
            <a:endParaRPr sz="1700">
              <a:latin typeface="Arial"/>
              <a:cs typeface="Arial"/>
            </a:endParaRPr>
          </a:p>
          <a:p>
            <a:pPr marL="12700" marR="6350">
              <a:lnSpc>
                <a:spcPts val="1630"/>
              </a:lnSpc>
              <a:spcBef>
                <a:spcPts val="985"/>
              </a:spcBef>
            </a:pP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-İş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 meslek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analizleri yapmak,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iş ve meslek danışmanlığı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hizmetleri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vermek, işgücü 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yetiştirme,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mesleki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eğitim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 işgücü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uyum/eğitim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programları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geliştirmek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1700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uygulamak)</a:t>
            </a:r>
            <a:endParaRPr sz="1700">
              <a:latin typeface="Arial"/>
              <a:cs typeface="Arial"/>
            </a:endParaRPr>
          </a:p>
          <a:p>
            <a:pPr marL="12700" marR="6985" algn="just">
              <a:lnSpc>
                <a:spcPct val="80100"/>
              </a:lnSpc>
              <a:spcBef>
                <a:spcPts val="1025"/>
              </a:spcBef>
            </a:pPr>
            <a:r>
              <a:rPr sz="1700" spc="-5" dirty="0">
                <a:latin typeface="Arial"/>
                <a:cs typeface="Arial"/>
              </a:rPr>
              <a:t>ile 4447 sayılı İşsizlik Sigortası </a:t>
            </a:r>
            <a:r>
              <a:rPr sz="1700" dirty="0">
                <a:latin typeface="Arial"/>
                <a:cs typeface="Arial"/>
              </a:rPr>
              <a:t>Kanununun 48 inci maddesinin yedinci </a:t>
            </a:r>
            <a:r>
              <a:rPr sz="1700" spc="-5" dirty="0">
                <a:latin typeface="Arial"/>
                <a:cs typeface="Arial"/>
              </a:rPr>
              <a:t>fıkrasında sayılan 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görevlerine (işgücünün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istihdam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edilebilirliğini artırmak, eğitim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 danışmanlık vermek,  işgücü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piyasası araştırma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 planlama çalışmaları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yapmak) </a:t>
            </a:r>
            <a:r>
              <a:rPr sz="1700" dirty="0">
                <a:latin typeface="Arial"/>
                <a:cs typeface="Arial"/>
              </a:rPr>
              <a:t>ilişkin hizmet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alımları,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231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Doğrudan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6630" cy="14287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40"/>
              </a:spcBef>
            </a:pPr>
            <a:r>
              <a:rPr sz="2000" spc="-5" dirty="0">
                <a:latin typeface="Arial"/>
                <a:cs typeface="Arial"/>
              </a:rPr>
              <a:t>i) </a:t>
            </a:r>
            <a:r>
              <a:rPr sz="2000" dirty="0">
                <a:latin typeface="Arial"/>
                <a:cs typeface="Arial"/>
              </a:rPr>
              <a:t>…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Yüksek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Seçim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Kurulunun</a:t>
            </a:r>
            <a:r>
              <a:rPr sz="2000" spc="-5" dirty="0">
                <a:latin typeface="Arial"/>
                <a:cs typeface="Arial"/>
              </a:rPr>
              <a:t> ihtiyacı için yapılacak filigranlı </a:t>
            </a:r>
            <a:r>
              <a:rPr sz="2000" dirty="0">
                <a:latin typeface="Arial"/>
                <a:cs typeface="Arial"/>
              </a:rPr>
              <a:t>oy </a:t>
            </a:r>
            <a:r>
              <a:rPr sz="2000" spc="-5" dirty="0">
                <a:latin typeface="Arial"/>
                <a:cs typeface="Arial"/>
              </a:rPr>
              <a:t>pusulası </a:t>
            </a:r>
            <a:r>
              <a:rPr sz="2000" spc="5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kâğıdı ile </a:t>
            </a:r>
            <a:r>
              <a:rPr sz="2000" dirty="0">
                <a:latin typeface="Arial"/>
                <a:cs typeface="Arial"/>
              </a:rPr>
              <a:t>filigranlı oy </a:t>
            </a:r>
            <a:r>
              <a:rPr sz="2000" spc="-5" dirty="0">
                <a:latin typeface="Arial"/>
                <a:cs typeface="Arial"/>
              </a:rPr>
              <a:t>zarfı kâğıdı </a:t>
            </a:r>
            <a:r>
              <a:rPr sz="2000" spc="-10" dirty="0">
                <a:latin typeface="Arial"/>
                <a:cs typeface="Arial"/>
              </a:rPr>
              <a:t>alımı, </a:t>
            </a:r>
            <a:r>
              <a:rPr sz="2000" dirty="0">
                <a:latin typeface="Arial"/>
                <a:cs typeface="Arial"/>
              </a:rPr>
              <a:t>oy pusulası </a:t>
            </a:r>
            <a:r>
              <a:rPr sz="2000" spc="-10" dirty="0">
                <a:latin typeface="Arial"/>
                <a:cs typeface="Arial"/>
              </a:rPr>
              <a:t>basımı, </a:t>
            </a:r>
            <a:r>
              <a:rPr sz="2000" dirty="0">
                <a:latin typeface="Arial"/>
                <a:cs typeface="Arial"/>
              </a:rPr>
              <a:t>oy </a:t>
            </a:r>
            <a:r>
              <a:rPr sz="2000" spc="-5" dirty="0">
                <a:latin typeface="Arial"/>
                <a:cs typeface="Arial"/>
              </a:rPr>
              <a:t>zarfı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yapımı  hizmetleri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bu seçimlere yönelik her </a:t>
            </a:r>
            <a:r>
              <a:rPr sz="2000" spc="-5" dirty="0">
                <a:latin typeface="Arial"/>
                <a:cs typeface="Arial"/>
              </a:rPr>
              <a:t>türlü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seçim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malzemelerinin alımı </a:t>
            </a:r>
            <a:r>
              <a:rPr sz="2000" dirty="0">
                <a:latin typeface="Arial"/>
                <a:cs typeface="Arial"/>
              </a:rPr>
              <a:t>ile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yurt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dışı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seçim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harcamaları</a:t>
            </a:r>
            <a:r>
              <a:rPr sz="2000" spc="-5" dirty="0">
                <a:latin typeface="Arial"/>
                <a:cs typeface="Arial"/>
              </a:rPr>
              <a:t>, il </a:t>
            </a:r>
            <a:r>
              <a:rPr sz="2000" dirty="0">
                <a:latin typeface="Arial"/>
                <a:cs typeface="Arial"/>
              </a:rPr>
              <a:t>seçim </a:t>
            </a:r>
            <a:r>
              <a:rPr sz="2000" spc="-5" dirty="0">
                <a:latin typeface="Arial"/>
                <a:cs typeface="Arial"/>
              </a:rPr>
              <a:t>kurulu başkanlıkları tarafından alınacak  </a:t>
            </a:r>
            <a:r>
              <a:rPr sz="2000" dirty="0">
                <a:latin typeface="Arial"/>
                <a:cs typeface="Arial"/>
              </a:rPr>
              <a:t>oy pusulası </a:t>
            </a:r>
            <a:r>
              <a:rPr sz="2000" spc="-5" dirty="0">
                <a:latin typeface="Arial"/>
                <a:cs typeface="Arial"/>
              </a:rPr>
              <a:t>basım </a:t>
            </a:r>
            <a:r>
              <a:rPr sz="2000" dirty="0">
                <a:latin typeface="Arial"/>
                <a:cs typeface="Arial"/>
              </a:rPr>
              <a:t>hizmeti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alımı.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340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4734 Sayılı Kanunun</a:t>
            </a:r>
            <a:r>
              <a:rPr sz="2400" b="1" spc="-5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Kapsamı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71702"/>
            <a:ext cx="8506460" cy="481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800"/>
              </a:lnSpc>
              <a:spcBef>
                <a:spcPts val="100"/>
              </a:spcBef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İdarelerin </a:t>
            </a:r>
            <a:r>
              <a:rPr sz="2200" spc="-10" dirty="0">
                <a:latin typeface="Arial"/>
                <a:cs typeface="Arial"/>
              </a:rPr>
              <a:t>kullanımında </a:t>
            </a:r>
            <a:r>
              <a:rPr sz="2200" spc="-5" dirty="0">
                <a:latin typeface="Arial"/>
                <a:cs typeface="Arial"/>
              </a:rPr>
              <a:t>bulunan </a:t>
            </a:r>
            <a:r>
              <a:rPr sz="2200" spc="-10" dirty="0">
                <a:solidFill>
                  <a:srgbClr val="FF0000"/>
                </a:solidFill>
                <a:latin typeface="Arial"/>
                <a:cs typeface="Arial"/>
              </a:rPr>
              <a:t>her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türlü kaynaktan karşılanan </a:t>
            </a:r>
            <a:r>
              <a:rPr sz="2200" spc="-5" dirty="0">
                <a:latin typeface="Arial"/>
                <a:cs typeface="Arial"/>
              </a:rPr>
              <a:t>mal  veya hizmet alımları ile yapım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işleri,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"/>
            </a:pPr>
            <a:endParaRPr sz="2650">
              <a:latin typeface="Arial"/>
              <a:cs typeface="Arial"/>
            </a:endParaRPr>
          </a:p>
          <a:p>
            <a:pPr marL="234950" indent="-222885">
              <a:lnSpc>
                <a:spcPts val="2245"/>
              </a:lnSpc>
              <a:spcBef>
                <a:spcPts val="5"/>
              </a:spcBef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5" dirty="0">
                <a:latin typeface="Arial"/>
                <a:cs typeface="Arial"/>
              </a:rPr>
              <a:t>Genel bütçe, özel bütçe, il </a:t>
            </a:r>
            <a:r>
              <a:rPr sz="2200" dirty="0">
                <a:latin typeface="Arial"/>
                <a:cs typeface="Arial"/>
              </a:rPr>
              <a:t>özel </a:t>
            </a:r>
            <a:r>
              <a:rPr sz="2200" spc="-5" dirty="0">
                <a:latin typeface="Arial"/>
                <a:cs typeface="Arial"/>
              </a:rPr>
              <a:t>idareleri ve </a:t>
            </a:r>
            <a:r>
              <a:rPr sz="2200" spc="-15" dirty="0">
                <a:latin typeface="Arial"/>
                <a:cs typeface="Arial"/>
              </a:rPr>
              <a:t>belediyeler,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bunlara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245"/>
              </a:lnSpc>
            </a:pPr>
            <a:r>
              <a:rPr sz="2200" spc="-5" dirty="0">
                <a:latin typeface="Arial"/>
                <a:cs typeface="Arial"/>
              </a:rPr>
              <a:t>bağlı; döner sermayeli </a:t>
            </a:r>
            <a:r>
              <a:rPr sz="2200" spc="-15" dirty="0">
                <a:latin typeface="Arial"/>
                <a:cs typeface="Arial"/>
              </a:rPr>
              <a:t>kuruluşlar, birlikler, </a:t>
            </a:r>
            <a:r>
              <a:rPr sz="2200" spc="-5" dirty="0">
                <a:latin typeface="Arial"/>
                <a:cs typeface="Arial"/>
              </a:rPr>
              <a:t>tüzel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kişiler</a:t>
            </a:r>
            <a:endParaRPr sz="2200">
              <a:latin typeface="Arial"/>
              <a:cs typeface="Arial"/>
            </a:endParaRPr>
          </a:p>
          <a:p>
            <a:pPr marL="234950" indent="-222885">
              <a:lnSpc>
                <a:spcPct val="100000"/>
              </a:lnSpc>
              <a:spcBef>
                <a:spcPts val="204"/>
              </a:spcBef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5" dirty="0">
                <a:latin typeface="Arial"/>
                <a:cs typeface="Arial"/>
              </a:rPr>
              <a:t>KİT’ler</a:t>
            </a:r>
            <a:endParaRPr sz="2200">
              <a:latin typeface="Arial"/>
              <a:cs typeface="Arial"/>
            </a:endParaRPr>
          </a:p>
          <a:p>
            <a:pPr marL="234950" indent="-222885">
              <a:lnSpc>
                <a:spcPts val="2245"/>
              </a:lnSpc>
              <a:spcBef>
                <a:spcPts val="204"/>
              </a:spcBef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5" dirty="0">
                <a:latin typeface="Arial"/>
                <a:cs typeface="Arial"/>
              </a:rPr>
              <a:t>Sosyal güvenlik kuruluşları, </a:t>
            </a:r>
            <a:r>
              <a:rPr sz="2200" spc="-20" dirty="0">
                <a:latin typeface="Arial"/>
                <a:cs typeface="Arial"/>
              </a:rPr>
              <a:t>fonlar, </a:t>
            </a:r>
            <a:r>
              <a:rPr sz="2200" spc="-5" dirty="0">
                <a:latin typeface="Arial"/>
                <a:cs typeface="Arial"/>
              </a:rPr>
              <a:t>özel kanunlarla (+2018)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veya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1850"/>
              </a:lnSpc>
              <a:tabLst>
                <a:tab pos="2746375" algn="l"/>
              </a:tabLst>
            </a:pPr>
            <a:r>
              <a:rPr sz="2200" spc="-10" dirty="0">
                <a:latin typeface="Arial"/>
                <a:cs typeface="Arial"/>
              </a:rPr>
              <a:t>CB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Kararnameleriyle	</a:t>
            </a:r>
            <a:r>
              <a:rPr sz="2200" spc="-10" dirty="0">
                <a:latin typeface="Arial"/>
                <a:cs typeface="Arial"/>
              </a:rPr>
              <a:t>kurulmuş </a:t>
            </a:r>
            <a:r>
              <a:rPr sz="2200" spc="-5" dirty="0">
                <a:latin typeface="Arial"/>
                <a:cs typeface="Arial"/>
              </a:rPr>
              <a:t>ve kendilerine kamu </a:t>
            </a:r>
            <a:r>
              <a:rPr sz="2200" spc="-10" dirty="0">
                <a:latin typeface="Arial"/>
                <a:cs typeface="Arial"/>
              </a:rPr>
              <a:t>görevi</a:t>
            </a:r>
            <a:r>
              <a:rPr sz="2200" spc="7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verilmiş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245"/>
              </a:lnSpc>
            </a:pPr>
            <a:r>
              <a:rPr sz="2200" spc="-5" dirty="0">
                <a:latin typeface="Arial"/>
                <a:cs typeface="Arial"/>
              </a:rPr>
              <a:t>tüzel kişiliğe sahip kuruluşlar ile </a:t>
            </a:r>
            <a:r>
              <a:rPr sz="2200" spc="-10" dirty="0">
                <a:latin typeface="Arial"/>
                <a:cs typeface="Arial"/>
              </a:rPr>
              <a:t>bağımsız </a:t>
            </a:r>
            <a:r>
              <a:rPr sz="2200" spc="-5" dirty="0">
                <a:latin typeface="Arial"/>
                <a:cs typeface="Arial"/>
              </a:rPr>
              <a:t>bütçeli</a:t>
            </a:r>
            <a:r>
              <a:rPr sz="2200" spc="5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kuruluşlar.</a:t>
            </a:r>
            <a:endParaRPr sz="2200">
              <a:latin typeface="Arial"/>
              <a:cs typeface="Arial"/>
            </a:endParaRPr>
          </a:p>
          <a:p>
            <a:pPr marL="12700" marR="814705">
              <a:lnSpc>
                <a:spcPct val="70000"/>
              </a:lnSpc>
              <a:spcBef>
                <a:spcPts val="1010"/>
              </a:spcBef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25" dirty="0">
                <a:latin typeface="Arial"/>
                <a:cs typeface="Arial"/>
              </a:rPr>
              <a:t>Yukarıda </a:t>
            </a:r>
            <a:r>
              <a:rPr sz="2200" spc="-10" dirty="0">
                <a:latin typeface="Arial"/>
                <a:cs typeface="Arial"/>
              </a:rPr>
              <a:t>sayılanların&gt; </a:t>
            </a:r>
            <a:r>
              <a:rPr sz="2200" spc="-5" dirty="0">
                <a:latin typeface="Arial"/>
                <a:cs typeface="Arial"/>
              </a:rPr>
              <a:t>%50 hissesine sahip olduğu her </a:t>
            </a:r>
            <a:r>
              <a:rPr sz="2200" dirty="0">
                <a:latin typeface="Arial"/>
                <a:cs typeface="Arial"/>
              </a:rPr>
              <a:t>çeşit  </a:t>
            </a:r>
            <a:r>
              <a:rPr sz="2200" spc="-5" dirty="0">
                <a:latin typeface="Arial"/>
                <a:cs typeface="Arial"/>
              </a:rPr>
              <a:t>kuruluş, müessese, birlik, işletme ve</a:t>
            </a:r>
            <a:r>
              <a:rPr sz="2200" spc="3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şirketler.</a:t>
            </a:r>
            <a:endParaRPr sz="2200">
              <a:latin typeface="Arial"/>
              <a:cs typeface="Arial"/>
            </a:endParaRPr>
          </a:p>
          <a:p>
            <a:pPr marL="12700" marR="705485">
              <a:lnSpc>
                <a:spcPct val="70000"/>
              </a:lnSpc>
              <a:spcBef>
                <a:spcPts val="994"/>
              </a:spcBef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5" dirty="0">
                <a:latin typeface="Arial"/>
                <a:cs typeface="Arial"/>
              </a:rPr>
              <a:t>4603 </a:t>
            </a:r>
            <a:r>
              <a:rPr sz="2200" spc="-10" dirty="0">
                <a:latin typeface="Arial"/>
                <a:cs typeface="Arial"/>
              </a:rPr>
              <a:t>sayılı </a:t>
            </a:r>
            <a:r>
              <a:rPr sz="2200" spc="-5" dirty="0">
                <a:latin typeface="Arial"/>
                <a:cs typeface="Arial"/>
              </a:rPr>
              <a:t>Kanun kapsamındaki Bankalar ve bunların &gt; </a:t>
            </a:r>
            <a:r>
              <a:rPr sz="2200" spc="-10" dirty="0">
                <a:latin typeface="Arial"/>
                <a:cs typeface="Arial"/>
              </a:rPr>
              <a:t>%50  </a:t>
            </a:r>
            <a:r>
              <a:rPr sz="2200" spc="-5" dirty="0">
                <a:latin typeface="Arial"/>
                <a:cs typeface="Arial"/>
              </a:rPr>
              <a:t>şirketlerinin </a:t>
            </a:r>
            <a:r>
              <a:rPr sz="2200" spc="-10" dirty="0">
                <a:latin typeface="Arial"/>
                <a:cs typeface="Arial"/>
              </a:rPr>
              <a:t>yapım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ihaleleri.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"/>
            </a:pPr>
            <a:endParaRPr sz="2650">
              <a:latin typeface="Arial"/>
              <a:cs typeface="Arial"/>
            </a:endParaRPr>
          </a:p>
          <a:p>
            <a:pPr marL="234950" indent="-222885">
              <a:lnSpc>
                <a:spcPct val="100000"/>
              </a:lnSpc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5" dirty="0">
                <a:latin typeface="Arial"/>
                <a:cs typeface="Arial"/>
              </a:rPr>
              <a:t>Kanun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Kapsamındadır.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9339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Parasal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Limit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Alımları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21/f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+</a:t>
            </a:r>
            <a:r>
              <a:rPr sz="2400" b="1" spc="-14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22/d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988045" y="1540001"/>
            <a:ext cx="88328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9F2936"/>
                </a:solidFill>
                <a:latin typeface="Arial"/>
                <a:cs typeface="Arial"/>
              </a:rPr>
              <a:t>(</a:t>
            </a:r>
            <a:r>
              <a:rPr sz="1400" spc="-5" dirty="0" smtClean="0">
                <a:solidFill>
                  <a:srgbClr val="9F2936"/>
                </a:solidFill>
                <a:latin typeface="Arial"/>
                <a:cs typeface="Arial"/>
              </a:rPr>
              <a:t>202</a:t>
            </a:r>
            <a:r>
              <a:rPr lang="tr-TR" sz="1400" spc="-5" dirty="0" smtClean="0">
                <a:solidFill>
                  <a:srgbClr val="9F2936"/>
                </a:solidFill>
                <a:latin typeface="Arial"/>
                <a:cs typeface="Arial"/>
              </a:rPr>
              <a:t>2</a:t>
            </a:r>
            <a:r>
              <a:rPr sz="1400" spc="150" dirty="0" smtClean="0">
                <a:solidFill>
                  <a:srgbClr val="9F293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9F2936"/>
                </a:solidFill>
                <a:latin typeface="Arial"/>
                <a:cs typeface="Arial"/>
              </a:rPr>
              <a:t>için)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336" y="966825"/>
            <a:ext cx="7623809" cy="110236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000" spc="-5" dirty="0">
                <a:latin typeface="Arial"/>
                <a:cs typeface="Arial"/>
              </a:rPr>
              <a:t>21/f </a:t>
            </a:r>
            <a:r>
              <a:rPr sz="2000" dirty="0">
                <a:latin typeface="Arial"/>
                <a:cs typeface="Arial"/>
              </a:rPr>
              <a:t>- </a:t>
            </a:r>
            <a:r>
              <a:rPr lang="tr-TR" sz="2000" dirty="0"/>
              <a:t>728.072 </a:t>
            </a:r>
            <a:r>
              <a:rPr sz="1100" spc="-30" dirty="0" smtClean="0">
                <a:latin typeface="Arial"/>
                <a:cs typeface="Arial"/>
              </a:rPr>
              <a:t>(202</a:t>
            </a:r>
            <a:r>
              <a:rPr lang="tr-TR" sz="1100" spc="-30" dirty="0" smtClean="0">
                <a:latin typeface="Arial"/>
                <a:cs typeface="Arial"/>
              </a:rPr>
              <a:t>2</a:t>
            </a:r>
            <a:r>
              <a:rPr sz="1100" spc="-30" dirty="0" smtClean="0">
                <a:latin typeface="Arial"/>
                <a:cs typeface="Arial"/>
              </a:rPr>
              <a:t>)</a:t>
            </a:r>
            <a:r>
              <a:rPr sz="2000" spc="-30" dirty="0">
                <a:latin typeface="Arial"/>
                <a:cs typeface="Arial"/>
              </a:rPr>
              <a:t>₺’na </a:t>
            </a:r>
            <a:r>
              <a:rPr sz="2000" dirty="0">
                <a:latin typeface="Arial"/>
                <a:cs typeface="Arial"/>
              </a:rPr>
              <a:t>kadar mal, malzeme, hizmet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alımları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ts val="2280"/>
              </a:lnSpc>
              <a:spcBef>
                <a:spcPts val="760"/>
              </a:spcBef>
            </a:pPr>
            <a:r>
              <a:rPr sz="2000" spc="-5" dirty="0">
                <a:latin typeface="Arial"/>
                <a:cs typeface="Arial"/>
              </a:rPr>
              <a:t>22/d</a:t>
            </a:r>
            <a:r>
              <a:rPr sz="2000" spc="3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-</a:t>
            </a:r>
            <a:r>
              <a:rPr sz="2000" spc="3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Büyükşehir</a:t>
            </a:r>
            <a:r>
              <a:rPr sz="2000" spc="3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belediyesi</a:t>
            </a:r>
            <a:r>
              <a:rPr sz="2000" spc="3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sınırları</a:t>
            </a:r>
            <a:r>
              <a:rPr sz="2000" spc="3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dahilinde</a:t>
            </a:r>
            <a:r>
              <a:rPr sz="2000" spc="3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bulunan</a:t>
            </a:r>
            <a:r>
              <a:rPr sz="2000" spc="3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idarelerin</a:t>
            </a:r>
          </a:p>
          <a:p>
            <a:pPr marL="12700">
              <a:lnSpc>
                <a:spcPts val="2280"/>
              </a:lnSpc>
            </a:pPr>
            <a:r>
              <a:rPr lang="tr-TR" sz="2000" dirty="0"/>
              <a:t>218.395 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TL, </a:t>
            </a:r>
            <a:r>
              <a:rPr sz="2000" spc="-5" dirty="0">
                <a:latin typeface="Arial"/>
                <a:cs typeface="Arial"/>
              </a:rPr>
              <a:t>diğer </a:t>
            </a:r>
            <a:r>
              <a:rPr sz="2000" dirty="0">
                <a:latin typeface="Arial"/>
                <a:cs typeface="Arial"/>
              </a:rPr>
              <a:t>idarelerin </a:t>
            </a:r>
            <a:r>
              <a:rPr lang="tr-TR" sz="2000" dirty="0"/>
              <a:t>72.752</a:t>
            </a:r>
            <a:r>
              <a:rPr sz="2000" dirty="0" smtClean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TL tutarını </a:t>
            </a:r>
            <a:r>
              <a:rPr sz="2000" dirty="0">
                <a:latin typeface="Arial"/>
                <a:cs typeface="Arial"/>
              </a:rPr>
              <a:t>aşmayan</a:t>
            </a:r>
            <a:r>
              <a:rPr sz="2000" spc="-3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ihtiyaçları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336" y="2540965"/>
            <a:ext cx="8594725" cy="11544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45"/>
              </a:spcBef>
            </a:pPr>
            <a:r>
              <a:rPr sz="2000" dirty="0">
                <a:latin typeface="Arial"/>
                <a:cs typeface="Arial"/>
              </a:rPr>
              <a:t>4734/ </a:t>
            </a:r>
            <a:r>
              <a:rPr sz="2000" spc="-5" dirty="0">
                <a:latin typeface="Arial"/>
                <a:cs typeface="Arial"/>
              </a:rPr>
              <a:t>62(I) </a:t>
            </a:r>
            <a:r>
              <a:rPr sz="2000" dirty="0">
                <a:latin typeface="Arial"/>
                <a:cs typeface="Arial"/>
              </a:rPr>
              <a:t>- </a:t>
            </a:r>
            <a:r>
              <a:rPr sz="2000" spc="-5" dirty="0">
                <a:latin typeface="Arial"/>
                <a:cs typeface="Arial"/>
              </a:rPr>
              <a:t>Bu </a:t>
            </a:r>
            <a:r>
              <a:rPr sz="2000" dirty="0">
                <a:latin typeface="Arial"/>
                <a:cs typeface="Arial"/>
              </a:rPr>
              <a:t>Kanunun 21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22 nci maddelerindeki </a:t>
            </a:r>
            <a:r>
              <a:rPr sz="2000" spc="-5" dirty="0">
                <a:latin typeface="Arial"/>
                <a:cs typeface="Arial"/>
              </a:rPr>
              <a:t>parasal </a:t>
            </a:r>
            <a:r>
              <a:rPr sz="2000" dirty="0">
                <a:latin typeface="Arial"/>
                <a:cs typeface="Arial"/>
              </a:rPr>
              <a:t>limitler  dahilinde </a:t>
            </a:r>
            <a:r>
              <a:rPr sz="2000" spc="-5" dirty="0">
                <a:latin typeface="Arial"/>
                <a:cs typeface="Arial"/>
              </a:rPr>
              <a:t>yapılacak </a:t>
            </a:r>
            <a:r>
              <a:rPr sz="2000" spc="-10" dirty="0">
                <a:latin typeface="Arial"/>
                <a:cs typeface="Arial"/>
              </a:rPr>
              <a:t>harcamaların </a:t>
            </a:r>
            <a:r>
              <a:rPr sz="2000" spc="-5" dirty="0">
                <a:latin typeface="Arial"/>
                <a:cs typeface="Arial"/>
              </a:rPr>
              <a:t>yıllık toplamı, </a:t>
            </a:r>
            <a:r>
              <a:rPr sz="2000" dirty="0">
                <a:latin typeface="Arial"/>
                <a:cs typeface="Arial"/>
              </a:rPr>
              <a:t>idarelerin </a:t>
            </a:r>
            <a:r>
              <a:rPr sz="2000" spc="-5" dirty="0">
                <a:latin typeface="Arial"/>
                <a:cs typeface="Arial"/>
              </a:rPr>
              <a:t>bütçelerine </a:t>
            </a:r>
            <a:r>
              <a:rPr sz="2000" spc="-15" dirty="0">
                <a:latin typeface="Arial"/>
                <a:cs typeface="Arial"/>
              </a:rPr>
              <a:t>bu  </a:t>
            </a:r>
            <a:r>
              <a:rPr sz="2000" spc="-5" dirty="0">
                <a:latin typeface="Arial"/>
                <a:cs typeface="Arial"/>
              </a:rPr>
              <a:t>amaçla </a:t>
            </a:r>
            <a:r>
              <a:rPr sz="2000" dirty="0">
                <a:latin typeface="Arial"/>
                <a:cs typeface="Arial"/>
              </a:rPr>
              <a:t>konulacak </a:t>
            </a:r>
            <a:r>
              <a:rPr sz="2000" spc="-5" dirty="0">
                <a:latin typeface="Arial"/>
                <a:cs typeface="Arial"/>
              </a:rPr>
              <a:t>ödeneklerin %10'unu Kamu </a:t>
            </a:r>
            <a:r>
              <a:rPr sz="2000" spc="-10" dirty="0">
                <a:latin typeface="Arial"/>
                <a:cs typeface="Arial"/>
              </a:rPr>
              <a:t>İhale </a:t>
            </a:r>
            <a:r>
              <a:rPr sz="2000" dirty="0">
                <a:latin typeface="Arial"/>
                <a:cs typeface="Arial"/>
              </a:rPr>
              <a:t>Kurulunun </a:t>
            </a:r>
            <a:r>
              <a:rPr sz="2000" spc="-5" dirty="0">
                <a:latin typeface="Arial"/>
                <a:cs typeface="Arial"/>
              </a:rPr>
              <a:t>uygun  </a:t>
            </a:r>
            <a:r>
              <a:rPr sz="2000" dirty="0">
                <a:latin typeface="Arial"/>
                <a:cs typeface="Arial"/>
              </a:rPr>
              <a:t>görüşü </a:t>
            </a:r>
            <a:r>
              <a:rPr sz="2000" spc="-5" dirty="0">
                <a:latin typeface="Arial"/>
                <a:cs typeface="Arial"/>
              </a:rPr>
              <a:t>olmadıkça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aşamaz.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1927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Diğer Alım</a:t>
            </a:r>
            <a:r>
              <a:rPr sz="2400" b="1" spc="-22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Yöntemleri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8595995" cy="353187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5265" indent="-203200" algn="just">
              <a:lnSpc>
                <a:spcPct val="100000"/>
              </a:lnSpc>
              <a:spcBef>
                <a:spcPts val="855"/>
              </a:spcBef>
              <a:buClr>
                <a:srgbClr val="00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Çerçeve</a:t>
            </a:r>
            <a:r>
              <a:rPr sz="20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Anlaşma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ts val="2160"/>
              </a:lnSpc>
              <a:spcBef>
                <a:spcPts val="1035"/>
              </a:spcBef>
            </a:pPr>
            <a:r>
              <a:rPr sz="2000" dirty="0">
                <a:latin typeface="Arial"/>
                <a:cs typeface="Arial"/>
              </a:rPr>
              <a:t>Bir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birden </a:t>
            </a:r>
            <a:r>
              <a:rPr sz="2000" spc="-5" dirty="0">
                <a:latin typeface="Arial"/>
                <a:cs typeface="Arial"/>
              </a:rPr>
              <a:t>fazla idare ile </a:t>
            </a:r>
            <a:r>
              <a:rPr sz="2000" dirty="0">
                <a:latin typeface="Arial"/>
                <a:cs typeface="Arial"/>
              </a:rPr>
              <a:t>bir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birden </a:t>
            </a:r>
            <a:r>
              <a:rPr sz="2000" spc="-5" dirty="0">
                <a:latin typeface="Arial"/>
                <a:cs typeface="Arial"/>
              </a:rPr>
              <a:t>fazla istekli arasında, </a:t>
            </a:r>
            <a:r>
              <a:rPr sz="2000" dirty="0">
                <a:latin typeface="Arial"/>
                <a:cs typeface="Arial"/>
              </a:rPr>
              <a:t>belirli bir  zaman </a:t>
            </a:r>
            <a:r>
              <a:rPr sz="2000" spc="-5" dirty="0">
                <a:latin typeface="Arial"/>
                <a:cs typeface="Arial"/>
              </a:rPr>
              <a:t>aralığında gerçekleştirilecek alımların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özellikle fiyat ve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mümkün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olan 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hallerde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öngörülen miktarlarının </a:t>
            </a:r>
            <a:r>
              <a:rPr sz="2000" dirty="0">
                <a:latin typeface="Arial"/>
                <a:cs typeface="Arial"/>
              </a:rPr>
              <a:t>tespitine </a:t>
            </a:r>
            <a:r>
              <a:rPr sz="2000" spc="-5" dirty="0">
                <a:latin typeface="Arial"/>
                <a:cs typeface="Arial"/>
              </a:rPr>
              <a:t>ilişkin şartları </a:t>
            </a:r>
            <a:r>
              <a:rPr sz="2000" dirty="0">
                <a:latin typeface="Arial"/>
                <a:cs typeface="Arial"/>
              </a:rPr>
              <a:t>belirleyen  </a:t>
            </a:r>
            <a:r>
              <a:rPr sz="2000" spc="-10" dirty="0">
                <a:latin typeface="Arial"/>
                <a:cs typeface="Arial"/>
              </a:rPr>
              <a:t>anlaşmadır.</a:t>
            </a:r>
            <a:endParaRPr sz="2000">
              <a:latin typeface="Arial"/>
              <a:cs typeface="Arial"/>
            </a:endParaRPr>
          </a:p>
          <a:p>
            <a:pPr marL="355600" marR="5715" indent="-342900">
              <a:lnSpc>
                <a:spcPts val="2160"/>
              </a:lnSpc>
              <a:spcBef>
                <a:spcPts val="1010"/>
              </a:spcBef>
              <a:buClr>
                <a:srgbClr val="B60909"/>
              </a:buClr>
              <a:buChar char="•"/>
              <a:tabLst>
                <a:tab pos="354965" algn="l"/>
                <a:tab pos="355600" algn="l"/>
                <a:tab pos="814069" algn="l"/>
                <a:tab pos="1498600" algn="l"/>
                <a:tab pos="2355215" algn="l"/>
                <a:tab pos="3039745" algn="l"/>
                <a:tab pos="3754120" algn="l"/>
                <a:tab pos="4156710" algn="l"/>
                <a:tab pos="4587875" algn="l"/>
                <a:tab pos="5271135" algn="l"/>
                <a:tab pos="6125845" algn="l"/>
                <a:tab pos="6810375" algn="l"/>
                <a:tab pos="7593965" algn="l"/>
              </a:tabLst>
            </a:pPr>
            <a:r>
              <a:rPr sz="2000" dirty="0">
                <a:latin typeface="Arial"/>
                <a:cs typeface="Arial"/>
              </a:rPr>
              <a:t>Bir	veya	bir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en	f</a:t>
            </a:r>
            <a:r>
              <a:rPr sz="2000" spc="-2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zla	ida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e	</a:t>
            </a:r>
            <a:r>
              <a:rPr sz="2000" spc="-5" dirty="0">
                <a:latin typeface="Arial"/>
                <a:cs typeface="Arial"/>
              </a:rPr>
              <a:t>il</a:t>
            </a:r>
            <a:r>
              <a:rPr sz="2000" dirty="0">
                <a:latin typeface="Arial"/>
                <a:cs typeface="Arial"/>
              </a:rPr>
              <a:t>e	bir	</a:t>
            </a:r>
            <a:r>
              <a:rPr sz="2000" spc="-2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eya	bir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n	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dirty="0">
                <a:latin typeface="Arial"/>
                <a:cs typeface="Arial"/>
              </a:rPr>
              <a:t>la	ist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kli	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-15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nda  </a:t>
            </a:r>
            <a:r>
              <a:rPr sz="2000" spc="-15" dirty="0">
                <a:latin typeface="Arial"/>
                <a:cs typeface="Arial"/>
              </a:rPr>
              <a:t>yapılabilir.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B60909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Süresi 48 </a:t>
            </a:r>
            <a:r>
              <a:rPr sz="2000" spc="-5" dirty="0">
                <a:latin typeface="Arial"/>
                <a:cs typeface="Arial"/>
              </a:rPr>
              <a:t>ayı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geçemez.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Clr>
                <a:srgbClr val="B60909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İstekli ile </a:t>
            </a:r>
            <a:r>
              <a:rPr sz="2000" dirty="0">
                <a:latin typeface="Arial"/>
                <a:cs typeface="Arial"/>
              </a:rPr>
              <a:t>idare </a:t>
            </a:r>
            <a:r>
              <a:rPr sz="2000" spc="-5" dirty="0">
                <a:latin typeface="Arial"/>
                <a:cs typeface="Arial"/>
              </a:rPr>
              <a:t>arasında münferit </a:t>
            </a:r>
            <a:r>
              <a:rPr sz="2000" dirty="0">
                <a:latin typeface="Arial"/>
                <a:cs typeface="Arial"/>
              </a:rPr>
              <a:t>sözleşmeler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imzalanır.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B60909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İstekliler, </a:t>
            </a:r>
            <a:r>
              <a:rPr sz="2000" dirty="0">
                <a:latin typeface="Arial"/>
                <a:cs typeface="Arial"/>
              </a:rPr>
              <a:t>yeterliklerinin </a:t>
            </a:r>
            <a:r>
              <a:rPr sz="2000" spc="-5" dirty="0">
                <a:latin typeface="Arial"/>
                <a:cs typeface="Arial"/>
              </a:rPr>
              <a:t>devamını </a:t>
            </a:r>
            <a:r>
              <a:rPr sz="2000" dirty="0">
                <a:latin typeface="Arial"/>
                <a:cs typeface="Arial"/>
              </a:rPr>
              <a:t>12 ayda bir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belgelendirirler.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1927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Diğer Alım</a:t>
            </a:r>
            <a:r>
              <a:rPr sz="2400" b="1" spc="-22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Yöntemleri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8349"/>
            <a:ext cx="8596630" cy="5067300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245745" indent="-233679">
              <a:lnSpc>
                <a:spcPct val="100000"/>
              </a:lnSpc>
              <a:spcBef>
                <a:spcPts val="895"/>
              </a:spcBef>
              <a:buClr>
                <a:srgbClr val="000000"/>
              </a:buClr>
              <a:buFont typeface="Wingdings"/>
              <a:buChar char=""/>
              <a:tabLst>
                <a:tab pos="246379" algn="l"/>
              </a:tabLst>
            </a:pPr>
            <a:r>
              <a:rPr sz="1700" b="1" spc="-5" dirty="0">
                <a:solidFill>
                  <a:srgbClr val="FF0000"/>
                </a:solidFill>
                <a:latin typeface="Arial"/>
                <a:cs typeface="Arial"/>
              </a:rPr>
              <a:t>Ortak</a:t>
            </a:r>
            <a:r>
              <a:rPr sz="17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-5" dirty="0">
                <a:solidFill>
                  <a:srgbClr val="FF0000"/>
                </a:solidFill>
                <a:latin typeface="Arial"/>
                <a:cs typeface="Arial"/>
              </a:rPr>
              <a:t>alım</a:t>
            </a:r>
            <a:endParaRPr sz="1700">
              <a:latin typeface="Arial"/>
              <a:cs typeface="Arial"/>
            </a:endParaRPr>
          </a:p>
          <a:p>
            <a:pPr marL="12700" marR="5080">
              <a:lnSpc>
                <a:spcPts val="1839"/>
              </a:lnSpc>
              <a:spcBef>
                <a:spcPts val="1019"/>
              </a:spcBef>
            </a:pPr>
            <a:r>
              <a:rPr sz="1700" dirty="0">
                <a:latin typeface="Arial"/>
                <a:cs typeface="Arial"/>
              </a:rPr>
              <a:t>Birden fazla idarenin </a:t>
            </a:r>
            <a:r>
              <a:rPr sz="1700" spc="-5" dirty="0">
                <a:latin typeface="Arial"/>
                <a:cs typeface="Arial"/>
              </a:rPr>
              <a:t>ortak ihtiyaçlarının karşılanmasına yönelik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mal ve hizmet alımları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ile  bakım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onarım işlerine </a:t>
            </a:r>
            <a:r>
              <a:rPr sz="1700" dirty="0">
                <a:latin typeface="Arial"/>
                <a:cs typeface="Arial"/>
              </a:rPr>
              <a:t>ilişkin, </a:t>
            </a:r>
            <a:r>
              <a:rPr sz="1700" spc="-5" dirty="0">
                <a:latin typeface="Arial"/>
                <a:cs typeface="Arial"/>
              </a:rPr>
              <a:t>tek </a:t>
            </a:r>
            <a:r>
              <a:rPr sz="1700" dirty="0">
                <a:latin typeface="Arial"/>
                <a:cs typeface="Arial"/>
              </a:rPr>
              <a:t>bir ihale</a:t>
            </a:r>
            <a:r>
              <a:rPr sz="1700" spc="-15" dirty="0">
                <a:latin typeface="Arial"/>
                <a:cs typeface="Arial"/>
              </a:rPr>
              <a:t> yapılabilir.</a:t>
            </a:r>
            <a:endParaRPr sz="1700">
              <a:latin typeface="Arial"/>
              <a:cs typeface="Arial"/>
            </a:endParaRPr>
          </a:p>
          <a:p>
            <a:pPr marL="355600" marR="8255" indent="-342900">
              <a:lnSpc>
                <a:spcPts val="1839"/>
              </a:lnSpc>
              <a:spcBef>
                <a:spcPts val="990"/>
              </a:spcBef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700" dirty="0">
                <a:latin typeface="Arial"/>
                <a:cs typeface="Arial"/>
              </a:rPr>
              <a:t>Bir protokol ile bir idare,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kesin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teminatın alınması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sözleşmenin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imzalanması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hariç </a:t>
            </a:r>
            <a:r>
              <a:rPr sz="1700" spc="-5" dirty="0">
                <a:latin typeface="Arial"/>
                <a:cs typeface="Arial"/>
              </a:rPr>
              <a:t> tüm </a:t>
            </a:r>
            <a:r>
              <a:rPr sz="1700" dirty="0">
                <a:latin typeface="Arial"/>
                <a:cs typeface="Arial"/>
              </a:rPr>
              <a:t>ihale </a:t>
            </a:r>
            <a:r>
              <a:rPr sz="1700" spc="-5" dirty="0">
                <a:latin typeface="Arial"/>
                <a:cs typeface="Arial"/>
              </a:rPr>
              <a:t>işlemlerini diğer </a:t>
            </a:r>
            <a:r>
              <a:rPr sz="1700" dirty="0">
                <a:latin typeface="Arial"/>
                <a:cs typeface="Arial"/>
              </a:rPr>
              <a:t>idareler </a:t>
            </a:r>
            <a:r>
              <a:rPr sz="1700" spc="-5" dirty="0">
                <a:latin typeface="Arial"/>
                <a:cs typeface="Arial"/>
              </a:rPr>
              <a:t>adına gerçekleştirmek üzere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görevlendirilir.</a:t>
            </a:r>
            <a:endParaRPr sz="1700">
              <a:latin typeface="Arial"/>
              <a:cs typeface="Arial"/>
            </a:endParaRPr>
          </a:p>
          <a:p>
            <a:pPr marL="355600" indent="-342900">
              <a:lnSpc>
                <a:spcPts val="1939"/>
              </a:lnSpc>
              <a:spcBef>
                <a:spcPts val="770"/>
              </a:spcBef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700" dirty="0">
                <a:latin typeface="Arial"/>
                <a:cs typeface="Arial"/>
              </a:rPr>
              <a:t>Protokole taraf olan </a:t>
            </a:r>
            <a:r>
              <a:rPr sz="1700" spc="-5" dirty="0">
                <a:latin typeface="Arial"/>
                <a:cs typeface="Arial"/>
              </a:rPr>
              <a:t>her </a:t>
            </a:r>
            <a:r>
              <a:rPr sz="1700" dirty="0">
                <a:latin typeface="Arial"/>
                <a:cs typeface="Arial"/>
              </a:rPr>
              <a:t>bir idare </a:t>
            </a:r>
            <a:r>
              <a:rPr sz="1700" spc="5" dirty="0">
                <a:latin typeface="Arial"/>
                <a:cs typeface="Arial"/>
              </a:rPr>
              <a:t>ile </a:t>
            </a:r>
            <a:r>
              <a:rPr sz="1700" dirty="0">
                <a:latin typeface="Arial"/>
                <a:cs typeface="Arial"/>
              </a:rPr>
              <a:t>ihalenin </a:t>
            </a:r>
            <a:r>
              <a:rPr sz="1700" spc="-5" dirty="0">
                <a:latin typeface="Arial"/>
                <a:cs typeface="Arial"/>
              </a:rPr>
              <a:t>üzerine bırakılmasına </a:t>
            </a:r>
            <a:r>
              <a:rPr sz="1700" dirty="0">
                <a:latin typeface="Arial"/>
                <a:cs typeface="Arial"/>
              </a:rPr>
              <a:t>karar</a:t>
            </a:r>
            <a:r>
              <a:rPr sz="1700" spc="17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verilen</a:t>
            </a:r>
            <a:endParaRPr sz="1700">
              <a:latin typeface="Arial"/>
              <a:cs typeface="Arial"/>
            </a:endParaRPr>
          </a:p>
          <a:p>
            <a:pPr marL="355600">
              <a:lnSpc>
                <a:spcPts val="1939"/>
              </a:lnSpc>
            </a:pPr>
            <a:r>
              <a:rPr sz="1700" spc="-5" dirty="0">
                <a:latin typeface="Arial"/>
                <a:cs typeface="Arial"/>
              </a:rPr>
              <a:t>istekli/istekliler arasında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ayrı 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ayrı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sözleşme</a:t>
            </a:r>
            <a:r>
              <a:rPr sz="1700" spc="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imzalanır.</a:t>
            </a:r>
            <a:endParaRPr sz="1700">
              <a:latin typeface="Arial"/>
              <a:cs typeface="Arial"/>
            </a:endParaRPr>
          </a:p>
          <a:p>
            <a:pPr marL="12700" marR="1375410">
              <a:lnSpc>
                <a:spcPct val="138800"/>
              </a:lnSpc>
              <a:buFont typeface="Wingdings"/>
              <a:buChar char=""/>
              <a:tabLst>
                <a:tab pos="354965" algn="l"/>
                <a:tab pos="355600" algn="l"/>
              </a:tabLst>
            </a:pP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İş deneyim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belgeleri </a:t>
            </a:r>
            <a:r>
              <a:rPr sz="1700" dirty="0">
                <a:latin typeface="Arial"/>
                <a:cs typeface="Arial"/>
              </a:rPr>
              <a:t>sözleşme </a:t>
            </a:r>
            <a:r>
              <a:rPr sz="1700" spc="-5" dirty="0">
                <a:latin typeface="Arial"/>
                <a:cs typeface="Arial"/>
              </a:rPr>
              <a:t>imzalayan </a:t>
            </a:r>
            <a:r>
              <a:rPr sz="1700" dirty="0">
                <a:latin typeface="Arial"/>
                <a:cs typeface="Arial"/>
              </a:rPr>
              <a:t>idareler </a:t>
            </a:r>
            <a:r>
              <a:rPr sz="1700" spc="-5" dirty="0">
                <a:latin typeface="Arial"/>
                <a:cs typeface="Arial"/>
              </a:rPr>
              <a:t>tarafından </a:t>
            </a:r>
            <a:r>
              <a:rPr sz="1700" spc="-10" dirty="0">
                <a:latin typeface="Arial"/>
                <a:cs typeface="Arial"/>
              </a:rPr>
              <a:t>düzenlenir.  </a:t>
            </a:r>
            <a:r>
              <a:rPr sz="1700" dirty="0">
                <a:latin typeface="Arial"/>
                <a:cs typeface="Arial"/>
              </a:rPr>
              <a:t>Protokolde;</a:t>
            </a:r>
            <a:endParaRPr sz="17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305"/>
              </a:spcBef>
              <a:buChar char="•"/>
              <a:tabLst>
                <a:tab pos="812165" algn="l"/>
                <a:tab pos="812800" algn="l"/>
              </a:tabLst>
            </a:pPr>
            <a:r>
              <a:rPr sz="1700" dirty="0">
                <a:latin typeface="Arial"/>
                <a:cs typeface="Arial"/>
              </a:rPr>
              <a:t>ortak </a:t>
            </a:r>
            <a:r>
              <a:rPr sz="1700" spc="-5" dirty="0">
                <a:latin typeface="Arial"/>
                <a:cs typeface="Arial"/>
              </a:rPr>
              <a:t>ihtiyacın niteliği, türü,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miktarı,</a:t>
            </a:r>
            <a:endParaRPr sz="17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300"/>
              </a:spcBef>
              <a:buChar char="•"/>
              <a:tabLst>
                <a:tab pos="812165" algn="l"/>
                <a:tab pos="812800" algn="l"/>
              </a:tabLst>
            </a:pPr>
            <a:r>
              <a:rPr sz="1700" dirty="0">
                <a:latin typeface="Arial"/>
                <a:cs typeface="Arial"/>
              </a:rPr>
              <a:t>ihale</a:t>
            </a:r>
            <a:r>
              <a:rPr sz="1700" spc="-5" dirty="0">
                <a:latin typeface="Arial"/>
                <a:cs typeface="Arial"/>
              </a:rPr>
              <a:t> usulü,</a:t>
            </a:r>
            <a:endParaRPr sz="17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85"/>
              </a:spcBef>
              <a:buChar char="•"/>
              <a:tabLst>
                <a:tab pos="812165" algn="l"/>
                <a:tab pos="812800" algn="l"/>
              </a:tabLst>
            </a:pPr>
            <a:r>
              <a:rPr sz="1700" dirty="0">
                <a:latin typeface="Arial"/>
                <a:cs typeface="Arial"/>
              </a:rPr>
              <a:t>ihale </a:t>
            </a:r>
            <a:r>
              <a:rPr sz="1700" spc="-5" dirty="0">
                <a:latin typeface="Arial"/>
                <a:cs typeface="Arial"/>
              </a:rPr>
              <a:t>hazırlık işlemlerinin </a:t>
            </a:r>
            <a:r>
              <a:rPr sz="1700" dirty="0">
                <a:latin typeface="Arial"/>
                <a:cs typeface="Arial"/>
              </a:rPr>
              <a:t>hangi idare/idarelerce </a:t>
            </a:r>
            <a:r>
              <a:rPr sz="1700" spc="-5" dirty="0">
                <a:latin typeface="Arial"/>
                <a:cs typeface="Arial"/>
              </a:rPr>
              <a:t>yerine getirileceği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</a:t>
            </a:r>
            <a:endParaRPr sz="17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300"/>
              </a:spcBef>
              <a:buChar char="•"/>
              <a:tabLst>
                <a:tab pos="812165" algn="l"/>
                <a:tab pos="812800" algn="l"/>
              </a:tabLst>
            </a:pPr>
            <a:r>
              <a:rPr sz="1700" spc="-5" dirty="0">
                <a:latin typeface="Arial"/>
                <a:cs typeface="Arial"/>
              </a:rPr>
              <a:t>koordinatör idareye </a:t>
            </a:r>
            <a:r>
              <a:rPr sz="1700" dirty="0">
                <a:latin typeface="Arial"/>
                <a:cs typeface="Arial"/>
              </a:rPr>
              <a:t>ilişkin bilgiler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700" spc="-10" dirty="0">
                <a:latin typeface="Arial"/>
                <a:cs typeface="Arial"/>
              </a:rPr>
              <a:t>belirtilir.</a:t>
            </a:r>
            <a:endParaRPr sz="1700">
              <a:latin typeface="Arial"/>
              <a:cs typeface="Arial"/>
            </a:endParaRPr>
          </a:p>
          <a:p>
            <a:pPr marL="12700" marR="6350">
              <a:lnSpc>
                <a:spcPts val="2090"/>
              </a:lnSpc>
              <a:spcBef>
                <a:spcPts val="835"/>
              </a:spcBef>
              <a:tabLst>
                <a:tab pos="562610" algn="l"/>
                <a:tab pos="1496695" algn="l"/>
                <a:tab pos="1865630" algn="l"/>
                <a:tab pos="2715895" algn="l"/>
                <a:tab pos="3649345" algn="l"/>
                <a:tab pos="5304790" algn="l"/>
                <a:tab pos="6526530" algn="l"/>
                <a:tab pos="7440295" algn="l"/>
                <a:tab pos="7930515" algn="l"/>
              </a:tabLst>
            </a:pPr>
            <a:r>
              <a:rPr sz="1700" dirty="0">
                <a:latin typeface="Arial"/>
                <a:cs typeface="Arial"/>
              </a:rPr>
              <a:t>Eş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k	</a:t>
            </a:r>
            <a:r>
              <a:rPr sz="1700" spc="-5" dirty="0">
                <a:latin typeface="Arial"/>
                <a:cs typeface="Arial"/>
              </a:rPr>
              <a:t>değerl</a:t>
            </a:r>
            <a:r>
              <a:rPr sz="1700" dirty="0">
                <a:latin typeface="Arial"/>
                <a:cs typeface="Arial"/>
              </a:rPr>
              <a:t>er	ve	parasal	li</a:t>
            </a:r>
            <a:r>
              <a:rPr sz="1700" spc="-15" dirty="0">
                <a:latin typeface="Arial"/>
                <a:cs typeface="Arial"/>
              </a:rPr>
              <a:t>m</a:t>
            </a:r>
            <a:r>
              <a:rPr sz="1700" spc="-10" dirty="0">
                <a:latin typeface="Arial"/>
                <a:cs typeface="Arial"/>
              </a:rPr>
              <a:t>it</a:t>
            </a:r>
            <a:r>
              <a:rPr sz="1700" dirty="0">
                <a:latin typeface="Arial"/>
                <a:cs typeface="Arial"/>
              </a:rPr>
              <a:t>ler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	be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2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len</a:t>
            </a:r>
            <a:r>
              <a:rPr sz="1700" spc="-15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es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nde	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koordina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tö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r	idarenin	</a:t>
            </a:r>
            <a:r>
              <a:rPr sz="1700" spc="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abi	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duğu  tutarlar </a:t>
            </a:r>
            <a:r>
              <a:rPr sz="1700" dirty="0">
                <a:latin typeface="Arial"/>
                <a:cs typeface="Arial"/>
              </a:rPr>
              <a:t>dikkate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alınır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8778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0" dirty="0">
                <a:solidFill>
                  <a:srgbClr val="1FCEDF"/>
                </a:solidFill>
                <a:latin typeface="Arial"/>
                <a:cs typeface="Arial"/>
              </a:rPr>
              <a:t>Tasarım</a:t>
            </a:r>
            <a:r>
              <a:rPr sz="2400" b="1" spc="-9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Yarışmaları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5360" cy="3436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265" indent="-203200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Tasarım</a:t>
            </a:r>
            <a:r>
              <a:rPr sz="20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Yarışmaları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2000" spc="-10" dirty="0">
                <a:latin typeface="Arial"/>
                <a:cs typeface="Arial"/>
              </a:rPr>
              <a:t>İdareler,</a:t>
            </a:r>
            <a:endParaRPr sz="2000">
              <a:latin typeface="Arial"/>
              <a:cs typeface="Arial"/>
            </a:endParaRPr>
          </a:p>
          <a:p>
            <a:pPr marL="355600" marR="5080" indent="-342900" algn="just">
              <a:lnSpc>
                <a:spcPts val="2160"/>
              </a:lnSpc>
              <a:spcBef>
                <a:spcPts val="103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mimarlık, </a:t>
            </a:r>
            <a:r>
              <a:rPr sz="2000" dirty="0">
                <a:latin typeface="Arial"/>
                <a:cs typeface="Arial"/>
              </a:rPr>
              <a:t>peyzaj </a:t>
            </a:r>
            <a:r>
              <a:rPr sz="2000" spc="-5" dirty="0">
                <a:latin typeface="Arial"/>
                <a:cs typeface="Arial"/>
              </a:rPr>
              <a:t>mimarlığı, mühendislik, </a:t>
            </a:r>
            <a:r>
              <a:rPr sz="2000" dirty="0">
                <a:latin typeface="Arial"/>
                <a:cs typeface="Arial"/>
              </a:rPr>
              <a:t>kentsel </a:t>
            </a:r>
            <a:r>
              <a:rPr sz="2000" spc="-5" dirty="0">
                <a:latin typeface="Arial"/>
                <a:cs typeface="Arial"/>
              </a:rPr>
              <a:t>tasarım </a:t>
            </a:r>
            <a:r>
              <a:rPr sz="2000" dirty="0">
                <a:latin typeface="Arial"/>
                <a:cs typeface="Arial"/>
              </a:rPr>
              <a:t>projeleri, </a:t>
            </a:r>
            <a:r>
              <a:rPr sz="2000" spc="-5" dirty="0">
                <a:latin typeface="Arial"/>
                <a:cs typeface="Arial"/>
              </a:rPr>
              <a:t>şehir  ve bölge plânlama ve güzel </a:t>
            </a:r>
            <a:r>
              <a:rPr sz="2000" dirty="0">
                <a:latin typeface="Arial"/>
                <a:cs typeface="Arial"/>
              </a:rPr>
              <a:t>sanat </a:t>
            </a:r>
            <a:r>
              <a:rPr sz="2000" spc="-5" dirty="0">
                <a:latin typeface="Arial"/>
                <a:cs typeface="Arial"/>
              </a:rPr>
              <a:t>eserleri ile </a:t>
            </a:r>
            <a:r>
              <a:rPr sz="2000" dirty="0">
                <a:latin typeface="Arial"/>
                <a:cs typeface="Arial"/>
              </a:rPr>
              <a:t>ilgili bir </a:t>
            </a:r>
            <a:r>
              <a:rPr sz="2000" spc="-5" dirty="0">
                <a:latin typeface="Arial"/>
                <a:cs typeface="Arial"/>
              </a:rPr>
              <a:t>plân veya tasarım  </a:t>
            </a:r>
            <a:r>
              <a:rPr sz="2000" dirty="0">
                <a:latin typeface="Arial"/>
                <a:cs typeface="Arial"/>
              </a:rPr>
              <a:t>projesi elde edilmesine yönelik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olarak,</a:t>
            </a:r>
            <a:endParaRPr sz="2000">
              <a:latin typeface="Arial"/>
              <a:cs typeface="Arial"/>
            </a:endParaRPr>
          </a:p>
          <a:p>
            <a:pPr marL="355600" marR="5715" indent="-342900" algn="just">
              <a:lnSpc>
                <a:spcPts val="2160"/>
              </a:lnSpc>
              <a:spcBef>
                <a:spcPts val="994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ilgili mevzuatında </a:t>
            </a:r>
            <a:r>
              <a:rPr sz="2000" spc="-5" dirty="0">
                <a:latin typeface="Arial"/>
                <a:cs typeface="Arial"/>
              </a:rPr>
              <a:t>belirlenecek </a:t>
            </a:r>
            <a:r>
              <a:rPr sz="2000" dirty="0">
                <a:latin typeface="Arial"/>
                <a:cs typeface="Arial"/>
              </a:rPr>
              <a:t>usul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esaslara </a:t>
            </a:r>
            <a:r>
              <a:rPr sz="2000" spc="-5" dirty="0">
                <a:latin typeface="Arial"/>
                <a:cs typeface="Arial"/>
              </a:rPr>
              <a:t>göre </a:t>
            </a:r>
            <a:r>
              <a:rPr sz="2000" dirty="0">
                <a:latin typeface="Arial"/>
                <a:cs typeface="Arial"/>
              </a:rPr>
              <a:t>rekabeti </a:t>
            </a:r>
            <a:r>
              <a:rPr sz="2000" spc="-5" dirty="0">
                <a:latin typeface="Arial"/>
                <a:cs typeface="Arial"/>
              </a:rPr>
              <a:t>sağlayacak  </a:t>
            </a:r>
            <a:r>
              <a:rPr sz="2000" dirty="0">
                <a:latin typeface="Arial"/>
                <a:cs typeface="Arial"/>
              </a:rPr>
              <a:t>şekilde </a:t>
            </a:r>
            <a:r>
              <a:rPr sz="2000" spc="-5" dirty="0">
                <a:latin typeface="Arial"/>
                <a:cs typeface="Arial"/>
              </a:rPr>
              <a:t>ilân yapılmak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suretiyle,</a:t>
            </a:r>
            <a:endParaRPr sz="2000">
              <a:latin typeface="Arial"/>
              <a:cs typeface="Arial"/>
            </a:endParaRPr>
          </a:p>
          <a:p>
            <a:pPr marL="355600" marR="6350" indent="-342900" algn="just">
              <a:lnSpc>
                <a:spcPts val="2160"/>
              </a:lnSpc>
              <a:spcBef>
                <a:spcPts val="101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jüri tarafından değerlendirme yapılmak üzere </a:t>
            </a:r>
            <a:r>
              <a:rPr sz="2000" spc="-10" dirty="0">
                <a:latin typeface="Arial"/>
                <a:cs typeface="Arial"/>
              </a:rPr>
              <a:t>ödüllü </a:t>
            </a:r>
            <a:r>
              <a:rPr sz="2000" spc="-5" dirty="0">
                <a:latin typeface="Arial"/>
                <a:cs typeface="Arial"/>
              </a:rPr>
              <a:t>veya ödülsüz  yarışma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yaptırabilir.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64718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9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Onayı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5995" cy="3710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265" indent="-203200" algn="just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İhale süreci, </a:t>
            </a:r>
            <a:r>
              <a:rPr sz="2000" dirty="0">
                <a:latin typeface="Arial"/>
                <a:cs typeface="Arial"/>
              </a:rPr>
              <a:t>ihale </a:t>
            </a:r>
            <a:r>
              <a:rPr sz="2000" spc="-10" dirty="0">
                <a:latin typeface="Arial"/>
                <a:cs typeface="Arial"/>
              </a:rPr>
              <a:t>onayının </a:t>
            </a:r>
            <a:r>
              <a:rPr sz="2000" spc="-5" dirty="0">
                <a:latin typeface="Arial"/>
                <a:cs typeface="Arial"/>
              </a:rPr>
              <a:t>alınmasıyla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başlar.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"/>
            </a:pPr>
            <a:endParaRPr sz="2750">
              <a:latin typeface="Arial"/>
              <a:cs typeface="Arial"/>
            </a:endParaRPr>
          </a:p>
          <a:p>
            <a:pPr marL="12700" marR="5080" algn="just">
              <a:lnSpc>
                <a:spcPts val="2160"/>
              </a:lnSpc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25" dirty="0">
                <a:latin typeface="Arial"/>
                <a:cs typeface="Arial"/>
              </a:rPr>
              <a:t>Yaklaşık </a:t>
            </a:r>
            <a:r>
              <a:rPr sz="2000" spc="-5" dirty="0">
                <a:latin typeface="Arial"/>
                <a:cs typeface="Arial"/>
              </a:rPr>
              <a:t>maliyet hesap </a:t>
            </a:r>
            <a:r>
              <a:rPr sz="2000" dirty="0">
                <a:latin typeface="Arial"/>
                <a:cs typeface="Arial"/>
              </a:rPr>
              <a:t>cetveli, </a:t>
            </a:r>
            <a:r>
              <a:rPr sz="2000" spc="-10" dirty="0">
                <a:latin typeface="Arial"/>
                <a:cs typeface="Arial"/>
              </a:rPr>
              <a:t>şartnameler, </a:t>
            </a:r>
            <a:r>
              <a:rPr sz="2000" dirty="0">
                <a:latin typeface="Arial"/>
                <a:cs typeface="Arial"/>
              </a:rPr>
              <a:t>sözleşme </a:t>
            </a:r>
            <a:r>
              <a:rPr sz="2000" spc="-5" dirty="0">
                <a:latin typeface="Arial"/>
                <a:cs typeface="Arial"/>
              </a:rPr>
              <a:t>tasarısı ve diğer  doküman </a:t>
            </a:r>
            <a:r>
              <a:rPr sz="2000" dirty="0">
                <a:latin typeface="Arial"/>
                <a:cs typeface="Arial"/>
              </a:rPr>
              <a:t>ihale onay </a:t>
            </a:r>
            <a:r>
              <a:rPr sz="2000" spc="-5" dirty="0">
                <a:latin typeface="Arial"/>
                <a:cs typeface="Arial"/>
              </a:rPr>
              <a:t>belgesine </a:t>
            </a:r>
            <a:r>
              <a:rPr sz="2000" dirty="0">
                <a:latin typeface="Arial"/>
                <a:cs typeface="Arial"/>
              </a:rPr>
              <a:t>eklenir </a:t>
            </a:r>
            <a:r>
              <a:rPr sz="2000" spc="-10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bu </a:t>
            </a:r>
            <a:r>
              <a:rPr sz="2000" spc="-5" dirty="0">
                <a:latin typeface="Arial"/>
                <a:cs typeface="Arial"/>
              </a:rPr>
              <a:t>belge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ihale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yetkilisinin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onayına 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sunulur.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sz="2200">
              <a:latin typeface="Arial"/>
              <a:cs typeface="Arial"/>
            </a:endParaRPr>
          </a:p>
          <a:p>
            <a:pPr marL="12700" marR="6350" algn="just">
              <a:lnSpc>
                <a:spcPts val="2160"/>
              </a:lnSpc>
              <a:spcBef>
                <a:spcPts val="163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İhale onayı </a:t>
            </a:r>
            <a:r>
              <a:rPr sz="2000" spc="-5" dirty="0">
                <a:latin typeface="Arial"/>
                <a:cs typeface="Arial"/>
              </a:rPr>
              <a:t>alındıktan </a:t>
            </a:r>
            <a:r>
              <a:rPr sz="2000" dirty="0">
                <a:latin typeface="Arial"/>
                <a:cs typeface="Arial"/>
              </a:rPr>
              <a:t>sonra,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EKAP’tan ihale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kayıt numarası </a:t>
            </a:r>
            <a:r>
              <a:rPr sz="2000" spc="-5" dirty="0">
                <a:latin typeface="Arial"/>
                <a:cs typeface="Arial"/>
              </a:rPr>
              <a:t>alınarak </a:t>
            </a:r>
            <a:r>
              <a:rPr sz="2000" dirty="0">
                <a:latin typeface="Arial"/>
                <a:cs typeface="Arial"/>
              </a:rPr>
              <a:t>ihale  </a:t>
            </a:r>
            <a:r>
              <a:rPr sz="2000" spc="-5" dirty="0">
                <a:latin typeface="Arial"/>
                <a:cs typeface="Arial"/>
              </a:rPr>
              <a:t>ilanı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yayımlanabilir.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ts val="2160"/>
              </a:lnSpc>
              <a:spcBef>
                <a:spcPts val="1639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İlan </a:t>
            </a:r>
            <a:r>
              <a:rPr sz="2000" spc="-5" dirty="0">
                <a:latin typeface="Arial"/>
                <a:cs typeface="Arial"/>
              </a:rPr>
              <a:t>yapılmaksızın </a:t>
            </a:r>
            <a:r>
              <a:rPr sz="2000" dirty="0">
                <a:latin typeface="Arial"/>
                <a:cs typeface="Arial"/>
              </a:rPr>
              <a:t>gerçekleştirilen ihalelerde </a:t>
            </a:r>
            <a:r>
              <a:rPr sz="2000" spc="-10" dirty="0">
                <a:latin typeface="Arial"/>
                <a:cs typeface="Arial"/>
              </a:rPr>
              <a:t>[21 </a:t>
            </a:r>
            <a:r>
              <a:rPr sz="2000" dirty="0">
                <a:latin typeface="Arial"/>
                <a:cs typeface="Arial"/>
              </a:rPr>
              <a:t>(b), </a:t>
            </a:r>
            <a:r>
              <a:rPr sz="2000" spc="-5" dirty="0">
                <a:latin typeface="Arial"/>
                <a:cs typeface="Arial"/>
              </a:rPr>
              <a:t>(c) ve (f)] ise davet  yazısı </a:t>
            </a:r>
            <a:r>
              <a:rPr sz="2000" dirty="0">
                <a:latin typeface="Arial"/>
                <a:cs typeface="Arial"/>
              </a:rPr>
              <a:t>gönderilmeden önce Kurumdan ihale </a:t>
            </a:r>
            <a:r>
              <a:rPr sz="2000" spc="-5" dirty="0">
                <a:latin typeface="Arial"/>
                <a:cs typeface="Arial"/>
              </a:rPr>
              <a:t>kayıt </a:t>
            </a:r>
            <a:r>
              <a:rPr sz="2000" dirty="0">
                <a:latin typeface="Arial"/>
                <a:cs typeface="Arial"/>
              </a:rPr>
              <a:t>numarası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alınır.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4135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9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İlanı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00227" y="970914"/>
          <a:ext cx="8676639" cy="5174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/>
                <a:gridCol w="2837815"/>
                <a:gridCol w="2002789"/>
                <a:gridCol w="844550"/>
                <a:gridCol w="1207135"/>
                <a:gridCol w="1459865"/>
              </a:tblGrid>
              <a:tr h="792480"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4734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- 13 /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</a:t>
                      </a:r>
                    </a:p>
                  </a:txBody>
                  <a:tcPr marL="0" marR="0" marT="49530" marB="0" vert="vert27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C4E0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İhale İlan Kuralları -</a:t>
                      </a:r>
                      <a:r>
                        <a:rPr sz="16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2021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6AB3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İlan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Koşulları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(İlan/Ön yeterlik ilan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tarihi)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7780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6AB3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İlan </a:t>
                      </a:r>
                      <a:r>
                        <a:rPr sz="1600" spc="-50" dirty="0">
                          <a:latin typeface="Arial"/>
                          <a:cs typeface="Arial"/>
                        </a:rPr>
                        <a:t>Yeri</a:t>
                      </a:r>
                      <a:r>
                        <a:rPr sz="16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&amp;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sayısı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5405" marR="53975" indent="1701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YG: Yerel Gazete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KİB: Kamu İhale</a:t>
                      </a:r>
                      <a:r>
                        <a:rPr sz="10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Bülteni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6AB3DE"/>
                    </a:solidFill>
                  </a:tcPr>
                </a:tc>
              </a:tr>
              <a:tr h="4813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 vert="vert27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C4E0F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Mal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Hizmet</a:t>
                      </a:r>
                      <a:r>
                        <a:rPr sz="18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alımları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1905"/>
                        </a:lnSpc>
                        <a:spcBef>
                          <a:spcPts val="1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(13/b-1,2,3)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2385"/>
                        </a:lnSpc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( YM &lt;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ED)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YM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&lt;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242.832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TL.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Açık, BİA, P: 7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En Az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2YG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KİB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</a:tr>
              <a:tr h="4876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 vert="vert27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C4E0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242.832 &lt;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YM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&lt;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1860"/>
                        </a:lnSpc>
                      </a:pPr>
                      <a:r>
                        <a:rPr sz="1600" spc="-10" dirty="0">
                          <a:latin typeface="Arial"/>
                          <a:cs typeface="Arial"/>
                        </a:rPr>
                        <a:t>485.689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Açık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BİA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4EA4D7"/>
                      </a:solidFill>
                      <a:prstDash val="solid"/>
                    </a:lnL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:14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7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YG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KİB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208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</a:tr>
              <a:tr h="4812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 vert="vert27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C4E0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485.689 &lt;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YM.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2395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1085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Açık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  BİA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4EA4D7"/>
                      </a:solidFill>
                      <a:prstDash val="solid"/>
                    </a:lnL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:21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7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YG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KİB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8905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</a:tr>
              <a:tr h="4813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 vert="vert27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C4E0F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894715" marR="843280" indent="-45720" algn="just">
                        <a:lnSpc>
                          <a:spcPct val="99900"/>
                        </a:lnSpc>
                      </a:pPr>
                      <a:r>
                        <a:rPr sz="1800" spc="-35" dirty="0">
                          <a:latin typeface="Arial"/>
                          <a:cs typeface="Arial"/>
                        </a:rPr>
                        <a:t>Yapım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İşleri  (13/b-1,2,3)  ( 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YM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&lt;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ED)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spc="-20" dirty="0">
                          <a:latin typeface="Arial"/>
                          <a:cs typeface="Arial"/>
                        </a:rPr>
                        <a:t>YM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&lt; 485.689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TL.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Açık,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BİA, P: 7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az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YG+KİB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954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</a:tr>
              <a:tr h="5250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 vert="vert27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C4E0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14"/>
                        </a:lnSpc>
                        <a:spcBef>
                          <a:spcPts val="11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485.689 &lt;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YM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914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&lt;4.047.628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5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1079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Açık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  BİA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4EA4D7"/>
                      </a:solidFill>
                      <a:prstDash val="solid"/>
                    </a:lnL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:14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7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YG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KİB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5113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</a:tr>
              <a:tr h="4813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9530" marB="0" vert="vert27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C4E0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4.047.628 &lt;</a:t>
                      </a:r>
                      <a:r>
                        <a:rPr sz="16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YM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1085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Açık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4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  BİA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4EA4D7"/>
                      </a:solidFill>
                      <a:prstDash val="solid"/>
                    </a:lnL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:21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7</a:t>
                      </a:r>
                      <a:r>
                        <a:rPr sz="14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YG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KİB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954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</a:tr>
              <a:tr h="1443824">
                <a:tc>
                  <a:txBody>
                    <a:bodyPr/>
                    <a:lstStyle/>
                    <a:p>
                      <a:pPr marL="3187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4734-13/a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9530" marB="0" vert="vert27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C4E0F1"/>
                    </a:solidFill>
                  </a:tcPr>
                </a:tc>
                <a:tc>
                  <a:txBody>
                    <a:bodyPr/>
                    <a:lstStyle/>
                    <a:p>
                      <a:pPr marL="911860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2000" dirty="0">
                          <a:latin typeface="Arial"/>
                          <a:cs typeface="Arial"/>
                        </a:rPr>
                        <a:t>YM ≥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ED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77165" marR="66040" indent="202565">
                        <a:lnSpc>
                          <a:spcPct val="99800"/>
                        </a:lnSpc>
                        <a:spcBef>
                          <a:spcPts val="20"/>
                        </a:spcBef>
                        <a:tabLst>
                          <a:tab pos="1466850" algn="l"/>
                        </a:tabLst>
                      </a:pP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Mal </a:t>
                      </a:r>
                      <a:r>
                        <a:rPr sz="16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ve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Hizmet </a:t>
                      </a:r>
                      <a:r>
                        <a:rPr sz="16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Alımları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Genel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Bütçe: 2.225.824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TL 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Diğer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Bütçe:	3.709.717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TL  </a:t>
                      </a:r>
                      <a:r>
                        <a:rPr sz="1600" u="heavy" spc="-3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Yapım </a:t>
                      </a:r>
                      <a:r>
                        <a:rPr sz="1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işleri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 :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81.614.303</a:t>
                      </a:r>
                      <a:r>
                        <a:rPr sz="16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TL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5565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marR="256540" algn="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İlana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Elektr.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Erişim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R="273050" algn="r">
                        <a:lnSpc>
                          <a:spcPts val="192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(40-7=33</a:t>
                      </a:r>
                      <a:r>
                        <a:rPr sz="16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Gün)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168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Doküman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Elektr.</a:t>
                      </a:r>
                      <a:r>
                        <a:rPr sz="14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Erişim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(33-5=28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Gün)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914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40 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gün Davet</a:t>
                      </a:r>
                      <a:r>
                        <a:rPr sz="16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Süresi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914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5 gün</a:t>
                      </a:r>
                      <a:r>
                        <a:rPr sz="16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20" dirty="0">
                          <a:latin typeface="Arial"/>
                          <a:cs typeface="Arial"/>
                        </a:rPr>
                        <a:t>kısalır.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5085" marR="44386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Aç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ı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k  BİA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Pazarlık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EA4D7"/>
                      </a:solidFill>
                      <a:prstDash val="solid"/>
                    </a:lnL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: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Gün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KİB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EA4D7"/>
                      </a:solidFill>
                      <a:prstDash val="solid"/>
                    </a:lnL>
                    <a:lnR w="12700">
                      <a:solidFill>
                        <a:srgbClr val="4EA4D7"/>
                      </a:solidFill>
                      <a:prstDash val="solid"/>
                    </a:lnR>
                    <a:lnT w="12700">
                      <a:solidFill>
                        <a:srgbClr val="4EA4D7"/>
                      </a:solidFill>
                      <a:prstDash val="solid"/>
                    </a:lnT>
                    <a:lnB w="12700">
                      <a:solidFill>
                        <a:srgbClr val="4EA4D7"/>
                      </a:solidFill>
                      <a:prstDash val="solid"/>
                    </a:lnB>
                    <a:solidFill>
                      <a:srgbClr val="E9EF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0579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Ön</a:t>
            </a:r>
            <a:r>
              <a:rPr sz="2400" b="1" spc="-9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İlan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38367"/>
            <a:ext cx="8594090" cy="488759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34950" indent="-222885">
              <a:lnSpc>
                <a:spcPct val="100000"/>
              </a:lnSpc>
              <a:spcBef>
                <a:spcPts val="1160"/>
              </a:spcBef>
              <a:buClr>
                <a:srgbClr val="FF0000"/>
              </a:buClr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10" dirty="0">
                <a:latin typeface="Arial"/>
                <a:cs typeface="Arial"/>
              </a:rPr>
              <a:t>Ön </a:t>
            </a:r>
            <a:r>
              <a:rPr sz="2200" dirty="0">
                <a:latin typeface="Arial"/>
                <a:cs typeface="Arial"/>
              </a:rPr>
              <a:t>ilan, </a:t>
            </a:r>
            <a:r>
              <a:rPr sz="2200" spc="-5" dirty="0">
                <a:latin typeface="Arial"/>
                <a:cs typeface="Arial"/>
              </a:rPr>
              <a:t>yıl içerisinde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ihale edilmesi planlanmış </a:t>
            </a:r>
            <a:r>
              <a:rPr sz="2200" spc="-5" dirty="0">
                <a:latin typeface="Arial"/>
                <a:cs typeface="Arial"/>
              </a:rPr>
              <a:t>işlere ilişkin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olarak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200" spc="-5" dirty="0">
                <a:latin typeface="Arial"/>
                <a:cs typeface="Arial"/>
              </a:rPr>
              <a:t>yapılan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duyurudur.</a:t>
            </a:r>
            <a:endParaRPr sz="2200">
              <a:latin typeface="Arial"/>
              <a:cs typeface="Arial"/>
            </a:endParaRPr>
          </a:p>
          <a:p>
            <a:pPr marL="12700" marR="5715">
              <a:lnSpc>
                <a:spcPct val="140100"/>
              </a:lnSpc>
              <a:spcBef>
                <a:spcPts val="994"/>
              </a:spcBef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10" dirty="0">
                <a:solidFill>
                  <a:srgbClr val="FF0000"/>
                </a:solidFill>
                <a:latin typeface="Arial"/>
                <a:cs typeface="Arial"/>
              </a:rPr>
              <a:t>YM </a:t>
            </a:r>
            <a:r>
              <a:rPr sz="22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&gt;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Arial"/>
                <a:cs typeface="Arial"/>
              </a:rPr>
              <a:t>ED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olan ihaleler için </a:t>
            </a:r>
            <a:r>
              <a:rPr sz="2200" spc="-5" dirty="0">
                <a:latin typeface="Arial"/>
                <a:cs typeface="Arial"/>
              </a:rPr>
              <a:t>ön ilan </a:t>
            </a:r>
            <a:r>
              <a:rPr sz="2200" spc="-15" dirty="0">
                <a:latin typeface="Arial"/>
                <a:cs typeface="Arial"/>
              </a:rPr>
              <a:t>yapılabilir. </a:t>
            </a:r>
            <a:r>
              <a:rPr sz="2200" spc="-5" dirty="0">
                <a:latin typeface="Arial"/>
                <a:cs typeface="Arial"/>
              </a:rPr>
              <a:t>Kamu </a:t>
            </a:r>
            <a:r>
              <a:rPr sz="2200" dirty="0">
                <a:latin typeface="Arial"/>
                <a:cs typeface="Arial"/>
              </a:rPr>
              <a:t>İhale </a:t>
            </a:r>
            <a:r>
              <a:rPr sz="2200" spc="-5" dirty="0">
                <a:latin typeface="Arial"/>
                <a:cs typeface="Arial"/>
              </a:rPr>
              <a:t>Bülteninde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 ücretsiz</a:t>
            </a:r>
            <a:r>
              <a:rPr sz="2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Arial"/>
                <a:cs typeface="Arial"/>
              </a:rPr>
              <a:t>yayımlanır.</a:t>
            </a:r>
            <a:endParaRPr sz="2200">
              <a:latin typeface="Arial"/>
              <a:cs typeface="Arial"/>
            </a:endParaRPr>
          </a:p>
          <a:p>
            <a:pPr marL="312420" indent="-300355">
              <a:lnSpc>
                <a:spcPct val="100000"/>
              </a:lnSpc>
              <a:spcBef>
                <a:spcPts val="2065"/>
              </a:spcBef>
              <a:buClr>
                <a:srgbClr val="FF0000"/>
              </a:buClr>
              <a:buSzPct val="95454"/>
              <a:buFont typeface="Wingdings"/>
              <a:buChar char=""/>
              <a:tabLst>
                <a:tab pos="313055" algn="l"/>
              </a:tabLst>
            </a:pPr>
            <a:r>
              <a:rPr sz="2200" spc="-10" dirty="0">
                <a:latin typeface="Arial"/>
                <a:cs typeface="Arial"/>
              </a:rPr>
              <a:t>Ön </a:t>
            </a:r>
            <a:r>
              <a:rPr sz="2200" spc="-5" dirty="0">
                <a:latin typeface="Arial"/>
                <a:cs typeface="Arial"/>
              </a:rPr>
              <a:t>ilan yapılması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ihale yapma yükümlülüğü</a:t>
            </a:r>
            <a:r>
              <a:rPr sz="2200" spc="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getirmez.</a:t>
            </a:r>
            <a:endParaRPr sz="2200">
              <a:latin typeface="Arial"/>
              <a:cs typeface="Arial"/>
            </a:endParaRPr>
          </a:p>
          <a:p>
            <a:pPr marL="234950" indent="-222885">
              <a:lnSpc>
                <a:spcPct val="100000"/>
              </a:lnSpc>
              <a:spcBef>
                <a:spcPts val="2050"/>
              </a:spcBef>
              <a:buClr>
                <a:srgbClr val="FF0000"/>
              </a:buClr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10" dirty="0">
                <a:latin typeface="Arial"/>
                <a:cs typeface="Arial"/>
              </a:rPr>
              <a:t>Ön </a:t>
            </a:r>
            <a:r>
              <a:rPr sz="2200" spc="-5" dirty="0">
                <a:latin typeface="Arial"/>
                <a:cs typeface="Arial"/>
              </a:rPr>
              <a:t>ilana ilişkin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düzeltme ilanı</a:t>
            </a:r>
            <a:r>
              <a:rPr sz="2200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yapılamaz</a:t>
            </a:r>
            <a:r>
              <a:rPr sz="2200" spc="-5" dirty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234950" indent="-222885">
              <a:lnSpc>
                <a:spcPct val="100000"/>
              </a:lnSpc>
              <a:spcBef>
                <a:spcPts val="2055"/>
              </a:spcBef>
              <a:buClr>
                <a:srgbClr val="FF0000"/>
              </a:buClr>
              <a:buSzPct val="95454"/>
              <a:buFont typeface="Wingdings"/>
              <a:buChar char=""/>
              <a:tabLst>
                <a:tab pos="235585" algn="l"/>
                <a:tab pos="788035" algn="l"/>
                <a:tab pos="1483360" algn="l"/>
                <a:tab pos="2178050" algn="l"/>
                <a:tab pos="2870200" algn="l"/>
                <a:tab pos="4559300" algn="l"/>
                <a:tab pos="5612130" algn="l"/>
                <a:tab pos="6865620" algn="l"/>
                <a:tab pos="7577455" algn="l"/>
                <a:tab pos="8069580" algn="l"/>
              </a:tabLst>
            </a:pPr>
            <a:r>
              <a:rPr sz="2200" spc="-10" dirty="0">
                <a:latin typeface="Arial"/>
                <a:cs typeface="Arial"/>
              </a:rPr>
              <a:t>Ö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ila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,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mali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y</a:t>
            </a:r>
            <a:r>
              <a:rPr sz="2200" spc="-25" dirty="0">
                <a:latin typeface="Arial"/>
                <a:cs typeface="Arial"/>
              </a:rPr>
              <a:t>ı</a:t>
            </a:r>
            <a:r>
              <a:rPr sz="2200" spc="10" dirty="0">
                <a:latin typeface="Arial"/>
                <a:cs typeface="Arial"/>
              </a:rPr>
              <a:t>l</a:t>
            </a:r>
            <a:r>
              <a:rPr sz="2200" spc="-20" dirty="0">
                <a:latin typeface="Arial"/>
                <a:cs typeface="Arial"/>
              </a:rPr>
              <a:t>ı</a:t>
            </a:r>
            <a:r>
              <a:rPr sz="2200" spc="-5" dirty="0">
                <a:latin typeface="Arial"/>
                <a:cs typeface="Arial"/>
              </a:rPr>
              <a:t>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10" dirty="0">
                <a:latin typeface="Arial"/>
                <a:cs typeface="Arial"/>
              </a:rPr>
              <a:t>b</a:t>
            </a:r>
            <a:r>
              <a:rPr sz="2200" spc="10" dirty="0">
                <a:latin typeface="Arial"/>
                <a:cs typeface="Arial"/>
              </a:rPr>
              <a:t>a</a:t>
            </a:r>
            <a:r>
              <a:rPr sz="2200" spc="-5" dirty="0">
                <a:latin typeface="Arial"/>
                <a:cs typeface="Arial"/>
              </a:rPr>
              <a:t>ş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10" dirty="0">
                <a:latin typeface="Arial"/>
                <a:cs typeface="Arial"/>
              </a:rPr>
              <a:t>an</a:t>
            </a:r>
            <a:r>
              <a:rPr sz="2200" dirty="0">
                <a:latin typeface="Arial"/>
                <a:cs typeface="Arial"/>
              </a:rPr>
              <a:t>g</a:t>
            </a:r>
            <a:r>
              <a:rPr sz="2200" spc="-20" dirty="0">
                <a:latin typeface="Arial"/>
                <a:cs typeface="Arial"/>
              </a:rPr>
              <a:t>ı</a:t>
            </a:r>
            <a:r>
              <a:rPr sz="2200" spc="-5" dirty="0">
                <a:latin typeface="Arial"/>
                <a:cs typeface="Arial"/>
              </a:rPr>
              <a:t>cı</a:t>
            </a:r>
            <a:r>
              <a:rPr sz="2200" dirty="0">
                <a:latin typeface="Arial"/>
                <a:cs typeface="Arial"/>
              </a:rPr>
              <a:t>n</a:t>
            </a:r>
            <a:r>
              <a:rPr sz="2200" spc="-5" dirty="0">
                <a:latin typeface="Arial"/>
                <a:cs typeface="Arial"/>
              </a:rPr>
              <a:t>ı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10" dirty="0">
                <a:latin typeface="Arial"/>
                <a:cs typeface="Arial"/>
              </a:rPr>
              <a:t>i</a:t>
            </a:r>
            <a:r>
              <a:rPr sz="2200" spc="-5" dirty="0">
                <a:latin typeface="Arial"/>
                <a:cs typeface="Arial"/>
              </a:rPr>
              <a:t>z</a:t>
            </a:r>
            <a:r>
              <a:rPr sz="2200" dirty="0">
                <a:latin typeface="Arial"/>
                <a:cs typeface="Arial"/>
              </a:rPr>
              <a:t>l</a:t>
            </a:r>
            <a:r>
              <a:rPr sz="2200" spc="-5" dirty="0">
                <a:latin typeface="Arial"/>
                <a:cs typeface="Arial"/>
              </a:rPr>
              <a:t>eyen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m</a:t>
            </a:r>
            <a:r>
              <a:rPr sz="2200" dirty="0">
                <a:latin typeface="Arial"/>
                <a:cs typeface="Arial"/>
              </a:rPr>
              <a:t>ü</a:t>
            </a:r>
            <a:r>
              <a:rPr sz="2200" spc="-5" dirty="0">
                <a:latin typeface="Arial"/>
                <a:cs typeface="Arial"/>
              </a:rPr>
              <a:t>mkün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latin typeface="Arial"/>
                <a:cs typeface="Arial"/>
              </a:rPr>
              <a:t>olan</a:t>
            </a:r>
            <a:r>
              <a:rPr sz="2200" dirty="0"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en</a:t>
            </a:r>
            <a:r>
              <a:rPr sz="22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kısa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sürede</a:t>
            </a:r>
            <a:r>
              <a:rPr sz="2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yayımlanır.</a:t>
            </a:r>
            <a:endParaRPr sz="2200">
              <a:latin typeface="Arial"/>
              <a:cs typeface="Arial"/>
            </a:endParaRPr>
          </a:p>
          <a:p>
            <a:pPr marL="234950" indent="-222885">
              <a:lnSpc>
                <a:spcPct val="100000"/>
              </a:lnSpc>
              <a:spcBef>
                <a:spcPts val="2065"/>
              </a:spcBef>
              <a:buClr>
                <a:srgbClr val="FF0000"/>
              </a:buClr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5" dirty="0">
                <a:latin typeface="Arial"/>
                <a:cs typeface="Arial"/>
              </a:rPr>
              <a:t>Bir ön ilana bağlı olarak </a:t>
            </a:r>
            <a:r>
              <a:rPr sz="2200" spc="-5" dirty="0">
                <a:solidFill>
                  <a:srgbClr val="FF0000"/>
                </a:solidFill>
                <a:latin typeface="Arial"/>
                <a:cs typeface="Arial"/>
              </a:rPr>
              <a:t>sadece bir ihale</a:t>
            </a:r>
            <a:r>
              <a:rPr sz="2200" spc="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gerçekleştirilebilir.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608" y="1196339"/>
            <a:ext cx="8219440" cy="1765300"/>
          </a:xfrm>
          <a:custGeom>
            <a:avLst/>
            <a:gdLst/>
            <a:ahLst/>
            <a:cxnLst/>
            <a:rect l="l" t="t" r="r" b="b"/>
            <a:pathLst>
              <a:path w="8219440" h="1765300">
                <a:moveTo>
                  <a:pt x="8218932" y="0"/>
                </a:moveTo>
                <a:lnTo>
                  <a:pt x="0" y="0"/>
                </a:lnTo>
                <a:lnTo>
                  <a:pt x="0" y="1764791"/>
                </a:lnTo>
                <a:lnTo>
                  <a:pt x="8218932" y="1764791"/>
                </a:lnTo>
                <a:lnTo>
                  <a:pt x="8218932" y="0"/>
                </a:lnTo>
                <a:close/>
              </a:path>
            </a:pathLst>
          </a:custGeom>
          <a:solidFill>
            <a:srgbClr val="88C3E4">
              <a:alpha val="2784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9245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İlanlar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52855" y="1196339"/>
            <a:ext cx="8140065" cy="17653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285115" indent="-27305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5000"/>
              <a:buFont typeface="Wingdings"/>
              <a:buChar char=""/>
              <a:tabLst>
                <a:tab pos="285750" algn="l"/>
              </a:tabLst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40 günlük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ilan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davet süresi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24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güne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kadar</a:t>
            </a:r>
            <a:r>
              <a:rPr sz="2000" b="1" spc="-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indirilebilir.</a:t>
            </a:r>
            <a:endParaRPr sz="2000">
              <a:latin typeface="Arial"/>
              <a:cs typeface="Arial"/>
            </a:endParaRPr>
          </a:p>
          <a:p>
            <a:pPr marL="285115" indent="-273050">
              <a:lnSpc>
                <a:spcPct val="100000"/>
              </a:lnSpc>
              <a:spcBef>
                <a:spcPts val="480"/>
              </a:spcBef>
              <a:buClr>
                <a:srgbClr val="0AD0D9"/>
              </a:buClr>
              <a:buSzPct val="95000"/>
              <a:buFont typeface="Wingdings"/>
              <a:buChar char=""/>
              <a:tabLst>
                <a:tab pos="285750" algn="l"/>
              </a:tabLst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Süre indiriminden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yararlanılabilmesi</a:t>
            </a:r>
            <a:r>
              <a:rPr sz="2000" b="1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için;</a:t>
            </a:r>
            <a:endParaRPr sz="2000">
              <a:latin typeface="Arial"/>
              <a:cs typeface="Arial"/>
            </a:endParaRPr>
          </a:p>
          <a:p>
            <a:pPr marL="797560" lvl="1" indent="-296545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Font typeface="Arial"/>
              <a:buAutoNum type="alphaLcParenR"/>
              <a:tabLst>
                <a:tab pos="798195" algn="l"/>
              </a:tabLst>
            </a:pPr>
            <a:r>
              <a:rPr sz="2000" spc="-5" dirty="0">
                <a:latin typeface="Arial"/>
                <a:cs typeface="Arial"/>
              </a:rPr>
              <a:t>İlanın </a:t>
            </a:r>
            <a:r>
              <a:rPr sz="2000" dirty="0">
                <a:latin typeface="Arial"/>
                <a:cs typeface="Arial"/>
              </a:rPr>
              <a:t>ön ilan tarihinden itibaren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en az 40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sonra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yapılması,</a:t>
            </a:r>
            <a:endParaRPr sz="2000">
              <a:latin typeface="Arial"/>
              <a:cs typeface="Arial"/>
            </a:endParaRPr>
          </a:p>
          <a:p>
            <a:pPr marL="810895" lvl="1" indent="-309880">
              <a:lnSpc>
                <a:spcPct val="100000"/>
              </a:lnSpc>
              <a:spcBef>
                <a:spcPts val="575"/>
              </a:spcBef>
              <a:buClr>
                <a:srgbClr val="FF0000"/>
              </a:buClr>
              <a:buFont typeface="Arial"/>
              <a:buAutoNum type="alphaLcParenR"/>
              <a:tabLst>
                <a:tab pos="811530" algn="l"/>
              </a:tabLst>
            </a:pPr>
            <a:r>
              <a:rPr sz="2000" dirty="0">
                <a:latin typeface="Arial"/>
                <a:cs typeface="Arial"/>
              </a:rPr>
              <a:t>İhalenin </a:t>
            </a:r>
            <a:r>
              <a:rPr sz="2000" b="1" dirty="0">
                <a:latin typeface="Arial"/>
                <a:cs typeface="Arial"/>
              </a:rPr>
              <a:t>AÇIK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b="1" spc="-5" dirty="0">
                <a:latin typeface="Arial"/>
                <a:cs typeface="Arial"/>
              </a:rPr>
              <a:t>BİAİU</a:t>
            </a:r>
            <a:r>
              <a:rPr sz="2000" spc="-5" dirty="0">
                <a:latin typeface="Arial"/>
                <a:cs typeface="Arial"/>
              </a:rPr>
              <a:t>’den </a:t>
            </a:r>
            <a:r>
              <a:rPr sz="2000" dirty="0">
                <a:latin typeface="Arial"/>
                <a:cs typeface="Arial"/>
              </a:rPr>
              <a:t>biriyle </a:t>
            </a:r>
            <a:r>
              <a:rPr sz="2000" spc="-5" dirty="0">
                <a:latin typeface="Arial"/>
                <a:cs typeface="Arial"/>
              </a:rPr>
              <a:t>yapılması</a:t>
            </a:r>
            <a:r>
              <a:rPr sz="2000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zorunludur</a:t>
            </a:r>
            <a:r>
              <a:rPr sz="24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3608" y="3336035"/>
            <a:ext cx="8219440" cy="2550160"/>
          </a:xfrm>
          <a:custGeom>
            <a:avLst/>
            <a:gdLst/>
            <a:ahLst/>
            <a:cxnLst/>
            <a:rect l="l" t="t" r="r" b="b"/>
            <a:pathLst>
              <a:path w="8219440" h="2550160">
                <a:moveTo>
                  <a:pt x="8218932" y="0"/>
                </a:moveTo>
                <a:lnTo>
                  <a:pt x="0" y="0"/>
                </a:lnTo>
                <a:lnTo>
                  <a:pt x="0" y="2549652"/>
                </a:lnTo>
                <a:lnTo>
                  <a:pt x="8218932" y="2549652"/>
                </a:lnTo>
                <a:lnTo>
                  <a:pt x="8218932" y="0"/>
                </a:lnTo>
                <a:close/>
              </a:path>
            </a:pathLst>
          </a:custGeom>
          <a:solidFill>
            <a:srgbClr val="B8D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5558" y="3302355"/>
            <a:ext cx="7980680" cy="252539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296545" algn="l"/>
                <a:tab pos="2002789" algn="l"/>
              </a:tabLst>
            </a:pPr>
            <a:r>
              <a:rPr sz="2000" dirty="0">
                <a:latin typeface="Arial"/>
                <a:cs typeface="Arial"/>
              </a:rPr>
              <a:t>İlan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elektronik	</a:t>
            </a:r>
            <a:r>
              <a:rPr sz="2000" spc="-5" dirty="0">
                <a:latin typeface="Arial"/>
                <a:cs typeface="Arial"/>
              </a:rPr>
              <a:t>araçlar ile hazırlanıp gönderilir </a:t>
            </a:r>
            <a:r>
              <a:rPr sz="2000" dirty="0">
                <a:latin typeface="Arial"/>
                <a:cs typeface="Arial"/>
              </a:rPr>
              <a:t>ise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(EKAP)</a:t>
            </a:r>
            <a:endParaRPr sz="2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spc="-5" dirty="0">
                <a:latin typeface="Arial"/>
                <a:cs typeface="Arial"/>
              </a:rPr>
              <a:t>Açık </a:t>
            </a:r>
            <a:r>
              <a:rPr sz="2000" dirty="0">
                <a:latin typeface="Arial"/>
                <a:cs typeface="Arial"/>
              </a:rPr>
              <a:t>ihale </a:t>
            </a:r>
            <a:r>
              <a:rPr sz="2000" spc="-5" dirty="0">
                <a:latin typeface="Arial"/>
                <a:cs typeface="Arial"/>
              </a:rPr>
              <a:t>usulündeki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40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günlük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ilan süresi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7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</a:t>
            </a:r>
            <a:r>
              <a:rPr sz="2000" b="1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kısaltılabilir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295910" indent="-28384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İlan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ile</a:t>
            </a:r>
            <a:r>
              <a:rPr sz="2000" spc="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ihale</a:t>
            </a:r>
            <a:r>
              <a:rPr sz="2000" spc="1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</a:t>
            </a:r>
            <a:r>
              <a:rPr sz="2000" spc="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ön</a:t>
            </a:r>
            <a:r>
              <a:rPr sz="2000" spc="1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yeterlik</a:t>
            </a:r>
            <a:r>
              <a:rPr sz="2000" spc="1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dokümanına</a:t>
            </a:r>
            <a:r>
              <a:rPr sz="2000" spc="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EKAP</a:t>
            </a:r>
            <a:r>
              <a:rPr sz="2000" spc="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üzerinden</a:t>
            </a:r>
            <a:r>
              <a:rPr sz="2000" spc="1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doğrudan</a:t>
            </a:r>
            <a:endParaRPr sz="20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erişimin </a:t>
            </a:r>
            <a:r>
              <a:rPr sz="2000" dirty="0">
                <a:latin typeface="Arial"/>
                <a:cs typeface="Arial"/>
              </a:rPr>
              <a:t>temin edilmesi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halinde,</a:t>
            </a:r>
            <a:endParaRPr sz="2000">
              <a:latin typeface="Arial"/>
              <a:cs typeface="Arial"/>
            </a:endParaRPr>
          </a:p>
          <a:p>
            <a:pPr marL="856615" lvl="1" indent="-282575">
              <a:lnSpc>
                <a:spcPct val="100000"/>
              </a:lnSpc>
              <a:spcBef>
                <a:spcPts val="480"/>
              </a:spcBef>
              <a:buAutoNum type="alphaLcParenR"/>
              <a:tabLst>
                <a:tab pos="857250" algn="l"/>
              </a:tabLst>
            </a:pPr>
            <a:r>
              <a:rPr sz="2000" spc="-5" dirty="0">
                <a:latin typeface="Arial"/>
                <a:cs typeface="Arial"/>
              </a:rPr>
              <a:t>Açık </a:t>
            </a:r>
            <a:r>
              <a:rPr sz="2000" dirty="0">
                <a:latin typeface="Arial"/>
                <a:cs typeface="Arial"/>
              </a:rPr>
              <a:t>ihale </a:t>
            </a:r>
            <a:r>
              <a:rPr sz="2000" spc="-5" dirty="0">
                <a:latin typeface="Arial"/>
                <a:cs typeface="Arial"/>
              </a:rPr>
              <a:t>usulündeki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40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günlük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ilan</a:t>
            </a:r>
            <a:r>
              <a:rPr sz="2000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süresi,</a:t>
            </a:r>
            <a:endParaRPr sz="2000">
              <a:latin typeface="Arial"/>
              <a:cs typeface="Arial"/>
            </a:endParaRPr>
          </a:p>
          <a:p>
            <a:pPr marL="865505" lvl="1" indent="-294640">
              <a:lnSpc>
                <a:spcPct val="100000"/>
              </a:lnSpc>
              <a:spcBef>
                <a:spcPts val="480"/>
              </a:spcBef>
              <a:buAutoNum type="alphaLcParenR"/>
              <a:tabLst>
                <a:tab pos="866140" algn="l"/>
              </a:tabLst>
            </a:pPr>
            <a:r>
              <a:rPr sz="2000" spc="-5" dirty="0">
                <a:latin typeface="Arial"/>
                <a:cs typeface="Arial"/>
              </a:rPr>
              <a:t>BİAİU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40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günlük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davet</a:t>
            </a:r>
            <a:r>
              <a:rPr sz="2000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süre</a:t>
            </a:r>
            <a:endParaRPr sz="2000">
              <a:latin typeface="Arial"/>
              <a:cs typeface="Arial"/>
            </a:endParaRPr>
          </a:p>
          <a:p>
            <a:pPr marL="844550">
              <a:lnSpc>
                <a:spcPct val="100000"/>
              </a:lnSpc>
              <a:spcBef>
                <a:spcPts val="480"/>
              </a:spcBef>
            </a:pP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5 gün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kısaltılabilir</a:t>
            </a:r>
            <a:r>
              <a:rPr sz="2000" spc="-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8392" y="982980"/>
            <a:ext cx="803275" cy="2207260"/>
            <a:chOff x="88392" y="982980"/>
            <a:chExt cx="803275" cy="2207260"/>
          </a:xfrm>
        </p:grpSpPr>
        <p:sp>
          <p:nvSpPr>
            <p:cNvPr id="8" name="object 8"/>
            <p:cNvSpPr/>
            <p:nvPr/>
          </p:nvSpPr>
          <p:spPr>
            <a:xfrm>
              <a:off x="126492" y="982980"/>
              <a:ext cx="681228" cy="22067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8392" y="1266444"/>
              <a:ext cx="803135" cy="17800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5927" y="1022604"/>
              <a:ext cx="566928" cy="209397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6303" y="1306068"/>
              <a:ext cx="689610" cy="166649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59098" y="1501083"/>
            <a:ext cx="366395" cy="12782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ÖN</a:t>
            </a:r>
            <a:r>
              <a:rPr sz="24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İLAN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3255" y="3186683"/>
            <a:ext cx="681355" cy="3007360"/>
            <a:chOff x="143255" y="3186683"/>
            <a:chExt cx="681355" cy="3007360"/>
          </a:xfrm>
        </p:grpSpPr>
        <p:sp>
          <p:nvSpPr>
            <p:cNvPr id="14" name="object 14"/>
            <p:cNvSpPr/>
            <p:nvPr/>
          </p:nvSpPr>
          <p:spPr>
            <a:xfrm>
              <a:off x="143255" y="3186683"/>
              <a:ext cx="681228" cy="288188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3547" y="3646931"/>
              <a:ext cx="594398" cy="254660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02691" y="3226307"/>
              <a:ext cx="566928" cy="2769107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23812" y="3813769"/>
            <a:ext cx="281305" cy="218249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İlan 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ve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Davet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Süresi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498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Düzeltme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İlanları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5995" cy="41236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340"/>
              </a:spcBef>
              <a:buClr>
                <a:srgbClr val="FF0000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Kanunun 13, 24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25 inci </a:t>
            </a:r>
            <a:r>
              <a:rPr sz="2000" spc="-5" dirty="0">
                <a:latin typeface="Arial"/>
                <a:cs typeface="Arial"/>
              </a:rPr>
              <a:t>maddelerine </a:t>
            </a:r>
            <a:r>
              <a:rPr sz="2000" dirty="0">
                <a:latin typeface="Arial"/>
                <a:cs typeface="Arial"/>
              </a:rPr>
              <a:t>uygun </a:t>
            </a:r>
            <a:r>
              <a:rPr sz="2000" spc="-5" dirty="0">
                <a:latin typeface="Arial"/>
                <a:cs typeface="Arial"/>
              </a:rPr>
              <a:t>olmayan </a:t>
            </a:r>
            <a:r>
              <a:rPr sz="2000" dirty="0">
                <a:latin typeface="Arial"/>
                <a:cs typeface="Arial"/>
              </a:rPr>
              <a:t>ilanlar </a:t>
            </a:r>
            <a:r>
              <a:rPr sz="2000" spc="-15" dirty="0">
                <a:latin typeface="Arial"/>
                <a:cs typeface="Arial"/>
              </a:rPr>
              <a:t>geçersizdir. </a:t>
            </a:r>
            <a:r>
              <a:rPr sz="2000" spc="5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Bu </a:t>
            </a:r>
            <a:r>
              <a:rPr sz="2000" dirty="0">
                <a:latin typeface="Arial"/>
                <a:cs typeface="Arial"/>
              </a:rPr>
              <a:t>durumda </a:t>
            </a:r>
            <a:r>
              <a:rPr sz="2000" spc="-5" dirty="0">
                <a:latin typeface="Arial"/>
                <a:cs typeface="Arial"/>
              </a:rPr>
              <a:t>ilan </a:t>
            </a:r>
            <a:r>
              <a:rPr sz="2000" dirty="0">
                <a:latin typeface="Arial"/>
                <a:cs typeface="Arial"/>
              </a:rPr>
              <a:t>bu </a:t>
            </a:r>
            <a:r>
              <a:rPr sz="2000" spc="-5" dirty="0">
                <a:latin typeface="Arial"/>
                <a:cs typeface="Arial"/>
              </a:rPr>
              <a:t>maddelere </a:t>
            </a:r>
            <a:r>
              <a:rPr sz="2000" dirty="0">
                <a:latin typeface="Arial"/>
                <a:cs typeface="Arial"/>
              </a:rPr>
              <a:t>uygun şekilde </a:t>
            </a:r>
            <a:r>
              <a:rPr sz="2000" spc="-5" dirty="0">
                <a:latin typeface="Arial"/>
                <a:cs typeface="Arial"/>
              </a:rPr>
              <a:t>yenilenmedikçe ihale veya </a:t>
            </a:r>
            <a:r>
              <a:rPr sz="2000" dirty="0">
                <a:latin typeface="Arial"/>
                <a:cs typeface="Arial"/>
              </a:rPr>
              <a:t>ön  yeterlik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yapılamaz.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65"/>
              </a:spcBef>
              <a:buClr>
                <a:srgbClr val="FF0000"/>
              </a:buClr>
              <a:buSzPct val="95000"/>
              <a:buChar char="•"/>
              <a:tabLst>
                <a:tab pos="560070" algn="l"/>
              </a:tabLst>
            </a:pP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13 – İlan Süreleri </a:t>
            </a:r>
            <a:r>
              <a:rPr sz="2000" spc="-5" dirty="0">
                <a:solidFill>
                  <a:srgbClr val="888888"/>
                </a:solidFill>
                <a:latin typeface="Arial"/>
                <a:cs typeface="Arial"/>
              </a:rPr>
              <a:t>ve</a:t>
            </a:r>
            <a:r>
              <a:rPr sz="2000" spc="-6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Kuralları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50"/>
              </a:spcBef>
              <a:buClr>
                <a:srgbClr val="FF0000"/>
              </a:buClr>
              <a:buSzPct val="95000"/>
              <a:buChar char="•"/>
              <a:tabLst>
                <a:tab pos="560070" algn="l"/>
              </a:tabLst>
            </a:pP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24 – İlanlarda </a:t>
            </a:r>
            <a:r>
              <a:rPr sz="2000" spc="-5" dirty="0">
                <a:solidFill>
                  <a:srgbClr val="888888"/>
                </a:solidFill>
                <a:latin typeface="Arial"/>
                <a:cs typeface="Arial"/>
              </a:rPr>
              <a:t>bulunması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zorunlu</a:t>
            </a:r>
            <a:r>
              <a:rPr sz="2000" spc="-10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hususlar</a:t>
            </a:r>
            <a:endParaRPr sz="2000">
              <a:latin typeface="Arial"/>
              <a:cs typeface="Arial"/>
            </a:endParaRPr>
          </a:p>
          <a:p>
            <a:pPr marL="559435" lvl="1" indent="-90170">
              <a:lnSpc>
                <a:spcPct val="100000"/>
              </a:lnSpc>
              <a:spcBef>
                <a:spcPts val="265"/>
              </a:spcBef>
              <a:buClr>
                <a:srgbClr val="FF0000"/>
              </a:buClr>
              <a:buSzPct val="95000"/>
              <a:buChar char="•"/>
              <a:tabLst>
                <a:tab pos="560070" algn="l"/>
                <a:tab pos="1134110" algn="l"/>
              </a:tabLst>
            </a:pP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25</a:t>
            </a:r>
            <a:r>
              <a:rPr sz="2000" spc="-1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-	Ön yeterlik </a:t>
            </a:r>
            <a:r>
              <a:rPr sz="2000" spc="-5" dirty="0">
                <a:solidFill>
                  <a:srgbClr val="888888"/>
                </a:solidFill>
                <a:latin typeface="Arial"/>
                <a:cs typeface="Arial"/>
              </a:rPr>
              <a:t>ilanlarında bulunması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zorunlu</a:t>
            </a:r>
            <a:r>
              <a:rPr sz="2000" spc="-7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hususlar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FF0000"/>
              </a:buClr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102235" indent="-90170" algn="just">
              <a:lnSpc>
                <a:spcPct val="100000"/>
              </a:lnSpc>
              <a:buClr>
                <a:srgbClr val="FF0000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İlanda yer alan hatalar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düzeltme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ilanı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ile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düzeltilir.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Arial"/>
              <a:buChar char="•"/>
            </a:pPr>
            <a:endParaRPr sz="2600">
              <a:latin typeface="Arial"/>
              <a:cs typeface="Arial"/>
            </a:endParaRPr>
          </a:p>
          <a:p>
            <a:pPr marL="12700" marR="5080" algn="just">
              <a:lnSpc>
                <a:spcPts val="2160"/>
              </a:lnSpc>
              <a:buClr>
                <a:srgbClr val="FF0000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İlan </a:t>
            </a:r>
            <a:r>
              <a:rPr sz="2000" spc="-5" dirty="0">
                <a:latin typeface="Arial"/>
                <a:cs typeface="Arial"/>
              </a:rPr>
              <a:t>süresi </a:t>
            </a:r>
            <a:r>
              <a:rPr sz="2000" dirty="0">
                <a:latin typeface="Arial"/>
                <a:cs typeface="Arial"/>
              </a:rPr>
              <a:t>40 gün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eşik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değer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üstü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açık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ihale</a:t>
            </a:r>
            <a:r>
              <a:rPr sz="2000" dirty="0">
                <a:latin typeface="Arial"/>
                <a:cs typeface="Arial"/>
              </a:rPr>
              <a:t>)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25 gün </a:t>
            </a:r>
            <a:r>
              <a:rPr sz="2000" spc="-5" dirty="0">
                <a:latin typeface="Arial"/>
                <a:cs typeface="Arial"/>
              </a:rPr>
              <a:t>(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eşik değer üstü  pazarlık</a:t>
            </a:r>
            <a:r>
              <a:rPr sz="2000" spc="-5" dirty="0">
                <a:latin typeface="Arial"/>
                <a:cs typeface="Arial"/>
              </a:rPr>
              <a:t>) </a:t>
            </a:r>
            <a:r>
              <a:rPr sz="2000" dirty="0">
                <a:latin typeface="Arial"/>
                <a:cs typeface="Arial"/>
              </a:rPr>
              <a:t>olan ihalelerde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15 gün </a:t>
            </a:r>
            <a:r>
              <a:rPr sz="2000" spc="-5" dirty="0">
                <a:latin typeface="Arial"/>
                <a:cs typeface="Arial"/>
              </a:rPr>
              <a:t>içerisinde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düzeltme ilanı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yapılabilir.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102235" indent="-90170" algn="just">
              <a:lnSpc>
                <a:spcPct val="100000"/>
              </a:lnSpc>
              <a:buClr>
                <a:srgbClr val="FF0000"/>
              </a:buClr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Diğer </a:t>
            </a:r>
            <a:r>
              <a:rPr sz="2000" dirty="0">
                <a:latin typeface="Arial"/>
                <a:cs typeface="Arial"/>
              </a:rPr>
              <a:t>ilanlarda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10 gün </a:t>
            </a:r>
            <a:r>
              <a:rPr sz="2000" spc="-5" dirty="0">
                <a:latin typeface="Arial"/>
                <a:cs typeface="Arial"/>
              </a:rPr>
              <a:t>içinde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düzeltme ilanı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yapılabilir.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4725" cy="3455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Sonuç İlanları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203200" indent="-190500" algn="just">
              <a:lnSpc>
                <a:spcPts val="2740"/>
              </a:lnSpc>
              <a:buClr>
                <a:srgbClr val="FF0000"/>
              </a:buClr>
              <a:buChar char="•"/>
              <a:tabLst>
                <a:tab pos="203200" algn="l"/>
              </a:tabLst>
            </a:pPr>
            <a:r>
              <a:rPr sz="2400" dirty="0">
                <a:latin typeface="Arial"/>
                <a:cs typeface="Arial"/>
              </a:rPr>
              <a:t>İhale</a:t>
            </a:r>
            <a:r>
              <a:rPr sz="2400" spc="2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sonucu,</a:t>
            </a:r>
            <a:r>
              <a:rPr sz="2400" spc="2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sözleşmenin</a:t>
            </a:r>
            <a:r>
              <a:rPr sz="2400" spc="2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imzalanmasından</a:t>
            </a:r>
            <a:r>
              <a:rPr sz="2400" spc="2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sonra</a:t>
            </a:r>
            <a:r>
              <a:rPr sz="2400" spc="2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Kamu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dirty="0">
                <a:latin typeface="Arial"/>
                <a:cs typeface="Arial"/>
              </a:rPr>
              <a:t>İhale Bülteninde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yayımlanır.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95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buClr>
                <a:srgbClr val="FF0000"/>
              </a:buClr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İdare, </a:t>
            </a:r>
            <a:r>
              <a:rPr sz="2400" spc="-5" dirty="0">
                <a:latin typeface="Arial"/>
                <a:cs typeface="Arial"/>
              </a:rPr>
              <a:t>ihale konusu </a:t>
            </a:r>
            <a:r>
              <a:rPr sz="2400" spc="-10" dirty="0">
                <a:latin typeface="Arial"/>
                <a:cs typeface="Arial"/>
              </a:rPr>
              <a:t>işin </a:t>
            </a:r>
            <a:r>
              <a:rPr sz="2400" spc="-5" dirty="0">
                <a:latin typeface="Arial"/>
                <a:cs typeface="Arial"/>
              </a:rPr>
              <a:t>önem ve özelliğine </a:t>
            </a:r>
            <a:r>
              <a:rPr sz="2400" dirty="0">
                <a:latin typeface="Arial"/>
                <a:cs typeface="Arial"/>
              </a:rPr>
              <a:t>göre </a:t>
            </a:r>
            <a:r>
              <a:rPr sz="2400" spc="-5" dirty="0">
                <a:latin typeface="Arial"/>
                <a:cs typeface="Arial"/>
              </a:rPr>
              <a:t>ihale  </a:t>
            </a:r>
            <a:r>
              <a:rPr sz="2400" dirty="0">
                <a:latin typeface="Arial"/>
                <a:cs typeface="Arial"/>
              </a:rPr>
              <a:t>sonucunu, yurt </a:t>
            </a:r>
            <a:r>
              <a:rPr sz="2400" spc="-5" dirty="0">
                <a:latin typeface="Arial"/>
                <a:cs typeface="Arial"/>
              </a:rPr>
              <a:t>içinde ve </a:t>
            </a:r>
            <a:r>
              <a:rPr sz="2400" dirty="0">
                <a:latin typeface="Arial"/>
                <a:cs typeface="Arial"/>
              </a:rPr>
              <a:t>yurt </a:t>
            </a:r>
            <a:r>
              <a:rPr sz="2400" spc="-5" dirty="0">
                <a:latin typeface="Arial"/>
                <a:cs typeface="Arial"/>
              </a:rPr>
              <a:t>dışında çıkan gazetelerde veya  yayın </a:t>
            </a:r>
            <a:r>
              <a:rPr sz="2400" spc="-10" dirty="0">
                <a:latin typeface="Arial"/>
                <a:cs typeface="Arial"/>
              </a:rPr>
              <a:t>araçları, </a:t>
            </a:r>
            <a:r>
              <a:rPr sz="2400" spc="-5" dirty="0">
                <a:latin typeface="Arial"/>
                <a:cs typeface="Arial"/>
              </a:rPr>
              <a:t>bilgi işlem ağı veya elektronik haberleşme yolu  ile de ayrıca ilan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edebilir.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49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3408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4734 Sayılı Kanunun</a:t>
            </a:r>
            <a:r>
              <a:rPr sz="2400" b="1" spc="-5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Kapsamı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865266"/>
            <a:ext cx="8594725" cy="504190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400" spc="-15" dirty="0">
                <a:latin typeface="Arial"/>
                <a:cs typeface="Arial"/>
              </a:rPr>
              <a:t>Ayrıca </a:t>
            </a:r>
            <a:r>
              <a:rPr sz="2400" spc="-10" dirty="0">
                <a:latin typeface="Arial"/>
                <a:cs typeface="Arial"/>
              </a:rPr>
              <a:t>aşağıdaki </a:t>
            </a:r>
            <a:r>
              <a:rPr sz="2400" spc="-5" dirty="0">
                <a:latin typeface="Arial"/>
                <a:cs typeface="Arial"/>
              </a:rPr>
              <a:t>alımlar Kanun kapsamında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değildir.</a:t>
            </a:r>
            <a:endParaRPr sz="2400">
              <a:latin typeface="Arial"/>
              <a:cs typeface="Arial"/>
            </a:endParaRPr>
          </a:p>
          <a:p>
            <a:pPr marL="94615">
              <a:lnSpc>
                <a:spcPct val="100000"/>
              </a:lnSpc>
              <a:spcBef>
                <a:spcPts val="960"/>
              </a:spcBef>
            </a:pPr>
            <a:r>
              <a:rPr sz="2400" spc="-5" dirty="0">
                <a:latin typeface="Arial"/>
                <a:cs typeface="Arial"/>
              </a:rPr>
              <a:t>İdareler;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Kendi bünyelerinde </a:t>
            </a:r>
            <a:r>
              <a:rPr sz="2400" dirty="0">
                <a:latin typeface="Arial"/>
                <a:cs typeface="Arial"/>
              </a:rPr>
              <a:t>kurulmuş </a:t>
            </a:r>
            <a:r>
              <a:rPr sz="2400" spc="-5" dirty="0"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ayrı bir tüzelkişiliğe sahip 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olmayan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döner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sermaye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işletmelerin ürettikleri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mal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ve  hizmetleri </a:t>
            </a:r>
            <a:r>
              <a:rPr sz="2400" spc="-5" dirty="0">
                <a:latin typeface="Arial"/>
                <a:cs typeface="Arial"/>
              </a:rPr>
              <a:t>(bu işletmelerin </a:t>
            </a:r>
            <a:r>
              <a:rPr sz="2400" dirty="0">
                <a:latin typeface="Arial"/>
                <a:cs typeface="Arial"/>
              </a:rPr>
              <a:t>faaliyet konuları </a:t>
            </a:r>
            <a:r>
              <a:rPr sz="2400" spc="-5" dirty="0">
                <a:latin typeface="Arial"/>
                <a:cs typeface="Arial"/>
              </a:rPr>
              <a:t>ile sınırlı </a:t>
            </a:r>
            <a:r>
              <a:rPr sz="2400" dirty="0">
                <a:latin typeface="Arial"/>
                <a:cs typeface="Arial"/>
              </a:rPr>
              <a:t>olmak  </a:t>
            </a:r>
            <a:r>
              <a:rPr sz="2400" spc="-5" dirty="0">
                <a:latin typeface="Arial"/>
                <a:cs typeface="Arial"/>
              </a:rPr>
              <a:t>kaydıyla) ihale usullerine tabi olmadan temin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edebilir.</a:t>
            </a:r>
            <a:endParaRPr sz="24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10"/>
              </a:spcBef>
              <a:buFont typeface="Wingdings"/>
              <a:buChar char=""/>
              <a:tabLst>
                <a:tab pos="441325" algn="l"/>
              </a:tabLst>
            </a:pPr>
            <a:r>
              <a:rPr dirty="0"/>
              <a:t>	</a:t>
            </a:r>
            <a:r>
              <a:rPr sz="2400" dirty="0">
                <a:latin typeface="Arial"/>
                <a:cs typeface="Arial"/>
              </a:rPr>
              <a:t>Kendilerine </a:t>
            </a:r>
            <a:r>
              <a:rPr sz="2400" spc="-5" dirty="0">
                <a:latin typeface="Arial"/>
                <a:cs typeface="Arial"/>
              </a:rPr>
              <a:t>bağlı </a:t>
            </a:r>
            <a:r>
              <a:rPr sz="2400" dirty="0">
                <a:latin typeface="Arial"/>
                <a:cs typeface="Arial"/>
              </a:rPr>
              <a:t>olan 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ayrı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bir tüzel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kişiliği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bulunan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döner  sermaye işletmelerinin ürettikleri mal ve hizmetleri ise ihale  usullerine tabi olmadan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temin</a:t>
            </a:r>
            <a:r>
              <a:rPr sz="2400" u="heavy" spc="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edemezler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994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Kanun kapsamındaki </a:t>
            </a:r>
            <a:r>
              <a:rPr sz="2400" dirty="0">
                <a:latin typeface="Arial"/>
                <a:cs typeface="Arial"/>
              </a:rPr>
              <a:t>bir idare </a:t>
            </a:r>
            <a:r>
              <a:rPr sz="2400" spc="-5" dirty="0">
                <a:latin typeface="Arial"/>
                <a:cs typeface="Arial"/>
              </a:rPr>
              <a:t>tarafından </a:t>
            </a:r>
            <a:r>
              <a:rPr sz="2400" dirty="0">
                <a:latin typeface="Arial"/>
                <a:cs typeface="Arial"/>
              </a:rPr>
              <a:t>yine </a:t>
            </a:r>
            <a:r>
              <a:rPr sz="2400" spc="-5" dirty="0">
                <a:latin typeface="Arial"/>
                <a:cs typeface="Arial"/>
              </a:rPr>
              <a:t>Kanun  kapsamındaki başka bir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idareye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aktarılacak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kaynaklar </a:t>
            </a:r>
            <a:r>
              <a:rPr sz="2400" spc="-10" dirty="0">
                <a:latin typeface="Arial"/>
                <a:cs typeface="Arial"/>
              </a:rPr>
              <a:t>da  </a:t>
            </a:r>
            <a:r>
              <a:rPr sz="2400" spc="-5" dirty="0">
                <a:latin typeface="Arial"/>
                <a:cs typeface="Arial"/>
              </a:rPr>
              <a:t>4734 sayılı Kanun hükümlerine göre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kullanılacaktır.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587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Komisyonu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7265" cy="4613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indent="-90170">
              <a:lnSpc>
                <a:spcPts val="2280"/>
              </a:lnSpc>
              <a:spcBef>
                <a:spcPts val="105"/>
              </a:spcBef>
              <a:buClr>
                <a:srgbClr val="FF0000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İhale</a:t>
            </a:r>
            <a:r>
              <a:rPr sz="2000" spc="2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yetkilisi</a:t>
            </a:r>
            <a:r>
              <a:rPr sz="2000" spc="2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ihale</a:t>
            </a:r>
            <a:r>
              <a:rPr sz="2000" spc="2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ilanı</a:t>
            </a:r>
            <a:r>
              <a:rPr sz="2000" spc="2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veya</a:t>
            </a:r>
            <a:r>
              <a:rPr sz="2000" spc="2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davet</a:t>
            </a:r>
            <a:r>
              <a:rPr sz="2000" spc="2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tarihini</a:t>
            </a:r>
            <a:r>
              <a:rPr sz="2000" spc="3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izleyen</a:t>
            </a:r>
            <a:r>
              <a:rPr sz="2000" spc="2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</a:t>
            </a:r>
            <a:r>
              <a:rPr sz="2000" spc="2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geç</a:t>
            </a:r>
            <a:r>
              <a:rPr sz="2000" spc="2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üç</a:t>
            </a:r>
            <a:r>
              <a:rPr sz="2000" b="1" spc="29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gün</a:t>
            </a:r>
            <a:r>
              <a:rPr sz="2000" b="1" spc="2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içinde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yedek </a:t>
            </a:r>
            <a:r>
              <a:rPr sz="2000" spc="-5" dirty="0">
                <a:latin typeface="Arial"/>
                <a:cs typeface="Arial"/>
              </a:rPr>
              <a:t>üyelerde </a:t>
            </a:r>
            <a:r>
              <a:rPr sz="2000" dirty="0">
                <a:latin typeface="Arial"/>
                <a:cs typeface="Arial"/>
              </a:rPr>
              <a:t>dahil olmak üzere ihale komisyonunu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oluşturur.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1395"/>
              </a:spcBef>
              <a:buClr>
                <a:srgbClr val="FF0000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Komisyon </a:t>
            </a:r>
            <a:r>
              <a:rPr sz="2000" b="1" dirty="0">
                <a:latin typeface="Arial"/>
                <a:cs typeface="Arial"/>
              </a:rPr>
              <a:t>en az beş </a:t>
            </a:r>
            <a:r>
              <a:rPr sz="2000" b="1" spc="-15" dirty="0">
                <a:latin typeface="Arial"/>
                <a:cs typeface="Arial"/>
              </a:rPr>
              <a:t>ve </a:t>
            </a:r>
            <a:r>
              <a:rPr sz="2000" b="1" dirty="0">
                <a:latin typeface="Arial"/>
                <a:cs typeface="Arial"/>
              </a:rPr>
              <a:t>tek </a:t>
            </a:r>
            <a:r>
              <a:rPr sz="2000" b="1" spc="-10" dirty="0">
                <a:latin typeface="Arial"/>
                <a:cs typeface="Arial"/>
              </a:rPr>
              <a:t>sayıda </a:t>
            </a:r>
            <a:r>
              <a:rPr sz="2000" dirty="0">
                <a:latin typeface="Arial"/>
                <a:cs typeface="Arial"/>
              </a:rPr>
              <a:t>kişiden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oluşur.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02870" marR="5080" indent="-102870">
              <a:lnSpc>
                <a:spcPts val="2160"/>
              </a:lnSpc>
              <a:spcBef>
                <a:spcPts val="1655"/>
              </a:spcBef>
              <a:buClr>
                <a:srgbClr val="FF0000"/>
              </a:buClr>
              <a:buSzPct val="95000"/>
              <a:buChar char="•"/>
              <a:tabLst>
                <a:tab pos="102870" algn="l"/>
                <a:tab pos="1605280" algn="l"/>
                <a:tab pos="2233295" algn="l"/>
                <a:tab pos="2847340" algn="l"/>
                <a:tab pos="3615690" algn="l"/>
                <a:tab pos="4498340" algn="l"/>
                <a:tab pos="5664200" algn="l"/>
                <a:tab pos="6389370" algn="l"/>
                <a:tab pos="7566659" algn="l"/>
              </a:tabLst>
            </a:pPr>
            <a:r>
              <a:rPr sz="2000" spc="-5" dirty="0">
                <a:latin typeface="Arial"/>
                <a:cs typeface="Arial"/>
              </a:rPr>
              <a:t>Üyele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d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n	en	az	ik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si	ihale	k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su	</a:t>
            </a:r>
            <a:r>
              <a:rPr sz="2000" spc="-5" dirty="0">
                <a:latin typeface="Arial"/>
                <a:cs typeface="Arial"/>
              </a:rPr>
              <a:t>işi</a:t>
            </a:r>
            <a:r>
              <a:rPr sz="2000" dirty="0">
                <a:latin typeface="Arial"/>
                <a:cs typeface="Arial"/>
              </a:rPr>
              <a:t>n	</a:t>
            </a:r>
            <a:r>
              <a:rPr sz="2000" spc="-5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spc="-5" dirty="0">
                <a:latin typeface="Arial"/>
                <a:cs typeface="Arial"/>
              </a:rPr>
              <a:t>an</a:t>
            </a:r>
            <a:r>
              <a:rPr sz="2000" dirty="0">
                <a:latin typeface="Arial"/>
                <a:cs typeface="Arial"/>
              </a:rPr>
              <a:t>ı	</a:t>
            </a:r>
            <a:r>
              <a:rPr sz="2000" spc="-5" dirty="0">
                <a:latin typeface="Arial"/>
                <a:cs typeface="Arial"/>
              </a:rPr>
              <a:t>ola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kt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10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.  </a:t>
            </a:r>
            <a:r>
              <a:rPr sz="2000" spc="-5" dirty="0">
                <a:latin typeface="Arial"/>
                <a:cs typeface="Arial"/>
              </a:rPr>
              <a:t>(Danışmanlıkta </a:t>
            </a:r>
            <a:r>
              <a:rPr sz="2000" dirty="0">
                <a:latin typeface="Arial"/>
                <a:cs typeface="Arial"/>
              </a:rPr>
              <a:t>mali </a:t>
            </a:r>
            <a:r>
              <a:rPr sz="2000" spc="-5" dirty="0">
                <a:latin typeface="Arial"/>
                <a:cs typeface="Arial"/>
              </a:rPr>
              <a:t>üye hariç </a:t>
            </a:r>
            <a:r>
              <a:rPr sz="2000" dirty="0">
                <a:latin typeface="Arial"/>
                <a:cs typeface="Arial"/>
              </a:rPr>
              <a:t>hepsi uzman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olmalı)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2700" marR="6350">
              <a:lnSpc>
                <a:spcPts val="2160"/>
              </a:lnSpc>
              <a:spcBef>
                <a:spcPts val="1635"/>
              </a:spcBef>
              <a:buClr>
                <a:srgbClr val="FF0000"/>
              </a:buClr>
              <a:buSzPct val="95000"/>
              <a:buChar char="•"/>
              <a:tabLst>
                <a:tab pos="102870" algn="l"/>
                <a:tab pos="626745" algn="l"/>
                <a:tab pos="1590040" algn="l"/>
                <a:tab pos="2992120" algn="l"/>
                <a:tab pos="3742054" algn="l"/>
                <a:tab pos="4422140" algn="l"/>
                <a:tab pos="5527040" algn="l"/>
                <a:tab pos="6644005" algn="l"/>
                <a:tab pos="7831455" algn="l"/>
              </a:tabLst>
            </a:pPr>
            <a:r>
              <a:rPr sz="2000" dirty="0">
                <a:latin typeface="Arial"/>
                <a:cs typeface="Arial"/>
              </a:rPr>
              <a:t>Bir	</a:t>
            </a:r>
            <a:r>
              <a:rPr sz="2000" spc="-5" dirty="0">
                <a:latin typeface="Arial"/>
                <a:cs typeface="Arial"/>
              </a:rPr>
              <a:t>üyeni</a:t>
            </a:r>
            <a:r>
              <a:rPr sz="2000" dirty="0">
                <a:latin typeface="Arial"/>
                <a:cs typeface="Arial"/>
              </a:rPr>
              <a:t>n	muh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sebe	</a:t>
            </a:r>
            <a:r>
              <a:rPr sz="2000" spc="-2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eya	</a:t>
            </a:r>
            <a:r>
              <a:rPr sz="2000" spc="-15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ali	</a:t>
            </a:r>
            <a:r>
              <a:rPr sz="2000" spc="-5" dirty="0">
                <a:latin typeface="Arial"/>
                <a:cs typeface="Arial"/>
              </a:rPr>
              <a:t>işle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spc="-15" dirty="0">
                <a:latin typeface="Arial"/>
                <a:cs typeface="Arial"/>
              </a:rPr>
              <a:t>d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n	so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mlu	pe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on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l	</a:t>
            </a:r>
            <a:r>
              <a:rPr sz="2000" spc="-5" dirty="0">
                <a:latin typeface="Arial"/>
                <a:cs typeface="Arial"/>
              </a:rPr>
              <a:t>olma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ı  </a:t>
            </a:r>
            <a:r>
              <a:rPr sz="2000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ts val="2295"/>
              </a:lnSpc>
              <a:spcBef>
                <a:spcPts val="1365"/>
              </a:spcBef>
              <a:buClr>
                <a:srgbClr val="FF0000"/>
              </a:buClr>
              <a:buSzPct val="95000"/>
              <a:buChar char="•"/>
              <a:tabLst>
                <a:tab pos="102870" algn="l"/>
                <a:tab pos="835025" algn="l"/>
                <a:tab pos="2233295" algn="l"/>
                <a:tab pos="3246755" algn="l"/>
                <a:tab pos="4107815" algn="l"/>
                <a:tab pos="4856480" algn="l"/>
                <a:tab pos="5800090" algn="l"/>
                <a:tab pos="7339330" algn="l"/>
              </a:tabLst>
            </a:pPr>
            <a:r>
              <a:rPr sz="2000" dirty="0">
                <a:latin typeface="Arial"/>
                <a:cs typeface="Arial"/>
              </a:rPr>
              <a:t>İhale	komisyonu	</a:t>
            </a:r>
            <a:r>
              <a:rPr sz="2000" spc="-10" dirty="0">
                <a:latin typeface="Arial"/>
                <a:cs typeface="Arial"/>
              </a:rPr>
              <a:t>dışında	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başka	adlar	</a:t>
            </a:r>
            <a:r>
              <a:rPr sz="2000" spc="-10" dirty="0">
                <a:solidFill>
                  <a:srgbClr val="C00000"/>
                </a:solidFill>
                <a:latin typeface="Arial"/>
                <a:cs typeface="Arial"/>
              </a:rPr>
              <a:t>altında	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komisyonlar	</a:t>
            </a:r>
            <a:r>
              <a:rPr sz="2000" spc="-5" dirty="0">
                <a:latin typeface="Arial"/>
                <a:cs typeface="Arial"/>
              </a:rPr>
              <a:t>kurulamaz.</a:t>
            </a:r>
            <a:endParaRPr sz="2000">
              <a:latin typeface="Arial"/>
              <a:cs typeface="Arial"/>
            </a:endParaRPr>
          </a:p>
          <a:p>
            <a:pPr marL="457200">
              <a:lnSpc>
                <a:spcPts val="2055"/>
              </a:lnSpc>
            </a:pPr>
            <a:r>
              <a:rPr sz="1800" spc="-10" dirty="0">
                <a:latin typeface="Arial"/>
                <a:cs typeface="Arial"/>
              </a:rPr>
              <a:t>(</a:t>
            </a:r>
            <a:r>
              <a:rPr sz="1800" i="1" spc="-10" dirty="0">
                <a:latin typeface="Arial"/>
                <a:cs typeface="Arial"/>
              </a:rPr>
              <a:t>Numune değerlendirilmesi, </a:t>
            </a:r>
            <a:r>
              <a:rPr sz="1800" i="1" spc="-5" dirty="0">
                <a:latin typeface="Arial"/>
                <a:cs typeface="Arial"/>
              </a:rPr>
              <a:t>teknik görüş, demonstrasyon vb.</a:t>
            </a:r>
            <a:r>
              <a:rPr sz="1800" i="1" spc="17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sebeplerle)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587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Komisyonu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29309"/>
            <a:ext cx="8594090" cy="355346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365"/>
              </a:spcBef>
              <a:buClr>
                <a:srgbClr val="FF0000"/>
              </a:buClr>
              <a:buSzPct val="95000"/>
              <a:buFont typeface="Arial"/>
              <a:buChar char="•"/>
              <a:tabLst>
                <a:tab pos="102870" algn="l"/>
              </a:tabLst>
            </a:pPr>
            <a:r>
              <a:rPr sz="2000" b="1" spc="-25" dirty="0">
                <a:latin typeface="Arial"/>
                <a:cs typeface="Arial"/>
              </a:rPr>
              <a:t>Yedek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Üyeler</a:t>
            </a:r>
            <a:r>
              <a:rPr sz="2000" spc="-1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559435" lvl="1" indent="-90170" algn="just">
              <a:lnSpc>
                <a:spcPct val="100000"/>
              </a:lnSpc>
              <a:spcBef>
                <a:spcPts val="265"/>
              </a:spcBef>
              <a:buClr>
                <a:srgbClr val="FF0000"/>
              </a:buClr>
              <a:buSzPct val="95000"/>
              <a:buChar char="•"/>
              <a:tabLst>
                <a:tab pos="560070" algn="l"/>
              </a:tabLst>
            </a:pPr>
            <a:r>
              <a:rPr sz="2000" spc="-5" dirty="0">
                <a:latin typeface="Arial"/>
                <a:cs typeface="Arial"/>
              </a:rPr>
              <a:t>Asıl üyelerin </a:t>
            </a:r>
            <a:r>
              <a:rPr sz="2000" dirty="0">
                <a:latin typeface="Arial"/>
                <a:cs typeface="Arial"/>
              </a:rPr>
              <a:t>taşıması gereken </a:t>
            </a:r>
            <a:r>
              <a:rPr sz="2000" spc="-5" dirty="0">
                <a:latin typeface="Arial"/>
                <a:cs typeface="Arial"/>
              </a:rPr>
              <a:t>özelliklere </a:t>
            </a:r>
            <a:r>
              <a:rPr sz="2000" dirty="0">
                <a:latin typeface="Arial"/>
                <a:cs typeface="Arial"/>
              </a:rPr>
              <a:t>sahip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olmalıdır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FF0000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559435" lvl="1" indent="-90170" algn="just">
              <a:lnSpc>
                <a:spcPts val="2280"/>
              </a:lnSpc>
              <a:spcBef>
                <a:spcPts val="5"/>
              </a:spcBef>
              <a:buClr>
                <a:srgbClr val="FF0000"/>
              </a:buClr>
              <a:buSzPct val="95000"/>
              <a:buChar char="•"/>
              <a:tabLst>
                <a:tab pos="560070" algn="l"/>
              </a:tabLst>
            </a:pPr>
            <a:r>
              <a:rPr sz="2000" dirty="0">
                <a:latin typeface="Arial"/>
                <a:cs typeface="Arial"/>
              </a:rPr>
              <a:t>Komisyon </a:t>
            </a:r>
            <a:r>
              <a:rPr sz="2000" spc="-5" dirty="0">
                <a:latin typeface="Arial"/>
                <a:cs typeface="Arial"/>
              </a:rPr>
              <a:t>üyesi, idaredeki görevinden ayrılırsa yerine atanan </a:t>
            </a:r>
            <a:r>
              <a:rPr sz="2000" dirty="0">
                <a:latin typeface="Arial"/>
                <a:cs typeface="Arial"/>
              </a:rPr>
              <a:t>kişi</a:t>
            </a:r>
            <a:r>
              <a:rPr sz="2000" spc="4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değil,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yedek </a:t>
            </a:r>
            <a:r>
              <a:rPr sz="2000" spc="-5" dirty="0">
                <a:latin typeface="Arial"/>
                <a:cs typeface="Arial"/>
              </a:rPr>
              <a:t>üye </a:t>
            </a:r>
            <a:r>
              <a:rPr sz="2000" dirty="0">
                <a:latin typeface="Arial"/>
                <a:cs typeface="Arial"/>
              </a:rPr>
              <a:t>olarak </a:t>
            </a:r>
            <a:r>
              <a:rPr sz="2000" spc="-5" dirty="0">
                <a:latin typeface="Arial"/>
                <a:cs typeface="Arial"/>
              </a:rPr>
              <a:t>belirlenmiş </a:t>
            </a:r>
            <a:r>
              <a:rPr sz="2000" dirty="0">
                <a:latin typeface="Arial"/>
                <a:cs typeface="Arial"/>
              </a:rPr>
              <a:t>kişi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devam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edilir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Arial"/>
              <a:cs typeface="Arial"/>
            </a:endParaRPr>
          </a:p>
          <a:p>
            <a:pPr marL="469900" marR="5080" lvl="1" algn="just">
              <a:lnSpc>
                <a:spcPts val="2160"/>
              </a:lnSpc>
              <a:buClr>
                <a:srgbClr val="FF0000"/>
              </a:buClr>
              <a:buSzPct val="95000"/>
              <a:buChar char="•"/>
              <a:tabLst>
                <a:tab pos="560070" algn="l"/>
              </a:tabLst>
            </a:pPr>
            <a:r>
              <a:rPr sz="2000" dirty="0">
                <a:latin typeface="Arial"/>
                <a:cs typeface="Arial"/>
              </a:rPr>
              <a:t>Herhangi </a:t>
            </a:r>
            <a:r>
              <a:rPr sz="2000" spc="-5" dirty="0">
                <a:latin typeface="Arial"/>
                <a:cs typeface="Arial"/>
              </a:rPr>
              <a:t>bir </a:t>
            </a:r>
            <a:r>
              <a:rPr sz="2000" dirty="0">
                <a:latin typeface="Arial"/>
                <a:cs typeface="Arial"/>
              </a:rPr>
              <a:t>sebeple </a:t>
            </a:r>
            <a:r>
              <a:rPr sz="2000" spc="-10" dirty="0">
                <a:latin typeface="Arial"/>
                <a:cs typeface="Arial"/>
              </a:rPr>
              <a:t>asıl </a:t>
            </a:r>
            <a:r>
              <a:rPr sz="2000" spc="-5" dirty="0">
                <a:latin typeface="Arial"/>
                <a:cs typeface="Arial"/>
              </a:rPr>
              <a:t>üyenin yerine </a:t>
            </a:r>
            <a:r>
              <a:rPr sz="2000" dirty="0">
                <a:latin typeface="Arial"/>
                <a:cs typeface="Arial"/>
              </a:rPr>
              <a:t>geçen </a:t>
            </a:r>
            <a:r>
              <a:rPr sz="2000" spc="-5" dirty="0">
                <a:latin typeface="Arial"/>
                <a:cs typeface="Arial"/>
              </a:rPr>
              <a:t>yedek üyenin geçerli  mazeret durumları hariç </a:t>
            </a:r>
            <a:r>
              <a:rPr sz="2000" dirty="0">
                <a:latin typeface="Arial"/>
                <a:cs typeface="Arial"/>
              </a:rPr>
              <a:t>ihale </a:t>
            </a:r>
            <a:r>
              <a:rPr sz="2000" spc="-5" dirty="0">
                <a:latin typeface="Arial"/>
                <a:cs typeface="Arial"/>
              </a:rPr>
              <a:t>sonuçlanıncaya </a:t>
            </a:r>
            <a:r>
              <a:rPr sz="2000" dirty="0">
                <a:latin typeface="Arial"/>
                <a:cs typeface="Arial"/>
              </a:rPr>
              <a:t>kadar komisyon </a:t>
            </a:r>
            <a:r>
              <a:rPr sz="2000" spc="-5" dirty="0">
                <a:latin typeface="Arial"/>
                <a:cs typeface="Arial"/>
              </a:rPr>
              <a:t>üyeliğine  </a:t>
            </a:r>
            <a:r>
              <a:rPr sz="2000" dirty="0">
                <a:latin typeface="Arial"/>
                <a:cs typeface="Arial"/>
              </a:rPr>
              <a:t>devam etmesi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gerekir.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559435" lvl="1" indent="-90170" algn="just">
              <a:lnSpc>
                <a:spcPct val="100000"/>
              </a:lnSpc>
              <a:buClr>
                <a:srgbClr val="FF0000"/>
              </a:buClr>
              <a:buSzPct val="95000"/>
              <a:buChar char="•"/>
              <a:tabLst>
                <a:tab pos="560070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işlem </a:t>
            </a:r>
            <a:r>
              <a:rPr sz="2000" dirty="0">
                <a:latin typeface="Arial"/>
                <a:cs typeface="Arial"/>
              </a:rPr>
              <a:t>dosyası yedek </a:t>
            </a:r>
            <a:r>
              <a:rPr sz="2000" spc="-5" dirty="0">
                <a:latin typeface="Arial"/>
                <a:cs typeface="Arial"/>
              </a:rPr>
              <a:t>üyelere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verilebilir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587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Komisyonu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047355" cy="480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5"/>
              </a:spcBef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Komisyon </a:t>
            </a:r>
            <a:r>
              <a:rPr sz="2000" spc="-5" dirty="0">
                <a:latin typeface="Arial"/>
                <a:cs typeface="Arial"/>
              </a:rPr>
              <a:t>idarenin </a:t>
            </a:r>
            <a:r>
              <a:rPr sz="2000" dirty="0">
                <a:latin typeface="Arial"/>
                <a:cs typeface="Arial"/>
              </a:rPr>
              <a:t>personelinden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oluşturulur.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750">
              <a:latin typeface="Arial"/>
              <a:cs typeface="Arial"/>
            </a:endParaRPr>
          </a:p>
          <a:p>
            <a:pPr marL="12700" marR="29209">
              <a:lnSpc>
                <a:spcPts val="2160"/>
              </a:lnSpc>
              <a:buSzPct val="95000"/>
              <a:buChar char="•"/>
              <a:tabLst>
                <a:tab pos="102870" algn="l"/>
              </a:tabLst>
            </a:pPr>
            <a:r>
              <a:rPr sz="2000" spc="-30" dirty="0">
                <a:latin typeface="Arial"/>
                <a:cs typeface="Arial"/>
              </a:rPr>
              <a:t>Yeterli </a:t>
            </a:r>
            <a:r>
              <a:rPr sz="2000" spc="-5" dirty="0">
                <a:latin typeface="Arial"/>
                <a:cs typeface="Arial"/>
              </a:rPr>
              <a:t>sayıda veya nitelikte </a:t>
            </a:r>
            <a:r>
              <a:rPr sz="2000" dirty="0">
                <a:latin typeface="Arial"/>
                <a:cs typeface="Arial"/>
              </a:rPr>
              <a:t>personel yoksa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Kanun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kapsamındaki diğer  idarelerden üye</a:t>
            </a:r>
            <a:r>
              <a:rPr sz="2000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alınabilir.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5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buSzPct val="95000"/>
              <a:buChar char="•"/>
              <a:tabLst>
                <a:tab pos="10287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İhale yetkilisi, </a:t>
            </a:r>
            <a:r>
              <a:rPr sz="2000" spc="-5" dirty="0">
                <a:latin typeface="Arial"/>
                <a:cs typeface="Arial"/>
              </a:rPr>
              <a:t>ihale </a:t>
            </a:r>
            <a:r>
              <a:rPr sz="2000" dirty="0">
                <a:latin typeface="Arial"/>
                <a:cs typeface="Arial"/>
              </a:rPr>
              <a:t>komisyonunda görev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alamaz.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2500">
              <a:latin typeface="Arial"/>
              <a:cs typeface="Arial"/>
            </a:endParaRPr>
          </a:p>
          <a:p>
            <a:pPr marL="102235" indent="-90170">
              <a:lnSpc>
                <a:spcPts val="2280"/>
              </a:lnSpc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dokümanının bir örneği, ilan/davet </a:t>
            </a:r>
            <a:r>
              <a:rPr sz="2000" dirty="0">
                <a:latin typeface="Arial"/>
                <a:cs typeface="Arial"/>
              </a:rPr>
              <a:t>tarihini </a:t>
            </a:r>
            <a:r>
              <a:rPr sz="2000" spc="-5" dirty="0">
                <a:latin typeface="Arial"/>
                <a:cs typeface="Arial"/>
              </a:rPr>
              <a:t>izleyen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gün</a:t>
            </a:r>
            <a:r>
              <a:rPr sz="2000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içinde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  <a:tabLst>
                <a:tab pos="1972310" algn="l"/>
              </a:tabLst>
            </a:pPr>
            <a:r>
              <a:rPr sz="2000" dirty="0">
                <a:latin typeface="Arial"/>
                <a:cs typeface="Arial"/>
              </a:rPr>
              <a:t>komisyonun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asıl	üyelerine</a:t>
            </a:r>
            <a:r>
              <a:rPr sz="20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verilir.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İhale komisyonu </a:t>
            </a:r>
            <a:r>
              <a:rPr sz="2000" spc="-5" dirty="0">
                <a:latin typeface="Arial"/>
                <a:cs typeface="Arial"/>
              </a:rPr>
              <a:t>üyeleri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muayene ve kabul komisyonunda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veya</a:t>
            </a:r>
            <a:r>
              <a:rPr sz="2000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kontrol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teşkilatında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görev</a:t>
            </a:r>
            <a:r>
              <a:rPr sz="2000" u="heavy" spc="-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alabilir.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•"/>
            </a:pPr>
            <a:endParaRPr sz="2750">
              <a:latin typeface="Arial"/>
              <a:cs typeface="Arial"/>
            </a:endParaRPr>
          </a:p>
          <a:p>
            <a:pPr marL="12700" marR="782955">
              <a:lnSpc>
                <a:spcPts val="2160"/>
              </a:lnSpc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Ancak </a:t>
            </a:r>
            <a:r>
              <a:rPr sz="2000" spc="-5" dirty="0">
                <a:latin typeface="Arial"/>
                <a:cs typeface="Arial"/>
              </a:rPr>
              <a:t>kontrol teşkilatında </a:t>
            </a:r>
            <a:r>
              <a:rPr sz="2000" dirty="0">
                <a:latin typeface="Arial"/>
                <a:cs typeface="Arial"/>
              </a:rPr>
              <a:t>yer </a:t>
            </a:r>
            <a:r>
              <a:rPr sz="2000" spc="-5" dirty="0">
                <a:latin typeface="Arial"/>
                <a:cs typeface="Arial"/>
              </a:rPr>
              <a:t>alan </a:t>
            </a:r>
            <a:r>
              <a:rPr sz="2000" spc="-15" dirty="0">
                <a:latin typeface="Arial"/>
                <a:cs typeface="Arial"/>
              </a:rPr>
              <a:t>görevliler,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Muayene ve kabul  komisyonunda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görev</a:t>
            </a:r>
            <a:r>
              <a:rPr sz="2000" u="heavy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alamazlar.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587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Komisyonu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8595995" cy="49028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5265" indent="-203200">
              <a:lnSpc>
                <a:spcPct val="100000"/>
              </a:lnSpc>
              <a:spcBef>
                <a:spcPts val="85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Her </a:t>
            </a:r>
            <a:r>
              <a:rPr sz="2000" spc="-5" dirty="0">
                <a:latin typeface="Arial"/>
                <a:cs typeface="Arial"/>
              </a:rPr>
              <a:t>iş için </a:t>
            </a:r>
            <a:r>
              <a:rPr sz="2000" dirty="0">
                <a:latin typeface="Arial"/>
                <a:cs typeface="Arial"/>
              </a:rPr>
              <a:t>bir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ihale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işlem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dosyası</a:t>
            </a:r>
            <a:r>
              <a:rPr sz="2000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düzenlenir.</a:t>
            </a:r>
            <a:endParaRPr sz="2000">
              <a:latin typeface="Arial"/>
              <a:cs typeface="Arial"/>
            </a:endParaRPr>
          </a:p>
          <a:p>
            <a:pPr marL="12700" marR="5715">
              <a:lnSpc>
                <a:spcPts val="2160"/>
              </a:lnSpc>
              <a:spcBef>
                <a:spcPts val="103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Arial"/>
                <a:cs typeface="Arial"/>
              </a:rPr>
              <a:t>Bu </a:t>
            </a:r>
            <a:r>
              <a:rPr sz="2000" dirty="0">
                <a:latin typeface="Arial"/>
                <a:cs typeface="Arial"/>
              </a:rPr>
              <a:t>dosyada ihale sürecinin </a:t>
            </a:r>
            <a:r>
              <a:rPr sz="2000" spc="-5" dirty="0">
                <a:latin typeface="Arial"/>
                <a:cs typeface="Arial"/>
              </a:rPr>
              <a:t>bulunduğu </a:t>
            </a:r>
            <a:r>
              <a:rPr sz="2000" dirty="0">
                <a:latin typeface="Arial"/>
                <a:cs typeface="Arial"/>
              </a:rPr>
              <a:t>aşamaya </a:t>
            </a:r>
            <a:r>
              <a:rPr sz="2000" spc="-5" dirty="0">
                <a:latin typeface="Arial"/>
                <a:cs typeface="Arial"/>
              </a:rPr>
              <a:t>göre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ihale süreci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ile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ilgili </a:t>
            </a:r>
            <a:r>
              <a:rPr sz="2000" dirty="0">
                <a:latin typeface="Arial"/>
                <a:cs typeface="Arial"/>
              </a:rPr>
              <a:t> belgeler yer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alır.</a:t>
            </a:r>
            <a:endParaRPr sz="2000">
              <a:latin typeface="Arial"/>
              <a:cs typeface="Arial"/>
            </a:endParaRPr>
          </a:p>
          <a:p>
            <a:pPr marL="672465" lvl="1" indent="-203200">
              <a:lnSpc>
                <a:spcPct val="100000"/>
              </a:lnSpc>
              <a:spcBef>
                <a:spcPts val="229"/>
              </a:spcBef>
              <a:buSzPct val="95000"/>
              <a:buFont typeface="Wingdings"/>
              <a:buChar char=""/>
              <a:tabLst>
                <a:tab pos="673100" algn="l"/>
              </a:tabLst>
            </a:pP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onay</a:t>
            </a:r>
            <a:r>
              <a:rPr sz="2000" i="1" spc="-2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belgesi,</a:t>
            </a:r>
            <a:endParaRPr sz="2000">
              <a:latin typeface="Arial"/>
              <a:cs typeface="Arial"/>
            </a:endParaRPr>
          </a:p>
          <a:p>
            <a:pPr marL="672465" lvl="1" indent="-203200">
              <a:lnSpc>
                <a:spcPct val="100000"/>
              </a:lnSpc>
              <a:spcBef>
                <a:spcPts val="265"/>
              </a:spcBef>
              <a:buSzPct val="95000"/>
              <a:buFont typeface="Wingdings"/>
              <a:buChar char=""/>
              <a:tabLst>
                <a:tab pos="673100" algn="l"/>
              </a:tabLst>
            </a:pPr>
            <a:r>
              <a:rPr sz="2000" i="1" spc="-5" dirty="0">
                <a:solidFill>
                  <a:srgbClr val="888888"/>
                </a:solidFill>
                <a:latin typeface="Arial"/>
                <a:cs typeface="Arial"/>
              </a:rPr>
              <a:t>YM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hesap</a:t>
            </a:r>
            <a:r>
              <a:rPr sz="2000" i="1" spc="-3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cetveli,</a:t>
            </a:r>
            <a:endParaRPr sz="2000">
              <a:latin typeface="Arial"/>
              <a:cs typeface="Arial"/>
            </a:endParaRPr>
          </a:p>
          <a:p>
            <a:pPr marL="672465" lvl="1" indent="-203200">
              <a:lnSpc>
                <a:spcPct val="100000"/>
              </a:lnSpc>
              <a:spcBef>
                <a:spcPts val="254"/>
              </a:spcBef>
              <a:buSzPct val="95000"/>
              <a:buFont typeface="Wingdings"/>
              <a:buChar char=""/>
              <a:tabLst>
                <a:tab pos="673100" algn="l"/>
              </a:tabLst>
            </a:pP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ihale</a:t>
            </a:r>
            <a:r>
              <a:rPr sz="2000" i="1" spc="-5" dirty="0">
                <a:solidFill>
                  <a:srgbClr val="888888"/>
                </a:solidFill>
                <a:latin typeface="Arial"/>
                <a:cs typeface="Arial"/>
              </a:rPr>
              <a:t> dokümanı,</a:t>
            </a:r>
            <a:endParaRPr sz="2000">
              <a:latin typeface="Arial"/>
              <a:cs typeface="Arial"/>
            </a:endParaRPr>
          </a:p>
          <a:p>
            <a:pPr marL="672465" lvl="1" indent="-203200">
              <a:lnSpc>
                <a:spcPct val="100000"/>
              </a:lnSpc>
              <a:spcBef>
                <a:spcPts val="260"/>
              </a:spcBef>
              <a:buSzPct val="95000"/>
              <a:buFont typeface="Wingdings"/>
              <a:buChar char=""/>
              <a:tabLst>
                <a:tab pos="673100" algn="l"/>
              </a:tabLst>
            </a:pP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ilan</a:t>
            </a:r>
            <a:r>
              <a:rPr sz="2000" i="1" spc="-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metinleri,</a:t>
            </a:r>
            <a:endParaRPr sz="2000">
              <a:latin typeface="Arial"/>
              <a:cs typeface="Arial"/>
            </a:endParaRPr>
          </a:p>
          <a:p>
            <a:pPr marL="672465" lvl="1" indent="-203200">
              <a:lnSpc>
                <a:spcPct val="100000"/>
              </a:lnSpc>
              <a:spcBef>
                <a:spcPts val="265"/>
              </a:spcBef>
              <a:buSzPct val="95000"/>
              <a:buFont typeface="Wingdings"/>
              <a:buChar char=""/>
              <a:tabLst>
                <a:tab pos="673100" algn="l"/>
              </a:tabLst>
            </a:pP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istekliler </a:t>
            </a:r>
            <a:r>
              <a:rPr sz="2000" i="1" spc="-5" dirty="0">
                <a:solidFill>
                  <a:srgbClr val="888888"/>
                </a:solidFill>
                <a:latin typeface="Arial"/>
                <a:cs typeface="Arial"/>
              </a:rPr>
              <a:t>tarafından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sunulan</a:t>
            </a:r>
            <a:r>
              <a:rPr sz="2000" i="1" spc="-6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spc="-10" dirty="0">
                <a:solidFill>
                  <a:srgbClr val="888888"/>
                </a:solidFill>
                <a:latin typeface="Arial"/>
                <a:cs typeface="Arial"/>
              </a:rPr>
              <a:t>teklifler,</a:t>
            </a:r>
            <a:endParaRPr sz="2000">
              <a:latin typeface="Arial"/>
              <a:cs typeface="Arial"/>
            </a:endParaRPr>
          </a:p>
          <a:p>
            <a:pPr marL="672465" lvl="1" indent="-203200">
              <a:lnSpc>
                <a:spcPct val="100000"/>
              </a:lnSpc>
              <a:spcBef>
                <a:spcPts val="254"/>
              </a:spcBef>
              <a:buSzPct val="95000"/>
              <a:buFont typeface="Wingdings"/>
              <a:buChar char=""/>
              <a:tabLst>
                <a:tab pos="673100" algn="l"/>
              </a:tabLst>
            </a:pP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ihale komisyonu tutanak ve kararları.</a:t>
            </a:r>
            <a:r>
              <a:rPr sz="2000" i="1" spc="-145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888888"/>
                </a:solidFill>
                <a:latin typeface="Arial"/>
                <a:cs typeface="Arial"/>
              </a:rPr>
              <a:t>vs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888888"/>
              </a:buClr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215265" indent="-203200">
              <a:lnSpc>
                <a:spcPts val="2280"/>
              </a:lnSpc>
              <a:spcBef>
                <a:spcPts val="154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İhale</a:t>
            </a:r>
            <a:r>
              <a:rPr sz="2000" spc="2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işlem</a:t>
            </a:r>
            <a:r>
              <a:rPr sz="2000" spc="2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dosyasının</a:t>
            </a:r>
            <a:r>
              <a:rPr sz="2000" spc="2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birer</a:t>
            </a:r>
            <a:r>
              <a:rPr sz="2000" spc="2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örneği,</a:t>
            </a:r>
            <a:r>
              <a:rPr sz="2000" spc="1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ilan</a:t>
            </a:r>
            <a:r>
              <a:rPr sz="2000" spc="20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veya</a:t>
            </a:r>
            <a:r>
              <a:rPr sz="2000" spc="2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davet</a:t>
            </a:r>
            <a:r>
              <a:rPr sz="2000" spc="1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tarihini</a:t>
            </a:r>
            <a:r>
              <a:rPr sz="2000" spc="2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izleyen</a:t>
            </a:r>
            <a:r>
              <a:rPr sz="2000" spc="210" dirty="0"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sz="2000" spc="2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gün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içinde </a:t>
            </a:r>
            <a:r>
              <a:rPr sz="2000" dirty="0">
                <a:latin typeface="Arial"/>
                <a:cs typeface="Arial"/>
              </a:rPr>
              <a:t>ihale komisyonunun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asıl üyelerine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verilir.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04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Gerek </a:t>
            </a:r>
            <a:r>
              <a:rPr sz="2000" spc="-5" dirty="0">
                <a:latin typeface="Arial"/>
                <a:cs typeface="Arial"/>
              </a:rPr>
              <a:t>görüldüğünde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yedek üyelere </a:t>
            </a:r>
            <a:r>
              <a:rPr sz="2000" dirty="0">
                <a:latin typeface="Arial"/>
                <a:cs typeface="Arial"/>
              </a:rPr>
              <a:t>de ihale </a:t>
            </a:r>
            <a:r>
              <a:rPr sz="2000" spc="-5" dirty="0">
                <a:latin typeface="Arial"/>
                <a:cs typeface="Arial"/>
              </a:rPr>
              <a:t>işlem dosyasının </a:t>
            </a:r>
            <a:r>
              <a:rPr sz="2000" dirty="0">
                <a:latin typeface="Arial"/>
                <a:cs typeface="Arial"/>
              </a:rPr>
              <a:t>birer </a:t>
            </a:r>
            <a:r>
              <a:rPr sz="2000" spc="-5" dirty="0">
                <a:latin typeface="Arial"/>
                <a:cs typeface="Arial"/>
              </a:rPr>
              <a:t>örneği  </a:t>
            </a:r>
            <a:r>
              <a:rPr sz="2000" spc="-10" dirty="0">
                <a:latin typeface="Arial"/>
                <a:cs typeface="Arial"/>
              </a:rPr>
              <a:t>verilebilir.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587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Komisyonu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446901" y="3020059"/>
            <a:ext cx="2421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63905" algn="l"/>
              </a:tabLst>
            </a:pPr>
            <a:r>
              <a:rPr sz="2400" spc="-5" dirty="0">
                <a:latin typeface="Arial"/>
                <a:cs typeface="Arial"/>
              </a:rPr>
              <a:t>ve	imzalanarak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336" y="1029953"/>
            <a:ext cx="6186170" cy="2710815"/>
          </a:xfrm>
          <a:prstGeom prst="rect">
            <a:avLst/>
          </a:prstGeom>
        </p:spPr>
        <p:txBody>
          <a:bodyPr vert="horz" wrap="square" lIns="0" tIns="39369" rIns="0" bIns="0" rtlCol="0">
            <a:spAutoFit/>
          </a:bodyPr>
          <a:lstStyle/>
          <a:p>
            <a:pPr marL="255270" indent="-243204">
              <a:lnSpc>
                <a:spcPct val="100000"/>
              </a:lnSpc>
              <a:spcBef>
                <a:spcPts val="309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Komisyon,</a:t>
            </a:r>
            <a:endParaRPr sz="2400">
              <a:latin typeface="Arial"/>
              <a:cs typeface="Arial"/>
            </a:endParaRPr>
          </a:p>
          <a:p>
            <a:pPr marL="712470" lvl="1" indent="-243204">
              <a:lnSpc>
                <a:spcPct val="100000"/>
              </a:lnSpc>
              <a:spcBef>
                <a:spcPts val="204"/>
              </a:spcBef>
              <a:buSzPct val="95833"/>
              <a:buFont typeface="Wingdings"/>
              <a:buChar char=""/>
              <a:tabLst>
                <a:tab pos="713105" algn="l"/>
              </a:tabLst>
            </a:pPr>
            <a:r>
              <a:rPr sz="2400" spc="-5" dirty="0">
                <a:latin typeface="Arial"/>
                <a:cs typeface="Arial"/>
              </a:rPr>
              <a:t>eksiksiz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toplanır</a:t>
            </a:r>
            <a:endParaRPr sz="2400">
              <a:latin typeface="Arial"/>
              <a:cs typeface="Arial"/>
            </a:endParaRPr>
          </a:p>
          <a:p>
            <a:pPr marL="712470" lvl="1" indent="-243204">
              <a:lnSpc>
                <a:spcPct val="100000"/>
              </a:lnSpc>
              <a:spcBef>
                <a:spcPts val="215"/>
              </a:spcBef>
              <a:buSzPct val="95833"/>
              <a:buFont typeface="Wingdings"/>
              <a:buChar char=""/>
              <a:tabLst>
                <a:tab pos="713105" algn="l"/>
              </a:tabLst>
            </a:pPr>
            <a:r>
              <a:rPr sz="2400" spc="-5" dirty="0">
                <a:latin typeface="Arial"/>
                <a:cs typeface="Arial"/>
              </a:rPr>
              <a:t>kararlar çoğunlukla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alınır.</a:t>
            </a:r>
            <a:endParaRPr sz="2400">
              <a:latin typeface="Arial"/>
              <a:cs typeface="Arial"/>
            </a:endParaRPr>
          </a:p>
          <a:p>
            <a:pPr marL="712470" lvl="1" indent="-243204">
              <a:lnSpc>
                <a:spcPct val="100000"/>
              </a:lnSpc>
              <a:spcBef>
                <a:spcPts val="215"/>
              </a:spcBef>
              <a:buSzPct val="95833"/>
              <a:buFont typeface="Wingdings"/>
              <a:buChar char=""/>
              <a:tabLst>
                <a:tab pos="713105" algn="l"/>
              </a:tabLst>
            </a:pPr>
            <a:r>
              <a:rPr sz="2400" spc="-5" dirty="0">
                <a:latin typeface="Arial"/>
                <a:cs typeface="Arial"/>
              </a:rPr>
              <a:t>kararlarda çekimser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kalamaz.</a:t>
            </a:r>
            <a:endParaRPr sz="2400">
              <a:latin typeface="Arial"/>
              <a:cs typeface="Arial"/>
            </a:endParaRPr>
          </a:p>
          <a:p>
            <a:pPr marL="712470" lvl="1" indent="-243204">
              <a:lnSpc>
                <a:spcPct val="100000"/>
              </a:lnSpc>
              <a:spcBef>
                <a:spcPts val="209"/>
              </a:spcBef>
              <a:buSzPct val="95833"/>
              <a:buFont typeface="Wingdings"/>
              <a:buChar char=""/>
              <a:tabLst>
                <a:tab pos="713105" algn="l"/>
              </a:tabLst>
            </a:pPr>
            <a:r>
              <a:rPr sz="2400" spc="-5" dirty="0">
                <a:latin typeface="Arial"/>
                <a:cs typeface="Arial"/>
              </a:rPr>
              <a:t>başkan üyeler kararlarından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sorumludur.</a:t>
            </a:r>
            <a:endParaRPr sz="2400">
              <a:latin typeface="Arial"/>
              <a:cs typeface="Arial"/>
            </a:endParaRPr>
          </a:p>
          <a:p>
            <a:pPr marL="469900" marR="424180" lvl="1">
              <a:lnSpc>
                <a:spcPts val="2590"/>
              </a:lnSpc>
              <a:spcBef>
                <a:spcPts val="540"/>
              </a:spcBef>
              <a:buSzPct val="95833"/>
              <a:buFont typeface="Wingdings"/>
              <a:buChar char=""/>
              <a:tabLst>
                <a:tab pos="713105" algn="l"/>
                <a:tab pos="1800225" algn="l"/>
                <a:tab pos="2614295" algn="l"/>
                <a:tab pos="4534535" algn="l"/>
              </a:tabLst>
            </a:pPr>
            <a:r>
              <a:rPr sz="2400" dirty="0">
                <a:latin typeface="Arial"/>
                <a:cs typeface="Arial"/>
              </a:rPr>
              <a:t>karşı	</a:t>
            </a:r>
            <a:r>
              <a:rPr sz="2400" spc="-5" dirty="0">
                <a:latin typeface="Arial"/>
                <a:cs typeface="Arial"/>
              </a:rPr>
              <a:t>o</a:t>
            </a:r>
            <a:r>
              <a:rPr sz="2400" spc="-18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	</a:t>
            </a:r>
            <a:r>
              <a:rPr sz="2400" spc="-5" dirty="0">
                <a:latin typeface="Arial"/>
                <a:cs typeface="Arial"/>
              </a:rPr>
              <a:t>gerekçe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	yaz</a:t>
            </a:r>
            <a:r>
              <a:rPr sz="2400" spc="-1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arak  </a:t>
            </a:r>
            <a:r>
              <a:rPr sz="2400" spc="-15" dirty="0">
                <a:latin typeface="Arial"/>
                <a:cs typeface="Arial"/>
              </a:rPr>
              <a:t>kullanılabilir.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336" y="4198366"/>
            <a:ext cx="8595360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algn="just">
              <a:lnSpc>
                <a:spcPts val="2590"/>
              </a:lnSpc>
              <a:spcBef>
                <a:spcPts val="425"/>
              </a:spcBef>
              <a:buFont typeface="Wingdings"/>
              <a:buChar char=""/>
              <a:tabLst>
                <a:tab pos="339090" algn="l"/>
              </a:tabLst>
            </a:pPr>
            <a:r>
              <a:rPr sz="2400" dirty="0">
                <a:latin typeface="Arial"/>
                <a:cs typeface="Arial"/>
              </a:rPr>
              <a:t>İhale komisyonunca </a:t>
            </a:r>
            <a:r>
              <a:rPr sz="2400" spc="-5" dirty="0">
                <a:latin typeface="Arial"/>
                <a:cs typeface="Arial"/>
              </a:rPr>
              <a:t>alınan kararlar ve düzenlenen  </a:t>
            </a:r>
            <a:r>
              <a:rPr sz="2400" spc="-15" dirty="0">
                <a:latin typeface="Arial"/>
                <a:cs typeface="Arial"/>
              </a:rPr>
              <a:t>tutanaklar, </a:t>
            </a:r>
            <a:r>
              <a:rPr sz="2400" spc="-5" dirty="0">
                <a:latin typeface="Arial"/>
                <a:cs typeface="Arial"/>
              </a:rPr>
              <a:t>komisyon başkan ve üyelerinin adları, </a:t>
            </a:r>
            <a:r>
              <a:rPr sz="2400" dirty="0">
                <a:latin typeface="Arial"/>
                <a:cs typeface="Arial"/>
              </a:rPr>
              <a:t>soyadları </a:t>
            </a:r>
            <a:r>
              <a:rPr sz="2400" spc="5" dirty="0">
                <a:latin typeface="Arial"/>
                <a:cs typeface="Arial"/>
              </a:rPr>
              <a:t>ve  </a:t>
            </a:r>
            <a:r>
              <a:rPr sz="2400" spc="-5" dirty="0">
                <a:latin typeface="Arial"/>
                <a:cs typeface="Arial"/>
              </a:rPr>
              <a:t>görev unvanları belirtilerek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imzalanır.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274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0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8453755" cy="498919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000" dirty="0">
                <a:latin typeface="Arial"/>
                <a:cs typeface="Arial"/>
              </a:rPr>
              <a:t>İhale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dokümanında</a:t>
            </a:r>
            <a:endParaRPr sz="2000">
              <a:latin typeface="Arial"/>
              <a:cs typeface="Arial"/>
            </a:endParaRPr>
          </a:p>
          <a:p>
            <a:pPr marL="1207135" indent="-280670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1207770" algn="l"/>
              </a:tabLst>
            </a:pPr>
            <a:r>
              <a:rPr sz="2000" dirty="0">
                <a:latin typeface="Arial"/>
                <a:cs typeface="Arial"/>
              </a:rPr>
              <a:t>İdari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şartname</a:t>
            </a:r>
            <a:endParaRPr sz="2000">
              <a:latin typeface="Arial"/>
              <a:cs typeface="Arial"/>
            </a:endParaRPr>
          </a:p>
          <a:p>
            <a:pPr marL="1207135" indent="-28067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1207770" algn="l"/>
              </a:tabLst>
            </a:pPr>
            <a:r>
              <a:rPr sz="2000" dirty="0">
                <a:latin typeface="Arial"/>
                <a:cs typeface="Arial"/>
              </a:rPr>
              <a:t>Sözleşme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tasarısı,</a:t>
            </a:r>
            <a:endParaRPr sz="2000">
              <a:latin typeface="Arial"/>
              <a:cs typeface="Arial"/>
            </a:endParaRPr>
          </a:p>
          <a:p>
            <a:pPr marL="1202690" indent="-276225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1203325" algn="l"/>
              </a:tabLst>
            </a:pPr>
            <a:r>
              <a:rPr sz="2000" spc="-40" dirty="0">
                <a:latin typeface="Arial"/>
                <a:cs typeface="Arial"/>
              </a:rPr>
              <a:t>Teknik </a:t>
            </a:r>
            <a:r>
              <a:rPr sz="2000" dirty="0">
                <a:latin typeface="Arial"/>
                <a:cs typeface="Arial"/>
              </a:rPr>
              <a:t>şartname </a:t>
            </a:r>
            <a:r>
              <a:rPr sz="2000" spc="-5" dirty="0">
                <a:latin typeface="Arial"/>
                <a:cs typeface="Arial"/>
              </a:rPr>
              <a:t>(yapım işlerinde proje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dahil)</a:t>
            </a:r>
            <a:endParaRPr sz="2000">
              <a:latin typeface="Arial"/>
              <a:cs typeface="Arial"/>
            </a:endParaRPr>
          </a:p>
          <a:p>
            <a:pPr marL="1207135" indent="-280670">
              <a:lnSpc>
                <a:spcPct val="100000"/>
              </a:lnSpc>
              <a:spcBef>
                <a:spcPts val="760"/>
              </a:spcBef>
              <a:buAutoNum type="arabicPeriod"/>
              <a:tabLst>
                <a:tab pos="1207770" algn="l"/>
              </a:tabLst>
            </a:pPr>
            <a:r>
              <a:rPr sz="2000" dirty="0">
                <a:latin typeface="Arial"/>
                <a:cs typeface="Arial"/>
              </a:rPr>
              <a:t>Gerekli </a:t>
            </a:r>
            <a:r>
              <a:rPr sz="2000" spc="-5" dirty="0">
                <a:latin typeface="Arial"/>
                <a:cs typeface="Arial"/>
              </a:rPr>
              <a:t>diğer belge </a:t>
            </a:r>
            <a:r>
              <a:rPr sz="2000" dirty="0">
                <a:latin typeface="Arial"/>
                <a:cs typeface="Arial"/>
              </a:rPr>
              <a:t>ve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bilgiler</a:t>
            </a:r>
            <a:endParaRPr sz="20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765"/>
              </a:spcBef>
            </a:pPr>
            <a:r>
              <a:rPr sz="2000" dirty="0">
                <a:latin typeface="Arial"/>
                <a:cs typeface="Arial"/>
              </a:rPr>
              <a:t>*standart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formlar,</a:t>
            </a:r>
            <a:endParaRPr sz="20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latin typeface="Arial"/>
                <a:cs typeface="Arial"/>
              </a:rPr>
              <a:t>*birim </a:t>
            </a:r>
            <a:r>
              <a:rPr sz="2000" spc="-5" dirty="0">
                <a:latin typeface="Arial"/>
                <a:cs typeface="Arial"/>
              </a:rPr>
              <a:t>fiyat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tarifleri,</a:t>
            </a:r>
            <a:endParaRPr sz="20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760"/>
              </a:spcBef>
            </a:pPr>
            <a:r>
              <a:rPr sz="2000" spc="-10" dirty="0">
                <a:latin typeface="Arial"/>
                <a:cs typeface="Arial"/>
              </a:rPr>
              <a:t>*yapım </a:t>
            </a:r>
            <a:r>
              <a:rPr sz="2000" spc="-5" dirty="0">
                <a:latin typeface="Arial"/>
                <a:cs typeface="Arial"/>
              </a:rPr>
              <a:t>işlerinde analiz formatları, </a:t>
            </a:r>
            <a:r>
              <a:rPr sz="2000" dirty="0">
                <a:latin typeface="Arial"/>
                <a:cs typeface="Arial"/>
              </a:rPr>
              <a:t>vs.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bulunur.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Hizmet İşleri Genel Şartnamesi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spc="-35" dirty="0">
                <a:latin typeface="Arial"/>
                <a:cs typeface="Arial"/>
              </a:rPr>
              <a:t>Yapım </a:t>
            </a:r>
            <a:r>
              <a:rPr sz="2000" dirty="0">
                <a:latin typeface="Arial"/>
                <a:cs typeface="Arial"/>
              </a:rPr>
              <a:t>İşleri Genel Şartnamesi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doküman  kapsamında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verilmeyecektir.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dokümanında yapılan düzenlemeler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birbirine aykırı</a:t>
            </a:r>
            <a:r>
              <a:rPr sz="2000" u="heavy" spc="-7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olamaz.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274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0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5360" cy="33083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40"/>
              </a:spcBef>
              <a:buClr>
                <a:srgbClr val="FF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10" dirty="0">
                <a:latin typeface="Arial"/>
                <a:cs typeface="Arial"/>
              </a:rPr>
              <a:t>dokümanının </a:t>
            </a:r>
            <a:r>
              <a:rPr sz="2000" spc="-5" dirty="0">
                <a:latin typeface="Arial"/>
                <a:cs typeface="Arial"/>
              </a:rPr>
              <a:t>hazırlanmasında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ilgili Uygulama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Yönetmeliğinin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ekinde 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yer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alan </a:t>
            </a:r>
            <a:r>
              <a:rPr sz="2000" spc="-5" dirty="0">
                <a:latin typeface="Arial"/>
                <a:cs typeface="Arial"/>
              </a:rPr>
              <a:t>tip </a:t>
            </a:r>
            <a:r>
              <a:rPr sz="2000" spc="-15" dirty="0">
                <a:latin typeface="Arial"/>
                <a:cs typeface="Arial"/>
              </a:rPr>
              <a:t>şartnameler, </a:t>
            </a:r>
            <a:r>
              <a:rPr sz="2000" spc="-5" dirty="0">
                <a:latin typeface="Arial"/>
                <a:cs typeface="Arial"/>
              </a:rPr>
              <a:t>standart </a:t>
            </a:r>
            <a:r>
              <a:rPr sz="2000" spc="-20" dirty="0">
                <a:latin typeface="Arial"/>
                <a:cs typeface="Arial"/>
              </a:rPr>
              <a:t>formlar, </a:t>
            </a:r>
            <a:r>
              <a:rPr sz="2000" spc="-5" dirty="0">
                <a:latin typeface="Arial"/>
                <a:cs typeface="Arial"/>
              </a:rPr>
              <a:t>tip sözleşme, </a:t>
            </a:r>
            <a:r>
              <a:rPr sz="2000" dirty="0">
                <a:latin typeface="Arial"/>
                <a:cs typeface="Arial"/>
              </a:rPr>
              <a:t>(Hizmet </a:t>
            </a:r>
            <a:r>
              <a:rPr sz="2000" spc="-5" dirty="0">
                <a:latin typeface="Arial"/>
                <a:cs typeface="Arial"/>
              </a:rPr>
              <a:t>İşleri </a:t>
            </a:r>
            <a:r>
              <a:rPr sz="2000" dirty="0">
                <a:latin typeface="Arial"/>
                <a:cs typeface="Arial"/>
              </a:rPr>
              <a:t>Genel  </a:t>
            </a:r>
            <a:r>
              <a:rPr sz="2000" spc="-5" dirty="0">
                <a:latin typeface="Arial"/>
                <a:cs typeface="Arial"/>
              </a:rPr>
              <a:t>Şartnamesi, </a:t>
            </a:r>
            <a:r>
              <a:rPr sz="2000" spc="-35" dirty="0">
                <a:latin typeface="Arial"/>
                <a:cs typeface="Arial"/>
              </a:rPr>
              <a:t>Yapım </a:t>
            </a:r>
            <a:r>
              <a:rPr sz="2000" spc="-5" dirty="0">
                <a:latin typeface="Arial"/>
                <a:cs typeface="Arial"/>
              </a:rPr>
              <a:t>İşleri </a:t>
            </a:r>
            <a:r>
              <a:rPr sz="2000" dirty="0">
                <a:latin typeface="Arial"/>
                <a:cs typeface="Arial"/>
              </a:rPr>
              <a:t>Genel </a:t>
            </a:r>
            <a:r>
              <a:rPr sz="2000" spc="-5" dirty="0">
                <a:latin typeface="Arial"/>
                <a:cs typeface="Arial"/>
              </a:rPr>
              <a:t>Şartnamesi) ve </a:t>
            </a:r>
            <a:r>
              <a:rPr sz="2000" dirty="0">
                <a:latin typeface="Arial"/>
                <a:cs typeface="Arial"/>
              </a:rPr>
              <a:t>Kurum </a:t>
            </a:r>
            <a:r>
              <a:rPr sz="2000" spc="-5" dirty="0">
                <a:latin typeface="Arial"/>
                <a:cs typeface="Arial"/>
              </a:rPr>
              <a:t>tarafından  yayımlanan diğer </a:t>
            </a:r>
            <a:r>
              <a:rPr sz="2000" dirty="0">
                <a:latin typeface="Arial"/>
                <a:cs typeface="Arial"/>
              </a:rPr>
              <a:t>mevzuat esas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alınır.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12700" marR="6350" algn="just">
              <a:lnSpc>
                <a:spcPts val="2160"/>
              </a:lnSpc>
              <a:spcBef>
                <a:spcPts val="1670"/>
              </a:spcBef>
              <a:buClr>
                <a:srgbClr val="FF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Arial"/>
                <a:cs typeface="Arial"/>
              </a:rPr>
              <a:t>İdareler tarafından </a:t>
            </a:r>
            <a:r>
              <a:rPr sz="2000" dirty="0">
                <a:latin typeface="Arial"/>
                <a:cs typeface="Arial"/>
              </a:rPr>
              <a:t>ihale </a:t>
            </a:r>
            <a:r>
              <a:rPr sz="2000" spc="-5" dirty="0">
                <a:latin typeface="Arial"/>
                <a:cs typeface="Arial"/>
              </a:rPr>
              <a:t>ve/veya </a:t>
            </a:r>
            <a:r>
              <a:rPr sz="2000" dirty="0">
                <a:latin typeface="Arial"/>
                <a:cs typeface="Arial"/>
              </a:rPr>
              <a:t>ön </a:t>
            </a:r>
            <a:r>
              <a:rPr sz="2000" spc="-5" dirty="0">
                <a:latin typeface="Arial"/>
                <a:cs typeface="Arial"/>
              </a:rPr>
              <a:t>yeterlik dokümanı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EKAP </a:t>
            </a:r>
            <a:r>
              <a:rPr sz="2000" spc="-5" dirty="0">
                <a:latin typeface="Arial"/>
                <a:cs typeface="Arial"/>
              </a:rPr>
              <a:t>üzerinden  </a:t>
            </a:r>
            <a:r>
              <a:rPr sz="2000" spc="-15" dirty="0">
                <a:latin typeface="Arial"/>
                <a:cs typeface="Arial"/>
              </a:rPr>
              <a:t>hazırlanır.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215265" indent="-203200" algn="just">
              <a:lnSpc>
                <a:spcPts val="2280"/>
              </a:lnSpc>
              <a:spcBef>
                <a:spcPts val="135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Dokümanın</a:t>
            </a:r>
            <a:r>
              <a:rPr sz="2000" spc="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her</a:t>
            </a:r>
            <a:r>
              <a:rPr sz="2000" spc="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sayfası</a:t>
            </a:r>
            <a:r>
              <a:rPr sz="2000" spc="1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onaylanır.</a:t>
            </a:r>
            <a:r>
              <a:rPr sz="2000" spc="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</a:t>
            </a:r>
            <a:r>
              <a:rPr sz="2000" spc="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asıl</a:t>
            </a:r>
            <a:r>
              <a:rPr sz="2000" spc="15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nüshanın,</a:t>
            </a:r>
            <a:r>
              <a:rPr sz="2000" spc="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ihale</a:t>
            </a:r>
            <a:r>
              <a:rPr sz="2000" spc="1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işlem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spc="-5" dirty="0">
                <a:latin typeface="Arial"/>
                <a:cs typeface="Arial"/>
              </a:rPr>
              <a:t>dosyasında </a:t>
            </a:r>
            <a:r>
              <a:rPr sz="2000" dirty="0">
                <a:latin typeface="Arial"/>
                <a:cs typeface="Arial"/>
              </a:rPr>
              <a:t>muhafazası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gerekmektedir.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274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0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6108" y="1062608"/>
            <a:ext cx="8515350" cy="4619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58165" indent="-20320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"/>
              <a:tabLst>
                <a:tab pos="558800" algn="l"/>
              </a:tabLst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İhale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dokümanı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ilk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ilan tarihine/davet tarihine kadar</a:t>
            </a:r>
            <a:r>
              <a:rPr sz="2000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hazırlanır.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558165" indent="-203200">
              <a:lnSpc>
                <a:spcPct val="100000"/>
              </a:lnSpc>
              <a:spcBef>
                <a:spcPts val="1395"/>
              </a:spcBef>
              <a:buSzPct val="95000"/>
              <a:buFont typeface="Wingdings"/>
              <a:buChar char=""/>
              <a:tabLst>
                <a:tab pos="558800" algn="l"/>
              </a:tabLst>
            </a:pPr>
            <a:r>
              <a:rPr sz="2000" spc="-5" dirty="0">
                <a:latin typeface="Arial"/>
                <a:cs typeface="Arial"/>
              </a:rPr>
              <a:t>BİAİU ile yapılacak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ihalelerde,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000" dirty="0">
                <a:latin typeface="Arial"/>
                <a:cs typeface="Arial"/>
              </a:rPr>
              <a:t>*Ön yeterlik </a:t>
            </a:r>
            <a:r>
              <a:rPr sz="2000" spc="-5" dirty="0">
                <a:latin typeface="Arial"/>
                <a:cs typeface="Arial"/>
              </a:rPr>
              <a:t>dokümanı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sz="2000" spc="-5" dirty="0">
                <a:latin typeface="Arial"/>
                <a:cs typeface="Arial"/>
              </a:rPr>
              <a:t>*İhale dokümanı,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ön yeterlik ilan tarihine kadar</a:t>
            </a:r>
            <a:r>
              <a:rPr sz="2000" spc="-1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hazırlanır.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558165" indent="-203200">
              <a:lnSpc>
                <a:spcPct val="100000"/>
              </a:lnSpc>
              <a:spcBef>
                <a:spcPts val="1395"/>
              </a:spcBef>
              <a:buSzPct val="95000"/>
              <a:buFont typeface="Wingdings"/>
              <a:buChar char=""/>
              <a:tabLst>
                <a:tab pos="558800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dokümanının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Türkçe hazırlanması</a:t>
            </a:r>
            <a:r>
              <a:rPr sz="2000" u="heavy" spc="-1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664"/>
              </a:spcBef>
            </a:pPr>
            <a:r>
              <a:rPr sz="2000" dirty="0">
                <a:latin typeface="Arial"/>
                <a:cs typeface="Arial"/>
              </a:rPr>
              <a:t>Ancak, ihale yabancı isteklilere </a:t>
            </a:r>
            <a:r>
              <a:rPr sz="2000" spc="-10" dirty="0">
                <a:latin typeface="Arial"/>
                <a:cs typeface="Arial"/>
              </a:rPr>
              <a:t>açık </a:t>
            </a:r>
            <a:r>
              <a:rPr sz="2000" spc="-5" dirty="0">
                <a:latin typeface="Arial"/>
                <a:cs typeface="Arial"/>
              </a:rPr>
              <a:t>ise dokümanın tamamı veya bir kısmı  </a:t>
            </a:r>
            <a:r>
              <a:rPr sz="2000" dirty="0">
                <a:latin typeface="Arial"/>
                <a:cs typeface="Arial"/>
              </a:rPr>
              <a:t>Türkçe </a:t>
            </a:r>
            <a:r>
              <a:rPr sz="2000" spc="-5" dirty="0">
                <a:latin typeface="Arial"/>
                <a:cs typeface="Arial"/>
              </a:rPr>
              <a:t>yanında </a:t>
            </a:r>
            <a:r>
              <a:rPr sz="2000" dirty="0">
                <a:latin typeface="Arial"/>
                <a:cs typeface="Arial"/>
              </a:rPr>
              <a:t>başka dillerde de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hazırlanabilir.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68580">
              <a:lnSpc>
                <a:spcPct val="100000"/>
              </a:lnSpc>
              <a:spcBef>
                <a:spcPts val="1355"/>
              </a:spcBef>
            </a:pPr>
            <a:r>
              <a:rPr sz="2000" spc="-5" dirty="0">
                <a:latin typeface="Arial"/>
                <a:cs typeface="Arial"/>
              </a:rPr>
              <a:t>Anlaşmazlıkların </a:t>
            </a:r>
            <a:r>
              <a:rPr sz="2000" dirty="0">
                <a:latin typeface="Arial"/>
                <a:cs typeface="Arial"/>
              </a:rPr>
              <a:t>çözümünde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Türkçe metin esas</a:t>
            </a:r>
            <a:r>
              <a:rPr sz="2000" u="heavy" spc="-1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alınır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274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0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32128"/>
            <a:ext cx="8484870" cy="41376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>
              <a:lnSpc>
                <a:spcPct val="80100"/>
              </a:lnSpc>
              <a:spcBef>
                <a:spcPts val="580"/>
              </a:spcBef>
            </a:pPr>
            <a:r>
              <a:rPr sz="2000" dirty="0">
                <a:latin typeface="Arial"/>
                <a:cs typeface="Arial"/>
              </a:rPr>
              <a:t>Seçilen </a:t>
            </a:r>
            <a:r>
              <a:rPr sz="2000" spc="-5" dirty="0">
                <a:latin typeface="Arial"/>
                <a:cs typeface="Arial"/>
              </a:rPr>
              <a:t>ihale usulüne göre, açık ihale ve pazarlık usulünde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ihale dokümanı,  </a:t>
            </a:r>
            <a:r>
              <a:rPr sz="2000" spc="-5" dirty="0">
                <a:latin typeface="Arial"/>
                <a:cs typeface="Arial"/>
              </a:rPr>
              <a:t>belli </a:t>
            </a:r>
            <a:r>
              <a:rPr sz="2000" dirty="0">
                <a:latin typeface="Arial"/>
                <a:cs typeface="Arial"/>
              </a:rPr>
              <a:t>istekliler </a:t>
            </a:r>
            <a:r>
              <a:rPr sz="2000" spc="-5" dirty="0">
                <a:latin typeface="Arial"/>
                <a:cs typeface="Arial"/>
              </a:rPr>
              <a:t>arasında ihale usulünde ise ayrıca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ön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yeterlik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dokümanı  </a:t>
            </a:r>
            <a:r>
              <a:rPr sz="2000" spc="-15" dirty="0">
                <a:latin typeface="Arial"/>
                <a:cs typeface="Arial"/>
              </a:rPr>
              <a:t>hazırlanır.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Arial"/>
              <a:cs typeface="Arial"/>
            </a:endParaRPr>
          </a:p>
          <a:p>
            <a:pPr marL="12700" marR="135890">
              <a:lnSpc>
                <a:spcPct val="80000"/>
              </a:lnSpc>
            </a:pPr>
            <a:r>
              <a:rPr sz="2000" spc="-5" dirty="0">
                <a:latin typeface="Arial"/>
                <a:cs typeface="Arial"/>
              </a:rPr>
              <a:t>İhtiyaç </a:t>
            </a:r>
            <a:r>
              <a:rPr sz="2000" dirty="0">
                <a:latin typeface="Arial"/>
                <a:cs typeface="Arial"/>
              </a:rPr>
              <a:t>konusu hizmetin </a:t>
            </a:r>
            <a:r>
              <a:rPr sz="2000" spc="-5" dirty="0">
                <a:latin typeface="Arial"/>
                <a:cs typeface="Arial"/>
              </a:rPr>
              <a:t>ihalesine </a:t>
            </a:r>
            <a:r>
              <a:rPr sz="2000" dirty="0">
                <a:latin typeface="Arial"/>
                <a:cs typeface="Arial"/>
              </a:rPr>
              <a:t>teklif verilmesine </a:t>
            </a:r>
            <a:r>
              <a:rPr sz="2000" spc="-5" dirty="0">
                <a:latin typeface="Arial"/>
                <a:cs typeface="Arial"/>
              </a:rPr>
              <a:t>ilişkin </a:t>
            </a:r>
            <a:r>
              <a:rPr sz="2000" dirty="0">
                <a:latin typeface="Arial"/>
                <a:cs typeface="Arial"/>
              </a:rPr>
              <a:t>şartlar </a:t>
            </a:r>
            <a:r>
              <a:rPr sz="2000" spc="-5" dirty="0">
                <a:latin typeface="Arial"/>
                <a:cs typeface="Arial"/>
              </a:rPr>
              <a:t>ile yeterlik  kriterleri ve diğer bilgi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belgelere ihale ve </a:t>
            </a:r>
            <a:r>
              <a:rPr sz="2000" dirty="0">
                <a:latin typeface="Arial"/>
                <a:cs typeface="Arial"/>
              </a:rPr>
              <a:t>ön </a:t>
            </a:r>
            <a:r>
              <a:rPr sz="2000" spc="-5" dirty="0">
                <a:latin typeface="Arial"/>
                <a:cs typeface="Arial"/>
              </a:rPr>
              <a:t>yeterlik dokümanında yer  </a:t>
            </a:r>
            <a:r>
              <a:rPr sz="2000" spc="-15" dirty="0">
                <a:latin typeface="Arial"/>
                <a:cs typeface="Arial"/>
              </a:rPr>
              <a:t>verilir.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303530">
              <a:lnSpc>
                <a:spcPct val="80000"/>
              </a:lnSpc>
              <a:spcBef>
                <a:spcPts val="1395"/>
              </a:spcBef>
              <a:tabLst>
                <a:tab pos="1012825" algn="l"/>
              </a:tabLst>
            </a:pPr>
            <a:r>
              <a:rPr sz="2000" dirty="0">
                <a:latin typeface="Arial"/>
                <a:cs typeface="Arial"/>
              </a:rPr>
              <a:t>İdareler	</a:t>
            </a:r>
            <a:r>
              <a:rPr sz="2000" spc="-5" dirty="0">
                <a:latin typeface="Arial"/>
                <a:cs typeface="Arial"/>
              </a:rPr>
              <a:t>ekonomik </a:t>
            </a:r>
            <a:r>
              <a:rPr sz="2000" dirty="0">
                <a:latin typeface="Arial"/>
                <a:cs typeface="Arial"/>
              </a:rPr>
              <a:t>ve mali </a:t>
            </a:r>
            <a:r>
              <a:rPr sz="2000" spc="-5" dirty="0">
                <a:latin typeface="Arial"/>
                <a:cs typeface="Arial"/>
              </a:rPr>
              <a:t>yeterlik ile mesleki </a:t>
            </a:r>
            <a:r>
              <a:rPr sz="2000" dirty="0">
                <a:latin typeface="Arial"/>
                <a:cs typeface="Arial"/>
              </a:rPr>
              <a:t>ve teknik </a:t>
            </a:r>
            <a:r>
              <a:rPr sz="2000" spc="-5" dirty="0">
                <a:latin typeface="Arial"/>
                <a:cs typeface="Arial"/>
              </a:rPr>
              <a:t>yeterliğin  belirlenmesi amacıyla sunulmasını isteyecekleri belgeleri, ilgili Uygulama  </a:t>
            </a:r>
            <a:r>
              <a:rPr sz="2000" dirty="0">
                <a:latin typeface="Arial"/>
                <a:cs typeface="Arial"/>
              </a:rPr>
              <a:t>Yönetmeliğine göre </a:t>
            </a:r>
            <a:r>
              <a:rPr sz="2000" spc="-5" dirty="0">
                <a:latin typeface="Arial"/>
                <a:cs typeface="Arial"/>
              </a:rPr>
              <a:t>belirlemeleri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gerekmektedir.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İhale ve </a:t>
            </a:r>
            <a:r>
              <a:rPr sz="2000" spc="-5" dirty="0">
                <a:latin typeface="Arial"/>
                <a:cs typeface="Arial"/>
              </a:rPr>
              <a:t>ön yeterlik dokümanlarının, ihale onayı alınmadan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önce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dirty="0">
                <a:latin typeface="Arial"/>
                <a:cs typeface="Arial"/>
              </a:rPr>
              <a:t>hazırlanması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71374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Dokümanında </a:t>
            </a:r>
            <a:r>
              <a:rPr sz="2400" b="1" spc="-50" dirty="0">
                <a:solidFill>
                  <a:srgbClr val="1FCEDF"/>
                </a:solidFill>
                <a:latin typeface="Arial"/>
                <a:cs typeface="Arial"/>
              </a:rPr>
              <a:t>Yer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Alması Gereken</a:t>
            </a:r>
            <a:r>
              <a:rPr sz="2400" b="1" spc="-11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Hususlar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59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7593965" cy="484759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000" dirty="0">
                <a:latin typeface="Arial"/>
                <a:cs typeface="Arial"/>
              </a:rPr>
              <a:t>İdari Şartnamelerde </a:t>
            </a:r>
            <a:r>
              <a:rPr sz="2000" spc="-5" dirty="0">
                <a:latin typeface="Arial"/>
                <a:cs typeface="Arial"/>
              </a:rPr>
              <a:t>bulunacaklar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şunlardır: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2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İşin </a:t>
            </a:r>
            <a:r>
              <a:rPr sz="2000" spc="-5" dirty="0">
                <a:latin typeface="Arial"/>
                <a:cs typeface="Arial"/>
              </a:rPr>
              <a:t>adı, niteliği, </a:t>
            </a:r>
            <a:r>
              <a:rPr sz="2000" dirty="0">
                <a:latin typeface="Arial"/>
                <a:cs typeface="Arial"/>
              </a:rPr>
              <a:t>türü, </a:t>
            </a:r>
            <a:r>
              <a:rPr sz="2000" spc="-5" dirty="0">
                <a:latin typeface="Arial"/>
                <a:cs typeface="Arial"/>
              </a:rPr>
              <a:t>miktarı,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tanımı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İdarenin </a:t>
            </a:r>
            <a:r>
              <a:rPr sz="2000" spc="-5" dirty="0">
                <a:latin typeface="Arial"/>
                <a:cs typeface="Arial"/>
              </a:rPr>
              <a:t>adı, </a:t>
            </a:r>
            <a:r>
              <a:rPr sz="2000" dirty="0">
                <a:latin typeface="Arial"/>
                <a:cs typeface="Arial"/>
              </a:rPr>
              <a:t>adresi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vb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1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usulü, </a:t>
            </a:r>
            <a:r>
              <a:rPr sz="2000" dirty="0">
                <a:latin typeface="Arial"/>
                <a:cs typeface="Arial"/>
              </a:rPr>
              <a:t>tarih, saat, tekliflerin verileceği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yer,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1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İsteklilere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talimatlar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Aranılan </a:t>
            </a:r>
            <a:r>
              <a:rPr sz="2000" spc="-15" dirty="0">
                <a:latin typeface="Arial"/>
                <a:cs typeface="Arial"/>
              </a:rPr>
              <a:t>şartlar, belgeler, </a:t>
            </a:r>
            <a:r>
              <a:rPr sz="2000" spc="-5" dirty="0">
                <a:latin typeface="Arial"/>
                <a:cs typeface="Arial"/>
              </a:rPr>
              <a:t>yeterlik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kriterleri,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1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Dokümanda </a:t>
            </a:r>
            <a:r>
              <a:rPr sz="2000" spc="-5" dirty="0">
                <a:latin typeface="Arial"/>
                <a:cs typeface="Arial"/>
              </a:rPr>
              <a:t>açıklama isteme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yapılma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yöntemi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2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spc="-25" dirty="0">
                <a:latin typeface="Arial"/>
                <a:cs typeface="Arial"/>
              </a:rPr>
              <a:t>Tekliflerin </a:t>
            </a:r>
            <a:r>
              <a:rPr sz="2000" dirty="0">
                <a:latin typeface="Arial"/>
                <a:cs typeface="Arial"/>
              </a:rPr>
              <a:t>geçerlilik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süresi,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Konsorsiyumlar girebilir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mi?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1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Ulaşım, </a:t>
            </a:r>
            <a:r>
              <a:rPr sz="2000" dirty="0">
                <a:latin typeface="Arial"/>
                <a:cs typeface="Arial"/>
              </a:rPr>
              <a:t>sigorta, vergi, resim, harç </a:t>
            </a:r>
            <a:r>
              <a:rPr sz="2000" spc="-5" dirty="0">
                <a:latin typeface="Arial"/>
                <a:cs typeface="Arial"/>
              </a:rPr>
              <a:t>giderlerinin </a:t>
            </a:r>
            <a:r>
              <a:rPr sz="2000" dirty="0">
                <a:latin typeface="Arial"/>
                <a:cs typeface="Arial"/>
              </a:rPr>
              <a:t>teklife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dahilliği,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1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spc="-25" dirty="0">
                <a:latin typeface="Arial"/>
                <a:cs typeface="Arial"/>
              </a:rPr>
              <a:t>Tekliflerin </a:t>
            </a:r>
            <a:r>
              <a:rPr sz="2000" spc="-5" dirty="0">
                <a:latin typeface="Arial"/>
                <a:cs typeface="Arial"/>
              </a:rPr>
              <a:t>alınması, açılması, değerlendirilmesi </a:t>
            </a:r>
            <a:r>
              <a:rPr sz="2000" dirty="0">
                <a:latin typeface="Arial"/>
                <a:cs typeface="Arial"/>
              </a:rPr>
              <a:t>usul ve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esasları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3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Karar </a:t>
            </a:r>
            <a:r>
              <a:rPr sz="2000" spc="-5" dirty="0">
                <a:latin typeface="Arial"/>
                <a:cs typeface="Arial"/>
              </a:rPr>
              <a:t>alınmasından </a:t>
            </a:r>
            <a:r>
              <a:rPr sz="2000" dirty="0">
                <a:latin typeface="Arial"/>
                <a:cs typeface="Arial"/>
              </a:rPr>
              <a:t>– sözleşme </a:t>
            </a:r>
            <a:r>
              <a:rPr sz="2000" spc="-5" dirty="0">
                <a:latin typeface="Arial"/>
                <a:cs typeface="Arial"/>
              </a:rPr>
              <a:t>imzalanmasına </a:t>
            </a:r>
            <a:r>
              <a:rPr sz="2000" dirty="0">
                <a:latin typeface="Arial"/>
                <a:cs typeface="Arial"/>
              </a:rPr>
              <a:t>usul ve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esaslar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1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000" spc="-40" dirty="0">
                <a:latin typeface="Arial"/>
                <a:cs typeface="Arial"/>
              </a:rPr>
              <a:t>Yerli </a:t>
            </a:r>
            <a:r>
              <a:rPr sz="2000" spc="-5" dirty="0">
                <a:latin typeface="Arial"/>
                <a:cs typeface="Arial"/>
              </a:rPr>
              <a:t>istekliye açıklık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fiyat avantajı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5360" cy="471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İstisnalar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5"/>
              </a:spcBef>
            </a:pPr>
            <a:r>
              <a:rPr sz="2400" spc="-5" dirty="0">
                <a:latin typeface="Arial"/>
                <a:cs typeface="Arial"/>
              </a:rPr>
              <a:t>07.12.2019 </a:t>
            </a:r>
            <a:r>
              <a:rPr sz="2400" dirty="0">
                <a:latin typeface="Arial"/>
                <a:cs typeface="Arial"/>
              </a:rPr>
              <a:t>tarihli </a:t>
            </a:r>
            <a:r>
              <a:rPr sz="2400" spc="-5" dirty="0">
                <a:latin typeface="Arial"/>
                <a:cs typeface="Arial"/>
              </a:rPr>
              <a:t>ve 30971 </a:t>
            </a:r>
            <a:r>
              <a:rPr sz="2400" dirty="0">
                <a:latin typeface="Arial"/>
                <a:cs typeface="Arial"/>
              </a:rPr>
              <a:t>sayılı </a:t>
            </a:r>
            <a:r>
              <a:rPr sz="2400" spc="-5" dirty="0">
                <a:latin typeface="Arial"/>
                <a:cs typeface="Arial"/>
              </a:rPr>
              <a:t>Resmi </a:t>
            </a:r>
            <a:r>
              <a:rPr sz="2400" dirty="0">
                <a:latin typeface="Arial"/>
                <a:cs typeface="Arial"/>
              </a:rPr>
              <a:t>Gazete’de </a:t>
            </a:r>
            <a:r>
              <a:rPr sz="2400" spc="-5" dirty="0">
                <a:latin typeface="Arial"/>
                <a:cs typeface="Arial"/>
              </a:rPr>
              <a:t>yayımlanan  değişiklikle </a:t>
            </a:r>
            <a:r>
              <a:rPr sz="2400" dirty="0">
                <a:latin typeface="Arial"/>
                <a:cs typeface="Arial"/>
              </a:rPr>
              <a:t>DMO </a:t>
            </a:r>
            <a:r>
              <a:rPr sz="2400" spc="-5" dirty="0">
                <a:latin typeface="Arial"/>
                <a:cs typeface="Arial"/>
              </a:rPr>
              <a:t>alımlarında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uygulanan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istisna limitleri taşıt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alımı,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taşıt kiralama, akaryakıt alımı ile ilaç, tıbbi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malzeme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tıbbi cihaz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alımlarında</a:t>
            </a:r>
            <a:r>
              <a:rPr sz="2400" spc="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uygulanmayacaktır.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spcBef>
                <a:spcPts val="1600"/>
              </a:spcBef>
            </a:pPr>
            <a:r>
              <a:rPr sz="2400" spc="-5" dirty="0">
                <a:latin typeface="Arial"/>
                <a:cs typeface="Arial"/>
              </a:rPr>
              <a:t>10.06.2020 tarihli ve </a:t>
            </a:r>
            <a:r>
              <a:rPr sz="2400" spc="-40" dirty="0">
                <a:latin typeface="Arial"/>
                <a:cs typeface="Arial"/>
              </a:rPr>
              <a:t>31151 </a:t>
            </a:r>
            <a:r>
              <a:rPr sz="2400" dirty="0">
                <a:latin typeface="Arial"/>
                <a:cs typeface="Arial"/>
              </a:rPr>
              <a:t>sayılı Resmi Gazete’de </a:t>
            </a:r>
            <a:r>
              <a:rPr sz="2400" spc="-5" dirty="0">
                <a:latin typeface="Arial"/>
                <a:cs typeface="Arial"/>
              </a:rPr>
              <a:t>yayımlanan  Cumhurbaşkanlığı </a:t>
            </a:r>
            <a:r>
              <a:rPr sz="2400" dirty="0">
                <a:latin typeface="Arial"/>
                <a:cs typeface="Arial"/>
              </a:rPr>
              <a:t>Kararı </a:t>
            </a:r>
            <a:r>
              <a:rPr sz="2400" spc="-5" dirty="0">
                <a:latin typeface="Arial"/>
                <a:cs typeface="Arial"/>
              </a:rPr>
              <a:t>ile de, I, II ve </a:t>
            </a:r>
            <a:r>
              <a:rPr sz="2400" spc="-10" dirty="0">
                <a:latin typeface="Arial"/>
                <a:cs typeface="Arial"/>
              </a:rPr>
              <a:t>III sayılı </a:t>
            </a:r>
            <a:r>
              <a:rPr sz="2400" dirty="0">
                <a:latin typeface="Arial"/>
                <a:cs typeface="Arial"/>
              </a:rPr>
              <a:t>cetvellerde </a:t>
            </a:r>
            <a:r>
              <a:rPr sz="2400" spc="-5" dirty="0">
                <a:latin typeface="Arial"/>
                <a:cs typeface="Arial"/>
              </a:rPr>
              <a:t>yer  alan </a:t>
            </a:r>
            <a:r>
              <a:rPr sz="2400" dirty="0">
                <a:latin typeface="Arial"/>
                <a:cs typeface="Arial"/>
              </a:rPr>
              <a:t>kamu </a:t>
            </a:r>
            <a:r>
              <a:rPr sz="2400" spc="-5" dirty="0">
                <a:latin typeface="Arial"/>
                <a:cs typeface="Arial"/>
              </a:rPr>
              <a:t>kurum </a:t>
            </a:r>
            <a:r>
              <a:rPr sz="2400" spc="-1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kuruluşlarının, Devlet Malzeme Ofisi  </a:t>
            </a:r>
            <a:r>
              <a:rPr sz="2400" dirty="0">
                <a:latin typeface="Arial"/>
                <a:cs typeface="Arial"/>
              </a:rPr>
              <a:t>(DMO) </a:t>
            </a:r>
            <a:r>
              <a:rPr sz="2400" spc="-5" dirty="0">
                <a:latin typeface="Arial"/>
                <a:cs typeface="Arial"/>
              </a:rPr>
              <a:t>ana statüsünde sayılan </a:t>
            </a:r>
            <a:r>
              <a:rPr sz="2400" dirty="0">
                <a:latin typeface="Arial"/>
                <a:cs typeface="Arial"/>
              </a:rPr>
              <a:t>mal </a:t>
            </a:r>
            <a:r>
              <a:rPr sz="2400" spc="-5" dirty="0">
                <a:latin typeface="Arial"/>
                <a:cs typeface="Arial"/>
              </a:rPr>
              <a:t>ve </a:t>
            </a:r>
            <a:r>
              <a:rPr sz="2400" dirty="0">
                <a:latin typeface="Arial"/>
                <a:cs typeface="Arial"/>
              </a:rPr>
              <a:t>hizmetlerden,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Hazine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Maliye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Bakanlığınca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belirlenerek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ilan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edilecek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olanlarını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ilanda  </a:t>
            </a:r>
            <a:r>
              <a:rPr sz="2400" spc="-5" dirty="0">
                <a:latin typeface="Arial"/>
                <a:cs typeface="Arial"/>
              </a:rPr>
              <a:t>yer alan tarihten </a:t>
            </a:r>
            <a:r>
              <a:rPr sz="2400" dirty="0">
                <a:latin typeface="Arial"/>
                <a:cs typeface="Arial"/>
              </a:rPr>
              <a:t>itibaren DMO </a:t>
            </a:r>
            <a:r>
              <a:rPr sz="2400" spc="-5" dirty="0">
                <a:latin typeface="Arial"/>
                <a:cs typeface="Arial"/>
              </a:rPr>
              <a:t>aracılığıyla </a:t>
            </a:r>
            <a:r>
              <a:rPr sz="2400" dirty="0">
                <a:latin typeface="Arial"/>
                <a:cs typeface="Arial"/>
              </a:rPr>
              <a:t>temin </a:t>
            </a:r>
            <a:r>
              <a:rPr sz="2400" spc="-5" dirty="0">
                <a:latin typeface="Arial"/>
                <a:cs typeface="Arial"/>
              </a:rPr>
              <a:t>etmeleri  zorunlu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olacaktır.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71374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Dokümanında </a:t>
            </a:r>
            <a:r>
              <a:rPr sz="2400" b="1" spc="-50" dirty="0">
                <a:solidFill>
                  <a:srgbClr val="1FCEDF"/>
                </a:solidFill>
                <a:latin typeface="Arial"/>
                <a:cs typeface="Arial"/>
              </a:rPr>
              <a:t>Yer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Alması Gereken</a:t>
            </a:r>
            <a:r>
              <a:rPr sz="2400" b="1" spc="-11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Hususlar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8545830" cy="447738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2000" dirty="0">
                <a:latin typeface="Arial"/>
                <a:cs typeface="Arial"/>
              </a:rPr>
              <a:t>İdari Şartnamelerde </a:t>
            </a:r>
            <a:r>
              <a:rPr sz="2000" spc="-5" dirty="0">
                <a:latin typeface="Arial"/>
                <a:cs typeface="Arial"/>
              </a:rPr>
              <a:t>bulunacaklar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şunlardır:</a:t>
            </a:r>
            <a:endParaRPr sz="2000">
              <a:latin typeface="Arial"/>
              <a:cs typeface="Arial"/>
            </a:endParaRPr>
          </a:p>
          <a:p>
            <a:pPr marL="373380" indent="-361315">
              <a:lnSpc>
                <a:spcPct val="100000"/>
              </a:lnSpc>
              <a:spcBef>
                <a:spcPts val="520"/>
              </a:spcBef>
              <a:buAutoNum type="alphaLcParenR" startAt="13"/>
              <a:tabLst>
                <a:tab pos="374015" algn="l"/>
              </a:tabLst>
            </a:pPr>
            <a:r>
              <a:rPr sz="2000" spc="-40" dirty="0">
                <a:latin typeface="Arial"/>
                <a:cs typeface="Arial"/>
              </a:rPr>
              <a:t>Teklif </a:t>
            </a:r>
            <a:r>
              <a:rPr sz="2000" dirty="0">
                <a:latin typeface="Arial"/>
                <a:cs typeface="Arial"/>
              </a:rPr>
              <a:t>ve sözleşme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türü,</a:t>
            </a:r>
            <a:endParaRPr sz="2000">
              <a:latin typeface="Arial"/>
              <a:cs typeface="Arial"/>
            </a:endParaRPr>
          </a:p>
          <a:p>
            <a:pPr marL="307340" indent="-295275">
              <a:lnSpc>
                <a:spcPct val="100000"/>
              </a:lnSpc>
              <a:spcBef>
                <a:spcPts val="530"/>
              </a:spcBef>
              <a:buAutoNum type="alphaLcParenR" startAt="13"/>
              <a:tabLst>
                <a:tab pos="307975" algn="l"/>
              </a:tabLst>
            </a:pPr>
            <a:r>
              <a:rPr sz="2000" dirty="0">
                <a:latin typeface="Arial"/>
                <a:cs typeface="Arial"/>
              </a:rPr>
              <a:t>Geçici ve kesin teminat </a:t>
            </a:r>
            <a:r>
              <a:rPr sz="2000" spc="-5" dirty="0">
                <a:latin typeface="Arial"/>
                <a:cs typeface="Arial"/>
              </a:rPr>
              <a:t>oranları </a:t>
            </a:r>
            <a:r>
              <a:rPr sz="2000" dirty="0">
                <a:latin typeface="Arial"/>
                <a:cs typeface="Arial"/>
              </a:rPr>
              <a:t>ve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şartları</a:t>
            </a:r>
            <a:endParaRPr sz="2000">
              <a:latin typeface="Arial"/>
              <a:cs typeface="Arial"/>
            </a:endParaRPr>
          </a:p>
          <a:p>
            <a:pPr marL="307340" indent="-295275">
              <a:lnSpc>
                <a:spcPct val="100000"/>
              </a:lnSpc>
              <a:spcBef>
                <a:spcPts val="515"/>
              </a:spcBef>
              <a:buAutoNum type="alphaLcParenR" startAt="13"/>
              <a:tabLst>
                <a:tab pos="307975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saatinden </a:t>
            </a:r>
            <a:r>
              <a:rPr sz="2000" dirty="0">
                <a:latin typeface="Arial"/>
                <a:cs typeface="Arial"/>
              </a:rPr>
              <a:t>önce </a:t>
            </a:r>
            <a:r>
              <a:rPr sz="2000" spc="-5" dirty="0">
                <a:latin typeface="Arial"/>
                <a:cs typeface="Arial"/>
              </a:rPr>
              <a:t>iptal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edilebilme</a:t>
            </a:r>
            <a:endParaRPr sz="2000">
              <a:latin typeface="Arial"/>
              <a:cs typeface="Arial"/>
            </a:endParaRPr>
          </a:p>
          <a:p>
            <a:pPr marL="303530" indent="-291465">
              <a:lnSpc>
                <a:spcPct val="100000"/>
              </a:lnSpc>
              <a:spcBef>
                <a:spcPts val="515"/>
              </a:spcBef>
              <a:buAutoNum type="alphaLcParenR" startAt="13"/>
              <a:tabLst>
                <a:tab pos="304165" algn="l"/>
              </a:tabLst>
            </a:pPr>
            <a:r>
              <a:rPr sz="2000" dirty="0">
                <a:latin typeface="Arial"/>
                <a:cs typeface="Arial"/>
              </a:rPr>
              <a:t>Tüm </a:t>
            </a:r>
            <a:r>
              <a:rPr sz="2000" spc="-5" dirty="0">
                <a:latin typeface="Arial"/>
                <a:cs typeface="Arial"/>
              </a:rPr>
              <a:t>tekliflerin </a:t>
            </a:r>
            <a:r>
              <a:rPr sz="2000" dirty="0">
                <a:latin typeface="Arial"/>
                <a:cs typeface="Arial"/>
              </a:rPr>
              <a:t>reddi </a:t>
            </a:r>
            <a:r>
              <a:rPr sz="2000" spc="-5" dirty="0">
                <a:latin typeface="Arial"/>
                <a:cs typeface="Arial"/>
              </a:rPr>
              <a:t>ve iptal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edilebilme</a:t>
            </a:r>
            <a:endParaRPr sz="2000">
              <a:latin typeface="Arial"/>
              <a:cs typeface="Arial"/>
            </a:endParaRPr>
          </a:p>
          <a:p>
            <a:pPr marL="249554" indent="-237490">
              <a:lnSpc>
                <a:spcPct val="100000"/>
              </a:lnSpc>
              <a:spcBef>
                <a:spcPts val="530"/>
              </a:spcBef>
              <a:buAutoNum type="alphaLcParenR" startAt="18"/>
              <a:tabLst>
                <a:tab pos="250190" algn="l"/>
              </a:tabLst>
            </a:pPr>
            <a:r>
              <a:rPr sz="2000" dirty="0">
                <a:latin typeface="Arial"/>
                <a:cs typeface="Arial"/>
              </a:rPr>
              <a:t>Başlama, </a:t>
            </a:r>
            <a:r>
              <a:rPr sz="2000" spc="-5" dirty="0">
                <a:latin typeface="Arial"/>
                <a:cs typeface="Arial"/>
              </a:rPr>
              <a:t>bitirme </a:t>
            </a:r>
            <a:r>
              <a:rPr sz="2000" dirty="0">
                <a:latin typeface="Arial"/>
                <a:cs typeface="Arial"/>
              </a:rPr>
              <a:t>tarihleri, yeri, teslim ve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gecikme</a:t>
            </a:r>
            <a:endParaRPr sz="2000">
              <a:latin typeface="Arial"/>
              <a:cs typeface="Arial"/>
            </a:endParaRPr>
          </a:p>
          <a:p>
            <a:pPr marL="278765" indent="-266700">
              <a:lnSpc>
                <a:spcPct val="100000"/>
              </a:lnSpc>
              <a:spcBef>
                <a:spcPts val="515"/>
              </a:spcBef>
              <a:buAutoNum type="alphaLcParenR" startAt="18"/>
              <a:tabLst>
                <a:tab pos="279400" algn="l"/>
              </a:tabLst>
            </a:pPr>
            <a:r>
              <a:rPr sz="2000" spc="-10" dirty="0">
                <a:latin typeface="Arial"/>
                <a:cs typeface="Arial"/>
              </a:rPr>
              <a:t>Avans, </a:t>
            </a:r>
            <a:r>
              <a:rPr sz="2000" spc="-5" dirty="0">
                <a:latin typeface="Arial"/>
                <a:cs typeface="Arial"/>
              </a:rPr>
              <a:t>fiyat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farklı</a:t>
            </a:r>
            <a:endParaRPr sz="2000">
              <a:latin typeface="Arial"/>
              <a:cs typeface="Arial"/>
            </a:endParaRPr>
          </a:p>
          <a:p>
            <a:pPr marL="236220" indent="-224154">
              <a:lnSpc>
                <a:spcPct val="100000"/>
              </a:lnSpc>
              <a:spcBef>
                <a:spcPts val="520"/>
              </a:spcBef>
              <a:buAutoNum type="alphaLcParenR" startAt="18"/>
              <a:tabLst>
                <a:tab pos="236854" algn="l"/>
              </a:tabLst>
            </a:pPr>
            <a:r>
              <a:rPr sz="2000" spc="-5" dirty="0">
                <a:latin typeface="Arial"/>
                <a:cs typeface="Arial"/>
              </a:rPr>
              <a:t>Süre uzatımı halleri, şartları, iş </a:t>
            </a:r>
            <a:r>
              <a:rPr sz="2000" spc="-10" dirty="0">
                <a:latin typeface="Arial"/>
                <a:cs typeface="Arial"/>
              </a:rPr>
              <a:t>artışı, </a:t>
            </a:r>
            <a:r>
              <a:rPr sz="2000" spc="-5" dirty="0">
                <a:latin typeface="Arial"/>
                <a:cs typeface="Arial"/>
              </a:rPr>
              <a:t>iş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eksilişi,</a:t>
            </a:r>
            <a:endParaRPr sz="2000">
              <a:latin typeface="Arial"/>
              <a:cs typeface="Arial"/>
            </a:endParaRPr>
          </a:p>
          <a:p>
            <a:pPr marL="307340" indent="-295275">
              <a:lnSpc>
                <a:spcPct val="100000"/>
              </a:lnSpc>
              <a:spcBef>
                <a:spcPts val="530"/>
              </a:spcBef>
              <a:buAutoNum type="alphaLcParenR" startAt="18"/>
              <a:tabLst>
                <a:tab pos="307975" algn="l"/>
              </a:tabLst>
            </a:pPr>
            <a:r>
              <a:rPr sz="2000" spc="-20" dirty="0">
                <a:latin typeface="Arial"/>
                <a:cs typeface="Arial"/>
              </a:rPr>
              <a:t>Vergi, </a:t>
            </a:r>
            <a:r>
              <a:rPr sz="2000" dirty="0">
                <a:latin typeface="Arial"/>
                <a:cs typeface="Arial"/>
              </a:rPr>
              <a:t>resim ve harçlar </a:t>
            </a:r>
            <a:r>
              <a:rPr sz="2000" spc="-5" dirty="0">
                <a:latin typeface="Arial"/>
                <a:cs typeface="Arial"/>
              </a:rPr>
              <a:t>ile </a:t>
            </a:r>
            <a:r>
              <a:rPr sz="2000" dirty="0">
                <a:latin typeface="Arial"/>
                <a:cs typeface="Arial"/>
              </a:rPr>
              <a:t>sözleşme </a:t>
            </a:r>
            <a:r>
              <a:rPr sz="2000" spc="-5" dirty="0">
                <a:latin typeface="Arial"/>
                <a:cs typeface="Arial"/>
              </a:rPr>
              <a:t>giderlerinin </a:t>
            </a:r>
            <a:r>
              <a:rPr sz="2000" dirty="0">
                <a:latin typeface="Arial"/>
                <a:cs typeface="Arial"/>
              </a:rPr>
              <a:t>kim </a:t>
            </a:r>
            <a:r>
              <a:rPr sz="2000" spc="-5" dirty="0">
                <a:latin typeface="Arial"/>
                <a:cs typeface="Arial"/>
              </a:rPr>
              <a:t>tarafından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ödeneceği</a:t>
            </a:r>
            <a:endParaRPr sz="200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spcBef>
                <a:spcPts val="515"/>
              </a:spcBef>
              <a:buAutoNum type="alphaLcParenR" startAt="18"/>
              <a:tabLst>
                <a:tab pos="293370" algn="l"/>
              </a:tabLst>
            </a:pPr>
            <a:r>
              <a:rPr sz="2000" dirty="0">
                <a:latin typeface="Arial"/>
                <a:cs typeface="Arial"/>
              </a:rPr>
              <a:t>İş ve </a:t>
            </a:r>
            <a:r>
              <a:rPr sz="2000" spc="-5" dirty="0">
                <a:latin typeface="Arial"/>
                <a:cs typeface="Arial"/>
              </a:rPr>
              <a:t>işyerinin </a:t>
            </a:r>
            <a:r>
              <a:rPr sz="2000" dirty="0">
                <a:latin typeface="Arial"/>
                <a:cs typeface="Arial"/>
              </a:rPr>
              <a:t>sigortalanması, yapı </a:t>
            </a:r>
            <a:r>
              <a:rPr sz="2000" spc="-5" dirty="0">
                <a:latin typeface="Arial"/>
                <a:cs typeface="Arial"/>
              </a:rPr>
              <a:t>denetimi </a:t>
            </a:r>
            <a:r>
              <a:rPr sz="2000" dirty="0">
                <a:latin typeface="Arial"/>
                <a:cs typeface="Arial"/>
              </a:rPr>
              <a:t>ve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sorumluluğu,</a:t>
            </a:r>
            <a:endParaRPr sz="2000">
              <a:latin typeface="Arial"/>
              <a:cs typeface="Arial"/>
            </a:endParaRPr>
          </a:p>
          <a:p>
            <a:pPr marL="292735" indent="-280670">
              <a:lnSpc>
                <a:spcPct val="100000"/>
              </a:lnSpc>
              <a:spcBef>
                <a:spcPts val="515"/>
              </a:spcBef>
              <a:buAutoNum type="alphaLcParenR" startAt="25"/>
              <a:tabLst>
                <a:tab pos="293370" algn="l"/>
              </a:tabLst>
            </a:pPr>
            <a:r>
              <a:rPr sz="2000" dirty="0">
                <a:latin typeface="Arial"/>
                <a:cs typeface="Arial"/>
              </a:rPr>
              <a:t>Denetim, muayene,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kabul</a:t>
            </a:r>
            <a:endParaRPr sz="2000">
              <a:latin typeface="Arial"/>
              <a:cs typeface="Arial"/>
            </a:endParaRPr>
          </a:p>
          <a:p>
            <a:pPr marL="278765" indent="-266700">
              <a:lnSpc>
                <a:spcPct val="100000"/>
              </a:lnSpc>
              <a:spcBef>
                <a:spcPts val="530"/>
              </a:spcBef>
              <a:buAutoNum type="alphaLcParenR" startAt="25"/>
              <a:tabLst>
                <a:tab pos="279400" algn="l"/>
              </a:tabLst>
            </a:pPr>
            <a:r>
              <a:rPr sz="2000" spc="-5" dirty="0">
                <a:latin typeface="Arial"/>
                <a:cs typeface="Arial"/>
              </a:rPr>
              <a:t>Anlaşmazlıkların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çözümü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15480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Dokümanının</a:t>
            </a:r>
            <a:r>
              <a:rPr sz="2400" b="1" spc="-9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Verilmesi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8598535" cy="490410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5265" indent="-203200" algn="just">
              <a:lnSpc>
                <a:spcPct val="100000"/>
              </a:lnSpc>
              <a:spcBef>
                <a:spcPts val="85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b="1" spc="-5" dirty="0">
                <a:latin typeface="Arial"/>
                <a:cs typeface="Arial"/>
              </a:rPr>
              <a:t>Uygulama Yönetmelikleri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Düzenlemeleri</a:t>
            </a:r>
            <a:endParaRPr sz="2000">
              <a:latin typeface="Arial"/>
              <a:cs typeface="Arial"/>
            </a:endParaRPr>
          </a:p>
          <a:p>
            <a:pPr marL="355600" marR="5080" indent="-342900" algn="just">
              <a:lnSpc>
                <a:spcPts val="2160"/>
              </a:lnSpc>
              <a:spcBef>
                <a:spcPts val="1035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ve/veya </a:t>
            </a:r>
            <a:r>
              <a:rPr sz="2000" dirty="0">
                <a:latin typeface="Arial"/>
                <a:cs typeface="Arial"/>
              </a:rPr>
              <a:t>ön </a:t>
            </a:r>
            <a:r>
              <a:rPr sz="2000" spc="-5" dirty="0">
                <a:latin typeface="Arial"/>
                <a:cs typeface="Arial"/>
              </a:rPr>
              <a:t>yeterlik dokümanı, EKAP’ta ve </a:t>
            </a:r>
            <a:r>
              <a:rPr sz="2000" dirty="0">
                <a:latin typeface="Arial"/>
                <a:cs typeface="Arial"/>
              </a:rPr>
              <a:t>idarenin ilanda belirtilen  adresinde </a:t>
            </a:r>
            <a:r>
              <a:rPr sz="2000" spc="-15" dirty="0">
                <a:latin typeface="Arial"/>
                <a:cs typeface="Arial"/>
              </a:rPr>
              <a:t>görülebilir. </a:t>
            </a:r>
            <a:r>
              <a:rPr sz="2000" dirty="0">
                <a:latin typeface="Arial"/>
                <a:cs typeface="Arial"/>
              </a:rPr>
              <a:t>Ancak </a:t>
            </a:r>
            <a:r>
              <a:rPr sz="2000" dirty="0">
                <a:solidFill>
                  <a:srgbClr val="9F2936"/>
                </a:solidFill>
                <a:latin typeface="Arial"/>
                <a:cs typeface="Arial"/>
              </a:rPr>
              <a:t>ihaleye </a:t>
            </a:r>
            <a:r>
              <a:rPr sz="2000" spc="-5" dirty="0">
                <a:solidFill>
                  <a:srgbClr val="9F2936"/>
                </a:solidFill>
                <a:latin typeface="Arial"/>
                <a:cs typeface="Arial"/>
              </a:rPr>
              <a:t>katılabilmek için dokümanın </a:t>
            </a:r>
            <a:r>
              <a:rPr sz="2000" dirty="0">
                <a:solidFill>
                  <a:srgbClr val="9F2936"/>
                </a:solidFill>
                <a:latin typeface="Arial"/>
                <a:cs typeface="Arial"/>
              </a:rPr>
              <a:t>EKAP  </a:t>
            </a:r>
            <a:r>
              <a:rPr sz="2000" spc="-5" dirty="0">
                <a:solidFill>
                  <a:srgbClr val="9F2936"/>
                </a:solidFill>
                <a:latin typeface="Arial"/>
                <a:cs typeface="Arial"/>
              </a:rPr>
              <a:t>üzerinden e-imza kullanılarak </a:t>
            </a:r>
            <a:r>
              <a:rPr sz="2000" dirty="0">
                <a:solidFill>
                  <a:srgbClr val="9F2936"/>
                </a:solidFill>
                <a:latin typeface="Arial"/>
                <a:cs typeface="Arial"/>
              </a:rPr>
              <a:t>indirilmesi </a:t>
            </a:r>
            <a:r>
              <a:rPr sz="2000" spc="-10" dirty="0">
                <a:solidFill>
                  <a:srgbClr val="9F2936"/>
                </a:solidFill>
                <a:latin typeface="Arial"/>
                <a:cs typeface="Arial"/>
              </a:rPr>
              <a:t>zorunludur</a:t>
            </a:r>
            <a:r>
              <a:rPr sz="2000" spc="-10" dirty="0">
                <a:latin typeface="Arial"/>
                <a:cs typeface="Arial"/>
              </a:rPr>
              <a:t>. </a:t>
            </a:r>
            <a:r>
              <a:rPr sz="2000" dirty="0">
                <a:latin typeface="Arial"/>
                <a:cs typeface="Arial"/>
              </a:rPr>
              <a:t>Aday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isteklinin  </a:t>
            </a:r>
            <a:r>
              <a:rPr sz="2000" spc="-5" dirty="0">
                <a:latin typeface="Arial"/>
                <a:cs typeface="Arial"/>
              </a:rPr>
              <a:t>ortak girişim olması </a:t>
            </a:r>
            <a:r>
              <a:rPr sz="2000" dirty="0">
                <a:latin typeface="Arial"/>
                <a:cs typeface="Arial"/>
              </a:rPr>
              <a:t>halinde, </a:t>
            </a:r>
            <a:r>
              <a:rPr sz="2000" spc="-5" dirty="0">
                <a:solidFill>
                  <a:srgbClr val="9F2936"/>
                </a:solidFill>
                <a:latin typeface="Arial"/>
                <a:cs typeface="Arial"/>
              </a:rPr>
              <a:t>ortaklardan herhangi birinin </a:t>
            </a:r>
            <a:r>
              <a:rPr sz="2000" spc="-5" dirty="0">
                <a:latin typeface="Arial"/>
                <a:cs typeface="Arial"/>
              </a:rPr>
              <a:t>dokümanı </a:t>
            </a:r>
            <a:r>
              <a:rPr sz="2000" dirty="0">
                <a:latin typeface="Arial"/>
                <a:cs typeface="Arial"/>
              </a:rPr>
              <a:t>e-  imza kullanarak indirmesi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yeterlidir.</a:t>
            </a:r>
            <a:endParaRPr sz="2000">
              <a:latin typeface="Arial"/>
              <a:cs typeface="Arial"/>
            </a:endParaRPr>
          </a:p>
          <a:p>
            <a:pPr marL="355600" marR="6985" indent="-342900" algn="just">
              <a:lnSpc>
                <a:spcPts val="2160"/>
              </a:lnSpc>
              <a:spcBef>
                <a:spcPts val="101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İlansız </a:t>
            </a:r>
            <a:r>
              <a:rPr sz="2000" dirty="0">
                <a:latin typeface="Arial"/>
                <a:cs typeface="Arial"/>
              </a:rPr>
              <a:t>ihalelerde </a:t>
            </a:r>
            <a:r>
              <a:rPr sz="2000" spc="-5" dirty="0">
                <a:latin typeface="Arial"/>
                <a:cs typeface="Arial"/>
              </a:rPr>
              <a:t>dokümanı </a:t>
            </a:r>
            <a:r>
              <a:rPr sz="2000" dirty="0">
                <a:latin typeface="Arial"/>
                <a:cs typeface="Arial"/>
              </a:rPr>
              <a:t>sadece </a:t>
            </a:r>
            <a:r>
              <a:rPr sz="2000" spc="-5" dirty="0">
                <a:latin typeface="Arial"/>
                <a:cs typeface="Arial"/>
              </a:rPr>
              <a:t>davet </a:t>
            </a:r>
            <a:r>
              <a:rPr sz="2000" dirty="0">
                <a:latin typeface="Arial"/>
                <a:cs typeface="Arial"/>
              </a:rPr>
              <a:t>edilenler </a:t>
            </a:r>
            <a:r>
              <a:rPr sz="2000" spc="-5" dirty="0">
                <a:latin typeface="Arial"/>
                <a:cs typeface="Arial"/>
              </a:rPr>
              <a:t>görebilir ve e-imza  </a:t>
            </a:r>
            <a:r>
              <a:rPr sz="2000" dirty="0">
                <a:latin typeface="Arial"/>
                <a:cs typeface="Arial"/>
              </a:rPr>
              <a:t>kullanarak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indirebilir.</a:t>
            </a:r>
            <a:endParaRPr sz="2000">
              <a:latin typeface="Arial"/>
              <a:cs typeface="Arial"/>
            </a:endParaRPr>
          </a:p>
          <a:p>
            <a:pPr marL="355600" indent="-342900" algn="just">
              <a:lnSpc>
                <a:spcPts val="2280"/>
              </a:lnSpc>
              <a:spcBef>
                <a:spcPts val="72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EKAP’a</a:t>
            </a:r>
            <a:r>
              <a:rPr sz="2000" spc="3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kayıtlı</a:t>
            </a:r>
            <a:r>
              <a:rPr sz="2000" spc="3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olmayan</a:t>
            </a:r>
            <a:r>
              <a:rPr sz="2000" spc="3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gerçek</a:t>
            </a:r>
            <a:r>
              <a:rPr sz="2000" spc="3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</a:t>
            </a:r>
            <a:r>
              <a:rPr sz="2000" spc="3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tüzel</a:t>
            </a:r>
            <a:r>
              <a:rPr sz="2000" spc="3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kişiler</a:t>
            </a:r>
            <a:r>
              <a:rPr sz="2000" spc="3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adına,</a:t>
            </a:r>
            <a:r>
              <a:rPr sz="2000" spc="3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EKAP</a:t>
            </a:r>
            <a:r>
              <a:rPr sz="2000" spc="2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üzerinden</a:t>
            </a:r>
            <a:endParaRPr sz="2000">
              <a:latin typeface="Arial"/>
              <a:cs typeface="Arial"/>
            </a:endParaRPr>
          </a:p>
          <a:p>
            <a:pPr marL="355600" algn="just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ihale </a:t>
            </a:r>
            <a:r>
              <a:rPr sz="2000" spc="-5" dirty="0">
                <a:latin typeface="Arial"/>
                <a:cs typeface="Arial"/>
              </a:rPr>
              <a:t>ve/veya </a:t>
            </a:r>
            <a:r>
              <a:rPr sz="2000" dirty="0">
                <a:latin typeface="Arial"/>
                <a:cs typeface="Arial"/>
              </a:rPr>
              <a:t>ön yeterlik </a:t>
            </a:r>
            <a:r>
              <a:rPr sz="2000" spc="-5" dirty="0">
                <a:latin typeface="Arial"/>
                <a:cs typeface="Arial"/>
              </a:rPr>
              <a:t>dokümanı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indirilemez.</a:t>
            </a:r>
            <a:endParaRPr sz="2000">
              <a:latin typeface="Arial"/>
              <a:cs typeface="Arial"/>
            </a:endParaRPr>
          </a:p>
          <a:p>
            <a:pPr marL="355600" marR="8255" indent="-342900" algn="just">
              <a:lnSpc>
                <a:spcPts val="2160"/>
              </a:lnSpc>
              <a:spcBef>
                <a:spcPts val="103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Ortak girişimlerde, Türkiye Cumhuriyeti kanunlarına göre kurulmuş tüzel  </a:t>
            </a:r>
            <a:r>
              <a:rPr sz="2000" dirty="0">
                <a:latin typeface="Arial"/>
                <a:cs typeface="Arial"/>
              </a:rPr>
              <a:t>kişi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Türkiye </a:t>
            </a:r>
            <a:r>
              <a:rPr sz="2000" spc="-5" dirty="0">
                <a:latin typeface="Arial"/>
                <a:cs typeface="Arial"/>
              </a:rPr>
              <a:t>Cumhuriyeti vatandaşı </a:t>
            </a:r>
            <a:r>
              <a:rPr sz="2000" spc="-10" dirty="0">
                <a:latin typeface="Arial"/>
                <a:cs typeface="Arial"/>
              </a:rPr>
              <a:t>gerçek </a:t>
            </a:r>
            <a:r>
              <a:rPr sz="2000" spc="-5" dirty="0">
                <a:latin typeface="Arial"/>
                <a:cs typeface="Arial"/>
              </a:rPr>
              <a:t>kişi ortakların tamamının  EKAP’a kayıtlı olması </a:t>
            </a:r>
            <a:r>
              <a:rPr sz="2000" spc="-10" dirty="0">
                <a:latin typeface="Arial"/>
                <a:cs typeface="Arial"/>
              </a:rPr>
              <a:t>gerekir.</a:t>
            </a:r>
            <a:endParaRPr sz="2000">
              <a:latin typeface="Arial"/>
              <a:cs typeface="Arial"/>
            </a:endParaRPr>
          </a:p>
          <a:p>
            <a:pPr marL="355600" marR="10160" indent="-342900" algn="just">
              <a:lnSpc>
                <a:spcPts val="2160"/>
              </a:lnSpc>
              <a:spcBef>
                <a:spcPts val="1010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Dokümanın görülmesi ve e-imza kullanılarak </a:t>
            </a:r>
            <a:r>
              <a:rPr sz="2000" dirty="0">
                <a:latin typeface="Arial"/>
                <a:cs typeface="Arial"/>
              </a:rPr>
              <a:t>indirilmesi </a:t>
            </a:r>
            <a:r>
              <a:rPr sz="2000" spc="-5" dirty="0">
                <a:latin typeface="Arial"/>
                <a:cs typeface="Arial"/>
              </a:rPr>
              <a:t>için herhangi </a:t>
            </a:r>
            <a:r>
              <a:rPr sz="2000" dirty="0">
                <a:latin typeface="Arial"/>
                <a:cs typeface="Arial"/>
              </a:rPr>
              <a:t>bir </a:t>
            </a:r>
            <a:r>
              <a:rPr sz="2000" dirty="0">
                <a:solidFill>
                  <a:srgbClr val="9F2936"/>
                </a:solidFill>
                <a:latin typeface="Arial"/>
                <a:cs typeface="Arial"/>
              </a:rPr>
              <a:t> bedel talep edilemez</a:t>
            </a:r>
            <a:r>
              <a:rPr sz="2000" dirty="0">
                <a:latin typeface="Arial"/>
                <a:cs typeface="Arial"/>
              </a:rPr>
              <a:t>.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(+2019)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3268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Dokümanında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Değişiklik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8613"/>
            <a:ext cx="8597265" cy="492442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2300" dirty="0">
                <a:latin typeface="Arial"/>
                <a:cs typeface="Arial"/>
              </a:rPr>
              <a:t>İlan yapıldıktan </a:t>
            </a:r>
            <a:r>
              <a:rPr sz="2300" spc="-5" dirty="0">
                <a:latin typeface="Arial"/>
                <a:cs typeface="Arial"/>
              </a:rPr>
              <a:t>sonra dokümanda </a:t>
            </a:r>
            <a:r>
              <a:rPr sz="23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değişiklik yapılmaması</a:t>
            </a:r>
            <a:r>
              <a:rPr sz="2300" u="heavy" spc="-2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3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esastır.</a:t>
            </a:r>
            <a:endParaRPr sz="2300">
              <a:latin typeface="Arial"/>
              <a:cs typeface="Arial"/>
            </a:endParaRPr>
          </a:p>
          <a:p>
            <a:pPr marL="255270" indent="-243204">
              <a:lnSpc>
                <a:spcPct val="100000"/>
              </a:lnSpc>
              <a:spcBef>
                <a:spcPts val="72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Ancak;</a:t>
            </a:r>
            <a:endParaRPr sz="2400">
              <a:latin typeface="Arial"/>
              <a:cs typeface="Arial"/>
            </a:endParaRPr>
          </a:p>
          <a:p>
            <a:pPr marL="812800" marR="5080" lvl="1" indent="-342900" algn="just">
              <a:lnSpc>
                <a:spcPct val="90000"/>
              </a:lnSpc>
              <a:spcBef>
                <a:spcPts val="505"/>
              </a:spcBef>
              <a:buFont typeface="Wingdings"/>
              <a:buChar char=""/>
              <a:tabLst>
                <a:tab pos="812800" algn="l"/>
              </a:tabLst>
            </a:pPr>
            <a:r>
              <a:rPr sz="2400" spc="-45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ve başvuruların hazırlanmasını </a:t>
            </a:r>
            <a:r>
              <a:rPr sz="2400" dirty="0">
                <a:latin typeface="Arial"/>
                <a:cs typeface="Arial"/>
              </a:rPr>
              <a:t>etkileyebilecek  maddi veya </a:t>
            </a:r>
            <a:r>
              <a:rPr sz="2400" spc="-5" dirty="0">
                <a:latin typeface="Arial"/>
                <a:cs typeface="Arial"/>
              </a:rPr>
              <a:t>teknik </a:t>
            </a:r>
            <a:r>
              <a:rPr sz="2400" dirty="0">
                <a:latin typeface="Arial"/>
                <a:cs typeface="Arial"/>
              </a:rPr>
              <a:t>hatalar veya </a:t>
            </a:r>
            <a:r>
              <a:rPr sz="2400" dirty="0">
                <a:solidFill>
                  <a:srgbClr val="9F2936"/>
                </a:solidFill>
                <a:latin typeface="Arial"/>
                <a:cs typeface="Arial"/>
              </a:rPr>
              <a:t>eksikliklerin idarece tespit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edilmesi,</a:t>
            </a:r>
            <a:endParaRPr sz="2400">
              <a:latin typeface="Arial"/>
              <a:cs typeface="Arial"/>
            </a:endParaRPr>
          </a:p>
          <a:p>
            <a:pPr marL="812800" marR="8255" lvl="1" indent="-342900" algn="just">
              <a:lnSpc>
                <a:spcPts val="2590"/>
              </a:lnSpc>
              <a:spcBef>
                <a:spcPts val="530"/>
              </a:spcBef>
              <a:buFont typeface="Wingdings"/>
              <a:buChar char=""/>
              <a:tabLst>
                <a:tab pos="812800" algn="l"/>
              </a:tabLst>
            </a:pPr>
            <a:r>
              <a:rPr sz="2400" dirty="0">
                <a:latin typeface="Arial"/>
                <a:cs typeface="Arial"/>
              </a:rPr>
              <a:t>istekli </a:t>
            </a:r>
            <a:r>
              <a:rPr sz="2400" spc="-5" dirty="0">
                <a:latin typeface="Arial"/>
                <a:cs typeface="Arial"/>
              </a:rPr>
              <a:t>veya adayların </a:t>
            </a:r>
            <a:r>
              <a:rPr sz="2400" spc="-5" dirty="0">
                <a:solidFill>
                  <a:srgbClr val="9F2936"/>
                </a:solidFill>
                <a:latin typeface="Arial"/>
                <a:cs typeface="Arial"/>
              </a:rPr>
              <a:t>idareye yazılı </a:t>
            </a:r>
            <a:r>
              <a:rPr sz="2400" dirty="0">
                <a:solidFill>
                  <a:srgbClr val="9F2936"/>
                </a:solidFill>
                <a:latin typeface="Arial"/>
                <a:cs typeface="Arial"/>
              </a:rPr>
              <a:t>olarak bildirmesi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üzerine sonucunun uygun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görülmesi,</a:t>
            </a:r>
            <a:endParaRPr sz="2400">
              <a:latin typeface="Arial"/>
              <a:cs typeface="Arial"/>
            </a:endParaRPr>
          </a:p>
          <a:p>
            <a:pPr marL="812800" marR="8255" lvl="1" indent="-342900" algn="just">
              <a:lnSpc>
                <a:spcPct val="90000"/>
              </a:lnSpc>
              <a:spcBef>
                <a:spcPts val="470"/>
              </a:spcBef>
              <a:buFont typeface="Wingdings"/>
              <a:buChar char=""/>
              <a:tabLst>
                <a:tab pos="812800" algn="l"/>
              </a:tabLst>
            </a:pPr>
            <a:r>
              <a:rPr sz="2400" spc="-5" dirty="0">
                <a:latin typeface="Arial"/>
                <a:cs typeface="Arial"/>
              </a:rPr>
              <a:t>55 </a:t>
            </a:r>
            <a:r>
              <a:rPr sz="2400" dirty="0">
                <a:latin typeface="Arial"/>
                <a:cs typeface="Arial"/>
              </a:rPr>
              <a:t>inci </a:t>
            </a:r>
            <a:r>
              <a:rPr sz="2400" spc="-5" dirty="0">
                <a:latin typeface="Arial"/>
                <a:cs typeface="Arial"/>
              </a:rPr>
              <a:t>maddeye göre dokümana yönelik </a:t>
            </a:r>
            <a:r>
              <a:rPr sz="2400" dirty="0">
                <a:latin typeface="Arial"/>
                <a:cs typeface="Arial"/>
              </a:rPr>
              <a:t>yapılan </a:t>
            </a:r>
            <a:r>
              <a:rPr sz="2400" dirty="0">
                <a:solidFill>
                  <a:srgbClr val="9F2936"/>
                </a:solidFill>
                <a:latin typeface="Arial"/>
                <a:cs typeface="Arial"/>
              </a:rPr>
              <a:t> şikayetin </a:t>
            </a:r>
            <a:r>
              <a:rPr sz="2400" spc="-5" dirty="0">
                <a:solidFill>
                  <a:srgbClr val="9F2936"/>
                </a:solidFill>
                <a:latin typeface="Arial"/>
                <a:cs typeface="Arial"/>
              </a:rPr>
              <a:t>değerlendirilmesi </a:t>
            </a:r>
            <a:r>
              <a:rPr sz="2400" dirty="0">
                <a:solidFill>
                  <a:srgbClr val="9F2936"/>
                </a:solidFill>
                <a:latin typeface="Arial"/>
                <a:cs typeface="Arial"/>
              </a:rPr>
              <a:t>sonucunda </a:t>
            </a:r>
            <a:r>
              <a:rPr sz="2400" spc="-5" dirty="0">
                <a:latin typeface="Arial"/>
                <a:cs typeface="Arial"/>
              </a:rPr>
              <a:t>dokümanda  değişiklik </a:t>
            </a:r>
            <a:r>
              <a:rPr sz="2400" spc="-10" dirty="0">
                <a:latin typeface="Arial"/>
                <a:cs typeface="Arial"/>
              </a:rPr>
              <a:t>yapılmasına </a:t>
            </a:r>
            <a:r>
              <a:rPr sz="2400" spc="-5" dirty="0">
                <a:latin typeface="Arial"/>
                <a:cs typeface="Arial"/>
              </a:rPr>
              <a:t>karar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verilmesi,</a:t>
            </a:r>
            <a:endParaRPr sz="2400">
              <a:latin typeface="Arial"/>
              <a:cs typeface="Arial"/>
            </a:endParaRPr>
          </a:p>
          <a:p>
            <a:pPr marL="405765" algn="just">
              <a:lnSpc>
                <a:spcPct val="100000"/>
              </a:lnSpc>
              <a:spcBef>
                <a:spcPts val="215"/>
              </a:spcBef>
            </a:pPr>
            <a:r>
              <a:rPr sz="2400" spc="-5" dirty="0">
                <a:latin typeface="Arial"/>
                <a:cs typeface="Arial"/>
              </a:rPr>
              <a:t>hallerinde zeyilname </a:t>
            </a:r>
            <a:r>
              <a:rPr sz="2400" spc="-10" dirty="0">
                <a:latin typeface="Arial"/>
                <a:cs typeface="Arial"/>
              </a:rPr>
              <a:t>ile </a:t>
            </a:r>
            <a:r>
              <a:rPr sz="2400" spc="-5" dirty="0">
                <a:latin typeface="Arial"/>
                <a:cs typeface="Arial"/>
              </a:rPr>
              <a:t>dokümanda değişiklik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yapılabilir.</a:t>
            </a:r>
            <a:endParaRPr sz="2400">
              <a:latin typeface="Arial"/>
              <a:cs typeface="Arial"/>
            </a:endParaRPr>
          </a:p>
          <a:p>
            <a:pPr marL="12700" marR="6985" algn="just">
              <a:lnSpc>
                <a:spcPts val="2590"/>
              </a:lnSpc>
              <a:spcBef>
                <a:spcPts val="104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Arial"/>
                <a:cs typeface="Arial"/>
              </a:rPr>
              <a:t>Maddi </a:t>
            </a:r>
            <a:r>
              <a:rPr sz="2400" spc="-5" dirty="0">
                <a:latin typeface="Arial"/>
                <a:cs typeface="Arial"/>
              </a:rPr>
              <a:t>veya teknik hatalar veya </a:t>
            </a:r>
            <a:r>
              <a:rPr sz="2400" dirty="0">
                <a:latin typeface="Arial"/>
                <a:cs typeface="Arial"/>
              </a:rPr>
              <a:t>eksiklikler </a:t>
            </a:r>
            <a:r>
              <a:rPr sz="2400" spc="-5" dirty="0">
                <a:latin typeface="Arial"/>
                <a:cs typeface="Arial"/>
              </a:rPr>
              <a:t>ilanda </a:t>
            </a:r>
            <a:r>
              <a:rPr sz="2400" dirty="0">
                <a:latin typeface="Arial"/>
                <a:cs typeface="Arial"/>
              </a:rPr>
              <a:t>da  </a:t>
            </a:r>
            <a:r>
              <a:rPr sz="2400" spc="-5" dirty="0">
                <a:latin typeface="Arial"/>
                <a:cs typeface="Arial"/>
              </a:rPr>
              <a:t>bulunuyor ise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düzeltme ilanı yapılmadan </a:t>
            </a:r>
            <a:r>
              <a:rPr sz="2400" spc="-5" dirty="0">
                <a:latin typeface="Arial"/>
                <a:cs typeface="Arial"/>
              </a:rPr>
              <a:t>zeyilname</a:t>
            </a:r>
            <a:r>
              <a:rPr sz="2400" spc="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yapılamaz.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0313" y="4749419"/>
            <a:ext cx="8326120" cy="22860"/>
          </a:xfrm>
          <a:custGeom>
            <a:avLst/>
            <a:gdLst/>
            <a:ahLst/>
            <a:cxnLst/>
            <a:rect l="l" t="t" r="r" b="b"/>
            <a:pathLst>
              <a:path w="8326120" h="22860">
                <a:moveTo>
                  <a:pt x="8325650" y="0"/>
                </a:moveTo>
                <a:lnTo>
                  <a:pt x="0" y="0"/>
                </a:lnTo>
                <a:lnTo>
                  <a:pt x="0" y="22859"/>
                </a:lnTo>
                <a:lnTo>
                  <a:pt x="8325650" y="22859"/>
                </a:lnTo>
                <a:lnTo>
                  <a:pt x="8325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5336" y="221056"/>
            <a:ext cx="8594725" cy="568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Dokümanında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Değişiklik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5715" algn="just">
              <a:lnSpc>
                <a:spcPct val="901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Arial"/>
                <a:cs typeface="Arial"/>
              </a:rPr>
              <a:t>Zeyilnamenin,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ihale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veya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son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başvuru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tarihinden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 az 10  gün öncesinde</a:t>
            </a:r>
            <a:r>
              <a:rPr sz="2400" spc="-5" dirty="0">
                <a:latin typeface="Arial"/>
                <a:cs typeface="Arial"/>
              </a:rPr>
              <a:t> doküman </a:t>
            </a:r>
            <a:r>
              <a:rPr sz="2400" dirty="0">
                <a:latin typeface="Arial"/>
                <a:cs typeface="Arial"/>
              </a:rPr>
              <a:t>edinenlerin </a:t>
            </a:r>
            <a:r>
              <a:rPr sz="2400" spc="-5" dirty="0">
                <a:latin typeface="Arial"/>
                <a:cs typeface="Arial"/>
              </a:rPr>
              <a:t>tamamına gönderilmesi  </a:t>
            </a:r>
            <a:r>
              <a:rPr sz="2400" spc="-20" dirty="0">
                <a:latin typeface="Arial"/>
                <a:cs typeface="Arial"/>
              </a:rPr>
              <a:t>şarttır.</a:t>
            </a:r>
            <a:endParaRPr sz="2400">
              <a:latin typeface="Arial"/>
              <a:cs typeface="Arial"/>
            </a:endParaRPr>
          </a:p>
          <a:p>
            <a:pPr marL="12700" marR="6350" algn="just">
              <a:lnSpc>
                <a:spcPts val="2590"/>
              </a:lnSpc>
              <a:spcBef>
                <a:spcPts val="103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Süre yeterli değil ise ihale tarihi bir defaya mahsus olmak  üzere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en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fazla yirmi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gün zeyilname </a:t>
            </a:r>
            <a:r>
              <a:rPr sz="2400" spc="-10" dirty="0">
                <a:solidFill>
                  <a:srgbClr val="C00000"/>
                </a:solidFill>
                <a:latin typeface="Arial"/>
                <a:cs typeface="Arial"/>
              </a:rPr>
              <a:t>ile</a:t>
            </a:r>
            <a:r>
              <a:rPr sz="2400" spc="7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C00000"/>
                </a:solidFill>
                <a:latin typeface="Arial"/>
                <a:cs typeface="Arial"/>
              </a:rPr>
              <a:t>ertelenebilir</a:t>
            </a:r>
            <a:r>
              <a:rPr sz="2400" spc="-1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5715" algn="just">
              <a:lnSpc>
                <a:spcPct val="90000"/>
              </a:lnSpc>
              <a:spcBef>
                <a:spcPts val="96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Şikayet üzerine </a:t>
            </a:r>
            <a:r>
              <a:rPr sz="2400" dirty="0">
                <a:latin typeface="Arial"/>
                <a:cs typeface="Arial"/>
              </a:rPr>
              <a:t>zeyilname </a:t>
            </a:r>
            <a:r>
              <a:rPr sz="2400" spc="-5" dirty="0">
                <a:latin typeface="Arial"/>
                <a:cs typeface="Arial"/>
              </a:rPr>
              <a:t>düzenlenmesi </a:t>
            </a:r>
            <a:r>
              <a:rPr sz="2400" dirty="0">
                <a:latin typeface="Arial"/>
                <a:cs typeface="Arial"/>
              </a:rPr>
              <a:t>halinde, </a:t>
            </a:r>
            <a:r>
              <a:rPr sz="2400" spc="-5" dirty="0">
                <a:latin typeface="Arial"/>
                <a:cs typeface="Arial"/>
              </a:rPr>
              <a:t>daha önce  Kanun’un 29. maddesine göre son başvuru veya ihale tarihi  ertelenmiş olsa </a:t>
            </a:r>
            <a:r>
              <a:rPr sz="2400" dirty="0">
                <a:latin typeface="Arial"/>
                <a:cs typeface="Arial"/>
              </a:rPr>
              <a:t>dahi son </a:t>
            </a:r>
            <a:r>
              <a:rPr sz="2400" spc="-5" dirty="0">
                <a:latin typeface="Arial"/>
                <a:cs typeface="Arial"/>
              </a:rPr>
              <a:t>başvuru </a:t>
            </a:r>
            <a:r>
              <a:rPr sz="2400" dirty="0">
                <a:latin typeface="Arial"/>
                <a:cs typeface="Arial"/>
              </a:rPr>
              <a:t>veya ihale tarihi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bir defa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daha  </a:t>
            </a:r>
            <a:r>
              <a:rPr sz="2400" spc="-15" dirty="0">
                <a:solidFill>
                  <a:srgbClr val="C00000"/>
                </a:solidFill>
                <a:latin typeface="Arial"/>
                <a:cs typeface="Arial"/>
              </a:rPr>
              <a:t>ertelenebilir</a:t>
            </a:r>
            <a:r>
              <a:rPr sz="2400" spc="-1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ts val="2590"/>
              </a:lnSpc>
              <a:spcBef>
                <a:spcPts val="104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Arial"/>
                <a:cs typeface="Arial"/>
              </a:rPr>
              <a:t>İlanda </a:t>
            </a:r>
            <a:r>
              <a:rPr sz="2400" spc="-5" dirty="0">
                <a:latin typeface="Arial"/>
                <a:cs typeface="Arial"/>
              </a:rPr>
              <a:t>bulunan düzenlemelerde sadece </a:t>
            </a:r>
            <a:r>
              <a:rPr sz="2400" dirty="0">
                <a:latin typeface="Arial"/>
                <a:cs typeface="Arial"/>
              </a:rPr>
              <a:t>zeyilname ile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değişiklik</a:t>
            </a:r>
            <a:r>
              <a:rPr sz="2400" u="heavy" spc="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yapılamaz.</a:t>
            </a:r>
            <a:endParaRPr sz="2400">
              <a:latin typeface="Arial"/>
              <a:cs typeface="Arial"/>
            </a:endParaRPr>
          </a:p>
          <a:p>
            <a:pPr marL="12700" marR="6985" algn="just">
              <a:lnSpc>
                <a:spcPts val="2590"/>
              </a:lnSpc>
              <a:spcBef>
                <a:spcPts val="100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Arial"/>
                <a:cs typeface="Arial"/>
              </a:rPr>
              <a:t>İhalenin </a:t>
            </a:r>
            <a:r>
              <a:rPr sz="2400" spc="-5" dirty="0">
                <a:latin typeface="Arial"/>
                <a:cs typeface="Arial"/>
              </a:rPr>
              <a:t>ertelenmesi </a:t>
            </a:r>
            <a:r>
              <a:rPr sz="2400" dirty="0">
                <a:latin typeface="Arial"/>
                <a:cs typeface="Arial"/>
              </a:rPr>
              <a:t>halinde tekliflerini vermiş </a:t>
            </a:r>
            <a:r>
              <a:rPr sz="2400" spc="-5" dirty="0">
                <a:latin typeface="Arial"/>
                <a:cs typeface="Arial"/>
              </a:rPr>
              <a:t>olan </a:t>
            </a:r>
            <a:r>
              <a:rPr sz="2400" dirty="0">
                <a:latin typeface="Arial"/>
                <a:cs typeface="Arial"/>
              </a:rPr>
              <a:t>isteklilere  </a:t>
            </a:r>
            <a:r>
              <a:rPr sz="2400" spc="-5" dirty="0">
                <a:latin typeface="Arial"/>
                <a:cs typeface="Arial"/>
              </a:rPr>
              <a:t>tekliflerini geri </a:t>
            </a:r>
            <a:r>
              <a:rPr sz="2400" dirty="0">
                <a:latin typeface="Arial"/>
                <a:cs typeface="Arial"/>
              </a:rPr>
              <a:t>çekerek, </a:t>
            </a:r>
            <a:r>
              <a:rPr sz="2400" spc="-5" dirty="0">
                <a:latin typeface="Arial"/>
                <a:cs typeface="Arial"/>
              </a:rPr>
              <a:t>yeniden </a:t>
            </a:r>
            <a:r>
              <a:rPr sz="2400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verme imkanı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tanınır.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63</a:t>
            </a:fld>
            <a:endParaRPr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2303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Dokümanında</a:t>
            </a:r>
            <a:r>
              <a:rPr sz="2400" b="1" spc="-1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Açıklama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64</a:t>
            </a:fld>
            <a:endParaRPr dirty="0"/>
          </a:p>
        </p:txBody>
      </p:sp>
      <p:grpSp>
        <p:nvGrpSpPr>
          <p:cNvPr id="3" name="object 3"/>
          <p:cNvGrpSpPr/>
          <p:nvPr/>
        </p:nvGrpSpPr>
        <p:grpSpPr>
          <a:xfrm>
            <a:off x="7232904" y="2877311"/>
            <a:ext cx="912494" cy="677545"/>
            <a:chOff x="7232904" y="2877311"/>
            <a:chExt cx="912494" cy="677545"/>
          </a:xfrm>
        </p:grpSpPr>
        <p:sp>
          <p:nvSpPr>
            <p:cNvPr id="4" name="object 4"/>
            <p:cNvSpPr/>
            <p:nvPr/>
          </p:nvSpPr>
          <p:spPr>
            <a:xfrm>
              <a:off x="7232904" y="2877311"/>
              <a:ext cx="912113" cy="67741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15784" y="3297881"/>
              <a:ext cx="546353" cy="602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7631" y="1056208"/>
            <a:ext cx="8512810" cy="294957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95910" marR="6350" indent="-283845" algn="just">
              <a:lnSpc>
                <a:spcPct val="90000"/>
              </a:lnSpc>
              <a:spcBef>
                <a:spcPts val="390"/>
              </a:spcBef>
              <a:buFont typeface="Wingdings"/>
              <a:buChar char=""/>
              <a:tabLst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Dokümanda açıklanmasına ihtiyaç </a:t>
            </a:r>
            <a:r>
              <a:rPr sz="2400" dirty="0">
                <a:latin typeface="Arial"/>
                <a:cs typeface="Arial"/>
              </a:rPr>
              <a:t>duyulan hususlarla ilgili  </a:t>
            </a:r>
            <a:r>
              <a:rPr sz="2400" spc="-5" dirty="0">
                <a:latin typeface="Arial"/>
                <a:cs typeface="Arial"/>
              </a:rPr>
              <a:t>olarak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ihale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tarihinden yirmi gün öncesine kadar </a:t>
            </a:r>
            <a:r>
              <a:rPr sz="2400" dirty="0">
                <a:latin typeface="Arial"/>
                <a:cs typeface="Arial"/>
              </a:rPr>
              <a:t>yazılı </a:t>
            </a:r>
            <a:r>
              <a:rPr sz="2400" spc="-5" dirty="0">
                <a:latin typeface="Arial"/>
                <a:cs typeface="Arial"/>
              </a:rPr>
              <a:t>olarak  açıklama talep </a:t>
            </a:r>
            <a:r>
              <a:rPr sz="2400" spc="-15" dirty="0">
                <a:latin typeface="Arial"/>
                <a:cs typeface="Arial"/>
              </a:rPr>
              <a:t>edilebilir. </a:t>
            </a:r>
            <a:r>
              <a:rPr sz="2400" spc="-5" dirty="0">
                <a:latin typeface="Arial"/>
                <a:cs typeface="Arial"/>
              </a:rPr>
              <a:t>Daha sonra yapılacak açıklama  talepleri dikkate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alınmaz.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4000">
              <a:latin typeface="Arial"/>
              <a:cs typeface="Arial"/>
            </a:endParaRPr>
          </a:p>
          <a:p>
            <a:pPr marL="295910" marR="5080" indent="-283845" algn="just">
              <a:lnSpc>
                <a:spcPts val="2590"/>
              </a:lnSpc>
              <a:buFont typeface="Wingdings"/>
              <a:buChar char=""/>
              <a:tabLst>
                <a:tab pos="296545" algn="l"/>
              </a:tabLst>
            </a:pPr>
            <a:r>
              <a:rPr sz="2400" spc="-5" dirty="0">
                <a:latin typeface="Arial"/>
                <a:cs typeface="Arial"/>
              </a:rPr>
              <a:t>Açıklama, </a:t>
            </a:r>
            <a:r>
              <a:rPr sz="2400" dirty="0">
                <a:latin typeface="Arial"/>
                <a:cs typeface="Arial"/>
              </a:rPr>
              <a:t>ihale tarihinden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az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on gün önce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tüm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istekli  olabilecekler veya adayların bilgi sahibi olmalarını  sağlayacak şekilde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yapılmalıdır.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3455" cy="542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1FCEDF"/>
                </a:solidFill>
                <a:latin typeface="Arial"/>
                <a:cs typeface="Arial"/>
              </a:rPr>
              <a:t>Yeterliliğe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İlişkin</a:t>
            </a:r>
            <a:r>
              <a:rPr sz="2400" b="1" spc="-6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İlkeler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Arial"/>
              <a:cs typeface="Arial"/>
            </a:endParaRPr>
          </a:p>
          <a:p>
            <a:pPr marL="255270" indent="-243204">
              <a:lnSpc>
                <a:spcPct val="10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Ekonomik ve </a:t>
            </a:r>
            <a:r>
              <a:rPr sz="2400" dirty="0">
                <a:latin typeface="Arial"/>
                <a:cs typeface="Arial"/>
              </a:rPr>
              <a:t>mali yeterlik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kriterleri,</a:t>
            </a:r>
            <a:endParaRPr sz="2400">
              <a:latin typeface="Arial"/>
              <a:cs typeface="Arial"/>
            </a:endParaRPr>
          </a:p>
          <a:p>
            <a:pPr marL="255270" indent="-243204">
              <a:lnSpc>
                <a:spcPct val="100000"/>
              </a:lnSpc>
              <a:spcBef>
                <a:spcPts val="42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Mesleki ve teknik yeterlik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kriterleri,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"/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ve istenecek diğer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belgeler,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rekabeti engelleyecek şekilde</a:t>
            </a:r>
            <a:r>
              <a:rPr sz="2400" u="heavy" spc="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belirlenemez</a:t>
            </a:r>
            <a:r>
              <a:rPr sz="2400" spc="-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Arial"/>
              <a:cs typeface="Arial"/>
            </a:endParaRPr>
          </a:p>
          <a:p>
            <a:pPr marL="255270" indent="-243204">
              <a:lnSpc>
                <a:spcPts val="2595"/>
              </a:lnSpc>
              <a:buSzPct val="95833"/>
              <a:buFont typeface="Wingdings"/>
              <a:buChar char=""/>
              <a:tabLst>
                <a:tab pos="255904" algn="l"/>
                <a:tab pos="1376680" algn="l"/>
                <a:tab pos="3684270" algn="l"/>
                <a:tab pos="4277360" algn="l"/>
                <a:tab pos="5699125" algn="l"/>
                <a:tab pos="7158355" algn="l"/>
                <a:tab pos="7613650" algn="l"/>
              </a:tabLst>
            </a:pPr>
            <a:r>
              <a:rPr sz="2400" spc="-22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eterl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k	de</a:t>
            </a:r>
            <a:r>
              <a:rPr sz="2400" spc="-5" dirty="0">
                <a:latin typeface="Arial"/>
                <a:cs typeface="Arial"/>
              </a:rPr>
              <a:t>ğ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5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irmes</a:t>
            </a:r>
            <a:r>
              <a:rPr sz="2400" dirty="0">
                <a:latin typeface="Arial"/>
                <a:cs typeface="Arial"/>
              </a:rPr>
              <a:t>i	</a:t>
            </a:r>
            <a:r>
              <a:rPr sz="2400" spc="-5" dirty="0">
                <a:latin typeface="Arial"/>
                <a:cs typeface="Arial"/>
              </a:rPr>
              <a:t>iç</a:t>
            </a:r>
            <a:r>
              <a:rPr sz="2400" spc="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	iste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ecek	be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gele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in	</a:t>
            </a:r>
            <a:r>
              <a:rPr sz="2400" spc="-5" dirty="0">
                <a:latin typeface="Arial"/>
                <a:cs typeface="Arial"/>
              </a:rPr>
              <a:t>v</a:t>
            </a:r>
            <a:r>
              <a:rPr sz="2400" dirty="0">
                <a:latin typeface="Arial"/>
                <a:cs typeface="Arial"/>
              </a:rPr>
              <a:t>e	yeterlik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595"/>
              </a:lnSpc>
            </a:pPr>
            <a:r>
              <a:rPr sz="2400" spc="-5" dirty="0">
                <a:latin typeface="Arial"/>
                <a:cs typeface="Arial"/>
              </a:rPr>
              <a:t>kriterlerinin ilan ve idari şartnamede belirtilmesi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zorunludur.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700">
              <a:latin typeface="Arial"/>
              <a:cs typeface="Arial"/>
            </a:endParaRPr>
          </a:p>
          <a:p>
            <a:pPr marL="12700" marR="5080" algn="just">
              <a:lnSpc>
                <a:spcPct val="801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30" dirty="0">
                <a:solidFill>
                  <a:srgbClr val="C00000"/>
                </a:solidFill>
                <a:latin typeface="Arial"/>
                <a:cs typeface="Arial"/>
              </a:rPr>
              <a:t>Yeterliğe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ilişkin ilkeler ve yeterlik koşullarının ayrıntısı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ilgili 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uygulama yönetmeliklerinde ve Kamu 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İhale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Genel </a:t>
            </a:r>
            <a:r>
              <a:rPr sz="2400" spc="-30" dirty="0">
                <a:solidFill>
                  <a:srgbClr val="C00000"/>
                </a:solidFill>
                <a:latin typeface="Arial"/>
                <a:cs typeface="Arial"/>
              </a:rPr>
              <a:t>Tebliği’nde  </a:t>
            </a:r>
            <a:r>
              <a:rPr sz="2400" spc="-10" dirty="0">
                <a:solidFill>
                  <a:srgbClr val="C00000"/>
                </a:solidFill>
                <a:latin typeface="Arial"/>
                <a:cs typeface="Arial"/>
              </a:rPr>
              <a:t>bulunmaktadır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65</a:t>
            </a:fld>
            <a:endParaRPr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7452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Ekonomik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ve Mali</a:t>
            </a:r>
            <a:r>
              <a:rPr sz="2400" b="1" spc="-10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Yeterlik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594090" cy="3533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270" indent="-243204" algn="just">
              <a:lnSpc>
                <a:spcPts val="2740"/>
              </a:lnSpc>
              <a:spcBef>
                <a:spcPts val="100"/>
              </a:spcBef>
              <a:buClr>
                <a:srgbClr val="FF0000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Arial"/>
                <a:cs typeface="Arial"/>
              </a:rPr>
              <a:t>Bankalardan temin </a:t>
            </a:r>
            <a:r>
              <a:rPr sz="2400" spc="-5" dirty="0">
                <a:latin typeface="Arial"/>
                <a:cs typeface="Arial"/>
              </a:rPr>
              <a:t>edilecek </a:t>
            </a:r>
            <a:r>
              <a:rPr sz="2400" dirty="0">
                <a:latin typeface="Arial"/>
                <a:cs typeface="Arial"/>
              </a:rPr>
              <a:t>isteklinin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malî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durumu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ile</a:t>
            </a:r>
            <a:r>
              <a:rPr sz="2400" spc="40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ilgili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belgeler (banka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referans</a:t>
            </a:r>
            <a:r>
              <a:rPr sz="2400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mektubu)</a:t>
            </a:r>
            <a:r>
              <a:rPr sz="2400" spc="-5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00">
              <a:latin typeface="Arial"/>
              <a:cs typeface="Arial"/>
            </a:endParaRPr>
          </a:p>
          <a:p>
            <a:pPr marL="12700" marR="5080" algn="just">
              <a:lnSpc>
                <a:spcPts val="2590"/>
              </a:lnSpc>
              <a:buClr>
                <a:srgbClr val="FF0000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İsteklinin, </a:t>
            </a:r>
            <a:r>
              <a:rPr sz="2400" dirty="0">
                <a:latin typeface="Arial"/>
                <a:cs typeface="Arial"/>
              </a:rPr>
              <a:t>ilgili mevzuatı </a:t>
            </a:r>
            <a:r>
              <a:rPr sz="2400" spc="-5" dirty="0">
                <a:latin typeface="Arial"/>
                <a:cs typeface="Arial"/>
              </a:rPr>
              <a:t>uyarınca yayınlanması </a:t>
            </a:r>
            <a:r>
              <a:rPr sz="2400" dirty="0">
                <a:latin typeface="Arial"/>
                <a:cs typeface="Arial"/>
              </a:rPr>
              <a:t>zorunlu olan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bilançosu veya bilançosunun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gerekli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görülen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bölümleri</a:t>
            </a:r>
            <a:r>
              <a:rPr sz="2400" dirty="0">
                <a:latin typeface="Arial"/>
                <a:cs typeface="Arial"/>
              </a:rPr>
              <a:t>, </a:t>
            </a:r>
            <a:r>
              <a:rPr sz="2400" spc="-5" dirty="0">
                <a:latin typeface="Arial"/>
                <a:cs typeface="Arial"/>
              </a:rPr>
              <a:t>yoksa  bunlara eşdeğer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belgeleri,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"/>
            </a:pPr>
            <a:endParaRPr sz="4000">
              <a:latin typeface="Arial"/>
              <a:cs typeface="Arial"/>
            </a:endParaRPr>
          </a:p>
          <a:p>
            <a:pPr marL="12700" marR="5715" algn="just">
              <a:lnSpc>
                <a:spcPts val="2590"/>
              </a:lnSpc>
              <a:buClr>
                <a:srgbClr val="FF0000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İsteklinin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iş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hacmini gösteren toplam cirosu </a:t>
            </a:r>
            <a:r>
              <a:rPr sz="2400" spc="-5" dirty="0">
                <a:latin typeface="Arial"/>
                <a:cs typeface="Arial"/>
              </a:rPr>
              <a:t>veya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ihale 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konusu iş ile ilgili ciro</a:t>
            </a:r>
            <a:r>
              <a:rPr sz="2400" spc="-5" dirty="0">
                <a:latin typeface="Arial"/>
                <a:cs typeface="Arial"/>
              </a:rPr>
              <a:t>sunu gösteren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belgeler.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7407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Mesleki ve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Teknik</a:t>
            </a:r>
            <a:r>
              <a:rPr sz="2400" b="1" spc="-5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Yeterlik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87818" y="1032128"/>
            <a:ext cx="11804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ka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tla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spc="-5" dirty="0">
                <a:latin typeface="Arial"/>
                <a:cs typeface="Arial"/>
              </a:rPr>
              <a:t>an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336" y="1032128"/>
            <a:ext cx="719772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265" indent="-203200">
              <a:lnSpc>
                <a:spcPts val="2160"/>
              </a:lnSpc>
              <a:spcBef>
                <a:spcPts val="105"/>
              </a:spcBef>
              <a:buClr>
                <a:srgbClr val="FF0000"/>
              </a:buClr>
              <a:buSzPct val="95000"/>
              <a:buFont typeface="Wingdings"/>
              <a:buChar char=""/>
              <a:tabLst>
                <a:tab pos="215900" algn="l"/>
                <a:tab pos="1513840" algn="l"/>
                <a:tab pos="2275840" algn="l"/>
                <a:tab pos="3490595" algn="l"/>
                <a:tab pos="4325620" algn="l"/>
                <a:tab pos="5260340" algn="l"/>
                <a:tab pos="6135370" algn="l"/>
              </a:tabLst>
            </a:pPr>
            <a:r>
              <a:rPr sz="2000" dirty="0">
                <a:latin typeface="Arial"/>
                <a:cs typeface="Arial"/>
              </a:rPr>
              <a:t>İsteklinin,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teklif	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vermeye	yasal	olarak	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yetkili	olduğunu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  <a:tabLst>
                <a:tab pos="1252855" algn="l"/>
              </a:tabLst>
            </a:pPr>
            <a:r>
              <a:rPr sz="2000" spc="-10" dirty="0">
                <a:latin typeface="Arial"/>
                <a:cs typeface="Arial"/>
              </a:rPr>
              <a:t>belgeler,	</a:t>
            </a:r>
            <a:r>
              <a:rPr sz="2000" dirty="0">
                <a:latin typeface="Arial"/>
                <a:cs typeface="Arial"/>
              </a:rPr>
              <a:t>(*oda </a:t>
            </a:r>
            <a:r>
              <a:rPr sz="2000" spc="-5" dirty="0">
                <a:latin typeface="Arial"/>
                <a:cs typeface="Arial"/>
              </a:rPr>
              <a:t>kayıt </a:t>
            </a:r>
            <a:r>
              <a:rPr sz="2000" dirty="0">
                <a:latin typeface="Arial"/>
                <a:cs typeface="Arial"/>
              </a:rPr>
              <a:t>belgesi – </a:t>
            </a:r>
            <a:r>
              <a:rPr sz="2000" spc="-5" dirty="0">
                <a:latin typeface="Arial"/>
                <a:cs typeface="Arial"/>
              </a:rPr>
              <a:t>sözleşmeden önce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istenir)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336" y="2018538"/>
            <a:ext cx="8595995" cy="377634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85"/>
              </a:spcBef>
              <a:buClr>
                <a:srgbClr val="FF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Arial"/>
                <a:cs typeface="Arial"/>
              </a:rPr>
              <a:t>İstekli tarafından </a:t>
            </a:r>
            <a:r>
              <a:rPr sz="2000" dirty="0">
                <a:latin typeface="Arial"/>
                <a:cs typeface="Arial"/>
              </a:rPr>
              <a:t>kamu </a:t>
            </a:r>
            <a:r>
              <a:rPr sz="2000" spc="-5" dirty="0">
                <a:latin typeface="Arial"/>
                <a:cs typeface="Arial"/>
              </a:rPr>
              <a:t>veya özel sektöre bedel içeren bir </a:t>
            </a:r>
            <a:r>
              <a:rPr sz="2000" dirty="0">
                <a:latin typeface="Arial"/>
                <a:cs typeface="Arial"/>
              </a:rPr>
              <a:t>sözleşme  </a:t>
            </a:r>
            <a:r>
              <a:rPr sz="2000" spc="-5" dirty="0">
                <a:latin typeface="Arial"/>
                <a:cs typeface="Arial"/>
              </a:rPr>
              <a:t>kapsamında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taahhüt edilen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ihale konusu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iş veya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benzer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işlere ilişkin 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belgeler,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12700" marR="6985" algn="just">
              <a:lnSpc>
                <a:spcPct val="80000"/>
              </a:lnSpc>
              <a:spcBef>
                <a:spcPts val="1380"/>
              </a:spcBef>
              <a:buClr>
                <a:srgbClr val="FF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İsteklinin </a:t>
            </a:r>
            <a:r>
              <a:rPr sz="2000" spc="-5" dirty="0">
                <a:latin typeface="Arial"/>
                <a:cs typeface="Arial"/>
              </a:rPr>
              <a:t>üretim ve/veya </a:t>
            </a:r>
            <a:r>
              <a:rPr sz="2000" dirty="0">
                <a:latin typeface="Arial"/>
                <a:cs typeface="Arial"/>
              </a:rPr>
              <a:t>imalat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kapasitesine</a:t>
            </a:r>
            <a:r>
              <a:rPr sz="2000" spc="-5" dirty="0">
                <a:latin typeface="Arial"/>
                <a:cs typeface="Arial"/>
              </a:rPr>
              <a:t>, ARGE faaliyetlerine </a:t>
            </a:r>
            <a:r>
              <a:rPr sz="2000" spc="-10" dirty="0">
                <a:latin typeface="Arial"/>
                <a:cs typeface="Arial"/>
              </a:rPr>
              <a:t>ve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kaliteyi </a:t>
            </a:r>
            <a:r>
              <a:rPr sz="2000" spc="-5" dirty="0">
                <a:latin typeface="Arial"/>
                <a:cs typeface="Arial"/>
              </a:rPr>
              <a:t>sağlamasına </a:t>
            </a:r>
            <a:r>
              <a:rPr sz="2000" dirty="0">
                <a:latin typeface="Arial"/>
                <a:cs typeface="Arial"/>
              </a:rPr>
              <a:t>yönelik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belgeler,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12700" marR="5715" algn="just">
              <a:lnSpc>
                <a:spcPct val="80000"/>
              </a:lnSpc>
              <a:spcBef>
                <a:spcPts val="140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Organizasyon yapısına </a:t>
            </a:r>
            <a:r>
              <a:rPr sz="2000" spc="-5" dirty="0">
                <a:latin typeface="Arial"/>
                <a:cs typeface="Arial"/>
              </a:rPr>
              <a:t>ve yeterli sayıda ve </a:t>
            </a:r>
            <a:r>
              <a:rPr sz="2000" dirty="0">
                <a:latin typeface="Arial"/>
                <a:cs typeface="Arial"/>
              </a:rPr>
              <a:t>nitelikte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personel 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çalıştırdığına/çalıştıracağına ilişkin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belgeler,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12700" marR="6985" algn="just">
              <a:lnSpc>
                <a:spcPct val="80000"/>
              </a:lnSpc>
              <a:spcBef>
                <a:spcPts val="139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Yönetici kadrosu </a:t>
            </a:r>
            <a:r>
              <a:rPr sz="2000" spc="-5" dirty="0">
                <a:latin typeface="Arial"/>
                <a:cs typeface="Arial"/>
              </a:rPr>
              <a:t>ile işi yürütecek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teknik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personel</a:t>
            </a:r>
            <a:r>
              <a:rPr sz="2000" dirty="0">
                <a:latin typeface="Arial"/>
                <a:cs typeface="Arial"/>
              </a:rPr>
              <a:t>inin </a:t>
            </a:r>
            <a:r>
              <a:rPr sz="2000" spc="-5" dirty="0">
                <a:latin typeface="Arial"/>
                <a:cs typeface="Arial"/>
              </a:rPr>
              <a:t>eğitimi ve mesleki  </a:t>
            </a:r>
            <a:r>
              <a:rPr sz="2000" dirty="0">
                <a:latin typeface="Arial"/>
                <a:cs typeface="Arial"/>
              </a:rPr>
              <a:t>niteliklerini gösteren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belgeler,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7407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Mesleki ve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Teknik</a:t>
            </a:r>
            <a:r>
              <a:rPr sz="2400" b="1" spc="-5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Yeterlik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3335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265" indent="-20320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"/>
              <a:tabLst>
                <a:tab pos="215900" algn="l"/>
                <a:tab pos="1212215" algn="l"/>
                <a:tab pos="2447925" algn="l"/>
              </a:tabLst>
            </a:pPr>
            <a:r>
              <a:rPr sz="2000" spc="-22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s,	m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ne,	t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ç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32046" y="1062608"/>
            <a:ext cx="49390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8015" algn="l"/>
                <a:tab pos="1542415" algn="l"/>
                <a:tab pos="2990215" algn="l"/>
                <a:tab pos="3963035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ve	diğer	ekipmana	</a:t>
            </a:r>
            <a:r>
              <a:rPr sz="2000" dirty="0">
                <a:latin typeface="Arial"/>
                <a:cs typeface="Arial"/>
              </a:rPr>
              <a:t>ilişkin	</a:t>
            </a:r>
            <a:r>
              <a:rPr sz="2000" spc="-15" dirty="0">
                <a:latin typeface="Arial"/>
                <a:cs typeface="Arial"/>
              </a:rPr>
              <a:t>belgeler,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336" y="1336624"/>
            <a:ext cx="8594725" cy="3288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146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(Kendi malı </a:t>
            </a:r>
            <a:r>
              <a:rPr sz="2000" spc="-5" dirty="0">
                <a:latin typeface="Arial"/>
                <a:cs typeface="Arial"/>
              </a:rPr>
              <a:t>olması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istenemez)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215265" indent="-203200">
              <a:lnSpc>
                <a:spcPts val="2280"/>
              </a:lnSpc>
              <a:spcBef>
                <a:spcPts val="1395"/>
              </a:spcBef>
              <a:buClr>
                <a:srgbClr val="FF0000"/>
              </a:buClr>
              <a:buSzPct val="95000"/>
              <a:buFont typeface="Wingdings"/>
              <a:buChar char=""/>
              <a:tabLst>
                <a:tab pos="215900" algn="l"/>
                <a:tab pos="1260475" algn="l"/>
                <a:tab pos="2466340" algn="l"/>
                <a:tab pos="3144520" algn="l"/>
                <a:tab pos="3883660" algn="l"/>
                <a:tab pos="4549775" algn="l"/>
                <a:tab pos="5638165" algn="l"/>
                <a:tab pos="6362065" algn="l"/>
                <a:tab pos="7677784" algn="l"/>
              </a:tabLst>
            </a:pPr>
            <a:r>
              <a:rPr sz="2000" dirty="0">
                <a:latin typeface="Arial"/>
                <a:cs typeface="Arial"/>
              </a:rPr>
              <a:t>İst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kliye	</a:t>
            </a:r>
            <a:r>
              <a:rPr sz="2000" spc="-5" dirty="0">
                <a:latin typeface="Arial"/>
                <a:cs typeface="Arial"/>
              </a:rPr>
              <a:t>doğruda</a:t>
            </a:r>
            <a:r>
              <a:rPr sz="2000" dirty="0">
                <a:latin typeface="Arial"/>
                <a:cs typeface="Arial"/>
              </a:rPr>
              <a:t>n	</a:t>
            </a:r>
            <a:r>
              <a:rPr sz="2000" spc="-15" dirty="0">
                <a:latin typeface="Arial"/>
                <a:cs typeface="Arial"/>
              </a:rPr>
              <a:t>b</a:t>
            </a:r>
            <a:r>
              <a:rPr sz="2000" spc="-5" dirty="0">
                <a:latin typeface="Arial"/>
                <a:cs typeface="Arial"/>
              </a:rPr>
              <a:t>ağl</a:t>
            </a:r>
            <a:r>
              <a:rPr sz="2000" dirty="0">
                <a:latin typeface="Arial"/>
                <a:cs typeface="Arial"/>
              </a:rPr>
              <a:t>ı	olsun	ve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a	</a:t>
            </a:r>
            <a:r>
              <a:rPr sz="2000" spc="-5" dirty="0">
                <a:latin typeface="Arial"/>
                <a:cs typeface="Arial"/>
              </a:rPr>
              <a:t>olma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,	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li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	k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spc="-2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rold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n	sor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mlu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olan ilgili teknik personel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teknik kuruluşlara </a:t>
            </a:r>
            <a:r>
              <a:rPr sz="2000" spc="-5" dirty="0">
                <a:latin typeface="Arial"/>
                <a:cs typeface="Arial"/>
              </a:rPr>
              <a:t>ilişkin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belgeler,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660"/>
              </a:spcBef>
              <a:buClr>
                <a:srgbClr val="FF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İhale konusu </a:t>
            </a:r>
            <a:r>
              <a:rPr sz="2000" spc="-5" dirty="0">
                <a:latin typeface="Arial"/>
                <a:cs typeface="Arial"/>
              </a:rPr>
              <a:t>işin </a:t>
            </a:r>
            <a:r>
              <a:rPr sz="2000" dirty="0">
                <a:latin typeface="Arial"/>
                <a:cs typeface="Arial"/>
              </a:rPr>
              <a:t>ihale </a:t>
            </a:r>
            <a:r>
              <a:rPr sz="2000" spc="-5" dirty="0">
                <a:latin typeface="Arial"/>
                <a:cs typeface="Arial"/>
              </a:rPr>
              <a:t>dokümanında </a:t>
            </a:r>
            <a:r>
              <a:rPr sz="2000" dirty="0">
                <a:latin typeface="Arial"/>
                <a:cs typeface="Arial"/>
              </a:rPr>
              <a:t>belirtilen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standartlara uygunluğunu 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gösteren</a:t>
            </a:r>
            <a:r>
              <a:rPr sz="2000" dirty="0">
                <a:latin typeface="Arial"/>
                <a:cs typeface="Arial"/>
              </a:rPr>
              <a:t>, akredite kalite kontrol </a:t>
            </a:r>
            <a:r>
              <a:rPr sz="2000" spc="-5" dirty="0">
                <a:latin typeface="Arial"/>
                <a:cs typeface="Arial"/>
              </a:rPr>
              <a:t>kuruluşları tarafından </a:t>
            </a:r>
            <a:r>
              <a:rPr sz="2000" dirty="0">
                <a:latin typeface="Arial"/>
                <a:cs typeface="Arial"/>
              </a:rPr>
              <a:t>verilen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sertifikalar,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215265" indent="-203200">
              <a:lnSpc>
                <a:spcPct val="100000"/>
              </a:lnSpc>
              <a:spcBef>
                <a:spcPts val="1365"/>
              </a:spcBef>
              <a:buClr>
                <a:srgbClr val="FF0000"/>
              </a:buClr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30" dirty="0">
                <a:latin typeface="Arial"/>
                <a:cs typeface="Arial"/>
              </a:rPr>
              <a:t>Tedarik </a:t>
            </a:r>
            <a:r>
              <a:rPr sz="2000" dirty="0">
                <a:latin typeface="Arial"/>
                <a:cs typeface="Arial"/>
              </a:rPr>
              <a:t>edilecek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malların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numuneleri, katalogları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ve/veya</a:t>
            </a:r>
            <a:r>
              <a:rPr sz="20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fotoğrafları.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1130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Mesleki ve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Teknik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Yeterlik</a:t>
            </a:r>
            <a:r>
              <a:rPr sz="2400" b="1" spc="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Belgeleri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69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4372610" cy="3281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270" indent="-243204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İş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Deneyim Belgeleri: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0000"/>
              </a:buClr>
              <a:buFont typeface="Wingdings"/>
              <a:buChar char=""/>
            </a:pPr>
            <a:endParaRPr sz="3300">
              <a:latin typeface="Arial"/>
              <a:cs typeface="Arial"/>
            </a:endParaRPr>
          </a:p>
          <a:p>
            <a:pPr marL="692150" lvl="1" indent="-222885">
              <a:lnSpc>
                <a:spcPct val="100000"/>
              </a:lnSpc>
              <a:spcBef>
                <a:spcPts val="5"/>
              </a:spcBef>
              <a:buSzPct val="95454"/>
              <a:buFont typeface="Wingdings"/>
              <a:buChar char=""/>
              <a:tabLst>
                <a:tab pos="692785" algn="l"/>
              </a:tabLst>
            </a:pPr>
            <a:r>
              <a:rPr sz="2200" spc="-5" dirty="0">
                <a:latin typeface="Arial"/>
                <a:cs typeface="Arial"/>
              </a:rPr>
              <a:t>Yüklenici iş deneyim</a:t>
            </a:r>
            <a:r>
              <a:rPr sz="2200" spc="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belgeleri</a:t>
            </a:r>
            <a:endParaRPr sz="2200">
              <a:latin typeface="Arial"/>
              <a:cs typeface="Arial"/>
            </a:endParaRPr>
          </a:p>
          <a:p>
            <a:pPr marL="1118870" lvl="2" indent="-192405">
              <a:lnSpc>
                <a:spcPct val="100000"/>
              </a:lnSpc>
              <a:spcBef>
                <a:spcPts val="285"/>
              </a:spcBef>
              <a:buSzPct val="94736"/>
              <a:buFont typeface="Wingdings"/>
              <a:buChar char=""/>
              <a:tabLst>
                <a:tab pos="1119505" algn="l"/>
              </a:tabLst>
            </a:pPr>
            <a:r>
              <a:rPr sz="1900" spc="-5" dirty="0">
                <a:latin typeface="Arial"/>
                <a:cs typeface="Arial"/>
              </a:rPr>
              <a:t>İş bitirme</a:t>
            </a:r>
            <a:r>
              <a:rPr sz="1900" spc="1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belgesi</a:t>
            </a:r>
            <a:endParaRPr sz="1900">
              <a:latin typeface="Arial"/>
              <a:cs typeface="Arial"/>
            </a:endParaRPr>
          </a:p>
          <a:p>
            <a:pPr marL="1118870" lvl="2" indent="-192405">
              <a:lnSpc>
                <a:spcPct val="100000"/>
              </a:lnSpc>
              <a:spcBef>
                <a:spcPts val="265"/>
              </a:spcBef>
              <a:buSzPct val="94736"/>
              <a:buFont typeface="Wingdings"/>
              <a:buChar char=""/>
              <a:tabLst>
                <a:tab pos="1119505" algn="l"/>
              </a:tabLst>
            </a:pPr>
            <a:r>
              <a:rPr sz="1900" spc="-5" dirty="0">
                <a:latin typeface="Arial"/>
                <a:cs typeface="Arial"/>
              </a:rPr>
              <a:t>İş durum</a:t>
            </a:r>
            <a:r>
              <a:rPr sz="1900" spc="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belgesi</a:t>
            </a:r>
            <a:endParaRPr sz="1900">
              <a:latin typeface="Arial"/>
              <a:cs typeface="Arial"/>
            </a:endParaRPr>
          </a:p>
          <a:p>
            <a:pPr marL="1118870" lvl="2" indent="-192405">
              <a:lnSpc>
                <a:spcPct val="100000"/>
              </a:lnSpc>
              <a:spcBef>
                <a:spcPts val="280"/>
              </a:spcBef>
              <a:buSzPct val="94736"/>
              <a:buFont typeface="Wingdings"/>
              <a:buChar char=""/>
              <a:tabLst>
                <a:tab pos="1119505" algn="l"/>
              </a:tabLst>
            </a:pPr>
            <a:r>
              <a:rPr sz="1900" spc="-5" dirty="0">
                <a:latin typeface="Arial"/>
                <a:cs typeface="Arial"/>
              </a:rPr>
              <a:t>Alt yüklenici iş bitirme</a:t>
            </a:r>
            <a:r>
              <a:rPr sz="1900" spc="5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belgesi</a:t>
            </a:r>
            <a:endParaRPr sz="1900">
              <a:latin typeface="Arial"/>
              <a:cs typeface="Arial"/>
            </a:endParaRPr>
          </a:p>
          <a:p>
            <a:pPr marL="692150" lvl="1" indent="-222885">
              <a:lnSpc>
                <a:spcPct val="100000"/>
              </a:lnSpc>
              <a:spcBef>
                <a:spcPts val="225"/>
              </a:spcBef>
              <a:buSzPct val="95454"/>
              <a:buFont typeface="Wingdings"/>
              <a:buChar char=""/>
              <a:tabLst>
                <a:tab pos="692785" algn="l"/>
              </a:tabLst>
            </a:pPr>
            <a:r>
              <a:rPr sz="2200" spc="-5" dirty="0">
                <a:latin typeface="Arial"/>
                <a:cs typeface="Arial"/>
              </a:rPr>
              <a:t>İş Denetleme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Belgesi</a:t>
            </a:r>
            <a:endParaRPr sz="2200">
              <a:latin typeface="Arial"/>
              <a:cs typeface="Arial"/>
            </a:endParaRPr>
          </a:p>
          <a:p>
            <a:pPr marL="692150" lvl="1" indent="-222885">
              <a:lnSpc>
                <a:spcPct val="100000"/>
              </a:lnSpc>
              <a:spcBef>
                <a:spcPts val="240"/>
              </a:spcBef>
              <a:buSzPct val="95454"/>
              <a:buFont typeface="Wingdings"/>
              <a:buChar char=""/>
              <a:tabLst>
                <a:tab pos="692785" algn="l"/>
              </a:tabLst>
            </a:pPr>
            <a:r>
              <a:rPr sz="2200" spc="-5" dirty="0">
                <a:latin typeface="Arial"/>
                <a:cs typeface="Arial"/>
              </a:rPr>
              <a:t>İş Yönetme</a:t>
            </a:r>
            <a:r>
              <a:rPr sz="2200" spc="-2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Belgesi</a:t>
            </a:r>
            <a:endParaRPr sz="2200">
              <a:latin typeface="Arial"/>
              <a:cs typeface="Arial"/>
            </a:endParaRPr>
          </a:p>
          <a:p>
            <a:pPr marL="692150" lvl="1" indent="-222885">
              <a:lnSpc>
                <a:spcPct val="100000"/>
              </a:lnSpc>
              <a:spcBef>
                <a:spcPts val="229"/>
              </a:spcBef>
              <a:buSzPct val="95454"/>
              <a:buFont typeface="Wingdings"/>
              <a:buChar char=""/>
              <a:tabLst>
                <a:tab pos="692785" algn="l"/>
              </a:tabLst>
            </a:pPr>
            <a:r>
              <a:rPr sz="2200" spc="-5" dirty="0">
                <a:latin typeface="Arial"/>
                <a:cs typeface="Arial"/>
              </a:rPr>
              <a:t>Mezuniyet</a:t>
            </a:r>
            <a:r>
              <a:rPr sz="2200" spc="1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Belgesi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45830" cy="4092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Temel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İlkeler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150">
              <a:latin typeface="Arial"/>
              <a:cs typeface="Arial"/>
            </a:endParaRPr>
          </a:p>
          <a:p>
            <a:pPr marL="137160" indent="-125095">
              <a:lnSpc>
                <a:spcPct val="100000"/>
              </a:lnSpc>
              <a:buClr>
                <a:srgbClr val="0A5294"/>
              </a:buClr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Açık ihale </a:t>
            </a:r>
            <a:r>
              <a:rPr sz="2800" spc="-5" dirty="0">
                <a:latin typeface="Arial"/>
                <a:cs typeface="Arial"/>
              </a:rPr>
              <a:t>usulü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ve</a:t>
            </a:r>
            <a:endParaRPr sz="2800">
              <a:latin typeface="Arial"/>
              <a:cs typeface="Arial"/>
            </a:endParaRPr>
          </a:p>
          <a:p>
            <a:pPr marL="137160" indent="-125095">
              <a:lnSpc>
                <a:spcPct val="100000"/>
              </a:lnSpc>
              <a:spcBef>
                <a:spcPts val="665"/>
              </a:spcBef>
              <a:buClr>
                <a:srgbClr val="0A5294"/>
              </a:buClr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belli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istekliler </a:t>
            </a:r>
            <a:r>
              <a:rPr sz="2800" spc="-5" dirty="0">
                <a:latin typeface="Arial"/>
                <a:cs typeface="Arial"/>
              </a:rPr>
              <a:t>arasında ihale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usulü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spc="-5" dirty="0">
                <a:latin typeface="Arial"/>
                <a:cs typeface="Arial"/>
              </a:rPr>
              <a:t>temel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usuller</a:t>
            </a:r>
            <a:r>
              <a:rPr sz="2800" spc="-15" dirty="0">
                <a:latin typeface="Arial"/>
                <a:cs typeface="Arial"/>
              </a:rPr>
              <a:t>dir.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35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  <a:buClr>
                <a:srgbClr val="0A5294"/>
              </a:buClr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Pazarlık usulü </a:t>
            </a:r>
            <a:r>
              <a:rPr sz="2800" spc="-5" dirty="0">
                <a:latin typeface="Arial"/>
                <a:cs typeface="Arial"/>
              </a:rPr>
              <a:t>ile ihale ve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doğrudan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temin </a:t>
            </a:r>
            <a:r>
              <a:rPr sz="2800" spc="-5" dirty="0">
                <a:latin typeface="Arial"/>
                <a:cs typeface="Arial"/>
              </a:rPr>
              <a:t>yöntemi ile  alım, </a:t>
            </a:r>
            <a:r>
              <a:rPr sz="2800" dirty="0">
                <a:latin typeface="Arial"/>
                <a:cs typeface="Arial"/>
              </a:rPr>
              <a:t>ancak </a:t>
            </a:r>
            <a:r>
              <a:rPr sz="2800" spc="-10" dirty="0">
                <a:latin typeface="Arial"/>
                <a:cs typeface="Arial"/>
              </a:rPr>
              <a:t>Kanunda </a:t>
            </a:r>
            <a:r>
              <a:rPr sz="2800" spc="-5" dirty="0">
                <a:latin typeface="Arial"/>
                <a:cs typeface="Arial"/>
              </a:rPr>
              <a:t>belirtilen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özel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hallerde 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yapılabilir.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51130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Mesleki ve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Teknik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Yeterlik</a:t>
            </a:r>
            <a:r>
              <a:rPr sz="2400" b="1" spc="1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Belgeleri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40688"/>
            <a:ext cx="8133080" cy="502920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255270" indent="-243204">
              <a:lnSpc>
                <a:spcPct val="100000"/>
              </a:lnSpc>
              <a:spcBef>
                <a:spcPts val="725"/>
              </a:spcBef>
              <a:buClr>
                <a:srgbClr val="FF0000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İş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Deneyim</a:t>
            </a:r>
            <a:r>
              <a:rPr sz="24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C00000"/>
                </a:solidFill>
                <a:latin typeface="Arial"/>
                <a:cs typeface="Arial"/>
              </a:rPr>
              <a:t>Belgeleri:</a:t>
            </a:r>
            <a:endParaRPr sz="2400">
              <a:latin typeface="Arial"/>
              <a:cs typeface="Arial"/>
            </a:endParaRPr>
          </a:p>
          <a:p>
            <a:pPr marL="355600" marR="95250" indent="-342900">
              <a:lnSpc>
                <a:spcPct val="80000"/>
              </a:lnSpc>
              <a:spcBef>
                <a:spcPts val="10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İş </a:t>
            </a:r>
            <a:r>
              <a:rPr sz="2000" spc="-5" dirty="0">
                <a:latin typeface="Arial"/>
                <a:cs typeface="Arial"/>
              </a:rPr>
              <a:t>bitirme, </a:t>
            </a:r>
            <a:r>
              <a:rPr sz="2000" dirty="0">
                <a:latin typeface="Arial"/>
                <a:cs typeface="Arial"/>
              </a:rPr>
              <a:t>yönetim </a:t>
            </a:r>
            <a:r>
              <a:rPr sz="2000" spc="-5" dirty="0">
                <a:latin typeface="Arial"/>
                <a:cs typeface="Arial"/>
              </a:rPr>
              <a:t>veya denetim </a:t>
            </a:r>
            <a:r>
              <a:rPr sz="2000" dirty="0">
                <a:latin typeface="Arial"/>
                <a:cs typeface="Arial"/>
              </a:rPr>
              <a:t>suretiyle </a:t>
            </a:r>
            <a:r>
              <a:rPr sz="2000" spc="-5" dirty="0">
                <a:latin typeface="Arial"/>
                <a:cs typeface="Arial"/>
              </a:rPr>
              <a:t>elde edilen </a:t>
            </a:r>
            <a:r>
              <a:rPr sz="2000" spc="-15" dirty="0">
                <a:latin typeface="Arial"/>
                <a:cs typeface="Arial"/>
              </a:rPr>
              <a:t>belgeler, </a:t>
            </a:r>
            <a:r>
              <a:rPr sz="2000" spc="-5" dirty="0">
                <a:latin typeface="Arial"/>
                <a:cs typeface="Arial"/>
              </a:rPr>
              <a:t>belge  </a:t>
            </a:r>
            <a:r>
              <a:rPr sz="2000" dirty="0">
                <a:latin typeface="Arial"/>
                <a:cs typeface="Arial"/>
              </a:rPr>
              <a:t>sahibi </a:t>
            </a:r>
            <a:r>
              <a:rPr sz="2000" spc="-5" dirty="0">
                <a:latin typeface="Arial"/>
                <a:cs typeface="Arial"/>
              </a:rPr>
              <a:t>kişi/kuruluş dışındaki istekliler tarafından kullanılamaz,  devredilemez, </a:t>
            </a:r>
            <a:r>
              <a:rPr sz="2000" dirty="0">
                <a:latin typeface="Arial"/>
                <a:cs typeface="Arial"/>
              </a:rPr>
              <a:t>kiraya verilemez ve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satılamaz.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Wingdings"/>
              <a:buChar char=""/>
            </a:pPr>
            <a:endParaRPr sz="29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Belge sahibinin </a:t>
            </a:r>
            <a:r>
              <a:rPr sz="2000" spc="-5" dirty="0">
                <a:latin typeface="Arial"/>
                <a:cs typeface="Arial"/>
              </a:rPr>
              <a:t>ortağı/kurucusu olduğu </a:t>
            </a:r>
            <a:r>
              <a:rPr sz="2000" dirty="0">
                <a:latin typeface="Arial"/>
                <a:cs typeface="Arial"/>
              </a:rPr>
              <a:t>tüzel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kişide;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En </a:t>
            </a:r>
            <a:r>
              <a:rPr sz="2000" spc="-5" dirty="0">
                <a:latin typeface="Arial"/>
                <a:cs typeface="Arial"/>
              </a:rPr>
              <a:t>az </a:t>
            </a:r>
            <a:r>
              <a:rPr sz="2000" dirty="0">
                <a:latin typeface="Arial"/>
                <a:cs typeface="Arial"/>
              </a:rPr>
              <a:t>1 </a:t>
            </a:r>
            <a:r>
              <a:rPr sz="2000" spc="-10" dirty="0">
                <a:latin typeface="Arial"/>
                <a:cs typeface="Arial"/>
              </a:rPr>
              <a:t>yıldır </a:t>
            </a:r>
            <a:r>
              <a:rPr sz="2000" dirty="0">
                <a:latin typeface="Arial"/>
                <a:cs typeface="Arial"/>
              </a:rPr>
              <a:t>yarıdan fazla hisseye sahip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olması,</a:t>
            </a:r>
            <a:endParaRPr sz="2000">
              <a:latin typeface="Arial"/>
              <a:cs typeface="Arial"/>
            </a:endParaRPr>
          </a:p>
          <a:p>
            <a:pPr marL="812800" marR="5080" lvl="1" indent="-342900">
              <a:lnSpc>
                <a:spcPct val="80000"/>
              </a:lnSpc>
              <a:spcBef>
                <a:spcPts val="490"/>
              </a:spcBef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Bu sürede sözleşme yürütülmesi konusunda temsile ve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yönetime  yetkili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olması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2000" dirty="0">
                <a:latin typeface="Arial"/>
                <a:cs typeface="Arial"/>
              </a:rPr>
              <a:t>Bu şartların her ihalede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aranması,</a:t>
            </a:r>
            <a:endParaRPr sz="2000">
              <a:latin typeface="Arial"/>
              <a:cs typeface="Arial"/>
            </a:endParaRPr>
          </a:p>
          <a:p>
            <a:pPr marL="812800" lvl="1" indent="-342900">
              <a:lnSpc>
                <a:spcPct val="100000"/>
              </a:lnSpc>
              <a:spcBef>
                <a:spcPts val="25"/>
              </a:spcBef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2000" spc="-35" dirty="0">
                <a:latin typeface="Arial"/>
                <a:cs typeface="Arial"/>
              </a:rPr>
              <a:t>Teminat </a:t>
            </a:r>
            <a:r>
              <a:rPr sz="2000" dirty="0">
                <a:latin typeface="Arial"/>
                <a:cs typeface="Arial"/>
              </a:rPr>
              <a:t>süresi sonuna kadar muhafaza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edilmesi</a:t>
            </a:r>
            <a:endParaRPr sz="2000">
              <a:latin typeface="Arial"/>
              <a:cs typeface="Arial"/>
            </a:endParaRPr>
          </a:p>
          <a:p>
            <a:pPr marL="361315">
              <a:lnSpc>
                <a:spcPct val="100000"/>
              </a:lnSpc>
              <a:spcBef>
                <a:spcPts val="515"/>
              </a:spcBef>
            </a:pPr>
            <a:r>
              <a:rPr sz="2000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2000" spc="-5" dirty="0">
                <a:latin typeface="Arial"/>
                <a:cs typeface="Arial"/>
              </a:rPr>
              <a:t>Bu durum, «Ortaklık </a:t>
            </a:r>
            <a:r>
              <a:rPr sz="2000" spc="-40" dirty="0">
                <a:latin typeface="Arial"/>
                <a:cs typeface="Arial"/>
              </a:rPr>
              <a:t>Tespit </a:t>
            </a:r>
            <a:r>
              <a:rPr sz="2000" spc="-5" dirty="0">
                <a:latin typeface="Arial"/>
                <a:cs typeface="Arial"/>
              </a:rPr>
              <a:t>Belgesi» ile </a:t>
            </a:r>
            <a:r>
              <a:rPr sz="2000" dirty="0">
                <a:latin typeface="Arial"/>
                <a:cs typeface="Arial"/>
              </a:rPr>
              <a:t>tevsik </a:t>
            </a:r>
            <a:r>
              <a:rPr sz="2000" spc="-5" dirty="0">
                <a:latin typeface="Arial"/>
                <a:cs typeface="Arial"/>
              </a:rPr>
              <a:t>edilir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(+2019)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İş </a:t>
            </a:r>
            <a:r>
              <a:rPr sz="2000" spc="-5" dirty="0">
                <a:latin typeface="Arial"/>
                <a:cs typeface="Arial"/>
              </a:rPr>
              <a:t>Deneyim </a:t>
            </a:r>
            <a:r>
              <a:rPr sz="2000" dirty="0">
                <a:latin typeface="Arial"/>
                <a:cs typeface="Arial"/>
              </a:rPr>
              <a:t>Belgeleri, </a:t>
            </a:r>
            <a:r>
              <a:rPr sz="2000" spc="-5" dirty="0">
                <a:latin typeface="Arial"/>
                <a:cs typeface="Arial"/>
              </a:rPr>
              <a:t>EKAP üzerinden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düzenlenir.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677" y="2975482"/>
            <a:ext cx="1606550" cy="32384"/>
          </a:xfrm>
          <a:custGeom>
            <a:avLst/>
            <a:gdLst/>
            <a:ahLst/>
            <a:cxnLst/>
            <a:rect l="l" t="t" r="r" b="b"/>
            <a:pathLst>
              <a:path w="1606550" h="32385">
                <a:moveTo>
                  <a:pt x="1606296" y="0"/>
                </a:moveTo>
                <a:lnTo>
                  <a:pt x="0" y="0"/>
                </a:lnTo>
                <a:lnTo>
                  <a:pt x="0" y="32003"/>
                </a:lnTo>
                <a:lnTo>
                  <a:pt x="1606296" y="32003"/>
                </a:lnTo>
                <a:lnTo>
                  <a:pt x="16062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5336" y="221056"/>
            <a:ext cx="8106409" cy="279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Ortak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Girişimler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Ortak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girişimler;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1040"/>
              </a:spcBef>
              <a:buClr>
                <a:srgbClr val="0A5294"/>
              </a:buClr>
              <a:buChar char="•"/>
              <a:tabLst>
                <a:tab pos="539750" algn="l"/>
                <a:tab pos="540385" algn="l"/>
              </a:tabLst>
            </a:pPr>
            <a:r>
              <a:rPr sz="2400" dirty="0">
                <a:latin typeface="Arial"/>
                <a:cs typeface="Arial"/>
              </a:rPr>
              <a:t>2 ya </a:t>
            </a:r>
            <a:r>
              <a:rPr sz="2400" spc="-5" dirty="0">
                <a:latin typeface="Arial"/>
                <a:cs typeface="Arial"/>
              </a:rPr>
              <a:t>da daha </a:t>
            </a:r>
            <a:r>
              <a:rPr sz="2400" dirty="0">
                <a:latin typeface="Arial"/>
                <a:cs typeface="Arial"/>
              </a:rPr>
              <a:t>fazla </a:t>
            </a:r>
            <a:r>
              <a:rPr sz="2400" spc="-5" dirty="0">
                <a:latin typeface="Arial"/>
                <a:cs typeface="Arial"/>
              </a:rPr>
              <a:t>gerçek </a:t>
            </a:r>
            <a:r>
              <a:rPr sz="2400" dirty="0">
                <a:latin typeface="Arial"/>
                <a:cs typeface="Arial"/>
              </a:rPr>
              <a:t>veya </a:t>
            </a:r>
            <a:r>
              <a:rPr sz="2400" spc="-5" dirty="0">
                <a:latin typeface="Arial"/>
                <a:cs typeface="Arial"/>
              </a:rPr>
              <a:t>tüzel kişinin bir araya  gelerek, kararlaştırdıkları belirli bir yatırım projesi için birlikte  hareket etmek için oluşturdukları ortak işletme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olup;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spcBef>
                <a:spcPts val="675"/>
              </a:spcBef>
              <a:buClr>
                <a:srgbClr val="0A5294"/>
              </a:buClr>
              <a:buFont typeface="Arial"/>
              <a:buChar char="•"/>
              <a:tabLst>
                <a:tab pos="120650" algn="l"/>
              </a:tabLst>
            </a:pPr>
            <a:r>
              <a:rPr sz="2400" b="1" dirty="0">
                <a:latin typeface="Arial"/>
                <a:cs typeface="Arial"/>
              </a:rPr>
              <a:t>iş </a:t>
            </a:r>
            <a:r>
              <a:rPr sz="2400" b="1" spc="-5" dirty="0">
                <a:latin typeface="Arial"/>
                <a:cs typeface="Arial"/>
              </a:rPr>
              <a:t>ortaklığı </a:t>
            </a:r>
            <a:r>
              <a:rPr sz="2400" spc="-5" dirty="0">
                <a:latin typeface="Arial"/>
                <a:cs typeface="Arial"/>
              </a:rPr>
              <a:t>veya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konsorsiyum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olarak iki </a:t>
            </a:r>
            <a:r>
              <a:rPr sz="2400" dirty="0">
                <a:latin typeface="Arial"/>
                <a:cs typeface="Arial"/>
              </a:rPr>
              <a:t>türlü</a:t>
            </a:r>
            <a:r>
              <a:rPr sz="2400" spc="12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oluşturulabilir.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71</a:t>
            </a:fld>
            <a:endParaRPr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600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Ortak Girişimler – İş</a:t>
            </a:r>
            <a:r>
              <a:rPr sz="2400" b="1" spc="-10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Ortaklıkları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8597265" cy="458851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1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İş ortaklıkları </a:t>
            </a:r>
            <a:r>
              <a:rPr sz="2000" dirty="0">
                <a:latin typeface="Arial"/>
                <a:cs typeface="Arial"/>
              </a:rPr>
              <a:t>her türlü ihaleye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katılabilir.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İş ortaklığında; pilot/özel ortağın ve </a:t>
            </a:r>
            <a:r>
              <a:rPr sz="2000" dirty="0">
                <a:latin typeface="Arial"/>
                <a:cs typeface="Arial"/>
              </a:rPr>
              <a:t>hisselerinin de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belirlendiği,</a:t>
            </a:r>
            <a:endParaRPr sz="2000">
              <a:latin typeface="Arial"/>
              <a:cs typeface="Arial"/>
            </a:endParaRPr>
          </a:p>
          <a:p>
            <a:pPr marL="634365" indent="-622300">
              <a:lnSpc>
                <a:spcPct val="100000"/>
              </a:lnSpc>
              <a:spcBef>
                <a:spcPts val="530"/>
              </a:spcBef>
              <a:buFont typeface="Wingdings"/>
              <a:buChar char=""/>
              <a:tabLst>
                <a:tab pos="634365" algn="l"/>
                <a:tab pos="635000" algn="l"/>
              </a:tabLst>
            </a:pP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“İş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Ortaklığı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Beyannamesi” teklifle birlikte</a:t>
            </a:r>
            <a:r>
              <a:rPr sz="2000" spc="-10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verilir.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160"/>
              </a:lnSpc>
              <a:spcBef>
                <a:spcPts val="51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İş</a:t>
            </a:r>
            <a:r>
              <a:rPr sz="2000" spc="37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ortaklığında</a:t>
            </a:r>
            <a:r>
              <a:rPr sz="2000" spc="400" dirty="0"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en</a:t>
            </a:r>
            <a:r>
              <a:rPr sz="2000" spc="3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çok</a:t>
            </a:r>
            <a:r>
              <a:rPr sz="2000" spc="3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hisseye</a:t>
            </a:r>
            <a:r>
              <a:rPr sz="2000" spc="3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sahip</a:t>
            </a:r>
            <a:r>
              <a:rPr sz="2000" spc="39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ortak,</a:t>
            </a:r>
            <a:r>
              <a:rPr sz="2000" spc="375" dirty="0">
                <a:latin typeface="Arial"/>
                <a:cs typeface="Arial"/>
              </a:rPr>
              <a:t>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pilot</a:t>
            </a:r>
            <a:r>
              <a:rPr sz="2000" u="heavy" spc="3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ortak</a:t>
            </a:r>
            <a:r>
              <a:rPr sz="2000" spc="3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olarak</a:t>
            </a:r>
            <a:r>
              <a:rPr sz="2000" spc="38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gösterilir,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Arial"/>
                <a:cs typeface="Arial"/>
              </a:rPr>
              <a:t>diğer </a:t>
            </a:r>
            <a:r>
              <a:rPr sz="2000" dirty="0">
                <a:latin typeface="Arial"/>
                <a:cs typeface="Arial"/>
              </a:rPr>
              <a:t>ortak </a:t>
            </a:r>
            <a:r>
              <a:rPr sz="2000" spc="-5" dirty="0">
                <a:latin typeface="Arial"/>
                <a:cs typeface="Arial"/>
              </a:rPr>
              <a:t>özel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ortaktır.</a:t>
            </a:r>
            <a:endParaRPr sz="2000">
              <a:latin typeface="Arial"/>
              <a:cs typeface="Arial"/>
            </a:endParaRPr>
          </a:p>
          <a:p>
            <a:pPr marL="355600" marR="5715" indent="-342900">
              <a:lnSpc>
                <a:spcPct val="80000"/>
              </a:lnSpc>
              <a:spcBef>
                <a:spcPts val="1000"/>
              </a:spcBef>
              <a:buFont typeface="Wingdings"/>
              <a:buChar char=""/>
              <a:tabLst>
                <a:tab pos="354965" algn="l"/>
                <a:tab pos="355600" algn="l"/>
                <a:tab pos="1160145" algn="l"/>
                <a:tab pos="2187575" algn="l"/>
                <a:tab pos="2921000" algn="l"/>
                <a:tab pos="4076065" algn="l"/>
                <a:tab pos="4751070" algn="l"/>
                <a:tab pos="5484495" algn="l"/>
                <a:tab pos="6186805" algn="l"/>
                <a:tab pos="6949440" algn="l"/>
                <a:tab pos="7976234" algn="l"/>
              </a:tabLst>
            </a:pPr>
            <a:r>
              <a:rPr sz="2000" dirty="0">
                <a:latin typeface="Arial"/>
                <a:cs typeface="Arial"/>
              </a:rPr>
              <a:t>Hi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se	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ra</a:t>
            </a:r>
            <a:r>
              <a:rPr sz="2000" spc="-5" dirty="0">
                <a:latin typeface="Arial"/>
                <a:cs typeface="Arial"/>
              </a:rPr>
              <a:t>nl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rı	</a:t>
            </a:r>
            <a:r>
              <a:rPr sz="2000" spc="-5" dirty="0">
                <a:latin typeface="Arial"/>
                <a:cs typeface="Arial"/>
              </a:rPr>
              <a:t>diğ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	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rt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kla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a	</a:t>
            </a:r>
            <a:r>
              <a:rPr sz="2000" spc="-15" dirty="0">
                <a:latin typeface="Arial"/>
                <a:cs typeface="Arial"/>
              </a:rPr>
              <a:t>g</a:t>
            </a:r>
            <a:r>
              <a:rPr sz="2000" spc="-5" dirty="0">
                <a:latin typeface="Arial"/>
                <a:cs typeface="Arial"/>
              </a:rPr>
              <a:t>ör</a:t>
            </a:r>
            <a:r>
              <a:rPr sz="2000" dirty="0">
                <a:latin typeface="Arial"/>
                <a:cs typeface="Arial"/>
              </a:rPr>
              <a:t>e	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aha	</a:t>
            </a:r>
            <a:r>
              <a:rPr sz="2000" spc="-20" dirty="0">
                <a:latin typeface="Arial"/>
                <a:cs typeface="Arial"/>
              </a:rPr>
              <a:t>f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z</a:t>
            </a:r>
            <a:r>
              <a:rPr sz="2000" dirty="0">
                <a:latin typeface="Arial"/>
                <a:cs typeface="Arial"/>
              </a:rPr>
              <a:t>la	hisse	</a:t>
            </a:r>
            <a:r>
              <a:rPr sz="2000" spc="-1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ran</a:t>
            </a:r>
            <a:r>
              <a:rPr sz="2000" spc="-25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a	sah</a:t>
            </a:r>
            <a:r>
              <a:rPr sz="2000" spc="-2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p  ortaklar var ise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bu ortaklardan biri pilot ortak olarak</a:t>
            </a:r>
            <a:r>
              <a:rPr sz="2000" spc="-1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belirlenecektir.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160"/>
              </a:lnSpc>
              <a:spcBef>
                <a:spcPts val="525"/>
              </a:spcBef>
              <a:buFont typeface="Wingdings"/>
              <a:buChar char=""/>
              <a:tabLst>
                <a:tab pos="354965" algn="l"/>
                <a:tab pos="355600" algn="l"/>
                <a:tab pos="8272145" algn="l"/>
              </a:tabLst>
            </a:pP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rn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ği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sz="2000" spc="-22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) 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%</a:t>
            </a:r>
            <a:r>
              <a:rPr sz="2000" dirty="0">
                <a:latin typeface="Arial"/>
                <a:cs typeface="Arial"/>
              </a:rPr>
              <a:t>40, 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) 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%</a:t>
            </a:r>
            <a:r>
              <a:rPr sz="2000" spc="-15" dirty="0">
                <a:latin typeface="Arial"/>
                <a:cs typeface="Arial"/>
              </a:rPr>
              <a:t>40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)</a:t>
            </a:r>
            <a:r>
              <a:rPr sz="2000" spc="-10" dirty="0">
                <a:latin typeface="Arial"/>
                <a:cs typeface="Arial"/>
              </a:rPr>
              <a:t>%</a:t>
            </a:r>
            <a:r>
              <a:rPr sz="2000" dirty="0">
                <a:latin typeface="Arial"/>
                <a:cs typeface="Arial"/>
              </a:rPr>
              <a:t>20 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hisse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e 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hip </a:t>
            </a:r>
            <a:r>
              <a:rPr sz="2000" spc="-2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bir </a:t>
            </a:r>
            <a:r>
              <a:rPr sz="2000" spc="-229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ş </a:t>
            </a:r>
            <a:r>
              <a:rPr sz="2000" spc="-2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</a:t>
            </a:r>
            <a:r>
              <a:rPr sz="2000" spc="-20" dirty="0">
                <a:latin typeface="Arial"/>
                <a:cs typeface="Arial"/>
              </a:rPr>
              <a:t>t</a:t>
            </a:r>
            <a:r>
              <a:rPr sz="2000" spc="-5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spc="-5" dirty="0">
                <a:latin typeface="Arial"/>
                <a:cs typeface="Arial"/>
              </a:rPr>
              <a:t>l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ğ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nd</a:t>
            </a:r>
            <a:r>
              <a:rPr sz="2000" dirty="0">
                <a:latin typeface="Arial"/>
                <a:cs typeface="Arial"/>
              </a:rPr>
              <a:t>a	</a:t>
            </a:r>
            <a:r>
              <a:rPr sz="2000" spc="-10" dirty="0">
                <a:latin typeface="Arial"/>
                <a:cs typeface="Arial"/>
              </a:rPr>
              <a:t>(</a:t>
            </a:r>
            <a:r>
              <a:rPr sz="2000" dirty="0">
                <a:latin typeface="Arial"/>
                <a:cs typeface="Arial"/>
              </a:rPr>
              <a:t>a)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(b) den birisi pilot ortak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olacaktır.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>
              <a:latin typeface="Arial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İhalenin </a:t>
            </a:r>
            <a:r>
              <a:rPr sz="2000" spc="-5" dirty="0">
                <a:latin typeface="Arial"/>
                <a:cs typeface="Arial"/>
              </a:rPr>
              <a:t>iş </a:t>
            </a:r>
            <a:r>
              <a:rPr sz="2000" spc="-10" dirty="0">
                <a:latin typeface="Arial"/>
                <a:cs typeface="Arial"/>
              </a:rPr>
              <a:t>ortaklığında </a:t>
            </a:r>
            <a:r>
              <a:rPr sz="2000" spc="-5" dirty="0">
                <a:latin typeface="Arial"/>
                <a:cs typeface="Arial"/>
              </a:rPr>
              <a:t>kalması </a:t>
            </a:r>
            <a:r>
              <a:rPr sz="2000" dirty="0">
                <a:latin typeface="Arial"/>
                <a:cs typeface="Arial"/>
              </a:rPr>
              <a:t>halinde; sözleşme </a:t>
            </a:r>
            <a:r>
              <a:rPr sz="2000" spc="-5" dirty="0">
                <a:latin typeface="Arial"/>
                <a:cs typeface="Arial"/>
              </a:rPr>
              <a:t>imzalanmandan </a:t>
            </a:r>
            <a:r>
              <a:rPr sz="2000" dirty="0">
                <a:latin typeface="Arial"/>
                <a:cs typeface="Arial"/>
              </a:rPr>
              <a:t>önce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noter onaylı ortaklık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sözleşmesinin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idareye </a:t>
            </a:r>
            <a:r>
              <a:rPr sz="2000" spc="-5" dirty="0">
                <a:latin typeface="Arial"/>
                <a:cs typeface="Arial"/>
              </a:rPr>
              <a:t>verilmesi </a:t>
            </a:r>
            <a:r>
              <a:rPr sz="2000" spc="-15" dirty="0">
                <a:latin typeface="Arial"/>
                <a:cs typeface="Arial"/>
              </a:rPr>
              <a:t>zorunludur.  </a:t>
            </a:r>
            <a:r>
              <a:rPr sz="2000" dirty="0">
                <a:latin typeface="Arial"/>
                <a:cs typeface="Arial"/>
              </a:rPr>
              <a:t>Sözleşmede </a:t>
            </a:r>
            <a:r>
              <a:rPr sz="2000" spc="-5" dirty="0">
                <a:latin typeface="Arial"/>
                <a:cs typeface="Arial"/>
              </a:rPr>
              <a:t>ortakların </a:t>
            </a:r>
            <a:r>
              <a:rPr sz="2000" dirty="0">
                <a:latin typeface="Arial"/>
                <a:cs typeface="Arial"/>
              </a:rPr>
              <a:t>hisse </a:t>
            </a:r>
            <a:r>
              <a:rPr sz="2000" spc="-5" dirty="0">
                <a:latin typeface="Arial"/>
                <a:cs typeface="Arial"/>
              </a:rPr>
              <a:t>oranları ve </a:t>
            </a:r>
            <a:r>
              <a:rPr sz="2000" dirty="0">
                <a:latin typeface="Arial"/>
                <a:cs typeface="Arial"/>
              </a:rPr>
              <a:t>pilot </a:t>
            </a:r>
            <a:r>
              <a:rPr sz="2000" spc="-5" dirty="0">
                <a:latin typeface="Arial"/>
                <a:cs typeface="Arial"/>
              </a:rPr>
              <a:t>ortak ile diğer ortakların işin  </a:t>
            </a:r>
            <a:r>
              <a:rPr sz="2000" dirty="0">
                <a:latin typeface="Arial"/>
                <a:cs typeface="Arial"/>
              </a:rPr>
              <a:t>yerine getirilmesinde </a:t>
            </a:r>
            <a:r>
              <a:rPr sz="2000" spc="-5" dirty="0">
                <a:latin typeface="Arial"/>
                <a:cs typeface="Arial"/>
              </a:rPr>
              <a:t>müştereken ve müteselsilen </a:t>
            </a:r>
            <a:r>
              <a:rPr sz="2000" dirty="0">
                <a:latin typeface="Arial"/>
                <a:cs typeface="Arial"/>
              </a:rPr>
              <a:t>sorumlu </a:t>
            </a:r>
            <a:r>
              <a:rPr sz="2000" spc="-5" dirty="0">
                <a:latin typeface="Arial"/>
                <a:cs typeface="Arial"/>
              </a:rPr>
              <a:t>oldukları  </a:t>
            </a:r>
            <a:r>
              <a:rPr sz="2000" dirty="0">
                <a:latin typeface="Arial"/>
                <a:cs typeface="Arial"/>
              </a:rPr>
              <a:t>açıkça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belirtilir.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9853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Ortak Girişimler –</a:t>
            </a:r>
            <a:r>
              <a:rPr sz="2400" b="1" spc="-9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Konsorsiyumlar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6852284" y="1032128"/>
            <a:ext cx="8324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ih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leye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31073" y="1032128"/>
            <a:ext cx="10401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ka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spc="-5" dirty="0">
                <a:latin typeface="Arial"/>
                <a:cs typeface="Arial"/>
              </a:rPr>
              <a:t>lması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336" y="1032128"/>
            <a:ext cx="643001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5"/>
              </a:spcBef>
              <a:tabLst>
                <a:tab pos="382905" algn="l"/>
                <a:tab pos="1102360" algn="l"/>
                <a:tab pos="2573020" algn="l"/>
                <a:tab pos="4001135" algn="l"/>
                <a:tab pos="4498340" algn="l"/>
              </a:tabLst>
            </a:pPr>
            <a:r>
              <a:rPr sz="2000" spc="-5" dirty="0">
                <a:latin typeface="Arial"/>
                <a:cs typeface="Arial"/>
              </a:rPr>
              <a:t>İş	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farklı	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uzmanlıklar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2000" spc="-5" dirty="0">
                <a:latin typeface="Arial"/>
                <a:cs typeface="Arial"/>
              </a:rPr>
              <a:t>gerektiriyor	</a:t>
            </a:r>
            <a:r>
              <a:rPr sz="2000" dirty="0">
                <a:latin typeface="Arial"/>
                <a:cs typeface="Arial"/>
              </a:rPr>
              <a:t>ise	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konsorsiyumların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60"/>
              </a:lnSpc>
            </a:pPr>
            <a:r>
              <a:rPr sz="2000" spc="-10" dirty="0">
                <a:latin typeface="Arial"/>
                <a:cs typeface="Arial"/>
              </a:rPr>
              <a:t>öngörülebilir.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5336" y="2018538"/>
            <a:ext cx="8595995" cy="3867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İşin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uzmanlık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gerektiren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kısımları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ilan </a:t>
            </a:r>
            <a:r>
              <a:rPr sz="2000" spc="-5" dirty="0">
                <a:latin typeface="Arial"/>
                <a:cs typeface="Arial"/>
              </a:rPr>
              <a:t>ve dokümanda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belirtilmelidir.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"/>
            </a:pPr>
            <a:endParaRPr sz="29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  <a:tab pos="5845810" algn="l"/>
              </a:tabLst>
            </a:pPr>
            <a:r>
              <a:rPr sz="2000" dirty="0">
                <a:latin typeface="Arial"/>
                <a:cs typeface="Arial"/>
              </a:rPr>
              <a:t>Konsorsiyumlarda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“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Konsorsiyum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Beyannamesi</a:t>
            </a:r>
            <a:r>
              <a:rPr sz="2000" dirty="0">
                <a:latin typeface="Arial"/>
                <a:cs typeface="Arial"/>
              </a:rPr>
              <a:t>”	teklifle birlikte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verilir.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"/>
            </a:pPr>
            <a:endParaRPr sz="2200">
              <a:latin typeface="Arial"/>
              <a:cs typeface="Arial"/>
            </a:endParaRPr>
          </a:p>
          <a:p>
            <a:pPr marL="355600" marR="30480" indent="-342900">
              <a:lnSpc>
                <a:spcPct val="100000"/>
              </a:lnSpc>
              <a:spcBef>
                <a:spcPts val="13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İhalenin konsorsiyum </a:t>
            </a:r>
            <a:r>
              <a:rPr sz="2000" spc="-5" dirty="0">
                <a:latin typeface="Arial"/>
                <a:cs typeface="Arial"/>
              </a:rPr>
              <a:t>üzerinde kalması halinde, </a:t>
            </a:r>
            <a:r>
              <a:rPr sz="2000" dirty="0">
                <a:latin typeface="Arial"/>
                <a:cs typeface="Arial"/>
              </a:rPr>
              <a:t>sözleşme </a:t>
            </a:r>
            <a:r>
              <a:rPr sz="2000" spc="-5" dirty="0">
                <a:latin typeface="Arial"/>
                <a:cs typeface="Arial"/>
              </a:rPr>
              <a:t>imzalanmadan  </a:t>
            </a:r>
            <a:r>
              <a:rPr sz="2000" dirty="0">
                <a:latin typeface="Arial"/>
                <a:cs typeface="Arial"/>
              </a:rPr>
              <a:t>önce </a:t>
            </a:r>
            <a:r>
              <a:rPr sz="2000" spc="-5" dirty="0">
                <a:latin typeface="Arial"/>
                <a:cs typeface="Arial"/>
              </a:rPr>
              <a:t>noter onaylı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konsorsiyum sözleşmesinin </a:t>
            </a:r>
            <a:r>
              <a:rPr sz="2000" dirty="0">
                <a:latin typeface="Arial"/>
                <a:cs typeface="Arial"/>
              </a:rPr>
              <a:t>idareye verilmesi  </a:t>
            </a:r>
            <a:r>
              <a:rPr sz="2000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Sözleşmede, konsorsiyumu oluşturan gerçek veya tüzel </a:t>
            </a:r>
            <a:r>
              <a:rPr sz="2000" dirty="0">
                <a:latin typeface="Arial"/>
                <a:cs typeface="Arial"/>
              </a:rPr>
              <a:t>kişilerin;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işin 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hangi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kısmını taahhüt ettikleri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 işin yerine </a:t>
            </a:r>
            <a:r>
              <a:rPr sz="2000" dirty="0">
                <a:latin typeface="Arial"/>
                <a:cs typeface="Arial"/>
              </a:rPr>
              <a:t>getirilmesinde,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koordinatör 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ortak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aracılığıyla </a:t>
            </a:r>
            <a:r>
              <a:rPr sz="2000" spc="-5" dirty="0">
                <a:latin typeface="Arial"/>
                <a:cs typeface="Arial"/>
              </a:rPr>
              <a:t>aralarında </a:t>
            </a:r>
            <a:r>
              <a:rPr sz="2000" dirty="0">
                <a:latin typeface="Arial"/>
                <a:cs typeface="Arial"/>
              </a:rPr>
              <a:t>koordinasyonu sağlayacakları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belirtilir.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3953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Ortaklık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Durum</a:t>
            </a:r>
            <a:r>
              <a:rPr sz="2400" b="1" spc="-8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Belgesi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7265" cy="37471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715" algn="just">
              <a:lnSpc>
                <a:spcPct val="90000"/>
              </a:lnSpc>
              <a:spcBef>
                <a:spcPts val="34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İhaleye </a:t>
            </a:r>
            <a:r>
              <a:rPr sz="2000" spc="-5" dirty="0">
                <a:latin typeface="Arial"/>
                <a:cs typeface="Arial"/>
              </a:rPr>
              <a:t>katılan tüzel kişinin, </a:t>
            </a:r>
            <a:r>
              <a:rPr sz="2000" dirty="0">
                <a:latin typeface="Arial"/>
                <a:cs typeface="Arial"/>
              </a:rPr>
              <a:t>ilgili İhale Uygulama Yönetmeliğine </a:t>
            </a:r>
            <a:r>
              <a:rPr sz="2000" spc="-5" dirty="0">
                <a:latin typeface="Arial"/>
                <a:cs typeface="Arial"/>
              </a:rPr>
              <a:t>göre  ortağına </a:t>
            </a:r>
            <a:r>
              <a:rPr sz="2000" dirty="0">
                <a:latin typeface="Arial"/>
                <a:cs typeface="Arial"/>
              </a:rPr>
              <a:t>ait </a:t>
            </a:r>
            <a:r>
              <a:rPr sz="2000" spc="-5" dirty="0">
                <a:latin typeface="Arial"/>
                <a:cs typeface="Arial"/>
              </a:rPr>
              <a:t>iş deneyimini gösteren belgeyi </a:t>
            </a:r>
            <a:r>
              <a:rPr sz="2000" dirty="0">
                <a:latin typeface="Arial"/>
                <a:cs typeface="Arial"/>
              </a:rPr>
              <a:t>sunması halinde, bu belgeyle  birlikte </a:t>
            </a:r>
            <a:r>
              <a:rPr sz="2000" spc="-5" dirty="0">
                <a:latin typeface="Arial"/>
                <a:cs typeface="Arial"/>
              </a:rPr>
              <a:t>ortaklık </a:t>
            </a:r>
            <a:r>
              <a:rPr sz="2000" dirty="0">
                <a:latin typeface="Arial"/>
                <a:cs typeface="Arial"/>
              </a:rPr>
              <a:t>durum belgesinin de </a:t>
            </a:r>
            <a:r>
              <a:rPr sz="2000" spc="-5" dirty="0">
                <a:latin typeface="Arial"/>
                <a:cs typeface="Arial"/>
              </a:rPr>
              <a:t>standart forma </a:t>
            </a:r>
            <a:r>
              <a:rPr sz="2000" dirty="0">
                <a:latin typeface="Arial"/>
                <a:cs typeface="Arial"/>
              </a:rPr>
              <a:t>uygun şekilde </a:t>
            </a:r>
            <a:r>
              <a:rPr sz="2000" spc="-5" dirty="0">
                <a:latin typeface="Arial"/>
                <a:cs typeface="Arial"/>
              </a:rPr>
              <a:t>başvuru  veya </a:t>
            </a:r>
            <a:r>
              <a:rPr sz="2000" dirty="0">
                <a:latin typeface="Arial"/>
                <a:cs typeface="Arial"/>
              </a:rPr>
              <a:t>teklif </a:t>
            </a:r>
            <a:r>
              <a:rPr sz="2000" spc="-5" dirty="0">
                <a:latin typeface="Arial"/>
                <a:cs typeface="Arial"/>
              </a:rPr>
              <a:t>kapsamında </a:t>
            </a:r>
            <a:r>
              <a:rPr sz="2000" dirty="0">
                <a:latin typeface="Arial"/>
                <a:cs typeface="Arial"/>
              </a:rPr>
              <a:t>sunulması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"/>
            </a:pPr>
            <a:endParaRPr sz="270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Tüzel kişi </a:t>
            </a:r>
            <a:r>
              <a:rPr sz="2000" spc="-10" dirty="0">
                <a:latin typeface="Arial"/>
                <a:cs typeface="Arial"/>
              </a:rPr>
              <a:t>tarafından </a:t>
            </a:r>
            <a:r>
              <a:rPr sz="2000" spc="-5" dirty="0">
                <a:latin typeface="Arial"/>
                <a:cs typeface="Arial"/>
              </a:rPr>
              <a:t>iş </a:t>
            </a:r>
            <a:r>
              <a:rPr sz="2000" dirty="0">
                <a:latin typeface="Arial"/>
                <a:cs typeface="Arial"/>
              </a:rPr>
              <a:t>deneyimini </a:t>
            </a:r>
            <a:r>
              <a:rPr sz="2000" spc="-5" dirty="0">
                <a:latin typeface="Arial"/>
                <a:cs typeface="Arial"/>
              </a:rPr>
              <a:t>göstermek üzere </a:t>
            </a:r>
            <a:r>
              <a:rPr sz="2000" dirty="0">
                <a:latin typeface="Arial"/>
                <a:cs typeface="Arial"/>
              </a:rPr>
              <a:t>sunulan belgenin,  tüzel </a:t>
            </a:r>
            <a:r>
              <a:rPr sz="2000" spc="-5" dirty="0">
                <a:latin typeface="Arial"/>
                <a:cs typeface="Arial"/>
              </a:rPr>
              <a:t>kişiliğin yarısından fazla hissesine </a:t>
            </a:r>
            <a:r>
              <a:rPr sz="2000" dirty="0">
                <a:latin typeface="Arial"/>
                <a:cs typeface="Arial"/>
              </a:rPr>
              <a:t>sahip </a:t>
            </a:r>
            <a:r>
              <a:rPr sz="2000" spc="-10" dirty="0">
                <a:latin typeface="Arial"/>
                <a:cs typeface="Arial"/>
              </a:rPr>
              <a:t>ortağına </a:t>
            </a:r>
            <a:r>
              <a:rPr sz="2000" dirty="0">
                <a:latin typeface="Arial"/>
                <a:cs typeface="Arial"/>
              </a:rPr>
              <a:t>ait </a:t>
            </a:r>
            <a:r>
              <a:rPr sz="2000" spc="-5" dirty="0">
                <a:latin typeface="Arial"/>
                <a:cs typeface="Arial"/>
              </a:rPr>
              <a:t>olması </a:t>
            </a:r>
            <a:r>
              <a:rPr sz="2000" dirty="0">
                <a:latin typeface="Arial"/>
                <a:cs typeface="Arial"/>
              </a:rPr>
              <a:t>halinde;  ticaret </a:t>
            </a:r>
            <a:r>
              <a:rPr sz="2000" spc="-5" dirty="0">
                <a:latin typeface="Arial"/>
                <a:cs typeface="Arial"/>
              </a:rPr>
              <a:t>ve </a:t>
            </a:r>
            <a:r>
              <a:rPr sz="2000" dirty="0">
                <a:latin typeface="Arial"/>
                <a:cs typeface="Arial"/>
              </a:rPr>
              <a:t>sanayi </a:t>
            </a:r>
            <a:r>
              <a:rPr sz="2000" spc="-5" dirty="0">
                <a:latin typeface="Arial"/>
                <a:cs typeface="Arial"/>
              </a:rPr>
              <a:t>odası/ticaret odası </a:t>
            </a:r>
            <a:r>
              <a:rPr sz="2000" dirty="0">
                <a:latin typeface="Arial"/>
                <a:cs typeface="Arial"/>
              </a:rPr>
              <a:t>bünyesinde bulunan </a:t>
            </a:r>
            <a:r>
              <a:rPr sz="2000" spc="-5" dirty="0">
                <a:latin typeface="Arial"/>
                <a:cs typeface="Arial"/>
              </a:rPr>
              <a:t>ticaret </a:t>
            </a:r>
            <a:r>
              <a:rPr sz="2000" dirty="0">
                <a:latin typeface="Arial"/>
                <a:cs typeface="Arial"/>
              </a:rPr>
              <a:t>sicil  </a:t>
            </a:r>
            <a:r>
              <a:rPr sz="2000" spc="-5" dirty="0">
                <a:latin typeface="Arial"/>
                <a:cs typeface="Arial"/>
              </a:rPr>
              <a:t>memurlukları veya </a:t>
            </a:r>
            <a:r>
              <a:rPr sz="2000" dirty="0">
                <a:latin typeface="Arial"/>
                <a:cs typeface="Arial"/>
              </a:rPr>
              <a:t>serbest </a:t>
            </a:r>
            <a:r>
              <a:rPr sz="2000" spc="-5" dirty="0">
                <a:latin typeface="Arial"/>
                <a:cs typeface="Arial"/>
              </a:rPr>
              <a:t>muhasebeci, </a:t>
            </a:r>
            <a:r>
              <a:rPr sz="2000" dirty="0">
                <a:latin typeface="Arial"/>
                <a:cs typeface="Arial"/>
              </a:rPr>
              <a:t>yeminli mali </a:t>
            </a:r>
            <a:r>
              <a:rPr sz="2000" spc="-5" dirty="0">
                <a:latin typeface="Arial"/>
                <a:cs typeface="Arial"/>
              </a:rPr>
              <a:t>müşavir ya </a:t>
            </a:r>
            <a:r>
              <a:rPr sz="2000" spc="-10" dirty="0">
                <a:latin typeface="Arial"/>
                <a:cs typeface="Arial"/>
              </a:rPr>
              <a:t>da </a:t>
            </a:r>
            <a:r>
              <a:rPr sz="2000" spc="-5" dirty="0">
                <a:latin typeface="Arial"/>
                <a:cs typeface="Arial"/>
              </a:rPr>
              <a:t>serbest  muhasebeci </a:t>
            </a:r>
            <a:r>
              <a:rPr sz="2000" dirty="0">
                <a:latin typeface="Arial"/>
                <a:cs typeface="Arial"/>
              </a:rPr>
              <a:t>mali </a:t>
            </a:r>
            <a:r>
              <a:rPr sz="2000" spc="-5" dirty="0">
                <a:latin typeface="Arial"/>
                <a:cs typeface="Arial"/>
              </a:rPr>
              <a:t>müşavir tarafından,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ilk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ilan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veya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davet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tarihinden sonra  düzenlenen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2000" b="1" spc="5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düzenlendiği tarihten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geriye doğru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son bir </a:t>
            </a:r>
            <a:r>
              <a:rPr sz="20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yıldır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kesintisiz olarak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bu 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şartın korunduğunu gösteren </a:t>
            </a:r>
            <a:r>
              <a:rPr sz="2000" dirty="0">
                <a:latin typeface="Arial"/>
                <a:cs typeface="Arial"/>
              </a:rPr>
              <a:t>belgenin sunulması  </a:t>
            </a:r>
            <a:r>
              <a:rPr sz="2000" b="1" spc="-10" dirty="0"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37820"/>
            <a:ext cx="85744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1FCEDF"/>
                </a:solidFill>
                <a:latin typeface="Arial"/>
                <a:cs typeface="Arial"/>
              </a:rPr>
              <a:t>Ortaklık </a:t>
            </a:r>
            <a:r>
              <a:rPr sz="2200" b="1" spc="-35" dirty="0">
                <a:solidFill>
                  <a:srgbClr val="1FCEDF"/>
                </a:solidFill>
                <a:latin typeface="Arial"/>
                <a:cs typeface="Arial"/>
              </a:rPr>
              <a:t>Tespit </a:t>
            </a:r>
            <a:r>
              <a:rPr sz="2200" b="1" spc="-10" dirty="0">
                <a:solidFill>
                  <a:srgbClr val="1FCEDF"/>
                </a:solidFill>
                <a:latin typeface="Arial"/>
                <a:cs typeface="Arial"/>
              </a:rPr>
              <a:t>Belgesi </a:t>
            </a:r>
            <a:r>
              <a:rPr sz="2200" b="1" spc="-5" dirty="0">
                <a:solidFill>
                  <a:srgbClr val="1FCEDF"/>
                </a:solidFill>
                <a:latin typeface="Arial"/>
                <a:cs typeface="Arial"/>
              </a:rPr>
              <a:t>(Ortaklık Durum </a:t>
            </a:r>
            <a:r>
              <a:rPr sz="2200" b="1" spc="-10" dirty="0">
                <a:solidFill>
                  <a:srgbClr val="1FCEDF"/>
                </a:solidFill>
                <a:latin typeface="Arial"/>
                <a:cs typeface="Arial"/>
              </a:rPr>
              <a:t>Belgesi </a:t>
            </a:r>
            <a:r>
              <a:rPr sz="2200" b="1" spc="-25" dirty="0">
                <a:solidFill>
                  <a:srgbClr val="1FCEDF"/>
                </a:solidFill>
                <a:latin typeface="Arial"/>
                <a:cs typeface="Arial"/>
              </a:rPr>
              <a:t>Yerine</a:t>
            </a:r>
            <a:r>
              <a:rPr sz="2200" b="1" spc="19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1FCEDF"/>
                </a:solidFill>
                <a:latin typeface="Arial"/>
                <a:cs typeface="Arial"/>
              </a:rPr>
              <a:t>Gelmiştir)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12317"/>
            <a:ext cx="8594725" cy="4674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1780" indent="-259079">
              <a:lnSpc>
                <a:spcPts val="1939"/>
              </a:lnSpc>
              <a:spcBef>
                <a:spcPts val="95"/>
              </a:spcBef>
              <a:buFont typeface="Wingdings"/>
              <a:buChar char=""/>
              <a:tabLst>
                <a:tab pos="271780" algn="l"/>
                <a:tab pos="1504315" algn="l"/>
                <a:tab pos="2182495" algn="l"/>
                <a:tab pos="3132455" algn="l"/>
                <a:tab pos="4188460" algn="l"/>
                <a:tab pos="4613910" algn="l"/>
                <a:tab pos="4956810" algn="l"/>
                <a:tab pos="6040755" algn="l"/>
                <a:tab pos="7301230" algn="l"/>
              </a:tabLst>
            </a:pPr>
            <a:r>
              <a:rPr sz="1900" dirty="0">
                <a:latin typeface="Arial"/>
                <a:cs typeface="Arial"/>
              </a:rPr>
              <a:t>İhalelerde	</a:t>
            </a:r>
            <a:r>
              <a:rPr sz="1900" spc="-5" dirty="0">
                <a:latin typeface="Arial"/>
                <a:cs typeface="Arial"/>
              </a:rPr>
              <a:t>tüzel	kişiliğin	ortağına	</a:t>
            </a:r>
            <a:r>
              <a:rPr sz="1900" dirty="0">
                <a:latin typeface="Arial"/>
                <a:cs typeface="Arial"/>
              </a:rPr>
              <a:t>ait	</a:t>
            </a:r>
            <a:r>
              <a:rPr sz="1900" spc="-5" dirty="0">
                <a:latin typeface="Arial"/>
                <a:cs typeface="Arial"/>
              </a:rPr>
              <a:t>iş	</a:t>
            </a:r>
            <a:r>
              <a:rPr sz="1900" dirty="0">
                <a:latin typeface="Arial"/>
                <a:cs typeface="Arial"/>
              </a:rPr>
              <a:t>deneyim	belgesinin	</a:t>
            </a:r>
            <a:r>
              <a:rPr sz="1900" spc="-5" dirty="0">
                <a:latin typeface="Arial"/>
                <a:cs typeface="Arial"/>
              </a:rPr>
              <a:t>kullanılması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dirty="0">
                <a:latin typeface="Arial"/>
                <a:cs typeface="Arial"/>
              </a:rPr>
              <a:t>halinde,</a:t>
            </a:r>
            <a:r>
              <a:rPr sz="1900" spc="1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söz</a:t>
            </a:r>
            <a:r>
              <a:rPr sz="1900" spc="17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konusu</a:t>
            </a:r>
            <a:r>
              <a:rPr sz="1900" spc="1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ortağın</a:t>
            </a:r>
            <a:r>
              <a:rPr sz="1900" spc="17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geriye</a:t>
            </a:r>
            <a:r>
              <a:rPr sz="1900" spc="1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doğru</a:t>
            </a:r>
            <a:r>
              <a:rPr sz="1900" spc="1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bir</a:t>
            </a:r>
            <a:r>
              <a:rPr sz="1900" spc="1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yıl</a:t>
            </a:r>
            <a:r>
              <a:rPr sz="1900" spc="1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boyunca</a:t>
            </a:r>
            <a:r>
              <a:rPr sz="1900" spc="16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yarıdan</a:t>
            </a:r>
            <a:r>
              <a:rPr sz="1900" spc="1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fazla</a:t>
            </a:r>
            <a:r>
              <a:rPr sz="1900" spc="16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hisseye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spc="-5" dirty="0">
                <a:latin typeface="Arial"/>
                <a:cs typeface="Arial"/>
              </a:rPr>
              <a:t>sahip</a:t>
            </a:r>
            <a:r>
              <a:rPr sz="1900" spc="29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olma</a:t>
            </a:r>
            <a:r>
              <a:rPr sz="1900" spc="3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şartının</a:t>
            </a:r>
            <a:r>
              <a:rPr sz="1900" spc="30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yanı</a:t>
            </a:r>
            <a:r>
              <a:rPr sz="1900" spc="3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sıra,</a:t>
            </a:r>
            <a:r>
              <a:rPr sz="1900" spc="29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aynı</a:t>
            </a:r>
            <a:r>
              <a:rPr sz="1900" spc="30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tüzel</a:t>
            </a:r>
            <a:r>
              <a:rPr sz="1900" spc="30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kişilikte</a:t>
            </a:r>
            <a:r>
              <a:rPr sz="1900" spc="30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temsil</a:t>
            </a:r>
            <a:r>
              <a:rPr sz="1900" spc="2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ve</a:t>
            </a:r>
            <a:r>
              <a:rPr sz="1900" spc="29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yönetime</a:t>
            </a:r>
            <a:r>
              <a:rPr sz="1900" spc="3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de</a:t>
            </a:r>
            <a:r>
              <a:rPr sz="1900" spc="29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yetkili</a:t>
            </a:r>
            <a:endParaRPr sz="1900">
              <a:latin typeface="Arial"/>
              <a:cs typeface="Arial"/>
            </a:endParaRPr>
          </a:p>
          <a:p>
            <a:pPr marL="12700" marR="6985">
              <a:lnSpc>
                <a:spcPct val="70000"/>
              </a:lnSpc>
              <a:spcBef>
                <a:spcPts val="340"/>
              </a:spcBef>
            </a:pPr>
            <a:r>
              <a:rPr sz="1900" spc="-5" dirty="0">
                <a:latin typeface="Arial"/>
                <a:cs typeface="Arial"/>
              </a:rPr>
              <a:t>olması ve </a:t>
            </a:r>
            <a:r>
              <a:rPr sz="1900" dirty="0">
                <a:latin typeface="Arial"/>
                <a:cs typeface="Arial"/>
              </a:rPr>
              <a:t>bu durumun teminat </a:t>
            </a:r>
            <a:r>
              <a:rPr sz="1900" spc="-5" dirty="0">
                <a:latin typeface="Arial"/>
                <a:cs typeface="Arial"/>
              </a:rPr>
              <a:t>süresi </a:t>
            </a:r>
            <a:r>
              <a:rPr sz="1900" dirty="0">
                <a:latin typeface="Arial"/>
                <a:cs typeface="Arial"/>
              </a:rPr>
              <a:t>sonuna </a:t>
            </a:r>
            <a:r>
              <a:rPr sz="1900" spc="-5" dirty="0">
                <a:latin typeface="Arial"/>
                <a:cs typeface="Arial"/>
              </a:rPr>
              <a:t>kadar </a:t>
            </a:r>
            <a:r>
              <a:rPr sz="1900" dirty="0">
                <a:latin typeface="Arial"/>
                <a:cs typeface="Arial"/>
              </a:rPr>
              <a:t>muhafaza edilmesi </a:t>
            </a:r>
            <a:r>
              <a:rPr sz="1900" spc="-5" dirty="0">
                <a:latin typeface="Arial"/>
                <a:cs typeface="Arial"/>
              </a:rPr>
              <a:t>şartı  </a:t>
            </a:r>
            <a:r>
              <a:rPr sz="1900" spc="-15" dirty="0">
                <a:latin typeface="Arial"/>
                <a:cs typeface="Arial"/>
              </a:rPr>
              <a:t>getirilmiştir.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Arial"/>
              <a:cs typeface="Arial"/>
            </a:endParaRPr>
          </a:p>
          <a:p>
            <a:pPr marL="204470" indent="-192405">
              <a:lnSpc>
                <a:spcPts val="1939"/>
              </a:lnSpc>
              <a:buFont typeface="Wingdings"/>
              <a:buChar char=""/>
              <a:tabLst>
                <a:tab pos="205104" algn="l"/>
              </a:tabLst>
            </a:pPr>
            <a:r>
              <a:rPr sz="1900" spc="-5" dirty="0">
                <a:latin typeface="Arial"/>
                <a:cs typeface="Arial"/>
              </a:rPr>
              <a:t>16</a:t>
            </a:r>
            <a:r>
              <a:rPr sz="1900" spc="10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Mart</a:t>
            </a:r>
            <a:r>
              <a:rPr sz="1900" spc="1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2019</a:t>
            </a:r>
            <a:r>
              <a:rPr sz="1900" spc="1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tarihli</a:t>
            </a:r>
            <a:r>
              <a:rPr sz="1900" spc="1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değişiklik</a:t>
            </a:r>
            <a:r>
              <a:rPr sz="1900" spc="1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ile;</a:t>
            </a:r>
            <a:r>
              <a:rPr sz="1900" spc="1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ilan</a:t>
            </a:r>
            <a:r>
              <a:rPr sz="1900" spc="114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veya</a:t>
            </a:r>
            <a:r>
              <a:rPr sz="1900" spc="114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davet</a:t>
            </a:r>
            <a:r>
              <a:rPr sz="1900" spc="1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tarihi</a:t>
            </a:r>
            <a:r>
              <a:rPr sz="1900" spc="1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18</a:t>
            </a:r>
            <a:r>
              <a:rPr sz="1900" spc="1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Mart</a:t>
            </a:r>
            <a:r>
              <a:rPr sz="1900" spc="1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2020</a:t>
            </a:r>
            <a:r>
              <a:rPr sz="1900" spc="1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tarihi</a:t>
            </a:r>
            <a:r>
              <a:rPr sz="1900" spc="1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ve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spc="-5" dirty="0">
                <a:latin typeface="Arial"/>
                <a:cs typeface="Arial"/>
              </a:rPr>
              <a:t>sonrasında  </a:t>
            </a:r>
            <a:r>
              <a:rPr sz="1900" dirty="0">
                <a:latin typeface="Arial"/>
                <a:cs typeface="Arial"/>
              </a:rPr>
              <a:t>olan ihalelerde  </a:t>
            </a:r>
            <a:r>
              <a:rPr sz="1900" spc="-5" dirty="0">
                <a:latin typeface="Arial"/>
                <a:cs typeface="Arial"/>
              </a:rPr>
              <a:t>geçerli olmak  üzere,  bu </a:t>
            </a:r>
            <a:r>
              <a:rPr sz="1900" dirty="0">
                <a:latin typeface="Arial"/>
                <a:cs typeface="Arial"/>
              </a:rPr>
              <a:t>durumun,  İhale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Uygulama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  <a:tabLst>
                <a:tab pos="1928495" algn="l"/>
                <a:tab pos="2902585" algn="l"/>
                <a:tab pos="7699375" algn="l"/>
              </a:tabLst>
            </a:pPr>
            <a:r>
              <a:rPr sz="1900" spc="-5" dirty="0">
                <a:latin typeface="Arial"/>
                <a:cs typeface="Arial"/>
              </a:rPr>
              <a:t>Yönetmeliklerine	</a:t>
            </a:r>
            <a:r>
              <a:rPr sz="1900" dirty="0">
                <a:latin typeface="Arial"/>
                <a:cs typeface="Arial"/>
              </a:rPr>
              <a:t>eklenen	bir  standart  form  </a:t>
            </a:r>
            <a:r>
              <a:rPr sz="1900" spc="-5" dirty="0">
                <a:latin typeface="Arial"/>
                <a:cs typeface="Arial"/>
              </a:rPr>
              <a:t>(</a:t>
            </a:r>
            <a:r>
              <a:rPr sz="1900" spc="-5" dirty="0">
                <a:solidFill>
                  <a:srgbClr val="FF0000"/>
                </a:solidFill>
                <a:latin typeface="Arial"/>
                <a:cs typeface="Arial"/>
              </a:rPr>
              <a:t>Ortaklık</a:t>
            </a:r>
            <a:r>
              <a:rPr sz="19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35" dirty="0">
                <a:solidFill>
                  <a:srgbClr val="FF0000"/>
                </a:solidFill>
                <a:latin typeface="Arial"/>
                <a:cs typeface="Arial"/>
              </a:rPr>
              <a:t>Tespit </a:t>
            </a:r>
            <a:r>
              <a:rPr sz="19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FF0000"/>
                </a:solidFill>
                <a:latin typeface="Arial"/>
                <a:cs typeface="Arial"/>
              </a:rPr>
              <a:t>Belgesi</a:t>
            </a:r>
            <a:r>
              <a:rPr sz="1900" dirty="0">
                <a:latin typeface="Arial"/>
                <a:cs typeface="Arial"/>
              </a:rPr>
              <a:t>)	</a:t>
            </a:r>
            <a:r>
              <a:rPr sz="1900" spc="-5" dirty="0">
                <a:latin typeface="Arial"/>
                <a:cs typeface="Arial"/>
              </a:rPr>
              <a:t>ile</a:t>
            </a:r>
            <a:r>
              <a:rPr sz="1900" spc="38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ihale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  <a:tabLst>
                <a:tab pos="1534795" algn="l"/>
                <a:tab pos="2233295" algn="l"/>
                <a:tab pos="3756025" algn="l"/>
                <a:tab pos="5129530" algn="l"/>
                <a:tab pos="5843905" algn="l"/>
                <a:tab pos="6303010" algn="l"/>
                <a:tab pos="7529830" algn="l"/>
              </a:tabLst>
            </a:pPr>
            <a:r>
              <a:rPr sz="1900" spc="-10" dirty="0">
                <a:latin typeface="Arial"/>
                <a:cs typeface="Arial"/>
              </a:rPr>
              <a:t>aş</a:t>
            </a:r>
            <a:r>
              <a:rPr sz="1900" spc="5" dirty="0">
                <a:latin typeface="Arial"/>
                <a:cs typeface="Arial"/>
              </a:rPr>
              <a:t>a</a:t>
            </a:r>
            <a:r>
              <a:rPr sz="1900" spc="-5" dirty="0">
                <a:latin typeface="Arial"/>
                <a:cs typeface="Arial"/>
              </a:rPr>
              <a:t>mas</a:t>
            </a:r>
            <a:r>
              <a:rPr sz="1900" spc="5" dirty="0">
                <a:latin typeface="Arial"/>
                <a:cs typeface="Arial"/>
              </a:rPr>
              <a:t>ı</a:t>
            </a:r>
            <a:r>
              <a:rPr sz="1900" spc="-10" dirty="0">
                <a:latin typeface="Arial"/>
                <a:cs typeface="Arial"/>
              </a:rPr>
              <a:t>n</a:t>
            </a:r>
            <a:r>
              <a:rPr sz="1900" spc="5" dirty="0">
                <a:latin typeface="Arial"/>
                <a:cs typeface="Arial"/>
              </a:rPr>
              <a:t>d</a:t>
            </a:r>
            <a:r>
              <a:rPr sz="1900" spc="-5" dirty="0">
                <a:latin typeface="Arial"/>
                <a:cs typeface="Arial"/>
              </a:rPr>
              <a:t>a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teklif</a:t>
            </a:r>
            <a:r>
              <a:rPr sz="1900" dirty="0">
                <a:latin typeface="Arial"/>
                <a:cs typeface="Arial"/>
              </a:rPr>
              <a:t>	k</a:t>
            </a:r>
            <a:r>
              <a:rPr sz="1900" spc="-10" dirty="0">
                <a:latin typeface="Arial"/>
                <a:cs typeface="Arial"/>
              </a:rPr>
              <a:t>a</a:t>
            </a:r>
            <a:r>
              <a:rPr sz="1900" spc="5" dirty="0">
                <a:latin typeface="Arial"/>
                <a:cs typeface="Arial"/>
              </a:rPr>
              <a:t>p</a:t>
            </a:r>
            <a:r>
              <a:rPr sz="1900" spc="-5" dirty="0">
                <a:latin typeface="Arial"/>
                <a:cs typeface="Arial"/>
              </a:rPr>
              <a:t>sa</a:t>
            </a:r>
            <a:r>
              <a:rPr sz="1900" spc="10" dirty="0">
                <a:latin typeface="Arial"/>
                <a:cs typeface="Arial"/>
              </a:rPr>
              <a:t>m</a:t>
            </a:r>
            <a:r>
              <a:rPr sz="1900" spc="-5" dirty="0">
                <a:latin typeface="Arial"/>
                <a:cs typeface="Arial"/>
              </a:rPr>
              <a:t>ında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s</a:t>
            </a:r>
            <a:r>
              <a:rPr sz="1900" spc="5" dirty="0">
                <a:latin typeface="Arial"/>
                <a:cs typeface="Arial"/>
              </a:rPr>
              <a:t>u</a:t>
            </a:r>
            <a:r>
              <a:rPr sz="1900" spc="-10" dirty="0">
                <a:latin typeface="Arial"/>
                <a:cs typeface="Arial"/>
              </a:rPr>
              <a:t>n</a:t>
            </a:r>
            <a:r>
              <a:rPr sz="1900" spc="5" dirty="0">
                <a:latin typeface="Arial"/>
                <a:cs typeface="Arial"/>
              </a:rPr>
              <a:t>u</a:t>
            </a:r>
            <a:r>
              <a:rPr sz="1900" spc="-10" dirty="0">
                <a:latin typeface="Arial"/>
                <a:cs typeface="Arial"/>
              </a:rPr>
              <a:t>l</a:t>
            </a:r>
            <a:r>
              <a:rPr sz="1900" spc="5" dirty="0">
                <a:latin typeface="Arial"/>
                <a:cs typeface="Arial"/>
              </a:rPr>
              <a:t>m</a:t>
            </a:r>
            <a:r>
              <a:rPr sz="1900" spc="-10" dirty="0">
                <a:latin typeface="Arial"/>
                <a:cs typeface="Arial"/>
              </a:rPr>
              <a:t>ası</a:t>
            </a:r>
            <a:r>
              <a:rPr sz="1900" spc="-5" dirty="0">
                <a:latin typeface="Arial"/>
                <a:cs typeface="Arial"/>
              </a:rPr>
              <a:t>,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i</a:t>
            </a:r>
            <a:r>
              <a:rPr sz="1900" spc="5" dirty="0">
                <a:latin typeface="Arial"/>
                <a:cs typeface="Arial"/>
              </a:rPr>
              <a:t>h</a:t>
            </a:r>
            <a:r>
              <a:rPr sz="1900" spc="-5" dirty="0">
                <a:latin typeface="Arial"/>
                <a:cs typeface="Arial"/>
              </a:rPr>
              <a:t>a</a:t>
            </a:r>
            <a:r>
              <a:rPr sz="1900" spc="5" dirty="0">
                <a:latin typeface="Arial"/>
                <a:cs typeface="Arial"/>
              </a:rPr>
              <a:t>l</a:t>
            </a:r>
            <a:r>
              <a:rPr sz="1900" spc="-5" dirty="0">
                <a:latin typeface="Arial"/>
                <a:cs typeface="Arial"/>
              </a:rPr>
              <a:t>e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5" dirty="0">
                <a:latin typeface="Arial"/>
                <a:cs typeface="Arial"/>
              </a:rPr>
              <a:t>v</a:t>
            </a:r>
            <a:r>
              <a:rPr sz="1900" spc="-5" dirty="0">
                <a:latin typeface="Arial"/>
                <a:cs typeface="Arial"/>
              </a:rPr>
              <a:t>e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s</a:t>
            </a:r>
            <a:r>
              <a:rPr sz="1900" spc="5" dirty="0">
                <a:latin typeface="Arial"/>
                <a:cs typeface="Arial"/>
              </a:rPr>
              <a:t>ö</a:t>
            </a:r>
            <a:r>
              <a:rPr sz="1900" spc="-5" dirty="0">
                <a:latin typeface="Arial"/>
                <a:cs typeface="Arial"/>
              </a:rPr>
              <a:t>z</a:t>
            </a:r>
            <a:r>
              <a:rPr sz="1900" dirty="0">
                <a:latin typeface="Arial"/>
                <a:cs typeface="Arial"/>
              </a:rPr>
              <a:t>l</a:t>
            </a:r>
            <a:r>
              <a:rPr sz="1900" spc="-10" dirty="0">
                <a:latin typeface="Arial"/>
                <a:cs typeface="Arial"/>
              </a:rPr>
              <a:t>eş</a:t>
            </a:r>
            <a:r>
              <a:rPr sz="1900" spc="10" dirty="0">
                <a:latin typeface="Arial"/>
                <a:cs typeface="Arial"/>
              </a:rPr>
              <a:t>m</a:t>
            </a:r>
            <a:r>
              <a:rPr sz="1900" spc="-5" dirty="0">
                <a:latin typeface="Arial"/>
                <a:cs typeface="Arial"/>
              </a:rPr>
              <a:t>e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sü</a:t>
            </a:r>
            <a:r>
              <a:rPr sz="1900" spc="10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ec</a:t>
            </a:r>
            <a:r>
              <a:rPr sz="1900" spc="5" dirty="0">
                <a:latin typeface="Arial"/>
                <a:cs typeface="Arial"/>
              </a:rPr>
              <a:t>i</a:t>
            </a:r>
            <a:r>
              <a:rPr sz="1900" spc="-10" dirty="0">
                <a:latin typeface="Arial"/>
                <a:cs typeface="Arial"/>
              </a:rPr>
              <a:t>n</a:t>
            </a:r>
            <a:r>
              <a:rPr sz="1900" spc="5" dirty="0">
                <a:latin typeface="Arial"/>
                <a:cs typeface="Arial"/>
              </a:rPr>
              <a:t>d</a:t>
            </a:r>
            <a:r>
              <a:rPr sz="1900" spc="-5" dirty="0">
                <a:latin typeface="Arial"/>
                <a:cs typeface="Arial"/>
              </a:rPr>
              <a:t>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spc="-5" dirty="0">
                <a:latin typeface="Arial"/>
                <a:cs typeface="Arial"/>
              </a:rPr>
              <a:t>değişiklik</a:t>
            </a:r>
            <a:r>
              <a:rPr sz="1900" spc="9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olması</a:t>
            </a:r>
            <a:r>
              <a:rPr sz="1900" spc="9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halinde,</a:t>
            </a:r>
            <a:r>
              <a:rPr sz="1900" spc="90" dirty="0">
                <a:latin typeface="Arial"/>
                <a:cs typeface="Arial"/>
              </a:rPr>
              <a:t> </a:t>
            </a:r>
            <a:r>
              <a:rPr sz="1900" spc="5" dirty="0">
                <a:latin typeface="Arial"/>
                <a:cs typeface="Arial"/>
              </a:rPr>
              <a:t>bu</a:t>
            </a:r>
            <a:r>
              <a:rPr sz="1900" spc="8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durumun</a:t>
            </a:r>
            <a:r>
              <a:rPr sz="1900" spc="9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derhal</a:t>
            </a:r>
            <a:r>
              <a:rPr sz="1900" spc="9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idareye</a:t>
            </a:r>
            <a:r>
              <a:rPr sz="1900" spc="1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bildirileceği,</a:t>
            </a:r>
            <a:r>
              <a:rPr sz="1900" spc="1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her</a:t>
            </a:r>
            <a:r>
              <a:rPr sz="1900" spc="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hakedişle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  <a:tabLst>
                <a:tab pos="861694" algn="l"/>
                <a:tab pos="1469390" algn="l"/>
                <a:tab pos="2576195" algn="l"/>
                <a:tab pos="4232910" algn="l"/>
                <a:tab pos="5934075" algn="l"/>
                <a:tab pos="6878955" algn="l"/>
                <a:tab pos="7691755" algn="l"/>
              </a:tabLst>
            </a:pPr>
            <a:r>
              <a:rPr sz="1900" spc="-5" dirty="0">
                <a:latin typeface="Arial"/>
                <a:cs typeface="Arial"/>
              </a:rPr>
              <a:t>bir</a:t>
            </a:r>
            <a:r>
              <a:rPr sz="1900" spc="10" dirty="0">
                <a:latin typeface="Arial"/>
                <a:cs typeface="Arial"/>
              </a:rPr>
              <a:t>l</a:t>
            </a:r>
            <a:r>
              <a:rPr sz="1900" spc="-5" dirty="0">
                <a:latin typeface="Arial"/>
                <a:cs typeface="Arial"/>
              </a:rPr>
              <a:t>ikte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5" dirty="0">
                <a:latin typeface="Arial"/>
                <a:cs typeface="Arial"/>
              </a:rPr>
              <a:t>a</a:t>
            </a:r>
            <a:r>
              <a:rPr sz="1900" spc="-5" dirty="0">
                <a:latin typeface="Arial"/>
                <a:cs typeface="Arial"/>
              </a:rPr>
              <a:t>ynı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du</a:t>
            </a:r>
            <a:r>
              <a:rPr sz="1900" spc="10" dirty="0">
                <a:latin typeface="Arial"/>
                <a:cs typeface="Arial"/>
              </a:rPr>
              <a:t>r</a:t>
            </a:r>
            <a:r>
              <a:rPr sz="1900" spc="-5" dirty="0">
                <a:latin typeface="Arial"/>
                <a:cs typeface="Arial"/>
              </a:rPr>
              <a:t>u</a:t>
            </a:r>
            <a:r>
              <a:rPr sz="1900" spc="10" dirty="0">
                <a:latin typeface="Arial"/>
                <a:cs typeface="Arial"/>
              </a:rPr>
              <a:t>m</a:t>
            </a:r>
            <a:r>
              <a:rPr sz="1900" spc="-5" dirty="0">
                <a:latin typeface="Arial"/>
                <a:cs typeface="Arial"/>
              </a:rPr>
              <a:t>un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5" dirty="0">
                <a:latin typeface="Arial"/>
                <a:cs typeface="Arial"/>
              </a:rPr>
              <a:t>d</a:t>
            </a:r>
            <a:r>
              <a:rPr sz="1900" spc="-10" dirty="0">
                <a:latin typeface="Arial"/>
                <a:cs typeface="Arial"/>
              </a:rPr>
              <a:t>e</a:t>
            </a:r>
            <a:r>
              <a:rPr sz="1900" spc="5" dirty="0">
                <a:latin typeface="Arial"/>
                <a:cs typeface="Arial"/>
              </a:rPr>
              <a:t>v</a:t>
            </a:r>
            <a:r>
              <a:rPr sz="1900" spc="-10" dirty="0">
                <a:latin typeface="Arial"/>
                <a:cs typeface="Arial"/>
              </a:rPr>
              <a:t>a</a:t>
            </a:r>
            <a:r>
              <a:rPr sz="1900" dirty="0">
                <a:latin typeface="Arial"/>
                <a:cs typeface="Arial"/>
              </a:rPr>
              <a:t>m</a:t>
            </a:r>
            <a:r>
              <a:rPr sz="1900" spc="-10" dirty="0">
                <a:latin typeface="Arial"/>
                <a:cs typeface="Arial"/>
              </a:rPr>
              <a:t>lıl</a:t>
            </a:r>
            <a:r>
              <a:rPr sz="1900" dirty="0">
                <a:latin typeface="Arial"/>
                <a:cs typeface="Arial"/>
              </a:rPr>
              <a:t>ı</a:t>
            </a:r>
            <a:r>
              <a:rPr sz="1900" spc="-10" dirty="0">
                <a:latin typeface="Arial"/>
                <a:cs typeface="Arial"/>
              </a:rPr>
              <a:t>ğını</a:t>
            </a:r>
            <a:r>
              <a:rPr sz="1900" spc="-5" dirty="0">
                <a:latin typeface="Arial"/>
                <a:cs typeface="Arial"/>
              </a:rPr>
              <a:t>n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k</a:t>
            </a:r>
            <a:r>
              <a:rPr sz="1900" spc="5" dirty="0">
                <a:latin typeface="Arial"/>
                <a:cs typeface="Arial"/>
              </a:rPr>
              <a:t>o</a:t>
            </a:r>
            <a:r>
              <a:rPr sz="1900" spc="-5" dirty="0">
                <a:latin typeface="Arial"/>
                <a:cs typeface="Arial"/>
              </a:rPr>
              <a:t>ru</a:t>
            </a:r>
            <a:r>
              <a:rPr sz="1900" spc="5" dirty="0">
                <a:latin typeface="Arial"/>
                <a:cs typeface="Arial"/>
              </a:rPr>
              <a:t>n</a:t>
            </a:r>
            <a:r>
              <a:rPr sz="1900" spc="-10" dirty="0">
                <a:latin typeface="Arial"/>
                <a:cs typeface="Arial"/>
              </a:rPr>
              <a:t>d</a:t>
            </a:r>
            <a:r>
              <a:rPr sz="1900" spc="5" dirty="0">
                <a:latin typeface="Arial"/>
                <a:cs typeface="Arial"/>
              </a:rPr>
              <a:t>u</a:t>
            </a:r>
            <a:r>
              <a:rPr sz="1900" spc="-10" dirty="0">
                <a:latin typeface="Arial"/>
                <a:cs typeface="Arial"/>
              </a:rPr>
              <a:t>ğ</a:t>
            </a:r>
            <a:r>
              <a:rPr sz="1900" spc="5" dirty="0">
                <a:latin typeface="Arial"/>
                <a:cs typeface="Arial"/>
              </a:rPr>
              <a:t>u</a:t>
            </a:r>
            <a:r>
              <a:rPr sz="1900" spc="-10" dirty="0">
                <a:latin typeface="Arial"/>
                <a:cs typeface="Arial"/>
              </a:rPr>
              <a:t>n</a:t>
            </a:r>
            <a:r>
              <a:rPr sz="1900" spc="5" dirty="0">
                <a:latin typeface="Arial"/>
                <a:cs typeface="Arial"/>
              </a:rPr>
              <a:t>u</a:t>
            </a:r>
            <a:r>
              <a:rPr sz="1900" spc="-5" dirty="0">
                <a:latin typeface="Arial"/>
                <a:cs typeface="Arial"/>
              </a:rPr>
              <a:t>n</a:t>
            </a:r>
            <a:r>
              <a:rPr sz="1900" dirty="0">
                <a:latin typeface="Arial"/>
                <a:cs typeface="Arial"/>
              </a:rPr>
              <a:t>	i</a:t>
            </a:r>
            <a:r>
              <a:rPr sz="1900" spc="-5" dirty="0">
                <a:latin typeface="Arial"/>
                <a:cs typeface="Arial"/>
              </a:rPr>
              <a:t>da</a:t>
            </a:r>
            <a:r>
              <a:rPr sz="1900" spc="10" dirty="0">
                <a:latin typeface="Arial"/>
                <a:cs typeface="Arial"/>
              </a:rPr>
              <a:t>r</a:t>
            </a:r>
            <a:r>
              <a:rPr sz="1900" spc="-5" dirty="0">
                <a:latin typeface="Arial"/>
                <a:cs typeface="Arial"/>
              </a:rPr>
              <a:t>eye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5" dirty="0">
                <a:latin typeface="Arial"/>
                <a:cs typeface="Arial"/>
              </a:rPr>
              <a:t>b</a:t>
            </a:r>
            <a:r>
              <a:rPr sz="1900" spc="-5" dirty="0">
                <a:latin typeface="Arial"/>
                <a:cs typeface="Arial"/>
              </a:rPr>
              <a:t>e</a:t>
            </a:r>
            <a:r>
              <a:rPr sz="1900" spc="5" dirty="0">
                <a:latin typeface="Arial"/>
                <a:cs typeface="Arial"/>
              </a:rPr>
              <a:t>y</a:t>
            </a:r>
            <a:r>
              <a:rPr sz="1900" spc="-5" dirty="0">
                <a:latin typeface="Arial"/>
                <a:cs typeface="Arial"/>
              </a:rPr>
              <a:t>an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edi</a:t>
            </a:r>
            <a:r>
              <a:rPr sz="1900" spc="5" dirty="0">
                <a:latin typeface="Arial"/>
                <a:cs typeface="Arial"/>
              </a:rPr>
              <a:t>l</a:t>
            </a:r>
            <a:r>
              <a:rPr sz="1900" spc="-5" dirty="0">
                <a:latin typeface="Arial"/>
                <a:cs typeface="Arial"/>
              </a:rPr>
              <a:t>me</a:t>
            </a:r>
            <a:r>
              <a:rPr sz="1900" spc="15" dirty="0">
                <a:latin typeface="Arial"/>
                <a:cs typeface="Arial"/>
              </a:rPr>
              <a:t>s</a:t>
            </a:r>
            <a:r>
              <a:rPr sz="1900" spc="-5" dirty="0">
                <a:latin typeface="Arial"/>
                <a:cs typeface="Arial"/>
              </a:rPr>
              <a:t>i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939"/>
              </a:lnSpc>
            </a:pPr>
            <a:r>
              <a:rPr sz="1900" spc="-5" dirty="0">
                <a:latin typeface="Arial"/>
                <a:cs typeface="Arial"/>
              </a:rPr>
              <a:t>zorunlu hale</a:t>
            </a:r>
            <a:r>
              <a:rPr sz="1900" spc="5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getirilmiştir.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Arial"/>
              <a:cs typeface="Arial"/>
            </a:endParaRPr>
          </a:p>
          <a:p>
            <a:pPr marL="204470" indent="-192405">
              <a:lnSpc>
                <a:spcPts val="1939"/>
              </a:lnSpc>
              <a:buFont typeface="Wingdings"/>
              <a:buChar char=""/>
              <a:tabLst>
                <a:tab pos="205104" algn="l"/>
                <a:tab pos="1193800" algn="l"/>
                <a:tab pos="1986280" algn="l"/>
                <a:tab pos="3004820" algn="l"/>
                <a:tab pos="3893185" algn="l"/>
                <a:tab pos="4508500" algn="l"/>
                <a:tab pos="5988685" algn="l"/>
                <a:tab pos="6659880" algn="l"/>
                <a:tab pos="7585075" algn="l"/>
              </a:tabLst>
            </a:pPr>
            <a:r>
              <a:rPr sz="1900" spc="-5" dirty="0">
                <a:latin typeface="Arial"/>
                <a:cs typeface="Arial"/>
              </a:rPr>
              <a:t>Ort</a:t>
            </a:r>
            <a:r>
              <a:rPr sz="1900" spc="-10" dirty="0">
                <a:latin typeface="Arial"/>
                <a:cs typeface="Arial"/>
              </a:rPr>
              <a:t>aklı</a:t>
            </a:r>
            <a:r>
              <a:rPr sz="1900" spc="-5" dirty="0">
                <a:latin typeface="Arial"/>
                <a:cs typeface="Arial"/>
              </a:rPr>
              <a:t>k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204" dirty="0">
                <a:latin typeface="Arial"/>
                <a:cs typeface="Arial"/>
              </a:rPr>
              <a:t>T</a:t>
            </a:r>
            <a:r>
              <a:rPr sz="1900" spc="-5" dirty="0">
                <a:latin typeface="Arial"/>
                <a:cs typeface="Arial"/>
              </a:rPr>
              <a:t>es</a:t>
            </a:r>
            <a:r>
              <a:rPr sz="1900" spc="5" dirty="0">
                <a:latin typeface="Arial"/>
                <a:cs typeface="Arial"/>
              </a:rPr>
              <a:t>p</a:t>
            </a:r>
            <a:r>
              <a:rPr sz="1900" dirty="0">
                <a:latin typeface="Arial"/>
                <a:cs typeface="Arial"/>
              </a:rPr>
              <a:t>i</a:t>
            </a:r>
            <a:r>
              <a:rPr sz="1900" spc="-5" dirty="0">
                <a:latin typeface="Arial"/>
                <a:cs typeface="Arial"/>
              </a:rPr>
              <a:t>t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Bel</a:t>
            </a:r>
            <a:r>
              <a:rPr sz="1900" dirty="0">
                <a:latin typeface="Arial"/>
                <a:cs typeface="Arial"/>
              </a:rPr>
              <a:t>g</a:t>
            </a:r>
            <a:r>
              <a:rPr sz="1900" spc="-5" dirty="0">
                <a:latin typeface="Arial"/>
                <a:cs typeface="Arial"/>
              </a:rPr>
              <a:t>e</a:t>
            </a:r>
            <a:r>
              <a:rPr sz="1900" spc="5" dirty="0">
                <a:latin typeface="Arial"/>
                <a:cs typeface="Arial"/>
              </a:rPr>
              <a:t>s</a:t>
            </a:r>
            <a:r>
              <a:rPr sz="1900" spc="-5" dirty="0">
                <a:latin typeface="Arial"/>
                <a:cs typeface="Arial"/>
              </a:rPr>
              <a:t>i;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75" dirty="0">
                <a:latin typeface="Arial"/>
                <a:cs typeface="Arial"/>
              </a:rPr>
              <a:t>T</a:t>
            </a:r>
            <a:r>
              <a:rPr sz="1900" spc="-5" dirty="0">
                <a:latin typeface="Arial"/>
                <a:cs typeface="Arial"/>
              </a:rPr>
              <a:t>i</a:t>
            </a:r>
            <a:r>
              <a:rPr sz="1900" dirty="0">
                <a:latin typeface="Arial"/>
                <a:cs typeface="Arial"/>
              </a:rPr>
              <a:t>c</a:t>
            </a:r>
            <a:r>
              <a:rPr sz="1900" spc="-5" dirty="0">
                <a:latin typeface="Arial"/>
                <a:cs typeface="Arial"/>
              </a:rPr>
              <a:t>aret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s</a:t>
            </a:r>
            <a:r>
              <a:rPr sz="1900" dirty="0">
                <a:latin typeface="Arial"/>
                <a:cs typeface="Arial"/>
              </a:rPr>
              <a:t>i</a:t>
            </a:r>
            <a:r>
              <a:rPr sz="1900" spc="-5" dirty="0">
                <a:latin typeface="Arial"/>
                <a:cs typeface="Arial"/>
              </a:rPr>
              <a:t>ci</a:t>
            </a:r>
            <a:r>
              <a:rPr sz="1900" dirty="0">
                <a:latin typeface="Arial"/>
                <a:cs typeface="Arial"/>
              </a:rPr>
              <a:t>l</a:t>
            </a:r>
            <a:r>
              <a:rPr sz="1900" spc="-5" dirty="0">
                <a:latin typeface="Arial"/>
                <a:cs typeface="Arial"/>
              </a:rPr>
              <a:t>i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10" dirty="0">
                <a:latin typeface="Arial"/>
                <a:cs typeface="Arial"/>
              </a:rPr>
              <a:t>m</a:t>
            </a:r>
            <a:r>
              <a:rPr sz="1900" spc="5" dirty="0">
                <a:latin typeface="Arial"/>
                <a:cs typeface="Arial"/>
              </a:rPr>
              <a:t>ü</a:t>
            </a:r>
            <a:r>
              <a:rPr sz="1900" spc="-10" dirty="0">
                <a:latin typeface="Arial"/>
                <a:cs typeface="Arial"/>
              </a:rPr>
              <a:t>dü</a:t>
            </a:r>
            <a:r>
              <a:rPr sz="1900" spc="10" dirty="0">
                <a:latin typeface="Arial"/>
                <a:cs typeface="Arial"/>
              </a:rPr>
              <a:t>r</a:t>
            </a:r>
            <a:r>
              <a:rPr sz="1900" spc="-10" dirty="0">
                <a:latin typeface="Arial"/>
                <a:cs typeface="Arial"/>
              </a:rPr>
              <a:t>lü</a:t>
            </a:r>
            <a:r>
              <a:rPr sz="1900" spc="5" dirty="0">
                <a:latin typeface="Arial"/>
                <a:cs typeface="Arial"/>
              </a:rPr>
              <a:t>k</a:t>
            </a:r>
            <a:r>
              <a:rPr sz="1900" spc="-10" dirty="0">
                <a:latin typeface="Arial"/>
                <a:cs typeface="Arial"/>
              </a:rPr>
              <a:t>le</a:t>
            </a:r>
            <a:r>
              <a:rPr sz="1900" spc="5" dirty="0">
                <a:latin typeface="Arial"/>
                <a:cs typeface="Arial"/>
              </a:rPr>
              <a:t>r</a:t>
            </a:r>
            <a:r>
              <a:rPr sz="1900" spc="-5" dirty="0">
                <a:latin typeface="Arial"/>
                <a:cs typeface="Arial"/>
              </a:rPr>
              <a:t>i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v</a:t>
            </a:r>
            <a:r>
              <a:rPr sz="1900" spc="5" dirty="0">
                <a:latin typeface="Arial"/>
                <a:cs typeface="Arial"/>
              </a:rPr>
              <a:t>e</a:t>
            </a:r>
            <a:r>
              <a:rPr sz="1900" dirty="0">
                <a:latin typeface="Arial"/>
                <a:cs typeface="Arial"/>
              </a:rPr>
              <a:t>y</a:t>
            </a:r>
            <a:r>
              <a:rPr sz="1900" spc="-5" dirty="0">
                <a:latin typeface="Arial"/>
                <a:cs typeface="Arial"/>
              </a:rPr>
              <a:t>a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me</a:t>
            </a:r>
            <a:r>
              <a:rPr sz="1900" dirty="0">
                <a:latin typeface="Arial"/>
                <a:cs typeface="Arial"/>
              </a:rPr>
              <a:t>s</a:t>
            </a:r>
            <a:r>
              <a:rPr sz="1900" spc="-5" dirty="0">
                <a:latin typeface="Arial"/>
                <a:cs typeface="Arial"/>
              </a:rPr>
              <a:t>l</a:t>
            </a:r>
            <a:r>
              <a:rPr sz="1900" spc="5" dirty="0">
                <a:latin typeface="Arial"/>
                <a:cs typeface="Arial"/>
              </a:rPr>
              <a:t>e</a:t>
            </a:r>
            <a:r>
              <a:rPr sz="1900" spc="-5" dirty="0">
                <a:latin typeface="Arial"/>
                <a:cs typeface="Arial"/>
              </a:rPr>
              <a:t>k</a:t>
            </a:r>
            <a:r>
              <a:rPr sz="1900" dirty="0">
                <a:latin typeface="Arial"/>
                <a:cs typeface="Arial"/>
              </a:rPr>
              <a:t>	</a:t>
            </a:r>
            <a:r>
              <a:rPr sz="1900" spc="-5" dirty="0">
                <a:latin typeface="Arial"/>
                <a:cs typeface="Arial"/>
              </a:rPr>
              <a:t>m</a:t>
            </a:r>
            <a:r>
              <a:rPr sz="1900" spc="10" dirty="0">
                <a:latin typeface="Arial"/>
                <a:cs typeface="Arial"/>
              </a:rPr>
              <a:t>e</a:t>
            </a:r>
            <a:r>
              <a:rPr sz="1900" spc="-5" dirty="0">
                <a:latin typeface="Arial"/>
                <a:cs typeface="Arial"/>
              </a:rPr>
              <a:t>ns</a:t>
            </a:r>
            <a:r>
              <a:rPr sz="1900" spc="5" dirty="0">
                <a:latin typeface="Arial"/>
                <a:cs typeface="Arial"/>
              </a:rPr>
              <a:t>u</a:t>
            </a:r>
            <a:r>
              <a:rPr sz="1900" spc="-5" dirty="0">
                <a:latin typeface="Arial"/>
                <a:cs typeface="Arial"/>
              </a:rPr>
              <a:t>bu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spc="-5" dirty="0">
                <a:latin typeface="Arial"/>
                <a:cs typeface="Arial"/>
              </a:rPr>
              <a:t>tarafından</a:t>
            </a:r>
            <a:r>
              <a:rPr sz="1900" spc="7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“Ortağın</a:t>
            </a:r>
            <a:r>
              <a:rPr sz="1900" spc="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Adı</a:t>
            </a:r>
            <a:r>
              <a:rPr sz="1900" spc="6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ve</a:t>
            </a:r>
            <a:r>
              <a:rPr sz="1900" spc="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Soyadı</a:t>
            </a:r>
            <a:r>
              <a:rPr sz="1900" spc="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/</a:t>
            </a:r>
            <a:r>
              <a:rPr sz="1900" spc="6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Ticaret</a:t>
            </a:r>
            <a:r>
              <a:rPr sz="1900" spc="7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Unvanı,</a:t>
            </a:r>
            <a:r>
              <a:rPr sz="1900" spc="6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Ortağın</a:t>
            </a:r>
            <a:r>
              <a:rPr sz="1900" spc="70" dirty="0">
                <a:latin typeface="Arial"/>
                <a:cs typeface="Arial"/>
              </a:rPr>
              <a:t> </a:t>
            </a:r>
            <a:r>
              <a:rPr sz="1900" spc="-35" dirty="0">
                <a:latin typeface="Arial"/>
                <a:cs typeface="Arial"/>
              </a:rPr>
              <a:t>Temsil</a:t>
            </a:r>
            <a:r>
              <a:rPr sz="1900" spc="6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ve</a:t>
            </a:r>
            <a:r>
              <a:rPr sz="1900" spc="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Yönetime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sz="1900" spc="-5" dirty="0">
                <a:latin typeface="Arial"/>
                <a:cs typeface="Arial"/>
              </a:rPr>
              <a:t>İlişkin</a:t>
            </a:r>
            <a:r>
              <a:rPr sz="1900" spc="38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Bilgilerinin</a:t>
            </a:r>
            <a:r>
              <a:rPr sz="1900" spc="409" dirty="0">
                <a:latin typeface="Arial"/>
                <a:cs typeface="Arial"/>
              </a:rPr>
              <a:t> </a:t>
            </a:r>
            <a:r>
              <a:rPr sz="1900" spc="-65" dirty="0">
                <a:latin typeface="Arial"/>
                <a:cs typeface="Arial"/>
              </a:rPr>
              <a:t>Yer</a:t>
            </a:r>
            <a:r>
              <a:rPr sz="1900" spc="39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Aldığı</a:t>
            </a:r>
            <a:r>
              <a:rPr sz="1900" spc="40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Ticaret</a:t>
            </a:r>
            <a:r>
              <a:rPr sz="1900" spc="38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Sicil</a:t>
            </a:r>
            <a:r>
              <a:rPr sz="1900" spc="3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Gazetesi</a:t>
            </a:r>
            <a:r>
              <a:rPr sz="1900" spc="380" dirty="0">
                <a:latin typeface="Arial"/>
                <a:cs typeface="Arial"/>
              </a:rPr>
              <a:t> </a:t>
            </a:r>
            <a:r>
              <a:rPr sz="1900" spc="-45" dirty="0">
                <a:latin typeface="Arial"/>
                <a:cs typeface="Arial"/>
              </a:rPr>
              <a:t>Tarih</a:t>
            </a:r>
            <a:r>
              <a:rPr sz="1900" spc="39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ve</a:t>
            </a:r>
            <a:r>
              <a:rPr sz="1900" spc="3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Sayısı</a:t>
            </a:r>
            <a:r>
              <a:rPr sz="1900" spc="375" dirty="0">
                <a:latin typeface="Arial"/>
                <a:cs typeface="Arial"/>
              </a:rPr>
              <a:t> </a:t>
            </a:r>
            <a:r>
              <a:rPr sz="1900" spc="5" dirty="0">
                <a:latin typeface="Arial"/>
                <a:cs typeface="Arial"/>
              </a:rPr>
              <a:t>ile</a:t>
            </a:r>
            <a:r>
              <a:rPr sz="1900" spc="38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Ortağın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1600"/>
              </a:lnSpc>
              <a:tabLst>
                <a:tab pos="1472565" algn="l"/>
                <a:tab pos="3218180" algn="l"/>
                <a:tab pos="4462780" algn="l"/>
                <a:tab pos="5636895" algn="l"/>
                <a:tab pos="6583045" algn="l"/>
                <a:tab pos="7613650" algn="l"/>
              </a:tabLst>
            </a:pPr>
            <a:r>
              <a:rPr sz="1900" spc="-5" dirty="0">
                <a:latin typeface="Arial"/>
                <a:cs typeface="Arial"/>
              </a:rPr>
              <a:t>Belgesinin	Düzenlendiği	</a:t>
            </a:r>
            <a:r>
              <a:rPr sz="1900" spc="-25" dirty="0">
                <a:latin typeface="Arial"/>
                <a:cs typeface="Arial"/>
              </a:rPr>
              <a:t>Tarihteki	</a:t>
            </a:r>
            <a:r>
              <a:rPr sz="1900" spc="-5" dirty="0">
                <a:latin typeface="Arial"/>
                <a:cs typeface="Arial"/>
              </a:rPr>
              <a:t>Ortaklık	Hisse	</a:t>
            </a:r>
            <a:r>
              <a:rPr sz="1900" dirty="0">
                <a:latin typeface="Arial"/>
                <a:cs typeface="Arial"/>
              </a:rPr>
              <a:t>Oranı”	</a:t>
            </a:r>
            <a:r>
              <a:rPr sz="1900" spc="-5" dirty="0">
                <a:latin typeface="Arial"/>
                <a:cs typeface="Arial"/>
              </a:rPr>
              <a:t>yazılarak</a:t>
            </a:r>
            <a:endParaRPr sz="1900">
              <a:latin typeface="Arial"/>
              <a:cs typeface="Arial"/>
            </a:endParaRPr>
          </a:p>
          <a:p>
            <a:pPr marL="12700" marR="6350">
              <a:lnSpc>
                <a:spcPct val="70000"/>
              </a:lnSpc>
              <a:spcBef>
                <a:spcPts val="340"/>
              </a:spcBef>
            </a:pPr>
            <a:r>
              <a:rPr sz="1900" spc="-5" dirty="0">
                <a:latin typeface="Arial"/>
                <a:cs typeface="Arial"/>
              </a:rPr>
              <a:t>düzenlendikten </a:t>
            </a:r>
            <a:r>
              <a:rPr sz="1900" dirty="0">
                <a:latin typeface="Arial"/>
                <a:cs typeface="Arial"/>
              </a:rPr>
              <a:t>sonra </a:t>
            </a:r>
            <a:r>
              <a:rPr sz="1900" spc="-5" dirty="0">
                <a:latin typeface="Arial"/>
                <a:cs typeface="Arial"/>
              </a:rPr>
              <a:t>iş </a:t>
            </a:r>
            <a:r>
              <a:rPr sz="1900" dirty="0">
                <a:latin typeface="Arial"/>
                <a:cs typeface="Arial"/>
              </a:rPr>
              <a:t>deneyim belgesini kullanan tüzel </a:t>
            </a:r>
            <a:r>
              <a:rPr sz="1900" spc="-5" dirty="0">
                <a:latin typeface="Arial"/>
                <a:cs typeface="Arial"/>
              </a:rPr>
              <a:t>kişinin temsilcisi ve </a:t>
            </a:r>
            <a:r>
              <a:rPr sz="1900" spc="-10" dirty="0">
                <a:latin typeface="Arial"/>
                <a:cs typeface="Arial"/>
              </a:rPr>
              <a:t>iş  </a:t>
            </a:r>
            <a:r>
              <a:rPr sz="1900" spc="-5" dirty="0">
                <a:latin typeface="Arial"/>
                <a:cs typeface="Arial"/>
              </a:rPr>
              <a:t>deneyim belgesi sahibi tarafından da </a:t>
            </a:r>
            <a:r>
              <a:rPr sz="1900" spc="-10" dirty="0">
                <a:latin typeface="Arial"/>
                <a:cs typeface="Arial"/>
              </a:rPr>
              <a:t>imzalanması</a:t>
            </a:r>
            <a:r>
              <a:rPr sz="1900" spc="22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gerekecektir.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61823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Ortaklık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Bilgileri ve Yönetimdeki</a:t>
            </a:r>
            <a:r>
              <a:rPr sz="2400" b="1" spc="-1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Görevliler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297" y="896721"/>
            <a:ext cx="8584565" cy="4815840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  <a:tabLst>
                <a:tab pos="354965" algn="l"/>
              </a:tabLst>
            </a:pPr>
            <a:r>
              <a:rPr sz="1700" dirty="0">
                <a:latin typeface="Arial"/>
                <a:cs typeface="Arial"/>
              </a:rPr>
              <a:t>-	</a:t>
            </a:r>
            <a:r>
              <a:rPr sz="1700" spc="-5" dirty="0">
                <a:latin typeface="Arial"/>
                <a:cs typeface="Arial"/>
              </a:rPr>
              <a:t>30 Eylül 2020 tarihli </a:t>
            </a:r>
            <a:r>
              <a:rPr sz="1700" dirty="0">
                <a:latin typeface="Arial"/>
                <a:cs typeface="Arial"/>
              </a:rPr>
              <a:t>değişiklik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ile;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1700" i="1" spc="-15" dirty="0">
                <a:latin typeface="Arial"/>
                <a:cs typeface="Arial"/>
              </a:rPr>
              <a:t>Tüzel </a:t>
            </a:r>
            <a:r>
              <a:rPr sz="1700" i="1" dirty="0">
                <a:latin typeface="Arial"/>
                <a:cs typeface="Arial"/>
              </a:rPr>
              <a:t>kişi olması </a:t>
            </a:r>
            <a:r>
              <a:rPr sz="1700" i="1" spc="-5" dirty="0">
                <a:latin typeface="Arial"/>
                <a:cs typeface="Arial"/>
              </a:rPr>
              <a:t>halinde,</a:t>
            </a:r>
            <a:r>
              <a:rPr sz="17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bu </a:t>
            </a:r>
            <a:r>
              <a:rPr sz="17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Yönetmelik </a:t>
            </a:r>
            <a:r>
              <a:rPr sz="17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ekinde </a:t>
            </a:r>
            <a:r>
              <a:rPr sz="17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yer </a:t>
            </a:r>
            <a:r>
              <a:rPr sz="17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alan </a:t>
            </a:r>
            <a:r>
              <a:rPr sz="1700" i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Tüzel </a:t>
            </a:r>
            <a:r>
              <a:rPr sz="17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Kişilerde</a:t>
            </a:r>
            <a:r>
              <a:rPr sz="1700" i="1" u="heavy" spc="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7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Ortaklık</a:t>
            </a:r>
            <a:endParaRPr sz="1700">
              <a:latin typeface="Arial"/>
              <a:cs typeface="Arial"/>
            </a:endParaRPr>
          </a:p>
          <a:p>
            <a:pPr marL="12700" marR="114935" indent="-635">
              <a:lnSpc>
                <a:spcPct val="100000"/>
              </a:lnSpc>
            </a:pPr>
            <a:r>
              <a:rPr sz="1700" u="heavy" spc="-4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Bilgilerine </a:t>
            </a:r>
            <a:r>
              <a:rPr sz="17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 Yönetimdeki </a:t>
            </a:r>
            <a:r>
              <a:rPr sz="17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Görevlilere </a:t>
            </a:r>
            <a:r>
              <a:rPr sz="17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İlişkin Son </a:t>
            </a:r>
            <a:r>
              <a:rPr sz="17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Durumu Gösterir </a:t>
            </a:r>
            <a:r>
              <a:rPr sz="1700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Belge </a:t>
            </a:r>
            <a:r>
              <a:rPr sz="1700" i="1" dirty="0">
                <a:latin typeface="Arial"/>
                <a:cs typeface="Arial"/>
              </a:rPr>
              <a:t>ile </a:t>
            </a:r>
            <a:r>
              <a:rPr sz="1700" i="1" spc="-15" dirty="0">
                <a:latin typeface="Arial"/>
                <a:cs typeface="Arial"/>
              </a:rPr>
              <a:t>tüzel </a:t>
            </a:r>
            <a:r>
              <a:rPr sz="1700" i="1" spc="-5" dirty="0">
                <a:latin typeface="Arial"/>
                <a:cs typeface="Arial"/>
              </a:rPr>
              <a:t>kişiliğin  noter tasdikli </a:t>
            </a:r>
            <a:r>
              <a:rPr sz="1700" i="1" spc="-15" dirty="0">
                <a:latin typeface="Arial"/>
                <a:cs typeface="Arial"/>
              </a:rPr>
              <a:t>imza </a:t>
            </a:r>
            <a:r>
              <a:rPr sz="1700" i="1" dirty="0">
                <a:latin typeface="Arial"/>
                <a:cs typeface="Arial"/>
              </a:rPr>
              <a:t>sirkülerinin, </a:t>
            </a:r>
            <a:r>
              <a:rPr sz="1700" i="1" spc="-5" dirty="0">
                <a:latin typeface="Arial"/>
                <a:cs typeface="Arial"/>
              </a:rPr>
              <a:t>teklif </a:t>
            </a:r>
            <a:r>
              <a:rPr sz="1700" i="1" dirty="0">
                <a:latin typeface="Arial"/>
                <a:cs typeface="Arial"/>
              </a:rPr>
              <a:t>kapsamında sunulması</a:t>
            </a:r>
            <a:r>
              <a:rPr sz="1700" i="1" spc="30" dirty="0">
                <a:latin typeface="Arial"/>
                <a:cs typeface="Arial"/>
              </a:rPr>
              <a:t> </a:t>
            </a:r>
            <a:r>
              <a:rPr sz="1700" i="1" spc="-10" dirty="0">
                <a:latin typeface="Arial"/>
                <a:cs typeface="Arial"/>
              </a:rPr>
              <a:t>zorunludur.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700" spc="-5" dirty="0">
                <a:latin typeface="Arial"/>
                <a:cs typeface="Arial"/>
              </a:rPr>
              <a:t>Düzenlemesi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getirilmiştir.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700" dirty="0">
                <a:latin typeface="Arial"/>
                <a:cs typeface="Arial"/>
              </a:rPr>
              <a:t>-	</a:t>
            </a:r>
            <a:r>
              <a:rPr sz="1700" b="1" dirty="0">
                <a:latin typeface="Arial"/>
                <a:cs typeface="Arial"/>
              </a:rPr>
              <a:t>20 Haziran 2021 </a:t>
            </a:r>
            <a:r>
              <a:rPr sz="1700" b="1" spc="-5" dirty="0">
                <a:latin typeface="Arial"/>
                <a:cs typeface="Arial"/>
              </a:rPr>
              <a:t>tarihli değişiklik</a:t>
            </a:r>
            <a:r>
              <a:rPr sz="1700" b="1" spc="50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ile;</a:t>
            </a:r>
            <a:endParaRPr sz="1700">
              <a:latin typeface="Arial"/>
              <a:cs typeface="Arial"/>
            </a:endParaRPr>
          </a:p>
          <a:p>
            <a:pPr marL="12700" marR="309245">
              <a:lnSpc>
                <a:spcPct val="100000"/>
              </a:lnSpc>
              <a:spcBef>
                <a:spcPts val="960"/>
              </a:spcBef>
            </a:pPr>
            <a:r>
              <a:rPr sz="1700" i="1" spc="-15" dirty="0">
                <a:latin typeface="Arial"/>
                <a:cs typeface="Arial"/>
              </a:rPr>
              <a:t>Tüzel </a:t>
            </a:r>
            <a:r>
              <a:rPr sz="1700" i="1" spc="-5" dirty="0">
                <a:latin typeface="Arial"/>
                <a:cs typeface="Arial"/>
              </a:rPr>
              <a:t>kişilerde; isteklilerin </a:t>
            </a:r>
            <a:r>
              <a:rPr sz="1700" i="1" dirty="0">
                <a:latin typeface="Arial"/>
                <a:cs typeface="Arial"/>
              </a:rPr>
              <a:t>yönetimindeki </a:t>
            </a:r>
            <a:r>
              <a:rPr sz="1700" i="1" spc="-5" dirty="0">
                <a:latin typeface="Arial"/>
                <a:cs typeface="Arial"/>
              </a:rPr>
              <a:t>görevliler </a:t>
            </a:r>
            <a:r>
              <a:rPr sz="1700" i="1" dirty="0">
                <a:latin typeface="Arial"/>
                <a:cs typeface="Arial"/>
              </a:rPr>
              <a:t>ile ilgisine </a:t>
            </a:r>
            <a:r>
              <a:rPr sz="1700" i="1" spc="-5" dirty="0">
                <a:latin typeface="Arial"/>
                <a:cs typeface="Arial"/>
              </a:rPr>
              <a:t>göre, ortaklar </a:t>
            </a:r>
            <a:r>
              <a:rPr sz="1700" i="1" dirty="0">
                <a:latin typeface="Arial"/>
                <a:cs typeface="Arial"/>
              </a:rPr>
              <a:t>ve </a:t>
            </a:r>
            <a:r>
              <a:rPr sz="1700" i="1" spc="-5" dirty="0">
                <a:latin typeface="Arial"/>
                <a:cs typeface="Arial"/>
              </a:rPr>
              <a:t>ortaklık  oranlarına </a:t>
            </a:r>
            <a:r>
              <a:rPr sz="1700" i="1" dirty="0">
                <a:latin typeface="Arial"/>
                <a:cs typeface="Arial"/>
              </a:rPr>
              <a:t>(halka </a:t>
            </a:r>
            <a:r>
              <a:rPr sz="1700" i="1" spc="-5" dirty="0">
                <a:latin typeface="Arial"/>
                <a:cs typeface="Arial"/>
              </a:rPr>
              <a:t>arz edilen </a:t>
            </a:r>
            <a:r>
              <a:rPr sz="1700" i="1" dirty="0">
                <a:latin typeface="Arial"/>
                <a:cs typeface="Arial"/>
              </a:rPr>
              <a:t>hisseler </a:t>
            </a:r>
            <a:r>
              <a:rPr sz="1700" i="1" spc="-5" dirty="0">
                <a:latin typeface="Arial"/>
                <a:cs typeface="Arial"/>
              </a:rPr>
              <a:t>hariç)/üyelerine/kurucularına ilişkin bilgiler idarece  EKAP’tan </a:t>
            </a:r>
            <a:r>
              <a:rPr sz="1700" i="1" spc="-15" dirty="0">
                <a:latin typeface="Arial"/>
                <a:cs typeface="Arial"/>
              </a:rPr>
              <a:t>alınır. </a:t>
            </a:r>
            <a:r>
              <a:rPr sz="1700" i="1" spc="-5" dirty="0">
                <a:latin typeface="Arial"/>
                <a:cs typeface="Arial"/>
              </a:rPr>
              <a:t>EKAP’a kayıtlı olmayan </a:t>
            </a:r>
            <a:r>
              <a:rPr sz="1700" i="1" dirty="0">
                <a:latin typeface="Arial"/>
                <a:cs typeface="Arial"/>
              </a:rPr>
              <a:t>yabancı </a:t>
            </a:r>
            <a:r>
              <a:rPr sz="1700" i="1" spc="-5" dirty="0">
                <a:latin typeface="Arial"/>
                <a:cs typeface="Arial"/>
              </a:rPr>
              <a:t>istekliler tarafından </a:t>
            </a:r>
            <a:r>
              <a:rPr sz="1700" i="1" dirty="0">
                <a:latin typeface="Arial"/>
                <a:cs typeface="Arial"/>
              </a:rPr>
              <a:t>ise, ilgili </a:t>
            </a:r>
            <a:r>
              <a:rPr sz="1700" i="1" spc="-5" dirty="0">
                <a:latin typeface="Arial"/>
                <a:cs typeface="Arial"/>
              </a:rPr>
              <a:t>ülke  </a:t>
            </a:r>
            <a:r>
              <a:rPr sz="1700" i="1" spc="-10" dirty="0">
                <a:latin typeface="Arial"/>
                <a:cs typeface="Arial"/>
              </a:rPr>
              <a:t>mevzuatı </a:t>
            </a:r>
            <a:r>
              <a:rPr sz="1700" i="1" spc="-5" dirty="0">
                <a:latin typeface="Arial"/>
                <a:cs typeface="Arial"/>
              </a:rPr>
              <a:t>dikkate alınarak, belirtilen hususlara </a:t>
            </a:r>
            <a:r>
              <a:rPr sz="1700" i="1" dirty="0">
                <a:latin typeface="Arial"/>
                <a:cs typeface="Arial"/>
              </a:rPr>
              <a:t>ilişkin </a:t>
            </a:r>
            <a:r>
              <a:rPr sz="1700" i="1" spc="-5" dirty="0">
                <a:latin typeface="Arial"/>
                <a:cs typeface="Arial"/>
              </a:rPr>
              <a:t>gerekli belgeler</a:t>
            </a:r>
            <a:r>
              <a:rPr sz="1700" i="1" spc="60" dirty="0">
                <a:latin typeface="Arial"/>
                <a:cs typeface="Arial"/>
              </a:rPr>
              <a:t> </a:t>
            </a:r>
            <a:r>
              <a:rPr sz="1700" i="1" spc="-5" dirty="0">
                <a:latin typeface="Arial"/>
                <a:cs typeface="Arial"/>
              </a:rPr>
              <a:t>sunulur.”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700" spc="-5" dirty="0">
                <a:latin typeface="Arial"/>
                <a:cs typeface="Arial"/>
              </a:rPr>
              <a:t>Düzenlemesi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getirilmiştir.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Tüzel Kişilerde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Ortaklık Bilgilerine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ve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Yönetimdeki Görevlilere </a:t>
            </a: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İlişkin Son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Durumu</a:t>
            </a:r>
            <a:r>
              <a:rPr sz="1700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Gösterir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dirty="0">
                <a:solidFill>
                  <a:srgbClr val="FF0000"/>
                </a:solidFill>
                <a:latin typeface="Arial"/>
                <a:cs typeface="Arial"/>
              </a:rPr>
              <a:t>Belge </a:t>
            </a:r>
            <a:r>
              <a:rPr sz="1700" spc="-5" dirty="0">
                <a:solidFill>
                  <a:srgbClr val="FF0000"/>
                </a:solidFill>
                <a:latin typeface="Arial"/>
                <a:cs typeface="Arial"/>
              </a:rPr>
              <a:t>yürürlükten</a:t>
            </a:r>
            <a:r>
              <a:rPr sz="1700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10" dirty="0">
                <a:solidFill>
                  <a:srgbClr val="FF0000"/>
                </a:solidFill>
                <a:latin typeface="Arial"/>
                <a:cs typeface="Arial"/>
              </a:rPr>
              <a:t>kaldırılmıştır.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700" i="1" dirty="0">
                <a:latin typeface="Arial"/>
                <a:cs typeface="Arial"/>
              </a:rPr>
              <a:t>Yürürlük : </a:t>
            </a:r>
            <a:r>
              <a:rPr sz="1700" spc="-5" dirty="0">
                <a:latin typeface="Arial"/>
                <a:cs typeface="Arial"/>
              </a:rPr>
              <a:t>İlan </a:t>
            </a:r>
            <a:r>
              <a:rPr sz="1700" dirty="0">
                <a:latin typeface="Arial"/>
                <a:cs typeface="Arial"/>
              </a:rPr>
              <a:t>ve </a:t>
            </a:r>
            <a:r>
              <a:rPr sz="1700" spc="-5" dirty="0">
                <a:latin typeface="Arial"/>
                <a:cs typeface="Arial"/>
              </a:rPr>
              <a:t>duyurusu </a:t>
            </a:r>
            <a:r>
              <a:rPr sz="1700" spc="-10" dirty="0">
                <a:latin typeface="Arial"/>
                <a:cs typeface="Arial"/>
              </a:rPr>
              <a:t>yürürlük </a:t>
            </a:r>
            <a:r>
              <a:rPr sz="1700" spc="-5" dirty="0">
                <a:latin typeface="Arial"/>
                <a:cs typeface="Arial"/>
              </a:rPr>
              <a:t>tarihi (19.08.2021) </a:t>
            </a:r>
            <a:r>
              <a:rPr sz="1700" dirty="0">
                <a:latin typeface="Arial"/>
                <a:cs typeface="Arial"/>
              </a:rPr>
              <a:t>ve sonrasında </a:t>
            </a:r>
            <a:r>
              <a:rPr sz="1700" spc="-5" dirty="0">
                <a:latin typeface="Arial"/>
                <a:cs typeface="Arial"/>
              </a:rPr>
              <a:t>olan</a:t>
            </a:r>
            <a:r>
              <a:rPr sz="1700" spc="16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ihalelerde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61823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Ortaklık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Bilgileri ve Yönetimdeki</a:t>
            </a:r>
            <a:r>
              <a:rPr sz="2400" b="1" spc="-1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Görevliler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56180"/>
            <a:ext cx="8518525" cy="495554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90"/>
              </a:spcBef>
              <a:buFont typeface="Arial"/>
              <a:buChar char="-"/>
              <a:tabLst>
                <a:tab pos="355600" algn="l"/>
              </a:tabLst>
            </a:pPr>
            <a:r>
              <a:rPr sz="1900" b="1" spc="-5" dirty="0">
                <a:latin typeface="Arial"/>
                <a:cs typeface="Arial"/>
              </a:rPr>
              <a:t>20 Haziran 2021 tarihli değişiklik</a:t>
            </a:r>
            <a:r>
              <a:rPr sz="1900" b="1" spc="9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sonrasında;</a:t>
            </a:r>
            <a:endParaRPr sz="19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300" i="1" spc="-10" dirty="0">
                <a:latin typeface="Arial"/>
                <a:cs typeface="Arial"/>
              </a:rPr>
              <a:t>Yürürlük </a:t>
            </a:r>
            <a:r>
              <a:rPr sz="1300" i="1" spc="-5" dirty="0">
                <a:latin typeface="Arial"/>
                <a:cs typeface="Arial"/>
              </a:rPr>
              <a:t>: </a:t>
            </a:r>
            <a:r>
              <a:rPr sz="1300" spc="-5" dirty="0">
                <a:latin typeface="Arial"/>
                <a:cs typeface="Arial"/>
              </a:rPr>
              <a:t>İlan </a:t>
            </a:r>
            <a:r>
              <a:rPr sz="1300" spc="-10" dirty="0">
                <a:latin typeface="Arial"/>
                <a:cs typeface="Arial"/>
              </a:rPr>
              <a:t>ve duyurusu </a:t>
            </a:r>
            <a:r>
              <a:rPr sz="1300" spc="-5" dirty="0">
                <a:latin typeface="Arial"/>
                <a:cs typeface="Arial"/>
              </a:rPr>
              <a:t>yürürlük tarihi (19.08.2021) </a:t>
            </a:r>
            <a:r>
              <a:rPr sz="1300" spc="-10" dirty="0">
                <a:latin typeface="Arial"/>
                <a:cs typeface="Arial"/>
              </a:rPr>
              <a:t>ve </a:t>
            </a:r>
            <a:r>
              <a:rPr sz="1300" spc="-5" dirty="0">
                <a:latin typeface="Arial"/>
                <a:cs typeface="Arial"/>
              </a:rPr>
              <a:t>sonrasında olan</a:t>
            </a:r>
            <a:r>
              <a:rPr sz="1300" spc="15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ihalelerde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900" spc="-5" dirty="0">
                <a:latin typeface="Arial"/>
                <a:cs typeface="Arial"/>
              </a:rPr>
              <a:t>Aday veya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isteklilerin;</a:t>
            </a:r>
            <a:endParaRPr sz="19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994"/>
              </a:spcBef>
              <a:buChar char="-"/>
              <a:tabLst>
                <a:tab pos="355600" algn="l"/>
              </a:tabLst>
            </a:pPr>
            <a:r>
              <a:rPr sz="1900" spc="-5" dirty="0">
                <a:latin typeface="Arial"/>
                <a:cs typeface="Arial"/>
              </a:rPr>
              <a:t>yönetimindeki </a:t>
            </a:r>
            <a:r>
              <a:rPr sz="1900" spc="-10" dirty="0">
                <a:latin typeface="Arial"/>
                <a:cs typeface="Arial"/>
              </a:rPr>
              <a:t>görevliler</a:t>
            </a:r>
            <a:r>
              <a:rPr sz="1900" spc="10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ile</a:t>
            </a:r>
            <a:endParaRPr sz="1900">
              <a:latin typeface="Arial"/>
              <a:cs typeface="Arial"/>
            </a:endParaRPr>
          </a:p>
          <a:p>
            <a:pPr marL="355600" indent="-342900" algn="just">
              <a:lnSpc>
                <a:spcPct val="100000"/>
              </a:lnSpc>
              <a:spcBef>
                <a:spcPts val="1010"/>
              </a:spcBef>
              <a:buChar char="-"/>
              <a:tabLst>
                <a:tab pos="355600" algn="l"/>
              </a:tabLst>
            </a:pPr>
            <a:r>
              <a:rPr sz="1900" spc="-5" dirty="0">
                <a:latin typeface="Arial"/>
                <a:cs typeface="Arial"/>
              </a:rPr>
              <a:t>ortaklarına/üyelerine/kurucularına yönelik </a:t>
            </a:r>
            <a:r>
              <a:rPr sz="1900" spc="-10" dirty="0">
                <a:latin typeface="Arial"/>
                <a:cs typeface="Arial"/>
              </a:rPr>
              <a:t>bilgi </a:t>
            </a:r>
            <a:r>
              <a:rPr sz="1900" spc="-5" dirty="0">
                <a:latin typeface="Arial"/>
                <a:cs typeface="Arial"/>
              </a:rPr>
              <a:t>ve belgelere </a:t>
            </a:r>
            <a:r>
              <a:rPr sz="1900" spc="-10" dirty="0">
                <a:latin typeface="Arial"/>
                <a:cs typeface="Arial"/>
              </a:rPr>
              <a:t>ilişkin</a:t>
            </a:r>
            <a:r>
              <a:rPr sz="1900" spc="32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olarak,</a:t>
            </a:r>
            <a:endParaRPr sz="1900">
              <a:latin typeface="Arial"/>
              <a:cs typeface="Arial"/>
            </a:endParaRPr>
          </a:p>
          <a:p>
            <a:pPr marL="12700" marR="186690" algn="just">
              <a:lnSpc>
                <a:spcPct val="100000"/>
              </a:lnSpc>
              <a:spcBef>
                <a:spcPts val="994"/>
              </a:spcBef>
            </a:pPr>
            <a:r>
              <a:rPr sz="1900" spc="-10" dirty="0">
                <a:latin typeface="Arial"/>
                <a:cs typeface="Arial"/>
              </a:rPr>
              <a:t>bilgi </a:t>
            </a:r>
            <a:r>
              <a:rPr sz="1900" spc="-5" dirty="0">
                <a:latin typeface="Arial"/>
                <a:cs typeface="Arial"/>
              </a:rPr>
              <a:t>ve </a:t>
            </a:r>
            <a:r>
              <a:rPr sz="1900" spc="-10" dirty="0">
                <a:latin typeface="Arial"/>
                <a:cs typeface="Arial"/>
              </a:rPr>
              <a:t>belgelerin EKAP </a:t>
            </a:r>
            <a:r>
              <a:rPr sz="1900" spc="-5" dirty="0">
                <a:latin typeface="Arial"/>
                <a:cs typeface="Arial"/>
              </a:rPr>
              <a:t>ve MERSİS </a:t>
            </a:r>
            <a:r>
              <a:rPr sz="1900" spc="-10" dirty="0">
                <a:latin typeface="Arial"/>
                <a:cs typeface="Arial"/>
              </a:rPr>
              <a:t>üzerinden </a:t>
            </a:r>
            <a:r>
              <a:rPr sz="1900" spc="-5" dirty="0">
                <a:latin typeface="Arial"/>
                <a:cs typeface="Arial"/>
              </a:rPr>
              <a:t>aktarılması ile </a:t>
            </a:r>
            <a:r>
              <a:rPr sz="1900" spc="-10" dirty="0">
                <a:latin typeface="Arial"/>
                <a:cs typeface="Arial"/>
              </a:rPr>
              <a:t>her ihalede </a:t>
            </a:r>
            <a:r>
              <a:rPr sz="1900" spc="-5" dirty="0">
                <a:latin typeface="Arial"/>
                <a:cs typeface="Arial"/>
              </a:rPr>
              <a:t>ayrı  ayrı </a:t>
            </a:r>
            <a:r>
              <a:rPr sz="1900" spc="-10" dirty="0">
                <a:latin typeface="Arial"/>
                <a:cs typeface="Arial"/>
              </a:rPr>
              <a:t>bilgi/belge </a:t>
            </a:r>
            <a:r>
              <a:rPr sz="1900" spc="-5" dirty="0">
                <a:latin typeface="Arial"/>
                <a:cs typeface="Arial"/>
              </a:rPr>
              <a:t>sunulmasının yahut </a:t>
            </a:r>
            <a:r>
              <a:rPr sz="1900" spc="-10" dirty="0">
                <a:latin typeface="Arial"/>
                <a:cs typeface="Arial"/>
              </a:rPr>
              <a:t>beyan edilmesinin </a:t>
            </a:r>
            <a:r>
              <a:rPr sz="1900" spc="-5" dirty="0">
                <a:latin typeface="Arial"/>
                <a:cs typeface="Arial"/>
              </a:rPr>
              <a:t>önüne </a:t>
            </a:r>
            <a:r>
              <a:rPr sz="1900" spc="-10" dirty="0">
                <a:latin typeface="Arial"/>
                <a:cs typeface="Arial"/>
              </a:rPr>
              <a:t>geçilerek gerekli  </a:t>
            </a:r>
            <a:r>
              <a:rPr sz="1900" spc="-5" dirty="0">
                <a:latin typeface="Arial"/>
                <a:cs typeface="Arial"/>
              </a:rPr>
              <a:t>verilerin idarelerce </a:t>
            </a:r>
            <a:r>
              <a:rPr sz="1900" spc="-10" dirty="0">
                <a:latin typeface="Arial"/>
                <a:cs typeface="Arial"/>
              </a:rPr>
              <a:t>EKAP’tan </a:t>
            </a:r>
            <a:r>
              <a:rPr sz="1900" spc="-5" dirty="0">
                <a:latin typeface="Arial"/>
                <a:cs typeface="Arial"/>
              </a:rPr>
              <a:t>temin </a:t>
            </a:r>
            <a:r>
              <a:rPr sz="1900" spc="-10" dirty="0">
                <a:latin typeface="Arial"/>
                <a:cs typeface="Arial"/>
              </a:rPr>
              <a:t>edilebilmesi</a:t>
            </a:r>
            <a:r>
              <a:rPr sz="1900" spc="229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öngörülmüştür.</a:t>
            </a:r>
            <a:endParaRPr sz="19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994"/>
              </a:spcBef>
            </a:pPr>
            <a:r>
              <a:rPr sz="1900" spc="-5" dirty="0">
                <a:latin typeface="Arial"/>
                <a:cs typeface="Arial"/>
              </a:rPr>
              <a:t>Doğrudan </a:t>
            </a:r>
            <a:r>
              <a:rPr sz="1900" spc="-10" dirty="0">
                <a:latin typeface="Arial"/>
                <a:cs typeface="Arial"/>
              </a:rPr>
              <a:t>EKAP’tan </a:t>
            </a:r>
            <a:r>
              <a:rPr sz="1900" spc="-5" dirty="0">
                <a:latin typeface="Arial"/>
                <a:cs typeface="Arial"/>
              </a:rPr>
              <a:t>veri temin edildiği </a:t>
            </a:r>
            <a:r>
              <a:rPr sz="1900" spc="-10" dirty="0">
                <a:latin typeface="Arial"/>
                <a:cs typeface="Arial"/>
              </a:rPr>
              <a:t>hallerde </a:t>
            </a:r>
            <a:r>
              <a:rPr sz="1900" spc="-5" dirty="0">
                <a:latin typeface="Arial"/>
                <a:cs typeface="Arial"/>
              </a:rPr>
              <a:t>kayıtların güncel </a:t>
            </a:r>
            <a:r>
              <a:rPr sz="1900" spc="-10" dirty="0">
                <a:latin typeface="Arial"/>
                <a:cs typeface="Arial"/>
              </a:rPr>
              <a:t>olmadığının  anlaşılması </a:t>
            </a:r>
            <a:r>
              <a:rPr sz="1900" spc="-5" dirty="0">
                <a:latin typeface="Arial"/>
                <a:cs typeface="Arial"/>
              </a:rPr>
              <a:t>durumunda tekliflerin değerlendirme </a:t>
            </a:r>
            <a:r>
              <a:rPr sz="1900" spc="-10" dirty="0">
                <a:latin typeface="Arial"/>
                <a:cs typeface="Arial"/>
              </a:rPr>
              <a:t>dışı </a:t>
            </a:r>
            <a:r>
              <a:rPr sz="1900" spc="-5" dirty="0">
                <a:latin typeface="Arial"/>
                <a:cs typeface="Arial"/>
              </a:rPr>
              <a:t>bırakılacağı, ayrıca, </a:t>
            </a:r>
            <a:r>
              <a:rPr sz="1900" spc="-10" dirty="0">
                <a:latin typeface="Arial"/>
                <a:cs typeface="Arial"/>
              </a:rPr>
              <a:t>EKAP  </a:t>
            </a:r>
            <a:r>
              <a:rPr sz="1900" spc="-5" dirty="0">
                <a:latin typeface="Arial"/>
                <a:cs typeface="Arial"/>
              </a:rPr>
              <a:t>ile ticaret sicil verileri </a:t>
            </a:r>
            <a:r>
              <a:rPr sz="1900" spc="-10" dirty="0">
                <a:latin typeface="Arial"/>
                <a:cs typeface="Arial"/>
              </a:rPr>
              <a:t>arasında </a:t>
            </a:r>
            <a:r>
              <a:rPr sz="1900" spc="-5" dirty="0">
                <a:latin typeface="Arial"/>
                <a:cs typeface="Arial"/>
              </a:rPr>
              <a:t>çelişki olması </a:t>
            </a:r>
            <a:r>
              <a:rPr sz="1900" spc="-10" dirty="0">
                <a:latin typeface="Arial"/>
                <a:cs typeface="Arial"/>
              </a:rPr>
              <a:t>halinde </a:t>
            </a:r>
            <a:r>
              <a:rPr sz="1900" spc="-5" dirty="0">
                <a:latin typeface="Arial"/>
                <a:cs typeface="Arial"/>
              </a:rPr>
              <a:t>MERSİS’te yer alan  </a:t>
            </a:r>
            <a:r>
              <a:rPr sz="1900" spc="-10" dirty="0">
                <a:latin typeface="Arial"/>
                <a:cs typeface="Arial"/>
              </a:rPr>
              <a:t>bilgilerin esas alınacağı</a:t>
            </a:r>
            <a:r>
              <a:rPr sz="1900" spc="11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açıklanmıştır.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1900" spc="-5" dirty="0">
                <a:latin typeface="Arial"/>
                <a:cs typeface="Arial"/>
              </a:rPr>
              <a:t>(KİGT md</a:t>
            </a:r>
            <a:r>
              <a:rPr sz="1900" spc="-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31.3)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61823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Ortaklık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Bilgileri ve Yönetimdeki</a:t>
            </a:r>
            <a:r>
              <a:rPr sz="2400" b="1" spc="-1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Görevliler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54119"/>
            <a:ext cx="8564880" cy="4989195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  <a:tabLst>
                <a:tab pos="354965" algn="l"/>
              </a:tabLst>
            </a:pPr>
            <a:r>
              <a:rPr sz="2000" dirty="0">
                <a:latin typeface="Arial"/>
                <a:cs typeface="Arial"/>
              </a:rPr>
              <a:t>-	</a:t>
            </a:r>
            <a:r>
              <a:rPr sz="2000" b="1" dirty="0">
                <a:latin typeface="Arial"/>
                <a:cs typeface="Arial"/>
              </a:rPr>
              <a:t>20 Haziran 2021 </a:t>
            </a:r>
            <a:r>
              <a:rPr sz="2000" b="1" spc="-5" dirty="0">
                <a:latin typeface="Arial"/>
                <a:cs typeface="Arial"/>
              </a:rPr>
              <a:t>tarihli değişiklik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sonrasında;</a:t>
            </a:r>
            <a:endParaRPr sz="2000">
              <a:latin typeface="Arial"/>
              <a:cs typeface="Arial"/>
            </a:endParaRPr>
          </a:p>
          <a:p>
            <a:pPr marL="12700" marR="202565">
              <a:lnSpc>
                <a:spcPts val="1510"/>
              </a:lnSpc>
              <a:spcBef>
                <a:spcPts val="1045"/>
              </a:spcBef>
            </a:pPr>
            <a:r>
              <a:rPr sz="1400" i="1" spc="-5" dirty="0">
                <a:latin typeface="Arial"/>
                <a:cs typeface="Arial"/>
              </a:rPr>
              <a:t>Yürürlük </a:t>
            </a:r>
            <a:r>
              <a:rPr sz="1400" i="1" dirty="0">
                <a:latin typeface="Arial"/>
                <a:cs typeface="Arial"/>
              </a:rPr>
              <a:t>: </a:t>
            </a:r>
            <a:r>
              <a:rPr sz="1400" spc="-5" dirty="0">
                <a:latin typeface="Arial"/>
                <a:cs typeface="Arial"/>
              </a:rPr>
              <a:t>İlan </a:t>
            </a:r>
            <a:r>
              <a:rPr sz="1400" spc="-10" dirty="0">
                <a:latin typeface="Arial"/>
                <a:cs typeface="Arial"/>
              </a:rPr>
              <a:t>ve </a:t>
            </a:r>
            <a:r>
              <a:rPr sz="1400" spc="-5" dirty="0">
                <a:latin typeface="Arial"/>
                <a:cs typeface="Arial"/>
              </a:rPr>
              <a:t>duyuru </a:t>
            </a:r>
            <a:r>
              <a:rPr sz="1400" dirty="0">
                <a:latin typeface="Arial"/>
                <a:cs typeface="Arial"/>
              </a:rPr>
              <a:t>tarihine </a:t>
            </a:r>
            <a:r>
              <a:rPr sz="1400" spc="-5" dirty="0">
                <a:latin typeface="Arial"/>
                <a:cs typeface="Arial"/>
              </a:rPr>
              <a:t>bakılmaksızın değişikliklerin </a:t>
            </a:r>
            <a:r>
              <a:rPr sz="1400" spc="-10" dirty="0">
                <a:latin typeface="Arial"/>
                <a:cs typeface="Arial"/>
              </a:rPr>
              <a:t>yayımı </a:t>
            </a:r>
            <a:r>
              <a:rPr sz="1400" spc="-5" dirty="0">
                <a:latin typeface="Arial"/>
                <a:cs typeface="Arial"/>
              </a:rPr>
              <a:t>tarihinden 30 gün </a:t>
            </a:r>
            <a:r>
              <a:rPr sz="1400" dirty="0">
                <a:latin typeface="Arial"/>
                <a:cs typeface="Arial"/>
              </a:rPr>
              <a:t>sonra </a:t>
            </a:r>
            <a:r>
              <a:rPr sz="1400" spc="-5" dirty="0">
                <a:latin typeface="Arial"/>
                <a:cs typeface="Arial"/>
              </a:rPr>
              <a:t>(20.07.2021)  yürürlüğe giren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düzenlemeler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</a:pPr>
            <a:r>
              <a:rPr sz="2000" dirty="0">
                <a:latin typeface="Arial"/>
                <a:cs typeface="Arial"/>
              </a:rPr>
              <a:t>Aday </a:t>
            </a:r>
            <a:r>
              <a:rPr sz="2000" spc="-5" dirty="0">
                <a:latin typeface="Arial"/>
                <a:cs typeface="Arial"/>
              </a:rPr>
              <a:t>veya isteklilerin </a:t>
            </a:r>
            <a:r>
              <a:rPr sz="2000" dirty="0">
                <a:latin typeface="Arial"/>
                <a:cs typeface="Arial"/>
              </a:rPr>
              <a:t>yönetimindeki </a:t>
            </a:r>
            <a:r>
              <a:rPr sz="2000" spc="-5" dirty="0">
                <a:latin typeface="Arial"/>
                <a:cs typeface="Arial"/>
              </a:rPr>
              <a:t>görevliler ile  ortaklarına/üyelerine/kurucularına ilişkin bilgi </a:t>
            </a:r>
            <a:r>
              <a:rPr sz="200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belgelerin EKAP’a </a:t>
            </a:r>
            <a:r>
              <a:rPr sz="2000" dirty="0">
                <a:latin typeface="Arial"/>
                <a:cs typeface="Arial"/>
              </a:rPr>
              <a:t>kaydı </a:t>
            </a:r>
            <a:r>
              <a:rPr sz="2000" spc="-5" dirty="0">
                <a:latin typeface="Arial"/>
                <a:cs typeface="Arial"/>
              </a:rPr>
              <a:t>ile  ilgili </a:t>
            </a:r>
            <a:r>
              <a:rPr sz="2000" dirty="0">
                <a:latin typeface="Arial"/>
                <a:cs typeface="Arial"/>
              </a:rPr>
              <a:t>olarak; tüzel kişilerde yönetimdeki </a:t>
            </a:r>
            <a:r>
              <a:rPr sz="2000" spc="-5" dirty="0">
                <a:latin typeface="Arial"/>
                <a:cs typeface="Arial"/>
              </a:rPr>
              <a:t>görevliler ile, ilgisine göre, </a:t>
            </a:r>
            <a:r>
              <a:rPr sz="2000" dirty="0">
                <a:latin typeface="Arial"/>
                <a:cs typeface="Arial"/>
              </a:rPr>
              <a:t>ortaklar ve  </a:t>
            </a:r>
            <a:r>
              <a:rPr sz="2000" spc="-5" dirty="0">
                <a:latin typeface="Arial"/>
                <a:cs typeface="Arial"/>
              </a:rPr>
              <a:t>ortaklık oranlarına/üyelere/kuruculara ilişkin kayıt kapsamında </a:t>
            </a:r>
            <a:r>
              <a:rPr sz="2000" spc="-15" dirty="0">
                <a:latin typeface="Arial"/>
                <a:cs typeface="Arial"/>
              </a:rPr>
              <a:t>Ticaret </a:t>
            </a:r>
            <a:r>
              <a:rPr sz="2000" dirty="0">
                <a:latin typeface="Arial"/>
                <a:cs typeface="Arial"/>
              </a:rPr>
              <a:t>Sicil  verilerinin esas </a:t>
            </a:r>
            <a:r>
              <a:rPr sz="2000" spc="-5" dirty="0">
                <a:latin typeface="Arial"/>
                <a:cs typeface="Arial"/>
              </a:rPr>
              <a:t>alınacağı hükme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bağlanmış,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55244">
              <a:lnSpc>
                <a:spcPct val="90000"/>
              </a:lnSpc>
              <a:spcBef>
                <a:spcPts val="1635"/>
              </a:spcBef>
            </a:pPr>
            <a:r>
              <a:rPr sz="2000" dirty="0">
                <a:latin typeface="Arial"/>
                <a:cs typeface="Arial"/>
              </a:rPr>
              <a:t>Anonim şirketlerde </a:t>
            </a:r>
            <a:r>
              <a:rPr sz="2000" spc="-5" dirty="0">
                <a:latin typeface="Arial"/>
                <a:cs typeface="Arial"/>
              </a:rPr>
              <a:t>ortaklar ve ortaklık oranlarının </a:t>
            </a:r>
            <a:r>
              <a:rPr sz="2000" dirty="0">
                <a:latin typeface="Arial"/>
                <a:cs typeface="Arial"/>
              </a:rPr>
              <a:t>kaydı kapsamında, </a:t>
            </a:r>
            <a:r>
              <a:rPr sz="2000" spc="-5" dirty="0">
                <a:latin typeface="Arial"/>
                <a:cs typeface="Arial"/>
              </a:rPr>
              <a:t>beyan  edilen kişilere ilişkin pay defteri ile dayanağı </a:t>
            </a:r>
            <a:r>
              <a:rPr sz="2000" dirty="0">
                <a:latin typeface="Arial"/>
                <a:cs typeface="Arial"/>
              </a:rPr>
              <a:t>yönetim kurulu karar </a:t>
            </a:r>
            <a:r>
              <a:rPr sz="2000" spc="-5" dirty="0">
                <a:latin typeface="Arial"/>
                <a:cs typeface="Arial"/>
              </a:rPr>
              <a:t>defterinin  ilgili kısımlarının, </a:t>
            </a:r>
            <a:r>
              <a:rPr sz="2000" dirty="0">
                <a:latin typeface="Arial"/>
                <a:cs typeface="Arial"/>
              </a:rPr>
              <a:t>şirket </a:t>
            </a:r>
            <a:r>
              <a:rPr sz="2000" spc="-5" dirty="0">
                <a:latin typeface="Arial"/>
                <a:cs typeface="Arial"/>
              </a:rPr>
              <a:t>niteliğinde olmayan </a:t>
            </a:r>
            <a:r>
              <a:rPr sz="2000" dirty="0">
                <a:latin typeface="Arial"/>
                <a:cs typeface="Arial"/>
              </a:rPr>
              <a:t>tüzel kişilerde </a:t>
            </a:r>
            <a:r>
              <a:rPr sz="2000" spc="-5" dirty="0">
                <a:latin typeface="Arial"/>
                <a:cs typeface="Arial"/>
              </a:rPr>
              <a:t>ise üyelerin veya  kurucuların </a:t>
            </a:r>
            <a:r>
              <a:rPr sz="2000" dirty="0">
                <a:latin typeface="Arial"/>
                <a:cs typeface="Arial"/>
              </a:rPr>
              <a:t>kaydı </a:t>
            </a:r>
            <a:r>
              <a:rPr sz="2000" spc="-5" dirty="0">
                <a:latin typeface="Arial"/>
                <a:cs typeface="Arial"/>
              </a:rPr>
              <a:t>kapsamında </a:t>
            </a:r>
            <a:r>
              <a:rPr sz="2000" spc="-15" dirty="0">
                <a:latin typeface="Arial"/>
                <a:cs typeface="Arial"/>
              </a:rPr>
              <a:t>Ticaret </a:t>
            </a:r>
            <a:r>
              <a:rPr sz="2000" dirty="0">
                <a:latin typeface="Arial"/>
                <a:cs typeface="Arial"/>
              </a:rPr>
              <a:t>Sicil </a:t>
            </a:r>
            <a:r>
              <a:rPr sz="2000" spc="-5" dirty="0">
                <a:latin typeface="Arial"/>
                <a:cs typeface="Arial"/>
              </a:rPr>
              <a:t>Gazetelerinde </a:t>
            </a:r>
            <a:r>
              <a:rPr sz="2000" dirty="0">
                <a:latin typeface="Arial"/>
                <a:cs typeface="Arial"/>
              </a:rPr>
              <a:t>yer </a:t>
            </a:r>
            <a:r>
              <a:rPr sz="2000" spc="-5" dirty="0">
                <a:latin typeface="Arial"/>
                <a:cs typeface="Arial"/>
              </a:rPr>
              <a:t>almayan  bilgileri </a:t>
            </a:r>
            <a:r>
              <a:rPr sz="2000" dirty="0">
                <a:latin typeface="Arial"/>
                <a:cs typeface="Arial"/>
              </a:rPr>
              <a:t>içeren </a:t>
            </a:r>
            <a:r>
              <a:rPr sz="2000" spc="-5" dirty="0">
                <a:latin typeface="Arial"/>
                <a:cs typeface="Arial"/>
              </a:rPr>
              <a:t>belgelerin ilgili kısımlarının da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taranarak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EKAP’a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yüklenmesi  </a:t>
            </a:r>
            <a:r>
              <a:rPr sz="2000" spc="-15" dirty="0">
                <a:latin typeface="Arial"/>
                <a:cs typeface="Arial"/>
              </a:rPr>
              <a:t>öngörülmüştür.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61823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Ortaklık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Bilgileri ve Yönetimdeki</a:t>
            </a:r>
            <a:r>
              <a:rPr sz="2400" b="1" spc="-1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Görevliler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79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54119"/>
            <a:ext cx="8572500" cy="4845685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  <a:tabLst>
                <a:tab pos="354965" algn="l"/>
              </a:tabLst>
            </a:pPr>
            <a:r>
              <a:rPr sz="2000" dirty="0">
                <a:latin typeface="Arial"/>
                <a:cs typeface="Arial"/>
              </a:rPr>
              <a:t>-	</a:t>
            </a:r>
            <a:r>
              <a:rPr sz="2000" b="1" dirty="0">
                <a:latin typeface="Arial"/>
                <a:cs typeface="Arial"/>
              </a:rPr>
              <a:t>20 Haziran 2021 </a:t>
            </a:r>
            <a:r>
              <a:rPr sz="2000" b="1" spc="-5" dirty="0">
                <a:latin typeface="Arial"/>
                <a:cs typeface="Arial"/>
              </a:rPr>
              <a:t>tarihli değişiklik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sonrasında;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i="1" spc="-5" dirty="0">
                <a:latin typeface="Arial"/>
                <a:cs typeface="Arial"/>
              </a:rPr>
              <a:t>Yürürlük </a:t>
            </a:r>
            <a:r>
              <a:rPr sz="1400" i="1" dirty="0">
                <a:latin typeface="Arial"/>
                <a:cs typeface="Arial"/>
              </a:rPr>
              <a:t>: </a:t>
            </a:r>
            <a:r>
              <a:rPr sz="1400" spc="-5" dirty="0">
                <a:latin typeface="Arial"/>
                <a:cs typeface="Arial"/>
              </a:rPr>
              <a:t>İlan </a:t>
            </a:r>
            <a:r>
              <a:rPr sz="1400" spc="-10" dirty="0">
                <a:latin typeface="Arial"/>
                <a:cs typeface="Arial"/>
              </a:rPr>
              <a:t>ve </a:t>
            </a:r>
            <a:r>
              <a:rPr sz="1400" spc="-5" dirty="0">
                <a:latin typeface="Arial"/>
                <a:cs typeface="Arial"/>
              </a:rPr>
              <a:t>duyurusu yürürlük tarihi (19.08.2021) </a:t>
            </a:r>
            <a:r>
              <a:rPr sz="1400" spc="-10" dirty="0">
                <a:latin typeface="Arial"/>
                <a:cs typeface="Arial"/>
              </a:rPr>
              <a:t>ve </a:t>
            </a:r>
            <a:r>
              <a:rPr sz="1400" spc="-5" dirty="0">
                <a:latin typeface="Arial"/>
                <a:cs typeface="Arial"/>
              </a:rPr>
              <a:t>sonrasında olan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ihalelerde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</a:pPr>
            <a:r>
              <a:rPr sz="2000" dirty="0">
                <a:latin typeface="Arial"/>
                <a:cs typeface="Arial"/>
              </a:rPr>
              <a:t>Kamu kurum ve </a:t>
            </a:r>
            <a:r>
              <a:rPr sz="2000" spc="-5" dirty="0">
                <a:latin typeface="Arial"/>
                <a:cs typeface="Arial"/>
              </a:rPr>
              <a:t>kuruluşları tarafından, </a:t>
            </a:r>
            <a:r>
              <a:rPr sz="2000" dirty="0">
                <a:latin typeface="Arial"/>
                <a:cs typeface="Arial"/>
              </a:rPr>
              <a:t>ticaret siciline </a:t>
            </a:r>
            <a:r>
              <a:rPr sz="2000" spc="-5" dirty="0">
                <a:latin typeface="Arial"/>
                <a:cs typeface="Arial"/>
              </a:rPr>
              <a:t>tescil olunan </a:t>
            </a:r>
            <a:r>
              <a:rPr sz="2000" dirty="0">
                <a:latin typeface="Arial"/>
                <a:cs typeface="Arial"/>
              </a:rPr>
              <a:t>temsile  yetkili kişiler </a:t>
            </a:r>
            <a:r>
              <a:rPr sz="2000" spc="-5" dirty="0">
                <a:latin typeface="Arial"/>
                <a:cs typeface="Arial"/>
              </a:rPr>
              <a:t>ile bunların </a:t>
            </a:r>
            <a:r>
              <a:rPr sz="2000" dirty="0">
                <a:latin typeface="Arial"/>
                <a:cs typeface="Arial"/>
              </a:rPr>
              <a:t>temsil şekilleri </a:t>
            </a:r>
            <a:r>
              <a:rPr sz="2000" spc="-5" dirty="0">
                <a:latin typeface="Arial"/>
                <a:cs typeface="Arial"/>
              </a:rPr>
              <a:t>hakkında </a:t>
            </a:r>
            <a:r>
              <a:rPr sz="2000" dirty="0">
                <a:latin typeface="Arial"/>
                <a:cs typeface="Arial"/>
              </a:rPr>
              <a:t>ticaret sicili </a:t>
            </a:r>
            <a:r>
              <a:rPr sz="2000" spc="-5" dirty="0">
                <a:latin typeface="Arial"/>
                <a:cs typeface="Arial"/>
              </a:rPr>
              <a:t>kayıtlarının  esas alınması gerekliliğine yönelik </a:t>
            </a:r>
            <a:r>
              <a:rPr sz="2000" dirty="0">
                <a:latin typeface="Arial"/>
                <a:cs typeface="Arial"/>
              </a:rPr>
              <a:t>Türk </a:t>
            </a:r>
            <a:r>
              <a:rPr sz="2000" spc="-15" dirty="0">
                <a:latin typeface="Arial"/>
                <a:cs typeface="Arial"/>
              </a:rPr>
              <a:t>Ticaret </a:t>
            </a:r>
            <a:r>
              <a:rPr sz="2000" spc="-5" dirty="0">
                <a:latin typeface="Arial"/>
                <a:cs typeface="Arial"/>
              </a:rPr>
              <a:t>Kanunu değişikliği  kapsamında, ihaleye katılım aşamasında istenen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imza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sirküleri</a:t>
            </a:r>
            <a:r>
              <a:rPr sz="20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Arial"/>
                <a:cs typeface="Arial"/>
              </a:rPr>
              <a:t>kaldırılmıştır</a:t>
            </a:r>
            <a:r>
              <a:rPr sz="2000" spc="-1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>
              <a:latin typeface="Arial"/>
              <a:cs typeface="Arial"/>
            </a:endParaRPr>
          </a:p>
          <a:p>
            <a:pPr marL="12700" marR="149860">
              <a:lnSpc>
                <a:spcPct val="120000"/>
              </a:lnSpc>
            </a:pPr>
            <a:r>
              <a:rPr sz="2000" spc="-5" dirty="0">
                <a:latin typeface="Arial"/>
                <a:cs typeface="Arial"/>
              </a:rPr>
              <a:t>Maliyet/Satış tutarı </a:t>
            </a:r>
            <a:r>
              <a:rPr sz="2000" dirty="0">
                <a:latin typeface="Arial"/>
                <a:cs typeface="Arial"/>
              </a:rPr>
              <a:t>tespit standart formlardan </a:t>
            </a:r>
            <a:r>
              <a:rPr sz="2000" spc="-5" dirty="0">
                <a:latin typeface="Arial"/>
                <a:cs typeface="Arial"/>
              </a:rPr>
              <a:t>imza </a:t>
            </a:r>
            <a:r>
              <a:rPr sz="2000" dirty="0">
                <a:latin typeface="Arial"/>
                <a:cs typeface="Arial"/>
              </a:rPr>
              <a:t>sirküleri </a:t>
            </a:r>
            <a:r>
              <a:rPr sz="2000" spc="-5" dirty="0">
                <a:latin typeface="Arial"/>
                <a:cs typeface="Arial"/>
              </a:rPr>
              <a:t>ibaresi  kaldırımış, </a:t>
            </a:r>
            <a:r>
              <a:rPr sz="2000" i="1" spc="-25" dirty="0">
                <a:latin typeface="Arial"/>
                <a:cs typeface="Arial"/>
              </a:rPr>
              <a:t>«Temsile </a:t>
            </a:r>
            <a:r>
              <a:rPr sz="2000" i="1" spc="-20" dirty="0">
                <a:latin typeface="Arial"/>
                <a:cs typeface="Arial"/>
              </a:rPr>
              <a:t>Yetkili </a:t>
            </a:r>
            <a:r>
              <a:rPr sz="2000" i="1" dirty="0">
                <a:latin typeface="Arial"/>
                <a:cs typeface="Arial"/>
              </a:rPr>
              <a:t>Olunduğunu Gösterir </a:t>
            </a:r>
            <a:r>
              <a:rPr sz="2000" i="1" spc="-5" dirty="0">
                <a:latin typeface="Arial"/>
                <a:cs typeface="Arial"/>
              </a:rPr>
              <a:t>Ticaret </a:t>
            </a:r>
            <a:r>
              <a:rPr sz="2000" i="1" dirty="0">
                <a:latin typeface="Arial"/>
                <a:cs typeface="Arial"/>
              </a:rPr>
              <a:t>Sicil </a:t>
            </a:r>
            <a:r>
              <a:rPr sz="2000" i="1" spc="-20" dirty="0">
                <a:latin typeface="Arial"/>
                <a:cs typeface="Arial"/>
              </a:rPr>
              <a:t>Tasdiknamesi  </a:t>
            </a:r>
            <a:r>
              <a:rPr sz="2000" i="1" dirty="0">
                <a:latin typeface="Arial"/>
                <a:cs typeface="Arial"/>
              </a:rPr>
              <a:t>veya Türkiye </a:t>
            </a:r>
            <a:r>
              <a:rPr sz="2000" i="1" spc="-5" dirty="0">
                <a:latin typeface="Arial"/>
                <a:cs typeface="Arial"/>
              </a:rPr>
              <a:t>Ticaret </a:t>
            </a:r>
            <a:r>
              <a:rPr sz="2000" i="1" dirty="0">
                <a:latin typeface="Arial"/>
                <a:cs typeface="Arial"/>
              </a:rPr>
              <a:t>Sicili </a:t>
            </a:r>
            <a:r>
              <a:rPr sz="2000" i="1" spc="-5" dirty="0">
                <a:latin typeface="Arial"/>
                <a:cs typeface="Arial"/>
              </a:rPr>
              <a:t>Gazetesinin </a:t>
            </a:r>
            <a:r>
              <a:rPr sz="2000" i="1" dirty="0">
                <a:latin typeface="Arial"/>
                <a:cs typeface="Arial"/>
              </a:rPr>
              <a:t>Aslı ya </a:t>
            </a:r>
            <a:r>
              <a:rPr sz="2000" i="1" spc="-5" dirty="0">
                <a:latin typeface="Arial"/>
                <a:cs typeface="Arial"/>
              </a:rPr>
              <a:t>da </a:t>
            </a:r>
            <a:r>
              <a:rPr sz="2000" i="1" dirty="0">
                <a:latin typeface="Arial"/>
                <a:cs typeface="Arial"/>
              </a:rPr>
              <a:t>Onaylı Sureti </a:t>
            </a:r>
            <a:r>
              <a:rPr sz="2000" i="1" spc="-5" dirty="0">
                <a:latin typeface="Arial"/>
                <a:cs typeface="Arial"/>
              </a:rPr>
              <a:t>ile </a:t>
            </a:r>
            <a:r>
              <a:rPr sz="2000" i="1" spc="-25" dirty="0">
                <a:latin typeface="Arial"/>
                <a:cs typeface="Arial"/>
              </a:rPr>
              <a:t>Tutanağı  </a:t>
            </a:r>
            <a:r>
              <a:rPr sz="2000" i="1" dirty="0">
                <a:latin typeface="Arial"/>
                <a:cs typeface="Arial"/>
              </a:rPr>
              <a:t>İmzalayanın </a:t>
            </a:r>
            <a:r>
              <a:rPr sz="2000" i="1" spc="-5" dirty="0">
                <a:latin typeface="Arial"/>
                <a:cs typeface="Arial"/>
              </a:rPr>
              <a:t>Noter </a:t>
            </a:r>
            <a:r>
              <a:rPr sz="2000" i="1" spc="-25" dirty="0">
                <a:latin typeface="Arial"/>
                <a:cs typeface="Arial"/>
              </a:rPr>
              <a:t>Tasdikli </a:t>
            </a:r>
            <a:r>
              <a:rPr sz="2000" i="1" spc="-5" dirty="0">
                <a:latin typeface="Arial"/>
                <a:cs typeface="Arial"/>
              </a:rPr>
              <a:t>İmza Beyannamesi»</a:t>
            </a:r>
            <a:r>
              <a:rPr sz="2000" i="1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eklenmiştir.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8491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Temel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İlkeler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98600"/>
            <a:ext cx="8361680" cy="4897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1760" indent="-99060">
              <a:lnSpc>
                <a:spcPct val="100000"/>
              </a:lnSpc>
              <a:spcBef>
                <a:spcPts val="95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5" dirty="0">
                <a:latin typeface="Arial"/>
                <a:cs typeface="Arial"/>
              </a:rPr>
              <a:t>Ödeneği </a:t>
            </a:r>
            <a:r>
              <a:rPr sz="2200" b="1" spc="-5" dirty="0">
                <a:latin typeface="Arial"/>
                <a:cs typeface="Arial"/>
              </a:rPr>
              <a:t>bulunmayan </a:t>
            </a:r>
            <a:r>
              <a:rPr sz="2200" spc="-5" dirty="0">
                <a:latin typeface="Arial"/>
                <a:cs typeface="Arial"/>
              </a:rPr>
              <a:t>hiçbir iş için ihaleye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çıkılamaz.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A5294"/>
              </a:buClr>
              <a:buFont typeface="Arial"/>
              <a:buChar char="•"/>
            </a:pPr>
            <a:endParaRPr sz="3300">
              <a:latin typeface="Arial"/>
              <a:cs typeface="Arial"/>
            </a:endParaRPr>
          </a:p>
          <a:p>
            <a:pPr marL="12700" marR="723900">
              <a:lnSpc>
                <a:spcPct val="70000"/>
              </a:lnSpc>
              <a:spcBef>
                <a:spcPts val="5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10" dirty="0">
                <a:latin typeface="Arial"/>
                <a:cs typeface="Arial"/>
              </a:rPr>
              <a:t>Yıllara </a:t>
            </a:r>
            <a:r>
              <a:rPr sz="2200" spc="-5" dirty="0">
                <a:latin typeface="Arial"/>
                <a:cs typeface="Arial"/>
              </a:rPr>
              <a:t>sari işlerin ihaleleri </a:t>
            </a:r>
            <a:r>
              <a:rPr sz="2200" spc="-10" dirty="0">
                <a:solidFill>
                  <a:srgbClr val="C00000"/>
                </a:solidFill>
                <a:latin typeface="Arial"/>
                <a:cs typeface="Arial"/>
              </a:rPr>
              <a:t>yılın </a:t>
            </a:r>
            <a:r>
              <a:rPr sz="2200" spc="-5" dirty="0">
                <a:solidFill>
                  <a:srgbClr val="C00000"/>
                </a:solidFill>
                <a:latin typeface="Arial"/>
                <a:cs typeface="Arial"/>
              </a:rPr>
              <a:t>ilk 9 </a:t>
            </a:r>
            <a:r>
              <a:rPr sz="2200" spc="-10" dirty="0">
                <a:latin typeface="Arial"/>
                <a:cs typeface="Arial"/>
              </a:rPr>
              <a:t>ayında </a:t>
            </a:r>
            <a:r>
              <a:rPr sz="2200" spc="-5" dirty="0">
                <a:latin typeface="Arial"/>
                <a:cs typeface="Arial"/>
              </a:rPr>
              <a:t>sonuçlandırılması  </a:t>
            </a:r>
            <a:r>
              <a:rPr sz="2200" spc="-20" dirty="0">
                <a:latin typeface="Arial"/>
                <a:cs typeface="Arial"/>
              </a:rPr>
              <a:t>esastır.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A5294"/>
              </a:buClr>
              <a:buFont typeface="Arial"/>
              <a:buChar char="•"/>
            </a:pPr>
            <a:endParaRPr sz="2650">
              <a:latin typeface="Arial"/>
              <a:cs typeface="Arial"/>
            </a:endParaRPr>
          </a:p>
          <a:p>
            <a:pPr marL="111760" indent="-99060">
              <a:lnSpc>
                <a:spcPts val="2245"/>
              </a:lnSpc>
              <a:spcBef>
                <a:spcPts val="5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5" dirty="0">
                <a:latin typeface="Arial"/>
                <a:cs typeface="Arial"/>
              </a:rPr>
              <a:t>Birden fazla </a:t>
            </a:r>
            <a:r>
              <a:rPr sz="2200" spc="-10" dirty="0">
                <a:latin typeface="Arial"/>
                <a:cs typeface="Arial"/>
              </a:rPr>
              <a:t>yılı </a:t>
            </a:r>
            <a:r>
              <a:rPr sz="2200" spc="-5" dirty="0">
                <a:latin typeface="Arial"/>
                <a:cs typeface="Arial"/>
              </a:rPr>
              <a:t>kapsayan işlerde ihaleye çıkılabilmesi için,</a:t>
            </a:r>
            <a:r>
              <a:rPr sz="2200" spc="60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işin</a:t>
            </a:r>
            <a:endParaRPr sz="2200">
              <a:latin typeface="Arial"/>
              <a:cs typeface="Arial"/>
            </a:endParaRPr>
          </a:p>
          <a:p>
            <a:pPr marL="12700" marR="1009650">
              <a:lnSpc>
                <a:spcPct val="70000"/>
              </a:lnSpc>
              <a:spcBef>
                <a:spcPts val="395"/>
              </a:spcBef>
            </a:pPr>
            <a:r>
              <a:rPr sz="2200" spc="-5" dirty="0">
                <a:latin typeface="Arial"/>
                <a:cs typeface="Arial"/>
              </a:rPr>
              <a:t>süresine uygun olarak </a:t>
            </a:r>
            <a:r>
              <a:rPr sz="2200" spc="-10" dirty="0">
                <a:latin typeface="Arial"/>
                <a:cs typeface="Arial"/>
              </a:rPr>
              <a:t>yıllar </a:t>
            </a:r>
            <a:r>
              <a:rPr sz="2200" spc="-5" dirty="0">
                <a:latin typeface="Arial"/>
                <a:cs typeface="Arial"/>
              </a:rPr>
              <a:t>itibariyle ödeneğin bütçelerinde  </a:t>
            </a:r>
            <a:r>
              <a:rPr sz="2200" spc="-10" dirty="0">
                <a:latin typeface="Arial"/>
                <a:cs typeface="Arial"/>
              </a:rPr>
              <a:t>bulunmasını </a:t>
            </a:r>
            <a:r>
              <a:rPr sz="2200" spc="-5" dirty="0">
                <a:latin typeface="Arial"/>
                <a:cs typeface="Arial"/>
              </a:rPr>
              <a:t>sağlamak üzere programlama</a:t>
            </a:r>
            <a:r>
              <a:rPr sz="2200" spc="95" dirty="0">
                <a:latin typeface="Arial"/>
                <a:cs typeface="Arial"/>
              </a:rPr>
              <a:t> </a:t>
            </a:r>
            <a:r>
              <a:rPr sz="2200" spc="-20" dirty="0">
                <a:latin typeface="Arial"/>
                <a:cs typeface="Arial"/>
              </a:rPr>
              <a:t>yapılmalıdır.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50">
              <a:latin typeface="Arial"/>
              <a:cs typeface="Arial"/>
            </a:endParaRPr>
          </a:p>
          <a:p>
            <a:pPr marL="189230" indent="-177165">
              <a:lnSpc>
                <a:spcPts val="2245"/>
              </a:lnSpc>
              <a:spcBef>
                <a:spcPts val="5"/>
              </a:spcBef>
              <a:buClr>
                <a:srgbClr val="0A5294"/>
              </a:buClr>
              <a:buSzPct val="95454"/>
              <a:buChar char="•"/>
              <a:tabLst>
                <a:tab pos="189865" algn="l"/>
              </a:tabLst>
            </a:pPr>
            <a:r>
              <a:rPr sz="2200" spc="-5" dirty="0">
                <a:latin typeface="Arial"/>
                <a:cs typeface="Arial"/>
              </a:rPr>
              <a:t>İlk </a:t>
            </a:r>
            <a:r>
              <a:rPr sz="2200" spc="-10" dirty="0">
                <a:latin typeface="Arial"/>
                <a:cs typeface="Arial"/>
              </a:rPr>
              <a:t>yıl </a:t>
            </a:r>
            <a:r>
              <a:rPr sz="2200" spc="-5" dirty="0">
                <a:latin typeface="Arial"/>
                <a:cs typeface="Arial"/>
              </a:rPr>
              <a:t>için öngörülen ödenek proje maliyetinin </a:t>
            </a:r>
            <a:r>
              <a:rPr sz="2200" spc="-5" dirty="0">
                <a:solidFill>
                  <a:srgbClr val="C00000"/>
                </a:solidFill>
                <a:latin typeface="Arial"/>
                <a:cs typeface="Arial"/>
              </a:rPr>
              <a:t>% 10’undan</a:t>
            </a:r>
            <a:r>
              <a:rPr sz="2200" spc="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C00000"/>
                </a:solidFill>
                <a:latin typeface="Arial"/>
                <a:cs typeface="Arial"/>
              </a:rPr>
              <a:t>az</a:t>
            </a:r>
            <a:endParaRPr sz="2200">
              <a:latin typeface="Arial"/>
              <a:cs typeface="Arial"/>
            </a:endParaRPr>
          </a:p>
          <a:p>
            <a:pPr marL="12700" marR="650875">
              <a:lnSpc>
                <a:spcPct val="70000"/>
              </a:lnSpc>
              <a:spcBef>
                <a:spcPts val="395"/>
              </a:spcBef>
            </a:pPr>
            <a:r>
              <a:rPr sz="2200" spc="-5" dirty="0">
                <a:solidFill>
                  <a:srgbClr val="C00000"/>
                </a:solidFill>
                <a:latin typeface="Arial"/>
                <a:cs typeface="Arial"/>
              </a:rPr>
              <a:t>olamaz</a:t>
            </a:r>
            <a:r>
              <a:rPr sz="2200" spc="-5" dirty="0">
                <a:latin typeface="Arial"/>
                <a:cs typeface="Arial"/>
              </a:rPr>
              <a:t>, sonraki </a:t>
            </a:r>
            <a:r>
              <a:rPr sz="2200" spc="-10" dirty="0">
                <a:latin typeface="Arial"/>
                <a:cs typeface="Arial"/>
              </a:rPr>
              <a:t>yıllar </a:t>
            </a:r>
            <a:r>
              <a:rPr sz="2200" spc="-5" dirty="0">
                <a:latin typeface="Arial"/>
                <a:cs typeface="Arial"/>
              </a:rPr>
              <a:t>için programlanmış olan ödenek dilimleri  sonraki </a:t>
            </a:r>
            <a:r>
              <a:rPr sz="2200" spc="-10" dirty="0">
                <a:latin typeface="Arial"/>
                <a:cs typeface="Arial"/>
              </a:rPr>
              <a:t>yıllarda</a:t>
            </a:r>
            <a:r>
              <a:rPr sz="2200" spc="1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azaltılamaz.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50">
              <a:latin typeface="Arial"/>
              <a:cs typeface="Arial"/>
            </a:endParaRPr>
          </a:p>
          <a:p>
            <a:pPr marL="111760" indent="-99060">
              <a:lnSpc>
                <a:spcPts val="2245"/>
              </a:lnSpc>
              <a:spcBef>
                <a:spcPts val="5"/>
              </a:spcBef>
              <a:buClr>
                <a:srgbClr val="0A5294"/>
              </a:buClr>
              <a:buSzPct val="95454"/>
              <a:buChar char="•"/>
              <a:tabLst>
                <a:tab pos="111760" algn="l"/>
              </a:tabLst>
            </a:pPr>
            <a:r>
              <a:rPr sz="2200" spc="-5" dirty="0">
                <a:latin typeface="Arial"/>
                <a:cs typeface="Arial"/>
              </a:rPr>
              <a:t>Ancak ertesi mali </a:t>
            </a:r>
            <a:r>
              <a:rPr sz="2200" spc="-10" dirty="0">
                <a:latin typeface="Arial"/>
                <a:cs typeface="Arial"/>
              </a:rPr>
              <a:t>yılda </a:t>
            </a:r>
            <a:r>
              <a:rPr sz="2200" spc="-5" dirty="0">
                <a:latin typeface="Arial"/>
                <a:cs typeface="Arial"/>
              </a:rPr>
              <a:t>gerçekleştirilecek </a:t>
            </a:r>
            <a:r>
              <a:rPr sz="2200" spc="-5" dirty="0">
                <a:solidFill>
                  <a:srgbClr val="C00000"/>
                </a:solidFill>
                <a:latin typeface="Arial"/>
                <a:cs typeface="Arial"/>
              </a:rPr>
              <a:t>süreklilik </a:t>
            </a:r>
            <a:r>
              <a:rPr sz="2200" spc="-10" dirty="0">
                <a:solidFill>
                  <a:srgbClr val="C00000"/>
                </a:solidFill>
                <a:latin typeface="Arial"/>
                <a:cs typeface="Arial"/>
              </a:rPr>
              <a:t>arz </a:t>
            </a:r>
            <a:r>
              <a:rPr sz="2200" spc="-5" dirty="0">
                <a:solidFill>
                  <a:srgbClr val="C00000"/>
                </a:solidFill>
                <a:latin typeface="Arial"/>
                <a:cs typeface="Arial"/>
              </a:rPr>
              <a:t>eden </a:t>
            </a:r>
            <a:r>
              <a:rPr sz="2200" spc="-5" dirty="0">
                <a:latin typeface="Arial"/>
                <a:cs typeface="Arial"/>
              </a:rPr>
              <a:t>mal</a:t>
            </a:r>
            <a:r>
              <a:rPr sz="2200" spc="19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ve</a:t>
            </a:r>
            <a:endParaRPr sz="2200">
              <a:latin typeface="Arial"/>
              <a:cs typeface="Arial"/>
            </a:endParaRPr>
          </a:p>
          <a:p>
            <a:pPr marL="12700" marR="978535">
              <a:lnSpc>
                <a:spcPct val="70000"/>
              </a:lnSpc>
              <a:spcBef>
                <a:spcPts val="395"/>
              </a:spcBef>
            </a:pPr>
            <a:r>
              <a:rPr sz="2200" spc="-5" dirty="0">
                <a:latin typeface="Arial"/>
                <a:cs typeface="Arial"/>
              </a:rPr>
              <a:t>hizmet alımları için bir önceki mali </a:t>
            </a:r>
            <a:r>
              <a:rPr sz="2200" spc="-10" dirty="0">
                <a:latin typeface="Arial"/>
                <a:cs typeface="Arial"/>
              </a:rPr>
              <a:t>yıl </a:t>
            </a:r>
            <a:r>
              <a:rPr sz="2200" spc="-5" dirty="0">
                <a:latin typeface="Arial"/>
                <a:cs typeface="Arial"/>
              </a:rPr>
              <a:t>sona </a:t>
            </a:r>
            <a:r>
              <a:rPr sz="2200" spc="-10" dirty="0">
                <a:latin typeface="Arial"/>
                <a:cs typeface="Arial"/>
              </a:rPr>
              <a:t>ermeden ihaleye  </a:t>
            </a:r>
            <a:r>
              <a:rPr sz="2200" spc="-15" dirty="0">
                <a:latin typeface="Arial"/>
                <a:cs typeface="Arial"/>
              </a:rPr>
              <a:t>çıkılabilir.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7125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Kısmi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Teklif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12317"/>
            <a:ext cx="8357870" cy="4954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0A5294"/>
              </a:buClr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Arial"/>
                <a:cs typeface="Arial"/>
              </a:rPr>
              <a:t>Kısmi teklif verilmesine </a:t>
            </a:r>
            <a:r>
              <a:rPr sz="1900" spc="-10" dirty="0">
                <a:latin typeface="Arial"/>
                <a:cs typeface="Arial"/>
              </a:rPr>
              <a:t>imkan </a:t>
            </a:r>
            <a:r>
              <a:rPr sz="1900" spc="-5" dirty="0">
                <a:latin typeface="Arial"/>
                <a:cs typeface="Arial"/>
              </a:rPr>
              <a:t>tanınan</a:t>
            </a:r>
            <a:r>
              <a:rPr sz="1900" spc="13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ihalelerde;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A5294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A5294"/>
              </a:buClr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Arial"/>
                <a:cs typeface="Arial"/>
              </a:rPr>
              <a:t>Her </a:t>
            </a:r>
            <a:r>
              <a:rPr sz="1900" spc="-5" dirty="0">
                <a:latin typeface="Arial"/>
                <a:cs typeface="Arial"/>
              </a:rPr>
              <a:t>kısmın yaklaşık maliyeti ayrı ayrı</a:t>
            </a:r>
            <a:r>
              <a:rPr sz="1900" spc="8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hesaplanır.</a:t>
            </a:r>
            <a:endParaRPr sz="1900">
              <a:latin typeface="Arial"/>
              <a:cs typeface="Arial"/>
            </a:endParaRPr>
          </a:p>
          <a:p>
            <a:pPr marL="332740">
              <a:lnSpc>
                <a:spcPct val="100000"/>
              </a:lnSpc>
              <a:spcBef>
                <a:spcPts val="325"/>
              </a:spcBef>
            </a:pPr>
            <a:r>
              <a:rPr sz="1900" spc="-5" dirty="0">
                <a:latin typeface="Arial"/>
                <a:cs typeface="Arial"/>
              </a:rPr>
              <a:t>Ancak </a:t>
            </a:r>
            <a:r>
              <a:rPr sz="1900" spc="-10" dirty="0">
                <a:latin typeface="Arial"/>
                <a:cs typeface="Arial"/>
              </a:rPr>
              <a:t>istenecek belgeler işin </a:t>
            </a:r>
            <a:r>
              <a:rPr sz="1900" spc="-5" dirty="0">
                <a:latin typeface="Arial"/>
                <a:cs typeface="Arial"/>
              </a:rPr>
              <a:t>toplam YM </a:t>
            </a:r>
            <a:r>
              <a:rPr sz="1900" spc="-10" dirty="0">
                <a:latin typeface="Arial"/>
                <a:cs typeface="Arial"/>
              </a:rPr>
              <a:t>dikkate </a:t>
            </a:r>
            <a:r>
              <a:rPr sz="1900" spc="-5" dirty="0">
                <a:latin typeface="Arial"/>
                <a:cs typeface="Arial"/>
              </a:rPr>
              <a:t>alınarak</a:t>
            </a:r>
            <a:r>
              <a:rPr sz="1900" spc="20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belirlenir.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ts val="1939"/>
              </a:lnSpc>
              <a:buClr>
                <a:srgbClr val="0A5294"/>
              </a:buClr>
              <a:buChar char="•"/>
              <a:tabLst>
                <a:tab pos="354965" algn="l"/>
                <a:tab pos="355600" algn="l"/>
              </a:tabLst>
            </a:pPr>
            <a:r>
              <a:rPr sz="1900" spc="-10" dirty="0">
                <a:latin typeface="Arial"/>
                <a:cs typeface="Arial"/>
              </a:rPr>
              <a:t>Her </a:t>
            </a:r>
            <a:r>
              <a:rPr sz="1900" spc="-5" dirty="0">
                <a:latin typeface="Arial"/>
                <a:cs typeface="Arial"/>
              </a:rPr>
              <a:t>bir iş kısmı ayrı ayrı teklif vermek suretiyle </a:t>
            </a:r>
            <a:r>
              <a:rPr sz="1900" spc="-10" dirty="0">
                <a:latin typeface="Arial"/>
                <a:cs typeface="Arial"/>
              </a:rPr>
              <a:t>işin </a:t>
            </a:r>
            <a:r>
              <a:rPr sz="1900" spc="-5" dirty="0">
                <a:latin typeface="Arial"/>
                <a:cs typeface="Arial"/>
              </a:rPr>
              <a:t>tamamına</a:t>
            </a:r>
            <a:r>
              <a:rPr sz="1900" spc="1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teklif</a:t>
            </a:r>
            <a:endParaRPr sz="1900">
              <a:latin typeface="Arial"/>
              <a:cs typeface="Arial"/>
            </a:endParaRPr>
          </a:p>
          <a:p>
            <a:pPr marL="355600" marR="219075">
              <a:lnSpc>
                <a:spcPct val="70000"/>
              </a:lnSpc>
              <a:spcBef>
                <a:spcPts val="345"/>
              </a:spcBef>
            </a:pPr>
            <a:r>
              <a:rPr sz="1900" spc="-5" dirty="0">
                <a:latin typeface="Arial"/>
                <a:cs typeface="Arial"/>
              </a:rPr>
              <a:t>verilebileceği </a:t>
            </a:r>
            <a:r>
              <a:rPr sz="1900" spc="-10" dirty="0">
                <a:latin typeface="Arial"/>
                <a:cs typeface="Arial"/>
              </a:rPr>
              <a:t>gibi, ihale dokümanında </a:t>
            </a:r>
            <a:r>
              <a:rPr sz="1900" spc="-5" dirty="0">
                <a:latin typeface="Arial"/>
                <a:cs typeface="Arial"/>
              </a:rPr>
              <a:t>belirtilen kısımlardan bazılarına </a:t>
            </a:r>
            <a:r>
              <a:rPr sz="1900" spc="-10" dirty="0">
                <a:latin typeface="Arial"/>
                <a:cs typeface="Arial"/>
              </a:rPr>
              <a:t>da  </a:t>
            </a:r>
            <a:r>
              <a:rPr sz="1900" spc="-5" dirty="0">
                <a:latin typeface="Arial"/>
                <a:cs typeface="Arial"/>
              </a:rPr>
              <a:t>teklif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verilebilir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Arial"/>
              <a:cs typeface="Arial"/>
            </a:endParaRPr>
          </a:p>
          <a:p>
            <a:pPr marL="355600" indent="-342900">
              <a:lnSpc>
                <a:spcPts val="1939"/>
              </a:lnSpc>
              <a:buClr>
                <a:srgbClr val="0A5294"/>
              </a:buClr>
              <a:buChar char="•"/>
              <a:tabLst>
                <a:tab pos="354965" algn="l"/>
                <a:tab pos="355600" algn="l"/>
                <a:tab pos="7442834" algn="l"/>
              </a:tabLst>
            </a:pPr>
            <a:r>
              <a:rPr sz="1900" spc="-5" dirty="0">
                <a:latin typeface="Arial"/>
                <a:cs typeface="Arial"/>
              </a:rPr>
              <a:t>İstekli, teklif edilen kalemlerin/kısımların toplam</a:t>
            </a:r>
            <a:r>
              <a:rPr sz="1900" spc="26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bedeli</a:t>
            </a:r>
            <a:r>
              <a:rPr sz="1900" spc="6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üzerinden	geçici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ts val="1939"/>
              </a:lnSpc>
              <a:tabLst>
                <a:tab pos="1281430" algn="l"/>
              </a:tabLst>
            </a:pPr>
            <a:r>
              <a:rPr sz="1900" spc="-5" dirty="0">
                <a:latin typeface="Arial"/>
                <a:cs typeface="Arial"/>
              </a:rPr>
              <a:t>teminat	</a:t>
            </a:r>
            <a:r>
              <a:rPr sz="1900" spc="-15" dirty="0">
                <a:latin typeface="Arial"/>
                <a:cs typeface="Arial"/>
              </a:rPr>
              <a:t>verecektir.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Arial"/>
              <a:cs typeface="Arial"/>
            </a:endParaRPr>
          </a:p>
          <a:p>
            <a:pPr marL="355600" marR="289560" indent="-342900">
              <a:lnSpc>
                <a:spcPct val="70000"/>
              </a:lnSpc>
              <a:buClr>
                <a:srgbClr val="0A5294"/>
              </a:buClr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Arial"/>
                <a:cs typeface="Arial"/>
              </a:rPr>
              <a:t>Aday veya </a:t>
            </a:r>
            <a:r>
              <a:rPr sz="1900" spc="-10" dirty="0">
                <a:latin typeface="Arial"/>
                <a:cs typeface="Arial"/>
              </a:rPr>
              <a:t>isteklinin </a:t>
            </a:r>
            <a:r>
              <a:rPr sz="1900" spc="-5" dirty="0">
                <a:latin typeface="Arial"/>
                <a:cs typeface="Arial"/>
              </a:rPr>
              <a:t>yeterlik değerlendirmesi, </a:t>
            </a:r>
            <a:r>
              <a:rPr sz="1900" spc="-10" dirty="0">
                <a:latin typeface="Arial"/>
                <a:cs typeface="Arial"/>
              </a:rPr>
              <a:t>başvuruda bulunulan </a:t>
            </a:r>
            <a:r>
              <a:rPr sz="1900" spc="-5" dirty="0">
                <a:latin typeface="Arial"/>
                <a:cs typeface="Arial"/>
              </a:rPr>
              <a:t>veya  teklif verilen </a:t>
            </a:r>
            <a:r>
              <a:rPr sz="1900" spc="-10" dirty="0">
                <a:latin typeface="Arial"/>
                <a:cs typeface="Arial"/>
              </a:rPr>
              <a:t>her </a:t>
            </a:r>
            <a:r>
              <a:rPr sz="1900" spc="-5" dirty="0">
                <a:latin typeface="Arial"/>
                <a:cs typeface="Arial"/>
              </a:rPr>
              <a:t>bir kısım </a:t>
            </a:r>
            <a:r>
              <a:rPr sz="1900" spc="-10" dirty="0">
                <a:latin typeface="Arial"/>
                <a:cs typeface="Arial"/>
              </a:rPr>
              <a:t>için </a:t>
            </a:r>
            <a:r>
              <a:rPr sz="1900" spc="-5" dirty="0">
                <a:latin typeface="Arial"/>
                <a:cs typeface="Arial"/>
              </a:rPr>
              <a:t>ayrı ayrı</a:t>
            </a:r>
            <a:r>
              <a:rPr sz="1900" spc="114" dirty="0">
                <a:latin typeface="Arial"/>
                <a:cs typeface="Arial"/>
              </a:rPr>
              <a:t> </a:t>
            </a:r>
            <a:r>
              <a:rPr sz="1900" spc="-20" dirty="0">
                <a:latin typeface="Arial"/>
                <a:cs typeface="Arial"/>
              </a:rPr>
              <a:t>yapılır.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A5294"/>
              </a:buClr>
              <a:buFont typeface="Arial"/>
              <a:buChar char="•"/>
            </a:pPr>
            <a:endParaRPr sz="3100">
              <a:latin typeface="Arial"/>
              <a:cs typeface="Arial"/>
            </a:endParaRPr>
          </a:p>
          <a:p>
            <a:pPr marL="355600" marR="5080" indent="-342900">
              <a:lnSpc>
                <a:spcPct val="70000"/>
              </a:lnSpc>
              <a:buClr>
                <a:srgbClr val="0A5294"/>
              </a:buClr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Arial"/>
                <a:cs typeface="Arial"/>
              </a:rPr>
              <a:t>Bütün kısımlar </a:t>
            </a:r>
            <a:r>
              <a:rPr sz="1900" spc="-10" dirty="0">
                <a:latin typeface="Arial"/>
                <a:cs typeface="Arial"/>
              </a:rPr>
              <a:t>için aynı </a:t>
            </a:r>
            <a:r>
              <a:rPr sz="1900" spc="-5" dirty="0">
                <a:latin typeface="Arial"/>
                <a:cs typeface="Arial"/>
              </a:rPr>
              <a:t>yeterlik kriterine </a:t>
            </a:r>
            <a:r>
              <a:rPr sz="1900" spc="-10" dirty="0">
                <a:latin typeface="Arial"/>
                <a:cs typeface="Arial"/>
              </a:rPr>
              <a:t>ilişkin </a:t>
            </a:r>
            <a:r>
              <a:rPr sz="1900" spc="-5" dirty="0">
                <a:latin typeface="Arial"/>
                <a:cs typeface="Arial"/>
              </a:rPr>
              <a:t>tek bir </a:t>
            </a:r>
            <a:r>
              <a:rPr sz="1900" spc="-10" dirty="0">
                <a:latin typeface="Arial"/>
                <a:cs typeface="Arial"/>
              </a:rPr>
              <a:t>oranın </a:t>
            </a:r>
            <a:r>
              <a:rPr sz="1900" spc="-5" dirty="0">
                <a:latin typeface="Arial"/>
                <a:cs typeface="Arial"/>
              </a:rPr>
              <a:t>tespit </a:t>
            </a:r>
            <a:r>
              <a:rPr sz="1900" spc="-10" dirty="0">
                <a:latin typeface="Arial"/>
                <a:cs typeface="Arial"/>
              </a:rPr>
              <a:t>edilmesi  </a:t>
            </a:r>
            <a:r>
              <a:rPr sz="1900" spc="-5" dirty="0">
                <a:latin typeface="Arial"/>
                <a:cs typeface="Arial"/>
              </a:rPr>
              <a:t>zorunludur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7125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Kısmi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Teklif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47100" cy="2506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280"/>
              </a:lnSpc>
              <a:spcBef>
                <a:spcPts val="105"/>
              </a:spcBef>
              <a:buClr>
                <a:srgbClr val="0A5294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Birden fazla </a:t>
            </a:r>
            <a:r>
              <a:rPr sz="2000" spc="-5" dirty="0">
                <a:latin typeface="Arial"/>
                <a:cs typeface="Arial"/>
              </a:rPr>
              <a:t>kısmın aynı istekli üzerinde kalması durumunda, yapım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işleri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Arial"/>
                <a:cs typeface="Arial"/>
              </a:rPr>
              <a:t>ihaleleri hariç, </a:t>
            </a:r>
            <a:r>
              <a:rPr sz="2000" dirty="0">
                <a:latin typeface="Arial"/>
                <a:cs typeface="Arial"/>
              </a:rPr>
              <a:t>bu </a:t>
            </a:r>
            <a:r>
              <a:rPr sz="2000" spc="-5" dirty="0">
                <a:latin typeface="Arial"/>
                <a:cs typeface="Arial"/>
              </a:rPr>
              <a:t>istekli ile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tek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bir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sözleşme</a:t>
            </a:r>
            <a:r>
              <a:rPr sz="2000" spc="-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imzalanacaktır.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ts val="2280"/>
              </a:lnSpc>
              <a:tabLst>
                <a:tab pos="2299970" algn="l"/>
              </a:tabLst>
            </a:pPr>
            <a:r>
              <a:rPr sz="2000" dirty="0">
                <a:latin typeface="Arial"/>
                <a:cs typeface="Arial"/>
              </a:rPr>
              <a:t>(Merkezi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alımlar	</a:t>
            </a:r>
            <a:r>
              <a:rPr sz="2000" spc="-10" dirty="0">
                <a:latin typeface="Arial"/>
                <a:cs typeface="Arial"/>
              </a:rPr>
              <a:t>ve </a:t>
            </a:r>
            <a:r>
              <a:rPr sz="2000" spc="-45" dirty="0">
                <a:latin typeface="Arial"/>
                <a:cs typeface="Arial"/>
              </a:rPr>
              <a:t>Toplu </a:t>
            </a:r>
            <a:r>
              <a:rPr sz="2000" spc="-5" dirty="0">
                <a:latin typeface="Arial"/>
                <a:cs typeface="Arial"/>
              </a:rPr>
              <a:t>alımlar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hariç)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marR="96520" indent="-342900">
              <a:lnSpc>
                <a:spcPct val="90000"/>
              </a:lnSpc>
              <a:spcBef>
                <a:spcPts val="1630"/>
              </a:spcBef>
              <a:buClr>
                <a:srgbClr val="0A5294"/>
              </a:buClr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Kısmi teklife açık ihalelerde; </a:t>
            </a:r>
            <a:r>
              <a:rPr sz="2000" dirty="0">
                <a:latin typeface="Arial"/>
                <a:cs typeface="Arial"/>
              </a:rPr>
              <a:t>şikayet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itirazen </a:t>
            </a:r>
            <a:r>
              <a:rPr sz="2000" spc="-5" dirty="0">
                <a:latin typeface="Arial"/>
                <a:cs typeface="Arial"/>
              </a:rPr>
              <a:t>şikayetlerin bulunması  </a:t>
            </a:r>
            <a:r>
              <a:rPr sz="2000" dirty="0">
                <a:latin typeface="Arial"/>
                <a:cs typeface="Arial"/>
              </a:rPr>
              <a:t>halinde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başvuru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sonuçlandırılmadan </a:t>
            </a:r>
            <a:r>
              <a:rPr sz="2000" dirty="0">
                <a:latin typeface="Arial"/>
                <a:cs typeface="Arial"/>
              </a:rPr>
              <a:t>sözleşme imzalanamaz. Ancak  başvuruya konu </a:t>
            </a:r>
            <a:r>
              <a:rPr sz="2000" spc="-5" dirty="0">
                <a:latin typeface="Arial"/>
                <a:cs typeface="Arial"/>
              </a:rPr>
              <a:t>edilmeyen diğer kısımlara ilişkin </a:t>
            </a:r>
            <a:r>
              <a:rPr sz="2000" dirty="0">
                <a:latin typeface="Arial"/>
                <a:cs typeface="Arial"/>
              </a:rPr>
              <a:t>sözleşmeler  </a:t>
            </a:r>
            <a:r>
              <a:rPr sz="2000" spc="-10" dirty="0">
                <a:latin typeface="Arial"/>
                <a:cs typeface="Arial"/>
              </a:rPr>
              <a:t>imzalanabilir.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5801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Belgelerin Sunuluş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Şekli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7631" y="1062608"/>
            <a:ext cx="14408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dirty="0">
                <a:latin typeface="Arial"/>
                <a:cs typeface="Arial"/>
              </a:rPr>
              <a:t>Belgelerin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09901" y="1062608"/>
            <a:ext cx="4203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slı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9314" y="1062608"/>
            <a:ext cx="561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ve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2363" y="1062608"/>
            <a:ext cx="7016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aslına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25239" y="1062608"/>
            <a:ext cx="7188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uygun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5133" y="1062608"/>
            <a:ext cx="36169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94105" algn="l"/>
                <a:tab pos="2629535" algn="l"/>
              </a:tabLst>
            </a:pP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noterce	onaylanmış	örnekleri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7631" y="1336624"/>
            <a:ext cx="8514080" cy="38373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Arial"/>
                <a:cs typeface="Arial"/>
              </a:rPr>
              <a:t>sunulacaktır.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295910" marR="5080" indent="-283845" algn="just">
              <a:lnSpc>
                <a:spcPts val="2160"/>
              </a:lnSpc>
              <a:spcBef>
                <a:spcPts val="1670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spc="-5" dirty="0">
                <a:latin typeface="Arial"/>
                <a:cs typeface="Arial"/>
              </a:rPr>
              <a:t>İstenen </a:t>
            </a:r>
            <a:r>
              <a:rPr sz="2000" dirty="0">
                <a:latin typeface="Arial"/>
                <a:cs typeface="Arial"/>
              </a:rPr>
              <a:t>belgelerin </a:t>
            </a:r>
            <a:r>
              <a:rPr sz="2000" spc="-5" dirty="0">
                <a:latin typeface="Arial"/>
                <a:cs typeface="Arial"/>
              </a:rPr>
              <a:t>aslı </a:t>
            </a:r>
            <a:r>
              <a:rPr sz="2000" dirty="0">
                <a:latin typeface="Arial"/>
                <a:cs typeface="Arial"/>
              </a:rPr>
              <a:t>yerine ihale </a:t>
            </a:r>
            <a:r>
              <a:rPr sz="2000" spc="-5" dirty="0">
                <a:latin typeface="Arial"/>
                <a:cs typeface="Arial"/>
              </a:rPr>
              <a:t>tarihinden önce </a:t>
            </a:r>
            <a:r>
              <a:rPr sz="2000" dirty="0">
                <a:latin typeface="Arial"/>
                <a:cs typeface="Arial"/>
              </a:rPr>
              <a:t>idare </a:t>
            </a:r>
            <a:r>
              <a:rPr sz="2000" spc="-10" dirty="0">
                <a:latin typeface="Arial"/>
                <a:cs typeface="Arial"/>
              </a:rPr>
              <a:t>tarafından </a:t>
            </a:r>
            <a:r>
              <a:rPr sz="2000" spc="-5" dirty="0">
                <a:latin typeface="Arial"/>
                <a:cs typeface="Arial"/>
              </a:rPr>
              <a:t>“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aslı 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idarece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görülmüştür</a:t>
            </a:r>
            <a:r>
              <a:rPr sz="2000" spc="-5" dirty="0">
                <a:latin typeface="Arial"/>
                <a:cs typeface="Arial"/>
              </a:rPr>
              <a:t>” veya </a:t>
            </a:r>
            <a:r>
              <a:rPr sz="2000" dirty="0">
                <a:latin typeface="Arial"/>
                <a:cs typeface="Arial"/>
              </a:rPr>
              <a:t>bu anlama gelecek </a:t>
            </a:r>
            <a:r>
              <a:rPr sz="2000" spc="-5" dirty="0">
                <a:latin typeface="Arial"/>
                <a:cs typeface="Arial"/>
              </a:rPr>
              <a:t>şerh düşülen suretler  </a:t>
            </a:r>
            <a:r>
              <a:rPr sz="2000" spc="-10" dirty="0">
                <a:latin typeface="Arial"/>
                <a:cs typeface="Arial"/>
              </a:rPr>
              <a:t>sunulabilir.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295910" indent="-296545">
              <a:lnSpc>
                <a:spcPts val="2280"/>
              </a:lnSpc>
              <a:spcBef>
                <a:spcPts val="1350"/>
              </a:spcBef>
              <a:buFont typeface="Wingdings"/>
              <a:buChar char=""/>
              <a:tabLst>
                <a:tab pos="296545" algn="l"/>
              </a:tabLst>
            </a:pPr>
            <a:r>
              <a:rPr sz="2000" spc="-5" dirty="0">
                <a:latin typeface="Arial"/>
                <a:cs typeface="Arial"/>
              </a:rPr>
              <a:t>Noter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onaylı</a:t>
            </a:r>
            <a:r>
              <a:rPr sz="2000" spc="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belgelerin</a:t>
            </a:r>
            <a:r>
              <a:rPr sz="2000" spc="1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aslına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uygun</a:t>
            </a:r>
            <a:r>
              <a:rPr sz="2000" spc="1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olduğunu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belirten</a:t>
            </a:r>
            <a:r>
              <a:rPr sz="2000" spc="1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bir</a:t>
            </a:r>
            <a:r>
              <a:rPr sz="2000" spc="1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şerh</a:t>
            </a:r>
            <a:r>
              <a:rPr sz="2000" u="heavy" spc="1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taşıması</a:t>
            </a:r>
            <a:endParaRPr sz="2000">
              <a:latin typeface="Arial"/>
              <a:cs typeface="Arial"/>
            </a:endParaRPr>
          </a:p>
          <a:p>
            <a:pPr marL="295910">
              <a:lnSpc>
                <a:spcPts val="2280"/>
              </a:lnSpc>
            </a:pP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zorunludur.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295910" indent="-296545">
              <a:lnSpc>
                <a:spcPts val="2280"/>
              </a:lnSpc>
              <a:spcBef>
                <a:spcPts val="1400"/>
              </a:spcBef>
              <a:buFont typeface="Wingdings"/>
              <a:buChar char=""/>
              <a:tabLst>
                <a:tab pos="296545" algn="l"/>
                <a:tab pos="1077595" algn="l"/>
                <a:tab pos="1743075" algn="l"/>
                <a:tab pos="2947670" algn="l"/>
                <a:tab pos="4136390" algn="l"/>
                <a:tab pos="5564505" algn="l"/>
                <a:tab pos="6457950" algn="l"/>
                <a:tab pos="6842125" algn="l"/>
                <a:tab pos="7608570" algn="l"/>
              </a:tabLst>
            </a:pPr>
            <a:r>
              <a:rPr sz="2000" dirty="0">
                <a:latin typeface="Arial"/>
                <a:cs typeface="Arial"/>
              </a:rPr>
              <a:t>Sureti	</a:t>
            </a:r>
            <a:r>
              <a:rPr sz="2000" spc="-5" dirty="0">
                <a:latin typeface="Arial"/>
                <a:cs typeface="Arial"/>
              </a:rPr>
              <a:t>veya	</a:t>
            </a:r>
            <a:r>
              <a:rPr sz="2000" dirty="0">
                <a:latin typeface="Arial"/>
                <a:cs typeface="Arial"/>
              </a:rPr>
              <a:t>fotokopisi	</a:t>
            </a:r>
            <a:r>
              <a:rPr sz="2000" spc="-5" dirty="0">
                <a:latin typeface="Arial"/>
                <a:cs typeface="Arial"/>
              </a:rPr>
              <a:t>görülerek	onaylanmış	</a:t>
            </a:r>
            <a:r>
              <a:rPr sz="2000" dirty="0">
                <a:latin typeface="Arial"/>
                <a:cs typeface="Arial"/>
              </a:rPr>
              <a:t>olanlar	</a:t>
            </a:r>
            <a:r>
              <a:rPr sz="2000" spc="-5" dirty="0">
                <a:latin typeface="Arial"/>
                <a:cs typeface="Arial"/>
              </a:rPr>
              <a:t>ile	</a:t>
            </a:r>
            <a:r>
              <a:rPr sz="2000" dirty="0">
                <a:latin typeface="Arial"/>
                <a:cs typeface="Arial"/>
              </a:rPr>
              <a:t>“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ibraz	edilenin</a:t>
            </a:r>
            <a:endParaRPr sz="2000">
              <a:latin typeface="Arial"/>
              <a:cs typeface="Arial"/>
            </a:endParaRPr>
          </a:p>
          <a:p>
            <a:pPr marL="52069" algn="ctr">
              <a:lnSpc>
                <a:spcPts val="2280"/>
              </a:lnSpc>
            </a:pP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aynıdır”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bu anlama gelecek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ifade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taşıyanlar </a:t>
            </a:r>
            <a:r>
              <a:rPr sz="2000" dirty="0">
                <a:latin typeface="Arial"/>
                <a:cs typeface="Arial"/>
              </a:rPr>
              <a:t>geçerli kabul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edilmez.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4090" cy="490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Belgelerin Sunuluş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Şekli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Arial"/>
              <a:cs typeface="Arial"/>
            </a:endParaRPr>
          </a:p>
          <a:p>
            <a:pPr marL="377825" marR="5080" indent="-283845" algn="just">
              <a:lnSpc>
                <a:spcPts val="3030"/>
              </a:lnSpc>
              <a:buSzPct val="96428"/>
              <a:buFont typeface="Wingdings"/>
              <a:buChar char=""/>
              <a:tabLst>
                <a:tab pos="378460" algn="l"/>
              </a:tabLst>
            </a:pPr>
            <a:r>
              <a:rPr sz="2800" spc="-5" dirty="0">
                <a:latin typeface="Arial"/>
                <a:cs typeface="Arial"/>
              </a:rPr>
              <a:t>İhaleye katılım ve </a:t>
            </a:r>
            <a:r>
              <a:rPr sz="2800" dirty="0">
                <a:latin typeface="Arial"/>
                <a:cs typeface="Arial"/>
              </a:rPr>
              <a:t>yeterlik kriterlerine </a:t>
            </a:r>
            <a:r>
              <a:rPr sz="2800" spc="-5" dirty="0">
                <a:latin typeface="Arial"/>
                <a:cs typeface="Arial"/>
              </a:rPr>
              <a:t>ilişkin sunulan  belgelerin </a:t>
            </a:r>
            <a:r>
              <a:rPr sz="2800" dirty="0">
                <a:latin typeface="Arial"/>
                <a:cs typeface="Arial"/>
              </a:rPr>
              <a:t>veya </a:t>
            </a:r>
            <a:r>
              <a:rPr sz="2800" spc="-5" dirty="0">
                <a:latin typeface="Arial"/>
                <a:cs typeface="Arial"/>
              </a:rPr>
              <a:t>bu belgelerde </a:t>
            </a:r>
            <a:r>
              <a:rPr sz="2800" dirty="0">
                <a:latin typeface="Arial"/>
                <a:cs typeface="Arial"/>
              </a:rPr>
              <a:t>yer </a:t>
            </a:r>
            <a:r>
              <a:rPr sz="2800" spc="-5" dirty="0">
                <a:latin typeface="Arial"/>
                <a:cs typeface="Arial"/>
              </a:rPr>
              <a:t>alan</a:t>
            </a:r>
            <a:r>
              <a:rPr sz="2800" spc="1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bilgilerin,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3650">
              <a:latin typeface="Arial"/>
              <a:cs typeface="Arial"/>
            </a:endParaRPr>
          </a:p>
          <a:p>
            <a:pPr marL="777240" lvl="1" indent="-28257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777875" algn="l"/>
              </a:tabLst>
            </a:pPr>
            <a:r>
              <a:rPr sz="2400" spc="-5" dirty="0">
                <a:latin typeface="Arial"/>
                <a:cs typeface="Arial"/>
              </a:rPr>
              <a:t>EKAP üzerinden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veya</a:t>
            </a:r>
            <a:endParaRPr sz="2400">
              <a:latin typeface="Arial"/>
              <a:cs typeface="Arial"/>
            </a:endParaRPr>
          </a:p>
          <a:p>
            <a:pPr marL="777240" marR="5080" lvl="1" indent="-281940">
              <a:lnSpc>
                <a:spcPts val="2590"/>
              </a:lnSpc>
              <a:spcBef>
                <a:spcPts val="530"/>
              </a:spcBef>
              <a:buFont typeface="Wingdings"/>
              <a:buChar char=""/>
              <a:tabLst>
                <a:tab pos="777875" algn="l"/>
              </a:tabLst>
            </a:pPr>
            <a:r>
              <a:rPr sz="2400" dirty="0">
                <a:latin typeface="Arial"/>
                <a:cs typeface="Arial"/>
              </a:rPr>
              <a:t>kamu </a:t>
            </a:r>
            <a:r>
              <a:rPr sz="2400" spc="-5" dirty="0">
                <a:latin typeface="Arial"/>
                <a:cs typeface="Arial"/>
              </a:rPr>
              <a:t>kurum ve kuruluşları ile kamu kurumu niteliğindeki  meslek kuruluşlarının internet </a:t>
            </a:r>
            <a:r>
              <a:rPr sz="2400" dirty="0">
                <a:latin typeface="Arial"/>
                <a:cs typeface="Arial"/>
              </a:rPr>
              <a:t>sayfası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üzerinden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Wingdings"/>
              <a:buChar char=""/>
            </a:pPr>
            <a:endParaRPr sz="3150">
              <a:latin typeface="Arial"/>
              <a:cs typeface="Arial"/>
            </a:endParaRPr>
          </a:p>
          <a:p>
            <a:pPr marL="377825" marR="6350" indent="-283845" algn="just">
              <a:lnSpc>
                <a:spcPts val="3020"/>
              </a:lnSpc>
              <a:buSzPct val="96428"/>
              <a:buFont typeface="Wingdings"/>
              <a:buChar char=""/>
              <a:tabLst>
                <a:tab pos="378460" algn="l"/>
              </a:tabLst>
            </a:pPr>
            <a:r>
              <a:rPr sz="2800" spc="-5" dirty="0">
                <a:latin typeface="Arial"/>
                <a:cs typeface="Arial"/>
              </a:rPr>
              <a:t>temin </a:t>
            </a:r>
            <a:r>
              <a:rPr sz="2800" dirty="0">
                <a:latin typeface="Arial"/>
                <a:cs typeface="Arial"/>
              </a:rPr>
              <a:t>edilebilmesi </a:t>
            </a:r>
            <a:r>
              <a:rPr sz="2800" spc="-5" dirty="0">
                <a:latin typeface="Arial"/>
                <a:cs typeface="Arial"/>
              </a:rPr>
              <a:t>veya bu bilgilerin </a:t>
            </a:r>
            <a:r>
              <a:rPr sz="2800" dirty="0">
                <a:latin typeface="Arial"/>
                <a:cs typeface="Arial"/>
              </a:rPr>
              <a:t>teyidinin  </a:t>
            </a:r>
            <a:r>
              <a:rPr sz="2800" spc="-5" dirty="0">
                <a:latin typeface="Arial"/>
                <a:cs typeface="Arial"/>
              </a:rPr>
              <a:t>yapılabilmesi </a:t>
            </a:r>
            <a:r>
              <a:rPr sz="2800" dirty="0">
                <a:latin typeface="Arial"/>
                <a:cs typeface="Arial"/>
              </a:rPr>
              <a:t>durumunda, </a:t>
            </a:r>
            <a:r>
              <a:rPr sz="2800" spc="-5" dirty="0">
                <a:latin typeface="Arial"/>
                <a:cs typeface="Arial"/>
              </a:rPr>
              <a:t>bu belgeler için  </a:t>
            </a:r>
            <a:r>
              <a:rPr sz="2800" dirty="0">
                <a:latin typeface="Arial"/>
                <a:cs typeface="Arial"/>
              </a:rPr>
              <a:t>belgelerin </a:t>
            </a:r>
            <a:r>
              <a:rPr sz="2800" spc="-5" dirty="0">
                <a:latin typeface="Arial"/>
                <a:cs typeface="Arial"/>
              </a:rPr>
              <a:t>sunuluş </a:t>
            </a:r>
            <a:r>
              <a:rPr sz="2800" dirty="0">
                <a:latin typeface="Arial"/>
                <a:cs typeface="Arial"/>
              </a:rPr>
              <a:t>şekline </a:t>
            </a:r>
            <a:r>
              <a:rPr sz="2800" spc="-5" dirty="0">
                <a:latin typeface="Arial"/>
                <a:cs typeface="Arial"/>
              </a:rPr>
              <a:t>ilişkin </a:t>
            </a:r>
            <a:r>
              <a:rPr sz="2800" dirty="0">
                <a:latin typeface="Arial"/>
                <a:cs typeface="Arial"/>
              </a:rPr>
              <a:t>şartlar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aranmaz.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83</a:t>
            </a:fld>
            <a:endParaRPr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5801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Belgelerin Sunuluş</a:t>
            </a:r>
            <a:r>
              <a:rPr sz="2400" b="1" spc="-4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Şekli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7631" y="1015518"/>
            <a:ext cx="8512175" cy="3538854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295910" indent="-283845" algn="just">
              <a:lnSpc>
                <a:spcPct val="100000"/>
              </a:lnSpc>
              <a:spcBef>
                <a:spcPts val="355"/>
              </a:spcBef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spc="-5" dirty="0">
                <a:latin typeface="Arial"/>
                <a:cs typeface="Arial"/>
              </a:rPr>
              <a:t>Aday veya </a:t>
            </a:r>
            <a:r>
              <a:rPr sz="2800" dirty="0">
                <a:latin typeface="Arial"/>
                <a:cs typeface="Arial"/>
              </a:rPr>
              <a:t>istekliler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tarafından,</a:t>
            </a:r>
            <a:endParaRPr sz="2800">
              <a:latin typeface="Arial"/>
              <a:cs typeface="Arial"/>
            </a:endParaRPr>
          </a:p>
          <a:p>
            <a:pPr marL="695325" marR="6350" lvl="1" indent="-281940" algn="just">
              <a:lnSpc>
                <a:spcPts val="2590"/>
              </a:lnSpc>
              <a:spcBef>
                <a:spcPts val="555"/>
              </a:spcBef>
              <a:buFont typeface="Wingdings"/>
              <a:buChar char=""/>
              <a:tabLst>
                <a:tab pos="695960" algn="l"/>
              </a:tabLst>
            </a:pPr>
            <a:r>
              <a:rPr sz="2400" dirty="0">
                <a:latin typeface="Arial"/>
                <a:cs typeface="Arial"/>
              </a:rPr>
              <a:t>resmi internet adreslerinden </a:t>
            </a:r>
            <a:r>
              <a:rPr sz="2400" spc="-5" dirty="0">
                <a:latin typeface="Arial"/>
                <a:cs typeface="Arial"/>
              </a:rPr>
              <a:t>temin ve teyidi yapılabilen  </a:t>
            </a:r>
            <a:r>
              <a:rPr sz="2400" spc="-10" dirty="0">
                <a:latin typeface="Arial"/>
                <a:cs typeface="Arial"/>
              </a:rPr>
              <a:t>katılım </a:t>
            </a:r>
            <a:r>
              <a:rPr sz="2400" spc="-5" dirty="0">
                <a:latin typeface="Arial"/>
                <a:cs typeface="Arial"/>
              </a:rPr>
              <a:t>ve yeterlik kriterlerine </a:t>
            </a:r>
            <a:r>
              <a:rPr sz="2400" spc="-10" dirty="0">
                <a:latin typeface="Arial"/>
                <a:cs typeface="Arial"/>
              </a:rPr>
              <a:t>ilişkin </a:t>
            </a:r>
            <a:r>
              <a:rPr sz="2400" spc="-5" dirty="0">
                <a:latin typeface="Arial"/>
                <a:cs typeface="Arial"/>
              </a:rPr>
              <a:t>belgeler</a:t>
            </a:r>
            <a:r>
              <a:rPr sz="2400" spc="1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ile</a:t>
            </a:r>
            <a:endParaRPr sz="2400">
              <a:latin typeface="Arial"/>
              <a:cs typeface="Arial"/>
            </a:endParaRPr>
          </a:p>
          <a:p>
            <a:pPr marL="695325" marR="5080" lvl="1" indent="-281940" algn="just">
              <a:lnSpc>
                <a:spcPct val="90000"/>
              </a:lnSpc>
              <a:spcBef>
                <a:spcPts val="465"/>
              </a:spcBef>
              <a:buFont typeface="Wingdings"/>
              <a:buChar char=""/>
              <a:tabLst>
                <a:tab pos="695960" algn="l"/>
              </a:tabLst>
            </a:pPr>
            <a:r>
              <a:rPr sz="2400" dirty="0">
                <a:latin typeface="Arial"/>
                <a:cs typeface="Arial"/>
              </a:rPr>
              <a:t>Elektronik </a:t>
            </a:r>
            <a:r>
              <a:rPr sz="2400" spc="-5" dirty="0">
                <a:latin typeface="Arial"/>
                <a:cs typeface="Arial"/>
              </a:rPr>
              <a:t>İhale </a:t>
            </a:r>
            <a:r>
              <a:rPr sz="2400" dirty="0">
                <a:latin typeface="Arial"/>
                <a:cs typeface="Arial"/>
              </a:rPr>
              <a:t>Uygulama </a:t>
            </a:r>
            <a:r>
              <a:rPr sz="2400" spc="-5" dirty="0">
                <a:latin typeface="Arial"/>
                <a:cs typeface="Arial"/>
              </a:rPr>
              <a:t>Yönetmeliğinin </a:t>
            </a:r>
            <a:r>
              <a:rPr sz="2400" dirty="0">
                <a:latin typeface="Arial"/>
                <a:cs typeface="Arial"/>
              </a:rPr>
              <a:t>21 inci  maddesinin </a:t>
            </a:r>
            <a:r>
              <a:rPr sz="2400" spc="-5" dirty="0">
                <a:latin typeface="Arial"/>
                <a:cs typeface="Arial"/>
              </a:rPr>
              <a:t>ikinci fıkrasına uygun olarak alınan geçici  teminat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mektubu,</a:t>
            </a:r>
            <a:endParaRPr sz="2400">
              <a:latin typeface="Arial"/>
              <a:cs typeface="Arial"/>
            </a:endParaRPr>
          </a:p>
          <a:p>
            <a:pPr marL="12700" marR="6985" algn="just">
              <a:lnSpc>
                <a:spcPts val="3030"/>
              </a:lnSpc>
              <a:spcBef>
                <a:spcPts val="1035"/>
              </a:spcBef>
            </a:pP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Sunulmayacak belgeler tablosunda </a:t>
            </a:r>
            <a:r>
              <a:rPr sz="2800" dirty="0">
                <a:latin typeface="Arial"/>
                <a:cs typeface="Arial"/>
              </a:rPr>
              <a:t>gerekli bilgilere  </a:t>
            </a:r>
            <a:r>
              <a:rPr sz="2800" spc="-5" dirty="0">
                <a:latin typeface="Arial"/>
                <a:cs typeface="Arial"/>
              </a:rPr>
              <a:t>yer </a:t>
            </a:r>
            <a:r>
              <a:rPr sz="2800" dirty="0">
                <a:latin typeface="Arial"/>
                <a:cs typeface="Arial"/>
              </a:rPr>
              <a:t>verilmesi şartıyla </a:t>
            </a:r>
            <a:r>
              <a:rPr sz="2800" spc="-5" dirty="0">
                <a:latin typeface="Arial"/>
                <a:cs typeface="Arial"/>
              </a:rPr>
              <a:t>başvuru </a:t>
            </a:r>
            <a:r>
              <a:rPr sz="2800" dirty="0">
                <a:latin typeface="Arial"/>
                <a:cs typeface="Arial"/>
              </a:rPr>
              <a:t>veya teklif </a:t>
            </a:r>
            <a:r>
              <a:rPr sz="2800" spc="-5" dirty="0">
                <a:latin typeface="Arial"/>
                <a:cs typeface="Arial"/>
              </a:rPr>
              <a:t>zarfında  </a:t>
            </a:r>
            <a:r>
              <a:rPr sz="2800" dirty="0">
                <a:latin typeface="Arial"/>
                <a:cs typeface="Arial"/>
              </a:rPr>
              <a:t>sunulmaz.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49625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Belgelerin Sunuluş Şekli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-</a:t>
            </a:r>
            <a:r>
              <a:rPr sz="2400" b="1" spc="-6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Yurtdışı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25157"/>
            <a:ext cx="8595360" cy="466979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00"/>
              </a:spcBef>
            </a:pPr>
            <a:r>
              <a:rPr sz="2600" spc="-40" dirty="0">
                <a:latin typeface="Arial"/>
                <a:cs typeface="Arial"/>
              </a:rPr>
              <a:t>Yurt </a:t>
            </a:r>
            <a:r>
              <a:rPr sz="2600" spc="-5" dirty="0">
                <a:latin typeface="Arial"/>
                <a:cs typeface="Arial"/>
              </a:rPr>
              <a:t>dışında </a:t>
            </a:r>
            <a:r>
              <a:rPr sz="2600" dirty="0">
                <a:latin typeface="Arial"/>
                <a:cs typeface="Arial"/>
              </a:rPr>
              <a:t>gerçekleştirilen </a:t>
            </a:r>
            <a:r>
              <a:rPr sz="2600" spc="-5" dirty="0">
                <a:latin typeface="Arial"/>
                <a:cs typeface="Arial"/>
              </a:rPr>
              <a:t>işlere ilişkin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belgeler</a:t>
            </a:r>
            <a:endParaRPr sz="26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2000" spc="-25" dirty="0">
                <a:solidFill>
                  <a:srgbClr val="FF0000"/>
                </a:solidFill>
                <a:latin typeface="Arial"/>
                <a:cs typeface="Arial"/>
              </a:rPr>
              <a:t>Yabancı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ülkelerde düzenlenen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belgelerin;</a:t>
            </a:r>
            <a:endParaRPr sz="2000">
              <a:latin typeface="Arial"/>
              <a:cs typeface="Arial"/>
            </a:endParaRPr>
          </a:p>
          <a:p>
            <a:pPr marL="166370" indent="-154305" algn="just">
              <a:lnSpc>
                <a:spcPct val="100000"/>
              </a:lnSpc>
              <a:spcBef>
                <a:spcPts val="770"/>
              </a:spcBef>
              <a:buChar char="-"/>
              <a:tabLst>
                <a:tab pos="167005" algn="l"/>
              </a:tabLst>
            </a:pPr>
            <a:r>
              <a:rPr sz="2000" dirty="0">
                <a:latin typeface="Arial"/>
                <a:cs typeface="Arial"/>
              </a:rPr>
              <a:t>“Apostil tasdik şerhi”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taşıması,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90000"/>
              </a:lnSpc>
              <a:spcBef>
                <a:spcPts val="994"/>
              </a:spcBef>
              <a:buChar char="-"/>
              <a:tabLst>
                <a:tab pos="233679" algn="l"/>
              </a:tabLst>
            </a:pPr>
            <a:r>
              <a:rPr sz="2000" spc="-25" dirty="0">
                <a:latin typeface="Arial"/>
                <a:cs typeface="Arial"/>
              </a:rPr>
              <a:t>Taşımıyorsa; </a:t>
            </a:r>
            <a:r>
              <a:rPr sz="2000" dirty="0">
                <a:latin typeface="Arial"/>
                <a:cs typeface="Arial"/>
              </a:rPr>
              <a:t>o </a:t>
            </a:r>
            <a:r>
              <a:rPr sz="2000" spc="-5" dirty="0">
                <a:latin typeface="Arial"/>
                <a:cs typeface="Arial"/>
              </a:rPr>
              <a:t>ülkedeki </a:t>
            </a:r>
            <a:r>
              <a:rPr sz="2000" spc="-55" dirty="0">
                <a:latin typeface="Arial"/>
                <a:cs typeface="Arial"/>
              </a:rPr>
              <a:t>T.C. </a:t>
            </a:r>
            <a:r>
              <a:rPr sz="2000" spc="-5" dirty="0">
                <a:latin typeface="Arial"/>
                <a:cs typeface="Arial"/>
              </a:rPr>
              <a:t>Konsolosluğu tarafından veya sırasıyla </a:t>
            </a:r>
            <a:r>
              <a:rPr sz="2000" dirty="0">
                <a:latin typeface="Arial"/>
                <a:cs typeface="Arial"/>
              </a:rPr>
              <a:t>o  </a:t>
            </a:r>
            <a:r>
              <a:rPr sz="2000" spc="-5" dirty="0">
                <a:latin typeface="Arial"/>
                <a:cs typeface="Arial"/>
              </a:rPr>
              <a:t>ülkenin </a:t>
            </a:r>
            <a:r>
              <a:rPr sz="2000" dirty="0">
                <a:latin typeface="Arial"/>
                <a:cs typeface="Arial"/>
              </a:rPr>
              <a:t>Türkiye’deki </a:t>
            </a:r>
            <a:r>
              <a:rPr sz="2000" spc="-5" dirty="0">
                <a:latin typeface="Arial"/>
                <a:cs typeface="Arial"/>
              </a:rPr>
              <a:t>temsilciliği </a:t>
            </a:r>
            <a:r>
              <a:rPr sz="2000" dirty="0">
                <a:latin typeface="Arial"/>
                <a:cs typeface="Arial"/>
              </a:rPr>
              <a:t>ile </a:t>
            </a:r>
            <a:r>
              <a:rPr sz="2000" spc="-55" dirty="0">
                <a:latin typeface="Arial"/>
                <a:cs typeface="Arial"/>
              </a:rPr>
              <a:t>T.C. </a:t>
            </a:r>
            <a:r>
              <a:rPr sz="2000" spc="-5" dirty="0">
                <a:latin typeface="Arial"/>
                <a:cs typeface="Arial"/>
              </a:rPr>
              <a:t>Dışişleri Bakanlığı tarafından tasdik  </a:t>
            </a:r>
            <a:r>
              <a:rPr sz="2000" dirty="0">
                <a:latin typeface="Arial"/>
                <a:cs typeface="Arial"/>
              </a:rPr>
              <a:t>edilmesi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gerekir.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ts val="2160"/>
              </a:lnSpc>
              <a:spcBef>
                <a:spcPts val="1030"/>
              </a:spcBef>
            </a:pPr>
            <a:r>
              <a:rPr sz="2000" spc="-30" dirty="0">
                <a:latin typeface="Arial"/>
                <a:cs typeface="Arial"/>
              </a:rPr>
              <a:t>-Teselsül </a:t>
            </a:r>
            <a:r>
              <a:rPr sz="2000" dirty="0">
                <a:latin typeface="Arial"/>
                <a:cs typeface="Arial"/>
              </a:rPr>
              <a:t>halinde </a:t>
            </a:r>
            <a:r>
              <a:rPr sz="2000" spc="-5" dirty="0">
                <a:latin typeface="Arial"/>
                <a:cs typeface="Arial"/>
              </a:rPr>
              <a:t>tasdik varsa; apostil, </a:t>
            </a:r>
            <a:r>
              <a:rPr sz="2000" dirty="0">
                <a:latin typeface="Arial"/>
                <a:cs typeface="Arial"/>
              </a:rPr>
              <a:t>Konsolosluk </a:t>
            </a:r>
            <a:r>
              <a:rPr sz="2000" spc="-5" dirty="0">
                <a:latin typeface="Arial"/>
                <a:cs typeface="Arial"/>
              </a:rPr>
              <a:t>veya Bakanlık </a:t>
            </a:r>
            <a:r>
              <a:rPr sz="2000" dirty="0">
                <a:latin typeface="Arial"/>
                <a:cs typeface="Arial"/>
              </a:rPr>
              <a:t>tasdikinin  bir önceki merciye </a:t>
            </a:r>
            <a:r>
              <a:rPr sz="2000" spc="-5" dirty="0">
                <a:latin typeface="Arial"/>
                <a:cs typeface="Arial"/>
              </a:rPr>
              <a:t>ilişkin olması </a:t>
            </a:r>
            <a:r>
              <a:rPr sz="2000" dirty="0">
                <a:latin typeface="Arial"/>
                <a:cs typeface="Arial"/>
              </a:rPr>
              <a:t>halinde de </a:t>
            </a:r>
            <a:r>
              <a:rPr sz="2000" spc="-5" dirty="0">
                <a:latin typeface="Arial"/>
                <a:cs typeface="Arial"/>
              </a:rPr>
              <a:t>usulüne </a:t>
            </a:r>
            <a:r>
              <a:rPr sz="2000" dirty="0">
                <a:latin typeface="Arial"/>
                <a:cs typeface="Arial"/>
              </a:rPr>
              <a:t>uygun kabul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edilecektir.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35"/>
              </a:spcBef>
            </a:pPr>
            <a:r>
              <a:rPr sz="2000" spc="-35" dirty="0">
                <a:latin typeface="Arial"/>
                <a:cs typeface="Arial"/>
              </a:rPr>
              <a:t>-Tasdik </a:t>
            </a:r>
            <a:r>
              <a:rPr sz="2000" spc="-5" dirty="0">
                <a:latin typeface="Arial"/>
                <a:cs typeface="Arial"/>
              </a:rPr>
              <a:t>işleminden </a:t>
            </a:r>
            <a:r>
              <a:rPr sz="2000" dirty="0">
                <a:latin typeface="Arial"/>
                <a:cs typeface="Arial"/>
              </a:rPr>
              <a:t>(TC </a:t>
            </a:r>
            <a:r>
              <a:rPr sz="2000" spc="-5" dirty="0">
                <a:latin typeface="Arial"/>
                <a:cs typeface="Arial"/>
              </a:rPr>
              <a:t>makamlarının </a:t>
            </a:r>
            <a:r>
              <a:rPr sz="2000" dirty="0">
                <a:latin typeface="Arial"/>
                <a:cs typeface="Arial"/>
              </a:rPr>
              <a:t>tasdiklerinde </a:t>
            </a:r>
            <a:r>
              <a:rPr sz="2000" spc="-5" dirty="0">
                <a:latin typeface="Arial"/>
                <a:cs typeface="Arial"/>
              </a:rPr>
              <a:t>sıfat </a:t>
            </a:r>
            <a:r>
              <a:rPr sz="2000" dirty="0">
                <a:latin typeface="Arial"/>
                <a:cs typeface="Arial"/>
              </a:rPr>
              <a:t>unsuru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bulunmaz),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54"/>
              </a:spcBef>
            </a:pP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-belgedeki bir önceki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imzanın</a:t>
            </a:r>
            <a:r>
              <a:rPr sz="2000" spc="-7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doğruluğunun,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65"/>
              </a:spcBef>
            </a:pPr>
            <a:r>
              <a:rPr sz="2000" dirty="0">
                <a:solidFill>
                  <a:srgbClr val="888888"/>
                </a:solidFill>
                <a:latin typeface="Arial"/>
                <a:cs typeface="Arial"/>
              </a:rPr>
              <a:t>-belgeyi imzalayan kişinin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hangi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sıfatla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imzaladığının</a:t>
            </a:r>
            <a:r>
              <a:rPr sz="20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888888"/>
                </a:solidFill>
                <a:latin typeface="Arial"/>
                <a:cs typeface="Arial"/>
              </a:rPr>
              <a:t>ve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280"/>
              </a:lnSpc>
              <a:spcBef>
                <a:spcPts val="260"/>
              </a:spcBef>
            </a:pPr>
            <a:r>
              <a:rPr sz="2000" spc="-5" dirty="0">
                <a:solidFill>
                  <a:srgbClr val="888888"/>
                </a:solidFill>
                <a:latin typeface="Arial"/>
                <a:cs typeface="Arial"/>
              </a:rPr>
              <a:t>-varsa</a:t>
            </a:r>
            <a:r>
              <a:rPr sz="2000" spc="27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888888"/>
                </a:solidFill>
                <a:latin typeface="Arial"/>
                <a:cs typeface="Arial"/>
              </a:rPr>
              <a:t>üzerindeki</a:t>
            </a:r>
            <a:r>
              <a:rPr sz="2000" spc="280" dirty="0">
                <a:solidFill>
                  <a:srgbClr val="88888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mühür</a:t>
            </a:r>
            <a:r>
              <a:rPr sz="2000" spc="2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Arial"/>
                <a:cs typeface="Arial"/>
              </a:rPr>
              <a:t>veya</a:t>
            </a:r>
            <a:r>
              <a:rPr sz="20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damganın</a:t>
            </a:r>
            <a:r>
              <a:rPr sz="2000" spc="2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aslı</a:t>
            </a:r>
            <a:r>
              <a:rPr sz="20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ile</a:t>
            </a:r>
            <a:r>
              <a:rPr sz="20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aynı</a:t>
            </a:r>
            <a:r>
              <a:rPr sz="20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Arial"/>
                <a:cs typeface="Arial"/>
              </a:rPr>
              <a:t>olduğunun</a:t>
            </a:r>
            <a:r>
              <a:rPr sz="2000" spc="2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888888"/>
                </a:solidFill>
                <a:latin typeface="Arial"/>
                <a:cs typeface="Arial"/>
              </a:rPr>
              <a:t>teyidi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ts val="2280"/>
              </a:lnSpc>
            </a:pPr>
            <a:r>
              <a:rPr sz="2000" spc="-5" dirty="0">
                <a:solidFill>
                  <a:srgbClr val="888888"/>
                </a:solidFill>
                <a:latin typeface="Arial"/>
                <a:cs typeface="Arial"/>
              </a:rPr>
              <a:t>işlemi </a:t>
            </a:r>
            <a:r>
              <a:rPr sz="2000" spc="-15" dirty="0">
                <a:solidFill>
                  <a:srgbClr val="888888"/>
                </a:solidFill>
                <a:latin typeface="Arial"/>
                <a:cs typeface="Arial"/>
              </a:rPr>
              <a:t>anlaşılır.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5449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85" dirty="0">
                <a:solidFill>
                  <a:srgbClr val="1FCED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eminatlar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5881"/>
            <a:ext cx="8567420" cy="473519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Geçici 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Teminatlar </a:t>
            </a:r>
            <a:r>
              <a:rPr sz="2400" spc="-50" dirty="0">
                <a:solidFill>
                  <a:srgbClr val="FF0000"/>
                </a:solidFill>
                <a:latin typeface="Arial"/>
                <a:cs typeface="Arial"/>
              </a:rPr>
              <a:t>Teklif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Bedelinin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(TB):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en az</a:t>
            </a:r>
            <a:r>
              <a:rPr sz="2400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%3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2400" spc="-5" dirty="0">
                <a:latin typeface="Arial"/>
                <a:cs typeface="Arial"/>
              </a:rPr>
              <a:t>Kesin </a:t>
            </a:r>
            <a:r>
              <a:rPr sz="2400" spc="-45" dirty="0">
                <a:latin typeface="Arial"/>
                <a:cs typeface="Arial"/>
              </a:rPr>
              <a:t>Teminat </a:t>
            </a:r>
            <a:r>
              <a:rPr sz="2400" spc="-5" dirty="0">
                <a:latin typeface="Arial"/>
                <a:cs typeface="Arial"/>
              </a:rPr>
              <a:t>(SB≥SD) Sözleşme </a:t>
            </a:r>
            <a:r>
              <a:rPr sz="2400" spc="-10" dirty="0">
                <a:latin typeface="Arial"/>
                <a:cs typeface="Arial"/>
              </a:rPr>
              <a:t>Bedelinin </a:t>
            </a:r>
            <a:r>
              <a:rPr sz="2400" dirty="0">
                <a:latin typeface="Arial"/>
                <a:cs typeface="Arial"/>
              </a:rPr>
              <a:t>: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%6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  <a:tabLst>
                <a:tab pos="92710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İhale;	teklif bedeli </a:t>
            </a:r>
            <a:r>
              <a:rPr sz="2400" spc="-15" dirty="0">
                <a:solidFill>
                  <a:srgbClr val="FF0000"/>
                </a:solidFill>
                <a:latin typeface="Arial"/>
                <a:cs typeface="Arial"/>
              </a:rPr>
              <a:t>sınır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değerin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altında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kalan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isteklinin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üzerinde 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bırakılması halinde </a:t>
            </a:r>
            <a:r>
              <a:rPr sz="2400" spc="-5" dirty="0">
                <a:solidFill>
                  <a:srgbClr val="006FC0"/>
                </a:solidFill>
                <a:latin typeface="Arial"/>
                <a:cs typeface="Arial"/>
              </a:rPr>
              <a:t>Kesin </a:t>
            </a:r>
            <a:r>
              <a:rPr sz="2400" spc="-45" dirty="0">
                <a:solidFill>
                  <a:srgbClr val="006FC0"/>
                </a:solidFill>
                <a:latin typeface="Arial"/>
                <a:cs typeface="Arial"/>
              </a:rPr>
              <a:t>Teminat </a:t>
            </a:r>
            <a:r>
              <a:rPr sz="2400" spc="-30" dirty="0">
                <a:solidFill>
                  <a:srgbClr val="006FC0"/>
                </a:solidFill>
                <a:latin typeface="Arial"/>
                <a:cs typeface="Arial"/>
              </a:rPr>
              <a:t>Yaklaşık </a:t>
            </a:r>
            <a:r>
              <a:rPr sz="2400" spc="-5" dirty="0">
                <a:solidFill>
                  <a:srgbClr val="006FC0"/>
                </a:solidFill>
                <a:latin typeface="Arial"/>
                <a:cs typeface="Arial"/>
              </a:rPr>
              <a:t>Maliyetin: %9  üzerinden</a:t>
            </a:r>
            <a:r>
              <a:rPr sz="2400" spc="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006FC0"/>
                </a:solidFill>
                <a:latin typeface="Arial"/>
                <a:cs typeface="Arial"/>
              </a:rPr>
              <a:t>alınır.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255270" indent="-243204">
              <a:lnSpc>
                <a:spcPct val="10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30" dirty="0">
                <a:latin typeface="Arial"/>
                <a:cs typeface="Arial"/>
              </a:rPr>
              <a:t>Teminatlar:</a:t>
            </a:r>
            <a:endParaRPr sz="2400">
              <a:latin typeface="Arial"/>
              <a:cs typeface="Arial"/>
            </a:endParaRPr>
          </a:p>
          <a:p>
            <a:pPr marL="1361440" lvl="1" indent="-434975">
              <a:lnSpc>
                <a:spcPct val="100000"/>
              </a:lnSpc>
              <a:spcBef>
                <a:spcPts val="720"/>
              </a:spcBef>
              <a:buAutoNum type="alphaLcParenR"/>
              <a:tabLst>
                <a:tab pos="1361440" algn="l"/>
                <a:tab pos="1362075" algn="l"/>
              </a:tabLst>
            </a:pPr>
            <a:r>
              <a:rPr sz="2400" dirty="0">
                <a:latin typeface="Arial"/>
                <a:cs typeface="Arial"/>
              </a:rPr>
              <a:t>Türk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parası</a:t>
            </a:r>
            <a:endParaRPr sz="2400">
              <a:latin typeface="Arial"/>
              <a:cs typeface="Arial"/>
            </a:endParaRPr>
          </a:p>
          <a:p>
            <a:pPr marL="1277620" lvl="1" indent="-351155">
              <a:lnSpc>
                <a:spcPct val="100000"/>
              </a:lnSpc>
              <a:spcBef>
                <a:spcPts val="710"/>
              </a:spcBef>
              <a:buAutoNum type="alphaLcParenR"/>
              <a:tabLst>
                <a:tab pos="1278255" algn="l"/>
              </a:tabLst>
            </a:pPr>
            <a:r>
              <a:rPr sz="2400" spc="-40" dirty="0">
                <a:latin typeface="Arial"/>
                <a:cs typeface="Arial"/>
              </a:rPr>
              <a:t>Teminat</a:t>
            </a:r>
            <a:r>
              <a:rPr sz="2400" spc="-5" dirty="0">
                <a:latin typeface="Arial"/>
                <a:cs typeface="Arial"/>
              </a:rPr>
              <a:t> mektupları</a:t>
            </a:r>
            <a:endParaRPr sz="2400">
              <a:latin typeface="Arial"/>
              <a:cs typeface="Arial"/>
            </a:endParaRPr>
          </a:p>
          <a:p>
            <a:pPr marL="1350645" lvl="1" indent="-424180">
              <a:lnSpc>
                <a:spcPct val="100000"/>
              </a:lnSpc>
              <a:spcBef>
                <a:spcPts val="710"/>
              </a:spcBef>
              <a:buAutoNum type="alphaLcParenR"/>
              <a:tabLst>
                <a:tab pos="1350645" algn="l"/>
                <a:tab pos="1351280" algn="l"/>
              </a:tabLst>
            </a:pPr>
            <a:r>
              <a:rPr sz="2400" spc="-5" dirty="0">
                <a:latin typeface="Arial"/>
                <a:cs typeface="Arial"/>
              </a:rPr>
              <a:t>Devlet iç borçlanma senetleri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(DİBS)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22220" y="5476366"/>
            <a:ext cx="6334125" cy="22860"/>
          </a:xfrm>
          <a:custGeom>
            <a:avLst/>
            <a:gdLst/>
            <a:ahLst/>
            <a:cxnLst/>
            <a:rect l="l" t="t" r="r" b="b"/>
            <a:pathLst>
              <a:path w="6334125" h="22860">
                <a:moveTo>
                  <a:pt x="6333744" y="0"/>
                </a:moveTo>
                <a:lnTo>
                  <a:pt x="0" y="0"/>
                </a:lnTo>
                <a:lnTo>
                  <a:pt x="0" y="22860"/>
                </a:lnTo>
                <a:lnTo>
                  <a:pt x="6333744" y="22860"/>
                </a:lnTo>
                <a:lnTo>
                  <a:pt x="633374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5336" y="221056"/>
            <a:ext cx="8595360" cy="5591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Teminatlar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950">
              <a:latin typeface="Arial"/>
              <a:cs typeface="Arial"/>
            </a:endParaRPr>
          </a:p>
          <a:p>
            <a:pPr marL="255270" indent="-243204" algn="just">
              <a:lnSpc>
                <a:spcPct val="10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40" dirty="0">
                <a:latin typeface="Arial"/>
                <a:cs typeface="Arial"/>
              </a:rPr>
              <a:t>Teminat </a:t>
            </a:r>
            <a:r>
              <a:rPr sz="2400" spc="-5" dirty="0">
                <a:latin typeface="Arial"/>
                <a:cs typeface="Arial"/>
              </a:rPr>
              <a:t>mektupları standart </a:t>
            </a:r>
            <a:r>
              <a:rPr sz="2400" dirty="0">
                <a:latin typeface="Arial"/>
                <a:cs typeface="Arial"/>
              </a:rPr>
              <a:t>forma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uygun</a:t>
            </a:r>
            <a:r>
              <a:rPr sz="2400" spc="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olmalıdır.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"/>
            </a:pPr>
            <a:endParaRPr sz="3700">
              <a:latin typeface="Arial"/>
              <a:cs typeface="Arial"/>
            </a:endParaRPr>
          </a:p>
          <a:p>
            <a:pPr marL="12700" marR="6350" algn="just">
              <a:lnSpc>
                <a:spcPts val="23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latin typeface="Arial"/>
                <a:cs typeface="Arial"/>
              </a:rPr>
              <a:t>Geçerlilik </a:t>
            </a:r>
            <a:r>
              <a:rPr sz="2400" spc="-5" dirty="0">
                <a:latin typeface="Arial"/>
                <a:cs typeface="Arial"/>
              </a:rPr>
              <a:t>tarihi </a:t>
            </a:r>
            <a:r>
              <a:rPr sz="2400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geçerlik </a:t>
            </a:r>
            <a:r>
              <a:rPr sz="2400" dirty="0">
                <a:latin typeface="Arial"/>
                <a:cs typeface="Arial"/>
              </a:rPr>
              <a:t>süresinden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30 gün fazla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süreli  </a:t>
            </a:r>
            <a:r>
              <a:rPr sz="2400" spc="-20" dirty="0">
                <a:solidFill>
                  <a:srgbClr val="FF0000"/>
                </a:solidFill>
                <a:latin typeface="Arial"/>
                <a:cs typeface="Arial"/>
              </a:rPr>
              <a:t>olmalıdır.</a:t>
            </a:r>
            <a:endParaRPr sz="2400">
              <a:latin typeface="Arial"/>
              <a:cs typeface="Arial"/>
            </a:endParaRPr>
          </a:p>
          <a:p>
            <a:pPr marL="255270" indent="-243204" algn="just">
              <a:lnSpc>
                <a:spcPct val="100000"/>
              </a:lnSpc>
              <a:spcBef>
                <a:spcPts val="459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Süresiz geçici teminat mektupları da kabul</a:t>
            </a:r>
            <a:r>
              <a:rPr sz="2400" spc="8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FF0000"/>
                </a:solidFill>
                <a:latin typeface="Arial"/>
                <a:cs typeface="Arial"/>
              </a:rPr>
              <a:t>edilir.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"/>
            </a:pPr>
            <a:endParaRPr sz="3700">
              <a:latin typeface="Arial"/>
              <a:cs typeface="Arial"/>
            </a:endParaRPr>
          </a:p>
          <a:p>
            <a:pPr marL="12700" marR="5080" algn="just">
              <a:lnSpc>
                <a:spcPct val="8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Kesin teminat mektuplarının süresi,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Teminat </a:t>
            </a:r>
            <a:r>
              <a:rPr sz="2400" dirty="0">
                <a:latin typeface="Arial"/>
                <a:cs typeface="Arial"/>
              </a:rPr>
              <a:t>süresi / </a:t>
            </a:r>
            <a:r>
              <a:rPr sz="2400" spc="-5" dirty="0">
                <a:latin typeface="Arial"/>
                <a:cs typeface="Arial"/>
              </a:rPr>
              <a:t>Garanti  süresini karşılayacak şekilde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idare tarafından</a:t>
            </a:r>
            <a:r>
              <a:rPr sz="2400" u="heavy" spc="1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belirlenir.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har char=""/>
            </a:pPr>
            <a:endParaRPr sz="3700">
              <a:latin typeface="Arial"/>
              <a:cs typeface="Arial"/>
            </a:endParaRPr>
          </a:p>
          <a:p>
            <a:pPr marL="12700" marR="6350" algn="just">
              <a:lnSpc>
                <a:spcPct val="8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Ortak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girişimde toplam teminat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miktarı,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ortaklık </a:t>
            </a:r>
            <a:r>
              <a:rPr sz="2400" spc="-5" dirty="0">
                <a:latin typeface="Arial"/>
                <a:cs typeface="Arial"/>
              </a:rPr>
              <a:t>oranına </a:t>
            </a:r>
            <a:r>
              <a:rPr sz="2400" dirty="0">
                <a:latin typeface="Arial"/>
                <a:cs typeface="Arial"/>
              </a:rPr>
              <a:t>veya  </a:t>
            </a:r>
            <a:r>
              <a:rPr sz="2400" spc="-5" dirty="0">
                <a:latin typeface="Arial"/>
                <a:cs typeface="Arial"/>
              </a:rPr>
              <a:t>işin uzmanlık gerektiren kısımlarına </a:t>
            </a:r>
            <a:r>
              <a:rPr sz="2400" dirty="0">
                <a:latin typeface="Arial"/>
                <a:cs typeface="Arial"/>
              </a:rPr>
              <a:t>verilen teklif </a:t>
            </a:r>
            <a:r>
              <a:rPr sz="2400" spc="-5" dirty="0">
                <a:latin typeface="Arial"/>
                <a:cs typeface="Arial"/>
              </a:rPr>
              <a:t>tutarlarına  bakılmaksızın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ortaklardan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biri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veya birkaçı tarafından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karşılanabilir.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87</a:t>
            </a:fld>
            <a:endParaRPr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74405" cy="562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Teminatlar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355600" marR="211454" indent="-342900">
              <a:lnSpc>
                <a:spcPct val="801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45" dirty="0">
                <a:latin typeface="Arial"/>
                <a:cs typeface="Arial"/>
              </a:rPr>
              <a:t>Teminat </a:t>
            </a:r>
            <a:r>
              <a:rPr sz="2400" spc="-5" dirty="0">
                <a:latin typeface="Arial"/>
                <a:cs typeface="Arial"/>
              </a:rPr>
              <a:t>mektupları </a:t>
            </a:r>
            <a:r>
              <a:rPr sz="2400" spc="-10" dirty="0">
                <a:latin typeface="Arial"/>
                <a:cs typeface="Arial"/>
              </a:rPr>
              <a:t>dışındaki </a:t>
            </a:r>
            <a:r>
              <a:rPr sz="2400" dirty="0">
                <a:latin typeface="Arial"/>
                <a:cs typeface="Arial"/>
              </a:rPr>
              <a:t>teminatlar </a:t>
            </a:r>
            <a:r>
              <a:rPr sz="2400" spc="-5" dirty="0">
                <a:latin typeface="Arial"/>
                <a:cs typeface="Arial"/>
              </a:rPr>
              <a:t>ihale  komisyonlarınca </a:t>
            </a:r>
            <a:r>
              <a:rPr sz="2400" dirty="0">
                <a:latin typeface="Arial"/>
                <a:cs typeface="Arial"/>
              </a:rPr>
              <a:t>teslim </a:t>
            </a:r>
            <a:r>
              <a:rPr sz="2400" spc="-10" dirty="0">
                <a:latin typeface="Arial"/>
                <a:cs typeface="Arial"/>
              </a:rPr>
              <a:t>alınamaz. Bunların </a:t>
            </a:r>
            <a:r>
              <a:rPr sz="2400" spc="-5" dirty="0">
                <a:latin typeface="Arial"/>
                <a:cs typeface="Arial"/>
              </a:rPr>
              <a:t>saymanlık </a:t>
            </a:r>
            <a:r>
              <a:rPr sz="2400" dirty="0">
                <a:latin typeface="Arial"/>
                <a:cs typeface="Arial"/>
              </a:rPr>
              <a:t>ya </a:t>
            </a:r>
            <a:r>
              <a:rPr sz="2400" spc="-5" dirty="0">
                <a:latin typeface="Arial"/>
                <a:cs typeface="Arial"/>
              </a:rPr>
              <a:t>da  </a:t>
            </a:r>
            <a:r>
              <a:rPr sz="2400" dirty="0">
                <a:latin typeface="Arial"/>
                <a:cs typeface="Arial"/>
              </a:rPr>
              <a:t>muhasebe </a:t>
            </a:r>
            <a:r>
              <a:rPr sz="2400" spc="-5" dirty="0">
                <a:latin typeface="Arial"/>
                <a:cs typeface="Arial"/>
              </a:rPr>
              <a:t>müdürlüklerine yatırılması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zorunludur.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355600" marR="208915" indent="-342900">
              <a:lnSpc>
                <a:spcPct val="8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İhale üzerinde kalan istekli ile ekonomik </a:t>
            </a:r>
            <a:r>
              <a:rPr sz="2400" spc="-10" dirty="0">
                <a:latin typeface="Arial"/>
                <a:cs typeface="Arial"/>
              </a:rPr>
              <a:t>açıdan </a:t>
            </a:r>
            <a:r>
              <a:rPr sz="2400" spc="-5" dirty="0">
                <a:latin typeface="Arial"/>
                <a:cs typeface="Arial"/>
              </a:rPr>
              <a:t>en avantajlı  ikinci </a:t>
            </a:r>
            <a:r>
              <a:rPr sz="2400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sahibi istekliye ait </a:t>
            </a:r>
            <a:r>
              <a:rPr sz="2400" dirty="0">
                <a:latin typeface="Arial"/>
                <a:cs typeface="Arial"/>
              </a:rPr>
              <a:t>teminat </a:t>
            </a:r>
            <a:r>
              <a:rPr sz="2400" spc="-5" dirty="0">
                <a:latin typeface="Arial"/>
                <a:cs typeface="Arial"/>
              </a:rPr>
              <a:t>mektupları </a:t>
            </a:r>
            <a:r>
              <a:rPr sz="2400" spc="-10" dirty="0">
                <a:latin typeface="Arial"/>
                <a:cs typeface="Arial"/>
              </a:rPr>
              <a:t>ihaleden  </a:t>
            </a:r>
            <a:r>
              <a:rPr sz="2400" dirty="0">
                <a:latin typeface="Arial"/>
                <a:cs typeface="Arial"/>
              </a:rPr>
              <a:t>sonra </a:t>
            </a:r>
            <a:r>
              <a:rPr sz="2400" spc="-5" dirty="0">
                <a:latin typeface="Arial"/>
                <a:cs typeface="Arial"/>
              </a:rPr>
              <a:t>saymanlık </a:t>
            </a:r>
            <a:r>
              <a:rPr sz="2400" dirty="0">
                <a:latin typeface="Arial"/>
                <a:cs typeface="Arial"/>
              </a:rPr>
              <a:t>ya </a:t>
            </a:r>
            <a:r>
              <a:rPr sz="2400" spc="-5" dirty="0">
                <a:latin typeface="Arial"/>
                <a:cs typeface="Arial"/>
              </a:rPr>
              <a:t>da </a:t>
            </a:r>
            <a:r>
              <a:rPr sz="2400" dirty="0">
                <a:latin typeface="Arial"/>
                <a:cs typeface="Arial"/>
              </a:rPr>
              <a:t>muhasebe </a:t>
            </a:r>
            <a:r>
              <a:rPr sz="2400" spc="-5" dirty="0">
                <a:latin typeface="Arial"/>
                <a:cs typeface="Arial"/>
              </a:rPr>
              <a:t>müdürlüklerine </a:t>
            </a:r>
            <a:r>
              <a:rPr sz="2400" dirty="0">
                <a:latin typeface="Arial"/>
                <a:cs typeface="Arial"/>
              </a:rPr>
              <a:t>teslim  </a:t>
            </a:r>
            <a:r>
              <a:rPr sz="2400" spc="-25" dirty="0">
                <a:latin typeface="Arial"/>
                <a:cs typeface="Arial"/>
              </a:rPr>
              <a:t>edilir. </a:t>
            </a:r>
            <a:r>
              <a:rPr sz="2400" spc="-5" dirty="0">
                <a:latin typeface="Arial"/>
                <a:cs typeface="Arial"/>
              </a:rPr>
              <a:t>Diğer </a:t>
            </a:r>
            <a:r>
              <a:rPr sz="2400" spc="-10" dirty="0">
                <a:latin typeface="Arial"/>
                <a:cs typeface="Arial"/>
              </a:rPr>
              <a:t>isteklilere </a:t>
            </a:r>
            <a:r>
              <a:rPr sz="2400" spc="-5" dirty="0">
                <a:latin typeface="Arial"/>
                <a:cs typeface="Arial"/>
              </a:rPr>
              <a:t>ait teminatlar ise hemen iade</a:t>
            </a:r>
            <a:r>
              <a:rPr sz="2400" spc="15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edilir.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80000"/>
              </a:lnSpc>
              <a:spcBef>
                <a:spcPts val="101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İhale üzerinde kalan istekli ile sözleşme imzalanması  </a:t>
            </a:r>
            <a:r>
              <a:rPr sz="2400" spc="-10" dirty="0">
                <a:latin typeface="Arial"/>
                <a:cs typeface="Arial"/>
              </a:rPr>
              <a:t>halinde, </a:t>
            </a:r>
            <a:r>
              <a:rPr sz="2400" spc="-5" dirty="0">
                <a:latin typeface="Arial"/>
                <a:cs typeface="Arial"/>
              </a:rPr>
              <a:t>ekonomik </a:t>
            </a:r>
            <a:r>
              <a:rPr sz="2400" spc="-10" dirty="0">
                <a:latin typeface="Arial"/>
                <a:cs typeface="Arial"/>
              </a:rPr>
              <a:t>açıdan </a:t>
            </a:r>
            <a:r>
              <a:rPr sz="2400" spc="-5" dirty="0">
                <a:latin typeface="Arial"/>
                <a:cs typeface="Arial"/>
              </a:rPr>
              <a:t>en avantajlı ikinci </a:t>
            </a:r>
            <a:r>
              <a:rPr sz="2400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sahibine ait  teminat sözleşme </a:t>
            </a:r>
            <a:r>
              <a:rPr sz="2400" spc="-10" dirty="0">
                <a:latin typeface="Arial"/>
                <a:cs typeface="Arial"/>
              </a:rPr>
              <a:t>imzalandıktan </a:t>
            </a:r>
            <a:r>
              <a:rPr sz="2400" spc="-5" dirty="0">
                <a:latin typeface="Arial"/>
                <a:cs typeface="Arial"/>
              </a:rPr>
              <a:t>hemen </a:t>
            </a:r>
            <a:r>
              <a:rPr sz="2400" dirty="0">
                <a:latin typeface="Arial"/>
                <a:cs typeface="Arial"/>
              </a:rPr>
              <a:t>sonra </a:t>
            </a:r>
            <a:r>
              <a:rPr sz="2400" spc="-5" dirty="0">
                <a:latin typeface="Arial"/>
                <a:cs typeface="Arial"/>
              </a:rPr>
              <a:t>iade</a:t>
            </a:r>
            <a:r>
              <a:rPr sz="2400" spc="9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edilir.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355600" marR="1057910" indent="-342900">
              <a:lnSpc>
                <a:spcPct val="8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Her ne </a:t>
            </a:r>
            <a:r>
              <a:rPr sz="2400" dirty="0">
                <a:latin typeface="Arial"/>
                <a:cs typeface="Arial"/>
              </a:rPr>
              <a:t>suretle </a:t>
            </a:r>
            <a:r>
              <a:rPr sz="2400" spc="-5" dirty="0">
                <a:latin typeface="Arial"/>
                <a:cs typeface="Arial"/>
              </a:rPr>
              <a:t>olursa olsun, idarece </a:t>
            </a:r>
            <a:r>
              <a:rPr sz="2400" spc="-10" dirty="0">
                <a:latin typeface="Arial"/>
                <a:cs typeface="Arial"/>
              </a:rPr>
              <a:t>alınan </a:t>
            </a:r>
            <a:r>
              <a:rPr sz="2400" spc="-5" dirty="0">
                <a:latin typeface="Arial"/>
                <a:cs typeface="Arial"/>
              </a:rPr>
              <a:t>teminatlar  </a:t>
            </a:r>
            <a:r>
              <a:rPr sz="2400" spc="-10" dirty="0">
                <a:latin typeface="Arial"/>
                <a:cs typeface="Arial"/>
              </a:rPr>
              <a:t>haczedilemez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üzerine ihtiyati </a:t>
            </a:r>
            <a:r>
              <a:rPr sz="2400" dirty="0">
                <a:latin typeface="Arial"/>
                <a:cs typeface="Arial"/>
              </a:rPr>
              <a:t>tedbir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konulamaz.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88</a:t>
            </a:fld>
            <a:endParaRPr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5449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85" dirty="0">
                <a:solidFill>
                  <a:srgbClr val="1FCED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eminatlar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89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56208"/>
            <a:ext cx="8595360" cy="18351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38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İstekli </a:t>
            </a:r>
            <a:r>
              <a:rPr sz="2400" dirty="0">
                <a:latin typeface="Arial"/>
                <a:cs typeface="Arial"/>
              </a:rPr>
              <a:t>tarafından sunulacak </a:t>
            </a:r>
            <a:r>
              <a:rPr sz="2400" spc="-5" dirty="0">
                <a:latin typeface="Arial"/>
                <a:cs typeface="Arial"/>
              </a:rPr>
              <a:t>geçici </a:t>
            </a:r>
            <a:r>
              <a:rPr sz="2400" dirty="0">
                <a:latin typeface="Arial"/>
                <a:cs typeface="Arial"/>
              </a:rPr>
              <a:t>teminatın </a:t>
            </a:r>
            <a:r>
              <a:rPr sz="2400" spc="-5" dirty="0">
                <a:latin typeface="Arial"/>
                <a:cs typeface="Arial"/>
              </a:rPr>
              <a:t>Elektronik </a:t>
            </a:r>
            <a:r>
              <a:rPr sz="2400" dirty="0">
                <a:latin typeface="Arial"/>
                <a:cs typeface="Arial"/>
              </a:rPr>
              <a:t>İhale  Uygulama </a:t>
            </a:r>
            <a:r>
              <a:rPr sz="2400" spc="-5" dirty="0">
                <a:latin typeface="Arial"/>
                <a:cs typeface="Arial"/>
              </a:rPr>
              <a:t>Yönetmeliğinin </a:t>
            </a:r>
            <a:r>
              <a:rPr sz="2400" dirty="0">
                <a:latin typeface="Arial"/>
                <a:cs typeface="Arial"/>
              </a:rPr>
              <a:t>21 </a:t>
            </a:r>
            <a:r>
              <a:rPr sz="2400" spc="-5" dirty="0">
                <a:latin typeface="Arial"/>
                <a:cs typeface="Arial"/>
              </a:rPr>
              <a:t>inci </a:t>
            </a:r>
            <a:r>
              <a:rPr sz="2400" dirty="0">
                <a:latin typeface="Arial"/>
                <a:cs typeface="Arial"/>
              </a:rPr>
              <a:t>maddesinin ikinci fıkrasına  </a:t>
            </a:r>
            <a:r>
              <a:rPr sz="2400" spc="-5" dirty="0">
                <a:latin typeface="Arial"/>
                <a:cs typeface="Arial"/>
              </a:rPr>
              <a:t>uygun olarak </a:t>
            </a:r>
            <a:r>
              <a:rPr sz="2400" spc="-10" dirty="0">
                <a:latin typeface="Arial"/>
                <a:cs typeface="Arial"/>
              </a:rPr>
              <a:t>alınması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durumunda,</a:t>
            </a:r>
            <a:endParaRPr sz="2400">
              <a:latin typeface="Arial"/>
              <a:cs typeface="Arial"/>
            </a:endParaRPr>
          </a:p>
          <a:p>
            <a:pPr marL="12700" marR="6350" algn="just">
              <a:lnSpc>
                <a:spcPts val="2590"/>
              </a:lnSpc>
              <a:spcBef>
                <a:spcPts val="1035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" dirty="0">
                <a:latin typeface="Arial"/>
                <a:cs typeface="Arial"/>
              </a:rPr>
              <a:t>mektuba kuruluş tarafından verilen ayırt edici numaranın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sunulmayacak belgeler tablosunda </a:t>
            </a:r>
            <a:r>
              <a:rPr sz="2400" spc="-5" dirty="0">
                <a:latin typeface="Arial"/>
                <a:cs typeface="Arial"/>
              </a:rPr>
              <a:t>belirtilmesi</a:t>
            </a:r>
            <a:r>
              <a:rPr sz="2400" spc="17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yeterlidir.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7348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</a:t>
            </a:r>
            <a:r>
              <a:rPr sz="2400" b="1" spc="-10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Süreci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05687" y="1610994"/>
            <a:ext cx="1470025" cy="479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r">
              <a:lnSpc>
                <a:spcPts val="1789"/>
              </a:lnSpc>
              <a:spcBef>
                <a:spcPts val="95"/>
              </a:spcBef>
            </a:pPr>
            <a:r>
              <a:rPr sz="1600" b="1" spc="-15" dirty="0">
                <a:solidFill>
                  <a:srgbClr val="771F28"/>
                </a:solidFill>
                <a:latin typeface="Arial"/>
                <a:cs typeface="Arial"/>
              </a:rPr>
              <a:t>İHALE </a:t>
            </a:r>
            <a:r>
              <a:rPr sz="1600" b="1" spc="-10" dirty="0">
                <a:solidFill>
                  <a:srgbClr val="771F28"/>
                </a:solidFill>
                <a:latin typeface="Arial"/>
                <a:cs typeface="Arial"/>
              </a:rPr>
              <a:t>ÖNCESİ</a:t>
            </a:r>
            <a:endParaRPr sz="1600">
              <a:latin typeface="Arial"/>
              <a:cs typeface="Arial"/>
            </a:endParaRPr>
          </a:p>
          <a:p>
            <a:pPr marR="5080" algn="r">
              <a:lnSpc>
                <a:spcPts val="1789"/>
              </a:lnSpc>
            </a:pPr>
            <a:r>
              <a:rPr sz="1600" b="1" spc="-5" dirty="0">
                <a:solidFill>
                  <a:srgbClr val="771F28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771F28"/>
                </a:solidFill>
                <a:latin typeface="Arial"/>
                <a:cs typeface="Arial"/>
              </a:rPr>
              <a:t>ÜR</a:t>
            </a:r>
            <a:r>
              <a:rPr sz="1600" b="1" dirty="0">
                <a:solidFill>
                  <a:srgbClr val="771F28"/>
                </a:solidFill>
                <a:latin typeface="Arial"/>
                <a:cs typeface="Arial"/>
              </a:rPr>
              <a:t>E</a:t>
            </a:r>
            <a:r>
              <a:rPr sz="1600" b="1" spc="-5" dirty="0">
                <a:solidFill>
                  <a:srgbClr val="771F28"/>
                </a:solidFill>
                <a:latin typeface="Arial"/>
                <a:cs typeface="Arial"/>
              </a:rPr>
              <a:t>Ç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75916" y="1095755"/>
            <a:ext cx="394970" cy="1545590"/>
          </a:xfrm>
          <a:custGeom>
            <a:avLst/>
            <a:gdLst/>
            <a:ahLst/>
            <a:cxnLst/>
            <a:rect l="l" t="t" r="r" b="b"/>
            <a:pathLst>
              <a:path w="394969" h="1545589">
                <a:moveTo>
                  <a:pt x="394715" y="1545336"/>
                </a:moveTo>
                <a:lnTo>
                  <a:pt x="342261" y="1540401"/>
                </a:lnTo>
                <a:lnTo>
                  <a:pt x="295119" y="1526474"/>
                </a:lnTo>
                <a:lnTo>
                  <a:pt x="255174" y="1504870"/>
                </a:lnTo>
                <a:lnTo>
                  <a:pt x="224310" y="1476906"/>
                </a:lnTo>
                <a:lnTo>
                  <a:pt x="204410" y="1443897"/>
                </a:lnTo>
                <a:lnTo>
                  <a:pt x="197357" y="1407160"/>
                </a:lnTo>
                <a:lnTo>
                  <a:pt x="197357" y="910844"/>
                </a:lnTo>
                <a:lnTo>
                  <a:pt x="190305" y="874106"/>
                </a:lnTo>
                <a:lnTo>
                  <a:pt x="170405" y="841097"/>
                </a:lnTo>
                <a:lnTo>
                  <a:pt x="139541" y="813133"/>
                </a:lnTo>
                <a:lnTo>
                  <a:pt x="99596" y="791529"/>
                </a:lnTo>
                <a:lnTo>
                  <a:pt x="52454" y="777602"/>
                </a:lnTo>
                <a:lnTo>
                  <a:pt x="0" y="772668"/>
                </a:lnTo>
                <a:lnTo>
                  <a:pt x="52454" y="767733"/>
                </a:lnTo>
                <a:lnTo>
                  <a:pt x="99596" y="753806"/>
                </a:lnTo>
                <a:lnTo>
                  <a:pt x="139541" y="732202"/>
                </a:lnTo>
                <a:lnTo>
                  <a:pt x="170405" y="704238"/>
                </a:lnTo>
                <a:lnTo>
                  <a:pt x="190305" y="671229"/>
                </a:lnTo>
                <a:lnTo>
                  <a:pt x="197357" y="634492"/>
                </a:lnTo>
                <a:lnTo>
                  <a:pt x="197357" y="138176"/>
                </a:lnTo>
                <a:lnTo>
                  <a:pt x="204410" y="101438"/>
                </a:lnTo>
                <a:lnTo>
                  <a:pt x="224310" y="68429"/>
                </a:lnTo>
                <a:lnTo>
                  <a:pt x="255174" y="40465"/>
                </a:lnTo>
                <a:lnTo>
                  <a:pt x="295119" y="18861"/>
                </a:lnTo>
                <a:lnTo>
                  <a:pt x="342261" y="4934"/>
                </a:lnTo>
                <a:lnTo>
                  <a:pt x="394715" y="0"/>
                </a:lnTo>
              </a:path>
            </a:pathLst>
          </a:custGeom>
          <a:ln w="12192">
            <a:solidFill>
              <a:srgbClr val="3B83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29127" y="1095755"/>
            <a:ext cx="5387340" cy="1545590"/>
          </a:xfrm>
          <a:prstGeom prst="rect">
            <a:avLst/>
          </a:prstGeom>
          <a:solidFill>
            <a:srgbClr val="FBC3C3"/>
          </a:solidFill>
          <a:ln w="12192">
            <a:solidFill>
              <a:srgbClr val="4694C4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234315" indent="-172720">
              <a:lnSpc>
                <a:spcPct val="100000"/>
              </a:lnSpc>
              <a:spcBef>
                <a:spcPts val="220"/>
              </a:spcBef>
              <a:buChar char="•"/>
              <a:tabLst>
                <a:tab pos="234950" algn="l"/>
              </a:tabLst>
            </a:pPr>
            <a:r>
              <a:rPr sz="1600" spc="-10" dirty="0">
                <a:latin typeface="Carlito"/>
                <a:cs typeface="Carlito"/>
              </a:rPr>
              <a:t>İhtiyacın </a:t>
            </a:r>
            <a:r>
              <a:rPr sz="1600" spc="-20" dirty="0">
                <a:latin typeface="Carlito"/>
                <a:cs typeface="Carlito"/>
              </a:rPr>
              <a:t>ortaya </a:t>
            </a:r>
            <a:r>
              <a:rPr sz="1600" spc="-5" dirty="0">
                <a:latin typeface="Carlito"/>
                <a:cs typeface="Carlito"/>
              </a:rPr>
              <a:t>çıkması </a:t>
            </a:r>
            <a:r>
              <a:rPr sz="1600" spc="-10" dirty="0">
                <a:latin typeface="Carlito"/>
                <a:cs typeface="Carlito"/>
              </a:rPr>
              <a:t>(ihtiyaç</a:t>
            </a:r>
            <a:r>
              <a:rPr sz="1600" spc="2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listesi-EKAP)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434"/>
              </a:spcBef>
              <a:buChar char="•"/>
              <a:tabLst>
                <a:tab pos="234950" algn="l"/>
              </a:tabLst>
            </a:pPr>
            <a:r>
              <a:rPr sz="1600" spc="-30" dirty="0">
                <a:latin typeface="Carlito"/>
                <a:cs typeface="Carlito"/>
              </a:rPr>
              <a:t>Teknik </a:t>
            </a:r>
            <a:r>
              <a:rPr sz="1600" spc="-5" dirty="0">
                <a:latin typeface="Carlito"/>
                <a:cs typeface="Carlito"/>
              </a:rPr>
              <a:t>şartnamenin </a:t>
            </a:r>
            <a:r>
              <a:rPr sz="1600" spc="-10" dirty="0">
                <a:latin typeface="Carlito"/>
                <a:cs typeface="Carlito"/>
              </a:rPr>
              <a:t>ve projelerin</a:t>
            </a:r>
            <a:r>
              <a:rPr sz="1600" spc="6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hazırlanması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445"/>
              </a:spcBef>
              <a:buChar char="•"/>
              <a:tabLst>
                <a:tab pos="234950" algn="l"/>
              </a:tabLst>
            </a:pPr>
            <a:r>
              <a:rPr sz="1600" spc="-20" dirty="0">
                <a:latin typeface="Carlito"/>
                <a:cs typeface="Carlito"/>
              </a:rPr>
              <a:t>Yaklaşık </a:t>
            </a:r>
            <a:r>
              <a:rPr sz="1600" spc="-10" dirty="0">
                <a:latin typeface="Carlito"/>
                <a:cs typeface="Carlito"/>
              </a:rPr>
              <a:t>maliyetin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tespiti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434"/>
              </a:spcBef>
              <a:buChar char="•"/>
              <a:tabLst>
                <a:tab pos="234950" algn="l"/>
              </a:tabLst>
            </a:pPr>
            <a:r>
              <a:rPr sz="1600" spc="-5" dirty="0">
                <a:latin typeface="Carlito"/>
                <a:cs typeface="Carlito"/>
              </a:rPr>
              <a:t>İhale usulünün tespiti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440"/>
              </a:spcBef>
              <a:buChar char="•"/>
              <a:tabLst>
                <a:tab pos="234950" algn="l"/>
              </a:tabLst>
            </a:pPr>
            <a:r>
              <a:rPr sz="1600" spc="-5" dirty="0">
                <a:latin typeface="Carlito"/>
                <a:cs typeface="Carlito"/>
              </a:rPr>
              <a:t>İhale dokümanının hazırlanması (EKAP)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6355" y="3751579"/>
            <a:ext cx="14579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2880B3"/>
                </a:solidFill>
                <a:latin typeface="Arial"/>
                <a:cs typeface="Arial"/>
              </a:rPr>
              <a:t>İHALE </a:t>
            </a:r>
            <a:r>
              <a:rPr sz="1600" b="1" spc="-5" dirty="0">
                <a:solidFill>
                  <a:srgbClr val="2880B3"/>
                </a:solidFill>
                <a:latin typeface="Arial"/>
                <a:cs typeface="Arial"/>
              </a:rPr>
              <a:t>SÜRECİ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75916" y="2903220"/>
            <a:ext cx="394970" cy="2001520"/>
          </a:xfrm>
          <a:custGeom>
            <a:avLst/>
            <a:gdLst/>
            <a:ahLst/>
            <a:cxnLst/>
            <a:rect l="l" t="t" r="r" b="b"/>
            <a:pathLst>
              <a:path w="394969" h="2001520">
                <a:moveTo>
                  <a:pt x="394715" y="2001011"/>
                </a:moveTo>
                <a:lnTo>
                  <a:pt x="342261" y="1996077"/>
                </a:lnTo>
                <a:lnTo>
                  <a:pt x="295119" y="1982150"/>
                </a:lnTo>
                <a:lnTo>
                  <a:pt x="255174" y="1960546"/>
                </a:lnTo>
                <a:lnTo>
                  <a:pt x="224310" y="1932582"/>
                </a:lnTo>
                <a:lnTo>
                  <a:pt x="204410" y="1899573"/>
                </a:lnTo>
                <a:lnTo>
                  <a:pt x="197357" y="1862835"/>
                </a:lnTo>
                <a:lnTo>
                  <a:pt x="197357" y="1138681"/>
                </a:lnTo>
                <a:lnTo>
                  <a:pt x="190305" y="1101944"/>
                </a:lnTo>
                <a:lnTo>
                  <a:pt x="170405" y="1068935"/>
                </a:lnTo>
                <a:lnTo>
                  <a:pt x="139541" y="1040971"/>
                </a:lnTo>
                <a:lnTo>
                  <a:pt x="99596" y="1019367"/>
                </a:lnTo>
                <a:lnTo>
                  <a:pt x="52454" y="1005440"/>
                </a:lnTo>
                <a:lnTo>
                  <a:pt x="0" y="1000505"/>
                </a:lnTo>
                <a:lnTo>
                  <a:pt x="52454" y="995571"/>
                </a:lnTo>
                <a:lnTo>
                  <a:pt x="99596" y="981644"/>
                </a:lnTo>
                <a:lnTo>
                  <a:pt x="139541" y="960040"/>
                </a:lnTo>
                <a:lnTo>
                  <a:pt x="170405" y="932076"/>
                </a:lnTo>
                <a:lnTo>
                  <a:pt x="190305" y="899067"/>
                </a:lnTo>
                <a:lnTo>
                  <a:pt x="197357" y="862329"/>
                </a:lnTo>
                <a:lnTo>
                  <a:pt x="197357" y="138175"/>
                </a:lnTo>
                <a:lnTo>
                  <a:pt x="204410" y="101438"/>
                </a:lnTo>
                <a:lnTo>
                  <a:pt x="224310" y="68429"/>
                </a:lnTo>
                <a:lnTo>
                  <a:pt x="255174" y="40465"/>
                </a:lnTo>
                <a:lnTo>
                  <a:pt x="295119" y="18861"/>
                </a:lnTo>
                <a:lnTo>
                  <a:pt x="342261" y="4934"/>
                </a:lnTo>
                <a:lnTo>
                  <a:pt x="394715" y="0"/>
                </a:lnTo>
              </a:path>
            </a:pathLst>
          </a:custGeom>
          <a:ln w="12192">
            <a:solidFill>
              <a:srgbClr val="3B83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29127" y="2817876"/>
            <a:ext cx="5387340" cy="2171700"/>
          </a:xfrm>
          <a:prstGeom prst="rect">
            <a:avLst/>
          </a:prstGeom>
          <a:solidFill>
            <a:srgbClr val="C4E0F1"/>
          </a:solidFill>
          <a:ln w="12192">
            <a:solidFill>
              <a:srgbClr val="4694C4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234315" indent="-172720">
              <a:lnSpc>
                <a:spcPct val="100000"/>
              </a:lnSpc>
              <a:spcBef>
                <a:spcPts val="935"/>
              </a:spcBef>
              <a:buChar char="•"/>
              <a:tabLst>
                <a:tab pos="234950" algn="l"/>
              </a:tabLst>
            </a:pPr>
            <a:r>
              <a:rPr sz="1600" spc="-5" dirty="0">
                <a:latin typeface="Carlito"/>
                <a:cs typeface="Carlito"/>
              </a:rPr>
              <a:t>İhale </a:t>
            </a:r>
            <a:r>
              <a:rPr sz="1600" spc="-10" dirty="0">
                <a:latin typeface="Carlito"/>
                <a:cs typeface="Carlito"/>
              </a:rPr>
              <a:t>onayının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alınması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229"/>
              </a:spcBef>
              <a:buChar char="•"/>
              <a:tabLst>
                <a:tab pos="234950" algn="l"/>
              </a:tabLst>
            </a:pPr>
            <a:r>
              <a:rPr sz="1600" spc="-5" dirty="0">
                <a:latin typeface="Carlito"/>
                <a:cs typeface="Carlito"/>
              </a:rPr>
              <a:t>İhale </a:t>
            </a:r>
            <a:r>
              <a:rPr sz="1600" spc="-15" dirty="0">
                <a:latin typeface="Carlito"/>
                <a:cs typeface="Carlito"/>
              </a:rPr>
              <a:t>komisyonunun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kurulması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240"/>
              </a:spcBef>
              <a:buChar char="•"/>
              <a:tabLst>
                <a:tab pos="234950" algn="l"/>
              </a:tabLst>
            </a:pPr>
            <a:r>
              <a:rPr sz="1600" spc="-5" dirty="0">
                <a:latin typeface="Carlito"/>
                <a:cs typeface="Carlito"/>
              </a:rPr>
              <a:t>İhalenin ilanı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(EKAP)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240"/>
              </a:spcBef>
              <a:buChar char="•"/>
              <a:tabLst>
                <a:tab pos="234950" algn="l"/>
              </a:tabLst>
            </a:pPr>
            <a:r>
              <a:rPr sz="1600" spc="-5" dirty="0">
                <a:latin typeface="Carlito"/>
                <a:cs typeface="Carlito"/>
              </a:rPr>
              <a:t>İhale </a:t>
            </a:r>
            <a:r>
              <a:rPr sz="1600" spc="-10" dirty="0">
                <a:latin typeface="Carlito"/>
                <a:cs typeface="Carlito"/>
              </a:rPr>
              <a:t>dokümanın </a:t>
            </a:r>
            <a:r>
              <a:rPr sz="1600" spc="-5" dirty="0">
                <a:latin typeface="Carlito"/>
                <a:cs typeface="Carlito"/>
              </a:rPr>
              <a:t>satın alınması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(EKAP)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240"/>
              </a:spcBef>
              <a:buChar char="•"/>
              <a:tabLst>
                <a:tab pos="234950" algn="l"/>
              </a:tabLst>
            </a:pPr>
            <a:r>
              <a:rPr sz="1600" spc="-20" dirty="0">
                <a:latin typeface="Carlito"/>
                <a:cs typeface="Carlito"/>
              </a:rPr>
              <a:t>Tekliflerin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sunulması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240"/>
              </a:spcBef>
              <a:buChar char="•"/>
              <a:tabLst>
                <a:tab pos="234950" algn="l"/>
              </a:tabLst>
            </a:pPr>
            <a:r>
              <a:rPr sz="1600" spc="-20" dirty="0">
                <a:latin typeface="Carlito"/>
                <a:cs typeface="Carlito"/>
              </a:rPr>
              <a:t>Tekliflerin </a:t>
            </a:r>
            <a:r>
              <a:rPr sz="1600" spc="-5" dirty="0">
                <a:latin typeface="Carlito"/>
                <a:cs typeface="Carlito"/>
              </a:rPr>
              <a:t>değerlendirilmesi, ihalenin </a:t>
            </a:r>
            <a:r>
              <a:rPr sz="1600" spc="-25" dirty="0">
                <a:latin typeface="Carlito"/>
                <a:cs typeface="Carlito"/>
              </a:rPr>
              <a:t>karara</a:t>
            </a:r>
            <a:r>
              <a:rPr sz="1600" spc="6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bağlanması</a:t>
            </a:r>
            <a:endParaRPr sz="1600">
              <a:latin typeface="Carlito"/>
              <a:cs typeface="Carlito"/>
            </a:endParaRPr>
          </a:p>
          <a:p>
            <a:pPr marL="234315" indent="-172720">
              <a:lnSpc>
                <a:spcPct val="100000"/>
              </a:lnSpc>
              <a:spcBef>
                <a:spcPts val="229"/>
              </a:spcBef>
              <a:buChar char="•"/>
              <a:tabLst>
                <a:tab pos="234950" algn="l"/>
              </a:tabLst>
            </a:pPr>
            <a:r>
              <a:rPr sz="1600" spc="-5" dirty="0">
                <a:latin typeface="Carlito"/>
                <a:cs typeface="Carlito"/>
              </a:rPr>
              <a:t>İhale </a:t>
            </a:r>
            <a:r>
              <a:rPr sz="1600" spc="-10" dirty="0">
                <a:latin typeface="Carlito"/>
                <a:cs typeface="Carlito"/>
              </a:rPr>
              <a:t>sonucunun </a:t>
            </a:r>
            <a:r>
              <a:rPr sz="1600" spc="-5" dirty="0">
                <a:latin typeface="Carlito"/>
                <a:cs typeface="Carlito"/>
              </a:rPr>
              <a:t>bildirilmesi </a:t>
            </a:r>
            <a:r>
              <a:rPr sz="1600" spc="-10" dirty="0">
                <a:latin typeface="Carlito"/>
                <a:cs typeface="Carlito"/>
              </a:rPr>
              <a:t>ve sözleşme</a:t>
            </a:r>
            <a:r>
              <a:rPr sz="1600" spc="3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imzalanması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3347" y="5393537"/>
            <a:ext cx="1141730" cy="4800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lnSpc>
                <a:spcPts val="1789"/>
              </a:lnSpc>
              <a:spcBef>
                <a:spcPts val="95"/>
              </a:spcBef>
            </a:pPr>
            <a:r>
              <a:rPr sz="1600" b="1" spc="-5" dirty="0">
                <a:solidFill>
                  <a:srgbClr val="3A6330"/>
                </a:solidFill>
                <a:latin typeface="Arial"/>
                <a:cs typeface="Arial"/>
              </a:rPr>
              <a:t>S</a:t>
            </a:r>
            <a:r>
              <a:rPr sz="1600" b="1" spc="-15" dirty="0">
                <a:solidFill>
                  <a:srgbClr val="3A6330"/>
                </a:solidFill>
                <a:latin typeface="Arial"/>
                <a:cs typeface="Arial"/>
              </a:rPr>
              <a:t>Ö</a:t>
            </a:r>
            <a:r>
              <a:rPr sz="1600" b="1" spc="-5" dirty="0">
                <a:solidFill>
                  <a:srgbClr val="3A6330"/>
                </a:solidFill>
                <a:latin typeface="Arial"/>
                <a:cs typeface="Arial"/>
              </a:rPr>
              <a:t>Z</a:t>
            </a:r>
            <a:r>
              <a:rPr sz="1600" b="1" spc="-15" dirty="0">
                <a:solidFill>
                  <a:srgbClr val="3A6330"/>
                </a:solidFill>
                <a:latin typeface="Arial"/>
                <a:cs typeface="Arial"/>
              </a:rPr>
              <a:t>L</a:t>
            </a:r>
            <a:r>
              <a:rPr sz="1600" b="1" spc="-5" dirty="0">
                <a:solidFill>
                  <a:srgbClr val="3A6330"/>
                </a:solidFill>
                <a:latin typeface="Arial"/>
                <a:cs typeface="Arial"/>
              </a:rPr>
              <a:t>EŞME</a:t>
            </a:r>
            <a:endParaRPr sz="1600">
              <a:latin typeface="Arial"/>
              <a:cs typeface="Arial"/>
            </a:endParaRPr>
          </a:p>
          <a:p>
            <a:pPr marR="5080" algn="r">
              <a:lnSpc>
                <a:spcPts val="1789"/>
              </a:lnSpc>
            </a:pPr>
            <a:r>
              <a:rPr sz="1600" b="1" spc="-5" dirty="0">
                <a:solidFill>
                  <a:srgbClr val="3A6330"/>
                </a:solidFill>
                <a:latin typeface="Arial"/>
                <a:cs typeface="Arial"/>
              </a:rPr>
              <a:t>S</a:t>
            </a:r>
            <a:r>
              <a:rPr sz="1600" b="1" spc="-10" dirty="0">
                <a:solidFill>
                  <a:srgbClr val="3A6330"/>
                </a:solidFill>
                <a:latin typeface="Arial"/>
                <a:cs typeface="Arial"/>
              </a:rPr>
              <a:t>ÜR</a:t>
            </a:r>
            <a:r>
              <a:rPr sz="1600" b="1" dirty="0">
                <a:solidFill>
                  <a:srgbClr val="3A6330"/>
                </a:solidFill>
                <a:latin typeface="Arial"/>
                <a:cs typeface="Arial"/>
              </a:rPr>
              <a:t>E</a:t>
            </a:r>
            <a:r>
              <a:rPr sz="1600" b="1" spc="-10" dirty="0">
                <a:solidFill>
                  <a:srgbClr val="3A6330"/>
                </a:solidFill>
                <a:latin typeface="Arial"/>
                <a:cs typeface="Arial"/>
              </a:rPr>
              <a:t>Cİ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75916" y="5164835"/>
            <a:ext cx="394970" cy="970915"/>
          </a:xfrm>
          <a:custGeom>
            <a:avLst/>
            <a:gdLst/>
            <a:ahLst/>
            <a:cxnLst/>
            <a:rect l="l" t="t" r="r" b="b"/>
            <a:pathLst>
              <a:path w="394969" h="970914">
                <a:moveTo>
                  <a:pt x="394715" y="970788"/>
                </a:moveTo>
                <a:lnTo>
                  <a:pt x="342261" y="965853"/>
                </a:lnTo>
                <a:lnTo>
                  <a:pt x="295119" y="951927"/>
                </a:lnTo>
                <a:lnTo>
                  <a:pt x="255174" y="930325"/>
                </a:lnTo>
                <a:lnTo>
                  <a:pt x="224310" y="902366"/>
                </a:lnTo>
                <a:lnTo>
                  <a:pt x="204410" y="869364"/>
                </a:lnTo>
                <a:lnTo>
                  <a:pt x="197357" y="832637"/>
                </a:lnTo>
                <a:lnTo>
                  <a:pt x="197357" y="623544"/>
                </a:lnTo>
                <a:lnTo>
                  <a:pt x="190305" y="586817"/>
                </a:lnTo>
                <a:lnTo>
                  <a:pt x="170405" y="553815"/>
                </a:lnTo>
                <a:lnTo>
                  <a:pt x="139541" y="525856"/>
                </a:lnTo>
                <a:lnTo>
                  <a:pt x="99596" y="504254"/>
                </a:lnTo>
                <a:lnTo>
                  <a:pt x="52454" y="490328"/>
                </a:lnTo>
                <a:lnTo>
                  <a:pt x="0" y="485394"/>
                </a:lnTo>
                <a:lnTo>
                  <a:pt x="52454" y="480459"/>
                </a:lnTo>
                <a:lnTo>
                  <a:pt x="99596" y="466532"/>
                </a:lnTo>
                <a:lnTo>
                  <a:pt x="139541" y="444928"/>
                </a:lnTo>
                <a:lnTo>
                  <a:pt x="170405" y="416964"/>
                </a:lnTo>
                <a:lnTo>
                  <a:pt x="190305" y="383955"/>
                </a:lnTo>
                <a:lnTo>
                  <a:pt x="197357" y="347217"/>
                </a:lnTo>
                <a:lnTo>
                  <a:pt x="197357" y="138175"/>
                </a:lnTo>
                <a:lnTo>
                  <a:pt x="204410" y="101438"/>
                </a:lnTo>
                <a:lnTo>
                  <a:pt x="224310" y="68429"/>
                </a:lnTo>
                <a:lnTo>
                  <a:pt x="255174" y="40465"/>
                </a:lnTo>
                <a:lnTo>
                  <a:pt x="295119" y="18861"/>
                </a:lnTo>
                <a:lnTo>
                  <a:pt x="342261" y="4934"/>
                </a:lnTo>
                <a:lnTo>
                  <a:pt x="394715" y="0"/>
                </a:lnTo>
              </a:path>
            </a:pathLst>
          </a:custGeom>
          <a:ln w="12191">
            <a:solidFill>
              <a:srgbClr val="3B83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15411" y="5213603"/>
            <a:ext cx="5386070" cy="774700"/>
          </a:xfrm>
          <a:prstGeom prst="rect">
            <a:avLst/>
          </a:prstGeom>
          <a:solidFill>
            <a:srgbClr val="D9EAD4"/>
          </a:solidFill>
          <a:ln w="12192">
            <a:solidFill>
              <a:srgbClr val="4694C4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233679" indent="-173355">
              <a:lnSpc>
                <a:spcPct val="100000"/>
              </a:lnSpc>
              <a:buChar char="•"/>
              <a:tabLst>
                <a:tab pos="234315" algn="l"/>
              </a:tabLst>
            </a:pPr>
            <a:r>
              <a:rPr sz="1600" spc="-5" dirty="0">
                <a:latin typeface="Carlito"/>
                <a:cs typeface="Carlito"/>
              </a:rPr>
              <a:t>İşin yürütülmesi </a:t>
            </a:r>
            <a:r>
              <a:rPr sz="1600" spc="-20" dirty="0">
                <a:latin typeface="Carlito"/>
                <a:cs typeface="Carlito"/>
              </a:rPr>
              <a:t>veya </a:t>
            </a:r>
            <a:r>
              <a:rPr sz="1600" spc="-5" dirty="0">
                <a:latin typeface="Carlito"/>
                <a:cs typeface="Carlito"/>
              </a:rPr>
              <a:t>malın</a:t>
            </a:r>
            <a:r>
              <a:rPr sz="1600" spc="2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teslimi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15449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85" dirty="0">
                <a:solidFill>
                  <a:srgbClr val="1FCED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eminatlar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3770"/>
            <a:ext cx="8594090" cy="467296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34950" indent="-222885" algn="just">
              <a:lnSpc>
                <a:spcPct val="100000"/>
              </a:lnSpc>
              <a:spcBef>
                <a:spcPts val="585"/>
              </a:spcBef>
              <a:buSzPct val="95454"/>
              <a:buFont typeface="Wingdings"/>
              <a:buChar char=""/>
              <a:tabLst>
                <a:tab pos="235585" algn="l"/>
              </a:tabLst>
            </a:pPr>
            <a:r>
              <a:rPr sz="2200" spc="-5" dirty="0">
                <a:latin typeface="Arial"/>
                <a:cs typeface="Arial"/>
              </a:rPr>
              <a:t>30 Eylül 2020 </a:t>
            </a:r>
            <a:r>
              <a:rPr sz="2200" dirty="0">
                <a:latin typeface="Arial"/>
                <a:cs typeface="Arial"/>
              </a:rPr>
              <a:t>tarihli </a:t>
            </a:r>
            <a:r>
              <a:rPr sz="2200" spc="-5" dirty="0">
                <a:latin typeface="Arial"/>
                <a:cs typeface="Arial"/>
              </a:rPr>
              <a:t>mevzuat değişiklikleri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ile;</a:t>
            </a:r>
            <a:endParaRPr sz="2200">
              <a:latin typeface="Arial"/>
              <a:cs typeface="Arial"/>
            </a:endParaRPr>
          </a:p>
          <a:p>
            <a:pPr marL="469900" marR="5080" indent="-457200" algn="just">
              <a:lnSpc>
                <a:spcPct val="80000"/>
              </a:lnSpc>
              <a:spcBef>
                <a:spcPts val="1010"/>
              </a:spcBef>
              <a:buFont typeface="Wingdings"/>
              <a:buChar char=""/>
              <a:tabLst>
                <a:tab pos="469900" algn="l"/>
              </a:tabLst>
            </a:pPr>
            <a:r>
              <a:rPr sz="2200" spc="-5" dirty="0">
                <a:latin typeface="Arial"/>
                <a:cs typeface="Arial"/>
              </a:rPr>
              <a:t>Kefalet senetlerinin teminat olarak sunulabilmesine ilişkin  uyumlaştırma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yapılmış,</a:t>
            </a:r>
            <a:endParaRPr sz="2200">
              <a:latin typeface="Arial"/>
              <a:cs typeface="Arial"/>
            </a:endParaRPr>
          </a:p>
          <a:p>
            <a:pPr marL="469900" marR="5080" indent="-457200" algn="just">
              <a:lnSpc>
                <a:spcPct val="80000"/>
              </a:lnSpc>
              <a:spcBef>
                <a:spcPts val="994"/>
              </a:spcBef>
              <a:buFont typeface="Wingdings"/>
              <a:buChar char=""/>
              <a:tabLst>
                <a:tab pos="469900" algn="l"/>
              </a:tabLst>
            </a:pPr>
            <a:r>
              <a:rPr sz="2200" spc="-25" dirty="0">
                <a:latin typeface="Arial"/>
                <a:cs typeface="Arial"/>
              </a:rPr>
              <a:t>Teminatların </a:t>
            </a:r>
            <a:r>
              <a:rPr sz="2200" spc="-5" dirty="0">
                <a:latin typeface="Arial"/>
                <a:cs typeface="Arial"/>
              </a:rPr>
              <a:t>/ kefalet senetlerinin her ne surette olursa olsun  haczedilemeyeceği, üzerine ihtiyadi </a:t>
            </a:r>
            <a:r>
              <a:rPr sz="2200" dirty="0">
                <a:latin typeface="Arial"/>
                <a:cs typeface="Arial"/>
              </a:rPr>
              <a:t>tedbir </a:t>
            </a:r>
            <a:r>
              <a:rPr sz="2200" spc="-5" dirty="0">
                <a:latin typeface="Arial"/>
                <a:cs typeface="Arial"/>
              </a:rPr>
              <a:t>konulamayacağına  ilişkin </a:t>
            </a:r>
            <a:r>
              <a:rPr sz="2200" spc="-10" dirty="0">
                <a:latin typeface="Arial"/>
                <a:cs typeface="Arial"/>
              </a:rPr>
              <a:t>hükümler </a:t>
            </a:r>
            <a:r>
              <a:rPr sz="2200" spc="-5" dirty="0">
                <a:latin typeface="Arial"/>
                <a:cs typeface="Arial"/>
              </a:rPr>
              <a:t>ilave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edilmiş,</a:t>
            </a:r>
            <a:endParaRPr sz="2200">
              <a:latin typeface="Arial"/>
              <a:cs typeface="Arial"/>
            </a:endParaRPr>
          </a:p>
          <a:p>
            <a:pPr marL="469900" marR="6985" indent="-457200" algn="just">
              <a:lnSpc>
                <a:spcPts val="2110"/>
              </a:lnSpc>
              <a:spcBef>
                <a:spcPts val="980"/>
              </a:spcBef>
              <a:buFont typeface="Wingdings"/>
              <a:buChar char=""/>
              <a:tabLst>
                <a:tab pos="469900" algn="l"/>
              </a:tabLst>
            </a:pPr>
            <a:r>
              <a:rPr sz="2200" spc="-5" dirty="0">
                <a:latin typeface="Arial"/>
                <a:cs typeface="Arial"/>
              </a:rPr>
              <a:t>Gerekli görüldüğünde idarece teyide ilişkin düzenleme  </a:t>
            </a:r>
            <a:r>
              <a:rPr sz="2200" spc="-20" dirty="0">
                <a:latin typeface="Arial"/>
                <a:cs typeface="Arial"/>
              </a:rPr>
              <a:t>yapılmıştır.</a:t>
            </a:r>
            <a:endParaRPr sz="2200">
              <a:latin typeface="Arial"/>
              <a:cs typeface="Arial"/>
            </a:endParaRPr>
          </a:p>
          <a:p>
            <a:pPr marL="469900" indent="-457200" algn="just">
              <a:lnSpc>
                <a:spcPts val="2375"/>
              </a:lnSpc>
              <a:spcBef>
                <a:spcPts val="500"/>
              </a:spcBef>
              <a:buFont typeface="Wingdings"/>
              <a:buChar char=""/>
              <a:tabLst>
                <a:tab pos="469900" algn="l"/>
              </a:tabLst>
            </a:pPr>
            <a:r>
              <a:rPr sz="2200" spc="-5" dirty="0">
                <a:latin typeface="Arial"/>
                <a:cs typeface="Arial"/>
              </a:rPr>
              <a:t>E-İhalelerde yalnızca elektronik geçici teminat</a:t>
            </a:r>
            <a:r>
              <a:rPr sz="2200" spc="509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mektuplarının</a:t>
            </a:r>
            <a:endParaRPr sz="2200">
              <a:latin typeface="Arial"/>
              <a:cs typeface="Arial"/>
            </a:endParaRPr>
          </a:p>
          <a:p>
            <a:pPr marL="469900" algn="just">
              <a:lnSpc>
                <a:spcPts val="2375"/>
              </a:lnSpc>
            </a:pPr>
            <a:r>
              <a:rPr sz="2200" spc="-5" dirty="0">
                <a:latin typeface="Arial"/>
                <a:cs typeface="Arial"/>
              </a:rPr>
              <a:t>sunulabileceği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düzenlenmiştir.</a:t>
            </a:r>
            <a:endParaRPr sz="2200">
              <a:latin typeface="Arial"/>
              <a:cs typeface="Arial"/>
            </a:endParaRPr>
          </a:p>
          <a:p>
            <a:pPr marL="240665" marR="236854" indent="10160" algn="ctr">
              <a:lnSpc>
                <a:spcPct val="80000"/>
              </a:lnSpc>
              <a:spcBef>
                <a:spcPts val="1000"/>
              </a:spcBef>
            </a:pPr>
            <a:r>
              <a:rPr sz="2200" i="1" spc="-5" dirty="0">
                <a:latin typeface="Arial"/>
                <a:cs typeface="Arial"/>
              </a:rPr>
              <a:t>(Yürürlük: İlan </a:t>
            </a:r>
            <a:r>
              <a:rPr sz="2200" i="1" dirty="0">
                <a:latin typeface="Arial"/>
                <a:cs typeface="Arial"/>
              </a:rPr>
              <a:t>ve </a:t>
            </a:r>
            <a:r>
              <a:rPr sz="2200" i="1" spc="-5" dirty="0">
                <a:latin typeface="Arial"/>
                <a:cs typeface="Arial"/>
              </a:rPr>
              <a:t>duyurusu yürürlük tarihi </a:t>
            </a:r>
            <a:r>
              <a:rPr sz="2200" i="1" spc="-20" dirty="0">
                <a:latin typeface="Arial"/>
                <a:cs typeface="Arial"/>
              </a:rPr>
              <a:t>(29.11.2020) </a:t>
            </a:r>
            <a:r>
              <a:rPr sz="2200" i="1" dirty="0">
                <a:latin typeface="Arial"/>
                <a:cs typeface="Arial"/>
              </a:rPr>
              <a:t>ve  </a:t>
            </a:r>
            <a:r>
              <a:rPr sz="2200" i="1" spc="-5" dirty="0">
                <a:latin typeface="Arial"/>
                <a:cs typeface="Arial"/>
              </a:rPr>
              <a:t>sonrasında olan ihalelerde – Kurul tarafından +60 gün</a:t>
            </a:r>
            <a:r>
              <a:rPr sz="2200" i="1" spc="114" dirty="0">
                <a:latin typeface="Arial"/>
                <a:cs typeface="Arial"/>
              </a:rPr>
              <a:t> </a:t>
            </a:r>
            <a:r>
              <a:rPr sz="2200" i="1" spc="-5" dirty="0">
                <a:latin typeface="Arial"/>
                <a:cs typeface="Arial"/>
              </a:rPr>
              <a:t>uzatılabilir)</a:t>
            </a:r>
            <a:endParaRPr sz="2200">
              <a:latin typeface="Arial"/>
              <a:cs typeface="Arial"/>
            </a:endParaRPr>
          </a:p>
          <a:p>
            <a:pPr algn="ctr">
              <a:lnSpc>
                <a:spcPts val="2380"/>
              </a:lnSpc>
              <a:spcBef>
                <a:spcPts val="465"/>
              </a:spcBef>
            </a:pPr>
            <a:r>
              <a:rPr sz="2200" b="1" spc="-5" dirty="0">
                <a:latin typeface="Arial"/>
                <a:cs typeface="Arial"/>
              </a:rPr>
              <a:t>(08.06.2021 tarihinden itibaren </a:t>
            </a:r>
            <a:r>
              <a:rPr sz="2200" b="1" spc="-10" dirty="0">
                <a:latin typeface="Arial"/>
                <a:cs typeface="Arial"/>
              </a:rPr>
              <a:t>yalnızca elektronik </a:t>
            </a:r>
            <a:r>
              <a:rPr sz="2200" b="1" spc="-5" dirty="0">
                <a:latin typeface="Arial"/>
                <a:cs typeface="Arial"/>
              </a:rPr>
              <a:t>geçici</a:t>
            </a:r>
            <a:r>
              <a:rPr sz="2200" b="1" spc="30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teminat</a:t>
            </a:r>
            <a:endParaRPr sz="2200">
              <a:latin typeface="Arial"/>
              <a:cs typeface="Arial"/>
            </a:endParaRPr>
          </a:p>
          <a:p>
            <a:pPr algn="ctr">
              <a:lnSpc>
                <a:spcPts val="2380"/>
              </a:lnSpc>
            </a:pPr>
            <a:r>
              <a:rPr sz="2200" b="1" spc="-5" dirty="0">
                <a:latin typeface="Arial"/>
                <a:cs typeface="Arial"/>
              </a:rPr>
              <a:t>mektupları sunulabilecektir</a:t>
            </a:r>
            <a:r>
              <a:rPr sz="2200" b="1" spc="70" dirty="0">
                <a:latin typeface="Arial"/>
                <a:cs typeface="Arial"/>
              </a:rPr>
              <a:t> </a:t>
            </a:r>
            <a:r>
              <a:rPr sz="1500" b="1" spc="-5" dirty="0">
                <a:latin typeface="Arial"/>
                <a:cs typeface="Arial"/>
              </a:rPr>
              <a:t>[2021/DK.D-116]</a:t>
            </a:r>
            <a:r>
              <a:rPr sz="2200" b="1" spc="-5" dirty="0"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24066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Teklif</a:t>
            </a:r>
            <a:r>
              <a:rPr sz="2400" b="1" spc="-8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Mektupları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7631" y="1056208"/>
            <a:ext cx="8512810" cy="490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Teklif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mektubunun taşıması gereken</a:t>
            </a:r>
            <a:r>
              <a:rPr sz="2400" u="heavy" spc="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şartlar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buClr>
                <a:srgbClr val="FF0000"/>
              </a:buClr>
              <a:buAutoNum type="alphaLcParenR"/>
              <a:tabLst>
                <a:tab pos="363220" algn="l"/>
              </a:tabLst>
            </a:pPr>
            <a:r>
              <a:rPr sz="2400" spc="-40" dirty="0">
                <a:latin typeface="Arial"/>
                <a:cs typeface="Arial"/>
              </a:rPr>
              <a:t>Yazılı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olmalı,</a:t>
            </a:r>
            <a:endParaRPr sz="2400">
              <a:latin typeface="Arial"/>
              <a:cs typeface="Arial"/>
            </a:endParaRPr>
          </a:p>
          <a:p>
            <a:pPr marL="589915" indent="-577850">
              <a:lnSpc>
                <a:spcPts val="2735"/>
              </a:lnSpc>
              <a:spcBef>
                <a:spcPts val="720"/>
              </a:spcBef>
              <a:buClr>
                <a:srgbClr val="FF0000"/>
              </a:buClr>
              <a:buAutoNum type="alphaLcParenR"/>
              <a:tabLst>
                <a:tab pos="589915" algn="l"/>
                <a:tab pos="590550" algn="l"/>
                <a:tab pos="1556385" algn="l"/>
                <a:tab pos="3626485" algn="l"/>
                <a:tab pos="5202555" algn="l"/>
                <a:tab pos="6510020" algn="l"/>
                <a:tab pos="7545070" algn="l"/>
              </a:tabLst>
            </a:pPr>
            <a:r>
              <a:rPr sz="2400" dirty="0">
                <a:latin typeface="Arial"/>
                <a:cs typeface="Arial"/>
              </a:rPr>
              <a:t>İha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küma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n	tama</a:t>
            </a:r>
            <a:r>
              <a:rPr sz="2400" spc="-10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en	okunup	kab</a:t>
            </a:r>
            <a:r>
              <a:rPr sz="2400" spc="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l	</a:t>
            </a:r>
            <a:r>
              <a:rPr sz="2400" spc="-5" dirty="0">
                <a:latin typeface="Arial"/>
                <a:cs typeface="Arial"/>
              </a:rPr>
              <a:t>edil</a:t>
            </a:r>
            <a:r>
              <a:rPr sz="2400" spc="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10" dirty="0">
                <a:latin typeface="Arial"/>
                <a:cs typeface="Arial"/>
              </a:rPr>
              <a:t>ğ</a:t>
            </a:r>
            <a:r>
              <a:rPr sz="2400" dirty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  <a:p>
            <a:pPr marL="29591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belirtilmeli,</a:t>
            </a:r>
            <a:endParaRPr sz="2400">
              <a:latin typeface="Arial"/>
              <a:cs typeface="Arial"/>
            </a:endParaRPr>
          </a:p>
          <a:p>
            <a:pPr marL="295910" marR="6985" indent="-283845">
              <a:lnSpc>
                <a:spcPts val="2590"/>
              </a:lnSpc>
              <a:spcBef>
                <a:spcPts val="1035"/>
              </a:spcBef>
              <a:buClr>
                <a:srgbClr val="FF0000"/>
              </a:buClr>
              <a:buFont typeface="Arial"/>
              <a:buAutoNum type="alphaLcParenR" startAt="3"/>
              <a:tabLst>
                <a:tab pos="386080" algn="l"/>
              </a:tabLst>
            </a:pPr>
            <a:r>
              <a:rPr dirty="0"/>
              <a:t>	</a:t>
            </a:r>
            <a:r>
              <a:rPr sz="2400" spc="-50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edilen bedel rakam ve yazı ile birbirine uygun olarak  açıkça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yazılmalı,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ç) </a:t>
            </a:r>
            <a:r>
              <a:rPr sz="2400" spc="-5" dirty="0">
                <a:latin typeface="Arial"/>
                <a:cs typeface="Arial"/>
              </a:rPr>
              <a:t>Üzerinde </a:t>
            </a:r>
            <a:r>
              <a:rPr sz="2400" spc="-10" dirty="0">
                <a:latin typeface="Arial"/>
                <a:cs typeface="Arial"/>
              </a:rPr>
              <a:t>kazıntı, </a:t>
            </a:r>
            <a:r>
              <a:rPr sz="2400" spc="-5" dirty="0">
                <a:latin typeface="Arial"/>
                <a:cs typeface="Arial"/>
              </a:rPr>
              <a:t>silinti, düzeltme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bulunmamalı,</a:t>
            </a:r>
            <a:endParaRPr sz="2400">
              <a:latin typeface="Arial"/>
              <a:cs typeface="Arial"/>
            </a:endParaRPr>
          </a:p>
          <a:p>
            <a:pPr marL="295910" marR="5080" indent="-283845">
              <a:lnSpc>
                <a:spcPts val="2590"/>
              </a:lnSpc>
              <a:spcBef>
                <a:spcPts val="1050"/>
              </a:spcBef>
              <a:buClr>
                <a:srgbClr val="FF0000"/>
              </a:buClr>
              <a:buAutoNum type="alphaLcParenR" startAt="4"/>
              <a:tabLst>
                <a:tab pos="490855" algn="l"/>
                <a:tab pos="491490" algn="l"/>
                <a:tab pos="1278890" algn="l"/>
                <a:tab pos="3281679" algn="l"/>
                <a:tab pos="3894454" algn="l"/>
                <a:tab pos="4914265" algn="l"/>
                <a:tab pos="6255385" algn="l"/>
                <a:tab pos="7226934" algn="l"/>
              </a:tabLst>
            </a:pPr>
            <a:r>
              <a:rPr sz="2400" spc="-225" dirty="0">
                <a:latin typeface="Arial"/>
                <a:cs typeface="Arial"/>
              </a:rPr>
              <a:t>Y</a:t>
            </a:r>
            <a:r>
              <a:rPr sz="2400" spc="-5" dirty="0">
                <a:latin typeface="Arial"/>
                <a:cs typeface="Arial"/>
              </a:rPr>
              <a:t>erli</a:t>
            </a:r>
            <a:r>
              <a:rPr sz="2400" dirty="0">
                <a:latin typeface="Arial"/>
                <a:cs typeface="Arial"/>
              </a:rPr>
              <a:t>	katıl</a:t>
            </a:r>
            <a:r>
              <a:rPr sz="2400" spc="-2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10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ı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spc="10" dirty="0">
                <a:latin typeface="Arial"/>
                <a:cs typeface="Arial"/>
              </a:rPr>
              <a:t>c</a:t>
            </a:r>
            <a:r>
              <a:rPr sz="2400" dirty="0">
                <a:latin typeface="Arial"/>
                <a:cs typeface="Arial"/>
              </a:rPr>
              <a:t>a	</a:t>
            </a:r>
            <a:r>
              <a:rPr sz="2400" spc="-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C	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ik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spc="-15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/ver</a:t>
            </a:r>
            <a:r>
              <a:rPr sz="2400" spc="-5" dirty="0">
                <a:latin typeface="Arial"/>
                <a:cs typeface="Arial"/>
              </a:rPr>
              <a:t>gi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ki</a:t>
            </a:r>
            <a:r>
              <a:rPr sz="2400" dirty="0">
                <a:latin typeface="Arial"/>
                <a:cs typeface="Arial"/>
              </a:rPr>
              <a:t>m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k	</a:t>
            </a:r>
            <a:r>
              <a:rPr sz="2400" spc="-5" dirty="0">
                <a:latin typeface="Arial"/>
                <a:cs typeface="Arial"/>
              </a:rPr>
              <a:t>numara</a:t>
            </a:r>
            <a:r>
              <a:rPr sz="2400" spc="20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ı  </a:t>
            </a:r>
            <a:r>
              <a:rPr sz="2400" spc="-5" dirty="0">
                <a:latin typeface="Arial"/>
                <a:cs typeface="Arial"/>
              </a:rPr>
              <a:t>belirtilmeli,</a:t>
            </a:r>
            <a:endParaRPr sz="2400">
              <a:latin typeface="Arial"/>
              <a:cs typeface="Arial"/>
            </a:endParaRPr>
          </a:p>
          <a:p>
            <a:pPr marL="295910" marR="5715" indent="-283845">
              <a:lnSpc>
                <a:spcPts val="2590"/>
              </a:lnSpc>
              <a:spcBef>
                <a:spcPts val="1000"/>
              </a:spcBef>
              <a:buClr>
                <a:srgbClr val="FF0000"/>
              </a:buClr>
              <a:buAutoNum type="alphaLcParenR" startAt="4"/>
              <a:tabLst>
                <a:tab pos="410209" algn="l"/>
                <a:tab pos="410845" algn="l"/>
                <a:tab pos="4104640" algn="l"/>
              </a:tabLst>
            </a:pPr>
            <a:r>
              <a:rPr sz="2400" spc="-5" dirty="0">
                <a:latin typeface="Arial"/>
                <a:cs typeface="Arial"/>
              </a:rPr>
              <a:t>Ad  ve  </a:t>
            </a:r>
            <a:r>
              <a:rPr sz="2400" spc="-10" dirty="0">
                <a:latin typeface="Arial"/>
                <a:cs typeface="Arial"/>
              </a:rPr>
              <a:t>soyadı</a:t>
            </a:r>
            <a:r>
              <a:rPr sz="2400" spc="-3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veya</a:t>
            </a:r>
            <a:r>
              <a:rPr sz="2400" spc="3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ticaret	</a:t>
            </a:r>
            <a:r>
              <a:rPr sz="2400" spc="-5" dirty="0">
                <a:latin typeface="Arial"/>
                <a:cs typeface="Arial"/>
              </a:rPr>
              <a:t>unvanı </a:t>
            </a:r>
            <a:r>
              <a:rPr sz="2400" dirty="0">
                <a:latin typeface="Arial"/>
                <a:cs typeface="Arial"/>
              </a:rPr>
              <a:t>yazılmak suretiyle yetkili  </a:t>
            </a:r>
            <a:r>
              <a:rPr sz="2400" spc="-5" dirty="0">
                <a:latin typeface="Arial"/>
                <a:cs typeface="Arial"/>
              </a:rPr>
              <a:t>kişilerce </a:t>
            </a:r>
            <a:r>
              <a:rPr sz="2400" spc="-10" dirty="0">
                <a:latin typeface="Arial"/>
                <a:cs typeface="Arial"/>
              </a:rPr>
              <a:t>imzalanmış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olmalı.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8548" y="4546727"/>
            <a:ext cx="6757670" cy="22860"/>
          </a:xfrm>
          <a:custGeom>
            <a:avLst/>
            <a:gdLst/>
            <a:ahLst/>
            <a:cxnLst/>
            <a:rect l="l" t="t" r="r" b="b"/>
            <a:pathLst>
              <a:path w="6757670" h="22860">
                <a:moveTo>
                  <a:pt x="6757416" y="0"/>
                </a:moveTo>
                <a:lnTo>
                  <a:pt x="0" y="0"/>
                </a:lnTo>
                <a:lnTo>
                  <a:pt x="0" y="22860"/>
                </a:lnTo>
                <a:lnTo>
                  <a:pt x="6757416" y="22860"/>
                </a:lnTo>
                <a:lnTo>
                  <a:pt x="675741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5336" y="221056"/>
            <a:ext cx="8595995" cy="5483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1FCEDF"/>
                </a:solidFill>
                <a:latin typeface="Arial"/>
                <a:cs typeface="Arial"/>
              </a:rPr>
              <a:t>Teklif</a:t>
            </a:r>
            <a:r>
              <a:rPr sz="2400" b="1" spc="-2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Mektupları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255270" indent="-243204" algn="just">
              <a:lnSpc>
                <a:spcPts val="274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Ortak</a:t>
            </a:r>
            <a:r>
              <a:rPr sz="2400" u="heavy" spc="34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girişimde;</a:t>
            </a:r>
            <a:r>
              <a:rPr sz="2400" spc="3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TM</a:t>
            </a:r>
            <a:r>
              <a:rPr sz="2400" spc="345" dirty="0"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ortakların</a:t>
            </a:r>
            <a:r>
              <a:rPr sz="2400" u="heavy" spc="3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tamamı</a:t>
            </a:r>
            <a:r>
              <a:rPr sz="2400" u="heavy" spc="3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tarafından</a:t>
            </a:r>
            <a:r>
              <a:rPr sz="2400" u="heavy" spc="3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veya</a:t>
            </a:r>
            <a:r>
              <a:rPr sz="2400" u="heavy" spc="3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yetki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2740"/>
              </a:lnSpc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verdikleri kişilerce</a:t>
            </a:r>
            <a:r>
              <a:rPr sz="2400" spc="-5" dirty="0">
                <a:latin typeface="Arial"/>
                <a:cs typeface="Arial"/>
              </a:rPr>
              <a:t> imzalanması</a:t>
            </a:r>
            <a:r>
              <a:rPr sz="2400" spc="9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gerekir.</a:t>
            </a:r>
            <a:endParaRPr sz="2400">
              <a:latin typeface="Arial"/>
              <a:cs typeface="Arial"/>
            </a:endParaRPr>
          </a:p>
          <a:p>
            <a:pPr marL="12700" marR="6985" algn="just">
              <a:lnSpc>
                <a:spcPts val="2590"/>
              </a:lnSpc>
              <a:spcBef>
                <a:spcPts val="104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Konsorsiyumlarda; </a:t>
            </a:r>
            <a:r>
              <a:rPr sz="2400" spc="-5" dirty="0">
                <a:latin typeface="Arial"/>
                <a:cs typeface="Arial"/>
              </a:rPr>
              <a:t>Ortaklar </a:t>
            </a:r>
            <a:r>
              <a:rPr sz="2400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mektubunu işin </a:t>
            </a:r>
            <a:r>
              <a:rPr sz="2400" dirty="0">
                <a:latin typeface="Arial"/>
                <a:cs typeface="Arial"/>
              </a:rPr>
              <a:t>uzmanlık  gerektiren </a:t>
            </a:r>
            <a:r>
              <a:rPr sz="2400" spc="-5" dirty="0">
                <a:latin typeface="Arial"/>
                <a:cs typeface="Arial"/>
              </a:rPr>
              <a:t>kısımları </a:t>
            </a:r>
            <a:r>
              <a:rPr sz="2400" dirty="0">
                <a:latin typeface="Arial"/>
                <a:cs typeface="Arial"/>
              </a:rPr>
              <a:t>için teklif edilen </a:t>
            </a:r>
            <a:r>
              <a:rPr sz="2400" spc="-5" dirty="0">
                <a:latin typeface="Arial"/>
                <a:cs typeface="Arial"/>
              </a:rPr>
              <a:t>bedeller ayrı ayrı yazılarak  </a:t>
            </a:r>
            <a:r>
              <a:rPr sz="2400" spc="-20" dirty="0">
                <a:latin typeface="Arial"/>
                <a:cs typeface="Arial"/>
              </a:rPr>
              <a:t>imzalanır.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"/>
            </a:pPr>
            <a:endParaRPr sz="3700">
              <a:latin typeface="Arial"/>
              <a:cs typeface="Arial"/>
            </a:endParaRPr>
          </a:p>
          <a:p>
            <a:pPr marL="255270" indent="-243204" algn="just">
              <a:lnSpc>
                <a:spcPct val="100000"/>
              </a:lnSpc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50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mektubu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standart formuna uygun</a:t>
            </a:r>
            <a:r>
              <a:rPr sz="2400" u="heavy" spc="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olmalıdır.</a:t>
            </a:r>
            <a:endParaRPr sz="2400">
              <a:latin typeface="Arial"/>
              <a:cs typeface="Arial"/>
            </a:endParaRPr>
          </a:p>
          <a:p>
            <a:pPr marL="12700" marR="5715" algn="just">
              <a:lnSpc>
                <a:spcPts val="2590"/>
              </a:lnSpc>
              <a:spcBef>
                <a:spcPts val="104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40" dirty="0">
                <a:latin typeface="Arial"/>
                <a:cs typeface="Arial"/>
              </a:rPr>
              <a:t>Taşıması </a:t>
            </a:r>
            <a:r>
              <a:rPr sz="2400" dirty="0">
                <a:latin typeface="Arial"/>
                <a:cs typeface="Arial"/>
              </a:rPr>
              <a:t>zorunlu hususlardan herhangi birini </a:t>
            </a:r>
            <a:r>
              <a:rPr sz="2400" spc="-5" dirty="0">
                <a:latin typeface="Arial"/>
                <a:cs typeface="Arial"/>
              </a:rPr>
              <a:t>taşımayan </a:t>
            </a:r>
            <a:r>
              <a:rPr sz="2400" dirty="0">
                <a:latin typeface="Arial"/>
                <a:cs typeface="Arial"/>
              </a:rPr>
              <a:t>teklif  </a:t>
            </a:r>
            <a:r>
              <a:rPr sz="2400" spc="-5" dirty="0">
                <a:latin typeface="Arial"/>
                <a:cs typeface="Arial"/>
              </a:rPr>
              <a:t>mektupları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değiştirilemez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düzeltilemez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veya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eksiklikleri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giderilemez.</a:t>
            </a:r>
            <a:endParaRPr sz="2400">
              <a:latin typeface="Arial"/>
              <a:cs typeface="Arial"/>
            </a:endParaRPr>
          </a:p>
          <a:p>
            <a:pPr marL="255270" indent="-243204" algn="just">
              <a:lnSpc>
                <a:spcPts val="2735"/>
              </a:lnSpc>
              <a:spcBef>
                <a:spcPts val="670"/>
              </a:spcBef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45" dirty="0">
                <a:latin typeface="Arial"/>
                <a:cs typeface="Arial"/>
              </a:rPr>
              <a:t>Teklif </a:t>
            </a:r>
            <a:r>
              <a:rPr sz="2400" spc="-5" dirty="0">
                <a:latin typeface="Arial"/>
                <a:cs typeface="Arial"/>
              </a:rPr>
              <a:t>mektubu usulüne uygun değil </a:t>
            </a:r>
            <a:r>
              <a:rPr sz="2400" dirty="0">
                <a:latin typeface="Arial"/>
                <a:cs typeface="Arial"/>
              </a:rPr>
              <a:t>ise teklif</a:t>
            </a:r>
            <a:r>
              <a:rPr sz="2400" spc="3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değerlendirme</a:t>
            </a:r>
            <a:endParaRPr sz="2400">
              <a:latin typeface="Arial"/>
              <a:cs typeface="Arial"/>
            </a:endParaRPr>
          </a:p>
          <a:p>
            <a:pPr marL="12700" algn="just">
              <a:lnSpc>
                <a:spcPts val="2735"/>
              </a:lnSpc>
            </a:pPr>
            <a:r>
              <a:rPr sz="2400" spc="-10" dirty="0">
                <a:latin typeface="Arial"/>
                <a:cs typeface="Arial"/>
              </a:rPr>
              <a:t>dışı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bırakılır.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92</a:t>
            </a:fld>
            <a:endParaRPr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9096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Geçerlilik</a:t>
            </a:r>
            <a:r>
              <a:rPr sz="2400" b="1" spc="-12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Süresi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966825"/>
            <a:ext cx="8596630" cy="393319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15265" indent="-203200">
              <a:lnSpc>
                <a:spcPct val="100000"/>
              </a:lnSpc>
              <a:spcBef>
                <a:spcPts val="85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İhale dokümanında </a:t>
            </a:r>
            <a:r>
              <a:rPr sz="2000" spc="-10" dirty="0">
                <a:latin typeface="Arial"/>
                <a:cs typeface="Arial"/>
              </a:rPr>
              <a:t>belirtilir.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(ilan </a:t>
            </a:r>
            <a:r>
              <a:rPr sz="2000" spc="-5" dirty="0">
                <a:solidFill>
                  <a:srgbClr val="00AF50"/>
                </a:solidFill>
                <a:latin typeface="Arial"/>
                <a:cs typeface="Arial"/>
              </a:rPr>
              <a:t>ve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idari</a:t>
            </a:r>
            <a:r>
              <a:rPr sz="2000" spc="-9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AF50"/>
                </a:solidFill>
                <a:latin typeface="Arial"/>
                <a:cs typeface="Arial"/>
              </a:rPr>
              <a:t>şartname)</a:t>
            </a:r>
            <a:endParaRPr sz="2000">
              <a:latin typeface="Arial"/>
              <a:cs typeface="Arial"/>
            </a:endParaRPr>
          </a:p>
          <a:p>
            <a:pPr marL="12700" marR="6985">
              <a:lnSpc>
                <a:spcPts val="2160"/>
              </a:lnSpc>
              <a:spcBef>
                <a:spcPts val="1035"/>
              </a:spcBef>
              <a:buSzPct val="95000"/>
              <a:buFont typeface="Wingdings"/>
              <a:buChar char=""/>
              <a:tabLst>
                <a:tab pos="215900" algn="l"/>
                <a:tab pos="733425" algn="l"/>
                <a:tab pos="1480185" algn="l"/>
                <a:tab pos="2225675" algn="l"/>
                <a:tab pos="3972560" algn="l"/>
                <a:tab pos="5129530" algn="l"/>
                <a:tab pos="5859145" algn="l"/>
                <a:tab pos="7057390" algn="l"/>
                <a:tab pos="7944484" algn="l"/>
              </a:tabLst>
            </a:pP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	fazla	i</a:t>
            </a:r>
            <a:r>
              <a:rPr sz="20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ale	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dokü</a:t>
            </a:r>
            <a:r>
              <a:rPr sz="20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ma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ı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nd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	belirti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l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en	t</a:t>
            </a:r>
            <a:r>
              <a:rPr sz="20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klif	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g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çerlilik	s</a:t>
            </a:r>
            <a:r>
              <a:rPr sz="2000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ü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es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	k</a:t>
            </a:r>
            <a:r>
              <a:rPr sz="2000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a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r </a:t>
            </a:r>
            <a:r>
              <a:rPr sz="2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uzatılabilir.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"/>
            </a:pPr>
            <a:endParaRPr sz="2200">
              <a:latin typeface="Arial"/>
              <a:cs typeface="Arial"/>
            </a:endParaRPr>
          </a:p>
          <a:p>
            <a:pPr marL="215265" indent="-203200">
              <a:lnSpc>
                <a:spcPct val="100000"/>
              </a:lnSpc>
              <a:spcBef>
                <a:spcPts val="136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Geçici teminat </a:t>
            </a:r>
            <a:r>
              <a:rPr sz="2000" spc="-5" dirty="0">
                <a:latin typeface="Arial"/>
                <a:cs typeface="Arial"/>
              </a:rPr>
              <a:t>mektuplarının </a:t>
            </a:r>
            <a:r>
              <a:rPr sz="2000" dirty="0">
                <a:latin typeface="Arial"/>
                <a:cs typeface="Arial"/>
              </a:rPr>
              <a:t>süresi de </a:t>
            </a:r>
            <a:r>
              <a:rPr sz="2000" spc="-5" dirty="0">
                <a:latin typeface="Arial"/>
                <a:cs typeface="Arial"/>
              </a:rPr>
              <a:t>aynı </a:t>
            </a:r>
            <a:r>
              <a:rPr sz="2000" dirty="0">
                <a:latin typeface="Arial"/>
                <a:cs typeface="Arial"/>
              </a:rPr>
              <a:t>süre </a:t>
            </a:r>
            <a:r>
              <a:rPr sz="2000" spc="-5" dirty="0">
                <a:latin typeface="Arial"/>
                <a:cs typeface="Arial"/>
              </a:rPr>
              <a:t>ile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uzatılır.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ts val="2160"/>
              </a:lnSpc>
              <a:spcBef>
                <a:spcPts val="1030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dirty="0">
                <a:latin typeface="Arial"/>
                <a:cs typeface="Arial"/>
              </a:rPr>
              <a:t>Şikayet </a:t>
            </a:r>
            <a:r>
              <a:rPr sz="2000" spc="-5" dirty="0">
                <a:latin typeface="Arial"/>
                <a:cs typeface="Arial"/>
              </a:rPr>
              <a:t>başvurusu veya dava açılması </a:t>
            </a:r>
            <a:r>
              <a:rPr sz="2000" dirty="0">
                <a:latin typeface="Arial"/>
                <a:cs typeface="Arial"/>
              </a:rPr>
              <a:t>nedeniyle 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ihale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sürecinin </a:t>
            </a:r>
            <a:r>
              <a:rPr sz="2000" spc="-5" dirty="0">
                <a:solidFill>
                  <a:srgbClr val="C00000"/>
                </a:solidFill>
                <a:latin typeface="Arial"/>
                <a:cs typeface="Arial"/>
              </a:rPr>
              <a:t>uzaması  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sonucunda;</a:t>
            </a:r>
            <a:endParaRPr sz="2000">
              <a:latin typeface="Arial"/>
              <a:cs typeface="Arial"/>
            </a:endParaRPr>
          </a:p>
          <a:p>
            <a:pPr marL="279400" indent="-266700">
              <a:lnSpc>
                <a:spcPts val="2280"/>
              </a:lnSpc>
              <a:spcBef>
                <a:spcPts val="735"/>
              </a:spcBef>
              <a:buFont typeface="Wingdings"/>
              <a:buChar char=""/>
              <a:tabLst>
                <a:tab pos="279400" algn="l"/>
                <a:tab pos="1100455" algn="l"/>
                <a:tab pos="2332355" algn="l"/>
                <a:tab pos="3592829" algn="l"/>
                <a:tab pos="4102100" algn="l"/>
                <a:tab pos="5231130" algn="l"/>
                <a:tab pos="6307455" algn="l"/>
                <a:tab pos="7720330" algn="l"/>
              </a:tabLst>
            </a:pPr>
            <a:r>
              <a:rPr sz="2000" spc="-40" dirty="0">
                <a:latin typeface="Arial"/>
                <a:cs typeface="Arial"/>
              </a:rPr>
              <a:t>Teklif	</a:t>
            </a:r>
            <a:r>
              <a:rPr sz="2000" spc="-5" dirty="0">
                <a:latin typeface="Arial"/>
                <a:cs typeface="Arial"/>
              </a:rPr>
              <a:t>geçerlilik	</a:t>
            </a:r>
            <a:r>
              <a:rPr sz="2000" dirty="0">
                <a:latin typeface="Arial"/>
                <a:cs typeface="Arial"/>
              </a:rPr>
              <a:t>süresinin	</a:t>
            </a:r>
            <a:r>
              <a:rPr sz="2000" spc="-5" dirty="0">
                <a:latin typeface="Arial"/>
                <a:cs typeface="Arial"/>
              </a:rPr>
              <a:t>ve	uzatılan	sürenin	dolmasına	rağmen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sözleşmenin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imzalanamadığı</a:t>
            </a:r>
            <a:r>
              <a:rPr sz="2000" u="heavy" spc="-6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durumlarda</a:t>
            </a:r>
            <a:r>
              <a:rPr sz="2000" dirty="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12700" marR="7620">
              <a:lnSpc>
                <a:spcPts val="2160"/>
              </a:lnSpc>
              <a:spcBef>
                <a:spcPts val="1030"/>
              </a:spcBef>
              <a:buSzPct val="95000"/>
              <a:buFont typeface="Wingdings"/>
              <a:buChar char=""/>
              <a:tabLst>
                <a:tab pos="215900" algn="l"/>
                <a:tab pos="1222375" algn="l"/>
                <a:tab pos="2085339" algn="l"/>
                <a:tab pos="2820035" algn="l"/>
                <a:tab pos="3583940" algn="l"/>
                <a:tab pos="4302760" algn="l"/>
                <a:tab pos="5787390" algn="l"/>
                <a:tab pos="6592570" algn="l"/>
                <a:tab pos="7693025" algn="l"/>
              </a:tabLst>
            </a:pPr>
            <a:r>
              <a:rPr sz="2000" dirty="0">
                <a:latin typeface="Arial"/>
                <a:cs typeface="Arial"/>
              </a:rPr>
              <a:t>E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4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T	s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bi	ve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a	ikinci	t</a:t>
            </a:r>
            <a:r>
              <a:rPr sz="2000" spc="-2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klif	sa</a:t>
            </a:r>
            <a:r>
              <a:rPr sz="2000" spc="-15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iplerinin	ka</a:t>
            </a:r>
            <a:r>
              <a:rPr sz="2000" spc="-15" dirty="0">
                <a:latin typeface="Arial"/>
                <a:cs typeface="Arial"/>
              </a:rPr>
              <a:t>b</a:t>
            </a:r>
            <a:r>
              <a:rPr sz="2000" dirty="0">
                <a:latin typeface="Arial"/>
                <a:cs typeface="Arial"/>
              </a:rPr>
              <a:t>ul	et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el</a:t>
            </a:r>
            <a:r>
              <a:rPr sz="2000" spc="5" dirty="0">
                <a:latin typeface="Arial"/>
                <a:cs typeface="Arial"/>
              </a:rPr>
              <a:t>er</a:t>
            </a:r>
            <a:r>
              <a:rPr sz="2000" dirty="0">
                <a:latin typeface="Arial"/>
                <a:cs typeface="Arial"/>
              </a:rPr>
              <a:t>i	şart</a:t>
            </a:r>
            <a:r>
              <a:rPr sz="2000" spc="-25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-10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a, 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sözleşme</a:t>
            </a:r>
            <a:r>
              <a:rPr sz="2000" u="heavy" spc="-3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imzalanabilir.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9096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Geçerlilik</a:t>
            </a:r>
            <a:r>
              <a:rPr sz="2400" b="1" spc="-12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Süresi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596630" cy="35826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715" algn="just">
              <a:lnSpc>
                <a:spcPct val="90100"/>
              </a:lnSpc>
              <a:spcBef>
                <a:spcPts val="340"/>
              </a:spcBef>
            </a:pPr>
            <a:r>
              <a:rPr sz="2000" spc="-35" dirty="0">
                <a:latin typeface="Arial"/>
                <a:cs typeface="Arial"/>
              </a:rPr>
              <a:t>Teklif </a:t>
            </a:r>
            <a:r>
              <a:rPr sz="2000" spc="-5" dirty="0">
                <a:latin typeface="Arial"/>
                <a:cs typeface="Arial"/>
              </a:rPr>
              <a:t>geçerlilik süresinin ve </a:t>
            </a:r>
            <a:r>
              <a:rPr sz="2000" spc="-10" dirty="0">
                <a:latin typeface="Arial"/>
                <a:cs typeface="Arial"/>
              </a:rPr>
              <a:t>uzatılan </a:t>
            </a:r>
            <a:r>
              <a:rPr sz="2000" spc="-5" dirty="0">
                <a:latin typeface="Arial"/>
                <a:cs typeface="Arial"/>
              </a:rPr>
              <a:t>sürenin dolmasına </a:t>
            </a:r>
            <a:r>
              <a:rPr sz="2000" spc="-10" dirty="0">
                <a:latin typeface="Arial"/>
                <a:cs typeface="Arial"/>
              </a:rPr>
              <a:t>rağmen 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sözleşmenin </a:t>
            </a:r>
            <a:r>
              <a:rPr sz="20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imzalanamadığı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durumlarda</a:t>
            </a:r>
            <a:r>
              <a:rPr sz="2000" dirty="0">
                <a:latin typeface="Arial"/>
                <a:cs typeface="Arial"/>
              </a:rPr>
              <a:t>; </a:t>
            </a:r>
            <a:r>
              <a:rPr sz="2000" spc="-35" dirty="0">
                <a:latin typeface="Arial"/>
                <a:cs typeface="Arial"/>
              </a:rPr>
              <a:t>EAEAT </a:t>
            </a:r>
            <a:r>
              <a:rPr sz="2000" dirty="0">
                <a:latin typeface="Arial"/>
                <a:cs typeface="Arial"/>
              </a:rPr>
              <a:t>sahibi </a:t>
            </a:r>
            <a:r>
              <a:rPr sz="2000" spc="-5" dirty="0">
                <a:latin typeface="Arial"/>
                <a:cs typeface="Arial"/>
              </a:rPr>
              <a:t>veya </a:t>
            </a:r>
            <a:r>
              <a:rPr sz="2000" dirty="0">
                <a:latin typeface="Arial"/>
                <a:cs typeface="Arial"/>
              </a:rPr>
              <a:t>ikinci </a:t>
            </a:r>
            <a:r>
              <a:rPr sz="2000" spc="-5" dirty="0">
                <a:latin typeface="Arial"/>
                <a:cs typeface="Arial"/>
              </a:rPr>
              <a:t>teklif  </a:t>
            </a:r>
            <a:r>
              <a:rPr sz="2000" dirty="0">
                <a:latin typeface="Arial"/>
                <a:cs typeface="Arial"/>
              </a:rPr>
              <a:t>sahiplerinin kabul etmeleri </a:t>
            </a:r>
            <a:r>
              <a:rPr sz="2000" spc="-5" dirty="0">
                <a:latin typeface="Arial"/>
                <a:cs typeface="Arial"/>
              </a:rPr>
              <a:t>şartıyla, </a:t>
            </a:r>
            <a:r>
              <a:rPr sz="20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sözleşme</a:t>
            </a:r>
            <a:r>
              <a:rPr sz="2000" u="heavy" spc="-9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imzalanabilir.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2700" marR="7620" algn="just">
              <a:lnSpc>
                <a:spcPts val="2160"/>
              </a:lnSpc>
              <a:spcBef>
                <a:spcPts val="1664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Arial"/>
                <a:cs typeface="Arial"/>
              </a:rPr>
              <a:t>İdarece </a:t>
            </a:r>
            <a:r>
              <a:rPr sz="2000" dirty="0">
                <a:latin typeface="Arial"/>
                <a:cs typeface="Arial"/>
              </a:rPr>
              <a:t>bu </a:t>
            </a:r>
            <a:r>
              <a:rPr sz="2000" spc="-5" dirty="0">
                <a:latin typeface="Arial"/>
                <a:cs typeface="Arial"/>
              </a:rPr>
              <a:t>durumda </a:t>
            </a:r>
            <a:r>
              <a:rPr sz="2000" dirty="0">
                <a:latin typeface="Arial"/>
                <a:cs typeface="Arial"/>
              </a:rPr>
              <a:t>ihale üzerinde kalan istekliye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sözleşme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imzalayıp </a:t>
            </a:r>
            <a:r>
              <a:rPr sz="2000" u="heavy" spc="5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imzalamayacağı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hususu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sorulmaksızın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sadece </a:t>
            </a:r>
            <a:r>
              <a:rPr sz="2000" spc="-5" dirty="0">
                <a:latin typeface="Arial"/>
                <a:cs typeface="Arial"/>
              </a:rPr>
              <a:t>teklif geçerlilik süresinin  dolduğu </a:t>
            </a:r>
            <a:r>
              <a:rPr sz="2000" dirty="0">
                <a:latin typeface="Arial"/>
                <a:cs typeface="Arial"/>
              </a:rPr>
              <a:t>gerekçe gösterilerek ihalenin iptal edilmemesi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gerekmektedir.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200">
              <a:latin typeface="Arial"/>
              <a:cs typeface="Arial"/>
            </a:endParaRPr>
          </a:p>
          <a:p>
            <a:pPr marL="12700" marR="5080" algn="just">
              <a:lnSpc>
                <a:spcPts val="2160"/>
              </a:lnSpc>
              <a:spcBef>
                <a:spcPts val="1625"/>
              </a:spcBef>
              <a:buSzPct val="95000"/>
              <a:buFont typeface="Wingdings"/>
              <a:buChar char=""/>
              <a:tabLst>
                <a:tab pos="215900" algn="l"/>
              </a:tabLst>
            </a:pPr>
            <a:r>
              <a:rPr sz="2000" spc="-5" dirty="0">
                <a:latin typeface="Arial"/>
                <a:cs typeface="Arial"/>
              </a:rPr>
              <a:t>Bu </a:t>
            </a:r>
            <a:r>
              <a:rPr sz="2000" dirty="0">
                <a:latin typeface="Arial"/>
                <a:cs typeface="Arial"/>
              </a:rPr>
              <a:t>durumda </a:t>
            </a:r>
            <a:r>
              <a:rPr sz="2000" spc="-5" dirty="0">
                <a:latin typeface="Arial"/>
                <a:cs typeface="Arial"/>
              </a:rPr>
              <a:t>sözleşmeyi </a:t>
            </a:r>
            <a:r>
              <a:rPr sz="2000" dirty="0">
                <a:latin typeface="Arial"/>
                <a:cs typeface="Arial"/>
              </a:rPr>
              <a:t>imzalamayan isteklilerin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(sözleşmeyi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imzalama  zorunluluğu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bulunmadığından)</a:t>
            </a:r>
            <a:r>
              <a:rPr sz="2000" spc="-5" dirty="0">
                <a:latin typeface="Arial"/>
                <a:cs typeface="Arial"/>
              </a:rPr>
              <a:t> geçici </a:t>
            </a:r>
            <a:r>
              <a:rPr sz="2000" dirty="0">
                <a:latin typeface="Arial"/>
                <a:cs typeface="Arial"/>
              </a:rPr>
              <a:t>teminatı </a:t>
            </a:r>
            <a:r>
              <a:rPr sz="2000" spc="-5" dirty="0">
                <a:latin typeface="Arial"/>
                <a:cs typeface="Arial"/>
              </a:rPr>
              <a:t>irat kaydedilmeyecek </a:t>
            </a:r>
            <a:r>
              <a:rPr sz="2000" spc="-10" dirty="0">
                <a:latin typeface="Arial"/>
                <a:cs typeface="Arial"/>
              </a:rPr>
              <a:t>ve  </a:t>
            </a:r>
            <a:r>
              <a:rPr sz="2000" dirty="0">
                <a:latin typeface="Arial"/>
                <a:cs typeface="Arial"/>
              </a:rPr>
              <a:t>yasaklamaya </a:t>
            </a:r>
            <a:r>
              <a:rPr sz="2000" spc="-5" dirty="0">
                <a:latin typeface="Arial"/>
                <a:cs typeface="Arial"/>
              </a:rPr>
              <a:t>ilişkin hükümler </a:t>
            </a:r>
            <a:r>
              <a:rPr sz="2000" dirty="0">
                <a:latin typeface="Arial"/>
                <a:cs typeface="Arial"/>
              </a:rPr>
              <a:t>de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uygulanmayacaktır.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30651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</a:t>
            </a:r>
            <a:r>
              <a:rPr sz="2400" b="1" spc="-7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Sunulması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19632"/>
            <a:ext cx="8595360" cy="4958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Tekliflerin</a:t>
            </a:r>
            <a:r>
              <a:rPr sz="2400" u="heavy" spc="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hazırlanması: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700">
              <a:latin typeface="Arial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İsteklilerin, idari şartname ve teknik şartnameler ile </a:t>
            </a:r>
            <a:r>
              <a:rPr sz="2400" dirty="0">
                <a:latin typeface="Arial"/>
                <a:cs typeface="Arial"/>
              </a:rPr>
              <a:t>istenilen,  ihaleye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katılımda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aranacak zorunlu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belgeler </a:t>
            </a:r>
            <a:r>
              <a:rPr sz="2400" spc="-5" dirty="0">
                <a:latin typeface="Arial"/>
                <a:cs typeface="Arial"/>
              </a:rPr>
              <a:t>ile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ekonomik </a:t>
            </a:r>
            <a:r>
              <a:rPr sz="2400" spc="5" dirty="0">
                <a:solidFill>
                  <a:srgbClr val="FF0000"/>
                </a:solidFill>
                <a:latin typeface="Arial"/>
                <a:cs typeface="Arial"/>
              </a:rPr>
              <a:t>ve 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mali yeterlik </a:t>
            </a:r>
            <a:r>
              <a:rPr sz="2400" spc="-10" dirty="0">
                <a:latin typeface="Arial"/>
                <a:cs typeface="Arial"/>
              </a:rPr>
              <a:t>ile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mesleki ve teknik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yeterliğe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ilişkin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belgeleri 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tekliflerine eklemeleri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gerekmektedir.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355600" marR="6985" indent="-342900" algn="just">
              <a:lnSpc>
                <a:spcPct val="80000"/>
              </a:lnSpc>
              <a:buChar char="•"/>
              <a:tabLst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Katılım ve yeterliğe ilişkin </a:t>
            </a:r>
            <a:r>
              <a:rPr sz="2400" dirty="0">
                <a:latin typeface="Arial"/>
                <a:cs typeface="Arial"/>
              </a:rPr>
              <a:t>olarak </a:t>
            </a:r>
            <a:r>
              <a:rPr sz="2400" spc="-5" dirty="0">
                <a:latin typeface="Arial"/>
                <a:cs typeface="Arial"/>
              </a:rPr>
              <a:t>sunulması </a:t>
            </a:r>
            <a:r>
              <a:rPr sz="2400" dirty="0">
                <a:latin typeface="Arial"/>
                <a:cs typeface="Arial"/>
              </a:rPr>
              <a:t>istenilen  </a:t>
            </a:r>
            <a:r>
              <a:rPr sz="2400" spc="-15" dirty="0">
                <a:latin typeface="Arial"/>
                <a:cs typeface="Arial"/>
              </a:rPr>
              <a:t>belgeler, </a:t>
            </a:r>
            <a:r>
              <a:rPr sz="2400" spc="-5" dirty="0">
                <a:latin typeface="Arial"/>
                <a:cs typeface="Arial"/>
              </a:rPr>
              <a:t>İdari Şartnamede belirtilen usule göre hazırlanarak  </a:t>
            </a:r>
            <a:r>
              <a:rPr sz="2400" spc="-15" dirty="0">
                <a:latin typeface="Arial"/>
                <a:cs typeface="Arial"/>
              </a:rPr>
              <a:t>sunulmalıdır.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700">
              <a:latin typeface="Arial"/>
              <a:cs typeface="Arial"/>
            </a:endParaRPr>
          </a:p>
          <a:p>
            <a:pPr marL="355600" marR="5715" indent="-342900" algn="just">
              <a:lnSpc>
                <a:spcPct val="80000"/>
              </a:lnSpc>
              <a:buChar char="•"/>
              <a:tabLst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İdari şartnamede belirtilen teklif </a:t>
            </a:r>
            <a:r>
              <a:rPr sz="2400" spc="-5" dirty="0">
                <a:latin typeface="Arial"/>
                <a:cs typeface="Arial"/>
              </a:rPr>
              <a:t>geçerlik süreleri </a:t>
            </a:r>
            <a:r>
              <a:rPr sz="2400" dirty="0">
                <a:latin typeface="Arial"/>
                <a:cs typeface="Arial"/>
              </a:rPr>
              <a:t>dikkate  </a:t>
            </a:r>
            <a:r>
              <a:rPr sz="2400" spc="-5" dirty="0">
                <a:latin typeface="Arial"/>
                <a:cs typeface="Arial"/>
              </a:rPr>
              <a:t>alınarak,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teklif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mektupları </a:t>
            </a:r>
            <a:r>
              <a:rPr sz="2400" spc="-5" dirty="0">
                <a:latin typeface="Arial"/>
                <a:cs typeface="Arial"/>
              </a:rPr>
              <a:t>ve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geçici teminatlar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hazırlanmalıdır.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7900" cy="550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Tekliflerin/Başvuruların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Sunulması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120014" indent="-107950">
              <a:lnSpc>
                <a:spcPts val="274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TM ve geçici teminat </a:t>
            </a:r>
            <a:r>
              <a:rPr sz="2400" spc="-1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ihaleye katılım belgeleri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bir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zarfa</a:t>
            </a:r>
            <a:r>
              <a:rPr sz="2400" u="heavy" spc="7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veya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40"/>
              </a:lnSpc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pakete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konulur.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ts val="2735"/>
              </a:lnSpc>
              <a:spcBef>
                <a:spcPts val="23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Zarfın veya paketin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üzerine</a:t>
            </a:r>
            <a:endParaRPr sz="2400">
              <a:latin typeface="Arial"/>
              <a:cs typeface="Arial"/>
            </a:endParaRPr>
          </a:p>
          <a:p>
            <a:pPr marL="577215" lvl="1" indent="-107950">
              <a:lnSpc>
                <a:spcPts val="2595"/>
              </a:lnSpc>
              <a:buSzPct val="95833"/>
              <a:buChar char="•"/>
              <a:tabLst>
                <a:tab pos="577850" algn="l"/>
                <a:tab pos="1913255" algn="l"/>
                <a:tab pos="2586355" algn="l"/>
                <a:tab pos="3649345" algn="l"/>
                <a:tab pos="4457065" algn="l"/>
                <a:tab pos="5454015" algn="l"/>
                <a:tab pos="6616700" algn="l"/>
                <a:tab pos="7935595" algn="l"/>
              </a:tabLst>
            </a:pPr>
            <a:r>
              <a:rPr sz="2400" dirty="0">
                <a:latin typeface="Arial"/>
                <a:cs typeface="Arial"/>
              </a:rPr>
              <a:t>iste</a:t>
            </a:r>
            <a:r>
              <a:rPr sz="2400" spc="-10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li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in	</a:t>
            </a:r>
            <a:r>
              <a:rPr sz="2400" spc="-5" dirty="0">
                <a:latin typeface="Arial"/>
                <a:cs typeface="Arial"/>
              </a:rPr>
              <a:t>ad</a:t>
            </a:r>
            <a:r>
              <a:rPr sz="2400" spc="-15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,	soy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ı	veya	ticaret	</a:t>
            </a:r>
            <a:r>
              <a:rPr sz="2400" spc="-5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van</a:t>
            </a:r>
            <a:r>
              <a:rPr sz="2400" spc="-20" dirty="0">
                <a:latin typeface="Arial"/>
                <a:cs typeface="Arial"/>
              </a:rPr>
              <a:t>ı</a:t>
            </a:r>
            <a:r>
              <a:rPr sz="2400" dirty="0">
                <a:latin typeface="Arial"/>
                <a:cs typeface="Arial"/>
              </a:rPr>
              <a:t>,	teb</a:t>
            </a:r>
            <a:r>
              <a:rPr sz="2400" spc="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igata	esas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ts val="2595"/>
              </a:lnSpc>
            </a:pPr>
            <a:r>
              <a:rPr sz="2400" spc="-10" dirty="0">
                <a:latin typeface="Arial"/>
                <a:cs typeface="Arial"/>
              </a:rPr>
              <a:t>açık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adresi,</a:t>
            </a:r>
            <a:endParaRPr sz="2400">
              <a:latin typeface="Arial"/>
              <a:cs typeface="Arial"/>
            </a:endParaRPr>
          </a:p>
          <a:p>
            <a:pPr marL="577215" lvl="1" indent="-107950">
              <a:lnSpc>
                <a:spcPts val="2590"/>
              </a:lnSpc>
              <a:buSzPct val="95833"/>
              <a:buChar char="•"/>
              <a:tabLst>
                <a:tab pos="577850" algn="l"/>
              </a:tabLst>
            </a:pPr>
            <a:r>
              <a:rPr sz="2400" spc="-5" dirty="0">
                <a:latin typeface="Arial"/>
                <a:cs typeface="Arial"/>
              </a:rPr>
              <a:t>teklifin hangi işe ait </a:t>
            </a:r>
            <a:r>
              <a:rPr sz="2400" spc="-10" dirty="0">
                <a:latin typeface="Arial"/>
                <a:cs typeface="Arial"/>
              </a:rPr>
              <a:t>olduğu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ve</a:t>
            </a:r>
            <a:endParaRPr sz="2400">
              <a:latin typeface="Arial"/>
              <a:cs typeface="Arial"/>
            </a:endParaRPr>
          </a:p>
          <a:p>
            <a:pPr marL="577215" lvl="1" indent="-107950">
              <a:lnSpc>
                <a:spcPts val="2735"/>
              </a:lnSpc>
              <a:buSzPct val="95833"/>
              <a:buChar char="•"/>
              <a:tabLst>
                <a:tab pos="577850" algn="l"/>
              </a:tabLst>
            </a:pPr>
            <a:r>
              <a:rPr sz="2400" spc="-5" dirty="0">
                <a:latin typeface="Arial"/>
                <a:cs typeface="Arial"/>
              </a:rPr>
              <a:t>ihaleyi yapan </a:t>
            </a:r>
            <a:r>
              <a:rPr sz="2400" dirty="0">
                <a:latin typeface="Arial"/>
                <a:cs typeface="Arial"/>
              </a:rPr>
              <a:t>İdarenin </a:t>
            </a:r>
            <a:r>
              <a:rPr sz="2400" spc="-10" dirty="0">
                <a:latin typeface="Arial"/>
                <a:cs typeface="Arial"/>
              </a:rPr>
              <a:t>açık </a:t>
            </a:r>
            <a:r>
              <a:rPr sz="2400" spc="-5" dirty="0">
                <a:latin typeface="Arial"/>
                <a:cs typeface="Arial"/>
              </a:rPr>
              <a:t>adresi</a:t>
            </a:r>
            <a:r>
              <a:rPr sz="2400" spc="8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yazılır.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spcBef>
                <a:spcPts val="2305"/>
              </a:spcBef>
              <a:buSzPct val="95833"/>
              <a:buChar char="•"/>
              <a:tabLst>
                <a:tab pos="120650" algn="l"/>
              </a:tabLst>
            </a:pP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Zarfın 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yapıştırılan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yeri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imzalanarak,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kaşelenir.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2250">
              <a:latin typeface="Arial"/>
              <a:cs typeface="Arial"/>
            </a:endParaRPr>
          </a:p>
          <a:p>
            <a:pPr marL="12700" marR="9525">
              <a:lnSpc>
                <a:spcPts val="259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45" dirty="0">
                <a:latin typeface="Arial"/>
                <a:cs typeface="Arial"/>
              </a:rPr>
              <a:t>Teklifler,</a:t>
            </a:r>
            <a:r>
              <a:rPr sz="24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ihale saatine kadar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sıra numaralı alındılar karşılığında  </a:t>
            </a:r>
            <a:r>
              <a:rPr sz="2400" dirty="0">
                <a:latin typeface="Arial"/>
                <a:cs typeface="Arial"/>
              </a:rPr>
              <a:t>İdareye </a:t>
            </a:r>
            <a:r>
              <a:rPr sz="2400" spc="-5" dirty="0">
                <a:latin typeface="Arial"/>
                <a:cs typeface="Arial"/>
              </a:rPr>
              <a:t>teslim </a:t>
            </a:r>
            <a:r>
              <a:rPr sz="2400" spc="-25" dirty="0">
                <a:latin typeface="Arial"/>
                <a:cs typeface="Arial"/>
              </a:rPr>
              <a:t>edilir.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ts val="256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35" dirty="0">
                <a:latin typeface="Arial"/>
                <a:cs typeface="Arial"/>
              </a:rPr>
              <a:t>Teklifler</a:t>
            </a:r>
            <a:r>
              <a:rPr sz="24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iadeli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taahhütlü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olarak posta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ile de</a:t>
            </a:r>
            <a:r>
              <a:rPr sz="2400" spc="1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gönderilebilir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96</a:t>
            </a:fld>
            <a:endParaRPr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596630" cy="386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1FCEDF"/>
                </a:solidFill>
                <a:latin typeface="Arial"/>
                <a:cs typeface="Arial"/>
              </a:rPr>
              <a:t>Tekliflerin/Başvuruların</a:t>
            </a:r>
            <a:r>
              <a:rPr sz="2400" b="1" spc="-4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Sunulması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Arial"/>
              <a:cs typeface="Arial"/>
            </a:endParaRPr>
          </a:p>
          <a:p>
            <a:pPr marL="94615">
              <a:lnSpc>
                <a:spcPts val="2740"/>
              </a:lnSpc>
              <a:tabLst>
                <a:tab pos="1059815" algn="l"/>
                <a:tab pos="1548765" algn="l"/>
                <a:tab pos="3464560" algn="l"/>
                <a:tab pos="4618355" algn="l"/>
                <a:tab pos="5447665" algn="l"/>
                <a:tab pos="6616700" algn="l"/>
                <a:tab pos="7563484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sta	</a:t>
            </a:r>
            <a:r>
              <a:rPr sz="2400" spc="-10" dirty="0">
                <a:latin typeface="Arial"/>
                <a:cs typeface="Arial"/>
              </a:rPr>
              <a:t>il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ö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10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ile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	teklifler	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ihale	saati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n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e	kadar	</a:t>
            </a:r>
            <a:r>
              <a:rPr sz="2400" dirty="0">
                <a:latin typeface="Arial"/>
                <a:cs typeface="Arial"/>
              </a:rPr>
              <a:t>İdareye</a:t>
            </a:r>
            <a:endParaRPr sz="2400">
              <a:latin typeface="Arial"/>
              <a:cs typeface="Arial"/>
            </a:endParaRPr>
          </a:p>
          <a:p>
            <a:pPr marL="551815">
              <a:lnSpc>
                <a:spcPts val="2740"/>
              </a:lnSpc>
            </a:pPr>
            <a:r>
              <a:rPr sz="2400" spc="-5" dirty="0">
                <a:latin typeface="Arial"/>
                <a:cs typeface="Arial"/>
              </a:rPr>
              <a:t>ulaşması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şarttır.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Arial"/>
              <a:cs typeface="Arial"/>
            </a:endParaRPr>
          </a:p>
          <a:p>
            <a:pPr marL="551815" marR="7620" indent="-457200" algn="just">
              <a:lnSpc>
                <a:spcPct val="90000"/>
              </a:lnSpc>
            </a:pPr>
            <a:r>
              <a:rPr sz="2400" spc="-5" dirty="0">
                <a:latin typeface="Arial"/>
                <a:cs typeface="Arial"/>
              </a:rPr>
              <a:t>Postadaki gecikme nedeniyle işleme konulmayacak </a:t>
            </a:r>
            <a:r>
              <a:rPr sz="2400" dirty="0">
                <a:latin typeface="Arial"/>
                <a:cs typeface="Arial"/>
              </a:rPr>
              <a:t>olan  </a:t>
            </a:r>
            <a:r>
              <a:rPr sz="2400" spc="-5" dirty="0">
                <a:latin typeface="Arial"/>
                <a:cs typeface="Arial"/>
              </a:rPr>
              <a:t>tekliflerin </a:t>
            </a:r>
            <a:r>
              <a:rPr sz="2400" spc="-10" dirty="0">
                <a:latin typeface="Arial"/>
                <a:cs typeface="Arial"/>
              </a:rPr>
              <a:t>alınış </a:t>
            </a:r>
            <a:r>
              <a:rPr sz="2400" dirty="0">
                <a:latin typeface="Arial"/>
                <a:cs typeface="Arial"/>
              </a:rPr>
              <a:t>zamanı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bir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tutanakla </a:t>
            </a:r>
            <a:r>
              <a:rPr sz="2400" dirty="0">
                <a:latin typeface="Arial"/>
                <a:cs typeface="Arial"/>
              </a:rPr>
              <a:t>tespit </a:t>
            </a:r>
            <a:r>
              <a:rPr sz="2400" spc="-5" dirty="0">
                <a:latin typeface="Arial"/>
                <a:cs typeface="Arial"/>
              </a:rPr>
              <a:t>edilir ve bu  teklifler değerlendirmeye</a:t>
            </a:r>
            <a:r>
              <a:rPr sz="2400" spc="7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alınmaz.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50">
              <a:latin typeface="Arial"/>
              <a:cs typeface="Arial"/>
            </a:endParaRPr>
          </a:p>
          <a:p>
            <a:pPr marL="551815" marR="7620" indent="-457200" algn="just">
              <a:lnSpc>
                <a:spcPts val="2590"/>
              </a:lnSpc>
            </a:pPr>
            <a:r>
              <a:rPr sz="2400" spc="-20" dirty="0">
                <a:latin typeface="Arial"/>
                <a:cs typeface="Arial"/>
              </a:rPr>
              <a:t>Verilen </a:t>
            </a:r>
            <a:r>
              <a:rPr sz="2400" spc="-15" dirty="0">
                <a:latin typeface="Arial"/>
                <a:cs typeface="Arial"/>
              </a:rPr>
              <a:t>teklifler,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zeyilname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düzenlenmesi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hali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hariç</a:t>
            </a:r>
            <a:r>
              <a:rPr sz="2400" spc="-5" dirty="0">
                <a:latin typeface="Arial"/>
                <a:cs typeface="Arial"/>
              </a:rPr>
              <a:t>, </a:t>
            </a:r>
            <a:r>
              <a:rPr sz="2400" dirty="0">
                <a:latin typeface="Arial"/>
                <a:cs typeface="Arial"/>
              </a:rPr>
              <a:t>herhangi  </a:t>
            </a:r>
            <a:r>
              <a:rPr sz="2400" spc="-5" dirty="0">
                <a:latin typeface="Arial"/>
                <a:cs typeface="Arial"/>
              </a:rPr>
              <a:t>bir sebeple geri </a:t>
            </a:r>
            <a:r>
              <a:rPr sz="2400" spc="-10" dirty="0">
                <a:latin typeface="Arial"/>
                <a:cs typeface="Arial"/>
              </a:rPr>
              <a:t>alınamaz </a:t>
            </a:r>
            <a:r>
              <a:rPr sz="2400" spc="-5" dirty="0">
                <a:latin typeface="Arial"/>
                <a:cs typeface="Arial"/>
              </a:rPr>
              <a:t>ve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değiştirilemez.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97</a:t>
            </a:fld>
            <a:endParaRPr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336" y="221056"/>
            <a:ext cx="8297545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İhale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Saatinden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Önce İhalenin</a:t>
            </a:r>
            <a:r>
              <a:rPr sz="2400" b="1" spc="-100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İptali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450">
              <a:latin typeface="Arial"/>
              <a:cs typeface="Arial"/>
            </a:endParaRPr>
          </a:p>
          <a:p>
            <a:pPr marL="12700" marR="5080">
              <a:lnSpc>
                <a:spcPct val="90000"/>
              </a:lnSpc>
              <a:spcBef>
                <a:spcPts val="5"/>
              </a:spcBef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Arial"/>
                <a:cs typeface="Arial"/>
              </a:rPr>
              <a:t>İdarece </a:t>
            </a:r>
            <a:r>
              <a:rPr sz="2400" spc="-5" dirty="0">
                <a:latin typeface="Arial"/>
                <a:cs typeface="Arial"/>
              </a:rPr>
              <a:t>gerekli görülen </a:t>
            </a:r>
            <a:r>
              <a:rPr sz="2400" dirty="0">
                <a:latin typeface="Arial"/>
                <a:cs typeface="Arial"/>
              </a:rPr>
              <a:t>veya </a:t>
            </a:r>
            <a:r>
              <a:rPr sz="2400" spc="-5" dirty="0">
                <a:latin typeface="Arial"/>
                <a:cs typeface="Arial"/>
              </a:rPr>
              <a:t>ihale dokümanında </a:t>
            </a:r>
            <a:r>
              <a:rPr sz="2400" dirty="0">
                <a:latin typeface="Arial"/>
                <a:cs typeface="Arial"/>
              </a:rPr>
              <a:t>yer </a:t>
            </a:r>
            <a:r>
              <a:rPr sz="2400" spc="-10" dirty="0">
                <a:latin typeface="Arial"/>
                <a:cs typeface="Arial"/>
              </a:rPr>
              <a:t>alan  belgelerde ihalenin yapılmasına </a:t>
            </a:r>
            <a:r>
              <a:rPr sz="2400" spc="-5" dirty="0">
                <a:latin typeface="Arial"/>
                <a:cs typeface="Arial"/>
              </a:rPr>
              <a:t>engel olan </a:t>
            </a:r>
            <a:r>
              <a:rPr sz="2400" dirty="0">
                <a:latin typeface="Arial"/>
                <a:cs typeface="Arial"/>
              </a:rPr>
              <a:t>ve </a:t>
            </a:r>
            <a:r>
              <a:rPr sz="2400" spc="-5" dirty="0">
                <a:latin typeface="Arial"/>
                <a:cs typeface="Arial"/>
              </a:rPr>
              <a:t>düzeltilmesi  </a:t>
            </a:r>
            <a:r>
              <a:rPr sz="2400" dirty="0">
                <a:latin typeface="Arial"/>
                <a:cs typeface="Arial"/>
              </a:rPr>
              <a:t>mümkün </a:t>
            </a:r>
            <a:r>
              <a:rPr sz="2400" spc="-5" dirty="0">
                <a:latin typeface="Arial"/>
                <a:cs typeface="Arial"/>
              </a:rPr>
              <a:t>bulunmayan hususların </a:t>
            </a:r>
            <a:r>
              <a:rPr sz="2400" spc="-10" dirty="0">
                <a:latin typeface="Arial"/>
                <a:cs typeface="Arial"/>
              </a:rPr>
              <a:t>bulunduğunun </a:t>
            </a:r>
            <a:r>
              <a:rPr sz="2400" dirty="0">
                <a:latin typeface="Arial"/>
                <a:cs typeface="Arial"/>
              </a:rPr>
              <a:t>tespit </a:t>
            </a:r>
            <a:r>
              <a:rPr sz="2400" spc="-10" dirty="0">
                <a:latin typeface="Arial"/>
                <a:cs typeface="Arial"/>
              </a:rPr>
              <a:t>edildiği  </a:t>
            </a:r>
            <a:r>
              <a:rPr sz="2400" spc="-5" dirty="0">
                <a:latin typeface="Arial"/>
                <a:cs typeface="Arial"/>
              </a:rPr>
              <a:t>hallerde </a:t>
            </a:r>
            <a:r>
              <a:rPr sz="2400" spc="-10" dirty="0">
                <a:latin typeface="Arial"/>
                <a:cs typeface="Arial"/>
              </a:rPr>
              <a:t>ihale </a:t>
            </a:r>
            <a:r>
              <a:rPr sz="2400" spc="-5" dirty="0">
                <a:latin typeface="Arial"/>
                <a:cs typeface="Arial"/>
              </a:rPr>
              <a:t>saatinden önce ihale iptal</a:t>
            </a:r>
            <a:r>
              <a:rPr sz="2400" spc="13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edilebilir.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0A5294"/>
              </a:buClr>
              <a:buFont typeface="Arial"/>
              <a:buChar char="•"/>
            </a:pPr>
            <a:endParaRPr sz="4000">
              <a:latin typeface="Arial"/>
              <a:cs typeface="Arial"/>
            </a:endParaRPr>
          </a:p>
          <a:p>
            <a:pPr marL="12700" marR="319405">
              <a:lnSpc>
                <a:spcPts val="2590"/>
              </a:lnSpc>
              <a:buClr>
                <a:srgbClr val="0A5294"/>
              </a:buClr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Bu durumda, iptal nedeni belirtilmek suretiyle ihalenin iptal  </a:t>
            </a:r>
            <a:r>
              <a:rPr sz="2400" spc="-10" dirty="0">
                <a:latin typeface="Arial"/>
                <a:cs typeface="Arial"/>
              </a:rPr>
              <a:t>edildiği isteklilere </a:t>
            </a:r>
            <a:r>
              <a:rPr sz="2400" spc="-5" dirty="0">
                <a:latin typeface="Arial"/>
                <a:cs typeface="Arial"/>
              </a:rPr>
              <a:t>hemen ilân edilerek </a:t>
            </a:r>
            <a:r>
              <a:rPr sz="2400" spc="-20" dirty="0">
                <a:latin typeface="Arial"/>
                <a:cs typeface="Arial"/>
              </a:rPr>
              <a:t>duyurulur. </a:t>
            </a:r>
            <a:r>
              <a:rPr sz="2400" spc="-5" dirty="0">
                <a:latin typeface="Arial"/>
                <a:cs typeface="Arial"/>
              </a:rPr>
              <a:t>(EKAP  üzerinden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hazırlanır)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98</a:t>
            </a:fld>
            <a:endParaRPr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336" y="221056"/>
            <a:ext cx="62274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1FCEDF"/>
                </a:solidFill>
                <a:latin typeface="Arial"/>
                <a:cs typeface="Arial"/>
              </a:rPr>
              <a:t>Tekliflerin </a:t>
            </a:r>
            <a:r>
              <a:rPr sz="2400" b="1" spc="-5" dirty="0">
                <a:solidFill>
                  <a:srgbClr val="1FCEDF"/>
                </a:solidFill>
                <a:latin typeface="Arial"/>
                <a:cs typeface="Arial"/>
              </a:rPr>
              <a:t>Alınması ve Açılması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– I.</a:t>
            </a:r>
            <a:r>
              <a:rPr sz="2400" b="1" spc="-235" dirty="0">
                <a:solidFill>
                  <a:srgbClr val="1FCED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1FCEDF"/>
                </a:solidFill>
                <a:latin typeface="Arial"/>
                <a:cs typeface="Arial"/>
              </a:rPr>
              <a:t>Oturum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99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75336" y="1062608"/>
            <a:ext cx="8442960" cy="46405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indent="-90170">
              <a:lnSpc>
                <a:spcPts val="2280"/>
              </a:lnSpc>
              <a:spcBef>
                <a:spcPts val="105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İhale </a:t>
            </a:r>
            <a:r>
              <a:rPr sz="2000" spc="-5" dirty="0">
                <a:latin typeface="Arial"/>
                <a:cs typeface="Arial"/>
              </a:rPr>
              <a:t>saatinde ihaleye başlanır </a:t>
            </a:r>
            <a:r>
              <a:rPr sz="2000" dirty="0">
                <a:latin typeface="Arial"/>
                <a:cs typeface="Arial"/>
              </a:rPr>
              <a:t>ve kaç teklif verilmiş </a:t>
            </a:r>
            <a:r>
              <a:rPr sz="2000" spc="-5" dirty="0">
                <a:latin typeface="Arial"/>
                <a:cs typeface="Arial"/>
              </a:rPr>
              <a:t>olduğunu bir</a:t>
            </a:r>
            <a:r>
              <a:rPr sz="2000" spc="-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tutanakla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dirty="0">
                <a:latin typeface="Arial"/>
                <a:cs typeface="Arial"/>
              </a:rPr>
              <a:t>tespit </a:t>
            </a:r>
            <a:r>
              <a:rPr sz="2000" spc="-5" dirty="0">
                <a:latin typeface="Arial"/>
                <a:cs typeface="Arial"/>
              </a:rPr>
              <a:t>edilerek hazır bulunanlara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duyurulur.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ts val="2280"/>
              </a:lnSpc>
              <a:spcBef>
                <a:spcPts val="1395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spc="-40" dirty="0">
                <a:latin typeface="Arial"/>
                <a:cs typeface="Arial"/>
              </a:rPr>
              <a:t>Teklif </a:t>
            </a:r>
            <a:r>
              <a:rPr sz="2000" dirty="0">
                <a:latin typeface="Arial"/>
                <a:cs typeface="Arial"/>
              </a:rPr>
              <a:t>zarfları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alınış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sırasına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göre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incelenir </a:t>
            </a:r>
            <a:r>
              <a:rPr sz="2000" dirty="0">
                <a:latin typeface="Arial"/>
                <a:cs typeface="Arial"/>
              </a:rPr>
              <a:t>ve teklif </a:t>
            </a:r>
            <a:r>
              <a:rPr sz="2000" spc="-5" dirty="0">
                <a:latin typeface="Arial"/>
                <a:cs typeface="Arial"/>
              </a:rPr>
              <a:t>zarflarının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usule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000" spc="-5" dirty="0">
                <a:latin typeface="Arial"/>
                <a:cs typeface="Arial"/>
              </a:rPr>
              <a:t>uygunluğuna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bakılır.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1385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spc="-5" dirty="0">
                <a:latin typeface="Arial"/>
                <a:cs typeface="Arial"/>
              </a:rPr>
              <a:t>Uygun olmayan </a:t>
            </a:r>
            <a:r>
              <a:rPr sz="2000" dirty="0">
                <a:latin typeface="Arial"/>
                <a:cs typeface="Arial"/>
              </a:rPr>
              <a:t>zarflar </a:t>
            </a:r>
            <a:r>
              <a:rPr sz="2000" spc="-5" dirty="0">
                <a:latin typeface="Arial"/>
                <a:cs typeface="Arial"/>
              </a:rPr>
              <a:t>tutanakla belirlenerek değerlendirmeye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alınmaz.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02235" indent="-90170">
              <a:lnSpc>
                <a:spcPct val="100000"/>
              </a:lnSpc>
              <a:spcBef>
                <a:spcPts val="1395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  <a:tab pos="2797175" algn="l"/>
              </a:tabLst>
            </a:pPr>
            <a:r>
              <a:rPr sz="2000" dirty="0">
                <a:latin typeface="Arial"/>
                <a:cs typeface="Arial"/>
              </a:rPr>
              <a:t>Önce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Yaklaşık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Maliyet,	</a:t>
            </a:r>
            <a:r>
              <a:rPr sz="2000" dirty="0">
                <a:latin typeface="Arial"/>
                <a:cs typeface="Arial"/>
              </a:rPr>
              <a:t>sonra </a:t>
            </a:r>
            <a:r>
              <a:rPr sz="2000" spc="-5" dirty="0">
                <a:latin typeface="Arial"/>
                <a:cs typeface="Arial"/>
              </a:rPr>
              <a:t>sırasıyla </a:t>
            </a:r>
            <a:r>
              <a:rPr sz="2000" dirty="0">
                <a:latin typeface="Arial"/>
                <a:cs typeface="Arial"/>
              </a:rPr>
              <a:t>teklifler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açıklanır.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A5294"/>
              </a:buClr>
              <a:buFont typeface="Arial"/>
              <a:buChar char="•"/>
            </a:pPr>
            <a:endParaRPr sz="2200">
              <a:latin typeface="Arial"/>
              <a:cs typeface="Arial"/>
            </a:endParaRPr>
          </a:p>
          <a:p>
            <a:pPr marL="12700" marR="333375">
              <a:lnSpc>
                <a:spcPct val="90100"/>
              </a:lnSpc>
              <a:spcBef>
                <a:spcPts val="1630"/>
              </a:spcBef>
              <a:buClr>
                <a:srgbClr val="0A5294"/>
              </a:buClr>
              <a:buSzPct val="95000"/>
              <a:buChar char="•"/>
              <a:tabLst>
                <a:tab pos="102870" algn="l"/>
              </a:tabLst>
            </a:pPr>
            <a:r>
              <a:rPr sz="2000" dirty="0">
                <a:latin typeface="Arial"/>
                <a:cs typeface="Arial"/>
              </a:rPr>
              <a:t>Belgelerin </a:t>
            </a:r>
            <a:r>
              <a:rPr sz="2000" spc="-5" dirty="0">
                <a:latin typeface="Arial"/>
                <a:cs typeface="Arial"/>
              </a:rPr>
              <a:t>eksik olup olmadığı </a:t>
            </a:r>
            <a:r>
              <a:rPr sz="2000" spc="-10" dirty="0">
                <a:latin typeface="Arial"/>
                <a:cs typeface="Arial"/>
              </a:rPr>
              <a:t>ve </a:t>
            </a:r>
            <a:r>
              <a:rPr sz="2000" spc="-5" dirty="0">
                <a:latin typeface="Arial"/>
                <a:cs typeface="Arial"/>
              </a:rPr>
              <a:t>teklif </a:t>
            </a:r>
            <a:r>
              <a:rPr sz="2000" dirty="0">
                <a:latin typeface="Arial"/>
                <a:cs typeface="Arial"/>
              </a:rPr>
              <a:t>mektubu </a:t>
            </a:r>
            <a:r>
              <a:rPr sz="2000" spc="-5" dirty="0">
                <a:latin typeface="Arial"/>
                <a:cs typeface="Arial"/>
              </a:rPr>
              <a:t>ile geçici teminatlarının  usulüne uygun olup olmadığı </a:t>
            </a:r>
            <a:r>
              <a:rPr sz="2000" dirty="0">
                <a:latin typeface="Arial"/>
                <a:cs typeface="Arial"/>
              </a:rPr>
              <a:t>kontrol </a:t>
            </a:r>
            <a:r>
              <a:rPr sz="2000" spc="-20" dirty="0">
                <a:latin typeface="Arial"/>
                <a:cs typeface="Arial"/>
              </a:rPr>
              <a:t>edilir. </a:t>
            </a:r>
            <a:r>
              <a:rPr sz="2000" dirty="0">
                <a:latin typeface="Arial"/>
                <a:cs typeface="Arial"/>
              </a:rPr>
              <a:t>Zarf Açma ve Belge </a:t>
            </a:r>
            <a:r>
              <a:rPr sz="2000" spc="-5" dirty="0">
                <a:latin typeface="Arial"/>
                <a:cs typeface="Arial"/>
              </a:rPr>
              <a:t>Kontrol  </a:t>
            </a:r>
            <a:r>
              <a:rPr sz="2000" spc="-15" dirty="0">
                <a:latin typeface="Arial"/>
                <a:cs typeface="Arial"/>
              </a:rPr>
              <a:t>Tutanağı </a:t>
            </a:r>
            <a:r>
              <a:rPr sz="2000" dirty="0">
                <a:latin typeface="Arial"/>
                <a:cs typeface="Arial"/>
              </a:rPr>
              <a:t>- 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ZABKT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düzenlenir.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83775A9-A6B1-4287-89AE-FEDE39411E6A}"/>
</file>

<file path=customXml/itemProps2.xml><?xml version="1.0" encoding="utf-8"?>
<ds:datastoreItem xmlns:ds="http://schemas.openxmlformats.org/officeDocument/2006/customXml" ds:itemID="{45389060-0CB6-4809-BEEC-BD500142389A}"/>
</file>

<file path=customXml/itemProps3.xml><?xml version="1.0" encoding="utf-8"?>
<ds:datastoreItem xmlns:ds="http://schemas.openxmlformats.org/officeDocument/2006/customXml" ds:itemID="{85B385EB-CFA4-4EE6-93C4-08B890A89FE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7942</Words>
  <Application>Microsoft Office PowerPoint</Application>
  <PresentationFormat>Ekran Gösterisi (4:3)</PresentationFormat>
  <Paragraphs>1497</Paragraphs>
  <Slides>138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138</vt:i4>
      </vt:variant>
    </vt:vector>
  </HeadingPairs>
  <TitlesOfParts>
    <vt:vector size="139" baseType="lpstr">
      <vt:lpstr>Ofis Teması</vt:lpstr>
      <vt:lpstr>TARIM VE ORMAN BAKANLIĞI Strateji Geliştirme Başkanlığı</vt:lpstr>
      <vt:lpstr>Konu Başlıkları</vt:lpstr>
      <vt:lpstr>Kamu İhale Mevzuatı</vt:lpstr>
      <vt:lpstr>4734 Sayılı Kanunun Kapsamı</vt:lpstr>
      <vt:lpstr>4734 Sayılı Kanunun Kapsamı</vt:lpstr>
      <vt:lpstr>PowerPoint Sunusu</vt:lpstr>
      <vt:lpstr>PowerPoint Sunusu</vt:lpstr>
      <vt:lpstr>Temel İlkeler</vt:lpstr>
      <vt:lpstr>İhale Süreci</vt:lpstr>
      <vt:lpstr>Teknik Şartnamenin Hazırlanması</vt:lpstr>
      <vt:lpstr>PowerPoint Sunusu</vt:lpstr>
      <vt:lpstr>Teknik Şartnameler</vt:lpstr>
      <vt:lpstr>Teknik Şartnameler</vt:lpstr>
      <vt:lpstr>Sözleşme ve Teklif Türü</vt:lpstr>
      <vt:lpstr>PowerPoint Sunusu</vt:lpstr>
      <vt:lpstr>PowerPoint Sunusu</vt:lpstr>
      <vt:lpstr>Yaklaşık Maliyetin Tespiti</vt:lpstr>
      <vt:lpstr>Yaklaşık Maliyetin Önemi</vt:lpstr>
      <vt:lpstr>Yaklaşık Maliyetin Açıklanması</vt:lpstr>
      <vt:lpstr>Açık İhale Usulü</vt:lpstr>
      <vt:lpstr>PowerPoint Sunusu</vt:lpstr>
      <vt:lpstr>Belli İstekliler Arasında İhale Usulü</vt:lpstr>
      <vt:lpstr>PowerPoint Sunusu</vt:lpstr>
      <vt:lpstr>PowerPoint Sunusu</vt:lpstr>
      <vt:lpstr>PowerPoint Sunusu</vt:lpstr>
      <vt:lpstr>PowerPoint Sunusu</vt:lpstr>
      <vt:lpstr>Pazarlık Usulü – (b) Ani / Öngörülmez</vt:lpstr>
      <vt:lpstr>Savunma ve güvenlikle ilgili özel durumların ortaya  çıkması üzerine ihalenin ivedi olarak yapılmasının  zorunlu olması durumu.</vt:lpstr>
      <vt:lpstr>PowerPoint Sunusu</vt:lpstr>
      <vt:lpstr>İlan yapılması zorunlu hallerdir</vt:lpstr>
      <vt:lpstr>İlan yapılması zorunlu değildir.</vt:lpstr>
      <vt:lpstr>PowerPoint Sunusu</vt:lpstr>
      <vt:lpstr>Doğrudan Temin</vt:lpstr>
      <vt:lpstr>Doğrudan Temin</vt:lpstr>
      <vt:lpstr>Doğrudan Temin</vt:lpstr>
      <vt:lpstr>Doğrudan Temin</vt:lpstr>
      <vt:lpstr>Doğrudan Temin</vt:lpstr>
      <vt:lpstr>Doğrudan Temin</vt:lpstr>
      <vt:lpstr>Doğrudan Temin</vt:lpstr>
      <vt:lpstr>Parasal Limit Alımları – 21/f + 22/d</vt:lpstr>
      <vt:lpstr>Diğer Alım Yöntemleri</vt:lpstr>
      <vt:lpstr>Diğer Alım Yöntemleri</vt:lpstr>
      <vt:lpstr>Tasarım Yarışmaları</vt:lpstr>
      <vt:lpstr>İhale Onayı</vt:lpstr>
      <vt:lpstr>İhale İlanı</vt:lpstr>
      <vt:lpstr>Ön İlan</vt:lpstr>
      <vt:lpstr>İlanlar</vt:lpstr>
      <vt:lpstr>Düzeltme İlanları</vt:lpstr>
      <vt:lpstr>PowerPoint Sunusu</vt:lpstr>
      <vt:lpstr>İhale Komisyonu</vt:lpstr>
      <vt:lpstr>İhale Komisyonu</vt:lpstr>
      <vt:lpstr>İhale Komisyonu</vt:lpstr>
      <vt:lpstr>İhale Komisyonu</vt:lpstr>
      <vt:lpstr>İhale Komisyonu</vt:lpstr>
      <vt:lpstr>İhale Dokümanı</vt:lpstr>
      <vt:lpstr>İhale Dokümanı</vt:lpstr>
      <vt:lpstr>İhale Dokümanı</vt:lpstr>
      <vt:lpstr>İhale Dokümanı</vt:lpstr>
      <vt:lpstr>İhale Dokümanında Yer Alması Gereken Hususlar</vt:lpstr>
      <vt:lpstr>İhale Dokümanında Yer Alması Gereken Hususlar</vt:lpstr>
      <vt:lpstr>İhale Dokümanının Verilmesi</vt:lpstr>
      <vt:lpstr>İhale Dokümanında Değişiklik</vt:lpstr>
      <vt:lpstr>PowerPoint Sunusu</vt:lpstr>
      <vt:lpstr>İhale Dokümanında Açıklama</vt:lpstr>
      <vt:lpstr>PowerPoint Sunusu</vt:lpstr>
      <vt:lpstr>Ekonomik ve Mali Yeterlik</vt:lpstr>
      <vt:lpstr>Mesleki ve Teknik Yeterlik</vt:lpstr>
      <vt:lpstr>Mesleki ve Teknik Yeterlik</vt:lpstr>
      <vt:lpstr>Mesleki ve Teknik Yeterlik Belgeleri</vt:lpstr>
      <vt:lpstr>Mesleki ve Teknik Yeterlik Belgeleri</vt:lpstr>
      <vt:lpstr>PowerPoint Sunusu</vt:lpstr>
      <vt:lpstr>Ortak Girişimler – İş Ortaklıkları</vt:lpstr>
      <vt:lpstr>Ortak Girişimler – Konsorsiyumlar</vt:lpstr>
      <vt:lpstr>Ortaklık Durum Belgesi</vt:lpstr>
      <vt:lpstr>Ortaklık Tespit Belgesi (Ortaklık Durum Belgesi Yerine Gelmiştir)</vt:lpstr>
      <vt:lpstr>Ortaklık Bilgileri ve Yönetimdeki Görevliler</vt:lpstr>
      <vt:lpstr>Ortaklık Bilgileri ve Yönetimdeki Görevliler</vt:lpstr>
      <vt:lpstr>Ortaklık Bilgileri ve Yönetimdeki Görevliler</vt:lpstr>
      <vt:lpstr>Ortaklık Bilgileri ve Yönetimdeki Görevliler</vt:lpstr>
      <vt:lpstr>Kısmi Teklif</vt:lpstr>
      <vt:lpstr>Kısmi Teklif</vt:lpstr>
      <vt:lpstr>Belgelerin Sunuluş Şekli</vt:lpstr>
      <vt:lpstr>PowerPoint Sunusu</vt:lpstr>
      <vt:lpstr>Belgelerin Sunuluş Şekli</vt:lpstr>
      <vt:lpstr>Belgelerin Sunuluş Şekli - Yurtdışı</vt:lpstr>
      <vt:lpstr>Teminatlar</vt:lpstr>
      <vt:lpstr>PowerPoint Sunusu</vt:lpstr>
      <vt:lpstr>PowerPoint Sunusu</vt:lpstr>
      <vt:lpstr>Teminatlar</vt:lpstr>
      <vt:lpstr>Teminatlar</vt:lpstr>
      <vt:lpstr>Teklif Mektupları</vt:lpstr>
      <vt:lpstr>PowerPoint Sunusu</vt:lpstr>
      <vt:lpstr>Tekliflerin Geçerlilik Süresi</vt:lpstr>
      <vt:lpstr>Tekliflerin Geçerlilik Süresi</vt:lpstr>
      <vt:lpstr>Tekliflerin Sunulması</vt:lpstr>
      <vt:lpstr>PowerPoint Sunusu</vt:lpstr>
      <vt:lpstr>PowerPoint Sunusu</vt:lpstr>
      <vt:lpstr>PowerPoint Sunusu</vt:lpstr>
      <vt:lpstr>Tekliflerin Alınması ve Açılması – I. Oturum</vt:lpstr>
      <vt:lpstr>PowerPoint Sunusu</vt:lpstr>
      <vt:lpstr>PowerPoint Sunusu</vt:lpstr>
      <vt:lpstr>PowerPoint Sunusu</vt:lpstr>
      <vt:lpstr>Tekliflerin Değerlendirilmesi – II. Oturum</vt:lpstr>
      <vt:lpstr>Aritmetik Hata &amp; Yuvarlama</vt:lpstr>
      <vt:lpstr>Aşırı Düşük Teklifler</vt:lpstr>
      <vt:lpstr>Aşırı Düşük Teklifler</vt:lpstr>
      <vt:lpstr>Yerli İstekliler Lehine Fiyat Avantajı</vt:lpstr>
      <vt:lpstr>Yerli İstekliler Lehine Fiyat Avantajı</vt:lpstr>
      <vt:lpstr>Yerli İstekliler Lehine Fiyat Avantajı</vt:lpstr>
      <vt:lpstr>Yerli İstekliler Lehine Fiyat Avantajı</vt:lpstr>
      <vt:lpstr>PowerPoint Sunusu</vt:lpstr>
      <vt:lpstr>Yaklaşık Maliyetin Üzerindeki Teklifler</vt:lpstr>
      <vt:lpstr>Ekonomik Açıdan En Avantajlı Teklif</vt:lpstr>
      <vt:lpstr>PowerPoint Sunusu</vt:lpstr>
      <vt:lpstr>PowerPoint Sunusu</vt:lpstr>
      <vt:lpstr>PowerPoint Sunusu</vt:lpstr>
      <vt:lpstr>PowerPoint Sunusu</vt:lpstr>
      <vt:lpstr>Sözleşmeye Davet</vt:lpstr>
      <vt:lpstr>Sözleşmeye Davet</vt:lpstr>
      <vt:lpstr>Sözleşmeye Davet</vt:lpstr>
      <vt:lpstr>Yasaklılık Teyidi</vt:lpstr>
      <vt:lpstr>PowerPoint Sunusu</vt:lpstr>
      <vt:lpstr>Aday , istekli veya istekli olabileceklere tebligat öncelikli  olarak;</vt:lpstr>
      <vt:lpstr>Bildirim ve Tebligatlar</vt:lpstr>
      <vt:lpstr>İhale Dışı Bırakılma Nedenleri – 4734/10 (Taahhüt Edilenler)</vt:lpstr>
      <vt:lpstr>İhale Dışı Bırakılma Nedenleri – 4734/10</vt:lpstr>
      <vt:lpstr>İhale Dışı Bırakılma Nedenleri</vt:lpstr>
      <vt:lpstr>İhaleye Katılamayacak Olanlar – 4734 / 11</vt:lpstr>
      <vt:lpstr>İhaleye Katılamayacak Olanlar – 4734 / 11</vt:lpstr>
      <vt:lpstr>PowerPoint Sunusu</vt:lpstr>
      <vt:lpstr>İhaleye Katılamayacak Olanlar – 4734 / 11</vt:lpstr>
      <vt:lpstr>Yasak Fiil ve Davranışlar – 4734/17</vt:lpstr>
      <vt:lpstr>Yasak Fiil ve Davranışlar</vt:lpstr>
      <vt:lpstr>Yasak Fiil ve Davranışlar</vt:lpstr>
      <vt:lpstr>Yasak Fiil ve Davranışlar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KİK Eğitim Dairesi Başkanlığı</dc:creator>
  <cp:lastModifiedBy>cibunyamin1980@hotmail.com</cp:lastModifiedBy>
  <cp:revision>17</cp:revision>
  <dcterms:created xsi:type="dcterms:W3CDTF">2022-01-15T12:01:32Z</dcterms:created>
  <dcterms:modified xsi:type="dcterms:W3CDTF">2022-05-22T18:19:23Z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2022-01-15T00:00:00Z</vt:filetime>
  </property>
  <property fmtid="{D5CDD505-2E9C-101B-9397-08002B2CF9AE}" pid="5" name="ContentTypeId">
    <vt:lpwstr>0x01010051D7C39C1B8B0C418611E891EFC7D9C8</vt:lpwstr>
  </property>
</Properties>
</file>