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handoutMasterIdLst>
    <p:handoutMasterId r:id="rId30"/>
  </p:handoutMasterIdLst>
  <p:sldIdLst>
    <p:sldId id="581" r:id="rId5"/>
    <p:sldId id="621" r:id="rId6"/>
    <p:sldId id="578" r:id="rId7"/>
    <p:sldId id="622" r:id="rId8"/>
    <p:sldId id="623" r:id="rId9"/>
    <p:sldId id="624" r:id="rId10"/>
    <p:sldId id="599" r:id="rId11"/>
    <p:sldId id="598" r:id="rId12"/>
    <p:sldId id="625" r:id="rId13"/>
    <p:sldId id="601" r:id="rId14"/>
    <p:sldId id="605" r:id="rId15"/>
    <p:sldId id="610" r:id="rId16"/>
    <p:sldId id="626" r:id="rId17"/>
    <p:sldId id="628" r:id="rId18"/>
    <p:sldId id="620" r:id="rId19"/>
    <p:sldId id="609" r:id="rId20"/>
    <p:sldId id="607" r:id="rId21"/>
    <p:sldId id="612" r:id="rId22"/>
    <p:sldId id="613" r:id="rId23"/>
    <p:sldId id="614" r:id="rId24"/>
    <p:sldId id="615" r:id="rId25"/>
    <p:sldId id="616" r:id="rId26"/>
    <p:sldId id="617" r:id="rId27"/>
    <p:sldId id="550" r:id="rId28"/>
  </p:sldIdLst>
  <p:sldSz cx="12192000" cy="6858000"/>
  <p:notesSz cx="666908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FC6F8E00-06FE-4653-BF0E-24C9B8B8E529}">
          <p14:sldIdLst>
            <p14:sldId id="581"/>
            <p14:sldId id="621"/>
            <p14:sldId id="578"/>
            <p14:sldId id="622"/>
            <p14:sldId id="623"/>
            <p14:sldId id="624"/>
            <p14:sldId id="599"/>
            <p14:sldId id="598"/>
            <p14:sldId id="625"/>
            <p14:sldId id="601"/>
            <p14:sldId id="605"/>
            <p14:sldId id="610"/>
            <p14:sldId id="626"/>
            <p14:sldId id="628"/>
            <p14:sldId id="620"/>
            <p14:sldId id="609"/>
            <p14:sldId id="607"/>
            <p14:sldId id="612"/>
            <p14:sldId id="613"/>
            <p14:sldId id="614"/>
            <p14:sldId id="615"/>
            <p14:sldId id="616"/>
            <p14:sldId id="617"/>
          </p14:sldIdLst>
        </p14:section>
        <p14:section name="Başlıksız Bölüm" id="{F8293A85-AADE-4EA1-9DA5-833F98CF822E}">
          <p14:sldIdLst>
            <p14:sldId id="55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B146"/>
    <a:srgbClr val="E6C574"/>
    <a:srgbClr val="C4A457"/>
    <a:srgbClr val="9DC3E6"/>
    <a:srgbClr val="BA4A51"/>
    <a:srgbClr val="85B3A9"/>
    <a:srgbClr val="937F27"/>
    <a:srgbClr val="297D7D"/>
    <a:srgbClr val="4B86B4"/>
    <a:srgbClr val="354D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95698" autoAdjust="0"/>
  </p:normalViewPr>
  <p:slideViewPr>
    <p:cSldViewPr snapToGrid="0">
      <p:cViewPr varScale="1">
        <p:scale>
          <a:sx n="72" d="100"/>
          <a:sy n="72" d="100"/>
        </p:scale>
        <p:origin x="126" y="21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90665" cy="49800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6866" y="0"/>
            <a:ext cx="2890665" cy="498008"/>
          </a:xfrm>
          <a:prstGeom prst="rect">
            <a:avLst/>
          </a:prstGeom>
        </p:spPr>
        <p:txBody>
          <a:bodyPr vert="horz" lIns="91440" tIns="45720" rIns="91440" bIns="45720" rtlCol="0"/>
          <a:lstStyle>
            <a:lvl1pPr algn="r">
              <a:defRPr sz="1200"/>
            </a:lvl1pPr>
          </a:lstStyle>
          <a:p>
            <a:fld id="{368DF9FB-C463-4A15-9552-51CCE33918C3}" type="datetimeFigureOut">
              <a:rPr lang="tr-TR" smtClean="0"/>
              <a:t>6.06.2022</a:t>
            </a:fld>
            <a:endParaRPr lang="tr-TR"/>
          </a:p>
        </p:txBody>
      </p:sp>
      <p:sp>
        <p:nvSpPr>
          <p:cNvPr id="4" name="Altbilgi Yer Tutucusu 3"/>
          <p:cNvSpPr>
            <a:spLocks noGrp="1"/>
          </p:cNvSpPr>
          <p:nvPr>
            <p:ph type="ftr" sz="quarter" idx="2"/>
          </p:nvPr>
        </p:nvSpPr>
        <p:spPr>
          <a:xfrm>
            <a:off x="0" y="9428630"/>
            <a:ext cx="2890665" cy="49800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6866" y="9428630"/>
            <a:ext cx="2890665" cy="498008"/>
          </a:xfrm>
          <a:prstGeom prst="rect">
            <a:avLst/>
          </a:prstGeom>
        </p:spPr>
        <p:txBody>
          <a:bodyPr vert="horz" lIns="91440" tIns="45720" rIns="91440" bIns="45720" rtlCol="0" anchor="b"/>
          <a:lstStyle>
            <a:lvl1pPr algn="r">
              <a:defRPr sz="1200"/>
            </a:lvl1pPr>
          </a:lstStyle>
          <a:p>
            <a:fld id="{15F9C5CF-53EC-4059-8FC0-BABF727A0711}" type="slidenum">
              <a:rPr lang="tr-TR" smtClean="0"/>
              <a:t>‹#›</a:t>
            </a:fld>
            <a:endParaRPr lang="tr-TR"/>
          </a:p>
        </p:txBody>
      </p:sp>
    </p:spTree>
    <p:extLst>
      <p:ext uri="{BB962C8B-B14F-4D97-AF65-F5344CB8AC3E}">
        <p14:creationId xmlns:p14="http://schemas.microsoft.com/office/powerpoint/2010/main" val="2200592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C5906F18-A298-4327-BF72-F849C4B5BC5F}" type="datetimeFigureOut">
              <a:rPr lang="tr-TR" smtClean="0"/>
              <a:t>6.06.2022</a:t>
            </a:fld>
            <a:endParaRPr lang="tr-TR"/>
          </a:p>
        </p:txBody>
      </p:sp>
      <p:sp>
        <p:nvSpPr>
          <p:cNvPr id="4" name="Slayt Görüntüsü Yer Tutucusu 3"/>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1144A59D-3752-437B-8F49-5BBA4CB7B997}" type="slidenum">
              <a:rPr lang="tr-TR" smtClean="0"/>
              <a:t>‹#›</a:t>
            </a:fld>
            <a:endParaRPr lang="tr-TR"/>
          </a:p>
        </p:txBody>
      </p:sp>
    </p:spTree>
    <p:extLst>
      <p:ext uri="{BB962C8B-B14F-4D97-AF65-F5344CB8AC3E}">
        <p14:creationId xmlns:p14="http://schemas.microsoft.com/office/powerpoint/2010/main" val="1040236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44A59D-3752-437B-8F49-5BBA4CB7B997}" type="slidenum">
              <a:rPr lang="tr-TR" smtClean="0"/>
              <a:t>1</a:t>
            </a:fld>
            <a:endParaRPr lang="tr-TR"/>
          </a:p>
        </p:txBody>
      </p:sp>
    </p:spTree>
    <p:extLst>
      <p:ext uri="{BB962C8B-B14F-4D97-AF65-F5344CB8AC3E}">
        <p14:creationId xmlns:p14="http://schemas.microsoft.com/office/powerpoint/2010/main" val="4218937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44A59D-3752-437B-8F49-5BBA4CB7B997}" type="slidenum">
              <a:rPr lang="tr-TR" smtClean="0"/>
              <a:t>3</a:t>
            </a:fld>
            <a:endParaRPr lang="tr-TR"/>
          </a:p>
        </p:txBody>
      </p:sp>
    </p:spTree>
    <p:extLst>
      <p:ext uri="{BB962C8B-B14F-4D97-AF65-F5344CB8AC3E}">
        <p14:creationId xmlns:p14="http://schemas.microsoft.com/office/powerpoint/2010/main" val="112943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44A59D-3752-437B-8F49-5BBA4CB7B997}" type="slidenum">
              <a:rPr lang="tr-TR" smtClean="0"/>
              <a:t>24</a:t>
            </a:fld>
            <a:endParaRPr lang="tr-TR"/>
          </a:p>
        </p:txBody>
      </p:sp>
    </p:spTree>
    <p:extLst>
      <p:ext uri="{BB962C8B-B14F-4D97-AF65-F5344CB8AC3E}">
        <p14:creationId xmlns:p14="http://schemas.microsoft.com/office/powerpoint/2010/main" val="121796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ECDC1E1-669D-447C-8659-7AA6554CA64C}" type="datetime1">
              <a:rPr lang="tr-TR" smtClean="0"/>
              <a:t>6.06.2022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1449477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1825625"/>
            <a:ext cx="10515600" cy="4351338"/>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A728AE-6D60-4D3A-9C22-102984E9D466}" type="datetime1">
              <a:rPr lang="tr-TR" smtClean="0"/>
              <a:t>6.06.2022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223754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a:prstGeom prst="rect">
            <a:avLst/>
          </a:prstGeo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C65D81-668E-4B30-A751-D73A3AD131CD}" type="datetime1">
              <a:rPr lang="tr-TR" smtClean="0"/>
              <a:t>6.06.2022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648670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EECDC1E1-669D-447C-8659-7AA6554CA64C}" type="datetime1">
              <a:rPr lang="tr-TR" smtClean="0"/>
              <a:t>6.06.2022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144947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tr-TR" dirty="0"/>
          </a:p>
        </p:txBody>
      </p:sp>
      <p:sp>
        <p:nvSpPr>
          <p:cNvPr id="3" name="İçerik Yer Tutucusu 2"/>
          <p:cNvSpPr>
            <a:spLocks noGrp="1"/>
          </p:cNvSpPr>
          <p:nvPr>
            <p:ph idx="1"/>
          </p:nvPr>
        </p:nvSpPr>
        <p:spPr>
          <a:xfrm>
            <a:off x="838200" y="1825625"/>
            <a:ext cx="10515600" cy="435133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64CCB6-D6E1-4EC9-A359-2CEBDAFF066F}" type="datetime1">
              <a:rPr lang="tr-TR" smtClean="0"/>
              <a:t>6.06.2022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19929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a:prstGeom prst="rect">
            <a:avLst/>
          </a:prstGeo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67482DB-5174-4DF0-8210-29A67D5B034F}" type="datetime1">
              <a:rPr lang="tr-TR" smtClean="0"/>
              <a:t>6.06.2022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189022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1954EB-6515-42F9-BAD0-970CE829FBAC}" type="datetime1">
              <a:rPr lang="tr-TR" smtClean="0"/>
              <a:t>6.06.2022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320421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a:prstGeom prst="rect">
            <a:avLst/>
          </a:prstGeo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145FE86-72F7-4B73-805F-D475E4E477B8}" type="datetime1">
              <a:rPr lang="tr-TR" smtClean="0"/>
              <a:t>6.06.2022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953408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BC43DAD-5BA0-4581-ACEE-30831580D5BF}" type="datetime1">
              <a:rPr lang="tr-TR" smtClean="0"/>
              <a:t>6.06.2022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42916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F3B888-F920-4EFB-9F1A-4B56BDA1CDAB}" type="datetime1">
              <a:rPr lang="tr-TR" smtClean="0"/>
              <a:t>6.06.2022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213320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a:prstGeom prst="rect">
            <a:avLst/>
          </a:prstGeo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185D32-C61C-4910-A090-8B314229D239}" type="datetime1">
              <a:rPr lang="tr-TR" smtClean="0"/>
              <a:t>6.06.2022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161418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a:prstGeom prst="rect">
            <a:avLst/>
          </a:prstGeo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5BD7D81-CCD5-46B4-8344-A0CC477FA525}" type="datetime1">
              <a:rPr lang="tr-TR" smtClean="0"/>
              <a:t>6.06.2022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0EEC18-1B58-4289-9147-9836EEFE2450}" type="slidenum">
              <a:rPr lang="tr-TR" smtClean="0"/>
              <a:t>‹#›</a:t>
            </a:fld>
            <a:endParaRPr lang="tr-TR"/>
          </a:p>
        </p:txBody>
      </p:sp>
    </p:spTree>
    <p:extLst>
      <p:ext uri="{BB962C8B-B14F-4D97-AF65-F5344CB8AC3E}">
        <p14:creationId xmlns:p14="http://schemas.microsoft.com/office/powerpoint/2010/main" val="183104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6000" b="-6000"/>
          </a:stretch>
        </a:blipFill>
        <a:effectLst/>
      </p:bgPr>
    </p:bg>
    <p:spTree>
      <p:nvGrpSpPr>
        <p:cNvPr id="1" name=""/>
        <p:cNvGrpSpPr/>
        <p:nvPr/>
      </p:nvGrpSpPr>
      <p:grpSpPr>
        <a:xfrm>
          <a:off x="0" y="0"/>
          <a:ext cx="0" cy="0"/>
          <a:chOff x="0" y="0"/>
          <a:chExt cx="0" cy="0"/>
        </a:xfrm>
      </p:grpSpPr>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2CCCF-13B8-424F-BC73-94171DF49E56}" type="datetime1">
              <a:rPr lang="tr-TR" smtClean="0"/>
              <a:t>6.06.2022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EEC18-1B58-4289-9147-9836EEFE2450}" type="slidenum">
              <a:rPr lang="tr-TR" smtClean="0"/>
              <a:t>‹#›</a:t>
            </a:fld>
            <a:endParaRPr lang="tr-TR"/>
          </a:p>
        </p:txBody>
      </p:sp>
      <p:pic>
        <p:nvPicPr>
          <p:cNvPr id="9" name="Resim 8"/>
          <p:cNvPicPr>
            <a:picLocks noChangeAspect="1"/>
          </p:cNvPicPr>
          <p:nvPr/>
        </p:nvPicPr>
        <p:blipFill>
          <a:blip r:embed="rId15" cstate="print">
            <a:duotone>
              <a:schemeClr val="accent4">
                <a:shade val="45000"/>
                <a:satMod val="135000"/>
              </a:schemeClr>
              <a:prstClr val="white"/>
            </a:duotone>
            <a:extLst>
              <a:ext uri="{BEBA8EAE-BF5A-486C-A8C5-ECC9F3942E4B}">
                <a14:imgProps xmlns:a14="http://schemas.microsoft.com/office/drawing/2010/main">
                  <a14:imgLayer r:embed="rId16">
                    <a14:imgEffect>
                      <a14:saturation sat="0"/>
                    </a14:imgEffect>
                  </a14:imgLayer>
                </a14:imgProps>
              </a:ext>
              <a:ext uri="{28A0092B-C50C-407E-A947-70E740481C1C}">
                <a14:useLocalDpi xmlns:a14="http://schemas.microsoft.com/office/drawing/2010/main" val="0"/>
              </a:ext>
            </a:extLst>
          </a:blip>
          <a:stretch>
            <a:fillRect/>
          </a:stretch>
        </p:blipFill>
        <p:spPr>
          <a:xfrm>
            <a:off x="1572090" y="322168"/>
            <a:ext cx="589618" cy="585687"/>
          </a:xfrm>
          <a:prstGeom prst="rect">
            <a:avLst/>
          </a:prstGeom>
        </p:spPr>
      </p:pic>
      <p:sp>
        <p:nvSpPr>
          <p:cNvPr id="10" name="Dikdörtgen 9"/>
          <p:cNvSpPr/>
          <p:nvPr/>
        </p:nvSpPr>
        <p:spPr>
          <a:xfrm>
            <a:off x="-381053" y="989604"/>
            <a:ext cx="4495904" cy="487569"/>
          </a:xfrm>
          <a:prstGeom prst="rect">
            <a:avLst/>
          </a:prstGeom>
          <a:ln>
            <a:noFill/>
          </a:ln>
        </p:spPr>
        <p:txBody>
          <a:bodyPr wrap="square" anchor="ctr">
            <a:spAutoFit/>
          </a:bodyPr>
          <a:lstStyle/>
          <a:p>
            <a:pPr algn="ctr">
              <a:lnSpc>
                <a:spcPct val="107000"/>
              </a:lnSpc>
              <a:buSzPts val="1200"/>
            </a:pPr>
            <a:r>
              <a:rPr lang="tr-TR" sz="1200" b="1" dirty="0">
                <a:gradFill flip="none" rotWithShape="1">
                  <a:gsLst>
                    <a:gs pos="0">
                      <a:srgbClr val="E6C574">
                        <a:shade val="30000"/>
                        <a:satMod val="115000"/>
                      </a:srgbClr>
                    </a:gs>
                    <a:gs pos="50000">
                      <a:srgbClr val="E6C574">
                        <a:shade val="67500"/>
                        <a:satMod val="115000"/>
                      </a:srgbClr>
                    </a:gs>
                    <a:gs pos="100000">
                      <a:srgbClr val="E6C574">
                        <a:shade val="100000"/>
                        <a:satMod val="115000"/>
                      </a:srgbClr>
                    </a:gs>
                  </a:gsLst>
                  <a:lin ang="10800000" scaled="1"/>
                  <a:tileRect/>
                </a:gradFill>
                <a:latin typeface="Montserrat Black" panose="00000A00000000000000" pitchFamily="50" charset="-94"/>
                <a:ea typeface="Calibri" panose="020F0502020204030204" pitchFamily="34" charset="0"/>
                <a:cs typeface="Times New Roman" panose="02020603050405020304" pitchFamily="18" charset="0"/>
              </a:rPr>
              <a:t>T.C. </a:t>
            </a:r>
          </a:p>
          <a:p>
            <a:pPr algn="ctr">
              <a:lnSpc>
                <a:spcPct val="107000"/>
              </a:lnSpc>
              <a:buSzPts val="1200"/>
            </a:pPr>
            <a:r>
              <a:rPr lang="tr-TR" sz="1200" b="1" dirty="0">
                <a:gradFill flip="none" rotWithShape="1">
                  <a:gsLst>
                    <a:gs pos="0">
                      <a:srgbClr val="E6C574">
                        <a:shade val="30000"/>
                        <a:satMod val="115000"/>
                      </a:srgbClr>
                    </a:gs>
                    <a:gs pos="50000">
                      <a:srgbClr val="E6C574">
                        <a:shade val="67500"/>
                        <a:satMod val="115000"/>
                      </a:srgbClr>
                    </a:gs>
                    <a:gs pos="100000">
                      <a:srgbClr val="E6C574">
                        <a:shade val="100000"/>
                        <a:satMod val="115000"/>
                      </a:srgbClr>
                    </a:gs>
                  </a:gsLst>
                  <a:lin ang="10800000" scaled="1"/>
                  <a:tileRect/>
                </a:gradFill>
                <a:latin typeface="Montserrat Black" panose="00000A00000000000000" pitchFamily="50" charset="-94"/>
                <a:ea typeface="Calibri" panose="020F0502020204030204" pitchFamily="34" charset="0"/>
                <a:cs typeface="Times New Roman" panose="02020603050405020304" pitchFamily="18" charset="0"/>
              </a:rPr>
              <a:t>TARIM VE ORMAN BAKANLIĞI</a:t>
            </a:r>
          </a:p>
        </p:txBody>
      </p:sp>
      <p:pic>
        <p:nvPicPr>
          <p:cNvPr id="7" name="Resim 6"/>
          <p:cNvPicPr>
            <a:picLocks noChangeAspect="1"/>
          </p:cNvPicPr>
          <p:nvPr userDrawn="1"/>
        </p:nvPicPr>
        <p:blipFill>
          <a:blip r:embed="rId15" cstate="print">
            <a:duotone>
              <a:schemeClr val="accent4">
                <a:shade val="45000"/>
                <a:satMod val="135000"/>
              </a:schemeClr>
              <a:prstClr val="white"/>
            </a:duotone>
            <a:extLst>
              <a:ext uri="{BEBA8EAE-BF5A-486C-A8C5-ECC9F3942E4B}">
                <a14:imgProps xmlns:a14="http://schemas.microsoft.com/office/drawing/2010/main">
                  <a14:imgLayer r:embed="rId16">
                    <a14:imgEffect>
                      <a14:saturation sat="0"/>
                    </a14:imgEffect>
                  </a14:imgLayer>
                </a14:imgProps>
              </a:ext>
              <a:ext uri="{28A0092B-C50C-407E-A947-70E740481C1C}">
                <a14:useLocalDpi xmlns:a14="http://schemas.microsoft.com/office/drawing/2010/main" val="0"/>
              </a:ext>
            </a:extLst>
          </a:blip>
          <a:stretch>
            <a:fillRect/>
          </a:stretch>
        </p:blipFill>
        <p:spPr>
          <a:xfrm>
            <a:off x="1572090" y="322168"/>
            <a:ext cx="589618" cy="585687"/>
          </a:xfrm>
          <a:prstGeom prst="rect">
            <a:avLst/>
          </a:prstGeom>
        </p:spPr>
      </p:pic>
      <p:sp>
        <p:nvSpPr>
          <p:cNvPr id="8" name="Dikdörtgen 7"/>
          <p:cNvSpPr/>
          <p:nvPr userDrawn="1"/>
        </p:nvSpPr>
        <p:spPr>
          <a:xfrm>
            <a:off x="-381053" y="989604"/>
            <a:ext cx="4495904" cy="487569"/>
          </a:xfrm>
          <a:prstGeom prst="rect">
            <a:avLst/>
          </a:prstGeom>
          <a:ln>
            <a:noFill/>
          </a:ln>
        </p:spPr>
        <p:txBody>
          <a:bodyPr wrap="square" anchor="ctr">
            <a:spAutoFit/>
          </a:bodyPr>
          <a:lstStyle/>
          <a:p>
            <a:pPr algn="ctr">
              <a:lnSpc>
                <a:spcPct val="107000"/>
              </a:lnSpc>
              <a:buSzPts val="1200"/>
            </a:pPr>
            <a:r>
              <a:rPr lang="tr-TR" sz="1200" b="1" dirty="0">
                <a:gradFill flip="none" rotWithShape="1">
                  <a:gsLst>
                    <a:gs pos="0">
                      <a:srgbClr val="E6C574">
                        <a:shade val="30000"/>
                        <a:satMod val="115000"/>
                      </a:srgbClr>
                    </a:gs>
                    <a:gs pos="50000">
                      <a:srgbClr val="E6C574">
                        <a:shade val="67500"/>
                        <a:satMod val="115000"/>
                      </a:srgbClr>
                    </a:gs>
                    <a:gs pos="100000">
                      <a:srgbClr val="E6C574">
                        <a:shade val="100000"/>
                        <a:satMod val="115000"/>
                      </a:srgbClr>
                    </a:gs>
                  </a:gsLst>
                  <a:lin ang="10800000" scaled="1"/>
                  <a:tileRect/>
                </a:gradFill>
                <a:latin typeface="Montserrat Black" panose="00000A00000000000000" pitchFamily="50" charset="-94"/>
                <a:ea typeface="Calibri" panose="020F0502020204030204" pitchFamily="34" charset="0"/>
                <a:cs typeface="Times New Roman" panose="02020603050405020304" pitchFamily="18" charset="0"/>
              </a:rPr>
              <a:t>T.C. </a:t>
            </a:r>
          </a:p>
          <a:p>
            <a:pPr algn="ctr">
              <a:lnSpc>
                <a:spcPct val="107000"/>
              </a:lnSpc>
              <a:buSzPts val="1200"/>
            </a:pPr>
            <a:r>
              <a:rPr lang="tr-TR" sz="1200" b="1" dirty="0">
                <a:gradFill flip="none" rotWithShape="1">
                  <a:gsLst>
                    <a:gs pos="0">
                      <a:srgbClr val="E6C574">
                        <a:shade val="30000"/>
                        <a:satMod val="115000"/>
                      </a:srgbClr>
                    </a:gs>
                    <a:gs pos="50000">
                      <a:srgbClr val="E6C574">
                        <a:shade val="67500"/>
                        <a:satMod val="115000"/>
                      </a:srgbClr>
                    </a:gs>
                    <a:gs pos="100000">
                      <a:srgbClr val="E6C574">
                        <a:shade val="100000"/>
                        <a:satMod val="115000"/>
                      </a:srgbClr>
                    </a:gs>
                  </a:gsLst>
                  <a:lin ang="10800000" scaled="1"/>
                  <a:tileRect/>
                </a:gradFill>
                <a:latin typeface="Montserrat Black" panose="00000A00000000000000" pitchFamily="50" charset="-94"/>
                <a:ea typeface="Calibri" panose="020F0502020204030204" pitchFamily="34" charset="0"/>
                <a:cs typeface="Times New Roman" panose="02020603050405020304" pitchFamily="18" charset="0"/>
              </a:rPr>
              <a:t>TARIM VE ORMAN BAKANLIĞI</a:t>
            </a:r>
          </a:p>
        </p:txBody>
      </p:sp>
    </p:spTree>
    <p:extLst>
      <p:ext uri="{BB962C8B-B14F-4D97-AF65-F5344CB8AC3E}">
        <p14:creationId xmlns:p14="http://schemas.microsoft.com/office/powerpoint/2010/main" val="19751981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047615" y="4999205"/>
            <a:ext cx="3897379" cy="923330"/>
          </a:xfrm>
          <a:prstGeom prst="rect">
            <a:avLst/>
          </a:prstGeom>
          <a:noFill/>
        </p:spPr>
        <p:txBody>
          <a:bodyPr wrap="square" rtlCol="0">
            <a:spAutoFit/>
          </a:bodyPr>
          <a:lstStyle/>
          <a:p>
            <a:r>
              <a:rPr lang="tr-TR" smtClean="0"/>
              <a:t>           </a:t>
            </a:r>
            <a:r>
              <a:rPr lang="tr-TR" smtClean="0"/>
              <a:t>         </a:t>
            </a:r>
            <a:r>
              <a:rPr lang="tr-TR" b="1" smtClean="0">
                <a:solidFill>
                  <a:schemeClr val="bg1"/>
                </a:solidFill>
              </a:rPr>
              <a:t>Bilgi </a:t>
            </a:r>
            <a:r>
              <a:rPr lang="tr-TR" b="1" smtClean="0">
                <a:solidFill>
                  <a:schemeClr val="bg1"/>
                </a:solidFill>
              </a:rPr>
              <a:t>GÜREL</a:t>
            </a:r>
            <a:endParaRPr lang="tr-TR" b="1" dirty="0" smtClean="0">
              <a:solidFill>
                <a:schemeClr val="bg1"/>
              </a:solidFill>
            </a:endParaRPr>
          </a:p>
          <a:p>
            <a:r>
              <a:rPr lang="tr-TR" b="1" dirty="0" smtClean="0">
                <a:solidFill>
                  <a:schemeClr val="bg1"/>
                </a:solidFill>
              </a:rPr>
              <a:t>         Ziraat Yüksek Mühendisi</a:t>
            </a:r>
          </a:p>
          <a:p>
            <a:r>
              <a:rPr lang="tr-TR" b="1" dirty="0" smtClean="0">
                <a:solidFill>
                  <a:schemeClr val="bg1"/>
                </a:solidFill>
              </a:rPr>
              <a:t>    </a:t>
            </a:r>
            <a:endParaRPr lang="tr-TR" b="1" dirty="0">
              <a:solidFill>
                <a:schemeClr val="bg1"/>
              </a:solidFill>
            </a:endParaRPr>
          </a:p>
        </p:txBody>
      </p:sp>
      <p:pic>
        <p:nvPicPr>
          <p:cNvPr id="19" name="Resim 18"/>
          <p:cNvPicPr>
            <a:picLocks noChangeAspect="1"/>
          </p:cNvPicPr>
          <p:nvPr/>
        </p:nvPicPr>
        <p:blipFill rotWithShape="1">
          <a:blip r:embed="rId3"/>
          <a:srcRect l="10156" b="3765"/>
          <a:stretch/>
        </p:blipFill>
        <p:spPr>
          <a:xfrm>
            <a:off x="0" y="6267737"/>
            <a:ext cx="12192000" cy="486948"/>
          </a:xfrm>
          <a:prstGeom prst="rect">
            <a:avLst/>
          </a:prstGeom>
        </p:spPr>
      </p:pic>
      <p:sp>
        <p:nvSpPr>
          <p:cNvPr id="22" name="Metin kutusu 21"/>
          <p:cNvSpPr txBox="1"/>
          <p:nvPr/>
        </p:nvSpPr>
        <p:spPr>
          <a:xfrm>
            <a:off x="1496291" y="2337399"/>
            <a:ext cx="9000028" cy="1323439"/>
          </a:xfrm>
          <a:prstGeom prst="rect">
            <a:avLst/>
          </a:prstGeom>
          <a:noFill/>
        </p:spPr>
        <p:txBody>
          <a:bodyPr wrap="square" rtlCol="0">
            <a:spAutoFit/>
          </a:bodyPr>
          <a:lstStyle/>
          <a:p>
            <a:pPr algn="ctr"/>
            <a:r>
              <a:rPr lang="tr-TR" sz="4000" b="1" dirty="0" smtClean="0">
                <a:solidFill>
                  <a:schemeClr val="bg1"/>
                </a:solidFill>
              </a:rPr>
              <a:t>KURUM KÜLTÜRÜ, AİDİYETİ VE        KURUMSAL İLETİŞİM</a:t>
            </a:r>
            <a:endParaRPr lang="tr-TR" sz="4000" b="1" dirty="0">
              <a:solidFill>
                <a:schemeClr val="bg1"/>
              </a:solidFill>
            </a:endParaRPr>
          </a:p>
        </p:txBody>
      </p:sp>
    </p:spTree>
    <p:extLst>
      <p:ext uri="{BB962C8B-B14F-4D97-AF65-F5344CB8AC3E}">
        <p14:creationId xmlns:p14="http://schemas.microsoft.com/office/powerpoint/2010/main" val="1585250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1052" y="2089157"/>
            <a:ext cx="10515600" cy="4351338"/>
          </a:xfrm>
        </p:spPr>
        <p:txBody>
          <a:bodyPr/>
          <a:lstStyle/>
          <a:p>
            <a:pPr marL="0" indent="0">
              <a:buNone/>
            </a:pPr>
            <a:r>
              <a:rPr lang="tr-TR" sz="2000" b="1" dirty="0">
                <a:solidFill>
                  <a:schemeClr val="bg1"/>
                </a:solidFill>
              </a:rPr>
              <a:t>KURUMSAL KİMLİK VE KÜLTÜR</a:t>
            </a:r>
            <a:endParaRPr lang="tr-TR" sz="2000" dirty="0"/>
          </a:p>
          <a:p>
            <a:pPr marL="0" indent="0">
              <a:buNone/>
            </a:pPr>
            <a:endParaRPr lang="tr-TR" dirty="0"/>
          </a:p>
          <a:p>
            <a:pPr marL="0" indent="0">
              <a:buNone/>
            </a:pPr>
            <a:r>
              <a:rPr lang="tr-TR" sz="1600" b="1" dirty="0" smtClean="0">
                <a:solidFill>
                  <a:schemeClr val="bg1"/>
                </a:solidFill>
              </a:rPr>
              <a:t>         </a:t>
            </a:r>
            <a:endParaRPr lang="tr-TR" sz="2000" b="1" dirty="0">
              <a:solidFill>
                <a:schemeClr val="bg1"/>
              </a:solidFill>
            </a:endParaRPr>
          </a:p>
        </p:txBody>
      </p:sp>
      <p:sp>
        <p:nvSpPr>
          <p:cNvPr id="4" name="Sağ Ok 3"/>
          <p:cNvSpPr/>
          <p:nvPr/>
        </p:nvSpPr>
        <p:spPr>
          <a:xfrm>
            <a:off x="4875244" y="2112074"/>
            <a:ext cx="3153747" cy="29858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5768712" y="1668950"/>
            <a:ext cx="1231641" cy="369332"/>
          </a:xfrm>
          <a:prstGeom prst="rect">
            <a:avLst/>
          </a:prstGeom>
          <a:noFill/>
        </p:spPr>
        <p:txBody>
          <a:bodyPr wrap="square" rtlCol="0">
            <a:spAutoFit/>
          </a:bodyPr>
          <a:lstStyle/>
          <a:p>
            <a:r>
              <a:rPr lang="tr-TR" b="1" dirty="0" smtClean="0">
                <a:solidFill>
                  <a:schemeClr val="bg1"/>
                </a:solidFill>
              </a:rPr>
              <a:t>İLETİŞİM</a:t>
            </a:r>
            <a:endParaRPr lang="tr-TR" b="1" dirty="0">
              <a:solidFill>
                <a:schemeClr val="bg1"/>
              </a:solidFill>
            </a:endParaRPr>
          </a:p>
        </p:txBody>
      </p:sp>
      <p:sp>
        <p:nvSpPr>
          <p:cNvPr id="6" name="Metin kutusu 5"/>
          <p:cNvSpPr txBox="1"/>
          <p:nvPr/>
        </p:nvSpPr>
        <p:spPr>
          <a:xfrm>
            <a:off x="8197782" y="2055010"/>
            <a:ext cx="1820307" cy="369332"/>
          </a:xfrm>
          <a:prstGeom prst="rect">
            <a:avLst/>
          </a:prstGeom>
          <a:noFill/>
        </p:spPr>
        <p:txBody>
          <a:bodyPr wrap="none" rtlCol="0">
            <a:spAutoFit/>
          </a:bodyPr>
          <a:lstStyle/>
          <a:p>
            <a:r>
              <a:rPr lang="tr-TR" b="1" dirty="0" smtClean="0">
                <a:solidFill>
                  <a:schemeClr val="bg1"/>
                </a:solidFill>
              </a:rPr>
              <a:t>KURUMSAL İMAJ</a:t>
            </a:r>
            <a:endParaRPr lang="tr-TR" b="1" dirty="0">
              <a:solidFill>
                <a:schemeClr val="bg1"/>
              </a:solidFill>
            </a:endParaRPr>
          </a:p>
        </p:txBody>
      </p:sp>
      <p:sp>
        <p:nvSpPr>
          <p:cNvPr id="7" name="Metin kutusu 6"/>
          <p:cNvSpPr txBox="1"/>
          <p:nvPr/>
        </p:nvSpPr>
        <p:spPr>
          <a:xfrm>
            <a:off x="466531" y="3900938"/>
            <a:ext cx="11504643" cy="1569660"/>
          </a:xfrm>
          <a:prstGeom prst="rect">
            <a:avLst/>
          </a:prstGeom>
          <a:noFill/>
        </p:spPr>
        <p:txBody>
          <a:bodyPr wrap="square" rtlCol="0">
            <a:spAutoFit/>
          </a:bodyPr>
          <a:lstStyle/>
          <a:p>
            <a:pPr algn="just"/>
            <a:r>
              <a:rPr lang="tr-TR" sz="2400" dirty="0" smtClean="0">
                <a:solidFill>
                  <a:schemeClr val="bg1"/>
                </a:solidFill>
                <a:latin typeface="Times New Roman" panose="02020603050405020304" pitchFamily="18" charset="0"/>
                <a:cs typeface="Times New Roman" panose="02020603050405020304" pitchFamily="18" charset="0"/>
              </a:rPr>
              <a:t>     </a:t>
            </a:r>
            <a:r>
              <a:rPr lang="tr-TR" sz="3200" dirty="0" smtClean="0">
                <a:solidFill>
                  <a:schemeClr val="bg1"/>
                </a:solidFill>
                <a:latin typeface="Times New Roman" panose="02020603050405020304" pitchFamily="18" charset="0"/>
                <a:cs typeface="Times New Roman" panose="02020603050405020304" pitchFamily="18" charset="0"/>
              </a:rPr>
              <a:t>İletişim </a:t>
            </a:r>
            <a:r>
              <a:rPr lang="tr-TR" sz="3200" dirty="0">
                <a:solidFill>
                  <a:schemeClr val="bg1"/>
                </a:solidFill>
                <a:latin typeface="Times New Roman" panose="02020603050405020304" pitchFamily="18" charset="0"/>
                <a:cs typeface="Times New Roman" panose="02020603050405020304" pitchFamily="18" charset="0"/>
              </a:rPr>
              <a:t>ile kurumlar kendilerini çeşitli kesimlere tanıtarak kurumla ilgili </a:t>
            </a:r>
            <a:r>
              <a:rPr lang="tr-TR" sz="3200" dirty="0" smtClean="0">
                <a:solidFill>
                  <a:schemeClr val="bg1"/>
                </a:solidFill>
                <a:latin typeface="Times New Roman" panose="02020603050405020304" pitchFamily="18" charset="0"/>
                <a:cs typeface="Times New Roman" panose="02020603050405020304" pitchFamily="18" charset="0"/>
              </a:rPr>
              <a:t>bir </a:t>
            </a:r>
            <a:r>
              <a:rPr lang="tr-TR" sz="3200" dirty="0">
                <a:solidFill>
                  <a:schemeClr val="bg1"/>
                </a:solidFill>
                <a:latin typeface="Times New Roman" panose="02020603050405020304" pitchFamily="18" charset="0"/>
                <a:cs typeface="Times New Roman" panose="02020603050405020304" pitchFamily="18" charset="0"/>
              </a:rPr>
              <a:t>imaj </a:t>
            </a:r>
            <a:r>
              <a:rPr lang="tr-TR" sz="3200" dirty="0" smtClean="0">
                <a:solidFill>
                  <a:schemeClr val="bg1"/>
                </a:solidFill>
                <a:latin typeface="Times New Roman" panose="02020603050405020304" pitchFamily="18" charset="0"/>
                <a:cs typeface="Times New Roman" panose="02020603050405020304" pitchFamily="18" charset="0"/>
              </a:rPr>
              <a:t>oluşmasını sağlarlar. Tüm </a:t>
            </a:r>
            <a:r>
              <a:rPr lang="tr-TR" sz="3200" dirty="0">
                <a:solidFill>
                  <a:schemeClr val="bg1"/>
                </a:solidFill>
                <a:latin typeface="Times New Roman" panose="02020603050405020304" pitchFamily="18" charset="0"/>
                <a:cs typeface="Times New Roman" panose="02020603050405020304" pitchFamily="18" charset="0"/>
              </a:rPr>
              <a:t>insanlar imajdan etkilenir ve ona göre kurum hakkında bir yargıya sahip olur. </a:t>
            </a:r>
            <a:endParaRPr lang="tr-TR" sz="3200" dirty="0">
              <a:solidFill>
                <a:schemeClr val="bg1"/>
              </a:solidFill>
            </a:endParaRPr>
          </a:p>
        </p:txBody>
      </p:sp>
      <p:pic>
        <p:nvPicPr>
          <p:cNvPr id="8" name="Resim 7"/>
          <p:cNvPicPr>
            <a:picLocks noChangeAspect="1"/>
          </p:cNvPicPr>
          <p:nvPr/>
        </p:nvPicPr>
        <p:blipFill rotWithShape="1">
          <a:blip r:embed="rId2"/>
          <a:srcRect l="10156" b="3765"/>
          <a:stretch/>
        </p:blipFill>
        <p:spPr>
          <a:xfrm>
            <a:off x="0" y="6176963"/>
            <a:ext cx="12192000" cy="486948"/>
          </a:xfrm>
          <a:prstGeom prst="rect">
            <a:avLst/>
          </a:prstGeom>
        </p:spPr>
      </p:pic>
      <p:sp>
        <p:nvSpPr>
          <p:cNvPr id="2" name="Metin kutusu 1"/>
          <p:cNvSpPr txBox="1"/>
          <p:nvPr/>
        </p:nvSpPr>
        <p:spPr>
          <a:xfrm>
            <a:off x="5628594" y="2484446"/>
            <a:ext cx="1180516" cy="369332"/>
          </a:xfrm>
          <a:prstGeom prst="rect">
            <a:avLst/>
          </a:prstGeom>
          <a:noFill/>
        </p:spPr>
        <p:txBody>
          <a:bodyPr wrap="none" rtlCol="0">
            <a:spAutoFit/>
          </a:bodyPr>
          <a:lstStyle/>
          <a:p>
            <a:r>
              <a:rPr lang="tr-TR" b="1" dirty="0" smtClean="0">
                <a:solidFill>
                  <a:schemeClr val="bg1"/>
                </a:solidFill>
              </a:rPr>
              <a:t>DAVRANIŞ</a:t>
            </a:r>
            <a:endParaRPr lang="tr-TR" b="1" dirty="0">
              <a:solidFill>
                <a:schemeClr val="bg1"/>
              </a:solidFill>
            </a:endParaRPr>
          </a:p>
        </p:txBody>
      </p:sp>
    </p:spTree>
    <p:extLst>
      <p:ext uri="{BB962C8B-B14F-4D97-AF65-F5344CB8AC3E}">
        <p14:creationId xmlns:p14="http://schemas.microsoft.com/office/powerpoint/2010/main" val="2378165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1216" y="1825625"/>
            <a:ext cx="10952584" cy="4351338"/>
          </a:xfrm>
        </p:spPr>
        <p:txBody>
          <a:bodyPr/>
          <a:lstStyle/>
          <a:p>
            <a:pPr marL="0" indent="0" algn="just">
              <a:buNone/>
            </a:pPr>
            <a:r>
              <a:rPr lang="tr-TR" dirty="0">
                <a:solidFill>
                  <a:schemeClr val="bg2"/>
                </a:solidFill>
                <a:latin typeface="Times New Roman" panose="02020603050405020304" pitchFamily="18" charset="0"/>
                <a:cs typeface="Times New Roman" panose="02020603050405020304" pitchFamily="18" charset="0"/>
              </a:rPr>
              <a:t>	</a:t>
            </a:r>
            <a:endParaRPr lang="tr-TR" dirty="0" smtClean="0">
              <a:solidFill>
                <a:schemeClr val="bg2"/>
              </a:solidFill>
              <a:latin typeface="Times New Roman" panose="02020603050405020304" pitchFamily="18" charset="0"/>
              <a:cs typeface="Times New Roman" panose="02020603050405020304" pitchFamily="18" charset="0"/>
            </a:endParaRPr>
          </a:p>
          <a:p>
            <a:pPr marL="0" indent="0" algn="just">
              <a:buNone/>
            </a:pPr>
            <a:r>
              <a:rPr lang="tr-TR" sz="3600" dirty="0">
                <a:solidFill>
                  <a:schemeClr val="accent2">
                    <a:lumMod val="75000"/>
                  </a:schemeClr>
                </a:solidFill>
                <a:latin typeface="Times New Roman" panose="02020603050405020304" pitchFamily="18" charset="0"/>
                <a:cs typeface="Times New Roman" panose="02020603050405020304" pitchFamily="18" charset="0"/>
              </a:rPr>
              <a:t> </a:t>
            </a:r>
            <a:r>
              <a:rPr lang="tr-TR" sz="3600" dirty="0" smtClean="0">
                <a:solidFill>
                  <a:schemeClr val="accent2">
                    <a:lumMod val="75000"/>
                  </a:schemeClr>
                </a:solidFill>
                <a:latin typeface="Times New Roman" panose="02020603050405020304" pitchFamily="18" charset="0"/>
                <a:cs typeface="Times New Roman" panose="02020603050405020304" pitchFamily="18" charset="0"/>
              </a:rPr>
              <a:t>      KURUM KÜLTÜRÜNÜN YARATICISI VE TAŞIYICISI İSE KURUM ÇALIŞANLARIDIR.</a:t>
            </a:r>
          </a:p>
          <a:p>
            <a:endParaRPr lang="tr-TR" dirty="0"/>
          </a:p>
        </p:txBody>
      </p:sp>
      <p:pic>
        <p:nvPicPr>
          <p:cNvPr id="4" name="Resim 3"/>
          <p:cNvPicPr>
            <a:picLocks noChangeAspect="1"/>
          </p:cNvPicPr>
          <p:nvPr/>
        </p:nvPicPr>
        <p:blipFill rotWithShape="1">
          <a:blip r:embed="rId2"/>
          <a:srcRect l="10156" b="3765"/>
          <a:stretch/>
        </p:blipFill>
        <p:spPr>
          <a:xfrm>
            <a:off x="0" y="6371052"/>
            <a:ext cx="12192000" cy="486948"/>
          </a:xfrm>
          <a:prstGeom prst="rect">
            <a:avLst/>
          </a:prstGeom>
        </p:spPr>
      </p:pic>
    </p:spTree>
    <p:extLst>
      <p:ext uri="{BB962C8B-B14F-4D97-AF65-F5344CB8AC3E}">
        <p14:creationId xmlns:p14="http://schemas.microsoft.com/office/powerpoint/2010/main" val="353418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59021" y="1352938"/>
            <a:ext cx="5784980" cy="401217"/>
          </a:xfrm>
        </p:spPr>
        <p:txBody>
          <a:bodyPr/>
          <a:lstStyle/>
          <a:p>
            <a:r>
              <a:rPr lang="tr-TR" sz="2800" b="1" dirty="0">
                <a:solidFill>
                  <a:schemeClr val="accent2">
                    <a:lumMod val="75000"/>
                  </a:schemeClr>
                </a:solidFill>
                <a:latin typeface="Times New Roman" panose="02020603050405020304" pitchFamily="18" charset="0"/>
                <a:cs typeface="Times New Roman" panose="02020603050405020304" pitchFamily="18" charset="0"/>
              </a:rPr>
              <a:t>KURUMSAL AİDİYET</a:t>
            </a:r>
            <a:endParaRPr lang="tr-TR" sz="2800" b="1" dirty="0">
              <a:solidFill>
                <a:schemeClr val="accent2">
                  <a:lumMod val="75000"/>
                </a:schemeClr>
              </a:solidFill>
            </a:endParaRPr>
          </a:p>
        </p:txBody>
      </p:sp>
      <p:sp>
        <p:nvSpPr>
          <p:cNvPr id="3" name="İçerik Yer Tutucusu 2"/>
          <p:cNvSpPr>
            <a:spLocks noGrp="1"/>
          </p:cNvSpPr>
          <p:nvPr>
            <p:ph idx="1"/>
          </p:nvPr>
        </p:nvSpPr>
        <p:spPr>
          <a:xfrm>
            <a:off x="688628" y="1754155"/>
            <a:ext cx="10515600" cy="3702557"/>
          </a:xfrm>
        </p:spPr>
        <p:txBody>
          <a:bodyPr/>
          <a:lstStyle/>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a:t>
            </a:r>
            <a:r>
              <a:rPr lang="tr-TR" dirty="0">
                <a:solidFill>
                  <a:schemeClr val="bg2"/>
                </a:solidFill>
                <a:latin typeface="Times New Roman" panose="02020603050405020304" pitchFamily="18" charset="0"/>
                <a:cs typeface="Times New Roman" panose="02020603050405020304" pitchFamily="18" charset="0"/>
              </a:rPr>
              <a:t>Aidiyet, </a:t>
            </a:r>
            <a:r>
              <a:rPr lang="tr-TR" dirty="0" smtClean="0">
                <a:solidFill>
                  <a:schemeClr val="bg2"/>
                </a:solidFill>
                <a:latin typeface="Times New Roman" panose="02020603050405020304" pitchFamily="18" charset="0"/>
                <a:cs typeface="Times New Roman" panose="02020603050405020304" pitchFamily="18" charset="0"/>
              </a:rPr>
              <a:t>önemli </a:t>
            </a:r>
            <a:r>
              <a:rPr lang="tr-TR" dirty="0">
                <a:solidFill>
                  <a:schemeClr val="bg2"/>
                </a:solidFill>
                <a:latin typeface="Times New Roman" panose="02020603050405020304" pitchFamily="18" charset="0"/>
                <a:cs typeface="Times New Roman" panose="02020603050405020304" pitchFamily="18" charset="0"/>
              </a:rPr>
              <a:t>ve güçlü bir duygusal </a:t>
            </a:r>
            <a:r>
              <a:rPr lang="tr-TR" dirty="0" smtClean="0">
                <a:solidFill>
                  <a:schemeClr val="bg2"/>
                </a:solidFill>
                <a:latin typeface="Times New Roman" panose="02020603050405020304" pitchFamily="18" charset="0"/>
                <a:cs typeface="Times New Roman" panose="02020603050405020304" pitchFamily="18" charset="0"/>
              </a:rPr>
              <a:t>durumdur. </a:t>
            </a:r>
            <a:r>
              <a:rPr lang="tr-TR" dirty="0">
                <a:solidFill>
                  <a:schemeClr val="bg2"/>
                </a:solidFill>
                <a:latin typeface="Times New Roman" panose="02020603050405020304" pitchFamily="18" charset="0"/>
                <a:cs typeface="Times New Roman" panose="02020603050405020304" pitchFamily="18" charset="0"/>
              </a:rPr>
              <a:t>B</a:t>
            </a:r>
            <a:r>
              <a:rPr lang="tr-TR" dirty="0" smtClean="0">
                <a:solidFill>
                  <a:schemeClr val="bg2"/>
                </a:solidFill>
                <a:latin typeface="Times New Roman" panose="02020603050405020304" pitchFamily="18" charset="0"/>
                <a:cs typeface="Times New Roman" panose="02020603050405020304" pitchFamily="18" charset="0"/>
              </a:rPr>
              <a:t>ireyin</a:t>
            </a:r>
            <a:r>
              <a:rPr lang="tr-TR" dirty="0">
                <a:solidFill>
                  <a:schemeClr val="bg2"/>
                </a:solidFill>
                <a:latin typeface="Times New Roman" panose="02020603050405020304" pitchFamily="18" charset="0"/>
                <a:cs typeface="Times New Roman" panose="02020603050405020304" pitchFamily="18" charset="0"/>
              </a:rPr>
              <a:t>, başka </a:t>
            </a:r>
            <a:r>
              <a:rPr lang="tr-TR" dirty="0" smtClean="0">
                <a:solidFill>
                  <a:schemeClr val="bg2"/>
                </a:solidFill>
                <a:latin typeface="Times New Roman" panose="02020603050405020304" pitchFamily="18" charset="0"/>
                <a:cs typeface="Times New Roman" panose="02020603050405020304" pitchFamily="18" charset="0"/>
              </a:rPr>
              <a:t>bir şahısa, fikire, </a:t>
            </a:r>
            <a:r>
              <a:rPr lang="tr-TR" dirty="0">
                <a:solidFill>
                  <a:schemeClr val="bg2"/>
                </a:solidFill>
                <a:latin typeface="Times New Roman" panose="02020603050405020304" pitchFamily="18" charset="0"/>
                <a:cs typeface="Times New Roman" panose="02020603050405020304" pitchFamily="18" charset="0"/>
              </a:rPr>
              <a:t>kuruma veya </a:t>
            </a:r>
            <a:r>
              <a:rPr lang="tr-TR" dirty="0" smtClean="0">
                <a:solidFill>
                  <a:schemeClr val="bg2"/>
                </a:solidFill>
                <a:latin typeface="Times New Roman" panose="02020603050405020304" pitchFamily="18" charset="0"/>
                <a:cs typeface="Times New Roman" panose="02020603050405020304" pitchFamily="18" charset="0"/>
              </a:rPr>
              <a:t>bir </a:t>
            </a:r>
            <a:r>
              <a:rPr lang="tr-TR" dirty="0">
                <a:solidFill>
                  <a:schemeClr val="bg2"/>
                </a:solidFill>
                <a:latin typeface="Times New Roman" panose="02020603050405020304" pitchFamily="18" charset="0"/>
                <a:cs typeface="Times New Roman" panose="02020603050405020304" pitchFamily="18" charset="0"/>
              </a:rPr>
              <a:t>şeye karşı sadakat </a:t>
            </a:r>
            <a:r>
              <a:rPr lang="tr-TR" dirty="0" smtClean="0">
                <a:solidFill>
                  <a:schemeClr val="bg2"/>
                </a:solidFill>
                <a:latin typeface="Times New Roman" panose="02020603050405020304" pitchFamily="18" charset="0"/>
                <a:cs typeface="Times New Roman" panose="02020603050405020304" pitchFamily="18" charset="0"/>
              </a:rPr>
              <a:t>göstermesi </a:t>
            </a:r>
            <a:r>
              <a:rPr lang="tr-TR" dirty="0">
                <a:solidFill>
                  <a:schemeClr val="bg2"/>
                </a:solidFill>
                <a:latin typeface="Times New Roman" panose="02020603050405020304" pitchFamily="18" charset="0"/>
                <a:cs typeface="Times New Roman" panose="02020603050405020304" pitchFamily="18" charset="0"/>
              </a:rPr>
              <a:t>olarak ifade edilebilir. </a:t>
            </a:r>
            <a:endParaRPr lang="tr-TR" dirty="0">
              <a:solidFill>
                <a:srgbClr val="FF000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rotWithShape="1">
          <a:blip r:embed="rId2"/>
          <a:srcRect l="10156" b="3765"/>
          <a:stretch/>
        </p:blipFill>
        <p:spPr>
          <a:xfrm>
            <a:off x="0" y="6260090"/>
            <a:ext cx="12192000" cy="486948"/>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4255" y="2602490"/>
            <a:ext cx="4572000" cy="3657600"/>
          </a:xfrm>
          <a:prstGeom prst="ellipse">
            <a:avLst/>
          </a:prstGeom>
          <a:ln>
            <a:noFill/>
          </a:ln>
          <a:effectLst>
            <a:softEdge rad="112500"/>
          </a:effectLst>
        </p:spPr>
      </p:pic>
    </p:spTree>
    <p:extLst>
      <p:ext uri="{BB962C8B-B14F-4D97-AF65-F5344CB8AC3E}">
        <p14:creationId xmlns:p14="http://schemas.microsoft.com/office/powerpoint/2010/main" val="266545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236" y="1551709"/>
            <a:ext cx="11000510" cy="5054744"/>
          </a:xfrm>
        </p:spPr>
        <p:txBody>
          <a:bodyPr/>
          <a:lstStyle/>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a:t>
            </a:r>
            <a:r>
              <a:rPr lang="tr-TR" dirty="0" smtClean="0">
                <a:solidFill>
                  <a:schemeClr val="accent2"/>
                </a:solidFill>
                <a:latin typeface="Times New Roman" panose="02020603050405020304" pitchFamily="18" charset="0"/>
                <a:cs typeface="Times New Roman" panose="02020603050405020304" pitchFamily="18" charset="0"/>
              </a:rPr>
              <a:t>Kurumsal aidiyet </a:t>
            </a:r>
            <a:r>
              <a:rPr lang="tr-TR" dirty="0" smtClean="0">
                <a:solidFill>
                  <a:schemeClr val="bg2"/>
                </a:solidFill>
                <a:latin typeface="Times New Roman" panose="02020603050405020304" pitchFamily="18" charset="0"/>
                <a:cs typeface="Times New Roman" panose="02020603050405020304" pitchFamily="18" charset="0"/>
              </a:rPr>
              <a:t>ise  </a:t>
            </a:r>
            <a:r>
              <a:rPr lang="tr-TR" dirty="0">
                <a:solidFill>
                  <a:schemeClr val="bg2"/>
                </a:solidFill>
                <a:latin typeface="Times New Roman" panose="02020603050405020304" pitchFamily="18" charset="0"/>
                <a:cs typeface="Times New Roman" panose="02020603050405020304" pitchFamily="18" charset="0"/>
              </a:rPr>
              <a:t>p</a:t>
            </a:r>
            <a:r>
              <a:rPr lang="tr-TR" dirty="0" smtClean="0">
                <a:solidFill>
                  <a:schemeClr val="bg2"/>
                </a:solidFill>
                <a:latin typeface="Times New Roman" panose="02020603050405020304" pitchFamily="18" charset="0"/>
                <a:cs typeface="Times New Roman" panose="02020603050405020304" pitchFamily="18" charset="0"/>
              </a:rPr>
              <a:t>ersonelin </a:t>
            </a:r>
            <a:r>
              <a:rPr lang="tr-TR" dirty="0">
                <a:solidFill>
                  <a:schemeClr val="bg2"/>
                </a:solidFill>
                <a:latin typeface="Times New Roman" panose="02020603050405020304" pitchFamily="18" charset="0"/>
                <a:cs typeface="Times New Roman" panose="02020603050405020304" pitchFamily="18" charset="0"/>
              </a:rPr>
              <a:t>kendisini kurumu </a:t>
            </a:r>
            <a:r>
              <a:rPr lang="tr-TR" dirty="0" smtClean="0">
                <a:solidFill>
                  <a:schemeClr val="bg2"/>
                </a:solidFill>
                <a:latin typeface="Times New Roman" panose="02020603050405020304" pitchFamily="18" charset="0"/>
                <a:cs typeface="Times New Roman" panose="02020603050405020304" pitchFamily="18" charset="0"/>
              </a:rPr>
              <a:t>ile</a:t>
            </a:r>
          </a:p>
          <a:p>
            <a:pPr algn="just">
              <a:buFont typeface="Wingdings" panose="05000000000000000000" pitchFamily="2" charset="2"/>
              <a:buChar char="Ø"/>
            </a:pPr>
            <a:r>
              <a:rPr lang="tr-TR" dirty="0" smtClean="0">
                <a:solidFill>
                  <a:schemeClr val="bg2"/>
                </a:solidFill>
                <a:latin typeface="Times New Roman" panose="02020603050405020304" pitchFamily="18" charset="0"/>
                <a:cs typeface="Times New Roman" panose="02020603050405020304" pitchFamily="18" charset="0"/>
              </a:rPr>
              <a:t> tanımlaması,</a:t>
            </a:r>
          </a:p>
          <a:p>
            <a:pPr lvl="1" algn="just">
              <a:buFont typeface="Wingdings" panose="05000000000000000000" pitchFamily="2" charset="2"/>
              <a:buChar char="Ø"/>
            </a:pPr>
            <a:r>
              <a:rPr lang="tr-TR" sz="2800" dirty="0" smtClean="0">
                <a:solidFill>
                  <a:schemeClr val="bg2"/>
                </a:solidFill>
                <a:latin typeface="Times New Roman" panose="02020603050405020304" pitchFamily="18" charset="0"/>
                <a:cs typeface="Times New Roman" panose="02020603050405020304" pitchFamily="18" charset="0"/>
              </a:rPr>
              <a:t> özdeşleştirmesi</a:t>
            </a:r>
            <a:r>
              <a:rPr lang="tr-TR" sz="2800" dirty="0">
                <a:solidFill>
                  <a:schemeClr val="bg2"/>
                </a:solidFill>
                <a:latin typeface="Times New Roman" panose="02020603050405020304" pitchFamily="18" charset="0"/>
                <a:cs typeface="Times New Roman" panose="02020603050405020304" pitchFamily="18" charset="0"/>
              </a:rPr>
              <a:t>, </a:t>
            </a:r>
            <a:endParaRPr lang="tr-TR" sz="2800" dirty="0" smtClean="0">
              <a:solidFill>
                <a:schemeClr val="bg2"/>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tr-TR" sz="2800" dirty="0" smtClean="0">
                <a:solidFill>
                  <a:schemeClr val="bg2"/>
                </a:solidFill>
                <a:latin typeface="Times New Roman" panose="02020603050405020304" pitchFamily="18" charset="0"/>
                <a:cs typeface="Times New Roman" panose="02020603050405020304" pitchFamily="18" charset="0"/>
              </a:rPr>
              <a:t>kurumsal </a:t>
            </a:r>
            <a:r>
              <a:rPr lang="tr-TR" sz="2800" dirty="0">
                <a:solidFill>
                  <a:schemeClr val="bg2"/>
                </a:solidFill>
                <a:latin typeface="Times New Roman" panose="02020603050405020304" pitchFamily="18" charset="0"/>
                <a:cs typeface="Times New Roman" panose="02020603050405020304" pitchFamily="18" charset="0"/>
              </a:rPr>
              <a:t>değerleri  </a:t>
            </a:r>
            <a:r>
              <a:rPr lang="tr-TR" sz="2800" dirty="0" smtClean="0">
                <a:solidFill>
                  <a:schemeClr val="bg2"/>
                </a:solidFill>
                <a:latin typeface="Times New Roman" panose="02020603050405020304" pitchFamily="18" charset="0"/>
                <a:cs typeface="Times New Roman" panose="02020603050405020304" pitchFamily="18" charset="0"/>
              </a:rPr>
              <a:t>içselleştirmesi</a:t>
            </a:r>
            <a:r>
              <a:rPr lang="tr-TR" sz="2800" dirty="0">
                <a:solidFill>
                  <a:schemeClr val="bg2"/>
                </a:solidFill>
                <a:latin typeface="Times New Roman" panose="02020603050405020304" pitchFamily="18" charset="0"/>
                <a:cs typeface="Times New Roman" panose="02020603050405020304" pitchFamily="18" charset="0"/>
              </a:rPr>
              <a:t>, </a:t>
            </a:r>
            <a:endParaRPr lang="tr-TR" sz="2800" dirty="0" smtClean="0">
              <a:solidFill>
                <a:schemeClr val="bg2"/>
              </a:solidFill>
              <a:latin typeface="Times New Roman" panose="02020603050405020304" pitchFamily="18" charset="0"/>
              <a:cs typeface="Times New Roman" panose="02020603050405020304" pitchFamily="18" charset="0"/>
            </a:endParaRPr>
          </a:p>
          <a:p>
            <a:pPr lvl="3" algn="just">
              <a:buFont typeface="Wingdings" panose="05000000000000000000" pitchFamily="2" charset="2"/>
              <a:buChar char="Ø"/>
            </a:pPr>
            <a:r>
              <a:rPr lang="tr-TR" sz="2800" dirty="0" smtClean="0">
                <a:solidFill>
                  <a:schemeClr val="bg2"/>
                </a:solidFill>
                <a:latin typeface="Times New Roman" panose="02020603050405020304" pitchFamily="18" charset="0"/>
                <a:cs typeface="Times New Roman" panose="02020603050405020304" pitchFamily="18" charset="0"/>
              </a:rPr>
              <a:t> </a:t>
            </a:r>
            <a:r>
              <a:rPr lang="tr-TR" sz="2800" dirty="0">
                <a:solidFill>
                  <a:schemeClr val="bg2"/>
                </a:solidFill>
                <a:latin typeface="Times New Roman" panose="02020603050405020304" pitchFamily="18" charset="0"/>
                <a:cs typeface="Times New Roman" panose="02020603050405020304" pitchFamily="18" charset="0"/>
              </a:rPr>
              <a:t>kurum içinde kalmak için aşırı istek </a:t>
            </a:r>
            <a:r>
              <a:rPr lang="tr-TR" sz="2800" dirty="0" smtClean="0">
                <a:solidFill>
                  <a:schemeClr val="bg2"/>
                </a:solidFill>
                <a:latin typeface="Times New Roman" panose="02020603050405020304" pitchFamily="18" charset="0"/>
                <a:cs typeface="Times New Roman" panose="02020603050405020304" pitchFamily="18" charset="0"/>
              </a:rPr>
              <a:t>duyması, </a:t>
            </a:r>
          </a:p>
          <a:p>
            <a:pPr lvl="4" algn="just">
              <a:buFont typeface="Wingdings" panose="05000000000000000000" pitchFamily="2" charset="2"/>
              <a:buChar char="Ø"/>
            </a:pPr>
            <a:r>
              <a:rPr lang="tr-TR" sz="2800" dirty="0" smtClean="0">
                <a:solidFill>
                  <a:schemeClr val="bg2"/>
                </a:solidFill>
                <a:latin typeface="Times New Roman" panose="02020603050405020304" pitchFamily="18" charset="0"/>
                <a:cs typeface="Times New Roman" panose="02020603050405020304" pitchFamily="18" charset="0"/>
              </a:rPr>
              <a:t>kurumun </a:t>
            </a:r>
            <a:r>
              <a:rPr lang="tr-TR" sz="2800" dirty="0">
                <a:solidFill>
                  <a:schemeClr val="bg2"/>
                </a:solidFill>
                <a:latin typeface="Times New Roman" panose="02020603050405020304" pitchFamily="18" charset="0"/>
                <a:cs typeface="Times New Roman" panose="02020603050405020304" pitchFamily="18" charset="0"/>
              </a:rPr>
              <a:t>amaç, misyon ve değerlerini kabul </a:t>
            </a:r>
            <a:r>
              <a:rPr lang="tr-TR" sz="2800" dirty="0" smtClean="0">
                <a:solidFill>
                  <a:schemeClr val="bg2"/>
                </a:solidFill>
                <a:latin typeface="Times New Roman" panose="02020603050405020304" pitchFamily="18" charset="0"/>
                <a:cs typeface="Times New Roman" panose="02020603050405020304" pitchFamily="18" charset="0"/>
              </a:rPr>
              <a:t>etmesi ve </a:t>
            </a:r>
            <a:r>
              <a:rPr lang="tr-TR" sz="2800" dirty="0">
                <a:solidFill>
                  <a:schemeClr val="bg2"/>
                </a:solidFill>
                <a:latin typeface="Times New Roman" panose="02020603050405020304" pitchFamily="18" charset="0"/>
                <a:cs typeface="Times New Roman" panose="02020603050405020304" pitchFamily="18" charset="0"/>
              </a:rPr>
              <a:t>kurum uğruna efor </a:t>
            </a:r>
            <a:r>
              <a:rPr lang="tr-TR" sz="2800" dirty="0" smtClean="0">
                <a:solidFill>
                  <a:schemeClr val="bg2"/>
                </a:solidFill>
                <a:latin typeface="Times New Roman" panose="02020603050405020304" pitchFamily="18" charset="0"/>
                <a:cs typeface="Times New Roman" panose="02020603050405020304" pitchFamily="18" charset="0"/>
              </a:rPr>
              <a:t>harcamasıdır.</a:t>
            </a:r>
            <a:endParaRPr lang="tr-TR" sz="2800" dirty="0">
              <a:solidFill>
                <a:schemeClr val="bg2"/>
              </a:solidFill>
              <a:latin typeface="Times New Roman" panose="02020603050405020304" pitchFamily="18"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413110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Çalışanın </a:t>
            </a:r>
            <a:r>
              <a:rPr lang="tr-TR" dirty="0">
                <a:solidFill>
                  <a:schemeClr val="bg2"/>
                </a:solidFill>
                <a:latin typeface="Times New Roman" panose="02020603050405020304" pitchFamily="18" charset="0"/>
                <a:cs typeface="Times New Roman" panose="02020603050405020304" pitchFamily="18" charset="0"/>
              </a:rPr>
              <a:t>kurumu için geliştirdiği psikolojik bir bağ olarak görülen kurumsal aidiyet,</a:t>
            </a:r>
          </a:p>
          <a:p>
            <a:pPr marL="457200" indent="-457200" algn="just">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 Uyum, </a:t>
            </a:r>
          </a:p>
          <a:p>
            <a:pPr marL="457200" indent="-457200" algn="just">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Özdeşleştirme, </a:t>
            </a:r>
          </a:p>
          <a:p>
            <a:pPr marL="457200" indent="-457200" algn="just">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İçselleştirme olarak üç safhaya ayrılmaktadır .	</a:t>
            </a:r>
          </a:p>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Uyum </a:t>
            </a:r>
            <a:r>
              <a:rPr lang="tr-TR" dirty="0">
                <a:solidFill>
                  <a:schemeClr val="bg2"/>
                </a:solidFill>
                <a:latin typeface="Times New Roman" panose="02020603050405020304" pitchFamily="18" charset="0"/>
                <a:cs typeface="Times New Roman" panose="02020603050405020304" pitchFamily="18" charset="0"/>
              </a:rPr>
              <a:t>safhası, kuruma yeni katılım süreciyle başlar ve çalışanın kendisi ile kurumu arasında bağ kurmaya başlamasıyla, özdeşleştirme safhasına geçilmektedir. içselleştirme sürecinde ise, kişi artık kurumunda kazandığı davranışları alışkanlık haline getirmiştir.</a:t>
            </a:r>
          </a:p>
        </p:txBody>
      </p:sp>
      <p:pic>
        <p:nvPicPr>
          <p:cNvPr id="4" name="Resim 3"/>
          <p:cNvPicPr>
            <a:picLocks noChangeAspect="1"/>
          </p:cNvPicPr>
          <p:nvPr/>
        </p:nvPicPr>
        <p:blipFill rotWithShape="1">
          <a:blip r:embed="rId2"/>
          <a:srcRect l="10156" b="3765"/>
          <a:stretch/>
        </p:blipFill>
        <p:spPr>
          <a:xfrm>
            <a:off x="0" y="6371052"/>
            <a:ext cx="12192000" cy="486948"/>
          </a:xfrm>
          <a:prstGeom prst="rect">
            <a:avLst/>
          </a:prstGeom>
        </p:spPr>
      </p:pic>
    </p:spTree>
    <p:extLst>
      <p:ext uri="{BB962C8B-B14F-4D97-AF65-F5344CB8AC3E}">
        <p14:creationId xmlns:p14="http://schemas.microsoft.com/office/powerpoint/2010/main" val="532888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solidFill>
                  <a:schemeClr val="bg1"/>
                </a:solidFill>
                <a:latin typeface="Times New Roman" panose="02020603050405020304" pitchFamily="18" charset="0"/>
                <a:cs typeface="Times New Roman" panose="02020603050405020304" pitchFamily="18" charset="0"/>
              </a:rPr>
              <a:t>          </a:t>
            </a:r>
            <a:r>
              <a:rPr lang="tr-TR" sz="4000" dirty="0" smtClean="0">
                <a:solidFill>
                  <a:schemeClr val="bg1"/>
                </a:solidFill>
                <a:latin typeface="Times New Roman" panose="02020603050405020304" pitchFamily="18" charset="0"/>
                <a:cs typeface="Times New Roman" panose="02020603050405020304" pitchFamily="18" charset="0"/>
              </a:rPr>
              <a:t>Çalışanlar </a:t>
            </a:r>
            <a:r>
              <a:rPr lang="tr-TR" sz="4000" dirty="0">
                <a:solidFill>
                  <a:schemeClr val="bg1"/>
                </a:solidFill>
                <a:latin typeface="Times New Roman" panose="02020603050405020304" pitchFamily="18" charset="0"/>
                <a:cs typeface="Times New Roman" panose="02020603050405020304" pitchFamily="18" charset="0"/>
              </a:rPr>
              <a:t>yaptıkları işte aidiyet bulduklarında, yeni fikirler üretmeye, sorunlara kalıcı çözümler bulmaya ve kurumun çıkarlarını en az kendi çıkarları kadar öncelikli tutarak hareket ederler. Çalıştıkları yerle ve işleri ile gurur </a:t>
            </a:r>
            <a:r>
              <a:rPr lang="tr-TR" sz="4000" dirty="0" smtClean="0">
                <a:solidFill>
                  <a:schemeClr val="bg1"/>
                </a:solidFill>
                <a:latin typeface="Times New Roman" panose="02020603050405020304" pitchFamily="18" charset="0"/>
                <a:cs typeface="Times New Roman" panose="02020603050405020304" pitchFamily="18" charset="0"/>
              </a:rPr>
              <a:t>duyar, bu </a:t>
            </a:r>
            <a:r>
              <a:rPr lang="tr-TR" sz="4000" dirty="0">
                <a:solidFill>
                  <a:schemeClr val="bg1"/>
                </a:solidFill>
                <a:latin typeface="Times New Roman" panose="02020603050405020304" pitchFamily="18" charset="0"/>
                <a:cs typeface="Times New Roman" panose="02020603050405020304" pitchFamily="18" charset="0"/>
              </a:rPr>
              <a:t>deneyimlerini diğer çalışanlarla rahatlıkla paylaşırlar.</a:t>
            </a:r>
            <a:endParaRPr lang="tr-TR" sz="4000" dirty="0">
              <a:solidFill>
                <a:schemeClr val="bg1"/>
              </a:solidFill>
            </a:endParaRPr>
          </a:p>
          <a:p>
            <a:endParaRPr lang="tr-TR" dirty="0"/>
          </a:p>
        </p:txBody>
      </p:sp>
      <p:pic>
        <p:nvPicPr>
          <p:cNvPr id="4" name="Resim 3"/>
          <p:cNvPicPr>
            <a:picLocks noChangeAspect="1"/>
          </p:cNvPicPr>
          <p:nvPr/>
        </p:nvPicPr>
        <p:blipFill rotWithShape="1">
          <a:blip r:embed="rId2"/>
          <a:srcRect l="10156" b="3765"/>
          <a:stretch/>
        </p:blipFill>
        <p:spPr>
          <a:xfrm>
            <a:off x="0" y="6273945"/>
            <a:ext cx="12192000" cy="486948"/>
          </a:xfrm>
          <a:prstGeom prst="rect">
            <a:avLst/>
          </a:prstGeom>
        </p:spPr>
      </p:pic>
    </p:spTree>
    <p:extLst>
      <p:ext uri="{BB962C8B-B14F-4D97-AF65-F5344CB8AC3E}">
        <p14:creationId xmlns:p14="http://schemas.microsoft.com/office/powerpoint/2010/main" val="3594234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773" y="2189017"/>
            <a:ext cx="11588620" cy="4239491"/>
          </a:xfrm>
        </p:spPr>
        <p:txBody>
          <a:bodyPr/>
          <a:lstStyle/>
          <a:p>
            <a:pPr marL="635000" lvl="1" indent="0" algn="just">
              <a:buNone/>
            </a:pPr>
            <a:r>
              <a:rPr lang="tr-TR" sz="3200" dirty="0" smtClean="0">
                <a:solidFill>
                  <a:schemeClr val="bg1"/>
                </a:solidFill>
                <a:latin typeface="Times New Roman" panose="02020603050405020304" pitchFamily="18" charset="0"/>
                <a:cs typeface="Times New Roman" panose="02020603050405020304" pitchFamily="18" charset="0"/>
              </a:rPr>
              <a:t>    Çalışanlar aidiyet hissettiklerinde Kurumun elçisi olurlar, kendilerini kurumun bir parçası olarak görürler ve dolayısıyla diğer insanlar da kurumu çalışanların gözünden algılamaya başlarlar. </a:t>
            </a:r>
          </a:p>
          <a:p>
            <a:pPr marL="635000" lvl="1" indent="0" algn="just">
              <a:buNone/>
            </a:pPr>
            <a:r>
              <a:rPr lang="tr-TR" sz="3200" dirty="0" smtClean="0">
                <a:solidFill>
                  <a:schemeClr val="bg1"/>
                </a:solidFill>
                <a:latin typeface="Times New Roman" panose="02020603050405020304" pitchFamily="18" charset="0"/>
                <a:cs typeface="Times New Roman" panose="02020603050405020304" pitchFamily="18" charset="0"/>
              </a:rPr>
              <a:t>	</a:t>
            </a:r>
          </a:p>
          <a:p>
            <a:pPr marL="635000" lvl="1" indent="0" algn="just">
              <a:buNone/>
            </a:pPr>
            <a:r>
              <a:rPr lang="tr-TR" sz="3200" dirty="0" smtClean="0">
                <a:solidFill>
                  <a:schemeClr val="bg1"/>
                </a:solidFill>
                <a:latin typeface="Times New Roman" panose="02020603050405020304" pitchFamily="18" charset="0"/>
                <a:cs typeface="Times New Roman" panose="02020603050405020304" pitchFamily="18" charset="0"/>
              </a:rPr>
              <a:t>    Aidiyet hissi çalışanların ‘BİZ’ bilinci ile hareket etmelerini sağlayarak ortak bakış açıları geliştirmelerini, ortak dil, ortak kültür, ortak amaç ve ortak değerler oluşturmalarında etkili olur.</a:t>
            </a:r>
            <a:endParaRPr lang="tr-TR" sz="3200" dirty="0" smtClean="0">
              <a:solidFill>
                <a:schemeClr val="bg1"/>
              </a:solidFill>
            </a:endParaRPr>
          </a:p>
          <a:p>
            <a:endParaRPr lang="tr-TR" sz="2400" dirty="0">
              <a:solidFill>
                <a:schemeClr val="bg1"/>
              </a:solidFill>
            </a:endParaRPr>
          </a:p>
        </p:txBody>
      </p:sp>
      <p:pic>
        <p:nvPicPr>
          <p:cNvPr id="4" name="Resim 3"/>
          <p:cNvPicPr>
            <a:picLocks noChangeAspect="1"/>
          </p:cNvPicPr>
          <p:nvPr/>
        </p:nvPicPr>
        <p:blipFill rotWithShape="1">
          <a:blip r:embed="rId2"/>
          <a:srcRect l="10156" b="3765"/>
          <a:stretch/>
        </p:blipFill>
        <p:spPr>
          <a:xfrm>
            <a:off x="0" y="6327324"/>
            <a:ext cx="12192000" cy="486948"/>
          </a:xfrm>
          <a:prstGeom prst="rect">
            <a:avLst/>
          </a:prstGeom>
        </p:spPr>
      </p:pic>
    </p:spTree>
    <p:extLst>
      <p:ext uri="{BB962C8B-B14F-4D97-AF65-F5344CB8AC3E}">
        <p14:creationId xmlns:p14="http://schemas.microsoft.com/office/powerpoint/2010/main" val="1988964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0547" y="2006082"/>
            <a:ext cx="10943253" cy="4170881"/>
          </a:xfrm>
        </p:spPr>
        <p:txBody>
          <a:bodyPr/>
          <a:lstStyle/>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Çalışanların </a:t>
            </a:r>
            <a:r>
              <a:rPr lang="tr-TR" dirty="0">
                <a:solidFill>
                  <a:schemeClr val="bg2"/>
                </a:solidFill>
                <a:latin typeface="Times New Roman" panose="02020603050405020304" pitchFamily="18" charset="0"/>
                <a:cs typeface="Times New Roman" panose="02020603050405020304" pitchFamily="18" charset="0"/>
              </a:rPr>
              <a:t>kurumlarına karşı hissettikleri yüksek orandaki aidiyet duygusu, becerilerinin gelişmesine neden olur. </a:t>
            </a:r>
            <a:r>
              <a:rPr lang="tr-TR" dirty="0" smtClean="0">
                <a:solidFill>
                  <a:schemeClr val="bg2"/>
                </a:solidFill>
                <a:latin typeface="Times New Roman" panose="02020603050405020304" pitchFamily="18" charset="0"/>
                <a:cs typeface="Times New Roman" panose="02020603050405020304" pitchFamily="18" charset="0"/>
              </a:rPr>
              <a:t>Kurumun </a:t>
            </a:r>
            <a:r>
              <a:rPr lang="tr-TR" dirty="0">
                <a:solidFill>
                  <a:schemeClr val="bg2"/>
                </a:solidFill>
                <a:latin typeface="Times New Roman" panose="02020603050405020304" pitchFamily="18" charset="0"/>
                <a:cs typeface="Times New Roman" panose="02020603050405020304" pitchFamily="18" charset="0"/>
              </a:rPr>
              <a:t>verimliliği ve başarısının artmasına zemin hazırlar.</a:t>
            </a:r>
          </a:p>
          <a:p>
            <a:pPr marL="0" indent="0" algn="just">
              <a:buNone/>
            </a:pPr>
            <a:r>
              <a:rPr lang="tr-TR" dirty="0">
                <a:solidFill>
                  <a:schemeClr val="bg2"/>
                </a:solidFill>
                <a:latin typeface="Times New Roman" panose="02020603050405020304" pitchFamily="18" charset="0"/>
                <a:cs typeface="Times New Roman" panose="02020603050405020304" pitchFamily="18" charset="0"/>
              </a:rPr>
              <a:t>  </a:t>
            </a:r>
            <a:r>
              <a:rPr lang="tr-TR" dirty="0" smtClean="0">
                <a:solidFill>
                  <a:schemeClr val="bg2"/>
                </a:solidFill>
                <a:latin typeface="Times New Roman" panose="02020603050405020304" pitchFamily="18" charset="0"/>
                <a:cs typeface="Times New Roman" panose="02020603050405020304" pitchFamily="18" charset="0"/>
              </a:rPr>
              <a:t>   </a:t>
            </a:r>
          </a:p>
          <a:p>
            <a:pPr marL="0" indent="0" algn="just">
              <a:buNone/>
            </a:pPr>
            <a:r>
              <a:rPr lang="tr-TR" dirty="0">
                <a:solidFill>
                  <a:schemeClr val="bg2"/>
                </a:solidFill>
                <a:latin typeface="Times New Roman" panose="02020603050405020304" pitchFamily="18" charset="0"/>
                <a:cs typeface="Times New Roman" panose="02020603050405020304" pitchFamily="18" charset="0"/>
              </a:rPr>
              <a:t> </a:t>
            </a:r>
            <a:r>
              <a:rPr lang="tr-TR" dirty="0" smtClean="0">
                <a:solidFill>
                  <a:schemeClr val="bg2"/>
                </a:solidFill>
                <a:latin typeface="Times New Roman" panose="02020603050405020304" pitchFamily="18" charset="0"/>
                <a:cs typeface="Times New Roman" panose="02020603050405020304" pitchFamily="18" charset="0"/>
              </a:rPr>
              <a:t>     Kurumsal </a:t>
            </a:r>
            <a:r>
              <a:rPr lang="tr-TR" dirty="0">
                <a:solidFill>
                  <a:schemeClr val="bg2"/>
                </a:solidFill>
                <a:latin typeface="Times New Roman" panose="02020603050405020304" pitchFamily="18" charset="0"/>
                <a:cs typeface="Times New Roman" panose="02020603050405020304" pitchFamily="18" charset="0"/>
              </a:rPr>
              <a:t>aidiyet bilinci yüksek olan çalışanlar, kurumları ile daha bütünleşiktirler ve performanslarını kurumsal başarı için harcarlar. Kurumsal aidiyet bilinci düşük olanlar ise, yaratıcı davranışları ve kurumsal hedef ilişkisini bütünleştiremediklerinden yaratıcılık düzeyleri de düşük olmaktadır.</a:t>
            </a:r>
          </a:p>
          <a:p>
            <a:endParaRPr lang="tr-TR" dirty="0"/>
          </a:p>
        </p:txBody>
      </p:sp>
      <p:pic>
        <p:nvPicPr>
          <p:cNvPr id="4" name="Resim 3"/>
          <p:cNvPicPr>
            <a:picLocks noChangeAspect="1"/>
          </p:cNvPicPr>
          <p:nvPr/>
        </p:nvPicPr>
        <p:blipFill rotWithShape="1">
          <a:blip r:embed="rId2"/>
          <a:srcRect l="10156" b="3765"/>
          <a:stretch/>
        </p:blipFill>
        <p:spPr>
          <a:xfrm>
            <a:off x="0" y="6327324"/>
            <a:ext cx="12192000" cy="486948"/>
          </a:xfrm>
          <a:prstGeom prst="rect">
            <a:avLst/>
          </a:prstGeom>
        </p:spPr>
      </p:pic>
    </p:spTree>
    <p:extLst>
      <p:ext uri="{BB962C8B-B14F-4D97-AF65-F5344CB8AC3E}">
        <p14:creationId xmlns:p14="http://schemas.microsoft.com/office/powerpoint/2010/main" val="975361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05673" y="1250302"/>
            <a:ext cx="5029199" cy="477708"/>
          </a:xfrm>
        </p:spPr>
        <p:txBody>
          <a:bodyPr/>
          <a:lstStyle/>
          <a:p>
            <a:r>
              <a:rPr lang="tr-TR" b="1" dirty="0" smtClean="0">
                <a:solidFill>
                  <a:schemeClr val="accent2">
                    <a:lumMod val="75000"/>
                  </a:schemeClr>
                </a:solidFill>
              </a:rPr>
              <a:t>KURUMSAL İLETİŞİM</a:t>
            </a:r>
            <a:endParaRPr lang="tr-TR" b="1" dirty="0">
              <a:solidFill>
                <a:schemeClr val="accent2">
                  <a:lumMod val="75000"/>
                </a:schemeClr>
              </a:solidFill>
            </a:endParaRPr>
          </a:p>
        </p:txBody>
      </p:sp>
      <p:sp>
        <p:nvSpPr>
          <p:cNvPr id="3" name="İçerik Yer Tutucusu 2"/>
          <p:cNvSpPr>
            <a:spLocks noGrp="1"/>
          </p:cNvSpPr>
          <p:nvPr>
            <p:ph idx="1"/>
          </p:nvPr>
        </p:nvSpPr>
        <p:spPr>
          <a:xfrm>
            <a:off x="1" y="2166714"/>
            <a:ext cx="6913418" cy="4351338"/>
          </a:xfrm>
        </p:spPr>
        <p:txBody>
          <a:bodyPr/>
          <a:lstStyle/>
          <a:p>
            <a:pPr marL="0" indent="0" algn="just">
              <a:buNone/>
            </a:pPr>
            <a:r>
              <a:rPr lang="tr-TR" dirty="0" smtClean="0">
                <a:solidFill>
                  <a:schemeClr val="bg1"/>
                </a:solidFill>
                <a:latin typeface="Times New Roman" panose="02020603050405020304" pitchFamily="18" charset="0"/>
                <a:cs typeface="Times New Roman" panose="02020603050405020304" pitchFamily="18" charset="0"/>
              </a:rPr>
              <a:t>    Kurumlarda </a:t>
            </a:r>
            <a:r>
              <a:rPr lang="tr-TR" dirty="0">
                <a:solidFill>
                  <a:schemeClr val="bg1"/>
                </a:solidFill>
                <a:latin typeface="Times New Roman" panose="02020603050405020304" pitchFamily="18" charset="0"/>
                <a:cs typeface="Times New Roman" panose="02020603050405020304" pitchFamily="18" charset="0"/>
              </a:rPr>
              <a:t>iletişim, kurumun amaçlarına yönelik işlemesini sağlamak için kurumu oluşturan çeşitli birimlerin ve kurumun çevresiyle sürekli bilgi ve düşünce alış verişine olanak sağlayan bir </a:t>
            </a:r>
            <a:r>
              <a:rPr lang="tr-TR" dirty="0" smtClean="0">
                <a:solidFill>
                  <a:schemeClr val="bg1"/>
                </a:solidFill>
                <a:latin typeface="Times New Roman" panose="02020603050405020304" pitchFamily="18" charset="0"/>
                <a:cs typeface="Times New Roman" panose="02020603050405020304" pitchFamily="18" charset="0"/>
              </a:rPr>
              <a:t>süreçtir. Kurumların </a:t>
            </a:r>
            <a:r>
              <a:rPr lang="tr-TR" dirty="0">
                <a:solidFill>
                  <a:schemeClr val="bg1"/>
                </a:solidFill>
                <a:latin typeface="Times New Roman" panose="02020603050405020304" pitchFamily="18" charset="0"/>
                <a:cs typeface="Times New Roman" panose="02020603050405020304" pitchFamily="18" charset="0"/>
              </a:rPr>
              <a:t>var olabilmesi ancak oluşturulan “kurum içi iletişim” ile mümkündür. </a:t>
            </a:r>
          </a:p>
          <a:p>
            <a:endParaRPr lang="tr-TR" dirty="0">
              <a:latin typeface="Times New Roman" panose="02020603050405020304" pitchFamily="18" charset="0"/>
              <a:cs typeface="Times New Roman" panose="02020603050405020304" pitchFamily="18" charset="0"/>
            </a:endParaRPr>
          </a:p>
          <a:p>
            <a:endParaRPr lang="tr-TR" dirty="0"/>
          </a:p>
        </p:txBody>
      </p:sp>
      <p:pic>
        <p:nvPicPr>
          <p:cNvPr id="4" name="Resim 3"/>
          <p:cNvPicPr>
            <a:picLocks noChangeAspect="1"/>
          </p:cNvPicPr>
          <p:nvPr/>
        </p:nvPicPr>
        <p:blipFill rotWithShape="1">
          <a:blip r:embed="rId2"/>
          <a:srcRect l="10156" b="3765"/>
          <a:stretch/>
        </p:blipFill>
        <p:spPr>
          <a:xfrm>
            <a:off x="0" y="6274578"/>
            <a:ext cx="12192000" cy="486948"/>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7381" y="2353538"/>
            <a:ext cx="4765964" cy="348233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39978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044606"/>
            <a:ext cx="6326367" cy="3530647"/>
          </a:xfrm>
        </p:spPr>
        <p:txBody>
          <a:bodyPr/>
          <a:lstStyle/>
          <a:p>
            <a:pPr marL="0" indent="0" algn="just">
              <a:buNone/>
            </a:pPr>
            <a:r>
              <a:rPr lang="tr-TR" dirty="0" smtClean="0">
                <a:solidFill>
                  <a:schemeClr val="bg1"/>
                </a:solidFill>
                <a:latin typeface="Times New Roman" panose="02020603050405020304" pitchFamily="18" charset="0"/>
                <a:cs typeface="Times New Roman" panose="02020603050405020304" pitchFamily="18" charset="0"/>
              </a:rPr>
              <a:t>     Kurumları</a:t>
            </a:r>
            <a:r>
              <a:rPr lang="tr-TR" dirty="0">
                <a:solidFill>
                  <a:schemeClr val="bg1"/>
                </a:solidFill>
                <a:latin typeface="Times New Roman" panose="02020603050405020304" pitchFamily="18" charset="0"/>
                <a:cs typeface="Times New Roman" panose="02020603050405020304" pitchFamily="18" charset="0"/>
              </a:rPr>
              <a:t>, birbirleriyle iletişim kuran insanların oluşturduğu ağlar olarak görebiliriz.  Tüm kurumlarda iletişim yatay ve </a:t>
            </a:r>
            <a:r>
              <a:rPr lang="tr-TR" dirty="0" smtClean="0">
                <a:solidFill>
                  <a:schemeClr val="bg1"/>
                </a:solidFill>
                <a:latin typeface="Times New Roman" panose="02020603050405020304" pitchFamily="18" charset="0"/>
                <a:cs typeface="Times New Roman" panose="02020603050405020304" pitchFamily="18" charset="0"/>
              </a:rPr>
              <a:t>dikey, </a:t>
            </a:r>
            <a:r>
              <a:rPr lang="tr-TR" dirty="0">
                <a:solidFill>
                  <a:schemeClr val="bg1"/>
                </a:solidFill>
                <a:latin typeface="Times New Roman" panose="02020603050405020304" pitchFamily="18" charset="0"/>
                <a:cs typeface="Times New Roman" panose="02020603050405020304" pitchFamily="18" charset="0"/>
              </a:rPr>
              <a:t>içsel ve dışsal olarak gerçekleşir. Bu iletişimler aracılığıyla kurum </a:t>
            </a:r>
            <a:r>
              <a:rPr lang="tr-TR" dirty="0" smtClean="0">
                <a:solidFill>
                  <a:schemeClr val="bg1"/>
                </a:solidFill>
                <a:latin typeface="Times New Roman" panose="02020603050405020304" pitchFamily="18" charset="0"/>
                <a:cs typeface="Times New Roman" panose="02020603050405020304" pitchFamily="18" charset="0"/>
              </a:rPr>
              <a:t>çalışanlarının, yönetiminin </a:t>
            </a:r>
            <a:r>
              <a:rPr lang="tr-TR" dirty="0">
                <a:solidFill>
                  <a:schemeClr val="bg1"/>
                </a:solidFill>
                <a:latin typeface="Times New Roman" panose="02020603050405020304" pitchFamily="18" charset="0"/>
                <a:cs typeface="Times New Roman" panose="02020603050405020304" pitchFamily="18" charset="0"/>
              </a:rPr>
              <a:t>çeşitli </a:t>
            </a:r>
            <a:r>
              <a:rPr lang="tr-TR" dirty="0" smtClean="0">
                <a:solidFill>
                  <a:schemeClr val="bg1"/>
                </a:solidFill>
                <a:latin typeface="Times New Roman" panose="02020603050405020304" pitchFamily="18" charset="0"/>
                <a:cs typeface="Times New Roman" panose="02020603050405020304" pitchFamily="18" charset="0"/>
              </a:rPr>
              <a:t>katmanlarında  </a:t>
            </a:r>
            <a:r>
              <a:rPr lang="tr-TR" dirty="0">
                <a:solidFill>
                  <a:schemeClr val="bg1"/>
                </a:solidFill>
                <a:latin typeface="Times New Roman" panose="02020603050405020304" pitchFamily="18" charset="0"/>
                <a:cs typeface="Times New Roman" panose="02020603050405020304" pitchFamily="18" charset="0"/>
              </a:rPr>
              <a:t>ve </a:t>
            </a:r>
            <a:r>
              <a:rPr lang="tr-TR" dirty="0" smtClean="0">
                <a:solidFill>
                  <a:schemeClr val="bg1"/>
                </a:solidFill>
                <a:latin typeface="Times New Roman" panose="02020603050405020304" pitchFamily="18" charset="0"/>
                <a:cs typeface="Times New Roman" panose="02020603050405020304" pitchFamily="18" charset="0"/>
              </a:rPr>
              <a:t>dış çevresiyle  </a:t>
            </a:r>
            <a:r>
              <a:rPr lang="tr-TR" dirty="0">
                <a:solidFill>
                  <a:schemeClr val="bg1"/>
                </a:solidFill>
                <a:latin typeface="Times New Roman" panose="02020603050405020304" pitchFamily="18" charset="0"/>
                <a:cs typeface="Times New Roman" panose="02020603050405020304" pitchFamily="18" charset="0"/>
              </a:rPr>
              <a:t>bağlantı kurulur. </a:t>
            </a:r>
          </a:p>
          <a:p>
            <a:endParaRPr lang="tr-TR" dirty="0"/>
          </a:p>
        </p:txBody>
      </p:sp>
      <p:pic>
        <p:nvPicPr>
          <p:cNvPr id="4" name="Resim 3"/>
          <p:cNvPicPr>
            <a:picLocks noChangeAspect="1"/>
          </p:cNvPicPr>
          <p:nvPr/>
        </p:nvPicPr>
        <p:blipFill rotWithShape="1">
          <a:blip r:embed="rId2"/>
          <a:srcRect l="10156" b="3765"/>
          <a:stretch/>
        </p:blipFill>
        <p:spPr>
          <a:xfrm>
            <a:off x="0" y="6299615"/>
            <a:ext cx="12192000" cy="486948"/>
          </a:xfrm>
          <a:prstGeom prst="rect">
            <a:avLst/>
          </a:prstGeom>
        </p:spPr>
      </p:pic>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5491" y="1955753"/>
            <a:ext cx="5375564" cy="3619500"/>
          </a:xfrm>
          <a:prstGeom prst="rect">
            <a:avLst/>
          </a:prstGeom>
        </p:spPr>
      </p:pic>
    </p:spTree>
    <p:extLst>
      <p:ext uri="{BB962C8B-B14F-4D97-AF65-F5344CB8AC3E}">
        <p14:creationId xmlns:p14="http://schemas.microsoft.com/office/powerpoint/2010/main" val="257671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4691" y="2092037"/>
            <a:ext cx="6525491" cy="4281055"/>
          </a:xfrm>
        </p:spPr>
        <p:txBody>
          <a:bodyPr/>
          <a:lstStyle/>
          <a:p>
            <a:pPr algn="just"/>
            <a:r>
              <a:rPr lang="tr-TR" sz="4000" b="1" dirty="0" smtClean="0">
                <a:solidFill>
                  <a:schemeClr val="accent2">
                    <a:lumMod val="75000"/>
                  </a:schemeClr>
                </a:solidFill>
              </a:rPr>
              <a:t>    KÜLTÜR</a:t>
            </a:r>
            <a:r>
              <a:rPr lang="tr-TR" sz="4000" dirty="0" smtClean="0">
                <a:solidFill>
                  <a:schemeClr val="bg1"/>
                </a:solidFill>
              </a:rPr>
              <a:t>; bir topluma veya </a:t>
            </a:r>
            <a:r>
              <a:rPr lang="tr-TR" sz="4000" dirty="0">
                <a:solidFill>
                  <a:schemeClr val="bg1"/>
                </a:solidFill>
              </a:rPr>
              <a:t>topluluğa </a:t>
            </a:r>
            <a:r>
              <a:rPr lang="tr-TR" sz="4000" dirty="0" smtClean="0">
                <a:solidFill>
                  <a:schemeClr val="bg1"/>
                </a:solidFill>
              </a:rPr>
              <a:t>özgü yaşayış, düşünce</a:t>
            </a:r>
            <a:r>
              <a:rPr lang="tr-TR" sz="4000" dirty="0">
                <a:solidFill>
                  <a:schemeClr val="bg1"/>
                </a:solidFill>
              </a:rPr>
              <a:t>, ve eserlerin </a:t>
            </a:r>
            <a:r>
              <a:rPr lang="tr-TR" sz="4000" dirty="0" smtClean="0">
                <a:solidFill>
                  <a:schemeClr val="bg1"/>
                </a:solidFill>
              </a:rPr>
              <a:t>bütünü anlamında </a:t>
            </a:r>
            <a:r>
              <a:rPr lang="tr-TR" sz="4000" dirty="0">
                <a:solidFill>
                  <a:schemeClr val="bg1"/>
                </a:solidFill>
              </a:rPr>
              <a:t>kullanılır.</a:t>
            </a:r>
            <a:r>
              <a:rPr lang="tr-TR" dirty="0">
                <a:solidFill>
                  <a:schemeClr val="bg1"/>
                </a:solidFill>
              </a:rPr>
              <a:t> </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50182" y="1445779"/>
            <a:ext cx="5541818" cy="4705639"/>
          </a:xfrm>
        </p:spPr>
      </p:pic>
      <p:pic>
        <p:nvPicPr>
          <p:cNvPr id="5" name="Resim 4"/>
          <p:cNvPicPr>
            <a:picLocks noChangeAspect="1"/>
          </p:cNvPicPr>
          <p:nvPr/>
        </p:nvPicPr>
        <p:blipFill rotWithShape="1">
          <a:blip r:embed="rId3"/>
          <a:srcRect l="10156" b="3765"/>
          <a:stretch/>
        </p:blipFill>
        <p:spPr>
          <a:xfrm>
            <a:off x="0" y="6267737"/>
            <a:ext cx="12192000" cy="486948"/>
          </a:xfrm>
          <a:prstGeom prst="rect">
            <a:avLst/>
          </a:prstGeom>
        </p:spPr>
      </p:pic>
    </p:spTree>
    <p:extLst>
      <p:ext uri="{BB962C8B-B14F-4D97-AF65-F5344CB8AC3E}">
        <p14:creationId xmlns:p14="http://schemas.microsoft.com/office/powerpoint/2010/main" val="4195256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3265" y="2425959"/>
            <a:ext cx="11120535" cy="3751004"/>
          </a:xfrm>
        </p:spPr>
        <p:txBody>
          <a:bodyPr/>
          <a:lstStyle/>
          <a:p>
            <a:pPr marL="0" indent="0" algn="just">
              <a:buNone/>
            </a:pPr>
            <a:r>
              <a:rPr lang="tr-TR" sz="3200" dirty="0" smtClean="0">
                <a:solidFill>
                  <a:schemeClr val="bg1"/>
                </a:solidFill>
                <a:latin typeface="Times New Roman" panose="02020603050405020304" pitchFamily="18" charset="0"/>
                <a:cs typeface="Times New Roman" panose="02020603050405020304" pitchFamily="18" charset="0"/>
              </a:rPr>
              <a:t>      Tüm </a:t>
            </a:r>
            <a:r>
              <a:rPr lang="tr-TR" sz="3200" dirty="0">
                <a:solidFill>
                  <a:schemeClr val="bg1"/>
                </a:solidFill>
                <a:latin typeface="Times New Roman" panose="02020603050405020304" pitchFamily="18" charset="0"/>
                <a:cs typeface="Times New Roman" panose="02020603050405020304" pitchFamily="18" charset="0"/>
              </a:rPr>
              <a:t>bu iletişimler, insanların kurumun faaliyetleri hakkındaki algılarını dolayısıyla kurumun </a:t>
            </a:r>
            <a:r>
              <a:rPr lang="tr-TR" sz="3200" dirty="0" smtClean="0">
                <a:solidFill>
                  <a:schemeClr val="bg1"/>
                </a:solidFill>
                <a:latin typeface="Times New Roman" panose="02020603050405020304" pitchFamily="18" charset="0"/>
                <a:cs typeface="Times New Roman" panose="02020603050405020304" pitchFamily="18" charset="0"/>
              </a:rPr>
              <a:t>imaj </a:t>
            </a:r>
            <a:r>
              <a:rPr lang="tr-TR" sz="3200" dirty="0">
                <a:solidFill>
                  <a:schemeClr val="bg1"/>
                </a:solidFill>
                <a:latin typeface="Times New Roman" panose="02020603050405020304" pitchFamily="18" charset="0"/>
                <a:cs typeface="Times New Roman" panose="02020603050405020304" pitchFamily="18" charset="0"/>
              </a:rPr>
              <a:t>ve itibarını etkiler. Bu noktadan hareketle kurumsal iletişimi, kurumun kimliği, imajı ve itibarının </a:t>
            </a:r>
            <a:r>
              <a:rPr lang="tr-TR" sz="3200" dirty="0" smtClean="0">
                <a:solidFill>
                  <a:schemeClr val="bg1"/>
                </a:solidFill>
                <a:latin typeface="Times New Roman" panose="02020603050405020304" pitchFamily="18" charset="0"/>
                <a:cs typeface="Times New Roman" panose="02020603050405020304" pitchFamily="18" charset="0"/>
              </a:rPr>
              <a:t>oluşumunun </a:t>
            </a:r>
            <a:r>
              <a:rPr lang="tr-TR" sz="3200" dirty="0">
                <a:solidFill>
                  <a:schemeClr val="bg1"/>
                </a:solidFill>
                <a:latin typeface="Times New Roman" panose="02020603050405020304" pitchFamily="18" charset="0"/>
                <a:cs typeface="Times New Roman" panose="02020603050405020304" pitchFamily="18" charset="0"/>
              </a:rPr>
              <a:t>algıladığı süreç olarak görebiliriz.</a:t>
            </a:r>
          </a:p>
          <a:p>
            <a:endParaRPr lang="tr-TR" dirty="0"/>
          </a:p>
        </p:txBody>
      </p:sp>
      <p:pic>
        <p:nvPicPr>
          <p:cNvPr id="4" name="Resim 3"/>
          <p:cNvPicPr>
            <a:picLocks noChangeAspect="1"/>
          </p:cNvPicPr>
          <p:nvPr/>
        </p:nvPicPr>
        <p:blipFill rotWithShape="1">
          <a:blip r:embed="rId2"/>
          <a:srcRect l="10156" b="3765"/>
          <a:stretch/>
        </p:blipFill>
        <p:spPr>
          <a:xfrm>
            <a:off x="0" y="6285760"/>
            <a:ext cx="12192000" cy="486948"/>
          </a:xfrm>
          <a:prstGeom prst="rect">
            <a:avLst/>
          </a:prstGeom>
        </p:spPr>
      </p:pic>
    </p:spTree>
    <p:extLst>
      <p:ext uri="{BB962C8B-B14F-4D97-AF65-F5344CB8AC3E}">
        <p14:creationId xmlns:p14="http://schemas.microsoft.com/office/powerpoint/2010/main" val="1628982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3637" y="1371599"/>
            <a:ext cx="10515600" cy="4409139"/>
          </a:xfrm>
        </p:spPr>
        <p:txBody>
          <a:bodyPr/>
          <a:lstStyle/>
          <a:p>
            <a:pPr marL="0" indent="0">
              <a:buNone/>
            </a:pPr>
            <a:r>
              <a:rPr lang="tr-TR" sz="2400" dirty="0" smtClean="0">
                <a:solidFill>
                  <a:schemeClr val="bg1"/>
                </a:solidFill>
                <a:latin typeface="Times New Roman" panose="02020603050405020304" pitchFamily="18" charset="0"/>
                <a:cs typeface="Times New Roman" panose="02020603050405020304" pitchFamily="18" charset="0"/>
              </a:rPr>
              <a:t>                                           </a:t>
            </a:r>
            <a:r>
              <a:rPr lang="tr-TR" sz="2400" dirty="0" smtClean="0">
                <a:solidFill>
                  <a:schemeClr val="accent2"/>
                </a:solidFill>
                <a:latin typeface="Times New Roman" panose="02020603050405020304" pitchFamily="18" charset="0"/>
                <a:cs typeface="Times New Roman" panose="02020603050405020304" pitchFamily="18" charset="0"/>
              </a:rPr>
              <a:t>Kurum </a:t>
            </a:r>
            <a:r>
              <a:rPr lang="tr-TR" sz="2400" dirty="0">
                <a:solidFill>
                  <a:schemeClr val="accent2"/>
                </a:solidFill>
                <a:latin typeface="Times New Roman" panose="02020603050405020304" pitchFamily="18" charset="0"/>
                <a:cs typeface="Times New Roman" panose="02020603050405020304" pitchFamily="18" charset="0"/>
              </a:rPr>
              <a:t>İçi İletişimin Amaçları</a:t>
            </a:r>
          </a:p>
          <a:p>
            <a:pPr algn="just">
              <a:buFont typeface="Wingdings" panose="05000000000000000000" pitchFamily="2" charset="2"/>
              <a:buChar char="Ø"/>
            </a:pPr>
            <a:r>
              <a:rPr lang="tr-TR" sz="2400" dirty="0">
                <a:solidFill>
                  <a:schemeClr val="bg1"/>
                </a:solidFill>
                <a:latin typeface="Times New Roman" panose="02020603050405020304" pitchFamily="18" charset="0"/>
                <a:cs typeface="Times New Roman" panose="02020603050405020304" pitchFamily="18" charset="0"/>
              </a:rPr>
              <a:t>Kurumun </a:t>
            </a:r>
            <a:r>
              <a:rPr lang="tr-TR" sz="2400" dirty="0" smtClean="0">
                <a:solidFill>
                  <a:schemeClr val="bg1"/>
                </a:solidFill>
                <a:latin typeface="Times New Roman" panose="02020603050405020304" pitchFamily="18" charset="0"/>
                <a:cs typeface="Times New Roman" panose="02020603050405020304" pitchFamily="18" charset="0"/>
              </a:rPr>
              <a:t>amaçlarının ve hedeflerinin çalışanlar </a:t>
            </a:r>
            <a:r>
              <a:rPr lang="tr-TR" sz="2400" dirty="0">
                <a:solidFill>
                  <a:schemeClr val="bg1"/>
                </a:solidFill>
                <a:latin typeface="Times New Roman" panose="02020603050405020304" pitchFamily="18" charset="0"/>
                <a:cs typeface="Times New Roman" panose="02020603050405020304" pitchFamily="18" charset="0"/>
              </a:rPr>
              <a:t>tarafından bilinmesini sağlamak</a:t>
            </a:r>
            <a:r>
              <a:rPr lang="tr-TR" sz="2400" dirty="0" smtClean="0">
                <a:solidFill>
                  <a:schemeClr val="bg1"/>
                </a:solidFill>
                <a:latin typeface="Times New Roman" panose="02020603050405020304" pitchFamily="18" charset="0"/>
                <a:cs typeface="Times New Roman" panose="02020603050405020304" pitchFamily="18" charset="0"/>
              </a:rPr>
              <a:t>,</a:t>
            </a:r>
          </a:p>
          <a:p>
            <a:pPr marL="0" indent="0" algn="just">
              <a:buNone/>
            </a:pPr>
            <a:endParaRPr lang="tr-TR" sz="2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solidFill>
                  <a:schemeClr val="bg1"/>
                </a:solidFill>
                <a:latin typeface="Times New Roman" panose="02020603050405020304" pitchFamily="18" charset="0"/>
                <a:cs typeface="Times New Roman" panose="02020603050405020304" pitchFamily="18" charset="0"/>
              </a:rPr>
              <a:t>İş ve </a:t>
            </a:r>
            <a:r>
              <a:rPr lang="tr-TR" sz="2400" dirty="0" smtClean="0">
                <a:solidFill>
                  <a:schemeClr val="bg1"/>
                </a:solidFill>
                <a:latin typeface="Times New Roman" panose="02020603050405020304" pitchFamily="18" charset="0"/>
                <a:cs typeface="Times New Roman" panose="02020603050405020304" pitchFamily="18" charset="0"/>
              </a:rPr>
              <a:t>işlemlere </a:t>
            </a:r>
            <a:r>
              <a:rPr lang="tr-TR" sz="2400" dirty="0">
                <a:solidFill>
                  <a:schemeClr val="bg1"/>
                </a:solidFill>
                <a:latin typeface="Times New Roman" panose="02020603050405020304" pitchFamily="18" charset="0"/>
                <a:cs typeface="Times New Roman" panose="02020603050405020304" pitchFamily="18" charset="0"/>
              </a:rPr>
              <a:t>ilişkin bilgi vermek ve bu yolla iş ve beceri eğitimini kolaylaştırmak</a:t>
            </a:r>
            <a:r>
              <a:rPr lang="tr-TR" sz="2400" dirty="0" smtClean="0">
                <a:solidFill>
                  <a:schemeClr val="bg1"/>
                </a:solidFill>
                <a:latin typeface="Times New Roman" panose="02020603050405020304" pitchFamily="18" charset="0"/>
                <a:cs typeface="Times New Roman" panose="02020603050405020304" pitchFamily="18" charset="0"/>
              </a:rPr>
              <a:t>,</a:t>
            </a:r>
          </a:p>
          <a:p>
            <a:pPr marL="0" indent="0" algn="just">
              <a:buNone/>
            </a:pPr>
            <a:endParaRPr lang="tr-TR" sz="2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smtClean="0">
                <a:solidFill>
                  <a:schemeClr val="bg1"/>
                </a:solidFill>
                <a:latin typeface="Times New Roman" panose="02020603050405020304" pitchFamily="18" charset="0"/>
                <a:cs typeface="Times New Roman" panose="02020603050405020304" pitchFamily="18" charset="0"/>
              </a:rPr>
              <a:t>Çatışmaları </a:t>
            </a:r>
            <a:r>
              <a:rPr lang="tr-TR" sz="2400" dirty="0">
                <a:solidFill>
                  <a:schemeClr val="bg1"/>
                </a:solidFill>
                <a:latin typeface="Times New Roman" panose="02020603050405020304" pitchFamily="18" charset="0"/>
                <a:cs typeface="Times New Roman" panose="02020603050405020304" pitchFamily="18" charset="0"/>
              </a:rPr>
              <a:t>önlemek, müzakereler ve tartışmalar yapmak ve uzlaşmaya varmak, </a:t>
            </a:r>
            <a:endParaRPr lang="tr-TR" sz="2400" dirty="0" smtClean="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solidFill>
                  <a:schemeClr val="bg1"/>
                </a:solidFill>
                <a:latin typeface="Times New Roman" panose="02020603050405020304" pitchFamily="18" charset="0"/>
                <a:cs typeface="Times New Roman" panose="02020603050405020304" pitchFamily="18" charset="0"/>
              </a:rPr>
              <a:t>Duygu ve düşüncelerin özgürce ifade edilmesini olanaklı kılmak</a:t>
            </a:r>
            <a:r>
              <a:rPr lang="tr-TR" sz="2400" dirty="0" smtClean="0">
                <a:solidFill>
                  <a:schemeClr val="bg1"/>
                </a:solidFill>
                <a:latin typeface="Times New Roman" panose="02020603050405020304" pitchFamily="18" charset="0"/>
                <a:cs typeface="Times New Roman" panose="02020603050405020304" pitchFamily="18" charset="0"/>
              </a:rPr>
              <a:t>,</a:t>
            </a:r>
          </a:p>
          <a:p>
            <a:pPr marL="0" indent="0" algn="just">
              <a:buNone/>
            </a:pPr>
            <a:endParaRPr lang="tr-TR" sz="2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solidFill>
                  <a:schemeClr val="bg1"/>
                </a:solidFill>
                <a:latin typeface="Times New Roman" panose="02020603050405020304" pitchFamily="18" charset="0"/>
                <a:cs typeface="Times New Roman" panose="02020603050405020304" pitchFamily="18" charset="0"/>
              </a:rPr>
              <a:t>Her türlü mevzuatı çalışanlara vererek </a:t>
            </a:r>
            <a:r>
              <a:rPr lang="tr-TR" sz="2400" dirty="0" smtClean="0">
                <a:solidFill>
                  <a:schemeClr val="bg1"/>
                </a:solidFill>
                <a:latin typeface="Times New Roman" panose="02020603050405020304" pitchFamily="18" charset="0"/>
                <a:cs typeface="Times New Roman" panose="02020603050405020304" pitchFamily="18" charset="0"/>
              </a:rPr>
              <a:t>olabilecek hataları </a:t>
            </a:r>
            <a:r>
              <a:rPr lang="tr-TR" sz="2400" dirty="0">
                <a:solidFill>
                  <a:schemeClr val="bg1"/>
                </a:solidFill>
                <a:latin typeface="Times New Roman" panose="02020603050405020304" pitchFamily="18" charset="0"/>
                <a:cs typeface="Times New Roman" panose="02020603050405020304" pitchFamily="18" charset="0"/>
              </a:rPr>
              <a:t>önlemeye çalışmak.</a:t>
            </a:r>
          </a:p>
          <a:p>
            <a:endParaRPr lang="tr-TR" dirty="0">
              <a:solidFill>
                <a:schemeClr val="bg1"/>
              </a:solidFill>
            </a:endParaRPr>
          </a:p>
        </p:txBody>
      </p:sp>
      <p:pic>
        <p:nvPicPr>
          <p:cNvPr id="4" name="Resim 3"/>
          <p:cNvPicPr>
            <a:picLocks noChangeAspect="1"/>
          </p:cNvPicPr>
          <p:nvPr/>
        </p:nvPicPr>
        <p:blipFill rotWithShape="1">
          <a:blip r:embed="rId2"/>
          <a:srcRect l="10156" b="3765"/>
          <a:stretch/>
        </p:blipFill>
        <p:spPr>
          <a:xfrm>
            <a:off x="0" y="6371052"/>
            <a:ext cx="12192000" cy="486948"/>
          </a:xfrm>
          <a:prstGeom prst="rect">
            <a:avLst/>
          </a:prstGeom>
        </p:spPr>
      </p:pic>
    </p:spTree>
    <p:extLst>
      <p:ext uri="{BB962C8B-B14F-4D97-AF65-F5344CB8AC3E}">
        <p14:creationId xmlns:p14="http://schemas.microsoft.com/office/powerpoint/2010/main" val="831415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912777"/>
            <a:ext cx="10515600" cy="4814594"/>
          </a:xfrm>
        </p:spPr>
        <p:txBody>
          <a:bodyPr/>
          <a:lstStyle/>
          <a:p>
            <a:pPr marL="0" indent="0" algn="just">
              <a:buNone/>
            </a:pPr>
            <a:r>
              <a:rPr lang="tr-TR" dirty="0" smtClean="0">
                <a:solidFill>
                  <a:schemeClr val="bg1"/>
                </a:solidFill>
                <a:latin typeface="Times New Roman" panose="02020603050405020304" pitchFamily="18" charset="0"/>
                <a:cs typeface="Times New Roman" panose="02020603050405020304" pitchFamily="18" charset="0"/>
              </a:rPr>
              <a:t>     İletişim </a:t>
            </a:r>
            <a:r>
              <a:rPr lang="tr-TR" dirty="0">
                <a:solidFill>
                  <a:schemeClr val="bg1"/>
                </a:solidFill>
                <a:latin typeface="Times New Roman" panose="02020603050405020304" pitchFamily="18" charset="0"/>
                <a:cs typeface="Times New Roman" panose="02020603050405020304" pitchFamily="18" charset="0"/>
              </a:rPr>
              <a:t>biçimi, kurum kültürünün en belirgin göstergesidir. Kurum kültürü, k</a:t>
            </a:r>
            <a:r>
              <a:rPr lang="tr-TR" dirty="0" smtClean="0">
                <a:solidFill>
                  <a:schemeClr val="bg1"/>
                </a:solidFill>
                <a:latin typeface="Times New Roman" panose="02020603050405020304" pitchFamily="18" charset="0"/>
                <a:cs typeface="Times New Roman" panose="02020603050405020304" pitchFamily="18" charset="0"/>
              </a:rPr>
              <a:t>urumsal </a:t>
            </a:r>
            <a:r>
              <a:rPr lang="tr-TR" dirty="0">
                <a:solidFill>
                  <a:schemeClr val="bg1"/>
                </a:solidFill>
                <a:latin typeface="Times New Roman" panose="02020603050405020304" pitchFamily="18" charset="0"/>
                <a:cs typeface="Times New Roman" panose="02020603050405020304" pitchFamily="18" charset="0"/>
              </a:rPr>
              <a:t>İmaj ve iletişim yapısı birbirini etkileyen ve etkilenen kavramlardır. </a:t>
            </a:r>
            <a:endParaRPr lang="tr-TR" dirty="0" smtClean="0">
              <a:solidFill>
                <a:schemeClr val="bg1"/>
              </a:solidFill>
              <a:latin typeface="Times New Roman" panose="02020603050405020304" pitchFamily="18" charset="0"/>
              <a:cs typeface="Times New Roman" panose="02020603050405020304" pitchFamily="18" charset="0"/>
            </a:endParaRPr>
          </a:p>
          <a:p>
            <a:pPr marL="0" indent="0" algn="just">
              <a:buNone/>
            </a:pPr>
            <a:endParaRPr lang="tr-TR" dirty="0">
              <a:solidFill>
                <a:schemeClr val="bg1"/>
              </a:solidFill>
              <a:latin typeface="Times New Roman" panose="02020603050405020304" pitchFamily="18" charset="0"/>
              <a:cs typeface="Times New Roman" panose="02020603050405020304" pitchFamily="18" charset="0"/>
            </a:endParaRPr>
          </a:p>
          <a:p>
            <a:pPr marL="0" indent="0" algn="just">
              <a:buNone/>
            </a:pPr>
            <a:r>
              <a:rPr lang="tr-TR" dirty="0" smtClean="0">
                <a:solidFill>
                  <a:schemeClr val="bg1"/>
                </a:solidFill>
                <a:latin typeface="Times New Roman" panose="02020603050405020304" pitchFamily="18" charset="0"/>
                <a:cs typeface="Times New Roman" panose="02020603050405020304" pitchFamily="18" charset="0"/>
              </a:rPr>
              <a:t>   Kurumsal iletişim; </a:t>
            </a:r>
            <a:r>
              <a:rPr lang="tr-TR" dirty="0">
                <a:solidFill>
                  <a:schemeClr val="bg1"/>
                </a:solidFill>
                <a:latin typeface="Times New Roman" panose="02020603050405020304" pitchFamily="18" charset="0"/>
                <a:cs typeface="Times New Roman" panose="02020603050405020304" pitchFamily="18" charset="0"/>
              </a:rPr>
              <a:t>ortak ses yaratarak kurumsal </a:t>
            </a:r>
            <a:r>
              <a:rPr lang="tr-TR" dirty="0" smtClean="0">
                <a:solidFill>
                  <a:schemeClr val="bg1"/>
                </a:solidFill>
                <a:latin typeface="Times New Roman" panose="02020603050405020304" pitchFamily="18" charset="0"/>
                <a:cs typeface="Times New Roman" panose="02020603050405020304" pitchFamily="18" charset="0"/>
              </a:rPr>
              <a:t>kültür, </a:t>
            </a:r>
            <a:r>
              <a:rPr lang="tr-TR" dirty="0">
                <a:solidFill>
                  <a:schemeClr val="bg1"/>
                </a:solidFill>
                <a:latin typeface="Times New Roman" panose="02020603050405020304" pitchFamily="18" charset="0"/>
                <a:cs typeface="Times New Roman" panose="02020603050405020304" pitchFamily="18" charset="0"/>
              </a:rPr>
              <a:t>kurumsal imaj ve kurumsal itibar arasındaki bağı </a:t>
            </a:r>
            <a:r>
              <a:rPr lang="tr-TR" dirty="0" smtClean="0">
                <a:solidFill>
                  <a:schemeClr val="bg1"/>
                </a:solidFill>
                <a:latin typeface="Times New Roman" panose="02020603050405020304" pitchFamily="18" charset="0"/>
                <a:cs typeface="Times New Roman" panose="02020603050405020304" pitchFamily="18" charset="0"/>
              </a:rPr>
              <a:t>oluşturmaktadır.</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 </a:t>
            </a:r>
            <a:r>
              <a:rPr lang="tr-TR" dirty="0" smtClean="0">
                <a:solidFill>
                  <a:schemeClr val="bg1"/>
                </a:solidFill>
                <a:latin typeface="Times New Roman" panose="02020603050405020304" pitchFamily="18" charset="0"/>
                <a:cs typeface="Times New Roman" panose="02020603050405020304" pitchFamily="18" charset="0"/>
              </a:rPr>
              <a:t>   </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 </a:t>
            </a:r>
            <a:r>
              <a:rPr lang="tr-TR" dirty="0" smtClean="0">
                <a:solidFill>
                  <a:schemeClr val="bg1"/>
                </a:solidFill>
                <a:latin typeface="Times New Roman" panose="02020603050405020304" pitchFamily="18" charset="0"/>
                <a:cs typeface="Times New Roman" panose="02020603050405020304" pitchFamily="18" charset="0"/>
              </a:rPr>
              <a:t>    Kurumun kültürü çeşitli </a:t>
            </a:r>
            <a:r>
              <a:rPr lang="tr-TR" dirty="0">
                <a:solidFill>
                  <a:schemeClr val="bg1"/>
                </a:solidFill>
                <a:latin typeface="Times New Roman" panose="02020603050405020304" pitchFamily="18" charset="0"/>
                <a:cs typeface="Times New Roman" panose="02020603050405020304" pitchFamily="18" charset="0"/>
              </a:rPr>
              <a:t>iletişim araçlarıyla insanlara ulaştırıldığında  kurumsal imaj oluşturulmuş olur.</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	</a:t>
            </a:r>
          </a:p>
          <a:p>
            <a:endParaRPr lang="tr-TR" dirty="0"/>
          </a:p>
        </p:txBody>
      </p:sp>
      <p:pic>
        <p:nvPicPr>
          <p:cNvPr id="4" name="Resim 3"/>
          <p:cNvPicPr>
            <a:picLocks noChangeAspect="1"/>
          </p:cNvPicPr>
          <p:nvPr/>
        </p:nvPicPr>
        <p:blipFill rotWithShape="1">
          <a:blip r:embed="rId2"/>
          <a:srcRect l="10156" b="3765"/>
          <a:stretch/>
        </p:blipFill>
        <p:spPr>
          <a:xfrm>
            <a:off x="0" y="6285760"/>
            <a:ext cx="12192000" cy="486948"/>
          </a:xfrm>
          <a:prstGeom prst="rect">
            <a:avLst/>
          </a:prstGeom>
        </p:spPr>
      </p:pic>
    </p:spTree>
    <p:extLst>
      <p:ext uri="{BB962C8B-B14F-4D97-AF65-F5344CB8AC3E}">
        <p14:creationId xmlns:p14="http://schemas.microsoft.com/office/powerpoint/2010/main" val="3055305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5820" y="2425959"/>
            <a:ext cx="10737980" cy="3751004"/>
          </a:xfrm>
        </p:spPr>
        <p:txBody>
          <a:bodyPr/>
          <a:lstStyle/>
          <a:p>
            <a:pPr marL="0" indent="0" algn="just">
              <a:buNone/>
            </a:pPr>
            <a:r>
              <a:rPr lang="tr-TR" dirty="0" smtClean="0">
                <a:solidFill>
                  <a:schemeClr val="bg1"/>
                </a:solidFill>
                <a:latin typeface="Times New Roman" panose="02020603050405020304" pitchFamily="18" charset="0"/>
                <a:cs typeface="Times New Roman" panose="02020603050405020304" pitchFamily="18" charset="0"/>
              </a:rPr>
              <a:t>      Kurumsal </a:t>
            </a:r>
            <a:r>
              <a:rPr lang="tr-TR" dirty="0">
                <a:solidFill>
                  <a:schemeClr val="bg1"/>
                </a:solidFill>
                <a:latin typeface="Times New Roman" panose="02020603050405020304" pitchFamily="18" charset="0"/>
                <a:cs typeface="Times New Roman" panose="02020603050405020304" pitchFamily="18" charset="0"/>
              </a:rPr>
              <a:t>Kimlik ile Kurumsal imaj arasındaki farkı aza indirmek için doğru iletişimin gerçekleşmesi zorunlu olmaktadır</a:t>
            </a:r>
            <a:r>
              <a:rPr lang="tr-TR" dirty="0" smtClean="0">
                <a:solidFill>
                  <a:schemeClr val="bg1"/>
                </a:solidFill>
                <a:latin typeface="Times New Roman" panose="02020603050405020304" pitchFamily="18" charset="0"/>
                <a:cs typeface="Times New Roman" panose="02020603050405020304" pitchFamily="18" charset="0"/>
              </a:rPr>
              <a:t>. </a:t>
            </a:r>
          </a:p>
          <a:p>
            <a:pPr marL="0" indent="0" algn="just">
              <a:buNone/>
            </a:pPr>
            <a:endParaRPr lang="tr-TR" dirty="0" smtClean="0">
              <a:solidFill>
                <a:schemeClr val="bg1"/>
              </a:solidFill>
              <a:latin typeface="Times New Roman" panose="02020603050405020304" pitchFamily="18" charset="0"/>
              <a:cs typeface="Times New Roman" panose="02020603050405020304" pitchFamily="18" charset="0"/>
            </a:endParaRPr>
          </a:p>
          <a:p>
            <a:pPr marL="0" indent="0" algn="just">
              <a:buNone/>
            </a:pPr>
            <a:r>
              <a:rPr lang="tr-TR" dirty="0">
                <a:solidFill>
                  <a:schemeClr val="bg1"/>
                </a:solidFill>
                <a:latin typeface="Times New Roman" panose="02020603050405020304" pitchFamily="18" charset="0"/>
                <a:cs typeface="Times New Roman" panose="02020603050405020304" pitchFamily="18" charset="0"/>
              </a:rPr>
              <a:t> </a:t>
            </a:r>
            <a:r>
              <a:rPr lang="tr-TR" dirty="0" smtClean="0">
                <a:solidFill>
                  <a:schemeClr val="bg1"/>
                </a:solidFill>
                <a:latin typeface="Times New Roman" panose="02020603050405020304" pitchFamily="18" charset="0"/>
                <a:cs typeface="Times New Roman" panose="02020603050405020304" pitchFamily="18" charset="0"/>
              </a:rPr>
              <a:t>  İletişim ne kadar güçlü olursa kurumsal imaj o kadar doğru ve etkin bir biçimde oluşturulur.</a:t>
            </a:r>
          </a:p>
          <a:p>
            <a:pPr marL="0" indent="0" algn="just">
              <a:buNone/>
            </a:pPr>
            <a:endParaRPr lang="tr-TR"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tr-TR" dirty="0"/>
          </a:p>
        </p:txBody>
      </p:sp>
      <p:pic>
        <p:nvPicPr>
          <p:cNvPr id="4" name="Resim 3"/>
          <p:cNvPicPr>
            <a:picLocks noChangeAspect="1"/>
          </p:cNvPicPr>
          <p:nvPr/>
        </p:nvPicPr>
        <p:blipFill rotWithShape="1">
          <a:blip r:embed="rId2"/>
          <a:srcRect l="10156" b="3765"/>
          <a:stretch/>
        </p:blipFill>
        <p:spPr>
          <a:xfrm>
            <a:off x="0" y="6285760"/>
            <a:ext cx="12192000" cy="486948"/>
          </a:xfrm>
          <a:prstGeom prst="rect">
            <a:avLst/>
          </a:prstGeom>
        </p:spPr>
      </p:pic>
    </p:spTree>
    <p:extLst>
      <p:ext uri="{BB962C8B-B14F-4D97-AF65-F5344CB8AC3E}">
        <p14:creationId xmlns:p14="http://schemas.microsoft.com/office/powerpoint/2010/main" val="1347278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4627" y="3843847"/>
            <a:ext cx="10521387" cy="1134319"/>
          </a:xfrm>
        </p:spPr>
        <p:txBody>
          <a:bodyPr/>
          <a:lstStyle/>
          <a:p>
            <a:pPr marL="0" indent="0" algn="ctr">
              <a:buNone/>
            </a:pPr>
            <a:r>
              <a:rPr lang="tr-TR" sz="4000" dirty="0">
                <a:solidFill>
                  <a:schemeClr val="bg1"/>
                </a:solidFill>
              </a:rPr>
              <a:t>TEŞEKKÜR EDERİM</a:t>
            </a:r>
          </a:p>
          <a:p>
            <a:pPr marL="0" indent="0" algn="ctr">
              <a:buNone/>
            </a:pPr>
            <a:endParaRPr lang="tr-TR" sz="4000" dirty="0">
              <a:solidFill>
                <a:schemeClr val="bg1"/>
              </a:solidFill>
            </a:endParaRPr>
          </a:p>
        </p:txBody>
      </p:sp>
      <p:pic>
        <p:nvPicPr>
          <p:cNvPr id="18" name="Resim 17"/>
          <p:cNvPicPr>
            <a:picLocks noChangeAspect="1"/>
          </p:cNvPicPr>
          <p:nvPr/>
        </p:nvPicPr>
        <p:blipFill rotWithShape="1">
          <a:blip r:embed="rId3"/>
          <a:srcRect l="10156" b="3765"/>
          <a:stretch/>
        </p:blipFill>
        <p:spPr>
          <a:xfrm>
            <a:off x="0" y="6371052"/>
            <a:ext cx="12192000" cy="486948"/>
          </a:xfrm>
          <a:prstGeom prst="rect">
            <a:avLst/>
          </a:prstGeom>
        </p:spPr>
      </p:pic>
    </p:spTree>
    <p:extLst>
      <p:ext uri="{BB962C8B-B14F-4D97-AF65-F5344CB8AC3E}">
        <p14:creationId xmlns:p14="http://schemas.microsoft.com/office/powerpoint/2010/main" val="410628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7242" y="2354762"/>
            <a:ext cx="6055566" cy="3375382"/>
          </a:xfrm>
        </p:spPr>
        <p:txBody>
          <a:bodyPr/>
          <a:lstStyle/>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a:t>
            </a:r>
            <a:r>
              <a:rPr lang="tr-TR" sz="3200" dirty="0" smtClean="0">
                <a:solidFill>
                  <a:schemeClr val="bg2"/>
                </a:solidFill>
                <a:latin typeface="Times New Roman" panose="02020603050405020304" pitchFamily="18" charset="0"/>
                <a:cs typeface="Times New Roman" panose="02020603050405020304" pitchFamily="18" charset="0"/>
              </a:rPr>
              <a:t>    </a:t>
            </a:r>
            <a:r>
              <a:rPr lang="tr-TR" sz="3200" dirty="0" smtClean="0">
                <a:solidFill>
                  <a:schemeClr val="accent2"/>
                </a:solidFill>
                <a:latin typeface="Times New Roman" panose="02020603050405020304" pitchFamily="18" charset="0"/>
                <a:cs typeface="Times New Roman" panose="02020603050405020304" pitchFamily="18" charset="0"/>
              </a:rPr>
              <a:t>Kurumsal </a:t>
            </a:r>
            <a:r>
              <a:rPr lang="tr-TR" sz="3200" dirty="0">
                <a:solidFill>
                  <a:schemeClr val="accent2"/>
                </a:solidFill>
                <a:latin typeface="Times New Roman" panose="02020603050405020304" pitchFamily="18" charset="0"/>
                <a:cs typeface="Times New Roman" panose="02020603050405020304" pitchFamily="18" charset="0"/>
              </a:rPr>
              <a:t>Kültür: </a:t>
            </a:r>
            <a:r>
              <a:rPr lang="tr-TR" sz="3200" dirty="0">
                <a:solidFill>
                  <a:schemeClr val="bg2"/>
                </a:solidFill>
                <a:latin typeface="Times New Roman" panose="02020603050405020304" pitchFamily="18" charset="0"/>
                <a:cs typeface="Times New Roman" panose="02020603050405020304" pitchFamily="18" charset="0"/>
              </a:rPr>
              <a:t>Kurumun dile getirilen ya da dile getirilmeyen kuralları, temel değerleri, simgeleri, inanışları ve </a:t>
            </a:r>
            <a:r>
              <a:rPr lang="tr-TR" sz="3200" dirty="0" smtClean="0">
                <a:solidFill>
                  <a:schemeClr val="bg2"/>
                </a:solidFill>
                <a:latin typeface="Times New Roman" panose="02020603050405020304" pitchFamily="18" charset="0"/>
                <a:cs typeface="Times New Roman" panose="02020603050405020304" pitchFamily="18" charset="0"/>
              </a:rPr>
              <a:t>davranışlarıdır. Kurumun ruhudur. </a:t>
            </a:r>
            <a:r>
              <a:rPr lang="tr-TR" dirty="0"/>
              <a:t>	</a:t>
            </a:r>
          </a:p>
        </p:txBody>
      </p:sp>
      <p:sp>
        <p:nvSpPr>
          <p:cNvPr id="2" name="Metin kutusu 1"/>
          <p:cNvSpPr txBox="1"/>
          <p:nvPr/>
        </p:nvSpPr>
        <p:spPr>
          <a:xfrm>
            <a:off x="3361873" y="1401389"/>
            <a:ext cx="5618939" cy="584775"/>
          </a:xfrm>
          <a:prstGeom prst="rect">
            <a:avLst/>
          </a:prstGeom>
          <a:noFill/>
        </p:spPr>
        <p:txBody>
          <a:bodyPr wrap="square" rtlCol="0">
            <a:spAutoFit/>
          </a:bodyPr>
          <a:lstStyle/>
          <a:p>
            <a:r>
              <a:rPr lang="tr-TR" sz="3200" b="1" dirty="0" smtClean="0">
                <a:solidFill>
                  <a:schemeClr val="accent2">
                    <a:lumMod val="75000"/>
                  </a:schemeClr>
                </a:solidFill>
                <a:latin typeface="Times New Roman" panose="02020603050405020304" pitchFamily="18" charset="0"/>
                <a:cs typeface="Times New Roman" panose="02020603050405020304" pitchFamily="18" charset="0"/>
              </a:rPr>
              <a:t>KURUMSAL </a:t>
            </a:r>
            <a:r>
              <a:rPr lang="tr-TR" sz="3200" b="1" dirty="0">
                <a:solidFill>
                  <a:schemeClr val="accent2">
                    <a:lumMod val="75000"/>
                  </a:schemeClr>
                </a:solidFill>
                <a:latin typeface="Times New Roman" panose="02020603050405020304" pitchFamily="18" charset="0"/>
                <a:cs typeface="Times New Roman" panose="02020603050405020304" pitchFamily="18" charset="0"/>
              </a:rPr>
              <a:t>KÜLTÜR</a:t>
            </a:r>
            <a:endParaRPr lang="tr-TR" sz="3200" b="1" dirty="0">
              <a:solidFill>
                <a:schemeClr val="accent2">
                  <a:lumMod val="75000"/>
                </a:schemeClr>
              </a:solidFill>
            </a:endParaRPr>
          </a:p>
        </p:txBody>
      </p:sp>
      <p:pic>
        <p:nvPicPr>
          <p:cNvPr id="18" name="Resim 17"/>
          <p:cNvPicPr>
            <a:picLocks noChangeAspect="1"/>
          </p:cNvPicPr>
          <p:nvPr/>
        </p:nvPicPr>
        <p:blipFill rotWithShape="1">
          <a:blip r:embed="rId3"/>
          <a:srcRect l="10156" b="3765"/>
          <a:stretch/>
        </p:blipFill>
        <p:spPr>
          <a:xfrm>
            <a:off x="0" y="6226173"/>
            <a:ext cx="12192000" cy="486948"/>
          </a:xfrm>
          <a:prstGeom prst="rect">
            <a:avLst/>
          </a:prstGeom>
        </p:spPr>
      </p:pic>
      <p:pic>
        <p:nvPicPr>
          <p:cNvPr id="19" name="Resim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3632" y="2234179"/>
            <a:ext cx="5458689" cy="361654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2269087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199698"/>
            <a:ext cx="6359236" cy="4351338"/>
          </a:xfrm>
        </p:spPr>
        <p:txBody>
          <a:bodyPr/>
          <a:lstStyle/>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Tüm </a:t>
            </a:r>
            <a:r>
              <a:rPr lang="tr-TR" dirty="0">
                <a:solidFill>
                  <a:schemeClr val="bg2"/>
                </a:solidFill>
                <a:latin typeface="Times New Roman" panose="02020603050405020304" pitchFamily="18" charset="0"/>
                <a:cs typeface="Times New Roman" panose="02020603050405020304" pitchFamily="18" charset="0"/>
              </a:rPr>
              <a:t>çalışanlar tarafından paylaşılan </a:t>
            </a:r>
            <a:endParaRPr lang="tr-TR" dirty="0" smtClean="0">
              <a:solidFill>
                <a:schemeClr val="bg2"/>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solidFill>
                  <a:schemeClr val="bg2"/>
                </a:solidFill>
                <a:latin typeface="Times New Roman" panose="02020603050405020304" pitchFamily="18" charset="0"/>
                <a:cs typeface="Times New Roman" panose="02020603050405020304" pitchFamily="18" charset="0"/>
              </a:rPr>
              <a:t>anlayış,</a:t>
            </a:r>
          </a:p>
          <a:p>
            <a:pPr algn="just">
              <a:buFont typeface="Wingdings" panose="05000000000000000000" pitchFamily="2" charset="2"/>
              <a:buChar char="Ø"/>
            </a:pPr>
            <a:r>
              <a:rPr lang="tr-TR" dirty="0" smtClean="0">
                <a:solidFill>
                  <a:schemeClr val="bg2"/>
                </a:solidFill>
                <a:latin typeface="Times New Roman" panose="02020603050405020304" pitchFamily="18" charset="0"/>
                <a:cs typeface="Times New Roman" panose="02020603050405020304" pitchFamily="18" charset="0"/>
              </a:rPr>
              <a:t>alışkanlık,</a:t>
            </a:r>
          </a:p>
          <a:p>
            <a:pPr algn="just">
              <a:buFont typeface="Wingdings" panose="05000000000000000000" pitchFamily="2" charset="2"/>
              <a:buChar char="Ø"/>
            </a:pPr>
            <a:r>
              <a:rPr lang="tr-TR" dirty="0" smtClean="0">
                <a:solidFill>
                  <a:schemeClr val="bg2"/>
                </a:solidFill>
                <a:latin typeface="Times New Roman" panose="02020603050405020304" pitchFamily="18" charset="0"/>
                <a:cs typeface="Times New Roman" panose="02020603050405020304" pitchFamily="18" charset="0"/>
              </a:rPr>
              <a:t> </a:t>
            </a:r>
            <a:r>
              <a:rPr lang="tr-TR" dirty="0">
                <a:solidFill>
                  <a:schemeClr val="bg2"/>
                </a:solidFill>
                <a:latin typeface="Times New Roman" panose="02020603050405020304" pitchFamily="18" charset="0"/>
                <a:cs typeface="Times New Roman" panose="02020603050405020304" pitchFamily="18" charset="0"/>
              </a:rPr>
              <a:t>tutum ve davranış kalıpları, </a:t>
            </a:r>
            <a:endParaRPr lang="tr-TR" dirty="0" smtClean="0">
              <a:solidFill>
                <a:schemeClr val="bg2"/>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solidFill>
                  <a:schemeClr val="bg2"/>
                </a:solidFill>
                <a:latin typeface="Times New Roman" panose="02020603050405020304" pitchFamily="18" charset="0"/>
                <a:cs typeface="Times New Roman" panose="02020603050405020304" pitchFamily="18" charset="0"/>
              </a:rPr>
              <a:t>benimsenmiş </a:t>
            </a:r>
            <a:r>
              <a:rPr lang="tr-TR" dirty="0">
                <a:solidFill>
                  <a:schemeClr val="bg2"/>
                </a:solidFill>
                <a:latin typeface="Times New Roman" panose="02020603050405020304" pitchFamily="18" charset="0"/>
                <a:cs typeface="Times New Roman" panose="02020603050405020304" pitchFamily="18" charset="0"/>
              </a:rPr>
              <a:t>ortak düşünce tarzı ve kurallar bütünü </a:t>
            </a:r>
            <a:r>
              <a:rPr lang="tr-TR" dirty="0" smtClean="0">
                <a:solidFill>
                  <a:schemeClr val="bg2"/>
                </a:solidFill>
                <a:latin typeface="Times New Roman" panose="02020603050405020304" pitchFamily="18" charset="0"/>
                <a:cs typeface="Times New Roman" panose="02020603050405020304" pitchFamily="18" charset="0"/>
              </a:rPr>
              <a:t>kurum </a:t>
            </a:r>
            <a:r>
              <a:rPr lang="tr-TR" dirty="0">
                <a:solidFill>
                  <a:schemeClr val="bg2"/>
                </a:solidFill>
                <a:latin typeface="Times New Roman" panose="02020603050405020304" pitchFamily="18" charset="0"/>
                <a:cs typeface="Times New Roman" panose="02020603050405020304" pitchFamily="18" charset="0"/>
              </a:rPr>
              <a:t>kültürünü oluşturur. </a:t>
            </a:r>
          </a:p>
        </p:txBody>
      </p:sp>
      <p:sp>
        <p:nvSpPr>
          <p:cNvPr id="4" name="Metin kutusu 3"/>
          <p:cNvSpPr txBox="1"/>
          <p:nvPr/>
        </p:nvSpPr>
        <p:spPr>
          <a:xfrm>
            <a:off x="4613564" y="1039091"/>
            <a:ext cx="3852465" cy="800219"/>
          </a:xfrm>
          <a:prstGeom prst="rect">
            <a:avLst/>
          </a:prstGeom>
          <a:noFill/>
        </p:spPr>
        <p:txBody>
          <a:bodyPr wrap="none" rtlCol="0">
            <a:spAutoFit/>
          </a:bodyPr>
          <a:lstStyle/>
          <a:p>
            <a:r>
              <a:rPr lang="tr-TR" sz="2800" b="1" dirty="0">
                <a:solidFill>
                  <a:schemeClr val="accent2">
                    <a:lumMod val="75000"/>
                  </a:schemeClr>
                </a:solidFill>
                <a:latin typeface="Times New Roman" panose="02020603050405020304" pitchFamily="18" charset="0"/>
                <a:cs typeface="Times New Roman" panose="02020603050405020304" pitchFamily="18" charset="0"/>
              </a:rPr>
              <a:t>KURUMSAL KÜLTÜR</a:t>
            </a:r>
            <a:endParaRPr lang="tr-TR" sz="2800" b="1" dirty="0">
              <a:solidFill>
                <a:schemeClr val="accent2">
                  <a:lumMod val="75000"/>
                </a:schemeClr>
              </a:solidFill>
            </a:endParaRPr>
          </a:p>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489" y="2199697"/>
            <a:ext cx="5278583" cy="41733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72205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0945" y="2272145"/>
            <a:ext cx="6470073" cy="3904818"/>
          </a:xfrm>
        </p:spPr>
        <p:txBody>
          <a:bodyPr/>
          <a:lstStyle/>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a:t>
            </a:r>
            <a:r>
              <a:rPr lang="tr-TR" sz="3200" dirty="0" smtClean="0">
                <a:solidFill>
                  <a:schemeClr val="bg2"/>
                </a:solidFill>
                <a:latin typeface="Times New Roman" panose="02020603050405020304" pitchFamily="18" charset="0"/>
                <a:cs typeface="Times New Roman" panose="02020603050405020304" pitchFamily="18" charset="0"/>
              </a:rPr>
              <a:t>Kurum </a:t>
            </a:r>
            <a:r>
              <a:rPr lang="tr-TR" sz="3200" dirty="0">
                <a:solidFill>
                  <a:schemeClr val="bg2"/>
                </a:solidFill>
                <a:latin typeface="Times New Roman" panose="02020603050405020304" pitchFamily="18" charset="0"/>
                <a:cs typeface="Times New Roman" panose="02020603050405020304" pitchFamily="18" charset="0"/>
              </a:rPr>
              <a:t>içerisinde bir çatı görevi üstlenen kurum </a:t>
            </a:r>
            <a:r>
              <a:rPr lang="tr-TR" sz="3200" dirty="0" smtClean="0">
                <a:solidFill>
                  <a:schemeClr val="bg2"/>
                </a:solidFill>
                <a:latin typeface="Times New Roman" panose="02020603050405020304" pitchFamily="18" charset="0"/>
                <a:cs typeface="Times New Roman" panose="02020603050405020304" pitchFamily="18" charset="0"/>
              </a:rPr>
              <a:t>kültürü;</a:t>
            </a:r>
          </a:p>
          <a:p>
            <a:pPr marL="0" indent="0" algn="just">
              <a:buNone/>
            </a:pPr>
            <a:r>
              <a:rPr lang="tr-TR" sz="3200" dirty="0">
                <a:solidFill>
                  <a:schemeClr val="bg2"/>
                </a:solidFill>
                <a:latin typeface="Times New Roman" panose="02020603050405020304" pitchFamily="18" charset="0"/>
                <a:cs typeface="Times New Roman" panose="02020603050405020304" pitchFamily="18" charset="0"/>
              </a:rPr>
              <a:t> </a:t>
            </a:r>
            <a:r>
              <a:rPr lang="tr-TR" sz="3200" dirty="0" smtClean="0">
                <a:solidFill>
                  <a:schemeClr val="bg2"/>
                </a:solidFill>
                <a:latin typeface="Times New Roman" panose="02020603050405020304" pitchFamily="18" charset="0"/>
                <a:cs typeface="Times New Roman" panose="02020603050405020304" pitchFamily="18" charset="0"/>
              </a:rPr>
              <a:t> </a:t>
            </a:r>
            <a:r>
              <a:rPr lang="tr-TR" sz="3200" dirty="0">
                <a:solidFill>
                  <a:schemeClr val="bg2"/>
                </a:solidFill>
                <a:latin typeface="Times New Roman" panose="02020603050405020304" pitchFamily="18" charset="0"/>
                <a:cs typeface="Times New Roman" panose="02020603050405020304" pitchFamily="18" charset="0"/>
              </a:rPr>
              <a:t>farklı  görüşe sahip </a:t>
            </a:r>
            <a:r>
              <a:rPr lang="tr-TR" sz="3200" dirty="0" smtClean="0">
                <a:solidFill>
                  <a:schemeClr val="bg2"/>
                </a:solidFill>
                <a:latin typeface="Times New Roman" panose="02020603050405020304" pitchFamily="18" charset="0"/>
                <a:cs typeface="Times New Roman" panose="02020603050405020304" pitchFamily="18" charset="0"/>
              </a:rPr>
              <a:t>bireyleri </a:t>
            </a:r>
            <a:r>
              <a:rPr lang="tr-TR" sz="3200" dirty="0">
                <a:solidFill>
                  <a:schemeClr val="bg2"/>
                </a:solidFill>
                <a:latin typeface="Times New Roman" panose="02020603050405020304" pitchFamily="18" charset="0"/>
                <a:cs typeface="Times New Roman" panose="02020603050405020304" pitchFamily="18" charset="0"/>
              </a:rPr>
              <a:t>ortak bir işi başarmaya yönelik olarak bir arada </a:t>
            </a:r>
            <a:r>
              <a:rPr lang="tr-TR" sz="3200" dirty="0" smtClean="0">
                <a:solidFill>
                  <a:schemeClr val="bg2"/>
                </a:solidFill>
                <a:latin typeface="Times New Roman" panose="02020603050405020304" pitchFamily="18" charset="0"/>
                <a:cs typeface="Times New Roman" panose="02020603050405020304" pitchFamily="18" charset="0"/>
              </a:rPr>
              <a:t>tutan,</a:t>
            </a:r>
          </a:p>
          <a:p>
            <a:pPr marL="0" indent="0" algn="just">
              <a:buNone/>
            </a:pPr>
            <a:r>
              <a:rPr lang="tr-TR" sz="3200" dirty="0">
                <a:solidFill>
                  <a:schemeClr val="bg2"/>
                </a:solidFill>
                <a:latin typeface="Times New Roman" panose="02020603050405020304" pitchFamily="18" charset="0"/>
                <a:cs typeface="Times New Roman" panose="02020603050405020304" pitchFamily="18" charset="0"/>
              </a:rPr>
              <a:t> </a:t>
            </a:r>
            <a:r>
              <a:rPr lang="tr-TR" sz="3200" dirty="0" smtClean="0">
                <a:solidFill>
                  <a:schemeClr val="bg2"/>
                </a:solidFill>
                <a:latin typeface="Times New Roman" panose="02020603050405020304" pitchFamily="18" charset="0"/>
                <a:cs typeface="Times New Roman" panose="02020603050405020304" pitchFamily="18" charset="0"/>
              </a:rPr>
              <a:t> </a:t>
            </a:r>
            <a:r>
              <a:rPr lang="tr-TR" sz="3200" dirty="0">
                <a:solidFill>
                  <a:schemeClr val="bg2"/>
                </a:solidFill>
                <a:latin typeface="Times New Roman" panose="02020603050405020304" pitchFamily="18" charset="0"/>
                <a:cs typeface="Times New Roman" panose="02020603050405020304" pitchFamily="18" charset="0"/>
              </a:rPr>
              <a:t>hep birlikte  hareket etmelerini sağlayan bir yapısal özellik gösterdiği için çok önemlidir.</a:t>
            </a:r>
          </a:p>
          <a:p>
            <a:pPr algn="just"/>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1963" y="1399309"/>
            <a:ext cx="5140037" cy="493221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62909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110" y="1601125"/>
            <a:ext cx="11613784" cy="4351338"/>
          </a:xfrm>
        </p:spPr>
        <p:txBody>
          <a:bodyPr/>
          <a:lstStyle/>
          <a:p>
            <a:pPr marL="0" indent="0" algn="just">
              <a:buNone/>
            </a:pPr>
            <a:r>
              <a:rPr lang="tr-TR" dirty="0" smtClean="0">
                <a:solidFill>
                  <a:schemeClr val="bg2"/>
                </a:solidFill>
                <a:latin typeface="Times New Roman" panose="02020603050405020304" pitchFamily="18" charset="0"/>
                <a:cs typeface="Times New Roman" panose="02020603050405020304" pitchFamily="18" charset="0"/>
              </a:rPr>
              <a:t>     Çalışanların</a:t>
            </a:r>
            <a:r>
              <a:rPr lang="tr-TR" dirty="0">
                <a:solidFill>
                  <a:schemeClr val="bg2"/>
                </a:solidFill>
                <a:latin typeface="Times New Roman" panose="02020603050405020304" pitchFamily="18" charset="0"/>
                <a:cs typeface="Times New Roman" panose="02020603050405020304" pitchFamily="18" charset="0"/>
              </a:rPr>
              <a:t>;</a:t>
            </a:r>
          </a:p>
          <a:p>
            <a:pPr algn="just">
              <a:lnSpc>
                <a:spcPct val="120000"/>
              </a:lnSpc>
              <a:spcBef>
                <a:spcPts val="0"/>
              </a:spcBef>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Giyim tarzları, </a:t>
            </a:r>
          </a:p>
          <a:p>
            <a:pPr algn="just">
              <a:lnSpc>
                <a:spcPct val="120000"/>
              </a:lnSpc>
              <a:spcBef>
                <a:spcPts val="0"/>
              </a:spcBef>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Çalışanların hitap </a:t>
            </a:r>
            <a:r>
              <a:rPr lang="tr-TR" dirty="0" smtClean="0">
                <a:solidFill>
                  <a:schemeClr val="bg2"/>
                </a:solidFill>
                <a:latin typeface="Times New Roman" panose="02020603050405020304" pitchFamily="18" charset="0"/>
                <a:cs typeface="Times New Roman" panose="02020603050405020304" pitchFamily="18" charset="0"/>
              </a:rPr>
              <a:t>şekilleri,</a:t>
            </a:r>
          </a:p>
          <a:p>
            <a:pPr algn="just">
              <a:lnSpc>
                <a:spcPct val="120000"/>
              </a:lnSpc>
              <a:spcBef>
                <a:spcPts val="0"/>
              </a:spcBef>
              <a:buFont typeface="Wingdings" panose="05000000000000000000" pitchFamily="2" charset="2"/>
              <a:buChar char="Ø"/>
            </a:pPr>
            <a:r>
              <a:rPr lang="tr-TR" dirty="0" smtClean="0">
                <a:solidFill>
                  <a:schemeClr val="bg2"/>
                </a:solidFill>
                <a:latin typeface="Times New Roman" panose="02020603050405020304" pitchFamily="18" charset="0"/>
                <a:cs typeface="Times New Roman" panose="02020603050405020304" pitchFamily="18" charset="0"/>
              </a:rPr>
              <a:t>Telefonda </a:t>
            </a:r>
            <a:r>
              <a:rPr lang="tr-TR" dirty="0">
                <a:solidFill>
                  <a:schemeClr val="bg2"/>
                </a:solidFill>
                <a:latin typeface="Times New Roman" panose="02020603050405020304" pitchFamily="18" charset="0"/>
                <a:cs typeface="Times New Roman" panose="02020603050405020304" pitchFamily="18" charset="0"/>
              </a:rPr>
              <a:t>konuşma tarzları,</a:t>
            </a:r>
          </a:p>
          <a:p>
            <a:pPr algn="just">
              <a:lnSpc>
                <a:spcPct val="120000"/>
              </a:lnSpc>
              <a:spcBef>
                <a:spcPts val="0"/>
              </a:spcBef>
              <a:buFont typeface="Wingdings" panose="05000000000000000000" pitchFamily="2" charset="2"/>
              <a:buChar char="Ø"/>
            </a:pPr>
            <a:r>
              <a:rPr lang="tr-TR" dirty="0" smtClean="0">
                <a:solidFill>
                  <a:schemeClr val="bg2"/>
                </a:solidFill>
                <a:latin typeface="Times New Roman" panose="02020603050405020304" pitchFamily="18" charset="0"/>
                <a:cs typeface="Times New Roman" panose="02020603050405020304" pitchFamily="18" charset="0"/>
              </a:rPr>
              <a:t>Toplantı </a:t>
            </a:r>
            <a:r>
              <a:rPr lang="tr-TR" dirty="0">
                <a:solidFill>
                  <a:schemeClr val="bg2"/>
                </a:solidFill>
                <a:latin typeface="Times New Roman" panose="02020603050405020304" pitchFamily="18" charset="0"/>
                <a:cs typeface="Times New Roman" panose="02020603050405020304" pitchFamily="18" charset="0"/>
              </a:rPr>
              <a:t>düzeni, fiziksel ortamlar, </a:t>
            </a:r>
          </a:p>
          <a:p>
            <a:pPr algn="just">
              <a:lnSpc>
                <a:spcPct val="120000"/>
              </a:lnSpc>
              <a:spcBef>
                <a:spcPts val="0"/>
              </a:spcBef>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Yeni fikir </a:t>
            </a:r>
            <a:r>
              <a:rPr lang="tr-TR" dirty="0" smtClean="0">
                <a:solidFill>
                  <a:schemeClr val="bg2"/>
                </a:solidFill>
                <a:latin typeface="Times New Roman" panose="02020603050405020304" pitchFamily="18" charset="0"/>
                <a:cs typeface="Times New Roman" panose="02020603050405020304" pitchFamily="18" charset="0"/>
              </a:rPr>
              <a:t>geliştirme yöntemleri, </a:t>
            </a:r>
            <a:endParaRPr lang="tr-TR" dirty="0">
              <a:solidFill>
                <a:schemeClr val="bg2"/>
              </a:solidFill>
              <a:latin typeface="Times New Roman" panose="02020603050405020304" pitchFamily="18" charset="0"/>
              <a:cs typeface="Times New Roman" panose="02020603050405020304" pitchFamily="18" charset="0"/>
            </a:endParaRPr>
          </a:p>
          <a:p>
            <a:pPr algn="just">
              <a:lnSpc>
                <a:spcPct val="120000"/>
              </a:lnSpc>
              <a:spcBef>
                <a:spcPts val="0"/>
              </a:spcBef>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Öğrenme ve öğretme </a:t>
            </a:r>
            <a:r>
              <a:rPr lang="tr-TR" dirty="0" smtClean="0">
                <a:solidFill>
                  <a:schemeClr val="bg2"/>
                </a:solidFill>
                <a:latin typeface="Times New Roman" panose="02020603050405020304" pitchFamily="18" charset="0"/>
                <a:cs typeface="Times New Roman" panose="02020603050405020304" pitchFamily="18" charset="0"/>
              </a:rPr>
              <a:t>şekilleri </a:t>
            </a:r>
          </a:p>
          <a:p>
            <a:pPr marL="0" indent="0" algn="just">
              <a:lnSpc>
                <a:spcPct val="120000"/>
              </a:lnSpc>
              <a:spcBef>
                <a:spcPts val="0"/>
              </a:spcBef>
              <a:buNone/>
            </a:pPr>
            <a:r>
              <a:rPr lang="tr-TR" dirty="0">
                <a:solidFill>
                  <a:schemeClr val="bg2"/>
                </a:solidFill>
                <a:latin typeface="Times New Roman" panose="02020603050405020304" pitchFamily="18" charset="0"/>
                <a:cs typeface="Times New Roman" panose="02020603050405020304" pitchFamily="18" charset="0"/>
              </a:rPr>
              <a:t> </a:t>
            </a:r>
            <a:r>
              <a:rPr lang="tr-TR" dirty="0" smtClean="0">
                <a:solidFill>
                  <a:schemeClr val="bg2"/>
                </a:solidFill>
                <a:latin typeface="Times New Roman" panose="02020603050405020304" pitchFamily="18" charset="0"/>
                <a:cs typeface="Times New Roman" panose="02020603050405020304" pitchFamily="18" charset="0"/>
              </a:rPr>
              <a:t>        konuları </a:t>
            </a:r>
            <a:r>
              <a:rPr lang="tr-TR" dirty="0">
                <a:solidFill>
                  <a:schemeClr val="bg2"/>
                </a:solidFill>
                <a:latin typeface="Times New Roman" panose="02020603050405020304" pitchFamily="18" charset="0"/>
                <a:cs typeface="Times New Roman" panose="02020603050405020304" pitchFamily="18" charset="0"/>
              </a:rPr>
              <a:t>Kurum Kültürünün parçalarıdır. </a:t>
            </a:r>
          </a:p>
          <a:p>
            <a:pPr>
              <a:buFont typeface="Wingdings" panose="05000000000000000000" pitchFamily="2" charset="2"/>
              <a:buChar char="Ø"/>
            </a:pPr>
            <a:endParaRPr lang="tr-TR" dirty="0"/>
          </a:p>
        </p:txBody>
      </p:sp>
      <p:pic>
        <p:nvPicPr>
          <p:cNvPr id="4" name="Resim 3"/>
          <p:cNvPicPr>
            <a:picLocks noChangeAspect="1"/>
          </p:cNvPicPr>
          <p:nvPr/>
        </p:nvPicPr>
        <p:blipFill rotWithShape="1">
          <a:blip r:embed="rId2"/>
          <a:srcRect l="10156" b="3765"/>
          <a:stretch/>
        </p:blipFill>
        <p:spPr>
          <a:xfrm>
            <a:off x="0" y="6176963"/>
            <a:ext cx="12192000" cy="486948"/>
          </a:xfrm>
          <a:prstGeom prst="rect">
            <a:avLst/>
          </a:prstGeom>
        </p:spPr>
      </p:pic>
    </p:spTree>
    <p:extLst>
      <p:ext uri="{BB962C8B-B14F-4D97-AF65-F5344CB8AC3E}">
        <p14:creationId xmlns:p14="http://schemas.microsoft.com/office/powerpoint/2010/main" val="99752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691" y="1825625"/>
            <a:ext cx="7384473" cy="4351338"/>
          </a:xfrm>
        </p:spPr>
        <p:txBody>
          <a:bodyPr/>
          <a:lstStyle/>
          <a:p>
            <a:pPr algn="just">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Kurum kültürü; tüm çalışanları aynı değerler ve aynı çalışma anlayışı çevresinde yakınlaştırarak birbirine bağlar.</a:t>
            </a:r>
          </a:p>
          <a:p>
            <a:pPr algn="just">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Kuruma bütünlük kazandırır, </a:t>
            </a:r>
            <a:r>
              <a:rPr lang="tr-TR" dirty="0" smtClean="0">
                <a:solidFill>
                  <a:schemeClr val="bg2"/>
                </a:solidFill>
                <a:latin typeface="Times New Roman" panose="02020603050405020304" pitchFamily="18" charset="0"/>
                <a:cs typeface="Times New Roman" panose="02020603050405020304" pitchFamily="18" charset="0"/>
              </a:rPr>
              <a:t>yol </a:t>
            </a:r>
            <a:r>
              <a:rPr lang="tr-TR" dirty="0">
                <a:solidFill>
                  <a:schemeClr val="bg2"/>
                </a:solidFill>
                <a:latin typeface="Times New Roman" panose="02020603050405020304" pitchFamily="18" charset="0"/>
                <a:cs typeface="Times New Roman" panose="02020603050405020304" pitchFamily="18" charset="0"/>
              </a:rPr>
              <a:t>göstericidir ve kişilerin nasıl davranması gerektiğini belirler.</a:t>
            </a:r>
          </a:p>
          <a:p>
            <a:pPr algn="just">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Kurum için neyin önemli olduğunu belirler, </a:t>
            </a:r>
            <a:r>
              <a:rPr lang="tr-TR" dirty="0" smtClean="0">
                <a:solidFill>
                  <a:schemeClr val="bg2"/>
                </a:solidFill>
                <a:latin typeface="Times New Roman" panose="02020603050405020304" pitchFamily="18" charset="0"/>
                <a:cs typeface="Times New Roman" panose="02020603050405020304" pitchFamily="18" charset="0"/>
              </a:rPr>
              <a:t>ve </a:t>
            </a:r>
            <a:r>
              <a:rPr lang="tr-TR" dirty="0">
                <a:solidFill>
                  <a:schemeClr val="bg2"/>
                </a:solidFill>
                <a:latin typeface="Times New Roman" panose="02020603050405020304" pitchFamily="18" charset="0"/>
                <a:cs typeface="Times New Roman" panose="02020603050405020304" pitchFamily="18" charset="0"/>
              </a:rPr>
              <a:t>çalışanlara kurumsal aidiyet hissi verir. Kurumsal kimliği </a:t>
            </a:r>
            <a:r>
              <a:rPr lang="tr-TR" dirty="0" smtClean="0">
                <a:solidFill>
                  <a:schemeClr val="bg2"/>
                </a:solidFill>
                <a:latin typeface="Times New Roman" panose="02020603050405020304" pitchFamily="18" charset="0"/>
                <a:cs typeface="Times New Roman" panose="02020603050405020304" pitchFamily="18" charset="0"/>
              </a:rPr>
              <a:t>oluşturur ve </a:t>
            </a:r>
            <a:r>
              <a:rPr lang="tr-TR" dirty="0">
                <a:solidFill>
                  <a:schemeClr val="bg2"/>
                </a:solidFill>
                <a:latin typeface="Times New Roman" panose="02020603050405020304" pitchFamily="18" charset="0"/>
                <a:cs typeface="Times New Roman" panose="02020603050405020304" pitchFamily="18" charset="0"/>
              </a:rPr>
              <a:t>kurumun inanç ve değerlerine bağlılık yaratır.</a:t>
            </a:r>
          </a:p>
          <a:p>
            <a:pPr marL="0" indent="0">
              <a:buNone/>
            </a:pPr>
            <a:endParaRPr lang="tr-TR" dirty="0">
              <a:solidFill>
                <a:schemeClr val="bg2"/>
              </a:solidFill>
            </a:endParaRPr>
          </a:p>
          <a:p>
            <a:endParaRPr lang="tr-TR" dirty="0"/>
          </a:p>
        </p:txBody>
      </p:sp>
      <p:pic>
        <p:nvPicPr>
          <p:cNvPr id="4" name="Resim 3"/>
          <p:cNvPicPr>
            <a:picLocks noChangeAspect="1"/>
          </p:cNvPicPr>
          <p:nvPr/>
        </p:nvPicPr>
        <p:blipFill rotWithShape="1">
          <a:blip r:embed="rId2"/>
          <a:srcRect l="10156" b="3765"/>
          <a:stretch/>
        </p:blipFill>
        <p:spPr>
          <a:xfrm>
            <a:off x="0" y="6176963"/>
            <a:ext cx="12192000" cy="486948"/>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0945" y="2175163"/>
            <a:ext cx="3629891" cy="31241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677123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0382" y="2069099"/>
            <a:ext cx="10515600" cy="4351338"/>
          </a:xfrm>
        </p:spPr>
        <p:txBody>
          <a:bodyPr/>
          <a:lstStyle/>
          <a:p>
            <a:pPr>
              <a:spcBef>
                <a:spcPts val="0"/>
              </a:spcBef>
              <a:buFont typeface="Wingdings" panose="05000000000000000000" pitchFamily="2" charset="2"/>
              <a:buChar char="Ø"/>
            </a:pPr>
            <a:r>
              <a:rPr lang="tr-TR" dirty="0">
                <a:solidFill>
                  <a:schemeClr val="bg2"/>
                </a:solidFill>
                <a:latin typeface="Times New Roman" panose="02020603050405020304" pitchFamily="18" charset="0"/>
                <a:cs typeface="Times New Roman" panose="02020603050405020304" pitchFamily="18" charset="0"/>
              </a:rPr>
              <a:t>Kurum kültürü bütünleştiricidir, kabul </a:t>
            </a:r>
            <a:r>
              <a:rPr lang="tr-TR" dirty="0" smtClean="0">
                <a:solidFill>
                  <a:schemeClr val="bg2"/>
                </a:solidFill>
                <a:latin typeface="Times New Roman" panose="02020603050405020304" pitchFamily="18" charset="0"/>
                <a:cs typeface="Times New Roman" panose="02020603050405020304" pitchFamily="18" charset="0"/>
              </a:rPr>
              <a:t>görmüştür </a:t>
            </a:r>
            <a:r>
              <a:rPr lang="tr-TR" dirty="0">
                <a:solidFill>
                  <a:schemeClr val="bg2"/>
                </a:solidFill>
                <a:latin typeface="Times New Roman" panose="02020603050405020304" pitchFamily="18" charset="0"/>
                <a:cs typeface="Times New Roman" panose="02020603050405020304" pitchFamily="18" charset="0"/>
              </a:rPr>
              <a:t>ve ifade edilmeden de anlaşılabilir. </a:t>
            </a:r>
            <a:endParaRPr lang="tr-TR" dirty="0" smtClean="0">
              <a:solidFill>
                <a:schemeClr val="bg2"/>
              </a:solidFill>
              <a:latin typeface="Times New Roman" panose="02020603050405020304" pitchFamily="18" charset="0"/>
              <a:cs typeface="Times New Roman" panose="02020603050405020304" pitchFamily="18" charset="0"/>
            </a:endParaRPr>
          </a:p>
          <a:p>
            <a:pPr marL="0" indent="0">
              <a:spcBef>
                <a:spcPts val="0"/>
              </a:spcBef>
              <a:buNone/>
            </a:pPr>
            <a:endParaRPr lang="tr-TR" dirty="0">
              <a:solidFill>
                <a:schemeClr val="bg2"/>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pPr>
            <a:r>
              <a:rPr lang="tr-TR" dirty="0" smtClean="0">
                <a:solidFill>
                  <a:schemeClr val="bg2"/>
                </a:solidFill>
                <a:latin typeface="Times New Roman" panose="02020603050405020304" pitchFamily="18" charset="0"/>
                <a:cs typeface="Times New Roman" panose="02020603050405020304" pitchFamily="18" charset="0"/>
              </a:rPr>
              <a:t>Kurum </a:t>
            </a:r>
            <a:r>
              <a:rPr lang="tr-TR" dirty="0">
                <a:solidFill>
                  <a:schemeClr val="bg2"/>
                </a:solidFill>
                <a:latin typeface="Times New Roman" panose="02020603050405020304" pitchFamily="18" charset="0"/>
                <a:cs typeface="Times New Roman" panose="02020603050405020304" pitchFamily="18" charset="0"/>
              </a:rPr>
              <a:t>kültürü, uygun davranış ve ilişkileri düzenlemekte, çalışanları motive </a:t>
            </a:r>
            <a:r>
              <a:rPr lang="tr-TR" dirty="0" smtClean="0">
                <a:solidFill>
                  <a:schemeClr val="bg2"/>
                </a:solidFill>
                <a:latin typeface="Times New Roman" panose="02020603050405020304" pitchFamily="18" charset="0"/>
                <a:cs typeface="Times New Roman" panose="02020603050405020304" pitchFamily="18" charset="0"/>
              </a:rPr>
              <a:t>etmekte, değerlerin </a:t>
            </a:r>
            <a:r>
              <a:rPr lang="tr-TR" dirty="0">
                <a:solidFill>
                  <a:schemeClr val="bg2"/>
                </a:solidFill>
                <a:latin typeface="Times New Roman" panose="02020603050405020304" pitchFamily="18" charset="0"/>
                <a:cs typeface="Times New Roman" panose="02020603050405020304" pitchFamily="18" charset="0"/>
              </a:rPr>
              <a:t>ve iç ilişkilerin düzenlenmesinde </a:t>
            </a:r>
            <a:r>
              <a:rPr lang="tr-TR" dirty="0" smtClean="0">
                <a:solidFill>
                  <a:schemeClr val="bg2"/>
                </a:solidFill>
                <a:latin typeface="Times New Roman" panose="02020603050405020304" pitchFamily="18" charset="0"/>
                <a:cs typeface="Times New Roman" panose="02020603050405020304" pitchFamily="18" charset="0"/>
              </a:rPr>
              <a:t>en büyük  etkiyi </a:t>
            </a:r>
            <a:r>
              <a:rPr lang="tr-TR" dirty="0">
                <a:solidFill>
                  <a:schemeClr val="bg2"/>
                </a:solidFill>
                <a:latin typeface="Times New Roman" panose="02020603050405020304" pitchFamily="18" charset="0"/>
                <a:cs typeface="Times New Roman" panose="02020603050405020304" pitchFamily="18" charset="0"/>
              </a:rPr>
              <a:t>göstermektedir.</a:t>
            </a:r>
          </a:p>
          <a:p>
            <a:endParaRPr lang="tr-TR" dirty="0"/>
          </a:p>
        </p:txBody>
      </p:sp>
      <p:pic>
        <p:nvPicPr>
          <p:cNvPr id="4" name="Resim 3"/>
          <p:cNvPicPr>
            <a:picLocks noChangeAspect="1"/>
          </p:cNvPicPr>
          <p:nvPr/>
        </p:nvPicPr>
        <p:blipFill rotWithShape="1">
          <a:blip r:embed="rId2"/>
          <a:srcRect l="10156" b="3765"/>
          <a:stretch/>
        </p:blipFill>
        <p:spPr>
          <a:xfrm>
            <a:off x="0" y="6176963"/>
            <a:ext cx="12192000" cy="486948"/>
          </a:xfrm>
          <a:prstGeom prst="rect">
            <a:avLst/>
          </a:prstGeom>
        </p:spPr>
      </p:pic>
    </p:spTree>
    <p:extLst>
      <p:ext uri="{BB962C8B-B14F-4D97-AF65-F5344CB8AC3E}">
        <p14:creationId xmlns:p14="http://schemas.microsoft.com/office/powerpoint/2010/main" val="4200946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a:xfrm>
            <a:off x="658091" y="2546062"/>
            <a:ext cx="10515600" cy="3672800"/>
          </a:xfrm>
          <a:prstGeom prst="rect">
            <a:avLst/>
          </a:prstGeom>
        </p:spPr>
        <p:txBody>
          <a:bodyPr wrap="square">
            <a:spAutoFit/>
          </a:bodyPr>
          <a:lstStyle/>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    </a:t>
            </a:r>
            <a:r>
              <a:rPr lang="tr-TR" sz="3600" dirty="0" smtClean="0">
                <a:solidFill>
                  <a:schemeClr val="accent2"/>
                </a:solidFill>
                <a:latin typeface="Times New Roman" panose="02020603050405020304" pitchFamily="18" charset="0"/>
                <a:cs typeface="Times New Roman" panose="02020603050405020304" pitchFamily="18" charset="0"/>
              </a:rPr>
              <a:t>Kurumsal </a:t>
            </a:r>
            <a:r>
              <a:rPr lang="tr-TR" sz="3600" dirty="0">
                <a:solidFill>
                  <a:schemeClr val="accent2"/>
                </a:solidFill>
                <a:latin typeface="Times New Roman" panose="02020603050405020304" pitchFamily="18" charset="0"/>
                <a:cs typeface="Times New Roman" panose="02020603050405020304" pitchFamily="18" charset="0"/>
              </a:rPr>
              <a:t>İmaj;</a:t>
            </a:r>
            <a:r>
              <a:rPr lang="tr-TR" sz="3600" dirty="0">
                <a:solidFill>
                  <a:schemeClr val="bg1"/>
                </a:solidFill>
                <a:latin typeface="Times New Roman" panose="02020603050405020304" pitchFamily="18" charset="0"/>
                <a:cs typeface="Times New Roman" panose="02020603050405020304" pitchFamily="18" charset="0"/>
              </a:rPr>
              <a:t> kurumun insanlar tarafından o kuruma ilişkin izlenimlerini, duygularını, düşüncelerini ve algılarını ifade etmektedir.  </a:t>
            </a:r>
          </a:p>
          <a:p>
            <a:pPr marL="0" indent="0" algn="just">
              <a:buNone/>
            </a:pPr>
            <a:r>
              <a:rPr lang="tr-TR" sz="3600" dirty="0" smtClean="0">
                <a:solidFill>
                  <a:schemeClr val="bg1"/>
                </a:solidFill>
                <a:latin typeface="Times New Roman" panose="02020603050405020304" pitchFamily="18" charset="0"/>
                <a:cs typeface="Times New Roman" panose="02020603050405020304" pitchFamily="18" charset="0"/>
              </a:rPr>
              <a:t>  </a:t>
            </a:r>
            <a:r>
              <a:rPr lang="tr-TR" sz="3600" dirty="0" smtClean="0">
                <a:solidFill>
                  <a:schemeClr val="accent2"/>
                </a:solidFill>
                <a:latin typeface="Times New Roman" panose="02020603050405020304" pitchFamily="18" charset="0"/>
                <a:cs typeface="Times New Roman" panose="02020603050405020304" pitchFamily="18" charset="0"/>
              </a:rPr>
              <a:t>Kurumsal </a:t>
            </a:r>
            <a:r>
              <a:rPr lang="tr-TR" sz="3600" dirty="0">
                <a:solidFill>
                  <a:schemeClr val="accent2"/>
                </a:solidFill>
                <a:latin typeface="Times New Roman" panose="02020603050405020304" pitchFamily="18" charset="0"/>
                <a:cs typeface="Times New Roman" panose="02020603050405020304" pitchFamily="18" charset="0"/>
              </a:rPr>
              <a:t>kimlik, </a:t>
            </a:r>
            <a:r>
              <a:rPr lang="tr-TR" sz="3600" dirty="0">
                <a:solidFill>
                  <a:schemeClr val="bg1"/>
                </a:solidFill>
                <a:latin typeface="Times New Roman" panose="02020603050405020304" pitchFamily="18" charset="0"/>
                <a:cs typeface="Times New Roman" panose="02020603050405020304" pitchFamily="18" charset="0"/>
              </a:rPr>
              <a:t>kurumun gerçekte nasıl olduğu, imaj ise bu gerçekliğin insanlar tarafından nasıl algılandığını ifade eder.</a:t>
            </a:r>
          </a:p>
          <a:p>
            <a:pPr algn="just"/>
            <a:endParaRPr lang="tr-TR" sz="2400" dirty="0">
              <a:solidFill>
                <a:schemeClr val="bg1"/>
              </a:solidFill>
            </a:endParaRPr>
          </a:p>
        </p:txBody>
      </p:sp>
    </p:spTree>
    <p:extLst>
      <p:ext uri="{BB962C8B-B14F-4D97-AF65-F5344CB8AC3E}">
        <p14:creationId xmlns:p14="http://schemas.microsoft.com/office/powerpoint/2010/main" val="4216788674"/>
      </p:ext>
    </p:extLst>
  </p:cSld>
  <p:clrMapOvr>
    <a:masterClrMapping/>
  </p:clrMapOvr>
</p:sld>
</file>

<file path=ppt/theme/theme1.xml><?xml version="1.0" encoding="utf-8"?>
<a:theme xmlns:a="http://schemas.openxmlformats.org/drawingml/2006/main" name="bakanlık">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7709E9-8EB0-4C80-9D3A-0981DCC65233}"/>
</file>

<file path=customXml/itemProps2.xml><?xml version="1.0" encoding="utf-8"?>
<ds:datastoreItem xmlns:ds="http://schemas.openxmlformats.org/officeDocument/2006/customXml" ds:itemID="{33468569-2BB9-4A34-8CE0-8147AE8D5455}"/>
</file>

<file path=customXml/itemProps3.xml><?xml version="1.0" encoding="utf-8"?>
<ds:datastoreItem xmlns:ds="http://schemas.openxmlformats.org/officeDocument/2006/customXml" ds:itemID="{44C24893-4D31-4551-8BEA-3C291BC4674E}"/>
</file>

<file path=docProps/app.xml><?xml version="1.0" encoding="utf-8"?>
<Properties xmlns="http://schemas.openxmlformats.org/officeDocument/2006/extended-properties" xmlns:vt="http://schemas.openxmlformats.org/officeDocument/2006/docPropsVTypes">
  <Template/>
  <TotalTime>26416</TotalTime>
  <Words>793</Words>
  <Application>Microsoft Office PowerPoint</Application>
  <PresentationFormat>Geniş ekran</PresentationFormat>
  <Paragraphs>88</Paragraphs>
  <Slides>24</Slides>
  <Notes>3</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Arial</vt:lpstr>
      <vt:lpstr>Calibri</vt:lpstr>
      <vt:lpstr>Calibri Light</vt:lpstr>
      <vt:lpstr>Montserrat Black</vt:lpstr>
      <vt:lpstr>Times New Roman</vt:lpstr>
      <vt:lpstr>Wingdings</vt:lpstr>
      <vt:lpstr>bakanlık</vt:lpstr>
      <vt:lpstr>PowerPoint Sunusu</vt:lpstr>
      <vt:lpstr>    KÜLTÜR; bir topluma veya topluluğa özgü yaşayış, düşünce, ve eserlerin bütünü anlamında kullanılır.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KURUMSAL AİDİYET</vt:lpstr>
      <vt:lpstr>PowerPoint Sunusu</vt:lpstr>
      <vt:lpstr>PowerPoint Sunusu</vt:lpstr>
      <vt:lpstr>PowerPoint Sunusu</vt:lpstr>
      <vt:lpstr>PowerPoint Sunusu</vt:lpstr>
      <vt:lpstr>PowerPoint Sunusu</vt:lpstr>
      <vt:lpstr>KURUMSAL İLETİŞİM</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muratdoganmd</dc:creator>
  <cp:lastModifiedBy>Casper</cp:lastModifiedBy>
  <cp:revision>1119</cp:revision>
  <cp:lastPrinted>2021-12-23T08:49:16Z</cp:lastPrinted>
  <dcterms:created xsi:type="dcterms:W3CDTF">2020-02-16T10:22:00Z</dcterms:created>
  <dcterms:modified xsi:type="dcterms:W3CDTF">2022-06-06T10:11:33Z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