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3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9" r:id="rId4"/>
    <p:sldId id="260" r:id="rId5"/>
    <p:sldId id="262" r:id="rId6"/>
    <p:sldId id="261" r:id="rId7"/>
    <p:sldId id="264" r:id="rId8"/>
    <p:sldId id="263" r:id="rId9"/>
    <p:sldId id="265" r:id="rId10"/>
    <p:sldId id="266" r:id="rId11"/>
    <p:sldId id="267" r:id="rId12"/>
    <p:sldId id="268" r:id="rId13"/>
    <p:sldId id="273" r:id="rId14"/>
    <p:sldId id="269" r:id="rId15"/>
    <p:sldId id="270" r:id="rId16"/>
    <p:sldId id="271" r:id="rId17"/>
    <p:sldId id="272" r:id="rId18"/>
    <p:sldId id="258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FF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B0F6B8-02E7-4AB7-B287-D4499A24C2F6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5435A6-5680-4117-A3A7-A2BFED8A7E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9250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3448593"/>
            <a:ext cx="9144000" cy="896983"/>
          </a:xfrm>
        </p:spPr>
        <p:txBody>
          <a:bodyPr anchor="b">
            <a:normAutofit/>
          </a:bodyPr>
          <a:lstStyle>
            <a:lvl1pPr algn="ctr">
              <a:defRPr sz="5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772296"/>
            <a:ext cx="9144000" cy="485503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632D6-7A4C-4A52-B0F1-0AA49C00A344}" type="datetime1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7050" y="300601"/>
            <a:ext cx="2857899" cy="2838846"/>
          </a:xfrm>
          <a:prstGeom prst="rect">
            <a:avLst/>
          </a:prstGeom>
          <a:effectLst>
            <a:outerShdw blurRad="63500" dist="50800" dir="5160000" sx="98000" sy="98000" algn="ctr" rotWithShape="0">
              <a:srgbClr val="000000">
                <a:alpha val="2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42941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5200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259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11138" y="365125"/>
            <a:ext cx="10515600" cy="975359"/>
          </a:xfrm>
        </p:spPr>
        <p:txBody>
          <a:bodyPr>
            <a:normAutofit/>
          </a:bodyPr>
          <a:lstStyle>
            <a:lvl1pPr algn="r">
              <a:defRPr sz="4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69661"/>
            <a:ext cx="10515600" cy="4307302"/>
          </a:xfrm>
        </p:spPr>
        <p:txBody>
          <a:bodyPr/>
          <a:lstStyle/>
          <a:p>
            <a:pPr lvl="0"/>
            <a:r>
              <a:rPr lang="tr-TR" dirty="0"/>
              <a:t>Asıl metin stillerini düzenle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11" y="365125"/>
            <a:ext cx="1338655" cy="132973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27000"/>
              </a:srgbClr>
            </a:outerShdw>
          </a:effectLst>
        </p:spPr>
      </p:pic>
      <p:cxnSp>
        <p:nvCxnSpPr>
          <p:cNvPr id="10" name="Düz Bağlayıcı 9"/>
          <p:cNvCxnSpPr/>
          <p:nvPr userDrawn="1"/>
        </p:nvCxnSpPr>
        <p:spPr>
          <a:xfrm flipH="1">
            <a:off x="1680467" y="1515290"/>
            <a:ext cx="9673333" cy="1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50800" dir="5400000" algn="ctr" rotWithShape="0">
              <a:srgbClr val="000000">
                <a:alpha val="2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0731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321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863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89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57733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247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760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810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74FBD-23E1-4FC5-9620-0569F0FA5A4B}" type="datetimeFigureOut">
              <a:rPr lang="tr-TR" smtClean="0"/>
              <a:t>24.05.2022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5EE80-6F39-4FCF-9C99-1EEA781551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4593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furkan.karatas@tarimorman.gov.tr" TargetMode="External"/><Relationship Id="rId2" Type="http://schemas.openxmlformats.org/officeDocument/2006/relationships/hyperlink" Target="mailto:ebru.cicek@tarimorman.gov.t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4800" dirty="0"/>
              <a:t>PERSONEL GENEL MÜDÜRLÜĞÜ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BİLGİ ve YÖNETİM SİSTEMİ (PBYS)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788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ÖĞRENİM 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Personel Bilgi ve Yönetim Sistemi </a:t>
            </a:r>
            <a:r>
              <a:rPr lang="tr-TR" b="1" u="sng" dirty="0"/>
              <a:t>ÖĞRENİM</a:t>
            </a:r>
            <a:r>
              <a:rPr lang="tr-TR" dirty="0"/>
              <a:t> bölümünde Personelin eğitim bilgileri Lise / Ön lisans / Lisans/ Lisansüstü / Doktora olarak mutlaka girilmelidir. Tarihler ve okullar düzgün bir şekilde işlenmelidir.</a:t>
            </a:r>
          </a:p>
        </p:txBody>
      </p:sp>
    </p:spTree>
    <p:extLst>
      <p:ext uri="{BB962C8B-B14F-4D97-AF65-F5344CB8AC3E}">
        <p14:creationId xmlns:p14="http://schemas.microsoft.com/office/powerpoint/2010/main" val="155745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ASKERLİK 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/>
            <a:r>
              <a:rPr lang="tr-TR" dirty="0"/>
              <a:t>Personel Bilgi ve Yönetim Sistemi </a:t>
            </a:r>
            <a:r>
              <a:rPr lang="tr-TR" b="1" u="sng" dirty="0"/>
              <a:t>ASKERLİK </a:t>
            </a:r>
            <a:r>
              <a:rPr lang="tr-TR" dirty="0"/>
              <a:t>bölümünde, askerlik bilgileri net ve eksiksiz olmalıdır.</a:t>
            </a:r>
          </a:p>
        </p:txBody>
      </p:sp>
    </p:spTree>
    <p:extLst>
      <p:ext uri="{BB962C8B-B14F-4D97-AF65-F5344CB8AC3E}">
        <p14:creationId xmlns:p14="http://schemas.microsoft.com/office/powerpoint/2010/main" val="270057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HİZMET CETVELİ 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/>
            <a:r>
              <a:rPr lang="tr-TR" dirty="0"/>
              <a:t>Personel Bilgi ve Yönetim Sistemi </a:t>
            </a:r>
            <a:r>
              <a:rPr lang="tr-TR" b="1" u="sng" dirty="0"/>
              <a:t>HİZMET CETVELİ </a:t>
            </a:r>
            <a:r>
              <a:rPr lang="tr-TR" dirty="0"/>
              <a:t>bölümünde, hizmet cetvelinde bulunan özellikle kırmızı satırlar yeniden gözden geçirilerek düzeltilmelidir</a:t>
            </a:r>
            <a:r>
              <a:rPr lang="tr-TR" dirty="0" smtClean="0"/>
              <a:t>.</a:t>
            </a:r>
          </a:p>
          <a:p>
            <a:r>
              <a:rPr lang="tr-TR" dirty="0"/>
              <a:t>Atamalarda ayrılış-başlayış tarihleri </a:t>
            </a:r>
            <a:r>
              <a:rPr lang="tr-TR" b="1" u="sng" dirty="0" smtClean="0"/>
              <a:t>mutlaka zamanında </a:t>
            </a:r>
            <a:r>
              <a:rPr lang="tr-TR" dirty="0"/>
              <a:t>girilmelidir.</a:t>
            </a:r>
          </a:p>
          <a:p>
            <a:pPr lvl="0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6476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DİĞER HİZMETLER 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Personel Bilgi ve Yönetim Sistemi </a:t>
            </a:r>
            <a:r>
              <a:rPr lang="tr-TR" b="1" u="sng" dirty="0"/>
              <a:t>DİĞER HİZMETLER </a:t>
            </a:r>
            <a:r>
              <a:rPr lang="tr-TR" dirty="0"/>
              <a:t>bölümünde, Diğer Statülere Tabi hizmetler alanına varsa personelin 4B’li çalışmaları SSK </a:t>
            </a:r>
            <a:r>
              <a:rPr lang="tr-TR" dirty="0" smtClean="0"/>
              <a:t>Kamu, </a:t>
            </a:r>
            <a:r>
              <a:rPr lang="tr-TR" dirty="0"/>
              <a:t>özel sektör çalışmaları </a:t>
            </a:r>
            <a:r>
              <a:rPr lang="tr-TR" b="1" dirty="0"/>
              <a:t>SSK Özel </a:t>
            </a:r>
            <a:r>
              <a:rPr lang="tr-TR" dirty="0"/>
              <a:t>olarak mutlaka işlenmelidir. Borçlanma bilgileri varsa işlenmelidir. Aylıksız izin/1416-Yurtdışı İntibak bilgileri işlenmelidir.</a:t>
            </a:r>
          </a:p>
        </p:txBody>
      </p:sp>
    </p:spTree>
    <p:extLst>
      <p:ext uri="{BB962C8B-B14F-4D97-AF65-F5344CB8AC3E}">
        <p14:creationId xmlns:p14="http://schemas.microsoft.com/office/powerpoint/2010/main" val="13608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ÖDÜL VE CEZA</a:t>
            </a: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Personel Bilgi ve Yönetim Sistemi </a:t>
            </a:r>
            <a:r>
              <a:rPr lang="tr-TR" b="1" u="sng" dirty="0" smtClean="0"/>
              <a:t>ÖDÜL ve CEZA</a:t>
            </a:r>
            <a:r>
              <a:rPr lang="tr-TR" b="1" u="sng" dirty="0" smtClean="0"/>
              <a:t> </a:t>
            </a:r>
            <a:r>
              <a:rPr lang="tr-TR" dirty="0" smtClean="0"/>
              <a:t>bölümünde</a:t>
            </a:r>
            <a:r>
              <a:rPr lang="tr-TR" dirty="0"/>
              <a:t>, </a:t>
            </a:r>
            <a:r>
              <a:rPr lang="tr-TR" dirty="0" smtClean="0"/>
              <a:t>ödül giriş alanına, 6111 sayılı kanunun yürürlüğe girdiği 25.02.2011 tarihinden önce alınan </a:t>
            </a:r>
            <a:r>
              <a:rPr lang="tr-TR" b="1" dirty="0" smtClean="0"/>
              <a:t>takdirname</a:t>
            </a:r>
            <a:r>
              <a:rPr lang="tr-TR" dirty="0" smtClean="0"/>
              <a:t> ve </a:t>
            </a:r>
            <a:r>
              <a:rPr lang="tr-TR" b="1" dirty="0" smtClean="0"/>
              <a:t>aylıkla ödüllendirmeler</a:t>
            </a:r>
            <a:r>
              <a:rPr lang="tr-TR" dirty="0" smtClean="0"/>
              <a:t>;</a:t>
            </a:r>
          </a:p>
          <a:p>
            <a:pPr lvl="0" algn="just"/>
            <a:r>
              <a:rPr lang="tr-TR" dirty="0" smtClean="0"/>
              <a:t>25.02.2011 tarihinden sonra ise </a:t>
            </a:r>
            <a:r>
              <a:rPr lang="tr-TR" b="1" dirty="0" smtClean="0"/>
              <a:t>Başarı Belgesi</a:t>
            </a:r>
            <a:r>
              <a:rPr lang="tr-TR" dirty="0" smtClean="0"/>
              <a:t>, </a:t>
            </a:r>
            <a:r>
              <a:rPr lang="tr-TR" b="1" dirty="0" smtClean="0"/>
              <a:t>Üstün Başarı Belgesi </a:t>
            </a:r>
            <a:r>
              <a:rPr lang="tr-TR" dirty="0" smtClean="0"/>
              <a:t>ve </a:t>
            </a:r>
            <a:r>
              <a:rPr lang="tr-TR" b="1" dirty="0" smtClean="0"/>
              <a:t>Aylıkla Ödüllendirmeler </a:t>
            </a:r>
            <a:r>
              <a:rPr lang="tr-TR" dirty="0" smtClean="0"/>
              <a:t>işlenecek olup bu belgelerin dışında teşekkür belgesi </a:t>
            </a:r>
            <a:r>
              <a:rPr lang="tr-TR" dirty="0" err="1" smtClean="0"/>
              <a:t>v.s</a:t>
            </a:r>
            <a:r>
              <a:rPr lang="tr-TR" dirty="0" smtClean="0"/>
              <a:t>. belgeler sisteme işlenmeyecektir.</a:t>
            </a:r>
          </a:p>
          <a:p>
            <a:pPr lvl="0" algn="just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056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RAPORLAR 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PBYS Ana Sayfası sol menüde bulunan </a:t>
            </a:r>
            <a:r>
              <a:rPr lang="tr-TR" b="1" u="sng" dirty="0"/>
              <a:t>RAPORLAR </a:t>
            </a:r>
            <a:r>
              <a:rPr lang="tr-TR" dirty="0"/>
              <a:t>bölümünde yer alan </a:t>
            </a:r>
            <a:r>
              <a:rPr lang="tr-TR" b="1" i="1" dirty="0"/>
              <a:t>“Verilerinde Hata/Eksiklik Olan Personel” </a:t>
            </a:r>
            <a:r>
              <a:rPr lang="tr-TR" dirty="0"/>
              <a:t>raporu sık sık kontrol edilerek, hatalar düzeltilmelidir. </a:t>
            </a:r>
          </a:p>
        </p:txBody>
      </p:sp>
    </p:spTree>
    <p:extLst>
      <p:ext uri="{BB962C8B-B14F-4D97-AF65-F5344CB8AC3E}">
        <p14:creationId xmlns:p14="http://schemas.microsoft.com/office/powerpoint/2010/main" val="277260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BENİM SAYFAM 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Birimlerde tüm personelin, </a:t>
            </a:r>
            <a:r>
              <a:rPr lang="tr-TR" b="1" u="sng" dirty="0"/>
              <a:t>BENİM SAYFAM </a:t>
            </a:r>
            <a:r>
              <a:rPr lang="tr-TR" dirty="0"/>
              <a:t>bölümünü gözden geçirerek, kendi verilerini kontrol etmesi sağlanmalıdır. Yetkiler dahilinde, birimlerin PBYS sorumluları tarafından düzeltmeler yapılmalıdır. </a:t>
            </a:r>
          </a:p>
        </p:txBody>
      </p:sp>
    </p:spTree>
    <p:extLst>
      <p:ext uri="{BB962C8B-B14F-4D97-AF65-F5344CB8AC3E}">
        <p14:creationId xmlns:p14="http://schemas.microsoft.com/office/powerpoint/2010/main" val="3677571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400" dirty="0" smtClean="0"/>
          </a:p>
          <a:p>
            <a:pPr marL="0" indent="0" algn="just">
              <a:buNone/>
            </a:pPr>
            <a:endParaRPr lang="tr-TR" sz="2400" dirty="0" smtClean="0"/>
          </a:p>
          <a:p>
            <a:r>
              <a:rPr lang="tr-TR" dirty="0"/>
              <a:t>PBYS ile ilgili sorun ve sorular için</a:t>
            </a:r>
            <a:r>
              <a:rPr lang="tr-TR" dirty="0" smtClean="0"/>
              <a:t>,                 </a:t>
            </a:r>
            <a:r>
              <a:rPr lang="tr-T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(0312) 287 33 60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dirty="0"/>
              <a:t>Birimden, Ebru ÇİÇEK </a:t>
            </a:r>
            <a:r>
              <a:rPr lang="tr-TR" u="sng" dirty="0">
                <a:hlinkClick r:id="rId2"/>
              </a:rPr>
              <a:t>ebru.cicek@tarimorman.gov.tr</a:t>
            </a:r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(21 71) </a:t>
            </a:r>
            <a:r>
              <a:rPr lang="tr-TR" dirty="0"/>
              <a:t>ve </a:t>
            </a:r>
          </a:p>
          <a:p>
            <a:r>
              <a:rPr lang="tr-TR" dirty="0"/>
              <a:t>Furkan KARATAŞ </a:t>
            </a:r>
            <a:r>
              <a:rPr lang="tr-TR" u="sng" dirty="0">
                <a:hlinkClick r:id="rId3"/>
              </a:rPr>
              <a:t>furkan.karatas@tarimorman.gov.tr</a:t>
            </a:r>
            <a:r>
              <a:rPr lang="tr-TR" dirty="0"/>
              <a:t>  </a:t>
            </a:r>
            <a:r>
              <a:rPr lang="tr-T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(21 78)  </a:t>
            </a:r>
          </a:p>
          <a:p>
            <a:r>
              <a:rPr lang="tr-TR" dirty="0"/>
              <a:t>ile iletişime geçebilirsiniz.</a:t>
            </a:r>
          </a:p>
        </p:txBody>
      </p:sp>
    </p:spTree>
    <p:extLst>
      <p:ext uri="{BB962C8B-B14F-4D97-AF65-F5344CB8AC3E}">
        <p14:creationId xmlns:p14="http://schemas.microsoft.com/office/powerpoint/2010/main" val="138124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TEŞEKKÜR </a:t>
            </a:r>
            <a:r>
              <a:rPr lang="tr-TR" dirty="0"/>
              <a:t>EDERİM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3775363" y="4627057"/>
            <a:ext cx="4641273" cy="1425399"/>
          </a:xfrm>
        </p:spPr>
        <p:txBody>
          <a:bodyPr>
            <a:noAutofit/>
          </a:bodyPr>
          <a:lstStyle/>
          <a:p>
            <a:r>
              <a:rPr lang="tr-T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Ömer ŞENTÜRK</a:t>
            </a:r>
          </a:p>
          <a:p>
            <a:r>
              <a:rPr lang="tr-T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Seçme ve Yerleştirme Daire Başkanlığı</a:t>
            </a:r>
          </a:p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Şube Müdürü</a:t>
            </a:r>
          </a:p>
        </p:txBody>
      </p:sp>
    </p:spTree>
    <p:extLst>
      <p:ext uri="{BB962C8B-B14F-4D97-AF65-F5344CB8AC3E}">
        <p14:creationId xmlns:p14="http://schemas.microsoft.com/office/powerpoint/2010/main" val="1838033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/>
              <a:t>PERSONEL BİLGİ ve YÖNETİM SİSTEMİ (</a:t>
            </a:r>
            <a:r>
              <a:rPr lang="tr-TR" sz="3200" dirty="0" smtClean="0"/>
              <a:t>PBYS) NEDİR</a:t>
            </a:r>
            <a:r>
              <a:rPr lang="tr-TR" sz="3200" dirty="0"/>
              <a:t>?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3200" dirty="0"/>
              <a:t>	</a:t>
            </a:r>
            <a:r>
              <a:rPr lang="tr-TR" sz="3200" dirty="0" smtClean="0"/>
              <a:t>PBYS </a:t>
            </a:r>
            <a:r>
              <a:rPr lang="tr-TR" sz="3200" dirty="0"/>
              <a:t>(Personel </a:t>
            </a:r>
            <a:r>
              <a:rPr lang="tr-TR" sz="3200" dirty="0" smtClean="0"/>
              <a:t>Bilgi ve Yönetim </a:t>
            </a:r>
            <a:r>
              <a:rPr lang="tr-TR" sz="3200" dirty="0"/>
              <a:t>Sistemi) </a:t>
            </a:r>
            <a:r>
              <a:rPr lang="tr-TR" sz="3200" dirty="0" smtClean="0"/>
              <a:t>Tarım ve Orman Bakanlığı </a:t>
            </a:r>
            <a:r>
              <a:rPr lang="tr-TR" sz="3200" dirty="0"/>
              <a:t>M</a:t>
            </a:r>
            <a:r>
              <a:rPr lang="tr-TR" sz="3200" dirty="0" smtClean="0"/>
              <a:t>erkez ve Taşra Teşkilatı </a:t>
            </a:r>
            <a:r>
              <a:rPr lang="tr-TR" sz="3200" dirty="0"/>
              <a:t>personelinin mesleğe girişinden emekliliğine kadar olan süreçteki atama, kıdem, </a:t>
            </a:r>
            <a:r>
              <a:rPr lang="tr-TR" sz="3200" dirty="0" smtClean="0"/>
              <a:t>terfi</a:t>
            </a:r>
            <a:r>
              <a:rPr lang="tr-TR" sz="3200" dirty="0"/>
              <a:t>, ödüllendirme, </a:t>
            </a:r>
            <a:r>
              <a:rPr lang="tr-TR" sz="3200" dirty="0" smtClean="0"/>
              <a:t>disiplin, </a:t>
            </a:r>
            <a:r>
              <a:rPr lang="tr-TR" sz="3200" dirty="0"/>
              <a:t>izin, sağlık vb. tüm iş ve </a:t>
            </a:r>
            <a:r>
              <a:rPr lang="tr-TR" sz="3200" dirty="0" smtClean="0"/>
              <a:t>işlemlerinin, </a:t>
            </a:r>
            <a:r>
              <a:rPr lang="tr-TR" sz="3200" dirty="0"/>
              <a:t>Devlet Memurları Kanunu’nun 109. maddesine </a:t>
            </a:r>
            <a:r>
              <a:rPr lang="tr-TR" sz="3200" b="1" i="1" dirty="0"/>
              <a:t>(Memurlar, Türkiye Cumhuriyeti kimlik numarası esas alınarak kurumlarınca tutulacak personel bilgi sistemine </a:t>
            </a:r>
            <a:r>
              <a:rPr lang="tr-TR" sz="3200" b="1" i="1" dirty="0" err="1"/>
              <a:t>kaydolunurlar</a:t>
            </a:r>
            <a:r>
              <a:rPr lang="tr-TR" sz="3200" b="1" i="1" dirty="0" smtClean="0"/>
              <a:t>.) </a:t>
            </a:r>
            <a:r>
              <a:rPr lang="tr-TR" sz="3200" dirty="0" smtClean="0"/>
              <a:t>göre </a:t>
            </a:r>
            <a:r>
              <a:rPr lang="tr-TR" sz="3200" dirty="0"/>
              <a:t>yürütüldüğü insan kaynakları yönetim sistemidir.</a:t>
            </a:r>
            <a:endParaRPr lang="tr-TR" sz="3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0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3E63B-2FD0-4A0F-9D4D-B54FD0E75D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1138" y="365125"/>
            <a:ext cx="10515600" cy="732155"/>
          </a:xfrm>
        </p:spPr>
        <p:txBody>
          <a:bodyPr>
            <a:normAutofit/>
          </a:bodyPr>
          <a:lstStyle/>
          <a:p>
            <a:r>
              <a:rPr lang="tr-TR" dirty="0"/>
              <a:t>PERSONEL BİLGİ ve YÖNETİM SİSTEMİ (PBYS)</a:t>
            </a:r>
            <a:endParaRPr lang="tr-TR" sz="40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2921" y="1541416"/>
            <a:ext cx="5552033" cy="5316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172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F3E63B-2FD0-4A0F-9D4D-B54FD0E75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PERSONEL BİLGİ ve YÖNETİM SİSTEMİ (PBYS)</a:t>
            </a:r>
            <a:endParaRPr lang="tr-TR" sz="4000" dirty="0"/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9EDE7BCA-8444-4939-9A91-1394520105AD}"/>
              </a:ext>
            </a:extLst>
          </p:cNvPr>
          <p:cNvSpPr/>
          <p:nvPr/>
        </p:nvSpPr>
        <p:spPr>
          <a:xfrm>
            <a:off x="1987534" y="1875744"/>
            <a:ext cx="718259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 smtClean="0"/>
              <a:t>     </a:t>
            </a:r>
            <a:r>
              <a:rPr lang="tr-TR" sz="2400" b="1" u="sng" dirty="0" smtClean="0">
                <a:solidFill>
                  <a:schemeClr val="accent5"/>
                </a:solidFill>
              </a:rPr>
              <a:t>PBYS BÖLÜMLERİ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Personel Genel Bilgileri                                                              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/>
              <a:t>Kimlik Bilgileri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/>
              <a:t>Özlük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İzin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Kadro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Öğrenim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Askerlik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Hizmet Cetveli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Diğer Hizmetler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 smtClean="0"/>
              <a:t>Ödül ve Ceza</a:t>
            </a:r>
            <a:endParaRPr lang="tr-TR" sz="2400" b="1" dirty="0"/>
          </a:p>
        </p:txBody>
      </p:sp>
    </p:spTree>
    <p:extLst>
      <p:ext uri="{BB962C8B-B14F-4D97-AF65-F5344CB8AC3E}">
        <p14:creationId xmlns:p14="http://schemas.microsoft.com/office/powerpoint/2010/main" val="1261178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PERSONEL GENEL BİLGİLERİ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algn="just"/>
            <a:r>
              <a:rPr lang="tr-TR" dirty="0" smtClean="0"/>
              <a:t>Personel </a:t>
            </a:r>
            <a:r>
              <a:rPr lang="tr-TR" dirty="0"/>
              <a:t>Bilgi ve Yönetim Sistemi, </a:t>
            </a:r>
            <a:r>
              <a:rPr lang="tr-TR" b="1" u="sng" dirty="0"/>
              <a:t>PERSONEL GENEL BİLGİLERİ</a:t>
            </a:r>
            <a:r>
              <a:rPr lang="tr-TR" b="1" dirty="0"/>
              <a:t> </a:t>
            </a:r>
            <a:r>
              <a:rPr lang="tr-TR" dirty="0"/>
              <a:t>bölümünde personelin fotoğrafları mümkünse </a:t>
            </a:r>
            <a:r>
              <a:rPr lang="tr-TR" dirty="0" err="1"/>
              <a:t>biometrik</a:t>
            </a:r>
            <a:r>
              <a:rPr lang="tr-TR" dirty="0"/>
              <a:t> olarak; resmi iş ve </a:t>
            </a:r>
            <a:r>
              <a:rPr lang="tr-TR" dirty="0" smtClean="0"/>
              <a:t>işlemlerde </a:t>
            </a:r>
            <a:r>
              <a:rPr lang="tr-TR" dirty="0"/>
              <a:t>kullanmaya  uygun olacak şekilde güncellenmelidir. Fotoğrafı eksik olan personel tespit edilerek, eksikler giderilmelidir.</a:t>
            </a:r>
          </a:p>
        </p:txBody>
      </p:sp>
    </p:spTree>
    <p:extLst>
      <p:ext uri="{BB962C8B-B14F-4D97-AF65-F5344CB8AC3E}">
        <p14:creationId xmlns:p14="http://schemas.microsoft.com/office/powerpoint/2010/main" val="2083477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KİMLİK BİLGİLERİ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Personel Bilgi ve Yönetim Sistemi </a:t>
            </a:r>
            <a:r>
              <a:rPr lang="tr-TR" b="1" u="sng" dirty="0"/>
              <a:t>KİMLİK</a:t>
            </a:r>
            <a:r>
              <a:rPr lang="tr-TR" dirty="0"/>
              <a:t> bölümünde, </a:t>
            </a:r>
            <a:r>
              <a:rPr lang="tr-TR" dirty="0" smtClean="0"/>
              <a:t>personelin kimlik bilgileri, irtibat bilgileri (ev ve iş adresi, iş </a:t>
            </a:r>
            <a:r>
              <a:rPr lang="tr-TR" dirty="0"/>
              <a:t>telefonu, cep telefonu vb</a:t>
            </a:r>
            <a:r>
              <a:rPr lang="tr-TR" dirty="0" smtClean="0"/>
              <a:t>.) ve aile birey bilgilerinin  </a:t>
            </a:r>
            <a:r>
              <a:rPr lang="tr-TR" dirty="0"/>
              <a:t>mutlaka girilmesi gerekmektedir</a:t>
            </a:r>
            <a:r>
              <a:rPr lang="tr-TR" dirty="0" smtClean="0"/>
              <a:t>. Bu bilgiler </a:t>
            </a:r>
            <a:r>
              <a:rPr lang="tr-TR" dirty="0" err="1" smtClean="0"/>
              <a:t>mernisten</a:t>
            </a:r>
            <a:r>
              <a:rPr lang="tr-TR" dirty="0" smtClean="0"/>
              <a:t> otomatik olarak gelmektedir.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6757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ÖZLÜK 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/>
            <a:r>
              <a:rPr lang="tr-TR" dirty="0"/>
              <a:t>Personel Bilgi ve Yönetim Sistemi </a:t>
            </a:r>
            <a:r>
              <a:rPr lang="tr-TR" b="1" u="sng" dirty="0"/>
              <a:t>ÖZLÜK</a:t>
            </a:r>
            <a:r>
              <a:rPr lang="tr-TR" dirty="0"/>
              <a:t> bölümünde, özlük bilgileri (kan grubu, ehliyet vb.), engelli bilgileri, hükümlülük bilgileri ve sendika bilgileri mutlaka girilmelidir.</a:t>
            </a:r>
          </a:p>
        </p:txBody>
      </p:sp>
    </p:spTree>
    <p:extLst>
      <p:ext uri="{BB962C8B-B14F-4D97-AF65-F5344CB8AC3E}">
        <p14:creationId xmlns:p14="http://schemas.microsoft.com/office/powerpoint/2010/main" val="74381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İZİN 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/>
            <a:r>
              <a:rPr lang="tr-TR" dirty="0"/>
              <a:t>Personel Bilgi ve Yönetim Sistemi </a:t>
            </a:r>
            <a:r>
              <a:rPr lang="tr-TR" b="1" u="sng" dirty="0"/>
              <a:t>İZİN</a:t>
            </a:r>
            <a:r>
              <a:rPr lang="tr-TR" dirty="0"/>
              <a:t> bölümünde, izinler düzenli bir şekilde işlenmeli, izin dönüş tarihi kişi göreve başlayınca girilmelidir.</a:t>
            </a:r>
          </a:p>
        </p:txBody>
      </p:sp>
    </p:spTree>
    <p:extLst>
      <p:ext uri="{BB962C8B-B14F-4D97-AF65-F5344CB8AC3E}">
        <p14:creationId xmlns:p14="http://schemas.microsoft.com/office/powerpoint/2010/main" val="84356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DCE8C1D-913C-4383-82C8-C679D603AF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PERSONEL BİLGİ ve YÖNETİM SİSTEMİ (PBYS)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D829B70-2E30-453E-9DDE-D0310EFAB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sz="2400" b="1" u="sng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KADRO BÖLÜMÜ</a:t>
            </a:r>
          </a:p>
          <a:p>
            <a:pPr marL="0" indent="0" algn="just">
              <a:buNone/>
            </a:pPr>
            <a:endParaRPr lang="tr-TR" sz="2400" dirty="0" smtClean="0"/>
          </a:p>
          <a:p>
            <a:pPr lvl="0" algn="just"/>
            <a:r>
              <a:rPr lang="tr-TR" dirty="0"/>
              <a:t>Personel Bilgi ve Yönetim Sistemi </a:t>
            </a:r>
            <a:r>
              <a:rPr lang="tr-TR" b="1" u="sng" dirty="0"/>
              <a:t>KADRO </a:t>
            </a:r>
            <a:r>
              <a:rPr lang="tr-TR" dirty="0"/>
              <a:t>bölümünde, kadro bilgileri personelin çalıştığı birime uygun olarak girilmelidir. Görevlendirmeler mutlaka sisteme işlenmeli, birim, unvan, başlama ve bitiş tarihleri zamanında ve eksiksiz girilmelidir.</a:t>
            </a:r>
          </a:p>
        </p:txBody>
      </p:sp>
    </p:spTree>
    <p:extLst>
      <p:ext uri="{BB962C8B-B14F-4D97-AF65-F5344CB8AC3E}">
        <p14:creationId xmlns:p14="http://schemas.microsoft.com/office/powerpoint/2010/main" val="2003189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51D7C39C1B8B0C418611E891EFC7D9C8" ma:contentTypeVersion="1" ma:contentTypeDescription="Yeni belge oluşturun." ma:contentTypeScope="" ma:versionID="c66a8c4b848cc5315524a28821a485d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14d4e3fdf9f7a112181f73f79ec0ec65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Zamanlama Başlangıç Tarihi" ma:description="Zamanlama Başlangıç Tarihi, Yayımlama özelliği tarafından oluşturulan bir site sütunudur. Bu sütun, bu sayfanın site ziyaretçilerine ilk kez görüntüleneceği tarih ve zamanı belirtmek için kullanılır." ma:internalName="PublishingStartDate">
      <xsd:simpleType>
        <xsd:restriction base="dms:Unknown"/>
      </xsd:simpleType>
    </xsd:element>
    <xsd:element name="PublishingExpirationDate" ma:index="9" nillable="true" ma:displayName="Zamanlama Bitiş Tarihi" ma:description="Zamanlama Bitiş Tarihi, Yayımlama özelliği tarafından oluşturulan bir site sütunudur. Bu sütun, bu sayfanın site ziyaretçilerine artık görüntülenmeyeceği tarih ve zamanı belirtmek için kullanılır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ED18D-B6ED-4509-ADD6-A001D0A1C644}"/>
</file>

<file path=customXml/itemProps2.xml><?xml version="1.0" encoding="utf-8"?>
<ds:datastoreItem xmlns:ds="http://schemas.openxmlformats.org/officeDocument/2006/customXml" ds:itemID="{3133E563-5C47-4E86-B81C-51147D936B6D}"/>
</file>

<file path=customXml/itemProps3.xml><?xml version="1.0" encoding="utf-8"?>
<ds:datastoreItem xmlns:ds="http://schemas.openxmlformats.org/officeDocument/2006/customXml" ds:itemID="{7A9E966F-5D8A-4521-B8EE-ADA1350302F3}"/>
</file>

<file path=docProps/app.xml><?xml version="1.0" encoding="utf-8"?>
<Properties xmlns="http://schemas.openxmlformats.org/officeDocument/2006/extended-properties" xmlns:vt="http://schemas.openxmlformats.org/officeDocument/2006/docPropsVTypes">
  <TotalTime>1317</TotalTime>
  <Words>694</Words>
  <Application>Microsoft Office PowerPoint</Application>
  <PresentationFormat>Geniş ekran</PresentationFormat>
  <Paragraphs>78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Teması</vt:lpstr>
      <vt:lpstr>PERSONEL GENEL MÜDÜRLÜĞÜ</vt:lpstr>
      <vt:lpstr>PERSONEL BİLGİ ve YÖNETİM SİSTEMİ (PBYS) NEDİR?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PERSONEL BİLGİ ve YÖNETİM SİSTEMİ (PBYS)</vt:lpstr>
      <vt:lpstr>TEŞEKKÜR EDERİM</vt:lpstr>
    </vt:vector>
  </TitlesOfParts>
  <Company>GIDA TARIM VE HAYVANCILIK BAKANLIGI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Fatih SATICI</dc:creator>
  <cp:lastModifiedBy>Ömer ŞENTÜRK</cp:lastModifiedBy>
  <cp:revision>151</cp:revision>
  <dcterms:created xsi:type="dcterms:W3CDTF">2018-12-31T08:31:26Z</dcterms:created>
  <dcterms:modified xsi:type="dcterms:W3CDTF">2022-05-24T12:44:16Z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0x01010051D7C39C1B8B0C418611E891EFC7D9C8</vt:lpwstr>
  </property>
</Properties>
</file>