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87" r:id="rId8"/>
    <p:sldId id="263" r:id="rId9"/>
    <p:sldId id="266" r:id="rId10"/>
    <p:sldId id="288" r:id="rId11"/>
    <p:sldId id="289" r:id="rId12"/>
    <p:sldId id="290" r:id="rId13"/>
    <p:sldId id="270" r:id="rId14"/>
    <p:sldId id="285" r:id="rId15"/>
    <p:sldId id="286" r:id="rId16"/>
    <p:sldId id="271" r:id="rId17"/>
    <p:sldId id="272" r:id="rId18"/>
    <p:sldId id="267" r:id="rId19"/>
    <p:sldId id="268" r:id="rId20"/>
    <p:sldId id="264" r:id="rId21"/>
    <p:sldId id="273" r:id="rId22"/>
    <p:sldId id="291" r:id="rId23"/>
    <p:sldId id="274" r:id="rId24"/>
    <p:sldId id="292" r:id="rId25"/>
    <p:sldId id="275" r:id="rId26"/>
    <p:sldId id="276" r:id="rId27"/>
    <p:sldId id="277" r:id="rId28"/>
    <p:sldId id="278" r:id="rId29"/>
    <p:sldId id="279" r:id="rId30"/>
    <p:sldId id="280" r:id="rId31"/>
    <p:sldId id="294" r:id="rId32"/>
    <p:sldId id="281" r:id="rId33"/>
    <p:sldId id="295" r:id="rId34"/>
    <p:sldId id="282" r:id="rId35"/>
    <p:sldId id="283" r:id="rId36"/>
    <p:sldId id="261" r:id="rId37"/>
  </p:sldIdLst>
  <p:sldSz cx="12192000" cy="6858000"/>
  <p:notesSz cx="6797675" cy="9929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E898C-D3AB-4E60-84B8-80286C80E5CB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D7FB-040C-45F3-ACBA-2F079770E3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576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E5317-9D2A-4517-8A43-7BECCDB07BDB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09791-D004-424E-9FC7-AAEB5E144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0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68560-9BDA-7D48-9EC5-4067CA8035D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43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68560-9BDA-7D48-9EC5-4067CA8035DE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9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0B4C-38E7-451E-AE5E-5B83A8138FBE}" type="datetime1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9680-542B-4F4D-93E7-69A17C6D2B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44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01D-3F8D-4349-9879-7BD29DFD5E31}" type="datetime1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9680-542B-4F4D-93E7-69A17C6D2B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39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5405-0FAE-40B5-B58A-BCA60D27937D}" type="datetime1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9680-542B-4F4D-93E7-69A17C6D2B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0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09B9-DB46-44F7-8F23-3C8B3667C49B}" type="datetime1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9680-542B-4F4D-93E7-69A17C6D2B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58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7E03-E309-43EC-AB51-E5B884FA3BB5}" type="datetime1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9680-542B-4F4D-93E7-69A17C6D2B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96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E54-8F80-481A-AB2C-9DAB0868D426}" type="datetime1">
              <a:rPr lang="tr-TR" smtClean="0"/>
              <a:t>22.10.2021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9680-542B-4F4D-93E7-69A17C6D2B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46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396C-7A55-477F-81EB-19F119612333}" type="datetime1">
              <a:rPr lang="tr-TR" smtClean="0"/>
              <a:t>22.10.2021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9680-542B-4F4D-93E7-69A17C6D2B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76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91A3-2A4F-4BC1-8287-3C1D7D4959F2}" type="datetime1">
              <a:rPr lang="tr-TR" smtClean="0"/>
              <a:t>22.10.2021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9680-542B-4F4D-93E7-69A17C6D2B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894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8145-25A4-4B14-8CF1-75F04DD7242F}" type="datetime1">
              <a:rPr lang="tr-TR" smtClean="0"/>
              <a:t>22.10.2021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9680-542B-4F4D-93E7-69A17C6D2B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70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1EC5-8CE7-472F-9B63-5683099EB477}" type="datetime1">
              <a:rPr lang="tr-TR" smtClean="0"/>
              <a:t>22.10.2021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9680-542B-4F4D-93E7-69A17C6D2B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1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3A9E-1351-4E39-A2E0-7209D6239A21}" type="datetime1">
              <a:rPr lang="tr-TR" smtClean="0"/>
              <a:t>22.10.2021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9680-542B-4F4D-93E7-69A17C6D2B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09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3E0EE-6D8A-4738-9F17-687390427969}" type="datetime1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19680-542B-4F4D-93E7-69A17C6D2B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43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214313" y="100013"/>
            <a:ext cx="11763375" cy="66579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2B520A8B-A49B-554B-8B57-9964418D8128}"/>
              </a:ext>
            </a:extLst>
          </p:cNvPr>
          <p:cNvSpPr/>
          <p:nvPr/>
        </p:nvSpPr>
        <p:spPr>
          <a:xfrm>
            <a:off x="3380276" y="3925043"/>
            <a:ext cx="5613620" cy="14462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krobat Black" panose="00000A00000000000000" pitchFamily="50" charset="-94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919763" y="2700088"/>
            <a:ext cx="4352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36" y="583201"/>
            <a:ext cx="1999929" cy="19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1606731" y="3670663"/>
            <a:ext cx="9366069" cy="11067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RESMİ YAZIŞMA USUL VE ESASLARI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1606731" y="5031761"/>
            <a:ext cx="9065624" cy="114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Mehmet ÜZER</a:t>
            </a:r>
          </a:p>
          <a:p>
            <a:pPr marL="0" indent="0" algn="ctr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Tarım ve Orman Uzmanı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Başlık -2-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8721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Bölge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teşkilatına bağlı birimlerin başlıklarında belge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başlık bilgileri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fazla 4 satır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düzenlenmelidir.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r="51489"/>
          <a:stretch/>
        </p:blipFill>
        <p:spPr>
          <a:xfrm>
            <a:off x="1983749" y="2754781"/>
            <a:ext cx="4033019" cy="372746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/>
          <a:srcRect l="49522"/>
          <a:stretch/>
        </p:blipFill>
        <p:spPr>
          <a:xfrm>
            <a:off x="6336795" y="2754780"/>
            <a:ext cx="4196581" cy="37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Başlık -3-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8457"/>
          <a:stretch/>
        </p:blipFill>
        <p:spPr>
          <a:xfrm>
            <a:off x="463797" y="2199662"/>
            <a:ext cx="11264407" cy="335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Başlık -4-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İçerik Yer Tutucusu 8"/>
          <p:cNvPicPr>
            <a:picLocks noChangeAspect="1"/>
          </p:cNvPicPr>
          <p:nvPr/>
        </p:nvPicPr>
        <p:blipFill rotWithShape="1">
          <a:blip r:embed="rId3"/>
          <a:srcRect t="41768"/>
          <a:stretch/>
        </p:blipFill>
        <p:spPr>
          <a:xfrm>
            <a:off x="782995" y="1830412"/>
            <a:ext cx="10626010" cy="46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7352" y="1502022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Yönetmelik ile zorunlu hâller veya olağanüstü durumlar dışında hazırlanan tüm belgelerin elektronik ortamda üretilmesi, gönderilmesi ve saklanması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zorunludur. 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sebeple belgenin elektronik ortamda, zorunlu hâl kapsamında veya olağanüstü durumda hazırlandığını belirtmek amacıyla “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belgenin hazırlanma </a:t>
            </a:r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süreci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”ni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ifade eden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“E” “Z” “O”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harflerinden uygun olanı sayı alanının başında yer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almalıdır.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 -1-</a:t>
            </a:r>
          </a:p>
        </p:txBody>
      </p:sp>
    </p:spTree>
    <p:extLst>
      <p:ext uri="{BB962C8B-B14F-4D97-AF65-F5344CB8AC3E}">
        <p14:creationId xmlns:p14="http://schemas.microsoft.com/office/powerpoint/2010/main" val="117839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 -2-</a:t>
            </a:r>
          </a:p>
        </p:txBody>
      </p:sp>
      <p:pic>
        <p:nvPicPr>
          <p:cNvPr id="8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5341" y="1702428"/>
            <a:ext cx="10841318" cy="50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125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Tarihler arasında sadece nokta (.) kullanılmalıdır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 adı harfle yazılmak istenirse sadece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 harfi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 yazılmalıdır.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Tarih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025210" y="2536550"/>
            <a:ext cx="1918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25.10.2021</a:t>
            </a: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25210" y="4128630"/>
            <a:ext cx="2556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Ekim 2021</a:t>
            </a:r>
          </a:p>
        </p:txBody>
      </p:sp>
    </p:spTree>
    <p:extLst>
      <p:ext uri="{BB962C8B-B14F-4D97-AF65-F5344CB8AC3E}">
        <p14:creationId xmlns:p14="http://schemas.microsoft.com/office/powerpoint/2010/main" val="35025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08200"/>
          </a:xfrm>
        </p:spPr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Konu, belgenin içeriği hakkında kısa ve öz bilgi vermelidir. 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Belgenin konusunda yer alan kelimelerin baş harfleri büyük yazılmalı ve konunun sonunda herhangi bir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noktalama işareti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kullanılmamalıdır. </a:t>
            </a:r>
          </a:p>
          <a:p>
            <a:endParaRPr lang="tr-TR" dirty="0"/>
          </a:p>
        </p:txBody>
      </p:sp>
      <p:pic>
        <p:nvPicPr>
          <p:cNvPr id="9" name="Resim 8"/>
          <p:cNvPicPr/>
          <p:nvPr/>
        </p:nvPicPr>
        <p:blipFill rotWithShape="1">
          <a:blip r:embed="rId3"/>
          <a:srcRect t="11927"/>
          <a:stretch/>
        </p:blipFill>
        <p:spPr>
          <a:xfrm>
            <a:off x="781050" y="3752851"/>
            <a:ext cx="10629900" cy="27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Belgenin gideceği yeri ifade eder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Muhatabın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kamu kuruluşu olması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durumunda DETSİS (Devlet Teşkilatı Merkezi Kayıt Sistemi), muhatabın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tüzel kişi olması durumunda MERSİS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(Merkezi Sicil Kayıt Sistemi)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kayıtları esas alınır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Muhatap -1-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7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Muhatap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-2-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İçerik Yer Tutucusu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0762" r="10273"/>
          <a:stretch/>
        </p:blipFill>
        <p:spPr bwMode="auto">
          <a:xfrm>
            <a:off x="942975" y="2095500"/>
            <a:ext cx="10306050" cy="4260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2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Muhatap -3-</a:t>
            </a:r>
          </a:p>
        </p:txBody>
      </p:sp>
      <p:pic>
        <p:nvPicPr>
          <p:cNvPr id="8" name="İçerik Yer Tutucusu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r="8971" b="70349"/>
          <a:stretch/>
        </p:blipFill>
        <p:spPr bwMode="auto">
          <a:xfrm>
            <a:off x="1404938" y="1982592"/>
            <a:ext cx="9382125" cy="152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İçerik Yer Tutucusu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43775" r="7895"/>
          <a:stretch/>
        </p:blipFill>
        <p:spPr bwMode="auto">
          <a:xfrm>
            <a:off x="1264444" y="3954709"/>
            <a:ext cx="9663112" cy="221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9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Resmi Yazışma Usul ve Esasları Nedir?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Yazışma Kuralları Neyi Amaçlamaktadır?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Resmi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Yazışma Ortamları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Başlık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Tarih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Muhatap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Dikkat Edilmesi Gereken Hususlar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345474" y="365125"/>
            <a:ext cx="10008326" cy="973138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Sunum akışı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Muhatap -4-</a:t>
            </a:r>
          </a:p>
        </p:txBody>
      </p:sp>
      <p:pic>
        <p:nvPicPr>
          <p:cNvPr id="9" name="İçerik Yer Tutucusu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16712" r="10655" b="48568"/>
          <a:stretch/>
        </p:blipFill>
        <p:spPr bwMode="auto">
          <a:xfrm>
            <a:off x="657225" y="2170112"/>
            <a:ext cx="108775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İçerik Yer Tutucusu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55906" r="10655" b="7455"/>
          <a:stretch/>
        </p:blipFill>
        <p:spPr bwMode="auto">
          <a:xfrm>
            <a:off x="657225" y="4571999"/>
            <a:ext cx="10877550" cy="1638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5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Muhatap -5-</a:t>
            </a:r>
          </a:p>
        </p:txBody>
      </p:sp>
      <p:pic>
        <p:nvPicPr>
          <p:cNvPr id="9" name="İçerik Yer Tutucusu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r="50951" b="48924"/>
          <a:stretch/>
        </p:blipFill>
        <p:spPr bwMode="auto">
          <a:xfrm>
            <a:off x="648230" y="2024480"/>
            <a:ext cx="5285846" cy="395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İçerik Yer Tutucusu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9" r="9727" b="48924"/>
          <a:stretch/>
        </p:blipFill>
        <p:spPr bwMode="auto">
          <a:xfrm>
            <a:off x="6400800" y="2024480"/>
            <a:ext cx="5485872" cy="3957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7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Muhatap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-6-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İçerik Yer Tutucusu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52828" r="7809"/>
          <a:stretch/>
        </p:blipFill>
        <p:spPr bwMode="auto">
          <a:xfrm>
            <a:off x="294636" y="2188992"/>
            <a:ext cx="11602728" cy="3840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3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 -1-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İçerik Yer Tutucusu 3"/>
          <p:cNvPicPr>
            <a:picLocks noGrp="1"/>
          </p:cNvPicPr>
          <p:nvPr>
            <p:ph idx="1"/>
          </p:nvPr>
        </p:nvPicPr>
        <p:blipFill rotWithShape="1">
          <a:blip r:embed="rId3"/>
          <a:srcRect t="4133" b="46739"/>
          <a:stretch/>
        </p:blipFill>
        <p:spPr>
          <a:xfrm>
            <a:off x="838472" y="1925662"/>
            <a:ext cx="10515056" cy="42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 -2-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İçerik Yer Tutucusu 3"/>
          <p:cNvPicPr>
            <a:picLocks noGrp="1"/>
          </p:cNvPicPr>
          <p:nvPr>
            <p:ph idx="1"/>
          </p:nvPr>
        </p:nvPicPr>
        <p:blipFill rotWithShape="1">
          <a:blip r:embed="rId3"/>
          <a:srcRect t="58455" b="23686"/>
          <a:stretch/>
        </p:blipFill>
        <p:spPr>
          <a:xfrm>
            <a:off x="838200" y="2400300"/>
            <a:ext cx="10515600" cy="1847822"/>
          </a:xfrm>
          <a:prstGeom prst="rect">
            <a:avLst/>
          </a:prstGeom>
        </p:spPr>
      </p:pic>
      <p:pic>
        <p:nvPicPr>
          <p:cNvPr id="10" name="İçerik Yer Tutucusu 3"/>
          <p:cNvPicPr>
            <a:picLocks/>
          </p:cNvPicPr>
          <p:nvPr/>
        </p:nvPicPr>
        <p:blipFill rotWithShape="1">
          <a:blip r:embed="rId3"/>
          <a:srcRect t="82856"/>
          <a:stretch/>
        </p:blipFill>
        <p:spPr>
          <a:xfrm>
            <a:off x="1016140" y="4524375"/>
            <a:ext cx="10159721" cy="18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Metnin ilk paragrafında ilgide yer alan belgeler hakkında kısa ve öz bilgi verilmelidir. Metin içerisindeki ilgi gösteriminde aşağıdaki örnekler dikkate alınmalıdır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İlgi tek ise:  </a:t>
            </a:r>
            <a:r>
              <a:rPr lang="tr-T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İlgi’de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kayıtlı 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İlgi birden fazla ise:  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İlgi (a)’da kayıtlı yazı,  İlgi (a) ve (b)’de kayıtlı yazı, İlgi (b-ç-e)’de kayıtlı yazı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Kurumumuza İlgi (a)’da kayıtlı yazıyla iletilen söz konusu Yönetmelik Taslağı hakkında görüş ve önerilerimiz </a:t>
            </a:r>
            <a:r>
              <a:rPr lang="tr-T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Ek’te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yer almaktadır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İlgi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-3-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1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içerisinde ekten bahsedilirken kısa ve öz bilgi verilmelidir. Metin içerisindeki eklerin gösteriminde aşağıdaki örnekler dikkate alınmalıdır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 tek ise: 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Ekli liste, </a:t>
            </a:r>
            <a:r>
              <a:rPr lang="tr-T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Ek’te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yer 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</a:t>
            </a:r>
          </a:p>
          <a:p>
            <a:pPr algn="just"/>
            <a:endParaRPr lang="tr-T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 birden fazla ise: 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Ek-1’de belirtilen, Ek-1, 2 ve 3’te yer alan 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listelerde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İlgi (b)’de kayıtlı yazıyla kurumumuza iletilen söz konusu Yönetmelik Taslağı hakkında görüş ve önerilerimiz </a:t>
            </a:r>
            <a:r>
              <a:rPr lang="tr-T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Ek’te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yer almaktadır.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İçerisinde Ek Gösterimi</a:t>
            </a:r>
          </a:p>
        </p:txBody>
      </p:sp>
    </p:spTree>
    <p:extLst>
      <p:ext uri="{BB962C8B-B14F-4D97-AF65-F5344CB8AC3E}">
        <p14:creationId xmlns:p14="http://schemas.microsoft.com/office/powerpoint/2010/main" val="10844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25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tr-T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Resmi </a:t>
            </a:r>
            <a:r>
              <a:rPr lang="tr-T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yazılarda esas unsuru teşkil eden ve muhatabın bilgilendirildiği kısım metindir. Metin, aşağıdaki hususlar dikkate alınarak hazırlanmalıdır</a:t>
            </a:r>
            <a:r>
              <a:rPr lang="tr-T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endParaRPr lang="tr-TR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tr-T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Açık, anlaşılabilir, kısa ve olabildiğince öz anlatım benimsenmeli</a:t>
            </a:r>
            <a:r>
              <a:rPr lang="tr-T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20000"/>
              </a:lnSpc>
            </a:pPr>
            <a:r>
              <a:rPr lang="tr-T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Herkesçe </a:t>
            </a:r>
            <a:r>
              <a:rPr lang="tr-T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bilinen Türkçe kelimeler tercih edilmeli</a:t>
            </a:r>
            <a:r>
              <a:rPr lang="tr-T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20000"/>
              </a:lnSpc>
            </a:pPr>
            <a:r>
              <a:rPr lang="tr-T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Türkçe </a:t>
            </a:r>
            <a:r>
              <a:rPr lang="tr-T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dil bilgisi ve yazım kurallarına uygunluk sağlanmalı (Türk Dil Kurumu Sözlüğü ve Yazım Kılavuzu dikkate alınmalı</a:t>
            </a:r>
            <a:r>
              <a:rPr lang="tr-T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),</a:t>
            </a:r>
          </a:p>
          <a:p>
            <a:pPr algn="just">
              <a:lnSpc>
                <a:spcPct val="120000"/>
              </a:lnSpc>
            </a:pPr>
            <a:r>
              <a:rPr lang="tr-T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Sebep-sonuç </a:t>
            </a:r>
            <a:r>
              <a:rPr lang="tr-T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ilişkisi oluşturulmalı (belgeyi imzalayacak yetkili makam veya makamlar ikna edilebilmeli</a:t>
            </a:r>
            <a:r>
              <a:rPr lang="tr-T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tr-TR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-1-</a:t>
            </a:r>
          </a:p>
        </p:txBody>
      </p:sp>
    </p:spTree>
    <p:extLst>
      <p:ext uri="{BB962C8B-B14F-4D97-AF65-F5344CB8AC3E}">
        <p14:creationId xmlns:p14="http://schemas.microsoft.com/office/powerpoint/2010/main" val="19659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4080"/>
          </a:xfrm>
        </p:spPr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içerisinde şahsileştirilmiş anlatımdan kaçınılmalıdır. Bu sebeple, cümle sonları (metnin son cümlesi hariç) -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/-dur/-dür/-tır/-tir/-tur/-tür eklerinden uygun olanı ile bitirilmelidir. Böylelikle kurumsal bir ifade sağlanmış olacaktır: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-2-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547" y="3629705"/>
            <a:ext cx="8368906" cy="28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825625"/>
            <a:ext cx="10896600" cy="471805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içerisinde dikkat edilmesi gereken anlatım bozukluklarına dikkat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edilmeli</a:t>
            </a:r>
          </a:p>
          <a:p>
            <a:pPr algn="just">
              <a:lnSpc>
                <a:spcPct val="120000"/>
              </a:lnSpc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Kelime veya eklerin sık tekrar etmemesine özen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gösterilmeli</a:t>
            </a:r>
          </a:p>
          <a:p>
            <a:pPr algn="just">
              <a:lnSpc>
                <a:spcPct val="120000"/>
              </a:lnSpc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Gereksiz kelime kullanımından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kaçınılmalı</a:t>
            </a:r>
          </a:p>
          <a:p>
            <a:pPr algn="just">
              <a:lnSpc>
                <a:spcPct val="120000"/>
              </a:lnSpc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Cümle ögelerinin eksikliğine ve tamlama kusurlarına dikkat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edilmeli</a:t>
            </a:r>
          </a:p>
          <a:p>
            <a:pPr algn="just">
              <a:lnSpc>
                <a:spcPct val="120000"/>
              </a:lnSpc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Noktalama işareti kullanımında Türkçe dil bilgisi ve yazım kurallarına uygunluk sağlanmalı (Türk Dil Kurumu Sözlüğü ve Yazım Kılavuzu dikkate alınmalı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-3-</a:t>
            </a:r>
          </a:p>
        </p:txBody>
      </p:sp>
    </p:spTree>
    <p:extLst>
      <p:ext uri="{BB962C8B-B14F-4D97-AF65-F5344CB8AC3E}">
        <p14:creationId xmlns:p14="http://schemas.microsoft.com/office/powerpoint/2010/main" val="9693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Resmi yazışma usul ve esasları ilk olarak 1994 yılında yayımlanan mülga Başbakanlığın 1994/9 sayılı Genelgesi ile belirlenmiştir.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 ve 2015 yıllarında yayımlanan Yönetmelikler ile söz konusu usul ve esasların kapsamı genişletilmiştir.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yılında yayımlanan yönetmelik ile de yazışmaların elektronik ortamda yürütülmesi asli unsur haline getirilmiştir </a:t>
            </a: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2495006" y="365125"/>
            <a:ext cx="8858794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Resmi Yazışma Usul ve Esasları 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Nelerdir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71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-4-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070312" y="2259454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Arttırmak</a:t>
            </a:r>
            <a:endParaRPr lang="tr-T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3142" y="2259454"/>
            <a:ext cx="1500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Artırmak</a:t>
            </a: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070312" y="3201952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Ardarda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3229653" y="3199532"/>
            <a:ext cx="1504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 arda</a:t>
            </a: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059181" y="4052117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 yapı	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3229653" y="4052117"/>
            <a:ext cx="1297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Altyapı</a:t>
            </a: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1070312" y="4984068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Hukuğu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3233142" y="4984068"/>
            <a:ext cx="1500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Hukuku</a:t>
            </a: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6797442" y="2262019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İnsiyatif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8986264" y="2259454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İnisiyatif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6826017" y="3206410"/>
            <a:ext cx="175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Laboratuar</a:t>
            </a:r>
            <a:endParaRPr lang="tr-T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8986264" y="3195596"/>
            <a:ext cx="193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Laboratuvar</a:t>
            </a: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832625" y="4052117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Satınalma</a:t>
            </a:r>
            <a:endParaRPr lang="tr-T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8986264" y="4052301"/>
            <a:ext cx="1707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Satın alma</a:t>
            </a: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6832625" y="4984068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İtibariyle	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8986264" y="4983293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İtibarıyla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1059181" y="5916019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Ünvan</a:t>
            </a:r>
            <a:endParaRPr lang="tr-T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3229653" y="5916019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Unvan</a:t>
            </a: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6832625" y="5916019"/>
            <a:ext cx="179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Personeller</a:t>
            </a:r>
            <a:endParaRPr lang="tr-T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9061503" y="5914285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	</a:t>
            </a:r>
          </a:p>
        </p:txBody>
      </p:sp>
    </p:spTree>
    <p:extLst>
      <p:ext uri="{BB962C8B-B14F-4D97-AF65-F5344CB8AC3E}">
        <p14:creationId xmlns:p14="http://schemas.microsoft.com/office/powerpoint/2010/main" val="888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Arz ve Rica Kullanımı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090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Hiyerarşi yönünden alt makamlarla yapılan yazışmalar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“rica ederim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.”, üst ve aynı düzeydeki makamlarla yapılan yazışmalar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“arz ederim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ibaresiyle bitirilmelidir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Üst, aynı düzey ve alt makamlara birlikte dağıtımlı olarak yapılan yazışmalar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“arz ve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rica ederim.” veya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“arz/rica ederim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ibaresiyle bitirilmelidir.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Belge, imza yetkisini devreden makam adına “a.” imzalandığında, yetkiyi devreden makamın hiyerarşik durumuna göre arz ve/veya rica ibarelerinden uygun olanıyla bitirilmelidir. </a:t>
            </a:r>
          </a:p>
        </p:txBody>
      </p:sp>
    </p:spTree>
    <p:extLst>
      <p:ext uri="{BB962C8B-B14F-4D97-AF65-F5344CB8AC3E}">
        <p14:creationId xmlns:p14="http://schemas.microsoft.com/office/powerpoint/2010/main" val="11450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Arz ve Rica Kullanımı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İdarelerin kamu niteliği olmayan tüzel kişilikler ile yaptıkları yazışmalar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“rica ederim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ibaresiyle bitirilmelidir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İdare içerisinde hiyerarşi yönünden aynı düzeyde yer alan birimler arasında yapılan yazışmalar,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“arz ederim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ibaresiyle bitirilmelidir. (Örneğin; Teftiş Kurulu Başkanlığı – Personel Genel Müdürlüğü vb.)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Muhatap kısmında ikinci satırda parantez içerisinde birim veya idare ismi belirtilen yazışmalar, birinci satırda yer alan muhatap idare dikkate alınarak arz veya rica ibarelerinden uygun olanı ile bitirilmelidir: </a:t>
            </a:r>
          </a:p>
        </p:txBody>
      </p:sp>
    </p:spTree>
    <p:extLst>
      <p:ext uri="{BB962C8B-B14F-4D97-AF65-F5344CB8AC3E}">
        <p14:creationId xmlns:p14="http://schemas.microsoft.com/office/powerpoint/2010/main" val="21619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Arz ve Rica Kullanımı</a:t>
            </a:r>
          </a:p>
        </p:txBody>
      </p:sp>
      <p:pic>
        <p:nvPicPr>
          <p:cNvPr id="8" name="İçerik Yer Tutucusu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64903" r="11416"/>
          <a:stretch/>
        </p:blipFill>
        <p:spPr bwMode="auto">
          <a:xfrm>
            <a:off x="838200" y="1925662"/>
            <a:ext cx="10515600" cy="393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4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1332410" y="365125"/>
            <a:ext cx="10021389" cy="1325563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Gereği ve Bilgi İfadelerinin Kullanımı</a:t>
            </a:r>
          </a:p>
        </p:txBody>
      </p:sp>
      <p:pic>
        <p:nvPicPr>
          <p:cNvPr id="8" name="İçerik Yer Tutucusu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r="9925"/>
          <a:stretch/>
        </p:blipFill>
        <p:spPr bwMode="auto">
          <a:xfrm>
            <a:off x="1638300" y="1747449"/>
            <a:ext cx="8915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7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Yazıları yazarken imla kılavuzunda yer alan kurallara uyulması.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 haller dışında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EBYS’nin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oluşturduğu formatın değiştirilmemesi.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Muhatabın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EBYS’de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doğru seçilmesi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Virgülden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sonra cümle küçük harfle ve aynı satırdan devam eder, alt satıra geçerek ve büyük harfle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yazılması,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«hususunda;»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ifadesinden sonra alt satıra geçerek büyük harfle devam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edilmesi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yazım kurallarına aykırıdır. </a:t>
            </a: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Dikkat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Edilmesi Gereken Hususlar</a:t>
            </a:r>
          </a:p>
        </p:txBody>
      </p:sp>
    </p:spTree>
    <p:extLst>
      <p:ext uri="{BB962C8B-B14F-4D97-AF65-F5344CB8AC3E}">
        <p14:creationId xmlns:p14="http://schemas.microsoft.com/office/powerpoint/2010/main" val="296219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214313" y="100013"/>
            <a:ext cx="11763375" cy="66579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2B520A8B-A49B-554B-8B57-9964418D8128}"/>
              </a:ext>
            </a:extLst>
          </p:cNvPr>
          <p:cNvSpPr/>
          <p:nvPr/>
        </p:nvSpPr>
        <p:spPr>
          <a:xfrm>
            <a:off x="3289190" y="4620368"/>
            <a:ext cx="5613620" cy="14462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Ederiz.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919763" y="2700088"/>
            <a:ext cx="4352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36" y="583201"/>
            <a:ext cx="1999929" cy="19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382903" y="3555711"/>
            <a:ext cx="3426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Bilgi, iyi yazmanın kaynağıdır. </a:t>
            </a:r>
          </a:p>
          <a:p>
            <a:pPr algn="ctr"/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(Horatius)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Değişen ve gelişen teknoloji ile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EBYS’lerin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ihtiyaç duyduğu değişikliklerin yapılması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 birliğinin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sağlanması</a:t>
            </a:r>
          </a:p>
          <a:p>
            <a:pPr algn="just"/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İşlemlerin daha güvenli ve hızlı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</a:p>
          <a:p>
            <a:pPr algn="just"/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Zamandan tasarruf (İmza işlemleri)</a:t>
            </a: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2281358" y="365125"/>
            <a:ext cx="9072441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Yazışma 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Kuralları Neyi Amaçlamaktadır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49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 hâller veya olağanüstü durumlar dışında tüm belgeler, idarelerce elektronik ortamda üretilip gönderilmelidir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 elektronik imza ile imzalanıp elektronik ortamda gönderilen bir belgenin fiziksel kopyası alınmamalı ve belge fiziksel ortamda saklanmamalıdır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Elektronik ortamda üretilmesinde herhangi bir engel bulunmayan belgeler,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 hâl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olağanüstü durum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kapsamında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değerlendirilmemelidir.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2281359" y="365125"/>
            <a:ext cx="9072440" cy="1325563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Resmi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Yazışma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Ortamları -1-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2281359" y="365125"/>
            <a:ext cx="9072441" cy="1325563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Resmi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Yazışma Ortamları -2-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778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 </a:t>
            </a:r>
            <a:r>
              <a:rPr lang="tr-T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HALLER 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Kanunda ve ilgili mevzuatında fiziksel ortamda hazırlanması gereken belgeler ( ihale evrakları, protokoller, anlaşmalar)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4" y="3500846"/>
            <a:ext cx="10397905" cy="25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2281359" y="365125"/>
            <a:ext cx="9072441" cy="1325563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Resmi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Yazışma Ortamları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-3-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OLAĞANÜSTÜ HALLER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Deprem, sel, heyelan, yangın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zun süreli elektrik kesintileri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EBYS altyapısının çalışmaması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lektronik imza altyapısının çalışmaması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6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 Tipi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Belgenin başlık, sayı, konu, tarih ve muhatap gibi kısımlarının yazı tipi ve harf boyutu, metin kısmının yazı tipi ve harf boyutuyla aynı olmalıdır.</a:t>
            </a:r>
          </a:p>
          <a:p>
            <a:pPr lvl="0"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Belgenin metin kısmında Times New Roman (12 punto) veya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(11 punto) yazı tipi olması gerekmektedir. Gerekli hallerde harf büyüklüğü 9 puntoya kadar düşürülebilmektedir.</a:t>
            </a:r>
          </a:p>
          <a:p>
            <a:pPr lvl="0"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Belgenin imza bölümünün, ek ve dağıtım kısımlarının yazı tipi ve boyutu, metin alanındaki yazı tipi ve boyutuyla aynı olmalıdır.</a:t>
            </a:r>
          </a:p>
          <a:p>
            <a:pPr lvl="0"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İstisnai olarak iletişim bilgileri alanında harf büyüklüğü 8 puntoya kadar düşürülebilmektedir.</a:t>
            </a:r>
          </a:p>
        </p:txBody>
      </p:sp>
    </p:spTree>
    <p:extLst>
      <p:ext uri="{BB962C8B-B14F-4D97-AF65-F5344CB8AC3E}">
        <p14:creationId xmlns:p14="http://schemas.microsoft.com/office/powerpoint/2010/main" val="7978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.C. Tarım ve Orman Bakanlığı Logo Download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1" y="130151"/>
            <a:ext cx="1065209" cy="1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7352" y="1194245"/>
            <a:ext cx="23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Genel Müdürlüğü</a:t>
            </a:r>
            <a:endParaRPr 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558783"/>
            <a:ext cx="12192000" cy="4571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Başlık -1-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94975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satırda T.C. ibaresi kullanılmalıdır.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İkinci satırda yer alan idare adının tamamı büyük harflerle yazılmalıdır.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Üçüncü satırda yer alan birim adının ilk harfleri büyük diğer harfleri küçük yazılmalıdır.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960" y="4026438"/>
            <a:ext cx="8829180" cy="26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2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1D7C39C1B8B0C418611E891EFC7D9C8" ma:contentTypeVersion="1" ma:contentTypeDescription="Yeni belge oluşturun." ma:contentTypeScope="" ma:versionID="c66a8c4b848cc5315524a28821a485d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2A8223-B249-4A5B-98D1-DDE704FB826E}"/>
</file>

<file path=customXml/itemProps2.xml><?xml version="1.0" encoding="utf-8"?>
<ds:datastoreItem xmlns:ds="http://schemas.openxmlformats.org/officeDocument/2006/customXml" ds:itemID="{AC487C37-E2B6-4B28-BC8B-CE30C3BC6863}"/>
</file>

<file path=customXml/itemProps3.xml><?xml version="1.0" encoding="utf-8"?>
<ds:datastoreItem xmlns:ds="http://schemas.openxmlformats.org/officeDocument/2006/customXml" ds:itemID="{49A25748-54B1-4F2D-B583-D5E060EF27C5}"/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1290</Words>
  <Application>Microsoft Office PowerPoint</Application>
  <PresentationFormat>Geniş ekran</PresentationFormat>
  <Paragraphs>203</Paragraphs>
  <Slides>36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3" baseType="lpstr">
      <vt:lpstr>Akrobat Black</vt:lpstr>
      <vt:lpstr>Arial</vt:lpstr>
      <vt:lpstr>Calibri</vt:lpstr>
      <vt:lpstr>Calibri Light</vt:lpstr>
      <vt:lpstr>Tahoma</vt:lpstr>
      <vt:lpstr>Times New Roman</vt:lpstr>
      <vt:lpstr>Office Teması</vt:lpstr>
      <vt:lpstr>PowerPoint Sunusu</vt:lpstr>
      <vt:lpstr>Sunum akışı</vt:lpstr>
      <vt:lpstr>Resmi Yazışma Usul ve Esasları Nelerdir?</vt:lpstr>
      <vt:lpstr>Yazışma Kuralları Neyi Amaçlamaktadır?</vt:lpstr>
      <vt:lpstr>Resmi Yazışma Ortamları -1-</vt:lpstr>
      <vt:lpstr>          Resmi Yazışma Ortamları -2-</vt:lpstr>
      <vt:lpstr>          Resmi Yazışma Ortamları -3-</vt:lpstr>
      <vt:lpstr>Yazı Tipi</vt:lpstr>
      <vt:lpstr>Başlık -1-</vt:lpstr>
      <vt:lpstr>Başlık -2-</vt:lpstr>
      <vt:lpstr>Başlık -3-</vt:lpstr>
      <vt:lpstr>Başlık -4-</vt:lpstr>
      <vt:lpstr>Sayı -1-</vt:lpstr>
      <vt:lpstr>Sayı -2-</vt:lpstr>
      <vt:lpstr>Tarih</vt:lpstr>
      <vt:lpstr>Konu</vt:lpstr>
      <vt:lpstr>Muhatap -1-</vt:lpstr>
      <vt:lpstr>Muhatap -2-</vt:lpstr>
      <vt:lpstr>Muhatap -3-</vt:lpstr>
      <vt:lpstr>Muhatap -4-</vt:lpstr>
      <vt:lpstr>Muhatap -5-</vt:lpstr>
      <vt:lpstr>Muhatap -6-</vt:lpstr>
      <vt:lpstr>İlgi -1-</vt:lpstr>
      <vt:lpstr>İlgi -2-</vt:lpstr>
      <vt:lpstr>İlgi -3-</vt:lpstr>
      <vt:lpstr>Metin İçerisinde Ek Gösterimi</vt:lpstr>
      <vt:lpstr>Metin -1-</vt:lpstr>
      <vt:lpstr>Metin -2-</vt:lpstr>
      <vt:lpstr>Metin -3-</vt:lpstr>
      <vt:lpstr>Metin -4-</vt:lpstr>
      <vt:lpstr>Arz ve Rica Kullanımı</vt:lpstr>
      <vt:lpstr>Arz ve Rica Kullanımı</vt:lpstr>
      <vt:lpstr>Arz ve Rica Kullanımı</vt:lpstr>
      <vt:lpstr>Gereği ve Bilgi İfadelerinin Kullanımı</vt:lpstr>
      <vt:lpstr>    Dikkat Edilmesi Gereken Hususlar</vt:lpstr>
      <vt:lpstr>PowerPoint Sunusu</vt:lpstr>
    </vt:vector>
  </TitlesOfParts>
  <Company>T.C. Tarım ve Orman Bakanlığı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ŞAKIMA</dc:creator>
  <cp:lastModifiedBy>Nihal YÜKSEK SARIÖZ</cp:lastModifiedBy>
  <cp:revision>85</cp:revision>
  <cp:lastPrinted>2021-10-22T12:09:51Z</cp:lastPrinted>
  <dcterms:created xsi:type="dcterms:W3CDTF">2021-10-15T15:59:45Z</dcterms:created>
  <dcterms:modified xsi:type="dcterms:W3CDTF">2021-10-22T12:50:15Z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0x01010051D7C39C1B8B0C418611E891EFC7D9C8</vt:lpwstr>
  </property>
</Properties>
</file>