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24" r:id="rId1"/>
  </p:sldMasterIdLst>
  <p:notesMasterIdLst>
    <p:notesMasterId r:id="rId9"/>
  </p:notesMasterIdLst>
  <p:handoutMasterIdLst>
    <p:handoutMasterId r:id="rId10"/>
  </p:handoutMasterIdLst>
  <p:sldIdLst>
    <p:sldId id="436" r:id="rId2"/>
    <p:sldId id="541" r:id="rId3"/>
    <p:sldId id="542" r:id="rId4"/>
    <p:sldId id="543" r:id="rId5"/>
    <p:sldId id="544" r:id="rId6"/>
    <p:sldId id="545" r:id="rId7"/>
    <p:sldId id="546" r:id="rId8"/>
  </p:sldIdLst>
  <p:sldSz cx="12192000" cy="6858000"/>
  <p:notesSz cx="6797675" cy="987425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591ED"/>
    <a:srgbClr val="FFCA0C"/>
    <a:srgbClr val="008CE7"/>
    <a:srgbClr val="99CC00"/>
    <a:srgbClr val="66CCFF"/>
    <a:srgbClr val="FF9933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Orta Stil 4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FD4443E-F989-4FC4-A0C8-D5A2AF1F390B}" styleName="Koyu Stil 1 - Vurgu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Koyu Stil 1 - Vurgu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Koyu Stil 2 - Vurgu 3/Vurgu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Orta Stil 1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838" autoAdjust="0"/>
    <p:restoredTop sz="82182" autoAdjust="0"/>
  </p:normalViewPr>
  <p:slideViewPr>
    <p:cSldViewPr>
      <p:cViewPr varScale="1">
        <p:scale>
          <a:sx n="88" d="100"/>
          <a:sy n="88" d="100"/>
        </p:scale>
        <p:origin x="989" y="62"/>
      </p:cViewPr>
      <p:guideLst>
        <p:guide orient="horz" pos="2160"/>
        <p:guide pos="384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8F2A986-09C8-4459-99DE-B2799E1DBAC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5404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950" y="739775"/>
            <a:ext cx="6583363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 metin stillerini düzenlemek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1CF0E98-533F-4E45-8EE1-B6A4CA2E52B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9080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5364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1BE5400A-71D9-4FB6-84F3-09A0B5AC37DC}" type="slidenum">
              <a:rPr lang="tr-TR" altLang="tr-TR"/>
              <a:pPr/>
              <a:t>1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174F99-718A-4431-B01D-22BF5E290048}" type="slidenum">
              <a:rPr lang="tr-TR" altLang="tr-TR"/>
              <a:pPr/>
              <a:t>2</a:t>
            </a:fld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174F99-718A-4431-B01D-22BF5E290048}" type="slidenum">
              <a:rPr lang="tr-TR" altLang="tr-TR"/>
              <a:pPr/>
              <a:t>3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4368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174F99-718A-4431-B01D-22BF5E290048}" type="slidenum">
              <a:rPr lang="tr-TR" altLang="tr-TR"/>
              <a:pPr/>
              <a:t>4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88639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174F99-718A-4431-B01D-22BF5E290048}" type="slidenum">
              <a:rPr lang="tr-TR" altLang="tr-TR"/>
              <a:pPr/>
              <a:t>5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61618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174F99-718A-4431-B01D-22BF5E290048}" type="slidenum">
              <a:rPr lang="tr-TR" altLang="tr-TR"/>
              <a:pPr/>
              <a:t>6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49777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ayt Görüntüsü Yer Tutucus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 Yer Tutucusu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 smtClean="0"/>
          </a:p>
        </p:txBody>
      </p:sp>
      <p:sp>
        <p:nvSpPr>
          <p:cNvPr id="17412" name="Slayt Numarası Yer Tutucusu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37174F99-718A-4431-B01D-22BF5E290048}" type="slidenum">
              <a:rPr lang="tr-TR" altLang="tr-TR"/>
              <a:pPr/>
              <a:t>7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5457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41381A-43D8-4438-B358-E09F4B84324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046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34467-2139-4F8C-BA4E-2CE65B071EA4}" type="datetimeFigureOut">
              <a:rPr lang="tr-TR"/>
              <a:pPr>
                <a:defRPr/>
              </a:pPr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65D52A-5D95-46E4-8375-6AA85A3B782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79040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0435B-3DE3-4B32-9A63-69E327481A3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7095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2DC85-9443-4271-8C3D-D95E02478D0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149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733B5-C5B7-4FA6-BD8C-04B23816316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7244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532E8A-C08E-4680-9DB2-0E093F8C008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38933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745E4-FB6C-449D-8FA7-3ECCED42013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801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935BD-58AF-412A-B344-AAD6AD0C332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7940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5776BC-B907-4A9D-9A60-8D076982935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856293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E9156-8D04-492C-9986-FBD5F6119A9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520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959425-7B1A-441E-A054-C9ACF253483F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46837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  <a:endParaRPr lang="en-US" alt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  <a:endParaRPr lang="en-US" alt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3AC15806-02AA-416B-8277-343DD03890A2}" type="datetimeFigureOut">
              <a:rPr lang="tr-TR"/>
              <a:pPr>
                <a:defRPr/>
              </a:pPr>
              <a:t>16.11.2021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E2448B7-E166-47C0-A1B6-07DEB7A44F7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30" r:id="rId1"/>
    <p:sldLayoutId id="2147485731" r:id="rId2"/>
    <p:sldLayoutId id="2147485732" r:id="rId3"/>
    <p:sldLayoutId id="2147485733" r:id="rId4"/>
    <p:sldLayoutId id="2147485734" r:id="rId5"/>
    <p:sldLayoutId id="2147485735" r:id="rId6"/>
    <p:sldLayoutId id="2147485736" r:id="rId7"/>
    <p:sldLayoutId id="2147485737" r:id="rId8"/>
    <p:sldLayoutId id="2147485738" r:id="rId9"/>
    <p:sldLayoutId id="2147485729" r:id="rId10"/>
    <p:sldLayoutId id="214748573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 txBox="1">
            <a:spLocks/>
          </p:cNvSpPr>
          <p:nvPr/>
        </p:nvSpPr>
        <p:spPr>
          <a:xfrm>
            <a:off x="263352" y="1052736"/>
            <a:ext cx="9001000" cy="2000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T.C.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TARIM VE ORMAN BAKANLIĞI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PERSONEL GENEL MÜDÜRLÜĞÜ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SEÇME VE YERLEŞTİRME DAİRE BAŞKANLIĞI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Unvan 1"/>
          <p:cNvSpPr txBox="1">
            <a:spLocks/>
          </p:cNvSpPr>
          <p:nvPr/>
        </p:nvSpPr>
        <p:spPr>
          <a:xfrm>
            <a:off x="623392" y="5085184"/>
            <a:ext cx="7272808" cy="92016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Ömer </a:t>
            </a:r>
            <a:r>
              <a:rPr lang="tr-T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ŞENTÜRK</a:t>
            </a:r>
            <a:endParaRPr lang="tr-TR" sz="3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Bilgi İşlem Şube </a:t>
            </a:r>
            <a:r>
              <a:rPr kumimoji="0" lang="tr-TR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Müdürü</a:t>
            </a:r>
            <a:endParaRPr kumimoji="0" lang="tr-T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7488" y="404664"/>
            <a:ext cx="100811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YERLEŞTİRME DAİRE BAŞKANLĞI</a:t>
            </a:r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1415480" y="1796267"/>
            <a:ext cx="9144000" cy="624622"/>
          </a:xfrm>
        </p:spPr>
        <p:txBody>
          <a:bodyPr/>
          <a:lstStyle/>
          <a:p>
            <a:r>
              <a:rPr lang="tr-TR" sz="32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Amaç</a:t>
            </a:r>
            <a:endParaRPr lang="tr-TR" sz="32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839416" y="2708920"/>
            <a:ext cx="10585176" cy="2376264"/>
          </a:xfrm>
        </p:spPr>
        <p:txBody>
          <a:bodyPr/>
          <a:lstStyle/>
          <a:p>
            <a:pPr algn="just"/>
            <a:r>
              <a:rPr lang="tr-TR" dirty="0"/>
              <a:t>18/9/2020 tarihli ve 31248 sayılı Resmi </a:t>
            </a:r>
            <a:r>
              <a:rPr lang="tr-TR" dirty="0" err="1"/>
              <a:t>Gazete'de</a:t>
            </a:r>
            <a:r>
              <a:rPr lang="tr-TR" dirty="0"/>
              <a:t> yayımlanan 67 </a:t>
            </a:r>
            <a:r>
              <a:rPr lang="tr-TR" dirty="0" smtClean="0"/>
              <a:t>sayılı </a:t>
            </a:r>
            <a:r>
              <a:rPr lang="tr-TR" b="1" i="1" dirty="0" smtClean="0"/>
              <a:t>‘’Bazı </a:t>
            </a:r>
            <a:r>
              <a:rPr lang="tr-TR" b="1" i="1" dirty="0"/>
              <a:t>Cumhurbaşkanlığı Kararnamelerinde Değişiklik Yapılması Hakkında </a:t>
            </a:r>
            <a:r>
              <a:rPr lang="tr-TR" b="1" i="1" dirty="0" smtClean="0"/>
              <a:t>Cumhurbaşkanlığı Kararnamesi’’</a:t>
            </a:r>
            <a:r>
              <a:rPr lang="tr-TR" dirty="0" smtClean="0"/>
              <a:t> </a:t>
            </a:r>
            <a:r>
              <a:rPr lang="tr-TR" dirty="0" err="1" smtClean="0"/>
              <a:t>nin</a:t>
            </a:r>
            <a:r>
              <a:rPr lang="tr-TR" dirty="0" smtClean="0"/>
              <a:t> </a:t>
            </a:r>
            <a:r>
              <a:rPr lang="tr-TR" dirty="0"/>
              <a:t>1 ve 2 inci maddeleri uyarınca Bakanlığımız uhdesinde gerçekleştirilecek olan </a:t>
            </a:r>
            <a:r>
              <a:rPr lang="tr-TR" dirty="0" smtClean="0"/>
              <a:t>personel eğitimleri </a:t>
            </a:r>
            <a:r>
              <a:rPr lang="tr-TR" dirty="0"/>
              <a:t>görevi Personel Genel Müdürlüğüne devredilmiş olup söz konusu görevin </a:t>
            </a:r>
            <a:r>
              <a:rPr lang="tr-TR" dirty="0" smtClean="0"/>
              <a:t>yürütülebilmesi </a:t>
            </a:r>
            <a:r>
              <a:rPr lang="tr-TR" b="1" u="sng" dirty="0" smtClean="0"/>
              <a:t>amacıyla</a:t>
            </a:r>
            <a:r>
              <a:rPr lang="tr-TR" b="1" dirty="0"/>
              <a:t>;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7488" y="404664"/>
            <a:ext cx="100811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YERLEŞTİRME DAİRE BAŞKANLĞI</a:t>
            </a:r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1415480" y="1796267"/>
            <a:ext cx="9144000" cy="624622"/>
          </a:xfrm>
        </p:spPr>
        <p:txBody>
          <a:bodyPr/>
          <a:lstStyle/>
          <a:p>
            <a:r>
              <a:rPr lang="tr-TR" sz="32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Dayanak</a:t>
            </a:r>
            <a:endParaRPr lang="tr-TR" sz="32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839416" y="2708920"/>
            <a:ext cx="10585176" cy="2880320"/>
          </a:xfrm>
        </p:spPr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/>
              <a:t>18/9/2020 tarihli ve 31248 sayılı Resmi </a:t>
            </a:r>
            <a:r>
              <a:rPr lang="tr-TR" dirty="0" err="1"/>
              <a:t>Gazete'de</a:t>
            </a:r>
            <a:r>
              <a:rPr lang="tr-TR" dirty="0"/>
              <a:t> yayımlanan 67 </a:t>
            </a:r>
            <a:r>
              <a:rPr lang="tr-TR" dirty="0" smtClean="0"/>
              <a:t>sayılı </a:t>
            </a:r>
            <a:r>
              <a:rPr lang="tr-TR" b="1" i="1" dirty="0" smtClean="0"/>
              <a:t>‘’Bazı </a:t>
            </a:r>
            <a:r>
              <a:rPr lang="tr-TR" b="1" i="1" dirty="0"/>
              <a:t>Cumhurbaşkanlığı Kararnamelerinde Değişiklik Yapılması Hakkında </a:t>
            </a:r>
            <a:r>
              <a:rPr lang="tr-TR" b="1" i="1" dirty="0" smtClean="0"/>
              <a:t>Cumhurbaşkanlığı Kararnamesi;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b="1" i="1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Bakanlık Makamının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01.10.2020 tarih ve </a:t>
            </a:r>
            <a:r>
              <a:rPr lang="tr-TR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E-31705301-010.04-2691114</a:t>
            </a:r>
            <a:r>
              <a:rPr lang="tr-TR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sayılı </a:t>
            </a:r>
            <a:r>
              <a:rPr lang="tr-TR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oluru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ile kurulmuştur.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837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7488" y="404664"/>
            <a:ext cx="100811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YERLEŞTİRME DAİRE BAŞKANLĞI</a:t>
            </a:r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1415480" y="1796267"/>
            <a:ext cx="9144000" cy="624622"/>
          </a:xfrm>
        </p:spPr>
        <p:txBody>
          <a:bodyPr/>
          <a:lstStyle/>
          <a:p>
            <a:r>
              <a:rPr lang="tr-TR" sz="32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endParaRPr lang="tr-TR" sz="32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839416" y="2708920"/>
            <a:ext cx="10585176" cy="3528392"/>
          </a:xfrm>
        </p:spPr>
        <p:txBody>
          <a:bodyPr/>
          <a:lstStyle/>
          <a:p>
            <a:pPr algn="just"/>
            <a:r>
              <a:rPr lang="tr-TR" b="1" dirty="0" smtClean="0"/>
              <a:t>a)</a:t>
            </a:r>
            <a:r>
              <a:rPr lang="tr-TR" dirty="0" smtClean="0"/>
              <a:t> Ölçme</a:t>
            </a:r>
            <a:r>
              <a:rPr lang="tr-TR" dirty="0"/>
              <a:t>, Seçme ve Yerleştirme Merkezinden Bakanlığın ihtiyaçları doğrultusunda unvan bazında personel talebinde bulunmak</a:t>
            </a:r>
            <a:r>
              <a:rPr lang="tr-TR" dirty="0" smtClean="0"/>
              <a:t>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b)</a:t>
            </a:r>
            <a:r>
              <a:rPr lang="tr-TR" dirty="0"/>
              <a:t> Görevde yükselme ve unvan değişikliği sınavlarına ait iş ve işlemleri yapmak veya yaptırmak</a:t>
            </a:r>
            <a:r>
              <a:rPr lang="tr-TR" dirty="0" smtClean="0"/>
              <a:t>,</a:t>
            </a:r>
          </a:p>
          <a:p>
            <a:pPr algn="just"/>
            <a:endParaRPr lang="tr-TR" dirty="0" smtClean="0"/>
          </a:p>
          <a:p>
            <a:pPr algn="just"/>
            <a:r>
              <a:rPr lang="tr-TR" b="1" dirty="0"/>
              <a:t>c)</a:t>
            </a:r>
            <a:r>
              <a:rPr lang="tr-TR" dirty="0"/>
              <a:t> 2828 sayılı Sosyal Hizmetler Kanunun, 3713 sayılı Terörle Mücadele Kanunu, 4046 sayılı Özelleştirme Uygulamaları Hakkında Kanun ve engelli personel ile ilgili planlama ve kamu e-uygulama vb. işlemlerini yapmak,</a:t>
            </a:r>
          </a:p>
          <a:p>
            <a:pPr algn="just"/>
            <a:endParaRPr lang="tr-TR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9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7488" y="404664"/>
            <a:ext cx="100811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YERLEŞTİRME DAİRE BAŞKANLĞI</a:t>
            </a:r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1415480" y="1796267"/>
            <a:ext cx="9144000" cy="624622"/>
          </a:xfrm>
        </p:spPr>
        <p:txBody>
          <a:bodyPr/>
          <a:lstStyle/>
          <a:p>
            <a:r>
              <a:rPr lang="tr-TR" sz="32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endParaRPr lang="tr-TR" sz="32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839416" y="2636912"/>
            <a:ext cx="10585176" cy="2808312"/>
          </a:xfrm>
        </p:spPr>
        <p:txBody>
          <a:bodyPr/>
          <a:lstStyle/>
          <a:p>
            <a:pPr algn="just"/>
            <a:r>
              <a:rPr lang="tr-TR" b="1" dirty="0"/>
              <a:t>ç)</a:t>
            </a:r>
            <a:r>
              <a:rPr lang="tr-TR" dirty="0"/>
              <a:t> Genel Müdürlüğümüzün ihtiyaç duyduğu alanlarda yazılım ihtiyaçlarını hazırlamak / hazırlatmak ve bu yazılımların güncellenmesini sağlamak</a:t>
            </a:r>
            <a:r>
              <a:rPr lang="tr-TR" dirty="0" smtClean="0"/>
              <a:t>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d)</a:t>
            </a:r>
            <a:r>
              <a:rPr lang="tr-TR" dirty="0"/>
              <a:t> Norm kadro iş ve işlemlerini yapmak</a:t>
            </a:r>
            <a:r>
              <a:rPr lang="tr-TR" dirty="0" smtClean="0"/>
              <a:t>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e)</a:t>
            </a:r>
            <a:r>
              <a:rPr lang="tr-TR" dirty="0"/>
              <a:t> Boş kadrolar için açıktan atama izinlerini almak,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3092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7488" y="404664"/>
            <a:ext cx="100811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YERLEŞTİRME DAİRE BAŞKANLĞI</a:t>
            </a:r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1415480" y="1796267"/>
            <a:ext cx="9144000" cy="624622"/>
          </a:xfrm>
        </p:spPr>
        <p:txBody>
          <a:bodyPr/>
          <a:lstStyle/>
          <a:p>
            <a:r>
              <a:rPr lang="tr-TR" sz="32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Görevleri</a:t>
            </a:r>
            <a:endParaRPr lang="tr-TR" sz="32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839416" y="2636912"/>
            <a:ext cx="10585176" cy="3456384"/>
          </a:xfrm>
        </p:spPr>
        <p:txBody>
          <a:bodyPr/>
          <a:lstStyle/>
          <a:p>
            <a:pPr algn="just"/>
            <a:r>
              <a:rPr lang="tr-TR" b="1" dirty="0"/>
              <a:t>f)</a:t>
            </a:r>
            <a:r>
              <a:rPr lang="tr-TR" dirty="0"/>
              <a:t> Bakanlık emrine atanacak kariyer uzman ve uzman yardımcıları ile ilgili iş ve işlemleri yapmak,   </a:t>
            </a:r>
            <a:endParaRPr lang="tr-TR" dirty="0" smtClean="0"/>
          </a:p>
          <a:p>
            <a:pPr algn="just"/>
            <a:endParaRPr lang="tr-TR" dirty="0"/>
          </a:p>
          <a:p>
            <a:pPr algn="just"/>
            <a:r>
              <a:rPr lang="tr-TR" b="1" dirty="0"/>
              <a:t>g)</a:t>
            </a:r>
            <a:r>
              <a:rPr lang="tr-TR" dirty="0"/>
              <a:t> Bakanlık çalışanlarına yönelik performans değerleme ve ödüllendirme sistemi kurulmasına ve etkin bir şekilde uygulanmasına destek olmak</a:t>
            </a:r>
            <a:r>
              <a:rPr lang="tr-TR" dirty="0" smtClean="0"/>
              <a:t>,</a:t>
            </a:r>
          </a:p>
          <a:p>
            <a:pPr algn="just"/>
            <a:endParaRPr lang="tr-TR" dirty="0"/>
          </a:p>
          <a:p>
            <a:pPr algn="just"/>
            <a:r>
              <a:rPr lang="tr-TR" b="1" dirty="0"/>
              <a:t>ğ)</a:t>
            </a:r>
            <a:r>
              <a:rPr lang="tr-TR" dirty="0"/>
              <a:t> Genel Müdür tarafından verilen benzeri görevleri yapmak.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313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487488" y="404664"/>
            <a:ext cx="100811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tr-TR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YERLEŞTİRME DAİRE BAŞKANLĞI</a:t>
            </a:r>
          </a:p>
        </p:txBody>
      </p:sp>
      <p:sp>
        <p:nvSpPr>
          <p:cNvPr id="5" name="Unvan 4"/>
          <p:cNvSpPr>
            <a:spLocks noGrp="1"/>
          </p:cNvSpPr>
          <p:nvPr>
            <p:ph type="ctrTitle"/>
          </p:nvPr>
        </p:nvSpPr>
        <p:spPr>
          <a:xfrm>
            <a:off x="1415480" y="1796267"/>
            <a:ext cx="9144000" cy="624622"/>
          </a:xfrm>
        </p:spPr>
        <p:txBody>
          <a:bodyPr/>
          <a:lstStyle/>
          <a:p>
            <a:r>
              <a:rPr lang="tr-TR" sz="3200" b="1" u="sng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Birimler</a:t>
            </a:r>
            <a:endParaRPr lang="tr-TR" sz="3200" b="1" u="sng" dirty="0"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Alt Başlık 5"/>
          <p:cNvSpPr>
            <a:spLocks noGrp="1"/>
          </p:cNvSpPr>
          <p:nvPr>
            <p:ph type="subTitle" idx="1"/>
          </p:nvPr>
        </p:nvSpPr>
        <p:spPr>
          <a:xfrm>
            <a:off x="839416" y="2636912"/>
            <a:ext cx="10585176" cy="2664296"/>
          </a:xfrm>
        </p:spPr>
        <p:txBody>
          <a:bodyPr/>
          <a:lstStyle/>
          <a:p>
            <a:pPr algn="just"/>
            <a:r>
              <a:rPr lang="tr-TR" dirty="0" smtClean="0"/>
              <a:t>1- Bilgi İşlem Çalışma Grubu 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Personel Planlama Birimi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Norm Kadro Birimi</a:t>
            </a:r>
          </a:p>
          <a:p>
            <a:pPr marL="457200" indent="-457200" algn="just">
              <a:buAutoNum type="alphaLcParenR"/>
            </a:pPr>
            <a:r>
              <a:rPr lang="tr-TR" dirty="0" smtClean="0"/>
              <a:t>Personel Bilgi ve Yönetim Sistemi Birimi</a:t>
            </a:r>
          </a:p>
          <a:p>
            <a:pPr algn="just"/>
            <a:r>
              <a:rPr lang="tr-TR" dirty="0" smtClean="0"/>
              <a:t>2- Sınavlar Çalışma Grubu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372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C3A315-CBB8-4978-A0F4-56CA28753840}"/>
</file>

<file path=customXml/itemProps2.xml><?xml version="1.0" encoding="utf-8"?>
<ds:datastoreItem xmlns:ds="http://schemas.openxmlformats.org/officeDocument/2006/customXml" ds:itemID="{D9EDF505-0FB0-48F7-B54B-FF0B7911B583}"/>
</file>

<file path=customXml/itemProps3.xml><?xml version="1.0" encoding="utf-8"?>
<ds:datastoreItem xmlns:ds="http://schemas.openxmlformats.org/officeDocument/2006/customXml" ds:itemID="{D4EB94CC-4375-408D-8DE3-AF9F6DC1C3AC}"/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4688</TotalTime>
  <Words>312</Words>
  <Application>Microsoft Office PowerPoint</Application>
  <PresentationFormat>Geniş ekran</PresentationFormat>
  <Paragraphs>50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Teması</vt:lpstr>
      <vt:lpstr>PowerPoint Sunusu</vt:lpstr>
      <vt:lpstr>Amaç</vt:lpstr>
      <vt:lpstr>Dayanak</vt:lpstr>
      <vt:lpstr>Görevleri</vt:lpstr>
      <vt:lpstr>Görevleri</vt:lpstr>
      <vt:lpstr>Görevleri</vt:lpstr>
      <vt:lpstr>Birimler</vt:lpstr>
    </vt:vector>
  </TitlesOfParts>
  <Company>AZMMAE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Ömer ŞENTÜRK</cp:lastModifiedBy>
  <cp:revision>500</cp:revision>
  <cp:lastPrinted>2019-11-07T10:35:57Z</cp:lastPrinted>
  <dcterms:created xsi:type="dcterms:W3CDTF">2001-02-20T09:12:49Z</dcterms:created>
  <dcterms:modified xsi:type="dcterms:W3CDTF">2021-11-16T08:42:12Z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