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36.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35.xml" ContentType="application/vnd.openxmlformats-officedocument.presentationml.slide+xml"/>
  <Override PartName="/ppt/slides/slide24.xml" ContentType="application/vnd.openxmlformats-officedocument.presentationml.slide+xml"/>
  <Override PartName="/ppt/slides/slide26.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7.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26.xml" ContentType="application/vnd.openxmlformats-officedocument.presentationml.notesSlide+xml"/>
  <Override PartName="/ppt/notesSlides/notesSlide16.xml" ContentType="application/vnd.openxmlformats-officedocument.presentationml.notesSlide+xml"/>
  <Override PartName="/ppt/notesSlides/notesSlide24.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5.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4"/>
  </p:notesMasterIdLst>
  <p:sldIdLst>
    <p:sldId id="256" r:id="rId2"/>
    <p:sldId id="324" r:id="rId3"/>
    <p:sldId id="371" r:id="rId4"/>
    <p:sldId id="330" r:id="rId5"/>
    <p:sldId id="327" r:id="rId6"/>
    <p:sldId id="325" r:id="rId7"/>
    <p:sldId id="326" r:id="rId8"/>
    <p:sldId id="354" r:id="rId9"/>
    <p:sldId id="372" r:id="rId10"/>
    <p:sldId id="365" r:id="rId11"/>
    <p:sldId id="331" r:id="rId12"/>
    <p:sldId id="364" r:id="rId13"/>
    <p:sldId id="332" r:id="rId14"/>
    <p:sldId id="333" r:id="rId15"/>
    <p:sldId id="334" r:id="rId16"/>
    <p:sldId id="368" r:id="rId17"/>
    <p:sldId id="335" r:id="rId18"/>
    <p:sldId id="367" r:id="rId19"/>
    <p:sldId id="336" r:id="rId20"/>
    <p:sldId id="338" r:id="rId21"/>
    <p:sldId id="339" r:id="rId22"/>
    <p:sldId id="356" r:id="rId23"/>
    <p:sldId id="357" r:id="rId24"/>
    <p:sldId id="340" r:id="rId25"/>
    <p:sldId id="341" r:id="rId26"/>
    <p:sldId id="353" r:id="rId27"/>
    <p:sldId id="342" r:id="rId28"/>
    <p:sldId id="369" r:id="rId29"/>
    <p:sldId id="370" r:id="rId30"/>
    <p:sldId id="343" r:id="rId31"/>
    <p:sldId id="344" r:id="rId32"/>
    <p:sldId id="345" r:id="rId33"/>
    <p:sldId id="346" r:id="rId34"/>
    <p:sldId id="347" r:id="rId35"/>
    <p:sldId id="348" r:id="rId36"/>
    <p:sldId id="349" r:id="rId37"/>
    <p:sldId id="351" r:id="rId38"/>
    <p:sldId id="375" r:id="rId39"/>
    <p:sldId id="358" r:id="rId40"/>
    <p:sldId id="350" r:id="rId41"/>
    <p:sldId id="359" r:id="rId42"/>
    <p:sldId id="352" r:id="rId43"/>
  </p:sldIdLst>
  <p:sldSz cx="9144000" cy="6858000" type="screen4x3"/>
  <p:notesSz cx="6858000" cy="99472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B0C1"/>
    <a:srgbClr val="ACBAC5"/>
    <a:srgbClr val="D0B5C6"/>
    <a:srgbClr val="C9A977"/>
    <a:srgbClr val="CCC1A5"/>
    <a:srgbClr val="C6A7A2"/>
    <a:srgbClr val="C4A5A0"/>
    <a:srgbClr val="B8BCA3"/>
    <a:srgbClr val="CEC3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94343" autoAdjust="0"/>
  </p:normalViewPr>
  <p:slideViewPr>
    <p:cSldViewPr>
      <p:cViewPr varScale="1">
        <p:scale>
          <a:sx n="69" d="100"/>
          <a:sy n="69" d="100"/>
        </p:scale>
        <p:origin x="181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71800" cy="497364"/>
          </a:xfrm>
          <a:prstGeom prst="rect">
            <a:avLst/>
          </a:prstGeom>
        </p:spPr>
        <p:txBody>
          <a:bodyPr vert="horz" lIns="91600" tIns="45800" rIns="91600" bIns="45800" rtlCol="0"/>
          <a:lstStyle>
            <a:lvl1pPr algn="l">
              <a:defRPr sz="1200"/>
            </a:lvl1pPr>
          </a:lstStyle>
          <a:p>
            <a:endParaRPr lang="tr-TR"/>
          </a:p>
        </p:txBody>
      </p:sp>
      <p:sp>
        <p:nvSpPr>
          <p:cNvPr id="3" name="Veri Yer Tutucusu 2"/>
          <p:cNvSpPr>
            <a:spLocks noGrp="1"/>
          </p:cNvSpPr>
          <p:nvPr>
            <p:ph type="dt" idx="1"/>
          </p:nvPr>
        </p:nvSpPr>
        <p:spPr>
          <a:xfrm>
            <a:off x="3884614" y="1"/>
            <a:ext cx="2971800" cy="497364"/>
          </a:xfrm>
          <a:prstGeom prst="rect">
            <a:avLst/>
          </a:prstGeom>
        </p:spPr>
        <p:txBody>
          <a:bodyPr vert="horz" lIns="91600" tIns="45800" rIns="91600" bIns="45800" rtlCol="0"/>
          <a:lstStyle>
            <a:lvl1pPr algn="r">
              <a:defRPr sz="1200"/>
            </a:lvl1pPr>
          </a:lstStyle>
          <a:p>
            <a:fld id="{542EAB16-2FB9-4E60-93E2-4053827E0961}" type="datetimeFigureOut">
              <a:rPr lang="tr-TR" smtClean="0"/>
              <a:t>17.05.2022</a:t>
            </a:fld>
            <a:endParaRPr lang="tr-TR"/>
          </a:p>
        </p:txBody>
      </p:sp>
      <p:sp>
        <p:nvSpPr>
          <p:cNvPr id="4" name="Slayt Görüntüsü Yer Tutucusu 3"/>
          <p:cNvSpPr>
            <a:spLocks noGrp="1" noRot="1" noChangeAspect="1"/>
          </p:cNvSpPr>
          <p:nvPr>
            <p:ph type="sldImg" idx="2"/>
          </p:nvPr>
        </p:nvSpPr>
        <p:spPr>
          <a:xfrm>
            <a:off x="941388" y="746125"/>
            <a:ext cx="4975225" cy="3732213"/>
          </a:xfrm>
          <a:prstGeom prst="rect">
            <a:avLst/>
          </a:prstGeom>
          <a:noFill/>
          <a:ln w="12700">
            <a:solidFill>
              <a:prstClr val="black"/>
            </a:solidFill>
          </a:ln>
        </p:spPr>
        <p:txBody>
          <a:bodyPr vert="horz" lIns="91600" tIns="45800" rIns="91600" bIns="45800" rtlCol="0" anchor="ctr"/>
          <a:lstStyle/>
          <a:p>
            <a:endParaRPr lang="tr-TR"/>
          </a:p>
        </p:txBody>
      </p:sp>
      <p:sp>
        <p:nvSpPr>
          <p:cNvPr id="5" name="Not Yer Tutucusu 4"/>
          <p:cNvSpPr>
            <a:spLocks noGrp="1"/>
          </p:cNvSpPr>
          <p:nvPr>
            <p:ph type="body" sz="quarter" idx="3"/>
          </p:nvPr>
        </p:nvSpPr>
        <p:spPr>
          <a:xfrm>
            <a:off x="685801" y="4724957"/>
            <a:ext cx="5486400" cy="4476274"/>
          </a:xfrm>
          <a:prstGeom prst="rect">
            <a:avLst/>
          </a:prstGeom>
        </p:spPr>
        <p:txBody>
          <a:bodyPr vert="horz" lIns="91600" tIns="45800" rIns="91600" bIns="4580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48186"/>
            <a:ext cx="2971800" cy="497364"/>
          </a:xfrm>
          <a:prstGeom prst="rect">
            <a:avLst/>
          </a:prstGeom>
        </p:spPr>
        <p:txBody>
          <a:bodyPr vert="horz" lIns="91600" tIns="45800" rIns="91600" bIns="4580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4" y="9448186"/>
            <a:ext cx="2971800" cy="497364"/>
          </a:xfrm>
          <a:prstGeom prst="rect">
            <a:avLst/>
          </a:prstGeom>
        </p:spPr>
        <p:txBody>
          <a:bodyPr vert="horz" lIns="91600" tIns="45800" rIns="91600" bIns="45800" rtlCol="0" anchor="b"/>
          <a:lstStyle>
            <a:lvl1pPr algn="r">
              <a:defRPr sz="1200"/>
            </a:lvl1pPr>
          </a:lstStyle>
          <a:p>
            <a:fld id="{87FA21E8-2498-4AC6-9C24-CEB8AB7C1335}" type="slidenum">
              <a:rPr lang="tr-TR" smtClean="0"/>
              <a:t>‹#›</a:t>
            </a:fld>
            <a:endParaRPr lang="tr-TR"/>
          </a:p>
        </p:txBody>
      </p:sp>
    </p:spTree>
    <p:extLst>
      <p:ext uri="{BB962C8B-B14F-4D97-AF65-F5344CB8AC3E}">
        <p14:creationId xmlns:p14="http://schemas.microsoft.com/office/powerpoint/2010/main" val="1472071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1</a:t>
            </a:fld>
            <a:endParaRPr lang="tr-TR"/>
          </a:p>
        </p:txBody>
      </p:sp>
    </p:spTree>
    <p:extLst>
      <p:ext uri="{BB962C8B-B14F-4D97-AF65-F5344CB8AC3E}">
        <p14:creationId xmlns:p14="http://schemas.microsoft.com/office/powerpoint/2010/main" val="4126525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Mazeret :</a:t>
            </a:r>
            <a:r>
              <a:rPr lang="tr-TR" baseline="0" dirty="0"/>
              <a:t> Eş, sağlık, engellilik ve can güvenliği</a:t>
            </a:r>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15</a:t>
            </a:fld>
            <a:endParaRPr lang="tr-TR"/>
          </a:p>
        </p:txBody>
      </p:sp>
    </p:spTree>
    <p:extLst>
      <p:ext uri="{BB962C8B-B14F-4D97-AF65-F5344CB8AC3E}">
        <p14:creationId xmlns:p14="http://schemas.microsoft.com/office/powerpoint/2010/main" val="3103367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Mazeret :</a:t>
            </a:r>
            <a:r>
              <a:rPr lang="tr-TR" baseline="0" dirty="0"/>
              <a:t> Eş, sağlık, engellilik ve can güvenliği</a:t>
            </a:r>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16</a:t>
            </a:fld>
            <a:endParaRPr lang="tr-TR"/>
          </a:p>
        </p:txBody>
      </p:sp>
    </p:spTree>
    <p:extLst>
      <p:ext uri="{BB962C8B-B14F-4D97-AF65-F5344CB8AC3E}">
        <p14:creationId xmlns:p14="http://schemas.microsoft.com/office/powerpoint/2010/main" val="2965331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a:solidFill>
                  <a:schemeClr val="tx1"/>
                </a:solidFill>
                <a:effectLst/>
                <a:latin typeface="+mn-lt"/>
                <a:ea typeface="+mn-ea"/>
                <a:cs typeface="+mn-cs"/>
              </a:rPr>
              <a:t>Halen</a:t>
            </a:r>
            <a:r>
              <a:rPr lang="tr-TR" sz="1200" kern="1200" baseline="0" dirty="0">
                <a:solidFill>
                  <a:schemeClr val="tx1"/>
                </a:solidFill>
                <a:effectLst/>
                <a:latin typeface="+mn-lt"/>
                <a:ea typeface="+mn-ea"/>
                <a:cs typeface="+mn-cs"/>
              </a:rPr>
              <a:t> çalıştığı ilde</a:t>
            </a:r>
            <a:r>
              <a:rPr lang="tr-TR" sz="1200" kern="1200" dirty="0">
                <a:solidFill>
                  <a:schemeClr val="tx1"/>
                </a:solidFill>
                <a:effectLst/>
                <a:latin typeface="+mn-lt"/>
                <a:ea typeface="+mn-ea"/>
                <a:cs typeface="+mn-cs"/>
              </a:rPr>
              <a:t> 2</a:t>
            </a:r>
            <a:r>
              <a:rPr lang="tr-TR" sz="1200" kern="1200" baseline="0" dirty="0">
                <a:solidFill>
                  <a:schemeClr val="tx1"/>
                </a:solidFill>
                <a:effectLst/>
                <a:latin typeface="+mn-lt"/>
                <a:ea typeface="+mn-ea"/>
                <a:cs typeface="+mn-cs"/>
              </a:rPr>
              <a:t> yıl, kuruluşlarda 3 yıl bulunduğu yerde görev süresini doldurmayanlar başvuru yapamaz. Başvurular </a:t>
            </a:r>
            <a:r>
              <a:rPr lang="tr-TR" sz="1200" kern="1200" dirty="0">
                <a:solidFill>
                  <a:schemeClr val="tx1"/>
                </a:solidFill>
                <a:effectLst/>
                <a:latin typeface="+mn-lt"/>
                <a:ea typeface="+mn-ea"/>
                <a:cs typeface="+mn-cs"/>
              </a:rPr>
              <a:t>PBYS (Personel Bilgi Yönetimi Sistemi) müracaat ediyorlar 5 tercih hakları var Kuruluşlarca istenen belgeleri de ekliyorlar.</a:t>
            </a:r>
          </a:p>
          <a:p>
            <a:r>
              <a:rPr lang="tr-TR" sz="1200" kern="1200" dirty="0">
                <a:solidFill>
                  <a:schemeClr val="tx1"/>
                </a:solidFill>
                <a:effectLst/>
                <a:latin typeface="+mn-lt"/>
                <a:ea typeface="+mn-ea"/>
                <a:cs typeface="+mn-cs"/>
              </a:rPr>
              <a:t>Değerlendirme sürecimiz başlıyor.</a:t>
            </a:r>
          </a:p>
          <a:p>
            <a:r>
              <a:rPr lang="tr-TR" sz="1200" kern="1200" dirty="0">
                <a:solidFill>
                  <a:schemeClr val="tx1"/>
                </a:solidFill>
                <a:effectLst/>
                <a:latin typeface="+mn-lt"/>
                <a:ea typeface="+mn-ea"/>
                <a:cs typeface="+mn-cs"/>
              </a:rPr>
              <a:t>Geçici yerleştirmeyi açıklıyoruz.</a:t>
            </a:r>
          </a:p>
          <a:p>
            <a:r>
              <a:rPr lang="tr-TR" sz="1200" kern="1200" dirty="0">
                <a:solidFill>
                  <a:schemeClr val="tx1"/>
                </a:solidFill>
                <a:effectLst/>
                <a:latin typeface="+mn-lt"/>
                <a:ea typeface="+mn-ea"/>
                <a:cs typeface="+mn-cs"/>
              </a:rPr>
              <a:t>İtiraz dönemi başlıyor. PBYS ara yüzünden başvuru yapılıyor.</a:t>
            </a:r>
          </a:p>
          <a:p>
            <a:r>
              <a:rPr lang="tr-TR" sz="1200" kern="1200" dirty="0">
                <a:solidFill>
                  <a:schemeClr val="tx1"/>
                </a:solidFill>
                <a:effectLst/>
                <a:latin typeface="+mn-lt"/>
                <a:ea typeface="+mn-ea"/>
                <a:cs typeface="+mn-cs"/>
              </a:rPr>
              <a:t>Başvurular kontrol edilip uygun olanlar değerlendiriliyor. Uygun olmayanlar için uygun olmama gerekçesi açıklanarak birlikte işlem yapılıyor. Bu süreçte feragat talepleri işleme alınıyor.</a:t>
            </a:r>
          </a:p>
          <a:p>
            <a:r>
              <a:rPr lang="tr-TR" sz="1200" kern="1200" dirty="0">
                <a:solidFill>
                  <a:schemeClr val="tx1"/>
                </a:solidFill>
                <a:effectLst/>
                <a:latin typeface="+mn-lt"/>
                <a:ea typeface="+mn-ea"/>
                <a:cs typeface="+mn-cs"/>
              </a:rPr>
              <a:t>İtiraz süreci bitiminde sistem tekrar çalıştırılıyor. Feragat eden personel yerine varsa tercih yapan en yüksek hizmet puanına sahip personel atanıyor.</a:t>
            </a:r>
          </a:p>
          <a:p>
            <a:r>
              <a:rPr lang="tr-TR" sz="1200" kern="1200" dirty="0">
                <a:solidFill>
                  <a:schemeClr val="tx1"/>
                </a:solidFill>
                <a:effectLst/>
                <a:latin typeface="+mn-lt"/>
                <a:ea typeface="+mn-ea"/>
                <a:cs typeface="+mn-cs"/>
              </a:rPr>
              <a:t>Ve kesin yerleştirme sonuçları sistemde ve sitemizde yayınlanıyor. Puan bazlı olarak</a:t>
            </a:r>
          </a:p>
          <a:p>
            <a:r>
              <a:rPr lang="tr-TR" sz="1200" kern="1200" dirty="0">
                <a:solidFill>
                  <a:schemeClr val="tx1"/>
                </a:solidFill>
                <a:effectLst/>
                <a:latin typeface="+mn-lt"/>
                <a:ea typeface="+mn-ea"/>
                <a:cs typeface="+mn-cs"/>
              </a:rPr>
              <a:t>Kesinleştirmeden sonra feragat edenler için 2 yıl dönem atmasına başvuruda bulunamazlar. </a:t>
            </a:r>
          </a:p>
          <a:p>
            <a:r>
              <a:rPr lang="tr-TR" sz="1200" kern="1200" dirty="0">
                <a:solidFill>
                  <a:schemeClr val="tx1"/>
                </a:solidFill>
                <a:effectLst/>
                <a:latin typeface="+mn-lt"/>
                <a:ea typeface="+mn-ea"/>
                <a:cs typeface="+mn-cs"/>
              </a:rPr>
              <a:t>Başvurmamıştım</a:t>
            </a:r>
            <a:r>
              <a:rPr lang="tr-TR" sz="1200" kern="1200" baseline="0" dirty="0">
                <a:solidFill>
                  <a:schemeClr val="tx1"/>
                </a:solidFill>
                <a:effectLst/>
                <a:latin typeface="+mn-lt"/>
                <a:ea typeface="+mn-ea"/>
                <a:cs typeface="+mn-cs"/>
              </a:rPr>
              <a:t> örnekleri PBYS ortamında işlem yapılan işlemler kayıt edilmese bile</a:t>
            </a:r>
            <a:r>
              <a:rPr lang="tr-TR" sz="1200" kern="1200" dirty="0">
                <a:solidFill>
                  <a:schemeClr val="tx1"/>
                </a:solidFill>
                <a:effectLst/>
                <a:latin typeface="+mn-lt"/>
                <a:ea typeface="+mn-ea"/>
                <a:cs typeface="+mn-cs"/>
              </a:rPr>
              <a:t>.</a:t>
            </a:r>
          </a:p>
          <a:p>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17</a:t>
            </a:fld>
            <a:endParaRPr lang="tr-TR"/>
          </a:p>
        </p:txBody>
      </p:sp>
    </p:spTree>
    <p:extLst>
      <p:ext uri="{BB962C8B-B14F-4D97-AF65-F5344CB8AC3E}">
        <p14:creationId xmlns:p14="http://schemas.microsoft.com/office/powerpoint/2010/main" val="3357692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a:solidFill>
                  <a:schemeClr val="tx1"/>
                </a:solidFill>
                <a:effectLst/>
                <a:latin typeface="+mn-lt"/>
                <a:ea typeface="+mn-ea"/>
                <a:cs typeface="+mn-cs"/>
              </a:rPr>
              <a:t>Halen</a:t>
            </a:r>
            <a:r>
              <a:rPr lang="tr-TR" sz="1200" kern="1200" baseline="0" dirty="0">
                <a:solidFill>
                  <a:schemeClr val="tx1"/>
                </a:solidFill>
                <a:effectLst/>
                <a:latin typeface="+mn-lt"/>
                <a:ea typeface="+mn-ea"/>
                <a:cs typeface="+mn-cs"/>
              </a:rPr>
              <a:t> çalıştığı ilde</a:t>
            </a:r>
            <a:r>
              <a:rPr lang="tr-TR" sz="1200" kern="1200" dirty="0">
                <a:solidFill>
                  <a:schemeClr val="tx1"/>
                </a:solidFill>
                <a:effectLst/>
                <a:latin typeface="+mn-lt"/>
                <a:ea typeface="+mn-ea"/>
                <a:cs typeface="+mn-cs"/>
              </a:rPr>
              <a:t> 2</a:t>
            </a:r>
            <a:r>
              <a:rPr lang="tr-TR" sz="1200" kern="1200" baseline="0" dirty="0">
                <a:solidFill>
                  <a:schemeClr val="tx1"/>
                </a:solidFill>
                <a:effectLst/>
                <a:latin typeface="+mn-lt"/>
                <a:ea typeface="+mn-ea"/>
                <a:cs typeface="+mn-cs"/>
              </a:rPr>
              <a:t> yıl, kuruluşlarda 3 yıl bulunduğu yerde görev süresini doldurmayanlar başvuru yapamaz. Başvurular </a:t>
            </a:r>
            <a:r>
              <a:rPr lang="tr-TR" sz="1200" kern="1200" dirty="0">
                <a:solidFill>
                  <a:schemeClr val="tx1"/>
                </a:solidFill>
                <a:effectLst/>
                <a:latin typeface="+mn-lt"/>
                <a:ea typeface="+mn-ea"/>
                <a:cs typeface="+mn-cs"/>
              </a:rPr>
              <a:t>PBYS (Personel Bilgi Yönetimi Sistemi) müracaat ediyorlar 5 tercih hakları var Kuruluşlarca istenen belgeleri de ekliyorlar.</a:t>
            </a:r>
          </a:p>
          <a:p>
            <a:r>
              <a:rPr lang="tr-TR" sz="1200" kern="1200" dirty="0">
                <a:solidFill>
                  <a:schemeClr val="tx1"/>
                </a:solidFill>
                <a:effectLst/>
                <a:latin typeface="+mn-lt"/>
                <a:ea typeface="+mn-ea"/>
                <a:cs typeface="+mn-cs"/>
              </a:rPr>
              <a:t>Değerlendirme sürecimiz başlıyor.</a:t>
            </a:r>
          </a:p>
          <a:p>
            <a:r>
              <a:rPr lang="tr-TR" sz="1200" kern="1200" dirty="0">
                <a:solidFill>
                  <a:schemeClr val="tx1"/>
                </a:solidFill>
                <a:effectLst/>
                <a:latin typeface="+mn-lt"/>
                <a:ea typeface="+mn-ea"/>
                <a:cs typeface="+mn-cs"/>
              </a:rPr>
              <a:t>Geçici yerleştirmeyi açıklıyoruz.</a:t>
            </a:r>
          </a:p>
          <a:p>
            <a:r>
              <a:rPr lang="tr-TR" sz="1200" kern="1200" dirty="0">
                <a:solidFill>
                  <a:schemeClr val="tx1"/>
                </a:solidFill>
                <a:effectLst/>
                <a:latin typeface="+mn-lt"/>
                <a:ea typeface="+mn-ea"/>
                <a:cs typeface="+mn-cs"/>
              </a:rPr>
              <a:t>İtiraz dönemi başlıyor. PBYS ara yüzünden başvuru yapılıyor.</a:t>
            </a:r>
          </a:p>
          <a:p>
            <a:r>
              <a:rPr lang="tr-TR" sz="1200" kern="1200" dirty="0">
                <a:solidFill>
                  <a:schemeClr val="tx1"/>
                </a:solidFill>
                <a:effectLst/>
                <a:latin typeface="+mn-lt"/>
                <a:ea typeface="+mn-ea"/>
                <a:cs typeface="+mn-cs"/>
              </a:rPr>
              <a:t>Başvurular kontrol edilip uygun olanlar değerlendiriliyor. Uygun olmayanlar için uygun olmama gerekçesi açıklanarak birlikte işlem yapılıyor. Bu süreçte feragat talepleri işleme alınıyor.</a:t>
            </a:r>
          </a:p>
          <a:p>
            <a:r>
              <a:rPr lang="tr-TR" sz="1200" kern="1200" dirty="0">
                <a:solidFill>
                  <a:schemeClr val="tx1"/>
                </a:solidFill>
                <a:effectLst/>
                <a:latin typeface="+mn-lt"/>
                <a:ea typeface="+mn-ea"/>
                <a:cs typeface="+mn-cs"/>
              </a:rPr>
              <a:t>İtiraz süreci bitiminde sistem tekrar çalıştırılıyor. Feragat eden personel yerine varsa tercih yapan en yüksek hizmet puanına sahip personel atanıyor.</a:t>
            </a:r>
          </a:p>
          <a:p>
            <a:r>
              <a:rPr lang="tr-TR" sz="1200" kern="1200" dirty="0">
                <a:solidFill>
                  <a:schemeClr val="tx1"/>
                </a:solidFill>
                <a:effectLst/>
                <a:latin typeface="+mn-lt"/>
                <a:ea typeface="+mn-ea"/>
                <a:cs typeface="+mn-cs"/>
              </a:rPr>
              <a:t>Ve kesin yerleştirme sonuçları sistemde ve sitemizde yayınlanıyor. Puan bazlı olarak</a:t>
            </a:r>
          </a:p>
          <a:p>
            <a:r>
              <a:rPr lang="tr-TR" sz="1200" kern="1200" dirty="0">
                <a:solidFill>
                  <a:schemeClr val="tx1"/>
                </a:solidFill>
                <a:effectLst/>
                <a:latin typeface="+mn-lt"/>
                <a:ea typeface="+mn-ea"/>
                <a:cs typeface="+mn-cs"/>
              </a:rPr>
              <a:t>Kesinleştirmeden sonra feragat edenler için 2 yıl dönem atmasına başvuruda bulunamazlar. </a:t>
            </a:r>
          </a:p>
          <a:p>
            <a:r>
              <a:rPr lang="tr-TR" sz="1200" kern="1200" dirty="0">
                <a:solidFill>
                  <a:schemeClr val="tx1"/>
                </a:solidFill>
                <a:effectLst/>
                <a:latin typeface="+mn-lt"/>
                <a:ea typeface="+mn-ea"/>
                <a:cs typeface="+mn-cs"/>
              </a:rPr>
              <a:t>Başvurmamıştım</a:t>
            </a:r>
            <a:r>
              <a:rPr lang="tr-TR" sz="1200" kern="1200" baseline="0" dirty="0">
                <a:solidFill>
                  <a:schemeClr val="tx1"/>
                </a:solidFill>
                <a:effectLst/>
                <a:latin typeface="+mn-lt"/>
                <a:ea typeface="+mn-ea"/>
                <a:cs typeface="+mn-cs"/>
              </a:rPr>
              <a:t> örnekleri PBYS ortamında işlem yapılan işlemler kayıt edilmese bile</a:t>
            </a:r>
            <a:r>
              <a:rPr lang="tr-TR" sz="1200" kern="1200" dirty="0">
                <a:solidFill>
                  <a:schemeClr val="tx1"/>
                </a:solidFill>
                <a:effectLst/>
                <a:latin typeface="+mn-lt"/>
                <a:ea typeface="+mn-ea"/>
                <a:cs typeface="+mn-cs"/>
              </a:rPr>
              <a:t>.</a:t>
            </a:r>
          </a:p>
          <a:p>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18</a:t>
            </a:fld>
            <a:endParaRPr lang="tr-TR"/>
          </a:p>
        </p:txBody>
      </p:sp>
    </p:spTree>
    <p:extLst>
      <p:ext uri="{BB962C8B-B14F-4D97-AF65-F5344CB8AC3E}">
        <p14:creationId xmlns:p14="http://schemas.microsoft.com/office/powerpoint/2010/main" val="3562622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a:solidFill>
                  <a:schemeClr val="tx1"/>
                </a:solidFill>
                <a:latin typeface="+mn-lt"/>
                <a:ea typeface="+mn-ea"/>
                <a:cs typeface="+mn-cs"/>
              </a:rPr>
              <a:t>Ancak diğer hizmet bölgelerinden 5 ve 6 </a:t>
            </a:r>
            <a:r>
              <a:rPr lang="tr-TR" sz="1200" b="0" i="0" u="none" strike="noStrike" kern="1200" baseline="0" dirty="0" err="1">
                <a:solidFill>
                  <a:schemeClr val="tx1"/>
                </a:solidFill>
                <a:latin typeface="+mn-lt"/>
                <a:ea typeface="+mn-ea"/>
                <a:cs typeface="+mn-cs"/>
              </a:rPr>
              <a:t>ncı</a:t>
            </a:r>
            <a:r>
              <a:rPr lang="tr-TR" sz="1200" b="0" i="0" u="none" strike="noStrike" kern="1200" baseline="0" dirty="0">
                <a:solidFill>
                  <a:schemeClr val="tx1"/>
                </a:solidFill>
                <a:latin typeface="+mn-lt"/>
                <a:ea typeface="+mn-ea"/>
                <a:cs typeface="+mn-cs"/>
              </a:rPr>
              <a:t> hizmet bölgesine atama talep edenler, bulundukları yerde en az bir yıl çalışmış olmaları kaydıyla norm kadro doluluk oranına bakılmadan her zaman atanabilirler.</a:t>
            </a:r>
          </a:p>
        </p:txBody>
      </p:sp>
      <p:sp>
        <p:nvSpPr>
          <p:cNvPr id="4" name="Slayt Numarası Yer Tutucusu 3"/>
          <p:cNvSpPr>
            <a:spLocks noGrp="1"/>
          </p:cNvSpPr>
          <p:nvPr>
            <p:ph type="sldNum" sz="quarter" idx="10"/>
          </p:nvPr>
        </p:nvSpPr>
        <p:spPr/>
        <p:txBody>
          <a:bodyPr/>
          <a:lstStyle/>
          <a:p>
            <a:fld id="{87FA21E8-2498-4AC6-9C24-CEB8AB7C1335}" type="slidenum">
              <a:rPr lang="tr-TR" smtClean="0"/>
              <a:t>19</a:t>
            </a:fld>
            <a:endParaRPr lang="tr-TR"/>
          </a:p>
        </p:txBody>
      </p:sp>
    </p:spTree>
    <p:extLst>
      <p:ext uri="{BB962C8B-B14F-4D97-AF65-F5344CB8AC3E}">
        <p14:creationId xmlns:p14="http://schemas.microsoft.com/office/powerpoint/2010/main" val="13049772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20</a:t>
            </a:fld>
            <a:endParaRPr lang="tr-TR"/>
          </a:p>
        </p:txBody>
      </p:sp>
    </p:spTree>
    <p:extLst>
      <p:ext uri="{BB962C8B-B14F-4D97-AF65-F5344CB8AC3E}">
        <p14:creationId xmlns:p14="http://schemas.microsoft.com/office/powerpoint/2010/main" val="35011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aseline="0" dirty="0"/>
          </a:p>
          <a:p>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21</a:t>
            </a:fld>
            <a:endParaRPr lang="tr-TR"/>
          </a:p>
        </p:txBody>
      </p:sp>
    </p:spTree>
    <p:extLst>
      <p:ext uri="{BB962C8B-B14F-4D97-AF65-F5344CB8AC3E}">
        <p14:creationId xmlns:p14="http://schemas.microsoft.com/office/powerpoint/2010/main" val="1151074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Dönem Atamasında olduğu gibi süreç işliyor.</a:t>
            </a:r>
          </a:p>
        </p:txBody>
      </p:sp>
      <p:sp>
        <p:nvSpPr>
          <p:cNvPr id="4" name="Slayt Numarası Yer Tutucusu 3"/>
          <p:cNvSpPr>
            <a:spLocks noGrp="1"/>
          </p:cNvSpPr>
          <p:nvPr>
            <p:ph type="sldNum" sz="quarter" idx="10"/>
          </p:nvPr>
        </p:nvSpPr>
        <p:spPr/>
        <p:txBody>
          <a:bodyPr/>
          <a:lstStyle/>
          <a:p>
            <a:fld id="{87FA21E8-2498-4AC6-9C24-CEB8AB7C1335}" type="slidenum">
              <a:rPr lang="tr-TR" smtClean="0"/>
              <a:t>22</a:t>
            </a:fld>
            <a:endParaRPr lang="tr-TR"/>
          </a:p>
        </p:txBody>
      </p:sp>
    </p:spTree>
    <p:extLst>
      <p:ext uri="{BB962C8B-B14F-4D97-AF65-F5344CB8AC3E}">
        <p14:creationId xmlns:p14="http://schemas.microsoft.com/office/powerpoint/2010/main" val="12334443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Alt</a:t>
            </a:r>
            <a:r>
              <a:rPr lang="tr-TR" baseline="0" dirty="0"/>
              <a:t> bölge Tayininde olduğu gibi</a:t>
            </a:r>
          </a:p>
          <a:p>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23</a:t>
            </a:fld>
            <a:endParaRPr lang="tr-TR"/>
          </a:p>
        </p:txBody>
      </p:sp>
    </p:spTree>
    <p:extLst>
      <p:ext uri="{BB962C8B-B14F-4D97-AF65-F5344CB8AC3E}">
        <p14:creationId xmlns:p14="http://schemas.microsoft.com/office/powerpoint/2010/main" val="2876185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Sadece aynı il içerisinde yapılan atamalarda kullanılıyor.</a:t>
            </a:r>
            <a:r>
              <a:rPr lang="tr-TR" baseline="0" dirty="0"/>
              <a:t> İlden kuruluşa kuruluştan ile</a:t>
            </a:r>
          </a:p>
          <a:p>
            <a:r>
              <a:rPr lang="tr-TR" baseline="0" dirty="0" err="1"/>
              <a:t>TAGEM’e</a:t>
            </a:r>
            <a:r>
              <a:rPr lang="tr-TR" baseline="0" dirty="0"/>
              <a:t> bağlı enstitü müdürlüklerinde kriterlere bakılmamaktadır.</a:t>
            </a:r>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24</a:t>
            </a:fld>
            <a:endParaRPr lang="tr-TR"/>
          </a:p>
        </p:txBody>
      </p:sp>
    </p:spTree>
    <p:extLst>
      <p:ext uri="{BB962C8B-B14F-4D97-AF65-F5344CB8AC3E}">
        <p14:creationId xmlns:p14="http://schemas.microsoft.com/office/powerpoint/2010/main" val="4001844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solidFill>
                  <a:srgbClr val="FFFF00"/>
                </a:solidFill>
              </a:rPr>
              <a:t>b) 4046(Özelleştirme)  ve diğer kanun (Terörle Mücadele,</a:t>
            </a:r>
            <a:r>
              <a:rPr lang="tr-TR" baseline="0" dirty="0">
                <a:solidFill>
                  <a:srgbClr val="FFFF00"/>
                </a:solidFill>
              </a:rPr>
              <a:t> e-</a:t>
            </a:r>
            <a:r>
              <a:rPr lang="tr-TR" baseline="0" dirty="0" err="1">
                <a:solidFill>
                  <a:srgbClr val="FFFF00"/>
                </a:solidFill>
              </a:rPr>
              <a:t>kpss</a:t>
            </a:r>
            <a:r>
              <a:rPr lang="tr-TR" baseline="0" dirty="0">
                <a:solidFill>
                  <a:srgbClr val="FFFF00"/>
                </a:solidFill>
              </a:rPr>
              <a:t> gibi) zorunlu</a:t>
            </a:r>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2</a:t>
            </a:fld>
            <a:endParaRPr lang="tr-TR"/>
          </a:p>
        </p:txBody>
      </p:sp>
    </p:spTree>
    <p:extLst>
      <p:ext uri="{BB962C8B-B14F-4D97-AF65-F5344CB8AC3E}">
        <p14:creationId xmlns:p14="http://schemas.microsoft.com/office/powerpoint/2010/main" val="33609151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Vukuat nüfus kayıt örneği veya aile cüzdanı eklemeleri</a:t>
            </a:r>
            <a:r>
              <a:rPr lang="tr-TR" baseline="0" dirty="0"/>
              <a:t> ve  Yönetmelikteki istisnalar dışında norm kadro durumuna uymaları şarttır.</a:t>
            </a:r>
          </a:p>
          <a:p>
            <a:r>
              <a:rPr lang="tr-TR" baseline="0" dirty="0"/>
              <a:t>Eşlerden biri farklı kurum veya özel sektörde sigortalı olması halinde genel yönetmeliğin 14 üncü maddeleri uygulanır.</a:t>
            </a:r>
          </a:p>
          <a:p>
            <a:r>
              <a:rPr lang="tr-TR" baseline="0" dirty="0"/>
              <a:t>Yönetici eşi yöneticinin yanına norm kadro doluluğuna bakılmadan,</a:t>
            </a:r>
          </a:p>
          <a:p>
            <a:r>
              <a:rPr lang="tr-TR" baseline="0" dirty="0"/>
              <a:t>Yönetmeliğe tabi olmayan personel tabi olanın bulunduğu ile</a:t>
            </a:r>
          </a:p>
          <a:p>
            <a:r>
              <a:rPr lang="tr-TR" baseline="0" dirty="0"/>
              <a:t>Eşlerden birisi kuruluşta ise öncelik kuruluşta olanın yanına , kuruluştakinin talepte bulunması halinde genel müdürlüğün uygun görmesi halinde diğerinin yanına</a:t>
            </a:r>
          </a:p>
          <a:p>
            <a:r>
              <a:rPr lang="tr-TR" baseline="0" dirty="0"/>
              <a:t>Bu yönetmeliğe tabi kadrolarda aday memur olarak çalışan eşinin talebi üzerine aday memurun yanına</a:t>
            </a:r>
          </a:p>
          <a:p>
            <a:r>
              <a:rPr lang="tr-TR" baseline="0" dirty="0"/>
              <a:t>Bunlar dışında: </a:t>
            </a:r>
          </a:p>
          <a:p>
            <a:r>
              <a:rPr lang="tr-TR" baseline="0" dirty="0"/>
              <a:t>Hizmet bölgesinde zorunlu çalışma süresini tamamlamış ise 2 sinden 1 isinin talebi</a:t>
            </a:r>
          </a:p>
          <a:p>
            <a:r>
              <a:rPr lang="tr-TR" baseline="0" dirty="0"/>
              <a:t>1 i tamamlayıp biri tamamlamadıysa tamamlamayanın yanına</a:t>
            </a:r>
          </a:p>
          <a:p>
            <a:r>
              <a:rPr lang="tr-TR" baseline="0" dirty="0"/>
              <a:t>2 </a:t>
            </a:r>
            <a:r>
              <a:rPr lang="tr-TR" baseline="0" dirty="0" err="1"/>
              <a:t>side</a:t>
            </a:r>
            <a:r>
              <a:rPr lang="tr-TR" baseline="0" dirty="0"/>
              <a:t> tamamlamadıysa alt bölgede olanın yanına?</a:t>
            </a:r>
          </a:p>
          <a:p>
            <a:r>
              <a:rPr lang="tr-TR" baseline="0" dirty="0"/>
              <a:t>Aynı hizmet bölgesinde ise doluluk oranı düşük olanın yanına</a:t>
            </a:r>
          </a:p>
          <a:p>
            <a:r>
              <a:rPr lang="tr-TR" baseline="0" dirty="0"/>
              <a:t>Bu şartlarda da olmuyorsa her </a:t>
            </a:r>
            <a:r>
              <a:rPr lang="tr-TR" baseline="0" dirty="0" err="1"/>
              <a:t>ikisininde</a:t>
            </a:r>
            <a:r>
              <a:rPr lang="tr-TR" baseline="0" dirty="0"/>
              <a:t>  zorunlu hizmetini tamamlamadığı alt hizmet bölgesinde aile birlikleri sağlanır.	</a:t>
            </a:r>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25</a:t>
            </a:fld>
            <a:endParaRPr lang="tr-TR"/>
          </a:p>
        </p:txBody>
      </p:sp>
    </p:spTree>
    <p:extLst>
      <p:ext uri="{BB962C8B-B14F-4D97-AF65-F5344CB8AC3E}">
        <p14:creationId xmlns:p14="http://schemas.microsoft.com/office/powerpoint/2010/main" val="31470303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a:solidFill>
                  <a:schemeClr val="tx1"/>
                </a:solidFill>
                <a:latin typeface="+mn-lt"/>
                <a:ea typeface="+mn-ea"/>
                <a:cs typeface="+mn-cs"/>
              </a:rPr>
              <a:t>Genel hayatı etkileyen savaş, sıkıyönetim, olağanüstü hal ilanı, salgın hastalık ve doğal afet gibi hallerde, nakil işlemleri herhangi bir şarta bağlı kalmaksızın yapılabilir. </a:t>
            </a:r>
          </a:p>
          <a:p>
            <a:r>
              <a:rPr lang="tr-TR" sz="1200" b="0" i="0" u="none" strike="noStrike" kern="1200" baseline="0" dirty="0">
                <a:solidFill>
                  <a:schemeClr val="tx1"/>
                </a:solidFill>
                <a:latin typeface="+mn-lt"/>
                <a:ea typeface="+mn-ea"/>
                <a:cs typeface="+mn-cs"/>
              </a:rPr>
              <a:t>boşanma, evlenme ve eşin vefatından sonraki bir yıl içinde yapılması gereklidir. </a:t>
            </a:r>
          </a:p>
          <a:p>
            <a:r>
              <a:rPr lang="tr-TR" dirty="0"/>
              <a:t>Engelli</a:t>
            </a:r>
            <a:r>
              <a:rPr lang="tr-TR" baseline="0" dirty="0"/>
              <a:t> çocuğu olup özel eğitim ve rehabilitasyon için devlet, eğitim, </a:t>
            </a:r>
            <a:r>
              <a:rPr lang="tr-TR" baseline="0" dirty="0" err="1"/>
              <a:t>üni</a:t>
            </a:r>
            <a:r>
              <a:rPr lang="tr-TR" baseline="0" dirty="0"/>
              <a:t>. Sağlık kurulu raporuna istinaden belirtilen yere</a:t>
            </a:r>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26</a:t>
            </a:fld>
            <a:endParaRPr lang="tr-TR"/>
          </a:p>
        </p:txBody>
      </p:sp>
    </p:spTree>
    <p:extLst>
      <p:ext uri="{BB962C8B-B14F-4D97-AF65-F5344CB8AC3E}">
        <p14:creationId xmlns:p14="http://schemas.microsoft.com/office/powerpoint/2010/main" val="36330985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Merkezi Yerleştirme</a:t>
            </a:r>
            <a:r>
              <a:rPr lang="tr-TR" baseline="0" dirty="0"/>
              <a:t> İle </a:t>
            </a:r>
          </a:p>
          <a:p>
            <a:r>
              <a:rPr lang="tr-TR" baseline="0" dirty="0"/>
              <a:t>Milli eğitim Bakanlığı tarafından</a:t>
            </a:r>
          </a:p>
          <a:p>
            <a:r>
              <a:rPr lang="tr-TR" sz="1200" b="0" i="0" u="none" strike="noStrike" kern="1200" baseline="0" dirty="0">
                <a:solidFill>
                  <a:schemeClr val="tx1"/>
                </a:solidFill>
                <a:latin typeface="+mn-lt"/>
                <a:ea typeface="+mn-ea"/>
                <a:cs typeface="+mn-cs"/>
              </a:rPr>
              <a:t>Eşlerden birinin bu Yönetmeliğin 16 </a:t>
            </a:r>
            <a:r>
              <a:rPr lang="tr-TR" sz="1200" b="0" i="0" u="none" strike="noStrike" kern="1200" baseline="0" dirty="0" err="1">
                <a:solidFill>
                  <a:schemeClr val="tx1"/>
                </a:solidFill>
                <a:latin typeface="+mn-lt"/>
                <a:ea typeface="+mn-ea"/>
                <a:cs typeface="+mn-cs"/>
              </a:rPr>
              <a:t>ncı</a:t>
            </a:r>
            <a:r>
              <a:rPr lang="tr-TR" sz="1200" b="0" i="0" u="none" strike="noStrike" kern="1200" baseline="0" dirty="0">
                <a:solidFill>
                  <a:schemeClr val="tx1"/>
                </a:solidFill>
                <a:latin typeface="+mn-lt"/>
                <a:ea typeface="+mn-ea"/>
                <a:cs typeface="+mn-cs"/>
              </a:rPr>
              <a:t> maddesi kapsamına girmeyen anne ve/veya babasının bakıma muhtaç olduğunun ve ailesine bakabilecek kişi olduğunun belgelenmesi kaydıyla, bakıma muhtaç anne ve/veya babasının bulunduğu yere atanabilir. </a:t>
            </a:r>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27</a:t>
            </a:fld>
            <a:endParaRPr lang="tr-TR"/>
          </a:p>
        </p:txBody>
      </p:sp>
    </p:spTree>
    <p:extLst>
      <p:ext uri="{BB962C8B-B14F-4D97-AF65-F5344CB8AC3E}">
        <p14:creationId xmlns:p14="http://schemas.microsoft.com/office/powerpoint/2010/main" val="28697008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28</a:t>
            </a:fld>
            <a:endParaRPr lang="tr-TR"/>
          </a:p>
        </p:txBody>
      </p:sp>
    </p:spTree>
    <p:extLst>
      <p:ext uri="{BB962C8B-B14F-4D97-AF65-F5344CB8AC3E}">
        <p14:creationId xmlns:p14="http://schemas.microsoft.com/office/powerpoint/2010/main" val="6019169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29</a:t>
            </a:fld>
            <a:endParaRPr lang="tr-TR"/>
          </a:p>
        </p:txBody>
      </p:sp>
    </p:spTree>
    <p:extLst>
      <p:ext uri="{BB962C8B-B14F-4D97-AF65-F5344CB8AC3E}">
        <p14:creationId xmlns:p14="http://schemas.microsoft.com/office/powerpoint/2010/main" val="22489200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i="0" u="sng" strike="noStrike" kern="1200" baseline="0" dirty="0" err="1">
                <a:solidFill>
                  <a:schemeClr val="tx1"/>
                </a:solidFill>
                <a:latin typeface="+mn-lt"/>
                <a:ea typeface="+mn-ea"/>
                <a:cs typeface="+mn-cs"/>
              </a:rPr>
              <a:t>Vekalet..</a:t>
            </a:r>
            <a:r>
              <a:rPr lang="tr-TR" sz="1200" b="0" i="0" u="none" strike="noStrike" kern="1200" baseline="0" dirty="0" err="1">
                <a:solidFill>
                  <a:schemeClr val="tx1"/>
                </a:solidFill>
                <a:latin typeface="+mn-lt"/>
                <a:ea typeface="+mn-ea"/>
                <a:cs typeface="+mn-cs"/>
              </a:rPr>
              <a:t>Bu</a:t>
            </a:r>
            <a:r>
              <a:rPr lang="tr-TR" sz="1200" b="0" i="0" u="none" strike="noStrike" kern="1200" baseline="0" dirty="0">
                <a:solidFill>
                  <a:schemeClr val="tx1"/>
                </a:solidFill>
                <a:latin typeface="+mn-lt"/>
                <a:ea typeface="+mn-ea"/>
                <a:cs typeface="+mn-cs"/>
              </a:rPr>
              <a:t> görevleri Valilik veya Bakanlık onayı ile bir yıldan fazla yürütenlerin il içindeki birimlere/ilçelere/kuruluşlara, üç yıldan fazla yürütenlerin ise diğer illerdeki birimlere/ilçelere/kuruluşlara atanma talepleri bu kapsamda değerlendirilir. </a:t>
            </a:r>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30</a:t>
            </a:fld>
            <a:endParaRPr lang="tr-TR"/>
          </a:p>
        </p:txBody>
      </p:sp>
    </p:spTree>
    <p:extLst>
      <p:ext uri="{BB962C8B-B14F-4D97-AF65-F5344CB8AC3E}">
        <p14:creationId xmlns:p14="http://schemas.microsoft.com/office/powerpoint/2010/main" val="4093652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Muhakkik raporunda (disiplin</a:t>
            </a:r>
            <a:r>
              <a:rPr lang="tr-TR" baseline="0" dirty="0"/>
              <a:t> Soruşturması) görev yeri değişikliği teklif edilenler</a:t>
            </a:r>
            <a:r>
              <a:rPr lang="tr-TR" dirty="0"/>
              <a:t> il dışına olarak belirtilmediği</a:t>
            </a:r>
            <a:r>
              <a:rPr lang="tr-TR" baseline="0" dirty="0"/>
              <a:t> durumda il içi olarak değerlendirilir. İl dışına </a:t>
            </a:r>
            <a:r>
              <a:rPr lang="tr-TR" baseline="0" dirty="0" err="1"/>
              <a:t>teklifde</a:t>
            </a:r>
            <a:r>
              <a:rPr lang="tr-TR" baseline="0" dirty="0"/>
              <a:t> c ve d hizmet gruplarındaki illere atamaları yapılır.(Hizmet grupları 100-80 A, 79-60 B, 59-40 C, 39 ve altı D)</a:t>
            </a:r>
          </a:p>
          <a:p>
            <a:r>
              <a:rPr lang="tr-TR" sz="1200" b="0" i="0" u="none" strike="noStrike" kern="1200" baseline="0" dirty="0">
                <a:solidFill>
                  <a:schemeClr val="tx1"/>
                </a:solidFill>
                <a:latin typeface="+mn-lt"/>
                <a:ea typeface="+mn-ea"/>
                <a:cs typeface="+mn-cs"/>
              </a:rPr>
              <a:t>Birinci fıkra gereği il içine tayin edilmesi uygun görülen personel hakkındaki kararın mahiyetine göre Bakanlık veya valilik tarafından il içinde durumuna uygun ilçelere/birimlere/kuruluşlara atanır. </a:t>
            </a:r>
          </a:p>
          <a:p>
            <a:r>
              <a:rPr lang="tr-TR" sz="1200" b="0" i="0" u="none" strike="noStrike" kern="1200" baseline="0" dirty="0">
                <a:solidFill>
                  <a:schemeClr val="tx1"/>
                </a:solidFill>
                <a:latin typeface="+mn-lt"/>
                <a:ea typeface="+mn-ea"/>
                <a:cs typeface="+mn-cs"/>
              </a:rPr>
              <a:t>(4) Bu madde gereği ataması yapılanlar, ayrıldıkları illere/ilçelere/kuruluşlara/birimlere atama tarihinden itibaren beş yıl geçmeden yeniden atanamazlar. </a:t>
            </a:r>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31</a:t>
            </a:fld>
            <a:endParaRPr lang="tr-TR"/>
          </a:p>
        </p:txBody>
      </p:sp>
    </p:spTree>
    <p:extLst>
      <p:ext uri="{BB962C8B-B14F-4D97-AF65-F5344CB8AC3E}">
        <p14:creationId xmlns:p14="http://schemas.microsoft.com/office/powerpoint/2010/main" val="3776810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a:t>Aynı Norma (Yani Unvan detayının da aynı olması lazım)</a:t>
            </a:r>
            <a:r>
              <a:rPr lang="tr-TR" sz="1200" baseline="0" dirty="0"/>
              <a:t> Örneğin (Ziraat Mühendisinin Alt bölümü bahçe bitkileri, tarla bitkileri)</a:t>
            </a:r>
            <a:endParaRPr lang="tr-TR" sz="1200" dirty="0"/>
          </a:p>
          <a:p>
            <a:r>
              <a:rPr lang="tr-TR" sz="1200" dirty="0"/>
              <a:t>hizmet bölgelerindeki çalışma sürelerini tamamlayan veya 23 yıldan fazla hizmeti olan personel bu</a:t>
            </a:r>
            <a:r>
              <a:rPr lang="tr-TR" sz="1200" baseline="0" dirty="0"/>
              <a:t> maddeden yararlanamaz.</a:t>
            </a:r>
          </a:p>
          <a:p>
            <a:r>
              <a:rPr lang="tr-TR" sz="1200" baseline="0" dirty="0"/>
              <a:t>Atamalar çıktıktan sonra ayrılış işlemi gerçekleştirilirse… iptal edilmez.</a:t>
            </a:r>
          </a:p>
          <a:p>
            <a:r>
              <a:rPr lang="tr-TR" sz="1200" baseline="0" dirty="0"/>
              <a:t>Kuruluş şartlarını taşıması ve Gen </a:t>
            </a:r>
            <a:r>
              <a:rPr lang="tr-TR" sz="1200" baseline="0" dirty="0" err="1"/>
              <a:t>Müd</a:t>
            </a:r>
            <a:r>
              <a:rPr lang="tr-TR" sz="1200" baseline="0" dirty="0"/>
              <a:t> uygun görüşü gerekir.</a:t>
            </a:r>
          </a:p>
          <a:p>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32</a:t>
            </a:fld>
            <a:endParaRPr lang="tr-TR"/>
          </a:p>
        </p:txBody>
      </p:sp>
    </p:spTree>
    <p:extLst>
      <p:ext uri="{BB962C8B-B14F-4D97-AF65-F5344CB8AC3E}">
        <p14:creationId xmlns:p14="http://schemas.microsoft.com/office/powerpoint/2010/main" val="26255825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35</a:t>
            </a:fld>
            <a:endParaRPr lang="tr-TR"/>
          </a:p>
        </p:txBody>
      </p:sp>
    </p:spTree>
    <p:extLst>
      <p:ext uri="{BB962C8B-B14F-4D97-AF65-F5344CB8AC3E}">
        <p14:creationId xmlns:p14="http://schemas.microsoft.com/office/powerpoint/2010/main" val="41723016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Bu durumda sağlık raporuna istinaden sağlık</a:t>
            </a:r>
            <a:r>
              <a:rPr lang="tr-TR" baseline="0" dirty="0"/>
              <a:t> bakanlığına görüş sorulur. Tedavisi mümkün olan hastaneler listesinde bulunduğu ilde tedavisi mümkün ise bulunduğu ilde değil ise öncelikle çalıştığı bölgeden çalıştığı bölgede de tedavisi mümkün değilse talep ettiği yere değerlendirilir.</a:t>
            </a:r>
          </a:p>
        </p:txBody>
      </p:sp>
      <p:sp>
        <p:nvSpPr>
          <p:cNvPr id="4" name="Slayt Numarası Yer Tutucusu 3"/>
          <p:cNvSpPr>
            <a:spLocks noGrp="1"/>
          </p:cNvSpPr>
          <p:nvPr>
            <p:ph type="sldNum" sz="quarter" idx="10"/>
          </p:nvPr>
        </p:nvSpPr>
        <p:spPr/>
        <p:txBody>
          <a:bodyPr/>
          <a:lstStyle/>
          <a:p>
            <a:fld id="{87FA21E8-2498-4AC6-9C24-CEB8AB7C1335}" type="slidenum">
              <a:rPr lang="tr-TR" smtClean="0"/>
              <a:t>36</a:t>
            </a:fld>
            <a:endParaRPr lang="tr-TR"/>
          </a:p>
        </p:txBody>
      </p:sp>
    </p:spTree>
    <p:extLst>
      <p:ext uri="{BB962C8B-B14F-4D97-AF65-F5344CB8AC3E}">
        <p14:creationId xmlns:p14="http://schemas.microsoft.com/office/powerpoint/2010/main" val="3878610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28.MADDEDEN OLUŞMAKTADIR.</a:t>
            </a:r>
          </a:p>
        </p:txBody>
      </p:sp>
      <p:sp>
        <p:nvSpPr>
          <p:cNvPr id="4" name="Slayt Numarası Yer Tutucusu 3"/>
          <p:cNvSpPr>
            <a:spLocks noGrp="1"/>
          </p:cNvSpPr>
          <p:nvPr>
            <p:ph type="sldNum" sz="quarter" idx="5"/>
          </p:nvPr>
        </p:nvSpPr>
        <p:spPr/>
        <p:txBody>
          <a:bodyPr/>
          <a:lstStyle/>
          <a:p>
            <a:fld id="{87FA21E8-2498-4AC6-9C24-CEB8AB7C1335}" type="slidenum">
              <a:rPr lang="tr-TR" smtClean="0"/>
              <a:t>3</a:t>
            </a:fld>
            <a:endParaRPr lang="tr-TR"/>
          </a:p>
        </p:txBody>
      </p:sp>
    </p:spTree>
    <p:extLst>
      <p:ext uri="{BB962C8B-B14F-4D97-AF65-F5344CB8AC3E}">
        <p14:creationId xmlns:p14="http://schemas.microsoft.com/office/powerpoint/2010/main" val="30999664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a:solidFill>
                  <a:schemeClr val="tx1"/>
                </a:solidFill>
                <a:latin typeface="+mn-lt"/>
                <a:ea typeface="+mn-ea"/>
                <a:cs typeface="+mn-cs"/>
              </a:rPr>
              <a:t>20 Şubat 2019 </a:t>
            </a:r>
            <a:r>
              <a:rPr lang="tr-TR" sz="1200" b="1" i="0" u="none" strike="noStrike" kern="1200" baseline="0" dirty="0">
                <a:solidFill>
                  <a:schemeClr val="tx1"/>
                </a:solidFill>
                <a:latin typeface="+mn-lt"/>
                <a:ea typeface="+mn-ea"/>
                <a:cs typeface="+mn-cs"/>
              </a:rPr>
              <a:t>Resmî Gazete </a:t>
            </a:r>
            <a:r>
              <a:rPr lang="tr-TR" sz="1200" b="0" i="0" u="none" strike="noStrike" kern="1200" baseline="0" dirty="0">
                <a:solidFill>
                  <a:schemeClr val="tx1"/>
                </a:solidFill>
                <a:latin typeface="+mn-lt"/>
                <a:ea typeface="+mn-ea"/>
                <a:cs typeface="+mn-cs"/>
              </a:rPr>
              <a:t>Sayı : 30692 </a:t>
            </a:r>
            <a:r>
              <a:rPr lang="tr-TR" sz="1200" b="1" i="0" u="none" strike="noStrike" kern="1200" baseline="0" dirty="0">
                <a:solidFill>
                  <a:schemeClr val="tx1"/>
                </a:solidFill>
                <a:latin typeface="+mn-lt"/>
                <a:ea typeface="+mn-ea"/>
                <a:cs typeface="+mn-cs"/>
              </a:rPr>
              <a:t>ERİŞKİNLER İÇİN ENGELLİLİK DEĞERLENDİRMESİ HAKKINDA YÖNETMELİK </a:t>
            </a:r>
            <a:r>
              <a:rPr lang="tr-TR" sz="1200" b="0" i="0" u="none" strike="noStrike" kern="1200" baseline="0" dirty="0">
                <a:solidFill>
                  <a:schemeClr val="tx1"/>
                </a:solidFill>
                <a:latin typeface="+mn-lt"/>
                <a:ea typeface="+mn-ea"/>
                <a:cs typeface="+mn-cs"/>
              </a:rPr>
              <a:t>ile ağır engelli ibaresi f) Raporda yer alan bağımlılık değerlendirmesi alanına “evet” ya da “hayır” ifadesi yazılarak bireyin durumu</a:t>
            </a:r>
          </a:p>
          <a:p>
            <a:r>
              <a:rPr lang="tr-TR" sz="1200" b="0" i="0" u="none" strike="noStrike" kern="1200" baseline="0" dirty="0">
                <a:solidFill>
                  <a:schemeClr val="tx1"/>
                </a:solidFill>
                <a:latin typeface="+mn-lt"/>
                <a:ea typeface="+mn-ea"/>
                <a:cs typeface="+mn-cs"/>
              </a:rPr>
              <a:t>belirtilir ve bu alan hiç bir suretle boş bırakılamaz. Bu Yönetmelikte geçen </a:t>
            </a:r>
            <a:r>
              <a:rPr lang="tr-TR" sz="1200" b="1" i="0" u="none" strike="noStrike" kern="1200" baseline="0" dirty="0">
                <a:solidFill>
                  <a:srgbClr val="FF0000"/>
                </a:solidFill>
                <a:latin typeface="+mn-lt"/>
                <a:ea typeface="+mn-ea"/>
                <a:cs typeface="+mn-cs"/>
              </a:rPr>
              <a:t>“tam bağımlı engelli birey” </a:t>
            </a:r>
            <a:r>
              <a:rPr lang="tr-TR" sz="1200" b="0" i="0" u="none" strike="noStrike" kern="1200" baseline="0" dirty="0">
                <a:solidFill>
                  <a:schemeClr val="tx1"/>
                </a:solidFill>
                <a:latin typeface="+mn-lt"/>
                <a:ea typeface="+mn-ea"/>
                <a:cs typeface="+mn-cs"/>
              </a:rPr>
              <a:t>ifadesi, ilgili mevzuatın uygulanması açısından ağır engellilik durumunu ifade eder.</a:t>
            </a:r>
          </a:p>
          <a:p>
            <a:endParaRPr lang="tr-TR" sz="1200" b="0" i="0" u="none" strike="noStrike" kern="1200" baseline="0" dirty="0">
              <a:solidFill>
                <a:schemeClr val="tx1"/>
              </a:solidFill>
              <a:latin typeface="+mn-lt"/>
              <a:ea typeface="+mn-ea"/>
              <a:cs typeface="+mn-cs"/>
            </a:endParaRPr>
          </a:p>
          <a:p>
            <a:r>
              <a:rPr lang="tr-TR" sz="1200" b="0" i="0" u="none" strike="noStrike" kern="1200" baseline="0" dirty="0">
                <a:solidFill>
                  <a:schemeClr val="tx1"/>
                </a:solidFill>
                <a:latin typeface="+mn-lt"/>
                <a:ea typeface="+mn-ea"/>
                <a:cs typeface="+mn-cs"/>
              </a:rPr>
              <a:t>20 Şubat 2019 </a:t>
            </a:r>
            <a:r>
              <a:rPr lang="tr-TR" sz="1200" b="1" i="0" u="none" strike="noStrike" kern="1200" baseline="0" dirty="0">
                <a:solidFill>
                  <a:schemeClr val="tx1"/>
                </a:solidFill>
                <a:latin typeface="+mn-lt"/>
                <a:ea typeface="+mn-ea"/>
                <a:cs typeface="+mn-cs"/>
              </a:rPr>
              <a:t>Resmî Gazete </a:t>
            </a:r>
            <a:r>
              <a:rPr lang="tr-TR" sz="1200" b="0" i="0" u="none" strike="noStrike" kern="1200" baseline="0" dirty="0">
                <a:solidFill>
                  <a:schemeClr val="tx1"/>
                </a:solidFill>
                <a:latin typeface="+mn-lt"/>
                <a:ea typeface="+mn-ea"/>
                <a:cs typeface="+mn-cs"/>
              </a:rPr>
              <a:t>Sayı : 30692 </a:t>
            </a:r>
            <a:r>
              <a:rPr lang="tr-TR" sz="1200" b="1" i="0" u="none" strike="noStrike" kern="1200" baseline="0" dirty="0">
                <a:solidFill>
                  <a:schemeClr val="tx1"/>
                </a:solidFill>
                <a:latin typeface="+mn-lt"/>
                <a:ea typeface="+mn-ea"/>
                <a:cs typeface="+mn-cs"/>
              </a:rPr>
              <a:t>ÇOCUKLAR İÇİN ÖZEL GEREKSİNİM DEĞERLENDİRMESİ HAKKINDA YÖNETMELİK </a:t>
            </a:r>
          </a:p>
          <a:p>
            <a:r>
              <a:rPr lang="tr-TR" sz="1200" b="0" i="0" u="none" strike="noStrike" kern="1200" baseline="0" dirty="0">
                <a:solidFill>
                  <a:schemeClr val="tx1"/>
                </a:solidFill>
                <a:latin typeface="+mn-lt"/>
                <a:ea typeface="+mn-ea"/>
                <a:cs typeface="+mn-cs"/>
              </a:rPr>
              <a:t>Bu Yönetmelikte geçen “Çok ileri düzeyde ÖGV”, “Belirgin ÖGV” ve “Özel koşul gereksinimi var (ÖKGV)” ifadeleri, ilgili mevzuatın uygulanması açısından ağır engellilik durumunu</a:t>
            </a:r>
          </a:p>
          <a:p>
            <a:r>
              <a:rPr lang="tr-TR" sz="1200" b="0" i="0" u="none" strike="noStrike" kern="1200" baseline="0" dirty="0">
                <a:solidFill>
                  <a:schemeClr val="tx1"/>
                </a:solidFill>
                <a:latin typeface="+mn-lt"/>
                <a:ea typeface="+mn-ea"/>
                <a:cs typeface="+mn-cs"/>
              </a:rPr>
              <a:t>ifade eder.</a:t>
            </a:r>
          </a:p>
          <a:p>
            <a:endParaRPr lang="tr-TR" sz="1200" b="1" i="0" u="none" strike="noStrike" kern="1200" baseline="0" dirty="0">
              <a:solidFill>
                <a:schemeClr val="tx1"/>
              </a:solidFill>
              <a:latin typeface="+mn-lt"/>
              <a:ea typeface="+mn-ea"/>
              <a:cs typeface="+mn-cs"/>
            </a:endParaRPr>
          </a:p>
          <a:p>
            <a:r>
              <a:rPr lang="tr-TR" sz="1200" kern="1200" dirty="0">
                <a:solidFill>
                  <a:schemeClr val="tx1"/>
                </a:solidFill>
                <a:effectLst/>
                <a:latin typeface="+mn-lt"/>
                <a:ea typeface="+mn-ea"/>
                <a:cs typeface="+mn-cs"/>
              </a:rPr>
              <a:t>Bağlı Kuruluş: Devlet Su İşleri , Orman Genel Müdürlüğü, Atatürk Orman Çiftliği</a:t>
            </a:r>
          </a:p>
          <a:p>
            <a:r>
              <a:rPr lang="tr-TR" sz="1200" kern="1200" dirty="0">
                <a:solidFill>
                  <a:schemeClr val="tx1"/>
                </a:solidFill>
                <a:effectLst/>
                <a:latin typeface="+mn-lt"/>
                <a:ea typeface="+mn-ea"/>
                <a:cs typeface="+mn-cs"/>
              </a:rPr>
              <a:t>Genel Müdürlükler: </a:t>
            </a:r>
            <a:r>
              <a:rPr lang="tr-TR" sz="1200" kern="1200" dirty="0" err="1">
                <a:solidFill>
                  <a:schemeClr val="tx1"/>
                </a:solidFill>
                <a:effectLst/>
                <a:latin typeface="+mn-lt"/>
                <a:ea typeface="+mn-ea"/>
                <a:cs typeface="+mn-cs"/>
              </a:rPr>
              <a:t>Tagem</a:t>
            </a:r>
            <a:r>
              <a:rPr lang="tr-TR" sz="1200" kern="1200" dirty="0">
                <a:solidFill>
                  <a:schemeClr val="tx1"/>
                </a:solidFill>
                <a:effectLst/>
                <a:latin typeface="+mn-lt"/>
                <a:ea typeface="+mn-ea"/>
                <a:cs typeface="+mn-cs"/>
              </a:rPr>
              <a:t>, Gıda kontrol Genel </a:t>
            </a:r>
            <a:r>
              <a:rPr lang="tr-TR" sz="1200" kern="1200" dirty="0" err="1">
                <a:solidFill>
                  <a:schemeClr val="tx1"/>
                </a:solidFill>
                <a:effectLst/>
                <a:latin typeface="+mn-lt"/>
                <a:ea typeface="+mn-ea"/>
                <a:cs typeface="+mn-cs"/>
              </a:rPr>
              <a:t>Müd</a:t>
            </a:r>
            <a:r>
              <a:rPr lang="tr-TR" sz="1200" kern="1200" dirty="0">
                <a:solidFill>
                  <a:schemeClr val="tx1"/>
                </a:solidFill>
                <a:effectLst/>
                <a:latin typeface="+mn-lt"/>
                <a:ea typeface="+mn-ea"/>
                <a:cs typeface="+mn-cs"/>
              </a:rPr>
              <a:t>, Eğitim Yayın Genel Müdürlüğü</a:t>
            </a:r>
          </a:p>
          <a:p>
            <a:endParaRPr lang="tr-TR" sz="1200" b="1" i="0" u="none" strike="noStrike" kern="1200" baseline="0" dirty="0">
              <a:solidFill>
                <a:schemeClr val="tx1"/>
              </a:solidFill>
              <a:latin typeface="+mn-lt"/>
              <a:ea typeface="+mn-ea"/>
              <a:cs typeface="+mn-cs"/>
            </a:endParaRPr>
          </a:p>
        </p:txBody>
      </p:sp>
      <p:sp>
        <p:nvSpPr>
          <p:cNvPr id="4" name="Slayt Numarası Yer Tutucusu 3"/>
          <p:cNvSpPr>
            <a:spLocks noGrp="1"/>
          </p:cNvSpPr>
          <p:nvPr>
            <p:ph type="sldNum" sz="quarter" idx="10"/>
          </p:nvPr>
        </p:nvSpPr>
        <p:spPr/>
        <p:txBody>
          <a:bodyPr/>
          <a:lstStyle/>
          <a:p>
            <a:fld id="{87FA21E8-2498-4AC6-9C24-CEB8AB7C1335}" type="slidenum">
              <a:rPr lang="tr-TR" smtClean="0"/>
              <a:t>37</a:t>
            </a:fld>
            <a:endParaRPr lang="tr-TR"/>
          </a:p>
        </p:txBody>
      </p:sp>
    </p:spTree>
    <p:extLst>
      <p:ext uri="{BB962C8B-B14F-4D97-AF65-F5344CB8AC3E}">
        <p14:creationId xmlns:p14="http://schemas.microsoft.com/office/powerpoint/2010/main" val="42742404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Eşi</a:t>
            </a:r>
            <a:r>
              <a:rPr lang="tr-TR" baseline="0" dirty="0"/>
              <a:t> farklı kurumda çalışması halinde bakanlıklar arasında koordine sağlanarak işlem gerçekleştirilir. Örneğin öğretmen veya sağlık personeli için….</a:t>
            </a:r>
          </a:p>
          <a:p>
            <a:r>
              <a:rPr lang="tr-TR" baseline="0" dirty="0"/>
              <a:t>360 gün </a:t>
            </a:r>
            <a:r>
              <a:rPr lang="tr-TR" baseline="0" dirty="0" err="1"/>
              <a:t>sgk</a:t>
            </a:r>
            <a:r>
              <a:rPr lang="tr-TR" baseline="0" dirty="0"/>
              <a:t> primi aynı ilde yatma şartı aranıyor. Aynı şirket veya sigortalı firmada olması önemli değil yattığı yerin aynı il olması lazım ve halen çalışıyor olması gerekiyor.</a:t>
            </a:r>
          </a:p>
          <a:p>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39</a:t>
            </a:fld>
            <a:endParaRPr lang="tr-TR"/>
          </a:p>
        </p:txBody>
      </p:sp>
    </p:spTree>
    <p:extLst>
      <p:ext uri="{BB962C8B-B14F-4D97-AF65-F5344CB8AC3E}">
        <p14:creationId xmlns:p14="http://schemas.microsoft.com/office/powerpoint/2010/main" val="8262527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t>Bu şekilde</a:t>
            </a:r>
            <a:r>
              <a:rPr lang="tr-TR" baseline="0" dirty="0"/>
              <a:t> atamalar aynı hizmet bölgesindeki diğer hizmet alanlarına yapılır.</a:t>
            </a:r>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40</a:t>
            </a:fld>
            <a:endParaRPr lang="tr-TR"/>
          </a:p>
        </p:txBody>
      </p:sp>
    </p:spTree>
    <p:extLst>
      <p:ext uri="{BB962C8B-B14F-4D97-AF65-F5344CB8AC3E}">
        <p14:creationId xmlns:p14="http://schemas.microsoft.com/office/powerpoint/2010/main" val="1367689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6</a:t>
            </a:fld>
            <a:endParaRPr lang="tr-TR"/>
          </a:p>
        </p:txBody>
      </p:sp>
    </p:spTree>
    <p:extLst>
      <p:ext uri="{BB962C8B-B14F-4D97-AF65-F5344CB8AC3E}">
        <p14:creationId xmlns:p14="http://schemas.microsoft.com/office/powerpoint/2010/main" val="3355430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a:solidFill>
                  <a:schemeClr val="tx1"/>
                </a:solidFill>
                <a:effectLst/>
                <a:latin typeface="+mn-lt"/>
                <a:ea typeface="+mn-ea"/>
                <a:cs typeface="+mn-cs"/>
              </a:rPr>
              <a:t>Temel İlkeler;</a:t>
            </a:r>
          </a:p>
          <a:p>
            <a:r>
              <a:rPr lang="tr-TR" sz="1200" kern="1200" dirty="0">
                <a:solidFill>
                  <a:schemeClr val="tx1"/>
                </a:solidFill>
                <a:effectLst/>
                <a:latin typeface="+mn-lt"/>
                <a:ea typeface="+mn-ea"/>
                <a:cs typeface="+mn-cs"/>
              </a:rPr>
              <a:t>Yani atama yapılabilmesi için öncelikle orda atanma talep edene uygun kadro olması,  Kadro var ise norm durumunun uygun olması Ve hizmet ihtiyaçları göz önünde bulundurulur.</a:t>
            </a:r>
          </a:p>
          <a:p>
            <a:r>
              <a:rPr lang="tr-TR" sz="1200" kern="1200" dirty="0">
                <a:solidFill>
                  <a:schemeClr val="tx1"/>
                </a:solidFill>
                <a:effectLst/>
                <a:latin typeface="+mn-lt"/>
                <a:ea typeface="+mn-ea"/>
                <a:cs typeface="+mn-cs"/>
              </a:rPr>
              <a:t>Norm kadro durumu bir birimde azami ihtiyaç duyulan personeli ifade eder. Bunun üzerine istisnalar dışında (Hakim Savcı Emniyet Mensubu, Asker) kesinlikle atama yapılamaz. </a:t>
            </a:r>
          </a:p>
          <a:p>
            <a:r>
              <a:rPr lang="tr-TR" sz="1200" kern="1200" dirty="0">
                <a:solidFill>
                  <a:schemeClr val="tx1"/>
                </a:solidFill>
                <a:effectLst/>
                <a:latin typeface="+mn-lt"/>
                <a:ea typeface="+mn-ea"/>
                <a:cs typeface="+mn-cs"/>
              </a:rPr>
              <a:t>NORM CETVELLERİ NASIL HAZIRLANIYOR? İl, kuruluş ve bölge müdürlüklerince sınırları içerisindeki iş yüküne ilişkin sorular ilgili müdürlüklerce cevaplanıyor ve verilen cevaplar neticesinde ihtiyaç duyulan personel sayısı hesaplanıyor buna istinaden norm cetvelleri hazırlanıyor.</a:t>
            </a:r>
          </a:p>
          <a:p>
            <a:r>
              <a:rPr lang="tr-TR" sz="1200" kern="1200" dirty="0">
                <a:solidFill>
                  <a:schemeClr val="tx1"/>
                </a:solidFill>
                <a:effectLst/>
                <a:latin typeface="+mn-lt"/>
                <a:ea typeface="+mn-ea"/>
                <a:cs typeface="+mn-cs"/>
              </a:rPr>
              <a:t>Norm cetvellerine dikkat edecek olursak, 1. Bölgeden 6. Bölgeye doğru norm oranlarında doluluk oranı düşmektedir. Bunun anlamı il, ilçe ve kuruluşlarda bulunması gereken azami personel sayısı azalmakta ve personel ihtiyacı ortaya çıkmaktadır. </a:t>
            </a:r>
          </a:p>
          <a:p>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7</a:t>
            </a:fld>
            <a:endParaRPr lang="tr-TR"/>
          </a:p>
        </p:txBody>
      </p:sp>
    </p:spTree>
    <p:extLst>
      <p:ext uri="{BB962C8B-B14F-4D97-AF65-F5344CB8AC3E}">
        <p14:creationId xmlns:p14="http://schemas.microsoft.com/office/powerpoint/2010/main" val="695544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sz="1200" dirty="0">
                <a:solidFill>
                  <a:srgbClr val="FF0000"/>
                </a:solidFill>
              </a:rPr>
              <a:t>İl ve ilçelerden İl vasıtasıyla, kuruluşlardan Genel Müdürlük vasıtasıyla Genel Müdürlüğümüze yazılması</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tr-TR" sz="1200" dirty="0">
              <a:solidFill>
                <a:srgbClr val="FF0000"/>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sz="1200" dirty="0">
                <a:solidFill>
                  <a:srgbClr val="FF0000"/>
                </a:solidFill>
              </a:rPr>
              <a:t>Görevlendirme bittiğinde norm kadro durumu kontrol edilmez kişi vekaleten ilçe müdürlüğü ilçede görevlendirildi. Görevlendirmeden önce bulunduğu ilde norm durumu 3/3 idi gittiğinde 2/3 e düştü ve bu süreçte oraya personel atandı. Bu durumda görevlendirmesi bittiğinde veya iptal edildiğinde kişi eski yerine geleceği için norm durumu dolu olmasına rağmen norm üstü olarak görev yerine iade edilir.</a:t>
            </a:r>
          </a:p>
          <a:p>
            <a:pPr marL="171450" indent="-171450">
              <a:buFont typeface="Arial" panose="020B0604020202020204" pitchFamily="34" charset="0"/>
              <a:buChar char="•"/>
            </a:pPr>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8</a:t>
            </a:fld>
            <a:endParaRPr lang="tr-TR"/>
          </a:p>
        </p:txBody>
      </p:sp>
    </p:spTree>
    <p:extLst>
      <p:ext uri="{BB962C8B-B14F-4D97-AF65-F5344CB8AC3E}">
        <p14:creationId xmlns:p14="http://schemas.microsoft.com/office/powerpoint/2010/main" val="699216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10</a:t>
            </a:fld>
            <a:endParaRPr lang="tr-TR"/>
          </a:p>
        </p:txBody>
      </p:sp>
    </p:spTree>
    <p:extLst>
      <p:ext uri="{BB962C8B-B14F-4D97-AF65-F5344CB8AC3E}">
        <p14:creationId xmlns:p14="http://schemas.microsoft.com/office/powerpoint/2010/main" val="1528160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solidFill>
                  <a:srgbClr val="FF0000"/>
                </a:solidFill>
              </a:rPr>
              <a:t>Kurumlar</a:t>
            </a:r>
            <a:r>
              <a:rPr lang="tr-TR" baseline="0" dirty="0">
                <a:solidFill>
                  <a:srgbClr val="FF0000"/>
                </a:solidFill>
              </a:rPr>
              <a:t> arasında  Bakanlığa geliyorsa biz yapıyoruz</a:t>
            </a:r>
          </a:p>
          <a:p>
            <a:r>
              <a:rPr lang="tr-TR" baseline="0" dirty="0">
                <a:solidFill>
                  <a:srgbClr val="FF0000"/>
                </a:solidFill>
              </a:rPr>
              <a:t>İller arasında veya kuruluşlar arasında İmza Yetki Yönergesi çerçevesinde geçici görevlendirme olurları Sorumlu Yöneticiye verilmiştir. Bu sebeple il müdürlükleri kendi aralarında geçici görevlendirme yapabilir.</a:t>
            </a:r>
          </a:p>
          <a:p>
            <a:r>
              <a:rPr lang="tr-TR" baseline="0" dirty="0">
                <a:solidFill>
                  <a:srgbClr val="FF0000"/>
                </a:solidFill>
              </a:rPr>
              <a:t>Bakanlık dışına geçici görevlendirmeler Taşra Atama Daire Başkanlığınca yapılıyor. </a:t>
            </a:r>
            <a:endParaRPr lang="tr-TR" dirty="0">
              <a:solidFill>
                <a:srgbClr val="FF0000"/>
              </a:solidFill>
            </a:endParaRPr>
          </a:p>
        </p:txBody>
      </p:sp>
      <p:sp>
        <p:nvSpPr>
          <p:cNvPr id="4" name="Slayt Numarası Yer Tutucusu 3"/>
          <p:cNvSpPr>
            <a:spLocks noGrp="1"/>
          </p:cNvSpPr>
          <p:nvPr>
            <p:ph type="sldNum" sz="quarter" idx="10"/>
          </p:nvPr>
        </p:nvSpPr>
        <p:spPr/>
        <p:txBody>
          <a:bodyPr/>
          <a:lstStyle/>
          <a:p>
            <a:fld id="{87FA21E8-2498-4AC6-9C24-CEB8AB7C1335}" type="slidenum">
              <a:rPr lang="tr-TR" smtClean="0"/>
              <a:t>13</a:t>
            </a:fld>
            <a:endParaRPr lang="tr-TR"/>
          </a:p>
        </p:txBody>
      </p:sp>
    </p:spTree>
    <p:extLst>
      <p:ext uri="{BB962C8B-B14F-4D97-AF65-F5344CB8AC3E}">
        <p14:creationId xmlns:p14="http://schemas.microsoft.com/office/powerpoint/2010/main" val="3721174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a:solidFill>
                  <a:schemeClr val="tx1"/>
                </a:solidFill>
                <a:effectLst/>
                <a:latin typeface="+mn-lt"/>
                <a:ea typeface="+mn-ea"/>
                <a:cs typeface="+mn-cs"/>
              </a:rPr>
              <a:t>Bağlı Kuruluş: Devlet Su İşleri , Orman Genel Müdürlüğü, Atatürk Orman Çiftliği</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effectLst/>
                <a:latin typeface="+mn-lt"/>
                <a:ea typeface="+mn-ea"/>
                <a:cs typeface="+mn-cs"/>
              </a:rPr>
              <a:t>Bakanlık Ana Hizmet</a:t>
            </a:r>
            <a:r>
              <a:rPr lang="tr-TR" sz="1200" kern="1200" baseline="0" dirty="0">
                <a:solidFill>
                  <a:schemeClr val="tx1"/>
                </a:solidFill>
                <a:effectLst/>
                <a:latin typeface="+mn-lt"/>
                <a:ea typeface="+mn-ea"/>
                <a:cs typeface="+mn-cs"/>
              </a:rPr>
              <a:t> Birimleri</a:t>
            </a:r>
            <a:endParaRPr lang="tr-TR" sz="1200" kern="1200" dirty="0">
              <a:solidFill>
                <a:schemeClr val="tx1"/>
              </a:solidFill>
              <a:effectLst/>
              <a:latin typeface="+mn-lt"/>
              <a:ea typeface="+mn-ea"/>
              <a:cs typeface="+mn-cs"/>
            </a:endParaRPr>
          </a:p>
          <a:p>
            <a:r>
              <a:rPr lang="tr-TR" sz="1200" kern="1200" dirty="0">
                <a:solidFill>
                  <a:schemeClr val="tx1"/>
                </a:solidFill>
                <a:effectLst/>
                <a:latin typeface="+mn-lt"/>
                <a:ea typeface="+mn-ea"/>
                <a:cs typeface="+mn-cs"/>
              </a:rPr>
              <a:t>Genel Müdürlükler: DKMP</a:t>
            </a:r>
            <a:r>
              <a:rPr lang="tr-TR" sz="1200" kern="1200" baseline="0" dirty="0">
                <a:solidFill>
                  <a:schemeClr val="tx1"/>
                </a:solidFill>
                <a:effectLst/>
                <a:latin typeface="+mn-lt"/>
                <a:ea typeface="+mn-ea"/>
                <a:cs typeface="+mn-cs"/>
              </a:rPr>
              <a:t> Genel Müdürlüğü, </a:t>
            </a:r>
            <a:r>
              <a:rPr lang="tr-TR" sz="1200" kern="1200" dirty="0" err="1">
                <a:solidFill>
                  <a:schemeClr val="tx1"/>
                </a:solidFill>
                <a:effectLst/>
                <a:latin typeface="+mn-lt"/>
                <a:ea typeface="+mn-ea"/>
                <a:cs typeface="+mn-cs"/>
              </a:rPr>
              <a:t>Tagem</a:t>
            </a:r>
            <a:r>
              <a:rPr lang="tr-TR" sz="1200" kern="1200" dirty="0">
                <a:solidFill>
                  <a:schemeClr val="tx1"/>
                </a:solidFill>
                <a:effectLst/>
                <a:latin typeface="+mn-lt"/>
                <a:ea typeface="+mn-ea"/>
                <a:cs typeface="+mn-cs"/>
              </a:rPr>
              <a:t>, Gıda kontrol Genel </a:t>
            </a:r>
            <a:r>
              <a:rPr lang="tr-TR" sz="1200" kern="1200" dirty="0" err="1">
                <a:solidFill>
                  <a:schemeClr val="tx1"/>
                </a:solidFill>
                <a:effectLst/>
                <a:latin typeface="+mn-lt"/>
                <a:ea typeface="+mn-ea"/>
                <a:cs typeface="+mn-cs"/>
              </a:rPr>
              <a:t>Müd</a:t>
            </a:r>
            <a:r>
              <a:rPr lang="tr-TR" sz="1200" kern="1200" dirty="0">
                <a:solidFill>
                  <a:schemeClr val="tx1"/>
                </a:solidFill>
                <a:effectLst/>
                <a:latin typeface="+mn-lt"/>
                <a:ea typeface="+mn-ea"/>
                <a:cs typeface="+mn-cs"/>
              </a:rPr>
              <a:t>, Eğitim yayın genel Müdürlüğü, Bitkisel Üretim Genel Müdürlüğü, Hayvansal</a:t>
            </a:r>
            <a:r>
              <a:rPr lang="tr-TR" sz="1200" kern="1200" baseline="0" dirty="0">
                <a:solidFill>
                  <a:schemeClr val="tx1"/>
                </a:solidFill>
                <a:effectLst/>
                <a:latin typeface="+mn-lt"/>
                <a:ea typeface="+mn-ea"/>
                <a:cs typeface="+mn-cs"/>
              </a:rPr>
              <a:t> Üretim Genel Müdürlüğü</a:t>
            </a:r>
            <a:endParaRPr lang="tr-TR" sz="1200" kern="1200" dirty="0">
              <a:solidFill>
                <a:schemeClr val="tx1"/>
              </a:solidFill>
              <a:effectLst/>
              <a:latin typeface="+mn-lt"/>
              <a:ea typeface="+mn-ea"/>
              <a:cs typeface="+mn-cs"/>
            </a:endParaRPr>
          </a:p>
          <a:p>
            <a:endParaRPr lang="tr-TR" dirty="0"/>
          </a:p>
        </p:txBody>
      </p:sp>
      <p:sp>
        <p:nvSpPr>
          <p:cNvPr id="4" name="Slayt Numarası Yer Tutucusu 3"/>
          <p:cNvSpPr>
            <a:spLocks noGrp="1"/>
          </p:cNvSpPr>
          <p:nvPr>
            <p:ph type="sldNum" sz="quarter" idx="10"/>
          </p:nvPr>
        </p:nvSpPr>
        <p:spPr/>
        <p:txBody>
          <a:bodyPr/>
          <a:lstStyle/>
          <a:p>
            <a:fld id="{87FA21E8-2498-4AC6-9C24-CEB8AB7C1335}" type="slidenum">
              <a:rPr lang="tr-TR" smtClean="0"/>
              <a:t>14</a:t>
            </a:fld>
            <a:endParaRPr lang="tr-TR"/>
          </a:p>
        </p:txBody>
      </p:sp>
    </p:spTree>
    <p:extLst>
      <p:ext uri="{BB962C8B-B14F-4D97-AF65-F5344CB8AC3E}">
        <p14:creationId xmlns:p14="http://schemas.microsoft.com/office/powerpoint/2010/main" val="2490640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7CE50DE3-A262-4067-B921-72645D7DB17A}" type="datetimeFigureOut">
              <a:rPr lang="tr-TR" smtClean="0"/>
              <a:t>17.05.2022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E9402F-4041-44F1-85CD-E9B8BDCAF850}" type="slidenum">
              <a:rPr lang="tr-TR" smtClean="0"/>
              <a:t>‹#›</a:t>
            </a:fld>
            <a:endParaRPr lang="tr-TR"/>
          </a:p>
        </p:txBody>
      </p:sp>
    </p:spTree>
    <p:extLst>
      <p:ext uri="{BB962C8B-B14F-4D97-AF65-F5344CB8AC3E}">
        <p14:creationId xmlns:p14="http://schemas.microsoft.com/office/powerpoint/2010/main" val="1225243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CE50DE3-A262-4067-B921-72645D7DB17A}" type="datetimeFigureOut">
              <a:rPr lang="tr-TR" smtClean="0"/>
              <a:t>17.05.2022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E9402F-4041-44F1-85CD-E9B8BDCAF850}" type="slidenum">
              <a:rPr lang="tr-TR" smtClean="0"/>
              <a:t>‹#›</a:t>
            </a:fld>
            <a:endParaRPr lang="tr-TR"/>
          </a:p>
        </p:txBody>
      </p:sp>
    </p:spTree>
    <p:extLst>
      <p:ext uri="{BB962C8B-B14F-4D97-AF65-F5344CB8AC3E}">
        <p14:creationId xmlns:p14="http://schemas.microsoft.com/office/powerpoint/2010/main" val="843031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CE50DE3-A262-4067-B921-72645D7DB17A}" type="datetimeFigureOut">
              <a:rPr lang="tr-TR" smtClean="0"/>
              <a:t>17.05.2022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E9402F-4041-44F1-85CD-E9B8BDCAF850}" type="slidenum">
              <a:rPr lang="tr-TR" smtClean="0"/>
              <a:t>‹#›</a:t>
            </a:fld>
            <a:endParaRPr lang="tr-TR"/>
          </a:p>
        </p:txBody>
      </p:sp>
    </p:spTree>
    <p:extLst>
      <p:ext uri="{BB962C8B-B14F-4D97-AF65-F5344CB8AC3E}">
        <p14:creationId xmlns:p14="http://schemas.microsoft.com/office/powerpoint/2010/main" val="1760726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CE50DE3-A262-4067-B921-72645D7DB17A}" type="datetimeFigureOut">
              <a:rPr lang="tr-TR" smtClean="0"/>
              <a:t>17.05.2022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E9402F-4041-44F1-85CD-E9B8BDCAF850}" type="slidenum">
              <a:rPr lang="tr-TR" smtClean="0"/>
              <a:t>‹#›</a:t>
            </a:fld>
            <a:endParaRPr lang="tr-TR"/>
          </a:p>
        </p:txBody>
      </p:sp>
    </p:spTree>
    <p:extLst>
      <p:ext uri="{BB962C8B-B14F-4D97-AF65-F5344CB8AC3E}">
        <p14:creationId xmlns:p14="http://schemas.microsoft.com/office/powerpoint/2010/main" val="1719890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7CE50DE3-A262-4067-B921-72645D7DB17A}" type="datetimeFigureOut">
              <a:rPr lang="tr-TR" smtClean="0"/>
              <a:t>17.05.2022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E9402F-4041-44F1-85CD-E9B8BDCAF850}" type="slidenum">
              <a:rPr lang="tr-TR" smtClean="0"/>
              <a:t>‹#›</a:t>
            </a:fld>
            <a:endParaRPr lang="tr-TR"/>
          </a:p>
        </p:txBody>
      </p:sp>
    </p:spTree>
    <p:extLst>
      <p:ext uri="{BB962C8B-B14F-4D97-AF65-F5344CB8AC3E}">
        <p14:creationId xmlns:p14="http://schemas.microsoft.com/office/powerpoint/2010/main" val="48248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7CE50DE3-A262-4067-B921-72645D7DB17A}" type="datetimeFigureOut">
              <a:rPr lang="tr-TR" smtClean="0"/>
              <a:t>17.05.2022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E9402F-4041-44F1-85CD-E9B8BDCAF850}" type="slidenum">
              <a:rPr lang="tr-TR" smtClean="0"/>
              <a:t>‹#›</a:t>
            </a:fld>
            <a:endParaRPr lang="tr-TR"/>
          </a:p>
        </p:txBody>
      </p:sp>
    </p:spTree>
    <p:extLst>
      <p:ext uri="{BB962C8B-B14F-4D97-AF65-F5344CB8AC3E}">
        <p14:creationId xmlns:p14="http://schemas.microsoft.com/office/powerpoint/2010/main" val="1134897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7CE50DE3-A262-4067-B921-72645D7DB17A}" type="datetimeFigureOut">
              <a:rPr lang="tr-TR" smtClean="0"/>
              <a:t>17.05.2022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AE9402F-4041-44F1-85CD-E9B8BDCAF850}" type="slidenum">
              <a:rPr lang="tr-TR" smtClean="0"/>
              <a:t>‹#›</a:t>
            </a:fld>
            <a:endParaRPr lang="tr-TR"/>
          </a:p>
        </p:txBody>
      </p:sp>
    </p:spTree>
    <p:extLst>
      <p:ext uri="{BB962C8B-B14F-4D97-AF65-F5344CB8AC3E}">
        <p14:creationId xmlns:p14="http://schemas.microsoft.com/office/powerpoint/2010/main" val="71620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7CE50DE3-A262-4067-B921-72645D7DB17A}" type="datetimeFigureOut">
              <a:rPr lang="tr-TR" smtClean="0"/>
              <a:t>17.05.2022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AE9402F-4041-44F1-85CD-E9B8BDCAF850}" type="slidenum">
              <a:rPr lang="tr-TR" smtClean="0"/>
              <a:t>‹#›</a:t>
            </a:fld>
            <a:endParaRPr lang="tr-TR"/>
          </a:p>
        </p:txBody>
      </p:sp>
    </p:spTree>
    <p:extLst>
      <p:ext uri="{BB962C8B-B14F-4D97-AF65-F5344CB8AC3E}">
        <p14:creationId xmlns:p14="http://schemas.microsoft.com/office/powerpoint/2010/main" val="841347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CE50DE3-A262-4067-B921-72645D7DB17A}" type="datetimeFigureOut">
              <a:rPr lang="tr-TR" smtClean="0"/>
              <a:t>17.05.2022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AE9402F-4041-44F1-85CD-E9B8BDCAF850}" type="slidenum">
              <a:rPr lang="tr-TR" smtClean="0"/>
              <a:t>‹#›</a:t>
            </a:fld>
            <a:endParaRPr lang="tr-TR"/>
          </a:p>
        </p:txBody>
      </p:sp>
    </p:spTree>
    <p:extLst>
      <p:ext uri="{BB962C8B-B14F-4D97-AF65-F5344CB8AC3E}">
        <p14:creationId xmlns:p14="http://schemas.microsoft.com/office/powerpoint/2010/main" val="1624042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7CE50DE3-A262-4067-B921-72645D7DB17A}" type="datetimeFigureOut">
              <a:rPr lang="tr-TR" smtClean="0"/>
              <a:t>17.05.2022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E9402F-4041-44F1-85CD-E9B8BDCAF850}" type="slidenum">
              <a:rPr lang="tr-TR" smtClean="0"/>
              <a:t>‹#›</a:t>
            </a:fld>
            <a:endParaRPr lang="tr-TR"/>
          </a:p>
        </p:txBody>
      </p:sp>
    </p:spTree>
    <p:extLst>
      <p:ext uri="{BB962C8B-B14F-4D97-AF65-F5344CB8AC3E}">
        <p14:creationId xmlns:p14="http://schemas.microsoft.com/office/powerpoint/2010/main" val="513512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7CE50DE3-A262-4067-B921-72645D7DB17A}" type="datetimeFigureOut">
              <a:rPr lang="tr-TR" smtClean="0"/>
              <a:t>17.05.2022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E9402F-4041-44F1-85CD-E9B8BDCAF850}" type="slidenum">
              <a:rPr lang="tr-TR" smtClean="0"/>
              <a:t>‹#›</a:t>
            </a:fld>
            <a:endParaRPr lang="tr-TR"/>
          </a:p>
        </p:txBody>
      </p:sp>
    </p:spTree>
    <p:extLst>
      <p:ext uri="{BB962C8B-B14F-4D97-AF65-F5344CB8AC3E}">
        <p14:creationId xmlns:p14="http://schemas.microsoft.com/office/powerpoint/2010/main" val="3559510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50DE3-A262-4067-B921-72645D7DB17A}" type="datetimeFigureOut">
              <a:rPr lang="tr-TR" smtClean="0"/>
              <a:t>17.05.2022</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E9402F-4041-44F1-85CD-E9B8BDCAF850}" type="slidenum">
              <a:rPr lang="tr-TR" smtClean="0"/>
              <a:t>‹#›</a:t>
            </a:fld>
            <a:endParaRPr lang="tr-TR"/>
          </a:p>
        </p:txBody>
      </p:sp>
    </p:spTree>
    <p:extLst>
      <p:ext uri="{BB962C8B-B14F-4D97-AF65-F5344CB8AC3E}">
        <p14:creationId xmlns:p14="http://schemas.microsoft.com/office/powerpoint/2010/main" val="389589751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sa&#287;l&#305;k%20durumu/ER&#304;&#350;K&#304;NLER%20&#304;&#199;&#304;N%20ENGELL&#304;L&#304;K%20DE&#286;ERLEND&#304;RMES&#304;%20EKLER&#304;/20%20&#350;ubat%202019%20&#199;AR&#350;AMBA%20-%20ER&#304;&#350;K&#304;NLER%20&#304;&#199;&#304;N%20ENGELL&#304;L&#304;K%20DE&#286;ERLEND&#304;RMES&#304;.pdf"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sa&#287;l&#305;k%20durumu/&#199;OCUKLAR%20&#304;&#199;&#304;N%20&#214;ZEL%20GEREKS&#304;N&#304;M%20DE&#286;ERLEND&#304;RMES&#304;/ek-3.pdf" TargetMode="External"/><Relationship Id="rId4" Type="http://schemas.openxmlformats.org/officeDocument/2006/relationships/hyperlink" Target="sa&#287;l&#305;k%20durumu/&#199;OCUKLAR%20&#304;&#199;&#304;N%20&#214;ZEL%20GEREKS&#304;N&#304;M%20DE&#286;ERLEND&#304;RMES&#304;/20%20&#350;ubat%202019%20&#199;AR&#350;AMBA%20-%20&#199;OCUKLAR%20&#304;&#199;&#304;N%20&#214;ZEL%20GEREKS&#304;N&#304;M%20DE&#286;ERLEND&#304;RMES&#304;.pdf"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3356992"/>
            <a:ext cx="6840760" cy="1656184"/>
          </a:xfrm>
        </p:spPr>
        <p:txBody>
          <a:bodyPr>
            <a:noAutofit/>
          </a:bodyPr>
          <a:lstStyle/>
          <a:p>
            <a:pPr algn="ctr">
              <a:lnSpc>
                <a:spcPct val="150000"/>
              </a:lnSpc>
            </a:pPr>
            <a:r>
              <a:rPr lang="tr-TR" sz="3600" b="1" dirty="0">
                <a:solidFill>
                  <a:schemeClr val="tx1"/>
                </a:solidFill>
                <a:effectLst>
                  <a:outerShdw blurRad="38100" dist="38100" dir="2700000" algn="tl">
                    <a:srgbClr val="000000">
                      <a:alpha val="43137"/>
                    </a:srgbClr>
                  </a:outerShdw>
                </a:effectLst>
              </a:rPr>
              <a:t>PERSONEL GENEL MÜDÜRLÜĞÜ</a:t>
            </a:r>
            <a:br>
              <a:rPr lang="tr-TR" sz="3600" b="1" dirty="0">
                <a:solidFill>
                  <a:schemeClr val="tx1"/>
                </a:solidFill>
                <a:effectLst>
                  <a:outerShdw blurRad="38100" dist="38100" dir="2700000" algn="tl">
                    <a:srgbClr val="000000">
                      <a:alpha val="43137"/>
                    </a:srgbClr>
                  </a:outerShdw>
                </a:effectLst>
              </a:rPr>
            </a:br>
            <a:r>
              <a:rPr lang="tr-TR" sz="3600" b="1" dirty="0">
                <a:solidFill>
                  <a:schemeClr val="tx1"/>
                </a:solidFill>
                <a:effectLst>
                  <a:outerShdw blurRad="38100" dist="38100" dir="2700000" algn="tl">
                    <a:srgbClr val="000000">
                      <a:alpha val="43137"/>
                    </a:srgbClr>
                  </a:outerShdw>
                </a:effectLst>
              </a:rPr>
              <a:t>TAŞRA ATAMA DAİRE BAŞKANLIĞI</a:t>
            </a:r>
          </a:p>
        </p:txBody>
      </p:sp>
      <p:pic>
        <p:nvPicPr>
          <p:cNvPr id="3" name="Resim 2"/>
          <p:cNvPicPr>
            <a:picLocks noChangeAspect="1"/>
          </p:cNvPicPr>
          <p:nvPr/>
        </p:nvPicPr>
        <p:blipFill>
          <a:blip r:embed="rId3">
            <a:extLst>
              <a:ext uri="{28A0092B-C50C-407E-A947-70E740481C1C}">
                <a14:useLocalDpi xmlns:a14="http://schemas.microsoft.com/office/drawing/2010/main" val="0"/>
              </a:ext>
            </a:extLst>
          </a:blip>
          <a:srcRect/>
          <a:stretch/>
        </p:blipFill>
        <p:spPr>
          <a:xfrm>
            <a:off x="2843808" y="188640"/>
            <a:ext cx="3240360" cy="2736304"/>
          </a:xfrm>
          <a:prstGeom prst="rect">
            <a:avLst/>
          </a:prstGeom>
          <a:noFill/>
        </p:spPr>
      </p:pic>
    </p:spTree>
    <p:extLst>
      <p:ext uri="{BB962C8B-B14F-4D97-AF65-F5344CB8AC3E}">
        <p14:creationId xmlns:p14="http://schemas.microsoft.com/office/powerpoint/2010/main" val="785207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801336" y="35884"/>
            <a:ext cx="1613334" cy="1613334"/>
          </a:xfrm>
          <a:prstGeom prst="rect">
            <a:avLst/>
          </a:prstGeom>
        </p:spPr>
      </p:pic>
      <p:graphicFrame>
        <p:nvGraphicFramePr>
          <p:cNvPr id="5" name="Tablo 4"/>
          <p:cNvGraphicFramePr>
            <a:graphicFrameLocks noGrp="1"/>
          </p:cNvGraphicFramePr>
          <p:nvPr/>
        </p:nvGraphicFramePr>
        <p:xfrm>
          <a:off x="251520" y="1916832"/>
          <a:ext cx="8712966" cy="4292268"/>
        </p:xfrm>
        <a:graphic>
          <a:graphicData uri="http://schemas.openxmlformats.org/drawingml/2006/table">
            <a:tbl>
              <a:tblPr>
                <a:tableStyleId>{5940675A-B579-460E-94D1-54222C63F5DA}</a:tableStyleId>
              </a:tblPr>
              <a:tblGrid>
                <a:gridCol w="1452161">
                  <a:extLst>
                    <a:ext uri="{9D8B030D-6E8A-4147-A177-3AD203B41FA5}">
                      <a16:colId xmlns:a16="http://schemas.microsoft.com/office/drawing/2014/main" val="984463375"/>
                    </a:ext>
                  </a:extLst>
                </a:gridCol>
                <a:gridCol w="1452161">
                  <a:extLst>
                    <a:ext uri="{9D8B030D-6E8A-4147-A177-3AD203B41FA5}">
                      <a16:colId xmlns:a16="http://schemas.microsoft.com/office/drawing/2014/main" val="1780781135"/>
                    </a:ext>
                  </a:extLst>
                </a:gridCol>
                <a:gridCol w="1452161">
                  <a:extLst>
                    <a:ext uri="{9D8B030D-6E8A-4147-A177-3AD203B41FA5}">
                      <a16:colId xmlns:a16="http://schemas.microsoft.com/office/drawing/2014/main" val="2872021730"/>
                    </a:ext>
                  </a:extLst>
                </a:gridCol>
                <a:gridCol w="1452161">
                  <a:extLst>
                    <a:ext uri="{9D8B030D-6E8A-4147-A177-3AD203B41FA5}">
                      <a16:colId xmlns:a16="http://schemas.microsoft.com/office/drawing/2014/main" val="3793895295"/>
                    </a:ext>
                  </a:extLst>
                </a:gridCol>
                <a:gridCol w="1452161">
                  <a:extLst>
                    <a:ext uri="{9D8B030D-6E8A-4147-A177-3AD203B41FA5}">
                      <a16:colId xmlns:a16="http://schemas.microsoft.com/office/drawing/2014/main" val="1154047378"/>
                    </a:ext>
                  </a:extLst>
                </a:gridCol>
                <a:gridCol w="1452161">
                  <a:extLst>
                    <a:ext uri="{9D8B030D-6E8A-4147-A177-3AD203B41FA5}">
                      <a16:colId xmlns:a16="http://schemas.microsoft.com/office/drawing/2014/main" val="3345730298"/>
                    </a:ext>
                  </a:extLst>
                </a:gridCol>
              </a:tblGrid>
              <a:tr h="266652">
                <a:tc gridSpan="6">
                  <a:txBody>
                    <a:bodyPr/>
                    <a:lstStyle/>
                    <a:p>
                      <a:pPr algn="ctr" fontAlgn="b"/>
                      <a:r>
                        <a:rPr lang="tr-TR" sz="1800" u="none" strike="noStrike" dirty="0">
                          <a:effectLst/>
                        </a:rPr>
                        <a:t>HİZMET BÖLGELERİ</a:t>
                      </a:r>
                      <a:endParaRPr lang="tr-TR" sz="1800" b="1" i="0" u="none" strike="noStrike" dirty="0">
                        <a:solidFill>
                          <a:srgbClr val="000000"/>
                        </a:solidFill>
                        <a:effectLst/>
                        <a:latin typeface="Calibri" panose="020F0502020204030204" pitchFamily="34" charset="0"/>
                      </a:endParaRPr>
                    </a:p>
                  </a:txBody>
                  <a:tcPr marL="8621" marR="8621" marT="8621"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501992875"/>
                  </a:ext>
                </a:extLst>
              </a:tr>
              <a:tr h="295378">
                <a:tc>
                  <a:txBody>
                    <a:bodyPr/>
                    <a:lstStyle/>
                    <a:p>
                      <a:pPr algn="ctr" fontAlgn="ctr"/>
                      <a:r>
                        <a:rPr lang="tr-TR" sz="1000" u="none" strike="noStrike" dirty="0">
                          <a:effectLst/>
                        </a:rPr>
                        <a:t>1. BÖLGE</a:t>
                      </a:r>
                      <a:br>
                        <a:rPr lang="tr-TR" sz="1000" u="none" strike="noStrike" dirty="0">
                          <a:effectLst/>
                        </a:rPr>
                      </a:br>
                      <a:r>
                        <a:rPr lang="tr-TR" sz="1000" u="none" strike="noStrike" dirty="0">
                          <a:effectLst/>
                        </a:rPr>
                        <a:t>4-YIL</a:t>
                      </a:r>
                      <a:endParaRPr lang="tr-TR" sz="1000" b="1" i="0" u="none" strike="noStrike" dirty="0">
                        <a:solidFill>
                          <a:srgbClr val="000000"/>
                        </a:solidFill>
                        <a:effectLst/>
                        <a:latin typeface="Calibri" panose="020F0502020204030204" pitchFamily="34" charset="0"/>
                      </a:endParaRPr>
                    </a:p>
                  </a:txBody>
                  <a:tcPr marL="8621" marR="8621" marT="8621" marB="0" anchor="ctr"/>
                </a:tc>
                <a:tc>
                  <a:txBody>
                    <a:bodyPr/>
                    <a:lstStyle/>
                    <a:p>
                      <a:pPr algn="ctr" fontAlgn="ctr"/>
                      <a:r>
                        <a:rPr lang="tr-TR" sz="1000" u="none" strike="noStrike" dirty="0">
                          <a:effectLst/>
                        </a:rPr>
                        <a:t>2. BÖLGE</a:t>
                      </a:r>
                      <a:br>
                        <a:rPr lang="tr-TR" sz="1000" u="none" strike="noStrike" dirty="0">
                          <a:effectLst/>
                        </a:rPr>
                      </a:br>
                      <a:r>
                        <a:rPr lang="tr-TR" sz="1000" u="none" strike="noStrike" dirty="0">
                          <a:effectLst/>
                        </a:rPr>
                        <a:t>4-YIL</a:t>
                      </a:r>
                      <a:endParaRPr lang="tr-TR" sz="1000" b="1" i="0" u="none" strike="noStrike" dirty="0">
                        <a:solidFill>
                          <a:srgbClr val="000000"/>
                        </a:solidFill>
                        <a:effectLst/>
                        <a:latin typeface="Calibri" panose="020F0502020204030204" pitchFamily="34" charset="0"/>
                      </a:endParaRPr>
                    </a:p>
                  </a:txBody>
                  <a:tcPr marL="8621" marR="8621" marT="8621" marB="0" anchor="ctr"/>
                </a:tc>
                <a:tc>
                  <a:txBody>
                    <a:bodyPr/>
                    <a:lstStyle/>
                    <a:p>
                      <a:pPr algn="ctr" fontAlgn="ctr"/>
                      <a:r>
                        <a:rPr lang="tr-TR" sz="1000" u="none" strike="noStrike">
                          <a:effectLst/>
                        </a:rPr>
                        <a:t>3. BÖLGE</a:t>
                      </a:r>
                      <a:br>
                        <a:rPr lang="tr-TR" sz="1000" u="none" strike="noStrike">
                          <a:effectLst/>
                        </a:rPr>
                      </a:br>
                      <a:r>
                        <a:rPr lang="tr-TR" sz="1000" u="none" strike="noStrike">
                          <a:effectLst/>
                        </a:rPr>
                        <a:t>4-YIL</a:t>
                      </a:r>
                      <a:endParaRPr lang="tr-TR" sz="1000" b="1" i="0" u="none" strike="noStrike">
                        <a:solidFill>
                          <a:srgbClr val="000000"/>
                        </a:solidFill>
                        <a:effectLst/>
                        <a:latin typeface="Calibri" panose="020F0502020204030204" pitchFamily="34" charset="0"/>
                      </a:endParaRPr>
                    </a:p>
                  </a:txBody>
                  <a:tcPr marL="8621" marR="8621" marT="8621" marB="0" anchor="ctr"/>
                </a:tc>
                <a:tc>
                  <a:txBody>
                    <a:bodyPr/>
                    <a:lstStyle/>
                    <a:p>
                      <a:pPr algn="ctr" fontAlgn="ctr"/>
                      <a:r>
                        <a:rPr lang="tr-TR" sz="1000" u="none" strike="noStrike">
                          <a:effectLst/>
                        </a:rPr>
                        <a:t>4. BÖLGE</a:t>
                      </a:r>
                      <a:br>
                        <a:rPr lang="tr-TR" sz="1000" u="none" strike="noStrike">
                          <a:effectLst/>
                        </a:rPr>
                      </a:br>
                      <a:r>
                        <a:rPr lang="tr-TR" sz="1000" u="none" strike="noStrike">
                          <a:effectLst/>
                        </a:rPr>
                        <a:t>3-YIL</a:t>
                      </a:r>
                      <a:endParaRPr lang="tr-TR" sz="1000" b="1" i="0" u="none" strike="noStrike">
                        <a:solidFill>
                          <a:srgbClr val="000000"/>
                        </a:solidFill>
                        <a:effectLst/>
                        <a:latin typeface="Calibri" panose="020F0502020204030204" pitchFamily="34" charset="0"/>
                      </a:endParaRPr>
                    </a:p>
                  </a:txBody>
                  <a:tcPr marL="8621" marR="8621" marT="8621" marB="0" anchor="ctr"/>
                </a:tc>
                <a:tc>
                  <a:txBody>
                    <a:bodyPr/>
                    <a:lstStyle/>
                    <a:p>
                      <a:pPr algn="ctr" fontAlgn="ctr"/>
                      <a:r>
                        <a:rPr lang="tr-TR" sz="1000" u="none" strike="noStrike">
                          <a:effectLst/>
                        </a:rPr>
                        <a:t>5. BÖLGE</a:t>
                      </a:r>
                      <a:br>
                        <a:rPr lang="tr-TR" sz="1000" u="none" strike="noStrike">
                          <a:effectLst/>
                        </a:rPr>
                      </a:br>
                      <a:r>
                        <a:rPr lang="tr-TR" sz="1000" u="none" strike="noStrike">
                          <a:effectLst/>
                        </a:rPr>
                        <a:t>3-YIL</a:t>
                      </a:r>
                      <a:endParaRPr lang="tr-TR" sz="1000" b="1" i="0" u="none" strike="noStrike">
                        <a:solidFill>
                          <a:srgbClr val="000000"/>
                        </a:solidFill>
                        <a:effectLst/>
                        <a:latin typeface="Calibri" panose="020F0502020204030204" pitchFamily="34" charset="0"/>
                      </a:endParaRPr>
                    </a:p>
                  </a:txBody>
                  <a:tcPr marL="8621" marR="8621" marT="8621" marB="0" anchor="ctr"/>
                </a:tc>
                <a:tc>
                  <a:txBody>
                    <a:bodyPr/>
                    <a:lstStyle/>
                    <a:p>
                      <a:pPr algn="ctr" fontAlgn="ctr"/>
                      <a:r>
                        <a:rPr lang="tr-TR" sz="1000" u="none" strike="noStrike">
                          <a:effectLst/>
                        </a:rPr>
                        <a:t>6. BÖLGE</a:t>
                      </a:r>
                      <a:br>
                        <a:rPr lang="tr-TR" sz="1000" u="none" strike="noStrike">
                          <a:effectLst/>
                        </a:rPr>
                      </a:br>
                      <a:r>
                        <a:rPr lang="tr-TR" sz="1000" u="none" strike="noStrike">
                          <a:effectLst/>
                        </a:rPr>
                        <a:t>3-YIL</a:t>
                      </a:r>
                      <a:endParaRPr lang="tr-TR" sz="1000" b="1" i="0" u="none" strike="noStrike">
                        <a:solidFill>
                          <a:srgbClr val="000000"/>
                        </a:solidFill>
                        <a:effectLst/>
                        <a:latin typeface="Calibri" panose="020F0502020204030204" pitchFamily="34" charset="0"/>
                      </a:endParaRPr>
                    </a:p>
                  </a:txBody>
                  <a:tcPr marL="8621" marR="8621" marT="8621" marB="0" anchor="ctr"/>
                </a:tc>
                <a:extLst>
                  <a:ext uri="{0D108BD9-81ED-4DB2-BD59-A6C34878D82A}">
                    <a16:rowId xmlns:a16="http://schemas.microsoft.com/office/drawing/2014/main" val="2430702411"/>
                  </a:ext>
                </a:extLst>
              </a:tr>
              <a:tr h="326432">
                <a:tc>
                  <a:txBody>
                    <a:bodyPr/>
                    <a:lstStyle/>
                    <a:p>
                      <a:pPr algn="ctr" fontAlgn="b"/>
                      <a:r>
                        <a:rPr lang="tr-TR" sz="1200" u="none" strike="noStrike">
                          <a:effectLst/>
                        </a:rPr>
                        <a:t>ANKARA</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AYDIN</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AFYONKARAHİSAR</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AKSARAY</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ARTVİN</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ADIYAMAN</a:t>
                      </a:r>
                      <a:endParaRPr lang="tr-TR" sz="1200" b="0" i="0" u="none" strike="noStrike">
                        <a:solidFill>
                          <a:srgbClr val="000000"/>
                        </a:solidFill>
                        <a:effectLst/>
                        <a:latin typeface="Calibri" panose="020F0502020204030204" pitchFamily="34" charset="0"/>
                      </a:endParaRPr>
                    </a:p>
                  </a:txBody>
                  <a:tcPr marL="8621" marR="8621" marT="8621" marB="0" anchor="b"/>
                </a:tc>
                <a:extLst>
                  <a:ext uri="{0D108BD9-81ED-4DB2-BD59-A6C34878D82A}">
                    <a16:rowId xmlns:a16="http://schemas.microsoft.com/office/drawing/2014/main" val="3423562085"/>
                  </a:ext>
                </a:extLst>
              </a:tr>
              <a:tr h="180476">
                <a:tc>
                  <a:txBody>
                    <a:bodyPr/>
                    <a:lstStyle/>
                    <a:p>
                      <a:pPr algn="ctr" fontAlgn="b"/>
                      <a:r>
                        <a:rPr lang="tr-TR" sz="1200" u="none" strike="noStrike">
                          <a:effectLst/>
                        </a:rPr>
                        <a:t>ADANA</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ANTALYA</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BARTIN</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AMASYA</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DİYARBAKIR</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AĞRI</a:t>
                      </a:r>
                      <a:endParaRPr lang="tr-TR" sz="1200" b="0" i="0" u="none" strike="noStrike">
                        <a:solidFill>
                          <a:srgbClr val="000000"/>
                        </a:solidFill>
                        <a:effectLst/>
                        <a:latin typeface="Calibri" panose="020F0502020204030204" pitchFamily="34" charset="0"/>
                      </a:endParaRPr>
                    </a:p>
                  </a:txBody>
                  <a:tcPr marL="8621" marR="8621" marT="8621" marB="0" anchor="b"/>
                </a:tc>
                <a:extLst>
                  <a:ext uri="{0D108BD9-81ED-4DB2-BD59-A6C34878D82A}">
                    <a16:rowId xmlns:a16="http://schemas.microsoft.com/office/drawing/2014/main" val="381874322"/>
                  </a:ext>
                </a:extLst>
              </a:tr>
              <a:tr h="180476">
                <a:tc>
                  <a:txBody>
                    <a:bodyPr/>
                    <a:lstStyle/>
                    <a:p>
                      <a:pPr algn="ctr" fontAlgn="b"/>
                      <a:r>
                        <a:rPr lang="tr-TR" sz="1200" u="none" strike="noStrike">
                          <a:effectLst/>
                        </a:rPr>
                        <a:t>BURSA</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BALIKESİR</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BİLECİK</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ÇANKIRI</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ELAZIĞ</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ARDAHAN</a:t>
                      </a:r>
                      <a:endParaRPr lang="tr-TR" sz="1200" b="0" i="0" u="none" strike="noStrike">
                        <a:solidFill>
                          <a:srgbClr val="000000"/>
                        </a:solidFill>
                        <a:effectLst/>
                        <a:latin typeface="Calibri" panose="020F0502020204030204" pitchFamily="34" charset="0"/>
                      </a:endParaRPr>
                    </a:p>
                  </a:txBody>
                  <a:tcPr marL="8621" marR="8621" marT="8621" marB="0" anchor="b"/>
                </a:tc>
                <a:extLst>
                  <a:ext uri="{0D108BD9-81ED-4DB2-BD59-A6C34878D82A}">
                    <a16:rowId xmlns:a16="http://schemas.microsoft.com/office/drawing/2014/main" val="1933988003"/>
                  </a:ext>
                </a:extLst>
              </a:tr>
              <a:tr h="180476">
                <a:tc>
                  <a:txBody>
                    <a:bodyPr/>
                    <a:lstStyle/>
                    <a:p>
                      <a:pPr algn="ctr" fontAlgn="b"/>
                      <a:r>
                        <a:rPr lang="tr-TR" sz="1200" u="none" strike="noStrike">
                          <a:effectLst/>
                        </a:rPr>
                        <a:t>GAZİANTEP</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ÇANAKKALE</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BOLU</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ÇORUM</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ERZİNCAN</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BATMAN</a:t>
                      </a:r>
                      <a:endParaRPr lang="tr-TR" sz="1200" b="0" i="0" u="none" strike="noStrike">
                        <a:solidFill>
                          <a:srgbClr val="000000"/>
                        </a:solidFill>
                        <a:effectLst/>
                        <a:latin typeface="Calibri" panose="020F0502020204030204" pitchFamily="34" charset="0"/>
                      </a:endParaRPr>
                    </a:p>
                  </a:txBody>
                  <a:tcPr marL="8621" marR="8621" marT="8621" marB="0" anchor="b"/>
                </a:tc>
                <a:extLst>
                  <a:ext uri="{0D108BD9-81ED-4DB2-BD59-A6C34878D82A}">
                    <a16:rowId xmlns:a16="http://schemas.microsoft.com/office/drawing/2014/main" val="4032223432"/>
                  </a:ext>
                </a:extLst>
              </a:tr>
              <a:tr h="180476">
                <a:tc>
                  <a:txBody>
                    <a:bodyPr/>
                    <a:lstStyle/>
                    <a:p>
                      <a:pPr algn="ctr" fontAlgn="b"/>
                      <a:r>
                        <a:rPr lang="tr-TR" sz="1200" u="none" strike="noStrike">
                          <a:effectLst/>
                        </a:rPr>
                        <a:t>İSTANBUL</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DENİZLİ</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BURDUR</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KARAMAN</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ERZURUM</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BAYBURT</a:t>
                      </a:r>
                      <a:endParaRPr lang="tr-TR" sz="1200" b="0" i="0" u="none" strike="noStrike">
                        <a:solidFill>
                          <a:srgbClr val="000000"/>
                        </a:solidFill>
                        <a:effectLst/>
                        <a:latin typeface="Calibri" panose="020F0502020204030204" pitchFamily="34" charset="0"/>
                      </a:endParaRPr>
                    </a:p>
                  </a:txBody>
                  <a:tcPr marL="8621" marR="8621" marT="8621" marB="0" anchor="b"/>
                </a:tc>
                <a:extLst>
                  <a:ext uri="{0D108BD9-81ED-4DB2-BD59-A6C34878D82A}">
                    <a16:rowId xmlns:a16="http://schemas.microsoft.com/office/drawing/2014/main" val="3629411047"/>
                  </a:ext>
                </a:extLst>
              </a:tr>
              <a:tr h="255418">
                <a:tc>
                  <a:txBody>
                    <a:bodyPr/>
                    <a:lstStyle/>
                    <a:p>
                      <a:pPr algn="ctr" fontAlgn="b"/>
                      <a:r>
                        <a:rPr lang="tr-TR" sz="1200" u="none" strike="noStrike">
                          <a:effectLst/>
                        </a:rPr>
                        <a:t>İZMİR</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EDİRNE</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DÜZCE</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KASTAMONU</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KAHRAMANMARAŞ</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BİNGÖL</a:t>
                      </a:r>
                      <a:endParaRPr lang="tr-TR" sz="1200" b="0" i="0" u="none" strike="noStrike">
                        <a:solidFill>
                          <a:srgbClr val="000000"/>
                        </a:solidFill>
                        <a:effectLst/>
                        <a:latin typeface="Calibri" panose="020F0502020204030204" pitchFamily="34" charset="0"/>
                      </a:endParaRPr>
                    </a:p>
                  </a:txBody>
                  <a:tcPr marL="8621" marR="8621" marT="8621" marB="0" anchor="b"/>
                </a:tc>
                <a:extLst>
                  <a:ext uri="{0D108BD9-81ED-4DB2-BD59-A6C34878D82A}">
                    <a16:rowId xmlns:a16="http://schemas.microsoft.com/office/drawing/2014/main" val="3869061440"/>
                  </a:ext>
                </a:extLst>
              </a:tr>
              <a:tr h="180476">
                <a:tc>
                  <a:txBody>
                    <a:bodyPr/>
                    <a:lstStyle/>
                    <a:p>
                      <a:pPr algn="ctr" fontAlgn="b"/>
                      <a:r>
                        <a:rPr lang="tr-TR" sz="1200" u="none" strike="noStrike">
                          <a:effectLst/>
                        </a:rPr>
                        <a:t>KOCAELİ</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ESKİŞEHİR</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dirty="0">
                          <a:effectLst/>
                        </a:rPr>
                        <a:t>GİRESUN</a:t>
                      </a:r>
                      <a:endParaRPr lang="tr-TR" sz="1200" b="0" i="0" u="none" strike="noStrike" dirty="0">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KİLİS</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MALATYA</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BİTLİS</a:t>
                      </a:r>
                      <a:endParaRPr lang="tr-TR" sz="1200" b="0" i="0" u="none" strike="noStrike">
                        <a:solidFill>
                          <a:srgbClr val="000000"/>
                        </a:solidFill>
                        <a:effectLst/>
                        <a:latin typeface="Calibri" panose="020F0502020204030204" pitchFamily="34" charset="0"/>
                      </a:endParaRPr>
                    </a:p>
                  </a:txBody>
                  <a:tcPr marL="8621" marR="8621" marT="8621" marB="0" anchor="b"/>
                </a:tc>
                <a:extLst>
                  <a:ext uri="{0D108BD9-81ED-4DB2-BD59-A6C34878D82A}">
                    <a16:rowId xmlns:a16="http://schemas.microsoft.com/office/drawing/2014/main" val="2795177"/>
                  </a:ext>
                </a:extLst>
              </a:tr>
              <a:tr h="241541">
                <a:tc>
                  <a:txBody>
                    <a:bodyPr/>
                    <a:lstStyle/>
                    <a:p>
                      <a:pPr algn="ctr" fontAlgn="b"/>
                      <a:r>
                        <a:rPr lang="tr-TR" sz="1200" u="none" strike="noStrike" dirty="0">
                          <a:effectLst/>
                        </a:rPr>
                        <a:t>MERSİN</a:t>
                      </a:r>
                      <a:endParaRPr lang="tr-TR" sz="1200" b="0" i="0" u="none" strike="noStrike" dirty="0">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KAYSERİ</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dirty="0">
                          <a:effectLst/>
                        </a:rPr>
                        <a:t>ISPARTA</a:t>
                      </a:r>
                      <a:endParaRPr lang="tr-TR" sz="1200" b="0" i="0" u="none" strike="noStrike" dirty="0">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KIRŞEHİR</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SİVAS</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GÜMÜŞHANE</a:t>
                      </a:r>
                      <a:endParaRPr lang="tr-TR" sz="1200" b="0" i="0" u="none" strike="noStrike">
                        <a:solidFill>
                          <a:srgbClr val="000000"/>
                        </a:solidFill>
                        <a:effectLst/>
                        <a:latin typeface="Calibri" panose="020F0502020204030204" pitchFamily="34" charset="0"/>
                      </a:endParaRPr>
                    </a:p>
                  </a:txBody>
                  <a:tcPr marL="8621" marR="8621" marT="8621" marB="0" anchor="b"/>
                </a:tc>
                <a:extLst>
                  <a:ext uri="{0D108BD9-81ED-4DB2-BD59-A6C34878D82A}">
                    <a16:rowId xmlns:a16="http://schemas.microsoft.com/office/drawing/2014/main" val="2248660119"/>
                  </a:ext>
                </a:extLst>
              </a:tr>
              <a:tr h="180476">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HATAY</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KARABÜK</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NEVŞEHİR</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ŞANLIURFA</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HAKKARİ</a:t>
                      </a:r>
                      <a:endParaRPr lang="tr-TR" sz="1200" b="0" i="0" u="none" strike="noStrike">
                        <a:solidFill>
                          <a:srgbClr val="000000"/>
                        </a:solidFill>
                        <a:effectLst/>
                        <a:latin typeface="Calibri" panose="020F0502020204030204" pitchFamily="34" charset="0"/>
                      </a:endParaRPr>
                    </a:p>
                  </a:txBody>
                  <a:tcPr marL="8621" marR="8621" marT="8621" marB="0" anchor="b"/>
                </a:tc>
                <a:extLst>
                  <a:ext uri="{0D108BD9-81ED-4DB2-BD59-A6C34878D82A}">
                    <a16:rowId xmlns:a16="http://schemas.microsoft.com/office/drawing/2014/main" val="2841350562"/>
                  </a:ext>
                </a:extLst>
              </a:tr>
              <a:tr h="180476">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KONYA</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KIRIKKALE</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NİĞDE</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IĞDIR</a:t>
                      </a:r>
                      <a:endParaRPr lang="tr-TR" sz="1200" b="0" i="0" u="none" strike="noStrike">
                        <a:solidFill>
                          <a:srgbClr val="000000"/>
                        </a:solidFill>
                        <a:effectLst/>
                        <a:latin typeface="Calibri" panose="020F0502020204030204" pitchFamily="34" charset="0"/>
                      </a:endParaRPr>
                    </a:p>
                  </a:txBody>
                  <a:tcPr marL="8621" marR="8621" marT="8621" marB="0" anchor="b"/>
                </a:tc>
                <a:extLst>
                  <a:ext uri="{0D108BD9-81ED-4DB2-BD59-A6C34878D82A}">
                    <a16:rowId xmlns:a16="http://schemas.microsoft.com/office/drawing/2014/main" val="2390029948"/>
                  </a:ext>
                </a:extLst>
              </a:tr>
              <a:tr h="180476">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MANİSA</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KIRKLARELİ</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SİNOP</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KARS</a:t>
                      </a:r>
                      <a:endParaRPr lang="tr-TR" sz="1200" b="0" i="0" u="none" strike="noStrike">
                        <a:solidFill>
                          <a:srgbClr val="000000"/>
                        </a:solidFill>
                        <a:effectLst/>
                        <a:latin typeface="Calibri" panose="020F0502020204030204" pitchFamily="34" charset="0"/>
                      </a:endParaRPr>
                    </a:p>
                  </a:txBody>
                  <a:tcPr marL="8621" marR="8621" marT="8621" marB="0" anchor="b"/>
                </a:tc>
                <a:extLst>
                  <a:ext uri="{0D108BD9-81ED-4DB2-BD59-A6C34878D82A}">
                    <a16:rowId xmlns:a16="http://schemas.microsoft.com/office/drawing/2014/main" val="3377638990"/>
                  </a:ext>
                </a:extLst>
              </a:tr>
              <a:tr h="180476">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MUĞLA</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KÜTAHYA</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TOKAT</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dirty="0">
                          <a:effectLst/>
                        </a:rPr>
                        <a:t> </a:t>
                      </a:r>
                      <a:endParaRPr lang="tr-TR" sz="1200" b="0" i="0" u="none" strike="noStrike" dirty="0">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MARDİN</a:t>
                      </a:r>
                      <a:endParaRPr lang="tr-TR" sz="1200" b="0" i="0" u="none" strike="noStrike">
                        <a:solidFill>
                          <a:srgbClr val="000000"/>
                        </a:solidFill>
                        <a:effectLst/>
                        <a:latin typeface="Calibri" panose="020F0502020204030204" pitchFamily="34" charset="0"/>
                      </a:endParaRPr>
                    </a:p>
                  </a:txBody>
                  <a:tcPr marL="8621" marR="8621" marT="8621" marB="0" anchor="b"/>
                </a:tc>
                <a:extLst>
                  <a:ext uri="{0D108BD9-81ED-4DB2-BD59-A6C34878D82A}">
                    <a16:rowId xmlns:a16="http://schemas.microsoft.com/office/drawing/2014/main" val="4191294925"/>
                  </a:ext>
                </a:extLst>
              </a:tr>
              <a:tr h="180476">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SAKARYA</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ORDU</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YOZGAT</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MUŞ</a:t>
                      </a:r>
                      <a:endParaRPr lang="tr-TR" sz="1200" b="0" i="0" u="none" strike="noStrike">
                        <a:solidFill>
                          <a:srgbClr val="000000"/>
                        </a:solidFill>
                        <a:effectLst/>
                        <a:latin typeface="Calibri" panose="020F0502020204030204" pitchFamily="34" charset="0"/>
                      </a:endParaRPr>
                    </a:p>
                  </a:txBody>
                  <a:tcPr marL="8621" marR="8621" marT="8621" marB="0" anchor="b"/>
                </a:tc>
                <a:extLst>
                  <a:ext uri="{0D108BD9-81ED-4DB2-BD59-A6C34878D82A}">
                    <a16:rowId xmlns:a16="http://schemas.microsoft.com/office/drawing/2014/main" val="560773951"/>
                  </a:ext>
                </a:extLst>
              </a:tr>
              <a:tr h="180476">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TEKİRDAĞ</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dirty="0">
                          <a:effectLst/>
                        </a:rPr>
                        <a:t>OSMANİYE</a:t>
                      </a:r>
                      <a:endParaRPr lang="tr-TR" sz="1200" b="0" i="0" u="none" strike="noStrike" dirty="0">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SİİRT</a:t>
                      </a:r>
                      <a:endParaRPr lang="tr-TR" sz="1200" b="0" i="0" u="none" strike="noStrike">
                        <a:solidFill>
                          <a:srgbClr val="000000"/>
                        </a:solidFill>
                        <a:effectLst/>
                        <a:latin typeface="Calibri" panose="020F0502020204030204" pitchFamily="34" charset="0"/>
                      </a:endParaRPr>
                    </a:p>
                  </a:txBody>
                  <a:tcPr marL="8621" marR="8621" marT="8621" marB="0" anchor="b"/>
                </a:tc>
                <a:extLst>
                  <a:ext uri="{0D108BD9-81ED-4DB2-BD59-A6C34878D82A}">
                    <a16:rowId xmlns:a16="http://schemas.microsoft.com/office/drawing/2014/main" val="4290508466"/>
                  </a:ext>
                </a:extLst>
              </a:tr>
              <a:tr h="180476">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dirty="0">
                          <a:effectLst/>
                        </a:rPr>
                        <a:t>YALOVA</a:t>
                      </a:r>
                      <a:endParaRPr lang="tr-TR" sz="1200" b="0" i="0" u="none" strike="noStrike" dirty="0">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RİZE</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ŞIRNAK</a:t>
                      </a:r>
                      <a:endParaRPr lang="tr-TR" sz="1200" b="0" i="0" u="none" strike="noStrike">
                        <a:solidFill>
                          <a:srgbClr val="000000"/>
                        </a:solidFill>
                        <a:effectLst/>
                        <a:latin typeface="Calibri" panose="020F0502020204030204" pitchFamily="34" charset="0"/>
                      </a:endParaRPr>
                    </a:p>
                  </a:txBody>
                  <a:tcPr marL="8621" marR="8621" marT="8621" marB="0" anchor="b"/>
                </a:tc>
                <a:extLst>
                  <a:ext uri="{0D108BD9-81ED-4DB2-BD59-A6C34878D82A}">
                    <a16:rowId xmlns:a16="http://schemas.microsoft.com/office/drawing/2014/main" val="3009027736"/>
                  </a:ext>
                </a:extLst>
              </a:tr>
              <a:tr h="180476">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ZONGULDAK</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SAMSUN</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TUNCELİ</a:t>
                      </a:r>
                      <a:endParaRPr lang="tr-TR" sz="1200" b="0" i="0" u="none" strike="noStrike">
                        <a:solidFill>
                          <a:srgbClr val="000000"/>
                        </a:solidFill>
                        <a:effectLst/>
                        <a:latin typeface="Calibri" panose="020F0502020204030204" pitchFamily="34" charset="0"/>
                      </a:endParaRPr>
                    </a:p>
                  </a:txBody>
                  <a:tcPr marL="8621" marR="8621" marT="8621" marB="0" anchor="b"/>
                </a:tc>
                <a:extLst>
                  <a:ext uri="{0D108BD9-81ED-4DB2-BD59-A6C34878D82A}">
                    <a16:rowId xmlns:a16="http://schemas.microsoft.com/office/drawing/2014/main" val="1661531629"/>
                  </a:ext>
                </a:extLst>
              </a:tr>
              <a:tr h="180476">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TRABZON</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VAN</a:t>
                      </a:r>
                      <a:endParaRPr lang="tr-TR" sz="1200" b="0" i="0" u="none" strike="noStrike">
                        <a:solidFill>
                          <a:srgbClr val="000000"/>
                        </a:solidFill>
                        <a:effectLst/>
                        <a:latin typeface="Calibri" panose="020F0502020204030204" pitchFamily="34" charset="0"/>
                      </a:endParaRPr>
                    </a:p>
                  </a:txBody>
                  <a:tcPr marL="8621" marR="8621" marT="8621" marB="0" anchor="b"/>
                </a:tc>
                <a:extLst>
                  <a:ext uri="{0D108BD9-81ED-4DB2-BD59-A6C34878D82A}">
                    <a16:rowId xmlns:a16="http://schemas.microsoft.com/office/drawing/2014/main" val="3779830287"/>
                  </a:ext>
                </a:extLst>
              </a:tr>
              <a:tr h="180476">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UŞAK</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a:effectLst/>
                        </a:rPr>
                        <a:t> </a:t>
                      </a:r>
                      <a:endParaRPr lang="tr-TR" sz="1200" b="0" i="0" u="none" strike="noStrike">
                        <a:solidFill>
                          <a:srgbClr val="000000"/>
                        </a:solidFill>
                        <a:effectLst/>
                        <a:latin typeface="Calibri" panose="020F0502020204030204" pitchFamily="34" charset="0"/>
                      </a:endParaRPr>
                    </a:p>
                  </a:txBody>
                  <a:tcPr marL="8621" marR="8621" marT="8621" marB="0" anchor="b"/>
                </a:tc>
                <a:tc>
                  <a:txBody>
                    <a:bodyPr/>
                    <a:lstStyle/>
                    <a:p>
                      <a:pPr algn="ctr" fontAlgn="b"/>
                      <a:r>
                        <a:rPr lang="tr-TR" sz="1200" u="none" strike="noStrike" dirty="0">
                          <a:effectLst/>
                        </a:rPr>
                        <a:t> </a:t>
                      </a:r>
                      <a:endParaRPr lang="tr-TR" sz="1200" b="0" i="0" u="none" strike="noStrike" dirty="0">
                        <a:solidFill>
                          <a:srgbClr val="000000"/>
                        </a:solidFill>
                        <a:effectLst/>
                        <a:latin typeface="Calibri" panose="020F0502020204030204" pitchFamily="34" charset="0"/>
                      </a:endParaRPr>
                    </a:p>
                  </a:txBody>
                  <a:tcPr marL="8621" marR="8621" marT="8621" marB="0" anchor="b"/>
                </a:tc>
                <a:extLst>
                  <a:ext uri="{0D108BD9-81ED-4DB2-BD59-A6C34878D82A}">
                    <a16:rowId xmlns:a16="http://schemas.microsoft.com/office/drawing/2014/main" val="3352760955"/>
                  </a:ext>
                </a:extLst>
              </a:tr>
            </a:tbl>
          </a:graphicData>
        </a:graphic>
      </p:graphicFrame>
    </p:spTree>
    <p:extLst>
      <p:ext uri="{BB962C8B-B14F-4D97-AF65-F5344CB8AC3E}">
        <p14:creationId xmlns:p14="http://schemas.microsoft.com/office/powerpoint/2010/main" val="962995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01974"/>
            <a:ext cx="8291264" cy="4324189"/>
          </a:xfrm>
        </p:spPr>
        <p:txBody>
          <a:bodyPr>
            <a:normAutofit fontScale="85000" lnSpcReduction="10000"/>
          </a:bodyPr>
          <a:lstStyle/>
          <a:p>
            <a:pPr marL="0" indent="0">
              <a:buNone/>
            </a:pPr>
            <a:endParaRPr lang="tr-TR" sz="1200" b="1" dirty="0" smtClean="0"/>
          </a:p>
          <a:p>
            <a:pPr marL="0" indent="0" algn="ctr">
              <a:buNone/>
            </a:pPr>
            <a:r>
              <a:rPr lang="tr-TR" sz="3800" b="1" dirty="0" smtClean="0"/>
              <a:t>Hizmet </a:t>
            </a:r>
            <a:r>
              <a:rPr lang="tr-TR" sz="3800" b="1" dirty="0"/>
              <a:t>Bölgelerindeki Zorunlu Çalışma Süreleri</a:t>
            </a:r>
          </a:p>
          <a:p>
            <a:pPr marL="0" indent="0" algn="ctr">
              <a:buNone/>
            </a:pPr>
            <a:r>
              <a:rPr lang="tr-TR" sz="2500" b="1" dirty="0"/>
              <a:t>(Madde 7)</a:t>
            </a:r>
          </a:p>
          <a:p>
            <a:pPr marL="0" indent="0">
              <a:buNone/>
            </a:pPr>
            <a:endParaRPr lang="tr-TR" sz="2500" dirty="0"/>
          </a:p>
          <a:p>
            <a:pPr algn="just"/>
            <a:r>
              <a:rPr lang="tr-TR" sz="2600" dirty="0"/>
              <a:t>Bu yönetmelik kapsamında yapılacak atamalarda zorunlu çalışma sürelerini tamamlamak esastır. Zorunlu çalışma süresi tamamlanmadan diğer bölgelere atama yapılamaz. </a:t>
            </a:r>
          </a:p>
          <a:p>
            <a:pPr algn="just"/>
            <a:r>
              <a:rPr lang="tr-TR" sz="2600" dirty="0"/>
              <a:t>Her bir ilde/kuruluşta geçen süre aynı İl içerisinde olanlar için bir yıl, diğer yerler için iki yıldan az olmamak kaydıyla zorunlu çalışma süresi aynı hizmet bölgesindeki iller/kuruluşlar arasında bölünebilir. </a:t>
            </a:r>
          </a:p>
          <a:p>
            <a:pPr algn="just"/>
            <a:r>
              <a:rPr lang="tr-TR" sz="2600" dirty="0"/>
              <a:t>Çalışma sürelerinin hesabında, eski görev yerinden ilişiğin kesildiği tarih esas alınır.</a:t>
            </a:r>
          </a:p>
          <a:p>
            <a:pPr marL="0" indent="0">
              <a:buNone/>
            </a:pPr>
            <a:endParaRPr lang="tr-TR" sz="2500" dirty="0"/>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734501" y="188640"/>
            <a:ext cx="1613334" cy="1613334"/>
          </a:xfrm>
          <a:prstGeom prst="rect">
            <a:avLst/>
          </a:prstGeom>
        </p:spPr>
      </p:pic>
      <p:pic>
        <p:nvPicPr>
          <p:cNvPr id="5" name="Resim 4">
            <a:extLst>
              <a:ext uri="{FF2B5EF4-FFF2-40B4-BE49-F238E27FC236}">
                <a16:creationId xmlns:a16="http://schemas.microsoft.com/office/drawing/2014/main" id="{D3CDD952-6B7D-4080-9AC8-F9B541CF00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707904" y="188640"/>
            <a:ext cx="1613334" cy="1613334"/>
          </a:xfrm>
          <a:prstGeom prst="rect">
            <a:avLst/>
          </a:prstGeom>
        </p:spPr>
      </p:pic>
    </p:spTree>
    <p:extLst>
      <p:ext uri="{BB962C8B-B14F-4D97-AF65-F5344CB8AC3E}">
        <p14:creationId xmlns:p14="http://schemas.microsoft.com/office/powerpoint/2010/main" val="124553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988840"/>
            <a:ext cx="8229600" cy="576064"/>
          </a:xfrm>
        </p:spPr>
        <p:txBody>
          <a:bodyPr>
            <a:normAutofit fontScale="90000"/>
          </a:bodyPr>
          <a:lstStyle/>
          <a:p>
            <a:r>
              <a:rPr lang="tr-TR" sz="3600" b="1" dirty="0"/>
              <a:t>Zorunlu Çalışma Süreleri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691171785"/>
              </p:ext>
            </p:extLst>
          </p:nvPr>
        </p:nvGraphicFramePr>
        <p:xfrm>
          <a:off x="457200" y="2780927"/>
          <a:ext cx="8229600" cy="3024336"/>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410277118"/>
                    </a:ext>
                  </a:extLst>
                </a:gridCol>
                <a:gridCol w="4114800">
                  <a:extLst>
                    <a:ext uri="{9D8B030D-6E8A-4147-A177-3AD203B41FA5}">
                      <a16:colId xmlns:a16="http://schemas.microsoft.com/office/drawing/2014/main" val="809959328"/>
                    </a:ext>
                  </a:extLst>
                </a:gridCol>
              </a:tblGrid>
              <a:tr h="432048">
                <a:tc>
                  <a:txBody>
                    <a:bodyPr/>
                    <a:lstStyle/>
                    <a:p>
                      <a:pPr algn="ctr"/>
                      <a:r>
                        <a:rPr lang="tr-TR" dirty="0"/>
                        <a:t>HİZMET BÖLGESİ</a:t>
                      </a:r>
                    </a:p>
                  </a:txBody>
                  <a:tcPr/>
                </a:tc>
                <a:tc>
                  <a:txBody>
                    <a:bodyPr/>
                    <a:lstStyle/>
                    <a:p>
                      <a:pPr algn="ctr"/>
                      <a:r>
                        <a:rPr lang="tr-TR" dirty="0"/>
                        <a:t>ZORUNLU ÇALIŞMA SÜRESİ</a:t>
                      </a:r>
                      <a:r>
                        <a:rPr lang="tr-TR" baseline="0" dirty="0"/>
                        <a:t> (Yıl)</a:t>
                      </a:r>
                      <a:endParaRPr lang="tr-TR" dirty="0"/>
                    </a:p>
                  </a:txBody>
                  <a:tcPr/>
                </a:tc>
                <a:extLst>
                  <a:ext uri="{0D108BD9-81ED-4DB2-BD59-A6C34878D82A}">
                    <a16:rowId xmlns:a16="http://schemas.microsoft.com/office/drawing/2014/main" val="288944595"/>
                  </a:ext>
                </a:extLst>
              </a:tr>
              <a:tr h="432048">
                <a:tc>
                  <a:txBody>
                    <a:bodyPr/>
                    <a:lstStyle/>
                    <a:p>
                      <a:pPr algn="ctr"/>
                      <a:r>
                        <a:rPr lang="tr-TR" dirty="0"/>
                        <a:t>1</a:t>
                      </a:r>
                    </a:p>
                  </a:txBody>
                  <a:tcPr/>
                </a:tc>
                <a:tc>
                  <a:txBody>
                    <a:bodyPr/>
                    <a:lstStyle/>
                    <a:p>
                      <a:pPr algn="ctr"/>
                      <a:r>
                        <a:rPr lang="tr-TR" dirty="0"/>
                        <a:t>4</a:t>
                      </a:r>
                    </a:p>
                  </a:txBody>
                  <a:tcPr/>
                </a:tc>
                <a:extLst>
                  <a:ext uri="{0D108BD9-81ED-4DB2-BD59-A6C34878D82A}">
                    <a16:rowId xmlns:a16="http://schemas.microsoft.com/office/drawing/2014/main" val="395662830"/>
                  </a:ext>
                </a:extLst>
              </a:tr>
              <a:tr h="432048">
                <a:tc>
                  <a:txBody>
                    <a:bodyPr/>
                    <a:lstStyle/>
                    <a:p>
                      <a:pPr algn="ctr"/>
                      <a:r>
                        <a:rPr lang="tr-TR" dirty="0"/>
                        <a:t>2</a:t>
                      </a:r>
                    </a:p>
                  </a:txBody>
                  <a:tcPr/>
                </a:tc>
                <a:tc>
                  <a:txBody>
                    <a:bodyPr/>
                    <a:lstStyle/>
                    <a:p>
                      <a:pPr algn="ctr"/>
                      <a:r>
                        <a:rPr lang="tr-TR" dirty="0"/>
                        <a:t>4</a:t>
                      </a:r>
                    </a:p>
                  </a:txBody>
                  <a:tcPr/>
                </a:tc>
                <a:extLst>
                  <a:ext uri="{0D108BD9-81ED-4DB2-BD59-A6C34878D82A}">
                    <a16:rowId xmlns:a16="http://schemas.microsoft.com/office/drawing/2014/main" val="2253368698"/>
                  </a:ext>
                </a:extLst>
              </a:tr>
              <a:tr h="432048">
                <a:tc>
                  <a:txBody>
                    <a:bodyPr/>
                    <a:lstStyle/>
                    <a:p>
                      <a:pPr algn="ctr"/>
                      <a:r>
                        <a:rPr lang="tr-TR" dirty="0"/>
                        <a:t>3</a:t>
                      </a:r>
                    </a:p>
                  </a:txBody>
                  <a:tcPr/>
                </a:tc>
                <a:tc>
                  <a:txBody>
                    <a:bodyPr/>
                    <a:lstStyle/>
                    <a:p>
                      <a:pPr algn="ctr"/>
                      <a:r>
                        <a:rPr lang="tr-TR" dirty="0"/>
                        <a:t>4</a:t>
                      </a:r>
                    </a:p>
                  </a:txBody>
                  <a:tcPr/>
                </a:tc>
                <a:extLst>
                  <a:ext uri="{0D108BD9-81ED-4DB2-BD59-A6C34878D82A}">
                    <a16:rowId xmlns:a16="http://schemas.microsoft.com/office/drawing/2014/main" val="1845546305"/>
                  </a:ext>
                </a:extLst>
              </a:tr>
              <a:tr h="432048">
                <a:tc>
                  <a:txBody>
                    <a:bodyPr/>
                    <a:lstStyle/>
                    <a:p>
                      <a:pPr algn="ctr"/>
                      <a:r>
                        <a:rPr lang="tr-TR" dirty="0"/>
                        <a:t>4</a:t>
                      </a:r>
                    </a:p>
                  </a:txBody>
                  <a:tcPr/>
                </a:tc>
                <a:tc>
                  <a:txBody>
                    <a:bodyPr/>
                    <a:lstStyle/>
                    <a:p>
                      <a:pPr algn="ctr"/>
                      <a:r>
                        <a:rPr lang="tr-TR" dirty="0"/>
                        <a:t>3</a:t>
                      </a:r>
                    </a:p>
                  </a:txBody>
                  <a:tcPr/>
                </a:tc>
                <a:extLst>
                  <a:ext uri="{0D108BD9-81ED-4DB2-BD59-A6C34878D82A}">
                    <a16:rowId xmlns:a16="http://schemas.microsoft.com/office/drawing/2014/main" val="2137391292"/>
                  </a:ext>
                </a:extLst>
              </a:tr>
              <a:tr h="432048">
                <a:tc>
                  <a:txBody>
                    <a:bodyPr/>
                    <a:lstStyle/>
                    <a:p>
                      <a:pPr algn="ctr"/>
                      <a:r>
                        <a:rPr lang="tr-TR" dirty="0"/>
                        <a:t>5</a:t>
                      </a:r>
                    </a:p>
                  </a:txBody>
                  <a:tcPr/>
                </a:tc>
                <a:tc>
                  <a:txBody>
                    <a:bodyPr/>
                    <a:lstStyle/>
                    <a:p>
                      <a:pPr algn="ctr"/>
                      <a:r>
                        <a:rPr lang="tr-TR" dirty="0"/>
                        <a:t>3</a:t>
                      </a:r>
                    </a:p>
                  </a:txBody>
                  <a:tcPr/>
                </a:tc>
                <a:extLst>
                  <a:ext uri="{0D108BD9-81ED-4DB2-BD59-A6C34878D82A}">
                    <a16:rowId xmlns:a16="http://schemas.microsoft.com/office/drawing/2014/main" val="3515723295"/>
                  </a:ext>
                </a:extLst>
              </a:tr>
              <a:tr h="432048">
                <a:tc>
                  <a:txBody>
                    <a:bodyPr/>
                    <a:lstStyle/>
                    <a:p>
                      <a:pPr algn="ctr"/>
                      <a:r>
                        <a:rPr lang="tr-TR" dirty="0"/>
                        <a:t>6</a:t>
                      </a:r>
                    </a:p>
                  </a:txBody>
                  <a:tcPr/>
                </a:tc>
                <a:tc>
                  <a:txBody>
                    <a:bodyPr/>
                    <a:lstStyle/>
                    <a:p>
                      <a:pPr algn="ctr"/>
                      <a:r>
                        <a:rPr lang="tr-TR" dirty="0"/>
                        <a:t>3</a:t>
                      </a:r>
                    </a:p>
                  </a:txBody>
                  <a:tcPr/>
                </a:tc>
                <a:extLst>
                  <a:ext uri="{0D108BD9-81ED-4DB2-BD59-A6C34878D82A}">
                    <a16:rowId xmlns:a16="http://schemas.microsoft.com/office/drawing/2014/main" val="1506896360"/>
                  </a:ext>
                </a:extLst>
              </a:tr>
            </a:tbl>
          </a:graphicData>
        </a:graphic>
      </p:graphicFrame>
      <p:pic>
        <p:nvPicPr>
          <p:cNvPr id="6" name="Resim 5"/>
          <p:cNvPicPr>
            <a:picLocks noChangeAspect="1"/>
          </p:cNvPicPr>
          <p:nvPr/>
        </p:nvPicPr>
        <p:blipFill>
          <a:blip r:embed="rId2">
            <a:extLst>
              <a:ext uri="{28A0092B-C50C-407E-A947-70E740481C1C}">
                <a14:useLocalDpi xmlns:a14="http://schemas.microsoft.com/office/drawing/2010/main" val="0"/>
              </a:ext>
            </a:extLst>
          </a:blip>
          <a:srcRect/>
          <a:stretch/>
        </p:blipFill>
        <p:spPr>
          <a:xfrm>
            <a:off x="3203848" y="157986"/>
            <a:ext cx="2736304" cy="1728189"/>
          </a:xfrm>
          <a:prstGeom prst="rect">
            <a:avLst/>
          </a:prstGeom>
          <a:noFill/>
        </p:spPr>
      </p:pic>
    </p:spTree>
    <p:extLst>
      <p:ext uri="{BB962C8B-B14F-4D97-AF65-F5344CB8AC3E}">
        <p14:creationId xmlns:p14="http://schemas.microsoft.com/office/powerpoint/2010/main" val="3715726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01974"/>
            <a:ext cx="8291264" cy="4579354"/>
          </a:xfrm>
        </p:spPr>
        <p:txBody>
          <a:bodyPr>
            <a:normAutofit fontScale="92500" lnSpcReduction="20000"/>
          </a:bodyPr>
          <a:lstStyle/>
          <a:p>
            <a:pPr marL="0" indent="0">
              <a:buNone/>
            </a:pPr>
            <a:endParaRPr lang="tr-TR" sz="1200" b="1" dirty="0"/>
          </a:p>
          <a:p>
            <a:pPr marL="0" indent="0" algn="ctr">
              <a:buNone/>
            </a:pPr>
            <a:r>
              <a:rPr lang="tr-TR" sz="3500" b="1" dirty="0"/>
              <a:t>Geçici Görevlendirme</a:t>
            </a:r>
          </a:p>
          <a:p>
            <a:pPr marL="0" indent="0" algn="ctr">
              <a:buNone/>
            </a:pPr>
            <a:r>
              <a:rPr lang="tr-TR" sz="2500" b="1" dirty="0"/>
              <a:t>(Madde 11)</a:t>
            </a:r>
          </a:p>
          <a:p>
            <a:pPr algn="just"/>
            <a:r>
              <a:rPr lang="tr-TR" sz="2600" dirty="0"/>
              <a:t>Bakanlık savaş, deprem, yangın vb. olağanüstü hallerde yurt içi ve yurt dışında geçici personel görevlendirebilir.</a:t>
            </a:r>
          </a:p>
          <a:p>
            <a:pPr algn="just"/>
            <a:r>
              <a:rPr lang="tr-TR" sz="2600" dirty="0"/>
              <a:t>Bakanlık önceden geçici görevlendirme yapacağı yeri duyurmak suretiyle geçici görevlendirme yapabileceği gibi ihtiyaç halinde resen de geçici görevlendirme yapabilir.</a:t>
            </a:r>
          </a:p>
          <a:p>
            <a:pPr algn="just"/>
            <a:r>
              <a:rPr lang="tr-TR" sz="2600" dirty="0"/>
              <a:t>Valiliklerce de ihtiyaç halinde ilçelerden il merkezine yapılmamak kaydıyla il merkezindeki birimler arasında ve norm kadro doluluk oranı yüksek olan ilçeden düşük olan ilçeye öncelikle personelin talebi doğrultusunda, talep olmadığı takdirde resen geçici görevlendirme yapılabilir.</a:t>
            </a: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4501" y="188640"/>
            <a:ext cx="1613334" cy="1613334"/>
          </a:xfrm>
          <a:prstGeom prst="rect">
            <a:avLst/>
          </a:prstGeom>
        </p:spPr>
      </p:pic>
    </p:spTree>
    <p:extLst>
      <p:ext uri="{BB962C8B-B14F-4D97-AF65-F5344CB8AC3E}">
        <p14:creationId xmlns:p14="http://schemas.microsoft.com/office/powerpoint/2010/main" val="1586259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01974"/>
            <a:ext cx="8291264" cy="4651362"/>
          </a:xfrm>
        </p:spPr>
        <p:txBody>
          <a:bodyPr>
            <a:normAutofit fontScale="85000" lnSpcReduction="10000"/>
          </a:bodyPr>
          <a:lstStyle/>
          <a:p>
            <a:pPr marL="0" indent="0">
              <a:buNone/>
            </a:pPr>
            <a:endParaRPr lang="tr-TR" sz="900" b="1" dirty="0"/>
          </a:p>
          <a:p>
            <a:pPr marL="0" indent="0" algn="ctr">
              <a:buNone/>
            </a:pPr>
            <a:r>
              <a:rPr lang="tr-TR" sz="3500" b="1" dirty="0"/>
              <a:t>Geçici Görevlendirme</a:t>
            </a:r>
          </a:p>
          <a:p>
            <a:pPr algn="just"/>
            <a:r>
              <a:rPr lang="tr-TR" sz="2800" dirty="0" smtClean="0"/>
              <a:t>Resen </a:t>
            </a:r>
            <a:r>
              <a:rPr lang="tr-TR" sz="2800" dirty="0"/>
              <a:t>yapılan geçici görevlendirmeler bir takvim yılında her seferinde iki ayı geçemez. </a:t>
            </a:r>
          </a:p>
          <a:p>
            <a:pPr algn="just"/>
            <a:r>
              <a:rPr lang="tr-TR" sz="2800" dirty="0"/>
              <a:t>Personelin talebi halinde yapılan geçici görevlendirmeler ise bir takvim yılında </a:t>
            </a:r>
            <a:r>
              <a:rPr lang="tr-TR" sz="2800" u="sng" dirty="0"/>
              <a:t>her seferinde </a:t>
            </a:r>
            <a:r>
              <a:rPr lang="tr-TR" sz="2800" dirty="0"/>
              <a:t>üç ayı toplamda 6 ayı geçemez.</a:t>
            </a:r>
          </a:p>
          <a:p>
            <a:pPr algn="just"/>
            <a:r>
              <a:rPr lang="tr-TR" sz="2800" dirty="0"/>
              <a:t>Resen yapılacak geçici görevlendirmelerde; personelin tespitinde çalışılan </a:t>
            </a:r>
            <a:r>
              <a:rPr lang="tr-TR" sz="2800" b="1" dirty="0"/>
              <a:t>hizmet bölgesi, hizmet puanı, norm kadro doluluk oranı, son üç yıl içerisinde görevlendirilip görevlendirilmediği </a:t>
            </a:r>
            <a:r>
              <a:rPr lang="tr-TR" sz="2800" dirty="0"/>
              <a:t>hususlarına dikkat edilmesi gerekmektedir.</a:t>
            </a:r>
          </a:p>
          <a:p>
            <a:pPr algn="just"/>
            <a:r>
              <a:rPr lang="tr-TR" sz="2800" dirty="0"/>
              <a:t>Geçici görevlendirmeler görevlendirmenin yapılmasını takip eden 15 gün içerisinde Bakanlığa bildirilir.</a:t>
            </a: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4501" y="188640"/>
            <a:ext cx="1613334" cy="1613334"/>
          </a:xfrm>
          <a:prstGeom prst="rect">
            <a:avLst/>
          </a:prstGeom>
        </p:spPr>
      </p:pic>
    </p:spTree>
    <p:extLst>
      <p:ext uri="{BB962C8B-B14F-4D97-AF65-F5344CB8AC3E}">
        <p14:creationId xmlns:p14="http://schemas.microsoft.com/office/powerpoint/2010/main" val="1629856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988840"/>
            <a:ext cx="8291264" cy="4464496"/>
          </a:xfrm>
        </p:spPr>
        <p:txBody>
          <a:bodyPr>
            <a:normAutofit/>
          </a:bodyPr>
          <a:lstStyle/>
          <a:p>
            <a:pPr marL="0" indent="0" algn="ctr">
              <a:buNone/>
            </a:pPr>
            <a:r>
              <a:rPr lang="tr-TR" sz="3600" b="1" dirty="0" smtClean="0"/>
              <a:t>İstifa </a:t>
            </a:r>
            <a:r>
              <a:rPr lang="tr-TR" sz="3600" b="1" dirty="0"/>
              <a:t>Sonrası Yeniden Atananlar ile Kurumlar Arası Naklen Atananlar </a:t>
            </a:r>
          </a:p>
          <a:p>
            <a:pPr marL="0" indent="0" algn="ctr">
              <a:buNone/>
            </a:pPr>
            <a:r>
              <a:rPr lang="tr-TR" sz="2500" b="1" dirty="0"/>
              <a:t>(Madde 12-13</a:t>
            </a:r>
            <a:r>
              <a:rPr lang="tr-TR" sz="2500" b="1" dirty="0" smtClean="0"/>
              <a:t>)</a:t>
            </a:r>
          </a:p>
          <a:p>
            <a:pPr marL="0" indent="0" algn="ctr">
              <a:buNone/>
            </a:pPr>
            <a:endParaRPr lang="tr-TR" sz="800" b="1" dirty="0"/>
          </a:p>
          <a:p>
            <a:pPr marL="0" indent="0" algn="just">
              <a:buNone/>
            </a:pPr>
            <a:r>
              <a:rPr lang="tr-TR" sz="2500" dirty="0"/>
              <a:t>İstifa sonrası yeniden atananlar ile kurumlar arası naklen atananlar atandıkları illerde en az iki yıl, kuruluşlarda 3 yıl çalışmadan, bu yönetmelik ve genel yönetmelikle belirlenen mazeretler dışında atanma talebinde bulunamazlar.</a:t>
            </a: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4501" y="188640"/>
            <a:ext cx="1613334" cy="1613334"/>
          </a:xfrm>
          <a:prstGeom prst="rect">
            <a:avLst/>
          </a:prstGeom>
        </p:spPr>
      </p:pic>
    </p:spTree>
    <p:extLst>
      <p:ext uri="{BB962C8B-B14F-4D97-AF65-F5344CB8AC3E}">
        <p14:creationId xmlns:p14="http://schemas.microsoft.com/office/powerpoint/2010/main" val="2701604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1601" y="188640"/>
            <a:ext cx="1613334" cy="1613334"/>
          </a:xfrm>
          <a:prstGeom prst="rect">
            <a:avLst/>
          </a:prstGeom>
        </p:spPr>
      </p:pic>
      <p:graphicFrame>
        <p:nvGraphicFramePr>
          <p:cNvPr id="5" name="Tablo 4"/>
          <p:cNvGraphicFramePr>
            <a:graphicFrameLocks noGrp="1"/>
          </p:cNvGraphicFramePr>
          <p:nvPr>
            <p:extLst>
              <p:ext uri="{D42A27DB-BD31-4B8C-83A1-F6EECF244321}">
                <p14:modId xmlns:p14="http://schemas.microsoft.com/office/powerpoint/2010/main" val="1638437191"/>
              </p:ext>
            </p:extLst>
          </p:nvPr>
        </p:nvGraphicFramePr>
        <p:xfrm>
          <a:off x="112049" y="2666397"/>
          <a:ext cx="8852438" cy="3786940"/>
        </p:xfrm>
        <a:graphic>
          <a:graphicData uri="http://schemas.openxmlformats.org/drawingml/2006/table">
            <a:tbl>
              <a:tblPr>
                <a:tableStyleId>{5C22544A-7EE6-4342-B048-85BDC9FD1C3A}</a:tableStyleId>
              </a:tblPr>
              <a:tblGrid>
                <a:gridCol w="1677304">
                  <a:extLst>
                    <a:ext uri="{9D8B030D-6E8A-4147-A177-3AD203B41FA5}">
                      <a16:colId xmlns:a16="http://schemas.microsoft.com/office/drawing/2014/main" val="20000"/>
                    </a:ext>
                  </a:extLst>
                </a:gridCol>
                <a:gridCol w="882332">
                  <a:extLst>
                    <a:ext uri="{9D8B030D-6E8A-4147-A177-3AD203B41FA5}">
                      <a16:colId xmlns:a16="http://schemas.microsoft.com/office/drawing/2014/main" val="20001"/>
                    </a:ext>
                  </a:extLst>
                </a:gridCol>
                <a:gridCol w="1144410">
                  <a:extLst>
                    <a:ext uri="{9D8B030D-6E8A-4147-A177-3AD203B41FA5}">
                      <a16:colId xmlns:a16="http://schemas.microsoft.com/office/drawing/2014/main" val="20002"/>
                    </a:ext>
                  </a:extLst>
                </a:gridCol>
                <a:gridCol w="882332">
                  <a:extLst>
                    <a:ext uri="{9D8B030D-6E8A-4147-A177-3AD203B41FA5}">
                      <a16:colId xmlns:a16="http://schemas.microsoft.com/office/drawing/2014/main" val="20003"/>
                    </a:ext>
                  </a:extLst>
                </a:gridCol>
                <a:gridCol w="1389018">
                  <a:extLst>
                    <a:ext uri="{9D8B030D-6E8A-4147-A177-3AD203B41FA5}">
                      <a16:colId xmlns:a16="http://schemas.microsoft.com/office/drawing/2014/main" val="20004"/>
                    </a:ext>
                  </a:extLst>
                </a:gridCol>
                <a:gridCol w="829916">
                  <a:extLst>
                    <a:ext uri="{9D8B030D-6E8A-4147-A177-3AD203B41FA5}">
                      <a16:colId xmlns:a16="http://schemas.microsoft.com/office/drawing/2014/main" val="20005"/>
                    </a:ext>
                  </a:extLst>
                </a:gridCol>
                <a:gridCol w="1266714">
                  <a:extLst>
                    <a:ext uri="{9D8B030D-6E8A-4147-A177-3AD203B41FA5}">
                      <a16:colId xmlns:a16="http://schemas.microsoft.com/office/drawing/2014/main" val="20006"/>
                    </a:ext>
                  </a:extLst>
                </a:gridCol>
                <a:gridCol w="780412">
                  <a:extLst>
                    <a:ext uri="{9D8B030D-6E8A-4147-A177-3AD203B41FA5}">
                      <a16:colId xmlns:a16="http://schemas.microsoft.com/office/drawing/2014/main" val="20007"/>
                    </a:ext>
                  </a:extLst>
                </a:gridCol>
              </a:tblGrid>
              <a:tr h="807730">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İŞLEMLER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MEMUR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MÜHENDİS</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SAĞLIK</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SÖZLEŞMELİ</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TEKNİK</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VETERİNER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GENEL TOP.</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bg1">
                        <a:lumMod val="85000"/>
                      </a:schemeClr>
                    </a:solidFill>
                  </a:tcPr>
                </a:tc>
                <a:extLst>
                  <a:ext uri="{0D108BD9-81ED-4DB2-BD59-A6C34878D82A}">
                    <a16:rowId xmlns:a16="http://schemas.microsoft.com/office/drawing/2014/main" val="10000"/>
                  </a:ext>
                </a:extLst>
              </a:tr>
              <a:tr h="595842">
                <a:tc>
                  <a:txBody>
                    <a:bodyPr/>
                    <a:lstStyle/>
                    <a:p>
                      <a:pPr algn="ctr" fontAlgn="b"/>
                      <a:r>
                        <a:rPr lang="tr-TR" sz="1400" b="1" u="none" strike="noStrike" dirty="0">
                          <a:effectLst/>
                          <a:latin typeface="Times New Roman" panose="02020603050405020304" pitchFamily="18" charset="0"/>
                          <a:cs typeface="Times New Roman" panose="02020603050405020304" pitchFamily="18" charset="0"/>
                        </a:rPr>
                        <a:t>TOPLAM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b"/>
                      <a:r>
                        <a:rPr lang="tr-TR" sz="1400" b="1" u="none" strike="noStrike" dirty="0">
                          <a:effectLst/>
                          <a:latin typeface="Times New Roman" panose="02020603050405020304" pitchFamily="18" charset="0"/>
                          <a:cs typeface="Times New Roman" panose="02020603050405020304" pitchFamily="18" charset="0"/>
                        </a:rPr>
                        <a:t>123</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b"/>
                      <a:r>
                        <a:rPr lang="tr-TR" sz="1400" b="1" u="none" strike="noStrike" dirty="0">
                          <a:effectLst/>
                          <a:latin typeface="Times New Roman" panose="02020603050405020304" pitchFamily="18" charset="0"/>
                          <a:cs typeface="Times New Roman" panose="02020603050405020304" pitchFamily="18" charset="0"/>
                        </a:rPr>
                        <a:t>80</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b"/>
                      <a:r>
                        <a:rPr lang="tr-TR" sz="1400" b="1" u="none" strike="noStrike" dirty="0">
                          <a:effectLst/>
                          <a:latin typeface="Times New Roman" panose="02020603050405020304" pitchFamily="18" charset="0"/>
                          <a:cs typeface="Times New Roman" panose="02020603050405020304" pitchFamily="18" charset="0"/>
                        </a:rPr>
                        <a:t>2</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b"/>
                      <a:r>
                        <a:rPr lang="tr-TR" sz="1400" b="1" u="none" strike="noStrike" dirty="0">
                          <a:effectLst/>
                          <a:latin typeface="Times New Roman" panose="02020603050405020304" pitchFamily="18" charset="0"/>
                          <a:cs typeface="Times New Roman" panose="02020603050405020304" pitchFamily="18" charset="0"/>
                        </a:rPr>
                        <a:t> </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b"/>
                      <a:r>
                        <a:rPr lang="tr-TR" sz="1400" b="1" u="none" strike="noStrike" dirty="0">
                          <a:effectLst/>
                          <a:latin typeface="Times New Roman" panose="02020603050405020304" pitchFamily="18" charset="0"/>
                          <a:cs typeface="Times New Roman" panose="02020603050405020304" pitchFamily="18" charset="0"/>
                        </a:rPr>
                        <a:t>66</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b"/>
                      <a:r>
                        <a:rPr lang="tr-TR" sz="1400" b="1" u="none" strike="noStrike" dirty="0">
                          <a:effectLst/>
                          <a:latin typeface="Times New Roman" panose="02020603050405020304" pitchFamily="18" charset="0"/>
                          <a:cs typeface="Times New Roman" panose="02020603050405020304" pitchFamily="18" charset="0"/>
                        </a:rPr>
                        <a:t>4</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b"/>
                      <a:r>
                        <a:rPr lang="tr-TR" sz="1400" b="1" u="none" strike="noStrike" dirty="0">
                          <a:effectLst/>
                          <a:latin typeface="Times New Roman" panose="02020603050405020304" pitchFamily="18" charset="0"/>
                          <a:cs typeface="Times New Roman" panose="02020603050405020304" pitchFamily="18" charset="0"/>
                        </a:rPr>
                        <a:t>275</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10001"/>
                  </a:ext>
                </a:extLst>
              </a:tr>
              <a:tr h="595842">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İPTAL ONAYI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4</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10002"/>
                  </a:ext>
                </a:extLst>
              </a:tr>
              <a:tr h="595842">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MAHKEME KARARI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extLst>
                  <a:ext uri="{0D108BD9-81ED-4DB2-BD59-A6C34878D82A}">
                    <a16:rowId xmlns:a16="http://schemas.microsoft.com/office/drawing/2014/main" val="10003"/>
                  </a:ext>
                </a:extLst>
              </a:tr>
              <a:tr h="595842">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NAKİL</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19</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49</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4</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79</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10004"/>
                  </a:ext>
                </a:extLst>
              </a:tr>
              <a:tr h="595842">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ÖZELLEŞTİRME</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59</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190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extLst>
                  <a:ext uri="{0D108BD9-81ED-4DB2-BD59-A6C34878D82A}">
                    <a16:rowId xmlns:a16="http://schemas.microsoft.com/office/drawing/2014/main" val="10005"/>
                  </a:ext>
                </a:extLst>
              </a:tr>
            </a:tbl>
          </a:graphicData>
        </a:graphic>
      </p:graphicFrame>
      <p:sp>
        <p:nvSpPr>
          <p:cNvPr id="6" name="Başlık 1"/>
          <p:cNvSpPr txBox="1">
            <a:spLocks/>
          </p:cNvSpPr>
          <p:nvPr/>
        </p:nvSpPr>
        <p:spPr>
          <a:xfrm>
            <a:off x="1354578" y="1988841"/>
            <a:ext cx="6367380" cy="504055"/>
          </a:xfrm>
          <a:prstGeom prst="rect">
            <a:avLst/>
          </a:prstGeom>
          <a:effectLst>
            <a:outerShdw blurRad="50800" dist="38100" algn="l" rotWithShape="0">
              <a:prstClr val="black">
                <a:alpha val="40000"/>
              </a:prstClr>
            </a:outerShdw>
          </a:effectLst>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800" b="1" dirty="0">
                <a:solidFill>
                  <a:srgbClr val="C00000"/>
                </a:solidFill>
                <a:latin typeface="Times New Roman" panose="02020603050405020304" pitchFamily="18" charset="0"/>
                <a:cs typeface="Times New Roman" panose="02020603050405020304" pitchFamily="18" charset="0"/>
              </a:rPr>
              <a:t>NAKLEN KURUMLAR ARASI - 2021</a:t>
            </a:r>
          </a:p>
        </p:txBody>
      </p:sp>
    </p:spTree>
    <p:extLst>
      <p:ext uri="{BB962C8B-B14F-4D97-AF65-F5344CB8AC3E}">
        <p14:creationId xmlns:p14="http://schemas.microsoft.com/office/powerpoint/2010/main" val="1317614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01974"/>
            <a:ext cx="8291264" cy="4579354"/>
          </a:xfrm>
        </p:spPr>
        <p:txBody>
          <a:bodyPr>
            <a:normAutofit/>
          </a:bodyPr>
          <a:lstStyle/>
          <a:p>
            <a:pPr marL="0" indent="0" algn="ctr">
              <a:buNone/>
            </a:pPr>
            <a:endParaRPr lang="tr-TR" sz="800" b="1" dirty="0" smtClean="0"/>
          </a:p>
          <a:p>
            <a:pPr marL="0" indent="0" algn="ctr">
              <a:buNone/>
            </a:pPr>
            <a:r>
              <a:rPr lang="tr-TR" sz="3600" b="1" dirty="0" smtClean="0"/>
              <a:t>Kurum </a:t>
            </a:r>
            <a:r>
              <a:rPr lang="tr-TR" sz="3600" b="1" dirty="0"/>
              <a:t>içi yer değiştirmeye ilişkin esaslar (Madde 14/1-a)</a:t>
            </a:r>
          </a:p>
          <a:p>
            <a:pPr marL="0" indent="0" algn="just">
              <a:buNone/>
            </a:pPr>
            <a:r>
              <a:rPr lang="tr-TR" sz="2600" dirty="0" smtClean="0"/>
              <a:t>Genel </a:t>
            </a:r>
            <a:r>
              <a:rPr lang="tr-TR" sz="2600" dirty="0"/>
              <a:t>Müdürlüğümüz her yıl 15 Hazirana kadar atama yapılacak kadrolar ile dönem atamalarına ilişkin usul ve esasları ilan edilir. Başvuru yapan personelin yerleştirme işlemleri hizmet puanı ve tercihlerine göre bilgisayar ortamında temmuz ayının sonuna kadar gerçekleştirilir.</a:t>
            </a:r>
          </a:p>
          <a:p>
            <a:pPr marL="0" indent="0" algn="just">
              <a:buNone/>
            </a:pPr>
            <a:endParaRPr lang="tr-TR" sz="2500" dirty="0"/>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4501" y="188640"/>
            <a:ext cx="1613334" cy="1613334"/>
          </a:xfrm>
          <a:prstGeom prst="rect">
            <a:avLst/>
          </a:prstGeom>
        </p:spPr>
      </p:pic>
    </p:spTree>
    <p:extLst>
      <p:ext uri="{BB962C8B-B14F-4D97-AF65-F5344CB8AC3E}">
        <p14:creationId xmlns:p14="http://schemas.microsoft.com/office/powerpoint/2010/main" val="3323364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095712" y="188640"/>
            <a:ext cx="2952328" cy="1944216"/>
          </a:xfrm>
          <a:prstGeom prst="rect">
            <a:avLst/>
          </a:prstGeom>
        </p:spPr>
      </p:pic>
      <p:graphicFrame>
        <p:nvGraphicFramePr>
          <p:cNvPr id="5" name="5 Tablo"/>
          <p:cNvGraphicFramePr>
            <a:graphicFrameLocks noGrp="1"/>
          </p:cNvGraphicFramePr>
          <p:nvPr>
            <p:ph idx="1"/>
            <p:extLst>
              <p:ext uri="{D42A27DB-BD31-4B8C-83A1-F6EECF244321}">
                <p14:modId xmlns:p14="http://schemas.microsoft.com/office/powerpoint/2010/main" val="2231232579"/>
              </p:ext>
            </p:extLst>
          </p:nvPr>
        </p:nvGraphicFramePr>
        <p:xfrm>
          <a:off x="107256" y="2564905"/>
          <a:ext cx="8929240" cy="3456384"/>
        </p:xfrm>
        <a:graphic>
          <a:graphicData uri="http://schemas.openxmlformats.org/drawingml/2006/table">
            <a:tbl>
              <a:tblPr/>
              <a:tblGrid>
                <a:gridCol w="1920268">
                  <a:extLst>
                    <a:ext uri="{9D8B030D-6E8A-4147-A177-3AD203B41FA5}">
                      <a16:colId xmlns:a16="http://schemas.microsoft.com/office/drawing/2014/main" val="20000"/>
                    </a:ext>
                  </a:extLst>
                </a:gridCol>
                <a:gridCol w="1272176">
                  <a:extLst>
                    <a:ext uri="{9D8B030D-6E8A-4147-A177-3AD203B41FA5}">
                      <a16:colId xmlns:a16="http://schemas.microsoft.com/office/drawing/2014/main" val="20001"/>
                    </a:ext>
                  </a:extLst>
                </a:gridCol>
                <a:gridCol w="1272176">
                  <a:extLst>
                    <a:ext uri="{9D8B030D-6E8A-4147-A177-3AD203B41FA5}">
                      <a16:colId xmlns:a16="http://schemas.microsoft.com/office/drawing/2014/main" val="20002"/>
                    </a:ext>
                  </a:extLst>
                </a:gridCol>
                <a:gridCol w="1272176">
                  <a:extLst>
                    <a:ext uri="{9D8B030D-6E8A-4147-A177-3AD203B41FA5}">
                      <a16:colId xmlns:a16="http://schemas.microsoft.com/office/drawing/2014/main" val="20003"/>
                    </a:ext>
                  </a:extLst>
                </a:gridCol>
                <a:gridCol w="1272176">
                  <a:extLst>
                    <a:ext uri="{9D8B030D-6E8A-4147-A177-3AD203B41FA5}">
                      <a16:colId xmlns:a16="http://schemas.microsoft.com/office/drawing/2014/main" val="20004"/>
                    </a:ext>
                  </a:extLst>
                </a:gridCol>
                <a:gridCol w="1920268">
                  <a:extLst>
                    <a:ext uri="{9D8B030D-6E8A-4147-A177-3AD203B41FA5}">
                      <a16:colId xmlns:a16="http://schemas.microsoft.com/office/drawing/2014/main" val="20005"/>
                    </a:ext>
                  </a:extLst>
                </a:gridCol>
              </a:tblGrid>
              <a:tr h="842808">
                <a:tc gridSpan="6">
                  <a:txBody>
                    <a:bodyPr/>
                    <a:lstStyle/>
                    <a:p>
                      <a:pPr algn="ctr" fontAlgn="ctr"/>
                      <a:r>
                        <a:rPr lang="tr-TR" sz="3600" b="1" i="0" u="none" strike="noStrike" dirty="0">
                          <a:solidFill>
                            <a:srgbClr val="C00000"/>
                          </a:solidFill>
                          <a:latin typeface="Times New Roman" panose="02020603050405020304" pitchFamily="18" charset="0"/>
                          <a:cs typeface="Times New Roman" panose="02020603050405020304" pitchFamily="18" charset="0"/>
                        </a:rPr>
                        <a:t>2021 YILI DÖNEM ATAMALARI</a:t>
                      </a:r>
                    </a:p>
                  </a:txBody>
                  <a:tcPr marL="5644" marR="5644" marT="5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9"/>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1306788">
                <a:tc>
                  <a:txBody>
                    <a:bodyPr/>
                    <a:lstStyle/>
                    <a:p>
                      <a:pPr algn="ctr" fontAlgn="ctr"/>
                      <a:r>
                        <a:rPr lang="tr-TR" sz="1800" b="1" i="0" u="none" strike="noStrike" dirty="0">
                          <a:solidFill>
                            <a:srgbClr val="000000"/>
                          </a:solidFill>
                          <a:latin typeface="Times New Roman" panose="02020603050405020304" pitchFamily="18" charset="0"/>
                          <a:cs typeface="Times New Roman" panose="02020603050405020304" pitchFamily="18" charset="0"/>
                        </a:rPr>
                        <a:t>İŞLEM</a:t>
                      </a:r>
                    </a:p>
                  </a:txBody>
                  <a:tcPr marL="5644" marR="5644" marT="5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tr-TR" sz="1800" b="1" i="0" u="none" strike="noStrike" dirty="0">
                          <a:solidFill>
                            <a:srgbClr val="000000"/>
                          </a:solidFill>
                          <a:latin typeface="Times New Roman" panose="02020603050405020304" pitchFamily="18" charset="0"/>
                          <a:cs typeface="Times New Roman" panose="02020603050405020304" pitchFamily="18" charset="0"/>
                        </a:rPr>
                        <a:t>MÜHENDİS</a:t>
                      </a:r>
                    </a:p>
                  </a:txBody>
                  <a:tcPr marL="5644" marR="5644" marT="5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tr-TR" sz="1800" b="1" i="0" u="none" strike="noStrike" dirty="0">
                          <a:solidFill>
                            <a:srgbClr val="000000"/>
                          </a:solidFill>
                          <a:latin typeface="Times New Roman" panose="02020603050405020304" pitchFamily="18" charset="0"/>
                          <a:cs typeface="Times New Roman" panose="02020603050405020304" pitchFamily="18" charset="0"/>
                        </a:rPr>
                        <a:t>SAĞLIK</a:t>
                      </a:r>
                    </a:p>
                  </a:txBody>
                  <a:tcPr marL="5644" marR="5644" marT="5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tr-TR" sz="1800" b="1" i="0" u="none" strike="noStrike" dirty="0">
                          <a:solidFill>
                            <a:srgbClr val="000000"/>
                          </a:solidFill>
                          <a:latin typeface="Times New Roman" panose="02020603050405020304" pitchFamily="18" charset="0"/>
                          <a:cs typeface="Times New Roman" panose="02020603050405020304" pitchFamily="18" charset="0"/>
                        </a:rPr>
                        <a:t>TEKNİK</a:t>
                      </a:r>
                    </a:p>
                  </a:txBody>
                  <a:tcPr marL="5644" marR="5644" marT="5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tr-TR" sz="1600" b="1" i="0" u="none" strike="noStrike" dirty="0">
                          <a:solidFill>
                            <a:srgbClr val="000000"/>
                          </a:solidFill>
                          <a:latin typeface="Times New Roman" panose="02020603050405020304" pitchFamily="18" charset="0"/>
                          <a:cs typeface="Times New Roman" panose="02020603050405020304" pitchFamily="18" charset="0"/>
                        </a:rPr>
                        <a:t>VETERİNER</a:t>
                      </a:r>
                    </a:p>
                  </a:txBody>
                  <a:tcPr marL="5644" marR="5644" marT="5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tr-TR" sz="1800" b="1" i="0" u="none" strike="noStrike" dirty="0">
                          <a:solidFill>
                            <a:srgbClr val="000000"/>
                          </a:solidFill>
                          <a:latin typeface="Times New Roman" panose="02020603050405020304" pitchFamily="18" charset="0"/>
                          <a:cs typeface="Times New Roman" panose="02020603050405020304" pitchFamily="18" charset="0"/>
                        </a:rPr>
                        <a:t>TOPLAM</a:t>
                      </a:r>
                    </a:p>
                  </a:txBody>
                  <a:tcPr marL="5644" marR="5644" marT="5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1306788">
                <a:tc>
                  <a:txBody>
                    <a:bodyPr/>
                    <a:lstStyle/>
                    <a:p>
                      <a:pPr algn="ctr" fontAlgn="ctr"/>
                      <a:r>
                        <a:rPr lang="tr-TR" sz="1800" b="1" i="0" u="none" strike="noStrike" dirty="0">
                          <a:solidFill>
                            <a:srgbClr val="000000"/>
                          </a:solidFill>
                          <a:latin typeface="Times New Roman" panose="02020603050405020304" pitchFamily="18" charset="0"/>
                          <a:cs typeface="Times New Roman" panose="02020603050405020304" pitchFamily="18" charset="0"/>
                        </a:rPr>
                        <a:t>DÖNEM TAYİNİ</a:t>
                      </a:r>
                    </a:p>
                  </a:txBody>
                  <a:tcPr marL="5644" marR="5644" marT="5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tr-TR" sz="1800" b="1" i="0" u="none" strike="noStrike" dirty="0">
                          <a:solidFill>
                            <a:srgbClr val="000000"/>
                          </a:solidFill>
                          <a:latin typeface="Times New Roman" panose="02020603050405020304" pitchFamily="18" charset="0"/>
                          <a:cs typeface="Times New Roman" panose="02020603050405020304" pitchFamily="18" charset="0"/>
                        </a:rPr>
                        <a:t>240</a:t>
                      </a:r>
                    </a:p>
                  </a:txBody>
                  <a:tcPr marL="5644" marR="5644" marT="5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tr-TR" sz="1800" b="1" i="0" u="none" strike="noStrike" dirty="0">
                          <a:solidFill>
                            <a:srgbClr val="000000"/>
                          </a:solidFill>
                          <a:latin typeface="Times New Roman" panose="02020603050405020304" pitchFamily="18" charset="0"/>
                          <a:cs typeface="Times New Roman" panose="02020603050405020304" pitchFamily="18" charset="0"/>
                        </a:rPr>
                        <a:t>58</a:t>
                      </a:r>
                    </a:p>
                  </a:txBody>
                  <a:tcPr marL="5644" marR="5644" marT="5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tr-TR" sz="1800" b="1" i="0" u="none" strike="noStrike" dirty="0">
                          <a:solidFill>
                            <a:srgbClr val="000000"/>
                          </a:solidFill>
                          <a:latin typeface="Times New Roman" panose="02020603050405020304" pitchFamily="18" charset="0"/>
                          <a:cs typeface="Times New Roman" panose="02020603050405020304" pitchFamily="18" charset="0"/>
                        </a:rPr>
                        <a:t>61</a:t>
                      </a:r>
                    </a:p>
                  </a:txBody>
                  <a:tcPr marL="5644" marR="5644" marT="5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tr-TR" sz="1800" b="1" i="0" u="none" strike="noStrike" dirty="0">
                          <a:solidFill>
                            <a:srgbClr val="000000"/>
                          </a:solidFill>
                          <a:latin typeface="Times New Roman" panose="02020603050405020304" pitchFamily="18" charset="0"/>
                          <a:cs typeface="Times New Roman" panose="02020603050405020304" pitchFamily="18" charset="0"/>
                        </a:rPr>
                        <a:t>92</a:t>
                      </a:r>
                    </a:p>
                  </a:txBody>
                  <a:tcPr marL="5644" marR="5644" marT="5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tr-TR" sz="1800" b="1" i="0" u="none" strike="noStrike" dirty="0">
                          <a:solidFill>
                            <a:srgbClr val="000000"/>
                          </a:solidFill>
                          <a:latin typeface="Times New Roman" panose="02020603050405020304" pitchFamily="18" charset="0"/>
                          <a:cs typeface="Times New Roman" panose="02020603050405020304" pitchFamily="18" charset="0"/>
                        </a:rPr>
                        <a:t>451</a:t>
                      </a:r>
                    </a:p>
                  </a:txBody>
                  <a:tcPr marL="5644" marR="5644" marT="5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90622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01974"/>
            <a:ext cx="8291264" cy="4795378"/>
          </a:xfrm>
        </p:spPr>
        <p:txBody>
          <a:bodyPr>
            <a:normAutofit fontScale="92500" lnSpcReduction="20000"/>
          </a:bodyPr>
          <a:lstStyle/>
          <a:p>
            <a:pPr marL="0" indent="0" algn="ctr">
              <a:buNone/>
            </a:pPr>
            <a:endParaRPr lang="tr-TR" sz="800" b="1" dirty="0"/>
          </a:p>
          <a:p>
            <a:pPr marL="0" indent="0" algn="ctr">
              <a:buNone/>
            </a:pPr>
            <a:r>
              <a:rPr lang="tr-TR" b="1" dirty="0"/>
              <a:t>Kurum içi yer değiştirmeye ilişkin </a:t>
            </a:r>
            <a:r>
              <a:rPr lang="tr-TR" b="1" dirty="0" smtClean="0"/>
              <a:t>esaslar</a:t>
            </a:r>
          </a:p>
          <a:p>
            <a:pPr marL="0" indent="0" algn="ctr">
              <a:buNone/>
            </a:pPr>
            <a:r>
              <a:rPr lang="tr-TR" b="1" dirty="0" smtClean="0"/>
              <a:t> </a:t>
            </a:r>
            <a:r>
              <a:rPr lang="tr-TR" b="1" dirty="0"/>
              <a:t>(Madde 14/1-b)</a:t>
            </a:r>
          </a:p>
          <a:p>
            <a:pPr marL="0" indent="0" algn="just">
              <a:buNone/>
            </a:pPr>
            <a:endParaRPr lang="tr-TR" sz="800" b="1" dirty="0"/>
          </a:p>
          <a:p>
            <a:pPr marL="0" indent="0" algn="just">
              <a:buNone/>
            </a:pPr>
            <a:r>
              <a:rPr lang="tr-TR" sz="3000" dirty="0"/>
              <a:t>-</a:t>
            </a:r>
            <a:r>
              <a:rPr lang="tr-TR" sz="3000" dirty="0" smtClean="0"/>
              <a:t>Aynı </a:t>
            </a:r>
            <a:r>
              <a:rPr lang="tr-TR" sz="3000" dirty="0"/>
              <a:t>veya alt hizmet bölgelerine atama talep edenler; müracaat tarihi itibariyle ilde en az iki yıl, kuruluşta üç yıl çalışmış olmak, atanacakları yerin norm kadrosunun uygun olması şartıyla</a:t>
            </a:r>
            <a:r>
              <a:rPr lang="tr-TR" sz="3000" u="sng" dirty="0"/>
              <a:t> norm doluluk oranı yüksek olandan düşük olana doğru her zaman atanabilirler</a:t>
            </a:r>
            <a:r>
              <a:rPr lang="tr-TR" sz="3000" u="sng" dirty="0" smtClean="0"/>
              <a:t>.</a:t>
            </a:r>
          </a:p>
          <a:p>
            <a:pPr marL="0" indent="0" algn="just">
              <a:buNone/>
            </a:pPr>
            <a:r>
              <a:rPr lang="tr-TR" sz="3000" u="sng" dirty="0" smtClean="0"/>
              <a:t>-Kuruluşlardan</a:t>
            </a:r>
            <a:r>
              <a:rPr lang="tr-TR" sz="3000" dirty="0" smtClean="0"/>
              <a:t> </a:t>
            </a:r>
            <a:r>
              <a:rPr lang="tr-TR" sz="3000" dirty="0"/>
              <a:t>unvan bazında norm doluluk oranı düşük olan diğer </a:t>
            </a:r>
            <a:r>
              <a:rPr lang="tr-TR" sz="3000" u="sng" dirty="0"/>
              <a:t>kuruluşlara</a:t>
            </a:r>
            <a:r>
              <a:rPr lang="tr-TR" sz="3000" dirty="0"/>
              <a:t> atama yapılır. </a:t>
            </a:r>
          </a:p>
          <a:p>
            <a:pPr marL="0" indent="0" algn="just">
              <a:buNone/>
            </a:pPr>
            <a:endParaRPr lang="tr-TR" sz="900" dirty="0"/>
          </a:p>
          <a:p>
            <a:pPr marL="0" indent="0" algn="just">
              <a:buNone/>
            </a:pPr>
            <a:r>
              <a:rPr lang="tr-TR" sz="3000" dirty="0" smtClean="0"/>
              <a:t>-Ancak</a:t>
            </a:r>
            <a:r>
              <a:rPr lang="tr-TR" sz="3000" dirty="0"/>
              <a:t>, aynı bölge içinde ilden kuruluşa, kuruluştan ile atama yapılamaz.</a:t>
            </a:r>
          </a:p>
          <a:p>
            <a:pPr marL="0" indent="0" algn="just">
              <a:buNone/>
            </a:pPr>
            <a:endParaRPr lang="tr-TR" sz="2800" u="sng" dirty="0"/>
          </a:p>
          <a:p>
            <a:pPr marL="0" indent="0" algn="just">
              <a:buNone/>
            </a:pPr>
            <a:endParaRPr lang="tr-TR" sz="2500" dirty="0"/>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4501" y="158711"/>
            <a:ext cx="1613334" cy="1613334"/>
          </a:xfrm>
          <a:prstGeom prst="rect">
            <a:avLst/>
          </a:prstGeom>
        </p:spPr>
      </p:pic>
    </p:spTree>
    <p:extLst>
      <p:ext uri="{BB962C8B-B14F-4D97-AF65-F5344CB8AC3E}">
        <p14:creationId xmlns:p14="http://schemas.microsoft.com/office/powerpoint/2010/main" val="57983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62500" lnSpcReduction="20000"/>
          </a:bodyPr>
          <a:lstStyle/>
          <a:p>
            <a:endParaRPr lang="tr-TR" b="1" dirty="0"/>
          </a:p>
          <a:p>
            <a:pPr marL="0" indent="0" algn="ctr">
              <a:buNone/>
            </a:pPr>
            <a:r>
              <a:rPr lang="tr-TR" sz="5100" b="1" dirty="0">
                <a:latin typeface="+mj-lt"/>
              </a:rPr>
              <a:t>Taşra Atama Daire Başkanlığının Görevleri</a:t>
            </a:r>
          </a:p>
          <a:p>
            <a:pPr marL="0" indent="0" algn="ctr">
              <a:buNone/>
            </a:pPr>
            <a:endParaRPr lang="tr-TR" sz="3600" dirty="0">
              <a:latin typeface="+mj-lt"/>
            </a:endParaRPr>
          </a:p>
          <a:p>
            <a:pPr marL="0" indent="0">
              <a:buNone/>
            </a:pPr>
            <a:r>
              <a:rPr lang="tr-TR" sz="3600" dirty="0">
                <a:latin typeface="+mj-lt"/>
              </a:rPr>
              <a:t>	</a:t>
            </a:r>
            <a:r>
              <a:rPr lang="tr-TR" sz="3600" b="1" dirty="0">
                <a:latin typeface="+mj-lt"/>
                <a:cs typeface="Times New Roman" panose="02020603050405020304" pitchFamily="18" charset="0"/>
              </a:rPr>
              <a:t>a)</a:t>
            </a:r>
            <a:r>
              <a:rPr lang="tr-TR" sz="3600" dirty="0">
                <a:latin typeface="+mj-lt"/>
                <a:cs typeface="Times New Roman" panose="02020603050405020304" pitchFamily="18" charset="0"/>
              </a:rPr>
              <a:t> Taşra teşkilatı kadrolarına atama, nakil ve görevlendirme ile ilgili işlemleri yapmak. </a:t>
            </a:r>
          </a:p>
          <a:p>
            <a:endParaRPr lang="tr-TR" sz="3600" dirty="0">
              <a:latin typeface="+mj-lt"/>
              <a:cs typeface="Times New Roman" panose="02020603050405020304" pitchFamily="18" charset="0"/>
            </a:endParaRPr>
          </a:p>
          <a:p>
            <a:pPr marL="0" indent="0">
              <a:buNone/>
            </a:pPr>
            <a:r>
              <a:rPr lang="tr-TR" sz="3600" dirty="0">
                <a:latin typeface="+mj-lt"/>
                <a:cs typeface="Times New Roman" panose="02020603050405020304" pitchFamily="18" charset="0"/>
              </a:rPr>
              <a:t>	</a:t>
            </a:r>
            <a:r>
              <a:rPr lang="tr-TR" sz="3600" b="1" dirty="0">
                <a:latin typeface="+mj-lt"/>
                <a:cs typeface="Times New Roman" panose="02020603050405020304" pitchFamily="18" charset="0"/>
              </a:rPr>
              <a:t>b)</a:t>
            </a:r>
            <a:r>
              <a:rPr lang="tr-TR" sz="3600" dirty="0">
                <a:latin typeface="+mj-lt"/>
                <a:cs typeface="Times New Roman" panose="02020603050405020304" pitchFamily="18" charset="0"/>
              </a:rPr>
              <a:t> Görev alanına giren atama ve nakil işlemleri ile ilgili olarak ihtiyaç duyulması halinde birimler ve kurumlar arası koordinasyonu sağlamak. </a:t>
            </a:r>
          </a:p>
          <a:p>
            <a:endParaRPr lang="tr-TR" sz="3600" dirty="0">
              <a:latin typeface="+mj-lt"/>
              <a:cs typeface="Times New Roman" panose="02020603050405020304" pitchFamily="18" charset="0"/>
            </a:endParaRPr>
          </a:p>
          <a:p>
            <a:pPr marL="0" indent="0">
              <a:buNone/>
            </a:pPr>
            <a:r>
              <a:rPr lang="tr-TR" sz="3600" dirty="0">
                <a:latin typeface="+mj-lt"/>
                <a:cs typeface="Times New Roman" panose="02020603050405020304" pitchFamily="18" charset="0"/>
              </a:rPr>
              <a:t>	</a:t>
            </a:r>
            <a:r>
              <a:rPr lang="tr-TR" sz="3600" b="1" dirty="0">
                <a:latin typeface="+mj-lt"/>
                <a:cs typeface="Times New Roman" panose="02020603050405020304" pitchFamily="18" charset="0"/>
              </a:rPr>
              <a:t>c)</a:t>
            </a:r>
            <a:r>
              <a:rPr lang="tr-TR" sz="3600" dirty="0">
                <a:latin typeface="+mj-lt"/>
                <a:cs typeface="Times New Roman" panose="02020603050405020304" pitchFamily="18" charset="0"/>
              </a:rPr>
              <a:t> Sözleşmeli personele ilişkin iş ve işlemleri yürütmek, </a:t>
            </a:r>
          </a:p>
          <a:p>
            <a:endParaRPr lang="tr-TR" sz="3600" dirty="0">
              <a:latin typeface="+mj-lt"/>
              <a:cs typeface="Times New Roman" panose="02020603050405020304" pitchFamily="18" charset="0"/>
            </a:endParaRPr>
          </a:p>
          <a:p>
            <a:pPr marL="0" indent="0">
              <a:buNone/>
            </a:pPr>
            <a:r>
              <a:rPr lang="tr-TR" sz="3600" dirty="0">
                <a:latin typeface="+mj-lt"/>
                <a:cs typeface="Times New Roman" panose="02020603050405020304" pitchFamily="18" charset="0"/>
              </a:rPr>
              <a:t>	</a:t>
            </a:r>
            <a:r>
              <a:rPr lang="tr-TR" sz="3600" b="1" dirty="0">
                <a:latin typeface="+mj-lt"/>
                <a:cs typeface="Times New Roman" panose="02020603050405020304" pitchFamily="18" charset="0"/>
              </a:rPr>
              <a:t>ç) </a:t>
            </a:r>
            <a:r>
              <a:rPr lang="tr-TR" sz="3600" dirty="0">
                <a:latin typeface="+mj-lt"/>
                <a:cs typeface="Times New Roman" panose="02020603050405020304" pitchFamily="18" charset="0"/>
              </a:rPr>
              <a:t>Genel Müdür tarafından verilen diğer görevleri yapmak</a:t>
            </a:r>
            <a:r>
              <a:rPr lang="tr-TR" dirty="0">
                <a:latin typeface="Times New Roman" panose="02020603050405020304" pitchFamily="18" charset="0"/>
                <a:cs typeface="Times New Roman" panose="02020603050405020304" pitchFamily="18" charset="0"/>
              </a:rPr>
              <a:t>. </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65333" y="116632"/>
            <a:ext cx="1613334" cy="1613334"/>
          </a:xfrm>
          <a:prstGeom prst="rect">
            <a:avLst/>
          </a:prstGeom>
        </p:spPr>
      </p:pic>
    </p:spTree>
    <p:extLst>
      <p:ext uri="{BB962C8B-B14F-4D97-AF65-F5344CB8AC3E}">
        <p14:creationId xmlns:p14="http://schemas.microsoft.com/office/powerpoint/2010/main" val="4003101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783540"/>
            <a:ext cx="8291264" cy="4324189"/>
          </a:xfrm>
        </p:spPr>
        <p:txBody>
          <a:bodyPr>
            <a:normAutofit lnSpcReduction="10000"/>
          </a:bodyPr>
          <a:lstStyle/>
          <a:p>
            <a:pPr marL="0" indent="0" algn="ctr">
              <a:buNone/>
            </a:pPr>
            <a:endParaRPr lang="tr-TR" sz="2500" b="1" dirty="0"/>
          </a:p>
          <a:p>
            <a:pPr marL="0" indent="0" algn="ctr">
              <a:buNone/>
            </a:pPr>
            <a:r>
              <a:rPr lang="tr-TR" sz="3600" b="1" dirty="0"/>
              <a:t>Kurum içi yer değiştirmeye ilişkin esaslar (Madde 14/1-b</a:t>
            </a:r>
            <a:r>
              <a:rPr lang="tr-TR" sz="3600" b="1" dirty="0" smtClean="0"/>
              <a:t>)</a:t>
            </a:r>
          </a:p>
          <a:p>
            <a:pPr marL="0" indent="0" algn="ctr">
              <a:buNone/>
            </a:pPr>
            <a:endParaRPr lang="tr-TR" sz="900" b="1" dirty="0"/>
          </a:p>
          <a:p>
            <a:pPr marL="0" indent="0" algn="just">
              <a:buNone/>
            </a:pPr>
            <a:r>
              <a:rPr lang="tr-TR" dirty="0" smtClean="0"/>
              <a:t>İllerden </a:t>
            </a:r>
            <a:r>
              <a:rPr lang="tr-TR" dirty="0"/>
              <a:t>kuruluşlara, kuruluşlardan illere atama yapılabilmesi için üst hizmet bölgesinden alt hizmet bölgesine doğru yapılması ve normun uygun olması, ayrıca atama yapılacak kuruluşun aradığı atanma şartlarını taşıması gerekir.</a:t>
            </a:r>
          </a:p>
          <a:p>
            <a:pPr marL="0" indent="0" algn="just">
              <a:buNone/>
            </a:pPr>
            <a:endParaRPr lang="tr-TR" sz="2500" dirty="0"/>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806509" y="170206"/>
            <a:ext cx="1613334" cy="1613334"/>
          </a:xfrm>
          <a:prstGeom prst="rect">
            <a:avLst/>
          </a:prstGeom>
        </p:spPr>
      </p:pic>
    </p:spTree>
    <p:extLst>
      <p:ext uri="{BB962C8B-B14F-4D97-AF65-F5344CB8AC3E}">
        <p14:creationId xmlns:p14="http://schemas.microsoft.com/office/powerpoint/2010/main" val="1257140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01974"/>
            <a:ext cx="8291264" cy="4324189"/>
          </a:xfrm>
        </p:spPr>
        <p:txBody>
          <a:bodyPr>
            <a:normAutofit lnSpcReduction="10000"/>
          </a:bodyPr>
          <a:lstStyle/>
          <a:p>
            <a:pPr marL="0" indent="0" algn="ctr">
              <a:buNone/>
            </a:pPr>
            <a:endParaRPr lang="tr-TR" sz="800" b="1" dirty="0"/>
          </a:p>
          <a:p>
            <a:pPr marL="0" indent="0" algn="ctr">
              <a:buNone/>
            </a:pPr>
            <a:r>
              <a:rPr lang="tr-TR" sz="3600" b="1" dirty="0"/>
              <a:t>Kurum içi yer değiştirmeye ilişkin esaslar (Madde 14/1-ç</a:t>
            </a:r>
            <a:r>
              <a:rPr lang="tr-TR" sz="3600" b="1" dirty="0" smtClean="0"/>
              <a:t>)</a:t>
            </a:r>
          </a:p>
          <a:p>
            <a:pPr marL="0" indent="0" algn="ctr">
              <a:buNone/>
            </a:pPr>
            <a:endParaRPr lang="tr-TR" sz="900" b="1" dirty="0"/>
          </a:p>
          <a:p>
            <a:pPr marL="0" indent="0" algn="just">
              <a:buNone/>
            </a:pPr>
            <a:r>
              <a:rPr lang="tr-TR" dirty="0" smtClean="0"/>
              <a:t>Bütün </a:t>
            </a:r>
            <a:r>
              <a:rPr lang="tr-TR" dirty="0"/>
              <a:t>hizmet bölgelerindeki çalışma sürelerini tamamlayan veya 23 yıldan fazla hizmeti olan personelin yer değiştirme talebi normun uygun olması, halen çalıştığı birimde bir yıl çalışmış olması kaydıyla bir defaya mahsus olmak üzere yerine getirilir.</a:t>
            </a:r>
          </a:p>
          <a:p>
            <a:pPr marL="0" indent="0" algn="just">
              <a:buNone/>
            </a:pPr>
            <a:endParaRPr lang="tr-TR" sz="2500" dirty="0"/>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4501" y="188640"/>
            <a:ext cx="1613334" cy="1613334"/>
          </a:xfrm>
          <a:prstGeom prst="rect">
            <a:avLst/>
          </a:prstGeom>
        </p:spPr>
      </p:pic>
    </p:spTree>
    <p:extLst>
      <p:ext uri="{BB962C8B-B14F-4D97-AF65-F5344CB8AC3E}">
        <p14:creationId xmlns:p14="http://schemas.microsoft.com/office/powerpoint/2010/main" val="1151267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01974"/>
            <a:ext cx="8291264" cy="4579354"/>
          </a:xfrm>
        </p:spPr>
        <p:txBody>
          <a:bodyPr>
            <a:normAutofit lnSpcReduction="10000"/>
          </a:bodyPr>
          <a:lstStyle/>
          <a:p>
            <a:pPr marL="0" indent="0" algn="ctr">
              <a:buNone/>
            </a:pPr>
            <a:endParaRPr lang="tr-TR" sz="800" b="1" dirty="0"/>
          </a:p>
          <a:p>
            <a:pPr marL="0" indent="0" algn="ctr">
              <a:buNone/>
            </a:pPr>
            <a:r>
              <a:rPr lang="tr-TR" b="1" dirty="0"/>
              <a:t>Kurum içi yer değiştirmeye ilişkin esaslar (Madde 14/1-e</a:t>
            </a:r>
            <a:r>
              <a:rPr lang="tr-TR" b="1" dirty="0" smtClean="0"/>
              <a:t>)</a:t>
            </a:r>
          </a:p>
          <a:p>
            <a:pPr marL="0" indent="0" algn="ctr">
              <a:buNone/>
            </a:pPr>
            <a:endParaRPr lang="tr-TR" sz="900" b="1" dirty="0"/>
          </a:p>
          <a:p>
            <a:pPr algn="just"/>
            <a:r>
              <a:rPr lang="tr-TR" sz="2500" dirty="0" smtClean="0"/>
              <a:t>İl </a:t>
            </a:r>
            <a:r>
              <a:rPr lang="tr-TR" sz="2500" dirty="0"/>
              <a:t>içi dönem atamaları İl müdürlükleri tarafından ihtiyaca ve norm kadroya göre ilan edilen kadrolara belirlenen dönem, usul ve şartlar çerçevesinde başvuru yapan personelin puan ve tercihleri doğrultusunda yerleştirilmesiyle gerçekleştirilir. Buna göre il içi yer değişiklikleri Ağustos-Eylül ve Ocak-Şubat dönemlerinde ilgili valilikler tarafından ilan edilen norm kadrosu uygun birimlere/ilçelere yapılan başvurular sonucunda, personelin hizmet puanı ve tercihleri doğrultusunda yapılır.</a:t>
            </a: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4501" y="188640"/>
            <a:ext cx="1613334" cy="1613334"/>
          </a:xfrm>
          <a:prstGeom prst="rect">
            <a:avLst/>
          </a:prstGeom>
        </p:spPr>
      </p:pic>
    </p:spTree>
    <p:extLst>
      <p:ext uri="{BB962C8B-B14F-4D97-AF65-F5344CB8AC3E}">
        <p14:creationId xmlns:p14="http://schemas.microsoft.com/office/powerpoint/2010/main" val="2859017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01974"/>
            <a:ext cx="8291264" cy="4579354"/>
          </a:xfrm>
        </p:spPr>
        <p:txBody>
          <a:bodyPr>
            <a:normAutofit fontScale="92500" lnSpcReduction="10000"/>
          </a:bodyPr>
          <a:lstStyle/>
          <a:p>
            <a:pPr marL="0" indent="0" algn="ctr">
              <a:buNone/>
            </a:pPr>
            <a:endParaRPr lang="tr-TR" sz="900" b="1" dirty="0"/>
          </a:p>
          <a:p>
            <a:pPr marL="0" indent="0" algn="ctr">
              <a:buNone/>
            </a:pPr>
            <a:r>
              <a:rPr lang="tr-TR" sz="3500" b="1" dirty="0"/>
              <a:t>Kurum içi yer değiştirmeye ilişkin esaslar (Madde 14/1-e)</a:t>
            </a:r>
          </a:p>
          <a:p>
            <a:pPr algn="just"/>
            <a:r>
              <a:rPr lang="tr-TR" sz="2700" dirty="0" smtClean="0"/>
              <a:t>Bulunduğu </a:t>
            </a:r>
            <a:r>
              <a:rPr lang="tr-TR" sz="2700" dirty="0"/>
              <a:t>ilçede en az bir yıl çalışmak, aynı il içinde olmak, atanacağı yerin norm kadrosunun uygun olması ve doluluk oranı aynı veya yüksek olandan düşük olan ilçelere doğru her zaman için atama yapılabilir. </a:t>
            </a:r>
          </a:p>
          <a:p>
            <a:pPr algn="just"/>
            <a:r>
              <a:rPr lang="tr-TR" sz="2700" dirty="0"/>
              <a:t>İl içerisinde çalışanlardan, bu Yönetmeliğin ilgili hükümleri ile Genel Yönetmelikte belirlenen mazeret durumlarına istinaden il içi atama talebinde bulunanların başvuruları, ulaşım şartları, uzaklık ve hizmet ihtiyaçları gibi kriterler doğrultusunda il müdürlükleri tarafından değerlendirilir.</a:t>
            </a: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4501" y="188640"/>
            <a:ext cx="1613334" cy="1613334"/>
          </a:xfrm>
          <a:prstGeom prst="rect">
            <a:avLst/>
          </a:prstGeom>
        </p:spPr>
      </p:pic>
    </p:spTree>
    <p:extLst>
      <p:ext uri="{BB962C8B-B14F-4D97-AF65-F5344CB8AC3E}">
        <p14:creationId xmlns:p14="http://schemas.microsoft.com/office/powerpoint/2010/main" val="4187023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01974"/>
            <a:ext cx="8291264" cy="4324189"/>
          </a:xfrm>
        </p:spPr>
        <p:txBody>
          <a:bodyPr>
            <a:normAutofit/>
          </a:bodyPr>
          <a:lstStyle/>
          <a:p>
            <a:pPr marL="0" indent="0" algn="ctr">
              <a:buNone/>
            </a:pPr>
            <a:endParaRPr lang="tr-TR" sz="800" b="1" dirty="0"/>
          </a:p>
          <a:p>
            <a:pPr marL="0" indent="0" algn="ctr">
              <a:buNone/>
            </a:pPr>
            <a:r>
              <a:rPr lang="tr-TR" sz="3600" b="1" dirty="0"/>
              <a:t>Kurum içi yer değiştirmeye ilişkin esaslar (Madde 14/1-f)</a:t>
            </a:r>
          </a:p>
          <a:p>
            <a:pPr marL="0" indent="0" algn="just">
              <a:buNone/>
            </a:pPr>
            <a:endParaRPr lang="tr-TR" sz="800" b="1" dirty="0"/>
          </a:p>
          <a:p>
            <a:pPr marL="0" indent="0" algn="just">
              <a:buNone/>
            </a:pPr>
            <a:r>
              <a:rPr lang="tr-TR" sz="2800" dirty="0"/>
              <a:t>Aynı il içerisinde ve normu da uygun olması kaydıyla halen çalıştığı il/ilçe/birim/kuruluşta en az bir yıl çalışmış olmak, atanacağı kuruluşun şartlarını taşımak ve kuruluşun bağlı bulunduğu genel müdürlüğün de uygun görmesi halinde ilden kuruluşa, kuruluştan ile personelin ataması yapılabilir.</a:t>
            </a:r>
          </a:p>
          <a:p>
            <a:pPr marL="0" indent="0" algn="just">
              <a:buNone/>
            </a:pPr>
            <a:endParaRPr lang="tr-TR" sz="2500" dirty="0"/>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4501" y="188640"/>
            <a:ext cx="1613334" cy="1613334"/>
          </a:xfrm>
          <a:prstGeom prst="rect">
            <a:avLst/>
          </a:prstGeom>
        </p:spPr>
      </p:pic>
    </p:spTree>
    <p:extLst>
      <p:ext uri="{BB962C8B-B14F-4D97-AF65-F5344CB8AC3E}">
        <p14:creationId xmlns:p14="http://schemas.microsoft.com/office/powerpoint/2010/main" val="3452101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01974"/>
            <a:ext cx="8291264" cy="4324189"/>
          </a:xfrm>
        </p:spPr>
        <p:txBody>
          <a:bodyPr>
            <a:normAutofit/>
          </a:bodyPr>
          <a:lstStyle/>
          <a:p>
            <a:pPr marL="0" indent="0" algn="ctr">
              <a:buNone/>
            </a:pPr>
            <a:endParaRPr lang="tr-TR" sz="800" b="1" dirty="0"/>
          </a:p>
          <a:p>
            <a:pPr marL="0" indent="0" algn="ctr">
              <a:buNone/>
            </a:pPr>
            <a:r>
              <a:rPr lang="tr-TR" sz="3600" b="1" dirty="0"/>
              <a:t>Eş durumu mazereti nedeniyle atama (Madde 17)</a:t>
            </a:r>
          </a:p>
          <a:p>
            <a:pPr marL="0" indent="0" algn="ctr">
              <a:buNone/>
            </a:pPr>
            <a:endParaRPr lang="tr-TR" sz="800" b="1" dirty="0"/>
          </a:p>
          <a:p>
            <a:pPr marL="0" indent="0" algn="just">
              <a:buNone/>
            </a:pPr>
            <a:r>
              <a:rPr lang="tr-TR" dirty="0"/>
              <a:t>Farklı görev yerlerinde çalışan eşler, aile birliğinin sağlanabilmesi için nakil talebinde bulunabilirler. Yönetmelikte belirtilen istisnalar dışında </a:t>
            </a:r>
            <a:r>
              <a:rPr lang="tr-TR" u="sng" dirty="0"/>
              <a:t>norm kadronun uygun</a:t>
            </a:r>
            <a:r>
              <a:rPr lang="tr-TR" dirty="0"/>
              <a:t> olması esastır.</a:t>
            </a: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4501" y="188640"/>
            <a:ext cx="1613334" cy="1613334"/>
          </a:xfrm>
          <a:prstGeom prst="rect">
            <a:avLst/>
          </a:prstGeom>
        </p:spPr>
      </p:pic>
    </p:spTree>
    <p:extLst>
      <p:ext uri="{BB962C8B-B14F-4D97-AF65-F5344CB8AC3E}">
        <p14:creationId xmlns:p14="http://schemas.microsoft.com/office/powerpoint/2010/main" val="1665256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01974"/>
            <a:ext cx="8291264" cy="4507346"/>
          </a:xfrm>
        </p:spPr>
        <p:txBody>
          <a:bodyPr>
            <a:normAutofit lnSpcReduction="10000"/>
          </a:bodyPr>
          <a:lstStyle/>
          <a:p>
            <a:pPr marL="0" indent="0" algn="ctr">
              <a:buNone/>
            </a:pPr>
            <a:endParaRPr lang="tr-TR" sz="900" b="1" dirty="0"/>
          </a:p>
          <a:p>
            <a:pPr marL="0" indent="0" algn="ctr">
              <a:buNone/>
            </a:pPr>
            <a:r>
              <a:rPr lang="tr-TR" b="1" dirty="0"/>
              <a:t>Olağanüstü ve Özel Durumlarda Yer Değiştirme (Madde 18)</a:t>
            </a:r>
          </a:p>
          <a:p>
            <a:pPr marL="0" indent="0" algn="ctr">
              <a:buNone/>
            </a:pPr>
            <a:endParaRPr lang="tr-TR" sz="900" dirty="0"/>
          </a:p>
          <a:p>
            <a:pPr algn="just"/>
            <a:r>
              <a:rPr lang="tr-TR" sz="2500" dirty="0"/>
              <a:t>Deprem, su baskını ve yangın gibi doğal afetler sebebiyle maddi veya manevi zarara uğrayanların atama talepleri, durumlarını belgelendirmek suretiyle afetin olduğu tarihten itibaren bir yıl içinde ve bu afetle ilgili bir defaya mahsus olmak üzere değerlendirilir. </a:t>
            </a:r>
          </a:p>
          <a:p>
            <a:pPr algn="just"/>
            <a:r>
              <a:rPr lang="tr-TR" sz="2500" dirty="0"/>
              <a:t>Memur boşandığına dair kesinleşmiş mahkeme kararını sunarak tayin talebinde bulunabilir. Bu talebin boşandıktan sonraki bir yıl içerisinde  yapılması esastır.</a:t>
            </a: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4501" y="188640"/>
            <a:ext cx="1613334" cy="1613334"/>
          </a:xfrm>
          <a:prstGeom prst="rect">
            <a:avLst/>
          </a:prstGeom>
        </p:spPr>
      </p:pic>
    </p:spTree>
    <p:extLst>
      <p:ext uri="{BB962C8B-B14F-4D97-AF65-F5344CB8AC3E}">
        <p14:creationId xmlns:p14="http://schemas.microsoft.com/office/powerpoint/2010/main" val="3444458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01974"/>
            <a:ext cx="8291264" cy="4507346"/>
          </a:xfrm>
        </p:spPr>
        <p:txBody>
          <a:bodyPr>
            <a:normAutofit fontScale="92500"/>
          </a:bodyPr>
          <a:lstStyle/>
          <a:p>
            <a:pPr marL="0" indent="0" algn="ctr">
              <a:buNone/>
            </a:pPr>
            <a:r>
              <a:rPr lang="tr-TR" b="1" dirty="0"/>
              <a:t>Olağanüstü ve Özel Durumlarda Yer Değiştirme (Madde 18)</a:t>
            </a:r>
          </a:p>
          <a:p>
            <a:pPr marL="0" indent="0" algn="ctr">
              <a:buNone/>
            </a:pPr>
            <a:endParaRPr lang="tr-TR" sz="900" b="1" dirty="0"/>
          </a:p>
          <a:p>
            <a:pPr algn="just"/>
            <a:r>
              <a:rPr lang="tr-TR" sz="2600" dirty="0"/>
              <a:t>Eşi vefat eden personel diğer hizmet bölgelerine atanabilir.</a:t>
            </a:r>
          </a:p>
          <a:p>
            <a:pPr algn="just"/>
            <a:r>
              <a:rPr lang="tr-TR" sz="2600" dirty="0"/>
              <a:t>Personel bu yönetmelik kapsamındaki bir görevle ilgili kendisinin ÖSYM tarafından yapılan sınav sonucunda bir üst öğrenim gördüğünü belgelendirmesi ve öğrenim süresiyle sınırlı olmak kaydıyla talebi değerlendirilir. </a:t>
            </a:r>
          </a:p>
          <a:p>
            <a:pPr algn="just"/>
            <a:r>
              <a:rPr lang="tr-TR" sz="2600" dirty="0"/>
              <a:t>Çocuğunun MEB tarafından yapılan merkezi sınav ile lise veya dengi bir okulu kazanması halinde öğrenim süresiyle sınırlı olmak kaydıyla okulun bulunduğu yere atanabilir.</a:t>
            </a: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4501" y="171841"/>
            <a:ext cx="1613334" cy="1528967"/>
          </a:xfrm>
          <a:prstGeom prst="rect">
            <a:avLst/>
          </a:prstGeom>
        </p:spPr>
      </p:pic>
    </p:spTree>
    <p:extLst>
      <p:ext uri="{BB962C8B-B14F-4D97-AF65-F5344CB8AC3E}">
        <p14:creationId xmlns:p14="http://schemas.microsoft.com/office/powerpoint/2010/main" val="1352422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2059137279"/>
              </p:ext>
            </p:extLst>
          </p:nvPr>
        </p:nvGraphicFramePr>
        <p:xfrm>
          <a:off x="107506" y="993169"/>
          <a:ext cx="8928991" cy="5748198"/>
        </p:xfrm>
        <a:graphic>
          <a:graphicData uri="http://schemas.openxmlformats.org/drawingml/2006/table">
            <a:tbl>
              <a:tblPr>
                <a:tableStyleId>{5C22544A-7EE6-4342-B048-85BDC9FD1C3A}</a:tableStyleId>
              </a:tblPr>
              <a:tblGrid>
                <a:gridCol w="3583102">
                  <a:extLst>
                    <a:ext uri="{9D8B030D-6E8A-4147-A177-3AD203B41FA5}">
                      <a16:colId xmlns:a16="http://schemas.microsoft.com/office/drawing/2014/main" val="20000"/>
                    </a:ext>
                  </a:extLst>
                </a:gridCol>
                <a:gridCol w="745617">
                  <a:extLst>
                    <a:ext uri="{9D8B030D-6E8A-4147-A177-3AD203B41FA5}">
                      <a16:colId xmlns:a16="http://schemas.microsoft.com/office/drawing/2014/main" val="20001"/>
                    </a:ext>
                  </a:extLst>
                </a:gridCol>
                <a:gridCol w="869887">
                  <a:extLst>
                    <a:ext uri="{9D8B030D-6E8A-4147-A177-3AD203B41FA5}">
                      <a16:colId xmlns:a16="http://schemas.microsoft.com/office/drawing/2014/main" val="20002"/>
                    </a:ext>
                  </a:extLst>
                </a:gridCol>
                <a:gridCol w="614443">
                  <a:extLst>
                    <a:ext uri="{9D8B030D-6E8A-4147-A177-3AD203B41FA5}">
                      <a16:colId xmlns:a16="http://schemas.microsoft.com/office/drawing/2014/main" val="20003"/>
                    </a:ext>
                  </a:extLst>
                </a:gridCol>
                <a:gridCol w="932022">
                  <a:extLst>
                    <a:ext uri="{9D8B030D-6E8A-4147-A177-3AD203B41FA5}">
                      <a16:colId xmlns:a16="http://schemas.microsoft.com/office/drawing/2014/main" val="20004"/>
                    </a:ext>
                  </a:extLst>
                </a:gridCol>
                <a:gridCol w="704194">
                  <a:extLst>
                    <a:ext uri="{9D8B030D-6E8A-4147-A177-3AD203B41FA5}">
                      <a16:colId xmlns:a16="http://schemas.microsoft.com/office/drawing/2014/main" val="20005"/>
                    </a:ext>
                  </a:extLst>
                </a:gridCol>
                <a:gridCol w="793943">
                  <a:extLst>
                    <a:ext uri="{9D8B030D-6E8A-4147-A177-3AD203B41FA5}">
                      <a16:colId xmlns:a16="http://schemas.microsoft.com/office/drawing/2014/main" val="20006"/>
                    </a:ext>
                  </a:extLst>
                </a:gridCol>
                <a:gridCol w="685783">
                  <a:extLst>
                    <a:ext uri="{9D8B030D-6E8A-4147-A177-3AD203B41FA5}">
                      <a16:colId xmlns:a16="http://schemas.microsoft.com/office/drawing/2014/main" val="20007"/>
                    </a:ext>
                  </a:extLst>
                </a:gridCol>
              </a:tblGrid>
              <a:tr h="435876">
                <a:tc>
                  <a:txBody>
                    <a:bodyPr/>
                    <a:lstStyle/>
                    <a:p>
                      <a:pPr algn="ctr" fontAlgn="ctr"/>
                      <a:r>
                        <a:rPr lang="tr-TR" sz="1200" b="1" u="none" strike="noStrike" dirty="0">
                          <a:effectLst/>
                          <a:latin typeface="Times New Roman" panose="02020603050405020304" pitchFamily="18" charset="0"/>
                          <a:cs typeface="Times New Roman" panose="02020603050405020304" pitchFamily="18" charset="0"/>
                        </a:rPr>
                        <a:t>İŞLEMLER</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bg1">
                        <a:lumMod val="85000"/>
                      </a:schemeClr>
                    </a:solidFill>
                  </a:tcPr>
                </a:tc>
                <a:tc>
                  <a:txBody>
                    <a:bodyPr/>
                    <a:lstStyle/>
                    <a:p>
                      <a:pPr algn="ctr" fontAlgn="ctr"/>
                      <a:r>
                        <a:rPr lang="tr-TR" sz="1200" b="1" u="none" strike="noStrike" dirty="0">
                          <a:effectLst/>
                          <a:latin typeface="Times New Roman" panose="02020603050405020304" pitchFamily="18" charset="0"/>
                          <a:cs typeface="Times New Roman" panose="02020603050405020304" pitchFamily="18" charset="0"/>
                        </a:rPr>
                        <a:t>MEMUR</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bg1">
                        <a:lumMod val="85000"/>
                      </a:schemeClr>
                    </a:solidFill>
                  </a:tcPr>
                </a:tc>
                <a:tc>
                  <a:txBody>
                    <a:bodyPr/>
                    <a:lstStyle/>
                    <a:p>
                      <a:pPr algn="ctr" fontAlgn="ctr"/>
                      <a:r>
                        <a:rPr lang="tr-TR" sz="1200" b="1" u="none" strike="noStrike" dirty="0">
                          <a:effectLst/>
                          <a:latin typeface="Times New Roman" panose="02020603050405020304" pitchFamily="18" charset="0"/>
                          <a:cs typeface="Times New Roman" panose="02020603050405020304" pitchFamily="18" charset="0"/>
                        </a:rPr>
                        <a:t>MÜHENDİS</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bg1">
                        <a:lumMod val="85000"/>
                      </a:schemeClr>
                    </a:solidFill>
                  </a:tcPr>
                </a:tc>
                <a:tc>
                  <a:txBody>
                    <a:bodyPr/>
                    <a:lstStyle/>
                    <a:p>
                      <a:pPr algn="ctr" fontAlgn="ctr"/>
                      <a:r>
                        <a:rPr lang="tr-TR" sz="1200" b="1" u="none" strike="noStrike" dirty="0">
                          <a:effectLst/>
                          <a:latin typeface="Times New Roman" panose="02020603050405020304" pitchFamily="18" charset="0"/>
                          <a:cs typeface="Times New Roman" panose="02020603050405020304" pitchFamily="18" charset="0"/>
                        </a:rPr>
                        <a:t>SAĞLIK</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bg1">
                        <a:lumMod val="85000"/>
                      </a:schemeClr>
                    </a:solidFill>
                  </a:tcPr>
                </a:tc>
                <a:tc>
                  <a:txBody>
                    <a:bodyPr/>
                    <a:lstStyle/>
                    <a:p>
                      <a:pPr algn="ctr" fontAlgn="ctr"/>
                      <a:r>
                        <a:rPr lang="tr-TR" sz="1200" b="1" u="none" strike="noStrike" dirty="0">
                          <a:effectLst/>
                          <a:latin typeface="Times New Roman" panose="02020603050405020304" pitchFamily="18" charset="0"/>
                          <a:cs typeface="Times New Roman" panose="02020603050405020304" pitchFamily="18" charset="0"/>
                        </a:rPr>
                        <a:t>SÖZ.PER.</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bg1">
                        <a:lumMod val="85000"/>
                      </a:schemeClr>
                    </a:solidFill>
                  </a:tcPr>
                </a:tc>
                <a:tc>
                  <a:txBody>
                    <a:bodyPr/>
                    <a:lstStyle/>
                    <a:p>
                      <a:pPr algn="ctr" fontAlgn="ctr"/>
                      <a:r>
                        <a:rPr lang="tr-TR" sz="1200" b="1" u="none" strike="noStrike" dirty="0">
                          <a:effectLst/>
                          <a:latin typeface="Times New Roman" panose="02020603050405020304" pitchFamily="18" charset="0"/>
                          <a:cs typeface="Times New Roman" panose="02020603050405020304" pitchFamily="18" charset="0"/>
                        </a:rPr>
                        <a:t>TEKNİK</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bg1">
                        <a:lumMod val="85000"/>
                      </a:schemeClr>
                    </a:solidFill>
                  </a:tcPr>
                </a:tc>
                <a:tc>
                  <a:txBody>
                    <a:bodyPr/>
                    <a:lstStyle/>
                    <a:p>
                      <a:pPr algn="ctr" fontAlgn="ctr"/>
                      <a:r>
                        <a:rPr lang="tr-TR" sz="1200" b="1" u="none" strike="noStrike" dirty="0">
                          <a:effectLst/>
                          <a:latin typeface="Times New Roman" panose="02020603050405020304" pitchFamily="18" charset="0"/>
                          <a:cs typeface="Times New Roman" panose="02020603050405020304" pitchFamily="18" charset="0"/>
                        </a:rPr>
                        <a:t>VETERİNER</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bg1">
                        <a:lumMod val="85000"/>
                      </a:schemeClr>
                    </a:solidFill>
                  </a:tcPr>
                </a:tc>
                <a:tc>
                  <a:txBody>
                    <a:bodyPr/>
                    <a:lstStyle/>
                    <a:p>
                      <a:pPr algn="ctr" fontAlgn="ctr"/>
                      <a:r>
                        <a:rPr lang="tr-TR" sz="1200" b="1" u="none" strike="noStrike" dirty="0">
                          <a:effectLst/>
                          <a:latin typeface="Times New Roman" panose="02020603050405020304" pitchFamily="18" charset="0"/>
                          <a:cs typeface="Times New Roman" panose="02020603050405020304" pitchFamily="18" charset="0"/>
                        </a:rPr>
                        <a:t>GENEL TOP.</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bg1">
                        <a:lumMod val="85000"/>
                      </a:schemeClr>
                    </a:solidFill>
                  </a:tcPr>
                </a:tc>
                <a:extLst>
                  <a:ext uri="{0D108BD9-81ED-4DB2-BD59-A6C34878D82A}">
                    <a16:rowId xmlns:a16="http://schemas.microsoft.com/office/drawing/2014/main" val="10000"/>
                  </a:ext>
                </a:extLst>
              </a:tr>
              <a:tr h="222483">
                <a:tc>
                  <a:txBody>
                    <a:bodyPr/>
                    <a:lstStyle/>
                    <a:p>
                      <a:pPr algn="ctr" fontAlgn="b"/>
                      <a:r>
                        <a:rPr lang="tr-TR" sz="1400" b="1" u="none" strike="noStrike" dirty="0">
                          <a:effectLst/>
                          <a:latin typeface="Times New Roman" panose="02020603050405020304" pitchFamily="18" charset="0"/>
                          <a:cs typeface="Times New Roman" panose="02020603050405020304" pitchFamily="18" charset="0"/>
                        </a:rPr>
                        <a:t>TOPLAM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b">
                    <a:solidFill>
                      <a:schemeClr val="accent6">
                        <a:lumMod val="40000"/>
                        <a:lumOff val="60000"/>
                      </a:schemeClr>
                    </a:solidFill>
                  </a:tcPr>
                </a:tc>
                <a:tc>
                  <a:txBody>
                    <a:bodyPr/>
                    <a:lstStyle/>
                    <a:p>
                      <a:pPr algn="ctr" fontAlgn="b"/>
                      <a:r>
                        <a:rPr lang="tr-TR" sz="1400" b="1" u="none" strike="noStrike" dirty="0">
                          <a:effectLst/>
                          <a:latin typeface="Times New Roman" panose="02020603050405020304" pitchFamily="18" charset="0"/>
                          <a:cs typeface="Times New Roman" panose="02020603050405020304" pitchFamily="18" charset="0"/>
                        </a:rPr>
                        <a:t>389</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b">
                    <a:solidFill>
                      <a:schemeClr val="accent6">
                        <a:lumMod val="40000"/>
                        <a:lumOff val="60000"/>
                      </a:schemeClr>
                    </a:solidFill>
                  </a:tcPr>
                </a:tc>
                <a:tc>
                  <a:txBody>
                    <a:bodyPr/>
                    <a:lstStyle/>
                    <a:p>
                      <a:pPr algn="ctr" fontAlgn="b"/>
                      <a:r>
                        <a:rPr lang="tr-TR" sz="1400" b="1" u="none" strike="noStrike" dirty="0">
                          <a:effectLst/>
                          <a:latin typeface="Times New Roman" panose="02020603050405020304" pitchFamily="18" charset="0"/>
                          <a:cs typeface="Times New Roman" panose="02020603050405020304" pitchFamily="18" charset="0"/>
                        </a:rPr>
                        <a:t>994</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b">
                    <a:solidFill>
                      <a:schemeClr val="accent6">
                        <a:lumMod val="40000"/>
                        <a:lumOff val="60000"/>
                      </a:schemeClr>
                    </a:solidFill>
                  </a:tcPr>
                </a:tc>
                <a:tc>
                  <a:txBody>
                    <a:bodyPr/>
                    <a:lstStyle/>
                    <a:p>
                      <a:pPr algn="ctr" fontAlgn="b"/>
                      <a:r>
                        <a:rPr lang="tr-TR" sz="1400" b="1" u="none" strike="noStrike" dirty="0">
                          <a:effectLst/>
                          <a:latin typeface="Times New Roman" panose="02020603050405020304" pitchFamily="18" charset="0"/>
                          <a:cs typeface="Times New Roman" panose="02020603050405020304" pitchFamily="18" charset="0"/>
                        </a:rPr>
                        <a:t>183</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b">
                    <a:solidFill>
                      <a:schemeClr val="accent6">
                        <a:lumMod val="40000"/>
                        <a:lumOff val="60000"/>
                      </a:schemeClr>
                    </a:solidFill>
                  </a:tcPr>
                </a:tc>
                <a:tc>
                  <a:txBody>
                    <a:bodyPr/>
                    <a:lstStyle/>
                    <a:p>
                      <a:pPr algn="ctr" fontAlgn="b"/>
                      <a:r>
                        <a:rPr lang="tr-TR" sz="1400" b="1" u="none" strike="noStrike" dirty="0">
                          <a:effectLst/>
                          <a:latin typeface="Times New Roman" panose="02020603050405020304" pitchFamily="18" charset="0"/>
                          <a:cs typeface="Times New Roman" panose="02020603050405020304" pitchFamily="18" charset="0"/>
                        </a:rPr>
                        <a:t>275</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b">
                    <a:solidFill>
                      <a:schemeClr val="accent6">
                        <a:lumMod val="40000"/>
                        <a:lumOff val="60000"/>
                      </a:schemeClr>
                    </a:solidFill>
                  </a:tcPr>
                </a:tc>
                <a:tc>
                  <a:txBody>
                    <a:bodyPr/>
                    <a:lstStyle/>
                    <a:p>
                      <a:pPr algn="ctr" fontAlgn="b"/>
                      <a:r>
                        <a:rPr lang="tr-TR" sz="1400" b="1" u="none" strike="noStrike" dirty="0">
                          <a:effectLst/>
                          <a:latin typeface="Times New Roman" panose="02020603050405020304" pitchFamily="18" charset="0"/>
                          <a:cs typeface="Times New Roman" panose="02020603050405020304" pitchFamily="18" charset="0"/>
                        </a:rPr>
                        <a:t>278</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b">
                    <a:solidFill>
                      <a:schemeClr val="accent6">
                        <a:lumMod val="40000"/>
                        <a:lumOff val="60000"/>
                      </a:schemeClr>
                    </a:solidFill>
                  </a:tcPr>
                </a:tc>
                <a:tc>
                  <a:txBody>
                    <a:bodyPr/>
                    <a:lstStyle/>
                    <a:p>
                      <a:pPr algn="ctr" fontAlgn="b"/>
                      <a:r>
                        <a:rPr lang="tr-TR" sz="1400" b="1" u="none" strike="noStrike" dirty="0">
                          <a:effectLst/>
                          <a:latin typeface="Times New Roman" panose="02020603050405020304" pitchFamily="18" charset="0"/>
                          <a:cs typeface="Times New Roman" panose="02020603050405020304" pitchFamily="18" charset="0"/>
                        </a:rPr>
                        <a:t>336</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b">
                    <a:solidFill>
                      <a:schemeClr val="accent6">
                        <a:lumMod val="40000"/>
                        <a:lumOff val="60000"/>
                      </a:schemeClr>
                    </a:solidFill>
                  </a:tcPr>
                </a:tc>
                <a:tc>
                  <a:txBody>
                    <a:bodyPr/>
                    <a:lstStyle/>
                    <a:p>
                      <a:pPr algn="ctr" fontAlgn="b"/>
                      <a:r>
                        <a:rPr lang="tr-TR" sz="1400" b="1" u="none" strike="noStrike" dirty="0">
                          <a:effectLst/>
                          <a:latin typeface="Times New Roman" panose="02020603050405020304" pitchFamily="18" charset="0"/>
                          <a:cs typeface="Times New Roman" panose="02020603050405020304" pitchFamily="18" charset="0"/>
                        </a:rPr>
                        <a:t>2455</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b">
                    <a:solidFill>
                      <a:schemeClr val="accent6">
                        <a:lumMod val="40000"/>
                        <a:lumOff val="60000"/>
                      </a:schemeClr>
                    </a:solidFill>
                  </a:tcPr>
                </a:tc>
                <a:extLst>
                  <a:ext uri="{0D108BD9-81ED-4DB2-BD59-A6C34878D82A}">
                    <a16:rowId xmlns:a16="http://schemas.microsoft.com/office/drawing/2014/main" val="10001"/>
                  </a:ext>
                </a:extLst>
              </a:tr>
              <a:tr h="222483">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23 YIL HİZMET SÜRESİ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58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3</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19</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98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extLst>
                  <a:ext uri="{0D108BD9-81ED-4DB2-BD59-A6C34878D82A}">
                    <a16:rowId xmlns:a16="http://schemas.microsoft.com/office/drawing/2014/main" val="10002"/>
                  </a:ext>
                </a:extLst>
              </a:tr>
              <a:tr h="222483">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ALT BÖLGE</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115</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extLst>
                  <a:ext uri="{0D108BD9-81ED-4DB2-BD59-A6C34878D82A}">
                    <a16:rowId xmlns:a16="http://schemas.microsoft.com/office/drawing/2014/main" val="10003"/>
                  </a:ext>
                </a:extLst>
              </a:tr>
              <a:tr h="222483">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AYNI İL</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45</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96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extLst>
                  <a:ext uri="{0D108BD9-81ED-4DB2-BD59-A6C34878D82A}">
                    <a16:rowId xmlns:a16="http://schemas.microsoft.com/office/drawing/2014/main" val="10004"/>
                  </a:ext>
                </a:extLst>
              </a:tr>
              <a:tr h="222483">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BECAYİŞ</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extLst>
                  <a:ext uri="{0D108BD9-81ED-4DB2-BD59-A6C34878D82A}">
                    <a16:rowId xmlns:a16="http://schemas.microsoft.com/office/drawing/2014/main" val="10005"/>
                  </a:ext>
                </a:extLst>
              </a:tr>
              <a:tr h="222483">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BOŞANMA</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a:effectLst/>
                          <a:latin typeface="Times New Roman" panose="02020603050405020304" pitchFamily="18" charset="0"/>
                          <a:cs typeface="Times New Roman" panose="02020603050405020304" pitchFamily="18" charset="0"/>
                        </a:rPr>
                        <a:t>2</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extLst>
                  <a:ext uri="{0D108BD9-81ED-4DB2-BD59-A6C34878D82A}">
                    <a16:rowId xmlns:a16="http://schemas.microsoft.com/office/drawing/2014/main" val="10006"/>
                  </a:ext>
                </a:extLst>
              </a:tr>
              <a:tr h="222483">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CAN GÜVENLİĞİ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extLst>
                  <a:ext uri="{0D108BD9-81ED-4DB2-BD59-A6C34878D82A}">
                    <a16:rowId xmlns:a16="http://schemas.microsoft.com/office/drawing/2014/main" val="10007"/>
                  </a:ext>
                </a:extLst>
              </a:tr>
              <a:tr h="222483">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ÇOCUĞUNUN ÖĞRENİM DURUMU</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extLst>
                  <a:ext uri="{0D108BD9-81ED-4DB2-BD59-A6C34878D82A}">
                    <a16:rowId xmlns:a16="http://schemas.microsoft.com/office/drawing/2014/main" val="10008"/>
                  </a:ext>
                </a:extLst>
              </a:tr>
              <a:tr h="222483">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DİSİPLİN SORUŞTURMASI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19</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39</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extLst>
                  <a:ext uri="{0D108BD9-81ED-4DB2-BD59-A6C34878D82A}">
                    <a16:rowId xmlns:a16="http://schemas.microsoft.com/office/drawing/2014/main" val="10009"/>
                  </a:ext>
                </a:extLst>
              </a:tr>
              <a:tr h="222483">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DÖNEM TAYİNİ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240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58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92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451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extLst>
                  <a:ext uri="{0D108BD9-81ED-4DB2-BD59-A6C34878D82A}">
                    <a16:rowId xmlns:a16="http://schemas.microsoft.com/office/drawing/2014/main" val="10010"/>
                  </a:ext>
                </a:extLst>
              </a:tr>
              <a:tr h="222483">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EŞ DURUMU</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126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241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42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444</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extLst>
                  <a:ext uri="{0D108BD9-81ED-4DB2-BD59-A6C34878D82A}">
                    <a16:rowId xmlns:a16="http://schemas.microsoft.com/office/drawing/2014/main" val="10011"/>
                  </a:ext>
                </a:extLst>
              </a:tr>
              <a:tr h="222483">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GEÇİCİ GÖREVİNİN KALDIRILMASI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3</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extLst>
                  <a:ext uri="{0D108BD9-81ED-4DB2-BD59-A6C34878D82A}">
                    <a16:rowId xmlns:a16="http://schemas.microsoft.com/office/drawing/2014/main" val="10012"/>
                  </a:ext>
                </a:extLst>
              </a:tr>
              <a:tr h="435876">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GÖREVİNİN DEVAMI (MAHKEME KAR. VE ÖĞRENİM DURUMU)</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3</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3</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extLst>
                  <a:ext uri="{0D108BD9-81ED-4DB2-BD59-A6C34878D82A}">
                    <a16:rowId xmlns:a16="http://schemas.microsoft.com/office/drawing/2014/main" val="10013"/>
                  </a:ext>
                </a:extLst>
              </a:tr>
              <a:tr h="435876">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İPTAL ONAYI (DÖNEM VE MAZERET TAYİNİ)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5</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95</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14</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162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extLst>
                  <a:ext uri="{0D108BD9-81ED-4DB2-BD59-A6C34878D82A}">
                    <a16:rowId xmlns:a16="http://schemas.microsoft.com/office/drawing/2014/main" val="10014"/>
                  </a:ext>
                </a:extLst>
              </a:tr>
              <a:tr h="222483">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MAHKEME KARARI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a:effectLst/>
                          <a:latin typeface="Times New Roman" panose="02020603050405020304" pitchFamily="18" charset="0"/>
                          <a:cs typeface="Times New Roman" panose="02020603050405020304" pitchFamily="18" charset="0"/>
                        </a:rPr>
                        <a:t> </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3</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15</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extLst>
                  <a:ext uri="{0D108BD9-81ED-4DB2-BD59-A6C34878D82A}">
                    <a16:rowId xmlns:a16="http://schemas.microsoft.com/office/drawing/2014/main" val="10015"/>
                  </a:ext>
                </a:extLst>
              </a:tr>
              <a:tr h="222483">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MAZERETİN SONA ERMESİ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a:effectLst/>
                          <a:latin typeface="Times New Roman" panose="02020603050405020304" pitchFamily="18" charset="0"/>
                          <a:cs typeface="Times New Roman" panose="02020603050405020304" pitchFamily="18" charset="0"/>
                        </a:rPr>
                        <a:t> </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5</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extLst>
                  <a:ext uri="{0D108BD9-81ED-4DB2-BD59-A6C34878D82A}">
                    <a16:rowId xmlns:a16="http://schemas.microsoft.com/office/drawing/2014/main" val="10016"/>
                  </a:ext>
                </a:extLst>
              </a:tr>
              <a:tr h="435876">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NAKİL (76.MAD. MEMUR VE YÖNETMELİK DIŞI DKMP)</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378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273</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a:effectLst/>
                          <a:latin typeface="Times New Roman" panose="02020603050405020304" pitchFamily="18" charset="0"/>
                          <a:cs typeface="Times New Roman" panose="02020603050405020304" pitchFamily="18" charset="0"/>
                        </a:rPr>
                        <a:t>26</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40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823</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extLst>
                  <a:ext uri="{0D108BD9-81ED-4DB2-BD59-A6C34878D82A}">
                    <a16:rowId xmlns:a16="http://schemas.microsoft.com/office/drawing/2014/main" val="10017"/>
                  </a:ext>
                </a:extLst>
              </a:tr>
              <a:tr h="222483">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OLAĞANÜSTÜ VE ÖZEL DURUM</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extLst>
                  <a:ext uri="{0D108BD9-81ED-4DB2-BD59-A6C34878D82A}">
                    <a16:rowId xmlns:a16="http://schemas.microsoft.com/office/drawing/2014/main" val="10018"/>
                  </a:ext>
                </a:extLst>
              </a:tr>
              <a:tr h="222483">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ÖĞRENİM DURUMU</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29</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47</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extLst>
                  <a:ext uri="{0D108BD9-81ED-4DB2-BD59-A6C34878D82A}">
                    <a16:rowId xmlns:a16="http://schemas.microsoft.com/office/drawing/2014/main" val="10019"/>
                  </a:ext>
                </a:extLst>
              </a:tr>
              <a:tr h="222483">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SAĞLIK DURUMU</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4</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5</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59</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1">
                        <a:lumMod val="40000"/>
                        <a:lumOff val="60000"/>
                      </a:schemeClr>
                    </a:solidFill>
                  </a:tcPr>
                </a:tc>
                <a:extLst>
                  <a:ext uri="{0D108BD9-81ED-4DB2-BD59-A6C34878D82A}">
                    <a16:rowId xmlns:a16="http://schemas.microsoft.com/office/drawing/2014/main" val="10020"/>
                  </a:ext>
                </a:extLst>
              </a:tr>
              <a:tr h="222483">
                <a:tc>
                  <a:txBody>
                    <a:bodyPr/>
                    <a:lstStyle/>
                    <a:p>
                      <a:pPr algn="l" fontAlgn="b"/>
                      <a:r>
                        <a:rPr lang="tr-TR" sz="1400" u="none" strike="noStrike" dirty="0">
                          <a:effectLst/>
                          <a:latin typeface="Times New Roman" panose="02020603050405020304" pitchFamily="18" charset="0"/>
                          <a:cs typeface="Times New Roman" panose="02020603050405020304" pitchFamily="18" charset="0"/>
                        </a:rPr>
                        <a:t>UNVAN DEĞİŞİKLİĞİ-NAKİL</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088" marR="9088" marT="9088" marB="0" anchor="ctr">
                    <a:solidFill>
                      <a:schemeClr val="accent3">
                        <a:lumMod val="40000"/>
                        <a:lumOff val="60000"/>
                      </a:schemeClr>
                    </a:solidFill>
                  </a:tcPr>
                </a:tc>
                <a:extLst>
                  <a:ext uri="{0D108BD9-81ED-4DB2-BD59-A6C34878D82A}">
                    <a16:rowId xmlns:a16="http://schemas.microsoft.com/office/drawing/2014/main" val="10021"/>
                  </a:ext>
                </a:extLst>
              </a:tr>
            </a:tbl>
          </a:graphicData>
        </a:graphic>
      </p:graphicFrame>
      <p:sp>
        <p:nvSpPr>
          <p:cNvPr id="6" name="Başlık 1"/>
          <p:cNvSpPr txBox="1">
            <a:spLocks/>
          </p:cNvSpPr>
          <p:nvPr/>
        </p:nvSpPr>
        <p:spPr>
          <a:xfrm>
            <a:off x="1475656" y="260648"/>
            <a:ext cx="6724568" cy="533867"/>
          </a:xfrm>
          <a:prstGeom prst="rect">
            <a:avLst/>
          </a:prstGeom>
          <a:effectLst>
            <a:outerShdw blurRad="50800" dist="38100" algn="l" rotWithShape="0">
              <a:prstClr val="black">
                <a:alpha val="40000"/>
              </a:prstClr>
            </a:outerShdw>
          </a:effectLst>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800" b="1" dirty="0">
                <a:solidFill>
                  <a:srgbClr val="C00000"/>
                </a:solidFill>
                <a:latin typeface="Times New Roman" panose="02020603050405020304" pitchFamily="18" charset="0"/>
                <a:cs typeface="Times New Roman" panose="02020603050405020304" pitchFamily="18" charset="0"/>
              </a:rPr>
              <a:t>KURUM İÇİ YER DEĞİŞİKLİĞİ - 2021</a:t>
            </a:r>
          </a:p>
        </p:txBody>
      </p:sp>
    </p:spTree>
    <p:extLst>
      <p:ext uri="{BB962C8B-B14F-4D97-AF65-F5344CB8AC3E}">
        <p14:creationId xmlns:p14="http://schemas.microsoft.com/office/powerpoint/2010/main" val="39060942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201031682"/>
              </p:ext>
            </p:extLst>
          </p:nvPr>
        </p:nvGraphicFramePr>
        <p:xfrm>
          <a:off x="395534" y="1700807"/>
          <a:ext cx="8280922" cy="4812125"/>
        </p:xfrm>
        <a:graphic>
          <a:graphicData uri="http://schemas.openxmlformats.org/drawingml/2006/table">
            <a:tbl>
              <a:tblPr>
                <a:tableStyleId>{5C22544A-7EE6-4342-B048-85BDC9FD1C3A}</a:tableStyleId>
              </a:tblPr>
              <a:tblGrid>
                <a:gridCol w="1707940">
                  <a:extLst>
                    <a:ext uri="{9D8B030D-6E8A-4147-A177-3AD203B41FA5}">
                      <a16:colId xmlns:a16="http://schemas.microsoft.com/office/drawing/2014/main" val="20000"/>
                    </a:ext>
                  </a:extLst>
                </a:gridCol>
                <a:gridCol w="825368">
                  <a:extLst>
                    <a:ext uri="{9D8B030D-6E8A-4147-A177-3AD203B41FA5}">
                      <a16:colId xmlns:a16="http://schemas.microsoft.com/office/drawing/2014/main" val="20001"/>
                    </a:ext>
                  </a:extLst>
                </a:gridCol>
                <a:gridCol w="1139102">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1084264">
                  <a:extLst>
                    <a:ext uri="{9D8B030D-6E8A-4147-A177-3AD203B41FA5}">
                      <a16:colId xmlns:a16="http://schemas.microsoft.com/office/drawing/2014/main" val="20004"/>
                    </a:ext>
                  </a:extLst>
                </a:gridCol>
                <a:gridCol w="743649">
                  <a:extLst>
                    <a:ext uri="{9D8B030D-6E8A-4147-A177-3AD203B41FA5}">
                      <a16:colId xmlns:a16="http://schemas.microsoft.com/office/drawing/2014/main" val="20005"/>
                    </a:ext>
                  </a:extLst>
                </a:gridCol>
                <a:gridCol w="1046011">
                  <a:extLst>
                    <a:ext uri="{9D8B030D-6E8A-4147-A177-3AD203B41FA5}">
                      <a16:colId xmlns:a16="http://schemas.microsoft.com/office/drawing/2014/main" val="20006"/>
                    </a:ext>
                  </a:extLst>
                </a:gridCol>
                <a:gridCol w="942500">
                  <a:extLst>
                    <a:ext uri="{9D8B030D-6E8A-4147-A177-3AD203B41FA5}">
                      <a16:colId xmlns:a16="http://schemas.microsoft.com/office/drawing/2014/main" val="20007"/>
                    </a:ext>
                  </a:extLst>
                </a:gridCol>
              </a:tblGrid>
              <a:tr h="1008113">
                <a:tc gridSpan="8">
                  <a:txBody>
                    <a:bodyPr/>
                    <a:lstStyle/>
                    <a:p>
                      <a:pPr algn="ctr" fontAlgn="ctr"/>
                      <a:r>
                        <a:rPr lang="tr-TR" sz="3600" b="1" u="none" strike="noStrike" dirty="0">
                          <a:solidFill>
                            <a:srgbClr val="C00000"/>
                          </a:solidFill>
                          <a:effectLst/>
                          <a:latin typeface="Times New Roman" panose="02020603050405020304" pitchFamily="18" charset="0"/>
                          <a:cs typeface="Times New Roman" panose="02020603050405020304" pitchFamily="18" charset="0"/>
                        </a:rPr>
                        <a:t>2021 YILINDA TESİS EDİLEN İŞLEMLER</a:t>
                      </a:r>
                      <a:endParaRPr lang="tr-TR" sz="3600" b="1" i="0" u="none" strike="noStrike" dirty="0">
                        <a:solidFill>
                          <a:srgbClr val="C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753954">
                <a:tc>
                  <a:txBody>
                    <a:bodyPr/>
                    <a:lstStyle/>
                    <a:p>
                      <a:pPr algn="l" fontAlgn="ctr"/>
                      <a:r>
                        <a:rPr lang="tr-TR" sz="1400" b="1" u="none" strike="noStrike" dirty="0">
                          <a:effectLst/>
                          <a:latin typeface="Times New Roman" panose="02020603050405020304" pitchFamily="18" charset="0"/>
                          <a:cs typeface="Times New Roman" panose="02020603050405020304" pitchFamily="18" charset="0"/>
                        </a:rPr>
                        <a:t>YAPILAN İŞLENLER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MEMUR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MÜHENDİS</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SAĞLIK</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tr-TR" sz="1400" b="1" i="0" u="none" strike="noStrike" dirty="0">
                          <a:solidFill>
                            <a:schemeClr val="dk1"/>
                          </a:solidFill>
                          <a:effectLst/>
                          <a:latin typeface="Times New Roman" panose="02020603050405020304" pitchFamily="18" charset="0"/>
                          <a:cs typeface="Times New Roman" panose="02020603050405020304" pitchFamily="18" charset="0"/>
                        </a:rPr>
                        <a:t>SÖZ.</a:t>
                      </a:r>
                      <a:r>
                        <a:rPr lang="tr-TR" sz="1400" b="1" i="0" u="none" strike="noStrike" baseline="0" dirty="0">
                          <a:solidFill>
                            <a:schemeClr val="dk1"/>
                          </a:solidFill>
                          <a:effectLst/>
                          <a:latin typeface="Times New Roman" panose="02020603050405020304" pitchFamily="18" charset="0"/>
                          <a:cs typeface="Times New Roman" panose="02020603050405020304" pitchFamily="18" charset="0"/>
                        </a:rPr>
                        <a:t> PER.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TEKNİK</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tr-TR" sz="1400" b="1" i="0" u="none" strike="noStrike" dirty="0">
                          <a:solidFill>
                            <a:schemeClr val="dk1"/>
                          </a:solidFill>
                          <a:effectLst/>
                          <a:latin typeface="Times New Roman" panose="02020603050405020304" pitchFamily="18" charset="0"/>
                          <a:cs typeface="Times New Roman" panose="02020603050405020304" pitchFamily="18" charset="0"/>
                        </a:rPr>
                        <a:t>VET.HEK.</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GENEL TOPLAM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bg1">
                        <a:lumMod val="85000"/>
                      </a:schemeClr>
                    </a:solidFill>
                  </a:tcPr>
                </a:tc>
                <a:extLst>
                  <a:ext uri="{0D108BD9-81ED-4DB2-BD59-A6C34878D82A}">
                    <a16:rowId xmlns:a16="http://schemas.microsoft.com/office/drawing/2014/main" val="10001"/>
                  </a:ext>
                </a:extLst>
              </a:tr>
              <a:tr h="433004">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TOPLAM</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767</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1188</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200</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278</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412</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373</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3218</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10002"/>
                  </a:ext>
                </a:extLst>
              </a:tr>
              <a:tr h="505227">
                <a:tc>
                  <a:txBody>
                    <a:bodyPr/>
                    <a:lstStyle/>
                    <a:p>
                      <a:pPr algn="l" fontAlgn="ctr"/>
                      <a:r>
                        <a:rPr lang="tr-TR" sz="1400" u="none" strike="noStrike" dirty="0">
                          <a:effectLst/>
                          <a:latin typeface="Times New Roman" panose="02020603050405020304" pitchFamily="18" charset="0"/>
                          <a:cs typeface="Times New Roman" panose="02020603050405020304" pitchFamily="18" charset="0"/>
                        </a:rPr>
                        <a:t>AÇIKTAN ATAMA</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126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66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5</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3</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20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17</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237</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10003"/>
                  </a:ext>
                </a:extLst>
              </a:tr>
              <a:tr h="505227">
                <a:tc>
                  <a:txBody>
                    <a:bodyPr/>
                    <a:lstStyle/>
                    <a:p>
                      <a:pPr algn="l" fontAlgn="ctr"/>
                      <a:r>
                        <a:rPr lang="tr-TR" sz="1400" u="none" strike="noStrike" dirty="0">
                          <a:effectLst/>
                          <a:highlight>
                            <a:srgbClr val="FFFF00"/>
                          </a:highlight>
                          <a:latin typeface="Times New Roman" panose="02020603050405020304" pitchFamily="18" charset="0"/>
                          <a:cs typeface="Times New Roman" panose="02020603050405020304" pitchFamily="18" charset="0"/>
                        </a:rPr>
                        <a:t>KURUM İÇİ </a:t>
                      </a:r>
                      <a:r>
                        <a:rPr lang="tr-TR" sz="1400" u="none" strike="noStrike" dirty="0">
                          <a:solidFill>
                            <a:srgbClr val="FF0000"/>
                          </a:solidFill>
                          <a:effectLst/>
                          <a:highlight>
                            <a:srgbClr val="FFFF00"/>
                          </a:highlight>
                          <a:latin typeface="Times New Roman" panose="02020603050405020304" pitchFamily="18" charset="0"/>
                          <a:cs typeface="Times New Roman" panose="02020603050405020304" pitchFamily="18" charset="0"/>
                        </a:rPr>
                        <a:t>ATAMA</a:t>
                      </a:r>
                      <a:endParaRPr lang="tr-TR" sz="1400" b="0" i="0" u="none" strike="noStrike" dirty="0">
                        <a:solidFill>
                          <a:srgbClr val="FF0000"/>
                        </a:solidFill>
                        <a:effectLst/>
                        <a:highlight>
                          <a:srgbClr val="FFFF00"/>
                        </a:highligh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129</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48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10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48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16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251</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extLst>
                  <a:ext uri="{0D108BD9-81ED-4DB2-BD59-A6C34878D82A}">
                    <a16:rowId xmlns:a16="http://schemas.microsoft.com/office/drawing/2014/main" val="10004"/>
                  </a:ext>
                </a:extLst>
              </a:tr>
              <a:tr h="753954">
                <a:tc>
                  <a:txBody>
                    <a:bodyPr/>
                    <a:lstStyle/>
                    <a:p>
                      <a:pPr algn="l" fontAlgn="ctr"/>
                      <a:r>
                        <a:rPr lang="tr-TR" sz="1400" u="none" strike="noStrike" dirty="0">
                          <a:effectLst/>
                          <a:latin typeface="Times New Roman" panose="02020603050405020304" pitchFamily="18" charset="0"/>
                          <a:cs typeface="Times New Roman" panose="02020603050405020304" pitchFamily="18" charset="0"/>
                        </a:rPr>
                        <a:t>KURUM İÇİ YER DEĞİŞİKLİĞİ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389</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994</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183</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275</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278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336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2455</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10005"/>
                  </a:ext>
                </a:extLst>
              </a:tr>
              <a:tr h="753954">
                <a:tc>
                  <a:txBody>
                    <a:bodyPr/>
                    <a:lstStyle/>
                    <a:p>
                      <a:pPr algn="l" fontAlgn="ctr"/>
                      <a:r>
                        <a:rPr lang="tr-TR" sz="1400" u="none" strike="noStrike" dirty="0">
                          <a:effectLst/>
                          <a:latin typeface="Times New Roman" panose="02020603050405020304" pitchFamily="18" charset="0"/>
                          <a:cs typeface="Times New Roman" panose="02020603050405020304" pitchFamily="18" charset="0"/>
                        </a:rPr>
                        <a:t>NAKLEN KURUMLARARASI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123</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80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 </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66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4</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275</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extLst>
                  <a:ext uri="{0D108BD9-81ED-4DB2-BD59-A6C34878D82A}">
                    <a16:rowId xmlns:a16="http://schemas.microsoft.com/office/drawing/2014/main" val="10006"/>
                  </a:ext>
                </a:extLst>
              </a:tr>
            </a:tbl>
          </a:graphicData>
        </a:graphic>
      </p:graphicFrame>
      <p:pic>
        <p:nvPicPr>
          <p:cNvPr id="7" name="Resim 6">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873344" y="116632"/>
            <a:ext cx="1325302" cy="1325302"/>
          </a:xfrm>
          <a:prstGeom prst="rect">
            <a:avLst/>
          </a:prstGeom>
        </p:spPr>
      </p:pic>
    </p:spTree>
    <p:extLst>
      <p:ext uri="{BB962C8B-B14F-4D97-AF65-F5344CB8AC3E}">
        <p14:creationId xmlns:p14="http://schemas.microsoft.com/office/powerpoint/2010/main" val="3519172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B9CB280-F347-4D15-A0DD-9E2139528F06}"/>
              </a:ext>
            </a:extLst>
          </p:cNvPr>
          <p:cNvSpPr>
            <a:spLocks noGrp="1"/>
          </p:cNvSpPr>
          <p:nvPr>
            <p:ph idx="1"/>
          </p:nvPr>
        </p:nvSpPr>
        <p:spPr>
          <a:xfrm>
            <a:off x="395536" y="188640"/>
            <a:ext cx="8291264" cy="5937523"/>
          </a:xfrm>
        </p:spPr>
        <p:txBody>
          <a:bodyPr/>
          <a:lstStyle/>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lgn="ctr">
              <a:buNone/>
            </a:pPr>
            <a:r>
              <a:rPr lang="tr-TR" sz="3600" b="1" dirty="0"/>
              <a:t>TAŞRA TEŞKİLATI PERSONELİNİN YER DEĞİŞTİRME SURETİYLE ATANMALARINA İLİŞKİN YÖNETMELİK</a:t>
            </a:r>
          </a:p>
          <a:p>
            <a:pPr marL="0" indent="0" algn="ctr">
              <a:buNone/>
            </a:pPr>
            <a:r>
              <a:rPr lang="tr-TR" sz="3600" b="1" dirty="0"/>
              <a:t>12.08.2009</a:t>
            </a:r>
          </a:p>
        </p:txBody>
      </p:sp>
      <p:pic>
        <p:nvPicPr>
          <p:cNvPr id="4" name="Resim 3">
            <a:extLst>
              <a:ext uri="{FF2B5EF4-FFF2-40B4-BE49-F238E27FC236}">
                <a16:creationId xmlns:a16="http://schemas.microsoft.com/office/drawing/2014/main" id="{08D215CB-1D54-41F9-8BFB-450F056DB9D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065004" y="332656"/>
            <a:ext cx="2952328" cy="2016224"/>
          </a:xfrm>
          <a:prstGeom prst="rect">
            <a:avLst/>
          </a:prstGeom>
        </p:spPr>
      </p:pic>
    </p:spTree>
    <p:extLst>
      <p:ext uri="{BB962C8B-B14F-4D97-AF65-F5344CB8AC3E}">
        <p14:creationId xmlns:p14="http://schemas.microsoft.com/office/powerpoint/2010/main" val="2065712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01974"/>
            <a:ext cx="8291264" cy="4324189"/>
          </a:xfrm>
        </p:spPr>
        <p:txBody>
          <a:bodyPr>
            <a:normAutofit lnSpcReduction="10000"/>
          </a:bodyPr>
          <a:lstStyle/>
          <a:p>
            <a:pPr marL="0" indent="0" algn="ctr">
              <a:buNone/>
            </a:pPr>
            <a:endParaRPr lang="tr-TR" sz="800" b="1" dirty="0"/>
          </a:p>
          <a:p>
            <a:pPr marL="0" indent="0" algn="ctr">
              <a:buNone/>
            </a:pPr>
            <a:r>
              <a:rPr lang="tr-TR" b="1" dirty="0"/>
              <a:t>Unvan değişikliği suretiyle yapılan atamalar (Madde 19)</a:t>
            </a:r>
          </a:p>
          <a:p>
            <a:pPr marL="0" indent="0" algn="ctr">
              <a:buNone/>
            </a:pPr>
            <a:endParaRPr lang="tr-TR" sz="800" b="1" dirty="0"/>
          </a:p>
          <a:p>
            <a:pPr marL="0" indent="0" algn="just">
              <a:buNone/>
            </a:pPr>
            <a:r>
              <a:rPr lang="tr-TR" dirty="0"/>
              <a:t>Yönetmelikte belirtilen il müdürü hariç diğer yöneticilerden kendi istekleri ile görevden ayrılmak isteyenler halen çalıştıkları yerde bir yıl çalışmak şartıyla yönetmelik hükümlerine bağlı kalmaksızın mevcut veya başka hizmet bölgelerine atanabilirler. </a:t>
            </a: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4501" y="188640"/>
            <a:ext cx="1613334" cy="1613334"/>
          </a:xfrm>
          <a:prstGeom prst="rect">
            <a:avLst/>
          </a:prstGeom>
        </p:spPr>
      </p:pic>
    </p:spTree>
    <p:extLst>
      <p:ext uri="{BB962C8B-B14F-4D97-AF65-F5344CB8AC3E}">
        <p14:creationId xmlns:p14="http://schemas.microsoft.com/office/powerpoint/2010/main" val="17957597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01974"/>
            <a:ext cx="8291264" cy="4324189"/>
          </a:xfrm>
        </p:spPr>
        <p:txBody>
          <a:bodyPr>
            <a:normAutofit/>
          </a:bodyPr>
          <a:lstStyle/>
          <a:p>
            <a:pPr marL="0" indent="0" algn="ctr">
              <a:buNone/>
            </a:pPr>
            <a:endParaRPr lang="tr-TR" sz="800" b="1" dirty="0"/>
          </a:p>
          <a:p>
            <a:pPr marL="0" indent="0" algn="ctr">
              <a:buNone/>
            </a:pPr>
            <a:r>
              <a:rPr lang="tr-TR" b="1" dirty="0"/>
              <a:t>Hizmet gereği yapılabilecek yer değiştirmeler (Madde 20)</a:t>
            </a:r>
          </a:p>
          <a:p>
            <a:pPr marL="0" indent="0" algn="just">
              <a:buNone/>
            </a:pPr>
            <a:endParaRPr lang="tr-TR" sz="800" b="1" dirty="0"/>
          </a:p>
          <a:p>
            <a:pPr marL="0" indent="0" algn="just">
              <a:buNone/>
            </a:pPr>
            <a:r>
              <a:rPr lang="tr-TR" dirty="0"/>
              <a:t>Haklarında adli veya idari soruşturma yürütülenlerden soruşturma sonucunda bulundukları yerde görev yapmalarında sakınca görülenlerin hizmet biriminin teklifi ile görev yerleri değiştirilir. </a:t>
            </a: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4501" y="188640"/>
            <a:ext cx="1613334" cy="1613334"/>
          </a:xfrm>
          <a:prstGeom prst="rect">
            <a:avLst/>
          </a:prstGeom>
        </p:spPr>
      </p:pic>
    </p:spTree>
    <p:extLst>
      <p:ext uri="{BB962C8B-B14F-4D97-AF65-F5344CB8AC3E}">
        <p14:creationId xmlns:p14="http://schemas.microsoft.com/office/powerpoint/2010/main" val="3857802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916832"/>
            <a:ext cx="8291264" cy="4209331"/>
          </a:xfrm>
        </p:spPr>
        <p:txBody>
          <a:bodyPr>
            <a:normAutofit lnSpcReduction="10000"/>
          </a:bodyPr>
          <a:lstStyle/>
          <a:p>
            <a:pPr marL="0" indent="0" algn="ctr">
              <a:buNone/>
            </a:pPr>
            <a:endParaRPr lang="tr-TR" sz="800" b="1" dirty="0"/>
          </a:p>
          <a:p>
            <a:pPr marL="0" indent="0" algn="ctr">
              <a:buNone/>
            </a:pPr>
            <a:r>
              <a:rPr lang="tr-TR" sz="3600" b="1" dirty="0"/>
              <a:t>Karşılıklı yer değiştirme suretiyle atama (Madde 23)</a:t>
            </a:r>
          </a:p>
          <a:p>
            <a:pPr marL="0" indent="0" algn="just">
              <a:buNone/>
            </a:pPr>
            <a:endParaRPr lang="tr-TR" sz="800" dirty="0"/>
          </a:p>
          <a:p>
            <a:pPr marL="0" indent="0" algn="just">
              <a:buNone/>
            </a:pPr>
            <a:r>
              <a:rPr lang="tr-TR" dirty="0"/>
              <a:t>Aynı norma tabi olan personel, bulunduğu yerde en az bir yıl çalışmaları kaydıyla bir defaya mahsus olmak üzere karşılıklı olarak yerleri değiştirilebilir. Kuruluşlara atama yapılabilmesi için atanılacak kuruluşun atanma şartlarını taşıması gerekir. </a:t>
            </a: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4501" y="188640"/>
            <a:ext cx="1613334" cy="1613334"/>
          </a:xfrm>
          <a:prstGeom prst="rect">
            <a:avLst/>
          </a:prstGeom>
        </p:spPr>
      </p:pic>
    </p:spTree>
    <p:extLst>
      <p:ext uri="{BB962C8B-B14F-4D97-AF65-F5344CB8AC3E}">
        <p14:creationId xmlns:p14="http://schemas.microsoft.com/office/powerpoint/2010/main" val="26302238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01974"/>
            <a:ext cx="8291264" cy="4324189"/>
          </a:xfrm>
        </p:spPr>
        <p:txBody>
          <a:bodyPr>
            <a:normAutofit/>
          </a:bodyPr>
          <a:lstStyle/>
          <a:p>
            <a:pPr marL="0" indent="0" algn="ctr">
              <a:buNone/>
            </a:pPr>
            <a:endParaRPr lang="tr-TR" sz="2500" b="1" dirty="0"/>
          </a:p>
          <a:p>
            <a:pPr marL="0" indent="0" algn="ctr">
              <a:buNone/>
            </a:pPr>
            <a:r>
              <a:rPr lang="tr-TR" sz="4000" b="1" dirty="0"/>
              <a:t>Hüküm Bulunmayan Hallerde</a:t>
            </a:r>
          </a:p>
          <a:p>
            <a:pPr marL="0" indent="0" algn="ctr">
              <a:buNone/>
            </a:pPr>
            <a:endParaRPr lang="tr-TR" sz="2500" b="1" dirty="0"/>
          </a:p>
          <a:p>
            <a:pPr marL="0" indent="0" algn="just">
              <a:buNone/>
            </a:pPr>
            <a:r>
              <a:rPr lang="tr-TR" dirty="0"/>
              <a:t>Bakanlığımız Taşra Personelinin Yer Değiştirme Suretiyle atanmalarına ilişkin yönetmelikte hüküm bulunmayan hallerde ise Genel Yönetmelik hükümleri uygulanır.</a:t>
            </a:r>
          </a:p>
          <a:p>
            <a:pPr marL="0" indent="0" algn="just">
              <a:buNone/>
            </a:pPr>
            <a:endParaRPr lang="tr-TR" sz="2500" dirty="0"/>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734501" y="188640"/>
            <a:ext cx="1613334" cy="1613334"/>
          </a:xfrm>
          <a:prstGeom prst="rect">
            <a:avLst/>
          </a:prstGeom>
        </p:spPr>
      </p:pic>
    </p:spTree>
    <p:extLst>
      <p:ext uri="{BB962C8B-B14F-4D97-AF65-F5344CB8AC3E}">
        <p14:creationId xmlns:p14="http://schemas.microsoft.com/office/powerpoint/2010/main" val="39405906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44824"/>
            <a:ext cx="8291264" cy="4464496"/>
          </a:xfrm>
        </p:spPr>
        <p:txBody>
          <a:bodyPr>
            <a:normAutofit/>
          </a:bodyPr>
          <a:lstStyle/>
          <a:p>
            <a:pPr marL="0" indent="0" algn="ctr">
              <a:buNone/>
            </a:pPr>
            <a:r>
              <a:rPr lang="tr-TR" sz="2400" b="1" dirty="0"/>
              <a:t>Yer Değiştirme Suretiyle Atamalarda Dikkat Edilecek Hususlar (Madde 9)</a:t>
            </a:r>
          </a:p>
          <a:p>
            <a:pPr marL="0" indent="0" algn="ctr">
              <a:buNone/>
            </a:pPr>
            <a:endParaRPr lang="tr-TR" sz="900" b="1" dirty="0"/>
          </a:p>
          <a:p>
            <a:pPr marL="0" indent="0" algn="just">
              <a:buNone/>
            </a:pPr>
            <a:r>
              <a:rPr lang="tr-TR" sz="2400" dirty="0"/>
              <a:t>İlgili mevzuatı uyarınca zorunlu yer değiştirmeye tabi tutulan eğitim ve öğretim hizmetleri sınıfı, mülki idare amirliği hizmetleri sınıfı, jandarma hizmetleri sınıfı, sahil güvenlik hizmetleri sınıfı ve emniyet hizmetleri sınıfına giren memurlar, Türk Silahlı Kuvvetlerine mensup subay ve astsubay, uzman jandarma ve uzman erbaşlar ile hakim ve savcıların görev süresiyle sınırlı olmak üzere atandıkları yere, memur olan eşinin atanmasında mevzuat uyarınca yürürlüğe konulan </a:t>
            </a:r>
            <a:r>
              <a:rPr lang="tr-TR" sz="2400" b="1" dirty="0"/>
              <a:t>norm kadro sayılarına ilişkin hükümler uygulanmaz.</a:t>
            </a:r>
          </a:p>
          <a:p>
            <a:pPr marL="0" indent="0" algn="just">
              <a:buNone/>
            </a:pPr>
            <a:endParaRPr lang="tr-TR" sz="2500" dirty="0"/>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734501" y="116632"/>
            <a:ext cx="1613334" cy="1613334"/>
          </a:xfrm>
          <a:prstGeom prst="rect">
            <a:avLst/>
          </a:prstGeom>
        </p:spPr>
      </p:pic>
    </p:spTree>
    <p:extLst>
      <p:ext uri="{BB962C8B-B14F-4D97-AF65-F5344CB8AC3E}">
        <p14:creationId xmlns:p14="http://schemas.microsoft.com/office/powerpoint/2010/main" val="23051124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060848"/>
            <a:ext cx="8291264" cy="4065315"/>
          </a:xfrm>
        </p:spPr>
        <p:txBody>
          <a:bodyPr>
            <a:normAutofit/>
          </a:bodyPr>
          <a:lstStyle/>
          <a:p>
            <a:pPr marL="0" indent="0" algn="ctr">
              <a:buNone/>
            </a:pPr>
            <a:r>
              <a:rPr lang="tr-TR" sz="2500" b="1" dirty="0"/>
              <a:t>Memurun İsteği Üzerine Yapılabilecek Yer Değiştirmeler (Madde 12</a:t>
            </a:r>
            <a:r>
              <a:rPr lang="tr-TR" sz="2500" b="1" dirty="0" smtClean="0"/>
              <a:t>)</a:t>
            </a:r>
          </a:p>
          <a:p>
            <a:pPr marL="0" indent="0" algn="ctr">
              <a:buNone/>
            </a:pPr>
            <a:endParaRPr lang="tr-TR" sz="2500" b="1" dirty="0"/>
          </a:p>
          <a:p>
            <a:pPr marL="0" indent="0" algn="just">
              <a:buNone/>
            </a:pPr>
            <a:r>
              <a:rPr lang="tr-TR" sz="2800" dirty="0" smtClean="0"/>
              <a:t>Personelin </a:t>
            </a:r>
            <a:r>
              <a:rPr lang="tr-TR" sz="2800" dirty="0"/>
              <a:t>sağlık, aile birliği ve can güvenliği mazeretinin belgelendirilmesi halinde, hizmet bölgelerindeki ve/veya hizmet alanlarındaki zorunlu çalışma süreleri tamamlanmadan memurun isteği üzerine yer değiştirme suretiyle ataması yapılabilir. </a:t>
            </a: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4501" y="116632"/>
            <a:ext cx="1613334" cy="1613334"/>
          </a:xfrm>
          <a:prstGeom prst="rect">
            <a:avLst/>
          </a:prstGeom>
        </p:spPr>
      </p:pic>
    </p:spTree>
    <p:extLst>
      <p:ext uri="{BB962C8B-B14F-4D97-AF65-F5344CB8AC3E}">
        <p14:creationId xmlns:p14="http://schemas.microsoft.com/office/powerpoint/2010/main" val="31449715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6368" y="2060848"/>
            <a:ext cx="8291264" cy="4176464"/>
          </a:xfrm>
        </p:spPr>
        <p:txBody>
          <a:bodyPr>
            <a:normAutofit lnSpcReduction="10000"/>
          </a:bodyPr>
          <a:lstStyle/>
          <a:p>
            <a:pPr marL="0" indent="0" algn="ctr">
              <a:buNone/>
            </a:pPr>
            <a:r>
              <a:rPr lang="tr-TR" sz="3900" b="1" dirty="0"/>
              <a:t>Sağlık mazereti </a:t>
            </a:r>
            <a:endParaRPr lang="tr-TR" sz="3900" b="1" dirty="0" smtClean="0"/>
          </a:p>
          <a:p>
            <a:pPr marL="0" indent="0" algn="ctr">
              <a:buNone/>
            </a:pPr>
            <a:r>
              <a:rPr lang="tr-TR" sz="3000" b="1" dirty="0" smtClean="0"/>
              <a:t>(</a:t>
            </a:r>
            <a:r>
              <a:rPr lang="tr-TR" sz="3000" b="1" dirty="0"/>
              <a:t>Madde 13)</a:t>
            </a:r>
          </a:p>
          <a:p>
            <a:pPr marL="0" indent="0">
              <a:buNone/>
            </a:pPr>
            <a:endParaRPr lang="tr-TR" sz="900" b="1" dirty="0"/>
          </a:p>
          <a:p>
            <a:pPr marL="0" indent="0" algn="just">
              <a:buNone/>
            </a:pPr>
            <a:r>
              <a:rPr lang="tr-TR" sz="2400" dirty="0"/>
              <a:t>Memurun </a:t>
            </a:r>
            <a:r>
              <a:rPr lang="tr-TR" sz="2400" b="1" dirty="0"/>
              <a:t>sağlık mazeretine </a:t>
            </a:r>
            <a:r>
              <a:rPr lang="tr-TR" sz="2400" dirty="0"/>
              <a:t>dayanarak yer değiştirme talebinde bulunabilmesi için; kendisi, eşi, annesi, babası, bakmakla yükümlü olduğu çocukları ve yargı kararı ile vasi tayin edildiği kardeşinin hastalığının </a:t>
            </a:r>
            <a:r>
              <a:rPr lang="tr-TR" sz="2400" b="1" dirty="0"/>
              <a:t>görev yaptığı yerde tedavisinin mümkün olmadığı veya mevcut görev yerinin söz konusu kişilerin sağlık durumunu tehlikeye düşüreceğini</a:t>
            </a:r>
            <a:r>
              <a:rPr lang="tr-TR" sz="2400" dirty="0"/>
              <a:t> </a:t>
            </a:r>
            <a:r>
              <a:rPr lang="tr-TR" sz="2400" i="1" dirty="0"/>
              <a:t>eğitim ve araştırma hastanesi veya üniversite hastanesinden </a:t>
            </a:r>
            <a:r>
              <a:rPr lang="tr-TR" sz="2400" dirty="0"/>
              <a:t>alınacak </a:t>
            </a:r>
            <a:r>
              <a:rPr lang="tr-TR" sz="2400" b="1" dirty="0"/>
              <a:t>sağlık kurulu raporu ile belgelendirmesi </a:t>
            </a:r>
            <a:r>
              <a:rPr lang="tr-TR" sz="2400" dirty="0"/>
              <a:t>gerekir. </a:t>
            </a: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65333" y="116632"/>
            <a:ext cx="1613334" cy="1613334"/>
          </a:xfrm>
          <a:prstGeom prst="rect">
            <a:avLst/>
          </a:prstGeom>
        </p:spPr>
      </p:pic>
    </p:spTree>
    <p:extLst>
      <p:ext uri="{BB962C8B-B14F-4D97-AF65-F5344CB8AC3E}">
        <p14:creationId xmlns:p14="http://schemas.microsoft.com/office/powerpoint/2010/main" val="10456185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6368" y="1844824"/>
            <a:ext cx="8291264" cy="4896544"/>
          </a:xfrm>
        </p:spPr>
        <p:txBody>
          <a:bodyPr>
            <a:noAutofit/>
          </a:bodyPr>
          <a:lstStyle/>
          <a:p>
            <a:pPr marL="0" indent="0" algn="ctr">
              <a:buNone/>
            </a:pPr>
            <a:r>
              <a:rPr lang="tr-TR" b="1" dirty="0"/>
              <a:t>Engellilik Durumuna Bağlı Yer Değişikliği (Madde EK-3)</a:t>
            </a:r>
          </a:p>
          <a:p>
            <a:pPr algn="just"/>
            <a:r>
              <a:rPr lang="tr-TR" sz="2000" dirty="0" smtClean="0"/>
              <a:t>İlgili </a:t>
            </a:r>
            <a:r>
              <a:rPr lang="tr-TR" sz="2000" dirty="0"/>
              <a:t>mevzuatına göre alınan sağlık kurulu raporunda </a:t>
            </a:r>
            <a:r>
              <a:rPr lang="tr-TR" sz="2000" b="1" dirty="0"/>
              <a:t>en az yüzde kırk oranında engelli olduğu belirtilen memurlar</a:t>
            </a:r>
            <a:r>
              <a:rPr lang="tr-TR" sz="2000" dirty="0"/>
              <a:t> ile </a:t>
            </a:r>
            <a:r>
              <a:rPr lang="tr-TR" sz="2000" b="1" dirty="0"/>
              <a:t>ağır engelli raporlu eşi veya bakmakla yükümlü olduğu birinci derece kan hısımları bulunan memurlar</a:t>
            </a:r>
            <a:r>
              <a:rPr lang="tr-TR" sz="2000" dirty="0"/>
              <a:t> engellilik durumundan kaynaklanan gerekçelere dayalı olarak yer değiştirme talebinde bulunabilir. </a:t>
            </a:r>
          </a:p>
          <a:p>
            <a:pPr algn="just"/>
            <a:r>
              <a:rPr lang="tr-TR" sz="2000" dirty="0"/>
              <a:t>Memurun kendisinin veya birlikte yaşadığı eşi ve bakmakla yükümlü olduğu çocuklarının engellilik durumunun tedavisi sebebiyle yer değişikliğini talep etmesi halinde, yer değiştirme suretiyle atama yapılacak yerin, memurun ve bu fıkra kapsamındaki yakınlarının engellilik durumuna uygun olması esastır. </a:t>
            </a:r>
          </a:p>
          <a:p>
            <a:pPr algn="just"/>
            <a:endParaRPr lang="tr-TR" sz="800" dirty="0">
              <a:hlinkClick r:id="rId3" action="ppaction://hlinkfile"/>
            </a:endParaRPr>
          </a:p>
          <a:p>
            <a:pPr algn="just"/>
            <a:r>
              <a:rPr lang="tr-TR" sz="700" dirty="0">
                <a:hlinkClick r:id="rId3" action="ppaction://hlinkfile"/>
              </a:rPr>
              <a:t>ERİŞKİNLER İÇİN ENGELLİLİK DEĞERLENDİRMESİ.pdf</a:t>
            </a:r>
            <a:endParaRPr lang="tr-TR" sz="700" dirty="0"/>
          </a:p>
          <a:p>
            <a:pPr algn="just"/>
            <a:r>
              <a:rPr lang="tr-TR" sz="700" dirty="0">
                <a:hlinkClick r:id="rId4" action="ppaction://hlinkfile"/>
              </a:rPr>
              <a:t>ÇOCUKLAR İÇİN ÖZEL GEREKSİNİM DEĞERLENDİRMESİ.pdf</a:t>
            </a:r>
            <a:endParaRPr lang="tr-TR" sz="700" dirty="0"/>
          </a:p>
          <a:p>
            <a:pPr algn="just"/>
            <a:r>
              <a:rPr lang="tr-TR" sz="700" dirty="0">
                <a:hlinkClick r:id="rId5" action="ppaction://hlinkfile"/>
              </a:rPr>
              <a:t>Ek-3.pdf</a:t>
            </a:r>
            <a:endParaRPr lang="tr-TR" sz="700" dirty="0"/>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3765333" y="116632"/>
            <a:ext cx="1613334" cy="1613334"/>
          </a:xfrm>
          <a:prstGeom prst="rect">
            <a:avLst/>
          </a:prstGeom>
        </p:spPr>
      </p:pic>
    </p:spTree>
    <p:extLst>
      <p:ext uri="{BB962C8B-B14F-4D97-AF65-F5344CB8AC3E}">
        <p14:creationId xmlns:p14="http://schemas.microsoft.com/office/powerpoint/2010/main" val="8348090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noChangeAspect="1"/>
          </p:cNvPicPr>
          <p:nvPr/>
        </p:nvPicPr>
        <p:blipFill>
          <a:blip r:embed="rId2"/>
          <a:stretch>
            <a:fillRect/>
          </a:stretch>
        </p:blipFill>
        <p:spPr>
          <a:xfrm>
            <a:off x="456247" y="274637"/>
            <a:ext cx="8229599" cy="634083"/>
          </a:xfrm>
          <a:prstGeom prst="rect">
            <a:avLst/>
          </a:prstGeom>
        </p:spPr>
      </p:pic>
      <p:sp>
        <p:nvSpPr>
          <p:cNvPr id="2" name="Unvan 1"/>
          <p:cNvSpPr>
            <a:spLocks noGrp="1"/>
          </p:cNvSpPr>
          <p:nvPr>
            <p:ph type="title"/>
          </p:nvPr>
        </p:nvSpPr>
        <p:spPr>
          <a:xfrm>
            <a:off x="457200" y="274636"/>
            <a:ext cx="8229600" cy="706091"/>
          </a:xfrm>
        </p:spPr>
        <p:txBody>
          <a:bodyPr>
            <a:normAutofit/>
          </a:bodyPr>
          <a:lstStyle/>
          <a:p>
            <a:endParaRPr lang="tr-TR" sz="800" dirty="0"/>
          </a:p>
        </p:txBody>
      </p:sp>
      <p:pic>
        <p:nvPicPr>
          <p:cNvPr id="7" name="İçerik Yer Tutucusu 6"/>
          <p:cNvPicPr>
            <a:picLocks noGrp="1" noChangeAspect="1"/>
          </p:cNvPicPr>
          <p:nvPr>
            <p:ph idx="1"/>
          </p:nvPr>
        </p:nvPicPr>
        <p:blipFill>
          <a:blip r:embed="rId3"/>
          <a:stretch>
            <a:fillRect/>
          </a:stretch>
        </p:blipFill>
        <p:spPr>
          <a:xfrm>
            <a:off x="456247" y="1124744"/>
            <a:ext cx="8229600" cy="3024336"/>
          </a:xfrm>
          <a:prstGeom prst="rect">
            <a:avLst/>
          </a:prstGeom>
        </p:spPr>
      </p:pic>
      <p:pic>
        <p:nvPicPr>
          <p:cNvPr id="8" name="Resim 7"/>
          <p:cNvPicPr>
            <a:picLocks noChangeAspect="1"/>
          </p:cNvPicPr>
          <p:nvPr/>
        </p:nvPicPr>
        <p:blipFill>
          <a:blip r:embed="rId4"/>
          <a:stretch>
            <a:fillRect/>
          </a:stretch>
        </p:blipFill>
        <p:spPr>
          <a:xfrm>
            <a:off x="457200" y="4365105"/>
            <a:ext cx="8229600" cy="2304256"/>
          </a:xfrm>
          <a:prstGeom prst="rect">
            <a:avLst/>
          </a:prstGeom>
        </p:spPr>
      </p:pic>
    </p:spTree>
    <p:extLst>
      <p:ext uri="{BB962C8B-B14F-4D97-AF65-F5344CB8AC3E}">
        <p14:creationId xmlns:p14="http://schemas.microsoft.com/office/powerpoint/2010/main" val="20572212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6368" y="1916832"/>
            <a:ext cx="8291264" cy="4680520"/>
          </a:xfrm>
        </p:spPr>
        <p:txBody>
          <a:bodyPr>
            <a:normAutofit fontScale="92500" lnSpcReduction="10000"/>
          </a:bodyPr>
          <a:lstStyle/>
          <a:p>
            <a:pPr marL="0" indent="0" algn="ctr">
              <a:buNone/>
            </a:pPr>
            <a:r>
              <a:rPr lang="tr-TR" sz="3900" b="1" dirty="0"/>
              <a:t>Aile Birliği Mazereti </a:t>
            </a:r>
            <a:endParaRPr lang="tr-TR" sz="3900" b="1" dirty="0" smtClean="0"/>
          </a:p>
          <a:p>
            <a:pPr marL="0" indent="0" algn="ctr">
              <a:buNone/>
            </a:pPr>
            <a:r>
              <a:rPr lang="tr-TR" sz="3300" b="1" dirty="0" smtClean="0"/>
              <a:t>(</a:t>
            </a:r>
            <a:r>
              <a:rPr lang="tr-TR" sz="3300" b="1" dirty="0"/>
              <a:t>Madde 14)</a:t>
            </a:r>
          </a:p>
          <a:p>
            <a:pPr algn="just"/>
            <a:r>
              <a:rPr lang="tr-TR" sz="2400" dirty="0" smtClean="0"/>
              <a:t>Kamu </a:t>
            </a:r>
            <a:r>
              <a:rPr lang="tr-TR" sz="2400" dirty="0"/>
              <a:t>personeli olan eşin yer değiştirme imkanının olmaması veya zorunlu yer değiştirmeye tabi bir görevde bulunması sebebiyle bu kapsamdaki eşin bulunduğu yere,</a:t>
            </a:r>
          </a:p>
          <a:p>
            <a:pPr algn="just"/>
            <a:r>
              <a:rPr lang="tr-TR" sz="2400" dirty="0"/>
              <a:t>Eşler farklı kurumlarda çalışıyor ise koordinasyon sağlanmak suretiyle her iki kurumun da öncelikli ihtiyacının bulunduğu yere,</a:t>
            </a:r>
          </a:p>
          <a:p>
            <a:pPr algn="just"/>
            <a:r>
              <a:rPr lang="tr-TR" sz="2400" dirty="0"/>
              <a:t>Eşi son iki yıl içerisinde 360 gün SGK primi ödemek suretiyle çalışıyor olması halinde eşin bulunduğu yere,</a:t>
            </a:r>
          </a:p>
          <a:p>
            <a:pPr algn="just"/>
            <a:r>
              <a:rPr lang="tr-TR" sz="2400" dirty="0"/>
              <a:t>Milletvekili, belediye başkanı, noter, muhtar olan eşlerinin bulunduğu yere,</a:t>
            </a:r>
          </a:p>
          <a:p>
            <a:pPr marL="0" indent="0" algn="just">
              <a:buNone/>
            </a:pPr>
            <a:r>
              <a:rPr lang="tr-TR" sz="2400" dirty="0"/>
              <a:t>      atanmaları suretiyle aile birliği sağlanabilir.</a:t>
            </a:r>
          </a:p>
          <a:p>
            <a:pPr algn="just"/>
            <a:endParaRPr lang="tr-TR" sz="2300" dirty="0"/>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65333" y="116632"/>
            <a:ext cx="1613334" cy="1613334"/>
          </a:xfrm>
          <a:prstGeom prst="rect">
            <a:avLst/>
          </a:prstGeom>
        </p:spPr>
      </p:pic>
    </p:spTree>
    <p:extLst>
      <p:ext uri="{BB962C8B-B14F-4D97-AF65-F5344CB8AC3E}">
        <p14:creationId xmlns:p14="http://schemas.microsoft.com/office/powerpoint/2010/main" val="1295520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8939" y="2060848"/>
            <a:ext cx="8291264" cy="3993307"/>
          </a:xfrm>
        </p:spPr>
        <p:txBody>
          <a:bodyPr>
            <a:normAutofit/>
          </a:bodyPr>
          <a:lstStyle/>
          <a:p>
            <a:pPr marL="0" indent="0" algn="ctr">
              <a:buNone/>
            </a:pPr>
            <a:r>
              <a:rPr lang="tr-TR" sz="3600" b="1" dirty="0"/>
              <a:t>Amaç</a:t>
            </a:r>
          </a:p>
          <a:p>
            <a:pPr marL="0" indent="0" algn="ctr">
              <a:buNone/>
            </a:pPr>
            <a:r>
              <a:rPr lang="tr-TR" sz="2500" b="1" dirty="0"/>
              <a:t>(Madde 1)</a:t>
            </a:r>
          </a:p>
          <a:p>
            <a:pPr marL="0" indent="0" algn="just">
              <a:buNone/>
            </a:pPr>
            <a:r>
              <a:rPr lang="tr-TR" sz="2500" dirty="0" smtClean="0"/>
              <a:t>Bakanlığımız </a:t>
            </a:r>
            <a:r>
              <a:rPr lang="tr-TR" sz="2500" dirty="0"/>
              <a:t>Taşra Teşkilatı Personelinin Yer Değiştirme Suretiyle Atanmalarına İlişkin Yönetmelik</a:t>
            </a:r>
            <a:r>
              <a:rPr lang="tr-TR" sz="2500" b="1" dirty="0"/>
              <a:t> </a:t>
            </a:r>
            <a:r>
              <a:rPr lang="tr-TR" sz="2500" dirty="0"/>
              <a:t>ile Bakanlığımız Taşra Teşkilatında görev yapan personelin </a:t>
            </a:r>
            <a:r>
              <a:rPr lang="tr-TR" sz="2500" b="1" dirty="0"/>
              <a:t>hizmet gerekleri esas alınarak, yer değiştirme suretiyle atanmalarına ilişkin usul ve esasların düzenlemesi</a:t>
            </a:r>
            <a:r>
              <a:rPr lang="tr-TR" sz="2500" dirty="0"/>
              <a:t> hedeflenmiştir.</a:t>
            </a: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707904" y="188640"/>
            <a:ext cx="1613334" cy="1613334"/>
          </a:xfrm>
          <a:prstGeom prst="rect">
            <a:avLst/>
          </a:prstGeom>
        </p:spPr>
      </p:pic>
    </p:spTree>
    <p:extLst>
      <p:ext uri="{BB962C8B-B14F-4D97-AF65-F5344CB8AC3E}">
        <p14:creationId xmlns:p14="http://schemas.microsoft.com/office/powerpoint/2010/main" val="4229224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6368" y="1916832"/>
            <a:ext cx="8291264" cy="4248472"/>
          </a:xfrm>
        </p:spPr>
        <p:txBody>
          <a:bodyPr>
            <a:normAutofit lnSpcReduction="10000"/>
          </a:bodyPr>
          <a:lstStyle/>
          <a:p>
            <a:pPr marL="0" indent="0" algn="ctr">
              <a:buNone/>
            </a:pPr>
            <a:r>
              <a:rPr lang="tr-TR" sz="3600" b="1" dirty="0"/>
              <a:t>Can Güvenliği Mazereti </a:t>
            </a:r>
            <a:endParaRPr lang="tr-TR" sz="3600" b="1" dirty="0" smtClean="0"/>
          </a:p>
          <a:p>
            <a:pPr marL="0" indent="0" algn="ctr">
              <a:buNone/>
            </a:pPr>
            <a:r>
              <a:rPr lang="tr-TR" sz="2800" b="1" dirty="0" smtClean="0"/>
              <a:t>(</a:t>
            </a:r>
            <a:r>
              <a:rPr lang="tr-TR" sz="2800" b="1" dirty="0"/>
              <a:t>Madde 14/A</a:t>
            </a:r>
            <a:r>
              <a:rPr lang="tr-TR" sz="2800" b="1" dirty="0" smtClean="0"/>
              <a:t>)</a:t>
            </a:r>
            <a:endParaRPr lang="tr-TR" sz="800" b="1" dirty="0" smtClean="0"/>
          </a:p>
          <a:p>
            <a:pPr marL="0" indent="0" algn="ctr">
              <a:buNone/>
            </a:pPr>
            <a:endParaRPr lang="tr-TR" sz="900" b="1" dirty="0"/>
          </a:p>
          <a:p>
            <a:pPr marL="0" indent="0" algn="just">
              <a:buNone/>
            </a:pPr>
            <a:r>
              <a:rPr lang="tr-TR" sz="2800" dirty="0" smtClean="0"/>
              <a:t>Memurun </a:t>
            </a:r>
            <a:r>
              <a:rPr lang="tr-TR" sz="2800" dirty="0"/>
              <a:t>can güvenliği mazeretine dayanarak yer değiştirme talebinde bulunabilmesi için; kendisinin, eşinin veya bakmakla yükümlü olduğu çocuklarından birinin bulunduğu yerde kalmasının can güvenliğini tehdit altında bırakacağının adli veya mülki idari makamlarından alınacak belgeyle belgelendirmesi gerekir. </a:t>
            </a: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65333" y="116632"/>
            <a:ext cx="1613334" cy="1613334"/>
          </a:xfrm>
          <a:prstGeom prst="rect">
            <a:avLst/>
          </a:prstGeom>
        </p:spPr>
      </p:pic>
    </p:spTree>
    <p:extLst>
      <p:ext uri="{BB962C8B-B14F-4D97-AF65-F5344CB8AC3E}">
        <p14:creationId xmlns:p14="http://schemas.microsoft.com/office/powerpoint/2010/main" val="27828613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6368" y="2060848"/>
            <a:ext cx="8291264" cy="4065315"/>
          </a:xfrm>
        </p:spPr>
        <p:txBody>
          <a:bodyPr>
            <a:noAutofit/>
          </a:bodyPr>
          <a:lstStyle/>
          <a:p>
            <a:pPr marL="0" indent="0" algn="ctr">
              <a:buNone/>
            </a:pPr>
            <a:r>
              <a:rPr lang="tr-TR" b="1" dirty="0"/>
              <a:t>Terör Eylemleri Etkisi Mazereti </a:t>
            </a:r>
            <a:endParaRPr lang="tr-TR" b="1" dirty="0" smtClean="0"/>
          </a:p>
          <a:p>
            <a:pPr marL="0" indent="0" algn="ctr">
              <a:buNone/>
            </a:pPr>
            <a:r>
              <a:rPr lang="tr-TR" sz="2800" b="1" dirty="0" smtClean="0"/>
              <a:t>(</a:t>
            </a:r>
            <a:r>
              <a:rPr lang="tr-TR" sz="2800" b="1" dirty="0"/>
              <a:t>Madde EK-2)</a:t>
            </a:r>
          </a:p>
          <a:p>
            <a:pPr algn="just"/>
            <a:r>
              <a:rPr lang="tr-TR" sz="2200" dirty="0" smtClean="0"/>
              <a:t>Terör </a:t>
            </a:r>
            <a:r>
              <a:rPr lang="tr-TR" sz="2200" dirty="0"/>
              <a:t>eylemleri etkisi ve sebebiyle şehit olan veya çalışamayacak derecede malul olan ya da malul olup da çalışabilir durumda olan kamu görevlileri ile er ve erbaşların, Devlet memuru olarak görev yapan eş ve çocukları ile anne, baba ve kardeşlerinin; çalıştıkları kurum veya kuruluşların hizmet birimleri olan yerlere münhasır olmak üzere, aynı kurum içinde yer değiştirme suretiyle atanma talepleri, bu durumlarının ilgili makamlarca belgelendirilmiş olması kaydıyla, kadro imkanları da dikkate alınmak suretiyle bu Yönetmelikteki kısıtlayıcı hükümlere bakılmaksızın öncelikle yerine getirilir.</a:t>
            </a: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765333" y="188640"/>
            <a:ext cx="1613334" cy="1613334"/>
          </a:xfrm>
          <a:prstGeom prst="rect">
            <a:avLst/>
          </a:prstGeom>
        </p:spPr>
      </p:pic>
    </p:spTree>
    <p:extLst>
      <p:ext uri="{BB962C8B-B14F-4D97-AF65-F5344CB8AC3E}">
        <p14:creationId xmlns:p14="http://schemas.microsoft.com/office/powerpoint/2010/main" val="20905659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6368" y="2060848"/>
            <a:ext cx="8291264" cy="4065315"/>
          </a:xfrm>
        </p:spPr>
        <p:txBody>
          <a:bodyPr>
            <a:normAutofit fontScale="92500" lnSpcReduction="10000"/>
          </a:bodyPr>
          <a:lstStyle/>
          <a:p>
            <a:pPr marL="0" indent="0" algn="just">
              <a:buNone/>
            </a:pPr>
            <a:endParaRPr lang="tr-TR" sz="2500" b="1" dirty="0"/>
          </a:p>
          <a:p>
            <a:pPr marL="0" indent="0" algn="just">
              <a:buNone/>
            </a:pPr>
            <a:endParaRPr lang="tr-TR" sz="3600" dirty="0"/>
          </a:p>
          <a:p>
            <a:pPr marL="0" indent="0" algn="ctr">
              <a:buNone/>
            </a:pPr>
            <a:r>
              <a:rPr lang="tr-TR" sz="6600" b="1" dirty="0" smtClean="0"/>
              <a:t>TEŞEKKÜRLER </a:t>
            </a:r>
          </a:p>
          <a:p>
            <a:pPr marL="0" indent="0" algn="ctr">
              <a:buNone/>
            </a:pPr>
            <a:r>
              <a:rPr lang="tr-TR" sz="6600" b="1" dirty="0" smtClean="0"/>
              <a:t>İLKNUR                   BİRİNCİ FAZLIOĞLU</a:t>
            </a:r>
            <a:endParaRPr lang="tr-TR" sz="6600" b="1" dirty="0"/>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879812" y="188640"/>
            <a:ext cx="3384376" cy="2448272"/>
          </a:xfrm>
          <a:prstGeom prst="rect">
            <a:avLst/>
          </a:prstGeom>
        </p:spPr>
      </p:pic>
    </p:spTree>
    <p:extLst>
      <p:ext uri="{BB962C8B-B14F-4D97-AF65-F5344CB8AC3E}">
        <p14:creationId xmlns:p14="http://schemas.microsoft.com/office/powerpoint/2010/main" val="802684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132856"/>
            <a:ext cx="8291264" cy="3993307"/>
          </a:xfrm>
        </p:spPr>
        <p:txBody>
          <a:bodyPr>
            <a:normAutofit/>
          </a:bodyPr>
          <a:lstStyle/>
          <a:p>
            <a:pPr marL="0" indent="0" algn="ctr">
              <a:buNone/>
            </a:pPr>
            <a:r>
              <a:rPr lang="tr-TR" sz="3600" b="1" dirty="0"/>
              <a:t>Kapsam</a:t>
            </a:r>
          </a:p>
          <a:p>
            <a:pPr marL="0" indent="0" algn="ctr">
              <a:buNone/>
            </a:pPr>
            <a:r>
              <a:rPr lang="tr-TR" sz="2500" b="1" dirty="0"/>
              <a:t>(Madde 2)</a:t>
            </a:r>
          </a:p>
          <a:p>
            <a:pPr marL="0" indent="0" algn="just">
              <a:buNone/>
            </a:pPr>
            <a:r>
              <a:rPr lang="tr-TR" sz="2500" dirty="0" smtClean="0"/>
              <a:t>Mezkur </a:t>
            </a:r>
            <a:r>
              <a:rPr lang="tr-TR" sz="2500" dirty="0"/>
              <a:t>yönetmelik; </a:t>
            </a:r>
            <a:r>
              <a:rPr lang="tr-TR" sz="2500" b="1" dirty="0" err="1"/>
              <a:t>İnspektör</a:t>
            </a:r>
            <a:r>
              <a:rPr lang="tr-TR" sz="2500" b="1" dirty="0"/>
              <a:t> olarak görev yapmakta olanlar hariç,</a:t>
            </a:r>
            <a:r>
              <a:rPr lang="tr-TR" sz="2500" dirty="0"/>
              <a:t> Veteriner Hekim, Ziraat Mühendisi, Gıda Mühendisi, Kimya Mühendisi, Su Ürünleri Mühendisi, Balıkçılık Teknolojisi Mühendisi, Kimyager, Biyolog, Ziraat Teknikeri, Veteriner Sağlık Teknikeri, Ziraat Teknisyeni, Veteriner Sağlık Teknisyeni ve Laborant kadrolarında görev yapan personeli kapsar.</a:t>
            </a: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734501" y="188640"/>
            <a:ext cx="1613334" cy="1613334"/>
          </a:xfrm>
          <a:prstGeom prst="rect">
            <a:avLst/>
          </a:prstGeom>
        </p:spPr>
      </p:pic>
    </p:spTree>
    <p:extLst>
      <p:ext uri="{BB962C8B-B14F-4D97-AF65-F5344CB8AC3E}">
        <p14:creationId xmlns:p14="http://schemas.microsoft.com/office/powerpoint/2010/main" val="2477407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01974"/>
            <a:ext cx="8291264" cy="4324189"/>
          </a:xfrm>
        </p:spPr>
        <p:txBody>
          <a:bodyPr>
            <a:normAutofit/>
          </a:bodyPr>
          <a:lstStyle/>
          <a:p>
            <a:pPr marL="0" indent="0" algn="ctr">
              <a:buNone/>
            </a:pPr>
            <a:r>
              <a:rPr lang="tr-TR" sz="3600" b="1" dirty="0" smtClean="0"/>
              <a:t>Dayanak</a:t>
            </a:r>
            <a:endParaRPr lang="tr-TR" sz="3600" b="1" dirty="0"/>
          </a:p>
          <a:p>
            <a:pPr marL="0" indent="0" algn="ctr">
              <a:buNone/>
            </a:pPr>
            <a:r>
              <a:rPr lang="tr-TR" sz="2500" b="1" dirty="0"/>
              <a:t>(Madde 3</a:t>
            </a:r>
            <a:r>
              <a:rPr lang="tr-TR" sz="2500" b="1" dirty="0" smtClean="0"/>
              <a:t>)</a:t>
            </a:r>
          </a:p>
          <a:p>
            <a:pPr marL="0" indent="0" algn="ctr">
              <a:buNone/>
            </a:pPr>
            <a:endParaRPr lang="tr-TR" sz="2500" b="1" dirty="0"/>
          </a:p>
          <a:p>
            <a:pPr marL="0" indent="0" algn="just">
              <a:buNone/>
            </a:pPr>
            <a:r>
              <a:rPr lang="tr-TR" sz="2500" dirty="0" smtClean="0"/>
              <a:t>Bakanlığımızca</a:t>
            </a:r>
            <a:r>
              <a:rPr lang="tr-TR" sz="2500" dirty="0"/>
              <a:t>; 657 Sayılı Devlet Memurları Kanununun 72. maddesi ve Devlet Memurlarının Yer Değiştirme Suretiyle Atanmalarına İlişkin Yönetmeliğin 28. maddesine dayanılarak bu yönetmelik hazırlanmıştır. </a:t>
            </a: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4501" y="188640"/>
            <a:ext cx="1613334" cy="1613334"/>
          </a:xfrm>
          <a:prstGeom prst="rect">
            <a:avLst/>
          </a:prstGeom>
        </p:spPr>
      </p:pic>
    </p:spTree>
    <p:extLst>
      <p:ext uri="{BB962C8B-B14F-4D97-AF65-F5344CB8AC3E}">
        <p14:creationId xmlns:p14="http://schemas.microsoft.com/office/powerpoint/2010/main" val="3885648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01974"/>
            <a:ext cx="8291264" cy="4324189"/>
          </a:xfrm>
        </p:spPr>
        <p:txBody>
          <a:bodyPr>
            <a:normAutofit/>
          </a:bodyPr>
          <a:lstStyle/>
          <a:p>
            <a:pPr marL="0" indent="0" algn="ctr">
              <a:buNone/>
            </a:pPr>
            <a:r>
              <a:rPr lang="tr-TR" sz="3600" b="1" dirty="0" smtClean="0"/>
              <a:t>Temel </a:t>
            </a:r>
            <a:r>
              <a:rPr lang="tr-TR" sz="3600" b="1" dirty="0"/>
              <a:t>İlkeler</a:t>
            </a:r>
          </a:p>
          <a:p>
            <a:pPr marL="0" indent="0" algn="ctr">
              <a:buNone/>
            </a:pPr>
            <a:r>
              <a:rPr lang="tr-TR" sz="2500" b="1" dirty="0"/>
              <a:t>(Madde 5</a:t>
            </a:r>
            <a:r>
              <a:rPr lang="tr-TR" sz="2500" b="1" dirty="0" smtClean="0"/>
              <a:t>)</a:t>
            </a:r>
          </a:p>
          <a:p>
            <a:pPr marL="0" indent="0" algn="ctr">
              <a:buNone/>
            </a:pPr>
            <a:endParaRPr lang="tr-TR" sz="2500" b="1" dirty="0"/>
          </a:p>
          <a:p>
            <a:pPr algn="just"/>
            <a:r>
              <a:rPr lang="tr-TR" sz="2500" dirty="0" smtClean="0"/>
              <a:t>Kadro </a:t>
            </a:r>
            <a:r>
              <a:rPr lang="tr-TR" sz="2500" dirty="0"/>
              <a:t>imkanları, norm kadro durumu ile hizmet ihtiyaçları göz önünde bulundurulması,</a:t>
            </a:r>
          </a:p>
          <a:p>
            <a:pPr algn="just"/>
            <a:r>
              <a:rPr lang="tr-TR" sz="2500" dirty="0"/>
              <a:t>Personelin, hizmet bölgeleri ve grupları arasında, hizmet gerekleri de dikkate alınarak adil ve dengeli dağılımı sağlanması,</a:t>
            </a: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4501" y="188640"/>
            <a:ext cx="1613334" cy="1613334"/>
          </a:xfrm>
          <a:prstGeom prst="rect">
            <a:avLst/>
          </a:prstGeom>
        </p:spPr>
      </p:pic>
    </p:spTree>
    <p:extLst>
      <p:ext uri="{BB962C8B-B14F-4D97-AF65-F5344CB8AC3E}">
        <p14:creationId xmlns:p14="http://schemas.microsoft.com/office/powerpoint/2010/main" val="3321673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01974"/>
            <a:ext cx="8291264" cy="4324189"/>
          </a:xfrm>
        </p:spPr>
        <p:txBody>
          <a:bodyPr>
            <a:normAutofit lnSpcReduction="10000"/>
          </a:bodyPr>
          <a:lstStyle/>
          <a:p>
            <a:pPr marL="0" indent="0" algn="ctr">
              <a:buNone/>
            </a:pPr>
            <a:r>
              <a:rPr lang="tr-TR" sz="2800" b="1" dirty="0"/>
              <a:t>Temel İlkeler</a:t>
            </a:r>
          </a:p>
          <a:p>
            <a:pPr marL="0" indent="0" algn="ctr">
              <a:buNone/>
            </a:pPr>
            <a:r>
              <a:rPr lang="tr-TR" sz="2500" b="1" dirty="0"/>
              <a:t>(Madde 5)</a:t>
            </a:r>
          </a:p>
          <a:p>
            <a:pPr algn="just"/>
            <a:r>
              <a:rPr lang="tr-TR" sz="2500" dirty="0"/>
              <a:t>Uygulamada birlik sağlanması amacıyla personelin bu Yönetmeliğe uygun başvurularının ilgili il ve </a:t>
            </a:r>
            <a:r>
              <a:rPr lang="tr-TR" sz="2500" dirty="0" smtClean="0"/>
              <a:t>kuruluşların bağlı bulundukları Genel Müdürlük tarafından </a:t>
            </a:r>
            <a:r>
              <a:rPr lang="tr-TR" sz="2500" dirty="0"/>
              <a:t>süresi içinde Genel Müdürlüğe intikali sağlanır. </a:t>
            </a:r>
          </a:p>
          <a:p>
            <a:pPr algn="just"/>
            <a:r>
              <a:rPr lang="tr-TR" sz="2500" dirty="0"/>
              <a:t>Yönetici kadrolarında asaleten, vekaleten veya görevlendirme ile çalışanlar norm kadro hesaplamasında dikkate alınmaz, görevlendirilenlerin görevlendirmesi sona erdiğinde asli kadrolarının bulunduğu yerde norm kadro sınırlamasına tabi tutulmazlar.</a:t>
            </a:r>
            <a:endParaRPr lang="tr-TR" sz="2500" dirty="0">
              <a:solidFill>
                <a:srgbClr val="FF0000"/>
              </a:solidFill>
            </a:endParaRPr>
          </a:p>
        </p:txBody>
      </p:sp>
      <p:pic>
        <p:nvPicPr>
          <p:cNvPr id="4" name="Resim 3">
            <a:extLst>
              <a:ext uri="{FF2B5EF4-FFF2-40B4-BE49-F238E27FC236}">
                <a16:creationId xmlns:a16="http://schemas.microsoft.com/office/drawing/2014/main" id="{D3CDD952-6B7D-4080-9AC8-F9B541CF00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34501" y="196815"/>
            <a:ext cx="1613334" cy="1613334"/>
          </a:xfrm>
          <a:prstGeom prst="rect">
            <a:avLst/>
          </a:prstGeom>
        </p:spPr>
      </p:pic>
    </p:spTree>
    <p:extLst>
      <p:ext uri="{BB962C8B-B14F-4D97-AF65-F5344CB8AC3E}">
        <p14:creationId xmlns:p14="http://schemas.microsoft.com/office/powerpoint/2010/main" val="3708192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8751A1FA-7891-41D0-B180-F173F421C81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73345" y="116632"/>
            <a:ext cx="1613334" cy="1613334"/>
          </a:xfrm>
          <a:prstGeom prst="rect">
            <a:avLst/>
          </a:prstGeom>
        </p:spPr>
      </p:pic>
      <p:sp>
        <p:nvSpPr>
          <p:cNvPr id="3" name="Metin kutusu 2">
            <a:extLst>
              <a:ext uri="{FF2B5EF4-FFF2-40B4-BE49-F238E27FC236}">
                <a16:creationId xmlns:a16="http://schemas.microsoft.com/office/drawing/2014/main" id="{895CE692-94B8-492F-BFC0-27A25F4F3D0B}"/>
              </a:ext>
            </a:extLst>
          </p:cNvPr>
          <p:cNvSpPr txBox="1"/>
          <p:nvPr/>
        </p:nvSpPr>
        <p:spPr>
          <a:xfrm>
            <a:off x="611560" y="2007882"/>
            <a:ext cx="8136904" cy="2954655"/>
          </a:xfrm>
          <a:prstGeom prst="rect">
            <a:avLst/>
          </a:prstGeom>
          <a:noFill/>
        </p:spPr>
        <p:txBody>
          <a:bodyPr wrap="square" rtlCol="0">
            <a:spAutoFit/>
          </a:bodyPr>
          <a:lstStyle/>
          <a:p>
            <a:pPr algn="ctr"/>
            <a:r>
              <a:rPr lang="tr-TR" sz="3600" b="1" dirty="0"/>
              <a:t>Hizmet Bölgeleri</a:t>
            </a:r>
          </a:p>
          <a:p>
            <a:pPr algn="ctr"/>
            <a:r>
              <a:rPr lang="tr-TR" sz="2500" b="1" dirty="0"/>
              <a:t>(Madde 6)</a:t>
            </a:r>
          </a:p>
          <a:p>
            <a:pPr algn="ctr"/>
            <a:endParaRPr lang="tr-TR" sz="2500" b="1" dirty="0"/>
          </a:p>
          <a:p>
            <a:pPr algn="just"/>
            <a:r>
              <a:rPr lang="tr-TR" sz="2500" dirty="0" smtClean="0"/>
              <a:t>Türkiye’nin </a:t>
            </a:r>
            <a:r>
              <a:rPr lang="tr-TR" sz="2500" dirty="0"/>
              <a:t>sosyal, kültürel, ulaşım, coğrafi ve ekonomik şartları ile hizmet gerekleri dikkate alınmak suretiyle iller</a:t>
            </a:r>
            <a:r>
              <a:rPr lang="tr-TR" sz="2500" dirty="0" smtClean="0"/>
              <a:t>, merkez </a:t>
            </a:r>
            <a:r>
              <a:rPr lang="tr-TR" sz="2500" dirty="0"/>
              <a:t>ilçeler ve diğer ilçeler; altı hizmet bölgesine ayrılmıştır.</a:t>
            </a:r>
          </a:p>
        </p:txBody>
      </p:sp>
    </p:spTree>
    <p:extLst>
      <p:ext uri="{BB962C8B-B14F-4D97-AF65-F5344CB8AC3E}">
        <p14:creationId xmlns:p14="http://schemas.microsoft.com/office/powerpoint/2010/main" val="214094957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7C259B-DA20-4EF7-9AC8-094F65A65BC9}"/>
</file>

<file path=customXml/itemProps2.xml><?xml version="1.0" encoding="utf-8"?>
<ds:datastoreItem xmlns:ds="http://schemas.openxmlformats.org/officeDocument/2006/customXml" ds:itemID="{A9EF8287-FB6F-462D-AB53-88C980F019FC}"/>
</file>

<file path=customXml/itemProps3.xml><?xml version="1.0" encoding="utf-8"?>
<ds:datastoreItem xmlns:ds="http://schemas.openxmlformats.org/officeDocument/2006/customXml" ds:itemID="{0118A0CB-7737-40D3-BA5F-8B572711A903}"/>
</file>

<file path=docProps/app.xml><?xml version="1.0" encoding="utf-8"?>
<Properties xmlns="http://schemas.openxmlformats.org/officeDocument/2006/extended-properties" xmlns:vt="http://schemas.openxmlformats.org/officeDocument/2006/docPropsVTypes">
  <Template>Hardcover</Template>
  <TotalTime>3663</TotalTime>
  <Words>3786</Words>
  <Application>Microsoft Office PowerPoint</Application>
  <PresentationFormat>Ekran Gösterisi (4:3)</PresentationFormat>
  <Paragraphs>689</Paragraphs>
  <Slides>42</Slides>
  <Notes>32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42</vt:i4>
      </vt:variant>
    </vt:vector>
  </HeadingPairs>
  <TitlesOfParts>
    <vt:vector size="46" baseType="lpstr">
      <vt:lpstr>Arial</vt:lpstr>
      <vt:lpstr>Calibri</vt:lpstr>
      <vt:lpstr>Times New Roman</vt:lpstr>
      <vt:lpstr>Ofis Teması</vt:lpstr>
      <vt:lpstr>PERSONEL GENEL MÜDÜRLÜĞÜ TAŞRA ATAMA DAİRE BAŞKANLIĞI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Zorunlu Çalışma Süreleri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PERSONEL GENEL MÜDÜRLÜĞÜ DİSİPLİN İŞLEMLERİ DAİRE BAŞKANLIĞI</dc:title>
  <dc:creator>Abdi TUNCA</dc:creator>
  <cp:lastModifiedBy>İlknur BİRİNCİ FAZLIOĞLU</cp:lastModifiedBy>
  <cp:revision>407</cp:revision>
  <cp:lastPrinted>2018-09-28T07:32:28Z</cp:lastPrinted>
  <dcterms:created xsi:type="dcterms:W3CDTF">2016-09-02T07:46:11Z</dcterms:created>
  <dcterms:modified xsi:type="dcterms:W3CDTF">2022-05-17T13:28:06Z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