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3.xml" ContentType="application/vnd.ms-office.chartcolor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5" r:id="rId4"/>
    <p:sldId id="268" r:id="rId5"/>
    <p:sldId id="271" r:id="rId6"/>
    <p:sldId id="25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PBYS </a:t>
            </a:r>
            <a:r>
              <a:rPr lang="en-US" dirty="0" smtClean="0"/>
              <a:t>ÖN </a:t>
            </a:r>
            <a:r>
              <a:rPr lang="en-US" dirty="0"/>
              <a:t>BAŞVURU</a:t>
            </a:r>
            <a:r>
              <a:rPr lang="tr-TR" dirty="0"/>
              <a:t> </a:t>
            </a:r>
            <a:r>
              <a:rPr lang="tr-TR" dirty="0" smtClean="0"/>
              <a:t>3225 </a:t>
            </a:r>
            <a:r>
              <a:rPr lang="tr-TR" dirty="0"/>
              <a:t>KİŞİ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088649582424437E-2"/>
          <c:y val="0.22342006058358405"/>
          <c:w val="0.94075098953845082"/>
          <c:h val="0.6252915423678318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ÖN BAŞVURU 3225 PERSONEL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9340-4585-BEAC-F78C8A60F8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9340-4585-BEAC-F78C8A60F8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KABUL EDİLEN</c:v>
                </c:pt>
                <c:pt idx="1">
                  <c:v>KABUL EDİLMEYEN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3120</c:v>
                </c:pt>
                <c:pt idx="1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8-4869-9458-DF8777FB400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75348018206586E-2"/>
          <c:y val="0.17060090719795826"/>
          <c:w val="0.88834154351395733"/>
          <c:h val="0.7189267517520771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ANKUZEF'E BAŞVURULAR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5AC7-4BE6-9648-12A02DA262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5AC7-4BE6-9648-12A02DA262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BAŞVURU YAPAN</c:v>
                </c:pt>
                <c:pt idx="1">
                  <c:v>BAŞVURU YAPMAYAN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2912</c:v>
                </c:pt>
                <c:pt idx="1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C7-4BE6-9648-12A02DA262B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SINAVA KATILIM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1764-42C6-8174-0C65FF09CC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Sayfa1!$A$2:$A$3</c:f>
              <c:strCache>
                <c:ptCount val="2"/>
                <c:pt idx="0">
                  <c:v>KATILAN</c:v>
                </c:pt>
                <c:pt idx="1">
                  <c:v>KATILMAYAN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2889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4-42C6-8174-0C65FF09CC7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F6B8-02E7-4AB7-B287-D4499A24C2F6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435A6-5680-4117-A3A7-A2BFED8A7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25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448593"/>
            <a:ext cx="9144000" cy="89698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772296"/>
            <a:ext cx="9144000" cy="48550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32D6-7A4C-4A52-B0F1-0AA49C00A344}" type="datetime1">
              <a:rPr lang="tr-TR" smtClean="0"/>
              <a:t>11.11.2021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50" y="300601"/>
            <a:ext cx="2857899" cy="2838846"/>
          </a:xfrm>
          <a:prstGeom prst="rect">
            <a:avLst/>
          </a:prstGeom>
          <a:effectLst>
            <a:outerShdw blurRad="63500" dist="50800" dir="5160000" sx="98000" sy="98000" algn="ctr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29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20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1138" y="365125"/>
            <a:ext cx="10515600" cy="97535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9661"/>
            <a:ext cx="10515600" cy="430730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1" y="365125"/>
            <a:ext cx="1338655" cy="132973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cxnSp>
        <p:nvCxnSpPr>
          <p:cNvPr id="10" name="Düz Bağlayıcı 9"/>
          <p:cNvCxnSpPr/>
          <p:nvPr userDrawn="1"/>
        </p:nvCxnSpPr>
        <p:spPr>
          <a:xfrm flipH="1">
            <a:off x="1680467" y="1515290"/>
            <a:ext cx="9673333" cy="1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1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8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3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47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4FBD-23E1-4FC5-9620-0569F0FA5A4B}" type="datetimeFigureOut">
              <a:rPr lang="tr-TR" smtClean="0"/>
              <a:t>11.11.2021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murlar.net/" TargetMode="External"/><Relationship Id="rId3" Type="http://schemas.openxmlformats.org/officeDocument/2006/relationships/hyperlink" Target="https://www.tarimorman.gov.tr/" TargetMode="External"/><Relationship Id="rId7" Type="http://schemas.openxmlformats.org/officeDocument/2006/relationships/hyperlink" Target="https://www.ilan.gov.tr/ilan/kategori/44/kamu-personel-alim-ve-sinavlari?currentPage=0" TargetMode="External"/><Relationship Id="rId2" Type="http://schemas.openxmlformats.org/officeDocument/2006/relationships/hyperlink" Target="https://www.resmigazete.gov.t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muilan.sbb.gov.tr/" TargetMode="External"/><Relationship Id="rId5" Type="http://schemas.openxmlformats.org/officeDocument/2006/relationships/hyperlink" Target="https://isealimkariyerkapisi.cbiko.gov.tr/" TargetMode="External"/><Relationship Id="rId4" Type="http://schemas.openxmlformats.org/officeDocument/2006/relationships/hyperlink" Target="https://www.tarimorman.gov.tr/PERGE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PERSONEL GENEL MÜDÜRLÜĞÜ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89664"/>
            <a:ext cx="9144000" cy="485503"/>
          </a:xfrm>
        </p:spPr>
        <p:txBody>
          <a:bodyPr>
            <a:normAutofit/>
          </a:bodyPr>
          <a:lstStyle/>
          <a:p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UNVAN DEĞİŞİKLİĞİ VE GÖREVDE YÜKSELME SINAVLARI</a:t>
            </a:r>
            <a:endParaRPr lang="tr-T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8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UNVAN DEĞİŞİKLİĞİ SINAVI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031307"/>
              </p:ext>
            </p:extLst>
          </p:nvPr>
        </p:nvGraphicFramePr>
        <p:xfrm>
          <a:off x="906088" y="2316536"/>
          <a:ext cx="3000894" cy="356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48253"/>
              </p:ext>
            </p:extLst>
          </p:nvPr>
        </p:nvGraphicFramePr>
        <p:xfrm>
          <a:off x="4306600" y="2316536"/>
          <a:ext cx="3074496" cy="356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Dikdörtgen 8"/>
          <p:cNvSpPr/>
          <p:nvPr/>
        </p:nvSpPr>
        <p:spPr>
          <a:xfrm>
            <a:off x="2306538" y="1726971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Bakanlığımız </a:t>
            </a:r>
            <a:r>
              <a:rPr lang="tr-TR" b="1" dirty="0" smtClean="0"/>
              <a:t>İle </a:t>
            </a:r>
            <a:r>
              <a:rPr lang="tr-TR" b="1" dirty="0"/>
              <a:t>Ankara Üniversitesi </a:t>
            </a:r>
            <a:r>
              <a:rPr lang="en-US" b="1" dirty="0"/>
              <a:t>ANKUZEF (ASYM) </a:t>
            </a:r>
            <a:r>
              <a:rPr lang="tr-TR" b="1" dirty="0" smtClean="0"/>
              <a:t>Arasında Protokol Gereği</a:t>
            </a:r>
            <a:endParaRPr lang="tr-TR" b="1" dirty="0"/>
          </a:p>
        </p:txBody>
      </p:sp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3478734461"/>
              </p:ext>
            </p:extLst>
          </p:nvPr>
        </p:nvGraphicFramePr>
        <p:xfrm>
          <a:off x="7780714" y="2316536"/>
          <a:ext cx="3060930" cy="356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5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UNVAN DEĞİŞİKLİĞİ SINAVI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625" y="1945860"/>
            <a:ext cx="11458575" cy="4616865"/>
          </a:xfrm>
        </p:spPr>
        <p:txBody>
          <a:bodyPr>
            <a:noAutofit/>
          </a:bodyPr>
          <a:lstStyle/>
          <a:p>
            <a:pPr algn="just"/>
            <a:r>
              <a:rPr lang="tr-TR" sz="2200" dirty="0"/>
              <a:t>Yazılı Sınavda başarılı olan </a:t>
            </a:r>
            <a:r>
              <a:rPr lang="tr-TR" sz="2200" dirty="0" smtClean="0"/>
              <a:t>adaylar (En az 60 puan alanlar) </a:t>
            </a:r>
            <a:r>
              <a:rPr lang="tr-TR" sz="2200" b="1" dirty="0" smtClean="0"/>
              <a:t>(22 Kasım 2021’de açıklanacak)</a:t>
            </a:r>
          </a:p>
          <a:p>
            <a:pPr algn="just"/>
            <a:r>
              <a:rPr lang="tr-TR" sz="2200" b="1" dirty="0" smtClean="0"/>
              <a:t>Sözlü Sınav: </a:t>
            </a:r>
            <a:r>
              <a:rPr lang="tr-TR" sz="2200" dirty="0" smtClean="0"/>
              <a:t>Sınav </a:t>
            </a:r>
            <a:r>
              <a:rPr lang="tr-TR" sz="2200" dirty="0"/>
              <a:t>Kurulunun her bir üyesi tarafından</a:t>
            </a:r>
            <a:r>
              <a:rPr lang="tr-TR" sz="2200" dirty="0" smtClean="0"/>
              <a:t>; </a:t>
            </a:r>
            <a:r>
              <a:rPr lang="tr-TR" sz="2200" b="1" dirty="0" smtClean="0"/>
              <a:t>(3-14 Ocak </a:t>
            </a:r>
            <a:r>
              <a:rPr lang="tr-TR" sz="2200" b="1" dirty="0" smtClean="0"/>
              <a:t>2022 Yapılması Öngörülüyor)</a:t>
            </a:r>
            <a:endParaRPr lang="tr-TR" sz="2200" b="1" dirty="0"/>
          </a:p>
          <a:p>
            <a:pPr marL="0" indent="0" algn="just">
              <a:buNone/>
            </a:pPr>
            <a:r>
              <a:rPr lang="tr-TR" sz="2200" dirty="0" smtClean="0"/>
              <a:t>a</a:t>
            </a:r>
            <a:r>
              <a:rPr lang="tr-TR" sz="2200" dirty="0"/>
              <a:t>) Sınav konularına ilişkin bilgi düzeyi,</a:t>
            </a:r>
          </a:p>
          <a:p>
            <a:pPr marL="0" indent="0" algn="just">
              <a:buNone/>
            </a:pPr>
            <a:r>
              <a:rPr lang="tr-TR" sz="2200" dirty="0" smtClean="0"/>
              <a:t>b</a:t>
            </a:r>
            <a:r>
              <a:rPr lang="tr-TR" sz="2200" dirty="0"/>
              <a:t>) Bir konuyu kavrayıp özetleme, ifade yeteneği ve muhakeme gücü,</a:t>
            </a:r>
          </a:p>
          <a:p>
            <a:pPr marL="0" indent="0" algn="just">
              <a:buNone/>
            </a:pPr>
            <a:r>
              <a:rPr lang="tr-TR" sz="2200" dirty="0" smtClean="0"/>
              <a:t>c</a:t>
            </a:r>
            <a:r>
              <a:rPr lang="tr-TR" sz="2200" dirty="0"/>
              <a:t>) Liyakati, temsil kabiliyeti, tutum ve davranışlarının göreve uygunluğu,</a:t>
            </a:r>
          </a:p>
          <a:p>
            <a:pPr marL="0" indent="0" algn="just">
              <a:buNone/>
            </a:pPr>
            <a:r>
              <a:rPr lang="tr-TR" sz="2200" dirty="0" smtClean="0"/>
              <a:t>ç</a:t>
            </a:r>
            <a:r>
              <a:rPr lang="tr-TR" sz="2200" dirty="0"/>
              <a:t>) Özgüveni, ikna kabiliyeti ve inandırıcılığı,</a:t>
            </a:r>
          </a:p>
          <a:p>
            <a:pPr marL="0" indent="0" algn="just">
              <a:buNone/>
            </a:pPr>
            <a:r>
              <a:rPr lang="tr-TR" sz="2200" dirty="0" smtClean="0"/>
              <a:t>d</a:t>
            </a:r>
            <a:r>
              <a:rPr lang="tr-TR" sz="2200" dirty="0"/>
              <a:t>) Genel kültürü ve genel yeteneği,</a:t>
            </a:r>
          </a:p>
          <a:p>
            <a:pPr marL="0" indent="0" algn="just">
              <a:buNone/>
            </a:pPr>
            <a:r>
              <a:rPr lang="tr-TR" sz="2200" dirty="0" smtClean="0"/>
              <a:t>e</a:t>
            </a:r>
            <a:r>
              <a:rPr lang="tr-TR" sz="2200" dirty="0"/>
              <a:t>) Bilimsel ve teknolojik gelişmelere </a:t>
            </a:r>
            <a:r>
              <a:rPr lang="tr-TR" sz="2200" dirty="0" smtClean="0"/>
              <a:t>açıklığı, </a:t>
            </a:r>
          </a:p>
          <a:p>
            <a:pPr marL="0" indent="0" algn="just">
              <a:buNone/>
            </a:pPr>
            <a:r>
              <a:rPr lang="tr-TR" sz="2200" dirty="0" smtClean="0"/>
              <a:t>Esas </a:t>
            </a:r>
            <a:r>
              <a:rPr lang="tr-TR" sz="2200" dirty="0"/>
              <a:t>alınarak yüz tam puan üzerinden </a:t>
            </a:r>
            <a:r>
              <a:rPr lang="tr-TR" sz="2200" dirty="0" smtClean="0"/>
              <a:t>değerlendirilir. En </a:t>
            </a:r>
            <a:r>
              <a:rPr lang="tr-TR" sz="2200" dirty="0"/>
              <a:t>az </a:t>
            </a:r>
            <a:r>
              <a:rPr lang="tr-TR" sz="2200" dirty="0" smtClean="0"/>
              <a:t>70 </a:t>
            </a:r>
            <a:r>
              <a:rPr lang="tr-TR" sz="2200" dirty="0"/>
              <a:t>puan </a:t>
            </a:r>
            <a:r>
              <a:rPr lang="tr-TR" sz="2200" dirty="0" smtClean="0"/>
              <a:t>alanlar başarılı sayılır.</a:t>
            </a:r>
          </a:p>
          <a:p>
            <a:pPr algn="just"/>
            <a:r>
              <a:rPr lang="tr-T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Başarı puanı, yazılı ve sözlü sınav puanlarının aritmetik ortalaması esas alınmak suretiyle tespit edilir.</a:t>
            </a:r>
          </a:p>
        </p:txBody>
      </p:sp>
    </p:spTree>
    <p:extLst>
      <p:ext uri="{BB962C8B-B14F-4D97-AF65-F5344CB8AC3E}">
        <p14:creationId xmlns:p14="http://schemas.microsoft.com/office/powerpoint/2010/main" val="30480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GÖREVDE YÜKSELME SINAVI</a:t>
            </a:r>
            <a:endParaRPr lang="tr-T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71474" y="1646090"/>
            <a:ext cx="113823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Görevde yükselmeye</a:t>
            </a:r>
            <a:r>
              <a:rPr kumimoji="0" lang="tr-TR" altLang="tr-TR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tabi kadrolar ve hizmet grupları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MADDE 5 – 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 Bu Yönetmelik kapsamında görevde yükselmeye tabi kadrolar aşağıda belirtilmiştir: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Yönetim hizmetleri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Şube müdürü,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Şef, koruma ve güvenlik şefi,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Hukuk hizmetleri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Hukuk müşaviri,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Araştırma ve savunma hizmetleri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Eğitim uzmanı, uzman, sivil savunma uzmanı, araştırmacı,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ç) Bilgi işlem hizmetleri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Çözümleyici,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İdari hizmetler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Sayman, ayniyat saymanı,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Memur, daktilograf, ambar memuru, santral memuru, mutemet, veznedar, sekreter, bilgisayar işletmeni, veri hazırlama ve kontrol işletmeni, orman muhafaza memuru, şoför, haberleşme memuru, koruma ve güvenlik görevlisi, spiker,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Yardımcı hizmetler grubu;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Teknisyen yardımcısı,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rasatçı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yardımcısı, hizmetli, aşçı, kaloriferci, bekçi, dağıtıcı ve bahçıvan.</a:t>
            </a:r>
            <a:endParaRPr kumimoji="0" lang="tr-TR" altLang="tr-T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TAVSİYELERİM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6637" y="2035916"/>
            <a:ext cx="10515600" cy="4307302"/>
          </a:xfrm>
        </p:spPr>
        <p:txBody>
          <a:bodyPr>
            <a:normAutofit/>
          </a:bodyPr>
          <a:lstStyle/>
          <a:p>
            <a:r>
              <a:rPr lang="tr-TR" b="1" dirty="0" smtClean="0"/>
              <a:t>Resmî </a:t>
            </a:r>
            <a:r>
              <a:rPr lang="tr-TR" b="1" dirty="0"/>
              <a:t>Gazete: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https://www.resmigazete.gov.tr</a:t>
            </a:r>
            <a:endParaRPr lang="tr-TR" dirty="0"/>
          </a:p>
          <a:p>
            <a:r>
              <a:rPr lang="tr-TR" b="1" dirty="0" smtClean="0"/>
              <a:t>Bakanlığımız </a:t>
            </a:r>
            <a:r>
              <a:rPr lang="tr-TR" b="1" dirty="0"/>
              <a:t>web sitesi: </a:t>
            </a:r>
            <a:r>
              <a:rPr lang="tr-TR" dirty="0" smtClean="0">
                <a:hlinkClick r:id="rId3"/>
              </a:rPr>
              <a:t>https</a:t>
            </a:r>
            <a:r>
              <a:rPr lang="tr-TR" dirty="0">
                <a:hlinkClick r:id="rId3"/>
              </a:rPr>
              <a:t>://</a:t>
            </a:r>
            <a:r>
              <a:rPr lang="tr-TR" dirty="0" smtClean="0">
                <a:hlinkClick r:id="rId3"/>
              </a:rPr>
              <a:t>www.tarimorman.gov.tr</a:t>
            </a:r>
            <a:endParaRPr lang="tr-TR" dirty="0" smtClean="0"/>
          </a:p>
          <a:p>
            <a:r>
              <a:rPr lang="tr-TR" b="1" dirty="0" smtClean="0"/>
              <a:t>Personel </a:t>
            </a:r>
            <a:r>
              <a:rPr lang="tr-TR" b="1" dirty="0"/>
              <a:t>Genel </a:t>
            </a:r>
            <a:r>
              <a:rPr lang="tr-TR" b="1" dirty="0" smtClean="0"/>
              <a:t>Müdürlüğü: </a:t>
            </a:r>
            <a:r>
              <a:rPr lang="tr-TR" dirty="0">
                <a:hlinkClick r:id="rId4"/>
              </a:rPr>
              <a:t>https://</a:t>
            </a:r>
            <a:r>
              <a:rPr lang="tr-TR" dirty="0" smtClean="0">
                <a:hlinkClick r:id="rId4"/>
              </a:rPr>
              <a:t>www.tarimorman.gov.tr/PERGEM</a:t>
            </a:r>
            <a:endParaRPr lang="tr-TR" dirty="0" smtClean="0"/>
          </a:p>
          <a:p>
            <a:r>
              <a:rPr lang="tr-TR" b="1" dirty="0" smtClean="0"/>
              <a:t>Cumhurbaşkanlığı </a:t>
            </a:r>
            <a:r>
              <a:rPr lang="tr-TR" b="1" dirty="0"/>
              <a:t>Kariyer Kapısı</a:t>
            </a:r>
            <a:r>
              <a:rPr lang="tr-TR" dirty="0"/>
              <a:t>: </a:t>
            </a:r>
            <a:r>
              <a:rPr lang="tr-TR" sz="2400" dirty="0">
                <a:hlinkClick r:id="rId5"/>
              </a:rPr>
              <a:t>https://</a:t>
            </a:r>
            <a:r>
              <a:rPr lang="tr-TR" sz="2400" dirty="0" smtClean="0">
                <a:hlinkClick r:id="rId5"/>
              </a:rPr>
              <a:t>isealimkariyerkapisi.cbiko.gov.tr</a:t>
            </a:r>
            <a:endParaRPr lang="tr-TR" sz="2400" dirty="0" smtClean="0"/>
          </a:p>
          <a:p>
            <a:r>
              <a:rPr lang="tr-TR" b="1" dirty="0" smtClean="0"/>
              <a:t>Cumhurbaşkanlığı </a:t>
            </a:r>
            <a:r>
              <a:rPr lang="tr-TR" b="1" dirty="0" err="1" smtClean="0"/>
              <a:t>Str</a:t>
            </a:r>
            <a:r>
              <a:rPr lang="tr-TR" b="1" dirty="0" smtClean="0"/>
              <a:t>. </a:t>
            </a:r>
            <a:r>
              <a:rPr lang="tr-TR" b="1" dirty="0"/>
              <a:t>ve </a:t>
            </a:r>
            <a:r>
              <a:rPr lang="tr-TR" b="1" dirty="0" err="1" smtClean="0"/>
              <a:t>Büt</a:t>
            </a:r>
            <a:r>
              <a:rPr lang="tr-TR" b="1" dirty="0" smtClean="0"/>
              <a:t>. </a:t>
            </a:r>
            <a:r>
              <a:rPr lang="tr-TR" b="1" dirty="0" err="1" smtClean="0"/>
              <a:t>Başk</a:t>
            </a:r>
            <a:r>
              <a:rPr lang="tr-TR" b="1" dirty="0" smtClean="0"/>
              <a:t>.: </a:t>
            </a:r>
            <a:r>
              <a:rPr lang="tr-TR" dirty="0">
                <a:hlinkClick r:id="rId6"/>
              </a:rPr>
              <a:t>https://kamuilan.sbb.gov.tr</a:t>
            </a:r>
            <a:endParaRPr lang="tr-TR" dirty="0"/>
          </a:p>
          <a:p>
            <a:r>
              <a:rPr lang="tr-TR" b="1" dirty="0" smtClean="0"/>
              <a:t>Türkiye’nin </a:t>
            </a:r>
            <a:r>
              <a:rPr lang="tr-TR" b="1" dirty="0"/>
              <a:t>İlan </a:t>
            </a:r>
            <a:r>
              <a:rPr lang="tr-TR" b="1" dirty="0" err="1"/>
              <a:t>Portalı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>
                <a:hlinkClick r:id="rId7"/>
              </a:rPr>
              <a:t>https://www.ilan.gov.tr</a:t>
            </a:r>
            <a:endParaRPr lang="tr-TR" dirty="0"/>
          </a:p>
          <a:p>
            <a:r>
              <a:rPr lang="tr-TR" b="1" dirty="0" err="1"/>
              <a:t>Memurlar.Net</a:t>
            </a:r>
            <a:r>
              <a:rPr lang="tr-TR" b="1" dirty="0"/>
              <a:t>: </a:t>
            </a:r>
            <a:r>
              <a:rPr lang="tr-TR" dirty="0">
                <a:hlinkClick r:id="rId8"/>
              </a:rPr>
              <a:t>https://</a:t>
            </a:r>
            <a:r>
              <a:rPr lang="tr-TR" dirty="0" smtClean="0">
                <a:hlinkClick r:id="rId8"/>
              </a:rPr>
              <a:t>www.memurlar.net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1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 </a:t>
            </a:r>
            <a:r>
              <a:rPr lang="tr-TR" dirty="0"/>
              <a:t>EDERİM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374967" y="4627057"/>
            <a:ext cx="5428211" cy="1649917"/>
          </a:xfrm>
        </p:spPr>
        <p:txBody>
          <a:bodyPr>
            <a:noAutofit/>
          </a:bodyPr>
          <a:lstStyle/>
          <a:p>
            <a:r>
              <a:rPr lang="tr-T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Ömer ŞENTÜRK</a:t>
            </a:r>
            <a:endParaRPr lang="tr-TR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Yerleştirme Daire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Başkanlığı</a:t>
            </a:r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Müdürü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0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1B2579-363B-4A42-BEED-DB298F47F96A}"/>
</file>

<file path=customXml/itemProps2.xml><?xml version="1.0" encoding="utf-8"?>
<ds:datastoreItem xmlns:ds="http://schemas.openxmlformats.org/officeDocument/2006/customXml" ds:itemID="{C768A703-06D8-4B10-B26C-EAA9B96C48E3}"/>
</file>

<file path=customXml/itemProps3.xml><?xml version="1.0" encoding="utf-8"?>
<ds:datastoreItem xmlns:ds="http://schemas.openxmlformats.org/officeDocument/2006/customXml" ds:itemID="{BB5B0D98-03F7-41A6-ACF0-E9F402CD8B75}"/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395</Words>
  <Application>Microsoft Office PowerPoint</Application>
  <PresentationFormat>Geniş ekran</PresentationFormat>
  <Paragraphs>47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PERSONEL GENEL MÜDÜRLÜĞÜ</vt:lpstr>
      <vt:lpstr>UNVAN DEĞİŞİKLİĞİ SINAVI</vt:lpstr>
      <vt:lpstr>UNVAN DEĞİŞİKLİĞİ SINAVI</vt:lpstr>
      <vt:lpstr>GÖREVDE YÜKSELME SINAVI</vt:lpstr>
      <vt:lpstr>TAVSİYELERİM</vt:lpstr>
      <vt:lpstr>TEŞEKKÜR EDERİM</vt:lpstr>
    </vt:vector>
  </TitlesOfParts>
  <Company>GIDA TARIM VE HAYVANCILIK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SATICI</dc:creator>
  <cp:lastModifiedBy>Fatih SATICI</cp:lastModifiedBy>
  <cp:revision>93</cp:revision>
  <dcterms:created xsi:type="dcterms:W3CDTF">2018-12-31T08:31:26Z</dcterms:created>
  <dcterms:modified xsi:type="dcterms:W3CDTF">2021-11-11T11:28:51Z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