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0.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9.xml" ContentType="application/vnd.openxmlformats-officedocument.presentationml.slide+xml"/>
  <Override PartName="/ppt/slides/slide43.xml" ContentType="application/vnd.openxmlformats-officedocument.presentationml.slide+xml"/>
  <Override PartName="/ppt/slides/slide45.xml" ContentType="application/vnd.openxmlformats-officedocument.presentationml.slide+xml"/>
  <Override PartName="/ppt/slides/slide58.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44.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57.xml" ContentType="application/vnd.openxmlformats-officedocument.presentationml.slide+xml"/>
  <Override PartName="/ppt/slides/slide6.xml" ContentType="application/vnd.openxmlformats-officedocument.presentationml.slide+xml"/>
  <Override PartName="/ppt/slides/slide5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6.xml" ContentType="application/vnd.openxmlformats-officedocument.presentationml.slide+xml"/>
  <Override PartName="/ppt/slides/slide51.xml" ContentType="application/vnd.openxmlformats-officedocument.presentationml.slide+xml"/>
  <Override PartName="/ppt/slides/slide54.xml" ContentType="application/vnd.openxmlformats-officedocument.presentationml.slide+xml"/>
  <Override PartName="/ppt/slides/slide50.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8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1" r:id="rId29"/>
    <p:sldId id="284" r:id="rId30"/>
    <p:sldId id="285" r:id="rId31"/>
    <p:sldId id="286" r:id="rId32"/>
    <p:sldId id="287"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9" r:id="rId53"/>
    <p:sldId id="308" r:id="rId54"/>
    <p:sldId id="313" r:id="rId55"/>
    <p:sldId id="314" r:id="rId56"/>
    <p:sldId id="310" r:id="rId57"/>
    <p:sldId id="311" r:id="rId58"/>
    <p:sldId id="312" r:id="rId5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Varsayılan Bölüm" id="{B1E1E355-8916-4246-A097-C5BD2997FF17}">
          <p14:sldIdLst>
            <p14:sldId id="256"/>
            <p14:sldId id="257"/>
            <p14:sldId id="258"/>
            <p14:sldId id="288"/>
            <p14:sldId id="260"/>
            <p14:sldId id="261"/>
            <p14:sldId id="262"/>
          </p14:sldIdLst>
        </p14:section>
        <p14:section name="Başlıksız Bölüm" id="{CE5AC06E-4B6C-45AF-8D81-7CC4AA247EF4}">
          <p14:sldIdLst>
            <p14:sldId id="263"/>
            <p14:sldId id="264"/>
            <p14:sldId id="265"/>
            <p14:sldId id="266"/>
            <p14:sldId id="267"/>
            <p14:sldId id="268"/>
            <p14:sldId id="269"/>
            <p14:sldId id="270"/>
            <p14:sldId id="271"/>
            <p14:sldId id="272"/>
            <p14:sldId id="273"/>
            <p14:sldId id="274"/>
            <p14:sldId id="275"/>
            <p14:sldId id="276"/>
            <p14:sldId id="277"/>
            <p14:sldId id="278"/>
            <p14:sldId id="279"/>
            <p14:sldId id="280"/>
            <p14:sldId id="282"/>
            <p14:sldId id="283"/>
            <p14:sldId id="281"/>
            <p14:sldId id="284"/>
            <p14:sldId id="285"/>
            <p14:sldId id="286"/>
            <p14:sldId id="287"/>
          </p14:sldIdLst>
        </p14:section>
        <p14:section name="Başlıksız Bölüm" id="{071C226A-DE62-4AF6-815C-CF0665774C25}">
          <p14:sldIdLst>
            <p14:sldId id="289"/>
            <p14:sldId id="290"/>
            <p14:sldId id="291"/>
            <p14:sldId id="292"/>
            <p14:sldId id="293"/>
            <p14:sldId id="294"/>
            <p14:sldId id="295"/>
            <p14:sldId id="296"/>
            <p14:sldId id="297"/>
            <p14:sldId id="298"/>
            <p14:sldId id="299"/>
            <p14:sldId id="300"/>
            <p14:sldId id="301"/>
            <p14:sldId id="302"/>
            <p14:sldId id="303"/>
            <p14:sldId id="304"/>
            <p14:sldId id="305"/>
            <p14:sldId id="306"/>
            <p14:sldId id="307"/>
            <p14:sldId id="309"/>
            <p14:sldId id="308"/>
            <p14:sldId id="313"/>
            <p14:sldId id="314"/>
            <p14:sldId id="310"/>
            <p14:sldId id="311"/>
            <p14:sldId id="31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ustomXml" Target="../customXml/item3.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ustomXml" Target="../customXml/item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65"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9A47EA5-F85E-4543-BA17-4CC246872B85}" type="datetimeFigureOut">
              <a:rPr lang="tr-TR" smtClean="0"/>
              <a:t>20.5.2022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3895784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A47EA5-F85E-4543-BA17-4CC246872B85}" type="datetimeFigureOut">
              <a:rPr lang="tr-TR" smtClean="0"/>
              <a:t>20.5.2022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3665214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A47EA5-F85E-4543-BA17-4CC246872B85}" type="datetimeFigureOut">
              <a:rPr lang="tr-TR" smtClean="0"/>
              <a:t>20.5.2022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4225656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9A47EA5-F85E-4543-BA17-4CC246872B85}" type="datetimeFigureOut">
              <a:rPr lang="tr-TR" smtClean="0"/>
              <a:t>20.5.2022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2857585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9A47EA5-F85E-4543-BA17-4CC246872B85}" type="datetimeFigureOut">
              <a:rPr lang="tr-TR" smtClean="0"/>
              <a:t>20.5.2022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1956519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9A47EA5-F85E-4543-BA17-4CC246872B85}" type="datetimeFigureOut">
              <a:rPr lang="tr-TR" smtClean="0"/>
              <a:t>20.5.2022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731493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9A47EA5-F85E-4543-BA17-4CC246872B85}" type="datetimeFigureOut">
              <a:rPr lang="tr-TR" smtClean="0"/>
              <a:t>20.5.2022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207894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9A47EA5-F85E-4543-BA17-4CC246872B85}" type="datetimeFigureOut">
              <a:rPr lang="tr-TR" smtClean="0"/>
              <a:t>20.5.2022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2557621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9A47EA5-F85E-4543-BA17-4CC246872B85}" type="datetimeFigureOut">
              <a:rPr lang="tr-TR" smtClean="0"/>
              <a:t>20.5.2022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3138855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9A47EA5-F85E-4543-BA17-4CC246872B85}" type="datetimeFigureOut">
              <a:rPr lang="tr-TR" smtClean="0"/>
              <a:t>20.5.2022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1078089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9A47EA5-F85E-4543-BA17-4CC246872B85}" type="datetimeFigureOut">
              <a:rPr lang="tr-TR" smtClean="0"/>
              <a:t>20.5.2022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DA63A8B-6982-414C-BAD3-25AA7B058CB8}" type="slidenum">
              <a:rPr lang="tr-TR" smtClean="0"/>
              <a:t>‹#›</a:t>
            </a:fld>
            <a:endParaRPr lang="tr-TR"/>
          </a:p>
        </p:txBody>
      </p:sp>
    </p:spTree>
    <p:extLst>
      <p:ext uri="{BB962C8B-B14F-4D97-AF65-F5344CB8AC3E}">
        <p14:creationId xmlns:p14="http://schemas.microsoft.com/office/powerpoint/2010/main" val="2925602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47EA5-F85E-4543-BA17-4CC246872B85}" type="datetimeFigureOut">
              <a:rPr lang="tr-TR" smtClean="0"/>
              <a:t>20.5.2022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A63A8B-6982-414C-BAD3-25AA7B058CB8}" type="slidenum">
              <a:rPr lang="tr-TR" smtClean="0"/>
              <a:t>‹#›</a:t>
            </a:fld>
            <a:endParaRPr lang="tr-TR"/>
          </a:p>
        </p:txBody>
      </p:sp>
    </p:spTree>
    <p:extLst>
      <p:ext uri="{BB962C8B-B14F-4D97-AF65-F5344CB8AC3E}">
        <p14:creationId xmlns:p14="http://schemas.microsoft.com/office/powerpoint/2010/main" val="1809074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21972" y="347730"/>
            <a:ext cx="11539470" cy="4262907"/>
          </a:xfrm>
        </p:spPr>
        <p:txBody>
          <a:bodyPr>
            <a:normAutofit fontScale="90000"/>
          </a:bodyPr>
          <a:lstStyle/>
          <a:p>
            <a:r>
              <a:rPr lang="tr-TR" sz="4000" b="1" dirty="0" smtClean="0"/>
              <a:t>T.C.</a:t>
            </a:r>
            <a:br>
              <a:rPr lang="tr-TR" sz="4000" b="1" dirty="0" smtClean="0"/>
            </a:br>
            <a:r>
              <a:rPr lang="tr-TR" sz="4000" b="1" dirty="0" smtClean="0"/>
              <a:t>TARIM ve ORMAN BAKANLIIĞI</a:t>
            </a:r>
            <a:br>
              <a:rPr lang="tr-TR" sz="4000" b="1" dirty="0" smtClean="0"/>
            </a:br>
            <a:r>
              <a:rPr lang="tr-TR" sz="4000" b="1" dirty="0" smtClean="0"/>
              <a:t>Personel Genel Müdürlüğü</a:t>
            </a:r>
            <a:br>
              <a:rPr lang="tr-TR" sz="4000" b="1" dirty="0" smtClean="0"/>
            </a:br>
            <a:r>
              <a:rPr lang="tr-TR" sz="4000" b="1" dirty="0" smtClean="0"/>
              <a:t/>
            </a:r>
            <a:br>
              <a:rPr lang="tr-TR" sz="4000" b="1" dirty="0" smtClean="0"/>
            </a:br>
            <a:r>
              <a:rPr lang="tr-TR" sz="4000" b="1" dirty="0" smtClean="0"/>
              <a:t>Kadro ve Terfi İşlemleri Daire Başkanlığı</a:t>
            </a:r>
            <a:r>
              <a:rPr lang="tr-TR" b="1" dirty="0" smtClean="0"/>
              <a:t/>
            </a:r>
            <a:br>
              <a:rPr lang="tr-TR" b="1" dirty="0" smtClean="0"/>
            </a:br>
            <a:r>
              <a:rPr lang="tr-TR" b="1" dirty="0" smtClean="0"/>
              <a:t/>
            </a:r>
            <a:br>
              <a:rPr lang="tr-TR" b="1" dirty="0" smtClean="0"/>
            </a:br>
            <a:endParaRPr lang="tr-TR" b="1" dirty="0"/>
          </a:p>
        </p:txBody>
      </p:sp>
      <p:sp>
        <p:nvSpPr>
          <p:cNvPr id="3" name="Alt Başlık 2"/>
          <p:cNvSpPr>
            <a:spLocks noGrp="1"/>
          </p:cNvSpPr>
          <p:nvPr>
            <p:ph type="subTitle" idx="1"/>
          </p:nvPr>
        </p:nvSpPr>
        <p:spPr>
          <a:xfrm>
            <a:off x="321972" y="4610637"/>
            <a:ext cx="11681138" cy="2086377"/>
          </a:xfrm>
        </p:spPr>
        <p:txBody>
          <a:bodyPr>
            <a:normAutofit/>
          </a:bodyPr>
          <a:lstStyle/>
          <a:p>
            <a:endParaRPr lang="tr-TR" sz="3600" dirty="0" smtClean="0"/>
          </a:p>
          <a:p>
            <a:r>
              <a:rPr lang="tr-TR" sz="4400" dirty="0" smtClean="0"/>
              <a:t>İNTİBAK ve TERFİ</a:t>
            </a:r>
          </a:p>
          <a:p>
            <a:endParaRPr lang="tr-TR" sz="4400" dirty="0"/>
          </a:p>
        </p:txBody>
      </p:sp>
    </p:spTree>
    <p:extLst>
      <p:ext uri="{BB962C8B-B14F-4D97-AF65-F5344CB8AC3E}">
        <p14:creationId xmlns:p14="http://schemas.microsoft.com/office/powerpoint/2010/main" val="598853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6023" y="274320"/>
            <a:ext cx="10517777" cy="1345473"/>
          </a:xfrm>
        </p:spPr>
        <p:txBody>
          <a:bodyPr>
            <a:noAutofit/>
          </a:bodyPr>
          <a:lstStyle/>
          <a:p>
            <a:r>
              <a:rPr lang="tr-TR" sz="2800" b="1" dirty="0" smtClean="0"/>
              <a:t>                                               ORTAK </a:t>
            </a:r>
            <a:r>
              <a:rPr lang="tr-TR" sz="2800" b="1" dirty="0"/>
              <a:t>HÜKÜMLER</a:t>
            </a:r>
            <a:br>
              <a:rPr lang="tr-TR" sz="2800" b="1" dirty="0"/>
            </a:br>
            <a:r>
              <a:rPr lang="tr-TR" sz="2800" b="1" dirty="0"/>
              <a:t>A)Sınıfların öğrenim durumlarına göre giriş(başlangıç) derece ve kademesi ile yükselebilecek derece ve kademeleri aşağıdaki tabloda gösterilmiştir</a:t>
            </a:r>
            <a:r>
              <a:rPr lang="tr-TR" sz="2800" dirty="0"/>
              <a:t>. </a:t>
            </a:r>
          </a:p>
        </p:txBody>
      </p:sp>
      <p:sp>
        <p:nvSpPr>
          <p:cNvPr id="3" name="İçerik Yer Tutucusu 2"/>
          <p:cNvSpPr>
            <a:spLocks noGrp="1"/>
          </p:cNvSpPr>
          <p:nvPr>
            <p:ph idx="1"/>
          </p:nvPr>
        </p:nvSpPr>
        <p:spPr>
          <a:xfrm>
            <a:off x="195943" y="1619793"/>
            <a:ext cx="11795759" cy="5042264"/>
          </a:xfrm>
        </p:spPr>
        <p:txBody>
          <a:bodyPr/>
          <a:lstStyle/>
          <a:p>
            <a:pPr marL="0" indent="0">
              <a:buNone/>
            </a:pPr>
            <a:r>
              <a:rPr lang="tr-TR" dirty="0" smtClean="0"/>
              <a:t>                                                                       GİRİŞ                             </a:t>
            </a:r>
            <a:r>
              <a:rPr lang="tr-TR" dirty="0"/>
              <a:t>YÜKSELEBİLECEK     </a:t>
            </a:r>
          </a:p>
          <a:p>
            <a:pPr marL="0" indent="0">
              <a:buNone/>
            </a:pPr>
            <a:r>
              <a:rPr lang="tr-TR" dirty="0"/>
              <a:t>ÖĞRENİM DURUMU                 </a:t>
            </a:r>
            <a:r>
              <a:rPr lang="tr-TR" dirty="0" smtClean="0"/>
              <a:t>                  DERECE/KADEME       </a:t>
            </a:r>
            <a:r>
              <a:rPr lang="tr-TR" dirty="0"/>
              <a:t>DERECE/KADEME </a:t>
            </a:r>
          </a:p>
          <a:p>
            <a:pPr marL="0" indent="0">
              <a:buNone/>
            </a:pPr>
            <a:r>
              <a:rPr lang="tr-TR" dirty="0"/>
              <a:t>Lise dengi </a:t>
            </a:r>
            <a:r>
              <a:rPr lang="tr-TR" dirty="0" smtClean="0"/>
              <a:t>okullar üstü 3 yıl teknik veya</a:t>
            </a:r>
          </a:p>
          <a:p>
            <a:pPr marL="0" indent="0">
              <a:buNone/>
            </a:pPr>
            <a:r>
              <a:rPr lang="tr-TR" dirty="0" smtClean="0"/>
              <a:t>Mesleki öğrenimi bitirenler                            10              2                   </a:t>
            </a:r>
            <a:r>
              <a:rPr lang="tr-TR" dirty="0" smtClean="0">
                <a:solidFill>
                  <a:srgbClr val="FF0000"/>
                </a:solidFill>
              </a:rPr>
              <a:t>2 </a:t>
            </a:r>
            <a:r>
              <a:rPr lang="tr-TR" dirty="0" smtClean="0"/>
              <a:t>          son</a:t>
            </a:r>
          </a:p>
          <a:p>
            <a:pPr marL="0" indent="0">
              <a:buNone/>
            </a:pPr>
            <a:r>
              <a:rPr lang="tr-TR" dirty="0" smtClean="0"/>
              <a:t>2 yıl süreli yüksek öğrenimi bitirenler           10              2                   </a:t>
            </a:r>
            <a:r>
              <a:rPr lang="tr-TR" dirty="0" smtClean="0">
                <a:solidFill>
                  <a:srgbClr val="FF0000"/>
                </a:solidFill>
              </a:rPr>
              <a:t>1</a:t>
            </a:r>
            <a:r>
              <a:rPr lang="tr-TR" dirty="0" smtClean="0"/>
              <a:t>           son</a:t>
            </a:r>
          </a:p>
          <a:p>
            <a:pPr marL="0" indent="0">
              <a:buNone/>
            </a:pPr>
            <a:r>
              <a:rPr lang="tr-TR" dirty="0" smtClean="0"/>
              <a:t>3 yıl süreli yüksek öğrenimi bitirenler           10              3                   </a:t>
            </a:r>
            <a:r>
              <a:rPr lang="tr-TR" dirty="0" smtClean="0">
                <a:solidFill>
                  <a:srgbClr val="FF0000"/>
                </a:solidFill>
              </a:rPr>
              <a:t>1   </a:t>
            </a:r>
            <a:r>
              <a:rPr lang="tr-TR" dirty="0" smtClean="0"/>
              <a:t>        son</a:t>
            </a:r>
          </a:p>
          <a:p>
            <a:pPr marL="0" indent="0">
              <a:buNone/>
            </a:pPr>
            <a:r>
              <a:rPr lang="tr-TR" dirty="0" smtClean="0"/>
              <a:t>4 yıl süreli yüksek öğrenimi bitirenler             9              1                    </a:t>
            </a:r>
            <a:r>
              <a:rPr lang="tr-TR" dirty="0" smtClean="0">
                <a:solidFill>
                  <a:srgbClr val="FF0000"/>
                </a:solidFill>
              </a:rPr>
              <a:t>1</a:t>
            </a:r>
            <a:r>
              <a:rPr lang="tr-TR" dirty="0" smtClean="0"/>
              <a:t>           son</a:t>
            </a:r>
          </a:p>
          <a:p>
            <a:pPr marL="0" indent="0">
              <a:buNone/>
            </a:pPr>
            <a:r>
              <a:rPr lang="tr-TR" dirty="0" smtClean="0"/>
              <a:t>5 yıl süreli yüksek öğrenimi bitirenler             9              2                    </a:t>
            </a:r>
            <a:r>
              <a:rPr lang="tr-TR" dirty="0" smtClean="0">
                <a:solidFill>
                  <a:srgbClr val="FF0000"/>
                </a:solidFill>
              </a:rPr>
              <a:t>1  </a:t>
            </a:r>
            <a:r>
              <a:rPr lang="tr-TR" dirty="0" smtClean="0"/>
              <a:t>         son</a:t>
            </a:r>
          </a:p>
          <a:p>
            <a:pPr marL="0" indent="0">
              <a:buNone/>
            </a:pPr>
            <a:r>
              <a:rPr lang="tr-TR" dirty="0" smtClean="0"/>
              <a:t>6 yıl süreli yüksek öğrenimi bitirenler             9              3                    </a:t>
            </a:r>
            <a:r>
              <a:rPr lang="tr-TR" dirty="0" smtClean="0">
                <a:solidFill>
                  <a:srgbClr val="FF0000"/>
                </a:solidFill>
              </a:rPr>
              <a:t>1   </a:t>
            </a:r>
            <a:r>
              <a:rPr lang="tr-TR" dirty="0" smtClean="0"/>
              <a:t>        son</a:t>
            </a:r>
          </a:p>
          <a:p>
            <a:pPr marL="0" indent="0">
              <a:buNone/>
            </a:pPr>
            <a:endParaRPr lang="tr-TR" dirty="0"/>
          </a:p>
        </p:txBody>
      </p:sp>
    </p:spTree>
    <p:extLst>
      <p:ext uri="{BB962C8B-B14F-4D97-AF65-F5344CB8AC3E}">
        <p14:creationId xmlns:p14="http://schemas.microsoft.com/office/powerpoint/2010/main" val="33290495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36.MADDENİN A/1 FIKRASI</a:t>
            </a:r>
            <a:endParaRPr lang="tr-TR" dirty="0"/>
          </a:p>
        </p:txBody>
      </p:sp>
      <p:sp>
        <p:nvSpPr>
          <p:cNvPr id="3" name="İçerik Yer Tutucusu 2"/>
          <p:cNvSpPr>
            <a:spLocks noGrp="1"/>
          </p:cNvSpPr>
          <p:nvPr>
            <p:ph idx="1"/>
          </p:nvPr>
        </p:nvSpPr>
        <p:spPr>
          <a:xfrm>
            <a:off x="838200" y="1825625"/>
            <a:ext cx="10515600" cy="4836432"/>
          </a:xfrm>
        </p:spPr>
        <p:txBody>
          <a:bodyPr>
            <a:normAutofit/>
          </a:bodyPr>
          <a:lstStyle/>
          <a:p>
            <a:pPr marL="0" indent="0">
              <a:buNone/>
            </a:pPr>
            <a:endParaRPr lang="tr-TR" dirty="0" smtClean="0"/>
          </a:p>
          <a:p>
            <a:pPr marL="0" indent="0">
              <a:buNone/>
            </a:pPr>
            <a:r>
              <a:rPr lang="tr-TR" dirty="0" smtClean="0"/>
              <a:t>Avukatlık stajını açıkta iken yapanlara iki, memuriyette iken yapanlara bir kademe verilir.</a:t>
            </a:r>
          </a:p>
          <a:p>
            <a:pPr marL="0" indent="0">
              <a:buNone/>
            </a:pPr>
            <a:endParaRPr lang="tr-TR" dirty="0" smtClean="0"/>
          </a:p>
          <a:p>
            <a:pPr marL="0" indent="0">
              <a:buNone/>
            </a:pPr>
            <a:endParaRPr lang="tr-TR" dirty="0" smtClean="0"/>
          </a:p>
          <a:p>
            <a:pPr marL="0" indent="0">
              <a:buNone/>
            </a:pPr>
            <a:r>
              <a:rPr lang="tr-TR" dirty="0" smtClean="0"/>
              <a:t>ÖRNEK:    ESKİ DURUMU       YENİ DURUMU</a:t>
            </a:r>
          </a:p>
          <a:p>
            <a:pPr marL="0" indent="0">
              <a:buNone/>
            </a:pPr>
            <a:r>
              <a:rPr lang="tr-TR" dirty="0" smtClean="0"/>
              <a:t>                      9/1                               9/3   (açıkta iken)</a:t>
            </a:r>
          </a:p>
          <a:p>
            <a:pPr marL="514350" indent="-514350">
              <a:buAutoNum type="arabicPlain" startAt="9"/>
            </a:pPr>
            <a:endParaRPr lang="tr-TR" dirty="0" smtClean="0"/>
          </a:p>
          <a:p>
            <a:pPr marL="0" indent="0">
              <a:buNone/>
            </a:pPr>
            <a:r>
              <a:rPr lang="tr-TR" dirty="0" smtClean="0"/>
              <a:t>                      9/1                               9/2   (memuriyette iken)</a:t>
            </a:r>
          </a:p>
          <a:p>
            <a:pPr marL="514350" indent="-514350">
              <a:buAutoNum type="arabicPlain" startAt="9"/>
            </a:pPr>
            <a:endParaRPr lang="tr-TR" dirty="0"/>
          </a:p>
        </p:txBody>
      </p:sp>
    </p:spTree>
    <p:extLst>
      <p:ext uri="{BB962C8B-B14F-4D97-AF65-F5344CB8AC3E}">
        <p14:creationId xmlns:p14="http://schemas.microsoft.com/office/powerpoint/2010/main" val="35634326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6754"/>
            <a:ext cx="10515600" cy="862150"/>
          </a:xfrm>
        </p:spPr>
        <p:txBody>
          <a:bodyPr>
            <a:normAutofit/>
          </a:bodyPr>
          <a:lstStyle/>
          <a:p>
            <a:pPr algn="ctr"/>
            <a:r>
              <a:rPr lang="tr-TR" sz="3200" dirty="0" smtClean="0"/>
              <a:t>36.MADDENİN  A/2 FIKRASI</a:t>
            </a:r>
            <a:endParaRPr lang="tr-TR" sz="3200" dirty="0"/>
          </a:p>
        </p:txBody>
      </p:sp>
      <p:sp>
        <p:nvSpPr>
          <p:cNvPr id="3" name="İçerik Yer Tutucusu 2"/>
          <p:cNvSpPr>
            <a:spLocks noGrp="1"/>
          </p:cNvSpPr>
          <p:nvPr>
            <p:ph idx="1"/>
          </p:nvPr>
        </p:nvSpPr>
        <p:spPr>
          <a:xfrm>
            <a:off x="496389" y="1554480"/>
            <a:ext cx="11429999" cy="5159829"/>
          </a:xfrm>
        </p:spPr>
        <p:txBody>
          <a:bodyPr>
            <a:normAutofit/>
          </a:bodyPr>
          <a:lstStyle/>
          <a:p>
            <a:pPr marL="0" indent="0" algn="just">
              <a:buNone/>
            </a:pPr>
            <a:r>
              <a:rPr lang="tr-TR" dirty="0" smtClean="0"/>
              <a:t>Dört </a:t>
            </a:r>
            <a:r>
              <a:rPr lang="tr-TR" dirty="0"/>
              <a:t>yıl süreli yüksek öğrenimi bitirenlerden yüksek mühendis, mühendis, yüksek mimar, mimar sıfatını almış olanlar ile bunlardan öğretmenlik hizmetinde çalışanlar, Erkek Teknik Yüksek Öğretmen Okulu, Erkek Teknik Öğretmen Okulu ve Devlet Tatbiki Güzel Sanatlar Yüksek Okulu mezunları, İstanbul Devlet Güzel Sanatlar Akademisi ile uygulamalı Endüstri Sanatları Yüksek Okulu </a:t>
            </a:r>
            <a:r>
              <a:rPr lang="tr-TR" dirty="0" err="1" smtClean="0"/>
              <a:t>mezunları,Teknik</a:t>
            </a:r>
            <a:r>
              <a:rPr lang="tr-TR" dirty="0" smtClean="0"/>
              <a:t> </a:t>
            </a:r>
            <a:r>
              <a:rPr lang="tr-TR" dirty="0"/>
              <a:t>Eğitim Fakültesi (Yüksek Teknik Öğretmen Okulu ve Güzel Sanatlar Fakültesi, İstanbul Devlet Tatbiki Güzel Sanatlar Yüksek Okulu) </a:t>
            </a:r>
            <a:r>
              <a:rPr lang="tr-TR" dirty="0" smtClean="0"/>
              <a:t>mezunları, öğrenimlerine </a:t>
            </a:r>
            <a:r>
              <a:rPr lang="tr-TR" dirty="0"/>
              <a:t>göre </a:t>
            </a:r>
            <a:r>
              <a:rPr lang="tr-TR" dirty="0" smtClean="0"/>
              <a:t>tespit </a:t>
            </a:r>
            <a:r>
              <a:rPr lang="tr-TR" dirty="0"/>
              <a:t>edilen giriş derece ve kademelerine bir </a:t>
            </a:r>
            <a:r>
              <a:rPr lang="tr-TR" dirty="0" smtClean="0"/>
              <a:t>derece verilir.</a:t>
            </a:r>
          </a:p>
          <a:p>
            <a:pPr marL="0" indent="0" algn="just">
              <a:buNone/>
            </a:pPr>
            <a:r>
              <a:rPr lang="tr-TR" dirty="0" smtClean="0"/>
              <a:t>ÖRNEK:</a:t>
            </a:r>
          </a:p>
          <a:p>
            <a:pPr marL="0" indent="0" algn="just">
              <a:buNone/>
            </a:pPr>
            <a:r>
              <a:rPr lang="tr-TR" dirty="0" smtClean="0"/>
              <a:t>                        GİRİŞ DERECE/KADEME       ATANMASI GEREKEN</a:t>
            </a:r>
          </a:p>
          <a:p>
            <a:pPr marL="0" indent="0" algn="just">
              <a:buNone/>
            </a:pPr>
            <a:r>
              <a:rPr lang="tr-TR" dirty="0" smtClean="0"/>
              <a:t>                                         9/1                                       8/1</a:t>
            </a:r>
            <a:endParaRPr lang="tr-TR" dirty="0"/>
          </a:p>
        </p:txBody>
      </p:sp>
    </p:spTree>
    <p:extLst>
      <p:ext uri="{BB962C8B-B14F-4D97-AF65-F5344CB8AC3E}">
        <p14:creationId xmlns:p14="http://schemas.microsoft.com/office/powerpoint/2010/main" val="2076772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A/3 FIKRASI</a:t>
            </a:r>
            <a:endParaRPr lang="tr-TR" sz="3200" dirty="0"/>
          </a:p>
        </p:txBody>
      </p:sp>
      <p:sp>
        <p:nvSpPr>
          <p:cNvPr id="3" name="İçerik Yer Tutucusu 2"/>
          <p:cNvSpPr>
            <a:spLocks noGrp="1"/>
          </p:cNvSpPr>
          <p:nvPr>
            <p:ph idx="1"/>
          </p:nvPr>
        </p:nvSpPr>
        <p:spPr/>
        <p:txBody>
          <a:bodyPr>
            <a:normAutofit fontScale="92500" lnSpcReduction="10000"/>
          </a:bodyPr>
          <a:lstStyle/>
          <a:p>
            <a:pPr marL="0" indent="0">
              <a:buNone/>
            </a:pPr>
            <a:endParaRPr lang="tr-TR" dirty="0" smtClean="0"/>
          </a:p>
          <a:p>
            <a:pPr marL="0" indent="0">
              <a:buNone/>
            </a:pPr>
            <a:endParaRPr lang="tr-TR" dirty="0"/>
          </a:p>
          <a:p>
            <a:pPr marL="0" indent="0" algn="just">
              <a:buNone/>
            </a:pPr>
            <a:r>
              <a:rPr lang="tr-TR" dirty="0" smtClean="0"/>
              <a:t>Beş </a:t>
            </a:r>
            <a:r>
              <a:rPr lang="tr-TR" dirty="0"/>
              <a:t>yıl ve daha fazla süreli yüksek öğrenimini bitirenlerden yüksek mühendis, mühendis, yüksek mimar, mimar sıfatını almış olanlar ile bunlardan eğitim ve öğretim hizmetinde çalışanlar öğrenimlerine göre tespit edilen giriş derece ve </a:t>
            </a:r>
            <a:r>
              <a:rPr lang="tr-TR" dirty="0" smtClean="0"/>
              <a:t>kademelerine </a:t>
            </a:r>
            <a:r>
              <a:rPr lang="tr-TR" dirty="0"/>
              <a:t>bir </a:t>
            </a:r>
            <a:r>
              <a:rPr lang="tr-TR" dirty="0" smtClean="0"/>
              <a:t>derece verilir.</a:t>
            </a:r>
          </a:p>
          <a:p>
            <a:pPr marL="0" indent="0" algn="just">
              <a:buNone/>
            </a:pPr>
            <a:r>
              <a:rPr lang="tr-TR" dirty="0" smtClean="0"/>
              <a:t>NOT: 1982 yılından itibaren ziraat fakültelerinin öğrenim süresi 4 yıla indirilmiştir.</a:t>
            </a:r>
          </a:p>
          <a:p>
            <a:endParaRPr lang="tr-TR" dirty="0"/>
          </a:p>
          <a:p>
            <a:pPr marL="0" indent="0">
              <a:buNone/>
            </a:pPr>
            <a:r>
              <a:rPr lang="tr-TR" dirty="0" smtClean="0"/>
              <a:t>ÖRNEK:      GİRİŞ DERECE/KADEME         ATANMASI GEREKEN</a:t>
            </a:r>
          </a:p>
          <a:p>
            <a:pPr marL="0" indent="0">
              <a:buNone/>
            </a:pPr>
            <a:r>
              <a:rPr lang="tr-TR" dirty="0" smtClean="0"/>
              <a:t>                                      9/2                                       8/2</a:t>
            </a:r>
          </a:p>
          <a:p>
            <a:endParaRPr lang="tr-TR" dirty="0"/>
          </a:p>
        </p:txBody>
      </p:sp>
    </p:spTree>
    <p:extLst>
      <p:ext uri="{BB962C8B-B14F-4D97-AF65-F5344CB8AC3E}">
        <p14:creationId xmlns:p14="http://schemas.microsoft.com/office/powerpoint/2010/main" val="13406998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27462" y="195944"/>
            <a:ext cx="10426337" cy="483325"/>
          </a:xfrm>
        </p:spPr>
        <p:txBody>
          <a:bodyPr>
            <a:normAutofit fontScale="90000"/>
          </a:bodyPr>
          <a:lstStyle/>
          <a:p>
            <a:pPr algn="ctr"/>
            <a:r>
              <a:rPr lang="tr-TR" sz="3200" b="1" dirty="0" smtClean="0"/>
              <a:t>36.MADDENİN A/4 FIKRASI</a:t>
            </a:r>
            <a:endParaRPr lang="tr-TR" sz="3200" b="1" dirty="0"/>
          </a:p>
        </p:txBody>
      </p:sp>
      <p:sp>
        <p:nvSpPr>
          <p:cNvPr id="3" name="İçerik Yer Tutucusu 2"/>
          <p:cNvSpPr>
            <a:spLocks noGrp="1"/>
          </p:cNvSpPr>
          <p:nvPr>
            <p:ph idx="1"/>
          </p:nvPr>
        </p:nvSpPr>
        <p:spPr>
          <a:xfrm>
            <a:off x="378822" y="679269"/>
            <a:ext cx="11665131" cy="6074227"/>
          </a:xfrm>
        </p:spPr>
        <p:txBody>
          <a:bodyPr>
            <a:normAutofit lnSpcReduction="10000"/>
          </a:bodyPr>
          <a:lstStyle/>
          <a:p>
            <a:pPr marL="0" indent="0" algn="just">
              <a:buNone/>
            </a:pPr>
            <a:r>
              <a:rPr lang="tr-TR" dirty="0" smtClean="0"/>
              <a:t>Teknik </a:t>
            </a:r>
            <a:r>
              <a:rPr lang="tr-TR" dirty="0"/>
              <a:t>hizmetler sınıfında görev almak </a:t>
            </a:r>
            <a:r>
              <a:rPr lang="tr-TR" dirty="0" smtClean="0"/>
              <a:t>şartıyla </a:t>
            </a:r>
            <a:r>
              <a:rPr lang="tr-TR" dirty="0"/>
              <a:t>jeolog, jeofizikçi, </a:t>
            </a:r>
            <a:r>
              <a:rPr lang="tr-TR" dirty="0" err="1" smtClean="0"/>
              <a:t>hidrojeolog</a:t>
            </a:r>
            <a:r>
              <a:rPr lang="tr-TR" dirty="0"/>
              <a:t>, hidrolog, </a:t>
            </a:r>
            <a:r>
              <a:rPr lang="tr-TR" dirty="0" err="1" smtClean="0"/>
              <a:t>jeomorflog</a:t>
            </a:r>
            <a:r>
              <a:rPr lang="tr-TR" dirty="0"/>
              <a:t>, kimyager, fizikçi, matematikçi, istatistikçi, </a:t>
            </a:r>
            <a:r>
              <a:rPr lang="tr-TR" dirty="0" err="1"/>
              <a:t>yöneylemci</a:t>
            </a:r>
            <a:r>
              <a:rPr lang="tr-TR" dirty="0"/>
              <a:t> (harekat araştırmacısı), </a:t>
            </a:r>
            <a:r>
              <a:rPr lang="tr-TR" dirty="0" smtClean="0"/>
              <a:t>matematiksel </a:t>
            </a:r>
            <a:r>
              <a:rPr lang="tr-TR" dirty="0"/>
              <a:t>iktisatçı (Ekonometrici), Erkek Teknik Öğretmen Okulu mezunları, fen memurları, teknikerler ve yüksek teknikerler</a:t>
            </a:r>
            <a:r>
              <a:rPr lang="tr-TR" dirty="0" smtClean="0"/>
              <a:t>, tütün </a:t>
            </a:r>
            <a:r>
              <a:rPr lang="tr-TR" dirty="0"/>
              <a:t>ve müskirat eksperleri, tarım alet ve makineleri Uzmanlık Yüksek Okulu mezunları ile benzeri fen bilimleri ve teknik bilimler lisansiyerleri, Mimarlık ve Mühendislik Fakültesi veya bölümlerinden mezun olan şehir plancısı, yüksek şehir plancısı, yüksek bölge </a:t>
            </a:r>
            <a:r>
              <a:rPr lang="tr-TR" dirty="0" smtClean="0"/>
              <a:t>plancısı, </a:t>
            </a:r>
            <a:r>
              <a:rPr lang="tr-TR" dirty="0"/>
              <a:t>Gazi Üniversitesi Mesleki Eğitim Fakültesi Teknoloji Bölümü İş ve Teknik Anabilim Dalı mezunları, Ankara Üniversitesi Ziraat Fakültesi Ev Ekonomisi Yüksek Okulu </a:t>
            </a:r>
            <a:r>
              <a:rPr lang="tr-TR" dirty="0" smtClean="0"/>
              <a:t>mezunları, </a:t>
            </a:r>
            <a:r>
              <a:rPr lang="tr-TR" dirty="0"/>
              <a:t>üniversitelerin arkeoloji ve sanat tarihi bölümlerinin prehistorya, </a:t>
            </a:r>
            <a:r>
              <a:rPr lang="tr-TR" dirty="0" err="1"/>
              <a:t>protohistorya</a:t>
            </a:r>
            <a:r>
              <a:rPr lang="tr-TR" dirty="0"/>
              <a:t> ve </a:t>
            </a:r>
            <a:r>
              <a:rPr lang="tr-TR" dirty="0" err="1"/>
              <a:t>önasya</a:t>
            </a:r>
            <a:r>
              <a:rPr lang="tr-TR" dirty="0"/>
              <a:t> arkeolojisi, klasik arkeoloji anabilim dallarından mezun olanlar öğrenimlerine göre tespit edilen giriş derece ve kademelerine bir </a:t>
            </a:r>
            <a:r>
              <a:rPr lang="tr-TR" dirty="0" smtClean="0"/>
              <a:t>derece</a:t>
            </a:r>
            <a:r>
              <a:rPr lang="tr-TR" dirty="0"/>
              <a:t> </a:t>
            </a:r>
            <a:r>
              <a:rPr lang="tr-TR" dirty="0" smtClean="0"/>
              <a:t>verilir.</a:t>
            </a:r>
          </a:p>
          <a:p>
            <a:pPr marL="0" indent="0" algn="just">
              <a:buNone/>
            </a:pPr>
            <a:endParaRPr lang="tr-TR" dirty="0" smtClean="0"/>
          </a:p>
          <a:p>
            <a:pPr marL="0" indent="0" algn="just">
              <a:buNone/>
            </a:pPr>
            <a:r>
              <a:rPr lang="tr-TR" dirty="0" smtClean="0"/>
              <a:t>ÖRNEK:           GİRİŞ DERECE/KADEME    ATANMASI GEREKEN</a:t>
            </a:r>
          </a:p>
          <a:p>
            <a:pPr marL="0" indent="0" algn="just">
              <a:buNone/>
            </a:pPr>
            <a:r>
              <a:rPr lang="tr-TR" dirty="0"/>
              <a:t> </a:t>
            </a:r>
            <a:r>
              <a:rPr lang="tr-TR" dirty="0" smtClean="0"/>
              <a:t>                                       10/2                                   9/2</a:t>
            </a:r>
          </a:p>
          <a:p>
            <a:pPr marL="0" indent="0" algn="just">
              <a:buNone/>
            </a:pPr>
            <a:endParaRPr lang="tr-TR" dirty="0" smtClean="0"/>
          </a:p>
          <a:p>
            <a:pPr marL="0" indent="0" algn="just">
              <a:buNone/>
            </a:pPr>
            <a:endParaRPr lang="tr-TR" dirty="0"/>
          </a:p>
        </p:txBody>
      </p:sp>
    </p:spTree>
    <p:extLst>
      <p:ext uri="{BB962C8B-B14F-4D97-AF65-F5344CB8AC3E}">
        <p14:creationId xmlns:p14="http://schemas.microsoft.com/office/powerpoint/2010/main" val="54219870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A/5 FIKRASI</a:t>
            </a:r>
            <a:endParaRPr lang="tr-TR" sz="3200" dirty="0"/>
          </a:p>
        </p:txBody>
      </p:sp>
      <p:sp>
        <p:nvSpPr>
          <p:cNvPr id="3" name="İçerik Yer Tutucusu 2"/>
          <p:cNvSpPr>
            <a:spLocks noGrp="1"/>
          </p:cNvSpPr>
          <p:nvPr>
            <p:ph idx="1"/>
          </p:nvPr>
        </p:nvSpPr>
        <p:spPr/>
        <p:txBody>
          <a:bodyPr>
            <a:normAutofit/>
          </a:bodyPr>
          <a:lstStyle/>
          <a:p>
            <a:pPr marL="0" indent="0" algn="just">
              <a:buNone/>
            </a:pPr>
            <a:r>
              <a:rPr lang="tr-TR" dirty="0" smtClean="0"/>
              <a:t>Dört </a:t>
            </a:r>
            <a:r>
              <a:rPr lang="tr-TR" dirty="0"/>
              <a:t>yıl ve daha fazla süreli yüksek öğrenim görenlerden tabip, diş tabibi, veteriner hekim, eczacı ile benzeri sağlık bilimleri lisansiyerleri (Hayvan sağlığı dahil) Biyolog unvanına sahip akademik personel giriş derece ve kademelerine bir derece eklenmek suretiyle bulunacak derece ve kademelerden hizmete </a:t>
            </a:r>
            <a:r>
              <a:rPr lang="tr-TR" dirty="0" smtClean="0"/>
              <a:t>alınırlar.</a:t>
            </a:r>
          </a:p>
          <a:p>
            <a:pPr algn="just"/>
            <a:endParaRPr lang="tr-TR" dirty="0"/>
          </a:p>
          <a:p>
            <a:pPr marL="0" indent="0" algn="just">
              <a:buNone/>
            </a:pPr>
            <a:r>
              <a:rPr lang="tr-TR" dirty="0"/>
              <a:t> </a:t>
            </a:r>
            <a:r>
              <a:rPr lang="tr-TR" dirty="0" smtClean="0"/>
              <a:t> ÖRNEK          GİRİŞ DERECE VE KADEMESİ       ATANMASI GEREKEN</a:t>
            </a:r>
          </a:p>
          <a:p>
            <a:pPr marL="0" indent="0" algn="just">
              <a:buNone/>
            </a:pPr>
            <a:r>
              <a:rPr lang="tr-TR" dirty="0"/>
              <a:t> </a:t>
            </a:r>
            <a:r>
              <a:rPr lang="tr-TR" dirty="0" smtClean="0"/>
              <a:t>                                            9/2                                             8/2</a:t>
            </a:r>
          </a:p>
        </p:txBody>
      </p:sp>
    </p:spTree>
    <p:extLst>
      <p:ext uri="{BB962C8B-B14F-4D97-AF65-F5344CB8AC3E}">
        <p14:creationId xmlns:p14="http://schemas.microsoft.com/office/powerpoint/2010/main" val="34693164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dirty="0" smtClean="0"/>
              <a:t>36.MADDENİN  6/a FIKRASI </a:t>
            </a:r>
            <a:endParaRPr lang="tr-TR" sz="3600" dirty="0"/>
          </a:p>
        </p:txBody>
      </p:sp>
      <p:sp>
        <p:nvSpPr>
          <p:cNvPr id="3" name="İçerik Yer Tutucusu 2"/>
          <p:cNvSpPr>
            <a:spLocks noGrp="1"/>
          </p:cNvSpPr>
          <p:nvPr>
            <p:ph idx="1"/>
          </p:nvPr>
        </p:nvSpPr>
        <p:spPr>
          <a:xfrm>
            <a:off x="1005840" y="1825625"/>
            <a:ext cx="10347959" cy="4758055"/>
          </a:xfrm>
        </p:spPr>
        <p:txBody>
          <a:bodyPr>
            <a:normAutofit fontScale="47500" lnSpcReduction="20000"/>
          </a:bodyPr>
          <a:lstStyle/>
          <a:p>
            <a:pPr marL="0" indent="0" algn="just">
              <a:buNone/>
            </a:pPr>
            <a:endParaRPr lang="tr-TR" dirty="0" smtClean="0"/>
          </a:p>
          <a:p>
            <a:pPr marL="0" indent="0" algn="just">
              <a:buNone/>
            </a:pPr>
            <a:endParaRPr lang="tr-TR" dirty="0"/>
          </a:p>
          <a:p>
            <a:pPr marL="0" indent="0" algn="just">
              <a:buNone/>
            </a:pPr>
            <a:r>
              <a:rPr lang="tr-TR" sz="6400" dirty="0" smtClean="0"/>
              <a:t>Lise </a:t>
            </a:r>
            <a:r>
              <a:rPr lang="tr-TR" sz="6400" dirty="0"/>
              <a:t>ve dengi okul mezunu olup, özel kanunları gereğince sınava tabi tutularak orta dereceli okul öğretmenliği ehliyetini alanlar ve eğitim müfettişliği unvanını kazananlar, mesleki ve teknik öğretim okulları meslek, </a:t>
            </a:r>
            <a:r>
              <a:rPr lang="tr-TR" sz="6400" dirty="0" err="1"/>
              <a:t>atelye</a:t>
            </a:r>
            <a:r>
              <a:rPr lang="tr-TR" sz="6400" dirty="0"/>
              <a:t> veya kurs öğretmenliğinde görevlendirilenler ile özel kanunlarına ya da özel kanunların verdiği izne dayanılarak orta dereceli okul öğretmenliğine atananlar 11 inci derecenin birinci kademesinden hizmete alınırlar</a:t>
            </a:r>
            <a:r>
              <a:rPr lang="tr-TR" sz="6400" dirty="0" smtClean="0"/>
              <a:t>.</a:t>
            </a:r>
          </a:p>
          <a:p>
            <a:pPr marL="0" indent="0" algn="just">
              <a:buNone/>
            </a:pPr>
            <a:endParaRPr lang="tr-TR" dirty="0"/>
          </a:p>
          <a:p>
            <a:pPr marL="0" indent="0" algn="just">
              <a:buNone/>
            </a:pPr>
            <a:endParaRPr lang="tr-TR" sz="4000" dirty="0" smtClean="0"/>
          </a:p>
          <a:p>
            <a:pPr marL="0" indent="0" algn="just">
              <a:buNone/>
            </a:pPr>
            <a:endParaRPr lang="tr-TR" dirty="0" smtClean="0"/>
          </a:p>
          <a:p>
            <a:pPr marL="0" indent="0" algn="just">
              <a:buNone/>
            </a:pPr>
            <a:r>
              <a:rPr lang="tr-TR" dirty="0"/>
              <a:t> </a:t>
            </a:r>
            <a:r>
              <a:rPr lang="tr-TR" dirty="0" smtClean="0"/>
              <a:t>                                                                            </a:t>
            </a:r>
            <a:endParaRPr lang="tr-TR" dirty="0"/>
          </a:p>
        </p:txBody>
      </p:sp>
    </p:spTree>
    <p:extLst>
      <p:ext uri="{BB962C8B-B14F-4D97-AF65-F5344CB8AC3E}">
        <p14:creationId xmlns:p14="http://schemas.microsoft.com/office/powerpoint/2010/main" val="40953413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6/b FIKRASI</a:t>
            </a:r>
            <a:endParaRPr lang="tr-TR" sz="3200" dirty="0"/>
          </a:p>
        </p:txBody>
      </p:sp>
      <p:sp>
        <p:nvSpPr>
          <p:cNvPr id="3" name="İçerik Yer Tutucusu 2"/>
          <p:cNvSpPr>
            <a:spLocks noGrp="1"/>
          </p:cNvSpPr>
          <p:nvPr>
            <p:ph idx="1"/>
          </p:nvPr>
        </p:nvSpPr>
        <p:spPr/>
        <p:txBody>
          <a:bodyPr/>
          <a:lstStyle/>
          <a:p>
            <a:pPr marL="0" indent="0" algn="just">
              <a:buNone/>
            </a:pPr>
            <a:r>
              <a:rPr lang="tr-TR" sz="3200" dirty="0" smtClean="0"/>
              <a:t>Ortaokul </a:t>
            </a:r>
            <a:r>
              <a:rPr lang="tr-TR" sz="3200" dirty="0"/>
              <a:t>ve dengi, lise ve dengi okulların, normal öğrenim süresinden fazla olması halinde, başarılı her öğrenim yılı için bir kademe ilerlemesi uygulanır. Bunlardan teknik öğretim okulları mezunlarına, meslekleri ile ilgili görevlerde çalışmaları halinde ayrıca bir kademe ilerlemesi daha verilir. </a:t>
            </a:r>
            <a:endParaRPr lang="tr-TR" sz="3200" dirty="0" smtClean="0"/>
          </a:p>
          <a:p>
            <a:pPr marL="0" indent="0" algn="just">
              <a:buNone/>
            </a:pPr>
            <a:endParaRPr lang="tr-TR" dirty="0"/>
          </a:p>
          <a:p>
            <a:pPr marL="0" indent="0" algn="just">
              <a:buNone/>
            </a:pPr>
            <a:r>
              <a:rPr lang="tr-TR" dirty="0" smtClean="0"/>
              <a:t>ÖRNEK         GİRİŞ DERECE/KADEME             ATANMASI GEREKEN</a:t>
            </a:r>
          </a:p>
          <a:p>
            <a:pPr marL="0" indent="0" algn="just">
              <a:buNone/>
            </a:pPr>
            <a:r>
              <a:rPr lang="tr-TR" dirty="0"/>
              <a:t> </a:t>
            </a:r>
            <a:r>
              <a:rPr lang="tr-TR" dirty="0" smtClean="0"/>
              <a:t>                                       12/2                                          12/3</a:t>
            </a:r>
            <a:endParaRPr lang="tr-TR" dirty="0"/>
          </a:p>
        </p:txBody>
      </p:sp>
    </p:spTree>
    <p:extLst>
      <p:ext uri="{BB962C8B-B14F-4D97-AF65-F5344CB8AC3E}">
        <p14:creationId xmlns:p14="http://schemas.microsoft.com/office/powerpoint/2010/main" val="22033553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dirty="0" smtClean="0"/>
              <a:t>36.MADDENİN A/7 FIKRASI</a:t>
            </a:r>
            <a:endParaRPr lang="tr-TR" sz="3600" dirty="0"/>
          </a:p>
        </p:txBody>
      </p:sp>
      <p:sp>
        <p:nvSpPr>
          <p:cNvPr id="3" name="İçerik Yer Tutucusu 2"/>
          <p:cNvSpPr>
            <a:spLocks noGrp="1"/>
          </p:cNvSpPr>
          <p:nvPr>
            <p:ph idx="1"/>
          </p:nvPr>
        </p:nvSpPr>
        <p:spPr>
          <a:xfrm>
            <a:off x="838200" y="1825624"/>
            <a:ext cx="10515600" cy="4758055"/>
          </a:xfrm>
        </p:spPr>
        <p:txBody>
          <a:bodyPr>
            <a:normAutofit fontScale="92500" lnSpcReduction="10000"/>
          </a:bodyPr>
          <a:lstStyle/>
          <a:p>
            <a:pPr marL="0" indent="0" algn="just">
              <a:buNone/>
            </a:pPr>
            <a:endParaRPr lang="tr-TR" dirty="0" smtClean="0"/>
          </a:p>
          <a:p>
            <a:pPr marL="0" indent="0" algn="just">
              <a:buNone/>
            </a:pPr>
            <a:endParaRPr lang="tr-TR" dirty="0"/>
          </a:p>
          <a:p>
            <a:pPr marL="0" indent="0" algn="just">
              <a:buNone/>
            </a:pPr>
            <a:r>
              <a:rPr lang="tr-TR" sz="3300" dirty="0" smtClean="0"/>
              <a:t>Kurumlarınca </a:t>
            </a:r>
            <a:r>
              <a:rPr lang="tr-TR" sz="3300" dirty="0"/>
              <a:t>açılan ve bir kısım görevlere atanmada kanuni nitelik olarak şart koşulan kursları, memurluğa girmeden önce başarı ile bitirenler hakkında bu meslekleri ile ilgili görevlerde çalışmış olmak ve 3 kademeyi geçmemek </a:t>
            </a:r>
            <a:r>
              <a:rPr lang="tr-TR" sz="3300" dirty="0" smtClean="0"/>
              <a:t>şartıyla, </a:t>
            </a:r>
            <a:r>
              <a:rPr lang="tr-TR" sz="3300" dirty="0"/>
              <a:t>bu kurslarda geçirdikleri başarılı sürelerin her yılı için bir kademe ilerlemesi uygulanır. </a:t>
            </a:r>
          </a:p>
          <a:p>
            <a:endParaRPr lang="tr-TR" sz="3300" dirty="0" smtClean="0"/>
          </a:p>
          <a:p>
            <a:pPr marL="0" indent="0">
              <a:buNone/>
            </a:pPr>
            <a:r>
              <a:rPr lang="tr-TR" sz="3300" dirty="0" smtClean="0"/>
              <a:t> </a:t>
            </a:r>
          </a:p>
          <a:p>
            <a:pPr marL="0" indent="0">
              <a:buNone/>
            </a:pPr>
            <a:r>
              <a:rPr lang="tr-TR" dirty="0"/>
              <a:t> </a:t>
            </a:r>
            <a:r>
              <a:rPr lang="tr-TR" dirty="0" smtClean="0"/>
              <a:t>                                                                                </a:t>
            </a:r>
            <a:endParaRPr lang="tr-TR" dirty="0"/>
          </a:p>
        </p:txBody>
      </p:sp>
    </p:spTree>
    <p:extLst>
      <p:ext uri="{BB962C8B-B14F-4D97-AF65-F5344CB8AC3E}">
        <p14:creationId xmlns:p14="http://schemas.microsoft.com/office/powerpoint/2010/main" val="33789584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2884" y="115911"/>
            <a:ext cx="10490915" cy="360607"/>
          </a:xfrm>
        </p:spPr>
        <p:txBody>
          <a:bodyPr>
            <a:normAutofit fontScale="90000"/>
          </a:bodyPr>
          <a:lstStyle/>
          <a:p>
            <a:pPr algn="ctr"/>
            <a:r>
              <a:rPr lang="tr-TR" sz="3200" dirty="0" smtClean="0"/>
              <a:t>36.MADDENİN A/9 FIKRASI</a:t>
            </a:r>
            <a:endParaRPr lang="tr-TR" sz="3200" dirty="0"/>
          </a:p>
        </p:txBody>
      </p:sp>
      <p:sp>
        <p:nvSpPr>
          <p:cNvPr id="3" name="İçerik Yer Tutucusu 2"/>
          <p:cNvSpPr>
            <a:spLocks noGrp="1"/>
          </p:cNvSpPr>
          <p:nvPr>
            <p:ph idx="1"/>
          </p:nvPr>
        </p:nvSpPr>
        <p:spPr>
          <a:xfrm>
            <a:off x="283335" y="476518"/>
            <a:ext cx="11655380" cy="6104586"/>
          </a:xfrm>
        </p:spPr>
        <p:txBody>
          <a:bodyPr>
            <a:normAutofit/>
          </a:bodyPr>
          <a:lstStyle/>
          <a:p>
            <a:pPr marL="0" indent="0" algn="just">
              <a:buNone/>
            </a:pPr>
            <a:r>
              <a:rPr lang="tr-TR" dirty="0" smtClean="0"/>
              <a:t>-Memurluğa </a:t>
            </a:r>
            <a:r>
              <a:rPr lang="tr-TR" dirty="0"/>
              <a:t>girmeden önce veya memuriyetleri sırasında yüksek öğrenim üstü </a:t>
            </a:r>
            <a:r>
              <a:rPr lang="tr-TR" dirty="0" err="1" smtClean="0"/>
              <a:t>master</a:t>
            </a:r>
            <a:r>
              <a:rPr lang="tr-TR" dirty="0" smtClean="0"/>
              <a:t> </a:t>
            </a:r>
            <a:r>
              <a:rPr lang="tr-TR" dirty="0"/>
              <a:t>derecesi almış olanlarla yüksek öğrenim kurumlarında en az bir yıl ilave öğrenim yaparak lisans üstü ihtisas sertifikası alanlara bir kademe ilerlemesi, tıpta uzmanlık belgesi alanlara, meslekleri ile ilgili öğrenim dallarında doktora yapanlara bir derece yükselmesi uygulanır. </a:t>
            </a:r>
            <a:endParaRPr lang="tr-TR" dirty="0" smtClean="0"/>
          </a:p>
          <a:p>
            <a:pPr marL="0" indent="0" algn="just">
              <a:buNone/>
            </a:pPr>
            <a:r>
              <a:rPr lang="tr-TR" dirty="0" smtClean="0"/>
              <a:t>-Master </a:t>
            </a:r>
            <a:r>
              <a:rPr lang="tr-TR" dirty="0"/>
              <a:t>derecesini alıp bir kademe ilerlemesinden yararlanan memura, mesleği ile ilgili öğrenim dalında doktora yaptığı takdirde iki kademe ilerlemesi uygulanır</a:t>
            </a:r>
            <a:r>
              <a:rPr lang="tr-TR" dirty="0" smtClean="0"/>
              <a:t>.</a:t>
            </a:r>
          </a:p>
          <a:p>
            <a:pPr marL="0" indent="0" algn="just">
              <a:buNone/>
            </a:pPr>
            <a:r>
              <a:rPr lang="tr-TR" dirty="0" smtClean="0"/>
              <a:t>-Mesleği ile ilgili öğrenim dalında doktora yapmayanlar kesinlikle kademe ilerlemesinden yararlandırılmayacaktır.</a:t>
            </a:r>
          </a:p>
          <a:p>
            <a:pPr marL="0" indent="0" algn="just">
              <a:buNone/>
            </a:pPr>
            <a:r>
              <a:rPr lang="tr-TR" dirty="0" smtClean="0">
                <a:solidFill>
                  <a:srgbClr val="FF0000"/>
                </a:solidFill>
              </a:rPr>
              <a:t>ÖRNEK:</a:t>
            </a:r>
            <a:r>
              <a:rPr lang="tr-TR" dirty="0" smtClean="0"/>
              <a:t> Makine Mühendisliği bölümünden mezun olup kuruma Makine mühendisi olarak atanan bir memur matematik bölümünde doktora yaptığı takdirde 36.maddenin A/9 fıkrası uyarınca iki kademe ilerlemesinden yararlandırılmayacaktır.</a:t>
            </a:r>
          </a:p>
          <a:p>
            <a:pPr marL="0" indent="0" algn="just">
              <a:buNone/>
            </a:pPr>
            <a:endParaRPr lang="tr-TR" dirty="0" smtClean="0"/>
          </a:p>
          <a:p>
            <a:pPr marL="0" indent="0" algn="just">
              <a:buNone/>
            </a:pPr>
            <a:endParaRPr lang="tr-TR" dirty="0" smtClean="0"/>
          </a:p>
        </p:txBody>
      </p:sp>
    </p:spTree>
    <p:extLst>
      <p:ext uri="{BB962C8B-B14F-4D97-AF65-F5344CB8AC3E}">
        <p14:creationId xmlns:p14="http://schemas.microsoft.com/office/powerpoint/2010/main" val="39830119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98171" y="156755"/>
            <a:ext cx="8969829" cy="744582"/>
          </a:xfrm>
        </p:spPr>
        <p:txBody>
          <a:bodyPr>
            <a:normAutofit fontScale="90000"/>
          </a:bodyPr>
          <a:lstStyle/>
          <a:p>
            <a:r>
              <a:rPr lang="tr-TR" sz="2800" b="1" dirty="0" smtClean="0"/>
              <a:t>657 SAYILI KANUNDA İNTİBAK VE TERFİ İLE İLGİLİ KULLANILAN MADDELER VE AÇIKLAMALARI</a:t>
            </a:r>
            <a:endParaRPr lang="tr-TR" sz="2800" b="1" dirty="0"/>
          </a:p>
        </p:txBody>
      </p:sp>
      <p:sp>
        <p:nvSpPr>
          <p:cNvPr id="3" name="Alt Başlık 2"/>
          <p:cNvSpPr>
            <a:spLocks noGrp="1"/>
          </p:cNvSpPr>
          <p:nvPr>
            <p:ph type="subTitle" idx="1"/>
          </p:nvPr>
        </p:nvSpPr>
        <p:spPr>
          <a:xfrm>
            <a:off x="1554480" y="901337"/>
            <a:ext cx="9113519" cy="5721532"/>
          </a:xfrm>
        </p:spPr>
        <p:txBody>
          <a:bodyPr>
            <a:normAutofit fontScale="92500" lnSpcReduction="20000"/>
          </a:bodyPr>
          <a:lstStyle/>
          <a:p>
            <a:pPr algn="l"/>
            <a:r>
              <a:rPr lang="tr-TR" dirty="0" smtClean="0"/>
              <a:t>Madde 36:</a:t>
            </a:r>
          </a:p>
          <a:p>
            <a:pPr algn="l"/>
            <a:r>
              <a:rPr lang="tr-TR" dirty="0" smtClean="0"/>
              <a:t>Bu Kanuna tabi kurumlarda çalıştırılan memurların sınıfları aşağıda gösterilmiştir.</a:t>
            </a:r>
          </a:p>
          <a:p>
            <a:pPr algn="l"/>
            <a:r>
              <a:rPr lang="tr-TR" dirty="0" smtClean="0"/>
              <a:t>I-  Genel İdare </a:t>
            </a:r>
            <a:r>
              <a:rPr lang="tr-TR" dirty="0"/>
              <a:t>H</a:t>
            </a:r>
            <a:r>
              <a:rPr lang="tr-TR" dirty="0" smtClean="0"/>
              <a:t>izmetleri </a:t>
            </a:r>
            <a:r>
              <a:rPr lang="tr-TR" dirty="0"/>
              <a:t>S</a:t>
            </a:r>
            <a:r>
              <a:rPr lang="tr-TR" dirty="0" smtClean="0"/>
              <a:t>ınıfı</a:t>
            </a:r>
          </a:p>
          <a:p>
            <a:pPr algn="l"/>
            <a:r>
              <a:rPr lang="tr-TR" dirty="0" smtClean="0"/>
              <a:t>II- Teknik Hizmetler Sınıfı</a:t>
            </a:r>
          </a:p>
          <a:p>
            <a:pPr algn="l"/>
            <a:r>
              <a:rPr lang="tr-TR" dirty="0" smtClean="0"/>
              <a:t>III-Sağlık Hizmetleri ve Yardımcı Sağlık Hizmetleri Sınıfı</a:t>
            </a:r>
          </a:p>
          <a:p>
            <a:pPr algn="l"/>
            <a:r>
              <a:rPr lang="tr-TR" dirty="0" smtClean="0"/>
              <a:t>IV-Eğitim ve Öğretim Hizmetleri Sınıfı</a:t>
            </a:r>
          </a:p>
          <a:p>
            <a:pPr algn="l"/>
            <a:r>
              <a:rPr lang="tr-TR" dirty="0" smtClean="0"/>
              <a:t>V-Avukatlık Hizmetleri Sınıfı</a:t>
            </a:r>
          </a:p>
          <a:p>
            <a:pPr algn="l"/>
            <a:r>
              <a:rPr lang="tr-TR" dirty="0" smtClean="0"/>
              <a:t>VI-Din Hizmetleri Sınıfı</a:t>
            </a:r>
          </a:p>
          <a:p>
            <a:pPr algn="l"/>
            <a:r>
              <a:rPr lang="tr-TR" dirty="0" smtClean="0"/>
              <a:t>VII-Emniyet Hizmetleri Sınıfı</a:t>
            </a:r>
          </a:p>
          <a:p>
            <a:pPr algn="l"/>
            <a:r>
              <a:rPr lang="tr-TR" dirty="0" smtClean="0"/>
              <a:t>VIII-Jandarma Hizmetleri Sınıfı</a:t>
            </a:r>
          </a:p>
          <a:p>
            <a:pPr algn="l"/>
            <a:r>
              <a:rPr lang="tr-TR" dirty="0" smtClean="0"/>
              <a:t>IV-  Sahil Güvenlik Hizmetleri Sınıfı</a:t>
            </a:r>
          </a:p>
          <a:p>
            <a:pPr algn="l"/>
            <a:r>
              <a:rPr lang="tr-TR" dirty="0" smtClean="0"/>
              <a:t>X-   Yardımcı Hizmetler Sınıfı</a:t>
            </a:r>
          </a:p>
          <a:p>
            <a:pPr algn="l"/>
            <a:r>
              <a:rPr lang="tr-TR" dirty="0" smtClean="0"/>
              <a:t>XI-  Mülki İdare Amirliği Hizmetleri Sınıfı</a:t>
            </a:r>
          </a:p>
          <a:p>
            <a:pPr algn="l"/>
            <a:r>
              <a:rPr lang="tr-TR" dirty="0" smtClean="0"/>
              <a:t>XII-Milli İstihbarat Hizmetleri Sınıfı</a:t>
            </a:r>
          </a:p>
          <a:p>
            <a:pPr algn="l"/>
            <a:endParaRPr lang="tr-TR" sz="2800" dirty="0" smtClean="0"/>
          </a:p>
          <a:p>
            <a:pPr algn="l"/>
            <a:endParaRPr lang="tr-TR" sz="2800" dirty="0" smtClean="0"/>
          </a:p>
          <a:p>
            <a:pPr algn="l"/>
            <a:endParaRPr lang="tr-TR" sz="2800" dirty="0" smtClean="0"/>
          </a:p>
          <a:p>
            <a:pPr algn="l"/>
            <a:endParaRPr lang="tr-TR" sz="2800" dirty="0" smtClean="0"/>
          </a:p>
          <a:p>
            <a:pPr algn="l"/>
            <a:endParaRPr lang="tr-TR" sz="2800" dirty="0" smtClean="0"/>
          </a:p>
          <a:p>
            <a:pPr algn="l"/>
            <a:endParaRPr lang="tr-TR" sz="2800" dirty="0" smtClean="0"/>
          </a:p>
          <a:p>
            <a:pPr algn="l"/>
            <a:endParaRPr lang="tr-TR" sz="2800" dirty="0"/>
          </a:p>
        </p:txBody>
      </p:sp>
    </p:spTree>
    <p:extLst>
      <p:ext uri="{BB962C8B-B14F-4D97-AF65-F5344CB8AC3E}">
        <p14:creationId xmlns:p14="http://schemas.microsoft.com/office/powerpoint/2010/main" val="3106410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A/10 FIKRASI</a:t>
            </a:r>
            <a:endParaRPr lang="tr-TR" sz="3200"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Doktora </a:t>
            </a:r>
            <a:r>
              <a:rPr lang="tr-TR" dirty="0"/>
              <a:t>üstü üniversite doçentliği unvanını üniversitede görevli iken kazananlara bir derece, diğer memuriyetlerde iken bu unvanı kazananlara iki kademe ilerlemesi uygulanır. </a:t>
            </a:r>
            <a:endParaRPr lang="tr-TR" dirty="0" smtClean="0"/>
          </a:p>
          <a:p>
            <a:pPr marL="0" indent="0">
              <a:buNone/>
            </a:pPr>
            <a:endParaRPr lang="tr-TR" dirty="0"/>
          </a:p>
          <a:p>
            <a:pPr marL="0" indent="0">
              <a:buNone/>
            </a:pPr>
            <a:r>
              <a:rPr lang="tr-TR" dirty="0" smtClean="0"/>
              <a:t>ÖRNEK:               ESKİ DURUMU          YENİ DURUMU</a:t>
            </a:r>
          </a:p>
          <a:p>
            <a:pPr marL="0" indent="0">
              <a:buNone/>
            </a:pPr>
            <a:r>
              <a:rPr lang="tr-TR" dirty="0"/>
              <a:t> </a:t>
            </a:r>
            <a:r>
              <a:rPr lang="tr-TR" dirty="0" smtClean="0"/>
              <a:t>                                     4/2                            3/2 (Üniversitede)</a:t>
            </a:r>
          </a:p>
          <a:p>
            <a:pPr marL="0" indent="0">
              <a:buNone/>
            </a:pPr>
            <a:r>
              <a:rPr lang="tr-TR" dirty="0"/>
              <a:t> </a:t>
            </a:r>
            <a:r>
              <a:rPr lang="tr-TR" dirty="0" smtClean="0"/>
              <a:t>                                     4/2                            3/1 (Diğer memuriyetlerde)</a:t>
            </a:r>
            <a:endParaRPr lang="tr-TR" dirty="0"/>
          </a:p>
          <a:p>
            <a:pPr marL="0" indent="0">
              <a:buNone/>
            </a:pPr>
            <a:endParaRPr lang="tr-TR" dirty="0"/>
          </a:p>
        </p:txBody>
      </p:sp>
    </p:spTree>
    <p:extLst>
      <p:ext uri="{BB962C8B-B14F-4D97-AF65-F5344CB8AC3E}">
        <p14:creationId xmlns:p14="http://schemas.microsoft.com/office/powerpoint/2010/main" val="15113565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A/11 FIKRASI</a:t>
            </a:r>
            <a:endParaRPr lang="tr-TR" sz="3200" dirty="0"/>
          </a:p>
        </p:txBody>
      </p:sp>
      <p:sp>
        <p:nvSpPr>
          <p:cNvPr id="3" name="İçerik Yer Tutucusu 2"/>
          <p:cNvSpPr>
            <a:spLocks noGrp="1"/>
          </p:cNvSpPr>
          <p:nvPr>
            <p:ph idx="1"/>
          </p:nvPr>
        </p:nvSpPr>
        <p:spPr/>
        <p:txBody>
          <a:bodyPr/>
          <a:lstStyle/>
          <a:p>
            <a:pPr marL="0" indent="0">
              <a:buNone/>
            </a:pPr>
            <a:r>
              <a:rPr lang="tr-TR" dirty="0" smtClean="0"/>
              <a:t>Mesleğe özel yarışma sınavı ile alınan uzman ve uzman yardımcıları...</a:t>
            </a:r>
          </a:p>
          <a:p>
            <a:endParaRPr lang="tr-TR" dirty="0"/>
          </a:p>
          <a:p>
            <a:pPr marL="0" indent="0">
              <a:buNone/>
            </a:pPr>
            <a:r>
              <a:rPr lang="tr-TR" dirty="0" smtClean="0"/>
              <a:t>ÖRNEK-1           ESKİ DURUMU           YENİ DURUMU</a:t>
            </a:r>
          </a:p>
          <a:p>
            <a:pPr marL="0" indent="0">
              <a:buNone/>
            </a:pPr>
            <a:r>
              <a:rPr lang="tr-TR" dirty="0"/>
              <a:t> </a:t>
            </a:r>
            <a:r>
              <a:rPr lang="tr-TR" dirty="0" smtClean="0"/>
              <a:t>                                  9/1                               8/1</a:t>
            </a:r>
          </a:p>
          <a:p>
            <a:pPr marL="0" indent="0">
              <a:buNone/>
            </a:pPr>
            <a:r>
              <a:rPr lang="tr-TR" dirty="0" smtClean="0"/>
              <a:t>ÖRNEK-2                   8/1                               7/1</a:t>
            </a:r>
            <a:endParaRPr lang="tr-TR" dirty="0"/>
          </a:p>
        </p:txBody>
      </p:sp>
    </p:spTree>
    <p:extLst>
      <p:ext uri="{BB962C8B-B14F-4D97-AF65-F5344CB8AC3E}">
        <p14:creationId xmlns:p14="http://schemas.microsoft.com/office/powerpoint/2010/main" val="4073787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dirty="0" smtClean="0"/>
              <a:t>36.MADDENİN 12/a FIKRASI</a:t>
            </a:r>
            <a:endParaRPr lang="tr-TR" sz="4000" dirty="0"/>
          </a:p>
        </p:txBody>
      </p:sp>
      <p:sp>
        <p:nvSpPr>
          <p:cNvPr id="3" name="İçerik Yer Tutucusu 2"/>
          <p:cNvSpPr>
            <a:spLocks noGrp="1"/>
          </p:cNvSpPr>
          <p:nvPr>
            <p:ph idx="1"/>
          </p:nvPr>
        </p:nvSpPr>
        <p:spPr/>
        <p:txBody>
          <a:bodyPr>
            <a:normAutofit fontScale="55000" lnSpcReduction="20000"/>
          </a:bodyPr>
          <a:lstStyle/>
          <a:p>
            <a:pPr marL="0" indent="0" algn="just">
              <a:buNone/>
            </a:pPr>
            <a:endParaRPr lang="tr-TR" dirty="0" smtClean="0"/>
          </a:p>
          <a:p>
            <a:pPr marL="0" indent="0" algn="just">
              <a:buNone/>
            </a:pPr>
            <a:endParaRPr lang="tr-TR" dirty="0"/>
          </a:p>
          <a:p>
            <a:pPr marL="0" indent="0" algn="just">
              <a:buNone/>
            </a:pPr>
            <a:r>
              <a:rPr lang="tr-TR" sz="5800" dirty="0" smtClean="0"/>
              <a:t>Memuriyete </a:t>
            </a:r>
            <a:r>
              <a:rPr lang="tr-TR" sz="5800" dirty="0"/>
              <a:t>girmeden önce veya memurlukları sırasında ortaokul ve dengi veya lise ve dengi öğrenim üzerine hizmet içi eğitim sayılmayan ve öğrenim süreleri en az aralıksız 1 veya 2 öğrenim yılı olan ve kurumlarınca açılan mesleki kursları bitirenler hakkında; 1 yıllık öğrenim için 1 kademe, 2 yıldan az olmayan öğrenim için 1 derece yükselmesi uygulanır. </a:t>
            </a:r>
            <a:endParaRPr lang="tr-TR" sz="5800" dirty="0" smtClean="0"/>
          </a:p>
          <a:p>
            <a:pPr marL="0" indent="0" algn="just">
              <a:buNone/>
            </a:pPr>
            <a:endParaRPr lang="tr-TR" dirty="0"/>
          </a:p>
          <a:p>
            <a:pPr marL="0" indent="0" algn="just">
              <a:buNone/>
            </a:pPr>
            <a:endParaRPr lang="tr-TR" dirty="0" smtClean="0"/>
          </a:p>
          <a:p>
            <a:pPr marL="0" indent="0" algn="just">
              <a:buNone/>
            </a:pPr>
            <a:r>
              <a:rPr lang="tr-TR" dirty="0"/>
              <a:t> </a:t>
            </a:r>
            <a:r>
              <a:rPr lang="tr-TR" dirty="0" smtClean="0"/>
              <a:t>                               </a:t>
            </a:r>
          </a:p>
          <a:p>
            <a:pPr marL="0" indent="0" algn="just">
              <a:buNone/>
            </a:pPr>
            <a:r>
              <a:rPr lang="tr-TR" dirty="0"/>
              <a:t> </a:t>
            </a:r>
            <a:r>
              <a:rPr lang="tr-TR" dirty="0" smtClean="0"/>
              <a:t>                                                            </a:t>
            </a:r>
            <a:endParaRPr lang="tr-TR" dirty="0"/>
          </a:p>
        </p:txBody>
      </p:sp>
    </p:spTree>
    <p:extLst>
      <p:ext uri="{BB962C8B-B14F-4D97-AF65-F5344CB8AC3E}">
        <p14:creationId xmlns:p14="http://schemas.microsoft.com/office/powerpoint/2010/main" val="13660762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12/b FIKRASI</a:t>
            </a:r>
            <a:endParaRPr lang="tr-TR" sz="3200" dirty="0"/>
          </a:p>
        </p:txBody>
      </p:sp>
      <p:sp>
        <p:nvSpPr>
          <p:cNvPr id="3" name="İçerik Yer Tutucusu 2"/>
          <p:cNvSpPr>
            <a:spLocks noGrp="1"/>
          </p:cNvSpPr>
          <p:nvPr>
            <p:ph idx="1"/>
          </p:nvPr>
        </p:nvSpPr>
        <p:spPr/>
        <p:txBody>
          <a:bodyPr/>
          <a:lstStyle/>
          <a:p>
            <a:pPr marL="0" indent="0" algn="just">
              <a:buNone/>
            </a:pPr>
            <a:r>
              <a:rPr lang="tr-TR" dirty="0" smtClean="0"/>
              <a:t>Lise </a:t>
            </a:r>
            <a:r>
              <a:rPr lang="tr-TR" dirty="0"/>
              <a:t>ve dengi okulları bitirdikten sonra memurlukları sırasında Milli Eğitim Bakanlığınca belli edilen ve kurumlarınca düzenlenen bir yıl süreli mesleki hizmet içi eğitim kurslarını tamamlayanların bulundukları derece ve kademelere bir kademe ilave edilir. </a:t>
            </a:r>
            <a:endParaRPr lang="tr-TR" dirty="0" smtClean="0"/>
          </a:p>
          <a:p>
            <a:pPr marL="0" indent="0" algn="just">
              <a:buNone/>
            </a:pPr>
            <a:endParaRPr lang="tr-TR" dirty="0"/>
          </a:p>
          <a:p>
            <a:pPr marL="0" indent="0" algn="just">
              <a:buNone/>
            </a:pPr>
            <a:r>
              <a:rPr lang="tr-TR" dirty="0" smtClean="0"/>
              <a:t>ÖRNEK:           ESKİ DURUMU            YENİ DURUMU</a:t>
            </a:r>
          </a:p>
          <a:p>
            <a:pPr marL="0" indent="0" algn="just">
              <a:buNone/>
            </a:pPr>
            <a:r>
              <a:rPr lang="tr-TR" dirty="0"/>
              <a:t> </a:t>
            </a:r>
            <a:r>
              <a:rPr lang="tr-TR" dirty="0" smtClean="0"/>
              <a:t>                                  11/2                            11/3</a:t>
            </a:r>
            <a:endParaRPr lang="tr-TR" dirty="0"/>
          </a:p>
        </p:txBody>
      </p:sp>
    </p:spTree>
    <p:extLst>
      <p:ext uri="{BB962C8B-B14F-4D97-AF65-F5344CB8AC3E}">
        <p14:creationId xmlns:p14="http://schemas.microsoft.com/office/powerpoint/2010/main" val="1316366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smtClean="0"/>
              <a:t>36.MADDENİN 12/c FIKRASI</a:t>
            </a:r>
            <a:endParaRPr lang="tr-TR" sz="3200" dirty="0"/>
          </a:p>
        </p:txBody>
      </p:sp>
      <p:sp>
        <p:nvSpPr>
          <p:cNvPr id="3" name="İçerik Yer Tutucusu 2"/>
          <p:cNvSpPr>
            <a:spLocks noGrp="1"/>
          </p:cNvSpPr>
          <p:nvPr>
            <p:ph idx="1"/>
          </p:nvPr>
        </p:nvSpPr>
        <p:spPr/>
        <p:txBody>
          <a:bodyPr/>
          <a:lstStyle/>
          <a:p>
            <a:pPr marL="0" indent="0" algn="just">
              <a:buNone/>
            </a:pPr>
            <a:r>
              <a:rPr lang="tr-TR" dirty="0" smtClean="0"/>
              <a:t>Memuriyetleri </a:t>
            </a:r>
            <a:r>
              <a:rPr lang="tr-TR" dirty="0"/>
              <a:t>sırasında Türkiye ve Ortadoğu Amme İdaresi Enstitüsünü bitirenlere her başarılı öğrenim yılı için öğrenim süreleri kadar (2 yılı geçmemek </a:t>
            </a:r>
            <a:r>
              <a:rPr lang="tr-TR" dirty="0" smtClean="0"/>
              <a:t>şartı ile) </a:t>
            </a:r>
            <a:r>
              <a:rPr lang="tr-TR" dirty="0"/>
              <a:t>her yıl için bir kademe ilerlemesi </a:t>
            </a:r>
            <a:r>
              <a:rPr lang="tr-TR" dirty="0" smtClean="0"/>
              <a:t>uygulanır.</a:t>
            </a:r>
          </a:p>
          <a:p>
            <a:pPr marL="0" indent="0" algn="just">
              <a:buNone/>
            </a:pPr>
            <a:endParaRPr lang="tr-TR" dirty="0"/>
          </a:p>
          <a:p>
            <a:pPr marL="0" indent="0" algn="just">
              <a:buNone/>
            </a:pPr>
            <a:r>
              <a:rPr lang="tr-TR" dirty="0" smtClean="0"/>
              <a:t>NOT: Türkiye Ortadoğu ve Amme İdaresi Enstitüsü yasal düzenleme ile kapatılmıştır.</a:t>
            </a:r>
          </a:p>
        </p:txBody>
      </p:sp>
    </p:spTree>
    <p:extLst>
      <p:ext uri="{BB962C8B-B14F-4D97-AF65-F5344CB8AC3E}">
        <p14:creationId xmlns:p14="http://schemas.microsoft.com/office/powerpoint/2010/main" val="1178193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6023" y="156753"/>
            <a:ext cx="10517777" cy="1436915"/>
          </a:xfrm>
        </p:spPr>
        <p:txBody>
          <a:bodyPr>
            <a:normAutofit/>
          </a:bodyPr>
          <a:lstStyle/>
          <a:p>
            <a:pPr algn="ctr"/>
            <a:r>
              <a:rPr lang="tr-TR" sz="3200" dirty="0" smtClean="0"/>
              <a:t>36.MADDENİN 12/d FIKRASI</a:t>
            </a:r>
            <a:endParaRPr lang="tr-TR" sz="3200" dirty="0"/>
          </a:p>
        </p:txBody>
      </p:sp>
      <p:sp>
        <p:nvSpPr>
          <p:cNvPr id="3" name="İçerik Yer Tutucusu 2"/>
          <p:cNvSpPr>
            <a:spLocks noGrp="1"/>
          </p:cNvSpPr>
          <p:nvPr>
            <p:ph idx="1"/>
          </p:nvPr>
        </p:nvSpPr>
        <p:spPr>
          <a:xfrm>
            <a:off x="705394" y="2429691"/>
            <a:ext cx="10648406" cy="4232366"/>
          </a:xfrm>
        </p:spPr>
        <p:txBody>
          <a:bodyPr>
            <a:normAutofit/>
          </a:bodyPr>
          <a:lstStyle/>
          <a:p>
            <a:pPr marL="0" indent="0" algn="just">
              <a:buNone/>
            </a:pPr>
            <a:r>
              <a:rPr lang="tr-TR" dirty="0" smtClean="0"/>
              <a:t>Memuriyette </a:t>
            </a:r>
            <a:r>
              <a:rPr lang="tr-TR" dirty="0"/>
              <a:t>iken veya memuriyetten ayrılarak (87 </a:t>
            </a:r>
            <a:r>
              <a:rPr lang="tr-TR" dirty="0" err="1"/>
              <a:t>nci</a:t>
            </a:r>
            <a:r>
              <a:rPr lang="tr-TR" dirty="0"/>
              <a:t> maddeye tâbi kurumlarda çalışanlar dahil) üst öğrenimi bitirenler, aynı üst öğrenimi tahsile ara vermeden başlayan ve normal süresi içinde bitirdikten sonra memuriyete giren emsallerinin ulaştıkları derece ve kademeyi aşmamak kaydıyla, bitirdikleri üst öğrenimin giriş derece ve kademesine memuriyette geçirdikleri başarılı hizmet sürelerinin tamamı her yıl bir kademe, her üç yıl bir derece hesabıyla ilave edilmek suretiyle bulunacak derece ve kademeye yükseltilirler</a:t>
            </a:r>
            <a:r>
              <a:rPr lang="tr-TR" dirty="0" smtClean="0"/>
              <a:t>.</a:t>
            </a:r>
          </a:p>
          <a:p>
            <a:pPr marL="0" indent="0" algn="just">
              <a:buNone/>
            </a:pPr>
            <a:endParaRPr lang="tr-TR" dirty="0" smtClean="0"/>
          </a:p>
          <a:p>
            <a:pPr marL="0" indent="0" algn="just">
              <a:buNone/>
            </a:pPr>
            <a:endParaRPr lang="tr-TR" dirty="0" smtClean="0"/>
          </a:p>
          <a:p>
            <a:pPr marL="0" indent="0" algn="just">
              <a:buNone/>
            </a:pPr>
            <a:endParaRPr lang="tr-TR" dirty="0" smtClean="0"/>
          </a:p>
        </p:txBody>
      </p:sp>
    </p:spTree>
    <p:extLst>
      <p:ext uri="{BB962C8B-B14F-4D97-AF65-F5344CB8AC3E}">
        <p14:creationId xmlns:p14="http://schemas.microsoft.com/office/powerpoint/2010/main" val="32611394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06475"/>
          </a:xfrm>
        </p:spPr>
        <p:txBody>
          <a:bodyPr>
            <a:normAutofit fontScale="90000"/>
          </a:bodyPr>
          <a:lstStyle/>
          <a:p>
            <a:pPr algn="ctr"/>
            <a:r>
              <a:rPr lang="tr-TR" sz="3600" dirty="0" smtClean="0"/>
              <a:t>ÜST ÖĞRENİM DEĞERLENDİRMESİ YAPILIRKEN DİKKATE ALINMASI GEREKEN HUSUSLAR</a:t>
            </a:r>
            <a:endParaRPr lang="tr-TR" sz="3600" dirty="0"/>
          </a:p>
        </p:txBody>
      </p:sp>
      <p:sp>
        <p:nvSpPr>
          <p:cNvPr id="3" name="İçerik Yer Tutucusu 2"/>
          <p:cNvSpPr>
            <a:spLocks noGrp="1"/>
          </p:cNvSpPr>
          <p:nvPr>
            <p:ph idx="1"/>
          </p:nvPr>
        </p:nvSpPr>
        <p:spPr>
          <a:xfrm>
            <a:off x="587829" y="1371600"/>
            <a:ext cx="11273245" cy="5342709"/>
          </a:xfrm>
        </p:spPr>
        <p:txBody>
          <a:bodyPr/>
          <a:lstStyle/>
          <a:p>
            <a:pPr marL="0" indent="0" algn="just">
              <a:buNone/>
            </a:pPr>
            <a:endParaRPr lang="tr-TR" dirty="0" smtClean="0"/>
          </a:p>
          <a:p>
            <a:pPr marL="0" indent="0" algn="just">
              <a:buNone/>
            </a:pPr>
            <a:r>
              <a:rPr lang="tr-TR" dirty="0" smtClean="0"/>
              <a:t>1-Memuriyette iken bir üst öğrenimi bitirenlerin aynı üst öğrenimi gören emsallerinin bu öğrenimi daha önce bitirdikleri resmi bir belge ile saptananların dışında kalanlar için emsal hesaplama tarihi olarak orta dereceli okullarda 30 haziran, fakülte ve yüksek okullarda 31 temmuz tarihinin esas alınması gerekmektedir.</a:t>
            </a:r>
          </a:p>
          <a:p>
            <a:pPr marL="0" indent="0" algn="just">
              <a:buNone/>
            </a:pPr>
            <a:r>
              <a:rPr lang="tr-TR" dirty="0" smtClean="0"/>
              <a:t>2-Üst öğrenim değerlendirilmesinde aylıksız izinde geçen süreler hesaplamada dikkate alınmayacaktır.</a:t>
            </a:r>
          </a:p>
          <a:p>
            <a:pPr marL="0" indent="0" algn="just">
              <a:buNone/>
            </a:pPr>
            <a:r>
              <a:rPr lang="tr-TR" dirty="0" smtClean="0"/>
              <a:t>3-Üst öğrenim değerlendirmesinde memurların almış oldukları olumsuz sicil ile kademe ilerlemesinin durdurulması disiplin cezaları emsal hesabında dikkate alınacaktır.</a:t>
            </a:r>
            <a:endParaRPr lang="tr-TR" dirty="0"/>
          </a:p>
        </p:txBody>
      </p:sp>
    </p:spTree>
    <p:extLst>
      <p:ext uri="{BB962C8B-B14F-4D97-AF65-F5344CB8AC3E}">
        <p14:creationId xmlns:p14="http://schemas.microsoft.com/office/powerpoint/2010/main" val="3483009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3143" y="261257"/>
            <a:ext cx="11220993" cy="1429431"/>
          </a:xfrm>
        </p:spPr>
        <p:txBody>
          <a:bodyPr>
            <a:normAutofit/>
          </a:bodyPr>
          <a:lstStyle/>
          <a:p>
            <a:pPr algn="ctr"/>
            <a:r>
              <a:rPr lang="tr-TR" sz="3200" dirty="0"/>
              <a:t>ÜST ÖĞRENİM DEĞERLENDİRMESİ YAPARKEN DİKKATE ALINMASI GEREKEN HUSUSLAR</a:t>
            </a:r>
          </a:p>
        </p:txBody>
      </p:sp>
      <p:sp>
        <p:nvSpPr>
          <p:cNvPr id="3" name="İçerik Yer Tutucusu 2"/>
          <p:cNvSpPr>
            <a:spLocks noGrp="1"/>
          </p:cNvSpPr>
          <p:nvPr>
            <p:ph idx="1"/>
          </p:nvPr>
        </p:nvSpPr>
        <p:spPr>
          <a:xfrm>
            <a:off x="653143" y="1593669"/>
            <a:ext cx="10700657" cy="5042262"/>
          </a:xfrm>
        </p:spPr>
        <p:txBody>
          <a:bodyPr>
            <a:normAutofit fontScale="92500"/>
          </a:bodyPr>
          <a:lstStyle/>
          <a:p>
            <a:pPr marL="0" indent="0" algn="just">
              <a:buNone/>
            </a:pPr>
            <a:r>
              <a:rPr lang="tr-TR" dirty="0" smtClean="0"/>
              <a:t>4-Devlet memurlarının, görülen lüzum üzerine 657 sayılı Devlet Memurları Kanununun 137 ve 145 inci maddeleri uyarınca görevlerinden uzaklaştırıldıkları süre zarfında üst öğrenimi bitirmeleri halinde görevden uzakta geçirdikleri süreler intibak talebinde bulunmaları halinde emsal hesabında dikkate alınacaktır. </a:t>
            </a:r>
          </a:p>
          <a:p>
            <a:pPr marL="0" indent="0" algn="just">
              <a:buNone/>
            </a:pPr>
            <a:r>
              <a:rPr lang="tr-TR" dirty="0" smtClean="0"/>
              <a:t>5- 4688 sayılı Kanun kapsamında sendikanın yönetim kurulu üyesi olup aylıksız izinli sayınların üst öğrenim intibakları aylıksız izin süresinin bitimini beklemeksizin diğer memurların intibakları gibi aynı usule göre yapılacaktır.</a:t>
            </a:r>
          </a:p>
          <a:p>
            <a:pPr marL="0" indent="0" algn="just">
              <a:buNone/>
            </a:pPr>
            <a:r>
              <a:rPr lang="tr-TR" dirty="0" smtClean="0"/>
              <a:t>6-Memuriyette iken bir üst öğrenimi bitiren ilgililer hakkında emsal uygulaması yapılarak bulunacak derece ve kademeye yükseltilecek ve bu şekilde intibak yapılırken ilgililerin yaptıkları hizmetin özelliğine dayalı olarak yasal bakımdan faydalandırılmaları gereken ilave derece ve kademelerden ayrıca yararlandırılacaktır.</a:t>
            </a:r>
            <a:endParaRPr lang="tr-TR" dirty="0"/>
          </a:p>
        </p:txBody>
      </p:sp>
    </p:spTree>
    <p:extLst>
      <p:ext uri="{BB962C8B-B14F-4D97-AF65-F5344CB8AC3E}">
        <p14:creationId xmlns:p14="http://schemas.microsoft.com/office/powerpoint/2010/main" val="36611321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10342" y="117567"/>
            <a:ext cx="10243457" cy="953587"/>
          </a:xfrm>
        </p:spPr>
        <p:txBody>
          <a:bodyPr>
            <a:normAutofit fontScale="90000"/>
          </a:bodyPr>
          <a:lstStyle/>
          <a:p>
            <a:pPr algn="ctr"/>
            <a:r>
              <a:rPr lang="tr-TR" sz="3200" dirty="0" smtClean="0"/>
              <a:t>ÜST ÖĞRENİM DEĞERLENDİRMESİ YAPARKEN DİKKATE ALINMASI GEREKEN HUSUSLAR</a:t>
            </a:r>
            <a:endParaRPr lang="tr-TR" sz="3200" dirty="0"/>
          </a:p>
        </p:txBody>
      </p:sp>
      <p:sp>
        <p:nvSpPr>
          <p:cNvPr id="3" name="İçerik Yer Tutucusu 2"/>
          <p:cNvSpPr>
            <a:spLocks noGrp="1"/>
          </p:cNvSpPr>
          <p:nvPr>
            <p:ph idx="1"/>
          </p:nvPr>
        </p:nvSpPr>
        <p:spPr>
          <a:xfrm>
            <a:off x="169817" y="1227909"/>
            <a:ext cx="11834949" cy="5486400"/>
          </a:xfrm>
        </p:spPr>
        <p:txBody>
          <a:bodyPr>
            <a:normAutofit/>
          </a:bodyPr>
          <a:lstStyle/>
          <a:p>
            <a:pPr marL="0" indent="0" algn="just">
              <a:buNone/>
            </a:pPr>
            <a:r>
              <a:rPr lang="tr-TR" dirty="0" smtClean="0"/>
              <a:t>7-Lise mezunu olarak memuriyete başladıktan sonra memuriyetleri sırasında meslek lisesini bitirenlere üst öğrenim intibakı yapılmayacak, ancak bulundukları derece ve kademesinin, meslek lisesinin başlangıç derece ve kademesini aşmamış olması halinde 13 üncü derecenin 3 üncü kademesi ile 12 </a:t>
            </a:r>
            <a:r>
              <a:rPr lang="tr-TR" dirty="0" err="1" smtClean="0"/>
              <a:t>nci</a:t>
            </a:r>
            <a:r>
              <a:rPr lang="tr-TR" dirty="0" smtClean="0"/>
              <a:t> derecenin 2 </a:t>
            </a:r>
            <a:r>
              <a:rPr lang="tr-TR" dirty="0" err="1" smtClean="0"/>
              <a:t>nci</a:t>
            </a:r>
            <a:r>
              <a:rPr lang="tr-TR" dirty="0" smtClean="0"/>
              <a:t> kademesi arasındaki iki kademe mevcut derece ve kademesine ilave edilecektir.</a:t>
            </a:r>
          </a:p>
          <a:p>
            <a:pPr marL="0" indent="0" algn="just">
              <a:buNone/>
            </a:pPr>
            <a:r>
              <a:rPr lang="tr-TR" dirty="0" smtClean="0"/>
              <a:t>                   ÖRNEK-1      ESKİ DURUMU         YAPILMASI GEREKEN</a:t>
            </a:r>
          </a:p>
          <a:p>
            <a:pPr marL="0" indent="0" algn="just">
              <a:buNone/>
            </a:pPr>
            <a:r>
              <a:rPr lang="tr-TR" dirty="0"/>
              <a:t> </a:t>
            </a:r>
            <a:r>
              <a:rPr lang="tr-TR" dirty="0" smtClean="0"/>
              <a:t>                                                 13/3                              12/2</a:t>
            </a:r>
          </a:p>
          <a:p>
            <a:pPr marL="0" indent="0" algn="just">
              <a:buNone/>
            </a:pPr>
            <a:r>
              <a:rPr lang="tr-TR" dirty="0" smtClean="0"/>
              <a:t>                   ÖRNEK-2      ESKİ DURUMU          YAPILMASI GEREKEN</a:t>
            </a:r>
          </a:p>
          <a:p>
            <a:pPr marL="0" indent="0" algn="just">
              <a:buNone/>
            </a:pPr>
            <a:r>
              <a:rPr lang="tr-TR" dirty="0"/>
              <a:t> </a:t>
            </a:r>
            <a:r>
              <a:rPr lang="tr-TR" dirty="0" smtClean="0"/>
              <a:t>                                                 12/1                             12/2</a:t>
            </a:r>
          </a:p>
          <a:p>
            <a:pPr marL="0" indent="0" algn="just">
              <a:buNone/>
            </a:pPr>
            <a:r>
              <a:rPr lang="tr-TR" dirty="0" smtClean="0"/>
              <a:t>                   ÖRNEK-3     ESKİ DURUMU           YAPILMASI GEREKEN</a:t>
            </a:r>
          </a:p>
          <a:p>
            <a:pPr marL="0" indent="0" algn="just">
              <a:buNone/>
            </a:pPr>
            <a:r>
              <a:rPr lang="tr-TR" dirty="0"/>
              <a:t> </a:t>
            </a:r>
            <a:r>
              <a:rPr lang="tr-TR" dirty="0" smtClean="0"/>
              <a:t>                                                11/1                   bir işlem yapılmayacak</a:t>
            </a:r>
          </a:p>
        </p:txBody>
      </p:sp>
    </p:spTree>
    <p:extLst>
      <p:ext uri="{BB962C8B-B14F-4D97-AF65-F5344CB8AC3E}">
        <p14:creationId xmlns:p14="http://schemas.microsoft.com/office/powerpoint/2010/main" val="291357211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a:t>ÜST ÖĞRENİM DEĞERLENDİRMESİ YAPARKEN DİKKATE ALINMASI GEREKEN HUSUSLAR</a:t>
            </a:r>
          </a:p>
        </p:txBody>
      </p:sp>
      <p:sp>
        <p:nvSpPr>
          <p:cNvPr id="3" name="İçerik Yer Tutucusu 2"/>
          <p:cNvSpPr>
            <a:spLocks noGrp="1"/>
          </p:cNvSpPr>
          <p:nvPr>
            <p:ph idx="1"/>
          </p:nvPr>
        </p:nvSpPr>
        <p:spPr/>
        <p:txBody>
          <a:bodyPr>
            <a:normAutofit fontScale="92500" lnSpcReduction="10000"/>
          </a:bodyPr>
          <a:lstStyle/>
          <a:p>
            <a:pPr marL="0" indent="0" algn="just">
              <a:buNone/>
            </a:pPr>
            <a:r>
              <a:rPr lang="tr-TR" dirty="0"/>
              <a:t>8</a:t>
            </a:r>
            <a:r>
              <a:rPr lang="tr-TR" dirty="0" smtClean="0"/>
              <a:t>-Düz lise mezunu olarak çalışmakta iken memuriyetleri sırasında Milli Eğitim Bakanlığı Mesleki Açık öğretim Lisesi yönetmeliği uyarınca mesleki açık öğretim lisesinden mezun olanlara normal meslek lisesi gibi işlem yapılacak ve intibakları da aynı usule göre yapılacaktır.</a:t>
            </a:r>
          </a:p>
          <a:p>
            <a:pPr marL="0" indent="0" algn="just">
              <a:buNone/>
            </a:pPr>
            <a:r>
              <a:rPr lang="tr-TR" dirty="0" smtClean="0"/>
              <a:t>9-Milli Eğitim Bakanlığınca düzenlenen Yetişkinler 2 </a:t>
            </a:r>
            <a:r>
              <a:rPr lang="tr-TR" dirty="0" err="1" smtClean="0"/>
              <a:t>nci</a:t>
            </a:r>
            <a:r>
              <a:rPr lang="tr-TR" dirty="0" smtClean="0"/>
              <a:t> kademe okuma yazma eğitimine katıldıktan sonra 2 </a:t>
            </a:r>
            <a:r>
              <a:rPr lang="tr-TR" dirty="0" err="1" smtClean="0"/>
              <a:t>nci</a:t>
            </a:r>
            <a:r>
              <a:rPr lang="tr-TR" dirty="0" smtClean="0"/>
              <a:t> kademe eğitim başarı belgesi verilenlerin bu eğitimleri ilkokul eğitimine denk sayılmakta olup, memuriyetleri sırasında ortaokuldan mezun olmaları halinde üst öğrenimleri 657 sayılı Kanunun 36 </a:t>
            </a:r>
            <a:r>
              <a:rPr lang="tr-TR" dirty="0" err="1" smtClean="0"/>
              <a:t>ncı</a:t>
            </a:r>
            <a:r>
              <a:rPr lang="tr-TR" dirty="0" smtClean="0"/>
              <a:t> maddesinin 12/d fıkrası hükmüne göre yapılacaktır.</a:t>
            </a:r>
          </a:p>
          <a:p>
            <a:pPr marL="0" indent="0" algn="just">
              <a:buNone/>
            </a:pPr>
            <a:r>
              <a:rPr lang="tr-TR" dirty="0" smtClean="0"/>
              <a:t>Not:1 inci kademe seviye tespit sınavına katılıp okur yazarlık belgesi alanlar, ilkokul mezunu sayılmadıklarından, bunlar hakkında memuriyete alınma veya üst öğrenim intibakı yapılmayacaktır. </a:t>
            </a:r>
          </a:p>
          <a:p>
            <a:pPr marL="0" indent="0" algn="just">
              <a:buNone/>
            </a:pPr>
            <a:endParaRPr lang="tr-TR" dirty="0"/>
          </a:p>
        </p:txBody>
      </p:sp>
    </p:spTree>
    <p:extLst>
      <p:ext uri="{BB962C8B-B14F-4D97-AF65-F5344CB8AC3E}">
        <p14:creationId xmlns:p14="http://schemas.microsoft.com/office/powerpoint/2010/main" val="2559652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600" b="1" dirty="0" smtClean="0"/>
              <a:t>GENEL İDARE HİZMETLERİ SINIFI</a:t>
            </a:r>
            <a:endParaRPr lang="tr-TR" sz="3600" b="1" dirty="0"/>
          </a:p>
        </p:txBody>
      </p:sp>
      <p:sp>
        <p:nvSpPr>
          <p:cNvPr id="3" name="İçerik Yer Tutucusu 2"/>
          <p:cNvSpPr>
            <a:spLocks noGrp="1"/>
          </p:cNvSpPr>
          <p:nvPr>
            <p:ph idx="1"/>
          </p:nvPr>
        </p:nvSpPr>
        <p:spPr/>
        <p:txBody>
          <a:bodyPr>
            <a:normAutofit/>
          </a:bodyPr>
          <a:lstStyle/>
          <a:p>
            <a:pPr marL="0" indent="0">
              <a:buNone/>
            </a:pPr>
            <a:r>
              <a:rPr lang="tr-TR" sz="3600" dirty="0" smtClean="0"/>
              <a:t>I-Bu Kanun kapsamına dahil kurumlarda yönetim, icra, </a:t>
            </a:r>
          </a:p>
          <a:p>
            <a:endParaRPr lang="tr-TR" sz="3600" dirty="0"/>
          </a:p>
          <a:p>
            <a:pPr marL="0" indent="0">
              <a:buNone/>
            </a:pPr>
            <a:r>
              <a:rPr lang="tr-TR" sz="3600" dirty="0" smtClean="0"/>
              <a:t>büro ve benzeri hizmetleri gören ve bu Kanunla tespit </a:t>
            </a:r>
          </a:p>
          <a:p>
            <a:pPr marL="0" indent="0">
              <a:buNone/>
            </a:pPr>
            <a:endParaRPr lang="tr-TR" sz="3600" dirty="0"/>
          </a:p>
          <a:p>
            <a:pPr marL="0" indent="0">
              <a:buNone/>
            </a:pPr>
            <a:r>
              <a:rPr lang="tr-TR" sz="3600" dirty="0" smtClean="0"/>
              <a:t>edilen diğer sınıflara girmeyen memurlar genel idare</a:t>
            </a:r>
          </a:p>
          <a:p>
            <a:pPr marL="0" indent="0">
              <a:buNone/>
            </a:pPr>
            <a:r>
              <a:rPr lang="tr-TR" sz="3600" dirty="0" smtClean="0"/>
              <a:t> </a:t>
            </a:r>
          </a:p>
          <a:p>
            <a:pPr marL="0" indent="0">
              <a:buNone/>
            </a:pPr>
            <a:r>
              <a:rPr lang="tr-TR" sz="3600" dirty="0" smtClean="0"/>
              <a:t>hizmetleri sınıfını teşkil eder.</a:t>
            </a:r>
            <a:endParaRPr lang="tr-TR" sz="3600" dirty="0"/>
          </a:p>
        </p:txBody>
      </p:sp>
    </p:spTree>
    <p:extLst>
      <p:ext uri="{BB962C8B-B14F-4D97-AF65-F5344CB8AC3E}">
        <p14:creationId xmlns:p14="http://schemas.microsoft.com/office/powerpoint/2010/main" val="326101708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dirty="0"/>
              <a:t>ÜST ÖĞRENİM DEĞERLENDİRMESİ YAPARKEN DİKKATE ALINMASI GEREKEN HUSUSLAR</a:t>
            </a:r>
          </a:p>
        </p:txBody>
      </p:sp>
      <p:sp>
        <p:nvSpPr>
          <p:cNvPr id="3" name="İçerik Yer Tutucusu 2"/>
          <p:cNvSpPr>
            <a:spLocks noGrp="1"/>
          </p:cNvSpPr>
          <p:nvPr>
            <p:ph idx="1"/>
          </p:nvPr>
        </p:nvSpPr>
        <p:spPr/>
        <p:txBody>
          <a:bodyPr>
            <a:normAutofit fontScale="85000" lnSpcReduction="20000"/>
          </a:bodyPr>
          <a:lstStyle/>
          <a:p>
            <a:pPr marL="0" indent="0" algn="just">
              <a:buNone/>
            </a:pPr>
            <a:r>
              <a:rPr lang="tr-TR" dirty="0" smtClean="0"/>
              <a:t>10-İktisat Fakültesi mezunu olarak 9 uncu derecenin 1 inci kademesinden memuriyete başlayanların memuriyetleri sırasında Mühendislik fakültesini bitirmeleri halinde ikinci kez intibak yapılmayacak, ancak 657 sayılı Kanunun 36 </a:t>
            </a:r>
            <a:r>
              <a:rPr lang="tr-TR" dirty="0" err="1" smtClean="0"/>
              <a:t>ncı</a:t>
            </a:r>
            <a:r>
              <a:rPr lang="tr-TR" dirty="0" smtClean="0"/>
              <a:t> maddesinin A/2fıkrası gereğince mevcut derece ve kademesine bir derece eklenmek suretiyle 8 inci derecenin 1 inci kademesine yükseltilecektir.</a:t>
            </a:r>
          </a:p>
          <a:p>
            <a:pPr marL="0" indent="0" algn="just">
              <a:buNone/>
            </a:pPr>
            <a:r>
              <a:rPr lang="tr-TR" dirty="0" smtClean="0"/>
              <a:t>11-İki yıllık yüksek okul mezunu olarak memuriyete başlayanların memuriyetleri sırasında 4 yıl süreli yüksek öğrenim veya fakülteden mezun olmaları halinde emsal hesabı yapılırken yüksek öğrenim üzerine sadece 2 yıl ilave edilmek suretiyle emsalinin hizmeti bulunarak intibakları yapılacaktır.</a:t>
            </a:r>
          </a:p>
          <a:p>
            <a:pPr marL="0" indent="0" algn="just">
              <a:buNone/>
            </a:pPr>
            <a:r>
              <a:rPr lang="tr-TR" dirty="0" smtClean="0"/>
              <a:t>12-Üst öğrenim intibakı yapılırken emsalinin hizmeti ile kendi hizmetinden hangisi az ise o hizmet süresi üzerinden işlem yapılacak, emsalden dolayı kaybı bulunması halinde kendi hizmeti dikkate alınmayıp emsalinin hizmeti üzerine derece ve kademeleri yürütülecek ve müteakip terfi tarihi ise hesaplanan tarihe göre 31 temmuz veya  1 ağustos olarak belirlenecektir.</a:t>
            </a:r>
          </a:p>
          <a:p>
            <a:pPr marL="0" indent="0" algn="just">
              <a:buNone/>
            </a:pPr>
            <a:r>
              <a:rPr lang="tr-TR" dirty="0" smtClean="0"/>
              <a:t>                            </a:t>
            </a:r>
            <a:endParaRPr lang="tr-TR" dirty="0"/>
          </a:p>
        </p:txBody>
      </p:sp>
    </p:spTree>
    <p:extLst>
      <p:ext uri="{BB962C8B-B14F-4D97-AF65-F5344CB8AC3E}">
        <p14:creationId xmlns:p14="http://schemas.microsoft.com/office/powerpoint/2010/main" val="14479792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3590" y="143692"/>
            <a:ext cx="10400210" cy="339634"/>
          </a:xfrm>
        </p:spPr>
        <p:txBody>
          <a:bodyPr>
            <a:normAutofit fontScale="90000"/>
          </a:bodyPr>
          <a:lstStyle/>
          <a:p>
            <a:pPr algn="ctr"/>
            <a:r>
              <a:rPr lang="tr-TR" sz="2800" b="1" dirty="0" smtClean="0"/>
              <a:t>ÜST ÖĞRENİM DEĞERLENDİRMESİ      ÖRNEK-1</a:t>
            </a:r>
            <a:endParaRPr lang="tr-TR" sz="2800" b="1" dirty="0"/>
          </a:p>
        </p:txBody>
      </p:sp>
      <p:sp>
        <p:nvSpPr>
          <p:cNvPr id="3" name="İçerik Yer Tutucusu 2"/>
          <p:cNvSpPr>
            <a:spLocks noGrp="1"/>
          </p:cNvSpPr>
          <p:nvPr>
            <p:ph idx="1"/>
          </p:nvPr>
        </p:nvSpPr>
        <p:spPr>
          <a:xfrm>
            <a:off x="561703" y="744584"/>
            <a:ext cx="10792097" cy="5969725"/>
          </a:xfrm>
        </p:spPr>
        <p:txBody>
          <a:bodyPr>
            <a:normAutofit fontScale="92500" lnSpcReduction="10000"/>
          </a:bodyPr>
          <a:lstStyle/>
          <a:p>
            <a:pPr marL="0" indent="0">
              <a:buNone/>
            </a:pPr>
            <a:r>
              <a:rPr lang="tr-TR" sz="2400" b="1" dirty="0" smtClean="0"/>
              <a:t>Göreve başlayış tarihi    : 22.10.2012     Tahsili :Lise-30.06.2010</a:t>
            </a:r>
          </a:p>
          <a:p>
            <a:pPr marL="0" indent="0">
              <a:buNone/>
            </a:pPr>
            <a:r>
              <a:rPr lang="tr-TR" sz="2400" b="1" dirty="0" smtClean="0"/>
              <a:t>Memuriyette </a:t>
            </a:r>
            <a:r>
              <a:rPr lang="tr-TR" sz="2400" b="1" dirty="0"/>
              <a:t>bitirilen    </a:t>
            </a:r>
            <a:r>
              <a:rPr lang="tr-TR" sz="2400" b="1" dirty="0" smtClean="0"/>
              <a:t>:İşletme Fak-31.07.2021 </a:t>
            </a:r>
            <a:endParaRPr lang="tr-TR" sz="2400" b="1" dirty="0"/>
          </a:p>
          <a:p>
            <a:pPr marL="0" indent="0">
              <a:buNone/>
            </a:pPr>
            <a:r>
              <a:rPr lang="tr-TR" sz="2400" b="1" dirty="0" smtClean="0"/>
              <a:t>EMSALİNİN HİZMETİ                                 KENDİ HİZMETİ</a:t>
            </a:r>
          </a:p>
          <a:p>
            <a:pPr marL="0" indent="0">
              <a:buNone/>
            </a:pPr>
            <a:r>
              <a:rPr lang="tr-TR" sz="2400" b="1" dirty="0" smtClean="0"/>
              <a:t>31.07.2010                                                  12.07.2021</a:t>
            </a:r>
          </a:p>
          <a:p>
            <a:pPr marL="0" indent="0">
              <a:buNone/>
            </a:pPr>
            <a:r>
              <a:rPr lang="tr-TR" sz="2400" b="1" u="sng" dirty="0"/>
              <a:t> </a:t>
            </a:r>
            <a:r>
              <a:rPr lang="tr-TR" sz="2400" b="1" u="sng" dirty="0" smtClean="0"/>
              <a:t>                 4</a:t>
            </a:r>
            <a:r>
              <a:rPr lang="tr-TR" sz="2400" b="1" dirty="0" smtClean="0"/>
              <a:t>                                                  </a:t>
            </a:r>
            <a:r>
              <a:rPr lang="tr-TR" sz="2400" b="1" u="sng" dirty="0" smtClean="0"/>
              <a:t>22.10.2012</a:t>
            </a:r>
          </a:p>
          <a:p>
            <a:pPr marL="0" indent="0">
              <a:buNone/>
            </a:pPr>
            <a:r>
              <a:rPr lang="tr-TR" sz="2400" b="1" dirty="0" smtClean="0"/>
              <a:t>31.07.2014                                                  20   8       8 (Kendi hizmeti) </a:t>
            </a:r>
          </a:p>
          <a:p>
            <a:pPr marL="0" indent="0">
              <a:buNone/>
            </a:pPr>
            <a:endParaRPr lang="tr-TR" sz="2400" b="1" dirty="0"/>
          </a:p>
          <a:p>
            <a:pPr marL="0" indent="0">
              <a:buNone/>
            </a:pPr>
            <a:r>
              <a:rPr lang="tr-TR" sz="2400" b="1" dirty="0" smtClean="0"/>
              <a:t>12.07.2021                                                   </a:t>
            </a:r>
            <a:r>
              <a:rPr lang="tr-TR" sz="2400" b="1" u="sng" dirty="0" smtClean="0"/>
              <a:t>YIL </a:t>
            </a:r>
            <a:r>
              <a:rPr lang="tr-TR" sz="2400" b="1" dirty="0" smtClean="0"/>
              <a:t>       </a:t>
            </a:r>
            <a:r>
              <a:rPr lang="tr-TR" sz="2400" b="1" u="sng" dirty="0" smtClean="0"/>
              <a:t>DE/KA</a:t>
            </a:r>
          </a:p>
          <a:p>
            <a:pPr marL="0" indent="0">
              <a:buNone/>
            </a:pPr>
            <a:r>
              <a:rPr lang="tr-TR" sz="2400" b="1" u="sng" dirty="0" smtClean="0"/>
              <a:t>31.07.2014</a:t>
            </a:r>
            <a:r>
              <a:rPr lang="tr-TR" sz="2400" b="1" dirty="0" smtClean="0"/>
              <a:t>                                                     0            9/1      </a:t>
            </a:r>
          </a:p>
          <a:p>
            <a:pPr marL="0" indent="0">
              <a:buNone/>
            </a:pPr>
            <a:r>
              <a:rPr lang="tr-TR" sz="2400" b="1" dirty="0" smtClean="0"/>
              <a:t>11   11     6 (emsalinin hizmeti)                   3            8/1</a:t>
            </a:r>
          </a:p>
          <a:p>
            <a:pPr marL="0" indent="0">
              <a:buNone/>
            </a:pPr>
            <a:r>
              <a:rPr lang="tr-TR" sz="2400" b="1" dirty="0"/>
              <a:t> </a:t>
            </a:r>
            <a:r>
              <a:rPr lang="tr-TR" sz="2400" b="1" dirty="0" smtClean="0"/>
              <a:t>                                                                         6            7/1  </a:t>
            </a:r>
          </a:p>
          <a:p>
            <a:pPr marL="0" indent="0">
              <a:buNone/>
            </a:pPr>
            <a:r>
              <a:rPr lang="tr-TR" sz="2400" b="1" dirty="0"/>
              <a:t> </a:t>
            </a:r>
            <a:r>
              <a:rPr lang="tr-TR" sz="2400" b="1" dirty="0" smtClean="0"/>
              <a:t>                                                                 T.S.H.28        </a:t>
            </a:r>
            <a:r>
              <a:rPr lang="tr-TR" sz="2400" b="1" dirty="0" smtClean="0">
                <a:solidFill>
                  <a:srgbClr val="FF0000"/>
                </a:solidFill>
              </a:rPr>
              <a:t>6/1 </a:t>
            </a:r>
          </a:p>
          <a:p>
            <a:pPr marL="0" indent="0">
              <a:buNone/>
            </a:pPr>
            <a:r>
              <a:rPr lang="tr-TR" sz="2400" b="1" dirty="0" smtClean="0"/>
              <a:t>Not: </a:t>
            </a:r>
            <a:r>
              <a:rPr lang="tr-TR" sz="2400" b="1" dirty="0" smtClean="0">
                <a:solidFill>
                  <a:srgbClr val="FF0000"/>
                </a:solidFill>
              </a:rPr>
              <a:t>6/1</a:t>
            </a:r>
            <a:r>
              <a:rPr lang="tr-TR" sz="2400" b="1" dirty="0" smtClean="0"/>
              <a:t> de 12.07.2021 tarihi itibarıyla 11 ay, 11 gün kıdemli sayılacak, artan kıdemi ile 01.08.2021 tarihinde </a:t>
            </a:r>
            <a:r>
              <a:rPr lang="tr-TR" sz="2400" b="1" dirty="0" smtClean="0">
                <a:solidFill>
                  <a:srgbClr val="FF0000"/>
                </a:solidFill>
              </a:rPr>
              <a:t>6.</a:t>
            </a:r>
            <a:r>
              <a:rPr lang="tr-TR" sz="2400" b="1" dirty="0" smtClean="0"/>
              <a:t>derecenin </a:t>
            </a:r>
            <a:r>
              <a:rPr lang="tr-TR" sz="2400" b="1" dirty="0" smtClean="0">
                <a:solidFill>
                  <a:srgbClr val="FF0000"/>
                </a:solidFill>
              </a:rPr>
              <a:t>2.</a:t>
            </a:r>
            <a:r>
              <a:rPr lang="tr-TR" sz="2400" b="1" dirty="0" smtClean="0"/>
              <a:t>kademesine yükseltilecektir.</a:t>
            </a:r>
          </a:p>
          <a:p>
            <a:pPr marL="0" indent="0">
              <a:buNone/>
            </a:pPr>
            <a:r>
              <a:rPr lang="tr-TR" sz="2400" dirty="0" smtClean="0"/>
              <a:t>                                  </a:t>
            </a:r>
          </a:p>
          <a:p>
            <a:pPr marL="0" indent="0">
              <a:buNone/>
            </a:pPr>
            <a:endParaRPr lang="tr-TR" dirty="0" smtClean="0"/>
          </a:p>
          <a:p>
            <a:pPr marL="0" indent="0">
              <a:buNone/>
            </a:pPr>
            <a:endParaRPr lang="tr-TR" dirty="0" smtClean="0"/>
          </a:p>
          <a:p>
            <a:endParaRPr lang="tr-TR" dirty="0"/>
          </a:p>
        </p:txBody>
      </p:sp>
    </p:spTree>
    <p:extLst>
      <p:ext uri="{BB962C8B-B14F-4D97-AF65-F5344CB8AC3E}">
        <p14:creationId xmlns:p14="http://schemas.microsoft.com/office/powerpoint/2010/main" val="109885342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7829" y="143691"/>
            <a:ext cx="10765972" cy="274320"/>
          </a:xfrm>
        </p:spPr>
        <p:txBody>
          <a:bodyPr>
            <a:normAutofit fontScale="90000"/>
          </a:bodyPr>
          <a:lstStyle/>
          <a:p>
            <a:pPr algn="ctr"/>
            <a:r>
              <a:rPr lang="tr-TR" sz="2800" b="1" dirty="0" smtClean="0"/>
              <a:t>ÜST ÖĞRENİM DEĞERLENDİRMESİ      ÖRNEK-2</a:t>
            </a:r>
            <a:endParaRPr lang="tr-TR" sz="2800" b="1" dirty="0"/>
          </a:p>
        </p:txBody>
      </p:sp>
      <p:sp>
        <p:nvSpPr>
          <p:cNvPr id="3" name="İçerik Yer Tutucusu 2"/>
          <p:cNvSpPr>
            <a:spLocks noGrp="1"/>
          </p:cNvSpPr>
          <p:nvPr>
            <p:ph idx="1"/>
          </p:nvPr>
        </p:nvSpPr>
        <p:spPr>
          <a:xfrm>
            <a:off x="496389" y="679268"/>
            <a:ext cx="11390811" cy="5995851"/>
          </a:xfrm>
        </p:spPr>
        <p:txBody>
          <a:bodyPr>
            <a:normAutofit fontScale="77500" lnSpcReduction="20000"/>
          </a:bodyPr>
          <a:lstStyle/>
          <a:p>
            <a:pPr marL="0" indent="0">
              <a:buNone/>
            </a:pPr>
            <a:r>
              <a:rPr lang="tr-TR" b="1" dirty="0"/>
              <a:t>Göreve başlayış </a:t>
            </a:r>
            <a:r>
              <a:rPr lang="tr-TR" b="1" dirty="0" smtClean="0"/>
              <a:t>tarihi: 13.09.2010              Tahsili </a:t>
            </a:r>
            <a:r>
              <a:rPr lang="tr-TR" b="1" dirty="0"/>
              <a:t>:</a:t>
            </a:r>
            <a:r>
              <a:rPr lang="tr-TR" b="1" dirty="0" smtClean="0"/>
              <a:t>Lise-30.06.2007</a:t>
            </a:r>
            <a:endParaRPr lang="tr-TR" b="1" dirty="0"/>
          </a:p>
          <a:p>
            <a:pPr marL="0" indent="0">
              <a:buNone/>
            </a:pPr>
            <a:r>
              <a:rPr lang="tr-TR" b="1" dirty="0" smtClean="0"/>
              <a:t>Memuriyette bitirilen: Ziraat Fak-2021     Kademe ilerlemesi durdurulması disiplin cezası : 2019</a:t>
            </a:r>
            <a:endParaRPr lang="tr-TR" b="1" dirty="0"/>
          </a:p>
          <a:p>
            <a:pPr marL="0" indent="0">
              <a:buNone/>
            </a:pPr>
            <a:r>
              <a:rPr lang="tr-TR" b="1" dirty="0" smtClean="0"/>
              <a:t>EMSALİNİN </a:t>
            </a:r>
            <a:r>
              <a:rPr lang="tr-TR" b="1" dirty="0"/>
              <a:t>HİZMETİ                                 KENDİ HİZMETİ</a:t>
            </a:r>
          </a:p>
          <a:p>
            <a:pPr marL="0" indent="0">
              <a:buNone/>
            </a:pPr>
            <a:r>
              <a:rPr lang="tr-TR" b="1" dirty="0" smtClean="0"/>
              <a:t>31.07.2007                                                  31.07.2021</a:t>
            </a:r>
            <a:endParaRPr lang="tr-TR" b="1" dirty="0"/>
          </a:p>
          <a:p>
            <a:pPr marL="0" indent="0">
              <a:buNone/>
            </a:pPr>
            <a:r>
              <a:rPr lang="tr-TR" b="1" u="sng" dirty="0"/>
              <a:t>                  4</a:t>
            </a:r>
            <a:r>
              <a:rPr lang="tr-TR" b="1" dirty="0"/>
              <a:t>                                                  </a:t>
            </a:r>
            <a:r>
              <a:rPr lang="tr-TR" b="1" u="sng" dirty="0" smtClean="0"/>
              <a:t>13.09.2010</a:t>
            </a:r>
            <a:endParaRPr lang="tr-TR" b="1" u="sng" dirty="0"/>
          </a:p>
          <a:p>
            <a:pPr marL="0" indent="0">
              <a:buNone/>
            </a:pPr>
            <a:r>
              <a:rPr lang="tr-TR" b="1" dirty="0" smtClean="0"/>
              <a:t>31.07.2011                                                  18   10    10 </a:t>
            </a:r>
            <a:r>
              <a:rPr lang="tr-TR" b="1" dirty="0"/>
              <a:t>(Kendi hizmeti) </a:t>
            </a:r>
          </a:p>
          <a:p>
            <a:pPr marL="0" indent="0">
              <a:buNone/>
            </a:pPr>
            <a:endParaRPr lang="tr-TR" b="1" dirty="0" smtClean="0"/>
          </a:p>
          <a:p>
            <a:pPr marL="0" indent="0">
              <a:buNone/>
            </a:pPr>
            <a:r>
              <a:rPr lang="tr-TR" b="1" dirty="0" smtClean="0"/>
              <a:t>31.07.2021                                                   </a:t>
            </a:r>
            <a:r>
              <a:rPr lang="tr-TR" b="1" u="sng" dirty="0"/>
              <a:t>YIL</a:t>
            </a:r>
            <a:r>
              <a:rPr lang="tr-TR" b="1" dirty="0"/>
              <a:t>   </a:t>
            </a:r>
            <a:r>
              <a:rPr lang="tr-TR" b="1" dirty="0" smtClean="0"/>
              <a:t>       </a:t>
            </a:r>
            <a:r>
              <a:rPr lang="tr-TR" b="1" u="sng" dirty="0"/>
              <a:t>DE/KA</a:t>
            </a:r>
          </a:p>
          <a:p>
            <a:pPr marL="0" indent="0">
              <a:buNone/>
            </a:pPr>
            <a:r>
              <a:rPr lang="tr-TR" b="1" u="sng" dirty="0" smtClean="0"/>
              <a:t>31.07.2011</a:t>
            </a:r>
            <a:r>
              <a:rPr lang="tr-TR" b="1" dirty="0" smtClean="0"/>
              <a:t>                                                     </a:t>
            </a:r>
            <a:r>
              <a:rPr lang="tr-TR" b="1" dirty="0"/>
              <a:t>0       </a:t>
            </a:r>
            <a:r>
              <a:rPr lang="tr-TR" b="1" dirty="0" smtClean="0"/>
              <a:t>      8/1      </a:t>
            </a:r>
            <a:endParaRPr lang="tr-TR" b="1" dirty="0"/>
          </a:p>
          <a:p>
            <a:pPr marL="0" indent="0">
              <a:buNone/>
            </a:pPr>
            <a:r>
              <a:rPr lang="tr-TR" b="1" dirty="0"/>
              <a:t> </a:t>
            </a:r>
            <a:r>
              <a:rPr lang="tr-TR" b="1" dirty="0" smtClean="0"/>
              <a:t>-    -        10(emsalinin </a:t>
            </a:r>
            <a:r>
              <a:rPr lang="tr-TR" b="1" dirty="0"/>
              <a:t>hizmeti)              </a:t>
            </a:r>
            <a:r>
              <a:rPr lang="tr-TR" b="1" dirty="0" smtClean="0"/>
              <a:t>    </a:t>
            </a:r>
            <a:r>
              <a:rPr lang="tr-TR" b="1" dirty="0"/>
              <a:t>3       </a:t>
            </a:r>
            <a:r>
              <a:rPr lang="tr-TR" b="1" dirty="0" smtClean="0"/>
              <a:t>      7/1</a:t>
            </a:r>
            <a:endParaRPr lang="tr-TR" b="1" dirty="0"/>
          </a:p>
          <a:p>
            <a:pPr marL="0" indent="0">
              <a:buNone/>
            </a:pPr>
            <a:r>
              <a:rPr lang="tr-TR" b="1" dirty="0"/>
              <a:t>                                                                     </a:t>
            </a:r>
            <a:r>
              <a:rPr lang="tr-TR" b="1" dirty="0" smtClean="0"/>
              <a:t>    </a:t>
            </a:r>
            <a:r>
              <a:rPr lang="tr-TR" b="1" dirty="0"/>
              <a:t>6           </a:t>
            </a:r>
            <a:r>
              <a:rPr lang="tr-TR" b="1" dirty="0" smtClean="0"/>
              <a:t>  6/1   </a:t>
            </a:r>
          </a:p>
          <a:p>
            <a:pPr marL="0" indent="0">
              <a:buNone/>
            </a:pPr>
            <a:r>
              <a:rPr lang="tr-TR" b="1" dirty="0"/>
              <a:t> </a:t>
            </a:r>
            <a:r>
              <a:rPr lang="tr-TR" b="1" dirty="0" smtClean="0"/>
              <a:t>                                                                       10            5/2</a:t>
            </a:r>
          </a:p>
          <a:p>
            <a:pPr marL="0" indent="0">
              <a:buNone/>
            </a:pPr>
            <a:r>
              <a:rPr lang="tr-TR" b="1" dirty="0"/>
              <a:t> </a:t>
            </a:r>
            <a:r>
              <a:rPr lang="tr-TR" b="1" dirty="0" smtClean="0"/>
              <a:t>                                                                T.S.H.28         </a:t>
            </a:r>
            <a:r>
              <a:rPr lang="tr-TR" b="1" dirty="0"/>
              <a:t>4</a:t>
            </a:r>
            <a:r>
              <a:rPr lang="tr-TR" b="1" dirty="0" smtClean="0"/>
              <a:t>/2</a:t>
            </a:r>
          </a:p>
          <a:p>
            <a:pPr marL="0" indent="0">
              <a:buNone/>
            </a:pPr>
            <a:r>
              <a:rPr lang="tr-TR" b="1" dirty="0" smtClean="0"/>
              <a:t>Kademe ilerlemesi durdurma disiplin cezası          </a:t>
            </a:r>
            <a:r>
              <a:rPr lang="tr-TR" b="1" dirty="0">
                <a:solidFill>
                  <a:srgbClr val="FF0000"/>
                </a:solidFill>
              </a:rPr>
              <a:t>4</a:t>
            </a:r>
            <a:r>
              <a:rPr lang="tr-TR" b="1" dirty="0" smtClean="0">
                <a:solidFill>
                  <a:srgbClr val="FF0000"/>
                </a:solidFill>
              </a:rPr>
              <a:t>/1</a:t>
            </a:r>
            <a:endParaRPr lang="tr-TR" b="1" dirty="0">
              <a:solidFill>
                <a:srgbClr val="FF0000"/>
              </a:solidFill>
            </a:endParaRPr>
          </a:p>
          <a:p>
            <a:pPr marL="0" indent="0">
              <a:buNone/>
            </a:pPr>
            <a:r>
              <a:rPr lang="tr-TR" b="1" dirty="0"/>
              <a:t>Not: </a:t>
            </a:r>
            <a:r>
              <a:rPr lang="tr-TR" b="1" dirty="0">
                <a:solidFill>
                  <a:srgbClr val="FF0000"/>
                </a:solidFill>
              </a:rPr>
              <a:t>4</a:t>
            </a:r>
            <a:r>
              <a:rPr lang="tr-TR" b="1" dirty="0" smtClean="0">
                <a:solidFill>
                  <a:srgbClr val="FF0000"/>
                </a:solidFill>
              </a:rPr>
              <a:t>/1</a:t>
            </a:r>
            <a:r>
              <a:rPr lang="tr-TR" b="1" dirty="0" smtClean="0"/>
              <a:t>’de 31.07.2021 </a:t>
            </a:r>
            <a:r>
              <a:rPr lang="tr-TR" b="1" dirty="0"/>
              <a:t>tarihi itibarıyla </a:t>
            </a:r>
            <a:r>
              <a:rPr lang="tr-TR" b="1" dirty="0" smtClean="0"/>
              <a:t>artan süresi olmadığından, müteakip terfi tarihi 31.07.2022 olacaktır.</a:t>
            </a:r>
            <a:endParaRPr lang="tr-TR" b="1" dirty="0"/>
          </a:p>
          <a:p>
            <a:pPr marL="0" indent="0">
              <a:buNone/>
            </a:pPr>
            <a:r>
              <a:rPr lang="tr-TR" b="1" dirty="0"/>
              <a:t>                                  </a:t>
            </a:r>
          </a:p>
          <a:p>
            <a:pPr marL="0" indent="0">
              <a:buNone/>
            </a:pPr>
            <a:endParaRPr lang="tr-TR" b="1" dirty="0"/>
          </a:p>
        </p:txBody>
      </p:sp>
    </p:spTree>
    <p:extLst>
      <p:ext uri="{BB962C8B-B14F-4D97-AF65-F5344CB8AC3E}">
        <p14:creationId xmlns:p14="http://schemas.microsoft.com/office/powerpoint/2010/main" val="11842698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4767" y="117567"/>
            <a:ext cx="10779034" cy="339633"/>
          </a:xfrm>
        </p:spPr>
        <p:txBody>
          <a:bodyPr>
            <a:normAutofit fontScale="90000"/>
          </a:bodyPr>
          <a:lstStyle/>
          <a:p>
            <a:pPr algn="ctr"/>
            <a:r>
              <a:rPr lang="tr-TR" sz="2800" b="1" dirty="0"/>
              <a:t>ÜST ÖĞRENİM </a:t>
            </a:r>
            <a:r>
              <a:rPr lang="tr-TR" sz="2800" b="1" dirty="0" smtClean="0"/>
              <a:t>DEĞERLENDİRMESİ    ÖRNEK-3</a:t>
            </a:r>
            <a:endParaRPr lang="tr-TR" sz="2800" b="1" dirty="0"/>
          </a:p>
        </p:txBody>
      </p:sp>
      <p:sp>
        <p:nvSpPr>
          <p:cNvPr id="3" name="İçerik Yer Tutucusu 2"/>
          <p:cNvSpPr>
            <a:spLocks noGrp="1"/>
          </p:cNvSpPr>
          <p:nvPr>
            <p:ph idx="1"/>
          </p:nvPr>
        </p:nvSpPr>
        <p:spPr>
          <a:xfrm>
            <a:off x="574767" y="627017"/>
            <a:ext cx="11338559" cy="6100354"/>
          </a:xfrm>
        </p:spPr>
        <p:txBody>
          <a:bodyPr>
            <a:normAutofit fontScale="62500" lnSpcReduction="20000"/>
          </a:bodyPr>
          <a:lstStyle/>
          <a:p>
            <a:pPr marL="0" indent="0">
              <a:buNone/>
            </a:pPr>
            <a:r>
              <a:rPr lang="tr-TR" sz="4000" b="1" dirty="0"/>
              <a:t>Göreve başlayış </a:t>
            </a:r>
            <a:r>
              <a:rPr lang="tr-TR" sz="4000" b="1" dirty="0" smtClean="0"/>
              <a:t>tarihi:15.08.2012        Tahsili :Ortaokul-30.06.2007</a:t>
            </a:r>
            <a:endParaRPr lang="tr-TR" sz="4000" b="1" dirty="0"/>
          </a:p>
          <a:p>
            <a:pPr marL="0" indent="0">
              <a:buNone/>
            </a:pPr>
            <a:r>
              <a:rPr lang="tr-TR" sz="4000" b="1" dirty="0"/>
              <a:t>Memuriyette </a:t>
            </a:r>
            <a:r>
              <a:rPr lang="tr-TR" sz="4000" b="1" dirty="0" smtClean="0"/>
              <a:t>bitirilen:Lise-30.06.2021</a:t>
            </a:r>
            <a:endParaRPr lang="tr-TR" sz="4000" b="1" dirty="0"/>
          </a:p>
          <a:p>
            <a:pPr marL="0" indent="0">
              <a:buNone/>
            </a:pPr>
            <a:r>
              <a:rPr lang="tr-TR" sz="4000" b="1" dirty="0"/>
              <a:t>EMSALİNİN HİZMETİ                                 KENDİ HİZMETİ</a:t>
            </a:r>
          </a:p>
          <a:p>
            <a:pPr marL="0" indent="0">
              <a:buNone/>
            </a:pPr>
            <a:r>
              <a:rPr lang="tr-TR" sz="4000" b="1" dirty="0" smtClean="0"/>
              <a:t>30.06.2007                                                  30.08.2021</a:t>
            </a:r>
            <a:endParaRPr lang="tr-TR" sz="4000" b="1" dirty="0"/>
          </a:p>
          <a:p>
            <a:pPr marL="0" indent="0">
              <a:buNone/>
            </a:pPr>
            <a:r>
              <a:rPr lang="tr-TR" sz="4000" b="1" u="sng" dirty="0"/>
              <a:t>                  </a:t>
            </a:r>
            <a:r>
              <a:rPr lang="tr-TR" sz="4000" b="1" u="sng" dirty="0" smtClean="0"/>
              <a:t>4</a:t>
            </a:r>
            <a:r>
              <a:rPr lang="tr-TR" sz="4000" b="1" dirty="0" smtClean="0"/>
              <a:t>                                                  </a:t>
            </a:r>
            <a:r>
              <a:rPr lang="tr-TR" sz="4000" b="1" u="sng" dirty="0" smtClean="0"/>
              <a:t>15.08.2012</a:t>
            </a:r>
            <a:endParaRPr lang="tr-TR" sz="4000" b="1" u="sng" dirty="0"/>
          </a:p>
          <a:p>
            <a:pPr marL="0" indent="0">
              <a:buNone/>
            </a:pPr>
            <a:r>
              <a:rPr lang="tr-TR" sz="4000" b="1" dirty="0" smtClean="0"/>
              <a:t>30.06.2011                                                  15    -     </a:t>
            </a:r>
            <a:r>
              <a:rPr lang="tr-TR" sz="4000" b="1" dirty="0"/>
              <a:t> </a:t>
            </a:r>
            <a:r>
              <a:rPr lang="tr-TR" sz="4000" b="1" dirty="0" smtClean="0"/>
              <a:t>  9 </a:t>
            </a:r>
            <a:r>
              <a:rPr lang="tr-TR" sz="4000" b="1" dirty="0"/>
              <a:t>(Kendi hizmeti) </a:t>
            </a:r>
          </a:p>
          <a:p>
            <a:pPr marL="0" indent="0">
              <a:buNone/>
            </a:pPr>
            <a:endParaRPr lang="tr-TR" sz="4000" b="1" dirty="0"/>
          </a:p>
          <a:p>
            <a:pPr marL="0" indent="0">
              <a:buNone/>
            </a:pPr>
            <a:r>
              <a:rPr lang="tr-TR" sz="4000" b="1" dirty="0" smtClean="0"/>
              <a:t>30.08.2021                                                   </a:t>
            </a:r>
            <a:r>
              <a:rPr lang="tr-TR" sz="4000" b="1" u="sng" dirty="0"/>
              <a:t>YIL</a:t>
            </a:r>
            <a:r>
              <a:rPr lang="tr-TR" sz="4000" b="1" dirty="0"/>
              <a:t>      </a:t>
            </a:r>
            <a:r>
              <a:rPr lang="tr-TR" sz="4000" b="1" dirty="0" smtClean="0"/>
              <a:t>    </a:t>
            </a:r>
            <a:r>
              <a:rPr lang="tr-TR" sz="4000" b="1" u="sng" dirty="0"/>
              <a:t>DE/KA</a:t>
            </a:r>
          </a:p>
          <a:p>
            <a:pPr marL="0" indent="0">
              <a:buNone/>
            </a:pPr>
            <a:r>
              <a:rPr lang="tr-TR" sz="4000" b="1" u="sng" dirty="0" smtClean="0"/>
              <a:t>30.06.2011</a:t>
            </a:r>
            <a:r>
              <a:rPr lang="tr-TR" sz="4000" b="1" dirty="0" smtClean="0"/>
              <a:t>                                                     </a:t>
            </a:r>
            <a:r>
              <a:rPr lang="tr-TR" sz="4000" b="1" dirty="0"/>
              <a:t>0        </a:t>
            </a:r>
            <a:r>
              <a:rPr lang="tr-TR" sz="4000" b="1" dirty="0" smtClean="0"/>
              <a:t>     13/3      </a:t>
            </a:r>
            <a:endParaRPr lang="tr-TR" sz="4000" b="1" dirty="0"/>
          </a:p>
          <a:p>
            <a:pPr marL="0" indent="0">
              <a:buNone/>
            </a:pPr>
            <a:r>
              <a:rPr lang="tr-TR" sz="4000" b="1" dirty="0"/>
              <a:t> -    </a:t>
            </a:r>
            <a:r>
              <a:rPr lang="tr-TR" sz="4000" b="1" dirty="0" smtClean="0"/>
              <a:t>-2       10(emsalinin </a:t>
            </a:r>
            <a:r>
              <a:rPr lang="tr-TR" sz="4000" b="1" dirty="0"/>
              <a:t>hizmeti)                </a:t>
            </a:r>
            <a:r>
              <a:rPr lang="tr-TR" sz="4000" b="1" dirty="0" smtClean="0"/>
              <a:t> 3             12/3</a:t>
            </a:r>
            <a:endParaRPr lang="tr-TR" sz="4000" b="1" dirty="0"/>
          </a:p>
          <a:p>
            <a:pPr marL="0" indent="0">
              <a:buNone/>
            </a:pPr>
            <a:r>
              <a:rPr lang="tr-TR" sz="4000" b="1" dirty="0"/>
              <a:t>                                                                          6</a:t>
            </a:r>
            <a:r>
              <a:rPr lang="tr-TR" sz="4000" b="1" dirty="0" smtClean="0"/>
              <a:t>             11/3  </a:t>
            </a:r>
          </a:p>
          <a:p>
            <a:pPr marL="0" indent="0">
              <a:buNone/>
            </a:pPr>
            <a:r>
              <a:rPr lang="tr-TR" sz="4000" b="1" dirty="0"/>
              <a:t> </a:t>
            </a:r>
            <a:r>
              <a:rPr lang="tr-TR" sz="4000" b="1" dirty="0" smtClean="0"/>
              <a:t>                                                                         9             10/3</a:t>
            </a:r>
            <a:endParaRPr lang="tr-TR" sz="4000" b="1" dirty="0"/>
          </a:p>
          <a:p>
            <a:pPr marL="0" indent="0">
              <a:buNone/>
            </a:pPr>
            <a:r>
              <a:rPr lang="tr-TR" sz="4000" b="1" dirty="0"/>
              <a:t>                                                                     </a:t>
            </a:r>
            <a:r>
              <a:rPr lang="tr-TR" sz="4000" b="1" dirty="0" smtClean="0"/>
              <a:t>T.S.H.28       9/3</a:t>
            </a:r>
            <a:endParaRPr lang="tr-TR" sz="4000" b="1" dirty="0">
              <a:solidFill>
                <a:srgbClr val="FF0000"/>
              </a:solidFill>
            </a:endParaRPr>
          </a:p>
          <a:p>
            <a:pPr marL="0" indent="0">
              <a:buNone/>
            </a:pPr>
            <a:r>
              <a:rPr lang="tr-TR" sz="4000" b="1" dirty="0"/>
              <a:t>Not: </a:t>
            </a:r>
            <a:r>
              <a:rPr lang="tr-TR" sz="4000" b="1" dirty="0" smtClean="0">
                <a:solidFill>
                  <a:srgbClr val="FF0000"/>
                </a:solidFill>
              </a:rPr>
              <a:t>9/3</a:t>
            </a:r>
            <a:r>
              <a:rPr lang="tr-TR" sz="4000" b="1" dirty="0" smtClean="0"/>
              <a:t>’de 30.08.2021 </a:t>
            </a:r>
            <a:r>
              <a:rPr lang="tr-TR" sz="4000" b="1" dirty="0"/>
              <a:t>tarihi </a:t>
            </a:r>
            <a:r>
              <a:rPr lang="tr-TR" sz="4000" b="1" dirty="0" smtClean="0"/>
              <a:t>itibarıyla artan  15 gün kıdemi ile müteakip </a:t>
            </a:r>
            <a:r>
              <a:rPr lang="tr-TR" sz="4000" b="1" dirty="0"/>
              <a:t>terfi tarihi </a:t>
            </a:r>
            <a:r>
              <a:rPr lang="tr-TR" sz="4000" b="1" dirty="0" smtClean="0"/>
              <a:t>15.08.2022 </a:t>
            </a:r>
            <a:r>
              <a:rPr lang="tr-TR" sz="4000" b="1" dirty="0"/>
              <a:t>olacaktır.</a:t>
            </a:r>
          </a:p>
          <a:p>
            <a:pPr marL="0" indent="0">
              <a:buNone/>
            </a:pPr>
            <a:r>
              <a:rPr lang="tr-TR" b="1" dirty="0"/>
              <a:t>                                  </a:t>
            </a:r>
          </a:p>
          <a:p>
            <a:pPr marL="0" indent="0">
              <a:buNone/>
            </a:pPr>
            <a:endParaRPr lang="tr-TR" b="1" dirty="0"/>
          </a:p>
          <a:p>
            <a:endParaRPr lang="tr-TR" dirty="0"/>
          </a:p>
        </p:txBody>
      </p:sp>
    </p:spTree>
    <p:extLst>
      <p:ext uri="{BB962C8B-B14F-4D97-AF65-F5344CB8AC3E}">
        <p14:creationId xmlns:p14="http://schemas.microsoft.com/office/powerpoint/2010/main" val="19702624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1" y="117566"/>
            <a:ext cx="10935788" cy="666205"/>
          </a:xfrm>
        </p:spPr>
        <p:txBody>
          <a:bodyPr>
            <a:normAutofit/>
          </a:bodyPr>
          <a:lstStyle/>
          <a:p>
            <a:pPr algn="ctr"/>
            <a:r>
              <a:rPr lang="tr-TR" sz="2800" b="1" dirty="0"/>
              <a:t>ÜST ÖĞRENİM DEĞERLENDİRME </a:t>
            </a:r>
            <a:r>
              <a:rPr lang="tr-TR" sz="2800" b="1" dirty="0" smtClean="0"/>
              <a:t>ÖRNEK-4</a:t>
            </a:r>
            <a:endParaRPr lang="tr-TR" sz="2800" dirty="0"/>
          </a:p>
        </p:txBody>
      </p:sp>
      <p:sp>
        <p:nvSpPr>
          <p:cNvPr id="3" name="İçerik Yer Tutucusu 2"/>
          <p:cNvSpPr>
            <a:spLocks noGrp="1"/>
          </p:cNvSpPr>
          <p:nvPr>
            <p:ph idx="1"/>
          </p:nvPr>
        </p:nvSpPr>
        <p:spPr>
          <a:xfrm>
            <a:off x="313509" y="640081"/>
            <a:ext cx="11652068" cy="6021976"/>
          </a:xfrm>
        </p:spPr>
        <p:txBody>
          <a:bodyPr>
            <a:normAutofit fontScale="77500" lnSpcReduction="20000"/>
          </a:bodyPr>
          <a:lstStyle/>
          <a:p>
            <a:pPr marL="0" indent="0">
              <a:buNone/>
            </a:pPr>
            <a:r>
              <a:rPr lang="tr-TR" b="1" dirty="0"/>
              <a:t>Göreve başlayış </a:t>
            </a:r>
            <a:r>
              <a:rPr lang="tr-TR" b="1" dirty="0" smtClean="0"/>
              <a:t>tarihi:22.04.2007        </a:t>
            </a:r>
            <a:r>
              <a:rPr lang="tr-TR" b="1" dirty="0"/>
              <a:t>Tahsili </a:t>
            </a:r>
            <a:r>
              <a:rPr lang="tr-TR" b="1" dirty="0" smtClean="0"/>
              <a:t>:Lise-30.06.2006 (hazırlık+3 yıl)</a:t>
            </a:r>
            <a:endParaRPr lang="tr-TR" b="1" dirty="0"/>
          </a:p>
          <a:p>
            <a:pPr marL="0" indent="0">
              <a:buNone/>
            </a:pPr>
            <a:r>
              <a:rPr lang="tr-TR" b="1" dirty="0"/>
              <a:t>Memuriyette </a:t>
            </a:r>
            <a:r>
              <a:rPr lang="tr-TR" b="1" dirty="0" smtClean="0"/>
              <a:t>bitirilen:Yüksekokul-2021</a:t>
            </a:r>
            <a:endParaRPr lang="tr-TR" b="1" dirty="0"/>
          </a:p>
          <a:p>
            <a:pPr marL="0" indent="0">
              <a:buNone/>
            </a:pPr>
            <a:r>
              <a:rPr lang="tr-TR" b="1" dirty="0"/>
              <a:t>EMSALİNİN HİZMETİ                                 KENDİ HİZMETİ</a:t>
            </a:r>
          </a:p>
          <a:p>
            <a:pPr marL="0" indent="0">
              <a:buNone/>
            </a:pPr>
            <a:r>
              <a:rPr lang="tr-TR" b="1" dirty="0" smtClean="0"/>
              <a:t>31.07.2006                                                  31.07.2021</a:t>
            </a:r>
            <a:endParaRPr lang="tr-TR" b="1" dirty="0"/>
          </a:p>
          <a:p>
            <a:pPr marL="0" indent="0">
              <a:buNone/>
            </a:pPr>
            <a:r>
              <a:rPr lang="tr-TR" b="1" u="sng" dirty="0"/>
              <a:t>                  </a:t>
            </a:r>
            <a:r>
              <a:rPr lang="tr-TR" b="1" u="sng" dirty="0" smtClean="0"/>
              <a:t>2</a:t>
            </a:r>
            <a:r>
              <a:rPr lang="tr-TR" b="1" dirty="0" smtClean="0"/>
              <a:t>                                                  </a:t>
            </a:r>
            <a:r>
              <a:rPr lang="tr-TR" b="1" u="sng" dirty="0" smtClean="0"/>
              <a:t>22.04.2007</a:t>
            </a:r>
            <a:endParaRPr lang="tr-TR" b="1" u="sng" dirty="0"/>
          </a:p>
          <a:p>
            <a:pPr marL="0" indent="0">
              <a:buNone/>
            </a:pPr>
            <a:r>
              <a:rPr lang="tr-TR" b="1" dirty="0" smtClean="0"/>
              <a:t>31.07.2008                                                    9    </a:t>
            </a:r>
            <a:r>
              <a:rPr lang="tr-TR" b="1" dirty="0"/>
              <a:t>3</a:t>
            </a:r>
            <a:r>
              <a:rPr lang="tr-TR" b="1" dirty="0" smtClean="0"/>
              <a:t>     14 </a:t>
            </a:r>
            <a:r>
              <a:rPr lang="tr-TR" b="1" dirty="0"/>
              <a:t>(Kendi hizmeti) </a:t>
            </a:r>
          </a:p>
          <a:p>
            <a:pPr marL="0" indent="0">
              <a:buNone/>
            </a:pPr>
            <a:endParaRPr lang="tr-TR" b="1" dirty="0"/>
          </a:p>
          <a:p>
            <a:pPr marL="0" indent="0">
              <a:buNone/>
            </a:pPr>
            <a:r>
              <a:rPr lang="tr-TR" b="1" dirty="0" smtClean="0"/>
              <a:t>31.07.2021                                                   </a:t>
            </a:r>
            <a:r>
              <a:rPr lang="tr-TR" b="1" u="sng" dirty="0"/>
              <a:t>YIL</a:t>
            </a:r>
            <a:r>
              <a:rPr lang="tr-TR" b="1" dirty="0"/>
              <a:t>         </a:t>
            </a:r>
            <a:r>
              <a:rPr lang="tr-TR" b="1" u="sng" dirty="0"/>
              <a:t>DE/KA</a:t>
            </a:r>
          </a:p>
          <a:p>
            <a:pPr marL="0" indent="0">
              <a:buNone/>
            </a:pPr>
            <a:r>
              <a:rPr lang="tr-TR" b="1" u="sng" dirty="0" smtClean="0"/>
              <a:t>31.07.2008</a:t>
            </a:r>
            <a:r>
              <a:rPr lang="tr-TR" b="1" dirty="0" smtClean="0"/>
              <a:t>                                                     </a:t>
            </a:r>
            <a:r>
              <a:rPr lang="tr-TR" b="1" dirty="0"/>
              <a:t>0         </a:t>
            </a:r>
            <a:r>
              <a:rPr lang="tr-TR" b="1" dirty="0" smtClean="0"/>
              <a:t>   10/2      </a:t>
            </a:r>
            <a:endParaRPr lang="tr-TR" b="1" dirty="0"/>
          </a:p>
          <a:p>
            <a:pPr marL="0" indent="0">
              <a:buNone/>
            </a:pPr>
            <a:r>
              <a:rPr lang="tr-TR" b="1" dirty="0"/>
              <a:t>-</a:t>
            </a:r>
            <a:r>
              <a:rPr lang="tr-TR" b="1" dirty="0" smtClean="0"/>
              <a:t>    -      13(emsalinin </a:t>
            </a:r>
            <a:r>
              <a:rPr lang="tr-TR" b="1" dirty="0"/>
              <a:t>hizmeti)          </a:t>
            </a:r>
            <a:r>
              <a:rPr lang="tr-TR" b="1" dirty="0" smtClean="0"/>
              <a:t>           </a:t>
            </a:r>
            <a:r>
              <a:rPr lang="tr-TR" b="1" dirty="0"/>
              <a:t>6         </a:t>
            </a:r>
            <a:r>
              <a:rPr lang="tr-TR" b="1" dirty="0" smtClean="0"/>
              <a:t>     8/2</a:t>
            </a:r>
            <a:endParaRPr lang="tr-TR" b="1" dirty="0"/>
          </a:p>
          <a:p>
            <a:pPr marL="0" indent="0">
              <a:buNone/>
            </a:pPr>
            <a:r>
              <a:rPr lang="tr-TR" b="1" dirty="0"/>
              <a:t>                                                                         </a:t>
            </a:r>
            <a:r>
              <a:rPr lang="tr-TR" b="1" dirty="0" smtClean="0"/>
              <a:t>12            6/2  </a:t>
            </a:r>
            <a:endParaRPr lang="tr-TR" b="1" dirty="0"/>
          </a:p>
          <a:p>
            <a:pPr marL="0" indent="0">
              <a:buNone/>
            </a:pPr>
            <a:r>
              <a:rPr lang="tr-TR" b="1" dirty="0"/>
              <a:t>                                                                         </a:t>
            </a:r>
            <a:r>
              <a:rPr lang="tr-TR" b="1" dirty="0" smtClean="0"/>
              <a:t>13            6/3</a:t>
            </a:r>
            <a:endParaRPr lang="tr-TR" b="1" dirty="0"/>
          </a:p>
          <a:p>
            <a:pPr marL="0" indent="0">
              <a:buNone/>
            </a:pPr>
            <a:r>
              <a:rPr lang="tr-TR" b="1" dirty="0"/>
              <a:t>                                                                 T.S.H.28      </a:t>
            </a:r>
            <a:r>
              <a:rPr lang="tr-TR" b="1" dirty="0" smtClean="0"/>
              <a:t>    5/3</a:t>
            </a:r>
          </a:p>
          <a:p>
            <a:pPr marL="0" indent="0">
              <a:buNone/>
            </a:pPr>
            <a:r>
              <a:rPr lang="tr-TR" b="1" dirty="0">
                <a:solidFill>
                  <a:srgbClr val="FF0000"/>
                </a:solidFill>
              </a:rPr>
              <a:t> </a:t>
            </a:r>
            <a:r>
              <a:rPr lang="tr-TR" b="1" dirty="0" smtClean="0">
                <a:solidFill>
                  <a:srgbClr val="FF0000"/>
                </a:solidFill>
              </a:rPr>
              <a:t>                                                                 Hazırlık          4/1</a:t>
            </a:r>
            <a:endParaRPr lang="tr-TR" b="1" dirty="0">
              <a:solidFill>
                <a:srgbClr val="FF0000"/>
              </a:solidFill>
            </a:endParaRPr>
          </a:p>
          <a:p>
            <a:pPr marL="0" indent="0">
              <a:buNone/>
            </a:pPr>
            <a:r>
              <a:rPr lang="tr-TR" b="1" dirty="0"/>
              <a:t>Not: </a:t>
            </a:r>
            <a:r>
              <a:rPr lang="tr-TR" b="1" dirty="0" smtClean="0">
                <a:solidFill>
                  <a:srgbClr val="FF0000"/>
                </a:solidFill>
              </a:rPr>
              <a:t>4/1</a:t>
            </a:r>
            <a:r>
              <a:rPr lang="tr-TR" b="1" dirty="0" smtClean="0"/>
              <a:t> derece ve kademede 31.07.2021 </a:t>
            </a:r>
            <a:r>
              <a:rPr lang="tr-TR" b="1" dirty="0"/>
              <a:t>tarihi itibarıyla artan </a:t>
            </a:r>
            <a:r>
              <a:rPr lang="tr-TR" b="1" dirty="0" smtClean="0"/>
              <a:t>süresi bulunmadığından </a:t>
            </a:r>
            <a:r>
              <a:rPr lang="tr-TR" b="1" dirty="0"/>
              <a:t>müteakip terfi tarihi </a:t>
            </a:r>
            <a:r>
              <a:rPr lang="tr-TR" b="1" dirty="0" smtClean="0">
                <a:solidFill>
                  <a:srgbClr val="FF0000"/>
                </a:solidFill>
              </a:rPr>
              <a:t>31.07.2022 </a:t>
            </a:r>
            <a:r>
              <a:rPr lang="tr-TR" b="1" dirty="0"/>
              <a:t>olacaktır.</a:t>
            </a:r>
          </a:p>
          <a:p>
            <a:pPr marL="0" indent="0">
              <a:buNone/>
            </a:pPr>
            <a:r>
              <a:rPr lang="tr-TR" b="1" dirty="0"/>
              <a:t>                                  </a:t>
            </a:r>
          </a:p>
          <a:p>
            <a:endParaRPr lang="tr-TR" dirty="0"/>
          </a:p>
        </p:txBody>
      </p:sp>
    </p:spTree>
    <p:extLst>
      <p:ext uri="{BB962C8B-B14F-4D97-AF65-F5344CB8AC3E}">
        <p14:creationId xmlns:p14="http://schemas.microsoft.com/office/powerpoint/2010/main" val="1130477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3771" y="104503"/>
            <a:ext cx="10570030" cy="378823"/>
          </a:xfrm>
        </p:spPr>
        <p:txBody>
          <a:bodyPr>
            <a:normAutofit fontScale="90000"/>
          </a:bodyPr>
          <a:lstStyle/>
          <a:p>
            <a:pPr algn="ctr"/>
            <a:r>
              <a:rPr lang="tr-TR" sz="2800" b="1" dirty="0"/>
              <a:t>ÜST ÖĞRENİM </a:t>
            </a:r>
            <a:r>
              <a:rPr lang="tr-TR" sz="2800" b="1" dirty="0" smtClean="0"/>
              <a:t>DEĞERLENDİRMESİ     ÖRNEK-5</a:t>
            </a:r>
            <a:endParaRPr lang="tr-TR" sz="2800" dirty="0"/>
          </a:p>
        </p:txBody>
      </p:sp>
      <p:sp>
        <p:nvSpPr>
          <p:cNvPr id="3" name="İçerik Yer Tutucusu 2"/>
          <p:cNvSpPr>
            <a:spLocks noGrp="1"/>
          </p:cNvSpPr>
          <p:nvPr>
            <p:ph idx="1"/>
          </p:nvPr>
        </p:nvSpPr>
        <p:spPr>
          <a:xfrm>
            <a:off x="103031" y="483326"/>
            <a:ext cx="11953986" cy="6244045"/>
          </a:xfrm>
        </p:spPr>
        <p:txBody>
          <a:bodyPr>
            <a:normAutofit fontScale="85000" lnSpcReduction="20000"/>
          </a:bodyPr>
          <a:lstStyle/>
          <a:p>
            <a:pPr marL="0" indent="0">
              <a:buNone/>
            </a:pPr>
            <a:r>
              <a:rPr lang="tr-TR" b="1" dirty="0"/>
              <a:t>Göreve başlayış </a:t>
            </a:r>
            <a:r>
              <a:rPr lang="tr-TR" b="1" dirty="0" smtClean="0"/>
              <a:t>tarihi:22.04.2010          </a:t>
            </a:r>
            <a:r>
              <a:rPr lang="tr-TR" b="1" dirty="0"/>
              <a:t>Tahsili </a:t>
            </a:r>
            <a:r>
              <a:rPr lang="tr-TR" b="1" dirty="0" smtClean="0"/>
              <a:t>:Meslek Lisesi-30.06.2008</a:t>
            </a:r>
          </a:p>
          <a:p>
            <a:pPr marL="0" indent="0">
              <a:buNone/>
            </a:pPr>
            <a:endParaRPr lang="tr-TR" b="1" dirty="0"/>
          </a:p>
          <a:p>
            <a:pPr marL="0" indent="0">
              <a:buNone/>
            </a:pPr>
            <a:r>
              <a:rPr lang="tr-TR" b="1" dirty="0"/>
              <a:t>Memuriyette </a:t>
            </a:r>
            <a:r>
              <a:rPr lang="tr-TR" b="1" dirty="0" smtClean="0"/>
              <a:t>iken bitirilen üst öğrenim: Mühendislik Fak.31.07.2021</a:t>
            </a:r>
            <a:endParaRPr lang="tr-TR" b="1" dirty="0"/>
          </a:p>
          <a:p>
            <a:pPr marL="0" indent="0">
              <a:buNone/>
            </a:pPr>
            <a:r>
              <a:rPr lang="tr-TR" b="1" dirty="0"/>
              <a:t>EMSALİNİN HİZMETİ                               </a:t>
            </a:r>
            <a:r>
              <a:rPr lang="tr-TR" b="1" dirty="0" smtClean="0"/>
              <a:t>    </a:t>
            </a:r>
            <a:r>
              <a:rPr lang="tr-TR" b="1" dirty="0"/>
              <a:t>KENDİ HİZMETİ</a:t>
            </a:r>
          </a:p>
          <a:p>
            <a:pPr marL="0" indent="0">
              <a:buNone/>
            </a:pPr>
            <a:r>
              <a:rPr lang="tr-TR" b="1" dirty="0" smtClean="0"/>
              <a:t>31.07.2008                                                    17.09.2021</a:t>
            </a:r>
            <a:endParaRPr lang="tr-TR" b="1" dirty="0"/>
          </a:p>
          <a:p>
            <a:pPr marL="0" indent="0">
              <a:buNone/>
            </a:pPr>
            <a:r>
              <a:rPr lang="tr-TR" b="1" u="sng" dirty="0"/>
              <a:t>                  </a:t>
            </a:r>
            <a:r>
              <a:rPr lang="tr-TR" b="1" u="sng" dirty="0" smtClean="0"/>
              <a:t>4</a:t>
            </a:r>
            <a:r>
              <a:rPr lang="tr-TR" b="1" dirty="0" smtClean="0"/>
              <a:t>                                                    </a:t>
            </a:r>
            <a:r>
              <a:rPr lang="tr-TR" b="1" u="sng" dirty="0" smtClean="0"/>
              <a:t>22.04.2013</a:t>
            </a:r>
            <a:endParaRPr lang="tr-TR" b="1" u="sng" dirty="0"/>
          </a:p>
          <a:p>
            <a:pPr marL="0" indent="0">
              <a:buNone/>
            </a:pPr>
            <a:r>
              <a:rPr lang="tr-TR" b="1" dirty="0" smtClean="0"/>
              <a:t>31.07.2012                                                     </a:t>
            </a:r>
            <a:r>
              <a:rPr lang="tr-TR" b="1" dirty="0" smtClean="0"/>
              <a:t>25</a:t>
            </a:r>
            <a:r>
              <a:rPr lang="tr-TR" b="1" dirty="0" smtClean="0"/>
              <a:t>    </a:t>
            </a:r>
            <a:r>
              <a:rPr lang="tr-TR" b="1" dirty="0"/>
              <a:t>4</a:t>
            </a:r>
            <a:r>
              <a:rPr lang="tr-TR" b="1" dirty="0" smtClean="0"/>
              <a:t>     8 </a:t>
            </a:r>
            <a:r>
              <a:rPr lang="tr-TR" b="1" dirty="0"/>
              <a:t>(Kendi hizmeti) </a:t>
            </a:r>
          </a:p>
          <a:p>
            <a:pPr marL="0" indent="0">
              <a:buNone/>
            </a:pPr>
            <a:endParaRPr lang="tr-TR" b="1" dirty="0"/>
          </a:p>
          <a:p>
            <a:pPr marL="0" indent="0">
              <a:buNone/>
            </a:pPr>
            <a:r>
              <a:rPr lang="tr-TR" b="1" dirty="0" smtClean="0"/>
              <a:t>30.08.2021                                                   </a:t>
            </a:r>
            <a:r>
              <a:rPr lang="tr-TR" b="1" u="sng" dirty="0"/>
              <a:t>YIL</a:t>
            </a:r>
            <a:r>
              <a:rPr lang="tr-TR" b="1" dirty="0"/>
              <a:t>         </a:t>
            </a:r>
            <a:r>
              <a:rPr lang="tr-TR" b="1" u="sng" dirty="0"/>
              <a:t>DE/KA</a:t>
            </a:r>
          </a:p>
          <a:p>
            <a:pPr marL="0" indent="0">
              <a:buNone/>
            </a:pPr>
            <a:r>
              <a:rPr lang="tr-TR" b="1" u="sng" dirty="0" smtClean="0"/>
              <a:t>31.07.2012</a:t>
            </a:r>
            <a:r>
              <a:rPr lang="tr-TR" b="1" dirty="0" smtClean="0"/>
              <a:t>                                                     </a:t>
            </a:r>
            <a:r>
              <a:rPr lang="tr-TR" b="1" dirty="0"/>
              <a:t>0             </a:t>
            </a:r>
            <a:r>
              <a:rPr lang="tr-TR" b="1" dirty="0" smtClean="0"/>
              <a:t>8/1      </a:t>
            </a:r>
            <a:endParaRPr lang="tr-TR" b="1" dirty="0"/>
          </a:p>
          <a:p>
            <a:pPr marL="0" indent="0">
              <a:buNone/>
            </a:pPr>
            <a:r>
              <a:rPr lang="tr-TR" b="1" dirty="0" smtClean="0"/>
              <a:t>29   </a:t>
            </a:r>
            <a:r>
              <a:rPr lang="tr-TR" b="1" dirty="0"/>
              <a:t>-   </a:t>
            </a:r>
            <a:r>
              <a:rPr lang="tr-TR" b="1" dirty="0" smtClean="0"/>
              <a:t>     </a:t>
            </a:r>
            <a:r>
              <a:rPr lang="tr-TR" b="1" dirty="0"/>
              <a:t>9</a:t>
            </a:r>
            <a:r>
              <a:rPr lang="tr-TR" b="1" dirty="0" smtClean="0"/>
              <a:t> (</a:t>
            </a:r>
            <a:r>
              <a:rPr lang="tr-TR" b="1" dirty="0"/>
              <a:t>emsalinin hizmeti)               </a:t>
            </a:r>
            <a:r>
              <a:rPr lang="tr-TR" b="1" dirty="0" smtClean="0"/>
              <a:t>   </a:t>
            </a:r>
            <a:r>
              <a:rPr lang="tr-TR" b="1" dirty="0"/>
              <a:t>6             </a:t>
            </a:r>
            <a:r>
              <a:rPr lang="tr-TR" b="1" dirty="0" smtClean="0"/>
              <a:t>6/1</a:t>
            </a:r>
            <a:endParaRPr lang="tr-TR" b="1" dirty="0"/>
          </a:p>
          <a:p>
            <a:pPr marL="0" indent="0">
              <a:buNone/>
            </a:pPr>
            <a:r>
              <a:rPr lang="tr-TR" b="1" dirty="0"/>
              <a:t>                                                                         </a:t>
            </a:r>
            <a:r>
              <a:rPr lang="tr-TR" b="1" dirty="0" smtClean="0"/>
              <a:t> 8             6/3  </a:t>
            </a:r>
            <a:endParaRPr lang="tr-TR" b="1" dirty="0"/>
          </a:p>
          <a:p>
            <a:pPr marL="0" indent="0">
              <a:buNone/>
            </a:pPr>
            <a:r>
              <a:rPr lang="tr-TR" b="1" dirty="0"/>
              <a:t>                                                               </a:t>
            </a:r>
            <a:r>
              <a:rPr lang="tr-TR" b="1" dirty="0" smtClean="0"/>
              <a:t>    T.S.H.28        </a:t>
            </a:r>
            <a:r>
              <a:rPr lang="tr-TR" b="1" dirty="0" smtClean="0">
                <a:solidFill>
                  <a:srgbClr val="FF0000"/>
                </a:solidFill>
              </a:rPr>
              <a:t>5/3</a:t>
            </a:r>
            <a:endParaRPr lang="tr-TR" b="1" dirty="0">
              <a:solidFill>
                <a:srgbClr val="FF0000"/>
              </a:solidFill>
            </a:endParaRPr>
          </a:p>
          <a:p>
            <a:pPr marL="0" indent="0" algn="just">
              <a:buNone/>
            </a:pPr>
            <a:r>
              <a:rPr lang="tr-TR" b="1" dirty="0"/>
              <a:t>Not: </a:t>
            </a:r>
            <a:r>
              <a:rPr lang="tr-TR" b="1" dirty="0" smtClean="0">
                <a:solidFill>
                  <a:srgbClr val="FF0000"/>
                </a:solidFill>
              </a:rPr>
              <a:t>5/</a:t>
            </a:r>
            <a:r>
              <a:rPr lang="tr-TR" b="1" dirty="0">
                <a:solidFill>
                  <a:srgbClr val="FF0000"/>
                </a:solidFill>
              </a:rPr>
              <a:t>3</a:t>
            </a:r>
            <a:r>
              <a:rPr lang="tr-TR" b="1" dirty="0" smtClean="0"/>
              <a:t> </a:t>
            </a:r>
            <a:r>
              <a:rPr lang="tr-TR" b="1" dirty="0"/>
              <a:t>derece ve kademede </a:t>
            </a:r>
            <a:r>
              <a:rPr lang="tr-TR" b="1" dirty="0" smtClean="0"/>
              <a:t>30.08.2021 </a:t>
            </a:r>
            <a:r>
              <a:rPr lang="tr-TR" b="1" dirty="0"/>
              <a:t>tarihi </a:t>
            </a:r>
            <a:r>
              <a:rPr lang="tr-TR" b="1" dirty="0" smtClean="0"/>
              <a:t>itibarıyla 4 ay, </a:t>
            </a:r>
            <a:r>
              <a:rPr lang="tr-TR" b="1" dirty="0" smtClean="0"/>
              <a:t>25 </a:t>
            </a:r>
            <a:r>
              <a:rPr lang="tr-TR" b="1" dirty="0" smtClean="0"/>
              <a:t>gün gün </a:t>
            </a:r>
            <a:r>
              <a:rPr lang="tr-TR" b="1" dirty="0"/>
              <a:t>artan </a:t>
            </a:r>
            <a:r>
              <a:rPr lang="tr-TR" b="1" dirty="0" smtClean="0"/>
              <a:t>süresi ile </a:t>
            </a:r>
            <a:r>
              <a:rPr lang="tr-TR" b="1" dirty="0"/>
              <a:t>müteakip terfi tarihi </a:t>
            </a:r>
            <a:r>
              <a:rPr lang="tr-TR" b="1" dirty="0" smtClean="0">
                <a:solidFill>
                  <a:srgbClr val="FF0000"/>
                </a:solidFill>
              </a:rPr>
              <a:t>22.04.2022 </a:t>
            </a:r>
            <a:r>
              <a:rPr lang="tr-TR" b="1" dirty="0" smtClean="0"/>
              <a:t>olacak ve bu tarihte  </a:t>
            </a:r>
            <a:r>
              <a:rPr lang="tr-TR" b="1" dirty="0" smtClean="0">
                <a:solidFill>
                  <a:srgbClr val="FF0000"/>
                </a:solidFill>
              </a:rPr>
              <a:t>4. </a:t>
            </a:r>
            <a:r>
              <a:rPr lang="tr-TR" b="1" dirty="0" smtClean="0"/>
              <a:t>derecenin</a:t>
            </a:r>
            <a:r>
              <a:rPr lang="tr-TR" b="1" dirty="0" smtClean="0">
                <a:solidFill>
                  <a:srgbClr val="FF0000"/>
                </a:solidFill>
              </a:rPr>
              <a:t> 1</a:t>
            </a:r>
            <a:r>
              <a:rPr lang="tr-TR" b="1" dirty="0" smtClean="0"/>
              <a:t>.kademesine yükseltilecektir.</a:t>
            </a:r>
            <a:endParaRPr lang="tr-TR" b="1" dirty="0"/>
          </a:p>
          <a:p>
            <a:pPr marL="0" indent="0" algn="just">
              <a:buNone/>
            </a:pPr>
            <a:r>
              <a:rPr lang="tr-TR" b="1" dirty="0"/>
              <a:t>                                  </a:t>
            </a:r>
          </a:p>
          <a:p>
            <a:endParaRPr lang="tr-TR" dirty="0"/>
          </a:p>
        </p:txBody>
      </p:sp>
    </p:spTree>
    <p:extLst>
      <p:ext uri="{BB962C8B-B14F-4D97-AF65-F5344CB8AC3E}">
        <p14:creationId xmlns:p14="http://schemas.microsoft.com/office/powerpoint/2010/main" val="8399343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12695" y="107577"/>
            <a:ext cx="11228934" cy="349624"/>
          </a:xfrm>
        </p:spPr>
        <p:txBody>
          <a:bodyPr>
            <a:normAutofit fontScale="90000"/>
          </a:bodyPr>
          <a:lstStyle/>
          <a:p>
            <a:pPr algn="ctr"/>
            <a:r>
              <a:rPr lang="tr-TR" sz="2400" b="1" dirty="0"/>
              <a:t>ÜST ÖĞRENİM DEĞERLENDİRME </a:t>
            </a:r>
            <a:r>
              <a:rPr lang="tr-TR" sz="2400" b="1" dirty="0" smtClean="0"/>
              <a:t>ÖRNEK-6</a:t>
            </a:r>
            <a:endParaRPr lang="tr-TR" sz="2400" dirty="0"/>
          </a:p>
        </p:txBody>
      </p:sp>
      <p:sp>
        <p:nvSpPr>
          <p:cNvPr id="3" name="İçerik Yer Tutucusu 2"/>
          <p:cNvSpPr>
            <a:spLocks noGrp="1"/>
          </p:cNvSpPr>
          <p:nvPr>
            <p:ph idx="1"/>
          </p:nvPr>
        </p:nvSpPr>
        <p:spPr>
          <a:xfrm>
            <a:off x="443753" y="457202"/>
            <a:ext cx="11497875" cy="6296296"/>
          </a:xfrm>
        </p:spPr>
        <p:txBody>
          <a:bodyPr>
            <a:noAutofit/>
          </a:bodyPr>
          <a:lstStyle/>
          <a:p>
            <a:pPr marL="0" indent="0">
              <a:buNone/>
            </a:pPr>
            <a:r>
              <a:rPr lang="tr-TR" sz="2000" b="1" dirty="0"/>
              <a:t>Göreve başlayış </a:t>
            </a:r>
            <a:r>
              <a:rPr lang="tr-TR" sz="2000" b="1" dirty="0" smtClean="0"/>
              <a:t>tarihi:15.10.1998          </a:t>
            </a:r>
            <a:r>
              <a:rPr lang="tr-TR" sz="2000" b="1" dirty="0"/>
              <a:t>Tahsili  </a:t>
            </a:r>
            <a:r>
              <a:rPr lang="tr-TR" sz="2000" b="1" dirty="0" smtClean="0"/>
              <a:t>İlkokul-30.06.1980</a:t>
            </a:r>
            <a:endParaRPr lang="tr-TR" sz="2000" b="1" dirty="0"/>
          </a:p>
          <a:p>
            <a:pPr marL="0" indent="0">
              <a:buNone/>
            </a:pPr>
            <a:r>
              <a:rPr lang="tr-TR" sz="2000" b="1" dirty="0" smtClean="0"/>
              <a:t>Memuriyette </a:t>
            </a:r>
            <a:r>
              <a:rPr lang="tr-TR" sz="2000" b="1" dirty="0"/>
              <a:t>iken bitirilen üst öğrenim: </a:t>
            </a:r>
            <a:r>
              <a:rPr lang="tr-TR" sz="2000" b="1" dirty="0" smtClean="0"/>
              <a:t>Ortaokul         :30.06.2000</a:t>
            </a:r>
          </a:p>
          <a:p>
            <a:pPr marL="0" indent="0">
              <a:buNone/>
            </a:pPr>
            <a:r>
              <a:rPr lang="tr-TR" sz="2000" b="1" dirty="0" smtClean="0"/>
              <a:t>Memuriyette iken bitirilen üst öğrenim: Meslek Lisesi : 30.06.2021</a:t>
            </a:r>
            <a:endParaRPr lang="tr-TR" sz="2000" b="1" dirty="0"/>
          </a:p>
          <a:p>
            <a:pPr marL="0" indent="0">
              <a:buNone/>
            </a:pPr>
            <a:r>
              <a:rPr lang="tr-TR" sz="2000" b="1" dirty="0"/>
              <a:t>EMSALİNİN HİZMETİ                                   KENDİ HİZMETİ</a:t>
            </a:r>
          </a:p>
          <a:p>
            <a:pPr marL="0" indent="0">
              <a:buNone/>
            </a:pPr>
            <a:r>
              <a:rPr lang="tr-TR" sz="2000" b="1" dirty="0" smtClean="0"/>
              <a:t>30.06.1980                                                    31.07.2021</a:t>
            </a:r>
            <a:endParaRPr lang="tr-TR" sz="2000" b="1" dirty="0"/>
          </a:p>
          <a:p>
            <a:pPr marL="0" indent="0">
              <a:buNone/>
            </a:pPr>
            <a:r>
              <a:rPr lang="tr-TR" sz="2000" b="1" dirty="0"/>
              <a:t>                  </a:t>
            </a:r>
            <a:r>
              <a:rPr lang="tr-TR" sz="2000" b="1" dirty="0" smtClean="0"/>
              <a:t>3(ortaokul)                                  </a:t>
            </a:r>
            <a:r>
              <a:rPr lang="tr-TR" sz="2000" b="1" u="sng" dirty="0" smtClean="0"/>
              <a:t>15.10.1998</a:t>
            </a:r>
          </a:p>
          <a:p>
            <a:pPr marL="0" indent="0">
              <a:buNone/>
            </a:pPr>
            <a:r>
              <a:rPr lang="tr-TR" sz="2000" b="1" u="sng" dirty="0" smtClean="0"/>
              <a:t>                  4</a:t>
            </a:r>
            <a:r>
              <a:rPr lang="tr-TR" sz="2000" b="1" dirty="0" smtClean="0"/>
              <a:t>(lise)                                           16   9       22                                                                               </a:t>
            </a:r>
            <a:endParaRPr lang="tr-TR" sz="2000" b="1" u="sng" dirty="0"/>
          </a:p>
          <a:p>
            <a:pPr marL="0" indent="0">
              <a:buNone/>
            </a:pPr>
            <a:r>
              <a:rPr lang="tr-TR" sz="2000" b="1" dirty="0" smtClean="0"/>
              <a:t>30.06.1987                                                                                                                                                                                                   </a:t>
            </a:r>
            <a:endParaRPr lang="tr-TR" sz="2000" b="1" dirty="0"/>
          </a:p>
          <a:p>
            <a:pPr marL="0" indent="0">
              <a:buNone/>
            </a:pPr>
            <a:r>
              <a:rPr lang="tr-TR" sz="2000" b="1" dirty="0" smtClean="0"/>
              <a:t>31.07.2021                                                    YIL        DE/KA                                                                                                                                                                   </a:t>
            </a:r>
            <a:endParaRPr lang="tr-TR" sz="2000" b="1" u="sng" dirty="0"/>
          </a:p>
          <a:p>
            <a:pPr marL="0" indent="0">
              <a:buNone/>
            </a:pPr>
            <a:r>
              <a:rPr lang="tr-TR" sz="2000" b="1" u="sng" dirty="0" smtClean="0"/>
              <a:t>30.06.1987</a:t>
            </a:r>
            <a:r>
              <a:rPr lang="tr-TR" sz="2000" b="1" dirty="0" smtClean="0"/>
              <a:t>                                                      6            10/2                                                                                                                                                                                                                                                                                                                                                                                                                 </a:t>
            </a:r>
          </a:p>
          <a:p>
            <a:pPr marL="0" indent="0">
              <a:buNone/>
            </a:pPr>
            <a:r>
              <a:rPr lang="tr-TR" sz="2000" b="1" dirty="0" smtClean="0"/>
              <a:t> 1     1     34                                                      12           </a:t>
            </a:r>
            <a:r>
              <a:rPr lang="tr-TR" sz="2000" b="1" dirty="0"/>
              <a:t>8</a:t>
            </a:r>
            <a:r>
              <a:rPr lang="tr-TR" sz="2000" b="1" dirty="0" smtClean="0"/>
              <a:t>/2                                                                                                                                                                       </a:t>
            </a:r>
            <a:endParaRPr lang="tr-TR" sz="2000" b="1" dirty="0"/>
          </a:p>
          <a:p>
            <a:pPr marL="0" indent="0">
              <a:buNone/>
            </a:pPr>
            <a:r>
              <a:rPr lang="tr-TR" sz="2000" b="1" dirty="0"/>
              <a:t>                         </a:t>
            </a:r>
            <a:r>
              <a:rPr lang="tr-TR" sz="2000" b="1" dirty="0" smtClean="0"/>
              <a:t>                                                 18          6/2                                              </a:t>
            </a:r>
            <a:endParaRPr lang="tr-TR" sz="2000" b="1" dirty="0"/>
          </a:p>
          <a:p>
            <a:pPr marL="0" indent="0">
              <a:buNone/>
            </a:pPr>
            <a:r>
              <a:rPr lang="tr-TR" sz="2000" b="1" dirty="0"/>
              <a:t>        </a:t>
            </a:r>
            <a:r>
              <a:rPr lang="tr-TR" sz="2000" b="1" dirty="0" smtClean="0"/>
              <a:t>                                                                  22          5/3                                               </a:t>
            </a:r>
          </a:p>
          <a:p>
            <a:pPr marL="0" indent="0">
              <a:buNone/>
            </a:pPr>
            <a:r>
              <a:rPr lang="tr-TR" sz="2000" b="1" dirty="0" smtClean="0"/>
              <a:t>                                                                5289 S.K.        4/3</a:t>
            </a:r>
            <a:endParaRPr lang="tr-TR" sz="2000" b="1" dirty="0">
              <a:solidFill>
                <a:srgbClr val="FF0000"/>
              </a:solidFill>
            </a:endParaRPr>
          </a:p>
          <a:p>
            <a:pPr marL="0" indent="0">
              <a:buNone/>
            </a:pPr>
            <a:r>
              <a:rPr lang="tr-TR" sz="2000" b="1" dirty="0"/>
              <a:t>Not: </a:t>
            </a:r>
            <a:r>
              <a:rPr lang="tr-TR" sz="2000" b="1" dirty="0" smtClean="0">
                <a:solidFill>
                  <a:srgbClr val="FF0000"/>
                </a:solidFill>
              </a:rPr>
              <a:t>4/3</a:t>
            </a:r>
            <a:r>
              <a:rPr lang="tr-TR" sz="2000" b="1" dirty="0" smtClean="0"/>
              <a:t> </a:t>
            </a:r>
            <a:r>
              <a:rPr lang="tr-TR" sz="2000" b="1" dirty="0"/>
              <a:t>derece ve kademede </a:t>
            </a:r>
            <a:r>
              <a:rPr lang="tr-TR" sz="2000" b="1" dirty="0" smtClean="0"/>
              <a:t>31.07.2021 </a:t>
            </a:r>
            <a:r>
              <a:rPr lang="tr-TR" sz="2000" b="1" dirty="0"/>
              <a:t>tarihi itibarıyla </a:t>
            </a:r>
            <a:r>
              <a:rPr lang="tr-TR" sz="2000" b="1" dirty="0" smtClean="0"/>
              <a:t> 9 ay, 16 </a:t>
            </a:r>
            <a:r>
              <a:rPr lang="tr-TR" sz="2000" b="1" dirty="0"/>
              <a:t>gün artan süresi ile müteakip terfi tarihi </a:t>
            </a:r>
            <a:r>
              <a:rPr lang="tr-TR" sz="2000" b="1" dirty="0" smtClean="0"/>
              <a:t>15.10.2021 tarihinde </a:t>
            </a:r>
            <a:r>
              <a:rPr lang="tr-TR" sz="2000" b="1" dirty="0">
                <a:solidFill>
                  <a:srgbClr val="FF0000"/>
                </a:solidFill>
              </a:rPr>
              <a:t>3</a:t>
            </a:r>
            <a:r>
              <a:rPr lang="tr-TR" sz="2000" b="1" dirty="0" smtClean="0">
                <a:solidFill>
                  <a:srgbClr val="FF0000"/>
                </a:solidFill>
              </a:rPr>
              <a:t>. derecenin 1.kademesine </a:t>
            </a:r>
            <a:r>
              <a:rPr lang="tr-TR" sz="2000" b="1" dirty="0" smtClean="0"/>
              <a:t>yükseltilecektir.</a:t>
            </a:r>
            <a:endParaRPr lang="tr-TR" sz="2000" b="1" dirty="0"/>
          </a:p>
          <a:p>
            <a:pPr marL="0" indent="0">
              <a:buNone/>
            </a:pPr>
            <a:r>
              <a:rPr lang="tr-TR" sz="2000" b="1" dirty="0"/>
              <a:t>                                  </a:t>
            </a:r>
          </a:p>
          <a:p>
            <a:endParaRPr lang="tr-TR" sz="2000" dirty="0"/>
          </a:p>
        </p:txBody>
      </p:sp>
    </p:spTree>
    <p:extLst>
      <p:ext uri="{BB962C8B-B14F-4D97-AF65-F5344CB8AC3E}">
        <p14:creationId xmlns:p14="http://schemas.microsoft.com/office/powerpoint/2010/main" val="13182423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17567"/>
            <a:ext cx="10515600" cy="1227907"/>
          </a:xfrm>
        </p:spPr>
        <p:txBody>
          <a:bodyPr>
            <a:normAutofit/>
          </a:bodyPr>
          <a:lstStyle/>
          <a:p>
            <a:pPr algn="ctr"/>
            <a:r>
              <a:rPr lang="tr-TR" sz="2800" b="1" dirty="0" smtClean="0"/>
              <a:t>MESLEKİ FAALİYET DEĞERLENDİRMESİ</a:t>
            </a:r>
            <a:endParaRPr lang="tr-TR" sz="2800" b="1" dirty="0"/>
          </a:p>
        </p:txBody>
      </p:sp>
      <p:sp>
        <p:nvSpPr>
          <p:cNvPr id="3" name="İçerik Yer Tutucusu 2"/>
          <p:cNvSpPr>
            <a:spLocks noGrp="1"/>
          </p:cNvSpPr>
          <p:nvPr>
            <p:ph idx="1"/>
          </p:nvPr>
        </p:nvSpPr>
        <p:spPr>
          <a:xfrm>
            <a:off x="535577" y="1907177"/>
            <a:ext cx="10818223" cy="4269786"/>
          </a:xfrm>
        </p:spPr>
        <p:txBody>
          <a:bodyPr/>
          <a:lstStyle/>
          <a:p>
            <a:pPr marL="0" indent="0" algn="just">
              <a:buNone/>
            </a:pPr>
            <a:r>
              <a:rPr lang="tr-TR" dirty="0" smtClean="0"/>
              <a:t>-Memuriyete </a:t>
            </a:r>
            <a:r>
              <a:rPr lang="tr-TR" dirty="0" smtClean="0"/>
              <a:t>girmeden önce özel sektör veya kamu kurumlarında sigortalı olarak çalışmak suretiyle geçirilen hizmet sürelerine mesleki faaliyet denilmektedir.</a:t>
            </a:r>
          </a:p>
          <a:p>
            <a:pPr marL="0" indent="0" algn="just">
              <a:buNone/>
            </a:pPr>
            <a:r>
              <a:rPr lang="tr-TR" dirty="0" smtClean="0"/>
              <a:t>-Mesleki </a:t>
            </a:r>
            <a:r>
              <a:rPr lang="tr-TR" dirty="0" smtClean="0"/>
              <a:t>faaliyetler konusuna göre farklılık gösterebilmektedir.</a:t>
            </a:r>
          </a:p>
          <a:p>
            <a:pPr marL="0" indent="0" algn="just">
              <a:buNone/>
            </a:pPr>
            <a:r>
              <a:rPr lang="tr-TR" dirty="0" smtClean="0"/>
              <a:t>-Memuriyete </a:t>
            </a:r>
            <a:r>
              <a:rPr lang="tr-TR" dirty="0" smtClean="0"/>
              <a:t>başladıktan sonra talepte bulunulması halinde mesleki çalışmanın sigorta priminin ödendiği belge ile </a:t>
            </a:r>
            <a:r>
              <a:rPr lang="tr-TR" dirty="0" err="1" smtClean="0"/>
              <a:t>ıspatlanması</a:t>
            </a:r>
            <a:r>
              <a:rPr lang="tr-TR" dirty="0" smtClean="0"/>
              <a:t> halinde bu sürelerden kamu kurumlarında geçen sürelerin tamamı, özel sektörde geçen sürelerin de 3/4‘ü kazanılmış hak aylıklarda değerlendirilmektedir.(657 S.K. 36-C/1/2/3/4. mad.)</a:t>
            </a:r>
            <a:endParaRPr lang="tr-TR" dirty="0"/>
          </a:p>
        </p:txBody>
      </p:sp>
    </p:spTree>
    <p:extLst>
      <p:ext uri="{BB962C8B-B14F-4D97-AF65-F5344CB8AC3E}">
        <p14:creationId xmlns:p14="http://schemas.microsoft.com/office/powerpoint/2010/main" val="42574329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56755"/>
            <a:ext cx="10515600" cy="509451"/>
          </a:xfrm>
        </p:spPr>
        <p:txBody>
          <a:bodyPr>
            <a:normAutofit/>
          </a:bodyPr>
          <a:lstStyle/>
          <a:p>
            <a:pPr algn="ctr"/>
            <a:r>
              <a:rPr lang="tr-TR" sz="2800" b="1" dirty="0" smtClean="0"/>
              <a:t>MESLEKİ FAALİYET ÖRNEK-1</a:t>
            </a:r>
            <a:endParaRPr lang="tr-TR" sz="2800" b="1" dirty="0"/>
          </a:p>
        </p:txBody>
      </p:sp>
      <p:sp>
        <p:nvSpPr>
          <p:cNvPr id="3" name="İçerik Yer Tutucusu 2"/>
          <p:cNvSpPr>
            <a:spLocks noGrp="1"/>
          </p:cNvSpPr>
          <p:nvPr>
            <p:ph idx="1"/>
          </p:nvPr>
        </p:nvSpPr>
        <p:spPr>
          <a:xfrm>
            <a:off x="838200" y="666206"/>
            <a:ext cx="10515600" cy="6035040"/>
          </a:xfrm>
        </p:spPr>
        <p:txBody>
          <a:bodyPr>
            <a:normAutofit/>
          </a:bodyPr>
          <a:lstStyle/>
          <a:p>
            <a:r>
              <a:rPr lang="tr-TR" sz="2400" dirty="0" smtClean="0"/>
              <a:t>Göreve başlama tarihi: 22.10.2017</a:t>
            </a:r>
          </a:p>
          <a:p>
            <a:r>
              <a:rPr lang="tr-TR" sz="2400" dirty="0" smtClean="0"/>
              <a:t>Tahsili ve tarihi             : 31.07.2000</a:t>
            </a:r>
          </a:p>
          <a:p>
            <a:r>
              <a:rPr lang="tr-TR" sz="2400" dirty="0" smtClean="0"/>
              <a:t>Unvanı                           : Mühendis</a:t>
            </a:r>
          </a:p>
          <a:p>
            <a:r>
              <a:rPr lang="tr-TR" sz="2400" dirty="0" smtClean="0"/>
              <a:t>Terfi tarihi                      :22.10.2021</a:t>
            </a:r>
          </a:p>
          <a:p>
            <a:r>
              <a:rPr lang="tr-TR" sz="2400" dirty="0" smtClean="0"/>
              <a:t>Son derece ve kademesi: 6/2</a:t>
            </a:r>
          </a:p>
          <a:p>
            <a:r>
              <a:rPr lang="tr-TR" sz="2400" dirty="0" smtClean="0"/>
              <a:t>Mesleki faaliyet süresi    :1080 gün(3 yıl)</a:t>
            </a:r>
          </a:p>
          <a:p>
            <a:pPr marL="0" indent="0">
              <a:buNone/>
            </a:pPr>
            <a:r>
              <a:rPr lang="tr-TR" sz="2400" dirty="0" smtClean="0"/>
              <a:t>(3/4’ü 2 yıl, </a:t>
            </a:r>
            <a:r>
              <a:rPr lang="tr-TR" sz="2400" dirty="0" smtClean="0"/>
              <a:t>3 </a:t>
            </a:r>
            <a:r>
              <a:rPr lang="tr-TR" sz="2400" dirty="0" smtClean="0"/>
              <a:t>ay)</a:t>
            </a:r>
          </a:p>
          <a:p>
            <a:pPr marL="0" indent="0">
              <a:buNone/>
            </a:pPr>
            <a:r>
              <a:rPr lang="tr-TR" sz="2400" dirty="0" smtClean="0"/>
              <a:t>31.12.2021(Hesaplama tarihi)                                </a:t>
            </a:r>
            <a:r>
              <a:rPr lang="tr-TR" sz="2400" u="sng" dirty="0" smtClean="0"/>
              <a:t>GÜN</a:t>
            </a:r>
            <a:r>
              <a:rPr lang="tr-TR" sz="2400" dirty="0" smtClean="0"/>
              <a:t>  </a:t>
            </a:r>
            <a:r>
              <a:rPr lang="tr-TR" sz="2400" u="sng" dirty="0" smtClean="0"/>
              <a:t>AY </a:t>
            </a:r>
            <a:r>
              <a:rPr lang="tr-TR" sz="2400" dirty="0" smtClean="0"/>
              <a:t>  </a:t>
            </a:r>
            <a:r>
              <a:rPr lang="tr-TR" sz="2400" u="sng" dirty="0" smtClean="0"/>
              <a:t>YIL</a:t>
            </a:r>
          </a:p>
          <a:p>
            <a:pPr marL="0" indent="0">
              <a:buNone/>
            </a:pPr>
            <a:r>
              <a:rPr lang="tr-TR" sz="2400" u="sng" dirty="0" smtClean="0"/>
              <a:t>22.10.2021</a:t>
            </a:r>
            <a:r>
              <a:rPr lang="tr-TR" sz="2400" dirty="0" smtClean="0"/>
              <a:t>(6/2)                                                           </a:t>
            </a:r>
            <a:r>
              <a:rPr lang="tr-TR" sz="2400" dirty="0"/>
              <a:t>-</a:t>
            </a:r>
            <a:r>
              <a:rPr lang="tr-TR" sz="2400" dirty="0" smtClean="0"/>
              <a:t>      </a:t>
            </a:r>
            <a:r>
              <a:rPr lang="tr-TR" sz="2400" dirty="0"/>
              <a:t>3</a:t>
            </a:r>
            <a:r>
              <a:rPr lang="tr-TR" sz="2400" dirty="0" smtClean="0"/>
              <a:t>     2 (3/4 hizmet)</a:t>
            </a:r>
            <a:endParaRPr lang="tr-TR" sz="2400" dirty="0" smtClean="0"/>
          </a:p>
          <a:p>
            <a:pPr marL="0" indent="0">
              <a:buNone/>
            </a:pPr>
            <a:r>
              <a:rPr lang="tr-TR" sz="2400" dirty="0"/>
              <a:t> </a:t>
            </a:r>
            <a:r>
              <a:rPr lang="tr-TR" sz="2400" dirty="0" smtClean="0"/>
              <a:t> 9    2       -                                                                     </a:t>
            </a:r>
            <a:r>
              <a:rPr lang="tr-TR" sz="2400" u="sng" dirty="0" smtClean="0"/>
              <a:t>9      2      </a:t>
            </a:r>
            <a:r>
              <a:rPr lang="tr-TR" sz="2400" u="sng" dirty="0" smtClean="0"/>
              <a:t>- (6/2 kıdemi)</a:t>
            </a:r>
            <a:endParaRPr lang="tr-TR" sz="2400" u="sng" dirty="0" smtClean="0"/>
          </a:p>
          <a:p>
            <a:pPr marL="0" indent="0">
              <a:buNone/>
            </a:pPr>
            <a:r>
              <a:rPr lang="tr-TR" sz="2400" dirty="0"/>
              <a:t> </a:t>
            </a:r>
            <a:r>
              <a:rPr lang="tr-TR" sz="2400" dirty="0" smtClean="0"/>
              <a:t>                                                                                       </a:t>
            </a:r>
            <a:r>
              <a:rPr lang="tr-TR" sz="2400" dirty="0"/>
              <a:t>9</a:t>
            </a:r>
            <a:r>
              <a:rPr lang="tr-TR" sz="2400" dirty="0" smtClean="0"/>
              <a:t>    </a:t>
            </a:r>
            <a:r>
              <a:rPr lang="tr-TR" sz="2400" dirty="0"/>
              <a:t>5</a:t>
            </a:r>
            <a:r>
              <a:rPr lang="tr-TR" sz="2400" dirty="0" smtClean="0"/>
              <a:t>     </a:t>
            </a:r>
            <a:r>
              <a:rPr lang="tr-TR" sz="2400" dirty="0" smtClean="0"/>
              <a:t>2</a:t>
            </a:r>
          </a:p>
          <a:p>
            <a:pPr marL="0" indent="0">
              <a:buNone/>
            </a:pPr>
            <a:r>
              <a:rPr lang="tr-TR" sz="2400" dirty="0" smtClean="0"/>
              <a:t>NOT: Değerlendirme sonucu 5. derecenin 1.kademesinde </a:t>
            </a:r>
            <a:r>
              <a:rPr lang="tr-TR" sz="2400" dirty="0"/>
              <a:t>5</a:t>
            </a:r>
            <a:r>
              <a:rPr lang="tr-TR" sz="2400" dirty="0" smtClean="0"/>
              <a:t>ay</a:t>
            </a:r>
            <a:r>
              <a:rPr lang="tr-TR" sz="2400" dirty="0" smtClean="0"/>
              <a:t>, </a:t>
            </a:r>
            <a:r>
              <a:rPr lang="tr-TR" sz="2400" dirty="0"/>
              <a:t>9</a:t>
            </a:r>
            <a:r>
              <a:rPr lang="tr-TR" sz="2400" dirty="0" smtClean="0"/>
              <a:t> </a:t>
            </a:r>
            <a:r>
              <a:rPr lang="tr-TR" sz="2400" dirty="0" smtClean="0"/>
              <a:t>gün kıdemli olup, artan kıdemi ile müteakip </a:t>
            </a:r>
            <a:r>
              <a:rPr lang="tr-TR" sz="2400" dirty="0" err="1" smtClean="0"/>
              <a:t>terfisi</a:t>
            </a:r>
            <a:r>
              <a:rPr lang="tr-TR" sz="2400" dirty="0" smtClean="0"/>
              <a:t> </a:t>
            </a:r>
            <a:r>
              <a:rPr lang="tr-TR" sz="2400" dirty="0" smtClean="0"/>
              <a:t>22</a:t>
            </a:r>
            <a:r>
              <a:rPr lang="tr-TR" sz="2400" dirty="0" smtClean="0"/>
              <a:t>.06.2022 </a:t>
            </a:r>
            <a:r>
              <a:rPr lang="tr-TR" sz="2400" dirty="0" smtClean="0"/>
              <a:t>tarihinde yaptırılacaktır.</a:t>
            </a:r>
            <a:endParaRPr lang="tr-TR" sz="2400" dirty="0"/>
          </a:p>
        </p:txBody>
      </p:sp>
    </p:spTree>
    <p:extLst>
      <p:ext uri="{BB962C8B-B14F-4D97-AF65-F5344CB8AC3E}">
        <p14:creationId xmlns:p14="http://schemas.microsoft.com/office/powerpoint/2010/main" val="5105956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1" y="104504"/>
            <a:ext cx="11573691" cy="404948"/>
          </a:xfrm>
        </p:spPr>
        <p:txBody>
          <a:bodyPr>
            <a:normAutofit fontScale="90000"/>
          </a:bodyPr>
          <a:lstStyle/>
          <a:p>
            <a:pPr algn="ctr"/>
            <a:r>
              <a:rPr lang="tr-TR" sz="2800" b="1" dirty="0" smtClean="0"/>
              <a:t>MESLEKİ FAALİYET DEĞERLENDİRMESİ ÖRNEK-2</a:t>
            </a:r>
            <a:endParaRPr lang="tr-TR" sz="2800" b="1" dirty="0"/>
          </a:p>
        </p:txBody>
      </p:sp>
      <p:sp>
        <p:nvSpPr>
          <p:cNvPr id="3" name="İçerik Yer Tutucusu 2"/>
          <p:cNvSpPr>
            <a:spLocks noGrp="1"/>
          </p:cNvSpPr>
          <p:nvPr>
            <p:ph idx="1"/>
          </p:nvPr>
        </p:nvSpPr>
        <p:spPr>
          <a:xfrm>
            <a:off x="574765" y="509452"/>
            <a:ext cx="11416937" cy="6087291"/>
          </a:xfrm>
        </p:spPr>
        <p:txBody>
          <a:bodyPr>
            <a:normAutofit fontScale="92500" lnSpcReduction="10000"/>
          </a:bodyPr>
          <a:lstStyle/>
          <a:p>
            <a:r>
              <a:rPr lang="tr-TR" dirty="0"/>
              <a:t>Göreve başlama </a:t>
            </a:r>
            <a:r>
              <a:rPr lang="tr-TR" dirty="0" smtClean="0"/>
              <a:t>tarihi    : 31.07.2010</a:t>
            </a:r>
            <a:endParaRPr lang="tr-TR" dirty="0"/>
          </a:p>
          <a:p>
            <a:r>
              <a:rPr lang="tr-TR" dirty="0"/>
              <a:t>Tahsili ve tarihi        </a:t>
            </a:r>
            <a:r>
              <a:rPr lang="tr-TR" dirty="0" smtClean="0"/>
              <a:t>         </a:t>
            </a:r>
            <a:r>
              <a:rPr lang="tr-TR" dirty="0"/>
              <a:t>: </a:t>
            </a:r>
            <a:r>
              <a:rPr lang="tr-TR" dirty="0" smtClean="0"/>
              <a:t>31.07.2002</a:t>
            </a:r>
            <a:endParaRPr lang="tr-TR" dirty="0"/>
          </a:p>
          <a:p>
            <a:r>
              <a:rPr lang="tr-TR" dirty="0"/>
              <a:t>Unvanı                        </a:t>
            </a:r>
            <a:r>
              <a:rPr lang="tr-TR" dirty="0" smtClean="0"/>
              <a:t>       </a:t>
            </a:r>
            <a:r>
              <a:rPr lang="tr-TR" dirty="0"/>
              <a:t>: Mühendis</a:t>
            </a:r>
          </a:p>
          <a:p>
            <a:r>
              <a:rPr lang="tr-TR" dirty="0"/>
              <a:t>Terfi tarihi                   </a:t>
            </a:r>
            <a:r>
              <a:rPr lang="tr-TR" dirty="0" smtClean="0"/>
              <a:t>      :15.08.2021</a:t>
            </a:r>
            <a:endParaRPr lang="tr-TR" dirty="0"/>
          </a:p>
          <a:p>
            <a:r>
              <a:rPr lang="tr-TR" dirty="0"/>
              <a:t>Son derece ve </a:t>
            </a:r>
            <a:r>
              <a:rPr lang="tr-TR" dirty="0" err="1" smtClean="0"/>
              <a:t>kademes</a:t>
            </a:r>
            <a:r>
              <a:rPr lang="tr-TR" dirty="0" smtClean="0"/>
              <a:t> : 5/1</a:t>
            </a:r>
            <a:endParaRPr lang="tr-TR" dirty="0"/>
          </a:p>
          <a:p>
            <a:r>
              <a:rPr lang="tr-TR" dirty="0"/>
              <a:t>Mesleki faaliyet süresi  </a:t>
            </a:r>
            <a:r>
              <a:rPr lang="tr-TR" dirty="0" smtClean="0"/>
              <a:t>  :720 gün(2 yıl</a:t>
            </a:r>
            <a:r>
              <a:rPr lang="tr-TR" dirty="0"/>
              <a:t>)</a:t>
            </a:r>
          </a:p>
          <a:p>
            <a:pPr marL="0" indent="0">
              <a:buNone/>
            </a:pPr>
            <a:r>
              <a:rPr lang="tr-TR" dirty="0"/>
              <a:t>(3/4’ü </a:t>
            </a:r>
            <a:r>
              <a:rPr lang="tr-TR" dirty="0" smtClean="0"/>
              <a:t>1 </a:t>
            </a:r>
            <a:r>
              <a:rPr lang="tr-TR" dirty="0"/>
              <a:t>yıl, 6 ay)</a:t>
            </a:r>
          </a:p>
          <a:p>
            <a:pPr marL="0" indent="0">
              <a:buNone/>
            </a:pPr>
            <a:r>
              <a:rPr lang="tr-TR" dirty="0"/>
              <a:t>31.12.2021(Hesaplama tarihi)                                </a:t>
            </a:r>
            <a:r>
              <a:rPr lang="tr-TR" u="sng" dirty="0"/>
              <a:t>GÜN</a:t>
            </a:r>
            <a:r>
              <a:rPr lang="tr-TR" dirty="0"/>
              <a:t>  </a:t>
            </a:r>
            <a:r>
              <a:rPr lang="tr-TR" u="sng" dirty="0"/>
              <a:t>AY </a:t>
            </a:r>
            <a:r>
              <a:rPr lang="tr-TR" dirty="0"/>
              <a:t>  </a:t>
            </a:r>
            <a:r>
              <a:rPr lang="tr-TR" u="sng" dirty="0"/>
              <a:t>YIL</a:t>
            </a:r>
          </a:p>
          <a:p>
            <a:pPr marL="0" indent="0">
              <a:buNone/>
            </a:pPr>
            <a:r>
              <a:rPr lang="tr-TR" u="sng" dirty="0" smtClean="0"/>
              <a:t>15.08.2021</a:t>
            </a:r>
            <a:r>
              <a:rPr lang="tr-TR" dirty="0" smtClean="0"/>
              <a:t>(5/1)                                                           -        </a:t>
            </a:r>
            <a:r>
              <a:rPr lang="tr-TR" dirty="0"/>
              <a:t>6  </a:t>
            </a:r>
            <a:r>
              <a:rPr lang="tr-TR" dirty="0" smtClean="0"/>
              <a:t>    </a:t>
            </a:r>
            <a:r>
              <a:rPr lang="tr-TR" dirty="0" smtClean="0"/>
              <a:t>1 (3/4 hizmet)</a:t>
            </a:r>
            <a:endParaRPr lang="tr-TR" dirty="0"/>
          </a:p>
          <a:p>
            <a:pPr marL="0" indent="0">
              <a:buNone/>
            </a:pPr>
            <a:r>
              <a:rPr lang="tr-TR" dirty="0"/>
              <a:t> </a:t>
            </a:r>
            <a:r>
              <a:rPr lang="tr-TR" dirty="0" smtClean="0"/>
              <a:t>16  4       </a:t>
            </a:r>
            <a:r>
              <a:rPr lang="tr-TR" dirty="0"/>
              <a:t>-                                                                   </a:t>
            </a:r>
            <a:r>
              <a:rPr lang="tr-TR" dirty="0" smtClean="0"/>
              <a:t>  </a:t>
            </a:r>
            <a:r>
              <a:rPr lang="tr-TR" u="sng" dirty="0" smtClean="0"/>
              <a:t> 16     4      </a:t>
            </a:r>
            <a:r>
              <a:rPr lang="tr-TR" u="sng" dirty="0" smtClean="0"/>
              <a:t>- (5/1 kıdem)</a:t>
            </a:r>
            <a:endParaRPr lang="tr-TR" u="sng" dirty="0"/>
          </a:p>
          <a:p>
            <a:pPr marL="0" indent="0">
              <a:buNone/>
            </a:pPr>
            <a:r>
              <a:rPr lang="tr-TR" dirty="0"/>
              <a:t>                                                                                        </a:t>
            </a:r>
            <a:r>
              <a:rPr lang="tr-TR" dirty="0" smtClean="0"/>
              <a:t>16    10     1</a:t>
            </a:r>
            <a:endParaRPr lang="tr-TR" dirty="0"/>
          </a:p>
          <a:p>
            <a:pPr marL="0" indent="0" algn="just">
              <a:buNone/>
            </a:pPr>
            <a:r>
              <a:rPr lang="tr-TR" dirty="0"/>
              <a:t>NOT: Değerlendirme sonucu </a:t>
            </a:r>
            <a:r>
              <a:rPr lang="tr-TR" dirty="0" smtClean="0">
                <a:solidFill>
                  <a:srgbClr val="FF0000"/>
                </a:solidFill>
              </a:rPr>
              <a:t>5/2</a:t>
            </a:r>
            <a:r>
              <a:rPr lang="tr-TR" dirty="0" smtClean="0"/>
              <a:t>’ de 10 ay</a:t>
            </a:r>
            <a:r>
              <a:rPr lang="tr-TR" dirty="0"/>
              <a:t>, </a:t>
            </a:r>
            <a:r>
              <a:rPr lang="tr-TR" dirty="0" smtClean="0"/>
              <a:t>16 </a:t>
            </a:r>
            <a:r>
              <a:rPr lang="tr-TR" dirty="0"/>
              <a:t>gün kıdemli olup, artan kıdemi ile müteakip </a:t>
            </a:r>
            <a:r>
              <a:rPr lang="tr-TR" dirty="0" err="1"/>
              <a:t>terfisi</a:t>
            </a:r>
            <a:r>
              <a:rPr lang="tr-TR" dirty="0"/>
              <a:t> </a:t>
            </a:r>
            <a:r>
              <a:rPr lang="tr-TR" dirty="0" smtClean="0"/>
              <a:t>15.02.2022 </a:t>
            </a:r>
            <a:r>
              <a:rPr lang="tr-TR" dirty="0"/>
              <a:t>tarihinde </a:t>
            </a:r>
            <a:r>
              <a:rPr lang="tr-TR" dirty="0" smtClean="0">
                <a:solidFill>
                  <a:srgbClr val="FF0000"/>
                </a:solidFill>
              </a:rPr>
              <a:t>5/3</a:t>
            </a:r>
            <a:r>
              <a:rPr lang="tr-TR" dirty="0" smtClean="0"/>
              <a:t>’e  yükseltilecektir.</a:t>
            </a:r>
            <a:endParaRPr lang="tr-TR" dirty="0"/>
          </a:p>
        </p:txBody>
      </p:sp>
    </p:spTree>
    <p:extLst>
      <p:ext uri="{BB962C8B-B14F-4D97-AF65-F5344CB8AC3E}">
        <p14:creationId xmlns:p14="http://schemas.microsoft.com/office/powerpoint/2010/main" val="28470027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379458"/>
          </a:xfrm>
        </p:spPr>
        <p:txBody>
          <a:bodyPr>
            <a:noAutofit/>
          </a:bodyPr>
          <a:lstStyle/>
          <a:p>
            <a:pPr algn="ctr"/>
            <a:r>
              <a:rPr lang="tr-TR" sz="3600" b="1" dirty="0" smtClean="0"/>
              <a:t>TEKNİK HİZMETLER SINIFI</a:t>
            </a:r>
            <a:endParaRPr lang="tr-TR" sz="3600" b="1" dirty="0"/>
          </a:p>
        </p:txBody>
      </p:sp>
      <p:sp>
        <p:nvSpPr>
          <p:cNvPr id="3" name="İçerik Yer Tutucusu 2"/>
          <p:cNvSpPr>
            <a:spLocks noGrp="1"/>
          </p:cNvSpPr>
          <p:nvPr>
            <p:ph idx="1"/>
          </p:nvPr>
        </p:nvSpPr>
        <p:spPr>
          <a:xfrm>
            <a:off x="483326" y="744584"/>
            <a:ext cx="11521440" cy="5432379"/>
          </a:xfrm>
        </p:spPr>
        <p:txBody>
          <a:bodyPr>
            <a:normAutofit fontScale="85000" lnSpcReduction="20000"/>
          </a:bodyPr>
          <a:lstStyle/>
          <a:p>
            <a:pPr marL="0" indent="0" algn="just">
              <a:buNone/>
            </a:pPr>
            <a:endParaRPr lang="tr-TR" sz="3600" dirty="0" smtClean="0"/>
          </a:p>
          <a:p>
            <a:pPr marL="0" indent="0" algn="just">
              <a:buNone/>
            </a:pPr>
            <a:r>
              <a:rPr lang="tr-TR" sz="3600" dirty="0" smtClean="0"/>
              <a:t>II-Bu </a:t>
            </a:r>
            <a:r>
              <a:rPr lang="tr-TR" sz="3600" dirty="0"/>
              <a:t>Kanunun kapsamına giren kurumlarda meslekleriyle ilgili görevleri fiilen ifa eden ve meri hükümlere göre yüksek mühendis, mühendis, yüksek mimar, mimar, jeolog, </a:t>
            </a:r>
            <a:r>
              <a:rPr lang="tr-TR" sz="3600" dirty="0" err="1"/>
              <a:t>hidrojeolog</a:t>
            </a:r>
            <a:r>
              <a:rPr lang="tr-TR" sz="3600" dirty="0"/>
              <a:t>, hidrolog, jeofizikçi, fizikçi, kimyager, matematikçi, istatistikçi, </a:t>
            </a:r>
            <a:r>
              <a:rPr lang="tr-TR" sz="3600" dirty="0" err="1"/>
              <a:t>yöneylemci</a:t>
            </a:r>
            <a:r>
              <a:rPr lang="tr-TR" sz="3600" dirty="0"/>
              <a:t> (Hareket araştırmacısı), matematiksel </a:t>
            </a:r>
            <a:r>
              <a:rPr lang="tr-TR" sz="3600" dirty="0" err="1"/>
              <a:t>iktisatcı</a:t>
            </a:r>
            <a:r>
              <a:rPr lang="tr-TR" sz="3600" dirty="0"/>
              <a:t>, ekonomici ve benzeri ile teknik öğretmen okullarından mezun olup da, öğretmenlik mesleği dışında teknik hizmetlerde çalışanlar, Mimarlık ve Mühendislik Fakültesi veya bölümlerinden mezun şehir plancısı, yüksek şehir plancısı, yüksek Bölge Plancısı, 3437 ve 9/5/1969 tarih 1177 sayılı Kanunlara göre tütün eksperi yetiştirilenler ile müskirat ve çay eksperleri, fen memuru, yüksek tekniker, tekniker teknisyen ve emsali teknik unvanlara sahip olup, en az orta derecede mesleki tahsil görmüş bulunanlar, Teknik Hizmetler sınıfını teşkil eder</a:t>
            </a:r>
            <a:r>
              <a:rPr lang="tr-TR" sz="3600" dirty="0" smtClean="0"/>
              <a:t>.</a:t>
            </a:r>
            <a:endParaRPr lang="tr-TR" sz="3600" dirty="0"/>
          </a:p>
        </p:txBody>
      </p:sp>
    </p:spTree>
    <p:extLst>
      <p:ext uri="{BB962C8B-B14F-4D97-AF65-F5344CB8AC3E}">
        <p14:creationId xmlns:p14="http://schemas.microsoft.com/office/powerpoint/2010/main" val="202130742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400" y="104503"/>
            <a:ext cx="10439400" cy="509451"/>
          </a:xfrm>
        </p:spPr>
        <p:txBody>
          <a:bodyPr>
            <a:normAutofit/>
          </a:bodyPr>
          <a:lstStyle/>
          <a:p>
            <a:pPr algn="ctr"/>
            <a:r>
              <a:rPr lang="tr-TR" sz="2800" b="1" dirty="0" smtClean="0"/>
              <a:t>ADAY MEMURLUKTA YAPILACAK İNTİBAK İŞLEMİ</a:t>
            </a:r>
            <a:endParaRPr lang="tr-TR" sz="2800" b="1" dirty="0"/>
          </a:p>
        </p:txBody>
      </p:sp>
      <p:sp>
        <p:nvSpPr>
          <p:cNvPr id="3" name="İçerik Yer Tutucusu 2"/>
          <p:cNvSpPr>
            <a:spLocks noGrp="1"/>
          </p:cNvSpPr>
          <p:nvPr>
            <p:ph idx="1"/>
          </p:nvPr>
        </p:nvSpPr>
        <p:spPr>
          <a:xfrm>
            <a:off x="587829" y="613954"/>
            <a:ext cx="10765971" cy="6061166"/>
          </a:xfrm>
        </p:spPr>
        <p:txBody>
          <a:bodyPr>
            <a:normAutofit lnSpcReduction="10000"/>
          </a:bodyPr>
          <a:lstStyle/>
          <a:p>
            <a:pPr marL="0" indent="0" algn="just">
              <a:buNone/>
            </a:pPr>
            <a:r>
              <a:rPr lang="tr-TR" dirty="0" smtClean="0"/>
              <a:t>657 S.K.36-D:</a:t>
            </a:r>
          </a:p>
          <a:p>
            <a:pPr marL="0" indent="0" algn="just">
              <a:buNone/>
            </a:pPr>
            <a:r>
              <a:rPr lang="tr-TR" dirty="0" smtClean="0"/>
              <a:t>Memuriyete atandıktan sonra üst öğrenimin bitirilmesi halinde aday memur olduğu için üst öğrenim intibakı yapılmayacak ve bitirmiş olduğu üst öğreniminin giriş derece ve kademesi mevcut derece ve kademesine eklenecek, ancak, adaylığı kaldırılarak asalet tasdiki yapılırken de üst öğrenim intibakı yapılacaktır.</a:t>
            </a:r>
          </a:p>
          <a:p>
            <a:pPr marL="0" indent="0" algn="just">
              <a:buNone/>
            </a:pPr>
            <a:r>
              <a:rPr lang="tr-TR" dirty="0" smtClean="0"/>
              <a:t>ÖRNEK</a:t>
            </a:r>
          </a:p>
          <a:p>
            <a:pPr marL="0" indent="0" algn="just">
              <a:buNone/>
            </a:pPr>
            <a:r>
              <a:rPr lang="tr-TR" dirty="0" smtClean="0"/>
              <a:t>Memuriyete başlama tarihi                     :22.05.2020</a:t>
            </a:r>
          </a:p>
          <a:p>
            <a:pPr marL="0" indent="0" algn="just">
              <a:buNone/>
            </a:pPr>
            <a:r>
              <a:rPr lang="tr-TR" dirty="0" smtClean="0"/>
              <a:t>Tahsili                                                           : Meslek Lisesi-2014</a:t>
            </a:r>
          </a:p>
          <a:p>
            <a:pPr marL="0" indent="0" algn="just">
              <a:buNone/>
            </a:pPr>
            <a:r>
              <a:rPr lang="tr-TR" dirty="0" smtClean="0"/>
              <a:t>Atandığı derece ve kademesi                   : 12/2 (Aday)</a:t>
            </a:r>
          </a:p>
          <a:p>
            <a:pPr marL="0" indent="0" algn="just">
              <a:buNone/>
            </a:pPr>
            <a:r>
              <a:rPr lang="tr-TR" dirty="0" smtClean="0"/>
              <a:t>Bitirilen üst öğrenim                                  : Ziraat Fakültesi-2021</a:t>
            </a:r>
          </a:p>
          <a:p>
            <a:pPr marL="0" indent="0" algn="just">
              <a:buNone/>
            </a:pPr>
            <a:r>
              <a:rPr lang="tr-TR" dirty="0" smtClean="0"/>
              <a:t>Yükseltileceği derece ve kademe             : 8/1(Aday)</a:t>
            </a:r>
          </a:p>
          <a:p>
            <a:pPr marL="0" indent="0" algn="just">
              <a:buNone/>
            </a:pPr>
            <a:r>
              <a:rPr lang="tr-TR" dirty="0" smtClean="0"/>
              <a:t>Asalet tasdiki ve adaylık değerlendirme : 8/2(31.12.2021 </a:t>
            </a:r>
            <a:r>
              <a:rPr lang="tr-TR" dirty="0" err="1" smtClean="0"/>
              <a:t>tar.iti</a:t>
            </a:r>
            <a:r>
              <a:rPr lang="tr-TR" dirty="0" smtClean="0"/>
              <a:t>.)</a:t>
            </a:r>
          </a:p>
          <a:p>
            <a:pPr marL="0" indent="0" algn="just">
              <a:buNone/>
            </a:pPr>
            <a:r>
              <a:rPr lang="tr-TR" dirty="0" smtClean="0"/>
              <a:t>NOT: Bu örnekte memurun emsalden kaybı olmayacaktır.</a:t>
            </a:r>
            <a:endParaRPr lang="tr-TR" dirty="0"/>
          </a:p>
        </p:txBody>
      </p:sp>
    </p:spTree>
    <p:extLst>
      <p:ext uri="{BB962C8B-B14F-4D97-AF65-F5344CB8AC3E}">
        <p14:creationId xmlns:p14="http://schemas.microsoft.com/office/powerpoint/2010/main" val="293934553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6390" y="169818"/>
            <a:ext cx="11390810" cy="404948"/>
          </a:xfrm>
        </p:spPr>
        <p:txBody>
          <a:bodyPr>
            <a:noAutofit/>
          </a:bodyPr>
          <a:lstStyle/>
          <a:p>
            <a:pPr algn="ctr"/>
            <a:r>
              <a:rPr lang="tr-TR" sz="2800" b="1" dirty="0"/>
              <a:t>ADAY MEMURLUKTA YAPILACAK İNTİBAK İŞLEMİ</a:t>
            </a:r>
          </a:p>
        </p:txBody>
      </p:sp>
      <p:sp>
        <p:nvSpPr>
          <p:cNvPr id="3" name="İçerik Yer Tutucusu 2"/>
          <p:cNvSpPr>
            <a:spLocks noGrp="1"/>
          </p:cNvSpPr>
          <p:nvPr>
            <p:ph idx="1"/>
          </p:nvPr>
        </p:nvSpPr>
        <p:spPr>
          <a:xfrm>
            <a:off x="352696" y="574766"/>
            <a:ext cx="11534503" cy="6165667"/>
          </a:xfrm>
        </p:spPr>
        <p:txBody>
          <a:bodyPr>
            <a:normAutofit lnSpcReduction="10000"/>
          </a:bodyPr>
          <a:lstStyle/>
          <a:p>
            <a:pPr marL="0" indent="0" algn="just">
              <a:buNone/>
            </a:pPr>
            <a:r>
              <a:rPr lang="tr-TR" dirty="0"/>
              <a:t>657 S.K.36-D:</a:t>
            </a:r>
          </a:p>
          <a:p>
            <a:pPr marL="0" indent="0" algn="just">
              <a:buNone/>
            </a:pPr>
            <a:r>
              <a:rPr lang="tr-TR" dirty="0"/>
              <a:t>Memuriyete atandıktan sonra üst öğrenimin bitirilmesi halinde aday memur olduğu için üst öğrenim intibakı yapılmayacak ve bitirmiş olduğu üst öğreniminin giriş derece ve kademesi mevcut derece ve kademesine eklenecek, ancak, adaylığı kaldırılarak asalet tasdiki yapılırken de üst öğrenim intibakı yapılacaktır.</a:t>
            </a:r>
          </a:p>
          <a:p>
            <a:pPr marL="0" indent="0" algn="just">
              <a:buNone/>
            </a:pPr>
            <a:r>
              <a:rPr lang="tr-TR" dirty="0"/>
              <a:t>ÖRNEK</a:t>
            </a:r>
          </a:p>
          <a:p>
            <a:pPr marL="0" indent="0" algn="just">
              <a:buNone/>
            </a:pPr>
            <a:r>
              <a:rPr lang="tr-TR" dirty="0"/>
              <a:t>Memuriyete başlama tarihi                     :22.05.2020</a:t>
            </a:r>
          </a:p>
          <a:p>
            <a:pPr marL="0" indent="0" algn="just">
              <a:buNone/>
            </a:pPr>
            <a:r>
              <a:rPr lang="tr-TR" dirty="0"/>
              <a:t>Tahsili                                                           : Meslek Lisesi-2017</a:t>
            </a:r>
          </a:p>
          <a:p>
            <a:pPr marL="0" indent="0" algn="just">
              <a:buNone/>
            </a:pPr>
            <a:r>
              <a:rPr lang="tr-TR" dirty="0"/>
              <a:t>Atandığı derece ve kademesi                   : 12/2 (Aday)</a:t>
            </a:r>
          </a:p>
          <a:p>
            <a:pPr marL="0" indent="0" algn="just">
              <a:buNone/>
            </a:pPr>
            <a:r>
              <a:rPr lang="tr-TR" dirty="0"/>
              <a:t>Bitirilen üst öğrenim                                  : Ziraat Fakültesi-2021</a:t>
            </a:r>
          </a:p>
          <a:p>
            <a:pPr marL="0" indent="0" algn="just">
              <a:buNone/>
            </a:pPr>
            <a:r>
              <a:rPr lang="tr-TR" dirty="0"/>
              <a:t>Yükseltileceği derece ve kademe             : </a:t>
            </a:r>
            <a:r>
              <a:rPr lang="tr-TR" dirty="0" smtClean="0"/>
              <a:t>8/1(Aday)</a:t>
            </a:r>
            <a:endParaRPr lang="tr-TR" dirty="0"/>
          </a:p>
          <a:p>
            <a:pPr marL="0" indent="0" algn="just">
              <a:buNone/>
            </a:pPr>
            <a:r>
              <a:rPr lang="tr-TR" dirty="0"/>
              <a:t>Asalet tasdiki ve adaylık değerlendirme : </a:t>
            </a:r>
            <a:r>
              <a:rPr lang="tr-TR" dirty="0" smtClean="0"/>
              <a:t>8/1(31.12.2021 </a:t>
            </a:r>
            <a:r>
              <a:rPr lang="tr-TR" dirty="0" err="1" smtClean="0"/>
              <a:t>tar.iti</a:t>
            </a:r>
            <a:r>
              <a:rPr lang="tr-TR" dirty="0" smtClean="0"/>
              <a:t>.)</a:t>
            </a:r>
            <a:endParaRPr lang="tr-TR" dirty="0"/>
          </a:p>
          <a:p>
            <a:pPr marL="0" indent="0" algn="just">
              <a:buNone/>
            </a:pPr>
            <a:r>
              <a:rPr lang="tr-TR" dirty="0"/>
              <a:t>NOT: Bu örnekte memurun emsalden </a:t>
            </a:r>
            <a:r>
              <a:rPr lang="tr-TR" dirty="0" smtClean="0"/>
              <a:t>1 yıl, 2 ay, 9 gün kaybı olacaktır</a:t>
            </a:r>
            <a:r>
              <a:rPr lang="tr-TR" dirty="0"/>
              <a:t>.</a:t>
            </a:r>
          </a:p>
          <a:p>
            <a:pPr marL="0" indent="0">
              <a:buNone/>
            </a:pPr>
            <a:endParaRPr lang="tr-TR" dirty="0"/>
          </a:p>
        </p:txBody>
      </p:sp>
    </p:spTree>
    <p:extLst>
      <p:ext uri="{BB962C8B-B14F-4D97-AF65-F5344CB8AC3E}">
        <p14:creationId xmlns:p14="http://schemas.microsoft.com/office/powerpoint/2010/main" val="284795919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87383" y="143690"/>
            <a:ext cx="11743508" cy="548641"/>
          </a:xfrm>
        </p:spPr>
        <p:txBody>
          <a:bodyPr>
            <a:normAutofit/>
          </a:bodyPr>
          <a:lstStyle/>
          <a:p>
            <a:pPr algn="ctr"/>
            <a:r>
              <a:rPr lang="tr-TR" sz="2800" b="1" dirty="0" smtClean="0"/>
              <a:t>YÜKSELİNEBİLECEK DERECENİN ÜSTÜNDE BİR DERECEYE YÜKSELME</a:t>
            </a:r>
            <a:endParaRPr lang="tr-TR" sz="2800" b="1" dirty="0"/>
          </a:p>
        </p:txBody>
      </p:sp>
      <p:sp>
        <p:nvSpPr>
          <p:cNvPr id="3" name="İçerik Yer Tutucusu 2"/>
          <p:cNvSpPr>
            <a:spLocks noGrp="1"/>
          </p:cNvSpPr>
          <p:nvPr>
            <p:ph idx="1"/>
          </p:nvPr>
        </p:nvSpPr>
        <p:spPr>
          <a:xfrm>
            <a:off x="287383" y="992777"/>
            <a:ext cx="11743508" cy="5184186"/>
          </a:xfrm>
        </p:spPr>
        <p:txBody>
          <a:bodyPr/>
          <a:lstStyle/>
          <a:p>
            <a:pPr marL="0" indent="0" algn="just">
              <a:buNone/>
            </a:pPr>
            <a:r>
              <a:rPr lang="tr-TR" dirty="0"/>
              <a:t>Madde 37-Bu kanun hükümlerine göre öğrenim durumları, hizmet sınıfları ve görev unvanları itibariyle azami yükselebilecekleri derecelerin dördüncü kademesinden aylık almaya hak kazanan ve son sekiz yıllık süre içinde herhangi bir disiplin cezası almayanların kazanılmış hak aylıkları kadro şartı aranmaksızın bir üst dereceye yükseltilir. </a:t>
            </a:r>
            <a:endParaRPr lang="tr-TR" dirty="0" smtClean="0"/>
          </a:p>
          <a:p>
            <a:pPr marL="0" indent="0" algn="just">
              <a:buNone/>
            </a:pPr>
            <a:r>
              <a:rPr lang="tr-TR" dirty="0" smtClean="0"/>
              <a:t>ÖRNEK:</a:t>
            </a:r>
          </a:p>
          <a:p>
            <a:pPr marL="0" indent="0" algn="just">
              <a:buNone/>
            </a:pPr>
            <a:r>
              <a:rPr lang="tr-TR" dirty="0" smtClean="0"/>
              <a:t>Tahsili                                                  : Lise</a:t>
            </a:r>
          </a:p>
          <a:p>
            <a:pPr marL="0" indent="0" algn="just">
              <a:buNone/>
            </a:pPr>
            <a:r>
              <a:rPr lang="tr-TR" dirty="0" smtClean="0"/>
              <a:t>Sekiz yıldan verilen kademe tarihi  : 25.02.2014 (5/1)</a:t>
            </a:r>
          </a:p>
          <a:p>
            <a:pPr marL="0" indent="0" algn="just">
              <a:buNone/>
            </a:pPr>
            <a:r>
              <a:rPr lang="tr-TR" dirty="0" smtClean="0"/>
              <a:t>Son derece ve kademesi                   : 3/3 (14.07.2020)</a:t>
            </a:r>
          </a:p>
          <a:p>
            <a:pPr marL="0" indent="0" algn="just">
              <a:buNone/>
            </a:pPr>
            <a:r>
              <a:rPr lang="tr-TR" dirty="0" smtClean="0"/>
              <a:t>37.Maddenin uygulanacağı tarih     : 2/1(14.07.2021)</a:t>
            </a:r>
            <a:endParaRPr lang="tr-TR" dirty="0"/>
          </a:p>
        </p:txBody>
      </p:sp>
    </p:spTree>
    <p:extLst>
      <p:ext uri="{BB962C8B-B14F-4D97-AF65-F5344CB8AC3E}">
        <p14:creationId xmlns:p14="http://schemas.microsoft.com/office/powerpoint/2010/main" val="7186967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27016" y="104503"/>
            <a:ext cx="11194869" cy="444138"/>
          </a:xfrm>
        </p:spPr>
        <p:txBody>
          <a:bodyPr>
            <a:normAutofit fontScale="90000"/>
          </a:bodyPr>
          <a:lstStyle/>
          <a:p>
            <a:pPr algn="ctr"/>
            <a:r>
              <a:rPr lang="tr-TR" sz="2800" b="1" dirty="0" smtClean="0"/>
              <a:t>EK GÖSTERGELERİN UYGULANMASI</a:t>
            </a:r>
            <a:endParaRPr lang="tr-TR" sz="2800" b="1" dirty="0"/>
          </a:p>
        </p:txBody>
      </p:sp>
      <p:sp>
        <p:nvSpPr>
          <p:cNvPr id="3" name="İçerik Yer Tutucusu 2"/>
          <p:cNvSpPr>
            <a:spLocks noGrp="1"/>
          </p:cNvSpPr>
          <p:nvPr>
            <p:ph idx="1"/>
          </p:nvPr>
        </p:nvSpPr>
        <p:spPr>
          <a:xfrm>
            <a:off x="418011" y="548641"/>
            <a:ext cx="11403875" cy="5772013"/>
          </a:xfrm>
        </p:spPr>
        <p:txBody>
          <a:bodyPr>
            <a:normAutofit lnSpcReduction="10000"/>
          </a:bodyPr>
          <a:lstStyle/>
          <a:p>
            <a:pPr marL="0" indent="0">
              <a:buNone/>
            </a:pPr>
            <a:r>
              <a:rPr lang="tr-TR" dirty="0" smtClean="0"/>
              <a:t>Madde: 43/B</a:t>
            </a:r>
          </a:p>
          <a:p>
            <a:pPr marL="0" indent="0" algn="just">
              <a:buNone/>
            </a:pPr>
            <a:r>
              <a:rPr lang="tr-TR" dirty="0"/>
              <a:t>Bu Kanuna tabi kurumların kadrolarında bulunan personelin aylıkları; hizmet sınıfları, görev türleri ve aylık alınan dereceler dikkate alınarak bu kanuna ekli I ve II sayılı cetvellerde gösterilen ek gösterge rakamlarının eklenmesi suretiyle hesaplanır</a:t>
            </a:r>
            <a:r>
              <a:rPr lang="tr-TR" dirty="0" smtClean="0"/>
              <a:t>.</a:t>
            </a:r>
          </a:p>
          <a:p>
            <a:pPr marL="0" indent="0" algn="just">
              <a:buNone/>
            </a:pPr>
            <a:r>
              <a:rPr lang="tr-TR" dirty="0" smtClean="0"/>
              <a:t> </a:t>
            </a:r>
            <a:r>
              <a:rPr lang="tr-TR" dirty="0"/>
              <a:t>II sayılı cetvelde yer alan unvanlarda değişiklik yapmaya ve yeni unvanlar ilave etmeye Cumhurbaşkanı yetkilidir</a:t>
            </a:r>
            <a:r>
              <a:rPr lang="tr-TR" dirty="0" smtClean="0"/>
              <a:t>.</a:t>
            </a:r>
          </a:p>
          <a:p>
            <a:pPr marL="0" indent="0" algn="just">
              <a:buNone/>
            </a:pPr>
            <a:r>
              <a:rPr lang="tr-TR" dirty="0" smtClean="0"/>
              <a:t> </a:t>
            </a:r>
            <a:r>
              <a:rPr lang="tr-TR" dirty="0"/>
              <a:t>Bu ek göstergeler, ilgililerin belirtilen sınıf ve görevlerde bulundukları sürece ödemelere esas alınıp, terfi bakımından kazanılmış hak sayılmaz</a:t>
            </a:r>
            <a:r>
              <a:rPr lang="tr-TR" dirty="0" smtClean="0"/>
              <a:t>.</a:t>
            </a:r>
          </a:p>
          <a:p>
            <a:pPr marL="0" indent="0" algn="just">
              <a:buNone/>
            </a:pPr>
            <a:r>
              <a:rPr lang="tr-TR" dirty="0" smtClean="0"/>
              <a:t>Kurumların </a:t>
            </a:r>
            <a:r>
              <a:rPr lang="tr-TR" dirty="0"/>
              <a:t>1, 2, 3 ve 4 üncü dereceli kadrolarına atananlara uygulanacak ek göstergeler, ilgililerin daha önce bulunmuş oldukları kariyerleri ile ilgili sınıf veya ekli I sayılı Cetvelin Genel İdare Hizmetleri Sınıfı (g) bölümünde belirtilen görevlerde kazanılmış hak aylık derecelerine göre alabilecekleri ek göstergelerden düşük olamaz. </a:t>
            </a:r>
          </a:p>
        </p:txBody>
      </p:sp>
    </p:spTree>
    <p:extLst>
      <p:ext uri="{BB962C8B-B14F-4D97-AF65-F5344CB8AC3E}">
        <p14:creationId xmlns:p14="http://schemas.microsoft.com/office/powerpoint/2010/main" val="36472053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287383"/>
            <a:ext cx="10896599" cy="535577"/>
          </a:xfrm>
        </p:spPr>
        <p:txBody>
          <a:bodyPr>
            <a:normAutofit/>
          </a:bodyPr>
          <a:lstStyle/>
          <a:p>
            <a:pPr algn="ctr"/>
            <a:r>
              <a:rPr lang="tr-TR" sz="2800" b="1" dirty="0" smtClean="0"/>
              <a:t>EK GÖSTERGE ÖRNEKLERİ</a:t>
            </a:r>
            <a:endParaRPr lang="tr-TR" sz="2800" b="1" dirty="0"/>
          </a:p>
        </p:txBody>
      </p:sp>
      <p:sp>
        <p:nvSpPr>
          <p:cNvPr id="3" name="İçerik Yer Tutucusu 2"/>
          <p:cNvSpPr>
            <a:spLocks noGrp="1"/>
          </p:cNvSpPr>
          <p:nvPr>
            <p:ph idx="1"/>
          </p:nvPr>
        </p:nvSpPr>
        <p:spPr>
          <a:xfrm>
            <a:off x="457200" y="992776"/>
            <a:ext cx="10896599" cy="5682343"/>
          </a:xfrm>
        </p:spPr>
        <p:txBody>
          <a:bodyPr/>
          <a:lstStyle/>
          <a:p>
            <a:pPr marL="0" indent="0">
              <a:buNone/>
            </a:pPr>
            <a:r>
              <a:rPr lang="tr-TR" dirty="0" smtClean="0"/>
              <a:t>UNVANI                      DERECESİ           EK GÖSTERGESİ</a:t>
            </a:r>
          </a:p>
          <a:p>
            <a:pPr marL="0" indent="0">
              <a:buNone/>
            </a:pPr>
            <a:r>
              <a:rPr lang="tr-TR" dirty="0" smtClean="0"/>
              <a:t>Genel Müdür                   1                             6400</a:t>
            </a:r>
          </a:p>
          <a:p>
            <a:pPr marL="0" indent="0">
              <a:buNone/>
            </a:pPr>
            <a:r>
              <a:rPr lang="tr-TR" dirty="0" smtClean="0"/>
              <a:t>İl Müdürü                         1                             3600</a:t>
            </a:r>
          </a:p>
          <a:p>
            <a:pPr marL="0" indent="0">
              <a:buNone/>
            </a:pPr>
            <a:r>
              <a:rPr lang="tr-TR" dirty="0" smtClean="0"/>
              <a:t>İl Müdür Yardımcısı         1                             2200</a:t>
            </a:r>
          </a:p>
          <a:p>
            <a:pPr marL="0" indent="0">
              <a:buNone/>
            </a:pPr>
            <a:r>
              <a:rPr lang="tr-TR" dirty="0" smtClean="0"/>
              <a:t>İl Müdür </a:t>
            </a:r>
            <a:r>
              <a:rPr lang="tr-TR" dirty="0" err="1" smtClean="0"/>
              <a:t>Yard.Teknik</a:t>
            </a:r>
            <a:r>
              <a:rPr lang="tr-TR" dirty="0" smtClean="0"/>
              <a:t>       1                             3600</a:t>
            </a:r>
          </a:p>
          <a:p>
            <a:pPr marL="0" indent="0">
              <a:buNone/>
            </a:pPr>
            <a:r>
              <a:rPr lang="tr-TR" dirty="0" smtClean="0"/>
              <a:t>Avukat                               1                             3000</a:t>
            </a:r>
          </a:p>
          <a:p>
            <a:pPr marL="0" indent="0">
              <a:buNone/>
            </a:pPr>
            <a:r>
              <a:rPr lang="tr-TR" dirty="0" smtClean="0"/>
              <a:t>Mühendis                         1                             3600</a:t>
            </a:r>
          </a:p>
          <a:p>
            <a:pPr marL="0" indent="0">
              <a:buNone/>
            </a:pPr>
            <a:r>
              <a:rPr lang="tr-TR" dirty="0" smtClean="0"/>
              <a:t>Tekniker                            1                             2200</a:t>
            </a:r>
          </a:p>
          <a:p>
            <a:pPr marL="0" indent="0">
              <a:buNone/>
            </a:pPr>
            <a:r>
              <a:rPr lang="tr-TR" dirty="0" smtClean="0"/>
              <a:t>Kimyager                           1                            3000</a:t>
            </a:r>
          </a:p>
          <a:p>
            <a:pPr marL="0" indent="0">
              <a:buNone/>
            </a:pPr>
            <a:r>
              <a:rPr lang="tr-TR" dirty="0" smtClean="0"/>
              <a:t>Sosyolog-Programcı        4                             1100</a:t>
            </a:r>
          </a:p>
          <a:p>
            <a:pPr marL="0" indent="0">
              <a:buNone/>
            </a:pPr>
            <a:r>
              <a:rPr lang="tr-TR" dirty="0" smtClean="0"/>
              <a:t>Yardımcı Hizmetler Sın.   -                                -</a:t>
            </a:r>
          </a:p>
          <a:p>
            <a:pPr marL="0" indent="0">
              <a:buNone/>
            </a:pPr>
            <a:endParaRPr lang="tr-TR" dirty="0"/>
          </a:p>
        </p:txBody>
      </p:sp>
    </p:spTree>
    <p:extLst>
      <p:ext uri="{BB962C8B-B14F-4D97-AF65-F5344CB8AC3E}">
        <p14:creationId xmlns:p14="http://schemas.microsoft.com/office/powerpoint/2010/main" val="236557424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1" y="104504"/>
            <a:ext cx="11456126" cy="404947"/>
          </a:xfrm>
        </p:spPr>
        <p:txBody>
          <a:bodyPr>
            <a:normAutofit fontScale="90000"/>
          </a:bodyPr>
          <a:lstStyle/>
          <a:p>
            <a:pPr algn="ctr"/>
            <a:r>
              <a:rPr lang="tr-TR" sz="2800" b="1" dirty="0" smtClean="0"/>
              <a:t>ADAYLIĞIN KALDIRILMASI VE ASLİ DEVLET MEMURLUĞUNA ATANMA</a:t>
            </a:r>
            <a:endParaRPr lang="tr-TR" sz="2800" b="1" dirty="0"/>
          </a:p>
        </p:txBody>
      </p:sp>
      <p:sp>
        <p:nvSpPr>
          <p:cNvPr id="3" name="İçerik Yer Tutucusu 2"/>
          <p:cNvSpPr>
            <a:spLocks noGrp="1"/>
          </p:cNvSpPr>
          <p:nvPr>
            <p:ph idx="1"/>
          </p:nvPr>
        </p:nvSpPr>
        <p:spPr>
          <a:xfrm>
            <a:off x="418011" y="509451"/>
            <a:ext cx="11456126" cy="6204858"/>
          </a:xfrm>
        </p:spPr>
        <p:txBody>
          <a:bodyPr>
            <a:normAutofit lnSpcReduction="10000"/>
          </a:bodyPr>
          <a:lstStyle/>
          <a:p>
            <a:pPr marL="0" indent="0">
              <a:buNone/>
            </a:pPr>
            <a:r>
              <a:rPr lang="tr-TR" dirty="0" smtClean="0"/>
              <a:t>Madde : 58</a:t>
            </a:r>
          </a:p>
          <a:p>
            <a:pPr marL="0" indent="0" algn="just">
              <a:buNone/>
            </a:pPr>
            <a:r>
              <a:rPr lang="tr-TR" dirty="0" smtClean="0"/>
              <a:t>-Adaylık </a:t>
            </a:r>
            <a:r>
              <a:rPr lang="tr-TR" dirty="0"/>
              <a:t>devresi içinde eğitimde başarılı olan adaylar disiplin amirlerinin teklifi ve atamaya yetkili amirin onayı ile onay tarihinden geçerli olmak üzere asli </a:t>
            </a:r>
            <a:r>
              <a:rPr lang="tr-TR" dirty="0" smtClean="0"/>
              <a:t>devlet memurluğuna </a:t>
            </a:r>
            <a:r>
              <a:rPr lang="tr-TR" dirty="0"/>
              <a:t>atanırlar. Asli memurluğa geçme tarihi adaylık süresinin sonunu geçemez</a:t>
            </a:r>
            <a:r>
              <a:rPr lang="tr-TR" dirty="0" smtClean="0"/>
              <a:t>.</a:t>
            </a:r>
          </a:p>
          <a:p>
            <a:pPr marL="0" indent="0" algn="just">
              <a:buNone/>
            </a:pPr>
            <a:r>
              <a:rPr lang="tr-TR" dirty="0" smtClean="0"/>
              <a:t>-Adaylık süresi asgari bir, azami iki yıl olup,(madde 54) adaylık süresi içinde temel, hazırlayıcı ve staj eğitimlerini başarı ile tamamlayanlar, aylıktan kesme veya kademe ilerlemesinin durdurulması disiplin cezasının bulunmaması halinde Makam Oluru ile Onay tarihinden geçerli olmak üzere asli devlet memurluğuna atanırlar. </a:t>
            </a:r>
          </a:p>
          <a:p>
            <a:pPr marL="0" indent="0" algn="just">
              <a:buNone/>
            </a:pPr>
            <a:r>
              <a:rPr lang="tr-TR" dirty="0" smtClean="0"/>
              <a:t>-Uyarma veya kınama cezası verilen memurların asli devlet memurluğuna atanmalarına bir engel bulunmamaktadır.</a:t>
            </a:r>
            <a:endParaRPr lang="tr-TR" dirty="0"/>
          </a:p>
          <a:p>
            <a:pPr marL="0" indent="0" algn="just">
              <a:buNone/>
            </a:pPr>
            <a:r>
              <a:rPr lang="tr-TR" dirty="0" smtClean="0"/>
              <a:t>-Asli devlet memurluğuna atanan memurlar en geç bir ay içinde yemin etmek zorundadır. Yemin etmeyen memurlar hakkında disiplin soruşturması açılarak memuriyet görevine son verilir.(Yemin Merasimi Yönetmeliği)</a:t>
            </a:r>
          </a:p>
        </p:txBody>
      </p:sp>
    </p:spTree>
    <p:extLst>
      <p:ext uri="{BB962C8B-B14F-4D97-AF65-F5344CB8AC3E}">
        <p14:creationId xmlns:p14="http://schemas.microsoft.com/office/powerpoint/2010/main" val="53396896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8823" y="143691"/>
            <a:ext cx="11482251" cy="574767"/>
          </a:xfrm>
        </p:spPr>
        <p:txBody>
          <a:bodyPr>
            <a:normAutofit/>
          </a:bodyPr>
          <a:lstStyle/>
          <a:p>
            <a:pPr algn="ctr"/>
            <a:r>
              <a:rPr lang="tr-TR" sz="2800" b="1" dirty="0" smtClean="0"/>
              <a:t>ADAYLIKTA GEÇEN SÜRELERİN DEĞERLENDİRİLMESİ</a:t>
            </a:r>
            <a:endParaRPr lang="tr-TR" sz="2800" b="1" dirty="0"/>
          </a:p>
        </p:txBody>
      </p:sp>
      <p:sp>
        <p:nvSpPr>
          <p:cNvPr id="3" name="İçerik Yer Tutucusu 2"/>
          <p:cNvSpPr>
            <a:spLocks noGrp="1"/>
          </p:cNvSpPr>
          <p:nvPr>
            <p:ph idx="1"/>
          </p:nvPr>
        </p:nvSpPr>
        <p:spPr>
          <a:xfrm>
            <a:off x="378823" y="718458"/>
            <a:ext cx="11482251" cy="5458505"/>
          </a:xfrm>
        </p:spPr>
        <p:txBody>
          <a:bodyPr>
            <a:normAutofit fontScale="92500" lnSpcReduction="20000"/>
          </a:bodyPr>
          <a:lstStyle/>
          <a:p>
            <a:pPr marL="0" indent="0" algn="just">
              <a:buNone/>
            </a:pPr>
            <a:r>
              <a:rPr lang="tr-TR" dirty="0" smtClean="0"/>
              <a:t>MADDE: 159</a:t>
            </a:r>
          </a:p>
          <a:p>
            <a:pPr marL="0" indent="0" algn="just">
              <a:buNone/>
            </a:pPr>
            <a:r>
              <a:rPr lang="tr-TR" dirty="0" smtClean="0"/>
              <a:t>-Adaylık </a:t>
            </a:r>
            <a:r>
              <a:rPr lang="tr-TR" dirty="0"/>
              <a:t>süresi sonunda bu Kanun hükümlerine göre asıl memurluğa atananların adaylıkta geçirdikleri süreler, kademe ilerlemelerinde ve derece yükselmelerinde değerlendirilir. </a:t>
            </a:r>
            <a:endParaRPr lang="tr-TR" dirty="0" smtClean="0"/>
          </a:p>
          <a:p>
            <a:pPr marL="0" indent="0" algn="just">
              <a:buNone/>
            </a:pPr>
            <a:endParaRPr lang="tr-TR" dirty="0" smtClean="0"/>
          </a:p>
          <a:p>
            <a:pPr marL="0" indent="0" algn="just">
              <a:buNone/>
            </a:pPr>
            <a:r>
              <a:rPr lang="tr-TR" dirty="0" smtClean="0"/>
              <a:t>-Memuriyetten önce askerlik hizmetini yapmış olanların bu süreleri de adaylık hizmeti ile birlikte asalet tasdiki yapılırken derece ve kademelerinde  değerlendirilir.(Madde: 84)</a:t>
            </a:r>
          </a:p>
          <a:p>
            <a:pPr marL="0" indent="0" algn="just">
              <a:buNone/>
            </a:pPr>
            <a:endParaRPr lang="tr-TR" dirty="0" smtClean="0"/>
          </a:p>
          <a:p>
            <a:pPr marL="0" indent="0" algn="just">
              <a:buNone/>
            </a:pPr>
            <a:r>
              <a:rPr lang="tr-TR" dirty="0" smtClean="0"/>
              <a:t>-Memuriyetleri sırasında askerlik hizmetini yapanların bu süreleri askerlik dönüşü göreve başlayış tarihi itibarıyla derece ve kademelerinde değerlendirilir.(Madde: 83)</a:t>
            </a:r>
          </a:p>
          <a:p>
            <a:pPr marL="0" indent="0" algn="just">
              <a:buNone/>
            </a:pPr>
            <a:endParaRPr lang="tr-TR" dirty="0" smtClean="0"/>
          </a:p>
          <a:p>
            <a:pPr marL="0" indent="0" algn="just">
              <a:buNone/>
            </a:pPr>
            <a:r>
              <a:rPr lang="tr-TR" dirty="0" smtClean="0"/>
              <a:t>NOT: Hava değişiminde geçen sürenin belirli bir kısmı askerlik süresinden sayılır.(örnek: 6 ay hava değişimi alan yükümlünün hava değişiminde geçen sürenin  ¼’ü(1,5 aylık süre) askerlik süresinden sayılmaktadır.(1111 S.K.78.md.)</a:t>
            </a:r>
          </a:p>
          <a:p>
            <a:pPr marL="0" indent="0" algn="just">
              <a:buNone/>
            </a:pPr>
            <a:endParaRPr lang="tr-TR" dirty="0"/>
          </a:p>
        </p:txBody>
      </p:sp>
    </p:spTree>
    <p:extLst>
      <p:ext uri="{BB962C8B-B14F-4D97-AF65-F5344CB8AC3E}">
        <p14:creationId xmlns:p14="http://schemas.microsoft.com/office/powerpoint/2010/main" val="36195218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87829" y="104504"/>
            <a:ext cx="11234057" cy="404948"/>
          </a:xfrm>
        </p:spPr>
        <p:txBody>
          <a:bodyPr>
            <a:normAutofit fontScale="90000"/>
          </a:bodyPr>
          <a:lstStyle/>
          <a:p>
            <a:pPr algn="ctr"/>
            <a:r>
              <a:rPr lang="tr-TR" sz="2800" b="1" dirty="0" smtClean="0"/>
              <a:t>KADEME İLERLEMESİ</a:t>
            </a:r>
            <a:endParaRPr lang="tr-TR" sz="2800" b="1" dirty="0"/>
          </a:p>
        </p:txBody>
      </p:sp>
      <p:sp>
        <p:nvSpPr>
          <p:cNvPr id="3" name="İçerik Yer Tutucusu 2"/>
          <p:cNvSpPr>
            <a:spLocks noGrp="1"/>
          </p:cNvSpPr>
          <p:nvPr>
            <p:ph idx="1"/>
          </p:nvPr>
        </p:nvSpPr>
        <p:spPr>
          <a:xfrm>
            <a:off x="313508" y="509452"/>
            <a:ext cx="11639005" cy="6230982"/>
          </a:xfrm>
        </p:spPr>
        <p:txBody>
          <a:bodyPr>
            <a:normAutofit fontScale="85000" lnSpcReduction="20000"/>
          </a:bodyPr>
          <a:lstStyle/>
          <a:p>
            <a:pPr marL="0" indent="0">
              <a:buNone/>
            </a:pPr>
            <a:r>
              <a:rPr lang="tr-TR" dirty="0" smtClean="0"/>
              <a:t>Madde : 64</a:t>
            </a:r>
          </a:p>
          <a:p>
            <a:pPr marL="0" indent="0" algn="just">
              <a:buNone/>
            </a:pPr>
            <a:r>
              <a:rPr lang="tr-TR" dirty="0" smtClean="0"/>
              <a:t>1)Kademe</a:t>
            </a:r>
            <a:r>
              <a:rPr lang="tr-TR" dirty="0"/>
              <a:t>; derece içinde, görevin önemi veya sorumluluğu artmadan, memurun aylığındaki ilerlemedir</a:t>
            </a:r>
            <a:r>
              <a:rPr lang="tr-TR" dirty="0" smtClean="0"/>
              <a:t>.</a:t>
            </a:r>
          </a:p>
          <a:p>
            <a:pPr marL="0" indent="0" algn="just">
              <a:buNone/>
            </a:pPr>
            <a:r>
              <a:rPr lang="tr-TR" dirty="0" smtClean="0"/>
              <a:t>2)Memurun </a:t>
            </a:r>
            <a:r>
              <a:rPr lang="tr-TR" dirty="0"/>
              <a:t>kademe ilerlemesinin yapılabilmesi için bulunduğu kademede en az bir yıl çalışmış olması ve bulunduğu derecede ilerleyebileceği bir kademenin bulunması şartları aranır. </a:t>
            </a:r>
            <a:endParaRPr lang="tr-TR" dirty="0" smtClean="0"/>
          </a:p>
          <a:p>
            <a:pPr marL="0" indent="0" algn="just">
              <a:buNone/>
            </a:pPr>
            <a:r>
              <a:rPr lang="tr-TR" dirty="0"/>
              <a:t>3</a:t>
            </a:r>
            <a:r>
              <a:rPr lang="tr-TR" dirty="0" smtClean="0"/>
              <a:t>)72 </a:t>
            </a:r>
            <a:r>
              <a:rPr lang="tr-TR" dirty="0" err="1"/>
              <a:t>nci</a:t>
            </a:r>
            <a:r>
              <a:rPr lang="tr-TR" dirty="0"/>
              <a:t> madde gereğince belirli bir süre görev yapmak üzere, mecburî olarak sürekli görevle atanan memurlardan kalkınmada birinci derecede öncelikli yörelerde bulunanlara, bu yörelerde fiilen çalışmak suretiyle geçirilen her iki yıl için bir kademe ilerlemesi daha verilir. Yıllık izinde geçirilen süreler fiilen çalışılmış sayılır. İki yıldan az süreler dikkate alınmaz</a:t>
            </a:r>
            <a:r>
              <a:rPr lang="tr-TR" dirty="0" smtClean="0"/>
              <a:t>.</a:t>
            </a:r>
          </a:p>
          <a:p>
            <a:pPr marL="0" indent="0" algn="just">
              <a:buNone/>
            </a:pPr>
            <a:r>
              <a:rPr lang="tr-TR" dirty="0" smtClean="0"/>
              <a:t>4)Son </a:t>
            </a:r>
            <a:r>
              <a:rPr lang="tr-TR" dirty="0"/>
              <a:t>sekiz yıl içinde herhangi bir disiplin cezası almayan memurlara, aylık derecelerinin yükseltilmesinde dikkate alınmak üzere bir kademe ilerlemesi uygulanır</a:t>
            </a:r>
            <a:r>
              <a:rPr lang="tr-TR" dirty="0" smtClean="0"/>
              <a:t>.</a:t>
            </a:r>
          </a:p>
          <a:p>
            <a:pPr marL="0" indent="0" algn="just">
              <a:buNone/>
            </a:pPr>
            <a:r>
              <a:rPr lang="tr-TR" dirty="0" smtClean="0"/>
              <a:t>5)Bu </a:t>
            </a:r>
            <a:r>
              <a:rPr lang="tr-TR" dirty="0"/>
              <a:t>maddede belirtilen şartları haiz her sınıf ve derecedeki memurlar, hak kazandıkları tarihten geçerli olmak üzere ve başkaca bir işleme gerek kalmaksızın bir ileri kademeye ilerlemiş </a:t>
            </a:r>
            <a:r>
              <a:rPr lang="tr-TR" dirty="0" smtClean="0"/>
              <a:t>sayılırlar. Kademe </a:t>
            </a:r>
            <a:r>
              <a:rPr lang="tr-TR" dirty="0"/>
              <a:t>ilerlemesi ile ilgili onay mercii atamaya yetkili amirdir. Onay mercileri kademe ilerlemeleri ile ilgili yetkilerini devredebilirler. </a:t>
            </a:r>
            <a:endParaRPr lang="tr-TR" dirty="0" smtClean="0"/>
          </a:p>
          <a:p>
            <a:pPr marL="0" indent="0" algn="just">
              <a:buNone/>
            </a:pPr>
            <a:r>
              <a:rPr lang="tr-TR" dirty="0" smtClean="0"/>
              <a:t>6)Kademe </a:t>
            </a:r>
            <a:r>
              <a:rPr lang="tr-TR" dirty="0"/>
              <a:t>ilerlemesine hak kazanamayan memurlar, kurumlarınca her ay alınacak toplu onaylarla belirlenir. Kademe ilerlemesi yapmış sayılanlardan ilerlemeye </a:t>
            </a:r>
            <a:r>
              <a:rPr lang="tr-TR" dirty="0" smtClean="0"/>
              <a:t>müstahak </a:t>
            </a:r>
            <a:r>
              <a:rPr lang="tr-TR" dirty="0"/>
              <a:t>olmadıkları sonradan tespit edilenlerin kademe ilerlemeleri, ilerlemiş sayıldıkları tarihten geçerli olmak üzere iptal edilir</a:t>
            </a:r>
            <a:r>
              <a:rPr lang="tr-TR" dirty="0" smtClean="0"/>
              <a:t>.</a:t>
            </a:r>
            <a:endParaRPr lang="tr-TR" dirty="0"/>
          </a:p>
        </p:txBody>
      </p:sp>
    </p:spTree>
    <p:extLst>
      <p:ext uri="{BB962C8B-B14F-4D97-AF65-F5344CB8AC3E}">
        <p14:creationId xmlns:p14="http://schemas.microsoft.com/office/powerpoint/2010/main" val="170596171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1886" y="117566"/>
            <a:ext cx="11560627" cy="613955"/>
          </a:xfrm>
        </p:spPr>
        <p:txBody>
          <a:bodyPr>
            <a:normAutofit/>
          </a:bodyPr>
          <a:lstStyle/>
          <a:p>
            <a:pPr algn="ctr"/>
            <a:r>
              <a:rPr lang="tr-TR" sz="2800" b="1" dirty="0" smtClean="0"/>
              <a:t>8 YILDA BİR KADEME İLERLEMESİNİN UYGULANMASI</a:t>
            </a:r>
            <a:endParaRPr lang="tr-TR" sz="2800" b="1" dirty="0"/>
          </a:p>
        </p:txBody>
      </p:sp>
      <p:sp>
        <p:nvSpPr>
          <p:cNvPr id="3" name="İçerik Yer Tutucusu 2"/>
          <p:cNvSpPr>
            <a:spLocks noGrp="1"/>
          </p:cNvSpPr>
          <p:nvPr>
            <p:ph idx="1"/>
          </p:nvPr>
        </p:nvSpPr>
        <p:spPr>
          <a:xfrm>
            <a:off x="391887" y="849086"/>
            <a:ext cx="11560626" cy="5327877"/>
          </a:xfrm>
        </p:spPr>
        <p:txBody>
          <a:bodyPr/>
          <a:lstStyle/>
          <a:p>
            <a:pPr algn="just"/>
            <a:r>
              <a:rPr lang="tr-TR" dirty="0" smtClean="0"/>
              <a:t>Son sekiz yıl içinde herhangi bir disiplin cezası bulunmayan memurların göreve başladıkları tarihten itibaren 8 yıl hizmet süresini tamamlamaları halinde sekiz yılı doldurdukları tarihten geçerli olmak üzere bir kademe ilerlemesi verilir.(64/4.madde)</a:t>
            </a:r>
          </a:p>
          <a:p>
            <a:pPr algn="just"/>
            <a:r>
              <a:rPr lang="tr-TR" dirty="0" smtClean="0"/>
              <a:t>8 yıllık süre içinde herhangi bir disiplin cezası uygulanan memurların disiplin cezasının verildiği tarihten önce geçirilen süreleri boşa gidecek, 8 yıllık  süre disiplin cezasının verildiği tarihten itibaren yeniden başlayacaktır. </a:t>
            </a:r>
          </a:p>
          <a:p>
            <a:pPr algn="just"/>
            <a:r>
              <a:rPr lang="tr-TR" dirty="0" smtClean="0"/>
              <a:t>Kanunun yürürlüğe girdiği 25.02.2011 tarihinden önce son 5 yıllık sicil not ortalamaları 90 ve üzerinde olanların 2011 tarihinden itibaren disiplin cezalarının bulunmaması halinde bu tarihten önceki yılları da dikkate alınarak 8 yılda bir kademe ilerlemesinden yararlandırılacaktır</a:t>
            </a:r>
            <a:r>
              <a:rPr lang="tr-TR" dirty="0" smtClean="0"/>
              <a:t>.</a:t>
            </a:r>
          </a:p>
          <a:p>
            <a:pPr algn="just"/>
            <a:r>
              <a:rPr lang="tr-TR" dirty="0" smtClean="0"/>
              <a:t>(25.02.2011 tarihli ve 27857 mükerrer sayılı resmi gazete)</a:t>
            </a:r>
            <a:endParaRPr lang="tr-TR" dirty="0" smtClean="0"/>
          </a:p>
          <a:p>
            <a:pPr algn="just"/>
            <a:endParaRPr lang="tr-TR" dirty="0"/>
          </a:p>
        </p:txBody>
      </p:sp>
    </p:spTree>
    <p:extLst>
      <p:ext uri="{BB962C8B-B14F-4D97-AF65-F5344CB8AC3E}">
        <p14:creationId xmlns:p14="http://schemas.microsoft.com/office/powerpoint/2010/main" val="19233871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26572" y="339634"/>
            <a:ext cx="11599818" cy="496389"/>
          </a:xfrm>
        </p:spPr>
        <p:txBody>
          <a:bodyPr>
            <a:normAutofit/>
          </a:bodyPr>
          <a:lstStyle/>
          <a:p>
            <a:pPr algn="ctr"/>
            <a:r>
              <a:rPr lang="tr-TR" sz="2800" b="1" dirty="0" smtClean="0"/>
              <a:t>KADROSUZLUK NEDENİYLE DERECE YÜKSELMESİ YAPAMAYANLARIN AYLIKLARI</a:t>
            </a:r>
            <a:endParaRPr lang="tr-TR" sz="2800" b="1" dirty="0"/>
          </a:p>
        </p:txBody>
      </p:sp>
      <p:sp>
        <p:nvSpPr>
          <p:cNvPr id="3" name="İçerik Yer Tutucusu 2"/>
          <p:cNvSpPr>
            <a:spLocks noGrp="1"/>
          </p:cNvSpPr>
          <p:nvPr>
            <p:ph idx="1"/>
          </p:nvPr>
        </p:nvSpPr>
        <p:spPr>
          <a:xfrm>
            <a:off x="326571" y="1084217"/>
            <a:ext cx="11599818" cy="5092746"/>
          </a:xfrm>
        </p:spPr>
        <p:txBody>
          <a:bodyPr/>
          <a:lstStyle/>
          <a:p>
            <a:pPr marL="0" indent="0">
              <a:buNone/>
            </a:pPr>
            <a:r>
              <a:rPr lang="tr-TR" dirty="0" smtClean="0"/>
              <a:t>Madde : 67 (631 S.K.H.K. 13.07.2001 tarihli ve 24461 mükerrer sayılı Resmi G.)</a:t>
            </a:r>
          </a:p>
          <a:p>
            <a:pPr marL="0" indent="0" algn="just">
              <a:buNone/>
            </a:pPr>
            <a:r>
              <a:rPr lang="tr-TR" dirty="0" smtClean="0"/>
              <a:t>-Diğer şartları taşımakla birlikte üst derecelerde boş kadro olmadığı için derece yükselmesi yapamayan memurların kazanılmış hak aylıkları öğrenim durumları itibarıyla yükselebilecekleri dereceyi aşmamak şartıyla işgal etmekte oldukları kadroların bir üst derecesine yükseltilir.</a:t>
            </a:r>
          </a:p>
          <a:p>
            <a:pPr marL="0" indent="0" algn="just">
              <a:buNone/>
            </a:pPr>
            <a:r>
              <a:rPr lang="tr-TR" dirty="0" smtClean="0"/>
              <a:t>ÖRNEK: </a:t>
            </a:r>
          </a:p>
          <a:p>
            <a:pPr marL="0" indent="0" algn="just">
              <a:buNone/>
            </a:pPr>
            <a:r>
              <a:rPr lang="tr-TR" dirty="0" smtClean="0"/>
              <a:t>-7.derece kadroda 7.derecenin 3 üncü kademesinde bulunan bir memur kadro şartı aranmaksızın 6.derecenin 1.kademesine yükseltilir.</a:t>
            </a:r>
          </a:p>
          <a:p>
            <a:pPr marL="0" indent="0" algn="just">
              <a:buNone/>
            </a:pPr>
            <a:r>
              <a:rPr lang="tr-TR" dirty="0" smtClean="0"/>
              <a:t>İlerleyen yıllarda öğrenim durumlarına göre bulunduğu derecenin son kademesine kadar ilerletilir.</a:t>
            </a:r>
          </a:p>
          <a:p>
            <a:pPr marL="0" indent="0">
              <a:buNone/>
            </a:pPr>
            <a:endParaRPr lang="tr-TR" dirty="0"/>
          </a:p>
        </p:txBody>
      </p:sp>
    </p:spTree>
    <p:extLst>
      <p:ext uri="{BB962C8B-B14F-4D97-AF65-F5344CB8AC3E}">
        <p14:creationId xmlns:p14="http://schemas.microsoft.com/office/powerpoint/2010/main" val="42160028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326571" y="261257"/>
            <a:ext cx="11390811" cy="640080"/>
          </a:xfrm>
        </p:spPr>
        <p:txBody>
          <a:bodyPr>
            <a:normAutofit/>
          </a:bodyPr>
          <a:lstStyle/>
          <a:p>
            <a:r>
              <a:rPr lang="tr-TR" sz="3600" b="1" dirty="0" smtClean="0"/>
              <a:t>SAĞLIK HİZMETLERİ ve YARDIMCI SAĞLIK HİZMETLERİ SINIFI</a:t>
            </a:r>
            <a:endParaRPr lang="tr-TR" sz="3600" b="1" dirty="0"/>
          </a:p>
        </p:txBody>
      </p:sp>
      <p:sp>
        <p:nvSpPr>
          <p:cNvPr id="3" name="Alt Başlık 2"/>
          <p:cNvSpPr>
            <a:spLocks noGrp="1"/>
          </p:cNvSpPr>
          <p:nvPr>
            <p:ph type="subTitle" idx="1"/>
          </p:nvPr>
        </p:nvSpPr>
        <p:spPr>
          <a:xfrm>
            <a:off x="326571" y="1149531"/>
            <a:ext cx="11390811" cy="5460275"/>
          </a:xfrm>
        </p:spPr>
        <p:txBody>
          <a:bodyPr>
            <a:normAutofit lnSpcReduction="10000"/>
          </a:bodyPr>
          <a:lstStyle/>
          <a:p>
            <a:pPr algn="just"/>
            <a:r>
              <a:rPr lang="tr-TR" sz="3600" dirty="0" smtClean="0"/>
              <a:t>III-Bu sınıf, sağlık hizmetlerinde(hayvan sağlığı dahil) mesleki eğitim görerek yetişmiş olan tabip, diş tabibi, eczacı, veteriner hekim, gibi memurlar ile bu hizmet sahasında çalışan yüksek öğrenim görmüş </a:t>
            </a:r>
            <a:r>
              <a:rPr lang="tr-TR" sz="3600" dirty="0" err="1" smtClean="0"/>
              <a:t>fizikoterapist</a:t>
            </a:r>
            <a:r>
              <a:rPr lang="tr-TR" sz="3600" dirty="0" smtClean="0"/>
              <a:t>, tıp </a:t>
            </a:r>
            <a:r>
              <a:rPr lang="tr-TR" sz="3600" dirty="0" err="1" smtClean="0"/>
              <a:t>teknoloğu</a:t>
            </a:r>
            <a:r>
              <a:rPr lang="tr-TR" sz="3600" dirty="0" smtClean="0"/>
              <a:t>, ebe, hemşire, sağlık memuru, sosyal hizmet mütehassısı, biyolog, psikolog, diyetçi, sağlık mühendisi, sağlık fizikçisi, sağlık idarecisi ile ebe ve hemşire, hemşire yardımcısı(fizik tedavi, laboratuvar, eczacı, diş anestezi, röntgen teknisyenleri ve yardımcıları, çevre sağlığı ve toplum sağlığı teknisyeni dahil) sağlık savaş memuru, hayvan sağlık memuru ve benzeri sağlık personelini kapsar.</a:t>
            </a:r>
            <a:endParaRPr lang="tr-TR" sz="3600" dirty="0"/>
          </a:p>
        </p:txBody>
      </p:sp>
    </p:spTree>
    <p:extLst>
      <p:ext uri="{BB962C8B-B14F-4D97-AF65-F5344CB8AC3E}">
        <p14:creationId xmlns:p14="http://schemas.microsoft.com/office/powerpoint/2010/main" val="42257556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2069" y="248194"/>
            <a:ext cx="11612879" cy="457200"/>
          </a:xfrm>
        </p:spPr>
        <p:txBody>
          <a:bodyPr>
            <a:normAutofit fontScale="90000"/>
          </a:bodyPr>
          <a:lstStyle/>
          <a:p>
            <a:pPr algn="ctr"/>
            <a:r>
              <a:rPr lang="tr-TR" sz="2800" b="1" dirty="0" smtClean="0"/>
              <a:t>DERECE YÜKSELMESİNİN USUL VE ŞARTLARI</a:t>
            </a:r>
            <a:endParaRPr lang="tr-TR" sz="2800" b="1" dirty="0"/>
          </a:p>
        </p:txBody>
      </p:sp>
      <p:sp>
        <p:nvSpPr>
          <p:cNvPr id="3" name="İçerik Yer Tutucusu 2"/>
          <p:cNvSpPr>
            <a:spLocks noGrp="1"/>
          </p:cNvSpPr>
          <p:nvPr>
            <p:ph idx="1"/>
          </p:nvPr>
        </p:nvSpPr>
        <p:spPr>
          <a:xfrm>
            <a:off x="117566" y="862149"/>
            <a:ext cx="11717383" cy="5669280"/>
          </a:xfrm>
        </p:spPr>
        <p:txBody>
          <a:bodyPr/>
          <a:lstStyle/>
          <a:p>
            <a:pPr marL="0" indent="0">
              <a:buNone/>
            </a:pPr>
            <a:r>
              <a:rPr lang="tr-TR" dirty="0" smtClean="0"/>
              <a:t>Madde : 68</a:t>
            </a:r>
          </a:p>
          <a:p>
            <a:pPr marL="514350" indent="-514350" algn="just">
              <a:buAutoNum type="alphaUcParenR"/>
            </a:pPr>
            <a:r>
              <a:rPr lang="tr-TR" dirty="0" smtClean="0"/>
              <a:t>Derece </a:t>
            </a:r>
            <a:r>
              <a:rPr lang="tr-TR" dirty="0"/>
              <a:t>yükselmesi yapılabilmesi için: </a:t>
            </a:r>
            <a:endParaRPr lang="tr-TR" dirty="0" smtClean="0"/>
          </a:p>
          <a:p>
            <a:pPr marL="0" indent="0" algn="just">
              <a:buNone/>
            </a:pPr>
            <a:r>
              <a:rPr lang="tr-TR" dirty="0" smtClean="0"/>
              <a:t>a</a:t>
            </a:r>
            <a:r>
              <a:rPr lang="tr-TR" dirty="0"/>
              <a:t>) (Değişik: 26/6/1984 - KHK 241/4 </a:t>
            </a:r>
            <a:r>
              <a:rPr lang="tr-TR" dirty="0" err="1"/>
              <a:t>md.</a:t>
            </a:r>
            <a:r>
              <a:rPr lang="tr-TR" dirty="0"/>
              <a:t>) Üst derecelerden boş bir kadronun bulunması, </a:t>
            </a:r>
            <a:endParaRPr lang="tr-TR" dirty="0" smtClean="0"/>
          </a:p>
          <a:p>
            <a:pPr marL="0" indent="0" algn="just">
              <a:buNone/>
            </a:pPr>
            <a:r>
              <a:rPr lang="tr-TR" dirty="0" smtClean="0"/>
              <a:t>b</a:t>
            </a:r>
            <a:r>
              <a:rPr lang="tr-TR" dirty="0"/>
              <a:t>) Derecesi içinde en az 3 yıl ve bu derecenin 3 üncü kademesinde 1 yıl bulunmuş, </a:t>
            </a:r>
            <a:r>
              <a:rPr lang="tr-TR" dirty="0" smtClean="0"/>
              <a:t> </a:t>
            </a:r>
          </a:p>
          <a:p>
            <a:pPr marL="0" indent="0" algn="just">
              <a:buNone/>
            </a:pPr>
            <a:r>
              <a:rPr lang="tr-TR" dirty="0" smtClean="0"/>
              <a:t>c)Kadronun </a:t>
            </a:r>
            <a:r>
              <a:rPr lang="tr-TR" dirty="0"/>
              <a:t>tahsis edildiği görev için öngörülen nitelikleri elde etmiş, </a:t>
            </a:r>
            <a:endParaRPr lang="tr-TR" dirty="0" smtClean="0"/>
          </a:p>
          <a:p>
            <a:pPr marL="0" indent="0" algn="just">
              <a:buNone/>
            </a:pPr>
            <a:r>
              <a:rPr lang="tr-TR" dirty="0" smtClean="0"/>
              <a:t>d</a:t>
            </a:r>
            <a:r>
              <a:rPr lang="tr-TR" dirty="0"/>
              <a:t>) (Mülga: 13/2/2011 - 6111/101 </a:t>
            </a:r>
            <a:r>
              <a:rPr lang="tr-TR" dirty="0" err="1"/>
              <a:t>md.</a:t>
            </a:r>
            <a:r>
              <a:rPr lang="tr-TR" dirty="0"/>
              <a:t>) olması </a:t>
            </a:r>
            <a:r>
              <a:rPr lang="tr-TR" dirty="0" smtClean="0"/>
              <a:t>şarttır.</a:t>
            </a:r>
          </a:p>
          <a:p>
            <a:pPr marL="0" indent="0" algn="just">
              <a:buNone/>
            </a:pPr>
            <a:r>
              <a:rPr lang="tr-TR" dirty="0" smtClean="0"/>
              <a:t>Not: 67 </a:t>
            </a:r>
            <a:r>
              <a:rPr lang="tr-TR" dirty="0" err="1" smtClean="0"/>
              <a:t>nci</a:t>
            </a:r>
            <a:r>
              <a:rPr lang="tr-TR" dirty="0" smtClean="0"/>
              <a:t> madde uyarınca kadro şartı bulunmadığından, bulunduğu derecenin üçüncü kademesinde bulunan memurların aylıkları bir üst dereceye yükseltilir.</a:t>
            </a:r>
            <a:endParaRPr lang="tr-TR" dirty="0"/>
          </a:p>
        </p:txBody>
      </p:sp>
    </p:spTree>
    <p:extLst>
      <p:ext uri="{BB962C8B-B14F-4D97-AF65-F5344CB8AC3E}">
        <p14:creationId xmlns:p14="http://schemas.microsoft.com/office/powerpoint/2010/main" val="26838713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1886" y="222068"/>
            <a:ext cx="11536680" cy="365761"/>
          </a:xfrm>
        </p:spPr>
        <p:txBody>
          <a:bodyPr>
            <a:noAutofit/>
          </a:bodyPr>
          <a:lstStyle/>
          <a:p>
            <a:pPr algn="ctr"/>
            <a:r>
              <a:rPr lang="tr-TR" sz="2800" b="1" dirty="0" smtClean="0"/>
              <a:t>DERECE YÜKSELMESİNDE AYLIĞA HAK KAZANMA</a:t>
            </a:r>
            <a:endParaRPr lang="tr-TR" sz="2800" b="1" dirty="0"/>
          </a:p>
        </p:txBody>
      </p:sp>
      <p:sp>
        <p:nvSpPr>
          <p:cNvPr id="3" name="İçerik Yer Tutucusu 2"/>
          <p:cNvSpPr>
            <a:spLocks noGrp="1"/>
          </p:cNvSpPr>
          <p:nvPr>
            <p:ph idx="1"/>
          </p:nvPr>
        </p:nvSpPr>
        <p:spPr>
          <a:xfrm>
            <a:off x="391887" y="836022"/>
            <a:ext cx="11536680" cy="5327877"/>
          </a:xfrm>
        </p:spPr>
        <p:txBody>
          <a:bodyPr/>
          <a:lstStyle/>
          <a:p>
            <a:pPr marL="0" indent="0">
              <a:buNone/>
            </a:pPr>
            <a:r>
              <a:rPr lang="tr-TR" dirty="0" smtClean="0"/>
              <a:t>Madde : 161</a:t>
            </a:r>
          </a:p>
          <a:p>
            <a:pPr marL="0" indent="0" algn="just">
              <a:buNone/>
            </a:pPr>
            <a:r>
              <a:rPr lang="tr-TR" dirty="0"/>
              <a:t> Derece yükselmesi veya daha aşağı bir dereceye atama halinde, A) (Değişik: 26/6/1984 – KHK-241/8 </a:t>
            </a:r>
            <a:r>
              <a:rPr lang="tr-TR" dirty="0" err="1"/>
              <a:t>md.</a:t>
            </a:r>
            <a:r>
              <a:rPr lang="tr-TR" dirty="0"/>
              <a:t>) Bulunduğu dereceden yukarı derecelere atanan memur</a:t>
            </a:r>
            <a:r>
              <a:rPr lang="tr-TR" dirty="0" smtClean="0"/>
              <a:t>;</a:t>
            </a:r>
          </a:p>
          <a:p>
            <a:pPr marL="0" indent="0" algn="just">
              <a:buNone/>
            </a:pPr>
            <a:r>
              <a:rPr lang="tr-TR" dirty="0" smtClean="0"/>
              <a:t>a</a:t>
            </a:r>
            <a:r>
              <a:rPr lang="tr-TR" dirty="0"/>
              <a:t>) 68 </a:t>
            </a:r>
            <a:r>
              <a:rPr lang="tr-TR" dirty="0" err="1"/>
              <a:t>nci</a:t>
            </a:r>
            <a:r>
              <a:rPr lang="tr-TR" dirty="0"/>
              <a:t> maddenin (B) bendi hükümleri saklı kalmak kaydıyla, yeni girdiği derecenin ilk kademe göstergesine, </a:t>
            </a:r>
            <a:endParaRPr lang="tr-TR" dirty="0" smtClean="0"/>
          </a:p>
          <a:p>
            <a:pPr marL="0" indent="0" algn="just">
              <a:buNone/>
            </a:pPr>
            <a:r>
              <a:rPr lang="tr-TR" dirty="0" smtClean="0"/>
              <a:t>b</a:t>
            </a:r>
            <a:r>
              <a:rPr lang="tr-TR" dirty="0"/>
              <a:t>) Yeni girdiği derecenin ilk kademe göstergesi evvelce iktisap ettiği göstergeden düşük ise, iktisap ettiği göstergeye eşit olan kademenin göstergesine, </a:t>
            </a:r>
            <a:endParaRPr lang="tr-TR" dirty="0" smtClean="0"/>
          </a:p>
          <a:p>
            <a:pPr marL="0" indent="0" algn="just">
              <a:buNone/>
            </a:pPr>
            <a:r>
              <a:rPr lang="tr-TR" dirty="0" smtClean="0"/>
              <a:t>        Tekabül </a:t>
            </a:r>
            <a:r>
              <a:rPr lang="tr-TR" dirty="0"/>
              <a:t>eden aylığı </a:t>
            </a:r>
            <a:r>
              <a:rPr lang="tr-TR" dirty="0" smtClean="0"/>
              <a:t>alır.</a:t>
            </a:r>
          </a:p>
          <a:p>
            <a:pPr marL="0" indent="0" algn="just">
              <a:buNone/>
            </a:pPr>
            <a:r>
              <a:rPr lang="tr-TR" dirty="0"/>
              <a:t> </a:t>
            </a:r>
            <a:r>
              <a:rPr lang="tr-TR" dirty="0" smtClean="0"/>
              <a:t>       Alt </a:t>
            </a:r>
            <a:r>
              <a:rPr lang="tr-TR" dirty="0"/>
              <a:t>derecede eşit göstergeli kademede geçirilen süre dikkate alınır. </a:t>
            </a:r>
          </a:p>
        </p:txBody>
      </p:sp>
    </p:spTree>
    <p:extLst>
      <p:ext uri="{BB962C8B-B14F-4D97-AF65-F5344CB8AC3E}">
        <p14:creationId xmlns:p14="http://schemas.microsoft.com/office/powerpoint/2010/main" val="181393748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9397" y="130630"/>
            <a:ext cx="11397803" cy="384525"/>
          </a:xfrm>
        </p:spPr>
        <p:txBody>
          <a:bodyPr>
            <a:normAutofit fontScale="90000"/>
          </a:bodyPr>
          <a:lstStyle/>
          <a:p>
            <a:pPr algn="ctr"/>
            <a:r>
              <a:rPr lang="tr-TR" sz="2800" b="1" dirty="0" smtClean="0"/>
              <a:t>AYLIKSIZ İZİN DEĞERLENDİRMESİ</a:t>
            </a:r>
            <a:endParaRPr lang="tr-TR" sz="2800" b="1" dirty="0"/>
          </a:p>
        </p:txBody>
      </p:sp>
      <p:sp>
        <p:nvSpPr>
          <p:cNvPr id="3" name="İçerik Yer Tutucusu 2"/>
          <p:cNvSpPr>
            <a:spLocks noGrp="1"/>
          </p:cNvSpPr>
          <p:nvPr>
            <p:ph idx="1"/>
          </p:nvPr>
        </p:nvSpPr>
        <p:spPr>
          <a:xfrm>
            <a:off x="218941" y="515154"/>
            <a:ext cx="11668259" cy="6207617"/>
          </a:xfrm>
        </p:spPr>
        <p:txBody>
          <a:bodyPr/>
          <a:lstStyle/>
          <a:p>
            <a:pPr marL="0" indent="0">
              <a:buNone/>
            </a:pPr>
            <a:r>
              <a:rPr lang="tr-TR" sz="2400" dirty="0" smtClean="0"/>
              <a:t>Madde : 36-C/8</a:t>
            </a:r>
          </a:p>
          <a:p>
            <a:pPr marL="0" indent="0" algn="just">
              <a:buNone/>
            </a:pPr>
            <a:r>
              <a:rPr lang="tr-TR" sz="2400" dirty="0" smtClean="0"/>
              <a:t>-Bilindiği üzere 10.02.2016 tarihli ve 29620 sayılı Resmi </a:t>
            </a:r>
            <a:r>
              <a:rPr lang="tr-TR" sz="2400" dirty="0" err="1" smtClean="0"/>
              <a:t>Gazete’de</a:t>
            </a:r>
            <a:r>
              <a:rPr lang="tr-TR" sz="2400" dirty="0" smtClean="0"/>
              <a:t> yayımlanan 6663 sayılı Kanunun 5 inci maddesi ile 657 sayılı Devlet Memurları Kanununun 36 </a:t>
            </a:r>
            <a:r>
              <a:rPr lang="tr-TR" sz="2400" dirty="0" err="1" smtClean="0"/>
              <a:t>ncı</a:t>
            </a:r>
            <a:r>
              <a:rPr lang="tr-TR" sz="2400" dirty="0" smtClean="0"/>
              <a:t> maddesinin (C) fıkrasına eklenen 8 inci bendi uyarınca 657 sayılı Devlet Memurları Kanununun 108/B maddesine göre aylıksız izin kullananların bu süreleri memurların kazanılmış hak aylık derece ve kademelerinde değerlendirilir.</a:t>
            </a:r>
          </a:p>
          <a:p>
            <a:pPr marL="0" indent="0" algn="just">
              <a:buNone/>
            </a:pPr>
            <a:r>
              <a:rPr lang="tr-TR" sz="2400" dirty="0"/>
              <a:t>-</a:t>
            </a:r>
            <a:r>
              <a:rPr lang="tr-TR" sz="2400" dirty="0" smtClean="0"/>
              <a:t>Ancak, 657 sayılı Kanunun 108 inci maddesinin (B) fıkrası dışında kalan maddelere göre kullanılan aylıksız izin süreleri için değerlendirme yapılmayacak, terfi tarihi, kullanılan aylıksız izin süresi kadar ötelenecektir.</a:t>
            </a:r>
          </a:p>
          <a:p>
            <a:pPr marL="0" indent="0" algn="just">
              <a:buNone/>
            </a:pPr>
            <a:r>
              <a:rPr lang="tr-TR" sz="2400" dirty="0" smtClean="0"/>
              <a:t>ÖRNEK: </a:t>
            </a:r>
          </a:p>
          <a:p>
            <a:pPr marL="0" indent="0" algn="just">
              <a:buNone/>
            </a:pPr>
            <a:r>
              <a:rPr lang="tr-TR" sz="2400" dirty="0" smtClean="0"/>
              <a:t>SON DERECE VE KADEMESİ  :  7/2</a:t>
            </a:r>
          </a:p>
          <a:p>
            <a:pPr marL="0" indent="0" algn="just">
              <a:buNone/>
            </a:pPr>
            <a:r>
              <a:rPr lang="tr-TR" sz="2400" dirty="0" smtClean="0"/>
              <a:t>TERFİ TARİHİ                            : 23.07.2021                   23.07.2021</a:t>
            </a:r>
          </a:p>
          <a:p>
            <a:pPr marL="0" indent="0" algn="just">
              <a:buNone/>
            </a:pPr>
            <a:r>
              <a:rPr lang="tr-TR" sz="2400" dirty="0" smtClean="0"/>
              <a:t>KULLANILAN AYLIKSIZ İZİN    : 11 ay, 22 gün               </a:t>
            </a:r>
            <a:r>
              <a:rPr lang="tr-TR" sz="2400" u="sng" dirty="0" smtClean="0"/>
              <a:t>22  11        :</a:t>
            </a:r>
          </a:p>
          <a:p>
            <a:pPr marL="0" indent="0" algn="just">
              <a:buNone/>
            </a:pPr>
            <a:r>
              <a:rPr lang="tr-TR" sz="2400" dirty="0"/>
              <a:t> </a:t>
            </a:r>
            <a:r>
              <a:rPr lang="tr-TR" sz="2400" dirty="0" smtClean="0"/>
              <a:t>                                                                                          15.07.2023 (Müteakip terfi tarihi)</a:t>
            </a:r>
          </a:p>
          <a:p>
            <a:pPr marL="0" indent="0" algn="just">
              <a:buNone/>
            </a:pPr>
            <a:r>
              <a:rPr lang="tr-TR" sz="2400" dirty="0"/>
              <a:t> </a:t>
            </a:r>
            <a:r>
              <a:rPr lang="tr-TR" sz="2400" dirty="0" smtClean="0"/>
              <a:t>                                                                                                      </a:t>
            </a:r>
          </a:p>
          <a:p>
            <a:pPr marL="0" indent="0" algn="just">
              <a:buNone/>
            </a:pPr>
            <a:endParaRPr lang="tr-TR" sz="2400" dirty="0" smtClean="0"/>
          </a:p>
          <a:p>
            <a:pPr marL="0" indent="0" algn="just">
              <a:buNone/>
            </a:pPr>
            <a:endParaRPr lang="tr-TR" dirty="0"/>
          </a:p>
        </p:txBody>
      </p:sp>
    </p:spTree>
    <p:extLst>
      <p:ext uri="{BB962C8B-B14F-4D97-AF65-F5344CB8AC3E}">
        <p14:creationId xmlns:p14="http://schemas.microsoft.com/office/powerpoint/2010/main" val="344010816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78823" y="248193"/>
            <a:ext cx="10974977" cy="509453"/>
          </a:xfrm>
        </p:spPr>
        <p:txBody>
          <a:bodyPr>
            <a:normAutofit/>
          </a:bodyPr>
          <a:lstStyle/>
          <a:p>
            <a:pPr algn="ctr"/>
            <a:r>
              <a:rPr lang="tr-TR" sz="2800" b="1" dirty="0" smtClean="0"/>
              <a:t>KADEME İLERLEMESİNDE AYLIĞA HAK KAZANMA</a:t>
            </a:r>
            <a:endParaRPr lang="tr-TR" sz="2800" b="1" dirty="0"/>
          </a:p>
        </p:txBody>
      </p:sp>
      <p:sp>
        <p:nvSpPr>
          <p:cNvPr id="3" name="İçerik Yer Tutucusu 2"/>
          <p:cNvSpPr>
            <a:spLocks noGrp="1"/>
          </p:cNvSpPr>
          <p:nvPr>
            <p:ph idx="1"/>
          </p:nvPr>
        </p:nvSpPr>
        <p:spPr>
          <a:xfrm>
            <a:off x="770709" y="757646"/>
            <a:ext cx="10974977" cy="5171123"/>
          </a:xfrm>
        </p:spPr>
        <p:txBody>
          <a:bodyPr>
            <a:normAutofit lnSpcReduction="10000"/>
          </a:bodyPr>
          <a:lstStyle/>
          <a:p>
            <a:pPr marL="0" indent="0">
              <a:buNone/>
            </a:pPr>
            <a:r>
              <a:rPr lang="tr-TR" dirty="0" smtClean="0"/>
              <a:t>Madde : 166</a:t>
            </a:r>
          </a:p>
          <a:p>
            <a:pPr marL="0" indent="0" algn="just">
              <a:buNone/>
            </a:pPr>
            <a:r>
              <a:rPr lang="tr-TR" dirty="0" smtClean="0"/>
              <a:t>Kademe </a:t>
            </a:r>
            <a:r>
              <a:rPr lang="tr-TR" dirty="0"/>
              <a:t>ilerlemesinde Devlet Memuru, bu ilerlemeye </a:t>
            </a:r>
            <a:r>
              <a:rPr lang="tr-TR" dirty="0" err="1"/>
              <a:t>müstehak</a:t>
            </a:r>
            <a:r>
              <a:rPr lang="tr-TR" dirty="0"/>
              <a:t> olduğu tarihi takip eden ay başından itibaren aynı derecenin bir ileri kademesine ait aylığa hak kazanır. </a:t>
            </a:r>
            <a:endParaRPr lang="tr-TR" dirty="0" smtClean="0"/>
          </a:p>
          <a:p>
            <a:pPr marL="0" indent="0" algn="just">
              <a:buNone/>
            </a:pPr>
            <a:endParaRPr lang="tr-TR" dirty="0"/>
          </a:p>
          <a:p>
            <a:pPr marL="0" indent="0" algn="ctr">
              <a:buNone/>
            </a:pPr>
            <a:r>
              <a:rPr lang="tr-TR" dirty="0" smtClean="0"/>
              <a:t>DERECE DEĞİŞİKLİĞİNDE AYLIĞA HAK KAZANMA</a:t>
            </a:r>
          </a:p>
          <a:p>
            <a:pPr marL="0" indent="0" algn="ctr">
              <a:buNone/>
            </a:pPr>
            <a:endParaRPr lang="tr-TR" b="1" dirty="0" smtClean="0"/>
          </a:p>
          <a:p>
            <a:pPr marL="0" indent="0">
              <a:buNone/>
            </a:pPr>
            <a:r>
              <a:rPr lang="tr-TR" dirty="0" smtClean="0"/>
              <a:t>Madde : 167</a:t>
            </a:r>
          </a:p>
          <a:p>
            <a:pPr marL="0" indent="0" algn="just">
              <a:buNone/>
            </a:pPr>
            <a:r>
              <a:rPr lang="tr-TR" dirty="0"/>
              <a:t>Derece yükselmesinde veya daha aşağı derecelere atamada memur, yükseldiği veya atandığı derecenin görevine başladığı tarihi takip eden aybaşından itibaren bu derecenin 161 inci maddeye göre kazandığı kademe aylığını alır. </a:t>
            </a: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40749346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030310" y="1"/>
            <a:ext cx="10323490" cy="734096"/>
          </a:xfrm>
        </p:spPr>
        <p:txBody>
          <a:bodyPr>
            <a:normAutofit/>
          </a:bodyPr>
          <a:lstStyle/>
          <a:p>
            <a:pPr algn="ctr"/>
            <a:r>
              <a:rPr lang="tr-TR" sz="2800" b="1" dirty="0" smtClean="0"/>
              <a:t>SİGORTALI HİZMET DEĞERLENDİRİLMESİ</a:t>
            </a:r>
            <a:endParaRPr lang="tr-TR" sz="2800" b="1" dirty="0"/>
          </a:p>
        </p:txBody>
      </p:sp>
      <p:sp>
        <p:nvSpPr>
          <p:cNvPr id="3" name="İçerik Yer Tutucusu 2"/>
          <p:cNvSpPr>
            <a:spLocks noGrp="1"/>
          </p:cNvSpPr>
          <p:nvPr>
            <p:ph idx="1"/>
          </p:nvPr>
        </p:nvSpPr>
        <p:spPr>
          <a:xfrm>
            <a:off x="824248" y="734097"/>
            <a:ext cx="10529552" cy="5442866"/>
          </a:xfrm>
        </p:spPr>
        <p:txBody>
          <a:bodyPr/>
          <a:lstStyle/>
          <a:p>
            <a:pPr marL="0" indent="0" algn="just">
              <a:buNone/>
            </a:pPr>
            <a:r>
              <a:rPr lang="tr-TR" dirty="0" smtClean="0"/>
              <a:t>-Bilindiği üzere, 5510 sayılı Kanun 01.10.2008 tarihinden geçerli olmak üzere yürürlüğe girmiş olup, tüm sosyal güvenlik kurumları (</a:t>
            </a:r>
            <a:r>
              <a:rPr lang="tr-TR" dirty="0" err="1" smtClean="0"/>
              <a:t>T.C.Emekli</a:t>
            </a:r>
            <a:r>
              <a:rPr lang="tr-TR" dirty="0" smtClean="0"/>
              <a:t> Sandığı, Sosyal Sigortalar Kurumu, </a:t>
            </a:r>
            <a:r>
              <a:rPr lang="tr-TR" dirty="0" err="1" smtClean="0"/>
              <a:t>Bağ-Kur</a:t>
            </a:r>
            <a:r>
              <a:rPr lang="tr-TR" dirty="0" smtClean="0"/>
              <a:t>)tek çatı altında birleştirilmiştir.(yayımlandığı Resmi Gazete:16.06.2006 tarihli ve 26200)</a:t>
            </a:r>
          </a:p>
          <a:p>
            <a:pPr marL="0" indent="0" algn="just">
              <a:buNone/>
            </a:pPr>
            <a:r>
              <a:rPr lang="tr-TR" dirty="0" smtClean="0"/>
              <a:t>-5434 sayılı Kanunun bazı maddeleri yürürlükte olup, bazı maddeleri ise yürürlükten kaldırılmıştır. </a:t>
            </a:r>
            <a:endParaRPr lang="tr-TR" dirty="0"/>
          </a:p>
          <a:p>
            <a:pPr marL="0" indent="0" algn="just">
              <a:buNone/>
            </a:pPr>
            <a:r>
              <a:rPr lang="tr-TR" dirty="0" smtClean="0"/>
              <a:t>-Bu maddelerden hizmet sürelerinin birleştirilmesine dair ek 18 inci maddesi halen yürürlükte olup, memuriyette iken çalışılan sigortalı veya bağ-kura tabi sürelerinin emekli keseneğine esas aylıklarda değerlendirme işlemleri de halen devam etmektedir.</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328747529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62885" y="154546"/>
            <a:ext cx="10490915" cy="321972"/>
          </a:xfrm>
        </p:spPr>
        <p:txBody>
          <a:bodyPr>
            <a:normAutofit fontScale="90000"/>
          </a:bodyPr>
          <a:lstStyle/>
          <a:p>
            <a:pPr algn="ctr"/>
            <a:r>
              <a:rPr lang="tr-TR" sz="2800" b="1" dirty="0" smtClean="0"/>
              <a:t>SİGORTALI HİZMET DEĞERLENDİRMESİ</a:t>
            </a:r>
            <a:endParaRPr lang="tr-TR" sz="2800" b="1" dirty="0"/>
          </a:p>
        </p:txBody>
      </p:sp>
      <p:sp>
        <p:nvSpPr>
          <p:cNvPr id="3" name="İçerik Yer Tutucusu 2"/>
          <p:cNvSpPr>
            <a:spLocks noGrp="1"/>
          </p:cNvSpPr>
          <p:nvPr>
            <p:ph idx="1"/>
          </p:nvPr>
        </p:nvSpPr>
        <p:spPr>
          <a:xfrm>
            <a:off x="347730" y="708338"/>
            <a:ext cx="11590985" cy="5468625"/>
          </a:xfrm>
        </p:spPr>
        <p:txBody>
          <a:bodyPr>
            <a:normAutofit fontScale="92500" lnSpcReduction="10000"/>
          </a:bodyPr>
          <a:lstStyle/>
          <a:p>
            <a:pPr marL="0" indent="0" algn="just">
              <a:buNone/>
            </a:pPr>
            <a:r>
              <a:rPr lang="tr-TR" dirty="0" smtClean="0"/>
              <a:t>-Sigortalı veya </a:t>
            </a:r>
            <a:r>
              <a:rPr lang="tr-TR" dirty="0" err="1" smtClean="0"/>
              <a:t>bağ-kur’a</a:t>
            </a:r>
            <a:r>
              <a:rPr lang="tr-TR" dirty="0" smtClean="0"/>
              <a:t> tabi sürelerin emekli keseneğine esas aylığında değerlendirilebilmesi için bazı şartlar bulunmaktadır. </a:t>
            </a:r>
          </a:p>
          <a:p>
            <a:pPr marL="0" indent="0" algn="just">
              <a:buNone/>
            </a:pPr>
            <a:r>
              <a:rPr lang="tr-TR" dirty="0"/>
              <a:t> </a:t>
            </a:r>
            <a:r>
              <a:rPr lang="tr-TR" dirty="0" smtClean="0"/>
              <a:t>1-Sigortalı veya </a:t>
            </a:r>
            <a:r>
              <a:rPr lang="tr-TR" dirty="0" err="1" smtClean="0"/>
              <a:t>bağ-kur’a</a:t>
            </a:r>
            <a:r>
              <a:rPr lang="tr-TR" dirty="0" smtClean="0"/>
              <a:t> tabi hizmet sürelerinin 18 yaş ve tahsil seviyesi üstünde geçmiş olması,</a:t>
            </a:r>
          </a:p>
          <a:p>
            <a:pPr marL="0" indent="0" algn="just">
              <a:buNone/>
            </a:pPr>
            <a:r>
              <a:rPr lang="tr-TR" dirty="0"/>
              <a:t> </a:t>
            </a:r>
            <a:r>
              <a:rPr lang="tr-TR" dirty="0" smtClean="0"/>
              <a:t>2-01.10.2008 tarihinden önce memuriyet hizmetinin bulunması,</a:t>
            </a:r>
          </a:p>
          <a:p>
            <a:pPr marL="0" indent="0" algn="just">
              <a:buNone/>
            </a:pPr>
            <a:r>
              <a:rPr lang="tr-TR" dirty="0" smtClean="0"/>
              <a:t>(memuriyet, vekil öğretmenlik, vekil imamlık, vekil mühendislik veya yedek subay askerlik vb.)</a:t>
            </a:r>
          </a:p>
          <a:p>
            <a:pPr marL="0" indent="0" algn="just">
              <a:buNone/>
            </a:pPr>
            <a:r>
              <a:rPr lang="tr-TR" dirty="0" smtClean="0"/>
              <a:t>3-Sosyal Güvenlik Kurumuna prim ödendiğine dair belgenin ibraz edilmesi,</a:t>
            </a:r>
          </a:p>
          <a:p>
            <a:pPr marL="0" indent="0" algn="just">
              <a:buNone/>
            </a:pPr>
            <a:r>
              <a:rPr lang="tr-TR" dirty="0" smtClean="0"/>
              <a:t>-Bu şartlar sağlandığı takdirde sigortalı veya </a:t>
            </a:r>
            <a:r>
              <a:rPr lang="tr-TR" dirty="0" err="1" smtClean="0"/>
              <a:t>bağ-kur’a</a:t>
            </a:r>
            <a:r>
              <a:rPr lang="tr-TR" dirty="0" smtClean="0"/>
              <a:t> tabi  ya da Banka emekli sandıklarına tabi olarak geçen süreler ilgililerin emekli keseneğine esas aylıklarında değerlendirilmektedir.</a:t>
            </a:r>
          </a:p>
          <a:p>
            <a:pPr marL="0" indent="0" algn="just">
              <a:buNone/>
            </a:pPr>
            <a:r>
              <a:rPr lang="tr-TR" dirty="0" smtClean="0"/>
              <a:t>-Şayet kişi başka bir kurumda memur olarak çalışmakta iken Bakanlığımız emrinde bir göreve naklen atanmış olursa, bu durumda değerlendirme işlemi ilk görev yaptığı kurum tarafından yapılacaktır.</a:t>
            </a:r>
          </a:p>
        </p:txBody>
      </p:sp>
    </p:spTree>
    <p:extLst>
      <p:ext uri="{BB962C8B-B14F-4D97-AF65-F5344CB8AC3E}">
        <p14:creationId xmlns:p14="http://schemas.microsoft.com/office/powerpoint/2010/main" val="73226419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09451" y="143691"/>
            <a:ext cx="10844349" cy="522515"/>
          </a:xfrm>
        </p:spPr>
        <p:txBody>
          <a:bodyPr>
            <a:normAutofit/>
          </a:bodyPr>
          <a:lstStyle/>
          <a:p>
            <a:pPr algn="ctr"/>
            <a:r>
              <a:rPr lang="tr-TR" sz="2800" b="1" dirty="0" smtClean="0"/>
              <a:t>PERSONEL BİLGİ VE YÖNETİM SİSTEMİNDE YAPILACAK İŞLEMLER</a:t>
            </a:r>
            <a:endParaRPr lang="tr-TR" sz="2800" b="1" dirty="0"/>
          </a:p>
        </p:txBody>
      </p:sp>
      <p:sp>
        <p:nvSpPr>
          <p:cNvPr id="3" name="İçerik Yer Tutucusu 2"/>
          <p:cNvSpPr>
            <a:spLocks noGrp="1"/>
          </p:cNvSpPr>
          <p:nvPr>
            <p:ph idx="1"/>
          </p:nvPr>
        </p:nvSpPr>
        <p:spPr>
          <a:xfrm>
            <a:off x="509451" y="888274"/>
            <a:ext cx="10844349" cy="5630092"/>
          </a:xfrm>
        </p:spPr>
        <p:txBody>
          <a:bodyPr>
            <a:normAutofit fontScale="92500"/>
          </a:bodyPr>
          <a:lstStyle/>
          <a:p>
            <a:pPr marL="0" indent="0" algn="just">
              <a:buNone/>
            </a:pPr>
            <a:r>
              <a:rPr lang="tr-TR" dirty="0" smtClean="0"/>
              <a:t>Personel Bilgi ve Yönetim Sistemi üzerinde 8 yılda bir terfi işlemleri yapılırken ‘‘özlük’’ kısmına girilen bilgilerde bazı kurallara dikkat edilmelidir.</a:t>
            </a:r>
          </a:p>
          <a:p>
            <a:pPr marL="0" indent="0" algn="just">
              <a:buNone/>
            </a:pPr>
            <a:r>
              <a:rPr lang="tr-TR" dirty="0" smtClean="0"/>
              <a:t>1-Sözleşmeli(4/B) olarak göreve başlayan ve 632 sayılı Kanun Hükmünde Kararname ile 6495 sayılı Kanun kapsamında kadrolu olarak atananların 8 yıl hak ediş tarihleri ‘’özlük’’ kısmına kadrolu olarak atandıkları tarih girilecek ve bu tarihten itibaren 8 yıl hizmet süresini tamamlayanların kademe ilerlemeleri yapılacaktır.</a:t>
            </a:r>
          </a:p>
          <a:p>
            <a:pPr marL="0" indent="0" algn="just">
              <a:buNone/>
            </a:pPr>
            <a:r>
              <a:rPr lang="tr-TR" dirty="0" smtClean="0"/>
              <a:t>2-Sözleşmeli(4/B) olarak geçen süreler 8 yıl hizmet süresi hesabında dikkate alınmayacaktır.</a:t>
            </a:r>
          </a:p>
          <a:p>
            <a:pPr marL="0" indent="0" algn="just">
              <a:buNone/>
            </a:pPr>
            <a:r>
              <a:rPr lang="tr-TR" dirty="0" smtClean="0"/>
              <a:t>3-Personel Bilgi ve Yönetim Sistemi üzerinde yapılacak işlemlerde sıkıntı yaşanmaması için ‘’özlük’’ kısmındaki tüm bilgilerin mutlaka doğru olarak girilmiş olması büyük önem taşımaktadır.</a:t>
            </a:r>
          </a:p>
          <a:p>
            <a:pPr marL="0" indent="0" algn="just">
              <a:buNone/>
            </a:pPr>
            <a:r>
              <a:rPr lang="tr-TR" dirty="0" smtClean="0"/>
              <a:t>4-Personel </a:t>
            </a:r>
            <a:r>
              <a:rPr lang="tr-TR" dirty="0"/>
              <a:t>Bilgi ve Yönetim Sisteminde yapılacak terfi işlemlerinden sonra mutlaka onay butonundan kesinleştirme işleminin yapılması gerekmektedir.</a:t>
            </a:r>
          </a:p>
          <a:p>
            <a:pPr marL="0" indent="0" algn="just">
              <a:buNone/>
            </a:pPr>
            <a:endParaRPr lang="tr-TR" dirty="0"/>
          </a:p>
        </p:txBody>
      </p:sp>
    </p:spTree>
    <p:extLst>
      <p:ext uri="{BB962C8B-B14F-4D97-AF65-F5344CB8AC3E}">
        <p14:creationId xmlns:p14="http://schemas.microsoft.com/office/powerpoint/2010/main" val="411611043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011" y="91440"/>
            <a:ext cx="11573692" cy="391886"/>
          </a:xfrm>
        </p:spPr>
        <p:txBody>
          <a:bodyPr>
            <a:normAutofit fontScale="90000"/>
          </a:bodyPr>
          <a:lstStyle/>
          <a:p>
            <a:pPr algn="ctr"/>
            <a:r>
              <a:rPr lang="tr-TR" sz="2800" b="1" dirty="0"/>
              <a:t>PERSONEL BİLGİ VE YÖNETİM SİSTEMİNDE YAPILACAK İŞLEMLER</a:t>
            </a:r>
            <a:endParaRPr lang="tr-TR" sz="2800" dirty="0"/>
          </a:p>
        </p:txBody>
      </p:sp>
      <p:sp>
        <p:nvSpPr>
          <p:cNvPr id="3" name="İçerik Yer Tutucusu 2"/>
          <p:cNvSpPr>
            <a:spLocks noGrp="1"/>
          </p:cNvSpPr>
          <p:nvPr>
            <p:ph idx="1"/>
          </p:nvPr>
        </p:nvSpPr>
        <p:spPr>
          <a:xfrm>
            <a:off x="574765" y="483326"/>
            <a:ext cx="11416937" cy="6244045"/>
          </a:xfrm>
        </p:spPr>
        <p:txBody>
          <a:bodyPr>
            <a:normAutofit/>
          </a:bodyPr>
          <a:lstStyle/>
          <a:p>
            <a:pPr marL="0" indent="0" algn="just">
              <a:buNone/>
            </a:pPr>
            <a:r>
              <a:rPr lang="tr-TR" dirty="0" smtClean="0"/>
              <a:t>5-Personel Bilgi ve Yönetim Sistemi üzerinde yapılacak işlemlerde(kademe, derece, üst öğrenim, aylıksız izin, 8 yılda bir kademe vb.) değerlendirilmeleri sonucunda mutlaka kesinleştirme(onaylama) işleminin yapılması, onaylanmadığı takdirde bir sonraki yapılacak terfi işlemi sisteme gelmeyecektir.</a:t>
            </a:r>
          </a:p>
          <a:p>
            <a:pPr marL="0" indent="0" algn="just">
              <a:buNone/>
            </a:pPr>
            <a:r>
              <a:rPr lang="tr-TR" dirty="0" smtClean="0"/>
              <a:t>ÖRNEĞİN:</a:t>
            </a:r>
          </a:p>
          <a:p>
            <a:pPr marL="0" indent="0" algn="just">
              <a:buNone/>
            </a:pPr>
            <a:r>
              <a:rPr lang="tr-TR" dirty="0" smtClean="0"/>
              <a:t>-15.11.2021-14.12.2021 tarihleri arasında kademe ilerlemesi veya derece yükselmesi yapılacakların listesi sisteme getirilerek, listede yer alan memurların kademe ilerlemeleri ile derece yükselmeleri(girilen tüm bilgiler doğru olduğu takdirde) çıktısı alınarak makam onayına sunulacak ve makam tarafından imzalandıktan sonra onaylama işlemine geçilecektir. </a:t>
            </a:r>
          </a:p>
          <a:p>
            <a:pPr marL="0" indent="0" algn="just">
              <a:buNone/>
            </a:pPr>
            <a:r>
              <a:rPr lang="tr-TR" dirty="0"/>
              <a:t>-</a:t>
            </a:r>
            <a:r>
              <a:rPr lang="tr-TR" dirty="0" smtClean="0"/>
              <a:t>Onaylama yapıldıktan sonra kademe ilerlemeleri veya derece yükselmeleri liste halinde yapılmış olsa da tüm memurların hizmet belgelerine otomatik olarak atacaktır</a:t>
            </a:r>
            <a:r>
              <a:rPr lang="tr-TR" dirty="0" smtClean="0">
                <a:solidFill>
                  <a:srgbClr val="FF0000"/>
                </a:solidFill>
              </a:rPr>
              <a:t>…</a:t>
            </a:r>
          </a:p>
          <a:p>
            <a:pPr marL="0" indent="0" algn="just">
              <a:buNone/>
            </a:pPr>
            <a:endParaRPr lang="tr-TR" dirty="0" smtClean="0"/>
          </a:p>
          <a:p>
            <a:pPr marL="0" indent="0" algn="just">
              <a:buNone/>
            </a:pPr>
            <a:endParaRPr lang="tr-TR" dirty="0"/>
          </a:p>
        </p:txBody>
      </p:sp>
    </p:spTree>
    <p:extLst>
      <p:ext uri="{BB962C8B-B14F-4D97-AF65-F5344CB8AC3E}">
        <p14:creationId xmlns:p14="http://schemas.microsoft.com/office/powerpoint/2010/main" val="10147693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idx="1"/>
          </p:nvPr>
        </p:nvSpPr>
        <p:spPr/>
        <p:txBody>
          <a:bodyPr/>
          <a:lstStyle/>
          <a:p>
            <a:endParaRPr lang="tr-TR" dirty="0" smtClean="0"/>
          </a:p>
          <a:p>
            <a:endParaRPr lang="tr-TR" dirty="0"/>
          </a:p>
          <a:p>
            <a:pPr marL="0" indent="0" algn="ctr">
              <a:buNone/>
            </a:pPr>
            <a:r>
              <a:rPr lang="tr-TR" sz="4000" dirty="0" smtClean="0"/>
              <a:t>BENİ DİNLEDİĞİNİZ İÇİN</a:t>
            </a:r>
          </a:p>
          <a:p>
            <a:pPr marL="0" indent="0" algn="ctr">
              <a:buNone/>
            </a:pPr>
            <a:r>
              <a:rPr lang="tr-TR" sz="4000" dirty="0" smtClean="0"/>
              <a:t>TEŞEKKÜR EDERİM</a:t>
            </a:r>
            <a:endParaRPr lang="tr-TR" sz="4000" dirty="0"/>
          </a:p>
        </p:txBody>
      </p:sp>
    </p:spTree>
    <p:extLst>
      <p:ext uri="{BB962C8B-B14F-4D97-AF65-F5344CB8AC3E}">
        <p14:creationId xmlns:p14="http://schemas.microsoft.com/office/powerpoint/2010/main" val="27473442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dirty="0"/>
              <a:t>AVUKATLIK HİZMETLERİ SINIFI</a:t>
            </a:r>
            <a:endParaRPr lang="tr-TR" sz="4000" b="1" dirty="0"/>
          </a:p>
        </p:txBody>
      </p:sp>
      <p:sp>
        <p:nvSpPr>
          <p:cNvPr id="3" name="İçerik Yer Tutucusu 2"/>
          <p:cNvSpPr>
            <a:spLocks noGrp="1"/>
          </p:cNvSpPr>
          <p:nvPr>
            <p:ph idx="1"/>
          </p:nvPr>
        </p:nvSpPr>
        <p:spPr/>
        <p:txBody>
          <a:bodyPr>
            <a:normAutofit/>
          </a:bodyPr>
          <a:lstStyle/>
          <a:p>
            <a:pPr marL="0" indent="0" algn="just">
              <a:buNone/>
            </a:pPr>
            <a:endParaRPr lang="tr-TR" sz="3200" dirty="0" smtClean="0"/>
          </a:p>
          <a:p>
            <a:pPr marL="0" indent="0" algn="just">
              <a:buNone/>
            </a:pPr>
            <a:endParaRPr lang="tr-TR" sz="3200" dirty="0"/>
          </a:p>
          <a:p>
            <a:pPr marL="0" indent="0" algn="just">
              <a:buNone/>
            </a:pPr>
            <a:r>
              <a:rPr lang="tr-TR" sz="3200" dirty="0" smtClean="0"/>
              <a:t>IV-Avukatlık </a:t>
            </a:r>
            <a:r>
              <a:rPr lang="tr-TR" sz="3200" dirty="0"/>
              <a:t>hizmetleri sınıfı, özel kanunlarına göre avukatlık ruhsatına sahip, baroya kayıtlı ve kurumlarını yargı mercilerinde temsil yetkisini haiz olan memurları kapsar.</a:t>
            </a:r>
          </a:p>
          <a:p>
            <a:pPr marL="0" indent="0" algn="just">
              <a:buNone/>
            </a:pPr>
            <a:endParaRPr lang="tr-TR" sz="3200" dirty="0"/>
          </a:p>
        </p:txBody>
      </p:sp>
    </p:spTree>
    <p:extLst>
      <p:ext uri="{BB962C8B-B14F-4D97-AF65-F5344CB8AC3E}">
        <p14:creationId xmlns:p14="http://schemas.microsoft.com/office/powerpoint/2010/main" val="3577762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a:t>Yardımcı Hizmetler Sınıfı</a:t>
            </a:r>
            <a:endParaRPr lang="tr-TR" sz="4000" dirty="0"/>
          </a:p>
        </p:txBody>
      </p:sp>
      <p:sp>
        <p:nvSpPr>
          <p:cNvPr id="3" name="İçerik Yer Tutucusu 2"/>
          <p:cNvSpPr>
            <a:spLocks noGrp="1"/>
          </p:cNvSpPr>
          <p:nvPr>
            <p:ph idx="1"/>
          </p:nvPr>
        </p:nvSpPr>
        <p:spPr>
          <a:xfrm>
            <a:off x="838200" y="1825625"/>
            <a:ext cx="10515600" cy="4810306"/>
          </a:xfrm>
        </p:spPr>
        <p:txBody>
          <a:bodyPr>
            <a:normAutofit fontScale="77500" lnSpcReduction="20000"/>
          </a:bodyPr>
          <a:lstStyle/>
          <a:p>
            <a:pPr marL="0" indent="0">
              <a:buNone/>
            </a:pPr>
            <a:endParaRPr lang="tr-TR" sz="4000" dirty="0" smtClean="0"/>
          </a:p>
          <a:p>
            <a:pPr marL="0" indent="0" algn="just">
              <a:buNone/>
            </a:pPr>
            <a:r>
              <a:rPr lang="tr-TR" sz="4000" dirty="0" smtClean="0"/>
              <a:t>V-Yardımcı </a:t>
            </a:r>
            <a:r>
              <a:rPr lang="tr-TR" sz="4000" dirty="0"/>
              <a:t>hizmetler sınıfı, kurumlarda her türlü yazı ve dosya dağıtmak ve toplamak, müracaat sahiplerini karşılamak ve yol göstermek; hizmet yerlerini temizleme, aydınlatma ve ısıtma işlerinde çalışmak veya basit iklim rasatlarını yapmak; ilaçlama yapmak veya yaptırmak veya tedavi kurumlarında hastaların ve hastanelerin temizliği ve basit bakımı ile ilgili hizmetleri yapmak veya kurumlarda koruma ve muhafaza hizmetleri gibi ana hizmetlere yardımcı mahiyetteki görevlerde her kurumun özel bünyesine göre ve yine </a:t>
            </a:r>
            <a:r>
              <a:rPr lang="tr-TR" sz="4000" dirty="0" smtClean="0"/>
              <a:t>bu </a:t>
            </a:r>
            <a:r>
              <a:rPr lang="tr-TR" sz="4000" dirty="0"/>
              <a:t>mahiyette olmak üzere ihdasına lüzum gördüğü yardımcı hizmetleri ifa ile görevli bulunanlardan 4 üncü maddenin (D) bendinde tanımlananların dışında kalanları kapsar.</a:t>
            </a:r>
          </a:p>
          <a:p>
            <a:pPr marL="0" indent="0">
              <a:buNone/>
            </a:pPr>
            <a:endParaRPr lang="tr-TR" sz="4000" dirty="0"/>
          </a:p>
        </p:txBody>
      </p:sp>
    </p:spTree>
    <p:extLst>
      <p:ext uri="{BB962C8B-B14F-4D97-AF65-F5344CB8AC3E}">
        <p14:creationId xmlns:p14="http://schemas.microsoft.com/office/powerpoint/2010/main" val="31401664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66590" y="91441"/>
            <a:ext cx="10425953" cy="1495312"/>
          </a:xfrm>
        </p:spPr>
        <p:txBody>
          <a:bodyPr>
            <a:noAutofit/>
          </a:bodyPr>
          <a:lstStyle/>
          <a:p>
            <a:r>
              <a:rPr lang="tr-TR" sz="2800" b="1" dirty="0" smtClean="0"/>
              <a:t>                                               ORTAK HÜKÜMLER</a:t>
            </a:r>
            <a:br>
              <a:rPr lang="tr-TR" sz="2800" b="1" dirty="0" smtClean="0"/>
            </a:br>
            <a:r>
              <a:rPr lang="tr-TR" sz="2800" b="1" dirty="0" smtClean="0"/>
              <a:t>A)Sınıfların öğrenim durumlarına göre giriş(başlangıç) derece ve kademesi ile yükselebilecek derece ve kademeleri aşağıdaki tabloda gösterilmiştir</a:t>
            </a:r>
            <a:r>
              <a:rPr lang="tr-TR" sz="2800" dirty="0" smtClean="0"/>
              <a:t>. </a:t>
            </a:r>
            <a:endParaRPr lang="tr-TR" sz="2800" dirty="0"/>
          </a:p>
        </p:txBody>
      </p:sp>
      <p:sp>
        <p:nvSpPr>
          <p:cNvPr id="3" name="İçerik Yer Tutucusu 2"/>
          <p:cNvSpPr>
            <a:spLocks noGrp="1"/>
          </p:cNvSpPr>
          <p:nvPr>
            <p:ph idx="1"/>
          </p:nvPr>
        </p:nvSpPr>
        <p:spPr>
          <a:xfrm>
            <a:off x="403412" y="1788460"/>
            <a:ext cx="11536040" cy="5069540"/>
          </a:xfrm>
        </p:spPr>
        <p:txBody>
          <a:bodyPr>
            <a:normAutofit fontScale="85000" lnSpcReduction="20000"/>
          </a:bodyPr>
          <a:lstStyle/>
          <a:p>
            <a:pPr marL="0" indent="0">
              <a:buNone/>
            </a:pPr>
            <a:r>
              <a:rPr lang="tr-TR" sz="3000" dirty="0" smtClean="0"/>
              <a:t>                                                                             GİRİŞ                        YÜKSELEBİLECEK     </a:t>
            </a:r>
          </a:p>
          <a:p>
            <a:pPr marL="0" indent="0">
              <a:buNone/>
            </a:pPr>
            <a:r>
              <a:rPr lang="tr-TR" sz="3000" dirty="0" smtClean="0"/>
              <a:t>ÖĞRENİM DURUMU                                        DERECE/KADEME  DERECE/KADEME </a:t>
            </a:r>
          </a:p>
          <a:p>
            <a:pPr marL="0" indent="0">
              <a:buNone/>
            </a:pPr>
            <a:r>
              <a:rPr lang="tr-TR" sz="3000" dirty="0" smtClean="0"/>
              <a:t>İlkokulu bitirenler                                                   15          1            </a:t>
            </a:r>
            <a:r>
              <a:rPr lang="tr-TR" sz="3000" dirty="0" smtClean="0">
                <a:solidFill>
                  <a:srgbClr val="FF0000"/>
                </a:solidFill>
              </a:rPr>
              <a:t>7  </a:t>
            </a:r>
            <a:r>
              <a:rPr lang="tr-TR" sz="3000" dirty="0" smtClean="0"/>
              <a:t>             son</a:t>
            </a:r>
          </a:p>
          <a:p>
            <a:pPr marL="0" indent="0">
              <a:buNone/>
            </a:pPr>
            <a:r>
              <a:rPr lang="tr-TR" sz="3000" dirty="0" smtClean="0"/>
              <a:t>Ortaokulu bitirenler                                               14          2            </a:t>
            </a:r>
            <a:r>
              <a:rPr lang="tr-TR" sz="3000" dirty="0" smtClean="0">
                <a:solidFill>
                  <a:srgbClr val="FF0000"/>
                </a:solidFill>
              </a:rPr>
              <a:t>5</a:t>
            </a:r>
            <a:r>
              <a:rPr lang="tr-TR" sz="3000" dirty="0" smtClean="0"/>
              <a:t>               son</a:t>
            </a:r>
          </a:p>
          <a:p>
            <a:pPr marL="0" indent="0">
              <a:buNone/>
            </a:pPr>
            <a:r>
              <a:rPr lang="tr-TR" sz="3000" dirty="0" smtClean="0"/>
              <a:t>Ortaokul dengi mesleki veya Teknik öğrenim    14           3           </a:t>
            </a:r>
            <a:r>
              <a:rPr lang="tr-TR" sz="3000" dirty="0" smtClean="0">
                <a:solidFill>
                  <a:srgbClr val="FF0000"/>
                </a:solidFill>
              </a:rPr>
              <a:t>5</a:t>
            </a:r>
            <a:r>
              <a:rPr lang="tr-TR" sz="3000" dirty="0" smtClean="0"/>
              <a:t>               son</a:t>
            </a:r>
          </a:p>
          <a:p>
            <a:pPr marL="0" indent="0">
              <a:buNone/>
            </a:pPr>
            <a:r>
              <a:rPr lang="tr-TR" sz="3000" dirty="0" smtClean="0"/>
              <a:t>Ortaokul üstü 1 yıl mesleki veya teknik </a:t>
            </a:r>
            <a:r>
              <a:rPr lang="tr-TR" sz="3000" dirty="0" err="1" smtClean="0"/>
              <a:t>öğr</a:t>
            </a:r>
            <a:r>
              <a:rPr lang="tr-TR" sz="3000" dirty="0" smtClean="0"/>
              <a:t>.       13          1            </a:t>
            </a:r>
            <a:r>
              <a:rPr lang="tr-TR" sz="3000" dirty="0" smtClean="0">
                <a:solidFill>
                  <a:srgbClr val="FF0000"/>
                </a:solidFill>
              </a:rPr>
              <a:t>4 </a:t>
            </a:r>
            <a:r>
              <a:rPr lang="tr-TR" sz="3000" dirty="0" smtClean="0"/>
              <a:t>              son  </a:t>
            </a:r>
          </a:p>
          <a:p>
            <a:pPr marL="0" indent="0">
              <a:buNone/>
            </a:pPr>
            <a:r>
              <a:rPr lang="tr-TR" sz="3000" dirty="0" smtClean="0"/>
              <a:t>Ortaokul üstü 2 yıl  mesleki veya teknik </a:t>
            </a:r>
            <a:r>
              <a:rPr lang="tr-TR" sz="3000" dirty="0" err="1" smtClean="0"/>
              <a:t>öğr</a:t>
            </a:r>
            <a:r>
              <a:rPr lang="tr-TR" sz="3000" dirty="0" smtClean="0"/>
              <a:t>.      13          2            </a:t>
            </a:r>
            <a:r>
              <a:rPr lang="tr-TR" sz="3000" dirty="0" smtClean="0">
                <a:solidFill>
                  <a:srgbClr val="FF0000"/>
                </a:solidFill>
              </a:rPr>
              <a:t>4</a:t>
            </a:r>
            <a:r>
              <a:rPr lang="tr-TR" sz="3000" dirty="0" smtClean="0"/>
              <a:t>               son</a:t>
            </a:r>
          </a:p>
          <a:p>
            <a:pPr marL="0" indent="0">
              <a:buNone/>
            </a:pPr>
            <a:r>
              <a:rPr lang="tr-TR" sz="3000" dirty="0" smtClean="0"/>
              <a:t>Liseyi bitirenler                                                        13          3            </a:t>
            </a:r>
            <a:r>
              <a:rPr lang="tr-TR" sz="3000" dirty="0" smtClean="0">
                <a:solidFill>
                  <a:srgbClr val="FF0000"/>
                </a:solidFill>
              </a:rPr>
              <a:t>3  </a:t>
            </a:r>
            <a:r>
              <a:rPr lang="tr-TR" sz="3000" dirty="0" smtClean="0"/>
              <a:t>             son        </a:t>
            </a:r>
          </a:p>
          <a:p>
            <a:pPr marL="0" indent="0">
              <a:buNone/>
            </a:pPr>
            <a:endParaRPr lang="tr-TR" sz="3600" dirty="0" smtClean="0"/>
          </a:p>
          <a:p>
            <a:pPr marL="0" indent="0">
              <a:buNone/>
            </a:pPr>
            <a:r>
              <a:rPr lang="tr-TR" sz="4200" dirty="0" smtClean="0"/>
              <a:t>                                                                         </a:t>
            </a:r>
            <a:endParaRPr lang="tr-TR" dirty="0"/>
          </a:p>
          <a:p>
            <a:pPr marL="0" indent="0">
              <a:buNone/>
            </a:pPr>
            <a:endParaRPr lang="tr-TR" dirty="0" smtClean="0"/>
          </a:p>
          <a:p>
            <a:pPr marL="0" indent="0">
              <a:buNone/>
            </a:pPr>
            <a:r>
              <a:rPr lang="tr-TR" dirty="0" smtClean="0"/>
              <a:t>   </a:t>
            </a:r>
            <a:endParaRPr lang="tr-TR" dirty="0"/>
          </a:p>
        </p:txBody>
      </p:sp>
    </p:spTree>
    <p:extLst>
      <p:ext uri="{BB962C8B-B14F-4D97-AF65-F5344CB8AC3E}">
        <p14:creationId xmlns:p14="http://schemas.microsoft.com/office/powerpoint/2010/main" val="26310015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 </a:t>
            </a:r>
            <a:r>
              <a:rPr lang="tr-TR" sz="3600" b="1" dirty="0"/>
              <a:t>ORTAK HÜKÜMLER</a:t>
            </a:r>
            <a:br>
              <a:rPr lang="tr-TR" sz="3600" b="1" dirty="0"/>
            </a:br>
            <a:r>
              <a:rPr lang="tr-TR" sz="3600" b="1" dirty="0"/>
              <a:t>A)Sınıfların öğrenim durumlarına göre giriş(başlangıç) derece ve kademesi ile yükselebilecek derece ve kademeleri aşağıdaki tabloda gösterilmiştir</a:t>
            </a:r>
            <a:r>
              <a:rPr lang="tr-TR" sz="3600" dirty="0"/>
              <a:t>. </a:t>
            </a:r>
          </a:p>
        </p:txBody>
      </p:sp>
      <p:sp>
        <p:nvSpPr>
          <p:cNvPr id="3" name="İçerik Yer Tutucusu 2"/>
          <p:cNvSpPr>
            <a:spLocks noGrp="1"/>
          </p:cNvSpPr>
          <p:nvPr>
            <p:ph idx="1"/>
          </p:nvPr>
        </p:nvSpPr>
        <p:spPr>
          <a:xfrm>
            <a:off x="376519" y="2286000"/>
            <a:ext cx="11698940" cy="4413477"/>
          </a:xfrm>
        </p:spPr>
        <p:txBody>
          <a:bodyPr>
            <a:normAutofit/>
          </a:bodyPr>
          <a:lstStyle/>
          <a:p>
            <a:pPr marL="0" indent="0">
              <a:buNone/>
            </a:pPr>
            <a:r>
              <a:rPr lang="tr-TR" dirty="0" smtClean="0"/>
              <a:t>                                                                        GİRİŞ                             YÜKSELEBİLECEK     </a:t>
            </a:r>
            <a:endParaRPr lang="tr-TR" dirty="0"/>
          </a:p>
          <a:p>
            <a:pPr marL="0" indent="0">
              <a:buNone/>
            </a:pPr>
            <a:r>
              <a:rPr lang="tr-TR" dirty="0"/>
              <a:t>ÖĞRENİM DURUMU                              </a:t>
            </a:r>
            <a:r>
              <a:rPr lang="tr-TR" dirty="0" smtClean="0"/>
              <a:t>      DERECE/KADEME       DERECE/KADEME </a:t>
            </a:r>
            <a:endParaRPr lang="tr-TR" dirty="0"/>
          </a:p>
          <a:p>
            <a:pPr marL="0" indent="0">
              <a:buNone/>
            </a:pPr>
            <a:r>
              <a:rPr lang="tr-TR" dirty="0" smtClean="0"/>
              <a:t>Lise dengi mesleki veya teknik öğrenim         12          </a:t>
            </a:r>
            <a:r>
              <a:rPr lang="tr-TR" dirty="0"/>
              <a:t>2</a:t>
            </a:r>
            <a:r>
              <a:rPr lang="tr-TR" dirty="0" smtClean="0"/>
              <a:t>                        3            son </a:t>
            </a:r>
          </a:p>
          <a:p>
            <a:pPr marL="0" indent="0">
              <a:buNone/>
            </a:pPr>
            <a:r>
              <a:rPr lang="tr-TR" dirty="0" smtClean="0"/>
              <a:t>Lise veya dengi okullar üstü 1 yıllık mesleki</a:t>
            </a:r>
          </a:p>
          <a:p>
            <a:pPr marL="0" indent="0">
              <a:buNone/>
            </a:pPr>
            <a:r>
              <a:rPr lang="tr-TR" dirty="0" smtClean="0"/>
              <a:t>Veya teknik öğrenimi bitirenler                       11          1                        2            son</a:t>
            </a:r>
          </a:p>
          <a:p>
            <a:pPr marL="0" indent="0">
              <a:buNone/>
            </a:pPr>
            <a:r>
              <a:rPr lang="tr-TR" dirty="0" smtClean="0"/>
              <a:t>Lise veya dengi okullar üstü 2 yıl veya orta</a:t>
            </a:r>
          </a:p>
          <a:p>
            <a:pPr marL="0" indent="0">
              <a:buNone/>
            </a:pPr>
            <a:r>
              <a:rPr lang="tr-TR" dirty="0" smtClean="0"/>
              <a:t>Okul üstü en az 5 yıllık mesleki veya teknik   10          1                       2            son             </a:t>
            </a:r>
            <a:endParaRPr lang="tr-TR" dirty="0"/>
          </a:p>
        </p:txBody>
      </p:sp>
    </p:spTree>
    <p:extLst>
      <p:ext uri="{BB962C8B-B14F-4D97-AF65-F5344CB8AC3E}">
        <p14:creationId xmlns:p14="http://schemas.microsoft.com/office/powerpoint/2010/main" val="10981691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elge" ma:contentTypeID="0x01010051D7C39C1B8B0C418611E891EFC7D9C8" ma:contentTypeVersion="1" ma:contentTypeDescription="Yeni belge oluşturun." ma:contentTypeScope="" ma:versionID="c66a8c4b848cc5315524a28821a485db">
  <xsd:schema xmlns:xsd="http://www.w3.org/2001/XMLSchema" xmlns:xs="http://www.w3.org/2001/XMLSchema" xmlns:p="http://schemas.microsoft.com/office/2006/metadata/properties" xmlns:ns1="http://schemas.microsoft.com/sharepoint/v3" targetNamespace="http://schemas.microsoft.com/office/2006/metadata/properties" ma:root="true" ma:fieldsID="14d4e3fdf9f7a112181f73f79ec0ec6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Zamanlama Başlangıç Tarihi" ma:description="Zamanlama Başlangıç Tarihi, Yayımlama özelliği tarafından oluşturulan bir site sütunudur. Bu sütun, bu sayfanın site ziyaretçilerine ilk kez görüntüleneceği tarih ve zamanı belirtmek için kullanılır." ma:internalName="PublishingStartDate">
      <xsd:simpleType>
        <xsd:restriction base="dms:Unknown"/>
      </xsd:simpleType>
    </xsd:element>
    <xsd:element name="PublishingExpirationDate" ma:index="9" nillable="true" ma:displayName="Zamanlama Bitiş Tarihi" ma:description="Zamanlama Bitiş Tarihi, Yayımlama özelliği tarafından oluşturulan bir site sütunudur. Bu sütun, bu sayfanın site ziyaretçilerine artık görüntülenmeyeceği tarih ve zamanı belirtmek için kullanılır."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C42E41D8-3A45-4960-B271-C73CAEF69FED}"/>
</file>

<file path=customXml/itemProps2.xml><?xml version="1.0" encoding="utf-8"?>
<ds:datastoreItem xmlns:ds="http://schemas.openxmlformats.org/officeDocument/2006/customXml" ds:itemID="{DA5CB16F-44CF-458A-B316-FDC7CB644FE0}"/>
</file>

<file path=customXml/itemProps3.xml><?xml version="1.0" encoding="utf-8"?>
<ds:datastoreItem xmlns:ds="http://schemas.openxmlformats.org/officeDocument/2006/customXml" ds:itemID="{A2409286-C8FC-4C17-BE0B-7109B203B2DA}"/>
</file>

<file path=docProps/app.xml><?xml version="1.0" encoding="utf-8"?>
<Properties xmlns="http://schemas.openxmlformats.org/officeDocument/2006/extended-properties" xmlns:vt="http://schemas.openxmlformats.org/officeDocument/2006/docPropsVTypes">
  <TotalTime>1449</TotalTime>
  <Words>5024</Words>
  <Application>Microsoft Office PowerPoint</Application>
  <PresentationFormat>Geniş ekran</PresentationFormat>
  <Paragraphs>495</Paragraphs>
  <Slides>58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58</vt:i4>
      </vt:variant>
    </vt:vector>
  </HeadingPairs>
  <TitlesOfParts>
    <vt:vector size="62" baseType="lpstr">
      <vt:lpstr>Arial</vt:lpstr>
      <vt:lpstr>Calibri</vt:lpstr>
      <vt:lpstr>Calibri Light</vt:lpstr>
      <vt:lpstr>Office Teması</vt:lpstr>
      <vt:lpstr>T.C. TARIM ve ORMAN BAKANLIIĞI Personel Genel Müdürlüğü  Kadro ve Terfi İşlemleri Daire Başkanlığı  </vt:lpstr>
      <vt:lpstr>657 SAYILI KANUNDA İNTİBAK VE TERFİ İLE İLGİLİ KULLANILAN MADDELER VE AÇIKLAMALARI</vt:lpstr>
      <vt:lpstr>GENEL İDARE HİZMETLERİ SINIFI</vt:lpstr>
      <vt:lpstr>TEKNİK HİZMETLER SINIFI</vt:lpstr>
      <vt:lpstr>SAĞLIK HİZMETLERİ ve YARDIMCI SAĞLIK HİZMETLERİ SINIFI</vt:lpstr>
      <vt:lpstr>AVUKATLIK HİZMETLERİ SINIFI</vt:lpstr>
      <vt:lpstr>Yardımcı Hizmetler Sınıfı</vt:lpstr>
      <vt:lpstr>                                               ORTAK HÜKÜMLER A)Sınıfların öğrenim durumlarına göre giriş(başlangıç) derece ve kademesi ile yükselebilecek derece ve kademeleri aşağıdaki tabloda gösterilmiştir. </vt:lpstr>
      <vt:lpstr> ORTAK HÜKÜMLER A)Sınıfların öğrenim durumlarına göre giriş(başlangıç) derece ve kademesi ile yükselebilecek derece ve kademeleri aşağıdaki tabloda gösterilmiştir. </vt:lpstr>
      <vt:lpstr>                                               ORTAK HÜKÜMLER A)Sınıfların öğrenim durumlarına göre giriş(başlangıç) derece ve kademesi ile yükselebilecek derece ve kademeleri aşağıdaki tabloda gösterilmiştir. </vt:lpstr>
      <vt:lpstr>36.MADDENİN A/1 FIKRASI</vt:lpstr>
      <vt:lpstr>36.MADDENİN  A/2 FIKRASI</vt:lpstr>
      <vt:lpstr>36.MADDENİN A/3 FIKRASI</vt:lpstr>
      <vt:lpstr>36.MADDENİN A/4 FIKRASI</vt:lpstr>
      <vt:lpstr>36.MADDENİN A/5 FIKRASI</vt:lpstr>
      <vt:lpstr>36.MADDENİN  6/a FIKRASI </vt:lpstr>
      <vt:lpstr>36.MADDENİN 6/b FIKRASI</vt:lpstr>
      <vt:lpstr>36.MADDENİN A/7 FIKRASI</vt:lpstr>
      <vt:lpstr>36.MADDENİN A/9 FIKRASI</vt:lpstr>
      <vt:lpstr>36.MADDENİN A/10 FIKRASI</vt:lpstr>
      <vt:lpstr>36.MADDENİN A/11 FIKRASI</vt:lpstr>
      <vt:lpstr>36.MADDENİN 12/a FIKRASI</vt:lpstr>
      <vt:lpstr>36.MADDENİN 12/b FIKRASI</vt:lpstr>
      <vt:lpstr>36.MADDENİN 12/c FIKRASI</vt:lpstr>
      <vt:lpstr>36.MADDENİN 12/d FIKRASI</vt:lpstr>
      <vt:lpstr>ÜST ÖĞRENİM DEĞERLENDİRMESİ YAPILIRKEN DİKKATE ALINMASI GEREKEN HUSUSLAR</vt:lpstr>
      <vt:lpstr>ÜST ÖĞRENİM DEĞERLENDİRMESİ YAPARKEN DİKKATE ALINMASI GEREKEN HUSUSLAR</vt:lpstr>
      <vt:lpstr>ÜST ÖĞRENİM DEĞERLENDİRMESİ YAPARKEN DİKKATE ALINMASI GEREKEN HUSUSLAR</vt:lpstr>
      <vt:lpstr>ÜST ÖĞRENİM DEĞERLENDİRMESİ YAPARKEN DİKKATE ALINMASI GEREKEN HUSUSLAR</vt:lpstr>
      <vt:lpstr>ÜST ÖĞRENİM DEĞERLENDİRMESİ YAPARKEN DİKKATE ALINMASI GEREKEN HUSUSLAR</vt:lpstr>
      <vt:lpstr>ÜST ÖĞRENİM DEĞERLENDİRMESİ      ÖRNEK-1</vt:lpstr>
      <vt:lpstr>ÜST ÖĞRENİM DEĞERLENDİRMESİ      ÖRNEK-2</vt:lpstr>
      <vt:lpstr>ÜST ÖĞRENİM DEĞERLENDİRMESİ    ÖRNEK-3</vt:lpstr>
      <vt:lpstr>ÜST ÖĞRENİM DEĞERLENDİRME ÖRNEK-4</vt:lpstr>
      <vt:lpstr>ÜST ÖĞRENİM DEĞERLENDİRMESİ     ÖRNEK-5</vt:lpstr>
      <vt:lpstr>ÜST ÖĞRENİM DEĞERLENDİRME ÖRNEK-6</vt:lpstr>
      <vt:lpstr>MESLEKİ FAALİYET DEĞERLENDİRMESİ</vt:lpstr>
      <vt:lpstr>MESLEKİ FAALİYET ÖRNEK-1</vt:lpstr>
      <vt:lpstr>MESLEKİ FAALİYET DEĞERLENDİRMESİ ÖRNEK-2</vt:lpstr>
      <vt:lpstr>ADAY MEMURLUKTA YAPILACAK İNTİBAK İŞLEMİ</vt:lpstr>
      <vt:lpstr>ADAY MEMURLUKTA YAPILACAK İNTİBAK İŞLEMİ</vt:lpstr>
      <vt:lpstr>YÜKSELİNEBİLECEK DERECENİN ÜSTÜNDE BİR DERECEYE YÜKSELME</vt:lpstr>
      <vt:lpstr>EK GÖSTERGELERİN UYGULANMASI</vt:lpstr>
      <vt:lpstr>EK GÖSTERGE ÖRNEKLERİ</vt:lpstr>
      <vt:lpstr>ADAYLIĞIN KALDIRILMASI VE ASLİ DEVLET MEMURLUĞUNA ATANMA</vt:lpstr>
      <vt:lpstr>ADAYLIKTA GEÇEN SÜRELERİN DEĞERLENDİRİLMESİ</vt:lpstr>
      <vt:lpstr>KADEME İLERLEMESİ</vt:lpstr>
      <vt:lpstr>8 YILDA BİR KADEME İLERLEMESİNİN UYGULANMASI</vt:lpstr>
      <vt:lpstr>KADROSUZLUK NEDENİYLE DERECE YÜKSELMESİ YAPAMAYANLARIN AYLIKLARI</vt:lpstr>
      <vt:lpstr>DERECE YÜKSELMESİNİN USUL VE ŞARTLARI</vt:lpstr>
      <vt:lpstr>DERECE YÜKSELMESİNDE AYLIĞA HAK KAZANMA</vt:lpstr>
      <vt:lpstr>AYLIKSIZ İZİN DEĞERLENDİRMESİ</vt:lpstr>
      <vt:lpstr>KADEME İLERLEMESİNDE AYLIĞA HAK KAZANMA</vt:lpstr>
      <vt:lpstr>SİGORTALI HİZMET DEĞERLENDİRİLMESİ</vt:lpstr>
      <vt:lpstr>SİGORTALI HİZMET DEĞERLENDİRMESİ</vt:lpstr>
      <vt:lpstr>PERSONEL BİLGİ VE YÖNETİM SİSTEMİNDE YAPILACAK İŞLEMLER</vt:lpstr>
      <vt:lpstr>PERSONEL BİLGİ VE YÖNETİM SİSTEMİNDE YAPILACAK İŞLEMLER</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Samsung</dc:creator>
  <cp:lastModifiedBy>Nadir İPEKLİ</cp:lastModifiedBy>
  <cp:revision>592</cp:revision>
  <dcterms:created xsi:type="dcterms:W3CDTF">2022-03-05T10:50:08Z</dcterms:created>
  <dcterms:modified xsi:type="dcterms:W3CDTF">2022-05-20T14:37:46Z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0x01010051D7C39C1B8B0C418611E891EFC7D9C8</vt:lpwstr>
  </property>
</Properties>
</file>