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drawing8.xml" ContentType="application/vnd.ms-office.drawingml.diagramDrawing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9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9.xml" ContentType="application/vnd.openxmlformats-officedocument.drawingml.diagramStyle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257" r:id="rId3"/>
    <p:sldId id="265" r:id="rId4"/>
    <p:sldId id="258" r:id="rId5"/>
    <p:sldId id="264" r:id="rId6"/>
    <p:sldId id="266" r:id="rId7"/>
    <p:sldId id="267" r:id="rId8"/>
    <p:sldId id="271" r:id="rId9"/>
    <p:sldId id="268" r:id="rId10"/>
    <p:sldId id="269" r:id="rId11"/>
    <p:sldId id="270" r:id="rId12"/>
    <p:sldId id="272" r:id="rId13"/>
    <p:sldId id="279" r:id="rId14"/>
    <p:sldId id="286" r:id="rId15"/>
    <p:sldId id="287" r:id="rId16"/>
    <p:sldId id="288" r:id="rId17"/>
    <p:sldId id="273" r:id="rId18"/>
    <p:sldId id="289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13D24-97AF-4D2A-AE34-EA30B37EF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23101E-A58B-4E0C-882F-1763B3E0A825}">
      <dgm:prSet/>
      <dgm:spPr/>
      <dgm:t>
        <a:bodyPr/>
        <a:lstStyle/>
        <a:p>
          <a:pPr algn="ctr" rtl="0"/>
          <a:r>
            <a:rPr lang="tr-TR" dirty="0" smtClean="0">
              <a:latin typeface="+mj-lt"/>
            </a:rPr>
            <a:t>TARIMSAL ÜRETİM/ARZ  GÜVENCESİ VE KIRSAL KALKINMA </a:t>
          </a:r>
          <a:endParaRPr lang="tr-TR" dirty="0">
            <a:latin typeface="+mj-lt"/>
          </a:endParaRPr>
        </a:p>
      </dgm:t>
    </dgm:pt>
    <dgm:pt modelId="{4EABECA1-B31D-4AE2-B87B-1FF50510BAFD}" type="parTrans" cxnId="{DF378928-959B-429D-A780-CF7C6BDAC55D}">
      <dgm:prSet/>
      <dgm:spPr/>
      <dgm:t>
        <a:bodyPr/>
        <a:lstStyle/>
        <a:p>
          <a:endParaRPr lang="tr-TR"/>
        </a:p>
      </dgm:t>
    </dgm:pt>
    <dgm:pt modelId="{3207E7FB-ED1D-4E29-8EEC-D44ABC48DC6C}" type="sibTrans" cxnId="{DF378928-959B-429D-A780-CF7C6BDAC55D}">
      <dgm:prSet/>
      <dgm:spPr/>
      <dgm:t>
        <a:bodyPr/>
        <a:lstStyle/>
        <a:p>
          <a:endParaRPr lang="tr-TR"/>
        </a:p>
      </dgm:t>
    </dgm:pt>
    <dgm:pt modelId="{CE990480-0615-4988-980A-87B57A1CC253}" type="pres">
      <dgm:prSet presAssocID="{BF513D24-97AF-4D2A-AE34-EA30B37EF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48ED25A-9D6A-41FD-B92A-204E42801952}" type="pres">
      <dgm:prSet presAssocID="{EB23101E-A58B-4E0C-882F-1763B3E0A825}" presName="parentText" presStyleLbl="node1" presStyleIdx="0" presStyleCnt="1" custScaleY="132458" custLinFactNeighborX="374" custLinFactNeighborY="-1703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A82F42-6EFD-47BA-97D7-3C81845B0AD8}" type="presOf" srcId="{EB23101E-A58B-4E0C-882F-1763B3E0A825}" destId="{148ED25A-9D6A-41FD-B92A-204E42801952}" srcOrd="0" destOrd="0" presId="urn:microsoft.com/office/officeart/2005/8/layout/vList2"/>
    <dgm:cxn modelId="{DF378928-959B-429D-A780-CF7C6BDAC55D}" srcId="{BF513D24-97AF-4D2A-AE34-EA30B37EF4A0}" destId="{EB23101E-A58B-4E0C-882F-1763B3E0A825}" srcOrd="0" destOrd="0" parTransId="{4EABECA1-B31D-4AE2-B87B-1FF50510BAFD}" sibTransId="{3207E7FB-ED1D-4E29-8EEC-D44ABC48DC6C}"/>
    <dgm:cxn modelId="{3950B80A-3F2E-4701-918E-30CEC05DAA96}" type="presOf" srcId="{BF513D24-97AF-4D2A-AE34-EA30B37EF4A0}" destId="{CE990480-0615-4988-980A-87B57A1CC253}" srcOrd="0" destOrd="0" presId="urn:microsoft.com/office/officeart/2005/8/layout/vList2"/>
    <dgm:cxn modelId="{FCAC883C-3B08-44E8-A9A6-90A45E12C77B}" type="presParOf" srcId="{CE990480-0615-4988-980A-87B57A1CC253}" destId="{148ED25A-9D6A-41FD-B92A-204E428019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38E5F-54BD-43F5-8705-0783251747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1CAF035-C526-4D20-BF64-5B2FA5717520}">
      <dgm:prSet/>
      <dgm:spPr/>
      <dgm:t>
        <a:bodyPr/>
        <a:lstStyle/>
        <a:p>
          <a:pPr algn="ctr" rtl="0"/>
          <a:r>
            <a:rPr lang="tr-TR" dirty="0" smtClean="0">
              <a:latin typeface="+mj-lt"/>
            </a:rPr>
            <a:t>GIDA VE YEM GÜVENİLİRLİĞİ  İLE BİTKİ HAYVAN SAĞLIĞI VE REFAHI</a:t>
          </a:r>
          <a:endParaRPr lang="tr-TR" dirty="0">
            <a:latin typeface="+mj-lt"/>
          </a:endParaRPr>
        </a:p>
      </dgm:t>
    </dgm:pt>
    <dgm:pt modelId="{9665FBD1-DD18-4C1F-B877-2CBA659CBC02}" type="parTrans" cxnId="{341F959B-3DC5-4D0F-8C0C-9462441B2C86}">
      <dgm:prSet/>
      <dgm:spPr/>
      <dgm:t>
        <a:bodyPr/>
        <a:lstStyle/>
        <a:p>
          <a:endParaRPr lang="tr-TR"/>
        </a:p>
      </dgm:t>
    </dgm:pt>
    <dgm:pt modelId="{81C60F30-A8F5-4637-BBF0-198B6ECD66C6}" type="sibTrans" cxnId="{341F959B-3DC5-4D0F-8C0C-9462441B2C86}">
      <dgm:prSet/>
      <dgm:spPr/>
      <dgm:t>
        <a:bodyPr/>
        <a:lstStyle/>
        <a:p>
          <a:endParaRPr lang="tr-TR"/>
        </a:p>
      </dgm:t>
    </dgm:pt>
    <dgm:pt modelId="{F106F02B-BB87-4549-8DA8-89E4A4289140}" type="pres">
      <dgm:prSet presAssocID="{FFA38E5F-54BD-43F5-8705-0783251747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EB5CE6-77DE-4DA8-B8D0-993960DBDF50}" type="pres">
      <dgm:prSet presAssocID="{F1CAF035-C526-4D20-BF64-5B2FA5717520}" presName="parentText" presStyleLbl="node1" presStyleIdx="0" presStyleCnt="1" custScaleY="12403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98122F-EB49-42C9-BE59-F6F95B3805EB}" type="presOf" srcId="{F1CAF035-C526-4D20-BF64-5B2FA5717520}" destId="{D2EB5CE6-77DE-4DA8-B8D0-993960DBDF50}" srcOrd="0" destOrd="0" presId="urn:microsoft.com/office/officeart/2005/8/layout/vList2"/>
    <dgm:cxn modelId="{341F959B-3DC5-4D0F-8C0C-9462441B2C86}" srcId="{FFA38E5F-54BD-43F5-8705-078325174759}" destId="{F1CAF035-C526-4D20-BF64-5B2FA5717520}" srcOrd="0" destOrd="0" parTransId="{9665FBD1-DD18-4C1F-B877-2CBA659CBC02}" sibTransId="{81C60F30-A8F5-4637-BBF0-198B6ECD66C6}"/>
    <dgm:cxn modelId="{7BEE9983-0404-4608-B27C-CBEB31B50270}" type="presOf" srcId="{FFA38E5F-54BD-43F5-8705-078325174759}" destId="{F106F02B-BB87-4549-8DA8-89E4A4289140}" srcOrd="0" destOrd="0" presId="urn:microsoft.com/office/officeart/2005/8/layout/vList2"/>
    <dgm:cxn modelId="{3136EF5C-24ED-42D6-86DA-827192C794D7}" type="presParOf" srcId="{F106F02B-BB87-4549-8DA8-89E4A4289140}" destId="{D2EB5CE6-77DE-4DA8-B8D0-993960DBDF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1B51A-800B-485D-A4E1-A8D1A8EDB8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4C3EC6-3CC9-4E8C-B362-BCF785B6BAFA}">
      <dgm:prSet custT="1"/>
      <dgm:spPr/>
      <dgm:t>
        <a:bodyPr/>
        <a:lstStyle/>
        <a:p>
          <a:pPr algn="ctr" rtl="0"/>
          <a:r>
            <a:rPr lang="tr-TR" sz="2000" dirty="0" smtClean="0">
              <a:latin typeface="+mj-lt"/>
            </a:rPr>
            <a:t>BALIKÇILIK VE SU ÜRÜNLERİ</a:t>
          </a:r>
          <a:endParaRPr lang="tr-TR" sz="2000" dirty="0">
            <a:latin typeface="+mj-lt"/>
          </a:endParaRPr>
        </a:p>
      </dgm:t>
    </dgm:pt>
    <dgm:pt modelId="{DFE6BBBB-4DBE-423D-A991-544E67BBC106}" type="parTrans" cxnId="{1B5DCB73-E95D-4877-898C-F13EBE8D6A72}">
      <dgm:prSet/>
      <dgm:spPr/>
      <dgm:t>
        <a:bodyPr/>
        <a:lstStyle/>
        <a:p>
          <a:endParaRPr lang="tr-TR"/>
        </a:p>
      </dgm:t>
    </dgm:pt>
    <dgm:pt modelId="{816FC933-F850-4EE1-8E77-EB08CBB62DC0}" type="sibTrans" cxnId="{1B5DCB73-E95D-4877-898C-F13EBE8D6A72}">
      <dgm:prSet/>
      <dgm:spPr/>
      <dgm:t>
        <a:bodyPr/>
        <a:lstStyle/>
        <a:p>
          <a:endParaRPr lang="tr-TR"/>
        </a:p>
      </dgm:t>
    </dgm:pt>
    <dgm:pt modelId="{53DA997C-9687-42D1-BB42-6FEC90E49C62}" type="pres">
      <dgm:prSet presAssocID="{AA61B51A-800B-485D-A4E1-A8D1A8EDB8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1EB4498-DECF-4102-AD55-923F7A09B745}" type="pres">
      <dgm:prSet presAssocID="{A44C3EC6-3CC9-4E8C-B362-BCF785B6BAFA}" presName="parentText" presStyleLbl="node1" presStyleIdx="0" presStyleCnt="1" custScaleY="783027" custLinFactNeighborX="-9692" custLinFactNeighborY="1453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E73D190-13D3-41B2-9897-87A8BC918016}" type="presOf" srcId="{A44C3EC6-3CC9-4E8C-B362-BCF785B6BAFA}" destId="{01EB4498-DECF-4102-AD55-923F7A09B745}" srcOrd="0" destOrd="0" presId="urn:microsoft.com/office/officeart/2005/8/layout/vList2"/>
    <dgm:cxn modelId="{1B5DCB73-E95D-4877-898C-F13EBE8D6A72}" srcId="{AA61B51A-800B-485D-A4E1-A8D1A8EDB842}" destId="{A44C3EC6-3CC9-4E8C-B362-BCF785B6BAFA}" srcOrd="0" destOrd="0" parTransId="{DFE6BBBB-4DBE-423D-A991-544E67BBC106}" sibTransId="{816FC933-F850-4EE1-8E77-EB08CBB62DC0}"/>
    <dgm:cxn modelId="{E7D8C106-AFA8-428B-8F0F-403CBD96C6E0}" type="presOf" srcId="{AA61B51A-800B-485D-A4E1-A8D1A8EDB842}" destId="{53DA997C-9687-42D1-BB42-6FEC90E49C62}" srcOrd="0" destOrd="0" presId="urn:microsoft.com/office/officeart/2005/8/layout/vList2"/>
    <dgm:cxn modelId="{B5469C56-5BCD-470F-8F01-516DA223BC6A}" type="presParOf" srcId="{53DA997C-9687-42D1-BB42-6FEC90E49C62}" destId="{01EB4498-DECF-4102-AD55-923F7A09B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4EE86B-02ED-4F68-915B-1DFF6731E6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9F42273-95D6-4DA7-9FC0-700BEB9DA632}">
      <dgm:prSet/>
      <dgm:spPr/>
      <dgm:t>
        <a:bodyPr/>
        <a:lstStyle/>
        <a:p>
          <a:pPr algn="ctr" rtl="0"/>
          <a:r>
            <a:rPr lang="tr-TR" dirty="0" smtClean="0">
              <a:latin typeface="+mj-lt"/>
            </a:rPr>
            <a:t>TOPRAK VE SU KAYNAKLARININ SÜRDÜRÜLEBİLİR YÖNETİMİ</a:t>
          </a:r>
          <a:endParaRPr lang="tr-TR" dirty="0">
            <a:latin typeface="+mj-lt"/>
          </a:endParaRPr>
        </a:p>
      </dgm:t>
    </dgm:pt>
    <dgm:pt modelId="{90A560BF-632D-46C1-BBAC-A2DA2E222430}" type="parTrans" cxnId="{816209F1-D48B-40CD-BE2A-D366B36300BA}">
      <dgm:prSet/>
      <dgm:spPr/>
      <dgm:t>
        <a:bodyPr/>
        <a:lstStyle/>
        <a:p>
          <a:endParaRPr lang="tr-TR"/>
        </a:p>
      </dgm:t>
    </dgm:pt>
    <dgm:pt modelId="{822F612E-24CD-4975-B56D-8F96A8C0EDCF}" type="sibTrans" cxnId="{816209F1-D48B-40CD-BE2A-D366B36300BA}">
      <dgm:prSet/>
      <dgm:spPr/>
      <dgm:t>
        <a:bodyPr/>
        <a:lstStyle/>
        <a:p>
          <a:endParaRPr lang="tr-TR"/>
        </a:p>
      </dgm:t>
    </dgm:pt>
    <dgm:pt modelId="{E4717E4F-0A6D-4B62-8AD6-A31472A9D875}" type="pres">
      <dgm:prSet presAssocID="{6A4EE86B-02ED-4F68-915B-1DFF6731E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0D739C7-E630-4C7D-B6AF-B26F584D06EE}" type="pres">
      <dgm:prSet presAssocID="{99F42273-95D6-4DA7-9FC0-700BEB9DA632}" presName="parentText" presStyleLbl="node1" presStyleIdx="0" presStyleCnt="1" custScaleY="1319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6209F1-D48B-40CD-BE2A-D366B36300BA}" srcId="{6A4EE86B-02ED-4F68-915B-1DFF6731E616}" destId="{99F42273-95D6-4DA7-9FC0-700BEB9DA632}" srcOrd="0" destOrd="0" parTransId="{90A560BF-632D-46C1-BBAC-A2DA2E222430}" sibTransId="{822F612E-24CD-4975-B56D-8F96A8C0EDCF}"/>
    <dgm:cxn modelId="{01E68BFB-AB88-407D-8C87-D08C3D638DDB}" type="presOf" srcId="{6A4EE86B-02ED-4F68-915B-1DFF6731E616}" destId="{E4717E4F-0A6D-4B62-8AD6-A31472A9D875}" srcOrd="0" destOrd="0" presId="urn:microsoft.com/office/officeart/2005/8/layout/vList2"/>
    <dgm:cxn modelId="{4E417E29-4CBF-46EE-ABA8-CD533630BF0C}" type="presOf" srcId="{99F42273-95D6-4DA7-9FC0-700BEB9DA632}" destId="{F0D739C7-E630-4C7D-B6AF-B26F584D06EE}" srcOrd="0" destOrd="0" presId="urn:microsoft.com/office/officeart/2005/8/layout/vList2"/>
    <dgm:cxn modelId="{94F15CFB-FF44-4BB1-9695-0B26066F80CF}" type="presParOf" srcId="{E4717E4F-0A6D-4B62-8AD6-A31472A9D875}" destId="{F0D739C7-E630-4C7D-B6AF-B26F584D06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D63B2E-E0D0-41B8-8519-BD512EBC2C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95A812-B261-42E7-8E79-6D85DEDC74E7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 smtClean="0">
              <a:latin typeface="+mj-lt"/>
            </a:rPr>
            <a:t>DOĞA KORUMA VE BİYOLOJİK ÇEŞİTLİLİĞİN SÜRDÜRÜLEBİLİR YÖNETİMİ</a:t>
          </a:r>
          <a:endParaRPr lang="tr-TR" sz="2000" dirty="0">
            <a:latin typeface="+mj-lt"/>
          </a:endParaRPr>
        </a:p>
      </dgm:t>
    </dgm:pt>
    <dgm:pt modelId="{F2275145-1145-490A-86F1-906542B06064}" type="parTrans" cxnId="{5F6AB64F-BB0F-46FE-80A8-EEC619700950}">
      <dgm:prSet/>
      <dgm:spPr/>
      <dgm:t>
        <a:bodyPr/>
        <a:lstStyle/>
        <a:p>
          <a:endParaRPr lang="tr-TR"/>
        </a:p>
      </dgm:t>
    </dgm:pt>
    <dgm:pt modelId="{8BDDDB52-FA5D-48BE-878C-AC64C7A925D3}" type="sibTrans" cxnId="{5F6AB64F-BB0F-46FE-80A8-EEC619700950}">
      <dgm:prSet/>
      <dgm:spPr/>
      <dgm:t>
        <a:bodyPr/>
        <a:lstStyle/>
        <a:p>
          <a:endParaRPr lang="tr-TR"/>
        </a:p>
      </dgm:t>
    </dgm:pt>
    <dgm:pt modelId="{E0FA3A4F-5B86-48CF-8306-A3DF82D8256F}" type="pres">
      <dgm:prSet presAssocID="{D5D63B2E-E0D0-41B8-8519-BD512EBC2C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862AACE-969B-4D36-895F-36E9E16727F8}" type="pres">
      <dgm:prSet presAssocID="{7395A812-B261-42E7-8E79-6D85DEDC74E7}" presName="parentText" presStyleLbl="node1" presStyleIdx="0" presStyleCnt="1" custScaleY="847449" custLinFactNeighborX="2509" custLinFactNeighborY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6AB64F-BB0F-46FE-80A8-EEC619700950}" srcId="{D5D63B2E-E0D0-41B8-8519-BD512EBC2C40}" destId="{7395A812-B261-42E7-8E79-6D85DEDC74E7}" srcOrd="0" destOrd="0" parTransId="{F2275145-1145-490A-86F1-906542B06064}" sibTransId="{8BDDDB52-FA5D-48BE-878C-AC64C7A925D3}"/>
    <dgm:cxn modelId="{697D8FE7-C688-41F5-80A3-7C6A4DD69115}" type="presOf" srcId="{D5D63B2E-E0D0-41B8-8519-BD512EBC2C40}" destId="{E0FA3A4F-5B86-48CF-8306-A3DF82D8256F}" srcOrd="0" destOrd="0" presId="urn:microsoft.com/office/officeart/2005/8/layout/vList2"/>
    <dgm:cxn modelId="{28AA326F-BDB6-483E-9B57-18943318FA08}" type="presOf" srcId="{7395A812-B261-42E7-8E79-6D85DEDC74E7}" destId="{2862AACE-969B-4D36-895F-36E9E16727F8}" srcOrd="0" destOrd="0" presId="urn:microsoft.com/office/officeart/2005/8/layout/vList2"/>
    <dgm:cxn modelId="{C6D08265-6497-49B9-8E5A-D72EAC36535F}" type="presParOf" srcId="{E0FA3A4F-5B86-48CF-8306-A3DF82D8256F}" destId="{2862AACE-969B-4D36-895F-36E9E16727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F06B1A-DB99-4347-BC12-B24BA1BF65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F03634A-3E41-4DD9-B66C-C11E30E411DA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 smtClean="0">
              <a:latin typeface="+mj-lt"/>
            </a:rPr>
            <a:t>PİYASA DENETLEME VE  DÜZENLEME</a:t>
          </a:r>
          <a:endParaRPr lang="tr-TR" sz="2000" dirty="0">
            <a:latin typeface="+mj-lt"/>
          </a:endParaRPr>
        </a:p>
      </dgm:t>
    </dgm:pt>
    <dgm:pt modelId="{72A720E2-1C59-4490-9176-27583D86E1D7}" type="parTrans" cxnId="{A5FB9C2D-F767-437C-831D-F841BA02DBC8}">
      <dgm:prSet/>
      <dgm:spPr/>
      <dgm:t>
        <a:bodyPr/>
        <a:lstStyle/>
        <a:p>
          <a:endParaRPr lang="tr-TR"/>
        </a:p>
      </dgm:t>
    </dgm:pt>
    <dgm:pt modelId="{43158E54-C60E-44F3-A22C-271634E8A996}" type="sibTrans" cxnId="{A5FB9C2D-F767-437C-831D-F841BA02DBC8}">
      <dgm:prSet/>
      <dgm:spPr/>
      <dgm:t>
        <a:bodyPr/>
        <a:lstStyle/>
        <a:p>
          <a:endParaRPr lang="tr-TR"/>
        </a:p>
      </dgm:t>
    </dgm:pt>
    <dgm:pt modelId="{54B146E7-4B31-4086-AE9E-190FC0913BD7}" type="pres">
      <dgm:prSet presAssocID="{F7F06B1A-DB99-4347-BC12-B24BA1BF65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A60A143-1513-49E6-8A04-2142076270FD}" type="pres">
      <dgm:prSet presAssocID="{5F03634A-3E41-4DD9-B66C-C11E30E411DA}" presName="parentText" presStyleLbl="node1" presStyleIdx="0" presStyleCnt="1" custScaleY="813552" custLinFactNeighborX="2509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F2B9B0-A4F6-4831-ACCF-B9C3CC9A3173}" type="presOf" srcId="{F7F06B1A-DB99-4347-BC12-B24BA1BF655A}" destId="{54B146E7-4B31-4086-AE9E-190FC0913BD7}" srcOrd="0" destOrd="0" presId="urn:microsoft.com/office/officeart/2005/8/layout/vList2"/>
    <dgm:cxn modelId="{F1470B10-A86A-4529-9BBF-CB1D2484FD32}" type="presOf" srcId="{5F03634A-3E41-4DD9-B66C-C11E30E411DA}" destId="{CA60A143-1513-49E6-8A04-2142076270FD}" srcOrd="0" destOrd="0" presId="urn:microsoft.com/office/officeart/2005/8/layout/vList2"/>
    <dgm:cxn modelId="{A5FB9C2D-F767-437C-831D-F841BA02DBC8}" srcId="{F7F06B1A-DB99-4347-BC12-B24BA1BF655A}" destId="{5F03634A-3E41-4DD9-B66C-C11E30E411DA}" srcOrd="0" destOrd="0" parTransId="{72A720E2-1C59-4490-9176-27583D86E1D7}" sibTransId="{43158E54-C60E-44F3-A22C-271634E8A996}"/>
    <dgm:cxn modelId="{DEB39E5E-B7DE-48F9-AE1F-423931E755D1}" type="presParOf" srcId="{54B146E7-4B31-4086-AE9E-190FC0913BD7}" destId="{CA60A143-1513-49E6-8A04-2142076270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AB50D0-5335-40FD-84D6-4B920A4033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BBD33AC-7B38-44C0-8D82-EF044C435225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 smtClean="0">
              <a:latin typeface="+mj-lt"/>
            </a:rPr>
            <a:t>DESTEK VE YARDIMCI SÜREÇLER</a:t>
          </a:r>
          <a:endParaRPr lang="tr-TR" sz="2000" dirty="0">
            <a:latin typeface="+mj-lt"/>
          </a:endParaRPr>
        </a:p>
      </dgm:t>
    </dgm:pt>
    <dgm:pt modelId="{B9AB1309-75DC-4991-B4E7-002BB13E3CD1}" type="parTrans" cxnId="{2C061C5F-4C19-4422-AA3D-1B2AC97C6457}">
      <dgm:prSet/>
      <dgm:spPr/>
      <dgm:t>
        <a:bodyPr/>
        <a:lstStyle/>
        <a:p>
          <a:endParaRPr lang="tr-TR"/>
        </a:p>
      </dgm:t>
    </dgm:pt>
    <dgm:pt modelId="{1D3BAD6B-C448-41C0-AE09-0D15D3D2D7FA}" type="sibTrans" cxnId="{2C061C5F-4C19-4422-AA3D-1B2AC97C6457}">
      <dgm:prSet/>
      <dgm:spPr/>
      <dgm:t>
        <a:bodyPr/>
        <a:lstStyle/>
        <a:p>
          <a:endParaRPr lang="tr-TR"/>
        </a:p>
      </dgm:t>
    </dgm:pt>
    <dgm:pt modelId="{F4F997CA-0A1E-420D-B04F-9ADC45024E42}" type="pres">
      <dgm:prSet presAssocID="{75AB50D0-5335-40FD-84D6-4B920A403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88A71F8-8129-472D-A1DF-8019EDF344AC}" type="pres">
      <dgm:prSet presAssocID="{1BBD33AC-7B38-44C0-8D82-EF044C435225}" presName="parentText" presStyleLbl="node1" presStyleIdx="0" presStyleCnt="1" custScaleY="733192" custLinFactNeighborX="-590" custLinFactNeighborY="138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861715-8311-4D98-B482-2034C1FB435B}" type="presOf" srcId="{75AB50D0-5335-40FD-84D6-4B920A4033BE}" destId="{F4F997CA-0A1E-420D-B04F-9ADC45024E42}" srcOrd="0" destOrd="0" presId="urn:microsoft.com/office/officeart/2005/8/layout/vList2"/>
    <dgm:cxn modelId="{2C061C5F-4C19-4422-AA3D-1B2AC97C6457}" srcId="{75AB50D0-5335-40FD-84D6-4B920A4033BE}" destId="{1BBD33AC-7B38-44C0-8D82-EF044C435225}" srcOrd="0" destOrd="0" parTransId="{B9AB1309-75DC-4991-B4E7-002BB13E3CD1}" sibTransId="{1D3BAD6B-C448-41C0-AE09-0D15D3D2D7FA}"/>
    <dgm:cxn modelId="{D2E5ECE3-9F99-47C7-AD84-295FCC935ECD}" type="presOf" srcId="{1BBD33AC-7B38-44C0-8D82-EF044C435225}" destId="{588A71F8-8129-472D-A1DF-8019EDF344AC}" srcOrd="0" destOrd="0" presId="urn:microsoft.com/office/officeart/2005/8/layout/vList2"/>
    <dgm:cxn modelId="{C5435ADC-ED3D-4271-88D0-20F65D39215C}" type="presParOf" srcId="{F4F997CA-0A1E-420D-B04F-9ADC45024E42}" destId="{588A71F8-8129-472D-A1DF-8019EDF344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3EA510-D019-4D93-A355-2704C86672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1BD8FDB-D62C-4642-953F-7A7C876D3201}" type="pres">
      <dgm:prSet presAssocID="{8D3EA510-D019-4D93-A355-2704C86672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DBF12C7F-7CA6-4114-80C3-E97C05060732}" type="presOf" srcId="{8D3EA510-D019-4D93-A355-2704C866721B}" destId="{D1BD8FDB-D62C-4642-953F-7A7C876D32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B3BCC4-72AD-4107-B5CA-D63245817B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C5CC0DA-8F0D-4E17-8E8B-F9E87DB5DD30}">
      <dgm:prSet custT="1"/>
      <dgm:spPr>
        <a:solidFill>
          <a:schemeClr val="bg1"/>
        </a:solidFill>
      </dgm:spPr>
      <dgm:t>
        <a:bodyPr/>
        <a:lstStyle/>
        <a:p>
          <a:pPr marL="0" algn="ctr" defTabSz="914400" rtl="0" eaLnBrk="1" latinLnBrk="0" hangingPunct="1">
            <a:lnSpc>
              <a:spcPct val="100000"/>
            </a:lnSpc>
            <a:spcAft>
              <a:spcPts val="0"/>
            </a:spcAft>
          </a:pPr>
          <a:r>
            <a:rPr lang="tr-TR" sz="2400" kern="1200" dirty="0" smtClean="0">
              <a:solidFill>
                <a:srgbClr val="FF0000"/>
              </a:solidFill>
              <a:latin typeface="+mj-lt"/>
            </a:rPr>
            <a:t>(</a:t>
          </a:r>
          <a:r>
            <a:rPr lang="tr-TR" sz="24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1 Numaralı Cumhurbaşkanlığı Kararnamesinde verilen görevlerimiz)</a:t>
          </a:r>
        </a:p>
        <a:p>
          <a:pPr marL="0" algn="ctr" defTabSz="914400" rtl="0" eaLnBrk="1" latinLnBrk="0" hangingPunct="1">
            <a:lnSpc>
              <a:spcPct val="100000"/>
            </a:lnSpc>
            <a:spcAft>
              <a:spcPts val="0"/>
            </a:spcAft>
          </a:pPr>
          <a:r>
            <a:rPr lang="tr-TR" sz="24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SÜREÇ GRUPLARI</a:t>
          </a:r>
          <a:endParaRPr lang="tr-TR" sz="240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gm:t>
    </dgm:pt>
    <dgm:pt modelId="{B50D2054-326D-4A75-8C09-6D04F81BFDE3}" type="parTrans" cxnId="{024B4788-ECAC-45F7-AD25-4F689554C121}">
      <dgm:prSet/>
      <dgm:spPr/>
      <dgm:t>
        <a:bodyPr/>
        <a:lstStyle/>
        <a:p>
          <a:endParaRPr lang="tr-TR"/>
        </a:p>
      </dgm:t>
    </dgm:pt>
    <dgm:pt modelId="{BDC5FE43-C9B4-47C8-B613-C027B3F15E05}" type="sibTrans" cxnId="{024B4788-ECAC-45F7-AD25-4F689554C121}">
      <dgm:prSet/>
      <dgm:spPr/>
      <dgm:t>
        <a:bodyPr/>
        <a:lstStyle/>
        <a:p>
          <a:endParaRPr lang="tr-TR"/>
        </a:p>
      </dgm:t>
    </dgm:pt>
    <dgm:pt modelId="{37C3F0C1-F745-4FD3-A360-03C65812AB7C}" type="pres">
      <dgm:prSet presAssocID="{02B3BCC4-72AD-4107-B5CA-D63245817B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036C83-63B5-49F0-A686-65F1A484DCCF}" type="pres">
      <dgm:prSet presAssocID="{DC5CC0DA-8F0D-4E17-8E8B-F9E87DB5DD30}" presName="parentText" presStyleLbl="node1" presStyleIdx="0" presStyleCnt="1" custScaleY="293482" custLinFactNeighborX="1064" custLinFactNeighborY="1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2A19736-98A7-466B-BA09-E989713D9B17}" type="presOf" srcId="{02B3BCC4-72AD-4107-B5CA-D63245817B49}" destId="{37C3F0C1-F745-4FD3-A360-03C65812AB7C}" srcOrd="0" destOrd="0" presId="urn:microsoft.com/office/officeart/2005/8/layout/vList2"/>
    <dgm:cxn modelId="{024B4788-ECAC-45F7-AD25-4F689554C121}" srcId="{02B3BCC4-72AD-4107-B5CA-D63245817B49}" destId="{DC5CC0DA-8F0D-4E17-8E8B-F9E87DB5DD30}" srcOrd="0" destOrd="0" parTransId="{B50D2054-326D-4A75-8C09-6D04F81BFDE3}" sibTransId="{BDC5FE43-C9B4-47C8-B613-C027B3F15E05}"/>
    <dgm:cxn modelId="{4ECED793-29E8-4B81-9B55-04E06B98F2DB}" type="presOf" srcId="{DC5CC0DA-8F0D-4E17-8E8B-F9E87DB5DD30}" destId="{A1036C83-63B5-49F0-A686-65F1A484DCCF}" srcOrd="0" destOrd="0" presId="urn:microsoft.com/office/officeart/2005/8/layout/vList2"/>
    <dgm:cxn modelId="{08D19EDE-FB2F-4EDC-9283-781802C6993A}" type="presParOf" srcId="{37C3F0C1-F745-4FD3-A360-03C65812AB7C}" destId="{A1036C83-63B5-49F0-A686-65F1A484DC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D25A-9D6A-41FD-B92A-204E42801952}">
      <dsp:nvSpPr>
        <dsp:cNvPr id="0" name=""/>
        <dsp:cNvSpPr/>
      </dsp:nvSpPr>
      <dsp:spPr>
        <a:xfrm>
          <a:off x="0" y="0"/>
          <a:ext cx="2350208" cy="1890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+mj-lt"/>
            </a:rPr>
            <a:t>TARIMSAL ÜRETİM/ARZ  GÜVENCESİ VE KIRSAL KALKINMA </a:t>
          </a:r>
          <a:endParaRPr lang="tr-TR" sz="2000" kern="1200" dirty="0">
            <a:latin typeface="+mj-lt"/>
          </a:endParaRPr>
        </a:p>
      </dsp:txBody>
      <dsp:txXfrm>
        <a:off x="92297" y="92297"/>
        <a:ext cx="2165614" cy="1706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B5CE6-77DE-4DA8-B8D0-993960DBDF50}">
      <dsp:nvSpPr>
        <dsp:cNvPr id="0" name=""/>
        <dsp:cNvSpPr/>
      </dsp:nvSpPr>
      <dsp:spPr>
        <a:xfrm>
          <a:off x="0" y="107387"/>
          <a:ext cx="2231873" cy="1770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+mj-lt"/>
            </a:rPr>
            <a:t>GIDA VE YEM GÜVENİLİRLİĞİ  İLE BİTKİ HAYVAN SAĞLIĞI VE REFAHI</a:t>
          </a:r>
          <a:endParaRPr lang="tr-TR" sz="2000" kern="1200" dirty="0">
            <a:latin typeface="+mj-lt"/>
          </a:endParaRPr>
        </a:p>
      </dsp:txBody>
      <dsp:txXfrm>
        <a:off x="86427" y="193814"/>
        <a:ext cx="2059019" cy="1597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B4498-DECF-4102-AD55-923F7A09B745}">
      <dsp:nvSpPr>
        <dsp:cNvPr id="0" name=""/>
        <dsp:cNvSpPr/>
      </dsp:nvSpPr>
      <dsp:spPr>
        <a:xfrm>
          <a:off x="0" y="1921"/>
          <a:ext cx="2001982" cy="196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+mj-lt"/>
            </a:rPr>
            <a:t>BALIKÇILIK VE SU ÜRÜNLERİ</a:t>
          </a:r>
          <a:endParaRPr lang="tr-TR" sz="2000" kern="1200" dirty="0">
            <a:latin typeface="+mj-lt"/>
          </a:endParaRPr>
        </a:p>
      </dsp:txBody>
      <dsp:txXfrm>
        <a:off x="95965" y="97886"/>
        <a:ext cx="1810052" cy="1773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739C7-E630-4C7D-B6AF-B26F584D06EE}">
      <dsp:nvSpPr>
        <dsp:cNvPr id="0" name=""/>
        <dsp:cNvSpPr/>
      </dsp:nvSpPr>
      <dsp:spPr>
        <a:xfrm>
          <a:off x="0" y="51162"/>
          <a:ext cx="2124382" cy="1882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+mj-lt"/>
            </a:rPr>
            <a:t>TOPRAK VE SU KAYNAKLARININ SÜRDÜRÜLEBİLİR YÖNETİMİ</a:t>
          </a:r>
          <a:endParaRPr lang="tr-TR" sz="2000" kern="1200" dirty="0">
            <a:latin typeface="+mj-lt"/>
          </a:endParaRPr>
        </a:p>
      </dsp:txBody>
      <dsp:txXfrm>
        <a:off x="91916" y="143078"/>
        <a:ext cx="1940550" cy="1699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2AACE-969B-4D36-895F-36E9E16727F8}">
      <dsp:nvSpPr>
        <dsp:cNvPr id="0" name=""/>
        <dsp:cNvSpPr/>
      </dsp:nvSpPr>
      <dsp:spPr>
        <a:xfrm>
          <a:off x="0" y="1023"/>
          <a:ext cx="2511730" cy="2089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 smtClean="0">
              <a:latin typeface="+mj-lt"/>
            </a:rPr>
            <a:t>DOĞA KORUMA VE BİYOLOJİK ÇEŞİTLİLİĞİN SÜRDÜRÜLEBİLİR YÖNETİMİ</a:t>
          </a:r>
          <a:endParaRPr lang="tr-TR" sz="2000" kern="1200" dirty="0">
            <a:latin typeface="+mj-lt"/>
          </a:endParaRPr>
        </a:p>
      </dsp:txBody>
      <dsp:txXfrm>
        <a:off x="102025" y="103048"/>
        <a:ext cx="2307680" cy="1885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A143-1513-49E6-8A04-2142076270FD}">
      <dsp:nvSpPr>
        <dsp:cNvPr id="0" name=""/>
        <dsp:cNvSpPr/>
      </dsp:nvSpPr>
      <dsp:spPr>
        <a:xfrm>
          <a:off x="0" y="1021"/>
          <a:ext cx="2001982" cy="2089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 smtClean="0">
              <a:latin typeface="+mj-lt"/>
            </a:rPr>
            <a:t>PİYASA DENETLEME VE  DÜZENLEME</a:t>
          </a:r>
          <a:endParaRPr lang="tr-TR" sz="2000" kern="1200" dirty="0">
            <a:latin typeface="+mj-lt"/>
          </a:endParaRPr>
        </a:p>
      </dsp:txBody>
      <dsp:txXfrm>
        <a:off x="97729" y="98750"/>
        <a:ext cx="1806524" cy="1894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A71F8-8129-472D-A1DF-8019EDF344AC}">
      <dsp:nvSpPr>
        <dsp:cNvPr id="0" name=""/>
        <dsp:cNvSpPr/>
      </dsp:nvSpPr>
      <dsp:spPr>
        <a:xfrm>
          <a:off x="0" y="76125"/>
          <a:ext cx="2124382" cy="2015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 smtClean="0">
              <a:latin typeface="+mj-lt"/>
            </a:rPr>
            <a:t>DESTEK VE YARDIMCI SÜREÇLER</a:t>
          </a:r>
          <a:endParaRPr lang="tr-TR" sz="2000" kern="1200" dirty="0">
            <a:latin typeface="+mj-lt"/>
          </a:endParaRPr>
        </a:p>
      </dsp:txBody>
      <dsp:txXfrm>
        <a:off x="98409" y="174534"/>
        <a:ext cx="1927564" cy="18190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36C83-63B5-49F0-A686-65F1A484DCCF}">
      <dsp:nvSpPr>
        <dsp:cNvPr id="0" name=""/>
        <dsp:cNvSpPr/>
      </dsp:nvSpPr>
      <dsp:spPr>
        <a:xfrm>
          <a:off x="0" y="877"/>
          <a:ext cx="9319364" cy="897234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kern="1200" dirty="0" smtClean="0">
              <a:solidFill>
                <a:srgbClr val="FF0000"/>
              </a:solidFill>
              <a:latin typeface="+mj-lt"/>
            </a:rPr>
            <a:t>(</a:t>
          </a:r>
          <a:r>
            <a:rPr lang="tr-TR" sz="24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1 Numaralı Cumhurbaşkanlığı Kararnamesinde verilen görevlerimiz)</a:t>
          </a:r>
        </a:p>
        <a:p>
          <a:pPr marL="0" lvl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SÜREÇ GRUPLARI</a:t>
          </a:r>
          <a:endParaRPr lang="tr-TR" sz="240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sp:txBody>
      <dsp:txXfrm>
        <a:off x="43799" y="44676"/>
        <a:ext cx="9231766" cy="809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4498F-8291-4C9B-AF71-95B157B8033F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7E9D0-2497-47EC-B712-D7EA85BD84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52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76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83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5" t="4747" r="-870"/>
          <a:stretch/>
        </p:blipFill>
        <p:spPr bwMode="auto">
          <a:xfrm>
            <a:off x="4559830" y="1988840"/>
            <a:ext cx="7201132" cy="289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4559829" y="2197799"/>
            <a:ext cx="7022571" cy="2455341"/>
          </a:xfrm>
          <a:prstGeom prst="rect">
            <a:avLst/>
          </a:prstGeom>
        </p:spPr>
        <p:txBody>
          <a:bodyPr/>
          <a:lstStyle>
            <a:lvl1pPr algn="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Veri Yer Tutucusu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D6331B8D-A738-4ACD-9093-388EA3A300A7}" type="datetime1">
              <a:rPr lang="tr-TR"/>
              <a:pPr>
                <a:defRPr/>
              </a:pPr>
              <a:t>8.03.2022</a:t>
            </a:fld>
            <a:endParaRPr 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i="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5A40567-0A9E-43B6-B646-9C5E2952326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4" y="2363457"/>
            <a:ext cx="2160901" cy="21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680634" y="109539"/>
            <a:ext cx="10511367" cy="600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3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678517" y="115888"/>
            <a:ext cx="100816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200" b="1" i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1679511" y="94542"/>
            <a:ext cx="10273141" cy="70609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5" name="Tablo Yer Tutucusu 14"/>
          <p:cNvSpPr>
            <a:spLocks noGrp="1"/>
          </p:cNvSpPr>
          <p:nvPr>
            <p:ph type="tbl" sz="quarter" idx="13"/>
          </p:nvPr>
        </p:nvSpPr>
        <p:spPr>
          <a:xfrm>
            <a:off x="609600" y="1340768"/>
            <a:ext cx="10972800" cy="46799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tr-TR" noProof="0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83FEAA81-0B79-4AB4-9AC1-80053DE5DA66}" type="datetime1">
              <a:rPr lang="tr-TR"/>
              <a:pPr>
                <a:defRPr/>
              </a:pPr>
              <a:t>8.03.2022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6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i="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0DF636F-866A-4DC5-A526-0AE59399E76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0" y="0"/>
            <a:ext cx="959224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9792A5C-BE99-EE42-AC2A-DEF7CBC3F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9860" y="-355838"/>
            <a:ext cx="12920016" cy="1865660"/>
          </a:xfrm>
          <a:prstGeom prst="rect">
            <a:avLst/>
          </a:prstGeom>
        </p:spPr>
      </p:pic>
      <p:cxnSp>
        <p:nvCxnSpPr>
          <p:cNvPr id="3" name="Düz Bağlayıcı 2"/>
          <p:cNvCxnSpPr/>
          <p:nvPr userDrawn="1"/>
        </p:nvCxnSpPr>
        <p:spPr>
          <a:xfrm>
            <a:off x="1555335" y="871674"/>
            <a:ext cx="9067087" cy="0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3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ölüm Üstbilgisi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678517" y="115888"/>
            <a:ext cx="100816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200" b="1" i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kdörtgen 9"/>
          <p:cNvSpPr/>
          <p:nvPr userDrawn="1"/>
        </p:nvSpPr>
        <p:spPr>
          <a:xfrm>
            <a:off x="0" y="0"/>
            <a:ext cx="12192000" cy="61601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 userDrawn="1"/>
        </p:nvSpPr>
        <p:spPr>
          <a:xfrm>
            <a:off x="0" y="6483926"/>
            <a:ext cx="12192000" cy="37407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56" y="1196098"/>
            <a:ext cx="2889469" cy="28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6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9792A5C-BE99-EE42-AC2A-DEF7CBC3F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9860" y="-355838"/>
            <a:ext cx="12920016" cy="1865660"/>
          </a:xfrm>
          <a:prstGeom prst="rect">
            <a:avLst/>
          </a:prstGeom>
        </p:spPr>
      </p:pic>
      <p:cxnSp>
        <p:nvCxnSpPr>
          <p:cNvPr id="3" name="Düz Bağlayıcı 2"/>
          <p:cNvCxnSpPr/>
          <p:nvPr userDrawn="1"/>
        </p:nvCxnSpPr>
        <p:spPr>
          <a:xfrm>
            <a:off x="1555335" y="871674"/>
            <a:ext cx="9067087" cy="0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9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E96D3C0-A0EC-1D43-BB40-F16AE6ECA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8239" y="1136150"/>
            <a:ext cx="1875521" cy="187552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059A04C-6137-2E41-A4C5-9FDFA9CC3950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1AD9B44-31D0-CB41-98F7-4BED9E0841A4}"/>
              </a:ext>
            </a:extLst>
          </p:cNvPr>
          <p:cNvSpPr/>
          <p:nvPr userDrawn="1"/>
        </p:nvSpPr>
        <p:spPr>
          <a:xfrm rot="10800000">
            <a:off x="0" y="6419850"/>
            <a:ext cx="12192000" cy="438150"/>
          </a:xfrm>
          <a:prstGeom prst="rect">
            <a:avLst/>
          </a:prstGeom>
          <a:gradFill flip="none" rotWithShape="1">
            <a:gsLst>
              <a:gs pos="51000">
                <a:srgbClr val="C00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612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0B62-9057-4105-904F-CAB6D9A252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936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usokmen@maliye.gov.tr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55DD-FD8B-406F-8BDD-8DF8AFA8E2F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2007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159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tr-TR" noProof="0" dirty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usokmen@maliye.gov.tr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3A96-2861-4E71-822D-7C1131E2217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14171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680634" y="109539"/>
            <a:ext cx="10511367" cy="600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3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678517" y="115888"/>
            <a:ext cx="100816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200" b="1" i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1679511" y="94542"/>
            <a:ext cx="10273141" cy="70609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5" name="Tablo Yer Tutucusu 14"/>
          <p:cNvSpPr>
            <a:spLocks noGrp="1"/>
          </p:cNvSpPr>
          <p:nvPr>
            <p:ph type="tbl" sz="quarter" idx="13"/>
          </p:nvPr>
        </p:nvSpPr>
        <p:spPr>
          <a:xfrm>
            <a:off x="609600" y="1340768"/>
            <a:ext cx="10972800" cy="46799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tr-TR" noProof="0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83FEAA81-0B79-4AB4-9AC1-80053DE5DA66}" type="datetime1">
              <a:rPr lang="tr-TR"/>
              <a:pPr>
                <a:defRPr/>
              </a:pPr>
              <a:t>8.03.2022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6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i="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0DF636F-866A-4DC5-A526-0AE59399E76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0" y="0"/>
            <a:ext cx="959224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D85FD6-107C-41FA-A751-9B8050AABD09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088555" y="6356351"/>
            <a:ext cx="493845" cy="365125"/>
          </a:xfrm>
          <a:prstGeom prst="rect">
            <a:avLst/>
          </a:prstGeom>
        </p:spPr>
        <p:txBody>
          <a:bodyPr/>
          <a:lstStyle/>
          <a:p>
            <a:fld id="{FAB54AFB-10F3-4DE4-9A2A-9159A14B84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0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769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638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EED835-E841-4793-B790-79C387F3E32F}" type="datetime1">
              <a:rPr lang="tr-TR" smtClean="0">
                <a:solidFill>
                  <a:prstClr val="black"/>
                </a:solidFill>
              </a:rPr>
              <a:pPr/>
              <a:t>8.03.2022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088555" y="6356351"/>
            <a:ext cx="493845" cy="365125"/>
          </a:xfrm>
          <a:prstGeom prst="rect">
            <a:avLst/>
          </a:prstGeom>
        </p:spPr>
        <p:txBody>
          <a:bodyPr/>
          <a:lstStyle/>
          <a:p>
            <a:fld id="{FAB54AFB-10F3-4DE4-9A2A-9159A14B847E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6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43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74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28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00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890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4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75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0BB6-A8C0-484E-A5E3-4F3B0AC51DEC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B465-FE5B-4571-887B-E63109AFC2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96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0" Type="http://schemas.openxmlformats.org/officeDocument/2006/relationships/diagramColors" Target="../diagrams/colors4.xml"/><Relationship Id="rId41" Type="http://schemas.microsoft.com/office/2007/relationships/diagramDrawing" Target="../diagrams/drawin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40567-0A9E-43B6-B646-9C5E29523267}" type="slidenum">
              <a:rPr lang="tr-TR" altLang="tr-TR" smtClean="0"/>
              <a:pPr>
                <a:defRPr/>
              </a:pPr>
              <a:t>1</a:t>
            </a:fld>
            <a:endParaRPr lang="tr-TR" altLang="tr-TR"/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4943872" y="2640638"/>
            <a:ext cx="5266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sz="3200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KONTROL DAİRE BAŞKANLIĞI</a:t>
            </a:r>
          </a:p>
        </p:txBody>
      </p:sp>
    </p:spTree>
    <p:extLst>
      <p:ext uri="{BB962C8B-B14F-4D97-AF65-F5344CB8AC3E}">
        <p14:creationId xmlns:p14="http://schemas.microsoft.com/office/powerpoint/2010/main" val="38579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627440" y="0"/>
            <a:ext cx="66247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Örnek Süreçler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198179" y="1496296"/>
            <a:ext cx="974309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Biyoçeşitliliğin</a:t>
            </a:r>
            <a:r>
              <a:rPr lang="tr-TR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Korunması Temel Süreci</a:t>
            </a:r>
          </a:p>
          <a:p>
            <a:pPr>
              <a:lnSpc>
                <a:spcPct val="150000"/>
              </a:lnSpc>
            </a:pPr>
            <a:r>
              <a:rPr lang="tr-TR" sz="2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Flora Elemanları İçin Araştırmalar İzin </a:t>
            </a:r>
            <a:r>
              <a:rPr lang="tr-TR" sz="21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Süreci</a:t>
            </a:r>
          </a:p>
          <a:p>
            <a:pPr>
              <a:lnSpc>
                <a:spcPct val="150000"/>
              </a:lnSpc>
            </a:pPr>
            <a:r>
              <a:rPr lang="tr-T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İzleme </a:t>
            </a:r>
            <a:r>
              <a:rPr lang="tr-TR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alt </a:t>
            </a:r>
            <a:r>
              <a:rPr lang="tr-T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süreci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Hayvan Sağlığı Ve Karantina Temel Süreci</a:t>
            </a:r>
          </a:p>
          <a:p>
            <a:pPr>
              <a:lnSpc>
                <a:spcPct val="150000"/>
              </a:lnSpc>
            </a:pPr>
            <a:r>
              <a:rPr lang="tr-TR" sz="2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Küpe Firmalarına Kayıt Belgesi Verilmesi </a:t>
            </a:r>
            <a:r>
              <a:rPr lang="tr-TR" sz="21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Süreci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Küpe Tedarik Alt </a:t>
            </a:r>
            <a:r>
              <a:rPr lang="tr-T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Süreci</a:t>
            </a:r>
          </a:p>
          <a:p>
            <a:pPr>
              <a:lnSpc>
                <a:spcPct val="150000"/>
              </a:lnSpc>
            </a:pP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Bitkisel Üretimin Planlanması, Uygulanması  ve İzlenmesi Temel Süreci</a:t>
            </a:r>
          </a:p>
          <a:p>
            <a:pPr>
              <a:lnSpc>
                <a:spcPct val="150000"/>
              </a:lnSpc>
            </a:pPr>
            <a:r>
              <a:rPr lang="tr-TR" sz="2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Bitkisel Ürün İzleme ve Takip Süreci</a:t>
            </a:r>
          </a:p>
        </p:txBody>
      </p:sp>
    </p:spTree>
    <p:extLst>
      <p:ext uri="{BB962C8B-B14F-4D97-AF65-F5344CB8AC3E}">
        <p14:creationId xmlns:p14="http://schemas.microsoft.com/office/powerpoint/2010/main" val="49122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671709" y="141344"/>
            <a:ext cx="6336704" cy="64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Performansının Ölçülmesi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735605" y="1457400"/>
            <a:ext cx="820891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İznin verilme süresi</a:t>
            </a:r>
          </a:p>
          <a:p>
            <a:pPr>
              <a:lnSpc>
                <a:spcPct val="17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Orman yangınlarına müdahale süresi</a:t>
            </a:r>
          </a:p>
          <a:p>
            <a:pPr>
              <a:lnSpc>
                <a:spcPct val="17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Ağaçlandırılan alan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miktarı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Denetim 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planlarına uyum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oranı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Aşılama miktarı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Salgın 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hastalıklarla ilgili yapılan eğitim, seminer ve toplantı sayısı</a:t>
            </a:r>
          </a:p>
        </p:txBody>
      </p:sp>
    </p:spTree>
    <p:extLst>
      <p:ext uri="{BB962C8B-B14F-4D97-AF65-F5344CB8AC3E}">
        <p14:creationId xmlns:p14="http://schemas.microsoft.com/office/powerpoint/2010/main" val="44220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671709" y="141344"/>
            <a:ext cx="6336704" cy="64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Risklerinin Tespit Edilmesi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636814" y="1318607"/>
            <a:ext cx="1102178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 oluşturulurken süreç adımlarına (faaliyetler) ve sürecin geneline ilişkin risklerin tespiti de yapılmalıdır.</a:t>
            </a:r>
          </a:p>
          <a:p>
            <a:pPr>
              <a:lnSpc>
                <a:spcPct val="170000"/>
              </a:lnSpc>
            </a:pPr>
            <a:r>
              <a:rPr 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Risklerin tespit edilmesinde Risk Tespit Formu kullanılır. 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64844"/>
              </p:ext>
            </p:extLst>
          </p:nvPr>
        </p:nvGraphicFramePr>
        <p:xfrm>
          <a:off x="1762126" y="3535137"/>
          <a:ext cx="8753474" cy="3110592"/>
        </p:xfrm>
        <a:graphic>
          <a:graphicData uri="http://schemas.openxmlformats.org/drawingml/2006/table">
            <a:tbl>
              <a:tblPr firstRow="1" firstCol="1" bandRow="1"/>
              <a:tblGrid>
                <a:gridCol w="34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83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33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37885">
                <a:tc>
                  <a:txBody>
                    <a:bodyPr/>
                    <a:lstStyle/>
                    <a:p>
                      <a:pPr algn="ctr"/>
                      <a:r>
                        <a:rPr lang="tr-TR" sz="800" b="1" dirty="0">
                          <a:effectLst/>
                          <a:latin typeface="Times New Roman"/>
                          <a:ea typeface="Times New Roman"/>
                        </a:rPr>
                        <a:t>Sıra No.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800" b="1">
                          <a:effectLst/>
                          <a:latin typeface="Times New Roman"/>
                          <a:ea typeface="Times New Roman"/>
                        </a:rPr>
                        <a:t>Süreç No.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tr-TR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800" b="1">
                          <a:effectLst/>
                          <a:latin typeface="Times New Roman"/>
                          <a:ea typeface="Times New Roman"/>
                        </a:rPr>
                        <a:t>Stratejik Amaç Hedef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Risk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Riski ortaya çıkartan sebepler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ETKİ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İHTİMAL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Mevcut Durum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Önerilen Yeni-Ek Kontrol Faaliyetleri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2125" y="2947998"/>
            <a:ext cx="86454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RİSK TESPİT FORMU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(Ek-1)          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						…/…/20..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4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447860" y="163099"/>
            <a:ext cx="6718300" cy="6683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PUKÖ</a:t>
            </a:r>
            <a:r>
              <a:rPr lang="tr-TR" altLang="tr-TR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DÖNGÜSÜ</a:t>
            </a:r>
            <a:endParaRPr lang="en-US" altLang="tr-TR" sz="280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03" y="2146126"/>
            <a:ext cx="5832475" cy="3757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4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56923" y="125260"/>
            <a:ext cx="7869237" cy="691954"/>
          </a:xfrm>
          <a:prstGeom prst="rect">
            <a:avLst/>
          </a:prstGeom>
        </p:spPr>
        <p:txBody>
          <a:bodyPr vert="horz" lIns="92075" tIns="46038" rIns="92075" bIns="4603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Planla-Uygula-Kontrol Et-Önlem Al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66332" y="1772432"/>
            <a:ext cx="9131104" cy="4478055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lanla-</a:t>
            </a: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ygula-</a:t>
            </a: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ontrol Et-</a:t>
            </a: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nlem Al olarak bilinen </a:t>
            </a: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PUKÖ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metodolojisi, bütün süreçlere uygulanabilir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r-TR" altLang="tr-T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Planla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Kuruluşun stratejisi ve 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performans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ölçütleri ile uyumlu sonuçların ortaya çıkması için 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gerekli;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Objektif hedefleri;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Süreçleri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oluştur. </a:t>
            </a:r>
            <a:endParaRPr lang="tr-TR" altLang="tr-TR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r-TR" altLang="tr-TR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</a:t>
            </a: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oluşturma: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Sürecin iş akışını oluşturma (süreç iş akışı, yönetmelikler ve uygulama esasları, yönergeler), Kaynakları (öğretim üyesi nitelikleri, kullanılan donanım ve yazılımlar) elde etme, öğretim yöntemleri, performans izleme ve raporlama yöntemleri belirleme.</a:t>
            </a:r>
          </a:p>
        </p:txBody>
      </p:sp>
    </p:spTree>
    <p:extLst>
      <p:ext uri="{BB962C8B-B14F-4D97-AF65-F5344CB8AC3E}">
        <p14:creationId xmlns:p14="http://schemas.microsoft.com/office/powerpoint/2010/main" val="4979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16852" y="2022953"/>
            <a:ext cx="8316912" cy="41148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Uygula: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Süreçleri uygula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r-TR" altLang="tr-T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Kontrol Et: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Süreçlerin performansını 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izle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ölç ve sonuçları rapor et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r-TR" altLang="tr-T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Önlem Al: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performansını sürekli iyileştirmek için faaliyetler başlat.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93877" y="125260"/>
            <a:ext cx="7869237" cy="691954"/>
          </a:xfrm>
          <a:prstGeom prst="rect">
            <a:avLst/>
          </a:prstGeom>
        </p:spPr>
        <p:txBody>
          <a:bodyPr vert="horz" lIns="92075" tIns="46038" rIns="92075" bIns="4603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Planla-Uygula-Kontrol Et-Önlem Al</a:t>
            </a:r>
          </a:p>
        </p:txBody>
      </p:sp>
    </p:spTree>
    <p:extLst>
      <p:ext uri="{BB962C8B-B14F-4D97-AF65-F5344CB8AC3E}">
        <p14:creationId xmlns:p14="http://schemas.microsoft.com/office/powerpoint/2010/main" val="216810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3560516" y="0"/>
            <a:ext cx="4966320" cy="80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Süreçlerin İyileştirilmesi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600094" y="1717014"/>
            <a:ext cx="8424936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 sürekli izlenmeli ve iyileştirmelidir.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r-TR" sz="9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Çünkü;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tr-TR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Beklentiler değişir,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tr-TR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Yeni teknolojik imkanlar çıkar,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tr-TR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 şey her zaman daha da iyi yapılabilir.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r-TR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7" b="89737" l="5738" r="93115">
                        <a14:foregroundMark x1="5738" y1="17661" x2="5738" y2="17661"/>
                        <a14:foregroundMark x1="93115" y1="79714" x2="93115" y2="79714"/>
                        <a14:foregroundMark x1="44754" y1="26969" x2="44754" y2="26969"/>
                        <a14:foregroundMark x1="48197" y1="51074" x2="48197" y2="51074"/>
                        <a14:foregroundMark x1="51639" y1="53938" x2="51639" y2="53938"/>
                        <a14:foregroundMark x1="43607" y1="24105" x2="43607" y2="24105"/>
                        <a14:foregroundMark x1="48852" y1="47733" x2="48852" y2="47733"/>
                        <a14:foregroundMark x1="49344" y1="50119" x2="49344" y2="50119"/>
                        <a14:foregroundMark x1="50000" y1="51790" x2="50000" y2="51790"/>
                        <a14:foregroundMark x1="51148" y1="52029" x2="51148" y2="52029"/>
                        <a14:foregroundMark x1="50820" y1="50835" x2="50820" y2="50835"/>
                        <a14:foregroundMark x1="50328" y1="50119" x2="50328" y2="50119"/>
                        <a14:foregroundMark x1="49180" y1="47971" x2="49180" y2="47971"/>
                        <a14:foregroundMark x1="49508" y1="47494" x2="49508" y2="47494"/>
                        <a14:foregroundMark x1="48852" y1="45823" x2="48852" y2="45823"/>
                        <a14:foregroundMark x1="48361" y1="45346" x2="48361" y2="45346"/>
                        <a14:foregroundMark x1="43279" y1="21480" x2="43279" y2="21480"/>
                        <a14:foregroundMark x1="45082" y1="22196" x2="45082" y2="22196"/>
                        <a14:foregroundMark x1="45574" y1="21002" x2="45574" y2="21002"/>
                        <a14:foregroundMark x1="44426" y1="20048" x2="44426" y2="20048"/>
                        <a14:foregroundMark x1="43279" y1="19809" x2="43279" y2="19809"/>
                        <a14:foregroundMark x1="42459" y1="19093" x2="42459" y2="19093"/>
                        <a14:foregroundMark x1="41311" y1="20525" x2="41311" y2="20525"/>
                        <a14:foregroundMark x1="40656" y1="20525" x2="40656" y2="20525"/>
                        <a14:foregroundMark x1="40492" y1="21480" x2="40492" y2="21480"/>
                        <a14:foregroundMark x1="40328" y1="21957" x2="40328" y2="20764"/>
                        <a14:foregroundMark x1="41639" y1="17422" x2="41639" y2="17422"/>
                        <a14:foregroundMark x1="42787" y1="16706" x2="42787" y2="16706"/>
                        <a14:foregroundMark x1="43934" y1="16945" x2="43934" y2="16945"/>
                        <a14:foregroundMark x1="44754" y1="16706" x2="44754" y2="16706"/>
                        <a14:foregroundMark x1="45410" y1="17422" x2="45410" y2="17422"/>
                        <a14:foregroundMark x1="45574" y1="17422" x2="45574" y2="17422"/>
                        <a14:foregroundMark x1="46066" y1="18854" x2="46066" y2="18854"/>
                        <a14:foregroundMark x1="46230" y1="19809" x2="46230" y2="19809"/>
                        <a14:foregroundMark x1="46557" y1="20048" x2="46557" y2="20048"/>
                        <a14:foregroundMark x1="46885" y1="21957" x2="46885" y2="21957"/>
                        <a14:foregroundMark x1="47049" y1="22912" x2="47049" y2="22912"/>
                        <a14:foregroundMark x1="47377" y1="23628" x2="47377" y2="23628"/>
                        <a14:foregroundMark x1="40000" y1="23628" x2="40164" y2="22673"/>
                        <a14:foregroundMark x1="40164" y1="21480" x2="40164" y2="21480"/>
                        <a14:foregroundMark x1="40820" y1="18377" x2="40820" y2="18377"/>
                        <a14:foregroundMark x1="42131" y1="16468" x2="42131" y2="16468"/>
                        <a14:foregroundMark x1="42295" y1="16229" x2="42295" y2="16229"/>
                        <a14:foregroundMark x1="42623" y1="16229" x2="42623" y2="16229"/>
                        <a14:foregroundMark x1="42787" y1="15990" x2="42787" y2="15990"/>
                        <a14:foregroundMark x1="43115" y1="15990" x2="43115" y2="15990"/>
                        <a14:foregroundMark x1="43443" y1="15990" x2="43443" y2="15990"/>
                        <a14:foregroundMark x1="43770" y1="15990" x2="43770" y2="15990"/>
                        <a14:foregroundMark x1="44098" y1="15990" x2="44098" y2="15990"/>
                        <a14:foregroundMark x1="44262" y1="15990" x2="44262" y2="15990"/>
                        <a14:foregroundMark x1="44590" y1="15990" x2="44590" y2="15990"/>
                        <a14:foregroundMark x1="45246" y1="16468" x2="45246" y2="16468"/>
                        <a14:foregroundMark x1="45082" y1="15990" x2="45082" y2="15990"/>
                        <a14:foregroundMark x1="46066" y1="17661" x2="46066" y2="17661"/>
                        <a14:foregroundMark x1="46557" y1="18616" x2="46557" y2="18616"/>
                        <a14:foregroundMark x1="46557" y1="18138" x2="46557" y2="18138"/>
                        <a14:foregroundMark x1="47377" y1="22912" x2="47377" y2="22912"/>
                        <a14:foregroundMark x1="47213" y1="21718" x2="47213" y2="21480"/>
                        <a14:foregroundMark x1="47049" y1="20764" x2="47049" y2="20764"/>
                        <a14:foregroundMark x1="47049" y1="19809" x2="47049" y2="19809"/>
                        <a14:foregroundMark x1="46885" y1="19570" x2="46885" y2="19570"/>
                        <a14:foregroundMark x1="40328" y1="19570" x2="40328" y2="19570"/>
                        <a14:foregroundMark x1="46885" y1="25537" x2="46885" y2="25298"/>
                        <a14:foregroundMark x1="47049" y1="25060" x2="47049" y2="25060"/>
                        <a14:foregroundMark x1="47213" y1="24582" x2="47213" y2="24582"/>
                        <a14:foregroundMark x1="46885" y1="26253" x2="46885" y2="26253"/>
                        <a14:foregroundMark x1="39344" y1="88305" x2="39344" y2="88305"/>
                        <a14:foregroundMark x1="66721" y1="66826" x2="66721" y2="66826"/>
                        <a14:foregroundMark x1="64754" y1="70644" x2="64754" y2="70644"/>
                        <a14:foregroundMark x1="64098" y1="73508" x2="64098" y2="73508"/>
                        <a14:foregroundMark x1="60820" y1="80668" x2="60820" y2="80668"/>
                        <a14:foregroundMark x1="70820" y1="80430" x2="70820" y2="80430"/>
                        <a14:foregroundMark x1="71148" y1="84010" x2="71148" y2="84010"/>
                        <a14:foregroundMark x1="85574" y1="82100" x2="85574" y2="82100"/>
                        <a14:foregroundMark x1="83770" y1="81862" x2="83770" y2="81862"/>
                        <a14:foregroundMark x1="82459" y1="81623" x2="82459" y2="81623"/>
                        <a14:foregroundMark x1="81148" y1="82339" x2="81148" y2="82339"/>
                        <a14:foregroundMark x1="80164" y1="82100" x2="80164" y2="82100"/>
                        <a14:foregroundMark x1="79344" y1="82100" x2="79344" y2="82100"/>
                        <a14:backgroundMark x1="35574" y1="83055" x2="35574" y2="83055"/>
                        <a14:backgroundMark x1="32787" y1="90453" x2="32787" y2="90453"/>
                        <a14:backgroundMark x1="64754" y1="85442" x2="64754" y2="85442"/>
                        <a14:backgroundMark x1="78689" y1="82339" x2="78689" y2="82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15" y="4510892"/>
            <a:ext cx="4464496" cy="22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5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1130467" y="2129142"/>
            <a:ext cx="5295385" cy="1866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Sürekli iyileştirme </a:t>
            </a:r>
            <a:r>
              <a:rPr lang="tr-TR" altLang="tr-TR" sz="2800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organizasyonun değişmeyen hedefi olmalıdır. </a:t>
            </a:r>
          </a:p>
        </p:txBody>
      </p:sp>
      <p:pic>
        <p:nvPicPr>
          <p:cNvPr id="3" name="Picture 6" descr="DemingPDC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35" y="2129142"/>
            <a:ext cx="4037013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86061" y="0"/>
            <a:ext cx="640648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Süreçlerin İyileştirme İlkeleri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737730" y="1392757"/>
            <a:ext cx="850985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Sadeleştirme, basitleştirme ve standartlaştırma,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Katma değeri olmayan adımların kaldırılması,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Tekrar eden faaliyetlerin ortadan kaldırılması,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Hata önleyici sistemlerin kullanılması,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Yeterli sayıda ve etkin personel kullanımı,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Teknoloji kullanımı (otomasyon, bilgisayar programları vb.)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9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118230" y="0"/>
            <a:ext cx="72376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Süreçlerin Çıkarılmasının Faydaları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318882" y="1234262"/>
            <a:ext cx="957509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Yapılan iş türleri ve bunların nasıl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yapıldığı/yapılması gerektiği  belirlenir.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İşin sürece uygunluğunun takibi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kolaylaşır. 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(iç denetim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Mevzuattaki açıklar ortaya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çıkar.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Yeni atanan personel işleri hızlı bir şekilde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öğrenir.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Personelin süreçlere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bütüncül 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olarak bakmasını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sağlar.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Yetki ve sorumluluklar net olarak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tanımlanır.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Saydamlık ve hesap verilebilirlik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sağlanır.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4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6"/>
          <p:cNvSpPr txBox="1">
            <a:spLocks/>
          </p:cNvSpPr>
          <p:nvPr/>
        </p:nvSpPr>
        <p:spPr>
          <a:xfrm>
            <a:off x="2961306" y="123452"/>
            <a:ext cx="7221488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</a:rPr>
              <a:t>T.C. TARIM VE ORMAN BAKANLIĞI</a:t>
            </a: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3" name="3 Dikdörtgen"/>
          <p:cNvSpPr/>
          <p:nvPr/>
        </p:nvSpPr>
        <p:spPr>
          <a:xfrm>
            <a:off x="2961306" y="1631367"/>
            <a:ext cx="606832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İŞ SÜREÇLERİNİN ÇIKARILMASI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5" name="6 Metin kutusu"/>
          <p:cNvSpPr txBox="1"/>
          <p:nvPr/>
        </p:nvSpPr>
        <p:spPr>
          <a:xfrm>
            <a:off x="3617297" y="5181903"/>
            <a:ext cx="475634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solidFill>
                  <a:srgbClr val="FF0000"/>
                </a:solidFill>
                <a:latin typeface="Arial"/>
              </a:rPr>
              <a:t>İç Kontrol Daire Başkanlığı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800" b="1" kern="0" spc="50" dirty="0">
              <a:ln w="11430"/>
              <a:solidFill>
                <a:srgbClr val="FF000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solidFill>
                  <a:srgbClr val="FF0000"/>
                </a:solidFill>
                <a:latin typeface="Arial"/>
              </a:rPr>
              <a:t>Mart 2022</a:t>
            </a:r>
            <a:endParaRPr lang="tr-TR" sz="2400" b="1" kern="0" spc="50" dirty="0">
              <a:ln w="11430"/>
              <a:solidFill>
                <a:srgbClr val="FF0000"/>
              </a:solidFill>
              <a:latin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76" y="2971609"/>
            <a:ext cx="1953782" cy="19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228589" y="0"/>
            <a:ext cx="72376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Süreçlerin Çıkarılmasının Faydaları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1562935" y="1318182"/>
            <a:ext cx="8568952" cy="540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Faaliyetler standartlaştırılır, ortak dil oluşturulur.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Kurumsal kimliğin en önemli ayağı oluşturulur.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Birimler arası koordinasyon eksikliği ve aksaklıklar giderilir.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Kaynaklar ekonomik ve verimli bir şekilde kullanılır.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Değişimlere hızlı bir şekilde uyum sağlanır. 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İyileştirmeler ile otomasyona geçiş kolaylaşır.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Riskler tespit edilir, muhtemel hatalar oluşmadan önlenir.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233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424154" y="125578"/>
            <a:ext cx="647848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Yol Haritası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773850" y="1313930"/>
            <a:ext cx="782735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ekibinin kurulması,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İlgili mevzuatın taranması,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sorumluları ile görüşme,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akış şemalarının çizilmesi,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Risk ve kontrol noktalarının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belirlenmesi,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Performans göstergelerinin belirlenmesi,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İyileştirme.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971254" y="0"/>
            <a:ext cx="5974432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Yol Haritamız</a:t>
            </a:r>
            <a:endParaRPr lang="tr-T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81697" y="1225689"/>
            <a:ext cx="9185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7 Oval"/>
          <p:cNvSpPr/>
          <p:nvPr/>
        </p:nvSpPr>
        <p:spPr>
          <a:xfrm>
            <a:off x="3405569" y="1290540"/>
            <a:ext cx="4041321" cy="836060"/>
          </a:xfrm>
          <a:prstGeom prst="ellipse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Bakanlığımız teşkilat ve görev analizinin yapılması</a:t>
            </a:r>
          </a:p>
        </p:txBody>
      </p:sp>
      <p:sp>
        <p:nvSpPr>
          <p:cNvPr id="8" name="6 Dikdörtgen"/>
          <p:cNvSpPr/>
          <p:nvPr/>
        </p:nvSpPr>
        <p:spPr>
          <a:xfrm>
            <a:off x="3246351" y="2421589"/>
            <a:ext cx="4400549" cy="558459"/>
          </a:xfrm>
          <a:prstGeom prst="rect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Mevzuatın gözden geçirilerek organizasyon yapısının uyarlanması </a:t>
            </a:r>
            <a:endParaRPr kumimoji="0" lang="tr-TR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334222" y="2469985"/>
            <a:ext cx="1611053" cy="461665"/>
          </a:xfrm>
          <a:prstGeom prst="rect">
            <a:avLst/>
          </a:prstGeom>
          <a:solidFill>
            <a:srgbClr val="9F8351">
              <a:lumMod val="20000"/>
              <a:lumOff val="80000"/>
            </a:srgbClr>
          </a:solidFill>
          <a:ln>
            <a:solidFill>
              <a:srgbClr val="A5301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Hukuk Hizmetleri</a:t>
            </a:r>
            <a:b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</a:b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 Genel Müdürlüğü</a:t>
            </a:r>
          </a:p>
        </p:txBody>
      </p:sp>
      <p:sp>
        <p:nvSpPr>
          <p:cNvPr id="10" name="Sol Ayraç 9"/>
          <p:cNvSpPr/>
          <p:nvPr/>
        </p:nvSpPr>
        <p:spPr>
          <a:xfrm>
            <a:off x="7674211" y="2373573"/>
            <a:ext cx="711056" cy="654490"/>
          </a:xfrm>
          <a:prstGeom prst="leftBrace">
            <a:avLst>
              <a:gd name="adj1" fmla="val 8333"/>
              <a:gd name="adj2" fmla="val 51851"/>
            </a:avLst>
          </a:prstGeom>
          <a:noFill/>
          <a:ln w="9525" cap="rnd" cmpd="sng" algn="ctr">
            <a:solidFill>
              <a:srgbClr val="A53010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8 Dikdörtgen"/>
          <p:cNvSpPr/>
          <p:nvPr/>
        </p:nvSpPr>
        <p:spPr>
          <a:xfrm>
            <a:off x="2039844" y="3331018"/>
            <a:ext cx="2967717" cy="360620"/>
          </a:xfrm>
          <a:prstGeom prst="rect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Süreçlerin çıkarılması</a:t>
            </a:r>
          </a:p>
        </p:txBody>
      </p:sp>
      <p:sp>
        <p:nvSpPr>
          <p:cNvPr id="12" name="8 Dikdörtgen"/>
          <p:cNvSpPr/>
          <p:nvPr/>
        </p:nvSpPr>
        <p:spPr>
          <a:xfrm>
            <a:off x="5731335" y="3331018"/>
            <a:ext cx="3004046" cy="360620"/>
          </a:xfrm>
          <a:prstGeom prst="rect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Risklerin Tespit Edilmesi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3446362" y="3964543"/>
            <a:ext cx="4000528" cy="373922"/>
          </a:xfrm>
          <a:prstGeom prst="rect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İyileştirmelerin yapılması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4446798" y="4591871"/>
            <a:ext cx="1739074" cy="369332"/>
          </a:xfrm>
          <a:prstGeom prst="rect">
            <a:avLst/>
          </a:prstGeom>
          <a:solidFill>
            <a:srgbClr val="728653"/>
          </a:solidFill>
          <a:ln>
            <a:solidFill>
              <a:srgbClr val="A5301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NİHAİ</a:t>
            </a:r>
            <a:r>
              <a:rPr kumimoji="0" lang="tr-TR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HEDEF</a:t>
            </a:r>
          </a:p>
        </p:txBody>
      </p:sp>
      <p:sp>
        <p:nvSpPr>
          <p:cNvPr id="15" name="8 Dikdörtgen"/>
          <p:cNvSpPr/>
          <p:nvPr/>
        </p:nvSpPr>
        <p:spPr>
          <a:xfrm>
            <a:off x="1985658" y="5231246"/>
            <a:ext cx="6921936" cy="1529436"/>
          </a:xfrm>
          <a:prstGeom prst="rect">
            <a:avLst/>
          </a:prstGeom>
          <a:solidFill>
            <a:srgbClr val="9F8351">
              <a:lumMod val="20000"/>
              <a:lumOff val="80000"/>
            </a:srgb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66F5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16" name="7 Oval"/>
          <p:cNvSpPr/>
          <p:nvPr/>
        </p:nvSpPr>
        <p:spPr>
          <a:xfrm>
            <a:off x="5581743" y="5272908"/>
            <a:ext cx="3295422" cy="1355075"/>
          </a:xfrm>
          <a:prstGeom prst="ellipse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İyileştirilen süreçlerin otomasyona geçirilmesi ve dijitalleşmenin sağlanması</a:t>
            </a:r>
          </a:p>
        </p:txBody>
      </p:sp>
      <p:sp>
        <p:nvSpPr>
          <p:cNvPr id="17" name="7 Oval"/>
          <p:cNvSpPr/>
          <p:nvPr/>
        </p:nvSpPr>
        <p:spPr>
          <a:xfrm>
            <a:off x="2058573" y="5272908"/>
            <a:ext cx="3388053" cy="1355075"/>
          </a:xfrm>
          <a:prstGeom prst="ellipse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Kontrollerin risk ve süreçler üzerinden sağlanarak İç Kontrol sisteminin işler hale getirilmesi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853860" y="5672798"/>
            <a:ext cx="947931" cy="646331"/>
          </a:xfrm>
          <a:prstGeom prst="rect">
            <a:avLst/>
          </a:prstGeom>
          <a:solidFill>
            <a:srgbClr val="9F8351">
              <a:lumMod val="20000"/>
              <a:lumOff val="80000"/>
            </a:srgbClr>
          </a:solidFill>
          <a:ln>
            <a:solidFill>
              <a:srgbClr val="A5301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İç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Denetim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Başkanlığı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9068745" y="5672798"/>
            <a:ext cx="910827" cy="646331"/>
          </a:xfrm>
          <a:prstGeom prst="rect">
            <a:avLst/>
          </a:prstGeom>
          <a:solidFill>
            <a:srgbClr val="9F8351">
              <a:lumMod val="20000"/>
              <a:lumOff val="80000"/>
            </a:srgbClr>
          </a:solidFill>
          <a:ln>
            <a:solidFill>
              <a:srgbClr val="A5301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Bilgi İşlem</a:t>
            </a:r>
            <a:b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</a:b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Dairesi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Başkanlığı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12" y="5653966"/>
            <a:ext cx="7191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ağ Ayraç 20"/>
          <p:cNvSpPr/>
          <p:nvPr/>
        </p:nvSpPr>
        <p:spPr>
          <a:xfrm>
            <a:off x="1712154" y="5663381"/>
            <a:ext cx="547008" cy="646331"/>
          </a:xfrm>
          <a:prstGeom prst="rightBrace">
            <a:avLst/>
          </a:prstGeom>
          <a:noFill/>
          <a:ln w="9525" cap="rnd" cmpd="sng" algn="ctr">
            <a:solidFill>
              <a:srgbClr val="A53010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24 Aşağı Ok"/>
          <p:cNvSpPr/>
          <p:nvPr/>
        </p:nvSpPr>
        <p:spPr>
          <a:xfrm>
            <a:off x="5365023" y="2147854"/>
            <a:ext cx="134363" cy="246961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10 Aşağı Ok"/>
          <p:cNvSpPr/>
          <p:nvPr/>
        </p:nvSpPr>
        <p:spPr>
          <a:xfrm rot="19405188">
            <a:off x="4258958" y="3036564"/>
            <a:ext cx="121067" cy="245377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10 Aşağı Ok"/>
          <p:cNvSpPr/>
          <p:nvPr/>
        </p:nvSpPr>
        <p:spPr>
          <a:xfrm rot="2308615">
            <a:off x="6390222" y="3033217"/>
            <a:ext cx="120355" cy="266015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10 Aşağı Ok"/>
          <p:cNvSpPr/>
          <p:nvPr/>
        </p:nvSpPr>
        <p:spPr>
          <a:xfrm rot="2308615">
            <a:off x="6390221" y="3700198"/>
            <a:ext cx="120355" cy="266015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55" y="3714142"/>
            <a:ext cx="2127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4 Aşağı Ok"/>
          <p:cNvSpPr/>
          <p:nvPr/>
        </p:nvSpPr>
        <p:spPr>
          <a:xfrm>
            <a:off x="5316335" y="4333034"/>
            <a:ext cx="134363" cy="246961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24 Aşağı Ok"/>
          <p:cNvSpPr/>
          <p:nvPr/>
        </p:nvSpPr>
        <p:spPr>
          <a:xfrm>
            <a:off x="5275822" y="4970231"/>
            <a:ext cx="215388" cy="261015"/>
          </a:xfrm>
          <a:prstGeom prst="downArrow">
            <a:avLst/>
          </a:prstGeom>
          <a:solidFill>
            <a:srgbClr val="FFFF0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1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275711"/>
            <a:ext cx="1182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F0000"/>
                </a:solidFill>
                <a:latin typeface="Cambria" panose="02040503050406030204"/>
              </a:rPr>
              <a:t>SÜREÇ YÖNETİMİ - NELER YAPILDI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11" y="4348545"/>
            <a:ext cx="11199323" cy="2670279"/>
          </a:xfrm>
          <a:prstGeom prst="rect">
            <a:avLst/>
          </a:prstGeom>
        </p:spPr>
      </p:pic>
      <p:sp>
        <p:nvSpPr>
          <p:cNvPr id="4" name="İçerik Yer Tutucusu 2"/>
          <p:cNvSpPr txBox="1">
            <a:spLocks/>
          </p:cNvSpPr>
          <p:nvPr/>
        </p:nvSpPr>
        <p:spPr>
          <a:xfrm>
            <a:off x="485811" y="1063052"/>
            <a:ext cx="11693235" cy="6172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krobat Black" panose="00000A00000000000000" pitchFamily="2" charset="-94"/>
              <a:ea typeface="+mn-ea"/>
              <a:cs typeface="+mn-cs"/>
            </a:endParaRP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Merkez ve taşra birimleri tarafından sunulan hizmetlerin kim tarafından, nasıl yerine getirildiğini gösteren ve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standardizasyonunu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amaçlayan süreçler Başkanlığımız rehberliği ve teknik desteği ile hazırlanarak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Bakanlık Makamınca onaylandıktan sonra uygulamaya konulmuştur. 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Aynı nitelikteki görevlerin her birimde farklı şekilde yürütülmesini önlemek, bu görevlerin daha doğru ve kısa sürede yerine getirilmesi için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ortak süreçler çıkarılmış, personele tebliğ edilmek üzere birimlere gönderilmiştir.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krobat Black" panose="00000A00000000000000" pitchFamily="2" charset="-9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krobat Black" panose="00000A00000000000000" pitchFamily="2" charset="-9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35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3255935" y="1525526"/>
          <a:ext cx="2350208" cy="198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656360105"/>
              </p:ext>
            </p:extLst>
          </p:nvPr>
        </p:nvGraphicFramePr>
        <p:xfrm>
          <a:off x="374526" y="1499968"/>
          <a:ext cx="2231873" cy="198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yagram 3"/>
          <p:cNvGraphicFramePr/>
          <p:nvPr>
            <p:extLst/>
          </p:nvPr>
        </p:nvGraphicFramePr>
        <p:xfrm>
          <a:off x="6331371" y="1542982"/>
          <a:ext cx="2001982" cy="196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4205309381"/>
              </p:ext>
            </p:extLst>
          </p:nvPr>
        </p:nvGraphicFramePr>
        <p:xfrm>
          <a:off x="9204914" y="1472944"/>
          <a:ext cx="2124382" cy="198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414223052"/>
              </p:ext>
            </p:extLst>
          </p:nvPr>
        </p:nvGraphicFramePr>
        <p:xfrm>
          <a:off x="1882988" y="3997818"/>
          <a:ext cx="2511730" cy="209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192905433"/>
              </p:ext>
            </p:extLst>
          </p:nvPr>
        </p:nvGraphicFramePr>
        <p:xfrm>
          <a:off x="5330380" y="3985777"/>
          <a:ext cx="2001982" cy="209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755876757"/>
              </p:ext>
            </p:extLst>
          </p:nvPr>
        </p:nvGraphicFramePr>
        <p:xfrm>
          <a:off x="8364172" y="3997818"/>
          <a:ext cx="2124382" cy="209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1336880905"/>
              </p:ext>
            </p:extLst>
          </p:nvPr>
        </p:nvGraphicFramePr>
        <p:xfrm>
          <a:off x="376670" y="3907637"/>
          <a:ext cx="2327783" cy="212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692574249"/>
              </p:ext>
            </p:extLst>
          </p:nvPr>
        </p:nvGraphicFramePr>
        <p:xfrm>
          <a:off x="1453019" y="152400"/>
          <a:ext cx="9319365" cy="89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</p:spTree>
    <p:extLst>
      <p:ext uri="{BB962C8B-B14F-4D97-AF65-F5344CB8AC3E}">
        <p14:creationId xmlns:p14="http://schemas.microsoft.com/office/powerpoint/2010/main" val="48071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17" y="3084686"/>
            <a:ext cx="9715500" cy="39147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15518" y="1629065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Bakanlığımızın Stratejik Planında yer alan görevlerinin gösterildiği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‘SÜREÇ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GRUPLARI’nın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altında Temel Süreçler yer almaktadır. Bunlar iş akışları çizilen benzer süreçlerin bir araya getirdiği süreçlerdir.</a:t>
            </a:r>
          </a:p>
        </p:txBody>
      </p:sp>
      <p:sp>
        <p:nvSpPr>
          <p:cNvPr id="4" name="Yuvarlatılmış Dikdörtgen 4"/>
          <p:cNvSpPr txBox="1"/>
          <p:nvPr/>
        </p:nvSpPr>
        <p:spPr>
          <a:xfrm>
            <a:off x="1377080" y="7406"/>
            <a:ext cx="9234640" cy="8638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2800" dirty="0">
                <a:solidFill>
                  <a:srgbClr val="FF0000"/>
                </a:solidFill>
              </a:rPr>
              <a:t>TEMEL SÜREÇLER</a:t>
            </a:r>
          </a:p>
        </p:txBody>
      </p:sp>
    </p:spTree>
    <p:extLst>
      <p:ext uri="{BB962C8B-B14F-4D97-AF65-F5344CB8AC3E}">
        <p14:creationId xmlns:p14="http://schemas.microsoft.com/office/powerpoint/2010/main" val="3598089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68" y="786106"/>
            <a:ext cx="9441324" cy="6071894"/>
          </a:xfrm>
          <a:prstGeom prst="rect">
            <a:avLst/>
          </a:prstGeom>
        </p:spPr>
      </p:pic>
      <p:sp>
        <p:nvSpPr>
          <p:cNvPr id="3" name="Yuvarlatılmış Dikdörtgen 4"/>
          <p:cNvSpPr txBox="1"/>
          <p:nvPr/>
        </p:nvSpPr>
        <p:spPr>
          <a:xfrm>
            <a:off x="1377080" y="7406"/>
            <a:ext cx="9234640" cy="86385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GENEL MÜDÜRLÜK SÜREÇLERİ</a:t>
            </a:r>
          </a:p>
        </p:txBody>
      </p:sp>
    </p:spTree>
    <p:extLst>
      <p:ext uri="{BB962C8B-B14F-4D97-AF65-F5344CB8AC3E}">
        <p14:creationId xmlns:p14="http://schemas.microsoft.com/office/powerpoint/2010/main" val="42426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2"/>
          <p:cNvSpPr txBox="1">
            <a:spLocks/>
          </p:cNvSpPr>
          <p:nvPr/>
        </p:nvSpPr>
        <p:spPr>
          <a:xfrm>
            <a:off x="1160803" y="1690580"/>
            <a:ext cx="1020632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İş süreçlerinin ve risklerin çıkarılmasından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birimler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sorumludur, 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SGB gerekli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koordinasyon ve teknik destek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sağlamakla görevlidir, </a:t>
            </a:r>
          </a:p>
          <a:p>
            <a:pPr algn="just"/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Bakanlığımız merkez ve taşra birimlerinde devam eden çalışmalar kapsamında birimlerde iç kontrol sorumluları ve Daire Başkanlığımızda birimlerden sorumlu uzmanlar belirlenmiştir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tr-TR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2654124" y="0"/>
            <a:ext cx="67687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SÜREÇLERİN ÇIKARILMASINDA SORUMLULUK</a:t>
            </a:r>
          </a:p>
        </p:txBody>
      </p:sp>
    </p:spTree>
    <p:extLst>
      <p:ext uri="{BB962C8B-B14F-4D97-AF65-F5344CB8AC3E}">
        <p14:creationId xmlns:p14="http://schemas.microsoft.com/office/powerpoint/2010/main" val="357768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6" y="4930624"/>
            <a:ext cx="42313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ikdörtgen 3"/>
          <p:cNvSpPr/>
          <p:nvPr/>
        </p:nvSpPr>
        <p:spPr>
          <a:xfrm>
            <a:off x="2675459" y="5684782"/>
            <a:ext cx="601435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İç Kontrol Daire </a:t>
            </a:r>
            <a:r>
              <a:rPr lang="tr-TR" sz="1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Başkanlığı</a:t>
            </a:r>
          </a:p>
        </p:txBody>
      </p:sp>
      <p:sp>
        <p:nvSpPr>
          <p:cNvPr id="5" name="Dikdörtgen 13"/>
          <p:cNvSpPr/>
          <p:nvPr/>
        </p:nvSpPr>
        <p:spPr>
          <a:xfrm>
            <a:off x="1592959" y="4304390"/>
            <a:ext cx="835472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TEŞEKKÜR </a:t>
            </a:r>
            <a:r>
              <a:rPr lang="tr-TR" sz="44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EDERİM</a:t>
            </a:r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654652" y="5533961"/>
            <a:ext cx="42313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61" y="17725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4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prstClr val="white"/>
                </a:solidFill>
              </a:rPr>
              <a:t/>
            </a:r>
            <a:br>
              <a:rPr lang="tr-TR" dirty="0" smtClean="0">
                <a:solidFill>
                  <a:prstClr val="white"/>
                </a:solidFill>
              </a:rPr>
            </a:br>
            <a:r>
              <a:rPr lang="tr-TR" dirty="0" smtClean="0">
                <a:solidFill>
                  <a:prstClr val="white"/>
                </a:solidFill>
              </a:rPr>
              <a:t>MUHTEVA</a:t>
            </a:r>
            <a:r>
              <a:rPr lang="tr-TR" dirty="0">
                <a:solidFill>
                  <a:prstClr val="white"/>
                </a:solidFill>
              </a:rPr>
              <a:t/>
            </a:r>
            <a:br>
              <a:rPr lang="tr-TR" dirty="0">
                <a:solidFill>
                  <a:prstClr val="white"/>
                </a:solidFill>
              </a:rPr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D960E-9A79-4277-9348-746543A4C12C}" type="slidenum">
              <a:rPr lang="tr-TR" altLang="tr-TR" smtClean="0"/>
              <a:pPr/>
              <a:t>3</a:t>
            </a:fld>
            <a:endParaRPr lang="tr-TR" altLang="tr-TR"/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1679511" y="1429475"/>
            <a:ext cx="6400800" cy="429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tr-TR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Nedir?</a:t>
            </a:r>
          </a:p>
          <a:p>
            <a:pPr marL="342900" indent="-342900">
              <a:lnSpc>
                <a:spcPct val="150000"/>
              </a:lnSpc>
            </a:pPr>
            <a:r>
              <a:rPr lang="tr-TR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Bileşenleri</a:t>
            </a:r>
          </a:p>
          <a:p>
            <a:pPr marL="342900" indent="-342900">
              <a:lnSpc>
                <a:spcPct val="150000"/>
              </a:lnSpc>
            </a:pPr>
            <a:r>
              <a:rPr lang="tr-TR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Performansının Ölçülmesi</a:t>
            </a:r>
          </a:p>
          <a:p>
            <a:pPr marL="342900" indent="-342900">
              <a:lnSpc>
                <a:spcPct val="150000"/>
              </a:lnSpc>
            </a:pPr>
            <a:r>
              <a:rPr lang="tr-TR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Süreçlerin İyileştirilmesi</a:t>
            </a:r>
          </a:p>
          <a:p>
            <a:pPr marL="342900" indent="-342900">
              <a:lnSpc>
                <a:spcPct val="150000"/>
              </a:lnSpc>
            </a:pPr>
            <a:r>
              <a:rPr lang="tr-TR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Süreçlerin Çıkarılmasının Faydaları</a:t>
            </a:r>
          </a:p>
          <a:p>
            <a:pPr>
              <a:lnSpc>
                <a:spcPct val="150000"/>
              </a:lnSpc>
            </a:pPr>
            <a:endParaRPr lang="tr-TR" sz="240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tr-TR" smtClean="0"/>
          </a:p>
          <a:p>
            <a:pPr marL="342900" indent="-342900">
              <a:lnSpc>
                <a:spcPct val="150000"/>
              </a:lnSpc>
            </a:pPr>
            <a:endParaRPr lang="tr-TR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84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BB8435DB-244C-4520-89E5-1349C2E95ED0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22" name="Başlık 16"/>
          <p:cNvSpPr txBox="1">
            <a:spLocks/>
          </p:cNvSpPr>
          <p:nvPr/>
        </p:nvSpPr>
        <p:spPr>
          <a:xfrm>
            <a:off x="2557461" y="0"/>
            <a:ext cx="7221488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C00000"/>
                </a:solidFill>
              </a:rPr>
              <a:t>Süreç Nedir?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5" name="Alt Başlık 2"/>
          <p:cNvSpPr txBox="1">
            <a:spLocks/>
          </p:cNvSpPr>
          <p:nvPr/>
        </p:nvSpPr>
        <p:spPr>
          <a:xfrm>
            <a:off x="1379377" y="1536610"/>
            <a:ext cx="9577657" cy="50023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 değer oluşturmak üzere, belli bir girdiyi çıktıya dönüştüren; 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170000"/>
              </a:lnSpc>
            </a:pP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Tekrarlanabilen</a:t>
            </a:r>
          </a:p>
          <a:p>
            <a:pPr marL="342900" lvl="1" indent="-342900">
              <a:lnSpc>
                <a:spcPct val="170000"/>
              </a:lnSpc>
            </a:pP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Ölçülebilen</a:t>
            </a:r>
          </a:p>
          <a:p>
            <a:pPr marL="342900" lvl="1" indent="-342900">
              <a:lnSpc>
                <a:spcPct val="170000"/>
              </a:lnSpc>
            </a:pP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Tanımlanabilen</a:t>
            </a:r>
          </a:p>
          <a:p>
            <a:pPr marL="342900" lvl="1" indent="-342900">
              <a:lnSpc>
                <a:spcPct val="170000"/>
              </a:lnSpc>
            </a:pP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 sahibi ve sorumluları olan</a:t>
            </a:r>
          </a:p>
          <a:p>
            <a:pPr marL="342900" lvl="1" indent="-342900">
              <a:lnSpc>
                <a:spcPct val="170000"/>
              </a:lnSpc>
            </a:pP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Birbiri ile ilişkili işlemler dizisidir.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66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BB8435DB-244C-4520-89E5-1349C2E95ED0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22" name="Başlık 16"/>
          <p:cNvSpPr txBox="1">
            <a:spLocks/>
          </p:cNvSpPr>
          <p:nvPr/>
        </p:nvSpPr>
        <p:spPr>
          <a:xfrm>
            <a:off x="2557461" y="0"/>
            <a:ext cx="7221488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C00000"/>
                </a:solidFill>
              </a:rPr>
              <a:t>Sürecin Bileşenleri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237488" y="1656079"/>
            <a:ext cx="763284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Sorumlusu</a:t>
            </a:r>
          </a:p>
          <a:p>
            <a:pPr algn="l"/>
            <a:endParaRPr lang="tr-TR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Girdisi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tr-TR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Tedarikçisi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tr-TR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Çıktısı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tr-TR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Müşterisi (Faydalanan)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tr-TR" sz="2400" dirty="0" smtClean="0">
              <a:solidFill>
                <a:srgbClr val="0000FF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tr-T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914706"/>
            <a:ext cx="4952064" cy="276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7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BB8435DB-244C-4520-89E5-1349C2E95ED0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79" y="819881"/>
            <a:ext cx="4997670" cy="6282786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1779752" y="0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Bilgileri Formu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45585" y="0"/>
            <a:ext cx="6408712" cy="96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Akış Şeması Sembolleri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85" y="1387474"/>
            <a:ext cx="73863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9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53" y="1785315"/>
            <a:ext cx="5160202" cy="6716110"/>
          </a:xfrm>
          <a:prstGeom prst="rect">
            <a:avLst/>
          </a:prstGeom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2076170" y="0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Akış Şeması Nedir?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893918" y="1137243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Süreçleri sıralı ve şematik olarak anlatan dokümanlardır.</a:t>
            </a:r>
          </a:p>
        </p:txBody>
      </p:sp>
    </p:spTree>
    <p:extLst>
      <p:ext uri="{BB962C8B-B14F-4D97-AF65-F5344CB8AC3E}">
        <p14:creationId xmlns:p14="http://schemas.microsoft.com/office/powerpoint/2010/main" val="9286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BB8435DB-244C-4520-89E5-1349C2E95ED0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22" name="Başlık 16"/>
          <p:cNvSpPr txBox="1">
            <a:spLocks/>
          </p:cNvSpPr>
          <p:nvPr/>
        </p:nvSpPr>
        <p:spPr>
          <a:xfrm>
            <a:off x="2557461" y="0"/>
            <a:ext cx="7221488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C00000"/>
                </a:solidFill>
              </a:rPr>
              <a:t>Süreç Hiyerarşisi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1415677" y="1914706"/>
            <a:ext cx="4752528" cy="3604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Temel Süreç</a:t>
            </a:r>
          </a:p>
          <a:p>
            <a:endParaRPr lang="tr-TR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</a:t>
            </a:r>
          </a:p>
          <a:p>
            <a:endParaRPr lang="tr-TR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Alt Süreç</a:t>
            </a:r>
          </a:p>
          <a:p>
            <a:pPr algn="l"/>
            <a:endParaRPr lang="tr-TR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Faaliyet</a:t>
            </a:r>
            <a:endParaRPr lang="tr-TR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www.kaliteturkiye.com/images/resimler/editor/diger/surec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4" b="89695" l="7143" r="96617">
                        <a14:foregroundMark x1="45489" y1="7252" x2="45489" y2="7252"/>
                        <a14:foregroundMark x1="45489" y1="5725" x2="45489" y2="5725"/>
                        <a14:foregroundMark x1="93233" y1="72137" x2="93233" y2="72137"/>
                        <a14:foregroundMark x1="96992" y1="74809" x2="96992" y2="74809"/>
                        <a14:foregroundMark x1="7143" y1="83206" x2="7143" y2="83206"/>
                        <a14:foregroundMark x1="7895" y1="80534" x2="7895" y2="80534"/>
                        <a14:foregroundMark x1="35338" y1="23664" x2="35338" y2="23664"/>
                        <a14:foregroundMark x1="39850" y1="15649" x2="39850" y2="15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96" y="1662472"/>
            <a:ext cx="4127128" cy="406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2D277B605B0CB4088AD70BB203A4828" ma:contentTypeVersion="1" ma:contentTypeDescription="Yeni belge oluşturun." ma:contentTypeScope="" ma:versionID="727430d5504c22f083996fa581a1c7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6ddd05f9fd47d6de83121fc7a97ab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5E21AB-A3FC-4DBA-9523-218C30FA79D5}"/>
</file>

<file path=customXml/itemProps2.xml><?xml version="1.0" encoding="utf-8"?>
<ds:datastoreItem xmlns:ds="http://schemas.openxmlformats.org/officeDocument/2006/customXml" ds:itemID="{D938C1E1-DF08-47C4-9420-6D80D080EC52}"/>
</file>

<file path=customXml/itemProps3.xml><?xml version="1.0" encoding="utf-8"?>
<ds:datastoreItem xmlns:ds="http://schemas.openxmlformats.org/officeDocument/2006/customXml" ds:itemID="{CE7C95D5-89F1-4D25-86B3-FD76E29F59DE}"/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882</Words>
  <Application>Microsoft Office PowerPoint</Application>
  <PresentationFormat>Geniş ekran</PresentationFormat>
  <Paragraphs>249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Akrobat Black</vt:lpstr>
      <vt:lpstr>Arial</vt:lpstr>
      <vt:lpstr>Calibri</vt:lpstr>
      <vt:lpstr>Calibri Light</vt:lpstr>
      <vt:lpstr>Cambria</vt:lpstr>
      <vt:lpstr>Century Gothic</vt:lpstr>
      <vt:lpstr>Times New Roman</vt:lpstr>
      <vt:lpstr>Trebuchet MS</vt:lpstr>
      <vt:lpstr>Verdana</vt:lpstr>
      <vt:lpstr>Office Teması</vt:lpstr>
      <vt:lpstr>2_Özel Tasarım</vt:lpstr>
      <vt:lpstr>İÇ KONTROL DAİRE BAŞKANLIĞI</vt:lpstr>
      <vt:lpstr>PowerPoint Sunusu</vt:lpstr>
      <vt:lpstr> MUHTEVA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İÇ KONTROL DAİRE BAŞKANLIĞI</dc:title>
  <dc:creator>Adem SÖYLEMEZ</dc:creator>
  <cp:lastModifiedBy>Koray YILMAZ</cp:lastModifiedBy>
  <cp:revision>32</cp:revision>
  <dcterms:created xsi:type="dcterms:W3CDTF">2019-06-25T14:08:57Z</dcterms:created>
  <dcterms:modified xsi:type="dcterms:W3CDTF">2022-03-08T11:17:12Z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0x010100B2D277B605B0CB4088AD70BB203A4828</vt:lpwstr>
  </property>
</Properties>
</file>