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706" r:id="rId3"/>
    <p:sldId id="707" r:id="rId4"/>
    <p:sldId id="695" r:id="rId5"/>
    <p:sldId id="696" r:id="rId6"/>
    <p:sldId id="708" r:id="rId7"/>
    <p:sldId id="709" r:id="rId8"/>
    <p:sldId id="703" r:id="rId9"/>
    <p:sldId id="704" r:id="rId10"/>
    <p:sldId id="705" r:id="rId11"/>
    <p:sldId id="710" r:id="rId12"/>
    <p:sldId id="716" r:id="rId13"/>
    <p:sldId id="717" r:id="rId14"/>
    <p:sldId id="726" r:id="rId15"/>
    <p:sldId id="711" r:id="rId16"/>
    <p:sldId id="718" r:id="rId17"/>
    <p:sldId id="737" r:id="rId18"/>
    <p:sldId id="719" r:id="rId19"/>
    <p:sldId id="720" r:id="rId20"/>
    <p:sldId id="721" r:id="rId21"/>
    <p:sldId id="735" r:id="rId22"/>
    <p:sldId id="722" r:id="rId23"/>
    <p:sldId id="723" r:id="rId24"/>
    <p:sldId id="736" r:id="rId25"/>
    <p:sldId id="734" r:id="rId26"/>
    <p:sldId id="724" r:id="rId27"/>
    <p:sldId id="725" r:id="rId28"/>
    <p:sldId id="674" r:id="rId2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6600"/>
    <a:srgbClr val="FFFFFF"/>
    <a:srgbClr val="66FF66"/>
    <a:srgbClr val="FFFF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60"/>
  </p:normalViewPr>
  <p:slideViewPr>
    <p:cSldViewPr>
      <p:cViewPr varScale="1">
        <p:scale>
          <a:sx n="116" d="100"/>
          <a:sy n="116" d="100"/>
        </p:scale>
        <p:origin x="15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EF16-0E36-4E69-A094-0BB59D82BB72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1E158-E810-470A-86A2-2A99DB5753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79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2FF32F-B72E-48EA-B4D5-278A9A2C0662}" type="datetimeFigureOut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A6842F-53BA-4BAA-AA31-1E1F4A29BA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2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B2A2D-D0B0-4857-9C35-25B5058DEAF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675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BAB4-E21F-4C54-9A91-32A01C92A56B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DA3C-BAC4-4468-B55F-B890F63640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EBBB-AB48-44CE-A8A4-232E8E4AE5BD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19FF-E128-423F-9888-727DEE726F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4EE0-CC53-461C-8CD6-77218A076ED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5949-6440-487A-9D0B-DD2BE3F61A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DF0F-AFE3-4FC5-B069-11FED70E5501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A1A7-C67D-4615-B2B4-F0B5EABE7F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4393-C0F4-4F89-85B0-B8BC8FE406C3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14CF-56DF-43F5-9EB4-C7275D84FC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DE06-C6EF-44E6-8398-D8E68793157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87D1-6A5E-4BD6-A4F7-E61C9B6226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C5EF-DA47-4613-9873-561DEEB92A86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020E-CD4B-4822-B91C-C00D13891D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FFAA-4240-48EA-8756-59582C90AD85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A34C-048F-4BB0-BC0E-E944716847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FE40-803A-4EFE-B81A-59BCE69B503E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3475-7B68-489B-85D2-C4429E4B37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6BAF-5316-4A4E-868D-EEF0EFE190C7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D262-437A-4C1A-BB4C-5C05C5AA2B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9267-0756-4BE4-BEB9-138E2DC1208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9804-FD30-4781-856C-29BD405ACA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25593-BD7C-4F3C-85D0-21EE095740F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D53A4-7887-4A7D-9BED-F847B1C550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odelleme%20Hakk&#305;nda%20Strateji%20ve%20Yol%20Haritas&#305;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9"/>
          <p:cNvSpPr>
            <a:spLocks noChangeArrowheads="1"/>
          </p:cNvSpPr>
          <p:nvPr/>
        </p:nvSpPr>
        <p:spPr bwMode="auto">
          <a:xfrm>
            <a:off x="755650" y="2133600"/>
            <a:ext cx="7920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4400" b="1"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23528" y="3717032"/>
            <a:ext cx="8712968" cy="29238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MODELLEME EYLEM PLANI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(MODEP)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Kalitesi Yönetimi Dairesi Başkanlığı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Modelleme Şube Müdürlüğü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051720" y="6309320"/>
            <a:ext cx="571504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06/05/2014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endParaRPr lang="tr-TR" sz="16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8 Dikdörtgen"/>
          <p:cNvSpPr/>
          <p:nvPr/>
        </p:nvSpPr>
        <p:spPr>
          <a:xfrm>
            <a:off x="1043608" y="-146432"/>
            <a:ext cx="7231467" cy="163121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ORMAN ve SU İŞLERİ </a:t>
            </a:r>
            <a:r>
              <a:rPr lang="tr-TR" sz="3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SU YÖNETİMİ GENEL MÜDÜRLÜĞÜ</a:t>
            </a:r>
            <a:endParaRPr lang="tr-TR" sz="32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1434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08725"/>
            <a:ext cx="410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5"/>
            <a:ext cx="91440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5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</a:t>
            </a:fld>
            <a:r>
              <a:rPr lang="tr-TR" dirty="0" smtClean="0"/>
              <a:t>/28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7166" y="1196752"/>
            <a:ext cx="8496944" cy="5184576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çalışmalarında işe öncelikli olarak hangi havzadan (verisi çok olan veya Ergene ve Susurluk gibi kritik durumda bulunan) başlanacağının veya ülkenin tümünün mü ele alınacağının belirlenmesi için havzalar arasında </a:t>
            </a: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önceliklendirme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yapılmalıdır.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Bakanlık personeli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kendi başına model girdilerini girebilecek ve sonuçları yorumlayabilecek yeterlilikte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olmalıdır.</a:t>
            </a: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73063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10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7798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340768"/>
            <a:ext cx="8445624" cy="4525963"/>
          </a:xfrm>
        </p:spPr>
        <p:txBody>
          <a:bodyPr/>
          <a:lstStyle/>
          <a:p>
            <a:pPr marL="373063" indent="0">
              <a:buClr>
                <a:srgbClr val="FF0000"/>
              </a:buClr>
              <a:buNone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Eylem Planı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(MODEP) 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73063" indent="0">
              <a:buClr>
                <a:srgbClr val="FF0000"/>
              </a:buClr>
              <a:buNone/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Kısa, Orta ve Uzun vade kapsamında Bakanlığın Su Kaynaklarının Modellemesi Konusunda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Hedefleri</a:t>
            </a:r>
          </a:p>
          <a:p>
            <a:pPr marL="373063" lvl="0" indent="0" algn="just">
              <a:buClr>
                <a:srgbClr val="FF0000"/>
              </a:buClr>
              <a:buNone/>
            </a:pPr>
            <a:endParaRPr lang="tr-TR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çalışmalarında havzaların önceliklerinin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belirlenmesi</a:t>
            </a:r>
          </a:p>
          <a:p>
            <a:pPr marL="373063" lvl="0" indent="0" algn="just">
              <a:buClr>
                <a:srgbClr val="FF0000"/>
              </a:buClr>
              <a:buNone/>
            </a:pPr>
            <a:endParaRPr lang="tr-TR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Uygun ve Sürdürülebilir modellerin ortaya konulması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11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3’üncü Toplantısının Gündemi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79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7166" y="1196752"/>
            <a:ext cx="8496944" cy="5184576"/>
          </a:xfrm>
        </p:spPr>
        <p:txBody>
          <a:bodyPr/>
          <a:lstStyle/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Modellerin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sürdürülebilirliği açısından Modelleme Şube Müdürlüğünün kurumsallaşmasına önem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verilmelidir.</a:t>
            </a:r>
          </a:p>
          <a:p>
            <a:pPr marL="373063" lvl="0" indent="0" algn="just">
              <a:buClr>
                <a:srgbClr val="FF0000"/>
              </a:buClr>
              <a:buNone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Şube Müdürlüğünün yapılanması ve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üniversitelerin, enstitülerin modelleme çalışmalarında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nasıl bir rol oynayacağının belirlenmesi için Modelleme Eylem Planı’na idari yapılanma olarak ayrı bir başlık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eklenmelidir.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Sayın </a:t>
            </a: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Prof.Dr.İzzet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ÖZTÜRK’ün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öngördüğü şekilde model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başlıkları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 grupta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toplanmalıdır. </a:t>
            </a: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73063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12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3’üncü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23682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7166" y="1196752"/>
            <a:ext cx="8496944" cy="5184576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Ekosistem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ötrofikasyon modellerinin de </a:t>
            </a:r>
            <a:r>
              <a:rPr lang="tr-T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MODEP’te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yer alan model başlıklarına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eklenmelidir.</a:t>
            </a: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MODEP geliştirilerek 3’lü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matris şekline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dönüştürülmelidir.</a:t>
            </a:r>
          </a:p>
          <a:p>
            <a:pPr marL="373063" lvl="0" indent="0" algn="just">
              <a:buClr>
                <a:srgbClr val="FF0000"/>
              </a:buClr>
              <a:buNone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Sayın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Prof.Dr.Mehmet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EKMEKÇİ tarafından MODEP hakkında hazırlanan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rapor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Bilimsel Çalışma grubu üyeleriyle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paylaşılmalıdır.</a:t>
            </a:r>
          </a:p>
          <a:p>
            <a:pPr marL="373063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Bakanlık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personelinin kendi başına model girdilerini girebilecek ve sonuçları yorumlayabilecek yeterliliğe kavuşturulmasına, 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73063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13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3’üncü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22007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340768"/>
            <a:ext cx="8445624" cy="4525963"/>
          </a:xfrm>
        </p:spPr>
        <p:txBody>
          <a:bodyPr/>
          <a:lstStyle/>
          <a:p>
            <a:pPr marL="373063" indent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konusunda Genel Müdürlüğümüzün Stratejisi ve Yol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Haritası</a:t>
            </a:r>
          </a:p>
          <a:p>
            <a:pPr marL="373063" indent="0">
              <a:buClr>
                <a:srgbClr val="FF0000"/>
              </a:buClr>
              <a:buNone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Eylem Planı (MODEP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Başlıkları</a:t>
            </a: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Eğitim İhtiyaçları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14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4’üncü Toplantısının Gündemi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45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lvl="0"/>
            <a:endParaRPr lang="tr-TR" sz="1600" dirty="0" smtClean="0"/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Geliştirilen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MODEP 3’lü matris şeklinde hazırlanmıştır.</a:t>
            </a:r>
          </a:p>
          <a:p>
            <a:pPr marL="0" lvl="0" indent="0">
              <a:buNone/>
            </a:pPr>
            <a:endParaRPr lang="tr-TR" sz="1600" dirty="0"/>
          </a:p>
          <a:p>
            <a:pPr lvl="2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Konuları –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Modeller</a:t>
            </a:r>
          </a:p>
          <a:p>
            <a:pPr marL="914400" lvl="2" indent="0" algn="just">
              <a:buClr>
                <a:srgbClr val="0000FF"/>
              </a:buClr>
              <a:buNone/>
            </a:pP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Konuları  – Teknik Alt Çalışma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Grupları</a:t>
            </a:r>
          </a:p>
          <a:p>
            <a:pPr marL="914400" lvl="2" indent="0" algn="just">
              <a:buClr>
                <a:srgbClr val="0000FF"/>
              </a:buClr>
              <a:buNone/>
            </a:pP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Modeller – Teknik Alt Çalışma Grupları</a:t>
            </a: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15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33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Modeller 10 ana başlıkta toplanmıştır.</a:t>
            </a:r>
          </a:p>
          <a:p>
            <a:pPr marL="0" lvl="0" indent="0">
              <a:buNone/>
            </a:pPr>
            <a:endParaRPr lang="tr-TR" sz="1600" dirty="0"/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Hidrolojik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Hidrolik Modelleme (1D/2D)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Hidrolik Modelleme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(2D/3D)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Suyu (Hidrojeolojik ve Kalite Modelleme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Kalitesi ve Ekoloji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16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32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lvl="0" indent="0">
              <a:buNone/>
            </a:pPr>
            <a:endParaRPr lang="tr-TR" sz="1600" dirty="0"/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Morfoloji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(1D/2D/3D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Dalga Modellemesi 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Operasyonel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Modelleme 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Kaynakları Yönetimi ve Tahsis Yönetimi Modellemesi 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İklim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Değişikliği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Modellemesi 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17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91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Konuları  aşağıdaki başlıkları içermektedir.</a:t>
            </a:r>
          </a:p>
          <a:p>
            <a:pPr marL="0" lvl="0" indent="0">
              <a:buNone/>
            </a:pPr>
            <a:endParaRPr lang="tr-TR" sz="1600" dirty="0"/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Kalitesi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Ekosistemi 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 algn="just">
              <a:buClr>
                <a:srgbClr val="0000FF"/>
              </a:buClr>
              <a:buNone/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 Hidrodinamiği</a:t>
            </a:r>
          </a:p>
          <a:p>
            <a:pPr marL="914400" lvl="2" indent="0" algn="just">
              <a:buClr>
                <a:srgbClr val="0000FF"/>
              </a:buClr>
              <a:buNone/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Kalitesi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Ekosistemi</a:t>
            </a:r>
          </a:p>
          <a:p>
            <a:pPr marL="914400" lvl="2" indent="0" algn="just">
              <a:buClr>
                <a:srgbClr val="0000FF"/>
              </a:buClr>
              <a:buNone/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Hidrolojisi</a:t>
            </a: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18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59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Göllerinin Hidrodinamiği</a:t>
            </a:r>
          </a:p>
          <a:p>
            <a:pPr marL="914400" lvl="2" indent="0" algn="just">
              <a:buClr>
                <a:srgbClr val="0000FF"/>
              </a:buClr>
              <a:buNone/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ve Geçiş Sularının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Kalitesi</a:t>
            </a:r>
          </a:p>
          <a:p>
            <a:pPr marL="914400" lvl="2" indent="0" algn="just">
              <a:buClr>
                <a:srgbClr val="0000FF"/>
              </a:buClr>
              <a:buNone/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ve Geçiş Sularının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Ekosistemi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ve Geçiş Sularının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Hidrolojisi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ve Geçiş Sularının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Hidrodinamiği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ve Geçiş Sularında Kirletici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Taşınımı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19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25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25963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20.12.2013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tarihinde gerçekleştirilen Çalışma Grubu 1’inci Toplantısı’nda görüşülen konular şunlardır:</a:t>
            </a: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kaynakları modellerinin çeşitleri nelerdir?</a:t>
            </a:r>
          </a:p>
          <a:p>
            <a:pPr lvl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kaynaklarının kalite ve hidrolojik açıdan modellenmesi nasıl ayrı ayrı mı yoksa bütüncül mü düşünülmelidir?  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Dünya’daki diğer ülkelerin modelleme konusundaki tecrübeleri nelerdir?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Bakanlığın modelleme konusunda vizyonu kısa, orta ve uzun vadede nasıl olmalıdır?</a:t>
            </a:r>
          </a:p>
        </p:txBody>
      </p:sp>
      <p:pic>
        <p:nvPicPr>
          <p:cNvPr id="5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4408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663575" y="115888"/>
            <a:ext cx="8229600" cy="5635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1’inci Toplantısının Gündemi</a:t>
            </a:r>
          </a:p>
        </p:txBody>
      </p:sp>
    </p:spTree>
    <p:extLst>
      <p:ext uri="{BB962C8B-B14F-4D97-AF65-F5344CB8AC3E}">
        <p14:creationId xmlns:p14="http://schemas.microsoft.com/office/powerpoint/2010/main" val="22888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Akarsularda Kirletici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Taşınımı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Alanlar/Baraj Göllerde Kirletici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Taşınımı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Sularında Kirletici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Taşınımı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Sularının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Hidrojeolojisi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Taşkın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Risk Yönetimi 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Kuraklık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Yönetimi</a:t>
            </a:r>
          </a:p>
          <a:p>
            <a:pPr marL="914400" lvl="2" indent="0" algn="just">
              <a:buClr>
                <a:srgbClr val="0000FF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20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Havza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İçme Suyu Havzaları Özel Hüküm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Tahsis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Çevresel Kalite Standartlarının Belirlenmesi 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Deşarj Standartlarının Belirlenmesi 	</a:t>
            </a: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21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90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Teknik Alt Çalışma Grupları aşağıdaki şekilde oluşturulmuştur.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tr-TR" sz="1600" dirty="0"/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Akarsu/Kıyı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Geçiş Suları Kalitesi/Ekolojisi Teknik Alt Çalışma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Grubu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Akarsu/Kıyı ve Geçiş Suları Hidrolojisi/Hidrodinamiği Teknik Alt Çalışma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Grubu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Suyu Kalitesi ve Hidrolojisi/Hidrodinamiği Teknik Alt Çalışma Grubu 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Taşkın Risk Yönetimi Teknik Alt Çalışma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Grubu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22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40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Teknik Alt Çalışma Grupları Teknik Gruplar ile Planlama ve Politik Analiz Grupları olmak üzere 2 ayrı şekilde oluşturulmuştur.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Teknik Gruplar: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tr-TR" sz="1600" dirty="0"/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Hidroloji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Akarsular ve Göller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Suları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Kalitesi ve Ekolojisi (Akarsular, göller ve kıyı suları)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Suları</a:t>
            </a: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23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03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Politik Analiz Grupları: 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1600" dirty="0"/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Taşkın Risk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Kuraklık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Tahsis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İçme Suyu Havzaları Özel Hüküm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Nehir Havzası Yönetimi</a:t>
            </a: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24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1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GÖRÜŞLERİ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73063" indent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MODEP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matrisleri ile ilgili SYGM Daire Başkanlıklarından ve Bilimsel Çalışma Grubu üyelerinden alınan görüşlere göre MODEP geliştirilmiş olup,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‘Su Kaynaklarını Modelleme Konusunda Strateji ve Yol Haritası’ dokümanı hazırlanmıştır. 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Strateji ve Yol Haritası Dokümanı</a:t>
            </a: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25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4355976" y="3933056"/>
            <a:ext cx="4176464" cy="864096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3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Teknik Alt </a:t>
            </a:r>
            <a:r>
              <a:rPr lang="tr-TR" sz="28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</a:t>
            </a: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I</a:t>
            </a:r>
            <a:r>
              <a:rPr lang="tr-TR" sz="28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. Toplantısı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lvl="0" indent="0">
              <a:buNone/>
            </a:pPr>
            <a:endParaRPr lang="tr-TR" sz="1600" dirty="0"/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Teknik Alt Çalışma Grupları” </a:t>
            </a: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nda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yer alması uygun görülen personeller Su Yönetimi Genel Müdürlüğü Daire Başkanlıklarından belirlenmiştir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Teknik Alt Çalışma Grubu I. Toplantısı 12.03.2014 tarihinde Sayın Mertkan ERDEMLİ başkanlığında gerçekleştirilmiştir. 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26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07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Teknik Alt </a:t>
            </a:r>
            <a:r>
              <a:rPr lang="tr-TR" sz="28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/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I</a:t>
            </a:r>
            <a:r>
              <a:rPr lang="tr-TR" sz="28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. </a:t>
            </a: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Toplantısında Alınan Kararlar</a:t>
            </a:r>
            <a:endParaRPr lang="tr-TR" sz="28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+mn-ea"/>
              <a:cs typeface="+mn-c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lvl="0" indent="0">
              <a:buNone/>
            </a:pPr>
            <a:endParaRPr lang="tr-TR" sz="1600" dirty="0"/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 Modellemesi hususunda düzenlenecek eğitimlere Teknik Alt Çalışma Grubu üyelerinin de katılmaları gerekmektedir.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Teknik alt çalışma gruplarındaki personel sayısının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arttırılması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daire başkanlıklarından talep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edilmelidir.</a:t>
            </a: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 Modelleme Teknik Alt Çalışma Grubu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Toplantıları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ayda bir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yapılmalıdır.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27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80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28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946175" y="0"/>
            <a:ext cx="599074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ORMAN ve SU İŞLERİ BAKANLIĞI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07504" y="1340768"/>
            <a:ext cx="871296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i="1" kern="0" spc="50" dirty="0">
                <a:ln w="11430"/>
                <a:solidFill>
                  <a:srgbClr val="FF0000"/>
                </a:solidFill>
                <a:latin typeface="Arial"/>
              </a:rPr>
              <a:t>ARZ EDERİM</a:t>
            </a:r>
          </a:p>
        </p:txBody>
      </p:sp>
      <p:pic>
        <p:nvPicPr>
          <p:cNvPr id="104452" name="Picture 2" descr="C:\Users\rkarakoc\Documents\Alınan Dosyalarım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2369592"/>
            <a:ext cx="6777038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021388"/>
            <a:ext cx="3898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Bakanlığın modelleme konusunda teknik ve idari yapısının şekillenmesinde nasıl bir yol izlenmelidir?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Ülkemize özgü yeni bir model oluşturulmalı mı, yoksa mevcut modellerle mi çalışılmalıdır?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Ülkemize özgü yeni bir model oluşturulması için doğru zaman nedir?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 ülkelerinin geliştirdiği modeller mi yoksa ABD ve diğer ülkelerin modelleri mi esas alınmalıdır?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4408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3</a:t>
            </a:fld>
            <a:r>
              <a:rPr lang="tr-TR" dirty="0" smtClean="0"/>
              <a:t>/28</a:t>
            </a:r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663575" y="115888"/>
            <a:ext cx="8229600" cy="5635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1’inci Toplantısının Gündemi</a:t>
            </a:r>
          </a:p>
        </p:txBody>
      </p:sp>
    </p:spTree>
    <p:extLst>
      <p:ext uri="{BB962C8B-B14F-4D97-AF65-F5344CB8AC3E}">
        <p14:creationId xmlns:p14="http://schemas.microsoft.com/office/powerpoint/2010/main" val="16204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1’inci Toplantısında Alınan Kararlar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525963"/>
          </a:xfrm>
        </p:spPr>
        <p:txBody>
          <a:bodyPr/>
          <a:lstStyle/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Modellemede ortak bir dil ve bakış noktası oluşturmalıdır.</a:t>
            </a: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Kısa vadede, en uygun model seçilmeli ve kullanılmalıdır.</a:t>
            </a:r>
          </a:p>
          <a:p>
            <a:pPr marL="631825" lvl="1" indent="-450850" algn="just">
              <a:buClr>
                <a:srgbClr val="FF0000"/>
              </a:buClr>
              <a:buNone/>
            </a:pPr>
            <a:endParaRPr lang="tr-T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düzensiz verilerle kolay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çalıştırılabilmelidir.</a:t>
            </a: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çalışmalarında su kaynağının havza bazında ele alınması gerekmektedir.</a:t>
            </a:r>
          </a:p>
          <a:p>
            <a:pPr lvl="1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0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4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51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6856" y="1495325"/>
            <a:ext cx="8229600" cy="4525963"/>
          </a:xfrm>
        </p:spPr>
        <p:txBody>
          <a:bodyPr/>
          <a:lstStyle/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Yeraltı ve yerüstü sularının birlikte değerlendirilmesi gerekmektedir.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koruma ve senaryo bazlı olmalıdır.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Üniversite ve enstitülerle birlikte çalışılmalıdır.</a:t>
            </a:r>
          </a:p>
          <a:p>
            <a:pPr marL="360363" lvl="1" indent="-360363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konusunda uzman yetiştirilmelidir.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/>
            <a:endParaRPr lang="tr-TR" sz="2400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5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1’inci Toplantısında Alınan Kararlar</a:t>
            </a:r>
            <a:endParaRPr lang="tr-TR" sz="28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3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Toplantısının Gündemi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79301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22.01.2014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tarihinde gerçekleştirilen Çalışma Grubu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2’inci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Toplantısı’nda görüşülen konular şunlardır:</a:t>
            </a:r>
          </a:p>
          <a:p>
            <a:pPr algn="just"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Şube Müdürlüğü’nün yapılanması nasıl olmalıdır?</a:t>
            </a: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 ülkelerinde ve ABD’de modelleme çalışmaları nasıl yapılıyor?</a:t>
            </a:r>
          </a:p>
          <a:p>
            <a:pPr algn="just"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çalışmalarında kamu kurumları, üniversiteler ve  özel sektör neresinde olmalıdır?</a:t>
            </a:r>
          </a:p>
          <a:p>
            <a:pPr algn="just">
              <a:buFont typeface="Wingdings" pitchFamily="2" charset="2"/>
              <a:buChar char="ü"/>
            </a:pP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6</a:t>
            </a:fld>
            <a:r>
              <a:rPr lang="tr-TR" dirty="0" smtClean="0"/>
              <a:t>/28</a:t>
            </a:r>
            <a:endParaRPr lang="tr-TR" dirty="0"/>
          </a:p>
        </p:txBody>
      </p:sp>
      <p:pic>
        <p:nvPicPr>
          <p:cNvPr id="5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1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024336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seçiminde nelere dikkat edilmesi gerekmektedir?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Kamuya açık modeller mi, yoksa paralı modeller mi kullanılmalıdır?</a:t>
            </a: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ÇKS’lerin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türetilmesinde hangi metot kullanılmalıdır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715963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Ekosistem modellemesi</a:t>
            </a:r>
          </a:p>
          <a:p>
            <a:pPr marL="715963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Deterministik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yaklaşım</a:t>
            </a:r>
          </a:p>
          <a:p>
            <a:pPr marL="715963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Olasılık yaklaşımı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7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Toplantısının Gündemi</a:t>
            </a:r>
          </a:p>
        </p:txBody>
      </p:sp>
    </p:spTree>
    <p:extLst>
      <p:ext uri="{BB962C8B-B14F-4D97-AF65-F5344CB8AC3E}">
        <p14:creationId xmlns:p14="http://schemas.microsoft.com/office/powerpoint/2010/main" val="5834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340768"/>
            <a:ext cx="8445624" cy="4525963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Bakanlık tarafından ihtiyaçlarının belirlenmesi için bir </a:t>
            </a: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dosyasının oluşturulmalı ve bu ihtiyaçlar ile ilgili çalışma grubu üyelerinin görüşlerinin alınmalıdır. 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Bakanlığın ihtiyaçları doğrultusunda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amacı belirlenmeli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Bakanlık bu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amaca yönelik olarak çalışmalarına devam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etmelidir.</a:t>
            </a: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Kısa, orta ve uzun vade kapsamında Bakanlığın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hedefleri belirlenmelidir.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8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7356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96752"/>
            <a:ext cx="8624110" cy="5184576"/>
          </a:xfrm>
        </p:spPr>
        <p:txBody>
          <a:bodyPr/>
          <a:lstStyle/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Çalışma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grubunun öncelikle çalışma şeklinin ne olacağı, komisyonun hangi konular üzerinde çalışacağı ve modelleme konusunda Su Yönetimi Genel Müdürlüğünün nasıl bir çizgi izlemesi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gerektiği amaç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hedefleri hususunda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belirlenmelidir .</a:t>
            </a: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Belirlenen Bakanlık yol haritası ile adım adım ana hedefe ulaşılmalıdır.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Belirlenen yol haritası kapsamında uygun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sürdürülebilir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seçilmeli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bir sonraki toplantıda fiili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adımlar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atılmaya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başlanmalıdır.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9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12607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A8FA32-7614-4A5B-A085-276EE800FA9C}"/>
</file>

<file path=customXml/itemProps2.xml><?xml version="1.0" encoding="utf-8"?>
<ds:datastoreItem xmlns:ds="http://schemas.openxmlformats.org/officeDocument/2006/customXml" ds:itemID="{EA9DB1A7-1258-41F5-A17C-F3DBF1E50359}"/>
</file>

<file path=customXml/itemProps3.xml><?xml version="1.0" encoding="utf-8"?>
<ds:datastoreItem xmlns:ds="http://schemas.openxmlformats.org/officeDocument/2006/customXml" ds:itemID="{012A506C-595A-404B-A78C-2598C4974C9B}"/>
</file>

<file path=docProps/app.xml><?xml version="1.0" encoding="utf-8"?>
<Properties xmlns="http://schemas.openxmlformats.org/officeDocument/2006/extended-properties" xmlns:vt="http://schemas.openxmlformats.org/officeDocument/2006/docPropsVTypes">
  <TotalTime>8604</TotalTime>
  <Words>1023</Words>
  <Application>Microsoft Office PowerPoint</Application>
  <PresentationFormat>Ekran Gösterisi (4:3)</PresentationFormat>
  <Paragraphs>336</Paragraphs>
  <Slides>28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Ofis Teması</vt:lpstr>
      <vt:lpstr>PowerPoint Sunusu</vt:lpstr>
      <vt:lpstr>Çalışma Grubu  1’inci Toplantısının Gündemi</vt:lpstr>
      <vt:lpstr>Çalışma Grubu  1’inci Toplantısının Gündemi</vt:lpstr>
      <vt:lpstr>Çalışma Grubu  1’inci Toplantısında Alınan Kararlar</vt:lpstr>
      <vt:lpstr>Çalışma Grubu  1’inci Toplantısında Alınan Kararlar</vt:lpstr>
      <vt:lpstr>Çalışma Grubu  2’nci Toplantısının Gündemi</vt:lpstr>
      <vt:lpstr>Çalışma Grubu  2’nci Toplantısının Gündemi</vt:lpstr>
      <vt:lpstr>Çalışma Grubu  2’nci Toplantısında Alınan Kararlar</vt:lpstr>
      <vt:lpstr>Çalışma Grubu  2’nci Toplantısında Alınan Kararlar</vt:lpstr>
      <vt:lpstr>Çalışma Grubu  2’nci Toplantısında Alınan Kararlar</vt:lpstr>
      <vt:lpstr>Çalışma Grubu  3’üncü Toplantısının Gündemi</vt:lpstr>
      <vt:lpstr>Çalışma Grubu  3’üncü Toplantısında Alınan Kararlar</vt:lpstr>
      <vt:lpstr>Çalışma Grubu  3’üncü Toplantısında Alınan Kararlar</vt:lpstr>
      <vt:lpstr>Çalışma Grubu  4’üncü Toplantısının Gündemi</vt:lpstr>
      <vt:lpstr>MODEP</vt:lpstr>
      <vt:lpstr>MODEP</vt:lpstr>
      <vt:lpstr>MODEP</vt:lpstr>
      <vt:lpstr>MODEP</vt:lpstr>
      <vt:lpstr>MODEP</vt:lpstr>
      <vt:lpstr>MODEP</vt:lpstr>
      <vt:lpstr>MODEP</vt:lpstr>
      <vt:lpstr>MODEP</vt:lpstr>
      <vt:lpstr>MODEP</vt:lpstr>
      <vt:lpstr>MODEP</vt:lpstr>
      <vt:lpstr>MODEP GÖRÜŞLERİ</vt:lpstr>
      <vt:lpstr>Teknik Alt Çalışma Grubu  I. Toplantısı</vt:lpstr>
      <vt:lpstr>Teknik Alt Çalışma Grubu  I. Toplantısında Alınan Kararlar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KARAKOÇ</dc:creator>
  <cp:lastModifiedBy>İlker BOZAT</cp:lastModifiedBy>
  <cp:revision>619</cp:revision>
  <cp:lastPrinted>2013-08-12T11:49:10Z</cp:lastPrinted>
  <dcterms:created xsi:type="dcterms:W3CDTF">2013-03-12T09:38:40Z</dcterms:created>
  <dcterms:modified xsi:type="dcterms:W3CDTF">2019-01-22T08:54:50Z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