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87" r:id="rId4"/>
    <p:sldId id="262" r:id="rId5"/>
    <p:sldId id="291" r:id="rId6"/>
    <p:sldId id="264" r:id="rId7"/>
    <p:sldId id="279" r:id="rId8"/>
    <p:sldId id="280" r:id="rId9"/>
    <p:sldId id="275" r:id="rId10"/>
    <p:sldId id="281" r:id="rId11"/>
    <p:sldId id="278" r:id="rId12"/>
    <p:sldId id="282" r:id="rId13"/>
    <p:sldId id="270" r:id="rId14"/>
    <p:sldId id="284" r:id="rId15"/>
    <p:sldId id="285" r:id="rId16"/>
    <p:sldId id="286" r:id="rId17"/>
    <p:sldId id="288" r:id="rId18"/>
    <p:sldId id="273" r:id="rId19"/>
    <p:sldId id="289" r:id="rId20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DCDCDC"/>
    <a:srgbClr val="C8C8C8"/>
    <a:srgbClr val="FEFEFE"/>
    <a:srgbClr val="FFFFFE"/>
    <a:srgbClr val="B2B2B2"/>
    <a:srgbClr val="A6A69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D5BB64-80DF-4777-A530-33163856CF5F}" type="datetime4">
              <a:rPr lang="nl-NL"/>
              <a:pPr/>
              <a:t>22 januari 2019</a:t>
            </a:fld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B61788-1770-4CD0-94C7-B7E0102D1F8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355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B0EA03-BD22-4F8B-BF9C-55AAB169A50D}" type="datetime4">
              <a:rPr lang="nl-NL"/>
              <a:pPr/>
              <a:t>22 januari 2019</a:t>
            </a:fld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EE0F84-AA3F-41A5-A674-84B0E346BD5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2280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4763"/>
            <a:ext cx="9144000" cy="2547937"/>
            <a:chOff x="0" y="3"/>
            <a:chExt cx="6240" cy="1739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2830" cy="1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218"/>
              <a:ext cx="1603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1089"/>
              <a:ext cx="6240" cy="217"/>
            </a:xfrm>
            <a:prstGeom prst="rect">
              <a:avLst/>
            </a:prstGeom>
            <a:solidFill>
              <a:srgbClr val="7FA1B6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0" y="1306"/>
              <a:ext cx="6240" cy="218"/>
            </a:xfrm>
            <a:prstGeom prst="rect">
              <a:avLst/>
            </a:prstGeom>
            <a:solidFill>
              <a:srgbClr val="7FA1B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0" y="1524"/>
              <a:ext cx="6240" cy="218"/>
            </a:xfrm>
            <a:prstGeom prst="rect">
              <a:avLst/>
            </a:prstGeom>
            <a:solidFill>
              <a:srgbClr val="7FA1B6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pPr algn="ctr" defTabSz="414338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 sz="1600">
                <a:solidFill>
                  <a:schemeClr val="bg1"/>
                </a:solidFill>
                <a:ea typeface="MS Gothic" charset="-128"/>
              </a:endParaRPr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0" y="1306"/>
              <a:ext cx="624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0" y="1524"/>
              <a:ext cx="624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0" y="1089"/>
              <a:ext cx="624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</p:spPr>
        <p:txBody>
          <a:bodyPr/>
          <a:lstStyle>
            <a:lvl1pPr>
              <a:defRPr sz="1600"/>
            </a:lvl1pPr>
          </a:lstStyle>
          <a:p>
            <a:r>
              <a:rPr lang="nl-NL"/>
              <a:t>1 januari 2008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F67C-8956-4917-87CA-9534BACAA91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87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FE7F-4983-4AA1-AE75-1211B1C8898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20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233363"/>
            <a:ext cx="8196262" cy="611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</p:spPr>
        <p:txBody>
          <a:bodyPr/>
          <a:lstStyle>
            <a:lvl1pPr>
              <a:defRPr/>
            </a:lvl1pPr>
          </a:lstStyle>
          <a:p>
            <a:fld id="{9CF40242-E6DA-4F1F-883F-5AF24CC94D8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2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C4E04-817A-4138-A8D2-19CDACADECC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41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A06E-C8D2-432B-8A62-D98469A850B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47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9D619-1B2D-4D4D-A263-F97F9DBBC73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11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30CE-3DED-465B-B56F-41AAD2B9C1D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24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B480B-CB9B-4D44-A2F6-6BC9D4D8438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37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A6971-186E-43E1-8893-2D37655EF2A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21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0173-CD19-4243-8CF2-61D37776BDD8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33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B7D5F-4759-4687-96B3-DF994C7883C8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15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0"/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3" y="6613525"/>
            <a:ext cx="1436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r>
              <a:rPr lang="nl-NL"/>
              <a:t>1 januari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3525"/>
            <a:ext cx="243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0" y="6613525"/>
            <a:ext cx="46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12E09E1F-593F-49DA-AE02-ABA8380B758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8" y="-26988"/>
            <a:ext cx="9123363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NL"/>
              <a:t>1 januari 2008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RIBASIM input data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</a:rPr>
              <a:t>by </a:t>
            </a:r>
            <a:r>
              <a:rPr lang="en-US" b="1" i="1" dirty="0" err="1">
                <a:solidFill>
                  <a:schemeClr val="accent2"/>
                </a:solidFill>
              </a:rPr>
              <a:t>Wil</a:t>
            </a:r>
            <a:r>
              <a:rPr lang="en-US" b="1" i="1" dirty="0">
                <a:solidFill>
                  <a:schemeClr val="accent2"/>
                </a:solidFill>
              </a:rPr>
              <a:t> N.M. van der Krogt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828800" y="571500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FF00"/>
                </a:solidFill>
              </a:rPr>
              <a:t>Flow composition / water quality look-up tables data</a:t>
            </a:r>
          </a:p>
        </p:txBody>
      </p:sp>
      <p:pic>
        <p:nvPicPr>
          <p:cNvPr id="9114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3860800" cy="1647825"/>
          </a:xfrm>
          <a:noFill/>
          <a:ln/>
        </p:spPr>
      </p:pic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953000" y="1752600"/>
            <a:ext cx="32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Water quality scenario</a:t>
            </a:r>
            <a:r>
              <a:rPr lang="en-US" dirty="0"/>
              <a:t> selected from </a:t>
            </a:r>
            <a:r>
              <a:rPr lang="en-US" dirty="0" smtClean="0"/>
              <a:t>drop-down box </a:t>
            </a:r>
            <a:endParaRPr lang="en-US" dirty="0"/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696913" y="3200400"/>
            <a:ext cx="787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Scenario data is stored in separate directory \Lookup\Scenario.1 etc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Required for </a:t>
            </a:r>
            <a:r>
              <a:rPr lang="en-US" b="1">
                <a:solidFill>
                  <a:schemeClr val="accent2"/>
                </a:solidFill>
              </a:rPr>
              <a:t>water quality computation</a:t>
            </a:r>
            <a:r>
              <a:rPr lang="en-US"/>
              <a:t> and for </a:t>
            </a:r>
            <a:r>
              <a:rPr lang="en-US" b="1">
                <a:solidFill>
                  <a:schemeClr val="accent2"/>
                </a:solidFill>
              </a:rPr>
              <a:t>user defined flow composition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Scenario always consists of the substance or flow components definition file “WQsubsta.dat” and associated annual lookup table file(s)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 Annual look-up table specifies per time step 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</a:pPr>
            <a:r>
              <a:rPr lang="en-US"/>
              <a:t>the substance concentration 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</a:pPr>
            <a:r>
              <a:rPr lang="en-US"/>
              <a:t>the additional waste load of the drainage flow 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</a:pPr>
            <a:r>
              <a:rPr lang="en-US"/>
              <a:t>the retention percentage of the node.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This can be a function of the substance concentration of the supplied water e.g. for an irrigation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3802063" cy="4300538"/>
          </a:xfrm>
          <a:noFill/>
          <a:ln/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Simulation control data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191000" y="1371600"/>
            <a:ext cx="47132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Simulation time period: start and end date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Simulation time period: within multiple year hydrological time series range.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The first simulation time step defines the hydrological year.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Administrative run data: run identification, user name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Simulation options: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</a:pPr>
            <a:r>
              <a:rPr lang="en-US"/>
              <a:t>Water quality computation: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</a:pPr>
            <a:r>
              <a:rPr lang="en-US"/>
              <a:t>No water quality or flow composition,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</a:pPr>
            <a:r>
              <a:rPr lang="en-US"/>
              <a:t>Water quality,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</a:pPr>
            <a:r>
              <a:rPr lang="en-US"/>
              <a:t>Default flow composition,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</a:pPr>
            <a:r>
              <a:rPr lang="en-US"/>
              <a:t>User defined flow composition,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</a:pPr>
            <a:r>
              <a:rPr lang="en-US"/>
              <a:t>Daily simulation,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</a:pPr>
            <a:r>
              <a:rPr lang="en-US"/>
              <a:t>Use of initial state data file,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</a:pPr>
            <a:r>
              <a:rPr lang="en-US"/>
              <a:t>Reset every simulation year to initial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48768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57200" y="228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River basin network schematization data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562600" y="3352800"/>
            <a:ext cx="289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Interactive entry of network from map of basin (tool Netter)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381000" y="4419600"/>
            <a:ext cx="7874000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Network of nodes and links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Various kind of nodes representing network layout, water users and infrastructure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Direct visual correctness check of network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Built-in consistency checks of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95400"/>
            <a:ext cx="7772400" cy="50022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Char char="•"/>
            </a:pPr>
            <a:r>
              <a:rPr lang="en-US"/>
              <a:t>Data which does not change per simulation case</a:t>
            </a:r>
          </a:p>
          <a:p>
            <a:pPr>
              <a:buFontTx/>
              <a:buChar char="•"/>
            </a:pPr>
            <a:r>
              <a:rPr lang="en-US"/>
              <a:t>Can be edited using standard Windows editor</a:t>
            </a:r>
          </a:p>
          <a:p>
            <a:pPr>
              <a:buFontTx/>
              <a:buChar char="•"/>
            </a:pPr>
            <a:r>
              <a:rPr lang="en-US"/>
              <a:t>Stored in separate directory “</a:t>
            </a:r>
            <a:r>
              <a:rPr lang="en-US">
                <a:solidFill>
                  <a:schemeClr val="accent2"/>
                </a:solidFill>
              </a:rPr>
              <a:t>Fixed</a:t>
            </a:r>
            <a:r>
              <a:rPr lang="en-US"/>
              <a:t>”</a:t>
            </a:r>
          </a:p>
          <a:p>
            <a:pPr>
              <a:buFontTx/>
              <a:buChar char="•"/>
            </a:pPr>
            <a:r>
              <a:rPr lang="en-US"/>
              <a:t>Defined at beginning of analysis</a:t>
            </a:r>
          </a:p>
          <a:p>
            <a:pPr>
              <a:buFontTx/>
              <a:buChar char="•"/>
            </a:pPr>
            <a:r>
              <a:rPr lang="en-US"/>
              <a:t>Can be changed under right mouse key of task blocks</a:t>
            </a:r>
          </a:p>
          <a:p>
            <a:pPr>
              <a:buFontTx/>
              <a:buChar char="•"/>
            </a:pPr>
            <a:r>
              <a:rPr lang="en-US"/>
              <a:t>Related to :</a:t>
            </a:r>
          </a:p>
          <a:p>
            <a:pPr lvl="1"/>
            <a:r>
              <a:rPr lang="en-US"/>
              <a:t>simulation time step definition</a:t>
            </a:r>
          </a:p>
          <a:p>
            <a:pPr lvl="1"/>
            <a:r>
              <a:rPr lang="en-US"/>
              <a:t>irrigated agriculture in “Advanced irrigation node” type</a:t>
            </a:r>
          </a:p>
          <a:p>
            <a:pPr lvl="1"/>
            <a:r>
              <a:rPr lang="en-US"/>
              <a:t>computational control data files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“Fixed model data”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76325"/>
            <a:ext cx="4953000" cy="30956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33400" y="2286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“Variable</a:t>
            </a:r>
            <a:r>
              <a:rPr lang="en-US"/>
              <a:t> </a:t>
            </a:r>
            <a:r>
              <a:rPr lang="en-US" sz="2800" b="1">
                <a:solidFill>
                  <a:srgbClr val="FFFF00"/>
                </a:solidFill>
              </a:rPr>
              <a:t>model data”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5410200" y="1371600"/>
            <a:ext cx="3505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buFontTx/>
              <a:buChar char="•"/>
            </a:pPr>
            <a:r>
              <a:rPr lang="en-US"/>
              <a:t>Data which varies among the cases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Data entry follows a spreadsheet approach (tool Dataedit)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One spreadsheet for each type of node and type of link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Different data for different kind of nodes and links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381000" y="4419600"/>
            <a:ext cx="787400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Entry of data of all nodes or links of a certain type at once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Entry via selection of a node or link </a:t>
            </a:r>
          </a:p>
          <a:p>
            <a:pPr marL="1143000" lvl="2" indent="-228600"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</a:pPr>
            <a:r>
              <a:rPr lang="en-US"/>
              <a:t>Directly from the map (right mouse button)</a:t>
            </a:r>
          </a:p>
          <a:p>
            <a:pPr marL="1143000" lvl="2" indent="-228600"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</a:pPr>
            <a:r>
              <a:rPr lang="en-US"/>
              <a:t>Via the “Edit &gt; Model data” menu items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Data entry from Excel using Copy (Ctrl C) and Paste (Ctrl V)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6858000" y="1219200"/>
            <a:ext cx="20351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For “Advanced irrigation node” type a separate tool for the interactively graphical design of a </a:t>
            </a:r>
            <a:r>
              <a:rPr lang="en-US" sz="2000" b="1">
                <a:solidFill>
                  <a:schemeClr val="accent2"/>
                </a:solidFill>
              </a:rPr>
              <a:t>crop plan</a:t>
            </a:r>
            <a:r>
              <a:rPr lang="en-US" sz="2000"/>
              <a:t> (tool Cropper)</a:t>
            </a:r>
          </a:p>
        </p:txBody>
      </p:sp>
      <p:pic>
        <p:nvPicPr>
          <p:cNvPr id="98308" name="Picture 4" descr="NetterCropper Citarum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6408738" cy="5127625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“Variable</a:t>
            </a:r>
            <a:r>
              <a:rPr lang="en-US"/>
              <a:t> </a:t>
            </a:r>
            <a:r>
              <a:rPr lang="en-US" sz="2800" b="1">
                <a:solidFill>
                  <a:srgbClr val="FFFF00"/>
                </a:solidFill>
              </a:rPr>
              <a:t>model data”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Tool for the interactive editing of </a:t>
            </a:r>
            <a:r>
              <a:rPr lang="en-US" sz="2000">
                <a:solidFill>
                  <a:schemeClr val="accent2"/>
                </a:solidFill>
              </a:rPr>
              <a:t>source priority (preference) list</a:t>
            </a:r>
            <a:r>
              <a:rPr lang="en-US" sz="2000"/>
              <a:t> and shows source node – demand node route (shaded links)</a:t>
            </a:r>
          </a:p>
        </p:txBody>
      </p:sp>
      <p:pic>
        <p:nvPicPr>
          <p:cNvPr id="9933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66800"/>
            <a:ext cx="7010400" cy="4381500"/>
          </a:xfr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09600" y="2286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“Variable</a:t>
            </a:r>
            <a:r>
              <a:rPr lang="en-US"/>
              <a:t> </a:t>
            </a:r>
            <a:r>
              <a:rPr lang="en-US" sz="2800" b="1">
                <a:solidFill>
                  <a:srgbClr val="FFFF00"/>
                </a:solidFill>
              </a:rPr>
              <a:t>model data”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1295400"/>
            <a:ext cx="4597400" cy="3760788"/>
          </a:xfrm>
        </p:spPr>
        <p:txBody>
          <a:bodyPr/>
          <a:lstStyle/>
          <a:p>
            <a:pPr defTabSz="762000">
              <a:buFontTx/>
              <a:buChar char="•"/>
            </a:pPr>
            <a:r>
              <a:rPr lang="en-US" sz="2400"/>
              <a:t>relations specified with </a:t>
            </a:r>
            <a:r>
              <a:rPr lang="en-US" sz="2400">
                <a:solidFill>
                  <a:schemeClr val="accent2"/>
                </a:solidFill>
              </a:rPr>
              <a:t>set of maximal 15 x- and y-values</a:t>
            </a:r>
            <a:r>
              <a:rPr lang="en-US" sz="2400"/>
              <a:t>.</a:t>
            </a:r>
          </a:p>
          <a:p>
            <a:pPr defTabSz="762000">
              <a:buFontTx/>
              <a:buChar char="•"/>
            </a:pPr>
            <a:r>
              <a:rPr lang="en-GB" sz="2400">
                <a:solidFill>
                  <a:schemeClr val="accent2"/>
                </a:solidFill>
              </a:rPr>
              <a:t>linear interpolation</a:t>
            </a:r>
            <a:r>
              <a:rPr lang="en-GB" sz="2400"/>
              <a:t> between the x- and y-values or linear extrapolation.</a:t>
            </a:r>
            <a:endParaRPr lang="en-US" sz="2400"/>
          </a:p>
          <a:p>
            <a:pPr defTabSz="762000">
              <a:buFontTx/>
              <a:buChar char="•"/>
            </a:pPr>
            <a:r>
              <a:rPr lang="en-US" sz="2400"/>
              <a:t>if number values </a:t>
            </a:r>
            <a:r>
              <a:rPr lang="en-US" sz="2400">
                <a:cs typeface="Arial" charset="0"/>
              </a:rPr>
              <a:t>&lt;</a:t>
            </a:r>
            <a:r>
              <a:rPr lang="en-US" sz="2400"/>
              <a:t>  15 then close the list of values with the value </a:t>
            </a:r>
            <a:r>
              <a:rPr lang="en-US" sz="2400">
                <a:solidFill>
                  <a:schemeClr val="accent2"/>
                </a:solidFill>
              </a:rPr>
              <a:t>-1.0</a:t>
            </a:r>
            <a:endParaRPr lang="en-GB" sz="2400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Specification of relations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7813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53013"/>
            <a:ext cx="8686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Questions ?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757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914650" y="1447800"/>
          <a:ext cx="33147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Clip" r:id="rId3" imgW="908640" imgH="1127160" progId="MS_ClipArt_Gallery.2">
                  <p:embed/>
                </p:oleObj>
              </mc:Choice>
              <mc:Fallback>
                <p:oleObj name="Clip" r:id="rId3" imgW="908640" imgH="11271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447800"/>
                        <a:ext cx="33147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4676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Char char="•"/>
            </a:pPr>
            <a:r>
              <a:rPr lang="en-US" dirty="0"/>
              <a:t>Map data of basin 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/>
              <a:t>River basin network schematization data</a:t>
            </a:r>
          </a:p>
          <a:p>
            <a:pPr>
              <a:buFontTx/>
              <a:buChar char="•"/>
            </a:pPr>
            <a:r>
              <a:rPr lang="en-US" dirty="0" smtClean="0"/>
              <a:t>Hydrological </a:t>
            </a:r>
            <a:r>
              <a:rPr lang="en-US" dirty="0"/>
              <a:t>time series </a:t>
            </a:r>
            <a:r>
              <a:rPr lang="en-US" dirty="0" smtClean="0"/>
              <a:t>data</a:t>
            </a:r>
          </a:p>
          <a:p>
            <a:pPr lvl="1">
              <a:buFontTx/>
              <a:buChar char="•"/>
            </a:pPr>
            <a:r>
              <a:rPr lang="en-US" dirty="0" smtClean="0"/>
              <a:t>Runoff</a:t>
            </a:r>
          </a:p>
          <a:p>
            <a:pPr lvl="1">
              <a:buFontTx/>
              <a:buChar char="•"/>
            </a:pPr>
            <a:r>
              <a:rPr lang="en-US" dirty="0" smtClean="0"/>
              <a:t>Actual rainfall</a:t>
            </a:r>
          </a:p>
          <a:p>
            <a:pPr lvl="1">
              <a:buFontTx/>
              <a:buChar char="•"/>
            </a:pPr>
            <a:r>
              <a:rPr lang="en-US" dirty="0"/>
              <a:t>O</a:t>
            </a:r>
            <a:r>
              <a:rPr lang="en-US" dirty="0" smtClean="0"/>
              <a:t>pen water evaporation</a:t>
            </a:r>
          </a:p>
          <a:p>
            <a:pPr lvl="1">
              <a:buFontTx/>
              <a:buChar char="•"/>
            </a:pPr>
            <a:r>
              <a:rPr lang="en-US" dirty="0" smtClean="0"/>
              <a:t>Reference evapotranspiration</a:t>
            </a:r>
          </a:p>
          <a:p>
            <a:pPr>
              <a:buFontTx/>
              <a:buChar char="•"/>
            </a:pPr>
            <a:r>
              <a:rPr lang="en-US" dirty="0" smtClean="0"/>
              <a:t>Model </a:t>
            </a:r>
            <a:r>
              <a:rPr lang="en-US" dirty="0"/>
              <a:t>data for :</a:t>
            </a:r>
          </a:p>
          <a:p>
            <a:pPr lvl="1"/>
            <a:r>
              <a:rPr lang="en-US" i="1" dirty="0"/>
              <a:t>each element of the schematization</a:t>
            </a:r>
          </a:p>
          <a:p>
            <a:pPr lvl="1"/>
            <a:r>
              <a:rPr lang="en-US" i="1" dirty="0" smtClean="0"/>
              <a:t>data </a:t>
            </a:r>
            <a:r>
              <a:rPr lang="en-US" i="1" dirty="0"/>
              <a:t>on operation of structures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" y="22860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rgbClr val="FFFF00"/>
                </a:solidFill>
              </a:rPr>
              <a:t>Data requirements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Main </a:t>
            </a:r>
            <a:r>
              <a:rPr lang="en-US" sz="2400" dirty="0"/>
              <a:t>groups:</a:t>
            </a:r>
          </a:p>
        </p:txBody>
      </p:sp>
    </p:spTree>
    <p:extLst>
      <p:ext uri="{BB962C8B-B14F-4D97-AF65-F5344CB8AC3E}">
        <p14:creationId xmlns:p14="http://schemas.microsoft.com/office/powerpoint/2010/main" val="373318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>
                <a:solidFill>
                  <a:srgbClr val="FAFD00"/>
                </a:solidFill>
              </a:rPr>
              <a:t>Presentation topics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Char char="•"/>
            </a:pPr>
            <a:r>
              <a:rPr lang="en-US" sz="1800"/>
              <a:t>Ribasim title screen : </a:t>
            </a:r>
            <a:r>
              <a:rPr lang="en-US" sz="1800" i="1"/>
              <a:t>basin manipulation</a:t>
            </a:r>
            <a:endParaRPr lang="en-US" sz="1800"/>
          </a:p>
          <a:p>
            <a:pPr>
              <a:buFontTx/>
              <a:buChar char="•"/>
            </a:pPr>
            <a:r>
              <a:rPr lang="en-US" sz="1800"/>
              <a:t>Simulation analysis : </a:t>
            </a:r>
            <a:r>
              <a:rPr lang="en-US" sz="1800" i="1"/>
              <a:t>case management tool</a:t>
            </a:r>
            <a:endParaRPr lang="en-US" sz="1800"/>
          </a:p>
          <a:p>
            <a:pPr>
              <a:buFontTx/>
              <a:buChar char="•"/>
            </a:pPr>
            <a:r>
              <a:rPr lang="en-US" sz="1800"/>
              <a:t>Data requirements</a:t>
            </a:r>
          </a:p>
          <a:p>
            <a:pPr>
              <a:buFontTx/>
              <a:buChar char="•"/>
            </a:pPr>
            <a:r>
              <a:rPr lang="en-US" sz="1800"/>
              <a:t>Map data of basin</a:t>
            </a:r>
          </a:p>
          <a:p>
            <a:pPr>
              <a:buFontTx/>
              <a:buChar char="•"/>
            </a:pPr>
            <a:r>
              <a:rPr lang="en-US" sz="1800"/>
              <a:t>Hydrological time series data</a:t>
            </a:r>
          </a:p>
          <a:p>
            <a:pPr>
              <a:buFontTx/>
              <a:buChar char="•"/>
            </a:pPr>
            <a:r>
              <a:rPr lang="en-US" sz="1800"/>
              <a:t>Flow composition / water quality look-up table</a:t>
            </a:r>
          </a:p>
          <a:p>
            <a:pPr>
              <a:buFontTx/>
              <a:buChar char="•"/>
            </a:pPr>
            <a:r>
              <a:rPr lang="en-US" sz="1800"/>
              <a:t>Simulation control data</a:t>
            </a:r>
          </a:p>
          <a:p>
            <a:pPr>
              <a:buFontTx/>
              <a:buChar char="•"/>
            </a:pPr>
            <a:r>
              <a:rPr lang="en-US" sz="1800"/>
              <a:t>Basin schematization data</a:t>
            </a:r>
          </a:p>
          <a:p>
            <a:pPr>
              <a:buFontTx/>
              <a:buChar char="•"/>
            </a:pPr>
            <a:r>
              <a:rPr lang="en-US" sz="1800"/>
              <a:t>“Fixed model data”</a:t>
            </a:r>
          </a:p>
          <a:p>
            <a:pPr>
              <a:buFontTx/>
              <a:buChar char="•"/>
            </a:pPr>
            <a:r>
              <a:rPr lang="en-US" sz="1800"/>
              <a:t>“Variable model data”</a:t>
            </a:r>
          </a:p>
          <a:p>
            <a:pPr>
              <a:buFontTx/>
              <a:buChar char="•"/>
            </a:pPr>
            <a:r>
              <a:rPr lang="en-US" sz="1800"/>
              <a:t>Specification of relations</a:t>
            </a:r>
            <a:endParaRPr lang="en-US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7239000" y="3657600"/>
          <a:ext cx="13160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Clip" r:id="rId3" imgW="1316880" imgH="2286000" progId="MS_ClipArt_Gallery.2">
                  <p:embed/>
                </p:oleObj>
              </mc:Choice>
              <mc:Fallback>
                <p:oleObj name="Clip" r:id="rId3" imgW="1316880" imgH="2286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657600"/>
                        <a:ext cx="131603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066800"/>
            <a:ext cx="3733800" cy="23336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0360" name="Text Box 8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Title screen: basin manipulation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457200" y="3505200"/>
            <a:ext cx="787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Main RIBASIM directory is named “Ribasim7”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Selection </a:t>
            </a:r>
            <a:r>
              <a:rPr lang="en-US" sz="2000" dirty="0"/>
              <a:t>of an implemented basin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Adding a new basin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Deleting an implemented basin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Renaming (copy) an implemented basin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Combining 2 or more basins	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Any number of basin </a:t>
            </a:r>
            <a:r>
              <a:rPr lang="en-US" sz="2000" dirty="0" smtClean="0"/>
              <a:t>allowed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All data of a basin are stored in 1 directory with type “</a:t>
            </a:r>
            <a:r>
              <a:rPr lang="en-US" sz="2000" dirty="0" err="1" smtClean="0"/>
              <a:t>Rbn</a:t>
            </a:r>
            <a:r>
              <a:rPr lang="en-US" sz="2000" dirty="0" smtClean="0"/>
              <a:t>”</a:t>
            </a: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2484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Icon menu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7848600" cy="2133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Overview of tasks to carry out a case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Order in which tasks must be executed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Administration of all cases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Manipulation of cases : create, delete, etc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Administration of files related to each case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Visual progress of execution of simulation case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Simulation analysis: Case Management Tool</a:t>
            </a:r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648200" cy="29051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blocks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35932"/>
            <a:ext cx="7848600" cy="198866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762000"/>
            <a:r>
              <a:rPr lang="en-GB" altLang="en-US" dirty="0" smtClean="0"/>
              <a:t>Definition of the number of simulation time steps </a:t>
            </a:r>
            <a:r>
              <a:rPr lang="en-GB" altLang="en-US" dirty="0"/>
              <a:t>per year: </a:t>
            </a:r>
          </a:p>
          <a:p>
            <a:pPr lvl="1" defTabSz="762000"/>
            <a:r>
              <a:rPr lang="en-GB" altLang="en-US" dirty="0"/>
              <a:t>12 months </a:t>
            </a:r>
          </a:p>
          <a:p>
            <a:pPr lvl="1" defTabSz="762000"/>
            <a:r>
              <a:rPr lang="en-GB" altLang="en-US" dirty="0"/>
              <a:t>24 half-months, </a:t>
            </a:r>
          </a:p>
          <a:p>
            <a:pPr lvl="1" defTabSz="762000"/>
            <a:r>
              <a:rPr lang="en-GB" altLang="en-US" dirty="0"/>
              <a:t>36 decades (10 days)</a:t>
            </a:r>
          </a:p>
          <a:p>
            <a:pPr lvl="1" defTabSz="762000"/>
            <a:r>
              <a:rPr lang="en-GB" altLang="en-US" dirty="0"/>
              <a:t>52 weeks (operational use)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Time step definition data</a:t>
            </a:r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648200" cy="29051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7717875">
            <a:off x="1011835" y="3409674"/>
            <a:ext cx="1737663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97541" y="290083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mouse button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7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4676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Char char="•"/>
            </a:pPr>
            <a:r>
              <a:rPr lang="en-US" dirty="0"/>
              <a:t>Map data of basin (optionally)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Hydrological time series data</a:t>
            </a:r>
          </a:p>
          <a:p>
            <a:pPr>
              <a:buFontTx/>
              <a:buChar char="•"/>
            </a:pPr>
            <a:r>
              <a:rPr lang="en-US" dirty="0"/>
              <a:t>Flow composition / water quality look-up tables data</a:t>
            </a:r>
          </a:p>
          <a:p>
            <a:pPr>
              <a:buFontTx/>
              <a:buChar char="•"/>
            </a:pPr>
            <a:r>
              <a:rPr lang="en-US" dirty="0"/>
              <a:t>Simulation control data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River basin network schematization data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Model data for :</a:t>
            </a:r>
          </a:p>
          <a:p>
            <a:pPr lvl="1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each element of the schematization</a:t>
            </a:r>
          </a:p>
          <a:p>
            <a:pPr lvl="1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overall basin water management data</a:t>
            </a:r>
          </a:p>
          <a:p>
            <a:pPr lvl="1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data on operation of structures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" y="22860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rgbClr val="FFFF00"/>
                </a:solidFill>
              </a:rPr>
              <a:t>Data requirements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Six main groups: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1"/>
          <a:stretch>
            <a:fillRect/>
          </a:stretch>
        </p:blipFill>
        <p:spPr>
          <a:xfrm>
            <a:off x="304800" y="1447800"/>
            <a:ext cx="4419600" cy="37973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026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467600" cy="53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>
                <a:solidFill>
                  <a:srgbClr val="FFFF00"/>
                </a:solidFill>
              </a:rPr>
              <a:t>Map data of basin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105400" y="1524000"/>
            <a:ext cx="384651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Used as background reference for data entry and simulation result presentation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Consists of various map layers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Allows to zoom in on the basin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Stored in separate directory  \Maps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Generated from a Geographical Information System like Mapinfo, ArcGIS or ArcInfo.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If no map available then blue background as “map”.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4038600" cy="1724025"/>
          </a:xfrm>
          <a:noFill/>
          <a:ln/>
        </p:spPr>
      </p:pic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304800" y="1066800"/>
            <a:ext cx="50292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47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>
                <a:solidFill>
                  <a:srgbClr val="FFFF00"/>
                </a:solidFill>
              </a:rPr>
              <a:t>Hydrological time series data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5410200" y="12192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Hydrological scenario</a:t>
            </a:r>
            <a:r>
              <a:rPr lang="en-US" dirty="0"/>
              <a:t> selected from drop-down box </a:t>
            </a: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685800" y="3200400"/>
            <a:ext cx="78486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Scenario data is stored in separate directory \</a:t>
            </a:r>
            <a:r>
              <a:rPr lang="en-US" dirty="0" err="1"/>
              <a:t>Hydrolog</a:t>
            </a:r>
            <a:r>
              <a:rPr lang="en-US" dirty="0"/>
              <a:t>\Scenario.1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Scenario always consists of the hydrological scenario definition file “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HDtimeSr.dat</a:t>
            </a:r>
            <a:r>
              <a:rPr lang="en-US" dirty="0"/>
              <a:t>” and associated time series files.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Time series files may be generated by </a:t>
            </a:r>
            <a:r>
              <a:rPr lang="en-US" dirty="0" smtClean="0"/>
              <a:t>any rainfall-runoff model, </a:t>
            </a:r>
            <a:r>
              <a:rPr lang="en-US" dirty="0"/>
              <a:t>prepared in Excel (save as formatted text “</a:t>
            </a:r>
            <a:r>
              <a:rPr lang="en-US" b="1" dirty="0"/>
              <a:t>space delimited</a:t>
            </a:r>
            <a:r>
              <a:rPr lang="en-US" dirty="0"/>
              <a:t>”) or standard editor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The required time series files depend on the type of nodes and their characteristics.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Can be on daily basis or time step basis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3860800" cy="3802063"/>
          </a:xfrm>
        </p:spPr>
        <p:txBody>
          <a:bodyPr/>
          <a:lstStyle/>
          <a:p>
            <a:pPr marL="0" indent="0"/>
            <a:r>
              <a:rPr lang="en-US" sz="1800" dirty="0"/>
              <a:t>Multiple year time series:</a:t>
            </a:r>
          </a:p>
          <a:p>
            <a:pPr marL="0" indent="0"/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Variable inflow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Actual rainfall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Loss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Open water evaporation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General district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General district drainage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Monitored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Environmental (low) flow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09800"/>
            <a:ext cx="3860800" cy="3802063"/>
          </a:xfrm>
        </p:spPr>
        <p:txBody>
          <a:bodyPr/>
          <a:lstStyle/>
          <a:p>
            <a:pPr marL="0" indent="0"/>
            <a:r>
              <a:rPr lang="en-US" sz="1800" dirty="0"/>
              <a:t>Annual time series:</a:t>
            </a:r>
          </a:p>
          <a:p>
            <a:pPr marL="0" indent="0">
              <a:buFontTx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Dependable river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Dependable rainfall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Reference crop evapotranspiration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Expected inflow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47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>
                <a:solidFill>
                  <a:srgbClr val="FFFF00"/>
                </a:solidFill>
              </a:rPr>
              <a:t>Hydrological time series data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33400" y="137160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Maximal 12 time series files : 8 multiple year and 4 annual time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tares">
  <a:themeElements>
    <a:clrScheme name="Delta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27AD29-68D6-4AE0-B4BD-C10F9C2948BD}"/>
</file>

<file path=customXml/itemProps2.xml><?xml version="1.0" encoding="utf-8"?>
<ds:datastoreItem xmlns:ds="http://schemas.openxmlformats.org/officeDocument/2006/customXml" ds:itemID="{88ED0F6B-DA24-4FD9-B64F-40521B0A2A2D}"/>
</file>

<file path=customXml/itemProps3.xml><?xml version="1.0" encoding="utf-8"?>
<ds:datastoreItem xmlns:ds="http://schemas.openxmlformats.org/officeDocument/2006/customXml" ds:itemID="{C137EC8E-435C-4C10-AE1E-ABE045E4BD8B}"/>
</file>

<file path=docProps/app.xml><?xml version="1.0" encoding="utf-8"?>
<Properties xmlns="http://schemas.openxmlformats.org/officeDocument/2006/extended-properties" xmlns:vt="http://schemas.openxmlformats.org/officeDocument/2006/docPropsVTypes">
  <Template>Deltares</Template>
  <TotalTime>557</TotalTime>
  <Words>980</Words>
  <Application>Microsoft Office PowerPoint</Application>
  <PresentationFormat>Ekran Gösterisi (4:3)</PresentationFormat>
  <Paragraphs>154</Paragraphs>
  <Slides>19</Slides>
  <Notes>0</Notes>
  <HiddenSlides>2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MS Gothic</vt:lpstr>
      <vt:lpstr>Arial</vt:lpstr>
      <vt:lpstr>Wingdings</vt:lpstr>
      <vt:lpstr>Deltares</vt:lpstr>
      <vt:lpstr>Clip</vt:lpstr>
      <vt:lpstr>RIBASIM input data</vt:lpstr>
      <vt:lpstr>Presentation topics</vt:lpstr>
      <vt:lpstr>Title screen: basin manipulation</vt:lpstr>
      <vt:lpstr>PowerPoint Sunusu</vt:lpstr>
      <vt:lpstr>PowerPoint Sunusu</vt:lpstr>
      <vt:lpstr>PowerPoint Sunusu</vt:lpstr>
      <vt:lpstr>Map data of basin</vt:lpstr>
      <vt:lpstr>Hydrological time series data</vt:lpstr>
      <vt:lpstr>Hydrological time series data</vt:lpstr>
      <vt:lpstr>Flow composition / water quality look-up tables data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Questions ?</vt:lpstr>
      <vt:lpstr>PowerPoint Sunusu</vt:lpstr>
    </vt:vector>
  </TitlesOfParts>
  <Company>WL | Delft Hydraulics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krogt</dc:creator>
  <cp:lastModifiedBy>İlker BOZAT</cp:lastModifiedBy>
  <cp:revision>19</cp:revision>
  <cp:lastPrinted>2007-11-21T13:24:47Z</cp:lastPrinted>
  <dcterms:created xsi:type="dcterms:W3CDTF">2008-01-15T14:00:04Z</dcterms:created>
  <dcterms:modified xsi:type="dcterms:W3CDTF">2019-01-22T08:54:29Z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