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034" r:id="rId2"/>
    <p:sldId id="1036" r:id="rId3"/>
    <p:sldId id="1056" r:id="rId4"/>
    <p:sldId id="1040" r:id="rId5"/>
    <p:sldId id="1037" r:id="rId6"/>
    <p:sldId id="1057" r:id="rId7"/>
    <p:sldId id="1041" r:id="rId8"/>
    <p:sldId id="1051" r:id="rId9"/>
    <p:sldId id="1050" r:id="rId10"/>
    <p:sldId id="1053" r:id="rId11"/>
    <p:sldId id="1054" r:id="rId12"/>
    <p:sldId id="1043" r:id="rId13"/>
    <p:sldId id="1044" r:id="rId14"/>
    <p:sldId id="1045" r:id="rId15"/>
    <p:sldId id="1048" r:id="rId16"/>
    <p:sldId id="1046" r:id="rId17"/>
    <p:sldId id="1047" r:id="rId18"/>
    <p:sldId id="1055" r:id="rId19"/>
    <p:sldId id="1035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FFCC"/>
    <a:srgbClr val="996600"/>
    <a:srgbClr val="FFFFFF"/>
    <a:srgbClr val="66FF66"/>
    <a:srgbClr val="FFFF99"/>
    <a:srgbClr val="EEF30D"/>
    <a:srgbClr val="B6AE4A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2" autoAdjust="0"/>
    <p:restoredTop sz="97644" autoAdjust="0"/>
  </p:normalViewPr>
  <p:slideViewPr>
    <p:cSldViewPr>
      <p:cViewPr varScale="1">
        <p:scale>
          <a:sx n="112" d="100"/>
          <a:sy n="112" d="100"/>
        </p:scale>
        <p:origin x="18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CE6FE-1923-4B65-8EFA-A4A418B676FB}" type="datetimeFigureOut">
              <a:rPr lang="tr-TR" smtClean="0"/>
              <a:pPr/>
              <a:t>22.01.2019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1326E-4BD7-4299-BF64-49C4340770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72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C6447-7BD6-4070-86B0-0297571AEC82}" type="datetimeFigureOut">
              <a:rPr lang="tr-TR" smtClean="0"/>
              <a:pPr/>
              <a:t>22.01.2019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32345-880D-4D25-BB48-60EFB16C17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71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245B2-3E67-42A6-AAEC-9FEA8F7253D5}" type="slidenum">
              <a:rPr lang="tr-TR" smtClean="0"/>
              <a:pPr/>
              <a:t>1</a:t>
            </a:fld>
            <a:endParaRPr lang="tr-TR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116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32345-880D-4D25-BB48-60EFB16C17E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57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685A-E554-4298-8E09-57CA462BA63C}" type="datetime1">
              <a:rPr lang="tr-TR" smtClean="0"/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71D-BF09-4AA6-80B2-0FBB47BE48CF}" type="datetime1">
              <a:rPr lang="tr-TR" smtClean="0"/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9B9A-670F-48EC-BABF-AEB62D655339}" type="datetime1">
              <a:rPr lang="tr-TR" smtClean="0"/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6500-DBA1-4425-8B03-9E8D37CDAF7D}" type="datetime1">
              <a:rPr lang="tr-TR" smtClean="0"/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226B-423B-43C4-8B22-1165C1F09A46}" type="datetime1">
              <a:rPr lang="tr-TR" smtClean="0"/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7C5F-B7D2-4D6A-91D1-FDB080B61540}" type="datetime1">
              <a:rPr lang="tr-TR" smtClean="0"/>
              <a:t>22.01.2019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76F4-02B6-4CCC-9008-1B204E21874A}" type="datetime1">
              <a:rPr lang="tr-TR" smtClean="0"/>
              <a:t>22.01.2019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7E31-279F-4B7E-B929-C949A5B600E2}" type="datetime1">
              <a:rPr lang="tr-TR" smtClean="0"/>
              <a:t>22.01.2019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6CE3-4D57-4F43-9F61-4D9CBBB5CC7F}" type="datetime1">
              <a:rPr lang="tr-TR" smtClean="0"/>
              <a:t>22.01.2019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C6CD-3B75-4DDD-9F37-53031AAC7773}" type="datetime1">
              <a:rPr lang="tr-TR" smtClean="0"/>
              <a:t>22.01.2019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700-300F-4E26-BBEF-025FA74687A2}" type="datetime1">
              <a:rPr lang="tr-TR" smtClean="0"/>
              <a:t>22.01.2019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EBEFE-54CF-4944-B8DA-14118AE3964E}" type="datetime1">
              <a:rPr lang="tr-TR" smtClean="0"/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tr/url?sa=i&amp;rct=j&amp;q=&amp;esrc=s&amp;frm=1&amp;source=images&amp;cd=&amp;cad=rja&amp;uact=8&amp;docid=KgiXPvyJxPqERM&amp;tbnid=sG1x6FqV_XBnYM:&amp;ved=0CAUQjRw&amp;url=http://www.dredgingtoday.com/2012/05/28/the-netherlands-deltares-tests-cape-verdean-breakwater/&amp;ei=qy_FU7_MMMrSPLWqgfAM&amp;bvm=bv.70810081,d.bGQ&amp;psig=AFQjCNFg8sY45kCAJGg7pMnVCtIHr5vTsg&amp;ust=140551811790732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hyperlink" Target="http://www.google.com.tr/url?sa=i&amp;rct=j&amp;q=&amp;esrc=s&amp;frm=1&amp;source=images&amp;cd=&amp;cad=rja&amp;uact=8&amp;docid=YB3ukjgpbb7aGM&amp;tbnid=OsW-HI-hIwgpcM:&amp;ved=0CAUQjRw&amp;url=http://www.deltares.nl/en/news/news-item/item/16085/minister-schultz-opens-new-deltares-building&amp;ei=-i_FU9KKAcSjO_j3gJAO&amp;bvm=bv.70810081,d.bGQ&amp;psig=AFQjCNFg8sY45kCAJGg7pMnVCtIHr5vTsg&amp;ust=14055181179073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tr/url?sa=i&amp;rct=j&amp;q=&amp;esrc=s&amp;frm=1&amp;source=images&amp;cd=&amp;cad=rja&amp;uact=8&amp;docid=obOl6vS5o7BSUM&amp;tbnid=6oPVkb38zGtPhM:&amp;ved=0CAUQjRw&amp;url=http://www.erimsever.com/isg_IsbasiKonusmalari.htm&amp;ei=yivFU56gEsTBO42dgZAK&amp;bvm=bv.70810081,d.bGQ&amp;psig=AFQjCNFE7fctxJRo2bdCVOCvOgkqfQrnuA&amp;ust=140551703854726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uact=8&amp;docid=W2UmaKe6_w0kuM&amp;tbnid=7gu3OKmusNtBRM:&amp;ved=0CAUQjRw&amp;url=http://ecodelmar.org/shift/v5b.php&amp;ei=ejzFU6CDIYb-OYnKgOAI&amp;bvm=bv.70810081,d.bGQ&amp;psig=AFQjCNFTNbwonQ9ipcHAlfbT7b1wjdTNFA&amp;ust=140552136445889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/>
          <p:cNvSpPr>
            <a:spLocks noChangeArrowheads="1"/>
          </p:cNvSpPr>
          <p:nvPr/>
        </p:nvSpPr>
        <p:spPr bwMode="auto">
          <a:xfrm>
            <a:off x="755650" y="2133600"/>
            <a:ext cx="79200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sz="4400" b="1" dirty="0"/>
          </a:p>
          <a:p>
            <a:pPr algn="ctr"/>
            <a:endParaRPr lang="tr-TR" sz="2800" b="1" dirty="0">
              <a:solidFill>
                <a:srgbClr val="FF0000"/>
              </a:solidFill>
            </a:endParaRPr>
          </a:p>
          <a:p>
            <a:pPr algn="ctr"/>
            <a:endParaRPr lang="tr-TR" sz="2800" b="1" dirty="0">
              <a:solidFill>
                <a:srgbClr val="FF0000"/>
              </a:solidFill>
            </a:endParaRPr>
          </a:p>
          <a:p>
            <a:pPr algn="ctr"/>
            <a:endParaRPr lang="tr-TR" sz="2800" b="1" dirty="0">
              <a:solidFill>
                <a:srgbClr val="FF0000"/>
              </a:solidFill>
            </a:endParaRPr>
          </a:p>
          <a:p>
            <a:pPr algn="ctr"/>
            <a:endParaRPr lang="tr-TR" sz="2800" b="1" dirty="0">
              <a:solidFill>
                <a:srgbClr val="FF0000"/>
              </a:solidFill>
            </a:endParaRPr>
          </a:p>
          <a:p>
            <a:pPr algn="ctr"/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202385" y="3068960"/>
            <a:ext cx="8712968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RBE-SYMP HİDROLOJİ VE SU KALİTE MODELİNİN BÜYÜK MENDERES HAVZASINA UYGULANMASI PROJESİ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835696" y="6095037"/>
            <a:ext cx="571504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kern="0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15/07/2014 </a:t>
            </a:r>
            <a:endParaRPr lang="tr-TR" sz="14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8 Dikdörtgen"/>
          <p:cNvSpPr/>
          <p:nvPr/>
        </p:nvSpPr>
        <p:spPr>
          <a:xfrm>
            <a:off x="1084949" y="-177419"/>
            <a:ext cx="7231467" cy="1508105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ORMAN </a:t>
            </a:r>
            <a:r>
              <a:rPr lang="tr-TR" sz="34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ve </a:t>
            </a: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SU İŞLERİ </a:t>
            </a:r>
            <a:r>
              <a:rPr lang="tr-TR" sz="34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BAKANLIĞI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SU YÖNETİMİ GENEL MÜDÜRLÜĞÜ</a:t>
            </a:r>
            <a:endParaRPr lang="tr-TR" sz="2400" b="1" kern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pic>
        <p:nvPicPr>
          <p:cNvPr id="9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6309320"/>
            <a:ext cx="4104455" cy="47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</a:t>
            </a:fld>
            <a:endParaRPr lang="tr-TR" dirty="0"/>
          </a:p>
        </p:txBody>
      </p:sp>
      <p:pic>
        <p:nvPicPr>
          <p:cNvPr id="1026" name="Picture 2" descr="C:\Users\gkiymaz\Desktop\site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96859"/>
            <a:ext cx="19716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7" y="4891046"/>
            <a:ext cx="2813693" cy="102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6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02264"/>
            <a:ext cx="9144000" cy="151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1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Dikdörtgen"/>
          <p:cNvSpPr/>
          <p:nvPr/>
        </p:nvSpPr>
        <p:spPr>
          <a:xfrm>
            <a:off x="611560" y="-99392"/>
            <a:ext cx="871296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PROJE ALANI:</a:t>
            </a:r>
          </a:p>
          <a:p>
            <a:pPr algn="ctr"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BÜYÜK MENDERES HAVZASI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34268" y="1625243"/>
            <a:ext cx="824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029" name="Picture 5" descr="C:\Users\gkiymaz\Desktop\tr havza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52736"/>
            <a:ext cx="613360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2492896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23281" r="19839" b="15684"/>
          <a:stretch/>
        </p:blipFill>
        <p:spPr bwMode="auto">
          <a:xfrm>
            <a:off x="3491880" y="3245924"/>
            <a:ext cx="5645528" cy="34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>
            <a:off x="1259632" y="2696111"/>
            <a:ext cx="2592288" cy="1957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6244853" y="1462318"/>
            <a:ext cx="2947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alanı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yaklaşık 2.600.967 </a:t>
            </a:r>
            <a:r>
              <a:rPr lang="tr-T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ha’dır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35496" y="3856980"/>
            <a:ext cx="3529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Türkiye’nin batısında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 Menderes Nehri ile sularını Ege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Denizi’ne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döken alanı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kapsamaktadır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90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34268" y="1625243"/>
            <a:ext cx="824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98878" y="1192678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 Menderes Havzası sınırları içerisinde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Afyonkarahisar, Aydın, Burdur, Denizli, Isparta, İzmir, Kütahya, Manisa, Muğla ve Uşak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olmak üzere 10 il yer almaktadır.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1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Havzadaki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başlıca akarsu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 Menderes Nehri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kollarıdır. Nehrin önemli kolları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Çine, Akçay, Emir, Banaz, Kufi,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Dandalaz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Madran 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Çayları</a:t>
            </a:r>
            <a:r>
              <a:rPr lang="tr-T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’dır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1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Havzadaki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 durgun sular Dinar yakınlarında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Çapalı Göl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Çivril‘in güneyinde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Işıklı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Göl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mansapta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Bafa Gölü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Akçay üzerinde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Kemer Barajı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gölüdür. </a:t>
            </a: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1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Bunların yanı sıra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mansapta en önemlisi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Karine Gölü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 birçok alüvyon-set gölleri vardır.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9 Dikdörtgen"/>
          <p:cNvSpPr/>
          <p:nvPr/>
        </p:nvSpPr>
        <p:spPr>
          <a:xfrm>
            <a:off x="611560" y="-99392"/>
            <a:ext cx="871296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PROJE ALANI:</a:t>
            </a:r>
          </a:p>
          <a:p>
            <a:pPr algn="ctr"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BÜYÜK MENDERES HAVZASI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8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4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Dikdörtgen"/>
          <p:cNvSpPr/>
          <p:nvPr/>
        </p:nvSpPr>
        <p:spPr>
          <a:xfrm>
            <a:off x="611560" y="-99392"/>
            <a:ext cx="871296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PLANLAMA VE AKTİVİTE TABLOSU PROJE AŞAMALARI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34268" y="1625243"/>
            <a:ext cx="824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62260" y="1196752"/>
            <a:ext cx="83862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DELTARES tarafından proje önerisi sunulması sırasında hazırlanan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Planlama ve Aktivite 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Tablosu’na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 söz konusu proje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safhadan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oluşmaktadır: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Hazırlıklar (</a:t>
            </a:r>
            <a:r>
              <a:rPr lang="tr-T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Preparations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Geliştirilmesi (Model Development)</a:t>
            </a: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Yayılımı (</a:t>
            </a:r>
            <a:r>
              <a:rPr lang="tr-T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 Haritası ve Çalışmaların Genişletilmesi (Road </a:t>
            </a:r>
            <a:r>
              <a:rPr lang="tr-T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34268" y="1625243"/>
            <a:ext cx="824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90252" y="1052736"/>
            <a:ext cx="85302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Hazırlıklar Safhası;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Başlangıç Fazı( </a:t>
            </a:r>
            <a:r>
              <a:rPr lang="tr-T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</a:t>
            </a:r>
            <a:r>
              <a:rPr lang="tr-TR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>
              <a:buClr>
                <a:srgbClr val="FF0000"/>
              </a:buClr>
              <a:defRPr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FF0000"/>
              </a:buClr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Yönlendirme Komitesinin belirlenmesi, Hidrolojik ve Su Kalitesi modelleme gruplarının belirlenmesi, Detaylı proje planlama raporunun hazırlanması</a:t>
            </a: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Kurulumu ve Hazırlıklar</a:t>
            </a: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FF0000"/>
              </a:buClr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 Menderes Havzası arazi gezisinin düzenlenmesi, ekolojik ve hidrolojik veri temini,  RIBASIM ile Su Kalitesi&amp; Ekolojisi modellerinin eğitim programlarının belirlenmesi 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9 Dikdörtgen"/>
          <p:cNvSpPr/>
          <p:nvPr/>
        </p:nvSpPr>
        <p:spPr>
          <a:xfrm>
            <a:off x="611560" y="-99392"/>
            <a:ext cx="871296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PLANLAMA VE AKTİVİTE TABLOSU PROJE AŞAMALARI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8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34268" y="1625243"/>
            <a:ext cx="824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434268" y="1196752"/>
            <a:ext cx="83862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Geliştirilmesi Safhası;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Modele veri girişi ve şematik gösterim</a:t>
            </a: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 analizi ve şematik olarak gösterimi</a:t>
            </a:r>
          </a:p>
          <a:p>
            <a:pPr marL="3429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kalibrasyonu</a:t>
            </a: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lvl="1" algn="just">
              <a:buClr>
                <a:srgbClr val="FF0000"/>
              </a:buClr>
              <a:defRPr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Mevcut durum tespiti, Model kalibrasyonu, çevresel hedeflerin belirlenmesi, sınırlayıcı faktörlerin belirlenmesi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9 Dikdörtgen"/>
          <p:cNvSpPr/>
          <p:nvPr/>
        </p:nvSpPr>
        <p:spPr>
          <a:xfrm>
            <a:off x="611560" y="-99392"/>
            <a:ext cx="871296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PLANLAMA VE AKTİVİTE TABLOSU PROJE AŞAMALARI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0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34268" y="1625243"/>
            <a:ext cx="824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90252" y="1268760"/>
            <a:ext cx="85302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Geliştirilmesi Safhası;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Deneme Çalışması ve Ölçümlerin Tanımlanması</a:t>
            </a: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algn="just">
              <a:buClr>
                <a:srgbClr val="FF0000"/>
              </a:buClr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Ölçüm envanterinin oluşturulması (sektör, senaryo, ölçümler, su kütle tipi), proje alanı olan Büyük Menderes Havzasında Paydaş Katılım Toplantısının gerçekleştirilmesi</a:t>
            </a: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9 Dikdörtgen"/>
          <p:cNvSpPr/>
          <p:nvPr/>
        </p:nvSpPr>
        <p:spPr>
          <a:xfrm>
            <a:off x="611560" y="-99392"/>
            <a:ext cx="871296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PLANLAMA VE AKTİVİTE TABLOSU PROJE AŞAMALARI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34268" y="1625243"/>
            <a:ext cx="824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23528" y="1052736"/>
            <a:ext cx="83862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Yayılım Safhası;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Uygulaması</a:t>
            </a:r>
          </a:p>
          <a:p>
            <a:pPr lvl="1" algn="just">
              <a:buClr>
                <a:srgbClr val="FF0000"/>
              </a:buClr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FF0000"/>
              </a:buClr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Modelleme çalışmalarının tamamlanması, Türkçe açıklamaların da yer aldığı İngilizce Kullanıcı El Kitapçığının oluşturulması, Model uygulaması ile ilgili eğitimlerin düzenlenmesi, </a:t>
            </a: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Diğer Nehir Havzaları için İzlenecek Yolun Tanımlanması </a:t>
            </a:r>
          </a:p>
          <a:p>
            <a:pPr lvl="1" algn="just">
              <a:buClr>
                <a:srgbClr val="FF0000"/>
              </a:buClr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FF0000"/>
              </a:buClr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Türkiye’de 2 adet toplantının gerçekleştirilerek nehir havza modellerinin ve havzadaki kullanıcılara tanıtımı eğitimi</a:t>
            </a: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9 Dikdörtgen"/>
          <p:cNvSpPr/>
          <p:nvPr/>
        </p:nvSpPr>
        <p:spPr>
          <a:xfrm>
            <a:off x="611560" y="-99392"/>
            <a:ext cx="871296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PLANLAMA VE AKTİVİTE TABLOSU PROJE AŞAMALARI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8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34268" y="1625243"/>
            <a:ext cx="824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90252" y="1124744"/>
            <a:ext cx="83862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Haritası ve Çalışmaların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Genişletilmesi Safhası;</a:t>
            </a:r>
          </a:p>
          <a:p>
            <a:pPr marL="342900" lvl="1" indent="-342900" algn="just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Projenin Genişletilmesi için Yol Haritası</a:t>
            </a:r>
          </a:p>
          <a:p>
            <a:pPr lvl="1" algn="just">
              <a:buClr>
                <a:srgbClr val="FF0000"/>
              </a:buClr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buClr>
                <a:srgbClr val="FF0000"/>
              </a:buClr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Projenin diğer havzalara da uygulanması için gerekli yol haritasının belirlenmesi ve diğer havzalar için yeni proje hazırlıklarının yapılması</a:t>
            </a: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Kapanış Toplantısı </a:t>
            </a:r>
          </a:p>
          <a:p>
            <a:pPr marL="1257300" lvl="2" indent="-3429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buClr>
                <a:srgbClr val="FF0000"/>
              </a:buClr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çıktıları, model uygulaması ve belirlenen yol haritasının yer aldığı bir sunumun  gerçekleştirilmesi</a:t>
            </a: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9 Dikdörtgen"/>
          <p:cNvSpPr/>
          <p:nvPr/>
        </p:nvSpPr>
        <p:spPr>
          <a:xfrm>
            <a:off x="611560" y="-99392"/>
            <a:ext cx="871296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PLANLAMA VE AKTİVİTE TABLOSU PROJE AŞAMALARI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0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Dikdörtgen"/>
          <p:cNvSpPr/>
          <p:nvPr/>
        </p:nvSpPr>
        <p:spPr>
          <a:xfrm>
            <a:off x="611560" y="-99392"/>
            <a:ext cx="871296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RBE-SYMP HİDROLOJİ VE SU KALİTE </a:t>
            </a: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MODELİ PROJESİ ÇIKTILARI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34268" y="1625243"/>
            <a:ext cx="824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90252" y="1124744"/>
            <a:ext cx="83862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Clr>
                <a:srgbClr val="FF0000"/>
              </a:buClr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neticesinde;</a:t>
            </a:r>
          </a:p>
          <a:p>
            <a:pPr marL="0" lvl="1" algn="just">
              <a:buClr>
                <a:srgbClr val="FF0000"/>
              </a:buClr>
              <a:defRPr/>
            </a:pPr>
            <a:endParaRPr lang="tr-TR" sz="1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RBE-SYMP Hidrolojik ve Su Kalite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 geliştirilecektir.</a:t>
            </a:r>
          </a:p>
          <a:p>
            <a:pPr marL="0" lvl="1" algn="just">
              <a:buClr>
                <a:srgbClr val="FF0000"/>
              </a:buClr>
              <a:defRPr/>
            </a:pPr>
            <a:endParaRPr lang="tr-TR" sz="1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kalibrasyonu ve doğrulaması yapılacaktır.</a:t>
            </a:r>
          </a:p>
          <a:p>
            <a:pPr marL="0" lvl="1" algn="just">
              <a:buClr>
                <a:srgbClr val="FF0000"/>
              </a:buClr>
              <a:defRPr/>
            </a:pPr>
            <a:endParaRPr lang="tr-TR" sz="1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Geliştirilen modelin Büyük Menderes Havzası’nda uygulanması çalışmaları gerçekleştirilecektir.  </a:t>
            </a: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tr-TR" sz="1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Modelleme 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eğitimleri verilecektir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algn="just">
              <a:buClr>
                <a:srgbClr val="FF0000"/>
              </a:buClr>
              <a:defRPr/>
            </a:pPr>
            <a:endParaRPr lang="tr-TR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RBE-SYMP Hidrolojik ve Su Kalite Modelinin diğer havzalarda uygulanması için yol haritası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belirlenecektir. </a:t>
            </a: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1946175" y="0"/>
            <a:ext cx="599074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  <a:cs typeface="+mn-cs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  <a:cs typeface="+mn-cs"/>
              </a:rPr>
              <a:t>ORMAN </a:t>
            </a:r>
            <a:r>
              <a:rPr lang="tr-TR" sz="2800" b="1" kern="0" dirty="0" smtClean="0">
                <a:ln w="11430"/>
                <a:solidFill>
                  <a:srgbClr val="0000FF"/>
                </a:solidFill>
                <a:latin typeface="Arial"/>
                <a:cs typeface="+mn-cs"/>
              </a:rPr>
              <a:t>ve </a:t>
            </a: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  <a:cs typeface="+mn-cs"/>
              </a:rPr>
              <a:t>SU İŞLERİ BAKANLIĞI</a:t>
            </a:r>
          </a:p>
        </p:txBody>
      </p:sp>
      <p:sp>
        <p:nvSpPr>
          <p:cNvPr id="7" name="6 Dikdörtgen"/>
          <p:cNvSpPr/>
          <p:nvPr/>
        </p:nvSpPr>
        <p:spPr>
          <a:xfrm>
            <a:off x="107504" y="1340768"/>
            <a:ext cx="8712968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i="1" kern="0" spc="50" dirty="0" smtClean="0">
                <a:ln w="11430"/>
                <a:solidFill>
                  <a:srgbClr val="FF0000"/>
                </a:solidFill>
                <a:latin typeface="Arial"/>
                <a:cs typeface="+mn-cs"/>
              </a:rPr>
              <a:t>ARZ EDERİM</a:t>
            </a:r>
            <a:endParaRPr lang="tr-TR" sz="4400" b="1" i="1" kern="0" spc="50" dirty="0">
              <a:ln w="11430"/>
              <a:solidFill>
                <a:srgbClr val="FF0000"/>
              </a:solidFill>
              <a:latin typeface="Arial"/>
              <a:cs typeface="+mn-cs"/>
            </a:endParaRPr>
          </a:p>
        </p:txBody>
      </p:sp>
      <p:pic>
        <p:nvPicPr>
          <p:cNvPr id="9" name="Picture 2" descr="C:\Users\rkarakoc\Documents\Alınan Dosyalarım\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65" y="1988840"/>
            <a:ext cx="6776303" cy="379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390001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19</a:t>
            </a:fld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871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Dikdörtgen"/>
          <p:cNvSpPr/>
          <p:nvPr/>
        </p:nvSpPr>
        <p:spPr>
          <a:xfrm>
            <a:off x="683568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DELTARES ENSTİTÜSÜ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07504" y="987107"/>
            <a:ext cx="56166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DELTARES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yerüstü, yer altı suları ile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altyapı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alanlarında araştırma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çalışmaları yapan bağımsız bir Hollanda kuruluşudur. </a:t>
            </a: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</a:pPr>
            <a:endParaRPr lang="tr-TR" sz="1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 Alanları:</a:t>
            </a:r>
          </a:p>
          <a:p>
            <a:pPr marL="715963" indent="-3540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Sürdürülebilir delta planlaması </a:t>
            </a:r>
          </a:p>
          <a:p>
            <a:pPr marL="715963" indent="-3540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altyapısı</a:t>
            </a:r>
          </a:p>
          <a:p>
            <a:pPr marL="715963" indent="-3540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Yerüstü ve yeraltı suyu kaynakları yönetimi </a:t>
            </a:r>
          </a:p>
          <a:p>
            <a:pPr marL="715963" indent="-3540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Ekosistem ve çevresel kalite yönetimi </a:t>
            </a:r>
          </a:p>
          <a:p>
            <a:pPr marL="715963" indent="-3540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Taşkın risk yönetimi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Enstitü delta, kıyı alanları ve nehir havzaları bazında çalışmalarını yürütmektedir.</a:t>
            </a:r>
          </a:p>
          <a:p>
            <a:pPr marL="715963" indent="-3540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gkiymaz\Desktop\site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18" y="1124744"/>
            <a:ext cx="2808312" cy="14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18" y="2780928"/>
            <a:ext cx="2808312" cy="158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76" y="4581128"/>
            <a:ext cx="276515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98855" y="1124744"/>
            <a:ext cx="55687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Merkezi </a:t>
            </a:r>
            <a:r>
              <a:rPr lang="tr-TR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Delft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Utrecht’te yer alan DELTARES bünyesinde 800 kişi çalışmaktadır.  </a:t>
            </a:r>
          </a:p>
          <a:p>
            <a:pPr lvl="0" algn="just"/>
            <a:endParaRPr lang="tr-TR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Hollanda ve diğer ülkelerle beraber çalışmaktadır.</a:t>
            </a:r>
          </a:p>
          <a:p>
            <a:pPr lvl="0" algn="just">
              <a:buClr>
                <a:srgbClr val="FF0000"/>
              </a:buClr>
            </a:pPr>
            <a:endParaRPr lang="tr-TR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Enstitünün yıllık yaklaşık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110.000.000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Euro’luk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bütçesi bulunmaktadır. </a:t>
            </a:r>
          </a:p>
          <a:p>
            <a:pPr algn="just">
              <a:buClr>
                <a:srgbClr val="FF0000"/>
              </a:buClr>
            </a:pPr>
            <a:endParaRPr lang="tr-TR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Bütçesinin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%40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kadarı devlet adına yapılan çalışmaları kapsamaktadır.</a:t>
            </a:r>
          </a:p>
        </p:txBody>
      </p:sp>
      <p:pic>
        <p:nvPicPr>
          <p:cNvPr id="3074" name="Picture 2" descr="http://static.dredgingtoday.com/wp-content/uploads/2012/05/Deltares-Tests-Cape-Verdean-Breakwater%C5%B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44" y="3372902"/>
            <a:ext cx="3078254" cy="1856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eltares.nl/xmlpages/tan/images/10000/11070/large/276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44" y="1416150"/>
            <a:ext cx="3078254" cy="172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9 Dikdörtgen"/>
          <p:cNvSpPr/>
          <p:nvPr/>
        </p:nvSpPr>
        <p:spPr>
          <a:xfrm>
            <a:off x="683568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DELTARES ENSTİTÜSÜ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7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6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10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Dikdörtgen"/>
          <p:cNvSpPr/>
          <p:nvPr/>
        </p:nvSpPr>
        <p:spPr>
          <a:xfrm>
            <a:off x="683568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DELTARES ENSTİTÜSÜ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251520" y="1124744"/>
            <a:ext cx="85689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DELTARES Enstitüsünün ülkemizde gerçekleştirdikleri modelleme çalışmaları bulunmaktadır.</a:t>
            </a:r>
          </a:p>
          <a:p>
            <a:pPr lvl="0" algn="just">
              <a:buClr>
                <a:srgbClr val="FF0000"/>
              </a:buClr>
            </a:pPr>
            <a:endParaRPr lang="tr-TR" sz="1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Yeşilırmak Havzası Taşkın Yönetim Planının Hazırlanması Projesi 2013 yılında başlamış olup, çalışmalar devam etmektedir.</a:t>
            </a: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Gerçekleştirilmesi planlanan projede veri sıkıntısının yaşanmaması için Büyük Menderes Havzası’na uygulanması kararı alınmıştır.</a:t>
            </a: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erimsever.com/ISG/IsbasiKonusmalari/ToolboxTal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3"/>
            <a:ext cx="2221934" cy="221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01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PARTNERS VOOR WATER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51520" y="1141039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Hollanda su teknolojisinin ve uzmanlığının uluslararası alanda desteklenmesi ve dünya su sorunlarına çözümde katkı sağlaması maksadıyla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programı 2000 yılında kurulmuştur. </a:t>
            </a: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26 hedef ülkede proje ve aktiviteleri desteklemektedir. (Brezilya, Çin, Mısır, Rusya, Meksika, Ukrayna, Slovakya ve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gibi)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84778"/>
            <a:ext cx="41510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6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PARTNERS VOOR WATER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51520" y="1181065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konuları </a:t>
            </a:r>
          </a:p>
          <a:p>
            <a:pPr marL="715963" lvl="0" indent="-3540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ve iklim</a:t>
            </a:r>
          </a:p>
          <a:p>
            <a:pPr marL="715963" lvl="0" indent="-3540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Su, gıda ve ekosistem</a:t>
            </a:r>
          </a:p>
          <a:p>
            <a:pPr marL="715963" lvl="0" indent="-3540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ve sağlık</a:t>
            </a:r>
          </a:p>
          <a:p>
            <a:pPr marL="715963" lvl="0" indent="-3540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ve güvenlik</a:t>
            </a:r>
          </a:p>
          <a:p>
            <a:pPr marL="715963" lvl="0" indent="-3540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Yönetim </a:t>
            </a: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tipine göre maksimum hibe miktarları</a:t>
            </a:r>
          </a:p>
          <a:p>
            <a:pPr marL="715963" indent="-3540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Çevresel fizibilite projeleri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150.000 </a:t>
            </a:r>
          </a:p>
          <a:p>
            <a:pPr marL="715963" indent="-3540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 artırım projeleri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€250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  <a:p>
            <a:pPr marL="715963" indent="-3540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projeler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€600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540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Bütünleşik projelerde yüksek maliyetli proje devlet yardımı almaktadır.</a:t>
            </a: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ecodelmar.org/shift/hand_water_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73631"/>
            <a:ext cx="3312368" cy="2342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34268" y="1625243"/>
            <a:ext cx="824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1520" y="1203369"/>
            <a:ext cx="47997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12-13 Şubat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tarihlerinde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DELTARES Enstitüsü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Yetkilileri ile  Hollanda Büyükelçiliği temsilcilerinin katılımı ile proje çalışma toplantısı yapılmıştır.</a:t>
            </a: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gkiymaz\Desktop\Deltares\Fotolar\IMAG0189_BURST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623518" cy="204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51520" y="3573016"/>
            <a:ext cx="86726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Çalışmalar neticesinde proje teklif dokümanları hazırlanarak,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25.02.2014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tarihinde DELTARES Enstitüsü tarafından </a:t>
            </a:r>
            <a:r>
              <a:rPr lang="tr-T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Water’a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sunulmuştur.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tarafından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‘RBE-SYMP Hidroloji ve Su Kalite Modelinin Büyük Menderes Havzasına Uygulanması Projesi’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09.07.2014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tarihinde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 edilmiştir.</a:t>
            </a: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9 Dikdörtgen"/>
          <p:cNvSpPr/>
          <p:nvPr/>
        </p:nvSpPr>
        <p:spPr>
          <a:xfrm>
            <a:off x="395536" y="-45387"/>
            <a:ext cx="8712968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8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RBE-SYMP HİDROLOJİ VE SU KALİTE </a:t>
            </a:r>
            <a:endParaRPr lang="tr-TR" sz="28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MODELİ UYGULAMA PROJESİ</a:t>
            </a:r>
            <a:endParaRPr lang="tr-TR" sz="28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10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59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34268" y="1625243"/>
            <a:ext cx="824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23528" y="1190780"/>
            <a:ext cx="85302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kapsamında, DELTARES tarafından geliştirilmiş olan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RIBASIM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modeli kullanılarak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 Menderes Havzası’na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ait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hidroloji ve su kalitesi/ekolojisi modülleri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 model platformu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geliştirilecektir.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RBE-SYMP altında </a:t>
            </a:r>
          </a:p>
          <a:p>
            <a:pPr marL="6858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RIBASIM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 Menderes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Havzası’nın hidrolojisi,</a:t>
            </a:r>
          </a:p>
          <a:p>
            <a:pPr marL="6858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DELWAQ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Ekoloji Modülleri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Büyük Menderes Havzası’ndaki yerüstü su kalitesi modellenecektir.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kalitesi ve ekolojisi modülleri RIBASIM (Hidroloji Modeli)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entegre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çalışacaktır.</a:t>
            </a: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9 Dikdörtgen"/>
          <p:cNvSpPr/>
          <p:nvPr/>
        </p:nvSpPr>
        <p:spPr>
          <a:xfrm>
            <a:off x="395536" y="-45387"/>
            <a:ext cx="8712968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8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RBE-SYMP HİDROLOJİ VE SU KALİTE </a:t>
            </a:r>
            <a:endParaRPr lang="tr-TR" sz="28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MODELİ UYGULAMA PROJESİ</a:t>
            </a:r>
            <a:endParaRPr lang="tr-TR" sz="28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8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16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34268" y="1625243"/>
            <a:ext cx="824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45468" y="1124744"/>
            <a:ext cx="853022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süresi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ay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 belirlenmiştir. </a:t>
            </a: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</a:pPr>
            <a:endParaRPr lang="tr-TR" sz="1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iki alt projeden oluşmaktadır:</a:t>
            </a:r>
          </a:p>
          <a:p>
            <a:pPr marL="628650" indent="-2667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Uygulama Alt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</a:p>
          <a:p>
            <a:pPr marL="1162050" indent="-447675" algn="just" defTabSz="11620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DELTARES</a:t>
            </a:r>
          </a:p>
          <a:p>
            <a:pPr marL="1162050" indent="-447675" algn="just" defTabSz="11620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Witteveen en Bos </a:t>
            </a: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2050" indent="-447675" algn="just" defTabSz="11620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Peel en Maasvallei </a:t>
            </a: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2050" indent="-447675" algn="just" defTabSz="11620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DKM(Doğa Koruma Merkezi)</a:t>
            </a:r>
          </a:p>
          <a:p>
            <a:pPr marL="628650" indent="-2667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tr-TR" sz="1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2667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 Artırımı Alt Proje </a:t>
            </a:r>
          </a:p>
          <a:p>
            <a:pPr marL="1162050" indent="-447675" algn="just" defTabSz="11620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Orman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Su İşleri Bakanlığı </a:t>
            </a: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algn="just" defTabSz="1162050">
              <a:buClr>
                <a:srgbClr val="FF0000"/>
              </a:buClr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9 Dikdörtgen"/>
          <p:cNvSpPr/>
          <p:nvPr/>
        </p:nvSpPr>
        <p:spPr>
          <a:xfrm>
            <a:off x="395536" y="-45387"/>
            <a:ext cx="8712968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8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RBE-SYMP HİDROLOJİ VE SU KALİTE </a:t>
            </a:r>
            <a:endParaRPr lang="tr-TR" sz="28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MODELİ UYGULAMA PROJESİ</a:t>
            </a:r>
            <a:endParaRPr lang="tr-TR" sz="28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8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Şeritli Sağ Ok 4"/>
          <p:cNvSpPr/>
          <p:nvPr/>
        </p:nvSpPr>
        <p:spPr>
          <a:xfrm>
            <a:off x="5724128" y="2852936"/>
            <a:ext cx="1008112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Şeritli Sağ Ok 8"/>
          <p:cNvSpPr/>
          <p:nvPr/>
        </p:nvSpPr>
        <p:spPr>
          <a:xfrm>
            <a:off x="5761062" y="4221088"/>
            <a:ext cx="1008112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6876256" y="2569627"/>
            <a:ext cx="2016224" cy="107539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€ 180.876</a:t>
            </a:r>
            <a:endParaRPr lang="tr-TR" sz="3200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6876256" y="4009787"/>
            <a:ext cx="2016224" cy="107539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€ 119.435</a:t>
            </a:r>
            <a:endParaRPr lang="tr-TR" sz="32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6876256" y="5521955"/>
            <a:ext cx="2016224" cy="107539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€ </a:t>
            </a:r>
            <a:r>
              <a:rPr lang="en-GB" sz="3200" dirty="0"/>
              <a:t>300.311</a:t>
            </a:r>
            <a:endParaRPr lang="tr-TR" sz="3200" dirty="0"/>
          </a:p>
        </p:txBody>
      </p:sp>
      <p:sp>
        <p:nvSpPr>
          <p:cNvPr id="13" name="Köşeli Çift Ayraç 12"/>
          <p:cNvSpPr/>
          <p:nvPr/>
        </p:nvSpPr>
        <p:spPr>
          <a:xfrm>
            <a:off x="4139952" y="5593963"/>
            <a:ext cx="2520280" cy="100338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TOPLAM</a:t>
            </a:r>
          </a:p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HİBE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E567D3D-D686-4C93-AE3F-FFE6DE71F05D}"/>
</file>

<file path=customXml/itemProps2.xml><?xml version="1.0" encoding="utf-8"?>
<ds:datastoreItem xmlns:ds="http://schemas.openxmlformats.org/officeDocument/2006/customXml" ds:itemID="{53F3C63B-14AB-40B9-B887-01162BDCE983}"/>
</file>

<file path=customXml/itemProps3.xml><?xml version="1.0" encoding="utf-8"?>
<ds:datastoreItem xmlns:ds="http://schemas.openxmlformats.org/officeDocument/2006/customXml" ds:itemID="{AEFE8E5A-4E0F-46F9-AB25-BB20C000751A}"/>
</file>

<file path=docProps/app.xml><?xml version="1.0" encoding="utf-8"?>
<Properties xmlns="http://schemas.openxmlformats.org/officeDocument/2006/extended-properties" xmlns:vt="http://schemas.openxmlformats.org/officeDocument/2006/docPropsVTypes">
  <TotalTime>7945</TotalTime>
  <Words>965</Words>
  <Application>Microsoft Office PowerPoint</Application>
  <PresentationFormat>Ekran Gösterisi (4:3)</PresentationFormat>
  <Paragraphs>216</Paragraphs>
  <Slides>19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Ramazan KARAKOÇ</dc:creator>
  <cp:lastModifiedBy>İlker BOZAT</cp:lastModifiedBy>
  <cp:revision>699</cp:revision>
  <cp:lastPrinted>2013-08-12T11:49:10Z</cp:lastPrinted>
  <dcterms:created xsi:type="dcterms:W3CDTF">2013-03-12T09:38:40Z</dcterms:created>
  <dcterms:modified xsi:type="dcterms:W3CDTF">2019-01-22T08:56:28Z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