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5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83"/>
  </p:notesMasterIdLst>
  <p:sldIdLst>
    <p:sldId id="406" r:id="rId2"/>
    <p:sldId id="319" r:id="rId3"/>
    <p:sldId id="301" r:id="rId4"/>
    <p:sldId id="313" r:id="rId5"/>
    <p:sldId id="403" r:id="rId6"/>
    <p:sldId id="404" r:id="rId7"/>
    <p:sldId id="326" r:id="rId8"/>
    <p:sldId id="457" r:id="rId9"/>
    <p:sldId id="402" r:id="rId10"/>
    <p:sldId id="476" r:id="rId11"/>
    <p:sldId id="475" r:id="rId12"/>
    <p:sldId id="397" r:id="rId13"/>
    <p:sldId id="478" r:id="rId14"/>
    <p:sldId id="321" r:id="rId15"/>
    <p:sldId id="398" r:id="rId16"/>
    <p:sldId id="448" r:id="rId17"/>
    <p:sldId id="458" r:id="rId18"/>
    <p:sldId id="318" r:id="rId19"/>
    <p:sldId id="329" r:id="rId20"/>
    <p:sldId id="335" r:id="rId21"/>
    <p:sldId id="322" r:id="rId22"/>
    <p:sldId id="350" r:id="rId23"/>
    <p:sldId id="443" r:id="rId24"/>
    <p:sldId id="444" r:id="rId25"/>
    <p:sldId id="445" r:id="rId26"/>
    <p:sldId id="446" r:id="rId27"/>
    <p:sldId id="447" r:id="rId28"/>
    <p:sldId id="344" r:id="rId29"/>
    <p:sldId id="345" r:id="rId30"/>
    <p:sldId id="346" r:id="rId31"/>
    <p:sldId id="347" r:id="rId32"/>
    <p:sldId id="357" r:id="rId33"/>
    <p:sldId id="449" r:id="rId34"/>
    <p:sldId id="342" r:id="rId35"/>
    <p:sldId id="358" r:id="rId36"/>
    <p:sldId id="353" r:id="rId37"/>
    <p:sldId id="343" r:id="rId38"/>
    <p:sldId id="362" r:id="rId39"/>
    <p:sldId id="363" r:id="rId40"/>
    <p:sldId id="364" r:id="rId41"/>
    <p:sldId id="365" r:id="rId42"/>
    <p:sldId id="348" r:id="rId43"/>
    <p:sldId id="331" r:id="rId44"/>
    <p:sldId id="359" r:id="rId45"/>
    <p:sldId id="360" r:id="rId46"/>
    <p:sldId id="366" r:id="rId47"/>
    <p:sldId id="300" r:id="rId48"/>
    <p:sldId id="456" r:id="rId49"/>
    <p:sldId id="333" r:id="rId50"/>
    <p:sldId id="339" r:id="rId51"/>
    <p:sldId id="473" r:id="rId52"/>
    <p:sldId id="459" r:id="rId53"/>
    <p:sldId id="460" r:id="rId54"/>
    <p:sldId id="461" r:id="rId55"/>
    <p:sldId id="462" r:id="rId56"/>
    <p:sldId id="463" r:id="rId57"/>
    <p:sldId id="464" r:id="rId58"/>
    <p:sldId id="466" r:id="rId59"/>
    <p:sldId id="467" r:id="rId60"/>
    <p:sldId id="468" r:id="rId61"/>
    <p:sldId id="472" r:id="rId62"/>
    <p:sldId id="410" r:id="rId63"/>
    <p:sldId id="413" r:id="rId64"/>
    <p:sldId id="414" r:id="rId65"/>
    <p:sldId id="415" r:id="rId66"/>
    <p:sldId id="417" r:id="rId67"/>
    <p:sldId id="419" r:id="rId68"/>
    <p:sldId id="420" r:id="rId69"/>
    <p:sldId id="421" r:id="rId70"/>
    <p:sldId id="422" r:id="rId71"/>
    <p:sldId id="423" r:id="rId72"/>
    <p:sldId id="424" r:id="rId73"/>
    <p:sldId id="425" r:id="rId74"/>
    <p:sldId id="426" r:id="rId75"/>
    <p:sldId id="479" r:id="rId76"/>
    <p:sldId id="480" r:id="rId77"/>
    <p:sldId id="429" r:id="rId78"/>
    <p:sldId id="432" r:id="rId79"/>
    <p:sldId id="433" r:id="rId80"/>
    <p:sldId id="474" r:id="rId81"/>
    <p:sldId id="35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A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snapToObjects="1">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2972"/>
    </p:cViewPr>
  </p:sorterViewPr>
  <p:notesViewPr>
    <p:cSldViewPr snapToGrid="0" snapToObjects="1">
      <p:cViewPr varScale="1">
        <p:scale>
          <a:sx n="70" d="100"/>
          <a:sy n="70" d="100"/>
        </p:scale>
        <p:origin x="-32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3.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3.7037037037037035E-2"/>
                  <c:y val="0"/>
                </c:manualLayout>
              </c:layout>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Lst>
            </c:dLbl>
            <c:dLbl>
              <c:idx val="1"/>
              <c:spPr>
                <a:noFill/>
                <a:ln>
                  <a:noFill/>
                </a:ln>
                <a:effectLst/>
              </c:spPr>
              <c:txPr>
                <a:bodyPr rot="0" spcFirstLastPara="1" vertOverflow="ellipsis" vert="horz" wrap="square" anchor="ctr" anchorCtr="1"/>
                <a:lstStyle/>
                <a:p>
                  <a:pPr>
                    <a:defRPr sz="18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anchor="ctr" anchorCtr="1"/>
                <a:lstStyle/>
                <a:p>
                  <a:pPr>
                    <a:defRPr sz="18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anchor="ctr" anchorCtr="1"/>
                <a:lstStyle/>
                <a:p>
                  <a:pPr>
                    <a:defRPr sz="180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anchor="ctr" anchorCtr="1"/>
                <a:lstStyle/>
                <a:p>
                  <a:pPr>
                    <a:defRPr sz="1800" b="1" i="0" u="none" strike="noStrike" kern="1200" spc="0" baseline="0">
                      <a:solidFill>
                        <a:schemeClr val="accent5"/>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Noktasal Kaynak 1</c:v>
                </c:pt>
                <c:pt idx="1">
                  <c:v>Noktasal Kaynak 2</c:v>
                </c:pt>
                <c:pt idx="2">
                  <c:v>Noktasal Kaynak 3</c:v>
                </c:pt>
                <c:pt idx="3">
                  <c:v>Yayılı Kaynak 2</c:v>
                </c:pt>
                <c:pt idx="4">
                  <c:v>Olası Yükler</c:v>
                </c:pt>
              </c:strCache>
            </c:strRef>
          </c:cat>
          <c:val>
            <c:numRef>
              <c:f>Sheet1!$B$2:$B$6</c:f>
              <c:numCache>
                <c:formatCode>General</c:formatCode>
                <c:ptCount val="5"/>
                <c:pt idx="0">
                  <c:v>1</c:v>
                </c:pt>
                <c:pt idx="1">
                  <c:v>2</c:v>
                </c:pt>
                <c:pt idx="2">
                  <c:v>3</c:v>
                </c:pt>
                <c:pt idx="3">
                  <c:v>5</c:v>
                </c:pt>
                <c:pt idx="4">
                  <c:v>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E6E17-A175-4052-BE63-38D22E0912A2}" type="doc">
      <dgm:prSet loTypeId="urn:microsoft.com/office/officeart/2005/8/layout/hProcess9" loCatId="process" qsTypeId="urn:microsoft.com/office/officeart/2005/8/quickstyle/simple1" qsCatId="simple" csTypeId="urn:microsoft.com/office/officeart/2005/8/colors/accent1_2" csCatId="accent1" phldr="1"/>
      <dgm:spPr/>
    </dgm:pt>
    <dgm:pt modelId="{20BC55A0-20AC-437E-9C73-1EF9CDA7A808}">
      <dgm:prSet phldrT="[Text]" custT="1"/>
      <dgm:spPr>
        <a:solidFill>
          <a:srgbClr val="0F5AC8"/>
        </a:solidFill>
      </dgm:spPr>
      <dgm:t>
        <a:bodyPr/>
        <a:lstStyle/>
        <a:p>
          <a:r>
            <a:rPr lang="tr-TR" sz="2000" b="1" dirty="0" smtClean="0">
              <a:solidFill>
                <a:schemeClr val="bg1"/>
              </a:solidFill>
            </a:rPr>
            <a:t>Noktasal Kaynak Yükleri</a:t>
          </a:r>
          <a:endParaRPr lang="tr-TR" sz="2000" b="1" dirty="0">
            <a:solidFill>
              <a:schemeClr val="bg1"/>
            </a:solidFill>
          </a:endParaRPr>
        </a:p>
      </dgm:t>
    </dgm:pt>
    <dgm:pt modelId="{2CCBD16F-DC84-485C-9225-F610B455E542}" type="parTrans" cxnId="{8D97B314-9CA8-42BD-9385-1DE0109E7CFE}">
      <dgm:prSet/>
      <dgm:spPr/>
      <dgm:t>
        <a:bodyPr/>
        <a:lstStyle/>
        <a:p>
          <a:endParaRPr lang="tr-TR"/>
        </a:p>
      </dgm:t>
    </dgm:pt>
    <dgm:pt modelId="{417B5F79-5520-485A-A664-0D620163CB73}" type="sibTrans" cxnId="{8D97B314-9CA8-42BD-9385-1DE0109E7CFE}">
      <dgm:prSet/>
      <dgm:spPr/>
      <dgm:t>
        <a:bodyPr/>
        <a:lstStyle/>
        <a:p>
          <a:endParaRPr lang="tr-TR"/>
        </a:p>
      </dgm:t>
    </dgm:pt>
    <dgm:pt modelId="{3BC01A52-0EE1-4FC3-B0AE-0CCE1DD92F8A}">
      <dgm:prSet phldrT="[Text]" custT="1"/>
      <dgm:spPr>
        <a:solidFill>
          <a:srgbClr val="0F5AC8"/>
        </a:solidFill>
      </dgm:spPr>
      <dgm:t>
        <a:bodyPr/>
        <a:lstStyle/>
        <a:p>
          <a:r>
            <a:rPr lang="tr-TR" sz="2000" b="1" dirty="0" smtClean="0">
              <a:solidFill>
                <a:schemeClr val="bg1"/>
              </a:solidFill>
            </a:rPr>
            <a:t>Yayılı Kaynak Yükleri</a:t>
          </a:r>
          <a:endParaRPr lang="tr-TR" sz="2000" b="1" dirty="0">
            <a:solidFill>
              <a:schemeClr val="bg1"/>
            </a:solidFill>
          </a:endParaRPr>
        </a:p>
      </dgm:t>
    </dgm:pt>
    <dgm:pt modelId="{60F67171-0766-42A3-97AF-5B747C98564C}" type="parTrans" cxnId="{0B73D7A0-D6E6-41B1-AF5A-54825C1F838F}">
      <dgm:prSet/>
      <dgm:spPr/>
      <dgm:t>
        <a:bodyPr/>
        <a:lstStyle/>
        <a:p>
          <a:endParaRPr lang="tr-TR"/>
        </a:p>
      </dgm:t>
    </dgm:pt>
    <dgm:pt modelId="{46FB24E3-41C5-47A1-8315-527C3317F78D}" type="sibTrans" cxnId="{0B73D7A0-D6E6-41B1-AF5A-54825C1F838F}">
      <dgm:prSet/>
      <dgm:spPr/>
      <dgm:t>
        <a:bodyPr/>
        <a:lstStyle/>
        <a:p>
          <a:endParaRPr lang="tr-TR"/>
        </a:p>
      </dgm:t>
    </dgm:pt>
    <dgm:pt modelId="{B0015243-73E4-41C7-AC37-55B82ED7E52B}">
      <dgm:prSet phldrT="[Text]" custT="1"/>
      <dgm:spPr>
        <a:solidFill>
          <a:srgbClr val="0F5AC8"/>
        </a:solidFill>
      </dgm:spPr>
      <dgm:t>
        <a:bodyPr/>
        <a:lstStyle/>
        <a:p>
          <a:r>
            <a:rPr lang="tr-TR" sz="2000" b="1" dirty="0" smtClean="0">
              <a:solidFill>
                <a:schemeClr val="bg1"/>
              </a:solidFill>
            </a:rPr>
            <a:t>Emniyet Payı</a:t>
          </a:r>
          <a:endParaRPr lang="tr-TR" sz="2000" b="1" dirty="0">
            <a:solidFill>
              <a:schemeClr val="bg1"/>
            </a:solidFill>
          </a:endParaRPr>
        </a:p>
      </dgm:t>
    </dgm:pt>
    <dgm:pt modelId="{FBC75702-0FE5-4F28-A601-2FBDED54AD32}" type="parTrans" cxnId="{3E7DF20E-B6C4-47AC-9503-2019828AB4B7}">
      <dgm:prSet/>
      <dgm:spPr/>
      <dgm:t>
        <a:bodyPr/>
        <a:lstStyle/>
        <a:p>
          <a:endParaRPr lang="tr-TR"/>
        </a:p>
      </dgm:t>
    </dgm:pt>
    <dgm:pt modelId="{1EB08D98-1A4E-4CE7-8DDE-D6FE9C784431}" type="sibTrans" cxnId="{3E7DF20E-B6C4-47AC-9503-2019828AB4B7}">
      <dgm:prSet/>
      <dgm:spPr/>
      <dgm:t>
        <a:bodyPr/>
        <a:lstStyle/>
        <a:p>
          <a:endParaRPr lang="tr-TR"/>
        </a:p>
      </dgm:t>
    </dgm:pt>
    <dgm:pt modelId="{7D74A6EE-0B07-4753-A2D9-8952AF599192}">
      <dgm:prSet phldrT="[Text]" custT="1"/>
      <dgm:spPr>
        <a:solidFill>
          <a:srgbClr val="0F5AC8"/>
        </a:solidFill>
      </dgm:spPr>
      <dgm:t>
        <a:bodyPr/>
        <a:lstStyle/>
        <a:p>
          <a:r>
            <a:rPr lang="tr-TR" sz="3600" b="1" dirty="0" smtClean="0">
              <a:solidFill>
                <a:schemeClr val="bg1"/>
              </a:solidFill>
            </a:rPr>
            <a:t>GMTY</a:t>
          </a:r>
          <a:endParaRPr lang="tr-TR" sz="3600" b="1" dirty="0">
            <a:solidFill>
              <a:schemeClr val="bg1"/>
            </a:solidFill>
          </a:endParaRPr>
        </a:p>
      </dgm:t>
    </dgm:pt>
    <dgm:pt modelId="{27E22FF1-C5E4-462F-9560-23F3B2B68F57}" type="parTrans" cxnId="{0EE607DA-3271-4C58-923B-A4E5007069CA}">
      <dgm:prSet/>
      <dgm:spPr/>
      <dgm:t>
        <a:bodyPr/>
        <a:lstStyle/>
        <a:p>
          <a:endParaRPr lang="tr-TR"/>
        </a:p>
      </dgm:t>
    </dgm:pt>
    <dgm:pt modelId="{EA688950-FB55-48DA-80B1-4707299DC623}" type="sibTrans" cxnId="{0EE607DA-3271-4C58-923B-A4E5007069CA}">
      <dgm:prSet/>
      <dgm:spPr/>
      <dgm:t>
        <a:bodyPr/>
        <a:lstStyle/>
        <a:p>
          <a:endParaRPr lang="tr-TR"/>
        </a:p>
      </dgm:t>
    </dgm:pt>
    <dgm:pt modelId="{1C8F2B4C-9483-4DCF-8F13-B863171ACE14}" type="pres">
      <dgm:prSet presAssocID="{AA0E6E17-A175-4052-BE63-38D22E0912A2}" presName="CompostProcess" presStyleCnt="0">
        <dgm:presLayoutVars>
          <dgm:dir/>
          <dgm:resizeHandles val="exact"/>
        </dgm:presLayoutVars>
      </dgm:prSet>
      <dgm:spPr/>
    </dgm:pt>
    <dgm:pt modelId="{1F699170-132F-4F01-B7B5-8225EC144813}" type="pres">
      <dgm:prSet presAssocID="{AA0E6E17-A175-4052-BE63-38D22E0912A2}" presName="arrow" presStyleLbl="bgShp" presStyleIdx="0" presStyleCnt="1"/>
      <dgm:spPr/>
    </dgm:pt>
    <dgm:pt modelId="{DC435BF6-B16D-4FA6-8FD3-533B5D711E7B}" type="pres">
      <dgm:prSet presAssocID="{AA0E6E17-A175-4052-BE63-38D22E0912A2}" presName="linearProcess" presStyleCnt="0"/>
      <dgm:spPr/>
    </dgm:pt>
    <dgm:pt modelId="{20CBAC21-EB7D-40C1-B226-E7EFAE8C47EC}" type="pres">
      <dgm:prSet presAssocID="{20BC55A0-20AC-437E-9C73-1EF9CDA7A808}" presName="textNode" presStyleLbl="node1" presStyleIdx="0" presStyleCnt="4">
        <dgm:presLayoutVars>
          <dgm:bulletEnabled val="1"/>
        </dgm:presLayoutVars>
      </dgm:prSet>
      <dgm:spPr/>
      <dgm:t>
        <a:bodyPr/>
        <a:lstStyle/>
        <a:p>
          <a:endParaRPr lang="tr-TR"/>
        </a:p>
      </dgm:t>
    </dgm:pt>
    <dgm:pt modelId="{8DBC1FEA-10A6-4F8E-B70E-337B44B4CEE3}" type="pres">
      <dgm:prSet presAssocID="{417B5F79-5520-485A-A664-0D620163CB73}" presName="sibTrans" presStyleCnt="0"/>
      <dgm:spPr/>
    </dgm:pt>
    <dgm:pt modelId="{92478A72-C6D9-405F-8DC9-B23DF39BA8CD}" type="pres">
      <dgm:prSet presAssocID="{3BC01A52-0EE1-4FC3-B0AE-0CCE1DD92F8A}" presName="textNode" presStyleLbl="node1" presStyleIdx="1" presStyleCnt="4">
        <dgm:presLayoutVars>
          <dgm:bulletEnabled val="1"/>
        </dgm:presLayoutVars>
      </dgm:prSet>
      <dgm:spPr/>
      <dgm:t>
        <a:bodyPr/>
        <a:lstStyle/>
        <a:p>
          <a:endParaRPr lang="tr-TR"/>
        </a:p>
      </dgm:t>
    </dgm:pt>
    <dgm:pt modelId="{2C6AD374-C508-4B77-BA1A-8059DDC54793}" type="pres">
      <dgm:prSet presAssocID="{46FB24E3-41C5-47A1-8315-527C3317F78D}" presName="sibTrans" presStyleCnt="0"/>
      <dgm:spPr/>
    </dgm:pt>
    <dgm:pt modelId="{A607F9FA-3E91-49A0-B78B-BFDE775128AB}" type="pres">
      <dgm:prSet presAssocID="{B0015243-73E4-41C7-AC37-55B82ED7E52B}" presName="textNode" presStyleLbl="node1" presStyleIdx="2" presStyleCnt="4">
        <dgm:presLayoutVars>
          <dgm:bulletEnabled val="1"/>
        </dgm:presLayoutVars>
      </dgm:prSet>
      <dgm:spPr/>
      <dgm:t>
        <a:bodyPr/>
        <a:lstStyle/>
        <a:p>
          <a:endParaRPr lang="tr-TR"/>
        </a:p>
      </dgm:t>
    </dgm:pt>
    <dgm:pt modelId="{885926D2-59C1-4BB4-81FE-F7B48C49A490}" type="pres">
      <dgm:prSet presAssocID="{1EB08D98-1A4E-4CE7-8DDE-D6FE9C784431}" presName="sibTrans" presStyleCnt="0"/>
      <dgm:spPr/>
    </dgm:pt>
    <dgm:pt modelId="{7707625E-02F9-4682-A84D-D9DD70423882}" type="pres">
      <dgm:prSet presAssocID="{7D74A6EE-0B07-4753-A2D9-8952AF599192}" presName="textNode" presStyleLbl="node1" presStyleIdx="3" presStyleCnt="4">
        <dgm:presLayoutVars>
          <dgm:bulletEnabled val="1"/>
        </dgm:presLayoutVars>
      </dgm:prSet>
      <dgm:spPr/>
      <dgm:t>
        <a:bodyPr/>
        <a:lstStyle/>
        <a:p>
          <a:endParaRPr lang="tr-TR"/>
        </a:p>
      </dgm:t>
    </dgm:pt>
  </dgm:ptLst>
  <dgm:cxnLst>
    <dgm:cxn modelId="{0B73D7A0-D6E6-41B1-AF5A-54825C1F838F}" srcId="{AA0E6E17-A175-4052-BE63-38D22E0912A2}" destId="{3BC01A52-0EE1-4FC3-B0AE-0CCE1DD92F8A}" srcOrd="1" destOrd="0" parTransId="{60F67171-0766-42A3-97AF-5B747C98564C}" sibTransId="{46FB24E3-41C5-47A1-8315-527C3317F78D}"/>
    <dgm:cxn modelId="{63392060-CC7B-404F-B6AC-76E716189BF1}" type="presOf" srcId="{7D74A6EE-0B07-4753-A2D9-8952AF599192}" destId="{7707625E-02F9-4682-A84D-D9DD70423882}" srcOrd="0" destOrd="0" presId="urn:microsoft.com/office/officeart/2005/8/layout/hProcess9"/>
    <dgm:cxn modelId="{8D97B314-9CA8-42BD-9385-1DE0109E7CFE}" srcId="{AA0E6E17-A175-4052-BE63-38D22E0912A2}" destId="{20BC55A0-20AC-437E-9C73-1EF9CDA7A808}" srcOrd="0" destOrd="0" parTransId="{2CCBD16F-DC84-485C-9225-F610B455E542}" sibTransId="{417B5F79-5520-485A-A664-0D620163CB73}"/>
    <dgm:cxn modelId="{0EE607DA-3271-4C58-923B-A4E5007069CA}" srcId="{AA0E6E17-A175-4052-BE63-38D22E0912A2}" destId="{7D74A6EE-0B07-4753-A2D9-8952AF599192}" srcOrd="3" destOrd="0" parTransId="{27E22FF1-C5E4-462F-9560-23F3B2B68F57}" sibTransId="{EA688950-FB55-48DA-80B1-4707299DC623}"/>
    <dgm:cxn modelId="{3E7DF20E-B6C4-47AC-9503-2019828AB4B7}" srcId="{AA0E6E17-A175-4052-BE63-38D22E0912A2}" destId="{B0015243-73E4-41C7-AC37-55B82ED7E52B}" srcOrd="2" destOrd="0" parTransId="{FBC75702-0FE5-4F28-A601-2FBDED54AD32}" sibTransId="{1EB08D98-1A4E-4CE7-8DDE-D6FE9C784431}"/>
    <dgm:cxn modelId="{ED54DC9F-B058-4DB9-8EFB-E0ED7B58307E}" type="presOf" srcId="{20BC55A0-20AC-437E-9C73-1EF9CDA7A808}" destId="{20CBAC21-EB7D-40C1-B226-E7EFAE8C47EC}" srcOrd="0" destOrd="0" presId="urn:microsoft.com/office/officeart/2005/8/layout/hProcess9"/>
    <dgm:cxn modelId="{79D60527-136E-4546-9D42-740F50535B3A}" type="presOf" srcId="{B0015243-73E4-41C7-AC37-55B82ED7E52B}" destId="{A607F9FA-3E91-49A0-B78B-BFDE775128AB}" srcOrd="0" destOrd="0" presId="urn:microsoft.com/office/officeart/2005/8/layout/hProcess9"/>
    <dgm:cxn modelId="{4CB75C98-C136-4DAB-A267-A717AA0CF3A7}" type="presOf" srcId="{AA0E6E17-A175-4052-BE63-38D22E0912A2}" destId="{1C8F2B4C-9483-4DCF-8F13-B863171ACE14}" srcOrd="0" destOrd="0" presId="urn:microsoft.com/office/officeart/2005/8/layout/hProcess9"/>
    <dgm:cxn modelId="{BE0A3E56-08B8-456A-B755-40836846D391}" type="presOf" srcId="{3BC01A52-0EE1-4FC3-B0AE-0CCE1DD92F8A}" destId="{92478A72-C6D9-405F-8DC9-B23DF39BA8CD}" srcOrd="0" destOrd="0" presId="urn:microsoft.com/office/officeart/2005/8/layout/hProcess9"/>
    <dgm:cxn modelId="{92D70AFF-3A56-4E64-8848-6202614D0E9D}" type="presParOf" srcId="{1C8F2B4C-9483-4DCF-8F13-B863171ACE14}" destId="{1F699170-132F-4F01-B7B5-8225EC144813}" srcOrd="0" destOrd="0" presId="urn:microsoft.com/office/officeart/2005/8/layout/hProcess9"/>
    <dgm:cxn modelId="{9728191E-A3DE-4C4D-A5D2-4885B68E37B1}" type="presParOf" srcId="{1C8F2B4C-9483-4DCF-8F13-B863171ACE14}" destId="{DC435BF6-B16D-4FA6-8FD3-533B5D711E7B}" srcOrd="1" destOrd="0" presId="urn:microsoft.com/office/officeart/2005/8/layout/hProcess9"/>
    <dgm:cxn modelId="{BF7FCA8C-59F0-4DB1-8F19-42FD6A5D3149}" type="presParOf" srcId="{DC435BF6-B16D-4FA6-8FD3-533B5D711E7B}" destId="{20CBAC21-EB7D-40C1-B226-E7EFAE8C47EC}" srcOrd="0" destOrd="0" presId="urn:microsoft.com/office/officeart/2005/8/layout/hProcess9"/>
    <dgm:cxn modelId="{F93354F1-9238-4F93-B33E-6D1607CD2586}" type="presParOf" srcId="{DC435BF6-B16D-4FA6-8FD3-533B5D711E7B}" destId="{8DBC1FEA-10A6-4F8E-B70E-337B44B4CEE3}" srcOrd="1" destOrd="0" presId="urn:microsoft.com/office/officeart/2005/8/layout/hProcess9"/>
    <dgm:cxn modelId="{F9A91E83-F28E-4A3F-9E4F-C74054CF8246}" type="presParOf" srcId="{DC435BF6-B16D-4FA6-8FD3-533B5D711E7B}" destId="{92478A72-C6D9-405F-8DC9-B23DF39BA8CD}" srcOrd="2" destOrd="0" presId="urn:microsoft.com/office/officeart/2005/8/layout/hProcess9"/>
    <dgm:cxn modelId="{E440E027-D256-4E90-BC5E-5D8A26369AEC}" type="presParOf" srcId="{DC435BF6-B16D-4FA6-8FD3-533B5D711E7B}" destId="{2C6AD374-C508-4B77-BA1A-8059DDC54793}" srcOrd="3" destOrd="0" presId="urn:microsoft.com/office/officeart/2005/8/layout/hProcess9"/>
    <dgm:cxn modelId="{6FECA114-D584-4275-AA48-B109FAAEEE08}" type="presParOf" srcId="{DC435BF6-B16D-4FA6-8FD3-533B5D711E7B}" destId="{A607F9FA-3E91-49A0-B78B-BFDE775128AB}" srcOrd="4" destOrd="0" presId="urn:microsoft.com/office/officeart/2005/8/layout/hProcess9"/>
    <dgm:cxn modelId="{90C0CF8F-CF26-45FD-88AD-DE0876576F5D}" type="presParOf" srcId="{DC435BF6-B16D-4FA6-8FD3-533B5D711E7B}" destId="{885926D2-59C1-4BB4-81FE-F7B48C49A490}" srcOrd="5" destOrd="0" presId="urn:microsoft.com/office/officeart/2005/8/layout/hProcess9"/>
    <dgm:cxn modelId="{005DA474-F876-45B3-A112-0F258114D2D6}" type="presParOf" srcId="{DC435BF6-B16D-4FA6-8FD3-533B5D711E7B}" destId="{7707625E-02F9-4682-A84D-D9DD7042388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8C5C1-22A1-584A-AC9E-842CF377E0FC}" type="datetimeFigureOut">
              <a:rPr lang="en-US" smtClean="0"/>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92E91-32E1-C54C-8D59-87D2E3137ED6}" type="slidenum">
              <a:rPr lang="en-US" smtClean="0"/>
              <a:t>‹#›</a:t>
            </a:fld>
            <a:endParaRPr lang="en-US"/>
          </a:p>
        </p:txBody>
      </p:sp>
    </p:spTree>
    <p:extLst>
      <p:ext uri="{BB962C8B-B14F-4D97-AF65-F5344CB8AC3E}">
        <p14:creationId xmlns:p14="http://schemas.microsoft.com/office/powerpoint/2010/main" val="793473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92E91-32E1-C54C-8D59-87D2E3137ED6}" type="slidenum">
              <a:rPr lang="en-US" smtClean="0"/>
              <a:t>3</a:t>
            </a:fld>
            <a:endParaRPr lang="en-US" dirty="0"/>
          </a:p>
        </p:txBody>
      </p:sp>
    </p:spTree>
    <p:extLst>
      <p:ext uri="{BB962C8B-B14F-4D97-AF65-F5344CB8AC3E}">
        <p14:creationId xmlns:p14="http://schemas.microsoft.com/office/powerpoint/2010/main" val="207069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92E91-32E1-C54C-8D59-87D2E3137ED6}" type="slidenum">
              <a:rPr lang="en-US" smtClean="0"/>
              <a:t>48</a:t>
            </a:fld>
            <a:endParaRPr lang="en-US"/>
          </a:p>
        </p:txBody>
      </p:sp>
    </p:spTree>
    <p:extLst>
      <p:ext uri="{BB962C8B-B14F-4D97-AF65-F5344CB8AC3E}">
        <p14:creationId xmlns:p14="http://schemas.microsoft.com/office/powerpoint/2010/main" val="264911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D6C2BAFF-052A-48B5-82D2-CB53BF784AD4}" type="slidenum">
              <a:rPr lang="en-US" altLang="tr-TR">
                <a:latin typeface="Calibri" panose="020F0502020204030204" pitchFamily="34" charset="0"/>
              </a:rPr>
              <a:pPr/>
              <a:t>63</a:t>
            </a:fld>
            <a:endParaRPr lang="en-US" altLang="tr-TR">
              <a:latin typeface="Calibri" panose="020F0502020204030204" pitchFamily="34" charset="0"/>
            </a:endParaRPr>
          </a:p>
        </p:txBody>
      </p:sp>
    </p:spTree>
    <p:extLst>
      <p:ext uri="{BB962C8B-B14F-4D97-AF65-F5344CB8AC3E}">
        <p14:creationId xmlns:p14="http://schemas.microsoft.com/office/powerpoint/2010/main" val="85502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B4721822-98DF-4E46-8CAE-3AE3D7DC212A}" type="slidenum">
              <a:rPr lang="en-US" altLang="tr-TR">
                <a:latin typeface="Calibri" panose="020F0502020204030204" pitchFamily="34" charset="0"/>
              </a:rPr>
              <a:pPr/>
              <a:t>64</a:t>
            </a:fld>
            <a:endParaRPr lang="en-US" altLang="tr-TR">
              <a:latin typeface="Calibri" panose="020F0502020204030204" pitchFamily="34" charset="0"/>
            </a:endParaRPr>
          </a:p>
        </p:txBody>
      </p:sp>
    </p:spTree>
    <p:extLst>
      <p:ext uri="{BB962C8B-B14F-4D97-AF65-F5344CB8AC3E}">
        <p14:creationId xmlns:p14="http://schemas.microsoft.com/office/powerpoint/2010/main" val="3535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FB600A10-8009-4C8E-ADE8-DBB46845705D}" type="slidenum">
              <a:rPr lang="en-US" altLang="tr-TR">
                <a:latin typeface="Calibri" panose="020F0502020204030204" pitchFamily="34" charset="0"/>
              </a:rPr>
              <a:pPr/>
              <a:t>65</a:t>
            </a:fld>
            <a:endParaRPr lang="en-US" altLang="tr-TR">
              <a:latin typeface="Calibri" panose="020F0502020204030204" pitchFamily="34" charset="0"/>
            </a:endParaRPr>
          </a:p>
        </p:txBody>
      </p:sp>
    </p:spTree>
    <p:extLst>
      <p:ext uri="{BB962C8B-B14F-4D97-AF65-F5344CB8AC3E}">
        <p14:creationId xmlns:p14="http://schemas.microsoft.com/office/powerpoint/2010/main" val="30325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0E1D38F3-387F-43EC-93DA-F469E0DD0127}" type="slidenum">
              <a:rPr lang="en-US" altLang="tr-TR">
                <a:latin typeface="Calibri" panose="020F0502020204030204" pitchFamily="34" charset="0"/>
              </a:rPr>
              <a:pPr/>
              <a:t>66</a:t>
            </a:fld>
            <a:endParaRPr lang="en-US" altLang="tr-TR">
              <a:latin typeface="Calibri" panose="020F0502020204030204" pitchFamily="34" charset="0"/>
            </a:endParaRPr>
          </a:p>
        </p:txBody>
      </p:sp>
    </p:spTree>
    <p:extLst>
      <p:ext uri="{BB962C8B-B14F-4D97-AF65-F5344CB8AC3E}">
        <p14:creationId xmlns:p14="http://schemas.microsoft.com/office/powerpoint/2010/main" val="174924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D96B30FE-DEE3-4991-A225-1B96009D6267}" type="slidenum">
              <a:rPr lang="en-US" altLang="tr-TR">
                <a:latin typeface="Calibri" panose="020F0502020204030204" pitchFamily="34" charset="0"/>
              </a:rPr>
              <a:pPr/>
              <a:t>67</a:t>
            </a:fld>
            <a:endParaRPr lang="en-US" altLang="tr-TR">
              <a:latin typeface="Calibri" panose="020F0502020204030204" pitchFamily="34" charset="0"/>
            </a:endParaRPr>
          </a:p>
        </p:txBody>
      </p:sp>
    </p:spTree>
    <p:extLst>
      <p:ext uri="{BB962C8B-B14F-4D97-AF65-F5344CB8AC3E}">
        <p14:creationId xmlns:p14="http://schemas.microsoft.com/office/powerpoint/2010/main" val="166122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74D98D17-DAD3-4D3E-AF9D-BE40F4B242BE}" type="slidenum">
              <a:rPr lang="en-US" altLang="tr-TR">
                <a:latin typeface="Calibri" panose="020F0502020204030204" pitchFamily="34" charset="0"/>
              </a:rPr>
              <a:pPr/>
              <a:t>68</a:t>
            </a:fld>
            <a:endParaRPr lang="en-US" altLang="tr-TR">
              <a:latin typeface="Calibri" panose="020F0502020204030204" pitchFamily="34" charset="0"/>
            </a:endParaRPr>
          </a:p>
        </p:txBody>
      </p:sp>
    </p:spTree>
    <p:extLst>
      <p:ext uri="{BB962C8B-B14F-4D97-AF65-F5344CB8AC3E}">
        <p14:creationId xmlns:p14="http://schemas.microsoft.com/office/powerpoint/2010/main" val="164767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B9C71A52-7EEA-486A-89AA-17ECD4D76793}" type="slidenum">
              <a:rPr lang="en-US" altLang="tr-TR">
                <a:latin typeface="Calibri" panose="020F0502020204030204" pitchFamily="34" charset="0"/>
              </a:rPr>
              <a:pPr/>
              <a:t>69</a:t>
            </a:fld>
            <a:endParaRPr lang="en-US" altLang="tr-TR">
              <a:latin typeface="Calibri" panose="020F0502020204030204" pitchFamily="34" charset="0"/>
            </a:endParaRPr>
          </a:p>
        </p:txBody>
      </p:sp>
    </p:spTree>
    <p:extLst>
      <p:ext uri="{BB962C8B-B14F-4D97-AF65-F5344CB8AC3E}">
        <p14:creationId xmlns:p14="http://schemas.microsoft.com/office/powerpoint/2010/main" val="127491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B6DECE7B-2F81-4D0E-857A-ED3900EBC67C}" type="slidenum">
              <a:rPr lang="en-US" altLang="tr-TR">
                <a:latin typeface="Calibri" panose="020F0502020204030204" pitchFamily="34" charset="0"/>
              </a:rPr>
              <a:pPr/>
              <a:t>70</a:t>
            </a:fld>
            <a:endParaRPr lang="en-US" altLang="tr-TR">
              <a:latin typeface="Calibri" panose="020F0502020204030204" pitchFamily="34" charset="0"/>
            </a:endParaRPr>
          </a:p>
        </p:txBody>
      </p:sp>
    </p:spTree>
    <p:extLst>
      <p:ext uri="{BB962C8B-B14F-4D97-AF65-F5344CB8AC3E}">
        <p14:creationId xmlns:p14="http://schemas.microsoft.com/office/powerpoint/2010/main" val="331926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C85E4995-8D08-4F94-8A19-8918EA3CE460}" type="slidenum">
              <a:rPr lang="en-US" altLang="tr-TR">
                <a:latin typeface="Calibri" panose="020F0502020204030204" pitchFamily="34" charset="0"/>
              </a:rPr>
              <a:pPr/>
              <a:t>71</a:t>
            </a:fld>
            <a:endParaRPr lang="en-US" altLang="tr-TR">
              <a:latin typeface="Calibri" panose="020F0502020204030204" pitchFamily="34" charset="0"/>
            </a:endParaRPr>
          </a:p>
        </p:txBody>
      </p:sp>
    </p:spTree>
    <p:extLst>
      <p:ext uri="{BB962C8B-B14F-4D97-AF65-F5344CB8AC3E}">
        <p14:creationId xmlns:p14="http://schemas.microsoft.com/office/powerpoint/2010/main" val="242845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92E91-32E1-C54C-8D59-87D2E3137ED6}" type="slidenum">
              <a:rPr lang="en-US" smtClean="0"/>
              <a:t>7</a:t>
            </a:fld>
            <a:endParaRPr lang="en-US"/>
          </a:p>
        </p:txBody>
      </p:sp>
    </p:spTree>
    <p:extLst>
      <p:ext uri="{BB962C8B-B14F-4D97-AF65-F5344CB8AC3E}">
        <p14:creationId xmlns:p14="http://schemas.microsoft.com/office/powerpoint/2010/main" val="354584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BF94FA48-F152-4ECA-80C8-12D7657D8FA8}" type="slidenum">
              <a:rPr lang="en-US" altLang="tr-TR">
                <a:latin typeface="Calibri" panose="020F0502020204030204" pitchFamily="34" charset="0"/>
              </a:rPr>
              <a:pPr/>
              <a:t>72</a:t>
            </a:fld>
            <a:endParaRPr lang="en-US" altLang="tr-TR">
              <a:latin typeface="Calibri" panose="020F0502020204030204" pitchFamily="34" charset="0"/>
            </a:endParaRPr>
          </a:p>
        </p:txBody>
      </p:sp>
    </p:spTree>
    <p:extLst>
      <p:ext uri="{BB962C8B-B14F-4D97-AF65-F5344CB8AC3E}">
        <p14:creationId xmlns:p14="http://schemas.microsoft.com/office/powerpoint/2010/main" val="2590516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93E8CAE9-EE8F-47C5-9E9F-9AEE2E539997}" type="slidenum">
              <a:rPr lang="en-US" altLang="tr-TR">
                <a:latin typeface="Calibri" panose="020F0502020204030204" pitchFamily="34" charset="0"/>
              </a:rPr>
              <a:pPr/>
              <a:t>73</a:t>
            </a:fld>
            <a:endParaRPr lang="en-US" altLang="tr-TR">
              <a:latin typeface="Calibri" panose="020F0502020204030204" pitchFamily="34" charset="0"/>
            </a:endParaRPr>
          </a:p>
        </p:txBody>
      </p:sp>
    </p:spTree>
    <p:extLst>
      <p:ext uri="{BB962C8B-B14F-4D97-AF65-F5344CB8AC3E}">
        <p14:creationId xmlns:p14="http://schemas.microsoft.com/office/powerpoint/2010/main" val="26649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04C0F846-BF70-4A47-83AD-D179C159D0C3}" type="slidenum">
              <a:rPr lang="en-US" altLang="tr-TR">
                <a:latin typeface="Calibri" panose="020F0502020204030204" pitchFamily="34" charset="0"/>
              </a:rPr>
              <a:pPr/>
              <a:t>74</a:t>
            </a:fld>
            <a:endParaRPr lang="en-US" altLang="tr-TR">
              <a:latin typeface="Calibri" panose="020F0502020204030204" pitchFamily="34" charset="0"/>
            </a:endParaRPr>
          </a:p>
        </p:txBody>
      </p:sp>
    </p:spTree>
    <p:extLst>
      <p:ext uri="{BB962C8B-B14F-4D97-AF65-F5344CB8AC3E}">
        <p14:creationId xmlns:p14="http://schemas.microsoft.com/office/powerpoint/2010/main" val="270147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196554E6-8E04-4268-B657-5D4711CA37F4}" type="slidenum">
              <a:rPr lang="en-US" altLang="tr-TR">
                <a:latin typeface="Calibri" panose="020F0502020204030204" pitchFamily="34" charset="0"/>
              </a:rPr>
              <a:pPr/>
              <a:t>75</a:t>
            </a:fld>
            <a:endParaRPr lang="en-US" altLang="tr-TR">
              <a:latin typeface="Calibri" panose="020F0502020204030204" pitchFamily="34" charset="0"/>
            </a:endParaRPr>
          </a:p>
        </p:txBody>
      </p:sp>
    </p:spTree>
    <p:extLst>
      <p:ext uri="{BB962C8B-B14F-4D97-AF65-F5344CB8AC3E}">
        <p14:creationId xmlns:p14="http://schemas.microsoft.com/office/powerpoint/2010/main" val="4070710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5428B51C-07D3-4F5F-A930-27DF47F77482}" type="slidenum">
              <a:rPr lang="en-US" altLang="tr-TR">
                <a:latin typeface="Calibri" panose="020F0502020204030204" pitchFamily="34" charset="0"/>
              </a:rPr>
              <a:pPr/>
              <a:t>76</a:t>
            </a:fld>
            <a:endParaRPr lang="en-US" altLang="tr-TR">
              <a:latin typeface="Calibri" panose="020F0502020204030204" pitchFamily="34" charset="0"/>
            </a:endParaRPr>
          </a:p>
        </p:txBody>
      </p:sp>
    </p:spTree>
    <p:extLst>
      <p:ext uri="{BB962C8B-B14F-4D97-AF65-F5344CB8AC3E}">
        <p14:creationId xmlns:p14="http://schemas.microsoft.com/office/powerpoint/2010/main" val="2803227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B619DC59-9417-45F1-A8E6-DAE67E56506C}" type="slidenum">
              <a:rPr lang="en-US" altLang="tr-TR">
                <a:latin typeface="Calibri" panose="020F0502020204030204" pitchFamily="34" charset="0"/>
              </a:rPr>
              <a:pPr/>
              <a:t>77</a:t>
            </a:fld>
            <a:endParaRPr lang="en-US" altLang="tr-TR">
              <a:latin typeface="Calibri" panose="020F0502020204030204" pitchFamily="34" charset="0"/>
            </a:endParaRPr>
          </a:p>
        </p:txBody>
      </p:sp>
    </p:spTree>
    <p:extLst>
      <p:ext uri="{BB962C8B-B14F-4D97-AF65-F5344CB8AC3E}">
        <p14:creationId xmlns:p14="http://schemas.microsoft.com/office/powerpoint/2010/main" val="482003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5EF20273-E696-4CE0-908F-EA6C3E11E293}" type="slidenum">
              <a:rPr lang="en-US" altLang="tr-TR">
                <a:latin typeface="Calibri" panose="020F0502020204030204" pitchFamily="34" charset="0"/>
              </a:rPr>
              <a:pPr/>
              <a:t>78</a:t>
            </a:fld>
            <a:endParaRPr lang="en-US" altLang="tr-TR">
              <a:latin typeface="Calibri" panose="020F0502020204030204" pitchFamily="34" charset="0"/>
            </a:endParaRPr>
          </a:p>
        </p:txBody>
      </p:sp>
    </p:spTree>
    <p:extLst>
      <p:ext uri="{BB962C8B-B14F-4D97-AF65-F5344CB8AC3E}">
        <p14:creationId xmlns:p14="http://schemas.microsoft.com/office/powerpoint/2010/main" val="403308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EC06D968-06C5-48BC-98BC-413AF513975F}" type="slidenum">
              <a:rPr lang="en-US" altLang="tr-TR">
                <a:latin typeface="Calibri" panose="020F0502020204030204" pitchFamily="34" charset="0"/>
              </a:rPr>
              <a:pPr/>
              <a:t>79</a:t>
            </a:fld>
            <a:endParaRPr lang="en-US" altLang="tr-TR">
              <a:latin typeface="Calibri" panose="020F0502020204030204" pitchFamily="34" charset="0"/>
            </a:endParaRPr>
          </a:p>
        </p:txBody>
      </p:sp>
    </p:spTree>
    <p:extLst>
      <p:ext uri="{BB962C8B-B14F-4D97-AF65-F5344CB8AC3E}">
        <p14:creationId xmlns:p14="http://schemas.microsoft.com/office/powerpoint/2010/main" val="282359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92E91-32E1-C54C-8D59-87D2E3137ED6}" type="slidenum">
              <a:rPr lang="en-US" smtClean="0"/>
              <a:t>11</a:t>
            </a:fld>
            <a:endParaRPr lang="en-US"/>
          </a:p>
        </p:txBody>
      </p:sp>
    </p:spTree>
    <p:extLst>
      <p:ext uri="{BB962C8B-B14F-4D97-AF65-F5344CB8AC3E}">
        <p14:creationId xmlns:p14="http://schemas.microsoft.com/office/powerpoint/2010/main" val="84876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92E91-32E1-C54C-8D59-87D2E3137ED6}" type="slidenum">
              <a:rPr lang="en-US" smtClean="0"/>
              <a:t>12</a:t>
            </a:fld>
            <a:endParaRPr lang="en-US"/>
          </a:p>
        </p:txBody>
      </p:sp>
    </p:spTree>
    <p:extLst>
      <p:ext uri="{BB962C8B-B14F-4D97-AF65-F5344CB8AC3E}">
        <p14:creationId xmlns:p14="http://schemas.microsoft.com/office/powerpoint/2010/main" val="426231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92E91-32E1-C54C-8D59-87D2E3137ED6}" type="slidenum">
              <a:rPr lang="en-US" smtClean="0"/>
              <a:t>13</a:t>
            </a:fld>
            <a:endParaRPr lang="en-US"/>
          </a:p>
        </p:txBody>
      </p:sp>
    </p:spTree>
    <p:extLst>
      <p:ext uri="{BB962C8B-B14F-4D97-AF65-F5344CB8AC3E}">
        <p14:creationId xmlns:p14="http://schemas.microsoft.com/office/powerpoint/2010/main" val="290233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92E91-32E1-C54C-8D59-87D2E3137ED6}" type="slidenum">
              <a:rPr lang="en-US" smtClean="0"/>
              <a:t>18</a:t>
            </a:fld>
            <a:endParaRPr lang="en-US"/>
          </a:p>
        </p:txBody>
      </p:sp>
    </p:spTree>
    <p:extLst>
      <p:ext uri="{BB962C8B-B14F-4D97-AF65-F5344CB8AC3E}">
        <p14:creationId xmlns:p14="http://schemas.microsoft.com/office/powerpoint/2010/main" val="403588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92E91-32E1-C54C-8D59-87D2E3137ED6}" type="slidenum">
              <a:rPr lang="en-US" smtClean="0"/>
              <a:t>19</a:t>
            </a:fld>
            <a:endParaRPr lang="en-US"/>
          </a:p>
        </p:txBody>
      </p:sp>
    </p:spTree>
    <p:extLst>
      <p:ext uri="{BB962C8B-B14F-4D97-AF65-F5344CB8AC3E}">
        <p14:creationId xmlns:p14="http://schemas.microsoft.com/office/powerpoint/2010/main" val="8354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92E91-32E1-C54C-8D59-87D2E3137ED6}" type="slidenum">
              <a:rPr lang="en-US" smtClean="0"/>
              <a:t>28</a:t>
            </a:fld>
            <a:endParaRPr lang="en-US"/>
          </a:p>
        </p:txBody>
      </p:sp>
    </p:spTree>
    <p:extLst>
      <p:ext uri="{BB962C8B-B14F-4D97-AF65-F5344CB8AC3E}">
        <p14:creationId xmlns:p14="http://schemas.microsoft.com/office/powerpoint/2010/main" val="413540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92E91-32E1-C54C-8D59-87D2E3137ED6}" type="slidenum">
              <a:rPr lang="en-US" smtClean="0"/>
              <a:t>45</a:t>
            </a:fld>
            <a:endParaRPr lang="en-US"/>
          </a:p>
        </p:txBody>
      </p:sp>
    </p:spTree>
    <p:extLst>
      <p:ext uri="{BB962C8B-B14F-4D97-AF65-F5344CB8AC3E}">
        <p14:creationId xmlns:p14="http://schemas.microsoft.com/office/powerpoint/2010/main" val="122063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0"/>
            <a:ext cx="7848600" cy="1927225"/>
          </a:xfrm>
        </p:spPr>
        <p:txBody>
          <a:bodyPr anchor="b">
            <a:noAutofit/>
          </a:bodyPr>
          <a:lstStyle>
            <a:lvl1pPr>
              <a:defRPr sz="4000" cap="none" baseline="0">
                <a:solidFill>
                  <a:schemeClr val="bg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28575">
            <a:solidFill>
              <a:srgbClr val="0F5AC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470640" y="1363534"/>
            <a:ext cx="8208000" cy="1588"/>
          </a:xfrm>
          <a:prstGeom prst="line">
            <a:avLst/>
          </a:prstGeom>
          <a:ln w="28575">
            <a:solidFill>
              <a:srgbClr val="0F5AC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solidFill>
                  <a:schemeClr val="bg2">
                    <a:lumMod val="5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bg2">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bg2">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400800" y="6356350"/>
            <a:ext cx="2289048" cy="365760"/>
          </a:xfrm>
          <a:prstGeom prst="rect">
            <a:avLst/>
          </a:prstGeom>
        </p:spPr>
        <p:txBody>
          <a:bodyPr/>
          <a:lstStyle/>
          <a:p>
            <a:fld id="{483ADE3B-D65F-4202-A008-FD261C611D41}" type="datetimeFigureOut">
              <a:rPr lang="en-US" smtClean="0"/>
              <a:t>1/22/2019</a:t>
            </a:fld>
            <a:endParaRPr lang="en-US"/>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p>
            <a:fld id="{16AA4216-E91C-4A57-B0FB-5778D5320F14}"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10" name="Straight Connector 9"/>
          <p:cNvCxnSpPr/>
          <p:nvPr userDrawn="1"/>
        </p:nvCxnSpPr>
        <p:spPr>
          <a:xfrm>
            <a:off x="470640" y="1130451"/>
            <a:ext cx="8208000" cy="1588"/>
          </a:xfrm>
          <a:prstGeom prst="line">
            <a:avLst/>
          </a:prstGeom>
          <a:ln w="28575">
            <a:solidFill>
              <a:srgbClr val="0F5A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435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4000" b="1" kern="1200" spc="-100" baseline="0">
          <a:solidFill>
            <a:srgbClr val="0F5AC8"/>
          </a:solidFill>
          <a:latin typeface="Comic Sans MS" panose="030F0702030302020204" pitchFamily="66" charset="0"/>
          <a:ea typeface="+mj-ea"/>
          <a:cs typeface="+mj-cs"/>
        </a:defRPr>
      </a:lvl1pPr>
    </p:titleStyle>
    <p:bodyStyle>
      <a:lvl1pPr marL="182880" indent="-182880" algn="l" defTabSz="914400" rtl="0" eaLnBrk="1" latinLnBrk="0" hangingPunct="1">
        <a:spcBef>
          <a:spcPts val="6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600"/>
        </a:spcBef>
        <a:spcAft>
          <a:spcPts val="600"/>
        </a:spcAft>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600"/>
        </a:spcAft>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600"/>
        </a:spcAft>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latin typeface="Calibri" panose="020F0502020204030204" pitchFamily="34" charset="0"/>
              </a:rPr>
              <a:t>Günlük Maksimum Toplam Yük (GMTY) Yaklaşımı</a:t>
            </a:r>
            <a:endParaRPr lang="tr-TR" dirty="0"/>
          </a:p>
        </p:txBody>
      </p:sp>
      <p:sp>
        <p:nvSpPr>
          <p:cNvPr id="4" name="Subtitle 3"/>
          <p:cNvSpPr>
            <a:spLocks noGrp="1"/>
          </p:cNvSpPr>
          <p:nvPr>
            <p:ph type="subTitle" idx="1"/>
          </p:nvPr>
        </p:nvSpPr>
        <p:spPr>
          <a:xfrm>
            <a:off x="685799" y="3716956"/>
            <a:ext cx="7293543" cy="1752600"/>
          </a:xfrm>
        </p:spPr>
        <p:txBody>
          <a:bodyPr>
            <a:normAutofit/>
          </a:bodyPr>
          <a:lstStyle/>
          <a:p>
            <a:r>
              <a:rPr lang="tr-TR" sz="2000" b="1" dirty="0" smtClean="0"/>
              <a:t>Su Kaynaklarının Modellenmesi Konulu Hizmet İçi Eğitim</a:t>
            </a:r>
          </a:p>
          <a:p>
            <a:pPr>
              <a:spcAft>
                <a:spcPts val="0"/>
              </a:spcAft>
            </a:pPr>
            <a:endParaRPr lang="tr-TR" sz="2000" b="1" dirty="0" smtClean="0"/>
          </a:p>
          <a:p>
            <a:pPr>
              <a:spcAft>
                <a:spcPts val="0"/>
              </a:spcAft>
            </a:pPr>
            <a:r>
              <a:rPr lang="tr-TR" sz="2000" b="1" dirty="0" smtClean="0"/>
              <a:t>17-20 Kasım 2015</a:t>
            </a:r>
          </a:p>
          <a:p>
            <a:pPr>
              <a:spcAft>
                <a:spcPts val="0"/>
              </a:spcAft>
            </a:pPr>
            <a:r>
              <a:rPr lang="tr-TR" sz="2000" b="1" dirty="0" smtClean="0"/>
              <a:t>Antalya</a:t>
            </a:r>
            <a:endParaRPr lang="en-GB" sz="2000" b="1" dirty="0"/>
          </a:p>
        </p:txBody>
      </p:sp>
    </p:spTree>
    <p:extLst>
      <p:ext uri="{BB962C8B-B14F-4D97-AF65-F5344CB8AC3E}">
        <p14:creationId xmlns:p14="http://schemas.microsoft.com/office/powerpoint/2010/main" val="137142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Temiz Su Kanunu</a:t>
            </a:r>
            <a:endParaRPr lang="en-GB" dirty="0"/>
          </a:p>
        </p:txBody>
      </p:sp>
      <p:sp>
        <p:nvSpPr>
          <p:cNvPr id="3" name="Content Placeholder 2"/>
          <p:cNvSpPr>
            <a:spLocks noGrp="1"/>
          </p:cNvSpPr>
          <p:nvPr>
            <p:ph idx="1"/>
          </p:nvPr>
        </p:nvSpPr>
        <p:spPr/>
        <p:txBody>
          <a:bodyPr/>
          <a:lstStyle/>
          <a:p>
            <a:r>
              <a:rPr lang="tr-TR" dirty="0" smtClean="0"/>
              <a:t>1972 </a:t>
            </a:r>
            <a:r>
              <a:rPr lang="tr-TR" dirty="0"/>
              <a:t>yılında ABD Çevre Koruma Teşkilatı (EPA / Environmental Protection Agency) tarafından oluşturulmuş ulusal bir </a:t>
            </a:r>
            <a:r>
              <a:rPr lang="tr-TR" dirty="0" smtClean="0"/>
              <a:t>mevzuat</a:t>
            </a:r>
          </a:p>
          <a:p>
            <a:r>
              <a:rPr lang="tr-TR" dirty="0" smtClean="0"/>
              <a:t>Temiz </a:t>
            </a:r>
            <a:r>
              <a:rPr lang="tr-TR" dirty="0"/>
              <a:t>Su Kanunu, Amerika’da yüzeysel su kalitesinin korunması için ana yasal </a:t>
            </a:r>
            <a:r>
              <a:rPr lang="tr-TR" dirty="0" smtClean="0"/>
              <a:t>dayanak</a:t>
            </a:r>
          </a:p>
          <a:p>
            <a:r>
              <a:rPr lang="tr-TR" dirty="0" smtClean="0"/>
              <a:t>Yasa</a:t>
            </a:r>
            <a:r>
              <a:rPr lang="tr-TR" dirty="0"/>
              <a:t>, su kaynaklarına direkt kirletici deşarjını önlemek ve azaltmak, kentsel atıksu arıtma tesislerini finanse etmek ve kirlenmiş yüzeysel akışı yönetmek için yasal veya teknik pek çok araç </a:t>
            </a:r>
            <a:r>
              <a:rPr lang="tr-TR" dirty="0" smtClean="0"/>
              <a:t>kullanmakta</a:t>
            </a:r>
            <a:endParaRPr lang="en-GB" dirty="0"/>
          </a:p>
        </p:txBody>
      </p:sp>
    </p:spTree>
    <p:extLst>
      <p:ext uri="{BB962C8B-B14F-4D97-AF65-F5344CB8AC3E}">
        <p14:creationId xmlns:p14="http://schemas.microsoft.com/office/powerpoint/2010/main" val="95857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Temiz Su Yasası</a:t>
            </a:r>
            <a:endParaRPr lang="en-GB" dirty="0"/>
          </a:p>
        </p:txBody>
      </p:sp>
      <p:sp>
        <p:nvSpPr>
          <p:cNvPr id="3" name="Content Placeholder 2"/>
          <p:cNvSpPr>
            <a:spLocks noGrp="1"/>
          </p:cNvSpPr>
          <p:nvPr>
            <p:ph idx="1"/>
          </p:nvPr>
        </p:nvSpPr>
        <p:spPr/>
        <p:txBody>
          <a:bodyPr>
            <a:normAutofit/>
          </a:bodyPr>
          <a:lstStyle/>
          <a:p>
            <a:r>
              <a:rPr lang="tr-TR" dirty="0"/>
              <a:t>Temiz Su </a:t>
            </a:r>
            <a:r>
              <a:rPr lang="tr-TR" dirty="0" smtClean="0"/>
              <a:t>Yasası, şu </a:t>
            </a:r>
            <a:r>
              <a:rPr lang="tr-TR" dirty="0"/>
              <a:t>esaslar çerçevesinde deşarj sınırlamaları tanımlamasını </a:t>
            </a:r>
            <a:r>
              <a:rPr lang="tr-TR" dirty="0" smtClean="0"/>
              <a:t>gerektirmektedir:</a:t>
            </a:r>
            <a:endParaRPr lang="en-GB" dirty="0"/>
          </a:p>
          <a:p>
            <a:pPr lvl="1"/>
            <a:r>
              <a:rPr lang="tr-TR" dirty="0"/>
              <a:t>En İyi Konvansiyonel Kirletici Kontrol </a:t>
            </a:r>
            <a:r>
              <a:rPr lang="tr-TR" dirty="0" smtClean="0"/>
              <a:t>Teknolojileri</a:t>
            </a:r>
            <a:endParaRPr lang="en-GB" dirty="0"/>
          </a:p>
          <a:p>
            <a:pPr lvl="1"/>
            <a:r>
              <a:rPr lang="tr-TR" dirty="0"/>
              <a:t>Konvansiyonel, Toksik ve Konvansiyonel Olmayan Kirleticiler ve Mevcut Deşarjlar için Mevcut En İyi Uygulanabilir Teknolojiler (BPT)</a:t>
            </a:r>
            <a:endParaRPr lang="en-GB" dirty="0"/>
          </a:p>
          <a:p>
            <a:pPr lvl="1"/>
            <a:r>
              <a:rPr lang="tr-TR" dirty="0"/>
              <a:t>Toksik ve Konvansiyonel Olmayan Kirleticiler ve Mevcut Deşarjlar için Mevcut En İyi Ekonomik Teknolojiler (BAT)</a:t>
            </a:r>
            <a:endParaRPr lang="en-GB" dirty="0"/>
          </a:p>
          <a:p>
            <a:pPr lvl="0"/>
            <a:r>
              <a:rPr lang="tr-TR" dirty="0"/>
              <a:t>Yeni </a:t>
            </a:r>
            <a:r>
              <a:rPr lang="tr-TR" dirty="0" smtClean="0"/>
              <a:t>noktasal kaynaklar için </a:t>
            </a:r>
            <a:r>
              <a:rPr lang="tr-TR" dirty="0"/>
              <a:t>Konvansiyonel Kirletici </a:t>
            </a:r>
            <a:r>
              <a:rPr lang="tr-TR" dirty="0" smtClean="0"/>
              <a:t>Standartları </a:t>
            </a:r>
          </a:p>
          <a:p>
            <a:pPr lvl="0"/>
            <a:r>
              <a:rPr lang="tr-TR" dirty="0" smtClean="0"/>
              <a:t>Ön </a:t>
            </a:r>
            <a:r>
              <a:rPr lang="tr-TR" dirty="0"/>
              <a:t>Arıtma Standartları</a:t>
            </a:r>
            <a:endParaRPr lang="en-GB" dirty="0"/>
          </a:p>
          <a:p>
            <a:endParaRPr lang="en-GB" dirty="0"/>
          </a:p>
        </p:txBody>
      </p:sp>
    </p:spTree>
    <p:extLst>
      <p:ext uri="{BB962C8B-B14F-4D97-AF65-F5344CB8AC3E}">
        <p14:creationId xmlns:p14="http://schemas.microsoft.com/office/powerpoint/2010/main" val="2529198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ABD-EPA Yaklaşımı</a:t>
            </a:r>
            <a:endParaRPr lang="tr-TR" dirty="0"/>
          </a:p>
        </p:txBody>
      </p:sp>
      <p:grpSp>
        <p:nvGrpSpPr>
          <p:cNvPr id="3" name="Group 2"/>
          <p:cNvGrpSpPr/>
          <p:nvPr/>
        </p:nvGrpSpPr>
        <p:grpSpPr>
          <a:xfrm>
            <a:off x="243842" y="1678214"/>
            <a:ext cx="8082012" cy="4255225"/>
            <a:chOff x="1981201" y="1600200"/>
            <a:chExt cx="7473089" cy="4925144"/>
          </a:xfrm>
        </p:grpSpPr>
        <p:sp>
          <p:nvSpPr>
            <p:cNvPr id="4" name="Content Placeholder 2"/>
            <p:cNvSpPr txBox="1">
              <a:spLocks/>
            </p:cNvSpPr>
            <p:nvPr/>
          </p:nvSpPr>
          <p:spPr>
            <a:xfrm>
              <a:off x="1981201" y="1600200"/>
              <a:ext cx="7473089" cy="4925144"/>
            </a:xfrm>
            <a:prstGeom prst="rect">
              <a:avLst/>
            </a:prstGeom>
          </p:spPr>
          <p:txBody>
            <a:bodyPr vert="horz" lIns="68580" tIns="34290" rIns="68580" bIns="34290" rtlCol="0">
              <a:noAutofit/>
            </a:bodyPr>
            <a:lstStyle>
              <a:lvl1pPr marL="182880" indent="-182880" algn="l" defTabSz="914400" rtl="0" eaLnBrk="1" latinLnBrk="0" hangingPunct="1">
                <a:spcBef>
                  <a:spcPts val="6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600"/>
                </a:spcBef>
                <a:spcAft>
                  <a:spcPts val="600"/>
                </a:spcAft>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600"/>
                </a:spcAft>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600"/>
                </a:spcAft>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tr-TR" sz="1800" b="1" dirty="0"/>
                <a:t>		Temiz Su Yasası (Clean Water Act)</a:t>
              </a:r>
            </a:p>
            <a:p>
              <a:pPr marL="0" indent="0">
                <a:buNone/>
              </a:pPr>
              <a:endParaRPr lang="tr-TR" sz="1800" b="1" dirty="0"/>
            </a:p>
            <a:p>
              <a:pPr marL="0" indent="0">
                <a:buNone/>
              </a:pPr>
              <a:r>
                <a:rPr lang="tr-TR" sz="1800" b="1" dirty="0"/>
                <a:t>		Teknoloji bazlı + su kalitesi bazlı yaklaşım</a:t>
              </a:r>
            </a:p>
            <a:p>
              <a:pPr marL="0" indent="0">
                <a:buNone/>
              </a:pPr>
              <a:endParaRPr lang="tr-TR" sz="1800" b="1" dirty="0"/>
            </a:p>
            <a:p>
              <a:pPr marL="0" indent="0">
                <a:buNone/>
              </a:pPr>
              <a:r>
                <a:rPr lang="tr-TR" sz="1800" b="1" dirty="0"/>
                <a:t>		Teknoloji bazlı standart, su kalitesini sağlayamıyorsa</a:t>
              </a:r>
            </a:p>
            <a:p>
              <a:pPr marL="0" indent="0">
                <a:buNone/>
              </a:pPr>
              <a:endParaRPr lang="tr-TR" sz="1800" b="1" dirty="0"/>
            </a:p>
            <a:p>
              <a:pPr marL="0" indent="0">
                <a:buNone/>
              </a:pPr>
              <a:r>
                <a:rPr lang="tr-TR" sz="1800" b="1" dirty="0"/>
                <a:t>		 Günlük Maksimum Toplam Yük (GMTY) Yaklaşımı</a:t>
              </a:r>
            </a:p>
            <a:p>
              <a:pPr marL="0" indent="0">
                <a:buNone/>
              </a:pPr>
              <a:r>
                <a:rPr lang="tr-TR" sz="1800" b="1" dirty="0"/>
                <a:t>	</a:t>
              </a:r>
            </a:p>
            <a:p>
              <a:pPr marL="0" indent="0">
                <a:buNone/>
              </a:pPr>
              <a:endParaRPr lang="tr-TR" sz="1800" b="1" dirty="0"/>
            </a:p>
          </p:txBody>
        </p:sp>
        <p:sp>
          <p:nvSpPr>
            <p:cNvPr id="5" name="Curved Right Arrow 4"/>
            <p:cNvSpPr/>
            <p:nvPr/>
          </p:nvSpPr>
          <p:spPr>
            <a:xfrm>
              <a:off x="2804566" y="1772164"/>
              <a:ext cx="792088" cy="1049667"/>
            </a:xfrm>
            <a:prstGeom prst="curv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Curved Right Arrow 5"/>
            <p:cNvSpPr/>
            <p:nvPr/>
          </p:nvSpPr>
          <p:spPr>
            <a:xfrm>
              <a:off x="2804566" y="3641402"/>
              <a:ext cx="792088" cy="1125387"/>
            </a:xfrm>
            <a:prstGeom prst="curv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7" name="TextBox 6"/>
          <p:cNvSpPr txBox="1"/>
          <p:nvPr/>
        </p:nvSpPr>
        <p:spPr>
          <a:xfrm>
            <a:off x="519766" y="3157086"/>
            <a:ext cx="8624234" cy="3600000"/>
          </a:xfrm>
          <a:prstGeom prst="rect">
            <a:avLst/>
          </a:prstGeom>
          <a:solidFill>
            <a:schemeClr val="bg1"/>
          </a:solidFill>
        </p:spPr>
        <p:txBody>
          <a:bodyPr wrap="square" rtlCol="0">
            <a:spAutoFit/>
          </a:bodyPr>
          <a:lstStyle/>
          <a:p>
            <a:endParaRPr lang="en-GB" sz="5400" dirty="0"/>
          </a:p>
        </p:txBody>
      </p:sp>
    </p:spTree>
    <p:extLst>
      <p:ext uri="{BB962C8B-B14F-4D97-AF65-F5344CB8AC3E}">
        <p14:creationId xmlns:p14="http://schemas.microsoft.com/office/powerpoint/2010/main" val="37344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ABD-EPA Yaklaşımı</a:t>
            </a:r>
            <a:endParaRPr lang="tr-TR" dirty="0"/>
          </a:p>
        </p:txBody>
      </p:sp>
      <p:grpSp>
        <p:nvGrpSpPr>
          <p:cNvPr id="3" name="Group 2"/>
          <p:cNvGrpSpPr/>
          <p:nvPr/>
        </p:nvGrpSpPr>
        <p:grpSpPr>
          <a:xfrm>
            <a:off x="243842" y="1678214"/>
            <a:ext cx="8082012" cy="4255225"/>
            <a:chOff x="1981201" y="1600200"/>
            <a:chExt cx="7473089" cy="4925144"/>
          </a:xfrm>
        </p:grpSpPr>
        <p:sp>
          <p:nvSpPr>
            <p:cNvPr id="4" name="Content Placeholder 2"/>
            <p:cNvSpPr txBox="1">
              <a:spLocks/>
            </p:cNvSpPr>
            <p:nvPr/>
          </p:nvSpPr>
          <p:spPr>
            <a:xfrm>
              <a:off x="1981201" y="1600200"/>
              <a:ext cx="7473089" cy="4925144"/>
            </a:xfrm>
            <a:prstGeom prst="rect">
              <a:avLst/>
            </a:prstGeom>
          </p:spPr>
          <p:txBody>
            <a:bodyPr vert="horz" lIns="68580" tIns="34290" rIns="68580" bIns="34290" rtlCol="0">
              <a:noAutofit/>
            </a:bodyPr>
            <a:lstStyle>
              <a:lvl1pPr marL="182880" indent="-182880" algn="l" defTabSz="914400" rtl="0" eaLnBrk="1" latinLnBrk="0" hangingPunct="1">
                <a:spcBef>
                  <a:spcPts val="6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600"/>
                </a:spcBef>
                <a:spcAft>
                  <a:spcPts val="600"/>
                </a:spcAft>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600"/>
                </a:spcAft>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600"/>
                </a:spcAft>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tr-TR" sz="1800" b="1" dirty="0"/>
                <a:t>		Temiz Su Yasası (Clean Water Act)</a:t>
              </a:r>
            </a:p>
            <a:p>
              <a:pPr marL="0" indent="0">
                <a:buNone/>
              </a:pPr>
              <a:endParaRPr lang="tr-TR" sz="1800" b="1" dirty="0"/>
            </a:p>
            <a:p>
              <a:pPr marL="0" indent="0">
                <a:buNone/>
              </a:pPr>
              <a:r>
                <a:rPr lang="tr-TR" sz="1800" b="1" dirty="0"/>
                <a:t>		Teknoloji bazlı + su kalitesi bazlı yaklaşım</a:t>
              </a:r>
            </a:p>
            <a:p>
              <a:pPr marL="0" indent="0">
                <a:buNone/>
              </a:pPr>
              <a:endParaRPr lang="tr-TR" sz="1800" b="1" dirty="0"/>
            </a:p>
            <a:p>
              <a:pPr marL="0" indent="0">
                <a:buNone/>
              </a:pPr>
              <a:r>
                <a:rPr lang="tr-TR" sz="1800" b="1" dirty="0"/>
                <a:t>		Teknoloji bazlı standart, su kalitesini sağlayamıyorsa</a:t>
              </a:r>
            </a:p>
            <a:p>
              <a:pPr marL="0" indent="0">
                <a:buNone/>
              </a:pPr>
              <a:endParaRPr lang="tr-TR" sz="1800" b="1" dirty="0"/>
            </a:p>
            <a:p>
              <a:pPr marL="0" indent="0">
                <a:buNone/>
              </a:pPr>
              <a:r>
                <a:rPr lang="tr-TR" sz="1800" b="1" dirty="0"/>
                <a:t>		 Günlük Maksimum Toplam Yük (GMTY) Yaklaşımı</a:t>
              </a:r>
            </a:p>
            <a:p>
              <a:pPr marL="0" indent="0">
                <a:buNone/>
              </a:pPr>
              <a:r>
                <a:rPr lang="tr-TR" sz="1800" b="1" dirty="0"/>
                <a:t>	</a:t>
              </a:r>
            </a:p>
            <a:p>
              <a:pPr algn="just"/>
              <a:r>
                <a:rPr lang="tr-TR" b="1" dirty="0" smtClean="0">
                  <a:solidFill>
                    <a:srgbClr val="0F5AC8"/>
                  </a:solidFill>
                </a:rPr>
                <a:t>Su </a:t>
              </a:r>
              <a:r>
                <a:rPr lang="tr-TR" b="1" dirty="0">
                  <a:solidFill>
                    <a:srgbClr val="0F5AC8"/>
                  </a:solidFill>
                </a:rPr>
                <a:t>kalite standartlarını sağlamak için su kütlesine deşarj edilebilecek maksimum kirletici yüküne </a:t>
              </a:r>
              <a:r>
                <a:rPr lang="tr-TR" b="1" dirty="0" smtClean="0">
                  <a:solidFill>
                    <a:srgbClr val="0F5AC8"/>
                  </a:solidFill>
                </a:rPr>
                <a:t>ulaşılması</a:t>
              </a:r>
              <a:r>
                <a:rPr lang="tr-TR" b="1" dirty="0">
                  <a:solidFill>
                    <a:srgbClr val="0F5AC8"/>
                  </a:solidFill>
                </a:rPr>
                <a:t>	</a:t>
              </a:r>
            </a:p>
            <a:p>
              <a:pPr marL="0" indent="0">
                <a:buNone/>
              </a:pPr>
              <a:endParaRPr lang="tr-TR" sz="1800" b="1" dirty="0"/>
            </a:p>
          </p:txBody>
        </p:sp>
        <p:sp>
          <p:nvSpPr>
            <p:cNvPr id="5" name="Curved Right Arrow 4"/>
            <p:cNvSpPr/>
            <p:nvPr/>
          </p:nvSpPr>
          <p:spPr>
            <a:xfrm>
              <a:off x="2804566" y="1772164"/>
              <a:ext cx="792088" cy="1049667"/>
            </a:xfrm>
            <a:prstGeom prst="curv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Curved Right Arrow 5"/>
            <p:cNvSpPr/>
            <p:nvPr/>
          </p:nvSpPr>
          <p:spPr>
            <a:xfrm>
              <a:off x="2804566" y="3641402"/>
              <a:ext cx="792088" cy="1125387"/>
            </a:xfrm>
            <a:prstGeom prst="curv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7" name="TextBox 6"/>
          <p:cNvSpPr txBox="1"/>
          <p:nvPr/>
        </p:nvSpPr>
        <p:spPr>
          <a:xfrm>
            <a:off x="62566" y="4752436"/>
            <a:ext cx="8624234" cy="1800000"/>
          </a:xfrm>
          <a:prstGeom prst="rect">
            <a:avLst/>
          </a:prstGeom>
          <a:solidFill>
            <a:schemeClr val="bg1"/>
          </a:solidFill>
        </p:spPr>
        <p:txBody>
          <a:bodyPr wrap="square" rtlCol="0">
            <a:spAutoFit/>
          </a:bodyPr>
          <a:lstStyle/>
          <a:p>
            <a:endParaRPr lang="en-GB" sz="5400" dirty="0"/>
          </a:p>
        </p:txBody>
      </p:sp>
    </p:spTree>
    <p:extLst>
      <p:ext uri="{BB962C8B-B14F-4D97-AF65-F5344CB8AC3E}">
        <p14:creationId xmlns:p14="http://schemas.microsoft.com/office/powerpoint/2010/main" val="20363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GMTY - ÇKS</a:t>
            </a:r>
            <a:endParaRPr lang="tr-TR" dirty="0"/>
          </a:p>
        </p:txBody>
      </p:sp>
      <p:sp>
        <p:nvSpPr>
          <p:cNvPr id="3" name="Content Placeholder 2"/>
          <p:cNvSpPr>
            <a:spLocks noGrp="1"/>
          </p:cNvSpPr>
          <p:nvPr>
            <p:ph idx="1"/>
          </p:nvPr>
        </p:nvSpPr>
        <p:spPr/>
        <p:txBody>
          <a:bodyPr anchor="ctr">
            <a:normAutofit/>
          </a:bodyPr>
          <a:lstStyle/>
          <a:p>
            <a:pPr marL="0" indent="0" algn="ctr">
              <a:lnSpc>
                <a:spcPct val="120000"/>
              </a:lnSpc>
              <a:buNone/>
            </a:pPr>
            <a:r>
              <a:rPr lang="tr-TR" sz="3200" dirty="0"/>
              <a:t>Bir su kütlesinin, istenen su kalitesini sağlayacak </a:t>
            </a:r>
            <a:r>
              <a:rPr lang="tr-TR" sz="3200" u="sng" dirty="0"/>
              <a:t>biçimde alabileceği en fazla kirletici yük miktarını </a:t>
            </a:r>
            <a:r>
              <a:rPr lang="tr-TR" sz="3200" dirty="0"/>
              <a:t>ve bu kirletici yükün noktasal ve yayılı </a:t>
            </a:r>
            <a:r>
              <a:rPr lang="tr-TR" sz="3200" u="sng" dirty="0"/>
              <a:t>kaynaklar arasındaki dağılımını </a:t>
            </a:r>
            <a:r>
              <a:rPr lang="tr-TR" sz="3200" dirty="0"/>
              <a:t>belirlemektedir. </a:t>
            </a:r>
          </a:p>
          <a:p>
            <a:pPr algn="ctr">
              <a:lnSpc>
                <a:spcPct val="120000"/>
              </a:lnSpc>
            </a:pPr>
            <a:endParaRPr lang="tr-TR" sz="3200" dirty="0"/>
          </a:p>
        </p:txBody>
      </p:sp>
    </p:spTree>
    <p:extLst>
      <p:ext uri="{BB962C8B-B14F-4D97-AF65-F5344CB8AC3E}">
        <p14:creationId xmlns:p14="http://schemas.microsoft.com/office/powerpoint/2010/main" val="1941908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GMTY-ÇKS İlişkisi</a:t>
            </a:r>
            <a:endParaRPr lang="tr-TR" dirty="0"/>
          </a:p>
        </p:txBody>
      </p:sp>
      <p:sp>
        <p:nvSpPr>
          <p:cNvPr id="4" name="Content Placeholder 2"/>
          <p:cNvSpPr txBox="1">
            <a:spLocks/>
          </p:cNvSpPr>
          <p:nvPr/>
        </p:nvSpPr>
        <p:spPr>
          <a:xfrm>
            <a:off x="628650" y="2065021"/>
            <a:ext cx="8058149" cy="3503266"/>
          </a:xfrm>
          <a:prstGeom prst="rect">
            <a:avLst/>
          </a:prstGeom>
        </p:spPr>
        <p:txBody>
          <a:bodyPr vert="horz" lIns="68580" tIns="34290" rIns="68580" bIns="34290" rtlCol="0">
            <a:noAutofit/>
          </a:bodyPr>
          <a:lstStyle>
            <a:lvl1pPr marL="182880" indent="-182880" algn="l" defTabSz="914400" rtl="0" eaLnBrk="1" latinLnBrk="0" hangingPunct="1">
              <a:spcBef>
                <a:spcPts val="6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600"/>
              </a:spcBef>
              <a:spcAft>
                <a:spcPts val="600"/>
              </a:spcAft>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600"/>
              </a:spcAft>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600"/>
              </a:spcAft>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14000"/>
              </a:lnSpc>
              <a:spcBef>
                <a:spcPts val="1200"/>
              </a:spcBef>
              <a:spcAft>
                <a:spcPts val="1200"/>
              </a:spcAft>
              <a:buNone/>
            </a:pPr>
            <a:r>
              <a:rPr lang="tr-TR" sz="2800" dirty="0" smtClean="0"/>
              <a:t>GMTY </a:t>
            </a:r>
            <a:r>
              <a:rPr lang="tr-TR" sz="2800" dirty="0"/>
              <a:t>çalışması sonucunda noktasal kaynaklara ait deşarj izinleri ve yayılı kaynaklara ait güvenli deşarj miktarları ile bu kaynakların kontrolü için mekanizmalar  belirlenmektedir.</a:t>
            </a:r>
          </a:p>
          <a:p>
            <a:pPr>
              <a:lnSpc>
                <a:spcPct val="114000"/>
              </a:lnSpc>
              <a:spcBef>
                <a:spcPts val="1200"/>
              </a:spcBef>
              <a:spcAft>
                <a:spcPts val="1200"/>
              </a:spcAft>
            </a:pPr>
            <a:endParaRPr lang="tr-TR" sz="2800" dirty="0"/>
          </a:p>
          <a:p>
            <a:pPr>
              <a:lnSpc>
                <a:spcPct val="114000"/>
              </a:lnSpc>
              <a:spcBef>
                <a:spcPts val="1200"/>
              </a:spcBef>
              <a:spcAft>
                <a:spcPts val="1200"/>
              </a:spcAft>
            </a:pPr>
            <a:endParaRPr lang="tr-TR" sz="2800" dirty="0"/>
          </a:p>
        </p:txBody>
      </p:sp>
    </p:spTree>
    <p:extLst>
      <p:ext uri="{BB962C8B-B14F-4D97-AF65-F5344CB8AC3E}">
        <p14:creationId xmlns:p14="http://schemas.microsoft.com/office/powerpoint/2010/main" val="304458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ABD</a:t>
            </a:r>
            <a:endParaRPr lang="tr-TR" dirty="0"/>
          </a:p>
        </p:txBody>
      </p:sp>
      <p:sp>
        <p:nvSpPr>
          <p:cNvPr id="3" name="Content Placeholder 2"/>
          <p:cNvSpPr>
            <a:spLocks noGrp="1"/>
          </p:cNvSpPr>
          <p:nvPr>
            <p:ph idx="1"/>
          </p:nvPr>
        </p:nvSpPr>
        <p:spPr/>
        <p:txBody>
          <a:bodyPr>
            <a:normAutofit/>
          </a:bodyPr>
          <a:lstStyle/>
          <a:p>
            <a:r>
              <a:rPr lang="tr-TR" dirty="0" smtClean="0"/>
              <a:t>1995 </a:t>
            </a:r>
            <a:r>
              <a:rPr lang="tr-TR" dirty="0"/>
              <a:t>yılından 2008 yılı sonuna kadar toplam 34,300 projeye onay </a:t>
            </a:r>
            <a:r>
              <a:rPr lang="tr-TR" dirty="0" smtClean="0"/>
              <a:t>verilmiş</a:t>
            </a:r>
          </a:p>
          <a:p>
            <a:r>
              <a:rPr lang="tr-TR" dirty="0" smtClean="0"/>
              <a:t>Bu sayının 2030 </a:t>
            </a:r>
            <a:r>
              <a:rPr lang="tr-TR" dirty="0"/>
              <a:t>yılına kadar </a:t>
            </a:r>
            <a:r>
              <a:rPr lang="tr-TR" dirty="0" smtClean="0"/>
              <a:t>70,000’e ulaşacağı tahmin edilmekte</a:t>
            </a:r>
          </a:p>
          <a:p>
            <a:r>
              <a:rPr lang="tr-TR" dirty="0" smtClean="0"/>
              <a:t>Su </a:t>
            </a:r>
            <a:r>
              <a:rPr lang="tr-TR" dirty="0"/>
              <a:t>kütleleri bazında değil, havza bazlı </a:t>
            </a:r>
            <a:r>
              <a:rPr lang="tr-TR" dirty="0" smtClean="0"/>
              <a:t>GMTY </a:t>
            </a:r>
            <a:r>
              <a:rPr lang="tr-TR" dirty="0"/>
              <a:t>çalışmaları yapılmasının daha avantajlı olacağını işaret </a:t>
            </a:r>
            <a:r>
              <a:rPr lang="tr-TR" dirty="0" smtClean="0"/>
              <a:t>edilmekte </a:t>
            </a:r>
          </a:p>
          <a:p>
            <a:r>
              <a:rPr lang="tr-TR" dirty="0" smtClean="0"/>
              <a:t>Havza </a:t>
            </a:r>
            <a:r>
              <a:rPr lang="tr-TR" dirty="0"/>
              <a:t>bazlı </a:t>
            </a:r>
            <a:r>
              <a:rPr lang="tr-TR" dirty="0" smtClean="0"/>
              <a:t>GMTY’ler</a:t>
            </a:r>
            <a:r>
              <a:rPr lang="tr-TR" dirty="0"/>
              <a:t>, birbirinden hidrolojik olarak etkilenen su kütleleri için eş zamanlı olarak ayrı ayrı </a:t>
            </a:r>
            <a:r>
              <a:rPr lang="tr-TR" dirty="0" smtClean="0"/>
              <a:t>GMTY </a:t>
            </a:r>
            <a:r>
              <a:rPr lang="tr-TR" dirty="0"/>
              <a:t>belirlenmesini </a:t>
            </a:r>
            <a:r>
              <a:rPr lang="tr-TR" dirty="0" smtClean="0"/>
              <a:t>kapsamakta</a:t>
            </a:r>
            <a:endParaRPr lang="tr-TR" dirty="0"/>
          </a:p>
          <a:p>
            <a:endParaRPr lang="tr-TR" dirty="0"/>
          </a:p>
        </p:txBody>
      </p:sp>
    </p:spTree>
    <p:extLst>
      <p:ext uri="{BB962C8B-B14F-4D97-AF65-F5344CB8AC3E}">
        <p14:creationId xmlns:p14="http://schemas.microsoft.com/office/powerpoint/2010/main" val="9760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ABD </a:t>
            </a:r>
            <a:r>
              <a:rPr lang="tr-TR" dirty="0" smtClean="0"/>
              <a:t>EPA – GMTY Uygulaması</a:t>
            </a:r>
            <a:endParaRPr lang="en-GB" dirty="0"/>
          </a:p>
        </p:txBody>
      </p:sp>
      <p:sp>
        <p:nvSpPr>
          <p:cNvPr id="3" name="Content Placeholder 2"/>
          <p:cNvSpPr>
            <a:spLocks noGrp="1"/>
          </p:cNvSpPr>
          <p:nvPr>
            <p:ph idx="1"/>
          </p:nvPr>
        </p:nvSpPr>
        <p:spPr/>
        <p:txBody>
          <a:bodyPr>
            <a:normAutofit fontScale="92500" lnSpcReduction="20000"/>
          </a:bodyPr>
          <a:lstStyle/>
          <a:p>
            <a:r>
              <a:rPr lang="tr-TR" dirty="0"/>
              <a:t>71,000 GMTY</a:t>
            </a:r>
          </a:p>
          <a:p>
            <a:r>
              <a:rPr lang="tr-TR" dirty="0"/>
              <a:t>En çok kapsanan kirleticiler:</a:t>
            </a:r>
          </a:p>
          <a:p>
            <a:pPr marL="560070" lvl="1" indent="-285750"/>
            <a:r>
              <a:rPr lang="tr-TR" dirty="0"/>
              <a:t>Patojenler</a:t>
            </a:r>
          </a:p>
          <a:p>
            <a:pPr marL="560070" lvl="1" indent="-285750"/>
            <a:r>
              <a:rPr lang="tr-TR" dirty="0"/>
              <a:t>Metaller</a:t>
            </a:r>
          </a:p>
          <a:p>
            <a:pPr marL="560070" lvl="1" indent="-285750"/>
            <a:r>
              <a:rPr lang="tr-TR" dirty="0"/>
              <a:t>N ve P</a:t>
            </a:r>
          </a:p>
          <a:p>
            <a:pPr marL="560070" lvl="1" indent="-285750"/>
            <a:r>
              <a:rPr lang="tr-TR" dirty="0"/>
              <a:t>Çözünmüş oksijen-organik kirlenme</a:t>
            </a:r>
          </a:p>
          <a:p>
            <a:pPr marL="560070" lvl="1" indent="-285750"/>
            <a:r>
              <a:rPr lang="tr-TR" dirty="0"/>
              <a:t>Sediman</a:t>
            </a:r>
          </a:p>
          <a:p>
            <a:pPr marL="560070" lvl="1" indent="-285750"/>
            <a:r>
              <a:rPr lang="tr-TR" dirty="0"/>
              <a:t>PCBler</a:t>
            </a:r>
          </a:p>
          <a:p>
            <a:pPr marL="560070" lvl="1" indent="-285750"/>
            <a:r>
              <a:rPr lang="tr-TR" dirty="0"/>
              <a:t>Hg</a:t>
            </a:r>
          </a:p>
          <a:p>
            <a:pPr marL="560070" lvl="1" indent="-285750"/>
            <a:r>
              <a:rPr lang="tr-TR" dirty="0"/>
              <a:t>pH</a:t>
            </a:r>
          </a:p>
          <a:p>
            <a:pPr marL="560070" lvl="1" indent="-285750"/>
            <a:r>
              <a:rPr lang="tr-TR" dirty="0"/>
              <a:t>Bulanıklık</a:t>
            </a:r>
          </a:p>
          <a:p>
            <a:pPr marL="560070" lvl="1" indent="-285750"/>
            <a:r>
              <a:rPr lang="tr-TR" dirty="0"/>
              <a:t>Biota</a:t>
            </a:r>
          </a:p>
          <a:p>
            <a:endParaRPr lang="en-GB" dirty="0"/>
          </a:p>
        </p:txBody>
      </p:sp>
    </p:spTree>
    <p:extLst>
      <p:ext uri="{BB962C8B-B14F-4D97-AF65-F5344CB8AC3E}">
        <p14:creationId xmlns:p14="http://schemas.microsoft.com/office/powerpoint/2010/main" val="182000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79" y="224798"/>
            <a:ext cx="8229600" cy="990600"/>
          </a:xfrm>
        </p:spPr>
        <p:txBody>
          <a:bodyPr/>
          <a:lstStyle/>
          <a:p>
            <a:r>
              <a:rPr lang="tr-TR" dirty="0" smtClean="0"/>
              <a:t>GMTY</a:t>
            </a:r>
            <a:r>
              <a:rPr lang="en-US" dirty="0" smtClean="0"/>
              <a:t> </a:t>
            </a:r>
            <a:r>
              <a:rPr lang="en-US" dirty="0" err="1" smtClean="0"/>
              <a:t>Hesaplama</a:t>
            </a:r>
            <a:r>
              <a:rPr lang="en-US" dirty="0" smtClean="0"/>
              <a:t> </a:t>
            </a:r>
            <a:r>
              <a:rPr lang="en-US" dirty="0" err="1" smtClean="0"/>
              <a:t>Yaklaş</a:t>
            </a:r>
            <a:r>
              <a:rPr lang="tr-TR" dirty="0" smtClean="0"/>
              <a:t>ımı</a:t>
            </a:r>
            <a:endParaRPr lang="tr-TR" dirty="0"/>
          </a:p>
        </p:txBody>
      </p:sp>
      <p:grpSp>
        <p:nvGrpSpPr>
          <p:cNvPr id="24" name="Group 23"/>
          <p:cNvGrpSpPr/>
          <p:nvPr/>
        </p:nvGrpSpPr>
        <p:grpSpPr>
          <a:xfrm>
            <a:off x="269080" y="1057965"/>
            <a:ext cx="8287164" cy="5545082"/>
            <a:chOff x="162140" y="1442852"/>
            <a:chExt cx="8836656" cy="5353235"/>
          </a:xfrm>
        </p:grpSpPr>
        <p:sp>
          <p:nvSpPr>
            <p:cNvPr id="4" name="Alternate Process 2"/>
            <p:cNvSpPr/>
            <p:nvPr/>
          </p:nvSpPr>
          <p:spPr>
            <a:xfrm>
              <a:off x="162140" y="1911250"/>
              <a:ext cx="3810941" cy="56709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Havza</a:t>
              </a:r>
              <a:r>
                <a:rPr lang="en-US" dirty="0" smtClean="0"/>
                <a:t> </a:t>
              </a:r>
              <a:r>
                <a:rPr lang="en-US" dirty="0" err="1" smtClean="0"/>
                <a:t>Karakterizasyonu</a:t>
              </a:r>
              <a:endParaRPr lang="en-US" dirty="0"/>
            </a:p>
          </p:txBody>
        </p:sp>
        <p:sp>
          <p:nvSpPr>
            <p:cNvPr id="5" name="Decision 4"/>
            <p:cNvSpPr/>
            <p:nvPr/>
          </p:nvSpPr>
          <p:spPr>
            <a:xfrm>
              <a:off x="4971796" y="1442852"/>
              <a:ext cx="3299042" cy="1658317"/>
            </a:xfrm>
            <a:prstGeom prst="flowChartDecision">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smtClean="0">
                  <a:solidFill>
                    <a:schemeClr val="bg1"/>
                  </a:solidFill>
                </a:rPr>
                <a:t>Izleme</a:t>
              </a:r>
              <a:r>
                <a:rPr lang="en-US" sz="1600" dirty="0" smtClean="0">
                  <a:solidFill>
                    <a:schemeClr val="bg1"/>
                  </a:solidFill>
                </a:rPr>
                <a:t> </a:t>
              </a:r>
              <a:r>
                <a:rPr lang="en-US" sz="1600" dirty="0" err="1" smtClean="0">
                  <a:solidFill>
                    <a:schemeClr val="bg1"/>
                  </a:solidFill>
                </a:rPr>
                <a:t>verileri</a:t>
              </a:r>
              <a:r>
                <a:rPr lang="en-US" sz="1600" dirty="0" smtClean="0">
                  <a:solidFill>
                    <a:schemeClr val="bg1"/>
                  </a:solidFill>
                </a:rPr>
                <a:t> </a:t>
              </a:r>
              <a:r>
                <a:rPr lang="tr-TR" sz="1600" dirty="0" smtClean="0">
                  <a:solidFill>
                    <a:schemeClr val="bg1"/>
                  </a:solidFill>
                </a:rPr>
                <a:t>ÇKS’nin</a:t>
              </a:r>
              <a:r>
                <a:rPr lang="en-US" sz="1600" dirty="0" smtClean="0">
                  <a:solidFill>
                    <a:schemeClr val="bg1"/>
                  </a:solidFill>
                </a:rPr>
                <a:t> </a:t>
              </a:r>
              <a:r>
                <a:rPr lang="en-US" sz="1600" dirty="0" err="1" smtClean="0">
                  <a:solidFill>
                    <a:schemeClr val="bg1"/>
                  </a:solidFill>
                </a:rPr>
                <a:t>aşıldığını</a:t>
              </a:r>
              <a:r>
                <a:rPr lang="en-US" sz="1600" dirty="0" smtClean="0">
                  <a:solidFill>
                    <a:schemeClr val="bg1"/>
                  </a:solidFill>
                </a:rPr>
                <a:t> </a:t>
              </a:r>
              <a:r>
                <a:rPr lang="en-US" sz="1600" dirty="0" err="1" smtClean="0">
                  <a:solidFill>
                    <a:schemeClr val="bg1"/>
                  </a:solidFill>
                </a:rPr>
                <a:t>gösteriyor</a:t>
              </a:r>
              <a:r>
                <a:rPr lang="en-US" sz="1600" dirty="0" smtClean="0">
                  <a:solidFill>
                    <a:schemeClr val="bg1"/>
                  </a:solidFill>
                </a:rPr>
                <a:t> mu?</a:t>
              </a:r>
              <a:endParaRPr lang="en-US" sz="1600" dirty="0">
                <a:solidFill>
                  <a:schemeClr val="bg1"/>
                </a:solidFill>
              </a:endParaRPr>
            </a:p>
          </p:txBody>
        </p:sp>
        <p:cxnSp>
          <p:nvCxnSpPr>
            <p:cNvPr id="6" name="Elbow Connector 5"/>
            <p:cNvCxnSpPr>
              <a:stCxn id="4" idx="3"/>
              <a:endCxn id="5" idx="1"/>
            </p:cNvCxnSpPr>
            <p:nvPr/>
          </p:nvCxnSpPr>
          <p:spPr>
            <a:xfrm>
              <a:off x="3973081" y="2194795"/>
              <a:ext cx="998715" cy="7721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 name="Alternate Process 9"/>
            <p:cNvSpPr/>
            <p:nvPr/>
          </p:nvSpPr>
          <p:spPr>
            <a:xfrm>
              <a:off x="6520642" y="5994457"/>
              <a:ext cx="2478154" cy="728009"/>
            </a:xfrm>
            <a:prstGeom prst="flowChartAlternateProcess">
              <a:avLst/>
            </a:prstGeom>
            <a:solidFill>
              <a:srgbClr val="0F5AC8"/>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smtClean="0"/>
                <a:t>GMTY</a:t>
              </a:r>
              <a:r>
                <a:rPr lang="en-US" dirty="0" smtClean="0"/>
                <a:t> </a:t>
              </a:r>
              <a:r>
                <a:rPr lang="en-US" dirty="0" err="1" smtClean="0"/>
                <a:t>projesi</a:t>
              </a:r>
              <a:r>
                <a:rPr lang="en-US" dirty="0" smtClean="0"/>
                <a:t> </a:t>
              </a:r>
              <a:r>
                <a:rPr lang="en-US" dirty="0" err="1" smtClean="0"/>
                <a:t>sonlandırılır</a:t>
              </a:r>
              <a:endParaRPr lang="en-US" dirty="0"/>
            </a:p>
          </p:txBody>
        </p:sp>
        <p:cxnSp>
          <p:nvCxnSpPr>
            <p:cNvPr id="8" name="Elbow Connector 7"/>
            <p:cNvCxnSpPr>
              <a:stCxn id="5" idx="3"/>
            </p:cNvCxnSpPr>
            <p:nvPr/>
          </p:nvCxnSpPr>
          <p:spPr>
            <a:xfrm>
              <a:off x="8270838" y="2272011"/>
              <a:ext cx="415962" cy="372244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054001" y="1825452"/>
              <a:ext cx="882843" cy="369332"/>
            </a:xfrm>
            <a:prstGeom prst="rect">
              <a:avLst/>
            </a:prstGeom>
            <a:noFill/>
          </p:spPr>
          <p:txBody>
            <a:bodyPr wrap="square" rtlCol="0">
              <a:spAutoFit/>
            </a:bodyPr>
            <a:lstStyle/>
            <a:p>
              <a:pPr algn="ctr"/>
              <a:r>
                <a:rPr lang="en-US" dirty="0" err="1" smtClean="0"/>
                <a:t>Hayır</a:t>
              </a:r>
              <a:endParaRPr lang="en-US" dirty="0"/>
            </a:p>
          </p:txBody>
        </p:sp>
        <p:sp>
          <p:nvSpPr>
            <p:cNvPr id="10" name="Alternate Process 20"/>
            <p:cNvSpPr/>
            <p:nvPr/>
          </p:nvSpPr>
          <p:spPr>
            <a:xfrm>
              <a:off x="162140" y="2832093"/>
              <a:ext cx="3810941" cy="5670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Bağlantı</a:t>
              </a:r>
              <a:r>
                <a:rPr lang="en-US" dirty="0" smtClean="0"/>
                <a:t> </a:t>
              </a:r>
              <a:r>
                <a:rPr lang="en-US" dirty="0" err="1" smtClean="0"/>
                <a:t>Analizi</a:t>
              </a:r>
              <a:r>
                <a:rPr lang="en-US" dirty="0" smtClean="0"/>
                <a:t> </a:t>
              </a:r>
              <a:r>
                <a:rPr lang="en-US" sz="1600" dirty="0" smtClean="0"/>
                <a:t>(</a:t>
              </a:r>
              <a:r>
                <a:rPr lang="en-US" sz="1600" dirty="0" err="1" smtClean="0"/>
                <a:t>Kütle</a:t>
              </a:r>
              <a:r>
                <a:rPr lang="en-US" sz="1600" dirty="0" smtClean="0"/>
                <a:t> </a:t>
              </a:r>
              <a:r>
                <a:rPr lang="en-US" sz="1600" dirty="0" err="1" smtClean="0"/>
                <a:t>Dengesi</a:t>
              </a:r>
              <a:r>
                <a:rPr lang="en-US" sz="1600" dirty="0" smtClean="0"/>
                <a:t> </a:t>
              </a:r>
              <a:r>
                <a:rPr lang="en-US" sz="1600" dirty="0" err="1" smtClean="0"/>
                <a:t>vb</a:t>
              </a:r>
              <a:r>
                <a:rPr lang="en-US" sz="1600" dirty="0" smtClean="0"/>
                <a:t>)</a:t>
              </a:r>
              <a:endParaRPr lang="en-US" sz="1600" dirty="0"/>
            </a:p>
          </p:txBody>
        </p:sp>
        <p:cxnSp>
          <p:nvCxnSpPr>
            <p:cNvPr id="11" name="Elbow Connector 10"/>
            <p:cNvCxnSpPr>
              <a:stCxn id="5" idx="2"/>
              <a:endCxn id="10" idx="3"/>
            </p:cNvCxnSpPr>
            <p:nvPr/>
          </p:nvCxnSpPr>
          <p:spPr>
            <a:xfrm rot="5400000">
              <a:off x="5289965" y="1784286"/>
              <a:ext cx="14469" cy="264823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35634" y="2696390"/>
              <a:ext cx="916304" cy="369332"/>
            </a:xfrm>
            <a:prstGeom prst="rect">
              <a:avLst/>
            </a:prstGeom>
            <a:noFill/>
          </p:spPr>
          <p:txBody>
            <a:bodyPr wrap="square" rtlCol="0">
              <a:spAutoFit/>
            </a:bodyPr>
            <a:lstStyle/>
            <a:p>
              <a:pPr algn="ctr"/>
              <a:r>
                <a:rPr lang="en-US" dirty="0" err="1" smtClean="0"/>
                <a:t>Evet</a:t>
              </a:r>
              <a:endParaRPr lang="en-US" dirty="0"/>
            </a:p>
          </p:txBody>
        </p:sp>
        <p:sp>
          <p:nvSpPr>
            <p:cNvPr id="13" name="Decision 26"/>
            <p:cNvSpPr/>
            <p:nvPr/>
          </p:nvSpPr>
          <p:spPr>
            <a:xfrm>
              <a:off x="4871121" y="3331782"/>
              <a:ext cx="3299042" cy="1549987"/>
            </a:xfrm>
            <a:prstGeom prst="flowChartDecision">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err="1" smtClean="0">
                  <a:solidFill>
                    <a:schemeClr val="bg1"/>
                  </a:solidFill>
                </a:rPr>
                <a:t>Hesaplamalar</a:t>
              </a:r>
              <a:r>
                <a:rPr lang="en-US" sz="1600" dirty="0" smtClean="0">
                  <a:solidFill>
                    <a:schemeClr val="bg1"/>
                  </a:solidFill>
                </a:rPr>
                <a:t> </a:t>
              </a:r>
              <a:r>
                <a:rPr lang="tr-TR" sz="1600" dirty="0" smtClean="0">
                  <a:solidFill>
                    <a:schemeClr val="bg1"/>
                  </a:solidFill>
                </a:rPr>
                <a:t>ÇKS’nin</a:t>
              </a:r>
              <a:r>
                <a:rPr lang="en-US" sz="1600" dirty="0" smtClean="0">
                  <a:solidFill>
                    <a:schemeClr val="bg1"/>
                  </a:solidFill>
                </a:rPr>
                <a:t> </a:t>
              </a:r>
              <a:r>
                <a:rPr lang="en-US" sz="1600" dirty="0" err="1" smtClean="0">
                  <a:solidFill>
                    <a:schemeClr val="bg1"/>
                  </a:solidFill>
                </a:rPr>
                <a:t>aşıldığını</a:t>
              </a:r>
              <a:r>
                <a:rPr lang="en-US" sz="1600" dirty="0" smtClean="0">
                  <a:solidFill>
                    <a:schemeClr val="bg1"/>
                  </a:solidFill>
                </a:rPr>
                <a:t> g</a:t>
              </a:r>
              <a:r>
                <a:rPr lang="tr-TR" sz="1600" dirty="0" smtClean="0">
                  <a:solidFill>
                    <a:schemeClr val="bg1"/>
                  </a:solidFill>
                </a:rPr>
                <a:t>ö</a:t>
              </a:r>
              <a:r>
                <a:rPr lang="en-US" sz="1600" dirty="0" err="1" smtClean="0">
                  <a:solidFill>
                    <a:schemeClr val="bg1"/>
                  </a:solidFill>
                </a:rPr>
                <a:t>steriyor</a:t>
              </a:r>
              <a:r>
                <a:rPr lang="en-US" sz="1600" dirty="0" smtClean="0">
                  <a:solidFill>
                    <a:schemeClr val="bg1"/>
                  </a:solidFill>
                </a:rPr>
                <a:t> mu?</a:t>
              </a:r>
              <a:endParaRPr lang="en-US" sz="1600" dirty="0">
                <a:solidFill>
                  <a:schemeClr val="bg1"/>
                </a:solidFill>
              </a:endParaRPr>
            </a:p>
          </p:txBody>
        </p:sp>
        <p:cxnSp>
          <p:nvCxnSpPr>
            <p:cNvPr id="14" name="Straight Arrow Connector 13"/>
            <p:cNvCxnSpPr>
              <a:stCxn id="13" idx="3"/>
            </p:cNvCxnSpPr>
            <p:nvPr/>
          </p:nvCxnSpPr>
          <p:spPr>
            <a:xfrm flipV="1">
              <a:off x="8170163" y="4084597"/>
              <a:ext cx="493407" cy="22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65912" y="3668794"/>
              <a:ext cx="882843" cy="369332"/>
            </a:xfrm>
            <a:prstGeom prst="rect">
              <a:avLst/>
            </a:prstGeom>
            <a:noFill/>
          </p:spPr>
          <p:txBody>
            <a:bodyPr wrap="square" rtlCol="0">
              <a:spAutoFit/>
            </a:bodyPr>
            <a:lstStyle/>
            <a:p>
              <a:pPr algn="ctr"/>
              <a:r>
                <a:rPr lang="en-US" dirty="0" err="1" smtClean="0"/>
                <a:t>Hayır</a:t>
              </a:r>
              <a:endParaRPr lang="en-US" dirty="0"/>
            </a:p>
          </p:txBody>
        </p:sp>
        <p:cxnSp>
          <p:nvCxnSpPr>
            <p:cNvPr id="16" name="Elbow Connector 15"/>
            <p:cNvCxnSpPr>
              <a:stCxn id="10" idx="2"/>
              <a:endCxn id="13" idx="1"/>
            </p:cNvCxnSpPr>
            <p:nvPr/>
          </p:nvCxnSpPr>
          <p:spPr>
            <a:xfrm rot="16200000" flipH="1">
              <a:off x="3115568" y="2351224"/>
              <a:ext cx="707594" cy="280351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Alternate Process 34"/>
            <p:cNvSpPr/>
            <p:nvPr/>
          </p:nvSpPr>
          <p:spPr>
            <a:xfrm>
              <a:off x="162140" y="4688345"/>
              <a:ext cx="3810941" cy="56709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Paylaşım</a:t>
              </a:r>
              <a:r>
                <a:rPr lang="en-US" dirty="0" smtClean="0"/>
                <a:t> </a:t>
              </a:r>
              <a:r>
                <a:rPr lang="en-US" dirty="0" err="1" smtClean="0"/>
                <a:t>Analizi</a:t>
              </a:r>
              <a:endParaRPr lang="en-US" dirty="0"/>
            </a:p>
          </p:txBody>
        </p:sp>
        <p:cxnSp>
          <p:nvCxnSpPr>
            <p:cNvPr id="18" name="Elbow Connector 17"/>
            <p:cNvCxnSpPr>
              <a:stCxn id="13" idx="2"/>
              <a:endCxn id="17" idx="3"/>
            </p:cNvCxnSpPr>
            <p:nvPr/>
          </p:nvCxnSpPr>
          <p:spPr>
            <a:xfrm rot="5400000">
              <a:off x="5201801" y="3653049"/>
              <a:ext cx="90121" cy="254756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88034" y="4585342"/>
              <a:ext cx="916304" cy="369332"/>
            </a:xfrm>
            <a:prstGeom prst="rect">
              <a:avLst/>
            </a:prstGeom>
            <a:noFill/>
          </p:spPr>
          <p:txBody>
            <a:bodyPr wrap="square" rtlCol="0">
              <a:spAutoFit/>
            </a:bodyPr>
            <a:lstStyle/>
            <a:p>
              <a:pPr algn="ctr"/>
              <a:r>
                <a:rPr lang="en-US" dirty="0" err="1" smtClean="0"/>
                <a:t>Evet</a:t>
              </a:r>
              <a:endParaRPr lang="en-US" dirty="0"/>
            </a:p>
          </p:txBody>
        </p:sp>
        <p:sp>
          <p:nvSpPr>
            <p:cNvPr id="20" name="TextBox 19"/>
            <p:cNvSpPr txBox="1"/>
            <p:nvPr/>
          </p:nvSpPr>
          <p:spPr>
            <a:xfrm>
              <a:off x="1879659" y="5390362"/>
              <a:ext cx="3515881" cy="584776"/>
            </a:xfrm>
            <a:prstGeom prst="rect">
              <a:avLst/>
            </a:prstGeom>
            <a:noFill/>
          </p:spPr>
          <p:txBody>
            <a:bodyPr wrap="square" rtlCol="0">
              <a:spAutoFit/>
            </a:bodyPr>
            <a:lstStyle/>
            <a:p>
              <a:pPr algn="ctr"/>
              <a:r>
                <a:rPr lang="en-US" sz="1600" dirty="0" err="1" smtClean="0"/>
                <a:t>Yük</a:t>
              </a:r>
              <a:r>
                <a:rPr lang="en-US" sz="1600" dirty="0" smtClean="0"/>
                <a:t> </a:t>
              </a:r>
              <a:r>
                <a:rPr lang="en-US" sz="1600" dirty="0" err="1" smtClean="0"/>
                <a:t>azaltım</a:t>
              </a:r>
              <a:r>
                <a:rPr lang="en-US" sz="1600" dirty="0" smtClean="0"/>
                <a:t> </a:t>
              </a:r>
              <a:r>
                <a:rPr lang="en-US" sz="1600" dirty="0" err="1" smtClean="0"/>
                <a:t>miktarlarının</a:t>
              </a:r>
              <a:r>
                <a:rPr lang="en-US" sz="1600" dirty="0" smtClean="0"/>
                <a:t> </a:t>
              </a:r>
              <a:r>
                <a:rPr lang="en-US" sz="1600" dirty="0" err="1" smtClean="0"/>
                <a:t>belirlenmesi</a:t>
              </a:r>
              <a:r>
                <a:rPr lang="en-US" sz="1600" dirty="0" smtClean="0"/>
                <a:t> </a:t>
              </a:r>
              <a:r>
                <a:rPr lang="en-US" sz="1600" dirty="0" err="1" smtClean="0"/>
                <a:t>ve</a:t>
              </a:r>
              <a:r>
                <a:rPr lang="en-US" sz="1600" dirty="0" smtClean="0"/>
                <a:t> </a:t>
              </a:r>
              <a:r>
                <a:rPr lang="en-US" sz="1600" dirty="0" err="1" smtClean="0"/>
                <a:t>yük</a:t>
              </a:r>
              <a:r>
                <a:rPr lang="en-US" sz="1600" dirty="0" smtClean="0"/>
                <a:t> </a:t>
              </a:r>
              <a:r>
                <a:rPr lang="en-US" sz="1600" dirty="0" err="1" smtClean="0"/>
                <a:t>dağılımı</a:t>
              </a:r>
              <a:endParaRPr lang="en-US" sz="1600" dirty="0"/>
            </a:p>
          </p:txBody>
        </p:sp>
        <p:sp>
          <p:nvSpPr>
            <p:cNvPr id="21" name="Alternate Process 39"/>
            <p:cNvSpPr/>
            <p:nvPr/>
          </p:nvSpPr>
          <p:spPr>
            <a:xfrm>
              <a:off x="840944" y="6068078"/>
              <a:ext cx="2478154" cy="728009"/>
            </a:xfrm>
            <a:prstGeom prst="flowChartAlternateProcess">
              <a:avLst/>
            </a:prstGeom>
            <a:solidFill>
              <a:srgbClr val="0F5AC8"/>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smtClean="0"/>
                <a:t>GMTY</a:t>
              </a:r>
              <a:r>
                <a:rPr lang="en-US" dirty="0" smtClean="0"/>
                <a:t> </a:t>
              </a:r>
              <a:r>
                <a:rPr lang="en-US" dirty="0" err="1" smtClean="0"/>
                <a:t>projesi</a:t>
              </a:r>
              <a:r>
                <a:rPr lang="en-US" dirty="0" smtClean="0"/>
                <a:t> </a:t>
              </a:r>
              <a:r>
                <a:rPr lang="en-US" dirty="0" err="1" smtClean="0"/>
                <a:t>tamamlan</a:t>
              </a:r>
              <a:r>
                <a:rPr lang="tr-TR" dirty="0" smtClean="0"/>
                <a:t>ır</a:t>
              </a:r>
              <a:endParaRPr lang="en-US" dirty="0"/>
            </a:p>
          </p:txBody>
        </p:sp>
        <p:cxnSp>
          <p:nvCxnSpPr>
            <p:cNvPr id="22" name="Straight Arrow Connector 21"/>
            <p:cNvCxnSpPr>
              <a:stCxn id="17" idx="2"/>
              <a:endCxn id="21" idx="0"/>
            </p:cNvCxnSpPr>
            <p:nvPr/>
          </p:nvCxnSpPr>
          <p:spPr>
            <a:xfrm>
              <a:off x="2067611" y="5255435"/>
              <a:ext cx="12410" cy="812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850818" y="3118386"/>
              <a:ext cx="2760615" cy="338554"/>
            </a:xfrm>
            <a:prstGeom prst="rect">
              <a:avLst/>
            </a:prstGeom>
            <a:noFill/>
          </p:spPr>
          <p:txBody>
            <a:bodyPr wrap="square" rtlCol="0">
              <a:spAutoFit/>
            </a:bodyPr>
            <a:lstStyle/>
            <a:p>
              <a:pPr algn="ctr"/>
              <a:r>
                <a:rPr lang="en-US" sz="1600" dirty="0" err="1" smtClean="0"/>
                <a:t>Yeterli</a:t>
              </a:r>
              <a:r>
                <a:rPr lang="en-US" sz="1600" dirty="0" smtClean="0"/>
                <a:t> </a:t>
              </a:r>
              <a:r>
                <a:rPr lang="en-US" sz="1600" dirty="0" err="1" smtClean="0"/>
                <a:t>veri</a:t>
              </a:r>
              <a:r>
                <a:rPr lang="en-US" sz="1600" dirty="0" smtClean="0"/>
                <a:t> </a:t>
              </a:r>
              <a:r>
                <a:rPr lang="en-US" sz="1600" dirty="0" err="1" smtClean="0"/>
                <a:t>mevcut</a:t>
              </a:r>
              <a:r>
                <a:rPr lang="en-US" sz="1600" dirty="0" smtClean="0"/>
                <a:t> </a:t>
              </a:r>
              <a:r>
                <a:rPr lang="en-US" sz="1600" dirty="0" err="1" smtClean="0"/>
                <a:t>degil</a:t>
              </a:r>
              <a:r>
                <a:rPr lang="en-US" sz="1600" dirty="0" smtClean="0"/>
                <a:t> </a:t>
              </a:r>
              <a:r>
                <a:rPr lang="en-US" sz="1600" dirty="0" err="1" smtClean="0"/>
                <a:t>ise</a:t>
              </a:r>
              <a:endParaRPr lang="en-US" sz="1600" dirty="0"/>
            </a:p>
          </p:txBody>
        </p:sp>
      </p:grpSp>
    </p:spTree>
    <p:extLst>
      <p:ext uri="{BB962C8B-B14F-4D97-AF65-F5344CB8AC3E}">
        <p14:creationId xmlns:p14="http://schemas.microsoft.com/office/powerpoint/2010/main" val="591759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tr-TR" dirty="0" smtClean="0"/>
              <a:t>GMTY</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3847827"/>
              </p:ext>
            </p:extLst>
          </p:nvPr>
        </p:nvGraphicFramePr>
        <p:xfrm>
          <a:off x="518160" y="2230120"/>
          <a:ext cx="8229600" cy="453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2225040" y="3957320"/>
            <a:ext cx="558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spc="-100" baseline="0">
                <a:solidFill>
                  <a:srgbClr val="0070C0"/>
                </a:solidFill>
                <a:latin typeface="+mj-lt"/>
                <a:ea typeface="+mj-ea"/>
                <a:cs typeface="+mj-cs"/>
              </a:defRPr>
            </a:lvl1pPr>
          </a:lstStyle>
          <a:p>
            <a:r>
              <a:rPr lang="tr-TR" sz="4800" dirty="0" smtClean="0"/>
              <a:t>+</a:t>
            </a:r>
            <a:endParaRPr lang="tr-TR" sz="4800" dirty="0"/>
          </a:p>
        </p:txBody>
      </p:sp>
      <p:sp>
        <p:nvSpPr>
          <p:cNvPr id="6" name="Title 1"/>
          <p:cNvSpPr txBox="1">
            <a:spLocks/>
          </p:cNvSpPr>
          <p:nvPr/>
        </p:nvSpPr>
        <p:spPr>
          <a:xfrm>
            <a:off x="4373880" y="3995420"/>
            <a:ext cx="558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spc="-100" baseline="0">
                <a:solidFill>
                  <a:srgbClr val="0070C0"/>
                </a:solidFill>
                <a:latin typeface="+mj-lt"/>
                <a:ea typeface="+mj-ea"/>
                <a:cs typeface="+mj-cs"/>
              </a:defRPr>
            </a:lvl1pPr>
          </a:lstStyle>
          <a:p>
            <a:r>
              <a:rPr lang="tr-TR" sz="4800" dirty="0" smtClean="0"/>
              <a:t>+</a:t>
            </a:r>
            <a:endParaRPr lang="tr-TR" sz="4800" dirty="0"/>
          </a:p>
        </p:txBody>
      </p:sp>
      <p:sp>
        <p:nvSpPr>
          <p:cNvPr id="7" name="Title 1"/>
          <p:cNvSpPr txBox="1">
            <a:spLocks/>
          </p:cNvSpPr>
          <p:nvPr/>
        </p:nvSpPr>
        <p:spPr>
          <a:xfrm>
            <a:off x="6512560" y="4008120"/>
            <a:ext cx="558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spc="-100" baseline="0">
                <a:solidFill>
                  <a:srgbClr val="0070C0"/>
                </a:solidFill>
                <a:latin typeface="+mj-lt"/>
                <a:ea typeface="+mj-ea"/>
                <a:cs typeface="+mj-cs"/>
              </a:defRPr>
            </a:lvl1pPr>
          </a:lstStyle>
          <a:p>
            <a:r>
              <a:rPr lang="tr-TR" sz="4400" dirty="0" smtClean="0"/>
              <a:t>=</a:t>
            </a:r>
            <a:endParaRPr lang="tr-TR" sz="4400" dirty="0"/>
          </a:p>
        </p:txBody>
      </p:sp>
      <p:sp>
        <p:nvSpPr>
          <p:cNvPr id="8" name="Rectangle 7"/>
          <p:cNvSpPr/>
          <p:nvPr/>
        </p:nvSpPr>
        <p:spPr>
          <a:xfrm>
            <a:off x="538480" y="1362055"/>
            <a:ext cx="8229600" cy="830997"/>
          </a:xfrm>
          <a:prstGeom prst="rect">
            <a:avLst/>
          </a:prstGeom>
        </p:spPr>
        <p:txBody>
          <a:bodyPr wrap="square">
            <a:spAutoFit/>
          </a:bodyPr>
          <a:lstStyle/>
          <a:p>
            <a:r>
              <a:rPr lang="tr-TR" sz="2400" b="1" dirty="0" smtClean="0"/>
              <a:t>S</a:t>
            </a:r>
            <a:r>
              <a:rPr lang="en-US" sz="2400" b="1" dirty="0" smtClean="0"/>
              <a:t>u </a:t>
            </a:r>
            <a:r>
              <a:rPr lang="en-US" sz="2400" b="1" dirty="0" err="1"/>
              <a:t>kalitesi</a:t>
            </a:r>
            <a:r>
              <a:rPr lang="tr-TR" sz="2400" b="1" dirty="0"/>
              <a:t> </a:t>
            </a:r>
            <a:r>
              <a:rPr lang="en-US" sz="2400" b="1" dirty="0" err="1"/>
              <a:t>standart</a:t>
            </a:r>
            <a:r>
              <a:rPr lang="en-US" sz="2400" b="1" dirty="0"/>
              <a:t> </a:t>
            </a:r>
            <a:r>
              <a:rPr lang="en-US" sz="2400" b="1" dirty="0" err="1"/>
              <a:t>değerlerini</a:t>
            </a:r>
            <a:r>
              <a:rPr lang="en-US" sz="2400" b="1" dirty="0"/>
              <a:t> </a:t>
            </a:r>
            <a:r>
              <a:rPr lang="en-US" sz="2400" b="1" dirty="0" err="1"/>
              <a:t>aşmaksızın</a:t>
            </a:r>
            <a:r>
              <a:rPr lang="en-US" sz="2400" b="1" dirty="0"/>
              <a:t> </a:t>
            </a:r>
            <a:r>
              <a:rPr lang="en-US" sz="2400" b="1" dirty="0" err="1"/>
              <a:t>su</a:t>
            </a:r>
            <a:r>
              <a:rPr lang="en-US" sz="2400" b="1" dirty="0"/>
              <a:t> </a:t>
            </a:r>
            <a:r>
              <a:rPr lang="en-US" sz="2400" b="1" dirty="0" err="1"/>
              <a:t>bünyesinin</a:t>
            </a:r>
            <a:r>
              <a:rPr lang="en-US" sz="2400" b="1" dirty="0"/>
              <a:t> </a:t>
            </a:r>
            <a:r>
              <a:rPr lang="en-US" sz="2400" b="1" dirty="0" err="1"/>
              <a:t>aldığı</a:t>
            </a:r>
            <a:r>
              <a:rPr lang="tr-TR" sz="2400" b="1" dirty="0"/>
              <a:t> </a:t>
            </a:r>
            <a:r>
              <a:rPr lang="en-US" sz="2400" b="1" dirty="0" err="1"/>
              <a:t>kirleticiler</a:t>
            </a:r>
            <a:r>
              <a:rPr lang="en-US" sz="2400" b="1" dirty="0"/>
              <a:t> </a:t>
            </a:r>
            <a:r>
              <a:rPr lang="en-US" sz="2400" b="1" dirty="0" err="1"/>
              <a:t>için</a:t>
            </a:r>
            <a:r>
              <a:rPr lang="en-US" sz="2400" b="1" dirty="0"/>
              <a:t> </a:t>
            </a:r>
            <a:r>
              <a:rPr lang="en-US" sz="2400" b="1" dirty="0" err="1"/>
              <a:t>izin</a:t>
            </a:r>
            <a:r>
              <a:rPr lang="en-US" sz="2400" b="1" dirty="0"/>
              <a:t> </a:t>
            </a:r>
            <a:r>
              <a:rPr lang="en-US" sz="2400" b="1" dirty="0" err="1"/>
              <a:t>verilebilir</a:t>
            </a:r>
            <a:r>
              <a:rPr lang="en-US" sz="2400" b="1" dirty="0"/>
              <a:t> </a:t>
            </a:r>
            <a:r>
              <a:rPr lang="en-US" sz="2400" b="1" dirty="0" err="1" smtClean="0"/>
              <a:t>yük</a:t>
            </a:r>
            <a:endParaRPr lang="tr-TR" sz="2400" b="1" dirty="0"/>
          </a:p>
        </p:txBody>
      </p:sp>
    </p:spTree>
    <p:extLst>
      <p:ext uri="{BB962C8B-B14F-4D97-AF65-F5344CB8AC3E}">
        <p14:creationId xmlns:p14="http://schemas.microsoft.com/office/powerpoint/2010/main" val="1235220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İçerik</a:t>
            </a:r>
            <a:endParaRPr lang="tr-TR" dirty="0"/>
          </a:p>
        </p:txBody>
      </p:sp>
      <p:sp>
        <p:nvSpPr>
          <p:cNvPr id="3" name="Content Placeholder 2"/>
          <p:cNvSpPr>
            <a:spLocks noGrp="1"/>
          </p:cNvSpPr>
          <p:nvPr>
            <p:ph idx="1"/>
          </p:nvPr>
        </p:nvSpPr>
        <p:spPr/>
        <p:txBody>
          <a:bodyPr>
            <a:normAutofit/>
          </a:bodyPr>
          <a:lstStyle/>
          <a:p>
            <a:r>
              <a:rPr lang="tr-TR" sz="2800" dirty="0" smtClean="0"/>
              <a:t>Deşarj Standartlarının Belirlenmesi Yaklaşımları</a:t>
            </a:r>
          </a:p>
          <a:p>
            <a:pPr lvl="1"/>
            <a:r>
              <a:rPr lang="tr-TR" sz="2400" dirty="0" smtClean="0"/>
              <a:t>AB</a:t>
            </a:r>
          </a:p>
          <a:p>
            <a:pPr lvl="1"/>
            <a:r>
              <a:rPr lang="tr-TR" sz="2400" dirty="0" smtClean="0"/>
              <a:t>ABD</a:t>
            </a:r>
          </a:p>
          <a:p>
            <a:r>
              <a:rPr lang="tr-TR" sz="2800" dirty="0" smtClean="0"/>
              <a:t>GMTY tanımı</a:t>
            </a:r>
          </a:p>
          <a:p>
            <a:r>
              <a:rPr lang="tr-TR" sz="2800" dirty="0" smtClean="0"/>
              <a:t>Aşamaları</a:t>
            </a:r>
          </a:p>
          <a:p>
            <a:r>
              <a:rPr lang="tr-TR" sz="2800" dirty="0" smtClean="0"/>
              <a:t>Örnek Çalışma </a:t>
            </a:r>
          </a:p>
          <a:p>
            <a:pPr lvl="1"/>
            <a:endParaRPr lang="tr-TR" sz="2400" dirty="0" smtClean="0"/>
          </a:p>
        </p:txBody>
      </p:sp>
    </p:spTree>
    <p:extLst>
      <p:ext uri="{BB962C8B-B14F-4D97-AF65-F5344CB8AC3E}">
        <p14:creationId xmlns:p14="http://schemas.microsoft.com/office/powerpoint/2010/main" val="3339320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GMTY</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nor/>
                        </m:rPr>
                        <a:rPr lang="tr-TR" smtClean="0"/>
                        <m:t>GM</m:t>
                      </m:r>
                      <m:r>
                        <m:rPr>
                          <m:nor/>
                        </m:rPr>
                        <a:rPr lang="tr-TR" b="0" i="0" smtClean="0"/>
                        <m:t>T</m:t>
                      </m:r>
                      <m:r>
                        <m:rPr>
                          <m:nor/>
                        </m:rPr>
                        <a:rPr lang="tr-TR" smtClean="0"/>
                        <m:t>Y</m:t>
                      </m:r>
                      <m:r>
                        <m:rPr>
                          <m:nor/>
                        </m:rPr>
                        <a:rPr lang="tr-TR" smtClean="0"/>
                        <m:t> = </m:t>
                      </m:r>
                      <m:r>
                        <m:rPr>
                          <m:nor/>
                        </m:rPr>
                        <a:rPr lang="tr-TR" smtClean="0"/>
                        <m:t>YK</m:t>
                      </m:r>
                      <m:r>
                        <m:rPr>
                          <m:nor/>
                        </m:rPr>
                        <a:rPr lang="tr-TR" smtClean="0"/>
                        <m:t> = </m:t>
                      </m:r>
                      <m:nary>
                        <m:naryPr>
                          <m:chr m:val="∑"/>
                          <m:limLoc m:val="undOvr"/>
                          <m:subHide m:val="on"/>
                          <m:supHide m:val="on"/>
                          <m:ctrlPr>
                            <a:rPr lang="tr-TR" i="1">
                              <a:latin typeface="Cambria Math" panose="02040503050406030204" pitchFamily="18" charset="0"/>
                            </a:rPr>
                          </m:ctrlPr>
                        </m:naryPr>
                        <m:sub/>
                        <m:sup/>
                        <m:e>
                          <m:r>
                            <a:rPr lang="tr-TR" b="0" i="1" smtClean="0">
                              <a:latin typeface="Cambria Math" panose="02040503050406030204" pitchFamily="18" charset="0"/>
                            </a:rPr>
                            <m:t>𝑁</m:t>
                          </m:r>
                          <m:r>
                            <a:rPr lang="tr-TR" i="1">
                              <a:latin typeface="Cambria Math" panose="02040503050406030204" pitchFamily="18" charset="0"/>
                            </a:rPr>
                            <m:t>𝐾𝑌𝑃</m:t>
                          </m:r>
                        </m:e>
                      </m:nary>
                      <m:r>
                        <a:rPr lang="tr-TR" i="1">
                          <a:latin typeface="Cambria Math" panose="02040503050406030204" pitchFamily="18" charset="0"/>
                        </a:rPr>
                        <m:t>+</m:t>
                      </m:r>
                      <m:nary>
                        <m:naryPr>
                          <m:chr m:val="∑"/>
                          <m:limLoc m:val="undOvr"/>
                          <m:subHide m:val="on"/>
                          <m:supHide m:val="on"/>
                          <m:ctrlPr>
                            <a:rPr lang="tr-TR" i="1">
                              <a:latin typeface="Cambria Math" panose="02040503050406030204" pitchFamily="18" charset="0"/>
                            </a:rPr>
                          </m:ctrlPr>
                        </m:naryPr>
                        <m:sub/>
                        <m:sup/>
                        <m:e>
                          <m:r>
                            <a:rPr lang="tr-TR" i="1">
                              <a:latin typeface="Cambria Math" panose="02040503050406030204" pitchFamily="18" charset="0"/>
                            </a:rPr>
                            <m:t>𝑌𝐾𝑌𝑃</m:t>
                          </m:r>
                          <m:r>
                            <a:rPr lang="tr-TR" i="1">
                              <a:latin typeface="Cambria Math" panose="02040503050406030204" pitchFamily="18" charset="0"/>
                            </a:rPr>
                            <m:t>+ </m:t>
                          </m:r>
                          <m:r>
                            <m:rPr>
                              <m:nor/>
                            </m:rPr>
                            <a:rPr lang="tr-TR"/>
                            <m:t>emniyet</m:t>
                          </m:r>
                          <m:r>
                            <m:rPr>
                              <m:nor/>
                            </m:rPr>
                            <a:rPr lang="tr-TR"/>
                            <m:t> </m:t>
                          </m:r>
                          <m:r>
                            <m:rPr>
                              <m:nor/>
                            </m:rPr>
                            <a:rPr lang="tr-TR"/>
                            <m:t>pay</m:t>
                          </m:r>
                          <m:r>
                            <m:rPr>
                              <m:nor/>
                            </m:rPr>
                            <a:rPr lang="tr-TR"/>
                            <m:t>ı</m:t>
                          </m:r>
                        </m:e>
                      </m:nary>
                    </m:oMath>
                  </m:oMathPara>
                </a14:m>
                <a:endParaRPr lang="tr-T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876600293"/>
              </p:ext>
            </p:extLst>
          </p:nvPr>
        </p:nvGraphicFramePr>
        <p:xfrm>
          <a:off x="619760" y="2646680"/>
          <a:ext cx="7762240" cy="3876040"/>
        </p:xfrm>
        <a:graphic>
          <a:graphicData uri="http://schemas.openxmlformats.org/drawingml/2006/table">
            <a:tbl>
              <a:tblPr firstRow="1" bandRow="1">
                <a:tableStyleId>{2D5ABB26-0587-4C30-8999-92F81FD0307C}</a:tableStyleId>
              </a:tblPr>
              <a:tblGrid>
                <a:gridCol w="1259840"/>
                <a:gridCol w="6502400"/>
              </a:tblGrid>
              <a:tr h="635000">
                <a:tc>
                  <a:txBody>
                    <a:bodyPr/>
                    <a:lstStyle/>
                    <a:p>
                      <a:r>
                        <a:rPr lang="tr-TR" sz="2000" b="1" dirty="0" smtClean="0"/>
                        <a:t>YK: </a:t>
                      </a:r>
                      <a:endParaRPr lang="tr-TR" sz="2000" b="1" dirty="0"/>
                    </a:p>
                  </a:txBody>
                  <a:tcPr/>
                </a:tc>
                <a:tc>
                  <a:txBody>
                    <a:bodyPr/>
                    <a:lstStyle/>
                    <a:p>
                      <a:r>
                        <a:rPr lang="tr-TR" sz="2000" dirty="0" smtClean="0"/>
                        <a:t>Yükleme kapasitesi</a:t>
                      </a:r>
                      <a:endParaRPr lang="tr-TR" sz="2000" dirty="0"/>
                    </a:p>
                  </a:txBody>
                  <a:tcPr/>
                </a:tc>
              </a:tr>
              <a:tr h="1005840">
                <a:tc>
                  <a:txBody>
                    <a:bodyPr/>
                    <a:lstStyle/>
                    <a:p>
                      <a:r>
                        <a:rPr lang="tr-TR" sz="2000" b="1" dirty="0" smtClean="0"/>
                        <a:t>NKYP:</a:t>
                      </a:r>
                      <a:endParaRPr lang="tr-T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Noktasal kirlilik yükü payları ya da GMTYnin mevcut veya gelecekteki noktasal kaynaklara ait payı</a:t>
                      </a:r>
                    </a:p>
                  </a:txBody>
                  <a:tcPr/>
                </a:tc>
              </a:tr>
              <a:tr h="1229360">
                <a:tc>
                  <a:txBody>
                    <a:bodyPr/>
                    <a:lstStyle/>
                    <a:p>
                      <a:r>
                        <a:rPr lang="tr-TR" sz="2000" b="1" dirty="0" smtClean="0"/>
                        <a:t>YKYP:</a:t>
                      </a:r>
                      <a:endParaRPr lang="tr-T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Yayılı kaynak yük payları ya da GMTYnin mevcut veya gelecekteki yayılı kaynak ve arkaplan miktarlara ait payı</a:t>
                      </a:r>
                    </a:p>
                  </a:txBody>
                  <a:tcPr/>
                </a:tc>
              </a:tr>
              <a:tr h="1005840">
                <a:tc>
                  <a:txBody>
                    <a:bodyPr/>
                    <a:lstStyle/>
                    <a:p>
                      <a:r>
                        <a:rPr lang="tr-TR" sz="2000" b="1" dirty="0" smtClean="0"/>
                        <a:t>Emniyet Payı:</a:t>
                      </a:r>
                      <a:endParaRPr lang="tr-T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effectLst/>
                        </a:rPr>
                        <a:t>Kirlilik yükü ve alıcı ortam kalitesi arasındaki ilişkiden kaynaklanan belirsizlik. </a:t>
                      </a:r>
                      <a:endParaRPr lang="tr-TR" sz="2000" dirty="0" smtClean="0"/>
                    </a:p>
                  </a:txBody>
                  <a:tcPr/>
                </a:tc>
              </a:tr>
            </a:tbl>
          </a:graphicData>
        </a:graphic>
      </p:graphicFrame>
    </p:spTree>
    <p:extLst>
      <p:ext uri="{BB962C8B-B14F-4D97-AF65-F5344CB8AC3E}">
        <p14:creationId xmlns:p14="http://schemas.microsoft.com/office/powerpoint/2010/main" val="143185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GMTY Aşamaları</a:t>
            </a:r>
            <a:endParaRPr lang="tr-TR" dirty="0"/>
          </a:p>
        </p:txBody>
      </p:sp>
      <p:sp>
        <p:nvSpPr>
          <p:cNvPr id="3" name="Content Placeholder 2"/>
          <p:cNvSpPr>
            <a:spLocks noGrp="1"/>
          </p:cNvSpPr>
          <p:nvPr>
            <p:ph idx="1"/>
          </p:nvPr>
        </p:nvSpPr>
        <p:spPr/>
        <p:txBody>
          <a:bodyPr>
            <a:normAutofit/>
          </a:bodyPr>
          <a:lstStyle/>
          <a:p>
            <a:r>
              <a:rPr lang="tr-TR" dirty="0" smtClean="0"/>
              <a:t>Havza karakterizasyonu</a:t>
            </a:r>
          </a:p>
          <a:p>
            <a:r>
              <a:rPr lang="tr-TR" dirty="0" smtClean="0"/>
              <a:t>Suyun faydalı kullanımına ilişkin değerlendirmeler</a:t>
            </a:r>
          </a:p>
          <a:p>
            <a:r>
              <a:rPr lang="tr-TR" dirty="0" smtClean="0"/>
              <a:t>İzleme verisi gereksiniminin belirlenmesi</a:t>
            </a:r>
          </a:p>
          <a:p>
            <a:r>
              <a:rPr lang="tr-TR" dirty="0" smtClean="0"/>
              <a:t>Kirletici kaynakların ve muhtemel kirleticilerinin tanımlanması</a:t>
            </a:r>
          </a:p>
          <a:p>
            <a:r>
              <a:rPr lang="tr-TR" dirty="0" smtClean="0"/>
              <a:t>Kirletici yüklerin belirlenmesi (doğal kirlilik, noktasal ve yayılı kaynak yükleri)</a:t>
            </a:r>
          </a:p>
          <a:p>
            <a:r>
              <a:rPr lang="tr-TR" dirty="0" smtClean="0"/>
              <a:t>Su kalite hedeflerinin belirlenmesi</a:t>
            </a:r>
          </a:p>
          <a:p>
            <a:r>
              <a:rPr lang="tr-TR" dirty="0" smtClean="0"/>
              <a:t>GMTY Planının hazırlanması ve uygulanması</a:t>
            </a:r>
            <a:endParaRPr lang="en-US" dirty="0"/>
          </a:p>
          <a:p>
            <a:endParaRPr lang="tr-TR" dirty="0"/>
          </a:p>
        </p:txBody>
      </p:sp>
    </p:spTree>
    <p:extLst>
      <p:ext uri="{BB962C8B-B14F-4D97-AF65-F5344CB8AC3E}">
        <p14:creationId xmlns:p14="http://schemas.microsoft.com/office/powerpoint/2010/main" val="1780335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r>
              <a:rPr lang="tr-TR" dirty="0" smtClean="0"/>
              <a:t>GMTY - Adımlar</a:t>
            </a:r>
            <a:endParaRPr lang="tr-TR" dirty="0"/>
          </a:p>
        </p:txBody>
      </p:sp>
      <p:sp>
        <p:nvSpPr>
          <p:cNvPr id="3" name="Content Placeholder 2"/>
          <p:cNvSpPr>
            <a:spLocks noGrp="1"/>
          </p:cNvSpPr>
          <p:nvPr>
            <p:ph idx="1"/>
          </p:nvPr>
        </p:nvSpPr>
        <p:spPr>
          <a:xfrm>
            <a:off x="432048" y="1843608"/>
            <a:ext cx="8460432" cy="4393704"/>
          </a:xfrm>
        </p:spPr>
        <p:txBody>
          <a:bodyPr>
            <a:noAutofit/>
          </a:bodyPr>
          <a:lstStyle/>
          <a:p>
            <a:pPr marL="457200" lvl="0" indent="-457200">
              <a:buFont typeface="+mj-lt"/>
              <a:buAutoNum type="arabicPeriod"/>
            </a:pPr>
            <a:r>
              <a:rPr lang="tr-TR" dirty="0"/>
              <a:t>Havzanın karakterize edilmesi ve kirletici yüklerin tanımlanması</a:t>
            </a:r>
            <a:endParaRPr lang="en-GB" dirty="0"/>
          </a:p>
          <a:p>
            <a:pPr marL="457200" lvl="0" indent="-457200">
              <a:buFont typeface="+mj-lt"/>
              <a:buAutoNum type="arabicPeriod"/>
            </a:pPr>
            <a:r>
              <a:rPr lang="tr-TR" dirty="0"/>
              <a:t>Alıcı ortamın </a:t>
            </a:r>
            <a:r>
              <a:rPr lang="tr-TR" dirty="0" smtClean="0"/>
              <a:t>kabul edebileceği kirletici yükünün belirlenmesi </a:t>
            </a:r>
            <a:r>
              <a:rPr lang="tr-TR" dirty="0"/>
              <a:t>(</a:t>
            </a:r>
            <a:r>
              <a:rPr lang="tr-TR" dirty="0">
                <a:solidFill>
                  <a:srgbClr val="0F5AC8"/>
                </a:solidFill>
              </a:rPr>
              <a:t>Bağlantı Analizi</a:t>
            </a:r>
            <a:r>
              <a:rPr lang="tr-TR" dirty="0"/>
              <a:t>)</a:t>
            </a:r>
            <a:endParaRPr lang="en-GB" dirty="0"/>
          </a:p>
          <a:p>
            <a:pPr marL="457200" lvl="0" indent="-457200">
              <a:buFont typeface="+mj-lt"/>
              <a:buAutoNum type="arabicPeriod"/>
            </a:pPr>
            <a:r>
              <a:rPr lang="tr-TR" dirty="0"/>
              <a:t>Yükün kirletici kaynaklar arasında paylaşımı (</a:t>
            </a:r>
            <a:r>
              <a:rPr lang="tr-TR" dirty="0">
                <a:solidFill>
                  <a:srgbClr val="0F5AC8"/>
                </a:solidFill>
              </a:rPr>
              <a:t>Paylaşım Analizi</a:t>
            </a:r>
            <a:r>
              <a:rPr lang="tr-TR" dirty="0"/>
              <a:t>)</a:t>
            </a:r>
            <a:endParaRPr lang="en-GB" dirty="0"/>
          </a:p>
          <a:p>
            <a:pPr marL="457200" lvl="0" indent="-457200">
              <a:buFont typeface="+mj-lt"/>
              <a:buAutoNum type="arabicPeriod"/>
            </a:pPr>
            <a:r>
              <a:rPr lang="tr-TR" dirty="0"/>
              <a:t>Gerçekleştirilecek tüm adımlarda paydaş katılımının </a:t>
            </a:r>
            <a:r>
              <a:rPr lang="tr-TR" dirty="0" smtClean="0"/>
              <a:t>sağlanması ve GMTY </a:t>
            </a:r>
            <a:r>
              <a:rPr lang="tr-TR" dirty="0"/>
              <a:t>raporunun hazırlanması</a:t>
            </a:r>
            <a:endParaRPr lang="en-GB" dirty="0"/>
          </a:p>
        </p:txBody>
      </p:sp>
    </p:spTree>
    <p:extLst>
      <p:ext uri="{BB962C8B-B14F-4D97-AF65-F5344CB8AC3E}">
        <p14:creationId xmlns:p14="http://schemas.microsoft.com/office/powerpoint/2010/main" val="1611195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a:t>
            </a:r>
            <a:r>
              <a:rPr lang="tr-TR" dirty="0" smtClean="0"/>
              <a:t>T</a:t>
            </a:r>
            <a:r>
              <a:rPr lang="en-US" dirty="0" smtClean="0"/>
              <a:t>Y </a:t>
            </a:r>
            <a:r>
              <a:rPr lang="tr-TR" dirty="0" smtClean="0"/>
              <a:t>- Adımlar</a:t>
            </a:r>
            <a:endParaRPr lang="tr-TR" dirty="0"/>
          </a:p>
        </p:txBody>
      </p:sp>
      <p:sp>
        <p:nvSpPr>
          <p:cNvPr id="3" name="Content Placeholder 2"/>
          <p:cNvSpPr>
            <a:spLocks noGrp="1"/>
          </p:cNvSpPr>
          <p:nvPr>
            <p:ph idx="1"/>
          </p:nvPr>
        </p:nvSpPr>
        <p:spPr/>
        <p:txBody>
          <a:bodyPr/>
          <a:lstStyle/>
          <a:p>
            <a:endParaRPr lang="tr-T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920" y="1493603"/>
            <a:ext cx="8351520" cy="5021897"/>
          </a:xfrm>
          <a:prstGeom prst="rect">
            <a:avLst/>
          </a:prstGeom>
          <a:noFill/>
          <a:ln>
            <a:noFill/>
          </a:ln>
        </p:spPr>
      </p:pic>
      <p:sp>
        <p:nvSpPr>
          <p:cNvPr id="6" name="TextBox 5"/>
          <p:cNvSpPr txBox="1"/>
          <p:nvPr/>
        </p:nvSpPr>
        <p:spPr>
          <a:xfrm>
            <a:off x="375920" y="2735263"/>
            <a:ext cx="8453120" cy="3780000"/>
          </a:xfrm>
          <a:prstGeom prst="rect">
            <a:avLst/>
          </a:prstGeom>
          <a:solidFill>
            <a:schemeClr val="bg1"/>
          </a:solidFill>
        </p:spPr>
        <p:txBody>
          <a:bodyPr wrap="square" rtlCol="0">
            <a:spAutoFit/>
          </a:bodyPr>
          <a:lstStyle/>
          <a:p>
            <a:endParaRPr lang="tr-TR" dirty="0"/>
          </a:p>
        </p:txBody>
      </p:sp>
      <p:sp>
        <p:nvSpPr>
          <p:cNvPr id="7" name="TextBox 6"/>
          <p:cNvSpPr txBox="1"/>
          <p:nvPr/>
        </p:nvSpPr>
        <p:spPr>
          <a:xfrm>
            <a:off x="416560" y="1455103"/>
            <a:ext cx="235081" cy="5021897"/>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1161358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a:t>
            </a:r>
            <a:r>
              <a:rPr lang="tr-TR" dirty="0" smtClean="0"/>
              <a:t>T</a:t>
            </a:r>
            <a:r>
              <a:rPr lang="en-US" dirty="0" smtClean="0"/>
              <a:t>Y </a:t>
            </a:r>
            <a:r>
              <a:rPr lang="tr-TR" dirty="0" smtClean="0"/>
              <a:t>- Adımlar</a:t>
            </a:r>
            <a:endParaRPr lang="tr-TR" dirty="0"/>
          </a:p>
        </p:txBody>
      </p:sp>
      <p:sp>
        <p:nvSpPr>
          <p:cNvPr id="3" name="Content Placeholder 2"/>
          <p:cNvSpPr>
            <a:spLocks noGrp="1"/>
          </p:cNvSpPr>
          <p:nvPr>
            <p:ph idx="1"/>
          </p:nvPr>
        </p:nvSpPr>
        <p:spPr/>
        <p:txBody>
          <a:bodyPr/>
          <a:lstStyle/>
          <a:p>
            <a:endParaRPr lang="tr-T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920" y="1455103"/>
            <a:ext cx="8351520" cy="5021897"/>
          </a:xfrm>
          <a:prstGeom prst="rect">
            <a:avLst/>
          </a:prstGeom>
          <a:noFill/>
          <a:ln>
            <a:noFill/>
          </a:ln>
        </p:spPr>
      </p:pic>
      <p:sp>
        <p:nvSpPr>
          <p:cNvPr id="6" name="TextBox 5"/>
          <p:cNvSpPr txBox="1"/>
          <p:nvPr/>
        </p:nvSpPr>
        <p:spPr>
          <a:xfrm>
            <a:off x="375920" y="3974783"/>
            <a:ext cx="8453120" cy="2988000"/>
          </a:xfrm>
          <a:prstGeom prst="rect">
            <a:avLst/>
          </a:prstGeom>
          <a:solidFill>
            <a:schemeClr val="bg1"/>
          </a:solidFill>
        </p:spPr>
        <p:txBody>
          <a:bodyPr wrap="square" rtlCol="0">
            <a:spAutoFit/>
          </a:bodyPr>
          <a:lstStyle/>
          <a:p>
            <a:endParaRPr lang="tr-TR" dirty="0"/>
          </a:p>
        </p:txBody>
      </p:sp>
      <p:sp>
        <p:nvSpPr>
          <p:cNvPr id="7" name="TextBox 6"/>
          <p:cNvSpPr txBox="1"/>
          <p:nvPr/>
        </p:nvSpPr>
        <p:spPr>
          <a:xfrm>
            <a:off x="416560" y="1455103"/>
            <a:ext cx="235081" cy="5021897"/>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220819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a:t>
            </a:r>
            <a:r>
              <a:rPr lang="tr-TR" dirty="0" smtClean="0"/>
              <a:t>T</a:t>
            </a:r>
            <a:r>
              <a:rPr lang="en-US" dirty="0" smtClean="0"/>
              <a:t>Y </a:t>
            </a:r>
            <a:r>
              <a:rPr lang="tr-TR" dirty="0" smtClean="0"/>
              <a:t>- Adımlar</a:t>
            </a:r>
            <a:endParaRPr lang="tr-TR" dirty="0"/>
          </a:p>
        </p:txBody>
      </p:sp>
      <p:sp>
        <p:nvSpPr>
          <p:cNvPr id="3" name="Content Placeholder 2"/>
          <p:cNvSpPr>
            <a:spLocks noGrp="1"/>
          </p:cNvSpPr>
          <p:nvPr>
            <p:ph idx="1"/>
          </p:nvPr>
        </p:nvSpPr>
        <p:spPr/>
        <p:txBody>
          <a:bodyPr/>
          <a:lstStyle/>
          <a:p>
            <a:endParaRPr lang="tr-T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920" y="1455103"/>
            <a:ext cx="8351520" cy="5021897"/>
          </a:xfrm>
          <a:prstGeom prst="rect">
            <a:avLst/>
          </a:prstGeom>
          <a:noFill/>
          <a:ln>
            <a:noFill/>
          </a:ln>
        </p:spPr>
      </p:pic>
      <p:sp>
        <p:nvSpPr>
          <p:cNvPr id="6" name="TextBox 5"/>
          <p:cNvSpPr txBox="1"/>
          <p:nvPr/>
        </p:nvSpPr>
        <p:spPr>
          <a:xfrm>
            <a:off x="375920" y="5265103"/>
            <a:ext cx="8453120" cy="1404000"/>
          </a:xfrm>
          <a:prstGeom prst="rect">
            <a:avLst/>
          </a:prstGeom>
          <a:solidFill>
            <a:schemeClr val="bg1"/>
          </a:solidFill>
        </p:spPr>
        <p:txBody>
          <a:bodyPr wrap="square" rtlCol="0">
            <a:spAutoFit/>
          </a:bodyPr>
          <a:lstStyle/>
          <a:p>
            <a:endParaRPr lang="tr-TR" dirty="0"/>
          </a:p>
        </p:txBody>
      </p:sp>
      <p:sp>
        <p:nvSpPr>
          <p:cNvPr id="7" name="TextBox 6"/>
          <p:cNvSpPr txBox="1"/>
          <p:nvPr/>
        </p:nvSpPr>
        <p:spPr>
          <a:xfrm>
            <a:off x="416560" y="1455103"/>
            <a:ext cx="235081" cy="5021897"/>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1372925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a:t>
            </a:r>
            <a:r>
              <a:rPr lang="tr-TR" dirty="0" smtClean="0"/>
              <a:t>T</a:t>
            </a:r>
            <a:r>
              <a:rPr lang="en-US" dirty="0" smtClean="0"/>
              <a:t>Y </a:t>
            </a:r>
            <a:r>
              <a:rPr lang="tr-TR" dirty="0" smtClean="0"/>
              <a:t>- Adımlar</a:t>
            </a:r>
            <a:endParaRPr lang="tr-TR" dirty="0"/>
          </a:p>
        </p:txBody>
      </p:sp>
      <p:sp>
        <p:nvSpPr>
          <p:cNvPr id="3" name="Content Placeholder 2"/>
          <p:cNvSpPr>
            <a:spLocks noGrp="1"/>
          </p:cNvSpPr>
          <p:nvPr>
            <p:ph idx="1"/>
          </p:nvPr>
        </p:nvSpPr>
        <p:spPr/>
        <p:txBody>
          <a:bodyPr/>
          <a:lstStyle/>
          <a:p>
            <a:endParaRPr lang="tr-T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920" y="1455103"/>
            <a:ext cx="8351520" cy="5021897"/>
          </a:xfrm>
          <a:prstGeom prst="rect">
            <a:avLst/>
          </a:prstGeom>
          <a:noFill/>
          <a:ln>
            <a:noFill/>
          </a:ln>
        </p:spPr>
      </p:pic>
      <p:sp>
        <p:nvSpPr>
          <p:cNvPr id="7" name="TextBox 6"/>
          <p:cNvSpPr txBox="1"/>
          <p:nvPr/>
        </p:nvSpPr>
        <p:spPr>
          <a:xfrm>
            <a:off x="416560" y="1455103"/>
            <a:ext cx="235081" cy="5021897"/>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184167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GM</a:t>
            </a:r>
            <a:r>
              <a:rPr lang="tr-TR" dirty="0" smtClean="0"/>
              <a:t>T</a:t>
            </a:r>
            <a:r>
              <a:rPr lang="en-US" dirty="0" smtClean="0"/>
              <a:t>Y </a:t>
            </a:r>
            <a:r>
              <a:rPr lang="tr-TR" dirty="0" smtClean="0"/>
              <a:t>- Adımlar</a:t>
            </a:r>
            <a:endParaRPr lang="tr-TR" dirty="0"/>
          </a:p>
        </p:txBody>
      </p:sp>
      <p:sp>
        <p:nvSpPr>
          <p:cNvPr id="3" name="Content Placeholder 2"/>
          <p:cNvSpPr>
            <a:spLocks noGrp="1"/>
          </p:cNvSpPr>
          <p:nvPr>
            <p:ph idx="1"/>
          </p:nvPr>
        </p:nvSpPr>
        <p:spPr/>
        <p:txBody>
          <a:bodyPr/>
          <a:lstStyle/>
          <a:p>
            <a:endParaRPr lang="tr-T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920" y="1455103"/>
            <a:ext cx="8351520" cy="5021897"/>
          </a:xfrm>
          <a:prstGeom prst="rect">
            <a:avLst/>
          </a:prstGeom>
          <a:noFill/>
          <a:ln>
            <a:noFill/>
          </a:ln>
        </p:spPr>
      </p:pic>
    </p:spTree>
    <p:extLst>
      <p:ext uri="{BB962C8B-B14F-4D97-AF65-F5344CB8AC3E}">
        <p14:creationId xmlns:p14="http://schemas.microsoft.com/office/powerpoint/2010/main" val="2026004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390616"/>
            <a:ext cx="8229600" cy="1143000"/>
          </a:xfrm>
        </p:spPr>
        <p:txBody>
          <a:bodyPr/>
          <a:lstStyle/>
          <a:p>
            <a:r>
              <a:rPr lang="tr-TR" dirty="0" smtClean="0"/>
              <a:t>GMTY SÜRECİ</a:t>
            </a:r>
            <a:endParaRPr lang="tr-TR"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1600" y="1509758"/>
            <a:ext cx="7344816" cy="508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31640" y="2348880"/>
            <a:ext cx="1728192" cy="864096"/>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Standartlar/</a:t>
            </a:r>
          </a:p>
          <a:p>
            <a:pPr algn="ctr"/>
            <a:r>
              <a:rPr lang="tr-TR" dirty="0" smtClean="0">
                <a:solidFill>
                  <a:srgbClr val="0070C0"/>
                </a:solidFill>
              </a:rPr>
              <a:t>Müsaade edilebilir yük</a:t>
            </a:r>
            <a:endParaRPr lang="tr-TR" dirty="0">
              <a:solidFill>
                <a:srgbClr val="0070C0"/>
              </a:solidFill>
            </a:endParaRPr>
          </a:p>
        </p:txBody>
      </p:sp>
      <p:sp>
        <p:nvSpPr>
          <p:cNvPr id="5" name="Rectangle 4"/>
          <p:cNvSpPr/>
          <p:nvPr/>
        </p:nvSpPr>
        <p:spPr>
          <a:xfrm>
            <a:off x="4572000" y="2361456"/>
            <a:ext cx="1728192" cy="864096"/>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Mevcut yükün hesaplanması</a:t>
            </a:r>
            <a:endParaRPr lang="tr-TR" dirty="0">
              <a:solidFill>
                <a:schemeClr val="bg1"/>
              </a:solidFill>
            </a:endParaRPr>
          </a:p>
        </p:txBody>
      </p:sp>
      <p:sp>
        <p:nvSpPr>
          <p:cNvPr id="6" name="Rectangle 5"/>
          <p:cNvSpPr/>
          <p:nvPr/>
        </p:nvSpPr>
        <p:spPr>
          <a:xfrm>
            <a:off x="6300192" y="3861048"/>
            <a:ext cx="1728192" cy="86409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Gereken yük azaltımı</a:t>
            </a:r>
            <a:endParaRPr lang="tr-TR" dirty="0">
              <a:solidFill>
                <a:srgbClr val="0070C0"/>
              </a:solidFill>
            </a:endParaRPr>
          </a:p>
        </p:txBody>
      </p:sp>
      <p:sp>
        <p:nvSpPr>
          <p:cNvPr id="7" name="Rectangle 6"/>
          <p:cNvSpPr/>
          <p:nvPr/>
        </p:nvSpPr>
        <p:spPr>
          <a:xfrm>
            <a:off x="4572000" y="5373216"/>
            <a:ext cx="1728192" cy="864096"/>
          </a:xfrm>
          <a:prstGeom prst="rect">
            <a:avLst/>
          </a:prstGeom>
          <a:solidFill>
            <a:srgbClr val="BCEE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Yük azaltım senaryoları geliştirilmesi</a:t>
            </a:r>
            <a:endParaRPr lang="tr-TR" dirty="0">
              <a:solidFill>
                <a:srgbClr val="0070C0"/>
              </a:solidFill>
            </a:endParaRPr>
          </a:p>
        </p:txBody>
      </p:sp>
      <p:sp>
        <p:nvSpPr>
          <p:cNvPr id="8" name="Rectangle 7"/>
          <p:cNvSpPr/>
          <p:nvPr/>
        </p:nvSpPr>
        <p:spPr>
          <a:xfrm>
            <a:off x="1363564" y="5388419"/>
            <a:ext cx="1840284" cy="8640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Uygulama Planların geliştirilmesi</a:t>
            </a:r>
            <a:endParaRPr lang="tr-TR"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92" y="1456720"/>
            <a:ext cx="7883232" cy="5112568"/>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48080" y="1451640"/>
            <a:ext cx="2785296" cy="166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rPr>
              <a:t>1</a:t>
            </a:r>
          </a:p>
          <a:p>
            <a:pPr algn="ctr"/>
            <a:r>
              <a:rPr lang="tr-TR" sz="2400" dirty="0" smtClean="0">
                <a:solidFill>
                  <a:srgbClr val="0070C0"/>
                </a:solidFill>
              </a:rPr>
              <a:t>Müsaade Edilebilir Yükün Belirlenmesi</a:t>
            </a:r>
            <a:endParaRPr lang="tr-TR" sz="2400" dirty="0">
              <a:solidFill>
                <a:srgbClr val="0070C0"/>
              </a:solidFill>
            </a:endParaRPr>
          </a:p>
        </p:txBody>
      </p:sp>
      <p:sp>
        <p:nvSpPr>
          <p:cNvPr id="11" name="Rectangle 10"/>
          <p:cNvSpPr/>
          <p:nvPr/>
        </p:nvSpPr>
        <p:spPr>
          <a:xfrm>
            <a:off x="4043448" y="1474376"/>
            <a:ext cx="2785296" cy="166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rPr>
              <a:t>2</a:t>
            </a:r>
          </a:p>
          <a:p>
            <a:pPr algn="ctr"/>
            <a:r>
              <a:rPr lang="tr-TR" sz="2400" dirty="0" smtClean="0">
                <a:solidFill>
                  <a:srgbClr val="0070C0"/>
                </a:solidFill>
              </a:rPr>
              <a:t>Mevcut Yükün Belirlenmesi</a:t>
            </a:r>
            <a:endParaRPr lang="tr-TR" sz="2400" dirty="0">
              <a:solidFill>
                <a:srgbClr val="0070C0"/>
              </a:solidFill>
            </a:endParaRPr>
          </a:p>
        </p:txBody>
      </p:sp>
      <p:sp>
        <p:nvSpPr>
          <p:cNvPr id="12" name="Rectangle 11"/>
          <p:cNvSpPr/>
          <p:nvPr/>
        </p:nvSpPr>
        <p:spPr>
          <a:xfrm>
            <a:off x="5934932" y="3188092"/>
            <a:ext cx="2554668" cy="1537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rPr>
              <a:t>3</a:t>
            </a:r>
          </a:p>
          <a:p>
            <a:pPr algn="ctr"/>
            <a:r>
              <a:rPr lang="tr-TR" sz="2400" dirty="0" smtClean="0">
                <a:solidFill>
                  <a:srgbClr val="0070C0"/>
                </a:solidFill>
              </a:rPr>
              <a:t>Gerekli Yük Azaltımının belirlenmesi</a:t>
            </a:r>
            <a:endParaRPr lang="tr-TR" sz="2400" dirty="0">
              <a:solidFill>
                <a:srgbClr val="0070C0"/>
              </a:solidFill>
            </a:endParaRPr>
          </a:p>
        </p:txBody>
      </p:sp>
      <p:sp>
        <p:nvSpPr>
          <p:cNvPr id="13" name="Rectangle 12"/>
          <p:cNvSpPr/>
          <p:nvPr/>
        </p:nvSpPr>
        <p:spPr>
          <a:xfrm>
            <a:off x="4158762" y="4878690"/>
            <a:ext cx="2750038" cy="1537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rPr>
              <a:t>4</a:t>
            </a:r>
          </a:p>
          <a:p>
            <a:pPr algn="ctr"/>
            <a:r>
              <a:rPr lang="tr-TR" sz="2400" dirty="0" smtClean="0">
                <a:solidFill>
                  <a:srgbClr val="0070C0"/>
                </a:solidFill>
              </a:rPr>
              <a:t>Yük Azaltım Senaryoları geliştirilmesi</a:t>
            </a:r>
            <a:endParaRPr lang="tr-TR" sz="2400" dirty="0">
              <a:solidFill>
                <a:srgbClr val="0070C0"/>
              </a:solidFill>
            </a:endParaRPr>
          </a:p>
        </p:txBody>
      </p:sp>
      <p:sp>
        <p:nvSpPr>
          <p:cNvPr id="14" name="Rectangle 13"/>
          <p:cNvSpPr/>
          <p:nvPr/>
        </p:nvSpPr>
        <p:spPr>
          <a:xfrm>
            <a:off x="798416" y="4878690"/>
            <a:ext cx="2669982" cy="1537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rPr>
              <a:t>5</a:t>
            </a:r>
          </a:p>
          <a:p>
            <a:pPr algn="ctr"/>
            <a:r>
              <a:rPr lang="tr-TR" sz="2400" dirty="0" smtClean="0">
                <a:solidFill>
                  <a:srgbClr val="0070C0"/>
                </a:solidFill>
              </a:rPr>
              <a:t>Uygulama Planı Geliştirilmesi</a:t>
            </a:r>
            <a:endParaRPr lang="tr-TR" sz="2400" dirty="0">
              <a:solidFill>
                <a:srgbClr val="0070C0"/>
              </a:solidFill>
            </a:endParaRPr>
          </a:p>
        </p:txBody>
      </p:sp>
    </p:spTree>
    <p:extLst>
      <p:ext uri="{BB962C8B-B14F-4D97-AF65-F5344CB8AC3E}">
        <p14:creationId xmlns:p14="http://schemas.microsoft.com/office/powerpoint/2010/main" val="3668403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576"/>
            <a:ext cx="8686800" cy="990600"/>
          </a:xfrm>
        </p:spPr>
        <p:txBody>
          <a:bodyPr>
            <a:normAutofit fontScale="90000"/>
          </a:bodyPr>
          <a:lstStyle/>
          <a:p>
            <a:r>
              <a:rPr lang="tr-TR" dirty="0" smtClean="0"/>
              <a:t>1. Müsaade Edilebilir Yükün Belirlenmesi</a:t>
            </a:r>
            <a:endParaRPr lang="tr-TR"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5816" y="1406739"/>
            <a:ext cx="8239646" cy="536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4869160"/>
            <a:ext cx="720080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1043608" y="5949280"/>
            <a:ext cx="720080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837310" y="1474950"/>
            <a:ext cx="8046807" cy="1773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bg2">
                    <a:lumMod val="50000"/>
                  </a:schemeClr>
                </a:solidFill>
              </a:rPr>
              <a:t>Müsaade Edilebilir Yükün Kalite Standartları Göz Önüne Alınarak Hesaplanması</a:t>
            </a:r>
            <a:endParaRPr lang="tr-TR" sz="2800" dirty="0">
              <a:solidFill>
                <a:schemeClr val="bg2">
                  <a:lumMod val="50000"/>
                </a:schemeClr>
              </a:solidFill>
            </a:endParaRPr>
          </a:p>
        </p:txBody>
      </p:sp>
      <p:sp>
        <p:nvSpPr>
          <p:cNvPr id="9" name="Rectangle 8"/>
          <p:cNvSpPr/>
          <p:nvPr/>
        </p:nvSpPr>
        <p:spPr>
          <a:xfrm>
            <a:off x="982365" y="3392062"/>
            <a:ext cx="7704435" cy="326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spcAft>
                <a:spcPts val="1200"/>
              </a:spcAft>
            </a:pPr>
            <a:r>
              <a:rPr lang="tr-TR" sz="3200" dirty="0" smtClean="0">
                <a:solidFill>
                  <a:schemeClr val="bg2">
                    <a:lumMod val="50000"/>
                  </a:schemeClr>
                </a:solidFill>
              </a:rPr>
              <a:t>1</a:t>
            </a:r>
            <a:r>
              <a:rPr lang="tr-TR" sz="3200" dirty="0">
                <a:solidFill>
                  <a:schemeClr val="bg2">
                    <a:lumMod val="50000"/>
                  </a:schemeClr>
                </a:solidFill>
              </a:rPr>
              <a:t>. Basit </a:t>
            </a:r>
            <a:r>
              <a:rPr lang="tr-TR" sz="3200" dirty="0" smtClean="0">
                <a:solidFill>
                  <a:schemeClr val="bg2">
                    <a:lumMod val="50000"/>
                  </a:schemeClr>
                </a:solidFill>
              </a:rPr>
              <a:t>metot (Kütle </a:t>
            </a:r>
            <a:r>
              <a:rPr lang="tr-TR" sz="3200" dirty="0">
                <a:solidFill>
                  <a:schemeClr val="bg2">
                    <a:lumMod val="50000"/>
                  </a:schemeClr>
                </a:solidFill>
              </a:rPr>
              <a:t>denge </a:t>
            </a:r>
            <a:r>
              <a:rPr lang="tr-TR" sz="3200" dirty="0" smtClean="0">
                <a:solidFill>
                  <a:schemeClr val="bg2">
                    <a:lumMod val="50000"/>
                  </a:schemeClr>
                </a:solidFill>
              </a:rPr>
              <a:t>yaklaşımı)</a:t>
            </a:r>
            <a:endParaRPr lang="tr-TR" sz="3200" dirty="0">
              <a:solidFill>
                <a:schemeClr val="bg2">
                  <a:lumMod val="50000"/>
                </a:schemeClr>
              </a:solidFill>
            </a:endParaRPr>
          </a:p>
          <a:p>
            <a:pPr lvl="1">
              <a:spcBef>
                <a:spcPts val="1200"/>
              </a:spcBef>
              <a:spcAft>
                <a:spcPts val="1200"/>
              </a:spcAft>
            </a:pPr>
            <a:r>
              <a:rPr lang="tr-TR" sz="3200" dirty="0">
                <a:solidFill>
                  <a:schemeClr val="bg2">
                    <a:lumMod val="50000"/>
                  </a:schemeClr>
                </a:solidFill>
              </a:rPr>
              <a:t>2. Kompleks </a:t>
            </a:r>
            <a:r>
              <a:rPr lang="tr-TR" sz="3200" dirty="0" smtClean="0">
                <a:solidFill>
                  <a:schemeClr val="bg2">
                    <a:lumMod val="50000"/>
                  </a:schemeClr>
                </a:solidFill>
              </a:rPr>
              <a:t>metot (Modeller)</a:t>
            </a:r>
            <a:endParaRPr lang="tr-TR" sz="3200" dirty="0">
              <a:solidFill>
                <a:schemeClr val="bg2">
                  <a:lumMod val="50000"/>
                </a:schemeClr>
              </a:solidFill>
            </a:endParaRPr>
          </a:p>
        </p:txBody>
      </p:sp>
    </p:spTree>
    <p:extLst>
      <p:ext uri="{BB962C8B-B14F-4D97-AF65-F5344CB8AC3E}">
        <p14:creationId xmlns:p14="http://schemas.microsoft.com/office/powerpoint/2010/main" val="35094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dirty="0" smtClean="0"/>
              <a:t>Emisyon Limit Değerlerinin </a:t>
            </a:r>
            <a:br>
              <a:rPr lang="tr-TR" sz="3200" dirty="0" smtClean="0"/>
            </a:br>
            <a:r>
              <a:rPr lang="tr-TR" sz="3200" dirty="0" smtClean="0"/>
              <a:t>Belirlenmesinde Temel Yaklaşımlar</a:t>
            </a:r>
            <a:endParaRPr lang="en-US" sz="3200" dirty="0"/>
          </a:p>
        </p:txBody>
      </p:sp>
      <p:sp>
        <p:nvSpPr>
          <p:cNvPr id="11" name="Text Placeholder 3"/>
          <p:cNvSpPr txBox="1">
            <a:spLocks/>
          </p:cNvSpPr>
          <p:nvPr/>
        </p:nvSpPr>
        <p:spPr>
          <a:xfrm>
            <a:off x="619760" y="1499235"/>
            <a:ext cx="4040188" cy="685800"/>
          </a:xfrm>
          <a:prstGeom prst="rect">
            <a:avLst/>
          </a:prstGeom>
          <a:noFill/>
          <a:ln>
            <a:noFill/>
          </a:ln>
        </p:spPr>
        <p:txBody>
          <a:bodyPr vert="horz" lIns="91440" tIns="45720" rIns="91440" bIns="45720" rtlCol="0" anchor="b" anchorCtr="0">
            <a:normAutofit fontScale="925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accent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tr-TR" dirty="0" smtClean="0">
                <a:solidFill>
                  <a:srgbClr val="0F5AC8"/>
                </a:solidFill>
                <a:latin typeface="Arial Black" panose="020B0A04020102020204" pitchFamily="34" charset="0"/>
              </a:rPr>
              <a:t>Teknoloji Bazlı Deşarj Standartları</a:t>
            </a:r>
            <a:endParaRPr lang="en-US" dirty="0" smtClean="0">
              <a:solidFill>
                <a:srgbClr val="0F5AC8"/>
              </a:solidFill>
              <a:latin typeface="Arial Black" panose="020B0A04020102020204" pitchFamily="34" charset="0"/>
            </a:endParaRPr>
          </a:p>
        </p:txBody>
      </p:sp>
      <p:sp>
        <p:nvSpPr>
          <p:cNvPr id="12" name="Text Placeholder 5"/>
          <p:cNvSpPr txBox="1">
            <a:spLocks/>
          </p:cNvSpPr>
          <p:nvPr/>
        </p:nvSpPr>
        <p:spPr>
          <a:xfrm>
            <a:off x="4800600" y="1447800"/>
            <a:ext cx="4041775" cy="685800"/>
          </a:xfrm>
          <a:prstGeom prst="rect">
            <a:avLst/>
          </a:prstGeom>
          <a:noFill/>
          <a:ln>
            <a:noFill/>
          </a:ln>
        </p:spPr>
        <p:txBody>
          <a:bodyPr vert="horz" lIns="91440" tIns="45720" rIns="91440" bIns="45720" rtlCol="0" anchor="b" anchorCtr="0">
            <a:normAutofit fontScale="925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accent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tr-TR" dirty="0" smtClean="0">
                <a:solidFill>
                  <a:srgbClr val="0F5AC8"/>
                </a:solidFill>
                <a:latin typeface="Arial Black" panose="020B0A04020102020204" pitchFamily="34" charset="0"/>
              </a:rPr>
              <a:t>Su Kalitesi Bazlı Deşarj Standartları</a:t>
            </a:r>
            <a:endParaRPr lang="en-US" dirty="0">
              <a:solidFill>
                <a:srgbClr val="0F5AC8"/>
              </a:solidFill>
              <a:latin typeface="Arial Black" panose="020B0A04020102020204" pitchFamily="34" charset="0"/>
            </a:endParaRPr>
          </a:p>
        </p:txBody>
      </p:sp>
      <p:sp>
        <p:nvSpPr>
          <p:cNvPr id="13" name="Content Placeholder 4"/>
          <p:cNvSpPr txBox="1">
            <a:spLocks/>
          </p:cNvSpPr>
          <p:nvPr/>
        </p:nvSpPr>
        <p:spPr>
          <a:xfrm>
            <a:off x="609600" y="2286000"/>
            <a:ext cx="4038600" cy="4038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tr-TR" dirty="0" smtClean="0"/>
              <a:t>Kirlilik önleme ve kontrol stratejileri baz alınarak belirlenir.</a:t>
            </a:r>
          </a:p>
          <a:p>
            <a:r>
              <a:rPr lang="tr-TR" dirty="0" smtClean="0"/>
              <a:t>Boru  çıkışı limitlerdir.</a:t>
            </a:r>
          </a:p>
          <a:p>
            <a:pPr lvl="1"/>
            <a:r>
              <a:rPr lang="tr-TR" dirty="0" smtClean="0"/>
              <a:t>Sektöre özel deşarj standartları</a:t>
            </a:r>
          </a:p>
          <a:p>
            <a:pPr lvl="1"/>
            <a:r>
              <a:rPr lang="tr-TR" dirty="0" smtClean="0"/>
              <a:t>Duruma özel deşarj standartları</a:t>
            </a:r>
          </a:p>
          <a:p>
            <a:endParaRPr lang="en-US" dirty="0"/>
          </a:p>
        </p:txBody>
      </p:sp>
      <p:sp>
        <p:nvSpPr>
          <p:cNvPr id="14" name="Content Placeholder 6"/>
          <p:cNvSpPr txBox="1">
            <a:spLocks/>
          </p:cNvSpPr>
          <p:nvPr/>
        </p:nvSpPr>
        <p:spPr>
          <a:xfrm>
            <a:off x="4800600" y="2286000"/>
            <a:ext cx="4038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tr-TR" dirty="0" smtClean="0"/>
              <a:t>Alıcı ortam için belirlenmiş olan çevresel kalite standardına göre tanımlanır.</a:t>
            </a:r>
          </a:p>
          <a:p>
            <a:r>
              <a:rPr lang="tr-TR" dirty="0" smtClean="0"/>
              <a:t>Deşarjın alıcı su kütlesi üzerinde yaratacağı olumsuz etki esas alınır.</a:t>
            </a:r>
          </a:p>
          <a:p>
            <a:r>
              <a:rPr lang="tr-TR" dirty="0" smtClean="0"/>
              <a:t>Genellikle, teknoloji bazlı standartlar yetersiz kaldığında uygulanır. </a:t>
            </a:r>
          </a:p>
          <a:p>
            <a:r>
              <a:rPr lang="tr-TR" dirty="0" smtClean="0"/>
              <a:t>Genellikle, en kötü senaryoya  göre belirlenir.</a:t>
            </a:r>
            <a:endParaRPr lang="en-US" dirty="0"/>
          </a:p>
        </p:txBody>
      </p:sp>
    </p:spTree>
    <p:extLst>
      <p:ext uri="{BB962C8B-B14F-4D97-AF65-F5344CB8AC3E}">
        <p14:creationId xmlns:p14="http://schemas.microsoft.com/office/powerpoint/2010/main" val="3498898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2. Mevcut Yükün Belirlenmesi</a:t>
            </a:r>
            <a:endParaRPr lang="tr-TR"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608" y="1654299"/>
            <a:ext cx="7238669" cy="465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20607" y="1700808"/>
            <a:ext cx="7041615" cy="2409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bg2">
                    <a:lumMod val="50000"/>
                  </a:schemeClr>
                </a:solidFill>
              </a:rPr>
              <a:t>İzleme verilerini kullanılarak mevcut yükün hesaplanması</a:t>
            </a:r>
            <a:endParaRPr lang="tr-TR" sz="2800" b="1" dirty="0">
              <a:solidFill>
                <a:schemeClr val="bg2">
                  <a:lumMod val="50000"/>
                </a:schemeClr>
              </a:solidFill>
            </a:endParaRPr>
          </a:p>
        </p:txBody>
      </p:sp>
    </p:spTree>
    <p:extLst>
      <p:ext uri="{BB962C8B-B14F-4D97-AF65-F5344CB8AC3E}">
        <p14:creationId xmlns:p14="http://schemas.microsoft.com/office/powerpoint/2010/main" val="218739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3. Gerekli Yük Azaltımı ve Hedefler</a:t>
            </a:r>
            <a:endParaRPr lang="tr-T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608" y="1607691"/>
            <a:ext cx="7178793" cy="455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72006" y="1700808"/>
            <a:ext cx="3951715" cy="2832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1200"/>
              </a:spcBef>
              <a:spcAft>
                <a:spcPts val="1200"/>
              </a:spcAft>
              <a:buFont typeface="Arial" panose="020B0604020202020204" pitchFamily="34" charset="0"/>
              <a:buChar char="•"/>
            </a:pPr>
            <a:r>
              <a:rPr lang="tr-TR" sz="2800" dirty="0" smtClean="0">
                <a:solidFill>
                  <a:schemeClr val="bg2">
                    <a:lumMod val="50000"/>
                  </a:schemeClr>
                </a:solidFill>
              </a:rPr>
              <a:t>Matematiksel Modeller </a:t>
            </a:r>
          </a:p>
          <a:p>
            <a:pPr marL="457200" indent="-457200">
              <a:spcBef>
                <a:spcPts val="1200"/>
              </a:spcBef>
              <a:spcAft>
                <a:spcPts val="1200"/>
              </a:spcAft>
              <a:buFont typeface="Arial" panose="020B0604020202020204" pitchFamily="34" charset="0"/>
              <a:buChar char="•"/>
            </a:pPr>
            <a:r>
              <a:rPr lang="tr-TR" sz="2800" dirty="0" smtClean="0">
                <a:solidFill>
                  <a:schemeClr val="bg2">
                    <a:lumMod val="50000"/>
                  </a:schemeClr>
                </a:solidFill>
              </a:rPr>
              <a:t>Modelsiz yaklaşımlar</a:t>
            </a:r>
            <a:endParaRPr lang="tr-TR" sz="2800" dirty="0">
              <a:solidFill>
                <a:schemeClr val="bg2">
                  <a:lumMod val="50000"/>
                </a:schemeClr>
              </a:solidFill>
            </a:endParaRPr>
          </a:p>
        </p:txBody>
      </p:sp>
      <p:sp>
        <p:nvSpPr>
          <p:cNvPr id="6" name="Rectangle 5"/>
          <p:cNvSpPr/>
          <p:nvPr/>
        </p:nvSpPr>
        <p:spPr>
          <a:xfrm>
            <a:off x="1115616" y="1700808"/>
            <a:ext cx="2592288" cy="1872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bg2">
                    <a:lumMod val="50000"/>
                  </a:schemeClr>
                </a:solidFill>
              </a:rPr>
              <a:t>Hedef kalitenin sağlanması için gerekli yük azaltımının belirlenmesi</a:t>
            </a:r>
            <a:endParaRPr lang="tr-TR" sz="2400" dirty="0">
              <a:solidFill>
                <a:schemeClr val="bg2">
                  <a:lumMod val="50000"/>
                </a:schemeClr>
              </a:solidFill>
            </a:endParaRPr>
          </a:p>
        </p:txBody>
      </p:sp>
    </p:spTree>
    <p:extLst>
      <p:ext uri="{BB962C8B-B14F-4D97-AF65-F5344CB8AC3E}">
        <p14:creationId xmlns:p14="http://schemas.microsoft.com/office/powerpoint/2010/main" val="1549722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Bağlantı Analizi</a:t>
            </a:r>
            <a:endParaRPr lang="tr-TR" dirty="0"/>
          </a:p>
        </p:txBody>
      </p:sp>
      <p:sp>
        <p:nvSpPr>
          <p:cNvPr id="3" name="Content Placeholder 2"/>
          <p:cNvSpPr>
            <a:spLocks noGrp="1"/>
          </p:cNvSpPr>
          <p:nvPr>
            <p:ph idx="1"/>
          </p:nvPr>
        </p:nvSpPr>
        <p:spPr>
          <a:xfrm>
            <a:off x="457199" y="1600200"/>
            <a:ext cx="8388417" cy="4876800"/>
          </a:xfrm>
        </p:spPr>
        <p:txBody>
          <a:bodyPr>
            <a:normAutofit/>
          </a:bodyPr>
          <a:lstStyle/>
          <a:p>
            <a:pPr marL="0" indent="0">
              <a:spcBef>
                <a:spcPts val="1200"/>
              </a:spcBef>
              <a:spcAft>
                <a:spcPts val="1200"/>
              </a:spcAft>
              <a:buNone/>
            </a:pPr>
            <a:r>
              <a:rPr lang="tr-TR" sz="3200" i="1" dirty="0" smtClean="0"/>
              <a:t>Kirletici yük – Su kalitesi ilişkisi</a:t>
            </a:r>
          </a:p>
          <a:p>
            <a:pPr>
              <a:spcBef>
                <a:spcPts val="1200"/>
              </a:spcBef>
              <a:spcAft>
                <a:spcPts val="1200"/>
              </a:spcAft>
            </a:pPr>
            <a:r>
              <a:rPr lang="tr-TR" b="1" dirty="0" smtClean="0"/>
              <a:t>Matematiksel </a:t>
            </a:r>
            <a:r>
              <a:rPr lang="tr-TR" b="1" dirty="0"/>
              <a:t>modeller </a:t>
            </a:r>
            <a:r>
              <a:rPr lang="tr-TR" dirty="0"/>
              <a:t>(kaynaklar ve bu  kaynakların yakın çevre ve mansap alanlara etkileri arasındaki ilişkileri ortaya koyarak, yük paylaşımlarının </a:t>
            </a:r>
            <a:r>
              <a:rPr lang="tr-TR" dirty="0" smtClean="0"/>
              <a:t>önceliklendirilmesinde </a:t>
            </a:r>
            <a:r>
              <a:rPr lang="tr-TR" dirty="0"/>
              <a:t>esneklik sağlar) </a:t>
            </a:r>
          </a:p>
          <a:p>
            <a:pPr>
              <a:spcBef>
                <a:spcPts val="1200"/>
              </a:spcBef>
              <a:spcAft>
                <a:spcPts val="1200"/>
              </a:spcAft>
            </a:pPr>
            <a:r>
              <a:rPr lang="tr-TR" b="1" dirty="0" smtClean="0"/>
              <a:t>Modelsiz </a:t>
            </a:r>
            <a:r>
              <a:rPr lang="tr-TR" b="1" dirty="0"/>
              <a:t>yaklaşımlar </a:t>
            </a:r>
            <a:r>
              <a:rPr lang="tr-TR" dirty="0"/>
              <a:t>(hidrolojik ağın </a:t>
            </a:r>
            <a:r>
              <a:rPr lang="tr-TR" dirty="0" smtClean="0"/>
              <a:t>tamamını </a:t>
            </a:r>
            <a:r>
              <a:rPr lang="tr-TR" dirty="0"/>
              <a:t>ya da göreceli etkileri doğrudan simule etmese de kaynakları ve etkilerini kapsamlı bir şekilde ortaya koyabilir). </a:t>
            </a:r>
          </a:p>
          <a:p>
            <a:pPr marL="0" indent="0">
              <a:spcBef>
                <a:spcPts val="1200"/>
              </a:spcBef>
              <a:spcAft>
                <a:spcPts val="1200"/>
              </a:spcAft>
              <a:buNone/>
            </a:pPr>
            <a:endParaRPr lang="tr-TR" sz="3200" dirty="0" smtClean="0"/>
          </a:p>
          <a:p>
            <a:pPr marL="0" indent="0">
              <a:spcBef>
                <a:spcPts val="1200"/>
              </a:spcBef>
              <a:spcAft>
                <a:spcPts val="1200"/>
              </a:spcAft>
              <a:buNone/>
            </a:pPr>
            <a:endParaRPr lang="tr-TR" sz="3200" dirty="0"/>
          </a:p>
          <a:p>
            <a:pPr marL="0" indent="0">
              <a:spcBef>
                <a:spcPts val="1200"/>
              </a:spcBef>
              <a:spcAft>
                <a:spcPts val="1200"/>
              </a:spcAft>
              <a:buNone/>
            </a:pPr>
            <a:endParaRPr lang="tr-TR" sz="3200" dirty="0" smtClean="0"/>
          </a:p>
        </p:txBody>
      </p:sp>
    </p:spTree>
    <p:extLst>
      <p:ext uri="{BB962C8B-B14F-4D97-AF65-F5344CB8AC3E}">
        <p14:creationId xmlns:p14="http://schemas.microsoft.com/office/powerpoint/2010/main" val="1269432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990600"/>
          </a:xfrm>
        </p:spPr>
        <p:txBody>
          <a:bodyPr>
            <a:normAutofit fontScale="90000"/>
          </a:bodyPr>
          <a:lstStyle/>
          <a:p>
            <a:r>
              <a:rPr lang="tr-TR" dirty="0"/>
              <a:t>Bağlantı </a:t>
            </a:r>
            <a:r>
              <a:rPr lang="tr-TR" dirty="0" smtClean="0"/>
              <a:t>Analizi - </a:t>
            </a:r>
            <a:r>
              <a:rPr lang="tr-TR" sz="3100" dirty="0"/>
              <a:t>T</a:t>
            </a:r>
            <a:r>
              <a:rPr lang="tr-TR" sz="3100" dirty="0" smtClean="0"/>
              <a:t>eknik </a:t>
            </a:r>
            <a:r>
              <a:rPr lang="tr-TR" sz="3100" dirty="0"/>
              <a:t>yaklaşımın seçimini etkileyen faktörler</a:t>
            </a: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3920" y="1209040"/>
            <a:ext cx="6898640" cy="5699760"/>
          </a:xfrm>
          <a:prstGeom prst="rect">
            <a:avLst/>
          </a:prstGeom>
          <a:noFill/>
          <a:ln>
            <a:noFill/>
          </a:ln>
        </p:spPr>
      </p:pic>
    </p:spTree>
    <p:extLst>
      <p:ext uri="{BB962C8B-B14F-4D97-AF65-F5344CB8AC3E}">
        <p14:creationId xmlns:p14="http://schemas.microsoft.com/office/powerpoint/2010/main" val="2923145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 Kullanımı</a:t>
            </a:r>
            <a:endParaRPr lang="tr-TR" dirty="0"/>
          </a:p>
        </p:txBody>
      </p:sp>
      <p:sp>
        <p:nvSpPr>
          <p:cNvPr id="3" name="Content Placeholder 2"/>
          <p:cNvSpPr>
            <a:spLocks noGrp="1"/>
          </p:cNvSpPr>
          <p:nvPr>
            <p:ph idx="1"/>
          </p:nvPr>
        </p:nvSpPr>
        <p:spPr/>
        <p:txBody>
          <a:bodyPr>
            <a:normAutofit/>
          </a:bodyPr>
          <a:lstStyle/>
          <a:p>
            <a:r>
              <a:rPr lang="tr-TR" sz="3200" dirty="0" smtClean="0"/>
              <a:t>Model Seçimini Etkileyen Faktörler:</a:t>
            </a:r>
          </a:p>
          <a:p>
            <a:pPr lvl="1"/>
            <a:r>
              <a:rPr lang="tr-TR" sz="2800" dirty="0" smtClean="0"/>
              <a:t>Veri mevcudiyeti</a:t>
            </a:r>
          </a:p>
          <a:p>
            <a:pPr lvl="1"/>
            <a:r>
              <a:rPr lang="tr-TR" sz="2800" dirty="0" smtClean="0"/>
              <a:t>GMTY uygulanan parametre (bulanıklık ?)</a:t>
            </a:r>
          </a:p>
          <a:p>
            <a:r>
              <a:rPr lang="tr-TR" sz="3200" dirty="0" smtClean="0"/>
              <a:t>Başlıca Model Tipleri</a:t>
            </a:r>
          </a:p>
          <a:p>
            <a:pPr lvl="1"/>
            <a:r>
              <a:rPr lang="tr-TR" sz="2800" dirty="0" smtClean="0"/>
              <a:t>Su kalite modelleri</a:t>
            </a:r>
          </a:p>
          <a:p>
            <a:pPr lvl="1"/>
            <a:r>
              <a:rPr lang="tr-TR" sz="2800" dirty="0" smtClean="0"/>
              <a:t>Nehir havzası modelleri</a:t>
            </a:r>
          </a:p>
          <a:p>
            <a:r>
              <a:rPr lang="tr-TR" sz="3200" dirty="0" smtClean="0"/>
              <a:t>EPA tarafından önerilen modeller</a:t>
            </a:r>
          </a:p>
          <a:p>
            <a:pPr marL="0" indent="0">
              <a:buNone/>
            </a:pPr>
            <a:endParaRPr lang="tr-TR" sz="3200" dirty="0" smtClean="0"/>
          </a:p>
        </p:txBody>
      </p:sp>
    </p:spTree>
    <p:extLst>
      <p:ext uri="{BB962C8B-B14F-4D97-AF65-F5344CB8AC3E}">
        <p14:creationId xmlns:p14="http://schemas.microsoft.com/office/powerpoint/2010/main" val="1558928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Modeller</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35337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767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90872" y="413792"/>
            <a:ext cx="8229600" cy="1143000"/>
          </a:xfrm>
        </p:spPr>
        <p:txBody>
          <a:bodyPr>
            <a:normAutofit/>
          </a:bodyPr>
          <a:lstStyle/>
          <a:p>
            <a:pPr eaLnBrk="1" hangingPunct="1">
              <a:defRPr/>
            </a:pPr>
            <a:r>
              <a:rPr lang="tr-TR" altLang="tr-TR" sz="3000" b="1" dirty="0" smtClean="0"/>
              <a:t>Ne derece kompleks modellere ihtiyaç var </a:t>
            </a:r>
            <a:r>
              <a:rPr lang="en-US" altLang="tr-TR" sz="3000" b="1" dirty="0" smtClean="0"/>
              <a:t>?</a:t>
            </a:r>
          </a:p>
        </p:txBody>
      </p:sp>
      <p:sp>
        <p:nvSpPr>
          <p:cNvPr id="96259" name="Rectangle 3"/>
          <p:cNvSpPr>
            <a:spLocks noGrp="1" noChangeArrowheads="1"/>
          </p:cNvSpPr>
          <p:nvPr>
            <p:ph type="body" idx="1"/>
          </p:nvPr>
        </p:nvSpPr>
        <p:spPr>
          <a:xfrm>
            <a:off x="533400" y="1700808"/>
            <a:ext cx="8382000" cy="4800600"/>
          </a:xfrm>
          <a:extLst>
            <a:ext uri="{91240B29-F687-4F45-9708-019B960494DF}">
              <a14:hiddenLine xmlns:a14="http://schemas.microsoft.com/office/drawing/2010/main" w="9525" cap="flat" cmpd="sng" algn="ctr">
                <a:solidFill>
                  <a:schemeClr val="bg1"/>
                </a:solidFill>
                <a:prstDash val="solid"/>
                <a:miter lim="800000"/>
                <a:headEnd type="none" w="med" len="med"/>
                <a:tailEnd type="none" w="med" len="med"/>
              </a14:hiddenLine>
            </a:ext>
          </a:extLst>
        </p:spPr>
        <p:txBody>
          <a:bodyPr>
            <a:normAutofit fontScale="92500" lnSpcReduction="20000"/>
          </a:bodyPr>
          <a:lstStyle/>
          <a:p>
            <a:pPr eaLnBrk="1" hangingPunct="1">
              <a:lnSpc>
                <a:spcPct val="90000"/>
              </a:lnSpc>
              <a:defRPr/>
            </a:pPr>
            <a:r>
              <a:rPr lang="tr-TR" altLang="tr-TR" sz="2400" dirty="0" smtClean="0"/>
              <a:t>Ne derece kompleks modeller ihtiyaç var?</a:t>
            </a:r>
            <a:endParaRPr lang="en-US" altLang="tr-TR" sz="2400" dirty="0" smtClean="0"/>
          </a:p>
          <a:p>
            <a:pPr lvl="1" eaLnBrk="1" hangingPunct="1">
              <a:lnSpc>
                <a:spcPct val="90000"/>
              </a:lnSpc>
              <a:defRPr/>
            </a:pPr>
            <a:r>
              <a:rPr lang="tr-TR" altLang="tr-TR" sz="2000" dirty="0" smtClean="0"/>
              <a:t>Çevresel sistemin ne derece kompleks olduğu</a:t>
            </a:r>
          </a:p>
          <a:p>
            <a:pPr lvl="1" eaLnBrk="1" hangingPunct="1">
              <a:lnSpc>
                <a:spcPct val="90000"/>
              </a:lnSpc>
              <a:defRPr/>
            </a:pPr>
            <a:r>
              <a:rPr lang="tr-TR" altLang="tr-TR" sz="2000" dirty="0" smtClean="0"/>
              <a:t>İlgilendiğimiz kirleticinin ne derece kompleks olduğu</a:t>
            </a:r>
          </a:p>
          <a:p>
            <a:pPr lvl="1" eaLnBrk="1" hangingPunct="1">
              <a:lnSpc>
                <a:spcPct val="90000"/>
              </a:lnSpc>
              <a:defRPr/>
            </a:pPr>
            <a:r>
              <a:rPr lang="tr-TR" altLang="tr-TR" sz="2000" dirty="0" smtClean="0"/>
              <a:t>Ne hassasiyette sonuç istediğimiz</a:t>
            </a:r>
            <a:endParaRPr lang="en-US" altLang="tr-TR" sz="2000" dirty="0" smtClean="0"/>
          </a:p>
          <a:p>
            <a:pPr eaLnBrk="1" hangingPunct="1">
              <a:lnSpc>
                <a:spcPct val="90000"/>
              </a:lnSpc>
              <a:defRPr/>
            </a:pPr>
            <a:r>
              <a:rPr lang="tr-TR" altLang="tr-TR" sz="2400" dirty="0" smtClean="0"/>
              <a:t>Gerekenden daha basit model kullanımı;</a:t>
            </a:r>
            <a:r>
              <a:rPr lang="en-US" altLang="tr-TR" sz="2400" dirty="0" smtClean="0"/>
              <a:t> </a:t>
            </a:r>
          </a:p>
          <a:p>
            <a:pPr lvl="1" eaLnBrk="1" hangingPunct="1">
              <a:lnSpc>
                <a:spcPct val="90000"/>
              </a:lnSpc>
              <a:defRPr/>
            </a:pPr>
            <a:r>
              <a:rPr lang="tr-TR" altLang="tr-TR" sz="2000" dirty="0" smtClean="0"/>
              <a:t>Kilit prosesleri gözden kaçırıp, gerekenden fazla ekstrapolasyon yapabiliriz</a:t>
            </a:r>
            <a:r>
              <a:rPr lang="en-US" altLang="tr-TR" sz="2000" dirty="0" smtClean="0"/>
              <a:t>  </a:t>
            </a:r>
          </a:p>
          <a:p>
            <a:pPr lvl="1" eaLnBrk="1" hangingPunct="1">
              <a:lnSpc>
                <a:spcPct val="90000"/>
              </a:lnSpc>
              <a:defRPr/>
            </a:pPr>
            <a:r>
              <a:rPr lang="tr-TR" altLang="tr-TR" sz="2000" dirty="0" smtClean="0"/>
              <a:t>Yönetimsel kararlar için gerek duyduğumuz yanıtları üretemeyebiliriz</a:t>
            </a:r>
          </a:p>
          <a:p>
            <a:pPr lvl="1" eaLnBrk="1" hangingPunct="1">
              <a:lnSpc>
                <a:spcPct val="90000"/>
              </a:lnSpc>
              <a:defRPr/>
            </a:pPr>
            <a:r>
              <a:rPr lang="tr-TR" altLang="tr-TR" sz="2000" dirty="0" smtClean="0"/>
              <a:t>Değişen koşullar altında ne tür çözümler noktasında yetersiz olabilir</a:t>
            </a:r>
            <a:endParaRPr lang="en-US" altLang="tr-TR" sz="2000" dirty="0" smtClean="0"/>
          </a:p>
          <a:p>
            <a:pPr eaLnBrk="1" hangingPunct="1">
              <a:lnSpc>
                <a:spcPct val="90000"/>
              </a:lnSpc>
              <a:defRPr/>
            </a:pPr>
            <a:r>
              <a:rPr lang="tr-TR" altLang="tr-TR" sz="2400" dirty="0" smtClean="0"/>
              <a:t>Gerekenden daha kompleks model kullanımı;</a:t>
            </a:r>
            <a:r>
              <a:rPr lang="en-US" altLang="tr-TR" sz="2400" dirty="0" smtClean="0"/>
              <a:t> </a:t>
            </a:r>
          </a:p>
          <a:p>
            <a:pPr lvl="1" eaLnBrk="1" hangingPunct="1">
              <a:lnSpc>
                <a:spcPct val="90000"/>
              </a:lnSpc>
              <a:defRPr/>
            </a:pPr>
            <a:r>
              <a:rPr lang="tr-TR" altLang="tr-TR" sz="2000" dirty="0" smtClean="0"/>
              <a:t>Gereksiz veri ve hesaplamalar</a:t>
            </a:r>
          </a:p>
          <a:p>
            <a:pPr lvl="1" eaLnBrk="1" hangingPunct="1">
              <a:lnSpc>
                <a:spcPct val="90000"/>
              </a:lnSpc>
              <a:defRPr/>
            </a:pPr>
            <a:r>
              <a:rPr lang="tr-TR" altLang="tr-TR" sz="2000" dirty="0" smtClean="0"/>
              <a:t>Gereksiz belirsizlik</a:t>
            </a:r>
          </a:p>
          <a:p>
            <a:pPr lvl="1" eaLnBrk="1" hangingPunct="1">
              <a:lnSpc>
                <a:spcPct val="90000"/>
              </a:lnSpc>
              <a:defRPr/>
            </a:pPr>
            <a:r>
              <a:rPr lang="tr-TR" altLang="tr-TR" sz="2000" dirty="0" smtClean="0"/>
              <a:t>Problemlere odaklanmak yerine sonsuz analizler</a:t>
            </a:r>
          </a:p>
        </p:txBody>
      </p:sp>
    </p:spTree>
    <p:extLst>
      <p:ext uri="{BB962C8B-B14F-4D97-AF65-F5344CB8AC3E}">
        <p14:creationId xmlns:p14="http://schemas.microsoft.com/office/powerpoint/2010/main" val="1710670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Modelsiz Yaklaşımlar</a:t>
            </a:r>
            <a:endParaRPr lang="tr-TR" dirty="0"/>
          </a:p>
        </p:txBody>
      </p:sp>
      <p:sp>
        <p:nvSpPr>
          <p:cNvPr id="3" name="Content Placeholder 2"/>
          <p:cNvSpPr>
            <a:spLocks noGrp="1"/>
          </p:cNvSpPr>
          <p:nvPr>
            <p:ph idx="1"/>
          </p:nvPr>
        </p:nvSpPr>
        <p:spPr/>
        <p:txBody>
          <a:bodyPr>
            <a:normAutofit/>
          </a:bodyPr>
          <a:lstStyle/>
          <a:p>
            <a:pPr>
              <a:spcBef>
                <a:spcPts val="1200"/>
              </a:spcBef>
              <a:spcAft>
                <a:spcPts val="1200"/>
              </a:spcAft>
            </a:pPr>
            <a:r>
              <a:rPr lang="tr-TR" sz="3200" dirty="0" smtClean="0"/>
              <a:t>Yük süre yaklaşımı</a:t>
            </a:r>
          </a:p>
          <a:p>
            <a:pPr>
              <a:spcBef>
                <a:spcPts val="1200"/>
              </a:spcBef>
              <a:spcAft>
                <a:spcPts val="1200"/>
              </a:spcAft>
            </a:pPr>
            <a:r>
              <a:rPr lang="tr-TR" sz="3200" dirty="0" smtClean="0"/>
              <a:t>Kütle dengesi (yatışkan hal) yaklaşımı</a:t>
            </a:r>
          </a:p>
          <a:p>
            <a:pPr>
              <a:spcBef>
                <a:spcPts val="1200"/>
              </a:spcBef>
              <a:spcAft>
                <a:spcPts val="1200"/>
              </a:spcAft>
            </a:pPr>
            <a:r>
              <a:rPr lang="tr-TR" sz="3200" dirty="0" smtClean="0"/>
              <a:t>% azaltım</a:t>
            </a:r>
          </a:p>
          <a:p>
            <a:pPr>
              <a:spcBef>
                <a:spcPts val="1200"/>
              </a:spcBef>
              <a:spcAft>
                <a:spcPts val="1200"/>
              </a:spcAft>
            </a:pPr>
            <a:r>
              <a:rPr lang="tr-TR" sz="3200" dirty="0"/>
              <a:t>İhraç katsayıları/kirlilik </a:t>
            </a:r>
            <a:r>
              <a:rPr lang="tr-TR" sz="3200" dirty="0" smtClean="0"/>
              <a:t>bütçeleri</a:t>
            </a:r>
          </a:p>
          <a:p>
            <a:pPr>
              <a:spcBef>
                <a:spcPts val="1200"/>
              </a:spcBef>
              <a:spcAft>
                <a:spcPts val="1200"/>
              </a:spcAft>
            </a:pPr>
            <a:endParaRPr lang="tr-TR" sz="3200" dirty="0"/>
          </a:p>
        </p:txBody>
      </p:sp>
    </p:spTree>
    <p:extLst>
      <p:ext uri="{BB962C8B-B14F-4D97-AF65-F5344CB8AC3E}">
        <p14:creationId xmlns:p14="http://schemas.microsoft.com/office/powerpoint/2010/main" val="491292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Yük süre </a:t>
            </a:r>
            <a:r>
              <a:rPr lang="tr-TR" dirty="0" smtClean="0"/>
              <a:t>yaklaşımı</a:t>
            </a:r>
            <a:endParaRPr lang="tr-TR" dirty="0"/>
          </a:p>
        </p:txBody>
      </p:sp>
      <p:sp>
        <p:nvSpPr>
          <p:cNvPr id="3" name="Content Placeholder 2"/>
          <p:cNvSpPr>
            <a:spLocks noGrp="1"/>
          </p:cNvSpPr>
          <p:nvPr>
            <p:ph idx="1"/>
          </p:nvPr>
        </p:nvSpPr>
        <p:spPr/>
        <p:txBody>
          <a:bodyPr/>
          <a:lstStyle/>
          <a:p>
            <a:r>
              <a:rPr lang="tr-TR" dirty="0" smtClean="0"/>
              <a:t>Yük </a:t>
            </a:r>
            <a:r>
              <a:rPr lang="tr-TR" dirty="0"/>
              <a:t>süre yaklaşımı, yükleme kapasiteleri  eğrisinin elde edilmesi için gözlemlenen akış koşulları ve su kalitesi kriterlerini kullanmaktadır. </a:t>
            </a:r>
            <a:endParaRPr lang="tr-TR" dirty="0" smtClean="0"/>
          </a:p>
          <a:p>
            <a:pPr lvl="1"/>
            <a:r>
              <a:rPr lang="tr-TR" dirty="0" smtClean="0"/>
              <a:t>İlk </a:t>
            </a:r>
            <a:r>
              <a:rPr lang="tr-TR" dirty="0"/>
              <a:t>etapta belirli bir zaman aralığı için, geçmiş akış verilerinin birikimli sıklığı kullanılarak akış süre eğrisi oluşturulur</a:t>
            </a:r>
            <a:r>
              <a:rPr lang="tr-TR" dirty="0" smtClean="0"/>
              <a:t>.</a:t>
            </a:r>
          </a:p>
          <a:p>
            <a:pPr lvl="1"/>
            <a:r>
              <a:rPr lang="tr-TR" dirty="0" smtClean="0"/>
              <a:t>Daha </a:t>
            </a:r>
            <a:r>
              <a:rPr lang="tr-TR" dirty="0"/>
              <a:t>sonra bir su kalitesi kriteri ya da hedef konsantrasyon, gözlemlenen akış miktarı ile çarpılarak kirlilik yükünü gösteren bir eğri elde edilir. Bu eğri, izin verilen yüklerin, günlük akış bazında dağılımını temsil ederek, su kütlesinin yükleme kapasitesini verir.</a:t>
            </a:r>
          </a:p>
          <a:p>
            <a:endParaRPr lang="tr-TR" dirty="0"/>
          </a:p>
        </p:txBody>
      </p:sp>
    </p:spTree>
    <p:extLst>
      <p:ext uri="{BB962C8B-B14F-4D97-AF65-F5344CB8AC3E}">
        <p14:creationId xmlns:p14="http://schemas.microsoft.com/office/powerpoint/2010/main" val="1621169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Kütle dengesi</a:t>
            </a:r>
          </a:p>
        </p:txBody>
      </p:sp>
      <p:sp>
        <p:nvSpPr>
          <p:cNvPr id="3" name="Content Placeholder 2"/>
          <p:cNvSpPr>
            <a:spLocks noGrp="1"/>
          </p:cNvSpPr>
          <p:nvPr>
            <p:ph idx="1"/>
          </p:nvPr>
        </p:nvSpPr>
        <p:spPr/>
        <p:txBody>
          <a:bodyPr>
            <a:normAutofit fontScale="92500"/>
          </a:bodyPr>
          <a:lstStyle/>
          <a:p>
            <a:r>
              <a:rPr lang="tr-TR" dirty="0" smtClean="0"/>
              <a:t>Su </a:t>
            </a:r>
            <a:r>
              <a:rPr lang="tr-TR" dirty="0"/>
              <a:t>kütlesi içinde  kütlenin korunumu varsayımına dayanmaktadır. Bu yaklaşım, ihraç katsayıları ya da gözlemler temel alınarak, su kütlesine karışan yükleri ve daha sonra kirleticilerin akıbeti ve taşınımlarının basit bir şekilde temsil edilmesiyle kirletici konsantrasyonlarını belirler. </a:t>
            </a:r>
            <a:endParaRPr lang="tr-TR" dirty="0" smtClean="0"/>
          </a:p>
          <a:p>
            <a:r>
              <a:rPr lang="tr-TR" dirty="0" smtClean="0"/>
              <a:t>Bu </a:t>
            </a:r>
            <a:r>
              <a:rPr lang="tr-TR" dirty="0"/>
              <a:t>aşamada, genel olarak bozunum ve çökelme gibi proseslerden kaynaklanan kayıplar ve girdiler göz önünden bulundurulur. </a:t>
            </a:r>
            <a:endParaRPr lang="tr-TR" dirty="0" smtClean="0"/>
          </a:p>
          <a:p>
            <a:r>
              <a:rPr lang="tr-TR" dirty="0" smtClean="0"/>
              <a:t>Tüm </a:t>
            </a:r>
            <a:r>
              <a:rPr lang="tr-TR" dirty="0"/>
              <a:t>kaynakların ve kayıpların göz önüne alınması ile analizin sonucunda belirlenen su kalitesi hedefine ulaşılması için izin verilen yükler ortaya konur. Kirlilik yüklerinin belirlenmesi için noktasal kaynaklardan deşarj edilen kirletici konsantrasyonları ve akış miktarları kullanılır. </a:t>
            </a:r>
          </a:p>
          <a:p>
            <a:endParaRPr lang="tr-TR" dirty="0"/>
          </a:p>
        </p:txBody>
      </p:sp>
    </p:spTree>
    <p:extLst>
      <p:ext uri="{BB962C8B-B14F-4D97-AF65-F5344CB8AC3E}">
        <p14:creationId xmlns:p14="http://schemas.microsoft.com/office/powerpoint/2010/main" val="1869804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Kombine Yaklaşım</a:t>
            </a:r>
          </a:p>
        </p:txBody>
      </p:sp>
      <p:sp>
        <p:nvSpPr>
          <p:cNvPr id="3" name="Content Placeholder 2"/>
          <p:cNvSpPr>
            <a:spLocks noGrp="1"/>
          </p:cNvSpPr>
          <p:nvPr>
            <p:ph idx="1"/>
          </p:nvPr>
        </p:nvSpPr>
        <p:spPr/>
        <p:txBody>
          <a:bodyPr/>
          <a:lstStyle/>
          <a:p>
            <a:pPr marL="0" indent="0">
              <a:spcAft>
                <a:spcPts val="1200"/>
              </a:spcAft>
              <a:buNone/>
            </a:pPr>
            <a:r>
              <a:rPr lang="tr-TR" dirty="0" smtClean="0"/>
              <a:t>Emisyon </a:t>
            </a:r>
            <a:r>
              <a:rPr lang="tr-TR" dirty="0"/>
              <a:t>limit değerlerinin belirlenmesi için en uygun </a:t>
            </a:r>
            <a:r>
              <a:rPr lang="tr-TR" dirty="0" smtClean="0"/>
              <a:t>opsiyon;</a:t>
            </a:r>
            <a:endParaRPr lang="tr-TR" dirty="0"/>
          </a:p>
          <a:p>
            <a:pPr marL="0" indent="0" algn="ctr">
              <a:spcAft>
                <a:spcPts val="1200"/>
              </a:spcAft>
              <a:buNone/>
            </a:pPr>
            <a:r>
              <a:rPr lang="tr-TR" dirty="0" smtClean="0"/>
              <a:t>«Engellenemeyecek </a:t>
            </a:r>
            <a:r>
              <a:rPr lang="tr-TR" dirty="0"/>
              <a:t>kirlilik </a:t>
            </a:r>
            <a:r>
              <a:rPr lang="tr-TR" dirty="0" smtClean="0"/>
              <a:t>yüklerinin </a:t>
            </a:r>
            <a:r>
              <a:rPr lang="tr-TR" dirty="0"/>
              <a:t>ve çevresel kalite standartlarının aşılmasını </a:t>
            </a:r>
            <a:r>
              <a:rPr lang="tr-TR" dirty="0" smtClean="0"/>
              <a:t>engeller»</a:t>
            </a:r>
            <a:endParaRPr lang="tr-TR" dirty="0"/>
          </a:p>
          <a:p>
            <a:pPr>
              <a:spcAft>
                <a:spcPts val="1200"/>
              </a:spcAft>
            </a:pPr>
            <a:endParaRPr lang="tr-TR" dirty="0"/>
          </a:p>
        </p:txBody>
      </p:sp>
    </p:spTree>
    <p:extLst>
      <p:ext uri="{BB962C8B-B14F-4D97-AF65-F5344CB8AC3E}">
        <p14:creationId xmlns:p14="http://schemas.microsoft.com/office/powerpoint/2010/main" val="3905420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Yüzde Azaltım</a:t>
            </a:r>
            <a:endParaRPr lang="tr-TR" dirty="0"/>
          </a:p>
        </p:txBody>
      </p:sp>
      <p:sp>
        <p:nvSpPr>
          <p:cNvPr id="3" name="Content Placeholder 2"/>
          <p:cNvSpPr>
            <a:spLocks noGrp="1"/>
          </p:cNvSpPr>
          <p:nvPr>
            <p:ph idx="1"/>
          </p:nvPr>
        </p:nvSpPr>
        <p:spPr/>
        <p:txBody>
          <a:bodyPr>
            <a:normAutofit fontScale="92500"/>
          </a:bodyPr>
          <a:lstStyle/>
          <a:p>
            <a:r>
              <a:rPr lang="tr-TR" dirty="0" smtClean="0"/>
              <a:t>Yükleme </a:t>
            </a:r>
            <a:r>
              <a:rPr lang="tr-TR" dirty="0"/>
              <a:t>kapasitesinin  belirlenmesi sırasında yüzey suyu konsantrasyonları ile kirletici yüklerinin bire bir orantılı olduğunu kabul eder. Mevcut kirlilik konsantrasyonları ÇKS’ler ile karşılaştırılarak gerekli yüzde azaltım miktarı hesaplanır. Bu yüzde, daha sonra mevcut durumda deşarj edilen yüklere uygulanarak, yükleme kapasitesi belirlenir. Mevcut yükler, izleme sonuçları ya da ihraç katsayıları kullanılarak bulunabilir. </a:t>
            </a:r>
          </a:p>
          <a:p>
            <a:r>
              <a:rPr lang="tr-TR" dirty="0"/>
              <a:t>Bu yöntem uygulama olarak çok basit olmakla </a:t>
            </a:r>
            <a:r>
              <a:rPr lang="tr-TR" dirty="0" smtClean="0"/>
              <a:t>beraber</a:t>
            </a:r>
            <a:r>
              <a:rPr lang="tr-TR" dirty="0"/>
              <a:t>; havza içindeki kaynaklar ve kirlenmiş kesitler arasındaki ilişkiler konusunda çok kısıtlı bilgi sağlamaktadır. Ayrıca, kütle denge analizinde olduğu gibi statik koşullar (kritik koşullar ya da uzun sureli ortalamalar) altında hesaplanma yapıldığı için yükleme ya da su kütlesi koşullarındaki çeşitliliği yansıtmamaktadır.</a:t>
            </a:r>
          </a:p>
        </p:txBody>
      </p:sp>
    </p:spTree>
    <p:extLst>
      <p:ext uri="{BB962C8B-B14F-4D97-AF65-F5344CB8AC3E}">
        <p14:creationId xmlns:p14="http://schemas.microsoft.com/office/powerpoint/2010/main" val="2516046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Export katsayıları/kirlilik </a:t>
            </a:r>
            <a:r>
              <a:rPr lang="tr-TR" dirty="0"/>
              <a:t>bütçeleri</a:t>
            </a:r>
          </a:p>
        </p:txBody>
      </p:sp>
      <p:sp>
        <p:nvSpPr>
          <p:cNvPr id="3" name="Content Placeholder 2"/>
          <p:cNvSpPr>
            <a:spLocks noGrp="1"/>
          </p:cNvSpPr>
          <p:nvPr>
            <p:ph idx="1"/>
          </p:nvPr>
        </p:nvSpPr>
        <p:spPr/>
        <p:txBody>
          <a:bodyPr>
            <a:normAutofit/>
          </a:bodyPr>
          <a:lstStyle/>
          <a:p>
            <a:r>
              <a:rPr lang="tr-TR" dirty="0" smtClean="0"/>
              <a:t>Havzada </a:t>
            </a:r>
            <a:r>
              <a:rPr lang="tr-TR" dirty="0"/>
              <a:t>gerçekleşen  prosesler ve kirletici yükleri arasındaki empirik ilişkilere dayalı </a:t>
            </a:r>
            <a:r>
              <a:rPr lang="tr-TR" dirty="0" smtClean="0"/>
              <a:t>metotlar kullanılmaktadır.</a:t>
            </a:r>
          </a:p>
          <a:p>
            <a:r>
              <a:rPr lang="tr-TR" dirty="0" smtClean="0"/>
              <a:t>Export katsayıları</a:t>
            </a:r>
            <a:r>
              <a:rPr lang="tr-TR" dirty="0"/>
              <a:t>, çeşitli arazi kullanımı ya da kaynaklara ait tipik yükleme miktarlarını temsil eder. </a:t>
            </a:r>
            <a:endParaRPr lang="tr-TR" dirty="0" smtClean="0"/>
          </a:p>
          <a:p>
            <a:r>
              <a:rPr lang="tr-TR" dirty="0" smtClean="0"/>
              <a:t>GMTY </a:t>
            </a:r>
            <a:r>
              <a:rPr lang="tr-TR" dirty="0"/>
              <a:t>analizi çerçevesinde ihraç katsayıları havza sınırları içinde arazi kullanımının dağılımına bağlı olarak mevcut yüklerin belirlenmesini sağlar. </a:t>
            </a:r>
            <a:endParaRPr lang="tr-TR" dirty="0" smtClean="0"/>
          </a:p>
          <a:p>
            <a:r>
              <a:rPr lang="tr-TR" dirty="0" smtClean="0"/>
              <a:t>Export katsayıları </a:t>
            </a:r>
            <a:r>
              <a:rPr lang="tr-TR" dirty="0"/>
              <a:t>yağış kaynaklı olmayan (noktasal kaynaklar) ile ilgili veri </a:t>
            </a:r>
            <a:r>
              <a:rPr lang="tr-TR" dirty="0" smtClean="0"/>
              <a:t>sağlamaz. </a:t>
            </a:r>
            <a:endParaRPr lang="tr-TR" dirty="0"/>
          </a:p>
        </p:txBody>
      </p:sp>
    </p:spTree>
    <p:extLst>
      <p:ext uri="{BB962C8B-B14F-4D97-AF65-F5344CB8AC3E}">
        <p14:creationId xmlns:p14="http://schemas.microsoft.com/office/powerpoint/2010/main" val="1011709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4. Yük Azaltım Senaryoları Geliştirilmesi</a:t>
            </a:r>
            <a:endParaRPr lang="tr-TR" sz="320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4712" y="1546224"/>
            <a:ext cx="8253752" cy="49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1968" y="1673630"/>
            <a:ext cx="3096000" cy="16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bg2">
                    <a:lumMod val="50000"/>
                  </a:schemeClr>
                </a:solidFill>
              </a:rPr>
              <a:t>Çeşitli Yük Azaltım Senaryolarının Geliştirilmesi</a:t>
            </a:r>
            <a:endParaRPr lang="tr-TR" sz="2400" dirty="0">
              <a:solidFill>
                <a:schemeClr val="bg2">
                  <a:lumMod val="50000"/>
                </a:schemeClr>
              </a:solidFill>
            </a:endParaRPr>
          </a:p>
        </p:txBody>
      </p:sp>
      <p:sp>
        <p:nvSpPr>
          <p:cNvPr id="5" name="Rectangle 4"/>
          <p:cNvSpPr/>
          <p:nvPr/>
        </p:nvSpPr>
        <p:spPr>
          <a:xfrm>
            <a:off x="4519155" y="1623369"/>
            <a:ext cx="4032448" cy="2736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bg2">
                    <a:lumMod val="50000"/>
                  </a:schemeClr>
                </a:solidFill>
              </a:rPr>
              <a:t>Su kalite hedeflerinin sağlanması için yapılması gereken </a:t>
            </a:r>
            <a:r>
              <a:rPr lang="tr-TR" sz="2800" dirty="0" smtClean="0">
                <a:solidFill>
                  <a:schemeClr val="bg2">
                    <a:lumMod val="50000"/>
                  </a:schemeClr>
                </a:solidFill>
              </a:rPr>
              <a:t>yük azaltımı</a:t>
            </a:r>
            <a:endParaRPr lang="tr-TR" sz="2800" dirty="0">
              <a:solidFill>
                <a:schemeClr val="bg2">
                  <a:lumMod val="50000"/>
                </a:schemeClr>
              </a:solidFill>
            </a:endParaRPr>
          </a:p>
        </p:txBody>
      </p:sp>
      <p:sp>
        <p:nvSpPr>
          <p:cNvPr id="6" name="Rectangle 5"/>
          <p:cNvSpPr/>
          <p:nvPr/>
        </p:nvSpPr>
        <p:spPr>
          <a:xfrm>
            <a:off x="1043607" y="4797151"/>
            <a:ext cx="7507995" cy="144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2">
                    <a:lumMod val="50000"/>
                  </a:schemeClr>
                </a:solidFill>
              </a:rPr>
              <a:t>Örneğin; % 50 P azaltımı</a:t>
            </a:r>
          </a:p>
        </p:txBody>
      </p:sp>
    </p:spTree>
    <p:extLst>
      <p:ext uri="{BB962C8B-B14F-4D97-AF65-F5344CB8AC3E}">
        <p14:creationId xmlns:p14="http://schemas.microsoft.com/office/powerpoint/2010/main" val="2068635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Senaryolar</a:t>
            </a:r>
            <a:endParaRPr lang="tr-TR" dirty="0"/>
          </a:p>
        </p:txBody>
      </p:sp>
      <p:sp>
        <p:nvSpPr>
          <p:cNvPr id="3" name="Content Placeholder 2"/>
          <p:cNvSpPr>
            <a:spLocks noGrp="1"/>
          </p:cNvSpPr>
          <p:nvPr>
            <p:ph idx="1"/>
          </p:nvPr>
        </p:nvSpPr>
        <p:spPr/>
        <p:txBody>
          <a:bodyPr>
            <a:normAutofit/>
          </a:bodyPr>
          <a:lstStyle/>
          <a:p>
            <a:r>
              <a:rPr lang="tr-TR" dirty="0" smtClean="0"/>
              <a:t>ÇKS’leri </a:t>
            </a:r>
            <a:r>
              <a:rPr lang="tr-TR" dirty="0"/>
              <a:t>sağlayan çeşitli deşarj senaryolarının incelenmesini </a:t>
            </a:r>
            <a:endParaRPr lang="tr-TR" dirty="0" smtClean="0"/>
          </a:p>
          <a:p>
            <a:r>
              <a:rPr lang="tr-TR" dirty="0" smtClean="0"/>
              <a:t>Bu </a:t>
            </a:r>
            <a:r>
              <a:rPr lang="tr-TR" dirty="0"/>
              <a:t>senaryoların oluşturulması sırasında öncelikle hedeflenen ÇKS’ye ulaşılması için gerekli kütle azaltımı ya da % </a:t>
            </a:r>
            <a:r>
              <a:rPr lang="tr-TR" dirty="0" smtClean="0"/>
              <a:t>azaltım </a:t>
            </a:r>
            <a:r>
              <a:rPr lang="tr-TR" dirty="0"/>
              <a:t>belirlenir. </a:t>
            </a:r>
          </a:p>
          <a:p>
            <a:r>
              <a:rPr lang="tr-TR" dirty="0" smtClean="0"/>
              <a:t>Olası </a:t>
            </a:r>
            <a:r>
              <a:rPr lang="tr-TR" dirty="0"/>
              <a:t>senaryolar:</a:t>
            </a:r>
          </a:p>
          <a:p>
            <a:pPr lvl="1"/>
            <a:r>
              <a:rPr lang="tr-TR" i="1" u="sng" dirty="0"/>
              <a:t>Eşit paylaşım</a:t>
            </a:r>
            <a:r>
              <a:rPr lang="tr-TR" dirty="0"/>
              <a:t>: tüm kaynakların belirlenen % azaltım oranında deşarjlarını sınırlaması</a:t>
            </a:r>
          </a:p>
          <a:p>
            <a:pPr lvl="1"/>
            <a:r>
              <a:rPr lang="tr-TR" i="1" u="sng" dirty="0"/>
              <a:t>Deşarj yüküne göre paylaşım</a:t>
            </a:r>
            <a:r>
              <a:rPr lang="tr-TR" dirty="0"/>
              <a:t>: kirliliğe yüksek derece katkıda bulunan kaynakların, kirliliğe katkıları oranında daha yüksek miktarda azaltıma gitmesi </a:t>
            </a:r>
          </a:p>
          <a:p>
            <a:endParaRPr lang="tr-TR" dirty="0"/>
          </a:p>
        </p:txBody>
      </p:sp>
    </p:spTree>
    <p:extLst>
      <p:ext uri="{BB962C8B-B14F-4D97-AF65-F5344CB8AC3E}">
        <p14:creationId xmlns:p14="http://schemas.microsoft.com/office/powerpoint/2010/main" val="3455012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Paylaşım Analizi</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6952076"/>
              </p:ext>
            </p:extLst>
          </p:nvPr>
        </p:nvGraphicFramePr>
        <p:xfrm>
          <a:off x="457200" y="2075496"/>
          <a:ext cx="8229600" cy="4782504"/>
        </p:xfrm>
        <a:graphic>
          <a:graphicData uri="http://schemas.openxmlformats.org/drawingml/2006/table">
            <a:tbl>
              <a:tblPr firstRow="1" bandRow="1">
                <a:tableStyleId>{5C22544A-7EE6-4342-B048-85BDC9FD1C3A}</a:tableStyleId>
              </a:tblPr>
              <a:tblGrid>
                <a:gridCol w="4114800"/>
                <a:gridCol w="4114800"/>
              </a:tblGrid>
              <a:tr h="1157288">
                <a:tc gridSpan="2">
                  <a:txBody>
                    <a:bodyPr/>
                    <a:lstStyle/>
                    <a:p>
                      <a:pPr algn="ctr"/>
                      <a:r>
                        <a:rPr lang="tr-TR" sz="3200" dirty="0" smtClean="0"/>
                        <a:t>Deşarj edilen toplam P</a:t>
                      </a:r>
                      <a:endParaRPr lang="tr-TR" sz="3200" dirty="0"/>
                    </a:p>
                  </a:txBody>
                  <a:tcPr anchor="ctr"/>
                </a:tc>
                <a:tc hMerge="1">
                  <a:txBody>
                    <a:bodyPr/>
                    <a:lstStyle/>
                    <a:p>
                      <a:endParaRPr lang="tr-TR" sz="3200" dirty="0"/>
                    </a:p>
                  </a:txBody>
                  <a:tcPr/>
                </a:tc>
              </a:tr>
              <a:tr h="1157288">
                <a:tc>
                  <a:txBody>
                    <a:bodyPr/>
                    <a:lstStyle/>
                    <a:p>
                      <a:r>
                        <a:rPr lang="tr-TR" sz="3200" dirty="0" smtClean="0"/>
                        <a:t>Mevcut Yük:</a:t>
                      </a:r>
                    </a:p>
                    <a:p>
                      <a:r>
                        <a:rPr lang="tr-TR" sz="2400" dirty="0" smtClean="0"/>
                        <a:t>Noktasal= 700 kg</a:t>
                      </a:r>
                    </a:p>
                    <a:p>
                      <a:r>
                        <a:rPr lang="tr-TR" sz="2400" dirty="0" smtClean="0"/>
                        <a:t>Yayılı</a:t>
                      </a:r>
                      <a:r>
                        <a:rPr lang="tr-TR" sz="2400" baseline="0" dirty="0" smtClean="0"/>
                        <a:t> = 300 kg</a:t>
                      </a:r>
                      <a:endParaRPr lang="tr-TR" sz="2400" dirty="0"/>
                    </a:p>
                  </a:txBody>
                  <a:tcPr anchor="ctr"/>
                </a:tc>
                <a:tc>
                  <a:txBody>
                    <a:bodyPr/>
                    <a:lstStyle/>
                    <a:p>
                      <a:r>
                        <a:rPr lang="tr-TR" sz="3200" dirty="0" smtClean="0"/>
                        <a:t>1000</a:t>
                      </a:r>
                      <a:r>
                        <a:rPr lang="tr-TR" sz="3200" baseline="0" dirty="0" smtClean="0"/>
                        <a:t> kg</a:t>
                      </a:r>
                      <a:endParaRPr lang="tr-TR" sz="3200" dirty="0"/>
                    </a:p>
                  </a:txBody>
                  <a:tcPr anchor="ctr"/>
                </a:tc>
              </a:tr>
              <a:tr h="1157288">
                <a:tc>
                  <a:txBody>
                    <a:bodyPr/>
                    <a:lstStyle/>
                    <a:p>
                      <a:r>
                        <a:rPr lang="tr-TR" sz="3200" dirty="0" smtClean="0"/>
                        <a:t>Kabul edilebilir yük</a:t>
                      </a:r>
                      <a:endParaRPr lang="tr-TR" sz="3200" dirty="0"/>
                    </a:p>
                  </a:txBody>
                  <a:tcPr anchor="ctr"/>
                </a:tc>
                <a:tc>
                  <a:txBody>
                    <a:bodyPr/>
                    <a:lstStyle/>
                    <a:p>
                      <a:r>
                        <a:rPr lang="tr-TR" sz="3200" dirty="0" smtClean="0"/>
                        <a:t>500 kg</a:t>
                      </a:r>
                      <a:endParaRPr lang="tr-TR" sz="3200" dirty="0"/>
                    </a:p>
                  </a:txBody>
                  <a:tcPr anchor="ctr"/>
                </a:tc>
              </a:tr>
              <a:tr h="1157288">
                <a:tc>
                  <a:txBody>
                    <a:bodyPr/>
                    <a:lstStyle/>
                    <a:p>
                      <a:r>
                        <a:rPr lang="tr-TR" sz="3200" dirty="0" smtClean="0"/>
                        <a:t>Gereken</a:t>
                      </a:r>
                      <a:r>
                        <a:rPr lang="tr-TR" sz="3200" baseline="0" dirty="0" smtClean="0"/>
                        <a:t> Azaltım</a:t>
                      </a:r>
                      <a:endParaRPr lang="tr-TR" sz="3200" dirty="0"/>
                    </a:p>
                  </a:txBody>
                  <a:tcPr anchor="ctr"/>
                </a:tc>
                <a:tc>
                  <a:txBody>
                    <a:bodyPr/>
                    <a:lstStyle/>
                    <a:p>
                      <a:r>
                        <a:rPr lang="tr-TR" sz="3200" dirty="0" smtClean="0"/>
                        <a:t>500</a:t>
                      </a:r>
                      <a:r>
                        <a:rPr lang="tr-TR" sz="3200" baseline="0" dirty="0" smtClean="0"/>
                        <a:t> kg</a:t>
                      </a:r>
                      <a:endParaRPr lang="tr-TR" sz="3200" dirty="0"/>
                    </a:p>
                  </a:txBody>
                  <a:tcPr anchor="ctr"/>
                </a:tc>
              </a:tr>
            </a:tbl>
          </a:graphicData>
        </a:graphic>
      </p:graphicFrame>
      <p:sp>
        <p:nvSpPr>
          <p:cNvPr id="5" name="Rectangle 4"/>
          <p:cNvSpPr/>
          <p:nvPr/>
        </p:nvSpPr>
        <p:spPr>
          <a:xfrm>
            <a:off x="2865797" y="1473200"/>
            <a:ext cx="3407728" cy="646331"/>
          </a:xfrm>
          <a:prstGeom prst="rect">
            <a:avLst/>
          </a:prstGeom>
        </p:spPr>
        <p:txBody>
          <a:bodyPr wrap="none">
            <a:spAutoFit/>
          </a:bodyPr>
          <a:lstStyle/>
          <a:p>
            <a:r>
              <a:rPr lang="tr-TR" sz="3600" b="1" dirty="0">
                <a:solidFill>
                  <a:srgbClr val="0070C0"/>
                </a:solidFill>
              </a:rPr>
              <a:t>Örnek: A Nehri</a:t>
            </a:r>
          </a:p>
        </p:txBody>
      </p:sp>
    </p:spTree>
    <p:extLst>
      <p:ext uri="{BB962C8B-B14F-4D97-AF65-F5344CB8AC3E}">
        <p14:creationId xmlns:p14="http://schemas.microsoft.com/office/powerpoint/2010/main" val="1852842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4820156"/>
              </p:ext>
            </p:extLst>
          </p:nvPr>
        </p:nvGraphicFramePr>
        <p:xfrm>
          <a:off x="457200" y="2077113"/>
          <a:ext cx="8229600" cy="4572001"/>
        </p:xfrm>
        <a:graphic>
          <a:graphicData uri="http://schemas.openxmlformats.org/drawingml/2006/table">
            <a:tbl>
              <a:tblPr firstRow="1" bandRow="1">
                <a:tableStyleId>{5C22544A-7EE6-4342-B048-85BDC9FD1C3A}</a:tableStyleId>
              </a:tblPr>
              <a:tblGrid>
                <a:gridCol w="2057400"/>
                <a:gridCol w="2057400"/>
                <a:gridCol w="2057400"/>
                <a:gridCol w="2057400"/>
              </a:tblGrid>
              <a:tr h="868885">
                <a:tc>
                  <a:txBody>
                    <a:bodyPr/>
                    <a:lstStyle/>
                    <a:p>
                      <a:endParaRPr lang="tr-TR" sz="2000" dirty="0"/>
                    </a:p>
                  </a:txBody>
                  <a:tcPr anchor="ctr"/>
                </a:tc>
                <a:tc>
                  <a:txBody>
                    <a:bodyPr/>
                    <a:lstStyle/>
                    <a:p>
                      <a:r>
                        <a:rPr lang="tr-TR" sz="2800" dirty="0" smtClean="0"/>
                        <a:t>Opsiyon 1</a:t>
                      </a:r>
                      <a:endParaRPr lang="tr-TR" sz="2800" dirty="0"/>
                    </a:p>
                  </a:txBody>
                  <a:tcPr anchor="ctr"/>
                </a:tc>
                <a:tc>
                  <a:txBody>
                    <a:bodyPr/>
                    <a:lstStyle/>
                    <a:p>
                      <a:r>
                        <a:rPr lang="tr-TR" sz="2800" dirty="0" smtClean="0"/>
                        <a:t>Opsiyon 2</a:t>
                      </a:r>
                      <a:endParaRPr lang="tr-TR" sz="2800" dirty="0"/>
                    </a:p>
                  </a:txBody>
                  <a:tcPr anchor="ctr"/>
                </a:tc>
                <a:tc>
                  <a:txBody>
                    <a:bodyPr/>
                    <a:lstStyle/>
                    <a:p>
                      <a:r>
                        <a:rPr lang="tr-TR" sz="2800" dirty="0" smtClean="0"/>
                        <a:t>Opsiyon 3</a:t>
                      </a:r>
                      <a:endParaRPr lang="tr-TR" sz="2800" dirty="0"/>
                    </a:p>
                  </a:txBody>
                  <a:tcPr anchor="ctr"/>
                </a:tc>
              </a:tr>
              <a:tr h="1232739">
                <a:tc>
                  <a:txBody>
                    <a:bodyPr/>
                    <a:lstStyle/>
                    <a:p>
                      <a:r>
                        <a:rPr lang="tr-TR" sz="2800" dirty="0" smtClean="0"/>
                        <a:t>Noktasal Yük</a:t>
                      </a:r>
                    </a:p>
                    <a:p>
                      <a:r>
                        <a:rPr lang="tr-TR" sz="1600" dirty="0" smtClean="0"/>
                        <a:t>(mevcut:500 kg)</a:t>
                      </a:r>
                      <a:endParaRPr lang="tr-TR" sz="1600" dirty="0"/>
                    </a:p>
                  </a:txBody>
                  <a:tcPr anchor="ctr"/>
                </a:tc>
                <a:tc>
                  <a:txBody>
                    <a:bodyPr/>
                    <a:lstStyle/>
                    <a:p>
                      <a:pPr algn="ctr"/>
                      <a:r>
                        <a:rPr lang="tr-TR" sz="2800" dirty="0" smtClean="0"/>
                        <a:t>200</a:t>
                      </a:r>
                      <a:endParaRPr lang="tr-TR" sz="2800" dirty="0"/>
                    </a:p>
                  </a:txBody>
                  <a:tcPr anchor="ctr"/>
                </a:tc>
                <a:tc>
                  <a:txBody>
                    <a:bodyPr/>
                    <a:lstStyle/>
                    <a:p>
                      <a:pPr algn="ctr"/>
                      <a:r>
                        <a:rPr lang="tr-TR" sz="2800" dirty="0" smtClean="0"/>
                        <a:t>150</a:t>
                      </a:r>
                      <a:endParaRPr lang="tr-TR" sz="2800" dirty="0"/>
                    </a:p>
                  </a:txBody>
                  <a:tcPr anchor="ctr"/>
                </a:tc>
                <a:tc>
                  <a:txBody>
                    <a:bodyPr/>
                    <a:lstStyle/>
                    <a:p>
                      <a:pPr algn="ctr"/>
                      <a:r>
                        <a:rPr lang="tr-TR" sz="2800" dirty="0" smtClean="0"/>
                        <a:t>?</a:t>
                      </a:r>
                      <a:endParaRPr lang="tr-TR" sz="2800" dirty="0"/>
                    </a:p>
                  </a:txBody>
                  <a:tcPr anchor="ctr"/>
                </a:tc>
              </a:tr>
              <a:tr h="790216">
                <a:tc>
                  <a:txBody>
                    <a:bodyPr/>
                    <a:lstStyle/>
                    <a:p>
                      <a:r>
                        <a:rPr lang="tr-TR" sz="2800" dirty="0" smtClean="0"/>
                        <a:t>Yayılı</a:t>
                      </a:r>
                      <a:r>
                        <a:rPr lang="tr-TR" sz="2800" baseline="0" dirty="0" smtClean="0"/>
                        <a:t> Y</a:t>
                      </a:r>
                      <a:r>
                        <a:rPr lang="tr-TR" sz="2800" dirty="0" smtClean="0"/>
                        <a:t>ük</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(mevcut:500 kg)</a:t>
                      </a:r>
                    </a:p>
                  </a:txBody>
                  <a:tcPr anchor="ctr"/>
                </a:tc>
                <a:tc>
                  <a:txBody>
                    <a:bodyPr/>
                    <a:lstStyle/>
                    <a:p>
                      <a:pPr algn="ctr"/>
                      <a:r>
                        <a:rPr lang="tr-TR" sz="2800" dirty="0" smtClean="0"/>
                        <a:t>250</a:t>
                      </a:r>
                      <a:endParaRPr lang="tr-TR" sz="2800" dirty="0"/>
                    </a:p>
                  </a:txBody>
                  <a:tcPr anchor="ctr"/>
                </a:tc>
                <a:tc>
                  <a:txBody>
                    <a:bodyPr/>
                    <a:lstStyle/>
                    <a:p>
                      <a:pPr algn="ctr"/>
                      <a:r>
                        <a:rPr lang="tr-TR" sz="2800" dirty="0" smtClean="0"/>
                        <a:t>150</a:t>
                      </a:r>
                      <a:endParaRPr lang="tr-TR" sz="2800" dirty="0"/>
                    </a:p>
                  </a:txBody>
                  <a:tcPr anchor="ctr"/>
                </a:tc>
                <a:tc>
                  <a:txBody>
                    <a:bodyPr/>
                    <a:lstStyle/>
                    <a:p>
                      <a:pPr algn="ctr"/>
                      <a:r>
                        <a:rPr lang="tr-TR" sz="2800" dirty="0" smtClean="0"/>
                        <a:t>?</a:t>
                      </a:r>
                      <a:endParaRPr lang="tr-TR" sz="2800" dirty="0"/>
                    </a:p>
                  </a:txBody>
                  <a:tcPr anchor="ctr"/>
                </a:tc>
              </a:tr>
              <a:tr h="979870">
                <a:tc>
                  <a:txBody>
                    <a:bodyPr/>
                    <a:lstStyle/>
                    <a:p>
                      <a:r>
                        <a:rPr lang="tr-TR" sz="2800" dirty="0" smtClean="0"/>
                        <a:t>Emniyet Payı</a:t>
                      </a:r>
                      <a:endParaRPr lang="tr-TR" sz="2800" dirty="0"/>
                    </a:p>
                  </a:txBody>
                  <a:tcPr anchor="ctr"/>
                </a:tc>
                <a:tc>
                  <a:txBody>
                    <a:bodyPr/>
                    <a:lstStyle/>
                    <a:p>
                      <a:pPr algn="ctr"/>
                      <a:r>
                        <a:rPr lang="tr-TR" sz="2800" dirty="0" smtClean="0"/>
                        <a:t>50</a:t>
                      </a:r>
                      <a:endParaRPr lang="tr-TR" sz="2800" dirty="0"/>
                    </a:p>
                  </a:txBody>
                  <a:tcPr anchor="ctr"/>
                </a:tc>
                <a:tc>
                  <a:txBody>
                    <a:bodyPr/>
                    <a:lstStyle/>
                    <a:p>
                      <a:pPr algn="ctr"/>
                      <a:r>
                        <a:rPr lang="tr-TR" sz="2800" dirty="0" smtClean="0"/>
                        <a:t>200</a:t>
                      </a:r>
                      <a:endParaRPr lang="tr-TR" sz="2800" dirty="0"/>
                    </a:p>
                  </a:txBody>
                  <a:tcPr anchor="ctr"/>
                </a:tc>
                <a:tc>
                  <a:txBody>
                    <a:bodyPr/>
                    <a:lstStyle/>
                    <a:p>
                      <a:pPr algn="ctr"/>
                      <a:r>
                        <a:rPr lang="tr-TR" sz="2800" dirty="0" smtClean="0"/>
                        <a:t>?</a:t>
                      </a:r>
                      <a:endParaRPr lang="tr-TR" sz="2800" dirty="0"/>
                    </a:p>
                  </a:txBody>
                  <a:tcPr anchor="ctr"/>
                </a:tc>
              </a:tr>
              <a:tr h="700291">
                <a:tc>
                  <a:txBody>
                    <a:bodyPr/>
                    <a:lstStyle/>
                    <a:p>
                      <a:r>
                        <a:rPr lang="tr-TR" sz="2800" dirty="0" smtClean="0"/>
                        <a:t>Toplam</a:t>
                      </a:r>
                      <a:endParaRPr lang="tr-TR" sz="2800" dirty="0"/>
                    </a:p>
                  </a:txBody>
                  <a:tcPr anchor="ctr"/>
                </a:tc>
                <a:tc>
                  <a:txBody>
                    <a:bodyPr/>
                    <a:lstStyle/>
                    <a:p>
                      <a:pPr algn="ctr"/>
                      <a:r>
                        <a:rPr lang="tr-TR" sz="2800" dirty="0" smtClean="0"/>
                        <a:t>500 kg</a:t>
                      </a:r>
                      <a:endParaRPr lang="tr-TR"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t>500 kg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t>500 kg</a:t>
                      </a:r>
                    </a:p>
                  </a:txBody>
                  <a:tcPr anchor="ctr"/>
                </a:tc>
              </a:tr>
            </a:tbl>
          </a:graphicData>
        </a:graphic>
      </p:graphicFrame>
      <p:sp>
        <p:nvSpPr>
          <p:cNvPr id="3" name="Title 2"/>
          <p:cNvSpPr>
            <a:spLocks noGrp="1"/>
          </p:cNvSpPr>
          <p:nvPr>
            <p:ph type="title"/>
          </p:nvPr>
        </p:nvSpPr>
        <p:spPr/>
        <p:txBody>
          <a:bodyPr/>
          <a:lstStyle/>
          <a:p>
            <a:r>
              <a:rPr lang="tr-TR" dirty="0" smtClean="0"/>
              <a:t>Paylaşım Analizi</a:t>
            </a:r>
            <a:endParaRPr lang="tr-TR" dirty="0"/>
          </a:p>
        </p:txBody>
      </p:sp>
      <p:sp>
        <p:nvSpPr>
          <p:cNvPr id="5" name="Rectangle 4"/>
          <p:cNvSpPr/>
          <p:nvPr/>
        </p:nvSpPr>
        <p:spPr>
          <a:xfrm>
            <a:off x="2865797" y="1473200"/>
            <a:ext cx="3407728" cy="646331"/>
          </a:xfrm>
          <a:prstGeom prst="rect">
            <a:avLst/>
          </a:prstGeom>
        </p:spPr>
        <p:txBody>
          <a:bodyPr wrap="none">
            <a:spAutoFit/>
          </a:bodyPr>
          <a:lstStyle/>
          <a:p>
            <a:r>
              <a:rPr lang="tr-TR" sz="3600" b="1" dirty="0">
                <a:solidFill>
                  <a:srgbClr val="0070C0"/>
                </a:solidFill>
              </a:rPr>
              <a:t>Örnek: A Nehri</a:t>
            </a:r>
          </a:p>
        </p:txBody>
      </p:sp>
    </p:spTree>
    <p:extLst>
      <p:ext uri="{BB962C8B-B14F-4D97-AF65-F5344CB8AC3E}">
        <p14:creationId xmlns:p14="http://schemas.microsoft.com/office/powerpoint/2010/main" val="233971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Paylaşım Analizi</a:t>
            </a:r>
            <a:endParaRPr lang="tr-TR" dirty="0"/>
          </a:p>
        </p:txBody>
      </p:sp>
      <p:sp>
        <p:nvSpPr>
          <p:cNvPr id="3" name="Content Placeholder 2"/>
          <p:cNvSpPr>
            <a:spLocks noGrp="1"/>
          </p:cNvSpPr>
          <p:nvPr>
            <p:ph idx="1"/>
          </p:nvPr>
        </p:nvSpPr>
        <p:spPr/>
        <p:txBody>
          <a:bodyPr/>
          <a:lstStyle/>
          <a:p>
            <a:endParaRPr lang="tr-TR"/>
          </a:p>
        </p:txBody>
      </p:sp>
      <p:pic>
        <p:nvPicPr>
          <p:cNvPr id="4" name="Picture 3"/>
          <p:cNvPicPr>
            <a:picLocks noChangeAspect="1"/>
          </p:cNvPicPr>
          <p:nvPr/>
        </p:nvPicPr>
        <p:blipFill>
          <a:blip r:embed="rId2"/>
          <a:stretch>
            <a:fillRect/>
          </a:stretch>
        </p:blipFill>
        <p:spPr>
          <a:xfrm>
            <a:off x="387646" y="1612900"/>
            <a:ext cx="8412268" cy="4775199"/>
          </a:xfrm>
          <a:prstGeom prst="rect">
            <a:avLst/>
          </a:prstGeom>
        </p:spPr>
      </p:pic>
    </p:spTree>
    <p:extLst>
      <p:ext uri="{BB962C8B-B14F-4D97-AF65-F5344CB8AC3E}">
        <p14:creationId xmlns:p14="http://schemas.microsoft.com/office/powerpoint/2010/main" val="56003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GMTY</a:t>
            </a:r>
            <a:endParaRPr lang="tr-T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6331529"/>
              </p:ext>
            </p:extLst>
          </p:nvPr>
        </p:nvGraphicFramePr>
        <p:xfrm>
          <a:off x="457200" y="183388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80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dirty="0"/>
              <a:t>5</a:t>
            </a:r>
            <a:r>
              <a:rPr lang="tr-TR" dirty="0" smtClean="0"/>
              <a:t>. </a:t>
            </a:r>
            <a:r>
              <a:rPr lang="tr-TR" dirty="0"/>
              <a:t>Uygulama Planı Geliştirilmesi</a:t>
            </a:r>
          </a:p>
        </p:txBody>
      </p:sp>
      <p:grpSp>
        <p:nvGrpSpPr>
          <p:cNvPr id="8" name="Group 7"/>
          <p:cNvGrpSpPr/>
          <p:nvPr/>
        </p:nvGrpSpPr>
        <p:grpSpPr>
          <a:xfrm>
            <a:off x="494712" y="1546224"/>
            <a:ext cx="8265463" cy="5038176"/>
            <a:chOff x="494712" y="1546224"/>
            <a:chExt cx="8265463" cy="5038176"/>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4712" y="1546224"/>
              <a:ext cx="8253752" cy="49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6568" y="1605280"/>
              <a:ext cx="5468952"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tr-TR" sz="2800" b="1" dirty="0" smtClean="0">
                <a:solidFill>
                  <a:schemeClr val="bg2">
                    <a:lumMod val="50000"/>
                  </a:schemeClr>
                </a:solidFill>
              </a:endParaRPr>
            </a:p>
            <a:p>
              <a:pPr algn="ctr"/>
              <a:endParaRPr lang="tr-TR" sz="2800" b="1" dirty="0">
                <a:solidFill>
                  <a:schemeClr val="bg2">
                    <a:lumMod val="50000"/>
                  </a:schemeClr>
                </a:solidFill>
              </a:endParaRPr>
            </a:p>
            <a:p>
              <a:pPr algn="ctr"/>
              <a:endParaRPr lang="tr-TR" sz="2800" b="1" dirty="0" smtClean="0">
                <a:solidFill>
                  <a:schemeClr val="bg2">
                    <a:lumMod val="50000"/>
                  </a:schemeClr>
                </a:solidFill>
              </a:endParaRPr>
            </a:p>
            <a:p>
              <a:pPr algn="ctr"/>
              <a:r>
                <a:rPr lang="tr-TR" sz="2800" b="1" dirty="0" smtClean="0">
                  <a:solidFill>
                    <a:schemeClr val="bg2">
                      <a:lumMod val="50000"/>
                    </a:schemeClr>
                  </a:solidFill>
                </a:rPr>
                <a:t>Uygulama Planının </a:t>
              </a:r>
            </a:p>
            <a:p>
              <a:pPr algn="ctr"/>
              <a:r>
                <a:rPr lang="tr-TR" sz="2800" b="1" dirty="0" smtClean="0">
                  <a:solidFill>
                    <a:schemeClr val="bg2">
                      <a:lumMod val="50000"/>
                    </a:schemeClr>
                  </a:solidFill>
                </a:rPr>
                <a:t>Geliştirilmesi ve Uygulanması</a:t>
              </a:r>
              <a:endParaRPr lang="tr-TR" sz="2800" b="1" dirty="0">
                <a:solidFill>
                  <a:schemeClr val="bg2">
                    <a:lumMod val="50000"/>
                  </a:schemeClr>
                </a:solidFill>
              </a:endParaRPr>
            </a:p>
          </p:txBody>
        </p:sp>
        <p:pic>
          <p:nvPicPr>
            <p:cNvPr id="7" name="Picture 6"/>
            <p:cNvPicPr>
              <a:picLocks noChangeAspect="1"/>
            </p:cNvPicPr>
            <p:nvPr/>
          </p:nvPicPr>
          <p:blipFill>
            <a:blip r:embed="rId4"/>
            <a:stretch>
              <a:fillRect/>
            </a:stretch>
          </p:blipFill>
          <p:spPr>
            <a:xfrm>
              <a:off x="6065520" y="1605280"/>
              <a:ext cx="2694655" cy="2692254"/>
            </a:xfrm>
            <a:prstGeom prst="rect">
              <a:avLst/>
            </a:prstGeom>
          </p:spPr>
        </p:pic>
        <p:pic>
          <p:nvPicPr>
            <p:cNvPr id="3" name="Picture 2"/>
            <p:cNvPicPr>
              <a:picLocks noChangeAspect="1"/>
            </p:cNvPicPr>
            <p:nvPr/>
          </p:nvPicPr>
          <p:blipFill>
            <a:blip r:embed="rId5"/>
            <a:stretch>
              <a:fillRect/>
            </a:stretch>
          </p:blipFill>
          <p:spPr>
            <a:xfrm>
              <a:off x="5124175" y="4101278"/>
              <a:ext cx="3636000" cy="2483122"/>
            </a:xfrm>
            <a:prstGeom prst="rect">
              <a:avLst/>
            </a:prstGeom>
          </p:spPr>
        </p:pic>
      </p:grpSp>
    </p:spTree>
    <p:extLst>
      <p:ext uri="{BB962C8B-B14F-4D97-AF65-F5344CB8AC3E}">
        <p14:creationId xmlns:p14="http://schemas.microsoft.com/office/powerpoint/2010/main" val="3208353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GMTY Planı Kapsamı</a:t>
            </a:r>
            <a:endParaRPr lang="tr-TR" dirty="0"/>
          </a:p>
        </p:txBody>
      </p:sp>
      <p:sp>
        <p:nvSpPr>
          <p:cNvPr id="3" name="Content Placeholder 2"/>
          <p:cNvSpPr>
            <a:spLocks noGrp="1"/>
          </p:cNvSpPr>
          <p:nvPr>
            <p:ph idx="1"/>
          </p:nvPr>
        </p:nvSpPr>
        <p:spPr/>
        <p:txBody>
          <a:bodyPr>
            <a:normAutofit/>
          </a:bodyPr>
          <a:lstStyle/>
          <a:p>
            <a:pPr>
              <a:lnSpc>
                <a:spcPct val="120000"/>
              </a:lnSpc>
            </a:pPr>
            <a:r>
              <a:rPr lang="tr-TR" altLang="tr-TR" b="1" dirty="0" smtClean="0"/>
              <a:t>Arka Plan Bilgi: </a:t>
            </a:r>
            <a:r>
              <a:rPr lang="tr-TR" altLang="tr-TR" dirty="0" smtClean="0"/>
              <a:t>Nehir havzası (tanımı), su kalite verileri</a:t>
            </a:r>
          </a:p>
          <a:p>
            <a:pPr>
              <a:lnSpc>
                <a:spcPct val="120000"/>
              </a:lnSpc>
            </a:pPr>
            <a:r>
              <a:rPr lang="tr-TR" altLang="tr-TR" b="1" dirty="0" smtClean="0"/>
              <a:t>Kirlilik Kaynakları: </a:t>
            </a:r>
            <a:r>
              <a:rPr lang="tr-TR" altLang="tr-TR" dirty="0" smtClean="0"/>
              <a:t>Tüm potansiyel kirletici kaynaklar</a:t>
            </a:r>
          </a:p>
          <a:p>
            <a:pPr>
              <a:lnSpc>
                <a:spcPct val="120000"/>
              </a:lnSpc>
            </a:pPr>
            <a:r>
              <a:rPr lang="tr-TR" altLang="tr-TR" b="1" dirty="0" smtClean="0"/>
              <a:t>Kirletici Yükleri: </a:t>
            </a:r>
            <a:r>
              <a:rPr lang="tr-TR" altLang="tr-TR" dirty="0" smtClean="0"/>
              <a:t>Nehirin, istenen su kalitesi aşılmaksızın kabul edebileceği kirletici yükleri</a:t>
            </a:r>
          </a:p>
          <a:p>
            <a:pPr>
              <a:lnSpc>
                <a:spcPct val="120000"/>
              </a:lnSpc>
            </a:pPr>
            <a:r>
              <a:rPr lang="tr-TR" altLang="tr-TR" b="1" dirty="0" smtClean="0"/>
              <a:t>Azaltma: </a:t>
            </a:r>
            <a:r>
              <a:rPr lang="tr-TR" altLang="tr-TR" dirty="0" smtClean="0"/>
              <a:t>Hangi kirletici için hangi miktarda azaltma gerektiği</a:t>
            </a:r>
          </a:p>
          <a:p>
            <a:pPr>
              <a:lnSpc>
                <a:spcPct val="120000"/>
              </a:lnSpc>
            </a:pPr>
            <a:r>
              <a:rPr lang="tr-TR" altLang="tr-TR" b="1" dirty="0" smtClean="0"/>
              <a:t>Uygulama</a:t>
            </a:r>
            <a:r>
              <a:rPr lang="en-US" altLang="tr-TR" dirty="0" smtClean="0"/>
              <a:t>- </a:t>
            </a:r>
            <a:r>
              <a:rPr lang="tr-TR" altLang="tr-TR" dirty="0" smtClean="0"/>
              <a:t>Planlama ve restorasyon aktiviteleri için plan</a:t>
            </a:r>
          </a:p>
        </p:txBody>
      </p:sp>
    </p:spTree>
    <p:extLst>
      <p:ext uri="{BB962C8B-B14F-4D97-AF65-F5344CB8AC3E}">
        <p14:creationId xmlns:p14="http://schemas.microsoft.com/office/powerpoint/2010/main" val="244312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ln w="12700">
            <a:noFill/>
          </a:ln>
        </p:spPr>
        <p:txBody>
          <a:bodyPr anchor="t">
            <a:normAutofit/>
          </a:bodyPr>
          <a:lstStyle/>
          <a:p>
            <a:pPr marL="0" lvl="1" algn="l">
              <a:spcBef>
                <a:spcPts val="750"/>
              </a:spcBef>
            </a:pPr>
            <a:r>
              <a:rPr lang="en-US" sz="3200" b="1" spc="-100" dirty="0">
                <a:solidFill>
                  <a:schemeClr val="bg2">
                    <a:lumMod val="50000"/>
                  </a:schemeClr>
                </a:solidFill>
                <a:latin typeface="Comic Sans MS" panose="030F0702030302020204" pitchFamily="66" charset="0"/>
                <a:ea typeface="+mj-ea"/>
                <a:cs typeface="+mj-cs"/>
              </a:rPr>
              <a:t>AB</a:t>
            </a:r>
            <a:r>
              <a:rPr lang="tr-TR" sz="3200" b="1" spc="-100" dirty="0">
                <a:solidFill>
                  <a:schemeClr val="bg2">
                    <a:lumMod val="50000"/>
                  </a:schemeClr>
                </a:solidFill>
                <a:latin typeface="Comic Sans MS" panose="030F0702030302020204" pitchFamily="66" charset="0"/>
                <a:ea typeface="+mj-ea"/>
                <a:cs typeface="+mj-cs"/>
              </a:rPr>
              <a:t> M</a:t>
            </a:r>
            <a:r>
              <a:rPr lang="en-US" sz="3200" b="1" spc="-100" dirty="0" err="1">
                <a:solidFill>
                  <a:schemeClr val="bg2">
                    <a:lumMod val="50000"/>
                  </a:schemeClr>
                </a:solidFill>
                <a:latin typeface="Comic Sans MS" panose="030F0702030302020204" pitchFamily="66" charset="0"/>
                <a:ea typeface="+mj-ea"/>
                <a:cs typeface="+mj-cs"/>
              </a:rPr>
              <a:t>evzuatı</a:t>
            </a:r>
            <a:r>
              <a:rPr lang="en-US" sz="3200" b="1" spc="-100" dirty="0">
                <a:solidFill>
                  <a:schemeClr val="bg2">
                    <a:lumMod val="50000"/>
                  </a:schemeClr>
                </a:solidFill>
                <a:latin typeface="Comic Sans MS" panose="030F0702030302020204" pitchFamily="66" charset="0"/>
                <a:ea typeface="+mj-ea"/>
                <a:cs typeface="+mj-cs"/>
              </a:rPr>
              <a:t> </a:t>
            </a:r>
            <a:r>
              <a:rPr lang="en-US" sz="3200" b="1" spc="-100" dirty="0" err="1">
                <a:solidFill>
                  <a:schemeClr val="bg2">
                    <a:lumMod val="50000"/>
                  </a:schemeClr>
                </a:solidFill>
                <a:latin typeface="Comic Sans MS" panose="030F0702030302020204" pitchFamily="66" charset="0"/>
                <a:ea typeface="+mj-ea"/>
                <a:cs typeface="+mj-cs"/>
              </a:rPr>
              <a:t>Deşarj</a:t>
            </a:r>
            <a:r>
              <a:rPr lang="en-US" sz="3200" b="1" spc="-100" dirty="0">
                <a:solidFill>
                  <a:schemeClr val="bg2">
                    <a:lumMod val="50000"/>
                  </a:schemeClr>
                </a:solidFill>
                <a:latin typeface="Comic Sans MS" panose="030F0702030302020204" pitchFamily="66" charset="0"/>
                <a:ea typeface="+mj-ea"/>
                <a:cs typeface="+mj-cs"/>
              </a:rPr>
              <a:t> </a:t>
            </a:r>
            <a:r>
              <a:rPr lang="en-US" sz="3200" b="1" spc="-100" dirty="0" err="1">
                <a:solidFill>
                  <a:schemeClr val="bg2">
                    <a:lumMod val="50000"/>
                  </a:schemeClr>
                </a:solidFill>
                <a:latin typeface="Comic Sans MS" panose="030F0702030302020204" pitchFamily="66" charset="0"/>
                <a:ea typeface="+mj-ea"/>
                <a:cs typeface="+mj-cs"/>
              </a:rPr>
              <a:t>Standar</a:t>
            </a:r>
            <a:r>
              <a:rPr lang="tr-TR" sz="3200" b="1" spc="-100" dirty="0">
                <a:solidFill>
                  <a:schemeClr val="bg2">
                    <a:lumMod val="50000"/>
                  </a:schemeClr>
                </a:solidFill>
                <a:latin typeface="Comic Sans MS" panose="030F0702030302020204" pitchFamily="66" charset="0"/>
                <a:ea typeface="+mj-ea"/>
                <a:cs typeface="+mj-cs"/>
              </a:rPr>
              <a:t>dı B</a:t>
            </a:r>
            <a:r>
              <a:rPr lang="en-US" sz="3200" b="1" spc="-100" dirty="0" err="1">
                <a:solidFill>
                  <a:schemeClr val="bg2">
                    <a:lumMod val="50000"/>
                  </a:schemeClr>
                </a:solidFill>
                <a:latin typeface="Comic Sans MS" panose="030F0702030302020204" pitchFamily="66" charset="0"/>
                <a:ea typeface="+mj-ea"/>
                <a:cs typeface="+mj-cs"/>
              </a:rPr>
              <a:t>elirleme</a:t>
            </a:r>
            <a:r>
              <a:rPr lang="tr-TR" sz="3200" b="1" spc="-100" dirty="0">
                <a:solidFill>
                  <a:schemeClr val="bg2">
                    <a:lumMod val="50000"/>
                  </a:schemeClr>
                </a:solidFill>
                <a:latin typeface="Comic Sans MS" panose="030F0702030302020204" pitchFamily="66" charset="0"/>
                <a:ea typeface="+mj-ea"/>
                <a:cs typeface="+mj-cs"/>
              </a:rPr>
              <a:t> Yaklaşımı</a:t>
            </a:r>
            <a:endParaRPr lang="en-GB" sz="3200" b="1" spc="-100" dirty="0">
              <a:solidFill>
                <a:schemeClr val="bg2">
                  <a:lumMod val="50000"/>
                </a:schemeClr>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1889079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Emniyet Payı</a:t>
            </a:r>
            <a:endParaRPr lang="tr-TR" dirty="0"/>
          </a:p>
        </p:txBody>
      </p:sp>
      <p:sp>
        <p:nvSpPr>
          <p:cNvPr id="3" name="Content Placeholder 2"/>
          <p:cNvSpPr>
            <a:spLocks noGrp="1"/>
          </p:cNvSpPr>
          <p:nvPr>
            <p:ph idx="1"/>
          </p:nvPr>
        </p:nvSpPr>
        <p:spPr>
          <a:xfrm>
            <a:off x="457200" y="1600200"/>
            <a:ext cx="8229600" cy="3540760"/>
          </a:xfrm>
        </p:spPr>
        <p:txBody>
          <a:bodyPr>
            <a:normAutofit lnSpcReduction="10000"/>
          </a:bodyPr>
          <a:lstStyle/>
          <a:p>
            <a:pPr>
              <a:lnSpc>
                <a:spcPct val="125000"/>
              </a:lnSpc>
            </a:pPr>
            <a:r>
              <a:rPr lang="tr-TR" sz="3200" dirty="0" smtClean="0"/>
              <a:t>Toplam yükün </a:t>
            </a:r>
            <a:r>
              <a:rPr lang="en-US" sz="3200" dirty="0" smtClean="0"/>
              <a:t>5</a:t>
            </a:r>
            <a:r>
              <a:rPr lang="en-US" sz="3200" dirty="0"/>
              <a:t>% </a:t>
            </a:r>
            <a:r>
              <a:rPr lang="tr-TR" sz="3200" dirty="0"/>
              <a:t>-</a:t>
            </a:r>
            <a:r>
              <a:rPr lang="en-US" sz="3200" dirty="0" smtClean="0"/>
              <a:t> </a:t>
            </a:r>
            <a:r>
              <a:rPr lang="en-US" sz="3200" dirty="0"/>
              <a:t>50% </a:t>
            </a:r>
          </a:p>
          <a:p>
            <a:pPr>
              <a:lnSpc>
                <a:spcPct val="125000"/>
              </a:lnSpc>
            </a:pPr>
            <a:r>
              <a:rPr lang="tr-TR" sz="3200" dirty="0" smtClean="0"/>
              <a:t>Doğru tanımlabilmesi, belirsizliklerin doğru anlaşılmış olmasını gerektirir</a:t>
            </a:r>
            <a:endParaRPr lang="tr-TR" sz="3200" dirty="0"/>
          </a:p>
          <a:p>
            <a:pPr>
              <a:lnSpc>
                <a:spcPct val="125000"/>
              </a:lnSpc>
            </a:pPr>
            <a:r>
              <a:rPr lang="tr-TR" sz="3200" dirty="0" smtClean="0"/>
              <a:t>Analizlerdeki belirsizlik önemli</a:t>
            </a:r>
          </a:p>
          <a:p>
            <a:pPr>
              <a:lnSpc>
                <a:spcPct val="125000"/>
              </a:lnSpc>
            </a:pPr>
            <a:r>
              <a:rPr lang="tr-TR" sz="3200" dirty="0" smtClean="0"/>
              <a:t>Kantitatif belirsizlik analizi öneriliyor</a:t>
            </a:r>
            <a:endParaRPr lang="en-US" sz="3200" dirty="0" smtClean="0"/>
          </a:p>
        </p:txBody>
      </p:sp>
      <p:sp>
        <p:nvSpPr>
          <p:cNvPr id="4" name="Rectangle 3"/>
          <p:cNvSpPr/>
          <p:nvPr/>
        </p:nvSpPr>
        <p:spPr>
          <a:xfrm>
            <a:off x="101600" y="6086455"/>
            <a:ext cx="7833360" cy="646331"/>
          </a:xfrm>
          <a:prstGeom prst="rect">
            <a:avLst/>
          </a:prstGeom>
        </p:spPr>
        <p:txBody>
          <a:bodyPr wrap="square">
            <a:spAutoFit/>
          </a:bodyPr>
          <a:lstStyle/>
          <a:p>
            <a:r>
              <a:rPr lang="en-US" b="1" dirty="0">
                <a:latin typeface="Times New Roman" panose="02020603050405020304" pitchFamily="18" charset="0"/>
              </a:rPr>
              <a:t>APPROACHES TO DEFINING TMDL MARGINS OF SAFETY</a:t>
            </a:r>
          </a:p>
          <a:p>
            <a:r>
              <a:rPr lang="en-US" dirty="0">
                <a:latin typeface="Times New Roman" panose="02020603050405020304" pitchFamily="18" charset="0"/>
              </a:rPr>
              <a:t>Andrea L. Crumpacker</a:t>
            </a:r>
            <a:r>
              <a:rPr lang="en-US" sz="1050" dirty="0">
                <a:latin typeface="Times New Roman" panose="02020603050405020304" pitchFamily="18" charset="0"/>
              </a:rPr>
              <a:t>1 </a:t>
            </a:r>
            <a:r>
              <a:rPr lang="en-US" dirty="0">
                <a:latin typeface="Times New Roman" panose="02020603050405020304" pitchFamily="18" charset="0"/>
              </a:rPr>
              <a:t>and Steve Butkus</a:t>
            </a:r>
            <a:r>
              <a:rPr lang="en-US" sz="1050" dirty="0">
                <a:latin typeface="Times New Roman" panose="02020603050405020304" pitchFamily="18" charset="0"/>
              </a:rPr>
              <a:t>2</a:t>
            </a:r>
            <a:endParaRPr lang="tr-TR" dirty="0"/>
          </a:p>
        </p:txBody>
      </p:sp>
    </p:spTree>
    <p:extLst>
      <p:ext uri="{BB962C8B-B14F-4D97-AF65-F5344CB8AC3E}">
        <p14:creationId xmlns:p14="http://schemas.microsoft.com/office/powerpoint/2010/main" val="3977034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Nilüfer Çayı</a:t>
            </a:r>
            <a:endParaRPr lang="en-GB" dirty="0"/>
          </a:p>
        </p:txBody>
      </p:sp>
      <p:sp>
        <p:nvSpPr>
          <p:cNvPr id="3" name="Subtitle 2"/>
          <p:cNvSpPr>
            <a:spLocks noGrp="1"/>
          </p:cNvSpPr>
          <p:nvPr>
            <p:ph type="subTitle" idx="1"/>
          </p:nvPr>
        </p:nvSpPr>
        <p:spPr/>
        <p:txBody>
          <a:bodyPr/>
          <a:lstStyle/>
          <a:p>
            <a:r>
              <a:rPr lang="tr-TR" dirty="0" smtClean="0"/>
              <a:t>ÖRNEK ÇALIŞMASI</a:t>
            </a:r>
            <a:endParaRPr lang="en-GB" dirty="0"/>
          </a:p>
        </p:txBody>
      </p:sp>
    </p:spTree>
    <p:extLst>
      <p:ext uri="{BB962C8B-B14F-4D97-AF65-F5344CB8AC3E}">
        <p14:creationId xmlns:p14="http://schemas.microsoft.com/office/powerpoint/2010/main" val="307510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Nilüfer Projesi</a:t>
            </a:r>
            <a:endParaRPr lang="tr-TR" dirty="0"/>
          </a:p>
        </p:txBody>
      </p:sp>
      <p:sp>
        <p:nvSpPr>
          <p:cNvPr id="3" name="Content Placeholder 2"/>
          <p:cNvSpPr>
            <a:spLocks noGrp="1"/>
          </p:cNvSpPr>
          <p:nvPr>
            <p:ph idx="1"/>
          </p:nvPr>
        </p:nvSpPr>
        <p:spPr/>
        <p:txBody>
          <a:bodyPr/>
          <a:lstStyle/>
          <a:p>
            <a:r>
              <a:rPr lang="en-US" dirty="0" smtClean="0"/>
              <a:t>T.C</a:t>
            </a:r>
            <a:r>
              <a:rPr lang="en-US" dirty="0"/>
              <a:t>. </a:t>
            </a:r>
            <a:r>
              <a:rPr lang="en-US" dirty="0" err="1"/>
              <a:t>Orman</a:t>
            </a:r>
            <a:r>
              <a:rPr lang="en-US" dirty="0"/>
              <a:t> </a:t>
            </a:r>
            <a:r>
              <a:rPr lang="en-US" dirty="0" err="1"/>
              <a:t>ve</a:t>
            </a:r>
            <a:r>
              <a:rPr lang="en-US" dirty="0"/>
              <a:t> Su </a:t>
            </a:r>
            <a:r>
              <a:rPr lang="en-US" dirty="0" err="1"/>
              <a:t>İşleri</a:t>
            </a:r>
            <a:r>
              <a:rPr lang="en-US" dirty="0"/>
              <a:t> </a:t>
            </a:r>
            <a:r>
              <a:rPr lang="en-US" dirty="0" err="1"/>
              <a:t>Bakanlığı’nın</a:t>
            </a:r>
            <a:r>
              <a:rPr lang="en-US" dirty="0"/>
              <a:t> </a:t>
            </a:r>
            <a:r>
              <a:rPr lang="en-US" dirty="0" err="1" smtClean="0"/>
              <a:t>gerçekleştireceği</a:t>
            </a:r>
            <a:r>
              <a:rPr lang="en-US" dirty="0" smtClean="0"/>
              <a:t> </a:t>
            </a:r>
            <a:r>
              <a:rPr lang="en-US" dirty="0"/>
              <a:t>TMDL </a:t>
            </a:r>
            <a:r>
              <a:rPr lang="en-US" dirty="0" err="1"/>
              <a:t>projelerine</a:t>
            </a:r>
            <a:r>
              <a:rPr lang="en-US" dirty="0"/>
              <a:t> </a:t>
            </a:r>
            <a:r>
              <a:rPr lang="en-US" dirty="0" err="1"/>
              <a:t>rehberlik</a:t>
            </a:r>
            <a:r>
              <a:rPr lang="en-US" dirty="0"/>
              <a:t> </a:t>
            </a:r>
            <a:r>
              <a:rPr lang="en-US" dirty="0" err="1"/>
              <a:t>etmek</a:t>
            </a:r>
            <a:r>
              <a:rPr lang="en-US" dirty="0"/>
              <a:t> </a:t>
            </a:r>
            <a:r>
              <a:rPr lang="en-US" dirty="0" err="1"/>
              <a:t>üzere</a:t>
            </a:r>
            <a:r>
              <a:rPr lang="en-US" dirty="0"/>
              <a:t> TMDL </a:t>
            </a:r>
            <a:r>
              <a:rPr lang="en-US" dirty="0" err="1"/>
              <a:t>yaklaşımının</a:t>
            </a:r>
            <a:r>
              <a:rPr lang="en-US" dirty="0"/>
              <a:t> </a:t>
            </a:r>
            <a:r>
              <a:rPr lang="en-US" dirty="0" err="1"/>
              <a:t>açıklandığı</a:t>
            </a:r>
            <a:r>
              <a:rPr lang="en-US" dirty="0"/>
              <a:t> </a:t>
            </a:r>
            <a:r>
              <a:rPr lang="en-US" dirty="0" err="1"/>
              <a:t>bir</a:t>
            </a:r>
            <a:r>
              <a:rPr lang="en-US" dirty="0"/>
              <a:t> </a:t>
            </a:r>
            <a:r>
              <a:rPr lang="en-US" dirty="0" err="1"/>
              <a:t>rapor</a:t>
            </a:r>
            <a:r>
              <a:rPr lang="en-US" dirty="0"/>
              <a:t> </a:t>
            </a:r>
            <a:r>
              <a:rPr lang="en-US" dirty="0" err="1"/>
              <a:t>ve</a:t>
            </a:r>
            <a:r>
              <a:rPr lang="en-US" dirty="0"/>
              <a:t> </a:t>
            </a:r>
            <a:r>
              <a:rPr lang="en-US" dirty="0" err="1"/>
              <a:t>veri</a:t>
            </a:r>
            <a:r>
              <a:rPr lang="en-US" dirty="0"/>
              <a:t> </a:t>
            </a:r>
            <a:r>
              <a:rPr lang="en-US" dirty="0" err="1"/>
              <a:t>toplama</a:t>
            </a:r>
            <a:r>
              <a:rPr lang="en-US" dirty="0"/>
              <a:t> </a:t>
            </a:r>
            <a:r>
              <a:rPr lang="en-US" dirty="0" err="1"/>
              <a:t>aşaması</a:t>
            </a:r>
            <a:r>
              <a:rPr lang="en-US" dirty="0"/>
              <a:t> </a:t>
            </a:r>
            <a:r>
              <a:rPr lang="en-US" dirty="0" err="1"/>
              <a:t>için</a:t>
            </a:r>
            <a:r>
              <a:rPr lang="en-US" dirty="0"/>
              <a:t> </a:t>
            </a:r>
            <a:r>
              <a:rPr lang="en-US" dirty="0" err="1"/>
              <a:t>kontrol</a:t>
            </a:r>
            <a:r>
              <a:rPr lang="en-US" dirty="0"/>
              <a:t> </a:t>
            </a:r>
            <a:r>
              <a:rPr lang="en-US" dirty="0" err="1"/>
              <a:t>listeleri</a:t>
            </a:r>
            <a:r>
              <a:rPr lang="en-US" dirty="0"/>
              <a:t> </a:t>
            </a:r>
            <a:r>
              <a:rPr lang="en-US" dirty="0" err="1"/>
              <a:t>hazırlanmıştır</a:t>
            </a:r>
            <a:r>
              <a:rPr lang="en-US" dirty="0"/>
              <a:t>. </a:t>
            </a:r>
          </a:p>
          <a:p>
            <a:r>
              <a:rPr lang="en-US" dirty="0" err="1"/>
              <a:t>Ayrıca</a:t>
            </a:r>
            <a:r>
              <a:rPr lang="en-US" dirty="0"/>
              <a:t> </a:t>
            </a:r>
            <a:r>
              <a:rPr lang="en-US" dirty="0" err="1"/>
              <a:t>hesaplamalarda</a:t>
            </a:r>
            <a:r>
              <a:rPr lang="en-US" dirty="0"/>
              <a:t> </a:t>
            </a:r>
            <a:r>
              <a:rPr lang="en-US" dirty="0" err="1"/>
              <a:t>kullanılacak</a:t>
            </a:r>
            <a:r>
              <a:rPr lang="en-US" dirty="0"/>
              <a:t> </a:t>
            </a:r>
            <a:r>
              <a:rPr lang="en-US" dirty="0" err="1"/>
              <a:t>bir</a:t>
            </a:r>
            <a:r>
              <a:rPr lang="en-US" dirty="0"/>
              <a:t> excel </a:t>
            </a:r>
            <a:r>
              <a:rPr lang="en-US" dirty="0" err="1"/>
              <a:t>dosyası</a:t>
            </a:r>
            <a:r>
              <a:rPr lang="en-US" dirty="0"/>
              <a:t> </a:t>
            </a:r>
            <a:r>
              <a:rPr lang="en-US" dirty="0" err="1"/>
              <a:t>geliştirilmiştir</a:t>
            </a:r>
            <a:r>
              <a:rPr lang="en-US" dirty="0"/>
              <a:t>. Bu excel </a:t>
            </a:r>
            <a:r>
              <a:rPr lang="en-US" dirty="0" err="1"/>
              <a:t>dosyası</a:t>
            </a:r>
            <a:r>
              <a:rPr lang="en-US" dirty="0"/>
              <a:t> </a:t>
            </a:r>
            <a:r>
              <a:rPr lang="en-US" dirty="0" err="1"/>
              <a:t>en</a:t>
            </a:r>
            <a:r>
              <a:rPr lang="en-US" dirty="0"/>
              <a:t> </a:t>
            </a:r>
            <a:r>
              <a:rPr lang="en-US" dirty="0" err="1"/>
              <a:t>temel</a:t>
            </a:r>
            <a:r>
              <a:rPr lang="en-US" dirty="0"/>
              <a:t> </a:t>
            </a:r>
            <a:r>
              <a:rPr lang="en-US" dirty="0" err="1"/>
              <a:t>iki</a:t>
            </a:r>
            <a:r>
              <a:rPr lang="en-US" dirty="0"/>
              <a:t> </a:t>
            </a:r>
            <a:r>
              <a:rPr lang="en-US" dirty="0" err="1"/>
              <a:t>paylaşım</a:t>
            </a:r>
            <a:r>
              <a:rPr lang="en-US" dirty="0"/>
              <a:t> </a:t>
            </a:r>
            <a:r>
              <a:rPr lang="en-US" dirty="0" err="1"/>
              <a:t>senaryosu</a:t>
            </a:r>
            <a:r>
              <a:rPr lang="en-US" dirty="0"/>
              <a:t> </a:t>
            </a:r>
            <a:r>
              <a:rPr lang="en-US" dirty="0" err="1" smtClean="0"/>
              <a:t>olan</a:t>
            </a:r>
            <a:endParaRPr lang="tr-TR" dirty="0" smtClean="0"/>
          </a:p>
          <a:p>
            <a:pPr lvl="1"/>
            <a:r>
              <a:rPr lang="en-US" dirty="0" err="1" smtClean="0"/>
              <a:t>eşit</a:t>
            </a:r>
            <a:r>
              <a:rPr lang="en-US" dirty="0" smtClean="0"/>
              <a:t> </a:t>
            </a:r>
            <a:r>
              <a:rPr lang="en-US" dirty="0" err="1" smtClean="0"/>
              <a:t>azaltım</a:t>
            </a:r>
            <a:endParaRPr lang="tr-TR" dirty="0" smtClean="0"/>
          </a:p>
          <a:p>
            <a:pPr lvl="1"/>
            <a:r>
              <a:rPr lang="en-US" dirty="0" err="1" smtClean="0"/>
              <a:t>sabit</a:t>
            </a:r>
            <a:r>
              <a:rPr lang="en-US" dirty="0" smtClean="0"/>
              <a:t> </a:t>
            </a:r>
            <a:r>
              <a:rPr lang="en-US" dirty="0" err="1"/>
              <a:t>konsantrasyon</a:t>
            </a:r>
            <a:r>
              <a:rPr lang="en-US" dirty="0"/>
              <a:t> </a:t>
            </a:r>
            <a:endParaRPr lang="tr-TR" dirty="0" smtClean="0"/>
          </a:p>
          <a:p>
            <a:pPr marL="274320" lvl="1" indent="0">
              <a:buNone/>
            </a:pPr>
            <a:r>
              <a:rPr lang="tr-TR" sz="2400" dirty="0"/>
              <a:t>i</a:t>
            </a:r>
            <a:r>
              <a:rPr lang="en-US" sz="2400" dirty="0" err="1"/>
              <a:t>çin</a:t>
            </a:r>
            <a:r>
              <a:rPr lang="en-US" sz="2400" dirty="0"/>
              <a:t> </a:t>
            </a:r>
            <a:r>
              <a:rPr lang="en-US" sz="2400" dirty="0" err="1"/>
              <a:t>deşarj</a:t>
            </a:r>
            <a:r>
              <a:rPr lang="en-US" sz="2400" dirty="0"/>
              <a:t> </a:t>
            </a:r>
            <a:r>
              <a:rPr lang="en-US" sz="2400" dirty="0" err="1"/>
              <a:t>standardı</a:t>
            </a:r>
            <a:r>
              <a:rPr lang="en-US" sz="2400" dirty="0"/>
              <a:t> </a:t>
            </a:r>
            <a:r>
              <a:rPr lang="en-US" sz="2400" dirty="0" err="1"/>
              <a:t>hesaplama</a:t>
            </a:r>
            <a:r>
              <a:rPr lang="en-US" sz="2400" dirty="0"/>
              <a:t> </a:t>
            </a:r>
            <a:r>
              <a:rPr lang="en-US" sz="2400" dirty="0" err="1"/>
              <a:t>kapasitesine</a:t>
            </a:r>
            <a:r>
              <a:rPr lang="en-US" sz="2400" dirty="0"/>
              <a:t> </a:t>
            </a:r>
            <a:r>
              <a:rPr lang="en-US" sz="2400" dirty="0" err="1"/>
              <a:t>sahiptir</a:t>
            </a:r>
            <a:r>
              <a:rPr lang="en-US" sz="2400" dirty="0"/>
              <a:t>. </a:t>
            </a:r>
          </a:p>
          <a:p>
            <a:endParaRPr lang="tr-TR" dirty="0"/>
          </a:p>
        </p:txBody>
      </p:sp>
    </p:spTree>
    <p:extLst>
      <p:ext uri="{BB962C8B-B14F-4D97-AF65-F5344CB8AC3E}">
        <p14:creationId xmlns:p14="http://schemas.microsoft.com/office/powerpoint/2010/main" val="3024673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ŞABLON</a:t>
            </a:r>
            <a:endParaRPr lang="en-US" dirty="0"/>
          </a:p>
        </p:txBody>
      </p:sp>
      <p:sp>
        <p:nvSpPr>
          <p:cNvPr id="3" name="Content Placeholder 2"/>
          <p:cNvSpPr>
            <a:spLocks noGrp="1"/>
          </p:cNvSpPr>
          <p:nvPr>
            <p:ph idx="1"/>
          </p:nvPr>
        </p:nvSpPr>
        <p:spPr/>
        <p:txBody>
          <a:bodyPr/>
          <a:lstStyle/>
          <a:p>
            <a:pPr marL="0" indent="0">
              <a:buNone/>
            </a:pPr>
            <a:r>
              <a:rPr lang="en-US" dirty="0" err="1" smtClean="0"/>
              <a:t>Gerekli</a:t>
            </a:r>
            <a:r>
              <a:rPr lang="en-US" dirty="0" smtClean="0"/>
              <a:t> </a:t>
            </a:r>
            <a:r>
              <a:rPr lang="en-US" dirty="0" err="1" smtClean="0"/>
              <a:t>veriler</a:t>
            </a:r>
            <a:r>
              <a:rPr lang="en-US" dirty="0" smtClean="0"/>
              <a:t>:</a:t>
            </a:r>
          </a:p>
          <a:p>
            <a:pPr marL="677863" indent="-182563"/>
            <a:r>
              <a:rPr lang="en-US" dirty="0" err="1" smtClean="0"/>
              <a:t>Genel</a:t>
            </a:r>
            <a:r>
              <a:rPr lang="en-US" dirty="0" smtClean="0"/>
              <a:t> </a:t>
            </a:r>
            <a:r>
              <a:rPr lang="en-US" dirty="0" err="1" smtClean="0"/>
              <a:t>bilgiler</a:t>
            </a:r>
            <a:endParaRPr lang="en-US" dirty="0" smtClean="0"/>
          </a:p>
          <a:p>
            <a:pPr marL="677863" indent="-182563"/>
            <a:r>
              <a:rPr lang="en-US" dirty="0" err="1" smtClean="0"/>
              <a:t>Akarsu</a:t>
            </a:r>
            <a:r>
              <a:rPr lang="en-US" dirty="0" smtClean="0"/>
              <a:t> </a:t>
            </a:r>
            <a:r>
              <a:rPr lang="en-US" dirty="0" err="1" smtClean="0"/>
              <a:t>bilgileri</a:t>
            </a:r>
            <a:endParaRPr lang="en-US" dirty="0" smtClean="0"/>
          </a:p>
          <a:p>
            <a:pPr marL="677863" indent="-182563"/>
            <a:r>
              <a:rPr lang="en-US" dirty="0" err="1" smtClean="0"/>
              <a:t>Arazi</a:t>
            </a:r>
            <a:r>
              <a:rPr lang="en-US" dirty="0" smtClean="0"/>
              <a:t> </a:t>
            </a:r>
            <a:r>
              <a:rPr lang="en-US" dirty="0" err="1" smtClean="0"/>
              <a:t>kullanımı</a:t>
            </a:r>
            <a:endParaRPr lang="en-US" dirty="0" smtClean="0"/>
          </a:p>
          <a:p>
            <a:pPr marL="677863" indent="-182563"/>
            <a:r>
              <a:rPr lang="en-US" dirty="0" err="1" smtClean="0"/>
              <a:t>Kaynak</a:t>
            </a:r>
            <a:r>
              <a:rPr lang="en-US" dirty="0" smtClean="0"/>
              <a:t> </a:t>
            </a:r>
            <a:r>
              <a:rPr lang="en-US" dirty="0" err="1" smtClean="0"/>
              <a:t>bilgileri</a:t>
            </a:r>
            <a:endParaRPr lang="en-US" dirty="0" smtClean="0"/>
          </a:p>
          <a:p>
            <a:pPr marL="677863" indent="-182563"/>
            <a:r>
              <a:rPr lang="en-US" dirty="0" smtClean="0"/>
              <a:t>TMDL </a:t>
            </a:r>
            <a:r>
              <a:rPr lang="en-US" dirty="0" err="1" smtClean="0"/>
              <a:t>hedefleri</a:t>
            </a:r>
            <a:endParaRPr lang="en-US" dirty="0" smtClean="0"/>
          </a:p>
        </p:txBody>
      </p:sp>
      <p:pic>
        <p:nvPicPr>
          <p:cNvPr id="5" name="Pictur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1078" y="1524000"/>
            <a:ext cx="2258303" cy="1563799"/>
          </a:xfrm>
          <a:prstGeom prst="rect">
            <a:avLst/>
          </a:prstGeom>
          <a:noFill/>
          <a:ln>
            <a:noFill/>
          </a:ln>
        </p:spPr>
      </p:pic>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4055" y="1294531"/>
            <a:ext cx="3170549" cy="2305640"/>
          </a:xfrm>
          <a:prstGeom prst="rect">
            <a:avLst/>
          </a:prstGeom>
          <a:noFill/>
          <a:ln>
            <a:noFill/>
          </a:ln>
        </p:spPr>
      </p:pic>
      <p:pic>
        <p:nvPicPr>
          <p:cNvPr id="7" name="Picture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34383" y="3273406"/>
            <a:ext cx="1549962" cy="1906699"/>
          </a:xfrm>
          <a:prstGeom prst="rect">
            <a:avLst/>
          </a:prstGeom>
          <a:noFill/>
          <a:ln>
            <a:noFill/>
          </a:ln>
        </p:spPr>
      </p:pic>
      <p:pic>
        <p:nvPicPr>
          <p:cNvPr id="8" name="Picture 7"/>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30809" y="3600171"/>
            <a:ext cx="2257187" cy="1712746"/>
          </a:xfrm>
          <a:prstGeom prst="rect">
            <a:avLst/>
          </a:prstGeom>
          <a:noFill/>
          <a:ln>
            <a:noFill/>
          </a:ln>
        </p:spPr>
      </p:pic>
      <p:pic>
        <p:nvPicPr>
          <p:cNvPr id="9" name="Picture 8"/>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95255" y="5029161"/>
            <a:ext cx="2648745" cy="1828839"/>
          </a:xfrm>
          <a:prstGeom prst="rect">
            <a:avLst/>
          </a:prstGeom>
          <a:noFill/>
          <a:ln>
            <a:noFill/>
          </a:ln>
        </p:spPr>
      </p:pic>
      <p:pic>
        <p:nvPicPr>
          <p:cNvPr id="10" name="Picture 9"/>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7200" y="4449456"/>
            <a:ext cx="2843539" cy="1726921"/>
          </a:xfrm>
          <a:prstGeom prst="rect">
            <a:avLst/>
          </a:prstGeom>
          <a:noFill/>
          <a:ln>
            <a:noFill/>
          </a:ln>
        </p:spPr>
      </p:pic>
      <p:pic>
        <p:nvPicPr>
          <p:cNvPr id="11" name="Picture 10"/>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53809" y="5721311"/>
            <a:ext cx="4141446" cy="1136689"/>
          </a:xfrm>
          <a:prstGeom prst="rect">
            <a:avLst/>
          </a:prstGeom>
          <a:noFill/>
          <a:ln>
            <a:noFill/>
          </a:ln>
        </p:spPr>
      </p:pic>
    </p:spTree>
    <p:extLst>
      <p:ext uri="{BB962C8B-B14F-4D97-AF65-F5344CB8AC3E}">
        <p14:creationId xmlns:p14="http://schemas.microsoft.com/office/powerpoint/2010/main" val="4104073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ŞABLON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smtClean="0"/>
              <a:t>Formlar</a:t>
            </a:r>
            <a:r>
              <a:rPr lang="en-US" dirty="0" smtClean="0"/>
              <a:t> </a:t>
            </a:r>
            <a:r>
              <a:rPr lang="en-US" dirty="0" err="1" smtClean="0"/>
              <a:t>yardımıyla</a:t>
            </a:r>
            <a:r>
              <a:rPr lang="en-US" dirty="0" smtClean="0"/>
              <a:t> </a:t>
            </a:r>
            <a:r>
              <a:rPr lang="en-US" dirty="0" err="1" smtClean="0"/>
              <a:t>girilen</a:t>
            </a:r>
            <a:r>
              <a:rPr lang="en-US" dirty="0" smtClean="0"/>
              <a:t> </a:t>
            </a:r>
            <a:r>
              <a:rPr lang="en-US" dirty="0" err="1" smtClean="0"/>
              <a:t>bilgileri</a:t>
            </a:r>
            <a:r>
              <a:rPr lang="en-US" dirty="0" smtClean="0"/>
              <a:t> </a:t>
            </a:r>
            <a:r>
              <a:rPr lang="en-US" dirty="0" err="1" smtClean="0"/>
              <a:t>sonucunda</a:t>
            </a:r>
            <a:r>
              <a:rPr lang="en-US" dirty="0" smtClean="0"/>
              <a:t> </a:t>
            </a:r>
            <a:r>
              <a:rPr lang="en-US" dirty="0" err="1" smtClean="0"/>
              <a:t>aşağıdakileri</a:t>
            </a:r>
            <a:r>
              <a:rPr lang="en-US" dirty="0" smtClean="0"/>
              <a:t> </a:t>
            </a:r>
            <a:r>
              <a:rPr lang="en-US" dirty="0" err="1" smtClean="0"/>
              <a:t>içeren</a:t>
            </a:r>
            <a:r>
              <a:rPr lang="en-US" dirty="0" smtClean="0"/>
              <a:t> </a:t>
            </a:r>
            <a:r>
              <a:rPr lang="en-US" dirty="0" err="1" smtClean="0"/>
              <a:t>bir</a:t>
            </a:r>
            <a:r>
              <a:rPr lang="en-US" dirty="0" smtClean="0"/>
              <a:t> </a:t>
            </a:r>
            <a:r>
              <a:rPr lang="en-US" dirty="0" err="1" smtClean="0"/>
              <a:t>rapor</a:t>
            </a:r>
            <a:r>
              <a:rPr lang="en-US" dirty="0" smtClean="0"/>
              <a:t> </a:t>
            </a:r>
            <a:r>
              <a:rPr lang="en-US" dirty="0" err="1" smtClean="0"/>
              <a:t>oluşmaktadır</a:t>
            </a:r>
            <a:r>
              <a:rPr lang="en-US" dirty="0" smtClean="0"/>
              <a:t>:</a:t>
            </a:r>
          </a:p>
          <a:p>
            <a:pPr marL="0" indent="0">
              <a:buNone/>
            </a:pPr>
            <a:endParaRPr lang="en-US" dirty="0" smtClean="0"/>
          </a:p>
          <a:p>
            <a:pPr>
              <a:buFont typeface="Arial"/>
              <a:buChar char="•"/>
            </a:pPr>
            <a:r>
              <a:rPr lang="en-US" dirty="0" err="1" smtClean="0"/>
              <a:t>Havza</a:t>
            </a:r>
            <a:r>
              <a:rPr lang="en-US" dirty="0" smtClean="0"/>
              <a:t>, </a:t>
            </a:r>
            <a:r>
              <a:rPr lang="en-US" dirty="0" err="1" smtClean="0"/>
              <a:t>akarsu</a:t>
            </a:r>
            <a:r>
              <a:rPr lang="en-US" dirty="0" smtClean="0"/>
              <a:t> </a:t>
            </a:r>
            <a:r>
              <a:rPr lang="en-US" dirty="0" err="1" smtClean="0"/>
              <a:t>ve</a:t>
            </a:r>
            <a:r>
              <a:rPr lang="en-US" dirty="0" smtClean="0"/>
              <a:t> </a:t>
            </a:r>
            <a:r>
              <a:rPr lang="en-US" dirty="0" err="1" smtClean="0"/>
              <a:t>arazi</a:t>
            </a:r>
            <a:r>
              <a:rPr lang="en-US" dirty="0" smtClean="0"/>
              <a:t> </a:t>
            </a:r>
            <a:r>
              <a:rPr lang="en-US" dirty="0" err="1" smtClean="0"/>
              <a:t>kullanımı</a:t>
            </a:r>
            <a:r>
              <a:rPr lang="en-US" dirty="0" smtClean="0"/>
              <a:t> </a:t>
            </a:r>
            <a:r>
              <a:rPr lang="en-US" dirty="0" err="1" smtClean="0"/>
              <a:t>bilgileri</a:t>
            </a:r>
            <a:endParaRPr lang="en-US" dirty="0" smtClean="0"/>
          </a:p>
          <a:p>
            <a:pPr>
              <a:buFont typeface="Arial"/>
              <a:buChar char="•"/>
            </a:pPr>
            <a:r>
              <a:rPr lang="en-US" dirty="0" err="1" smtClean="0"/>
              <a:t>Kaynak</a:t>
            </a:r>
            <a:r>
              <a:rPr lang="en-US" dirty="0" smtClean="0"/>
              <a:t> </a:t>
            </a:r>
            <a:r>
              <a:rPr lang="en-US" dirty="0" err="1" smtClean="0"/>
              <a:t>bilgileri</a:t>
            </a:r>
            <a:r>
              <a:rPr lang="en-US" dirty="0" smtClean="0"/>
              <a:t> </a:t>
            </a:r>
          </a:p>
          <a:p>
            <a:pPr lvl="1">
              <a:buFont typeface="Arial"/>
              <a:buChar char="•"/>
            </a:pPr>
            <a:r>
              <a:rPr lang="en-US" dirty="0" smtClean="0"/>
              <a:t>Geri plan </a:t>
            </a:r>
            <a:r>
              <a:rPr lang="en-US" dirty="0" err="1" smtClean="0"/>
              <a:t>ve</a:t>
            </a:r>
            <a:r>
              <a:rPr lang="en-US" dirty="0" smtClean="0"/>
              <a:t> </a:t>
            </a:r>
            <a:r>
              <a:rPr lang="en-US" dirty="0" err="1" smtClean="0"/>
              <a:t>yayılı</a:t>
            </a:r>
            <a:r>
              <a:rPr lang="en-US" dirty="0" smtClean="0"/>
              <a:t> </a:t>
            </a:r>
            <a:r>
              <a:rPr lang="en-US" dirty="0" err="1" smtClean="0"/>
              <a:t>kaynak</a:t>
            </a:r>
            <a:r>
              <a:rPr lang="en-US" dirty="0" smtClean="0"/>
              <a:t> </a:t>
            </a:r>
            <a:r>
              <a:rPr lang="en-US" dirty="0" err="1" smtClean="0"/>
              <a:t>yükleri</a:t>
            </a:r>
            <a:endParaRPr lang="en-US" dirty="0" smtClean="0"/>
          </a:p>
          <a:p>
            <a:pPr lvl="1">
              <a:buFont typeface="Arial"/>
              <a:buChar char="•"/>
            </a:pPr>
            <a:r>
              <a:rPr lang="en-US" dirty="0" err="1" smtClean="0"/>
              <a:t>Evsel</a:t>
            </a:r>
            <a:r>
              <a:rPr lang="en-US" dirty="0" smtClean="0"/>
              <a:t> </a:t>
            </a:r>
            <a:r>
              <a:rPr lang="en-US" dirty="0" err="1" smtClean="0"/>
              <a:t>yükler</a:t>
            </a:r>
            <a:r>
              <a:rPr lang="en-US" dirty="0" smtClean="0"/>
              <a:t> (</a:t>
            </a:r>
            <a:r>
              <a:rPr lang="en-US" dirty="0" err="1" smtClean="0"/>
              <a:t>debi</a:t>
            </a:r>
            <a:r>
              <a:rPr lang="en-US" dirty="0" smtClean="0"/>
              <a:t>, </a:t>
            </a:r>
            <a:r>
              <a:rPr lang="en-US" dirty="0" err="1" smtClean="0"/>
              <a:t>konsantrasyon</a:t>
            </a:r>
            <a:r>
              <a:rPr lang="en-US" dirty="0" smtClean="0"/>
              <a:t>, </a:t>
            </a:r>
            <a:r>
              <a:rPr lang="en-US" dirty="0" err="1" smtClean="0"/>
              <a:t>deşarj</a:t>
            </a:r>
            <a:r>
              <a:rPr lang="en-US" dirty="0" smtClean="0"/>
              <a:t> </a:t>
            </a:r>
            <a:r>
              <a:rPr lang="en-US" dirty="0" err="1" smtClean="0"/>
              <a:t>yükü</a:t>
            </a:r>
            <a:r>
              <a:rPr lang="en-US" dirty="0" smtClean="0"/>
              <a:t>)</a:t>
            </a:r>
          </a:p>
          <a:p>
            <a:pPr lvl="1">
              <a:buFont typeface="Arial"/>
              <a:buChar char="•"/>
            </a:pPr>
            <a:r>
              <a:rPr lang="en-US" dirty="0" err="1" smtClean="0"/>
              <a:t>Noktasal</a:t>
            </a:r>
            <a:r>
              <a:rPr lang="en-US" dirty="0" smtClean="0"/>
              <a:t> </a:t>
            </a:r>
            <a:r>
              <a:rPr lang="en-US" dirty="0" err="1" smtClean="0"/>
              <a:t>kaynaklar</a:t>
            </a:r>
            <a:r>
              <a:rPr lang="en-US" dirty="0" smtClean="0"/>
              <a:t> – </a:t>
            </a:r>
            <a:r>
              <a:rPr lang="en-US" dirty="0" err="1" smtClean="0"/>
              <a:t>endüstriyel</a:t>
            </a:r>
            <a:r>
              <a:rPr lang="en-US" dirty="0" smtClean="0"/>
              <a:t> </a:t>
            </a:r>
            <a:r>
              <a:rPr lang="en-US" dirty="0"/>
              <a:t>(</a:t>
            </a:r>
            <a:r>
              <a:rPr lang="en-US" dirty="0" err="1"/>
              <a:t>debi</a:t>
            </a:r>
            <a:r>
              <a:rPr lang="en-US" dirty="0"/>
              <a:t>, </a:t>
            </a:r>
            <a:r>
              <a:rPr lang="en-US" dirty="0" err="1"/>
              <a:t>konsantrasyon</a:t>
            </a:r>
            <a:r>
              <a:rPr lang="en-US" dirty="0"/>
              <a:t>, </a:t>
            </a:r>
            <a:r>
              <a:rPr lang="en-US" dirty="0" err="1"/>
              <a:t>deşarj</a:t>
            </a:r>
            <a:r>
              <a:rPr lang="en-US" dirty="0"/>
              <a:t> </a:t>
            </a:r>
            <a:r>
              <a:rPr lang="en-US" dirty="0" err="1"/>
              <a:t>yükü</a:t>
            </a:r>
            <a:r>
              <a:rPr lang="en-US" dirty="0" smtClean="0"/>
              <a:t>)</a:t>
            </a:r>
          </a:p>
          <a:p>
            <a:pPr>
              <a:buFont typeface="Arial"/>
              <a:buChar char="•"/>
            </a:pPr>
            <a:r>
              <a:rPr lang="en-US" dirty="0" err="1" smtClean="0"/>
              <a:t>Bağlantı</a:t>
            </a:r>
            <a:r>
              <a:rPr lang="en-US" dirty="0" smtClean="0"/>
              <a:t> </a:t>
            </a:r>
            <a:r>
              <a:rPr lang="en-US" dirty="0" err="1" smtClean="0"/>
              <a:t>analizi</a:t>
            </a:r>
            <a:endParaRPr lang="en-US" dirty="0" smtClean="0"/>
          </a:p>
          <a:p>
            <a:pPr lvl="1">
              <a:buFont typeface="Arial"/>
              <a:buChar char="•"/>
            </a:pPr>
            <a:r>
              <a:rPr lang="en-US" dirty="0" err="1" smtClean="0"/>
              <a:t>Kirleticinin</a:t>
            </a:r>
            <a:r>
              <a:rPr lang="en-US" dirty="0" smtClean="0"/>
              <a:t> </a:t>
            </a:r>
            <a:r>
              <a:rPr lang="en-US" dirty="0" err="1" smtClean="0"/>
              <a:t>bozunmadığı</a:t>
            </a:r>
            <a:r>
              <a:rPr lang="en-US" dirty="0" smtClean="0"/>
              <a:t> </a:t>
            </a:r>
            <a:r>
              <a:rPr lang="en-US" dirty="0" err="1" smtClean="0"/>
              <a:t>kabul</a:t>
            </a:r>
            <a:r>
              <a:rPr lang="en-US" dirty="0" smtClean="0"/>
              <a:t> </a:t>
            </a:r>
            <a:r>
              <a:rPr lang="en-US" dirty="0" err="1" smtClean="0"/>
              <a:t>edilen</a:t>
            </a:r>
            <a:r>
              <a:rPr lang="en-US" dirty="0" smtClean="0"/>
              <a:t> </a:t>
            </a:r>
            <a:r>
              <a:rPr lang="en-US" dirty="0" err="1" smtClean="0"/>
              <a:t>kütle</a:t>
            </a:r>
            <a:r>
              <a:rPr lang="en-US" dirty="0" smtClean="0"/>
              <a:t> </a:t>
            </a:r>
            <a:r>
              <a:rPr lang="en-US" dirty="0" err="1" smtClean="0"/>
              <a:t>dengesi</a:t>
            </a:r>
            <a:r>
              <a:rPr lang="en-US" dirty="0" smtClean="0"/>
              <a:t> </a:t>
            </a:r>
            <a:r>
              <a:rPr lang="en-US" dirty="0" err="1" smtClean="0"/>
              <a:t>hesabi</a:t>
            </a:r>
            <a:endParaRPr lang="en-US" dirty="0" smtClean="0"/>
          </a:p>
          <a:p>
            <a:pPr>
              <a:buFont typeface="Arial"/>
              <a:buChar char="•"/>
            </a:pPr>
            <a:r>
              <a:rPr lang="en-US" dirty="0" err="1" smtClean="0"/>
              <a:t>Paylaşım</a:t>
            </a:r>
            <a:r>
              <a:rPr lang="en-US" dirty="0" smtClean="0"/>
              <a:t> </a:t>
            </a:r>
            <a:r>
              <a:rPr lang="en-US" dirty="0" err="1" smtClean="0"/>
              <a:t>analizi</a:t>
            </a:r>
            <a:endParaRPr lang="en-US" dirty="0" smtClean="0"/>
          </a:p>
          <a:p>
            <a:pPr lvl="1">
              <a:buFont typeface="Arial"/>
              <a:buChar char="•"/>
            </a:pPr>
            <a:r>
              <a:rPr lang="en-US" dirty="0" err="1" smtClean="0"/>
              <a:t>Eşit</a:t>
            </a:r>
            <a:r>
              <a:rPr lang="en-US" dirty="0" smtClean="0"/>
              <a:t> </a:t>
            </a:r>
            <a:r>
              <a:rPr lang="en-US" dirty="0" err="1" smtClean="0"/>
              <a:t>paylaşım</a:t>
            </a:r>
            <a:r>
              <a:rPr lang="en-US" dirty="0" smtClean="0"/>
              <a:t> </a:t>
            </a:r>
            <a:r>
              <a:rPr lang="en-US" dirty="0" err="1" smtClean="0"/>
              <a:t>senaryosu</a:t>
            </a:r>
            <a:endParaRPr lang="en-US" dirty="0"/>
          </a:p>
          <a:p>
            <a:pPr lvl="1">
              <a:buFont typeface="Arial"/>
              <a:buChar char="•"/>
            </a:pPr>
            <a:r>
              <a:rPr lang="en-US" dirty="0" err="1" smtClean="0"/>
              <a:t>Sabit</a:t>
            </a:r>
            <a:r>
              <a:rPr lang="en-US" dirty="0" smtClean="0"/>
              <a:t> </a:t>
            </a:r>
            <a:r>
              <a:rPr lang="en-US" dirty="0" err="1" smtClean="0"/>
              <a:t>konsantrasyon</a:t>
            </a:r>
            <a:r>
              <a:rPr lang="en-US" dirty="0" smtClean="0"/>
              <a:t> </a:t>
            </a:r>
            <a:r>
              <a:rPr lang="en-US" dirty="0" err="1" smtClean="0"/>
              <a:t>senaryosu</a:t>
            </a:r>
            <a:endParaRPr lang="en-US" dirty="0" smtClean="0"/>
          </a:p>
        </p:txBody>
      </p:sp>
    </p:spTree>
    <p:extLst>
      <p:ext uri="{BB962C8B-B14F-4D97-AF65-F5344CB8AC3E}">
        <p14:creationId xmlns:p14="http://schemas.microsoft.com/office/powerpoint/2010/main" val="1179717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NİLÜFER ÇAYI – ÖRNEK -</a:t>
            </a:r>
            <a:r>
              <a:rPr lang="en-US" dirty="0"/>
              <a:t> </a:t>
            </a:r>
            <a:r>
              <a:rPr lang="en-US" dirty="0" smtClean="0"/>
              <a:t>KOİ</a:t>
            </a:r>
            <a:endParaRPr lang="en-US" dirty="0"/>
          </a:p>
        </p:txBody>
      </p:sp>
      <p:sp>
        <p:nvSpPr>
          <p:cNvPr id="3" name="Content Placeholder 2"/>
          <p:cNvSpPr>
            <a:spLocks noGrp="1"/>
          </p:cNvSpPr>
          <p:nvPr>
            <p:ph idx="1"/>
          </p:nvPr>
        </p:nvSpPr>
        <p:spPr>
          <a:xfrm>
            <a:off x="457200" y="1539239"/>
            <a:ext cx="8229600" cy="4986077"/>
          </a:xfrm>
        </p:spPr>
        <p:txBody>
          <a:bodyPr>
            <a:normAutofit/>
          </a:bodyPr>
          <a:lstStyle/>
          <a:p>
            <a:pPr marL="0" indent="0">
              <a:spcBef>
                <a:spcPts val="1200"/>
              </a:spcBef>
              <a:buNone/>
            </a:pPr>
            <a:r>
              <a:rPr lang="tr-TR" sz="1800" dirty="0" smtClean="0">
                <a:solidFill>
                  <a:srgbClr val="FF6600"/>
                </a:solidFill>
              </a:rPr>
              <a:t>İncelenen senaryolar</a:t>
            </a:r>
          </a:p>
          <a:p>
            <a:pPr marL="457200" indent="-457200">
              <a:spcBef>
                <a:spcPts val="1200"/>
              </a:spcBef>
              <a:buFont typeface="+mj-lt"/>
              <a:buAutoNum type="arabicPeriod"/>
            </a:pPr>
            <a:r>
              <a:rPr lang="tr-TR" sz="1600" dirty="0" smtClean="0">
                <a:solidFill>
                  <a:srgbClr val="0070C0"/>
                </a:solidFill>
              </a:rPr>
              <a:t>Eşit paylaşım</a:t>
            </a:r>
            <a:r>
              <a:rPr lang="tr-TR" sz="1600" dirty="0" smtClean="0"/>
              <a:t>: Tüm kaynaklar yüklerini, mevcut yük ve izin verilen yük kullanılarak hesaplanan azaltım oranı kadar indirir.</a:t>
            </a:r>
          </a:p>
          <a:p>
            <a:pPr marL="457200" indent="-457200">
              <a:spcBef>
                <a:spcPts val="1200"/>
              </a:spcBef>
              <a:buFont typeface="+mj-lt"/>
              <a:buAutoNum type="arabicPeriod"/>
            </a:pPr>
            <a:r>
              <a:rPr lang="tr-TR" sz="1600" dirty="0" smtClean="0">
                <a:solidFill>
                  <a:srgbClr val="0070C0"/>
                </a:solidFill>
              </a:rPr>
              <a:t>Sabit konsantrasyon</a:t>
            </a:r>
            <a:r>
              <a:rPr lang="tr-TR" sz="1600" dirty="0" smtClean="0"/>
              <a:t>: Geri plan konsantrasyonu da göz önünde bulundurularak tüm endüstriyel kaynaklar için aynı deşarj konsantrasyonu kullanılır. </a:t>
            </a:r>
          </a:p>
          <a:p>
            <a:pPr marL="457200" indent="-457200">
              <a:spcBef>
                <a:spcPts val="1200"/>
              </a:spcBef>
              <a:buFont typeface="+mj-lt"/>
              <a:buAutoNum type="arabicPeriod"/>
            </a:pPr>
            <a:r>
              <a:rPr lang="tr-TR" sz="1600" dirty="0">
                <a:solidFill>
                  <a:srgbClr val="0070C0"/>
                </a:solidFill>
              </a:rPr>
              <a:t>Tüm akarsu kollarında </a:t>
            </a:r>
            <a:r>
              <a:rPr lang="tr-TR" sz="1600" dirty="0" err="1">
                <a:solidFill>
                  <a:srgbClr val="0070C0"/>
                </a:solidFill>
              </a:rPr>
              <a:t>ÇKS’nin</a:t>
            </a:r>
            <a:r>
              <a:rPr lang="tr-TR" sz="1600" dirty="0">
                <a:solidFill>
                  <a:srgbClr val="0070C0"/>
                </a:solidFill>
              </a:rPr>
              <a:t> sağlanması</a:t>
            </a:r>
            <a:r>
              <a:rPr lang="tr-TR" sz="1600" dirty="0" smtClean="0"/>
              <a:t>: Yeterince seyrelme olmaması durumunda bazı akarsu kollarında makul </a:t>
            </a:r>
            <a:r>
              <a:rPr lang="tr-TR" sz="1600" dirty="0" err="1" smtClean="0"/>
              <a:t>azaltım</a:t>
            </a:r>
            <a:r>
              <a:rPr lang="tr-TR" sz="1600" dirty="0" smtClean="0"/>
              <a:t> miktarları ile ÇKS sağlanamamaktadır.</a:t>
            </a:r>
          </a:p>
          <a:p>
            <a:pPr marL="457200" indent="-457200">
              <a:spcBef>
                <a:spcPts val="1200"/>
              </a:spcBef>
              <a:buFont typeface="+mj-lt"/>
              <a:buAutoNum type="arabicPeriod"/>
            </a:pPr>
            <a:r>
              <a:rPr lang="tr-TR" sz="1600" dirty="0" smtClean="0"/>
              <a:t> </a:t>
            </a:r>
            <a:r>
              <a:rPr lang="tr-TR" sz="1600" dirty="0" smtClean="0">
                <a:solidFill>
                  <a:srgbClr val="0070C0"/>
                </a:solidFill>
              </a:rPr>
              <a:t>Tüm deşarj standartlarının 1. senaryoda belirlenen en düşük konsantrasyona göre belirlenmesi</a:t>
            </a:r>
            <a:r>
              <a:rPr lang="tr-TR" sz="1600" dirty="0" smtClean="0"/>
              <a:t>: Tüm endüstriyel kaynakların deşarj standartları en düşük konsantrasyona sabitlenir. </a:t>
            </a:r>
          </a:p>
          <a:p>
            <a:pPr marL="457200" indent="-457200">
              <a:spcBef>
                <a:spcPts val="1200"/>
              </a:spcBef>
              <a:buFont typeface="+mj-lt"/>
              <a:buAutoNum type="arabicPeriod"/>
            </a:pPr>
            <a:r>
              <a:rPr lang="tr-TR" sz="1600" dirty="0" err="1" smtClean="0">
                <a:solidFill>
                  <a:srgbClr val="0070C0"/>
                </a:solidFill>
              </a:rPr>
              <a:t>Sektörel</a:t>
            </a:r>
            <a:r>
              <a:rPr lang="tr-TR" sz="1600" dirty="0" smtClean="0">
                <a:solidFill>
                  <a:srgbClr val="0070C0"/>
                </a:solidFill>
              </a:rPr>
              <a:t> deşarj standartları</a:t>
            </a:r>
            <a:r>
              <a:rPr lang="tr-TR" sz="1600" dirty="0" smtClean="0"/>
              <a:t>: Kütle dengesi havza bazında uygulanır ve aynı sektöre ait kaynaklar bir arada hesaba katılır.</a:t>
            </a:r>
          </a:p>
        </p:txBody>
      </p:sp>
    </p:spTree>
    <p:extLst>
      <p:ext uri="{BB962C8B-B14F-4D97-AF65-F5344CB8AC3E}">
        <p14:creationId xmlns:p14="http://schemas.microsoft.com/office/powerpoint/2010/main" val="3901633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NİLÜFER ÇAYI – ÖRNEK -</a:t>
            </a:r>
            <a:r>
              <a:rPr lang="en-US" dirty="0"/>
              <a:t> </a:t>
            </a:r>
            <a:r>
              <a:rPr lang="en-US" dirty="0" smtClean="0"/>
              <a:t>KOİ</a:t>
            </a:r>
            <a:endParaRPr lang="en-US" dirty="0"/>
          </a:p>
        </p:txBody>
      </p:sp>
      <p:sp>
        <p:nvSpPr>
          <p:cNvPr id="3" name="Content Placeholder 2"/>
          <p:cNvSpPr>
            <a:spLocks noGrp="1"/>
          </p:cNvSpPr>
          <p:nvPr>
            <p:ph idx="1"/>
          </p:nvPr>
        </p:nvSpPr>
        <p:spPr>
          <a:xfrm>
            <a:off x="457200" y="1600200"/>
            <a:ext cx="8229600" cy="490890"/>
          </a:xfrm>
        </p:spPr>
        <p:txBody>
          <a:bodyPr>
            <a:normAutofit fontScale="92500" lnSpcReduction="10000"/>
          </a:bodyPr>
          <a:lstStyle/>
          <a:p>
            <a:pPr marL="0" indent="0">
              <a:buNone/>
            </a:pPr>
            <a:r>
              <a:rPr lang="tr-TR" dirty="0" smtClean="0">
                <a:solidFill>
                  <a:srgbClr val="FF6600"/>
                </a:solidFill>
              </a:rPr>
              <a:t>Sonuçlar – </a:t>
            </a:r>
            <a:r>
              <a:rPr lang="tr-TR" dirty="0" smtClean="0">
                <a:solidFill>
                  <a:srgbClr val="000000"/>
                </a:solidFill>
              </a:rPr>
              <a:t>Deşarj standartları (mg/L)</a:t>
            </a:r>
          </a:p>
          <a:p>
            <a:pPr marL="0" indent="0">
              <a:buNone/>
            </a:pPr>
            <a:endParaRPr lang="tr-TR" dirty="0">
              <a:solidFill>
                <a:srgbClr val="FF66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07368422"/>
              </p:ext>
            </p:extLst>
          </p:nvPr>
        </p:nvGraphicFramePr>
        <p:xfrm>
          <a:off x="548640" y="2091090"/>
          <a:ext cx="7083454" cy="4556760"/>
        </p:xfrm>
        <a:graphic>
          <a:graphicData uri="http://schemas.openxmlformats.org/drawingml/2006/table">
            <a:tbl>
              <a:tblPr firstRow="1" bandRow="1">
                <a:tableStyleId>{72833802-FEF1-4C79-8D5D-14CF1EAF98D9}</a:tableStyleId>
              </a:tblPr>
              <a:tblGrid>
                <a:gridCol w="2686958"/>
                <a:gridCol w="1099680"/>
                <a:gridCol w="1177123"/>
                <a:gridCol w="1068704"/>
                <a:gridCol w="1050989"/>
              </a:tblGrid>
              <a:tr h="0">
                <a:tc>
                  <a:txBody>
                    <a:bodyPr/>
                    <a:lstStyle/>
                    <a:p>
                      <a:r>
                        <a:rPr lang="en-US" sz="1400" dirty="0" err="1" smtClean="0"/>
                        <a:t>Kaynak</a:t>
                      </a:r>
                      <a:endParaRPr lang="en-US" sz="1400" b="1" dirty="0">
                        <a:solidFill>
                          <a:schemeClr val="tx1"/>
                        </a:solidFill>
                      </a:endParaRPr>
                    </a:p>
                  </a:txBody>
                  <a:tcPr>
                    <a:solidFill>
                      <a:srgbClr val="0F5AC8"/>
                    </a:solidFill>
                  </a:tcPr>
                </a:tc>
                <a:tc>
                  <a:txBody>
                    <a:bodyPr/>
                    <a:lstStyle/>
                    <a:p>
                      <a:pPr algn="ctr"/>
                      <a:r>
                        <a:rPr lang="en-US" sz="1400" dirty="0" err="1" smtClean="0"/>
                        <a:t>Senaryo</a:t>
                      </a:r>
                      <a:r>
                        <a:rPr lang="en-US" sz="1400" dirty="0" smtClean="0"/>
                        <a:t> 1</a:t>
                      </a:r>
                      <a:endParaRPr lang="en-US" sz="1400" b="1" dirty="0">
                        <a:solidFill>
                          <a:schemeClr val="tx1"/>
                        </a:solidFill>
                      </a:endParaRPr>
                    </a:p>
                  </a:txBody>
                  <a:tcPr>
                    <a:solidFill>
                      <a:srgbClr val="0F5AC8"/>
                    </a:solidFill>
                  </a:tcPr>
                </a:tc>
                <a:tc>
                  <a:txBody>
                    <a:bodyPr/>
                    <a:lstStyle/>
                    <a:p>
                      <a:pPr algn="ctr"/>
                      <a:r>
                        <a:rPr lang="en-US" sz="1400" dirty="0" err="1" smtClean="0"/>
                        <a:t>Senaryo</a:t>
                      </a:r>
                      <a:r>
                        <a:rPr lang="en-US" sz="1400" dirty="0" smtClean="0"/>
                        <a:t> 2</a:t>
                      </a:r>
                      <a:endParaRPr lang="en-US" sz="1400" b="1" dirty="0">
                        <a:solidFill>
                          <a:schemeClr val="tx1"/>
                        </a:solidFill>
                      </a:endParaRPr>
                    </a:p>
                  </a:txBody>
                  <a:tcPr>
                    <a:solidFill>
                      <a:srgbClr val="0F5AC8"/>
                    </a:solidFill>
                  </a:tcPr>
                </a:tc>
                <a:tc>
                  <a:txBody>
                    <a:bodyPr/>
                    <a:lstStyle/>
                    <a:p>
                      <a:pPr algn="ctr"/>
                      <a:r>
                        <a:rPr lang="en-US" sz="1400" dirty="0" err="1" smtClean="0"/>
                        <a:t>Senaryo</a:t>
                      </a:r>
                      <a:r>
                        <a:rPr lang="en-US" sz="1400" dirty="0" smtClean="0"/>
                        <a:t> 4</a:t>
                      </a:r>
                      <a:endParaRPr lang="en-US" sz="1400" b="1" dirty="0">
                        <a:solidFill>
                          <a:schemeClr val="tx1"/>
                        </a:solidFill>
                      </a:endParaRPr>
                    </a:p>
                  </a:txBody>
                  <a:tcPr>
                    <a:solidFill>
                      <a:srgbClr val="0F5AC8"/>
                    </a:solidFill>
                  </a:tcPr>
                </a:tc>
                <a:tc>
                  <a:txBody>
                    <a:bodyPr/>
                    <a:lstStyle/>
                    <a:p>
                      <a:pPr algn="ctr"/>
                      <a:r>
                        <a:rPr lang="en-US" sz="1400" dirty="0" err="1" smtClean="0"/>
                        <a:t>Senaryo</a:t>
                      </a:r>
                      <a:r>
                        <a:rPr lang="en-US" sz="1400" dirty="0" smtClean="0"/>
                        <a:t> 5</a:t>
                      </a:r>
                      <a:endParaRPr lang="en-US" sz="1400" b="1" dirty="0">
                        <a:solidFill>
                          <a:schemeClr val="tx1"/>
                        </a:solidFill>
                      </a:endParaRPr>
                    </a:p>
                  </a:txBody>
                  <a:tcPr>
                    <a:solidFill>
                      <a:srgbClr val="0F5AC8"/>
                    </a:solidFill>
                  </a:tcPr>
                </a:tc>
              </a:tr>
              <a:tr h="0">
                <a:tc>
                  <a:txBody>
                    <a:bodyPr/>
                    <a:lstStyle/>
                    <a:p>
                      <a:pPr algn="l" fontAlgn="b"/>
                      <a:r>
                        <a:rPr lang="en-US" sz="1200" u="none" strike="noStrike" dirty="0">
                          <a:effectLst/>
                        </a:rPr>
                        <a:t>Nestle </a:t>
                      </a:r>
                      <a:r>
                        <a:rPr lang="en-US" sz="1200" u="none" strike="noStrike" dirty="0" err="1">
                          <a:effectLst/>
                        </a:rPr>
                        <a:t>Türkiye</a:t>
                      </a:r>
                      <a:r>
                        <a:rPr lang="en-US" sz="1200" u="none" strike="noStrike" dirty="0">
                          <a:effectLst/>
                        </a:rPr>
                        <a:t> Gıda A.Ş.</a:t>
                      </a:r>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dirty="0">
                          <a:effectLst/>
                        </a:rPr>
                        <a:t>52.33</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48.30</a:t>
                      </a:r>
                      <a:endParaRPr lang="en-US" sz="1100" b="1" dirty="0">
                        <a:solidFill>
                          <a:schemeClr val="bg2">
                            <a:lumMod val="25000"/>
                          </a:schemeClr>
                        </a:solidFill>
                      </a:endParaRPr>
                    </a:p>
                  </a:txBody>
                  <a:tcPr/>
                </a:tc>
              </a:tr>
              <a:tr h="0">
                <a:tc>
                  <a:txBody>
                    <a:bodyPr/>
                    <a:lstStyle/>
                    <a:p>
                      <a:pPr algn="l" fontAlgn="b"/>
                      <a:r>
                        <a:rPr lang="en-US" sz="1200" u="none" strike="noStrike">
                          <a:effectLst/>
                        </a:rPr>
                        <a:t>Erikli Su ve Mesrubat</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a:effectLst/>
                        </a:rPr>
                        <a:t>38.48</a:t>
                      </a:r>
                      <a:endParaRPr lang="en-US" sz="1200" b="1" i="0" u="none" strike="noStrike">
                        <a:solidFill>
                          <a:srgbClr val="00B050"/>
                        </a:solidFill>
                        <a:effectLst/>
                        <a:latin typeface="Calibri"/>
                      </a:endParaRPr>
                    </a:p>
                  </a:txBody>
                  <a:tcPr marL="0" marR="0" marT="0" marB="0" anchor="b"/>
                </a:tc>
                <a:tc>
                  <a:txBody>
                    <a:bodyPr/>
                    <a:lstStyle/>
                    <a:p>
                      <a:pPr algn="ctr"/>
                      <a:r>
                        <a:rPr lang="en-US" sz="1100" dirty="0" smtClean="0"/>
                        <a:t>49.23</a:t>
                      </a:r>
                      <a:endParaRPr lang="en-US" sz="1100" b="1" dirty="0">
                        <a:solidFill>
                          <a:schemeClr val="bg2">
                            <a:lumMod val="25000"/>
                          </a:schemeClr>
                        </a:solidFill>
                      </a:endParaRPr>
                    </a:p>
                  </a:txBody>
                  <a:tcPr/>
                </a:tc>
              </a:tr>
              <a:tr h="0">
                <a:tc>
                  <a:txBody>
                    <a:bodyPr/>
                    <a:lstStyle/>
                    <a:p>
                      <a:pPr algn="l" fontAlgn="b"/>
                      <a:r>
                        <a:rPr lang="en-US" sz="1200" u="none" strike="noStrike" dirty="0" err="1">
                          <a:effectLst/>
                        </a:rPr>
                        <a:t>Erikli</a:t>
                      </a:r>
                      <a:r>
                        <a:rPr lang="en-US" sz="1200" u="none" strike="noStrike" dirty="0">
                          <a:effectLst/>
                        </a:rPr>
                        <a:t> Su </a:t>
                      </a:r>
                      <a:r>
                        <a:rPr lang="en-US" sz="1200" u="none" strike="noStrike" dirty="0" err="1">
                          <a:effectLst/>
                        </a:rPr>
                        <a:t>ve</a:t>
                      </a:r>
                      <a:r>
                        <a:rPr lang="en-US" sz="1200" u="none" strike="noStrike" dirty="0">
                          <a:effectLst/>
                        </a:rPr>
                        <a:t> </a:t>
                      </a:r>
                      <a:r>
                        <a:rPr lang="en-US" sz="1200" u="none" strike="noStrike" dirty="0" err="1">
                          <a:effectLst/>
                        </a:rPr>
                        <a:t>Mesrubat</a:t>
                      </a:r>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dirty="0">
                          <a:effectLst/>
                        </a:rPr>
                        <a:t>49.25</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49.23</a:t>
                      </a:r>
                      <a:endParaRPr lang="en-US" sz="1100" b="1" dirty="0">
                        <a:solidFill>
                          <a:schemeClr val="bg2">
                            <a:lumMod val="25000"/>
                          </a:schemeClr>
                        </a:solidFill>
                      </a:endParaRPr>
                    </a:p>
                  </a:txBody>
                  <a:tcPr/>
                </a:tc>
              </a:tr>
              <a:tr h="0">
                <a:tc>
                  <a:txBody>
                    <a:bodyPr/>
                    <a:lstStyle/>
                    <a:p>
                      <a:pPr algn="l" fontAlgn="b"/>
                      <a:r>
                        <a:rPr lang="en-US" sz="1200" u="none" strike="noStrike">
                          <a:effectLst/>
                        </a:rPr>
                        <a:t>Yesim Tekstil </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153.91</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153.83</a:t>
                      </a:r>
                      <a:endParaRPr lang="en-US" sz="1100" b="1" dirty="0">
                        <a:solidFill>
                          <a:schemeClr val="bg2">
                            <a:lumMod val="25000"/>
                          </a:schemeClr>
                        </a:solidFill>
                      </a:endParaRPr>
                    </a:p>
                  </a:txBody>
                  <a:tcPr/>
                </a:tc>
              </a:tr>
              <a:tr h="0">
                <a:tc>
                  <a:txBody>
                    <a:bodyPr/>
                    <a:lstStyle/>
                    <a:p>
                      <a:pPr algn="l" fontAlgn="b"/>
                      <a:r>
                        <a:rPr lang="en-US" sz="1200" u="none" strike="noStrike">
                          <a:effectLst/>
                        </a:rPr>
                        <a:t>Martaş Tarımsal Ürünler </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46.17</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48.30</a:t>
                      </a:r>
                      <a:endParaRPr lang="en-US" sz="1100" b="1" dirty="0">
                        <a:solidFill>
                          <a:schemeClr val="bg2">
                            <a:lumMod val="25000"/>
                          </a:schemeClr>
                        </a:solidFill>
                      </a:endParaRPr>
                    </a:p>
                  </a:txBody>
                  <a:tcPr/>
                </a:tc>
              </a:tr>
              <a:tr h="0">
                <a:tc>
                  <a:txBody>
                    <a:bodyPr/>
                    <a:lstStyle/>
                    <a:p>
                      <a:pPr algn="l" fontAlgn="b"/>
                      <a:r>
                        <a:rPr lang="en-US" sz="1200" u="none" strike="noStrike">
                          <a:effectLst/>
                        </a:rPr>
                        <a:t>EUAŞ Doğalgaz Kombine Çevirim Santrali</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38.48</a:t>
                      </a:r>
                      <a:endParaRPr lang="en-US" sz="1200" b="1" i="0" u="none" strike="noStrike">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a:effectLst/>
                        </a:rPr>
                        <a:t>38.48</a:t>
                      </a:r>
                      <a:endParaRPr lang="en-US" sz="1200" b="1" i="0" u="none" strike="noStrike">
                        <a:solidFill>
                          <a:srgbClr val="00B050"/>
                        </a:solidFill>
                        <a:effectLst/>
                        <a:latin typeface="Calibri"/>
                      </a:endParaRPr>
                    </a:p>
                  </a:txBody>
                  <a:tcPr marL="0" marR="0" marT="0" marB="0" anchor="b"/>
                </a:tc>
                <a:tc>
                  <a:txBody>
                    <a:bodyPr/>
                    <a:lstStyle/>
                    <a:p>
                      <a:pPr algn="ctr"/>
                      <a:r>
                        <a:rPr lang="en-US" sz="1100" dirty="0" smtClean="0"/>
                        <a:t>46.15</a:t>
                      </a:r>
                      <a:endParaRPr lang="en-US" sz="1100" b="1" dirty="0">
                        <a:solidFill>
                          <a:schemeClr val="bg2">
                            <a:lumMod val="25000"/>
                          </a:schemeClr>
                        </a:solidFill>
                      </a:endParaRPr>
                    </a:p>
                  </a:txBody>
                  <a:tcPr/>
                </a:tc>
              </a:tr>
              <a:tr h="0">
                <a:tc>
                  <a:txBody>
                    <a:bodyPr/>
                    <a:lstStyle/>
                    <a:p>
                      <a:pPr algn="l" fontAlgn="b"/>
                      <a:r>
                        <a:rPr lang="en-US" sz="1200" u="none" strike="noStrike" dirty="0" err="1">
                          <a:effectLst/>
                        </a:rPr>
                        <a:t>Sütaş</a:t>
                      </a:r>
                      <a:r>
                        <a:rPr lang="en-US" sz="1200" u="none" strike="noStrike" dirty="0">
                          <a:effectLst/>
                        </a:rPr>
                        <a:t> </a:t>
                      </a:r>
                      <a:r>
                        <a:rPr lang="en-US" sz="1200" u="none" strike="noStrike" dirty="0" err="1">
                          <a:effectLst/>
                        </a:rPr>
                        <a:t>Gıda</a:t>
                      </a:r>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a:effectLst/>
                        </a:rPr>
                        <a:t>46.17</a:t>
                      </a:r>
                      <a:endParaRPr lang="en-US" sz="1200" b="1" i="0" u="none" strike="noStrike">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48.30</a:t>
                      </a:r>
                      <a:endParaRPr lang="en-US" sz="1100" b="1" dirty="0">
                        <a:solidFill>
                          <a:schemeClr val="bg2">
                            <a:lumMod val="25000"/>
                          </a:schemeClr>
                        </a:solidFill>
                      </a:endParaRPr>
                    </a:p>
                  </a:txBody>
                  <a:tcPr/>
                </a:tc>
              </a:tr>
              <a:tr h="0">
                <a:tc>
                  <a:txBody>
                    <a:bodyPr/>
                    <a:lstStyle/>
                    <a:p>
                      <a:pPr algn="l" fontAlgn="b"/>
                      <a:r>
                        <a:rPr lang="en-US" sz="1200" u="none" strike="noStrike">
                          <a:effectLst/>
                        </a:rPr>
                        <a:t>TOFAŞ Türk Oto A.Ş.</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52.33</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a:effectLst/>
                        </a:rPr>
                        <a:t>38.48</a:t>
                      </a:r>
                      <a:endParaRPr lang="en-US" sz="1200" b="1" i="0" u="none" strike="noStrike">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a:effectLst/>
                        </a:rPr>
                        <a:t>Demirtaş OSAB</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123.12</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a:effectLst/>
                        </a:rPr>
                        <a:t>Nilüfer OSB</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123.12</a:t>
                      </a:r>
                      <a:endParaRPr lang="en-US" sz="1200" b="1" i="0" u="none" strike="noStrike">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a:effectLst/>
                        </a:rPr>
                        <a:t>Karsan Otomotiv</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123.12</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a:effectLst/>
                        </a:rPr>
                        <a:t>BTSO</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123.12</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a:effectLst/>
                        </a:rPr>
                        <a:t>Hasanağa OSB</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123.12</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a:effectLst/>
                        </a:rPr>
                        <a:t>Penguen Gıda</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123.12</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48.30</a:t>
                      </a:r>
                      <a:endParaRPr lang="en-US" sz="1100" b="1" dirty="0">
                        <a:solidFill>
                          <a:schemeClr val="bg2">
                            <a:lumMod val="25000"/>
                          </a:schemeClr>
                        </a:solidFill>
                      </a:endParaRPr>
                    </a:p>
                  </a:txBody>
                  <a:tcPr/>
                </a:tc>
              </a:tr>
              <a:tr h="0">
                <a:tc>
                  <a:txBody>
                    <a:bodyPr/>
                    <a:lstStyle/>
                    <a:p>
                      <a:pPr algn="l" fontAlgn="b"/>
                      <a:r>
                        <a:rPr lang="en-US" sz="1200" u="none" strike="noStrike">
                          <a:effectLst/>
                        </a:rPr>
                        <a:t>Bursa Deri OSB</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46.17</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r h="0">
                <a:tc>
                  <a:txBody>
                    <a:bodyPr/>
                    <a:lstStyle/>
                    <a:p>
                      <a:pPr algn="l" fontAlgn="b"/>
                      <a:r>
                        <a:rPr lang="en-US" sz="1200" u="none" strike="noStrike" dirty="0" err="1">
                          <a:effectLst/>
                        </a:rPr>
                        <a:t>Yeşil</a:t>
                      </a:r>
                      <a:r>
                        <a:rPr lang="en-US" sz="1200" u="none" strike="noStrike" dirty="0">
                          <a:effectLst/>
                        </a:rPr>
                        <a:t> </a:t>
                      </a:r>
                      <a:r>
                        <a:rPr lang="en-US" sz="1200" u="none" strike="noStrike" dirty="0" err="1">
                          <a:effectLst/>
                        </a:rPr>
                        <a:t>Çevre</a:t>
                      </a:r>
                      <a:r>
                        <a:rPr lang="en-US" sz="1200" u="none" strike="noStrike" dirty="0">
                          <a:effectLst/>
                        </a:rPr>
                        <a:t> AAT</a:t>
                      </a:r>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dirty="0">
                          <a:effectLst/>
                        </a:rPr>
                        <a:t>123.12</a:t>
                      </a:r>
                      <a:endParaRPr lang="en-US" sz="1200" b="1" i="0" u="none" strike="noStrike" dirty="0">
                        <a:solidFill>
                          <a:srgbClr val="0070C0"/>
                        </a:solidFill>
                        <a:effectLst/>
                        <a:latin typeface="Calibri"/>
                      </a:endParaRPr>
                    </a:p>
                  </a:txBody>
                  <a:tcPr marL="0" marR="0" marT="0" marB="0" anchor="b"/>
                </a:tc>
                <a:tc>
                  <a:txBody>
                    <a:bodyPr/>
                    <a:lstStyle/>
                    <a:p>
                      <a:pPr algn="ctr" fontAlgn="b"/>
                      <a:r>
                        <a:rPr lang="en-US" sz="1200" u="none" strike="noStrike" dirty="0" smtClean="0">
                          <a:effectLst/>
                        </a:rPr>
                        <a:t>120.00</a:t>
                      </a:r>
                      <a:endParaRPr lang="en-US" sz="1200" b="1" i="0" u="none" strike="noStrike" dirty="0">
                        <a:solidFill>
                          <a:srgbClr val="7030A0"/>
                        </a:solidFill>
                        <a:effectLst/>
                        <a:latin typeface="Calibri"/>
                      </a:endParaRPr>
                    </a:p>
                  </a:txBody>
                  <a:tcPr marL="0" marR="0" marT="0" marB="0" anchor="b"/>
                </a:tc>
                <a:tc>
                  <a:txBody>
                    <a:bodyPr/>
                    <a:lstStyle/>
                    <a:p>
                      <a:pPr algn="ctr" fontAlgn="b"/>
                      <a:r>
                        <a:rPr lang="en-US" sz="1200" u="none" strike="noStrike" dirty="0">
                          <a:effectLst/>
                        </a:rPr>
                        <a:t>38.48</a:t>
                      </a:r>
                      <a:endParaRPr lang="en-US" sz="1200" b="1" i="0" u="none" strike="noStrike" dirty="0">
                        <a:solidFill>
                          <a:srgbClr val="00B050"/>
                        </a:solidFill>
                        <a:effectLst/>
                        <a:latin typeface="Calibri"/>
                      </a:endParaRPr>
                    </a:p>
                  </a:txBody>
                  <a:tcPr marL="0" marR="0" marT="0" marB="0" anchor="b"/>
                </a:tc>
                <a:tc>
                  <a:txBody>
                    <a:bodyPr/>
                    <a:lstStyle/>
                    <a:p>
                      <a:pPr algn="ctr"/>
                      <a:r>
                        <a:rPr lang="en-US" sz="1100" dirty="0" smtClean="0"/>
                        <a:t>123.07</a:t>
                      </a:r>
                      <a:endParaRPr lang="en-US" sz="1100" b="1" dirty="0">
                        <a:solidFill>
                          <a:schemeClr val="bg2">
                            <a:lumMod val="25000"/>
                          </a:schemeClr>
                        </a:solidFill>
                      </a:endParaRPr>
                    </a:p>
                  </a:txBody>
                  <a:tcPr/>
                </a:tc>
              </a:tr>
            </a:tbl>
          </a:graphicData>
        </a:graphic>
      </p:graphicFrame>
    </p:spTree>
    <p:extLst>
      <p:ext uri="{BB962C8B-B14F-4D97-AF65-F5344CB8AC3E}">
        <p14:creationId xmlns:p14="http://schemas.microsoft.com/office/powerpoint/2010/main" val="710560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990600"/>
          </a:xfrm>
        </p:spPr>
        <p:txBody>
          <a:bodyPr>
            <a:noAutofit/>
          </a:bodyPr>
          <a:lstStyle/>
          <a:p>
            <a:r>
              <a:rPr lang="tr-TR" sz="2800" dirty="0"/>
              <a:t>Nilüfer Çayı alt havzasında kirliliğe neden olan kaynaklar ve konumları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417217"/>
              </p:ext>
            </p:extLst>
          </p:nvPr>
        </p:nvGraphicFramePr>
        <p:xfrm>
          <a:off x="538480" y="1168400"/>
          <a:ext cx="8229600" cy="5888736"/>
        </p:xfrm>
        <a:graphic>
          <a:graphicData uri="http://schemas.openxmlformats.org/drawingml/2006/table">
            <a:tbl>
              <a:tblPr firstRow="1" firstCol="1" bandRow="1">
                <a:tableStyleId>{72833802-FEF1-4C79-8D5D-14CF1EAF98D9}</a:tableStyleId>
              </a:tblPr>
              <a:tblGrid>
                <a:gridCol w="4114800"/>
                <a:gridCol w="4114800"/>
              </a:tblGrid>
              <a:tr h="132080">
                <a:tc>
                  <a:txBody>
                    <a:bodyPr/>
                    <a:lstStyle/>
                    <a:p>
                      <a:pPr algn="just">
                        <a:lnSpc>
                          <a:spcPct val="115000"/>
                        </a:lnSpc>
                        <a:spcAft>
                          <a:spcPts val="0"/>
                        </a:spcAft>
                      </a:pPr>
                      <a:r>
                        <a:rPr lang="tr-TR" sz="1400" dirty="0">
                          <a:effectLst/>
                        </a:rPr>
                        <a:t>Kaynak</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Deşarj noktası</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gridSpan="2">
                  <a:txBody>
                    <a:bodyPr/>
                    <a:lstStyle/>
                    <a:p>
                      <a:pPr algn="just">
                        <a:lnSpc>
                          <a:spcPct val="115000"/>
                        </a:lnSpc>
                        <a:spcAft>
                          <a:spcPts val="0"/>
                        </a:spcAft>
                      </a:pPr>
                      <a:r>
                        <a:rPr lang="tr-TR" sz="1400" dirty="0">
                          <a:effectLst/>
                        </a:rPr>
                        <a:t>Kentsel atıksu arıtma tesisleri (AAT)</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bg2">
                        <a:lumMod val="90000"/>
                      </a:schemeClr>
                    </a:solidFill>
                  </a:tcPr>
                </a:tc>
                <a:tc hMerge="1">
                  <a:txBody>
                    <a:bodyPr/>
                    <a:lstStyle/>
                    <a:p>
                      <a:endParaRPr lang="tr-TR"/>
                    </a:p>
                  </a:txBody>
                  <a:tcPr/>
                </a:tc>
              </a:tr>
              <a:tr h="144145">
                <a:tc>
                  <a:txBody>
                    <a:bodyPr/>
                    <a:lstStyle/>
                    <a:p>
                      <a:pPr algn="just">
                        <a:lnSpc>
                          <a:spcPct val="115000"/>
                        </a:lnSpc>
                        <a:spcAft>
                          <a:spcPts val="0"/>
                        </a:spcAft>
                      </a:pPr>
                      <a:r>
                        <a:rPr lang="tr-TR" sz="1400" dirty="0">
                          <a:effectLst/>
                        </a:rPr>
                        <a:t>BUSKİ Doğu AAT</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Deliçay</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BUSKİ Batı AAT</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Ayvalı Dere</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Yeşil Çevre AAT</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Deliçay</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gridSpan="2">
                  <a:txBody>
                    <a:bodyPr/>
                    <a:lstStyle/>
                    <a:p>
                      <a:pPr algn="just">
                        <a:lnSpc>
                          <a:spcPct val="115000"/>
                        </a:lnSpc>
                        <a:spcAft>
                          <a:spcPts val="0"/>
                        </a:spcAft>
                      </a:pPr>
                      <a:r>
                        <a:rPr lang="tr-TR" sz="1400" dirty="0">
                          <a:effectLst/>
                        </a:rPr>
                        <a:t>OSBler</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bg2">
                        <a:lumMod val="90000"/>
                      </a:schemeClr>
                    </a:solidFill>
                  </a:tcPr>
                </a:tc>
                <a:tc hMerge="1">
                  <a:txBody>
                    <a:bodyPr/>
                    <a:lstStyle/>
                    <a:p>
                      <a:endParaRPr lang="tr-TR"/>
                    </a:p>
                  </a:txBody>
                  <a:tcPr/>
                </a:tc>
              </a:tr>
              <a:tr h="144145">
                <a:tc>
                  <a:txBody>
                    <a:bodyPr/>
                    <a:lstStyle/>
                    <a:p>
                      <a:pPr algn="just">
                        <a:lnSpc>
                          <a:spcPct val="115000"/>
                        </a:lnSpc>
                        <a:spcAft>
                          <a:spcPts val="0"/>
                        </a:spcAft>
                      </a:pPr>
                      <a:r>
                        <a:rPr lang="tr-TR" sz="1400" dirty="0">
                          <a:effectLst/>
                        </a:rPr>
                        <a:t>Gürsu OSB</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rowSpan="2">
                  <a:txBody>
                    <a:bodyPr/>
                    <a:lstStyle/>
                    <a:p>
                      <a:pPr algn="l">
                        <a:lnSpc>
                          <a:spcPct val="115000"/>
                        </a:lnSpc>
                        <a:spcAft>
                          <a:spcPts val="0"/>
                        </a:spcAft>
                      </a:pPr>
                      <a:r>
                        <a:rPr lang="tr-TR" sz="1400" dirty="0">
                          <a:effectLst/>
                        </a:rPr>
                        <a:t>Atıksularını Yeşil Çevre AAT’ye göndermektedir.</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Kestel OSB</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vMerge="1">
                  <a:txBody>
                    <a:bodyPr/>
                    <a:lstStyle/>
                    <a:p>
                      <a:endParaRPr lang="tr-TR"/>
                    </a:p>
                  </a:txBody>
                  <a:tcPr/>
                </a:tc>
              </a:tr>
              <a:tr h="144145">
                <a:tc>
                  <a:txBody>
                    <a:bodyPr/>
                    <a:lstStyle/>
                    <a:p>
                      <a:pPr algn="just">
                        <a:lnSpc>
                          <a:spcPct val="115000"/>
                        </a:lnSpc>
                        <a:spcAft>
                          <a:spcPts val="0"/>
                        </a:spcAft>
                      </a:pPr>
                      <a:r>
                        <a:rPr lang="tr-TR" sz="1400" dirty="0">
                          <a:effectLst/>
                        </a:rPr>
                        <a:t>Nilüfer OSB</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Ayvalı Dere</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Demirtaş OSAB</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Nilüfer Çayı</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BTSO</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Ayvalı Dere</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Hasanağa OSB</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Hasanağa Deresi</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Bursa Deri OSB</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 </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gridSpan="2">
                  <a:txBody>
                    <a:bodyPr/>
                    <a:lstStyle/>
                    <a:p>
                      <a:pPr algn="just">
                        <a:lnSpc>
                          <a:spcPct val="115000"/>
                        </a:lnSpc>
                        <a:spcAft>
                          <a:spcPts val="0"/>
                        </a:spcAft>
                      </a:pPr>
                      <a:r>
                        <a:rPr lang="tr-TR" sz="1400" dirty="0">
                          <a:effectLst/>
                        </a:rPr>
                        <a:t>Münferit sanayi tesisleri</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bg2">
                        <a:lumMod val="90000"/>
                      </a:schemeClr>
                    </a:solidFill>
                  </a:tcPr>
                </a:tc>
                <a:tc hMerge="1">
                  <a:txBody>
                    <a:bodyPr/>
                    <a:lstStyle/>
                    <a:p>
                      <a:endParaRPr lang="tr-TR"/>
                    </a:p>
                  </a:txBody>
                  <a:tcPr/>
                </a:tc>
              </a:tr>
              <a:tr h="144145">
                <a:tc>
                  <a:txBody>
                    <a:bodyPr/>
                    <a:lstStyle/>
                    <a:p>
                      <a:pPr algn="just">
                        <a:lnSpc>
                          <a:spcPct val="115000"/>
                        </a:lnSpc>
                        <a:spcAft>
                          <a:spcPts val="0"/>
                        </a:spcAft>
                      </a:pPr>
                      <a:r>
                        <a:rPr lang="tr-TR" sz="1400" dirty="0">
                          <a:effectLst/>
                        </a:rPr>
                        <a:t>Nestle Türkiye Gıda</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Deliçay</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dirty="0">
                          <a:effectLst/>
                        </a:rPr>
                        <a:t>Bursa Çimento</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a:effectLst/>
                        </a:rPr>
                        <a:t>Deliçay</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Erikli Su ve Meşrubat</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Deliçay</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Yeşim Tekstil</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Deliçay</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Martaş Tarımsal Ürünler Denetim</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Nilüfer Çayı (Deliçay öncesi)</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Sütaş Gıda</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Nilüfer Çayı (Deliçay öncesi)</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EÜAŞ Doğalgaz Kombine  Çevirim Santrali</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Nilüfer Çayı (Deliçay öncesi)</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Tofaş Türk Oto A.Ş.</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Nilüfer Çayı (Deliçay öncesi)</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Karsan Otomotiv</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Ayvalı Dere</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44145">
                <a:tc>
                  <a:txBody>
                    <a:bodyPr/>
                    <a:lstStyle/>
                    <a:p>
                      <a:pPr algn="just">
                        <a:lnSpc>
                          <a:spcPct val="115000"/>
                        </a:lnSpc>
                        <a:spcAft>
                          <a:spcPts val="0"/>
                        </a:spcAft>
                      </a:pPr>
                      <a:r>
                        <a:rPr lang="tr-TR" sz="1400">
                          <a:effectLst/>
                        </a:rPr>
                        <a:t>Penguen Gıda</a:t>
                      </a:r>
                      <a:endParaRPr lang="tr-TR" sz="140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0"/>
                        </a:spcAft>
                      </a:pPr>
                      <a:r>
                        <a:rPr lang="tr-TR" sz="1400" dirty="0">
                          <a:effectLst/>
                        </a:rPr>
                        <a:t>Hasanağa Çayı</a:t>
                      </a:r>
                      <a:endParaRPr lang="tr-TR" sz="14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56718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771"/>
            <a:ext cx="8229600" cy="990600"/>
          </a:xfrm>
        </p:spPr>
        <p:txBody>
          <a:bodyPr>
            <a:noAutofit/>
          </a:bodyPr>
          <a:lstStyle/>
          <a:p>
            <a:r>
              <a:rPr lang="tr-TR" sz="2800" dirty="0" smtClean="0"/>
              <a:t>Nilüfer </a:t>
            </a:r>
            <a:r>
              <a:rPr lang="tr-TR" sz="2800" dirty="0"/>
              <a:t>Çayı’na KOİ deşarjı yapan noktasal kaynaklara ait kirlilik yükleri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2154"/>
              </p:ext>
            </p:extLst>
          </p:nvPr>
        </p:nvGraphicFramePr>
        <p:xfrm>
          <a:off x="854508" y="1584960"/>
          <a:ext cx="7434984" cy="4907280"/>
        </p:xfrm>
        <a:graphic>
          <a:graphicData uri="http://schemas.openxmlformats.org/drawingml/2006/table">
            <a:tbl>
              <a:tblPr firstRow="1" firstCol="1" bandRow="1">
                <a:tableStyleId>{72833802-FEF1-4C79-8D5D-14CF1EAF98D9}</a:tableStyleId>
              </a:tblPr>
              <a:tblGrid>
                <a:gridCol w="1858746"/>
                <a:gridCol w="1858746"/>
                <a:gridCol w="1858746"/>
                <a:gridCol w="1858746"/>
              </a:tblGrid>
              <a:tr h="174171">
                <a:tc>
                  <a:txBody>
                    <a:bodyPr/>
                    <a:lstStyle/>
                    <a:p>
                      <a:pPr algn="l">
                        <a:lnSpc>
                          <a:spcPct val="115000"/>
                        </a:lnSpc>
                        <a:spcAft>
                          <a:spcPts val="0"/>
                        </a:spcAft>
                      </a:pPr>
                      <a:r>
                        <a:rPr lang="tr-TR" sz="1000" dirty="0">
                          <a:effectLst/>
                        </a:rPr>
                        <a:t>Kaynak adı</a:t>
                      </a:r>
                      <a:endParaRPr lang="tr-TR" sz="10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dirty="0">
                          <a:effectLst/>
                        </a:rPr>
                        <a:t>Debi (m</a:t>
                      </a:r>
                      <a:r>
                        <a:rPr lang="tr-TR" sz="1000" baseline="30000" dirty="0">
                          <a:effectLst/>
                        </a:rPr>
                        <a:t>3</a:t>
                      </a:r>
                      <a:r>
                        <a:rPr lang="tr-TR" sz="1000" dirty="0">
                          <a:effectLst/>
                        </a:rPr>
                        <a:t>/gün)</a:t>
                      </a:r>
                      <a:endParaRPr lang="tr-TR" sz="10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dirty="0">
                          <a:effectLst/>
                        </a:rPr>
                        <a:t>Konsantrasyonu (mg/L)</a:t>
                      </a:r>
                      <a:endParaRPr lang="tr-TR" sz="10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dirty="0">
                          <a:effectLst/>
                        </a:rPr>
                        <a:t>Kirlilik yükü (kg/yıl)</a:t>
                      </a:r>
                      <a:endParaRPr lang="tr-TR" sz="1000"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gridSpan="4">
                  <a:txBody>
                    <a:bodyPr/>
                    <a:lstStyle/>
                    <a:p>
                      <a:pPr algn="ctr">
                        <a:lnSpc>
                          <a:spcPct val="115000"/>
                        </a:lnSpc>
                        <a:spcAft>
                          <a:spcPts val="0"/>
                        </a:spcAft>
                      </a:pPr>
                      <a:r>
                        <a:rPr lang="tr-TR" sz="1000" dirty="0">
                          <a:effectLst/>
                        </a:rPr>
                        <a:t>EVSEL KAYNAKLAR</a:t>
                      </a:r>
                      <a:endParaRPr lang="tr-TR" sz="1000" dirty="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hMerge="1">
                  <a:txBody>
                    <a:bodyPr/>
                    <a:lstStyle/>
                    <a:p>
                      <a:endParaRPr lang="tr-TR"/>
                    </a:p>
                  </a:txBody>
                  <a:tcPr/>
                </a:tc>
                <a:tc hMerge="1">
                  <a:txBody>
                    <a:bodyPr/>
                    <a:lstStyle/>
                    <a:p>
                      <a:endParaRPr lang="tr-TR"/>
                    </a:p>
                  </a:txBody>
                  <a:tcPr/>
                </a:tc>
                <a:tc hMerge="1">
                  <a:txBody>
                    <a:bodyPr/>
                    <a:lstStyle/>
                    <a:p>
                      <a:endParaRPr lang="tr-TR"/>
                    </a:p>
                  </a:txBody>
                  <a:tcPr/>
                </a:tc>
              </a:tr>
              <a:tr h="174171">
                <a:tc>
                  <a:txBody>
                    <a:bodyPr/>
                    <a:lstStyle/>
                    <a:p>
                      <a:pPr algn="l">
                        <a:lnSpc>
                          <a:spcPct val="115000"/>
                        </a:lnSpc>
                        <a:spcAft>
                          <a:spcPts val="0"/>
                        </a:spcAft>
                      </a:pPr>
                      <a:r>
                        <a:rPr lang="tr-TR" sz="1000">
                          <a:effectLst/>
                        </a:rPr>
                        <a:t>BUSKİ Doğu AAT</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240.000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10.950.000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BUSKİ Batı AAT</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87.500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3.992.188</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348343">
                <a:tc>
                  <a:txBody>
                    <a:bodyPr/>
                    <a:lstStyle/>
                    <a:p>
                      <a:pPr algn="l">
                        <a:lnSpc>
                          <a:spcPct val="115000"/>
                        </a:lnSpc>
                        <a:spcAft>
                          <a:spcPts val="0"/>
                        </a:spcAft>
                      </a:pPr>
                      <a:r>
                        <a:rPr lang="tr-TR" sz="1000">
                          <a:effectLst/>
                        </a:rPr>
                        <a:t>Arıtılmayan kentsel atıksu yükü</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23.843</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3.481.078</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348343">
                <a:tc>
                  <a:txBody>
                    <a:bodyPr/>
                    <a:lstStyle/>
                    <a:p>
                      <a:pPr algn="l">
                        <a:lnSpc>
                          <a:spcPct val="115000"/>
                        </a:lnSpc>
                        <a:spcAft>
                          <a:spcPts val="0"/>
                        </a:spcAft>
                      </a:pPr>
                      <a:r>
                        <a:rPr lang="tr-TR" sz="1000">
                          <a:effectLst/>
                        </a:rPr>
                        <a:t>EÜAŞ Doğalgaz Kombine Çevirim Santrali</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4563</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Erikli Su ve Meşrubat </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2053</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gridSpan="4">
                  <a:txBody>
                    <a:bodyPr/>
                    <a:lstStyle/>
                    <a:p>
                      <a:pPr algn="ctr">
                        <a:lnSpc>
                          <a:spcPct val="115000"/>
                        </a:lnSpc>
                        <a:spcAft>
                          <a:spcPts val="0"/>
                        </a:spcAft>
                      </a:pPr>
                      <a:r>
                        <a:rPr lang="tr-TR" sz="1000" dirty="0">
                          <a:effectLst/>
                        </a:rPr>
                        <a:t>ENDÜSTRİYEL KAYNAKLAR</a:t>
                      </a:r>
                      <a:endParaRPr lang="tr-TR" sz="1000" dirty="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hMerge="1">
                  <a:txBody>
                    <a:bodyPr/>
                    <a:lstStyle/>
                    <a:p>
                      <a:endParaRPr lang="tr-TR"/>
                    </a:p>
                  </a:txBody>
                  <a:tcPr/>
                </a:tc>
                <a:tc hMerge="1">
                  <a:txBody>
                    <a:bodyPr/>
                    <a:lstStyle/>
                    <a:p>
                      <a:endParaRPr lang="tr-TR"/>
                    </a:p>
                  </a:txBody>
                  <a:tcPr/>
                </a:tc>
                <a:tc hMerge="1">
                  <a:txBody>
                    <a:bodyPr/>
                    <a:lstStyle/>
                    <a:p>
                      <a:endParaRPr lang="tr-TR"/>
                    </a:p>
                  </a:txBody>
                  <a:tcPr/>
                </a:tc>
              </a:tr>
              <a:tr h="174171">
                <a:tc>
                  <a:txBody>
                    <a:bodyPr/>
                    <a:lstStyle/>
                    <a:p>
                      <a:pPr algn="l">
                        <a:lnSpc>
                          <a:spcPct val="115000"/>
                        </a:lnSpc>
                        <a:spcAft>
                          <a:spcPts val="0"/>
                        </a:spcAft>
                      </a:pPr>
                      <a:r>
                        <a:rPr lang="tr-TR" sz="1000">
                          <a:effectLst/>
                        </a:rPr>
                        <a:t>Nestle Türkiye Gıda A.Ş.</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250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170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15.513</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Erikli Su ve Meşrubat</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285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160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16.644</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Yeşim Tekstil </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6.500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949.000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Yeşil Çevre AAT</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55.000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8.030.000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Martaş Tarımsal Ürünler </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1.500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150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82.125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348343">
                <a:tc>
                  <a:txBody>
                    <a:bodyPr/>
                    <a:lstStyle/>
                    <a:p>
                      <a:pPr algn="l">
                        <a:lnSpc>
                          <a:spcPct val="115000"/>
                        </a:lnSpc>
                        <a:spcAft>
                          <a:spcPts val="0"/>
                        </a:spcAft>
                      </a:pPr>
                      <a:r>
                        <a:rPr lang="tr-TR" sz="1000">
                          <a:effectLst/>
                        </a:rPr>
                        <a:t>EÜAŞ Doğalgaz Kombine Çevirim Santrali</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1.200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150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65.700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Sütaş Gıda</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3.500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170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217.175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TOFAŞ Türk Oto A.Ş.</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5.000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730.000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Demirtaş OSAB</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50.000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7.300.000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Nilüfer OSB</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790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115.340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Karsan Otomotiv</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600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87.600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BTSO</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5.840.000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Hasanağa OSB</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900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131.400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Penguen Gıda</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5.500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150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301.125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Bursa Deri OSB</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50.000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400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7.300.000</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 Arka plan yükü</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2.037.312</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ctr">
                        <a:lnSpc>
                          <a:spcPct val="115000"/>
                        </a:lnSpc>
                        <a:spcAft>
                          <a:spcPts val="0"/>
                        </a:spcAft>
                      </a:pPr>
                      <a:r>
                        <a:rPr lang="tr-TR" sz="1000">
                          <a:effectLst/>
                        </a:rPr>
                        <a:t>25</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a:txBody>
                    <a:bodyPr/>
                    <a:lstStyle/>
                    <a:p>
                      <a:pPr algn="r">
                        <a:lnSpc>
                          <a:spcPct val="115000"/>
                        </a:lnSpc>
                        <a:spcAft>
                          <a:spcPts val="0"/>
                        </a:spcAft>
                      </a:pPr>
                      <a:r>
                        <a:rPr lang="tr-TR" sz="1000">
                          <a:effectLst/>
                        </a:rPr>
                        <a:t>18.590.472</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r>
              <a:tr h="174171">
                <a:tc>
                  <a:txBody>
                    <a:bodyPr/>
                    <a:lstStyle/>
                    <a:p>
                      <a:pPr algn="l">
                        <a:lnSpc>
                          <a:spcPct val="115000"/>
                        </a:lnSpc>
                        <a:spcAft>
                          <a:spcPts val="0"/>
                        </a:spcAft>
                      </a:pPr>
                      <a:r>
                        <a:rPr lang="tr-TR" sz="1000">
                          <a:effectLst/>
                        </a:rPr>
                        <a:t>Yıllık toplam KOİ yükü</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gridSpan="2">
                  <a:txBody>
                    <a:bodyPr/>
                    <a:lstStyle/>
                    <a:p>
                      <a:pPr algn="l">
                        <a:lnSpc>
                          <a:spcPct val="115000"/>
                        </a:lnSpc>
                        <a:spcAft>
                          <a:spcPts val="0"/>
                        </a:spcAft>
                      </a:pPr>
                      <a:r>
                        <a:rPr lang="tr-TR" sz="1000">
                          <a:effectLst/>
                        </a:rPr>
                        <a:t>68.201.975 kg/yıl</a:t>
                      </a:r>
                      <a:endParaRPr lang="tr-TR" sz="10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1958" marR="61958" marT="0" marB="0"/>
                </a:tc>
                <a:tc hMerge="1">
                  <a:txBody>
                    <a:bodyPr/>
                    <a:lstStyle/>
                    <a:p>
                      <a:endParaRPr lang="tr-TR"/>
                    </a:p>
                  </a:txBody>
                  <a:tcPr/>
                </a:tc>
                <a:tc>
                  <a:txBody>
                    <a:bodyPr/>
                    <a:lstStyle/>
                    <a:p>
                      <a:endParaRPr lang="tr-TR" sz="1100" dirty="0">
                        <a:solidFill>
                          <a:srgbClr val="365F91"/>
                        </a:solidFill>
                        <a:effectLst/>
                        <a:latin typeface="Cambria" panose="02040503050406030204" pitchFamily="18" charset="0"/>
                      </a:endParaRPr>
                    </a:p>
                  </a:txBody>
                  <a:tcPr marL="61958" marR="61958" marT="0" marB="0"/>
                </a:tc>
              </a:tr>
            </a:tbl>
          </a:graphicData>
        </a:graphic>
      </p:graphicFrame>
    </p:spTree>
    <p:extLst>
      <p:ext uri="{BB962C8B-B14F-4D97-AF65-F5344CB8AC3E}">
        <p14:creationId xmlns:p14="http://schemas.microsoft.com/office/powerpoint/2010/main" val="4255142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dirty="0"/>
              <a:t>KOİ için bağlantı </a:t>
            </a:r>
            <a:r>
              <a:rPr lang="tr-TR" sz="3200" dirty="0" smtClean="0"/>
              <a:t>analizi </a:t>
            </a:r>
            <a:r>
              <a:rPr lang="tr-TR" sz="2000" dirty="0"/>
              <a:t>(TMDL hedefler = 50 mg/L)</a:t>
            </a:r>
            <a:endParaRPr lang="tr-T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504416"/>
              </p:ext>
            </p:extLst>
          </p:nvPr>
        </p:nvGraphicFramePr>
        <p:xfrm>
          <a:off x="457200" y="1524000"/>
          <a:ext cx="8229600" cy="5852160"/>
        </p:xfrm>
        <a:graphic>
          <a:graphicData uri="http://schemas.openxmlformats.org/drawingml/2006/table">
            <a:tbl>
              <a:tblPr firstRow="1" firstCol="1" bandRow="1">
                <a:tableStyleId>{72833802-FEF1-4C79-8D5D-14CF1EAF98D9}</a:tableStyleId>
              </a:tblPr>
              <a:tblGrid>
                <a:gridCol w="4114800"/>
                <a:gridCol w="4114800"/>
              </a:tblGrid>
              <a:tr h="190500">
                <a:tc>
                  <a:txBody>
                    <a:bodyPr/>
                    <a:lstStyle/>
                    <a:p>
                      <a:pPr algn="l">
                        <a:lnSpc>
                          <a:spcPct val="150000"/>
                        </a:lnSpc>
                        <a:spcAft>
                          <a:spcPts val="0"/>
                        </a:spcAft>
                      </a:pPr>
                      <a:r>
                        <a:rPr lang="tr-TR" sz="1600" dirty="0">
                          <a:effectLst/>
                        </a:rPr>
                        <a:t>Mansapta parametre konsantrasyonu, mg/L</a:t>
                      </a:r>
                      <a:endParaRPr lang="tr-TR" sz="1600" dirty="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95,22</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Mansapta debi, m</a:t>
                      </a:r>
                      <a:r>
                        <a:rPr lang="tr-TR" sz="1600" baseline="30000">
                          <a:effectLst/>
                        </a:rPr>
                        <a:t>3</a:t>
                      </a:r>
                      <a:r>
                        <a:rPr lang="tr-TR" sz="1600">
                          <a:effectLst/>
                        </a:rPr>
                        <a:t>/gün</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2.037.312</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Mansapta su kalitesi</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0"/>
                        </a:spcAft>
                      </a:pPr>
                      <a:r>
                        <a:rPr lang="tr-TR" sz="1600">
                          <a:effectLst/>
                        </a:rPr>
                        <a:t>YSKKY Sınıf IV</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dirty="0">
                          <a:effectLst/>
                        </a:rPr>
                        <a:t>Arka plan KOİ yükü, kg/yıl</a:t>
                      </a:r>
                      <a:endParaRPr lang="tr-TR" sz="1600" dirty="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18.590.472</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Evsel KOİ yükü, kg/yıl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18.429.881</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Endustriyel KOİ yükü, kg/yıl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31.181.622</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TMDL hedefi, mg/L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50,00</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Hedef su kalitesi</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YSKKY Sınıf II</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Izin verilen toplam yük, kg/yıl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37.180.944</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Izin verilen toplam endustriyel yük, kg/yil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160.591</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Gerekli % azaltım</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99,48</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Sabit konsantrasyon senaryosu sonucu, mg/L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a:effectLst/>
                        </a:rPr>
                        <a:t>1,99</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tr-TR" sz="1600">
                          <a:effectLst/>
                        </a:rPr>
                        <a:t>Havza genelinde en düşük konsantrasyon, mg/L</a:t>
                      </a:r>
                      <a:endParaRPr lang="tr-TR" sz="160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r">
                        <a:lnSpc>
                          <a:spcPct val="150000"/>
                        </a:lnSpc>
                        <a:spcAft>
                          <a:spcPts val="0"/>
                        </a:spcAft>
                      </a:pPr>
                      <a:r>
                        <a:rPr lang="tr-TR" sz="1600" dirty="0">
                          <a:effectLst/>
                        </a:rPr>
                        <a:t>0,77</a:t>
                      </a:r>
                      <a:endParaRPr lang="tr-TR" sz="1600" dirty="0">
                        <a:solidFill>
                          <a:srgbClr val="365F91"/>
                        </a:solidFill>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52590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SÇD (2008/105/EC)</a:t>
            </a:r>
            <a:endParaRPr lang="en-GB" dirty="0"/>
          </a:p>
        </p:txBody>
      </p:sp>
      <p:sp>
        <p:nvSpPr>
          <p:cNvPr id="3" name="Content Placeholder 2"/>
          <p:cNvSpPr>
            <a:spLocks noGrp="1"/>
          </p:cNvSpPr>
          <p:nvPr>
            <p:ph idx="1"/>
          </p:nvPr>
        </p:nvSpPr>
        <p:spPr/>
        <p:txBody>
          <a:bodyPr>
            <a:normAutofit/>
          </a:bodyPr>
          <a:lstStyle/>
          <a:p>
            <a:pPr>
              <a:spcAft>
                <a:spcPts val="1200"/>
              </a:spcAft>
            </a:pPr>
            <a:r>
              <a:rPr lang="tr-TR" dirty="0" smtClean="0"/>
              <a:t>Teknoloji </a:t>
            </a:r>
            <a:r>
              <a:rPr lang="tr-TR" dirty="0"/>
              <a:t>bazlı deşarj </a:t>
            </a:r>
            <a:r>
              <a:rPr lang="tr-TR" dirty="0" smtClean="0"/>
              <a:t>standartlarının ve </a:t>
            </a:r>
            <a:r>
              <a:rPr lang="tr-TR" dirty="0"/>
              <a:t>toksiste bazlı alıcı ortam standartlarının </a:t>
            </a:r>
            <a:r>
              <a:rPr lang="tr-TR" dirty="0" smtClean="0"/>
              <a:t>eş zamanlı </a:t>
            </a:r>
            <a:r>
              <a:rPr lang="tr-TR" dirty="0"/>
              <a:t>olarak uygulanması </a:t>
            </a:r>
            <a:endParaRPr lang="tr-TR" dirty="0" smtClean="0"/>
          </a:p>
          <a:p>
            <a:pPr>
              <a:spcAft>
                <a:spcPts val="1200"/>
              </a:spcAft>
            </a:pPr>
            <a:r>
              <a:rPr lang="tr-TR" dirty="0"/>
              <a:t>Kirletici kaynak tarafında teknoloji-bazlı deşarj standartlarının sağlanmasına yönelik tedbirlerin alınması öncelikli</a:t>
            </a:r>
          </a:p>
          <a:p>
            <a:pPr>
              <a:spcAft>
                <a:spcPts val="1200"/>
              </a:spcAft>
            </a:pPr>
            <a:r>
              <a:rPr lang="tr-TR" dirty="0"/>
              <a:t>Hedef alıcı ortam su kalitesinin sağlanamaması halinde, alıcı ortam standardı bazlı deşarj </a:t>
            </a:r>
            <a:r>
              <a:rPr lang="tr-TR" dirty="0" smtClean="0"/>
              <a:t>limitlerinin uygulanması </a:t>
            </a:r>
            <a:r>
              <a:rPr lang="tr-TR" dirty="0"/>
              <a:t>gerekiyor </a:t>
            </a:r>
          </a:p>
        </p:txBody>
      </p:sp>
    </p:spTree>
    <p:extLst>
      <p:ext uri="{BB962C8B-B14F-4D97-AF65-F5344CB8AC3E}">
        <p14:creationId xmlns:p14="http://schemas.microsoft.com/office/powerpoint/2010/main" val="1659845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960"/>
            <a:ext cx="8229600" cy="990600"/>
          </a:xfrm>
        </p:spPr>
        <p:txBody>
          <a:bodyPr>
            <a:noAutofit/>
          </a:bodyPr>
          <a:lstStyle/>
          <a:p>
            <a:r>
              <a:rPr lang="tr-TR" sz="3200" dirty="0"/>
              <a:t>KOİ parametresi için incelenen senaryoların karşılaştırması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4806999"/>
              </p:ext>
            </p:extLst>
          </p:nvPr>
        </p:nvGraphicFramePr>
        <p:xfrm>
          <a:off x="528320" y="1267460"/>
          <a:ext cx="8229600" cy="5854958"/>
        </p:xfrm>
        <a:graphic>
          <a:graphicData uri="http://schemas.openxmlformats.org/drawingml/2006/table">
            <a:tbl>
              <a:tblPr firstRow="1" firstCol="1" bandRow="1">
                <a:tableStyleId>{72833802-FEF1-4C79-8D5D-14CF1EAF98D9}</a:tableStyleId>
              </a:tblPr>
              <a:tblGrid>
                <a:gridCol w="2011680"/>
                <a:gridCol w="1280160"/>
                <a:gridCol w="1645920"/>
                <a:gridCol w="1645920"/>
                <a:gridCol w="1645920"/>
              </a:tblGrid>
              <a:tr h="368300">
                <a:tc>
                  <a:txBody>
                    <a:bodyPr/>
                    <a:lstStyle/>
                    <a:p>
                      <a:pPr algn="ctr">
                        <a:lnSpc>
                          <a:spcPct val="150000"/>
                        </a:lnSpc>
                        <a:spcAft>
                          <a:spcPts val="0"/>
                        </a:spcAft>
                      </a:pPr>
                      <a:r>
                        <a:rPr lang="tr-TR" sz="1100" dirty="0">
                          <a:effectLst/>
                        </a:rPr>
                        <a:t>Kaynak</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Eşit azaltım</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Sabit konsantrasyon</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En düşük konsantrasyon</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Sektörel azaltım</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274578">
                <a:tc>
                  <a:txBody>
                    <a:bodyPr/>
                    <a:lstStyle/>
                    <a:p>
                      <a:endParaRPr lang="tr-TR" sz="18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tr-TR" sz="1100" dirty="0">
                          <a:effectLst/>
                        </a:rPr>
                        <a:t>mg/L</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dirty="0">
                          <a:effectLst/>
                        </a:rPr>
                        <a:t>mg/L</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dirty="0">
                          <a:effectLst/>
                        </a:rPr>
                        <a:t>mg/L</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dirty="0">
                          <a:effectLst/>
                        </a:rPr>
                        <a:t>mg/L</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Nestle Türkiye Gıda A.Ş.</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81,96</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75,11</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Erikli Su ve Mesrubat</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77,14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75,56</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Yesim Tekstil </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239,23</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Yeşil Çevre AAT</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BUSKI Doğu AAT</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Martaş Tarımsal Ürünler </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75,11</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99462">
                <a:tc>
                  <a:txBody>
                    <a:bodyPr/>
                    <a:lstStyle/>
                    <a:p>
                      <a:pPr algn="l">
                        <a:lnSpc>
                          <a:spcPct val="150000"/>
                        </a:lnSpc>
                        <a:spcAft>
                          <a:spcPts val="0"/>
                        </a:spcAft>
                      </a:pPr>
                      <a:r>
                        <a:rPr lang="tr-TR" sz="1100" dirty="0">
                          <a:effectLst/>
                        </a:rPr>
                        <a:t>EÜAŞ Doğalgaz </a:t>
                      </a:r>
                      <a:r>
                        <a:rPr lang="tr-TR" sz="1100" dirty="0" smtClean="0">
                          <a:effectLst/>
                        </a:rPr>
                        <a:t>Kombine Ç.S. </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71,77</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Sütaş Gıda</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81,96</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75,11</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TOFAŞ Türk Oto A.Ş.</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Demirtaş OSAB</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Nilüfer OSB</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Karsan Otomotiv</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BTSO</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BUSKI Bati AAT</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Hasanağa OSB</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Penguen Gıda</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71,32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75,11</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Bursa Deri OSB</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192,84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186,34</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72,32</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191,39</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99720">
                <a:tc>
                  <a:txBody>
                    <a:bodyPr/>
                    <a:lstStyle/>
                    <a:p>
                      <a:pPr algn="l">
                        <a:lnSpc>
                          <a:spcPct val="150000"/>
                        </a:lnSpc>
                        <a:spcAft>
                          <a:spcPts val="0"/>
                        </a:spcAft>
                      </a:pPr>
                      <a:r>
                        <a:rPr lang="tr-TR" sz="1100" dirty="0">
                          <a:effectLst/>
                        </a:rPr>
                        <a:t>Arıtılmayan kentsel atıksu</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400,00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400,00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400,00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400,00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25701">
                <a:tc>
                  <a:txBody>
                    <a:bodyPr/>
                    <a:lstStyle/>
                    <a:p>
                      <a:pPr algn="l">
                        <a:lnSpc>
                          <a:spcPct val="150000"/>
                        </a:lnSpc>
                        <a:spcAft>
                          <a:spcPts val="0"/>
                        </a:spcAft>
                      </a:pPr>
                      <a:r>
                        <a:rPr lang="tr-TR" sz="1100">
                          <a:effectLst/>
                        </a:rPr>
                        <a:t>Arka plan</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a:effectLst/>
                        </a:rPr>
                        <a:t>25,00</a:t>
                      </a:r>
                      <a:endParaRPr lang="tr-TR" sz="160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50000"/>
                        </a:lnSpc>
                        <a:spcAft>
                          <a:spcPts val="0"/>
                        </a:spcAft>
                      </a:pPr>
                      <a:r>
                        <a:rPr lang="tr-TR" sz="1100" dirty="0">
                          <a:effectLst/>
                        </a:rPr>
                        <a:t>25,00</a:t>
                      </a:r>
                      <a:endParaRPr lang="tr-TR" sz="1600" dirty="0">
                        <a:solidFill>
                          <a:srgbClr val="365F9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83796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Total Maximum Daily Load For Atrazine Corydon Reservoir Wayne County, Iowa </a:t>
            </a:r>
            <a:endParaRPr lang="tr-TR" sz="3200" dirty="0"/>
          </a:p>
        </p:txBody>
      </p:sp>
      <p:sp>
        <p:nvSpPr>
          <p:cNvPr id="3" name="Subtitle 2"/>
          <p:cNvSpPr>
            <a:spLocks noGrp="1"/>
          </p:cNvSpPr>
          <p:nvPr>
            <p:ph type="subTitle" idx="1"/>
          </p:nvPr>
        </p:nvSpPr>
        <p:spPr/>
        <p:txBody>
          <a:bodyPr>
            <a:normAutofit/>
          </a:bodyPr>
          <a:lstStyle/>
          <a:p>
            <a:r>
              <a:rPr lang="tr-TR" sz="3600" dirty="0" smtClean="0"/>
              <a:t>ÖRNEK</a:t>
            </a:r>
            <a:endParaRPr lang="tr-TR" sz="3600" dirty="0"/>
          </a:p>
        </p:txBody>
      </p:sp>
    </p:spTree>
    <p:extLst>
      <p:ext uri="{BB962C8B-B14F-4D97-AF65-F5344CB8AC3E}">
        <p14:creationId xmlns:p14="http://schemas.microsoft.com/office/powerpoint/2010/main" val="37897358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Total Maximum Daily Load For Atrazine Corydon Reservoir Wayne County, Iowa </a:t>
            </a:r>
            <a:endParaRPr lang="tr-TR" sz="3200" dirty="0"/>
          </a:p>
        </p:txBody>
      </p:sp>
      <p:sp>
        <p:nvSpPr>
          <p:cNvPr id="3" name="Subtitle 2"/>
          <p:cNvSpPr>
            <a:spLocks noGrp="1"/>
          </p:cNvSpPr>
          <p:nvPr>
            <p:ph type="subTitle" idx="1"/>
          </p:nvPr>
        </p:nvSpPr>
        <p:spPr/>
        <p:txBody>
          <a:bodyPr>
            <a:normAutofit/>
          </a:bodyPr>
          <a:lstStyle/>
          <a:p>
            <a:r>
              <a:rPr lang="tr-TR" sz="3600" dirty="0" smtClean="0"/>
              <a:t>ÖRNEK</a:t>
            </a:r>
            <a:endParaRPr lang="tr-TR" sz="3600" dirty="0"/>
          </a:p>
        </p:txBody>
      </p:sp>
    </p:spTree>
    <p:extLst>
      <p:ext uri="{BB962C8B-B14F-4D97-AF65-F5344CB8AC3E}">
        <p14:creationId xmlns:p14="http://schemas.microsoft.com/office/powerpoint/2010/main" val="33686116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701040" y="3657600"/>
            <a:ext cx="7848600" cy="1927225"/>
          </a:xfrm>
        </p:spPr>
        <p:txBody>
          <a:bodyPr/>
          <a:lstStyle/>
          <a:p>
            <a:pPr eaLnBrk="1" hangingPunct="1"/>
            <a:r>
              <a:rPr lang="en-US" altLang="tr-TR" dirty="0" smtClean="0"/>
              <a:t>The Knife River </a:t>
            </a:r>
            <a:r>
              <a:rPr lang="tr-TR" altLang="tr-TR" dirty="0" smtClean="0"/>
              <a:t/>
            </a:r>
            <a:br>
              <a:rPr lang="tr-TR" altLang="tr-TR" dirty="0" smtClean="0"/>
            </a:br>
            <a:r>
              <a:rPr lang="tr-TR" altLang="tr-TR" dirty="0" smtClean="0"/>
              <a:t>Bulanıklık </a:t>
            </a:r>
            <a:br>
              <a:rPr lang="tr-TR" altLang="tr-TR" dirty="0" smtClean="0"/>
            </a:br>
            <a:r>
              <a:rPr lang="tr-TR" altLang="tr-TR" dirty="0" smtClean="0"/>
              <a:t>GMTY</a:t>
            </a:r>
            <a:endParaRPr lang="en-US" altLang="tr-TR" dirty="0" smtClean="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62560"/>
            <a:ext cx="47529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tr-TR" altLang="tr-TR" dirty="0" smtClean="0"/>
              <a:t>Alanın Tanımı</a:t>
            </a:r>
            <a:endParaRPr lang="en-US" altLang="tr-TR" dirty="0" smtClean="0"/>
          </a:p>
        </p:txBody>
      </p:sp>
      <p:sp>
        <p:nvSpPr>
          <p:cNvPr id="13315" name="Content Placeholder 2"/>
          <p:cNvSpPr>
            <a:spLocks noGrp="1"/>
          </p:cNvSpPr>
          <p:nvPr>
            <p:ph sz="quarter" idx="1"/>
          </p:nvPr>
        </p:nvSpPr>
        <p:spPr>
          <a:xfrm>
            <a:off x="457200" y="1315450"/>
            <a:ext cx="8229600" cy="4937125"/>
          </a:xfrm>
        </p:spPr>
        <p:txBody>
          <a:bodyPr/>
          <a:lstStyle/>
          <a:p>
            <a:pPr eaLnBrk="1" hangingPunct="1"/>
            <a:r>
              <a:rPr lang="tr-TR" altLang="tr-TR" dirty="0" smtClean="0"/>
              <a:t>Büyük Göller Havzası – Güney Batı </a:t>
            </a:r>
            <a:endParaRPr lang="en-US" altLang="tr-TR" dirty="0" smtClean="0"/>
          </a:p>
        </p:txBody>
      </p:sp>
      <p:pic>
        <p:nvPicPr>
          <p:cNvPr id="1331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752600"/>
            <a:ext cx="6705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2743200" y="5486400"/>
            <a:ext cx="6477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433638" y="5867400"/>
            <a:ext cx="838200" cy="38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5711825"/>
            <a:ext cx="3810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20" name="TextBox 14"/>
          <p:cNvSpPr txBox="1">
            <a:spLocks noChangeArrowheads="1"/>
          </p:cNvSpPr>
          <p:nvPr/>
        </p:nvSpPr>
        <p:spPr bwMode="auto">
          <a:xfrm>
            <a:off x="838200" y="5378450"/>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tr-TR"/>
              <a:t>Duluth</a:t>
            </a:r>
          </a:p>
        </p:txBody>
      </p:sp>
      <p:sp>
        <p:nvSpPr>
          <p:cNvPr id="13321" name="TextBox 16"/>
          <p:cNvSpPr txBox="1">
            <a:spLocks noChangeArrowheads="1"/>
          </p:cNvSpPr>
          <p:nvPr/>
        </p:nvSpPr>
        <p:spPr bwMode="auto">
          <a:xfrm>
            <a:off x="3200400" y="5702300"/>
            <a:ext cx="152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tr-TR"/>
              <a:t>Knife River</a:t>
            </a:r>
          </a:p>
        </p:txBody>
      </p:sp>
      <p:sp>
        <p:nvSpPr>
          <p:cNvPr id="13322" name="TextBox 17"/>
          <p:cNvSpPr txBox="1">
            <a:spLocks noChangeArrowheads="1"/>
          </p:cNvSpPr>
          <p:nvPr/>
        </p:nvSpPr>
        <p:spPr bwMode="auto">
          <a:xfrm>
            <a:off x="3271838" y="5289550"/>
            <a:ext cx="163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tr-TR"/>
              <a:t>Two Harbors</a:t>
            </a:r>
          </a:p>
        </p:txBody>
      </p:sp>
    </p:spTree>
    <p:extLst>
      <p:ext uri="{BB962C8B-B14F-4D97-AF65-F5344CB8AC3E}">
        <p14:creationId xmlns:p14="http://schemas.microsoft.com/office/powerpoint/2010/main" val="2480671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tr-TR" altLang="tr-TR" dirty="0" smtClean="0"/>
              <a:t>Genel </a:t>
            </a:r>
            <a:endParaRPr lang="en-US" altLang="tr-TR" dirty="0" smtClean="0"/>
          </a:p>
        </p:txBody>
      </p:sp>
      <p:sp>
        <p:nvSpPr>
          <p:cNvPr id="3" name="Content Placeholder 2"/>
          <p:cNvSpPr>
            <a:spLocks noGrp="1"/>
          </p:cNvSpPr>
          <p:nvPr>
            <p:ph sz="quarter" idx="1"/>
          </p:nvPr>
        </p:nvSpPr>
        <p:spPr>
          <a:xfrm>
            <a:off x="457200" y="1595120"/>
            <a:ext cx="8229600" cy="4744719"/>
          </a:xfrm>
        </p:spPr>
        <p:txBody>
          <a:bodyPr>
            <a:noAutofit/>
          </a:bodyPr>
          <a:lstStyle/>
          <a:p>
            <a:pPr marL="274320" indent="-274320" eaLnBrk="1" fontAlgn="auto" hangingPunct="1">
              <a:spcBef>
                <a:spcPts val="1200"/>
              </a:spcBef>
              <a:spcAft>
                <a:spcPts val="1200"/>
              </a:spcAft>
              <a:buFont typeface="Wingdings 3"/>
              <a:buChar char=""/>
              <a:defRPr/>
            </a:pPr>
            <a:r>
              <a:rPr lang="en-US" sz="2800" dirty="0" smtClean="0"/>
              <a:t>Knife River: </a:t>
            </a:r>
            <a:r>
              <a:rPr lang="tr-TR" sz="2800" dirty="0" smtClean="0"/>
              <a:t>Sınıf </a:t>
            </a:r>
            <a:r>
              <a:rPr lang="en-US" sz="2800" dirty="0" smtClean="0"/>
              <a:t>2A</a:t>
            </a:r>
            <a:r>
              <a:rPr lang="tr-TR" sz="2800" dirty="0" smtClean="0"/>
              <a:t>, Balıkçılık</a:t>
            </a:r>
          </a:p>
          <a:p>
            <a:pPr marL="274320" indent="-274320" eaLnBrk="1" fontAlgn="auto" hangingPunct="1">
              <a:spcBef>
                <a:spcPts val="1200"/>
              </a:spcBef>
              <a:spcAft>
                <a:spcPts val="1200"/>
              </a:spcAft>
              <a:buFont typeface="Wingdings 3"/>
              <a:buChar char=""/>
              <a:defRPr/>
            </a:pPr>
            <a:r>
              <a:rPr lang="tr-TR" sz="2800" dirty="0" smtClean="0"/>
              <a:t>Hedef Su Kalitesi : </a:t>
            </a:r>
            <a:r>
              <a:rPr lang="en-US" sz="2800" b="1" dirty="0" smtClean="0"/>
              <a:t>0 NTU</a:t>
            </a:r>
            <a:r>
              <a:rPr lang="tr-TR" sz="2800" b="1" dirty="0" smtClean="0"/>
              <a:t> </a:t>
            </a:r>
          </a:p>
          <a:p>
            <a:pPr marL="274320" indent="-274320" eaLnBrk="1" fontAlgn="auto" hangingPunct="1">
              <a:spcBef>
                <a:spcPts val="1200"/>
              </a:spcBef>
              <a:spcAft>
                <a:spcPts val="1200"/>
              </a:spcAft>
              <a:buFont typeface="Wingdings 3"/>
              <a:buChar char=""/>
              <a:defRPr/>
            </a:pPr>
            <a:r>
              <a:rPr lang="tr-TR" sz="2800" dirty="0" smtClean="0"/>
              <a:t>Daha önceki ÇKS aşımları:</a:t>
            </a:r>
          </a:p>
          <a:p>
            <a:pPr marL="548640" lvl="1" indent="-274320">
              <a:spcBef>
                <a:spcPts val="1200"/>
              </a:spcBef>
              <a:spcAft>
                <a:spcPts val="1200"/>
              </a:spcAft>
              <a:buFont typeface="Wingdings 3"/>
              <a:buChar char=""/>
              <a:defRPr/>
            </a:pPr>
            <a:r>
              <a:rPr lang="tr-TR" sz="2400" dirty="0" smtClean="0"/>
              <a:t>Bulanıklık </a:t>
            </a:r>
            <a:r>
              <a:rPr lang="en-US" sz="2400" dirty="0" smtClean="0"/>
              <a:t>(1998)</a:t>
            </a:r>
            <a:endParaRPr lang="tr-TR" sz="2400" dirty="0" smtClean="0"/>
          </a:p>
          <a:p>
            <a:pPr marL="548640" lvl="1" indent="-274320">
              <a:spcBef>
                <a:spcPts val="1200"/>
              </a:spcBef>
              <a:spcAft>
                <a:spcPts val="1200"/>
              </a:spcAft>
              <a:buFont typeface="Wingdings 3"/>
              <a:buChar char=""/>
              <a:defRPr/>
            </a:pPr>
            <a:r>
              <a:rPr lang="en-US" sz="2400" dirty="0" smtClean="0"/>
              <a:t>pH (2002)</a:t>
            </a:r>
            <a:endParaRPr lang="tr-TR" sz="2400" dirty="0" smtClean="0"/>
          </a:p>
          <a:p>
            <a:pPr marL="548640" lvl="1" indent="-274320">
              <a:spcBef>
                <a:spcPts val="1200"/>
              </a:spcBef>
              <a:spcAft>
                <a:spcPts val="1200"/>
              </a:spcAft>
              <a:buFont typeface="Wingdings 3"/>
              <a:buChar char=""/>
              <a:defRPr/>
            </a:pPr>
            <a:r>
              <a:rPr lang="tr-TR" sz="2400" dirty="0" smtClean="0"/>
              <a:t>Çözünmüş Oksijen (</a:t>
            </a:r>
            <a:r>
              <a:rPr lang="en-US" sz="2400" dirty="0" smtClean="0"/>
              <a:t>2008)</a:t>
            </a:r>
          </a:p>
          <a:p>
            <a:pPr marL="274320" indent="-274320" eaLnBrk="1" fontAlgn="auto" hangingPunct="1">
              <a:spcBef>
                <a:spcPts val="1200"/>
              </a:spcBef>
              <a:spcAft>
                <a:spcPts val="1200"/>
              </a:spcAft>
              <a:buFont typeface="Wingdings 3"/>
              <a:buChar char=""/>
              <a:defRPr/>
            </a:pPr>
            <a:endParaRPr lang="en-US" sz="2800" dirty="0"/>
          </a:p>
          <a:p>
            <a:pPr marL="274320" indent="-274320" eaLnBrk="1" fontAlgn="auto" hangingPunct="1">
              <a:spcBef>
                <a:spcPts val="1200"/>
              </a:spcBef>
              <a:spcAft>
                <a:spcPts val="1200"/>
              </a:spcAft>
              <a:buFont typeface="Wingdings 3"/>
              <a:buChar char=""/>
              <a:defRPr/>
            </a:pPr>
            <a:endParaRPr lang="en-US" sz="2800" dirty="0"/>
          </a:p>
        </p:txBody>
      </p:sp>
    </p:spTree>
    <p:extLst>
      <p:ext uri="{BB962C8B-B14F-4D97-AF65-F5344CB8AC3E}">
        <p14:creationId xmlns:p14="http://schemas.microsoft.com/office/powerpoint/2010/main" val="8895616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tr-TR" b="1" dirty="0" smtClean="0"/>
              <a:t>TMDL</a:t>
            </a:r>
            <a:r>
              <a:rPr lang="tr-TR" altLang="tr-TR" b="1" dirty="0" smtClean="0"/>
              <a:t> Çalışmasının Amacı</a:t>
            </a:r>
            <a:endParaRPr lang="en-US" altLang="tr-TR" b="1" dirty="0" smtClean="0"/>
          </a:p>
        </p:txBody>
      </p:sp>
      <p:sp>
        <p:nvSpPr>
          <p:cNvPr id="3" name="Content Placeholder 2"/>
          <p:cNvSpPr>
            <a:spLocks noGrp="1"/>
          </p:cNvSpPr>
          <p:nvPr>
            <p:ph sz="quarter" idx="1"/>
          </p:nvPr>
        </p:nvSpPr>
        <p:spPr>
          <a:xfrm>
            <a:off x="457200" y="1476940"/>
            <a:ext cx="8229600" cy="4937125"/>
          </a:xfrm>
        </p:spPr>
        <p:txBody>
          <a:bodyPr>
            <a:normAutofit/>
          </a:bodyPr>
          <a:lstStyle/>
          <a:p>
            <a:pPr marL="274320" indent="-274320" eaLnBrk="1" fontAlgn="auto" hangingPunct="1">
              <a:spcBef>
                <a:spcPts val="1200"/>
              </a:spcBef>
              <a:buFont typeface="Wingdings 3"/>
              <a:buChar char=""/>
              <a:defRPr/>
            </a:pPr>
            <a:r>
              <a:rPr lang="en-US" sz="2800" dirty="0" smtClean="0"/>
              <a:t>The Knife River</a:t>
            </a:r>
            <a:r>
              <a:rPr lang="tr-TR" sz="2800" dirty="0" smtClean="0"/>
              <a:t>: Alabalık balıkçılığı yapılan, yöre insanları için çok kıymetli bir akarsu</a:t>
            </a:r>
          </a:p>
          <a:p>
            <a:pPr marL="274320" indent="-274320" eaLnBrk="1" fontAlgn="auto" hangingPunct="1">
              <a:spcBef>
                <a:spcPts val="1200"/>
              </a:spcBef>
              <a:buFont typeface="Wingdings 3"/>
              <a:buChar char=""/>
              <a:defRPr/>
            </a:pPr>
            <a:r>
              <a:rPr lang="tr-TR" sz="2800" dirty="0" smtClean="0"/>
              <a:t>Hedefler:</a:t>
            </a:r>
          </a:p>
          <a:p>
            <a:pPr marL="548640" lvl="1" indent="-274320">
              <a:spcBef>
                <a:spcPts val="1200"/>
              </a:spcBef>
              <a:buFont typeface="Wingdings 3"/>
              <a:buChar char=""/>
              <a:defRPr/>
            </a:pPr>
            <a:r>
              <a:rPr lang="tr-TR" sz="2400" dirty="0" smtClean="0"/>
              <a:t>Su kalite hedeflerinin aşılmamasını sağlayacak, bulanıklığa yol açan kirletici miktarının belirlenmesi</a:t>
            </a:r>
            <a:r>
              <a:rPr lang="en-US" sz="2400" dirty="0" smtClean="0"/>
              <a:t> </a:t>
            </a:r>
            <a:endParaRPr lang="tr-TR" sz="2400" dirty="0"/>
          </a:p>
          <a:p>
            <a:pPr marL="548640" lvl="1" indent="-274320">
              <a:spcBef>
                <a:spcPts val="1200"/>
              </a:spcBef>
              <a:buFont typeface="Wingdings 3"/>
              <a:buChar char=""/>
              <a:defRPr/>
            </a:pPr>
            <a:r>
              <a:rPr lang="tr-TR" sz="2400" dirty="0" smtClean="0"/>
              <a:t>Sediman kaynaklarının belirlenmesi ve sediman azaltım stratejilerinin oluşturulması</a:t>
            </a:r>
          </a:p>
        </p:txBody>
      </p:sp>
    </p:spTree>
    <p:extLst>
      <p:ext uri="{BB962C8B-B14F-4D97-AF65-F5344CB8AC3E}">
        <p14:creationId xmlns:p14="http://schemas.microsoft.com/office/powerpoint/2010/main" val="2115385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tr-TR" dirty="0" smtClean="0"/>
              <a:t>TMDL </a:t>
            </a:r>
            <a:r>
              <a:rPr lang="tr-TR" altLang="tr-TR" dirty="0" smtClean="0"/>
              <a:t>Eşitliği</a:t>
            </a:r>
            <a:endParaRPr lang="en-US" altLang="tr-TR" dirty="0" smtClean="0"/>
          </a:p>
        </p:txBody>
      </p:sp>
      <p:sp>
        <p:nvSpPr>
          <p:cNvPr id="3" name="Content Placeholder 2"/>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endParaRPr lang="en-US" dirty="0"/>
          </a:p>
          <a:p>
            <a:pPr marL="0" indent="0" algn="ctr" eaLnBrk="1" fontAlgn="auto" hangingPunct="1">
              <a:spcAft>
                <a:spcPts val="0"/>
              </a:spcAft>
              <a:buNone/>
              <a:defRPr/>
            </a:pPr>
            <a:endParaRPr lang="tr-TR" dirty="0" smtClean="0"/>
          </a:p>
          <a:p>
            <a:pPr marL="274320" indent="-274320" eaLnBrk="1" fontAlgn="auto" hangingPunct="1">
              <a:spcAft>
                <a:spcPts val="0"/>
              </a:spcAft>
              <a:buFont typeface="Wingdings 3"/>
              <a:buChar char=""/>
              <a:defRPr/>
            </a:pPr>
            <a:endParaRPr lang="tr-TR" dirty="0" smtClean="0"/>
          </a:p>
          <a:p>
            <a:pPr marL="274320" indent="-274320" eaLnBrk="1" fontAlgn="auto" hangingPunct="1">
              <a:spcAft>
                <a:spcPts val="0"/>
              </a:spcAft>
              <a:buFont typeface="Wingdings 3"/>
              <a:buChar char=""/>
              <a:defRPr/>
            </a:pPr>
            <a:endParaRPr lang="tr-TR" dirty="0"/>
          </a:p>
          <a:p>
            <a:pPr marL="274320" indent="-274320" eaLnBrk="1" fontAlgn="auto" hangingPunct="1">
              <a:spcAft>
                <a:spcPts val="0"/>
              </a:spcAft>
              <a:buFont typeface="Wingdings 3"/>
              <a:buChar char=""/>
              <a:defRPr/>
            </a:pPr>
            <a:endParaRPr lang="tr-TR" dirty="0" smtClean="0"/>
          </a:p>
          <a:p>
            <a:pPr marL="274320" indent="-274320" eaLnBrk="1" fontAlgn="auto" hangingPunct="1">
              <a:spcAft>
                <a:spcPts val="0"/>
              </a:spcAft>
              <a:buFont typeface="Wingdings 3"/>
              <a:buChar char=""/>
              <a:defRPr/>
            </a:pPr>
            <a:r>
              <a:rPr lang="tr-TR" dirty="0" smtClean="0"/>
              <a:t>Tek noktasal kaynak: İnşaat sahaları</a:t>
            </a:r>
            <a:endParaRPr lang="en-US" u="sng" dirty="0" smtClean="0"/>
          </a:p>
          <a:p>
            <a:pPr marL="274320" indent="-274320" eaLnBrk="1" fontAlgn="auto" hangingPunct="1">
              <a:spcAft>
                <a:spcPts val="0"/>
              </a:spcAft>
              <a:buFont typeface="Wingdings 3"/>
              <a:buChar char=""/>
              <a:defRPr/>
            </a:pPr>
            <a:r>
              <a:rPr lang="tr-TR" dirty="0" smtClean="0"/>
              <a:t>Yayılı kaynaklar: erozyon,yüzey akışı</a:t>
            </a:r>
          </a:p>
          <a:p>
            <a:pPr marL="0" indent="0" eaLnBrk="1" fontAlgn="auto" hangingPunct="1">
              <a:spcAft>
                <a:spcPts val="0"/>
              </a:spcAft>
              <a:buFont typeface="Wingdings 3"/>
              <a:buNone/>
              <a:defRPr/>
            </a:pPr>
            <a:endParaRPr lang="en-US" dirty="0"/>
          </a:p>
        </p:txBody>
      </p:sp>
      <mc:AlternateContent xmlns:mc="http://schemas.openxmlformats.org/markup-compatibility/2006" xmlns:a14="http://schemas.microsoft.com/office/drawing/2010/main">
        <mc:Choice Requires="a14">
          <p:sp>
            <p:nvSpPr>
              <p:cNvPr id="2" name="Rectangle 1"/>
              <p:cNvSpPr/>
              <p:nvPr/>
            </p:nvSpPr>
            <p:spPr>
              <a:xfrm>
                <a:off x="633412" y="2133053"/>
                <a:ext cx="7514907" cy="98668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tr-TR" sz="2400"/>
                        <m:t>GMTY</m:t>
                      </m:r>
                      <m:r>
                        <m:rPr>
                          <m:nor/>
                        </m:rPr>
                        <a:rPr lang="tr-TR" sz="2400"/>
                        <m:t> = </m:t>
                      </m:r>
                      <m:r>
                        <m:rPr>
                          <m:nor/>
                        </m:rPr>
                        <a:rPr lang="tr-TR" sz="2400"/>
                        <m:t>YK</m:t>
                      </m:r>
                      <m:r>
                        <m:rPr>
                          <m:nor/>
                        </m:rPr>
                        <a:rPr lang="tr-TR" sz="2400"/>
                        <m:t> = </m:t>
                      </m:r>
                      <m:nary>
                        <m:naryPr>
                          <m:chr m:val="∑"/>
                          <m:limLoc m:val="undOvr"/>
                          <m:subHide m:val="on"/>
                          <m:supHide m:val="on"/>
                          <m:ctrlPr>
                            <a:rPr lang="tr-TR" sz="2400" i="1">
                              <a:latin typeface="Cambria Math" panose="02040503050406030204" pitchFamily="18" charset="0"/>
                            </a:rPr>
                          </m:ctrlPr>
                        </m:naryPr>
                        <m:sub/>
                        <m:sup/>
                        <m:e>
                          <m:r>
                            <a:rPr lang="tr-TR" sz="2400" i="1">
                              <a:latin typeface="Cambria Math" panose="02040503050406030204" pitchFamily="18" charset="0"/>
                            </a:rPr>
                            <m:t>𝑁𝐾𝑌𝑃</m:t>
                          </m:r>
                        </m:e>
                      </m:nary>
                      <m:r>
                        <a:rPr lang="tr-TR" sz="2400" i="1">
                          <a:latin typeface="Cambria Math" panose="02040503050406030204" pitchFamily="18" charset="0"/>
                        </a:rPr>
                        <m:t>+</m:t>
                      </m:r>
                      <m:nary>
                        <m:naryPr>
                          <m:chr m:val="∑"/>
                          <m:limLoc m:val="undOvr"/>
                          <m:subHide m:val="on"/>
                          <m:supHide m:val="on"/>
                          <m:ctrlPr>
                            <a:rPr lang="tr-TR" sz="2400" i="1">
                              <a:latin typeface="Cambria Math" panose="02040503050406030204" pitchFamily="18" charset="0"/>
                            </a:rPr>
                          </m:ctrlPr>
                        </m:naryPr>
                        <m:sub/>
                        <m:sup/>
                        <m:e>
                          <m:r>
                            <a:rPr lang="tr-TR" sz="2400" i="1">
                              <a:latin typeface="Cambria Math" panose="02040503050406030204" pitchFamily="18" charset="0"/>
                            </a:rPr>
                            <m:t>𝑌𝐾𝑌𝑃</m:t>
                          </m:r>
                          <m:r>
                            <a:rPr lang="tr-TR" sz="2400" i="1">
                              <a:latin typeface="Cambria Math" panose="02040503050406030204" pitchFamily="18" charset="0"/>
                            </a:rPr>
                            <m:t>+ </m:t>
                          </m:r>
                          <m:r>
                            <m:rPr>
                              <m:nor/>
                            </m:rPr>
                            <a:rPr lang="tr-TR" sz="2400"/>
                            <m:t>emniyet</m:t>
                          </m:r>
                          <m:r>
                            <m:rPr>
                              <m:nor/>
                            </m:rPr>
                            <a:rPr lang="tr-TR" sz="2400"/>
                            <m:t> </m:t>
                          </m:r>
                          <m:r>
                            <m:rPr>
                              <m:nor/>
                            </m:rPr>
                            <a:rPr lang="tr-TR" sz="2400"/>
                            <m:t>pay</m:t>
                          </m:r>
                          <m:r>
                            <m:rPr>
                              <m:nor/>
                            </m:rPr>
                            <a:rPr lang="tr-TR" sz="2400"/>
                            <m:t>ı</m:t>
                          </m:r>
                        </m:e>
                      </m:nary>
                    </m:oMath>
                  </m:oMathPara>
                </a14:m>
                <a:endParaRPr lang="tr-TR" sz="2400" dirty="0"/>
              </a:p>
            </p:txBody>
          </p:sp>
        </mc:Choice>
        <mc:Fallback xmlns="">
          <p:sp>
            <p:nvSpPr>
              <p:cNvPr id="2" name="Rectangle 1"/>
              <p:cNvSpPr>
                <a:spLocks noRot="1" noChangeAspect="1" noMove="1" noResize="1" noEditPoints="1" noAdjustHandles="1" noChangeArrowheads="1" noChangeShapeType="1" noTextEdit="1"/>
              </p:cNvSpPr>
              <p:nvPr/>
            </p:nvSpPr>
            <p:spPr>
              <a:xfrm>
                <a:off x="633412" y="2133053"/>
                <a:ext cx="7514907" cy="986680"/>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7978550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tr-TR" altLang="tr-TR" dirty="0" smtClean="0"/>
              <a:t>Arazi Kullanımı</a:t>
            </a:r>
            <a:endParaRPr lang="en-US" altLang="tr-TR" dirty="0" smtClean="0"/>
          </a:p>
        </p:txBody>
      </p:sp>
      <p:sp>
        <p:nvSpPr>
          <p:cNvPr id="27651" name="Content Placeholder 2"/>
          <p:cNvSpPr>
            <a:spLocks noGrp="1"/>
          </p:cNvSpPr>
          <p:nvPr>
            <p:ph sz="quarter" idx="1"/>
          </p:nvPr>
        </p:nvSpPr>
        <p:spPr>
          <a:xfrm>
            <a:off x="447040" y="1422400"/>
            <a:ext cx="8229600" cy="4937125"/>
          </a:xfrm>
        </p:spPr>
        <p:txBody>
          <a:bodyPr/>
          <a:lstStyle/>
          <a:p>
            <a:pPr eaLnBrk="1" hangingPunct="1"/>
            <a:r>
              <a:rPr lang="tr-TR" altLang="tr-TR" sz="2400" dirty="0" smtClean="0"/>
              <a:t>Orman alanı</a:t>
            </a:r>
            <a:r>
              <a:rPr lang="en-US" altLang="tr-TR" sz="2400" dirty="0" smtClean="0"/>
              <a:t> (70%) </a:t>
            </a:r>
            <a:r>
              <a:rPr lang="tr-TR" altLang="tr-TR" dirty="0" smtClean="0"/>
              <a:t>Otlatma alanı, </a:t>
            </a:r>
            <a:r>
              <a:rPr lang="en-US" altLang="tr-TR" sz="2400" dirty="0" smtClean="0"/>
              <a:t>80 mil</a:t>
            </a:r>
            <a:r>
              <a:rPr lang="tr-TR" altLang="tr-TR" sz="2400" dirty="0" smtClean="0"/>
              <a:t> </a:t>
            </a:r>
            <a:r>
              <a:rPr lang="tr-TR" altLang="tr-TR" dirty="0" smtClean="0"/>
              <a:t>yol</a:t>
            </a:r>
          </a:p>
          <a:p>
            <a:pPr eaLnBrk="1" hangingPunct="1"/>
            <a:r>
              <a:rPr lang="tr-TR" altLang="tr-TR" sz="2400" dirty="0" smtClean="0"/>
              <a:t>Nehir ağzında bir yerleşim </a:t>
            </a:r>
            <a:r>
              <a:rPr lang="en-US" altLang="tr-TR" sz="2400" dirty="0" smtClean="0"/>
              <a:t>(</a:t>
            </a:r>
            <a:r>
              <a:rPr lang="tr-TR" altLang="tr-TR" sz="2400" dirty="0" smtClean="0"/>
              <a:t>nüfus </a:t>
            </a:r>
            <a:r>
              <a:rPr lang="en-US" altLang="tr-TR" sz="2400" dirty="0" smtClean="0"/>
              <a:t>&gt;1,000</a:t>
            </a:r>
            <a:r>
              <a:rPr lang="tr-TR" altLang="tr-TR" sz="2400" dirty="0" smtClean="0"/>
              <a:t>)</a:t>
            </a:r>
            <a:endParaRPr lang="en-US" altLang="tr-TR" sz="2400" dirty="0" smtClean="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 y="2503483"/>
            <a:ext cx="6838950" cy="437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2107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tr-TR" altLang="tr-TR" dirty="0" smtClean="0"/>
              <a:t>Arazi Özellikleri</a:t>
            </a:r>
            <a:endParaRPr lang="en-US" altLang="tr-TR" dirty="0" smtClean="0"/>
          </a:p>
        </p:txBody>
      </p:sp>
      <p:sp>
        <p:nvSpPr>
          <p:cNvPr id="3" name="Content Placeholder 2"/>
          <p:cNvSpPr>
            <a:spLocks noGrp="1"/>
          </p:cNvSpPr>
          <p:nvPr>
            <p:ph sz="quarter" idx="1"/>
          </p:nvPr>
        </p:nvSpPr>
        <p:spPr>
          <a:xfrm>
            <a:off x="457200" y="1656080"/>
            <a:ext cx="8229600" cy="4937125"/>
          </a:xfrm>
        </p:spPr>
        <p:txBody>
          <a:bodyPr>
            <a:normAutofit/>
          </a:bodyPr>
          <a:lstStyle/>
          <a:p>
            <a:pPr marL="274320" indent="-274320" eaLnBrk="1" fontAlgn="auto" hangingPunct="1">
              <a:spcAft>
                <a:spcPts val="0"/>
              </a:spcAft>
              <a:buFont typeface="Wingdings 3"/>
              <a:buChar char=""/>
              <a:defRPr/>
            </a:pPr>
            <a:r>
              <a:rPr lang="tr-TR" dirty="0" smtClean="0"/>
              <a:t>Ortalama eğim : </a:t>
            </a:r>
            <a:r>
              <a:rPr lang="en-US" dirty="0" smtClean="0"/>
              <a:t>6-8% </a:t>
            </a:r>
          </a:p>
          <a:p>
            <a:pPr marL="274320" indent="-274320" eaLnBrk="1" fontAlgn="auto" hangingPunct="1">
              <a:spcAft>
                <a:spcPts val="0"/>
              </a:spcAft>
              <a:buFont typeface="Wingdings 3"/>
              <a:buChar char=""/>
              <a:defRPr/>
            </a:pPr>
            <a:r>
              <a:rPr lang="tr-TR" dirty="0" smtClean="0"/>
              <a:t>Jeoloji: Killi toprak</a:t>
            </a:r>
          </a:p>
          <a:p>
            <a:pPr marL="274320" indent="-274320" eaLnBrk="1" fontAlgn="auto" hangingPunct="1">
              <a:spcAft>
                <a:spcPts val="0"/>
              </a:spcAft>
              <a:buFont typeface="Wingdings 3"/>
              <a:buChar char=""/>
              <a:defRPr/>
            </a:pPr>
            <a:r>
              <a:rPr lang="tr-TR" dirty="0" smtClean="0"/>
              <a:t>Kar erimesi sonrası ve yoğun yağmurlar sonrası yüksek bulanıklık</a:t>
            </a:r>
            <a:endParaRPr lang="en-US" dirty="0" smtClean="0"/>
          </a:p>
          <a:p>
            <a:pPr marL="274320" indent="-274320" eaLnBrk="1" fontAlgn="auto" hangingPunct="1">
              <a:spcAft>
                <a:spcPts val="0"/>
              </a:spcAft>
              <a:buFont typeface="Wingdings 3"/>
              <a:buChar char=""/>
              <a:defRPr/>
            </a:pPr>
            <a:endParaRPr lang="en-US" dirty="0" smtClean="0"/>
          </a:p>
          <a:p>
            <a:pPr marL="274320" indent="-274320" eaLnBrk="1" fontAlgn="auto" hangingPunct="1">
              <a:spcAft>
                <a:spcPts val="0"/>
              </a:spcAft>
              <a:buFont typeface="Wingdings 3"/>
              <a:buChar char=""/>
              <a:defRPr/>
            </a:pPr>
            <a:endParaRPr lang="en-US" dirty="0"/>
          </a:p>
        </p:txBody>
      </p:sp>
      <p:pic>
        <p:nvPicPr>
          <p:cNvPr id="2970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1256" y="3078480"/>
            <a:ext cx="5280184" cy="37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04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Avrupa’da Uygulanan Yaklaşım</a:t>
            </a:r>
            <a:endParaRPr lang="tr-TR" dirty="0"/>
          </a:p>
        </p:txBody>
      </p:sp>
      <p:grpSp>
        <p:nvGrpSpPr>
          <p:cNvPr id="29" name="Group 28"/>
          <p:cNvGrpSpPr/>
          <p:nvPr/>
        </p:nvGrpSpPr>
        <p:grpSpPr>
          <a:xfrm>
            <a:off x="355601" y="1737360"/>
            <a:ext cx="8440180" cy="4739640"/>
            <a:chOff x="0" y="1458684"/>
            <a:chExt cx="9149996" cy="5018316"/>
          </a:xfrm>
        </p:grpSpPr>
        <p:sp>
          <p:nvSpPr>
            <p:cNvPr id="4"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ts val="6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600"/>
                </a:spcBef>
                <a:spcAft>
                  <a:spcPts val="600"/>
                </a:spcAft>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600"/>
                </a:spcAft>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600"/>
                </a:spcAft>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tr-TR" sz="1600" smtClean="0"/>
                <a:t>		</a:t>
              </a:r>
            </a:p>
            <a:p>
              <a:pPr lvl="1" indent="0">
                <a:buFont typeface="Arial" pitchFamily="34" charset="0"/>
                <a:buNone/>
              </a:pPr>
              <a:r>
                <a:rPr lang="tr-TR" sz="1600" smtClean="0"/>
                <a:t>	</a:t>
              </a:r>
              <a:endParaRPr lang="tr-TR" sz="1600" dirty="0" smtClean="0"/>
            </a:p>
          </p:txBody>
        </p:sp>
        <p:grpSp>
          <p:nvGrpSpPr>
            <p:cNvPr id="5" name="Group 4"/>
            <p:cNvGrpSpPr/>
            <p:nvPr/>
          </p:nvGrpSpPr>
          <p:grpSpPr>
            <a:xfrm>
              <a:off x="2723542" y="2766587"/>
              <a:ext cx="2334050" cy="1016000"/>
              <a:chOff x="1219001" y="1523999"/>
              <a:chExt cx="3657996" cy="1016000"/>
            </a:xfrm>
          </p:grpSpPr>
          <p:sp>
            <p:nvSpPr>
              <p:cNvPr id="6" name="Rounded Rectangle 5"/>
              <p:cNvSpPr/>
              <p:nvPr/>
            </p:nvSpPr>
            <p:spPr>
              <a:xfrm>
                <a:off x="1219001" y="1523999"/>
                <a:ext cx="3657996" cy="1016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248759" y="1553757"/>
                <a:ext cx="3598481" cy="956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spcBef>
                    <a:spcPct val="0"/>
                  </a:spcBef>
                  <a:defRPr/>
                </a:pPr>
                <a:r>
                  <a:rPr lang="tr-TR" sz="1600" dirty="0" smtClean="0"/>
                  <a:t>Endüstriyel Emisyonlara Direktifi</a:t>
                </a:r>
                <a:endParaRPr lang="tr-TR" sz="1600" dirty="0"/>
              </a:p>
            </p:txBody>
          </p:sp>
        </p:grpSp>
        <p:sp>
          <p:nvSpPr>
            <p:cNvPr id="8" name="Rounded Rectangle 7"/>
            <p:cNvSpPr/>
            <p:nvPr/>
          </p:nvSpPr>
          <p:spPr>
            <a:xfrm>
              <a:off x="2879095" y="4293096"/>
              <a:ext cx="1975444" cy="18600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tr-TR" sz="1600" dirty="0" smtClean="0"/>
                <a:t>Belirlenen MET’ler ile teknoloji bazlı deşarj limitleri</a:t>
              </a:r>
            </a:p>
            <a:p>
              <a:endParaRPr lang="en-US" sz="1600" dirty="0"/>
            </a:p>
          </p:txBody>
        </p:sp>
        <p:grpSp>
          <p:nvGrpSpPr>
            <p:cNvPr id="9" name="Group 8"/>
            <p:cNvGrpSpPr/>
            <p:nvPr/>
          </p:nvGrpSpPr>
          <p:grpSpPr>
            <a:xfrm>
              <a:off x="5492000" y="1458685"/>
              <a:ext cx="3657996" cy="866128"/>
              <a:chOff x="1164200" y="1511186"/>
              <a:chExt cx="3657996" cy="1410927"/>
            </a:xfrm>
          </p:grpSpPr>
          <p:sp>
            <p:nvSpPr>
              <p:cNvPr id="10" name="Rounded Rectangle 9"/>
              <p:cNvSpPr/>
              <p:nvPr/>
            </p:nvSpPr>
            <p:spPr>
              <a:xfrm>
                <a:off x="1164200" y="1511186"/>
                <a:ext cx="3657996" cy="14109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217719" y="1738408"/>
                <a:ext cx="3598480" cy="956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r>
                  <a:rPr lang="tr-TR" sz="1600" dirty="0" smtClean="0"/>
                  <a:t>Su kalitesi bazlı deşarj standartları</a:t>
                </a:r>
              </a:p>
            </p:txBody>
          </p:sp>
        </p:grpSp>
        <p:sp>
          <p:nvSpPr>
            <p:cNvPr id="12" name="Rounded Rectangle 11"/>
            <p:cNvSpPr/>
            <p:nvPr/>
          </p:nvSpPr>
          <p:spPr>
            <a:xfrm>
              <a:off x="5816036" y="2919061"/>
              <a:ext cx="3009924" cy="80488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lvl="1" algn="ctr"/>
              <a:r>
                <a:rPr lang="tr-TR" sz="1600" dirty="0" smtClean="0"/>
                <a:t>Çevresel Kalite Standartları Direktifi</a:t>
              </a:r>
            </a:p>
          </p:txBody>
        </p:sp>
        <p:sp>
          <p:nvSpPr>
            <p:cNvPr id="13" name="Rounded Rectangle 12"/>
            <p:cNvSpPr/>
            <p:nvPr/>
          </p:nvSpPr>
          <p:spPr>
            <a:xfrm>
              <a:off x="5676259" y="4503008"/>
              <a:ext cx="3408661" cy="86409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lvl="1" algn="ctr"/>
              <a:r>
                <a:rPr lang="tr-TR" sz="1600" dirty="0" smtClean="0"/>
                <a:t>Çevresel Kalite Standardı bazlı emisyon limit değerleri</a:t>
              </a:r>
              <a:endParaRPr lang="en-US" sz="1600" dirty="0"/>
            </a:p>
          </p:txBody>
        </p:sp>
        <p:grpSp>
          <p:nvGrpSpPr>
            <p:cNvPr id="14" name="Group 13"/>
            <p:cNvGrpSpPr/>
            <p:nvPr/>
          </p:nvGrpSpPr>
          <p:grpSpPr>
            <a:xfrm>
              <a:off x="401573" y="1458684"/>
              <a:ext cx="3879768" cy="892263"/>
              <a:chOff x="1358450" y="37424"/>
              <a:chExt cx="3384983" cy="1016001"/>
            </a:xfrm>
          </p:grpSpPr>
          <p:sp>
            <p:nvSpPr>
              <p:cNvPr id="15" name="Rounded Rectangle 14"/>
              <p:cNvSpPr/>
              <p:nvPr/>
            </p:nvSpPr>
            <p:spPr>
              <a:xfrm>
                <a:off x="1358450" y="37424"/>
                <a:ext cx="3384983" cy="10160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1388208" y="67182"/>
                <a:ext cx="3325467" cy="956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smtClean="0"/>
                  <a:t>Teknoloji bazlı deşarj standartları</a:t>
                </a:r>
              </a:p>
            </p:txBody>
          </p:sp>
        </p:grpSp>
        <p:grpSp>
          <p:nvGrpSpPr>
            <p:cNvPr id="17" name="Group 16"/>
            <p:cNvGrpSpPr/>
            <p:nvPr/>
          </p:nvGrpSpPr>
          <p:grpSpPr>
            <a:xfrm>
              <a:off x="81354" y="2766587"/>
              <a:ext cx="1796788" cy="986242"/>
              <a:chOff x="2149605" y="496"/>
              <a:chExt cx="1796788" cy="1625203"/>
            </a:xfrm>
          </p:grpSpPr>
          <p:sp>
            <p:nvSpPr>
              <p:cNvPr id="18" name="Rounded Rectangle 17"/>
              <p:cNvSpPr/>
              <p:nvPr/>
            </p:nvSpPr>
            <p:spPr>
              <a:xfrm>
                <a:off x="2149605" y="496"/>
                <a:ext cx="1796788" cy="162520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197206" y="70416"/>
                <a:ext cx="1701586" cy="1507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smtClean="0"/>
                  <a:t>Kentsel Atıksu Arıtma Direktifi</a:t>
                </a:r>
              </a:p>
            </p:txBody>
          </p:sp>
        </p:grpSp>
        <p:grpSp>
          <p:nvGrpSpPr>
            <p:cNvPr id="20" name="Group 19"/>
            <p:cNvGrpSpPr/>
            <p:nvPr/>
          </p:nvGrpSpPr>
          <p:grpSpPr>
            <a:xfrm>
              <a:off x="0" y="4236970"/>
              <a:ext cx="1909156" cy="1916199"/>
              <a:chOff x="0" y="1984"/>
              <a:chExt cx="6096000" cy="4060031"/>
            </a:xfrm>
          </p:grpSpPr>
          <p:sp>
            <p:nvSpPr>
              <p:cNvPr id="21" name="Rounded Rectangle 20"/>
              <p:cNvSpPr/>
              <p:nvPr/>
            </p:nvSpPr>
            <p:spPr>
              <a:xfrm>
                <a:off x="0" y="1984"/>
                <a:ext cx="6096000" cy="40600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118915" y="120897"/>
                <a:ext cx="5858173" cy="3822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marR="0" lvl="1" indent="0" defTabSz="914400" eaLnBrk="1" fontAlgn="auto" latinLnBrk="0" hangingPunct="1">
                  <a:lnSpc>
                    <a:spcPct val="100000"/>
                  </a:lnSpc>
                  <a:spcBef>
                    <a:spcPct val="0"/>
                  </a:spcBef>
                  <a:spcAft>
                    <a:spcPts val="0"/>
                  </a:spcAft>
                  <a:buClrTx/>
                  <a:buSzTx/>
                  <a:buFontTx/>
                  <a:buNone/>
                  <a:tabLst/>
                  <a:defRPr/>
                </a:pPr>
                <a:r>
                  <a:rPr lang="tr-TR" sz="1600" kern="1200" dirty="0" smtClean="0"/>
                  <a:t>Kentsel atıksu artıma tesisleri ve bazı endüstriler için deşarj standartları</a:t>
                </a:r>
              </a:p>
              <a:p>
                <a:pPr algn="ctr" defTabSz="800100">
                  <a:lnSpc>
                    <a:spcPct val="90000"/>
                  </a:lnSpc>
                  <a:spcBef>
                    <a:spcPct val="0"/>
                  </a:spcBef>
                  <a:spcAft>
                    <a:spcPct val="35000"/>
                  </a:spcAft>
                </a:pPr>
                <a:endParaRPr lang="en-US" sz="1600" kern="1200" dirty="0"/>
              </a:p>
            </p:txBody>
          </p:sp>
        </p:grpSp>
        <p:sp>
          <p:nvSpPr>
            <p:cNvPr id="23" name="Down Arrow 22"/>
            <p:cNvSpPr/>
            <p:nvPr/>
          </p:nvSpPr>
          <p:spPr>
            <a:xfrm>
              <a:off x="923564" y="2350946"/>
              <a:ext cx="408076" cy="41564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Down Arrow 23"/>
            <p:cNvSpPr/>
            <p:nvPr/>
          </p:nvSpPr>
          <p:spPr>
            <a:xfrm>
              <a:off x="3472651" y="2350946"/>
              <a:ext cx="408076" cy="41564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Down Arrow 24"/>
            <p:cNvSpPr/>
            <p:nvPr/>
          </p:nvSpPr>
          <p:spPr>
            <a:xfrm>
              <a:off x="7116960" y="2322007"/>
              <a:ext cx="408076" cy="59705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Down Arrow 25"/>
            <p:cNvSpPr/>
            <p:nvPr/>
          </p:nvSpPr>
          <p:spPr>
            <a:xfrm>
              <a:off x="718347" y="3752829"/>
              <a:ext cx="408076" cy="5230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Down Arrow 26"/>
            <p:cNvSpPr/>
            <p:nvPr/>
          </p:nvSpPr>
          <p:spPr>
            <a:xfrm>
              <a:off x="3662779" y="3770022"/>
              <a:ext cx="408076" cy="5230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Down Arrow 27"/>
            <p:cNvSpPr/>
            <p:nvPr/>
          </p:nvSpPr>
          <p:spPr>
            <a:xfrm>
              <a:off x="7171761" y="3711642"/>
              <a:ext cx="390276" cy="8004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756552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tr-TR" altLang="tr-TR" dirty="0" smtClean="0"/>
              <a:t>İzleme</a:t>
            </a:r>
            <a:endParaRPr lang="en-US" altLang="tr-TR" dirty="0" smtClean="0"/>
          </a:p>
        </p:txBody>
      </p:sp>
      <p:sp>
        <p:nvSpPr>
          <p:cNvPr id="31747" name="Content Placeholder 2"/>
          <p:cNvSpPr>
            <a:spLocks noGrp="1"/>
          </p:cNvSpPr>
          <p:nvPr>
            <p:ph sz="quarter" idx="1"/>
          </p:nvPr>
        </p:nvSpPr>
        <p:spPr>
          <a:xfrm>
            <a:off x="487680" y="1412240"/>
            <a:ext cx="8229600" cy="4937125"/>
          </a:xfrm>
        </p:spPr>
        <p:txBody>
          <a:bodyPr>
            <a:normAutofit/>
          </a:bodyPr>
          <a:lstStyle/>
          <a:p>
            <a:pPr eaLnBrk="1" hangingPunct="1"/>
            <a:r>
              <a:rPr lang="tr-TR" altLang="tr-TR" dirty="0" smtClean="0"/>
              <a:t>Otomatik örnekleme (bulanıklık, AKM, UKM, yağış, debi), 3 yıl süresince </a:t>
            </a:r>
            <a:r>
              <a:rPr lang="en-US" altLang="tr-TR" dirty="0" smtClean="0"/>
              <a:t>(2004-2006)</a:t>
            </a:r>
          </a:p>
          <a:p>
            <a:pPr eaLnBrk="1" hangingPunct="1"/>
            <a:r>
              <a:rPr lang="tr-TR" altLang="tr-TR" dirty="0" smtClean="0"/>
              <a:t>Arazi çalışmaları (sıcaklık, pH</a:t>
            </a:r>
            <a:r>
              <a:rPr lang="en-US" altLang="tr-TR" dirty="0" smtClean="0"/>
              <a:t>, </a:t>
            </a:r>
            <a:r>
              <a:rPr lang="tr-TR" altLang="tr-TR" dirty="0" smtClean="0"/>
              <a:t>çözünmüş oksijen, bulanıklık, iletkenlik ) </a:t>
            </a:r>
            <a:endParaRPr lang="en-US" altLang="tr-TR" dirty="0" smtClean="0"/>
          </a:p>
          <a:p>
            <a:pPr eaLnBrk="1" hangingPunct="1"/>
            <a:r>
              <a:rPr lang="tr-TR" altLang="tr-TR" dirty="0" smtClean="0"/>
              <a:t>Debi verisi; </a:t>
            </a:r>
            <a:r>
              <a:rPr lang="en-US" altLang="tr-TR" dirty="0" smtClean="0"/>
              <a:t>USGS National Water Information System</a:t>
            </a:r>
            <a:endParaRPr lang="tr-TR" altLang="tr-TR" dirty="0" smtClean="0"/>
          </a:p>
          <a:p>
            <a:pPr eaLnBrk="1" hangingPunct="1"/>
            <a:r>
              <a:rPr lang="tr-TR" altLang="tr-TR" dirty="0" smtClean="0"/>
              <a:t>J</a:t>
            </a:r>
            <a:r>
              <a:rPr lang="en-US" altLang="tr-TR" dirty="0" err="1" smtClean="0"/>
              <a:t>eomor</a:t>
            </a:r>
            <a:r>
              <a:rPr lang="tr-TR" altLang="tr-TR" dirty="0" smtClean="0"/>
              <a:t>folojik etütler, </a:t>
            </a:r>
            <a:r>
              <a:rPr lang="en-US" altLang="tr-TR" dirty="0" smtClean="0"/>
              <a:t>macroinvertebrate </a:t>
            </a:r>
            <a:r>
              <a:rPr lang="tr-TR" altLang="tr-TR" dirty="0" smtClean="0"/>
              <a:t>çalışmaları </a:t>
            </a:r>
            <a:endParaRPr lang="en-US" altLang="tr-TR" dirty="0" smtClean="0"/>
          </a:p>
          <a:p>
            <a:pPr eaLnBrk="1" hangingPunct="1"/>
            <a:r>
              <a:rPr lang="tr-TR" altLang="tr-TR" dirty="0" smtClean="0"/>
              <a:t>Alabalık verisi</a:t>
            </a:r>
            <a:endParaRPr lang="en-US" altLang="tr-TR" dirty="0" smtClean="0"/>
          </a:p>
        </p:txBody>
      </p:sp>
    </p:spTree>
    <p:extLst>
      <p:ext uri="{BB962C8B-B14F-4D97-AF65-F5344CB8AC3E}">
        <p14:creationId xmlns:p14="http://schemas.microsoft.com/office/powerpoint/2010/main" val="50497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tr-TR" altLang="tr-TR" dirty="0" smtClean="0"/>
              <a:t>Dört istasyon</a:t>
            </a:r>
            <a:endParaRPr lang="en-US" altLang="tr-TR" dirty="0" smtClean="0"/>
          </a:p>
        </p:txBody>
      </p:sp>
      <p:sp>
        <p:nvSpPr>
          <p:cNvPr id="33795" name="Content Placeholder 2"/>
          <p:cNvSpPr>
            <a:spLocks noGrp="1"/>
          </p:cNvSpPr>
          <p:nvPr>
            <p:ph sz="quarter" idx="1"/>
          </p:nvPr>
        </p:nvSpPr>
        <p:spPr>
          <a:xfrm>
            <a:off x="518160" y="1290321"/>
            <a:ext cx="8229600" cy="640080"/>
          </a:xfrm>
        </p:spPr>
        <p:txBody>
          <a:bodyPr/>
          <a:lstStyle/>
          <a:p>
            <a:pPr marL="0" indent="0" eaLnBrk="1" hangingPunct="1">
              <a:buFont typeface="Wingdings 3" panose="05040102010807070707" pitchFamily="18" charset="2"/>
              <a:buNone/>
            </a:pPr>
            <a:r>
              <a:rPr lang="en-US" altLang="tr-TR" dirty="0" smtClean="0"/>
              <a:t>3 </a:t>
            </a:r>
            <a:r>
              <a:rPr lang="tr-TR" altLang="tr-TR" dirty="0" smtClean="0"/>
              <a:t>alt havza istasyonu ve 1 nehir ağzı istasyonu</a:t>
            </a: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666875"/>
            <a:ext cx="47625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5843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tr-TR" altLang="tr-TR" dirty="0" smtClean="0"/>
              <a:t>Toplanan Veri</a:t>
            </a:r>
            <a:endParaRPr lang="en-US" altLang="tr-TR" dirty="0" smtClean="0"/>
          </a:p>
        </p:txBody>
      </p:sp>
      <p:sp>
        <p:nvSpPr>
          <p:cNvPr id="35843" name="Content Placeholder 2"/>
          <p:cNvSpPr>
            <a:spLocks noGrp="1"/>
          </p:cNvSpPr>
          <p:nvPr>
            <p:ph sz="quarter" idx="1"/>
          </p:nvPr>
        </p:nvSpPr>
        <p:spPr>
          <a:xfrm>
            <a:off x="457200" y="1219200"/>
            <a:ext cx="8229600" cy="4937125"/>
          </a:xfrm>
        </p:spPr>
        <p:txBody>
          <a:bodyPr/>
          <a:lstStyle/>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a:p>
            <a:pPr eaLnBrk="1" hangingPunct="1"/>
            <a:endParaRPr lang="en-US" altLang="tr-TR" dirty="0" smtClean="0"/>
          </a:p>
        </p:txBody>
      </p:sp>
      <p:graphicFrame>
        <p:nvGraphicFramePr>
          <p:cNvPr id="3" name="Table 2"/>
          <p:cNvGraphicFramePr>
            <a:graphicFrameLocks noGrp="1"/>
          </p:cNvGraphicFramePr>
          <p:nvPr>
            <p:extLst>
              <p:ext uri="{D42A27DB-BD31-4B8C-83A1-F6EECF244321}">
                <p14:modId xmlns:p14="http://schemas.microsoft.com/office/powerpoint/2010/main" val="3804339695"/>
              </p:ext>
            </p:extLst>
          </p:nvPr>
        </p:nvGraphicFramePr>
        <p:xfrm>
          <a:off x="787668" y="2200394"/>
          <a:ext cx="7568664" cy="2743200"/>
        </p:xfrm>
        <a:graphic>
          <a:graphicData uri="http://schemas.openxmlformats.org/drawingml/2006/table">
            <a:tbl>
              <a:tblPr firstRow="1" bandRow="1">
                <a:tableStyleId>{72833802-FEF1-4C79-8D5D-14CF1EAF98D9}</a:tableStyleId>
              </a:tblPr>
              <a:tblGrid>
                <a:gridCol w="3784332"/>
                <a:gridCol w="3784332"/>
              </a:tblGrid>
              <a:tr h="412549">
                <a:tc>
                  <a:txBody>
                    <a:bodyPr/>
                    <a:lstStyle/>
                    <a:p>
                      <a:r>
                        <a:rPr lang="tr-TR" sz="2400" dirty="0" smtClean="0"/>
                        <a:t>Yerinde ölçülen</a:t>
                      </a:r>
                      <a:endParaRPr lang="en-GB" sz="2400" dirty="0"/>
                    </a:p>
                  </a:txBody>
                  <a:tcPr>
                    <a:solidFill>
                      <a:srgbClr val="0F5AC8"/>
                    </a:solidFill>
                  </a:tcPr>
                </a:tc>
                <a:tc>
                  <a:txBody>
                    <a:bodyPr/>
                    <a:lstStyle/>
                    <a:p>
                      <a:r>
                        <a:rPr lang="tr-TR" sz="2400" dirty="0" smtClean="0"/>
                        <a:t>Laboratuvarda Ölçülen</a:t>
                      </a:r>
                      <a:endParaRPr lang="en-GB" sz="2400" dirty="0"/>
                    </a:p>
                  </a:txBody>
                  <a:tcPr>
                    <a:solidFill>
                      <a:srgbClr val="0F5AC8"/>
                    </a:solidFill>
                  </a:tcPr>
                </a:tc>
              </a:tr>
              <a:tr h="370840">
                <a:tc>
                  <a:txBody>
                    <a:bodyPr/>
                    <a:lstStyle/>
                    <a:p>
                      <a:r>
                        <a:rPr lang="tr-TR" sz="2400" dirty="0" smtClean="0"/>
                        <a:t>Sıcaklık</a:t>
                      </a:r>
                      <a:endParaRPr lang="en-GB" sz="2400" dirty="0"/>
                    </a:p>
                  </a:txBody>
                  <a:tcPr/>
                </a:tc>
                <a:tc>
                  <a:txBody>
                    <a:bodyPr/>
                    <a:lstStyle/>
                    <a:p>
                      <a:r>
                        <a:rPr lang="tr-TR" sz="2400" dirty="0" smtClean="0"/>
                        <a:t>Askıda Katı madde</a:t>
                      </a:r>
                      <a:endParaRPr lang="en-GB" sz="2400" dirty="0"/>
                    </a:p>
                  </a:txBody>
                  <a:tcPr/>
                </a:tc>
              </a:tr>
              <a:tr h="370840">
                <a:tc>
                  <a:txBody>
                    <a:bodyPr/>
                    <a:lstStyle/>
                    <a:p>
                      <a:r>
                        <a:rPr lang="tr-TR" sz="2400" dirty="0" smtClean="0"/>
                        <a:t>İletkenlik</a:t>
                      </a:r>
                      <a:endParaRPr lang="en-GB" sz="2400" dirty="0"/>
                    </a:p>
                  </a:txBody>
                  <a:tcPr/>
                </a:tc>
                <a:tc>
                  <a:txBody>
                    <a:bodyPr/>
                    <a:lstStyle/>
                    <a:p>
                      <a:r>
                        <a:rPr lang="tr-TR" sz="2400" dirty="0" smtClean="0"/>
                        <a:t>Uçucu katı madde</a:t>
                      </a:r>
                      <a:endParaRPr lang="en-GB" sz="2400" dirty="0"/>
                    </a:p>
                  </a:txBody>
                  <a:tcPr/>
                </a:tc>
              </a:tr>
              <a:tr h="370840">
                <a:tc>
                  <a:txBody>
                    <a:bodyPr/>
                    <a:lstStyle/>
                    <a:p>
                      <a:r>
                        <a:rPr lang="tr-TR" sz="2400" dirty="0" smtClean="0"/>
                        <a:t>Çözünmüş Oksijen</a:t>
                      </a:r>
                      <a:endParaRPr lang="en-GB" sz="2400" dirty="0"/>
                    </a:p>
                  </a:txBody>
                  <a:tcPr/>
                </a:tc>
                <a:tc>
                  <a:txBody>
                    <a:bodyPr/>
                    <a:lstStyle/>
                    <a:p>
                      <a:r>
                        <a:rPr lang="tr-TR" sz="2400" dirty="0" smtClean="0"/>
                        <a:t>Bulanıklık</a:t>
                      </a:r>
                      <a:endParaRPr lang="en-GB" sz="2400" dirty="0"/>
                    </a:p>
                  </a:txBody>
                  <a:tcPr/>
                </a:tc>
              </a:tr>
              <a:tr h="370840">
                <a:tc>
                  <a:txBody>
                    <a:bodyPr/>
                    <a:lstStyle/>
                    <a:p>
                      <a:r>
                        <a:rPr lang="tr-TR" sz="2400" dirty="0" smtClean="0"/>
                        <a:t>pH</a:t>
                      </a:r>
                      <a:endParaRPr lang="en-GB" sz="2400" dirty="0"/>
                    </a:p>
                  </a:txBody>
                  <a:tcPr/>
                </a:tc>
                <a:tc>
                  <a:txBody>
                    <a:bodyPr/>
                    <a:lstStyle/>
                    <a:p>
                      <a:endParaRPr lang="en-GB" sz="2400" dirty="0"/>
                    </a:p>
                  </a:txBody>
                  <a:tcPr/>
                </a:tc>
              </a:tr>
              <a:tr h="370840">
                <a:tc>
                  <a:txBody>
                    <a:bodyPr/>
                    <a:lstStyle/>
                    <a:p>
                      <a:r>
                        <a:rPr lang="tr-TR" sz="2400" dirty="0" smtClean="0"/>
                        <a:t>Bulanıklık</a:t>
                      </a:r>
                      <a:endParaRPr lang="en-GB" sz="2400" dirty="0"/>
                    </a:p>
                  </a:txBody>
                  <a:tcPr/>
                </a:tc>
                <a:tc>
                  <a:txBody>
                    <a:bodyPr/>
                    <a:lstStyle/>
                    <a:p>
                      <a:endParaRPr lang="en-GB" sz="2400" dirty="0"/>
                    </a:p>
                  </a:txBody>
                  <a:tcPr/>
                </a:tc>
              </a:tr>
            </a:tbl>
          </a:graphicData>
        </a:graphic>
      </p:graphicFrame>
    </p:spTree>
    <p:extLst>
      <p:ext uri="{BB962C8B-B14F-4D97-AF65-F5344CB8AC3E}">
        <p14:creationId xmlns:p14="http://schemas.microsoft.com/office/powerpoint/2010/main" val="41626591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pPr eaLnBrk="1" hangingPunct="1"/>
            <a:r>
              <a:rPr lang="tr-TR" altLang="tr-TR" dirty="0" smtClean="0"/>
              <a:t>Mevcut Bulanıklık Verisi</a:t>
            </a:r>
            <a:endParaRPr lang="en-US" altLang="tr-TR" dirty="0" smtClean="0"/>
          </a:p>
        </p:txBody>
      </p:sp>
      <p:sp>
        <p:nvSpPr>
          <p:cNvPr id="37891" name="Content Placeholder 2"/>
          <p:cNvSpPr>
            <a:spLocks noGrp="1"/>
          </p:cNvSpPr>
          <p:nvPr>
            <p:ph sz="quarter" idx="1"/>
          </p:nvPr>
        </p:nvSpPr>
        <p:spPr>
          <a:xfrm>
            <a:off x="457200" y="1615440"/>
            <a:ext cx="8229600" cy="4937125"/>
          </a:xfrm>
        </p:spPr>
        <p:txBody>
          <a:bodyPr/>
          <a:lstStyle/>
          <a:p>
            <a:pPr eaLnBrk="1" hangingPunct="1"/>
            <a:r>
              <a:rPr lang="en-US" altLang="tr-TR" sz="2000" dirty="0" smtClean="0"/>
              <a:t>2 </a:t>
            </a:r>
            <a:r>
              <a:rPr lang="tr-TR" altLang="tr-TR" sz="2000" dirty="0" smtClean="0"/>
              <a:t>istasyonda bulanıklık sınır değerinin aşımı</a:t>
            </a:r>
            <a:endParaRPr lang="en-US" altLang="tr-TR" sz="2000" dirty="0" smtClean="0"/>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99229"/>
            <a:ext cx="7701280" cy="497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4346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hangingPunct="1"/>
            <a:r>
              <a:rPr lang="tr-TR" altLang="tr-TR" dirty="0" smtClean="0"/>
              <a:t>Bulanıklık Verisi </a:t>
            </a:r>
            <a:endParaRPr lang="en-US" altLang="tr-TR" dirty="0" smtClean="0"/>
          </a:p>
        </p:txBody>
      </p:sp>
      <p:sp>
        <p:nvSpPr>
          <p:cNvPr id="39939" name="Content Placeholder 2"/>
          <p:cNvSpPr>
            <a:spLocks noGrp="1"/>
          </p:cNvSpPr>
          <p:nvPr>
            <p:ph sz="quarter" idx="1"/>
          </p:nvPr>
        </p:nvSpPr>
        <p:spPr>
          <a:xfrm>
            <a:off x="457200" y="1341120"/>
            <a:ext cx="8229600" cy="4937125"/>
          </a:xfrm>
        </p:spPr>
        <p:txBody>
          <a:bodyPr>
            <a:normAutofit/>
          </a:bodyPr>
          <a:lstStyle/>
          <a:p>
            <a:pPr eaLnBrk="1" hangingPunct="1"/>
            <a:r>
              <a:rPr lang="tr-TR" altLang="tr-TR" sz="1800" dirty="0" smtClean="0"/>
              <a:t>3 yıl boyunca toplanmış; örnek: nehir ağzı istasyonu</a:t>
            </a:r>
            <a:endParaRPr lang="en-US" altLang="tr-TR" sz="1800" dirty="0" smtClean="0"/>
          </a:p>
          <a:p>
            <a:pPr eaLnBrk="1" hangingPunct="1"/>
            <a:r>
              <a:rPr lang="tr-TR" altLang="tr-TR" sz="1800" dirty="0" smtClean="0"/>
              <a:t>Tedbir alınması gereğini işaret ediyor !</a:t>
            </a:r>
            <a:endParaRPr lang="en-US" altLang="tr-TR" sz="1800" dirty="0" smtClean="0"/>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 y="2291080"/>
            <a:ext cx="8167654" cy="505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333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84346"/>
            <a:ext cx="8229600" cy="990600"/>
          </a:xfrm>
        </p:spPr>
        <p:txBody>
          <a:bodyPr>
            <a:normAutofit fontScale="90000"/>
          </a:bodyPr>
          <a:lstStyle/>
          <a:p>
            <a:pPr eaLnBrk="1" hangingPunct="1"/>
            <a:r>
              <a:rPr lang="tr-TR" altLang="tr-TR" dirty="0" smtClean="0"/>
              <a:t>Yük-Süre Yaklaşımı</a:t>
            </a:r>
            <a:br>
              <a:rPr lang="tr-TR" altLang="tr-TR" dirty="0" smtClean="0"/>
            </a:br>
            <a:r>
              <a:rPr lang="tr-TR" altLang="tr-TR" dirty="0" smtClean="0"/>
              <a:t>Debi Eğrisi</a:t>
            </a:r>
            <a:endParaRPr lang="en-US" altLang="tr-TR" dirty="0" smtClean="0"/>
          </a:p>
        </p:txBody>
      </p:sp>
      <p:pic>
        <p:nvPicPr>
          <p:cNvPr id="48131" name="Content Placeholder 3"/>
          <p:cNvPicPr>
            <a:picLocks noGrp="1"/>
          </p:cNvPicPr>
          <p:nvPr>
            <p:ph sz="quarter" idx="1"/>
          </p:nvPr>
        </p:nvPicPr>
        <p:blipFill>
          <a:blip r:embed="rId3" cstate="email">
            <a:extLst>
              <a:ext uri="{28A0092B-C50C-407E-A947-70E740481C1C}">
                <a14:useLocalDpi xmlns:a14="http://schemas.microsoft.com/office/drawing/2010/main" val="0"/>
              </a:ext>
            </a:extLst>
          </a:blip>
          <a:srcRect/>
          <a:stretch>
            <a:fillRect/>
          </a:stretch>
        </p:blipFill>
        <p:spPr>
          <a:xfrm>
            <a:off x="990600" y="1437640"/>
            <a:ext cx="7237413" cy="5257800"/>
          </a:xfrm>
        </p:spPr>
      </p:pic>
      <p:sp>
        <p:nvSpPr>
          <p:cNvPr id="5" name="Oval 4"/>
          <p:cNvSpPr/>
          <p:nvPr/>
        </p:nvSpPr>
        <p:spPr>
          <a:xfrm>
            <a:off x="5238750" y="2819400"/>
            <a:ext cx="2057400" cy="2286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ular Callout 5"/>
          <p:cNvSpPr/>
          <p:nvPr/>
        </p:nvSpPr>
        <p:spPr>
          <a:xfrm>
            <a:off x="7467600" y="2190750"/>
            <a:ext cx="1219200" cy="419100"/>
          </a:xfrm>
          <a:prstGeom prst="wedgeRectCallout">
            <a:avLst>
              <a:gd name="adj1" fmla="val -62212"/>
              <a:gd name="adj2" fmla="val 122688"/>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dirty="0"/>
              <a:t>Nice.</a:t>
            </a:r>
          </a:p>
        </p:txBody>
      </p:sp>
    </p:spTree>
    <p:extLst>
      <p:ext uri="{BB962C8B-B14F-4D97-AF65-F5344CB8AC3E}">
        <p14:creationId xmlns:p14="http://schemas.microsoft.com/office/powerpoint/2010/main" val="13490751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63893"/>
            <a:ext cx="8229600" cy="990600"/>
          </a:xfrm>
        </p:spPr>
        <p:txBody>
          <a:bodyPr>
            <a:normAutofit fontScale="90000"/>
          </a:bodyPr>
          <a:lstStyle/>
          <a:p>
            <a:pPr eaLnBrk="1" hangingPunct="1"/>
            <a:r>
              <a:rPr lang="tr-TR" altLang="tr-TR" dirty="0" smtClean="0"/>
              <a:t>Yük-Süre Yaklaşımı</a:t>
            </a:r>
            <a:br>
              <a:rPr lang="tr-TR" altLang="tr-TR" dirty="0" smtClean="0"/>
            </a:br>
            <a:r>
              <a:rPr lang="tr-TR" altLang="tr-TR" dirty="0" smtClean="0"/>
              <a:t>AKM yük eğrisi</a:t>
            </a:r>
            <a:endParaRPr lang="en-US" altLang="tr-TR" dirty="0" smtClean="0"/>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3716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3163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eaLnBrk="1" hangingPunct="1"/>
            <a:r>
              <a:rPr lang="tr-TR" altLang="tr-TR" dirty="0" smtClean="0"/>
              <a:t>AKM Yük Hesabı (FLUX)</a:t>
            </a:r>
            <a:endParaRPr lang="en-US" altLang="tr-TR" dirty="0" smtClean="0"/>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84534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2733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544513"/>
            <a:ext cx="8229600" cy="990601"/>
          </a:xfrm>
        </p:spPr>
        <p:txBody>
          <a:bodyPr/>
          <a:lstStyle/>
          <a:p>
            <a:pPr eaLnBrk="1" hangingPunct="1"/>
            <a:r>
              <a:rPr lang="en-US" altLang="tr-TR" dirty="0" smtClean="0"/>
              <a:t>TMDL</a:t>
            </a:r>
            <a:r>
              <a:rPr lang="tr-TR" altLang="tr-TR" dirty="0" smtClean="0"/>
              <a:t>, ton/gün</a:t>
            </a:r>
            <a:endParaRPr lang="en-US" altLang="tr-TR" dirty="0" smtClean="0"/>
          </a:p>
        </p:txBody>
      </p:sp>
      <p:graphicFrame>
        <p:nvGraphicFramePr>
          <p:cNvPr id="5" name="Table 4"/>
          <p:cNvGraphicFramePr>
            <a:graphicFrameLocks noGrp="1"/>
          </p:cNvGraphicFramePr>
          <p:nvPr>
            <p:extLst>
              <p:ext uri="{D42A27DB-BD31-4B8C-83A1-F6EECF244321}">
                <p14:modId xmlns:p14="http://schemas.microsoft.com/office/powerpoint/2010/main" val="968382863"/>
              </p:ext>
            </p:extLst>
          </p:nvPr>
        </p:nvGraphicFramePr>
        <p:xfrm>
          <a:off x="481263" y="1833497"/>
          <a:ext cx="8277728" cy="3307080"/>
        </p:xfrm>
        <a:graphic>
          <a:graphicData uri="http://schemas.openxmlformats.org/drawingml/2006/table">
            <a:tbl>
              <a:tblPr firstRow="1" bandRow="1">
                <a:tableStyleId>{72833802-FEF1-4C79-8D5D-14CF1EAF98D9}</a:tableStyleId>
              </a:tblPr>
              <a:tblGrid>
                <a:gridCol w="2127183"/>
                <a:gridCol w="1230109"/>
                <a:gridCol w="1230109"/>
                <a:gridCol w="1230109"/>
                <a:gridCol w="1230109"/>
                <a:gridCol w="1230109"/>
              </a:tblGrid>
              <a:tr h="412549">
                <a:tc>
                  <a:txBody>
                    <a:bodyPr/>
                    <a:lstStyle/>
                    <a:p>
                      <a:endParaRPr lang="en-GB" sz="1800" dirty="0"/>
                    </a:p>
                  </a:txBody>
                  <a:tcPr>
                    <a:solidFill>
                      <a:srgbClr val="0F5AC8"/>
                    </a:solidFill>
                  </a:tcPr>
                </a:tc>
                <a:tc>
                  <a:txBody>
                    <a:bodyPr/>
                    <a:lstStyle/>
                    <a:p>
                      <a:r>
                        <a:rPr lang="tr-TR" sz="1800" dirty="0" smtClean="0"/>
                        <a:t>En Yüksek debi</a:t>
                      </a:r>
                      <a:endParaRPr lang="en-GB" sz="1800" dirty="0"/>
                    </a:p>
                  </a:txBody>
                  <a:tcPr anchor="ctr">
                    <a:solidFill>
                      <a:srgbClr val="0F5AC8"/>
                    </a:solidFill>
                  </a:tcPr>
                </a:tc>
                <a:tc>
                  <a:txBody>
                    <a:bodyPr/>
                    <a:lstStyle/>
                    <a:p>
                      <a:r>
                        <a:rPr lang="tr-TR" sz="1800" dirty="0" smtClean="0"/>
                        <a:t>Yüksek Debi</a:t>
                      </a:r>
                      <a:endParaRPr lang="en-GB" sz="1800" dirty="0"/>
                    </a:p>
                  </a:txBody>
                  <a:tcPr anchor="ctr">
                    <a:solidFill>
                      <a:srgbClr val="0F5AC8"/>
                    </a:solidFill>
                  </a:tcPr>
                </a:tc>
                <a:tc>
                  <a:txBody>
                    <a:bodyPr/>
                    <a:lstStyle/>
                    <a:p>
                      <a:r>
                        <a:rPr lang="tr-TR" sz="1800" dirty="0" smtClean="0"/>
                        <a:t>Ortalama Debi</a:t>
                      </a:r>
                      <a:endParaRPr lang="en-GB" sz="1800" dirty="0"/>
                    </a:p>
                  </a:txBody>
                  <a:tcPr anchor="ctr">
                    <a:solidFill>
                      <a:srgbClr val="0F5AC8"/>
                    </a:solidFill>
                  </a:tcPr>
                </a:tc>
                <a:tc>
                  <a:txBody>
                    <a:bodyPr/>
                    <a:lstStyle/>
                    <a:p>
                      <a:r>
                        <a:rPr lang="tr-TR" sz="1800" dirty="0" smtClean="0"/>
                        <a:t>Kurak Dönem Debisi</a:t>
                      </a:r>
                      <a:endParaRPr lang="en-GB" sz="1800" dirty="0"/>
                    </a:p>
                  </a:txBody>
                  <a:tcPr anchor="ctr">
                    <a:solidFill>
                      <a:srgbClr val="0F5AC8"/>
                    </a:solidFill>
                  </a:tcPr>
                </a:tc>
                <a:tc>
                  <a:txBody>
                    <a:bodyPr/>
                    <a:lstStyle/>
                    <a:p>
                      <a:r>
                        <a:rPr lang="tr-TR" sz="1800" dirty="0" smtClean="0"/>
                        <a:t>En Düşük Debi</a:t>
                      </a:r>
                      <a:endParaRPr lang="en-GB" sz="1800" dirty="0"/>
                    </a:p>
                  </a:txBody>
                  <a:tcPr anchor="ctr">
                    <a:solidFill>
                      <a:srgbClr val="0F5AC8"/>
                    </a:solidFill>
                  </a:tcPr>
                </a:tc>
              </a:tr>
              <a:tr h="370840">
                <a:tc>
                  <a:txBody>
                    <a:bodyPr/>
                    <a:lstStyle/>
                    <a:p>
                      <a:r>
                        <a:rPr lang="tr-TR" sz="1800" b="1" dirty="0" smtClean="0"/>
                        <a:t>GMTY</a:t>
                      </a:r>
                      <a:endParaRPr lang="en-GB" sz="1800" b="1" dirty="0"/>
                    </a:p>
                  </a:txBody>
                  <a:tcPr/>
                </a:tc>
                <a:tc>
                  <a:txBody>
                    <a:bodyPr/>
                    <a:lstStyle/>
                    <a:p>
                      <a:r>
                        <a:rPr lang="tr-TR" sz="1800" dirty="0" smtClean="0"/>
                        <a:t>5,300</a:t>
                      </a:r>
                      <a:endParaRPr lang="en-GB" sz="1800" dirty="0"/>
                    </a:p>
                  </a:txBody>
                  <a:tcPr anchor="ctr"/>
                </a:tc>
                <a:tc>
                  <a:txBody>
                    <a:bodyPr/>
                    <a:lstStyle/>
                    <a:p>
                      <a:r>
                        <a:rPr lang="tr-TR" sz="1800" dirty="0" smtClean="0"/>
                        <a:t>0,860</a:t>
                      </a:r>
                      <a:endParaRPr lang="en-GB" sz="1800" dirty="0"/>
                    </a:p>
                  </a:txBody>
                  <a:tcPr anchor="ctr"/>
                </a:tc>
                <a:tc>
                  <a:txBody>
                    <a:bodyPr/>
                    <a:lstStyle/>
                    <a:p>
                      <a:r>
                        <a:rPr lang="tr-TR" sz="1800" dirty="0" smtClean="0"/>
                        <a:t>0,270</a:t>
                      </a:r>
                      <a:endParaRPr lang="en-GB" sz="1800" dirty="0"/>
                    </a:p>
                  </a:txBody>
                  <a:tcPr anchor="ctr"/>
                </a:tc>
                <a:tc>
                  <a:txBody>
                    <a:bodyPr/>
                    <a:lstStyle/>
                    <a:p>
                      <a:r>
                        <a:rPr lang="tr-TR" sz="1800" dirty="0" smtClean="0"/>
                        <a:t>0,012</a:t>
                      </a:r>
                      <a:endParaRPr lang="en-GB" sz="1800" dirty="0"/>
                    </a:p>
                  </a:txBody>
                  <a:tcPr anchor="ctr"/>
                </a:tc>
                <a:tc>
                  <a:txBody>
                    <a:bodyPr/>
                    <a:lstStyle/>
                    <a:p>
                      <a:r>
                        <a:rPr lang="tr-TR" sz="1800" dirty="0" smtClean="0"/>
                        <a:t>0,043</a:t>
                      </a:r>
                      <a:endParaRPr lang="en-GB" sz="1800" dirty="0"/>
                    </a:p>
                  </a:txBody>
                  <a:tcPr anchor="ctr"/>
                </a:tc>
              </a:tr>
              <a:tr h="370840">
                <a:tc>
                  <a:txBody>
                    <a:bodyPr/>
                    <a:lstStyle/>
                    <a:p>
                      <a:r>
                        <a:rPr lang="tr-TR" sz="1800" b="1" dirty="0" smtClean="0"/>
                        <a:t>Kirlilik</a:t>
                      </a:r>
                      <a:r>
                        <a:rPr lang="tr-TR" sz="1800" b="1" baseline="0" dirty="0" smtClean="0"/>
                        <a:t> </a:t>
                      </a:r>
                      <a:r>
                        <a:rPr lang="tr-TR" sz="1800" b="1" dirty="0" smtClean="0"/>
                        <a:t>Yükü Payı</a:t>
                      </a:r>
                    </a:p>
                    <a:p>
                      <a:r>
                        <a:rPr lang="tr-TR" sz="1800" b="1" dirty="0" smtClean="0"/>
                        <a:t>İnşaat Sektörü</a:t>
                      </a:r>
                      <a:endParaRPr lang="en-GB" sz="1800" b="1" dirty="0"/>
                    </a:p>
                  </a:txBody>
                  <a:tcPr/>
                </a:tc>
                <a:tc>
                  <a:txBody>
                    <a:bodyPr/>
                    <a:lstStyle/>
                    <a:p>
                      <a:r>
                        <a:rPr lang="tr-TR" sz="1800" dirty="0" smtClean="0"/>
                        <a:t>0,030</a:t>
                      </a:r>
                      <a:endParaRPr lang="en-GB" sz="1800" dirty="0"/>
                    </a:p>
                  </a:txBody>
                  <a:tcPr anchor="ctr"/>
                </a:tc>
                <a:tc>
                  <a:txBody>
                    <a:bodyPr/>
                    <a:lstStyle/>
                    <a:p>
                      <a:r>
                        <a:rPr lang="tr-TR" sz="1800" dirty="0" smtClean="0"/>
                        <a:t>0,0004</a:t>
                      </a:r>
                      <a:endParaRPr lang="en-GB" sz="1800" dirty="0"/>
                    </a:p>
                  </a:txBody>
                  <a:tcPr anchor="ctr"/>
                </a:tc>
                <a:tc>
                  <a:txBody>
                    <a:bodyPr/>
                    <a:lstStyle/>
                    <a:p>
                      <a:r>
                        <a:rPr lang="tr-TR" sz="1800" dirty="0" smtClean="0"/>
                        <a:t>0,002</a:t>
                      </a:r>
                      <a:endParaRPr lang="en-GB" sz="1800" dirty="0"/>
                    </a:p>
                  </a:txBody>
                  <a:tcPr anchor="ctr"/>
                </a:tc>
                <a:tc>
                  <a:txBody>
                    <a:bodyPr/>
                    <a:lstStyle/>
                    <a:p>
                      <a:r>
                        <a:rPr lang="tr-TR" sz="1800" dirty="0" smtClean="0"/>
                        <a:t>0,001</a:t>
                      </a:r>
                      <a:endParaRPr lang="en-GB" sz="1800" dirty="0"/>
                    </a:p>
                  </a:txBody>
                  <a:tcPr anchor="ctr"/>
                </a:tc>
                <a:tc>
                  <a:txBody>
                    <a:bodyPr/>
                    <a:lstStyle/>
                    <a:p>
                      <a:r>
                        <a:rPr lang="tr-TR" sz="1800" dirty="0" smtClean="0"/>
                        <a:t>0,001</a:t>
                      </a:r>
                      <a:endParaRPr lang="en-GB" sz="1800" dirty="0"/>
                    </a:p>
                  </a:txBody>
                  <a:tcPr anchor="ctr"/>
                </a:tc>
              </a:tr>
              <a:tr h="370840">
                <a:tc>
                  <a:txBody>
                    <a:bodyPr/>
                    <a:lstStyle/>
                    <a:p>
                      <a:r>
                        <a:rPr lang="tr-TR" sz="1800" b="1" dirty="0" smtClean="0"/>
                        <a:t>Kirlilik</a:t>
                      </a:r>
                      <a:r>
                        <a:rPr lang="tr-TR" sz="1800" b="1" baseline="0" dirty="0" smtClean="0"/>
                        <a:t> </a:t>
                      </a:r>
                      <a:r>
                        <a:rPr lang="tr-TR" sz="1800" b="1" dirty="0" smtClean="0"/>
                        <a:t>Yükü Payı</a:t>
                      </a:r>
                    </a:p>
                    <a:p>
                      <a:r>
                        <a:rPr lang="tr-TR" sz="1800" b="1" dirty="0" smtClean="0"/>
                        <a:t>Yüzey</a:t>
                      </a:r>
                      <a:r>
                        <a:rPr lang="tr-TR" sz="1800" b="1" baseline="0" dirty="0" smtClean="0"/>
                        <a:t> akış</a:t>
                      </a:r>
                      <a:endParaRPr lang="en-GB" sz="1800" b="1" dirty="0"/>
                    </a:p>
                  </a:txBody>
                  <a:tcPr/>
                </a:tc>
                <a:tc>
                  <a:txBody>
                    <a:bodyPr/>
                    <a:lstStyle/>
                    <a:p>
                      <a:r>
                        <a:rPr lang="tr-TR" sz="1800" dirty="0" smtClean="0"/>
                        <a:t>0,427</a:t>
                      </a:r>
                      <a:endParaRPr lang="en-GB" sz="1800" dirty="0"/>
                    </a:p>
                  </a:txBody>
                  <a:tcPr anchor="ctr"/>
                </a:tc>
                <a:tc>
                  <a:txBody>
                    <a:bodyPr/>
                    <a:lstStyle/>
                    <a:p>
                      <a:r>
                        <a:rPr lang="tr-TR" sz="1800" dirty="0" smtClean="0"/>
                        <a:t>0,066</a:t>
                      </a:r>
                      <a:endParaRPr lang="en-GB" sz="1800" dirty="0"/>
                    </a:p>
                  </a:txBody>
                  <a:tcPr anchor="ctr"/>
                </a:tc>
                <a:tc>
                  <a:txBody>
                    <a:bodyPr/>
                    <a:lstStyle/>
                    <a:p>
                      <a:r>
                        <a:rPr lang="tr-TR" sz="1800" dirty="0" smtClean="0"/>
                        <a:t>0,031</a:t>
                      </a:r>
                      <a:endParaRPr lang="en-GB" sz="1800" dirty="0"/>
                    </a:p>
                  </a:txBody>
                  <a:tcPr anchor="ctr"/>
                </a:tc>
                <a:tc>
                  <a:txBody>
                    <a:bodyPr/>
                    <a:lstStyle/>
                    <a:p>
                      <a:r>
                        <a:rPr lang="tr-TR" sz="1800" dirty="0" smtClean="0"/>
                        <a:t>0,011</a:t>
                      </a:r>
                      <a:endParaRPr lang="en-GB" sz="1800" dirty="0"/>
                    </a:p>
                  </a:txBody>
                  <a:tcPr anchor="ctr"/>
                </a:tc>
                <a:tc>
                  <a:txBody>
                    <a:bodyPr/>
                    <a:lstStyle/>
                    <a:p>
                      <a:r>
                        <a:rPr lang="tr-TR" sz="1800" dirty="0" smtClean="0"/>
                        <a:t>0,004</a:t>
                      </a:r>
                      <a:endParaRPr lang="en-GB" sz="1800" dirty="0"/>
                    </a:p>
                  </a:txBody>
                  <a:tcPr anchor="ctr"/>
                </a:tc>
              </a:tr>
              <a:tr h="370840">
                <a:tc>
                  <a:txBody>
                    <a:bodyPr/>
                    <a:lstStyle/>
                    <a:p>
                      <a:r>
                        <a:rPr lang="tr-TR" sz="1800" b="1" dirty="0" smtClean="0"/>
                        <a:t>Kirlilik</a:t>
                      </a:r>
                      <a:r>
                        <a:rPr lang="tr-TR" sz="1800" b="1" baseline="0" dirty="0" smtClean="0"/>
                        <a:t> Yükü</a:t>
                      </a:r>
                      <a:endParaRPr lang="en-GB" sz="1800" b="1" dirty="0"/>
                    </a:p>
                  </a:txBody>
                  <a:tcPr/>
                </a:tc>
                <a:tc>
                  <a:txBody>
                    <a:bodyPr/>
                    <a:lstStyle/>
                    <a:p>
                      <a:r>
                        <a:rPr lang="tr-TR" sz="1800" dirty="0" smtClean="0"/>
                        <a:t>2243</a:t>
                      </a:r>
                      <a:endParaRPr lang="en-GB" sz="1800" dirty="0"/>
                    </a:p>
                  </a:txBody>
                  <a:tcPr anchor="ctr"/>
                </a:tc>
                <a:tc>
                  <a:txBody>
                    <a:bodyPr/>
                    <a:lstStyle/>
                    <a:p>
                      <a:r>
                        <a:rPr lang="tr-TR" sz="1800" dirty="0" smtClean="0"/>
                        <a:t>0,344</a:t>
                      </a:r>
                      <a:endParaRPr lang="en-GB" sz="1800" dirty="0"/>
                    </a:p>
                  </a:txBody>
                  <a:tcPr anchor="ctr"/>
                </a:tc>
                <a:tc>
                  <a:txBody>
                    <a:bodyPr/>
                    <a:lstStyle/>
                    <a:p>
                      <a:r>
                        <a:rPr lang="tr-TR" sz="1800" dirty="0" smtClean="0"/>
                        <a:t>0,365</a:t>
                      </a:r>
                      <a:endParaRPr lang="en-GB" sz="1800" dirty="0"/>
                    </a:p>
                  </a:txBody>
                  <a:tcPr anchor="ctr"/>
                </a:tc>
                <a:tc>
                  <a:txBody>
                    <a:bodyPr/>
                    <a:lstStyle/>
                    <a:p>
                      <a:r>
                        <a:rPr lang="tr-TR" sz="1800" dirty="0" smtClean="0"/>
                        <a:t>0,058</a:t>
                      </a:r>
                      <a:endParaRPr lang="en-GB" sz="1800" dirty="0"/>
                    </a:p>
                  </a:txBody>
                  <a:tcPr anchor="ctr"/>
                </a:tc>
                <a:tc>
                  <a:txBody>
                    <a:bodyPr/>
                    <a:lstStyle/>
                    <a:p>
                      <a:r>
                        <a:rPr lang="tr-TR" sz="1800" dirty="0" smtClean="0"/>
                        <a:t>0,021</a:t>
                      </a:r>
                      <a:endParaRPr lang="en-GB" sz="1800" dirty="0"/>
                    </a:p>
                  </a:txBody>
                  <a:tcPr anchor="ctr"/>
                </a:tc>
              </a:tr>
              <a:tr h="370840">
                <a:tc>
                  <a:txBody>
                    <a:bodyPr/>
                    <a:lstStyle/>
                    <a:p>
                      <a:r>
                        <a:rPr lang="tr-TR" sz="1800" b="1" dirty="0" smtClean="0"/>
                        <a:t>Güvenlik payı</a:t>
                      </a:r>
                      <a:endParaRPr lang="en-GB" sz="1800" b="1" dirty="0"/>
                    </a:p>
                  </a:txBody>
                  <a:tcPr/>
                </a:tc>
                <a:tc>
                  <a:txBody>
                    <a:bodyPr/>
                    <a:lstStyle/>
                    <a:p>
                      <a:r>
                        <a:rPr lang="tr-TR" sz="1800" dirty="0" smtClean="0"/>
                        <a:t>2,600</a:t>
                      </a:r>
                      <a:endParaRPr lang="en-GB" sz="1800" dirty="0"/>
                    </a:p>
                  </a:txBody>
                  <a:tcPr anchor="ctr"/>
                </a:tc>
                <a:tc>
                  <a:txBody>
                    <a:bodyPr/>
                    <a:lstStyle/>
                    <a:p>
                      <a:r>
                        <a:rPr lang="tr-TR" sz="1800" dirty="0" smtClean="0"/>
                        <a:t>0,450</a:t>
                      </a:r>
                      <a:endParaRPr lang="en-GB" sz="1800" dirty="0"/>
                    </a:p>
                  </a:txBody>
                  <a:tcPr anchor="ctr"/>
                </a:tc>
                <a:tc>
                  <a:txBody>
                    <a:bodyPr/>
                    <a:lstStyle/>
                    <a:p>
                      <a:r>
                        <a:rPr lang="tr-TR" sz="1800" dirty="0" smtClean="0"/>
                        <a:t>0,072</a:t>
                      </a:r>
                      <a:endParaRPr lang="en-GB" sz="1800" dirty="0"/>
                    </a:p>
                  </a:txBody>
                  <a:tcPr anchor="ctr"/>
                </a:tc>
                <a:tc>
                  <a:txBody>
                    <a:bodyPr/>
                    <a:lstStyle/>
                    <a:p>
                      <a:r>
                        <a:rPr lang="tr-TR" sz="1800" dirty="0" smtClean="0"/>
                        <a:t>0,05</a:t>
                      </a:r>
                      <a:endParaRPr lang="en-GB" sz="1800" dirty="0"/>
                    </a:p>
                  </a:txBody>
                  <a:tcPr anchor="ctr"/>
                </a:tc>
                <a:tc>
                  <a:txBody>
                    <a:bodyPr/>
                    <a:lstStyle/>
                    <a:p>
                      <a:r>
                        <a:rPr lang="tr-TR" sz="1800" dirty="0" smtClean="0"/>
                        <a:t>0,017</a:t>
                      </a:r>
                      <a:endParaRPr lang="en-GB" sz="1800" dirty="0"/>
                    </a:p>
                  </a:txBody>
                  <a:tcPr anchor="ctr"/>
                </a:tc>
              </a:tr>
            </a:tbl>
          </a:graphicData>
        </a:graphic>
      </p:graphicFrame>
    </p:spTree>
    <p:extLst>
      <p:ext uri="{BB962C8B-B14F-4D97-AF65-F5344CB8AC3E}">
        <p14:creationId xmlns:p14="http://schemas.microsoft.com/office/powerpoint/2010/main" val="328983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tr-TR" altLang="tr-TR" dirty="0" smtClean="0"/>
              <a:t>Uygulama </a:t>
            </a:r>
            <a:r>
              <a:rPr lang="tr-TR" altLang="tr-TR" dirty="0"/>
              <a:t>P</a:t>
            </a:r>
            <a:r>
              <a:rPr lang="en-US" altLang="tr-TR" dirty="0" err="1" smtClean="0"/>
              <a:t>lan</a:t>
            </a:r>
            <a:r>
              <a:rPr lang="tr-TR" altLang="tr-TR" dirty="0" smtClean="0"/>
              <a:t>ı</a:t>
            </a:r>
            <a:endParaRPr lang="en-US" altLang="tr-TR" dirty="0" smtClean="0"/>
          </a:p>
        </p:txBody>
      </p:sp>
      <p:sp>
        <p:nvSpPr>
          <p:cNvPr id="54275" name="Content Placeholder 2"/>
          <p:cNvSpPr>
            <a:spLocks noGrp="1"/>
          </p:cNvSpPr>
          <p:nvPr>
            <p:ph sz="quarter" idx="1"/>
          </p:nvPr>
        </p:nvSpPr>
        <p:spPr>
          <a:xfrm>
            <a:off x="447040" y="1371600"/>
            <a:ext cx="4953000" cy="5013325"/>
          </a:xfrm>
        </p:spPr>
        <p:txBody>
          <a:bodyPr>
            <a:normAutofit fontScale="92500"/>
          </a:bodyPr>
          <a:lstStyle/>
          <a:p>
            <a:r>
              <a:rPr lang="tr-TR" altLang="tr-TR" sz="2800" dirty="0" smtClean="0"/>
              <a:t>Yöre halkının bilgilendirilmesi</a:t>
            </a:r>
          </a:p>
          <a:p>
            <a:r>
              <a:rPr lang="tr-TR" altLang="tr-TR" sz="2800" dirty="0" smtClean="0"/>
              <a:t>Arazi sahiplerinin sürece katılımı</a:t>
            </a:r>
          </a:p>
          <a:p>
            <a:r>
              <a:rPr lang="tr-TR" altLang="tr-TR" sz="2800" dirty="0" smtClean="0"/>
              <a:t>Ağaçlandırma vb tedbirler</a:t>
            </a:r>
          </a:p>
          <a:p>
            <a:r>
              <a:rPr lang="tr-TR" altLang="tr-TR" sz="2800" dirty="0" smtClean="0"/>
              <a:t>Gerekli azaltım: %</a:t>
            </a:r>
            <a:r>
              <a:rPr lang="en-US" altLang="tr-TR" sz="2800" dirty="0" smtClean="0"/>
              <a:t> 90</a:t>
            </a:r>
            <a:r>
              <a:rPr lang="tr-TR" altLang="tr-TR" sz="2800" dirty="0" smtClean="0"/>
              <a:t> yüksek debi döneminde, % 65 düşük debi döneminde</a:t>
            </a:r>
            <a:endParaRPr lang="tr-TR" altLang="tr-TR" sz="2800" dirty="0"/>
          </a:p>
          <a:p>
            <a:r>
              <a:rPr lang="tr-TR" altLang="tr-TR" sz="2800" dirty="0" smtClean="0"/>
              <a:t>İzleme programları</a:t>
            </a:r>
            <a:endParaRPr lang="tr-TR" altLang="tr-TR" sz="2800" dirty="0"/>
          </a:p>
          <a:p>
            <a:r>
              <a:rPr lang="tr-TR" altLang="tr-TR" sz="2800" dirty="0" smtClean="0"/>
              <a:t>İnşaat faaliyetlerinin kontrolü</a:t>
            </a:r>
          </a:p>
          <a:p>
            <a:r>
              <a:rPr lang="tr-TR" altLang="tr-TR" sz="2800" dirty="0" smtClean="0"/>
              <a:t>......</a:t>
            </a:r>
          </a:p>
        </p:txBody>
      </p:sp>
      <p:pic>
        <p:nvPicPr>
          <p:cNvPr id="5427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1371600"/>
            <a:ext cx="35433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930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Su Çerçeve Direktifi</a:t>
            </a:r>
            <a:endParaRPr lang="en-GB" dirty="0"/>
          </a:p>
        </p:txBody>
      </p:sp>
      <p:sp>
        <p:nvSpPr>
          <p:cNvPr id="3" name="Content Placeholder 2"/>
          <p:cNvSpPr>
            <a:spLocks noGrp="1"/>
          </p:cNvSpPr>
          <p:nvPr>
            <p:ph idx="1"/>
          </p:nvPr>
        </p:nvSpPr>
        <p:spPr/>
        <p:txBody>
          <a:bodyPr>
            <a:normAutofit fontScale="92500" lnSpcReduction="10000"/>
          </a:bodyPr>
          <a:lstStyle/>
          <a:p>
            <a:r>
              <a:rPr lang="tr-TR" dirty="0" smtClean="0"/>
              <a:t>Endüstriyel kaynaklar; Endüstriyel Emisyonlar Direktifi (IED, 2010/75/EU) </a:t>
            </a:r>
          </a:p>
          <a:p>
            <a:r>
              <a:rPr lang="tr-TR" dirty="0" smtClean="0"/>
              <a:t>Endüstriyel kuruluşların, öncelikle  kirliliğin önlenmesi ve kontrolünde mevcut en iyi teknikleri (MET) uygulamaları ve bu bazda tanımlanmış emisyon sınır değerlerini (BATAEL) sağlamaları </a:t>
            </a:r>
          </a:p>
          <a:p>
            <a:r>
              <a:rPr lang="tr-TR" dirty="0" smtClean="0"/>
              <a:t>IED’ye göre, her tesis için deşarj izninde temel alınacak </a:t>
            </a:r>
            <a:r>
              <a:rPr lang="tr-TR" smtClean="0"/>
              <a:t>deşarj limitlerinin, </a:t>
            </a:r>
            <a:r>
              <a:rPr lang="tr-TR" dirty="0" smtClean="0"/>
              <a:t>BATAEL değerleri ve tesis özellikleri göz önüne alınarak belirlenmesi gerekmekte; BATAEL değerleri, ÇKS dikkate alınmaksızın belirlenmektedir. </a:t>
            </a:r>
            <a:endParaRPr lang="en-GB" dirty="0" smtClean="0"/>
          </a:p>
          <a:p>
            <a:r>
              <a:rPr lang="tr-TR" dirty="0" smtClean="0"/>
              <a:t>Ancak, BATAEL değerleri ya da teknoloji bazlı deşarj standartları uygulanmasına rağmen ÇKS’lerin sağlanamaması halinde, su kalitesi bazlı deşarj standartlarına ihtiyaç duyulmaktadır. </a:t>
            </a:r>
            <a:endParaRPr lang="en-GB" dirty="0" smtClean="0"/>
          </a:p>
          <a:p>
            <a:endParaRPr lang="en-GB" dirty="0"/>
          </a:p>
        </p:txBody>
      </p:sp>
    </p:spTree>
    <p:extLst>
      <p:ext uri="{BB962C8B-B14F-4D97-AF65-F5344CB8AC3E}">
        <p14:creationId xmlns:p14="http://schemas.microsoft.com/office/powerpoint/2010/main" val="15092462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Son Söz</a:t>
            </a:r>
            <a:endParaRPr lang="en-GB" dirty="0"/>
          </a:p>
        </p:txBody>
      </p:sp>
      <p:sp>
        <p:nvSpPr>
          <p:cNvPr id="3" name="Content Placeholder 2"/>
          <p:cNvSpPr>
            <a:spLocks noGrp="1"/>
          </p:cNvSpPr>
          <p:nvPr>
            <p:ph idx="1"/>
          </p:nvPr>
        </p:nvSpPr>
        <p:spPr/>
        <p:txBody>
          <a:bodyPr/>
          <a:lstStyle/>
          <a:p>
            <a:r>
              <a:rPr lang="tr-TR" dirty="0" smtClean="0"/>
              <a:t>ÇKS bazlı deşarj standardı hesaplanması yaklaşımını benimsendi</a:t>
            </a:r>
          </a:p>
          <a:p>
            <a:r>
              <a:rPr lang="tr-TR" dirty="0" smtClean="0"/>
              <a:t>GMTY yaklaşımı ile entegre eidlerek, uygulanacak</a:t>
            </a:r>
          </a:p>
          <a:p>
            <a:r>
              <a:rPr lang="tr-TR" dirty="0" smtClean="0"/>
              <a:t>Nilüfer çalışmasından sonra, Gediz Havzası’nda çalışma yürütülüyor...</a:t>
            </a:r>
            <a:endParaRPr lang="en-GB" dirty="0"/>
          </a:p>
        </p:txBody>
      </p:sp>
    </p:spTree>
    <p:extLst>
      <p:ext uri="{BB962C8B-B14F-4D97-AF65-F5344CB8AC3E}">
        <p14:creationId xmlns:p14="http://schemas.microsoft.com/office/powerpoint/2010/main" val="14619423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tr-TR" sz="5400" b="1" dirty="0" smtClean="0">
                <a:solidFill>
                  <a:schemeClr val="bg2">
                    <a:lumMod val="50000"/>
                  </a:schemeClr>
                </a:solidFill>
              </a:rPr>
              <a:t>Teşekkürler...</a:t>
            </a:r>
            <a:endParaRPr lang="tr-TR" sz="5400" b="1" dirty="0">
              <a:solidFill>
                <a:schemeClr val="bg2">
                  <a:lumMod val="50000"/>
                </a:schemeClr>
              </a:solidFill>
            </a:endParaRPr>
          </a:p>
        </p:txBody>
      </p:sp>
    </p:spTree>
    <p:extLst>
      <p:ext uri="{BB962C8B-B14F-4D97-AF65-F5344CB8AC3E}">
        <p14:creationId xmlns:p14="http://schemas.microsoft.com/office/powerpoint/2010/main" val="425656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ln w="12700">
            <a:noFill/>
          </a:ln>
        </p:spPr>
        <p:txBody>
          <a:bodyPr anchor="t">
            <a:normAutofit/>
          </a:bodyPr>
          <a:lstStyle/>
          <a:p>
            <a:pPr marL="0" lvl="1" algn="l">
              <a:spcBef>
                <a:spcPts val="750"/>
              </a:spcBef>
            </a:pPr>
            <a:r>
              <a:rPr lang="tr-TR" sz="3200" b="1" spc="-100" dirty="0">
                <a:solidFill>
                  <a:schemeClr val="bg2">
                    <a:lumMod val="50000"/>
                  </a:schemeClr>
                </a:solidFill>
                <a:latin typeface="Comic Sans MS" panose="030F0702030302020204" pitchFamily="66" charset="0"/>
                <a:ea typeface="+mj-ea"/>
                <a:cs typeface="+mj-cs"/>
              </a:rPr>
              <a:t>ABD-EPA Deşarj Standardı Belirleme </a:t>
            </a:r>
            <a:r>
              <a:rPr lang="tr-TR" sz="3200" b="1" spc="-100" dirty="0" smtClean="0">
                <a:solidFill>
                  <a:schemeClr val="bg2">
                    <a:lumMod val="50000"/>
                  </a:schemeClr>
                </a:solidFill>
                <a:latin typeface="Comic Sans MS" panose="030F0702030302020204" pitchFamily="66" charset="0"/>
                <a:ea typeface="+mj-ea"/>
                <a:cs typeface="+mj-cs"/>
              </a:rPr>
              <a:t>Yaklaşımı</a:t>
            </a:r>
            <a:endParaRPr lang="en-GB" sz="3200" b="1" spc="-100" dirty="0">
              <a:solidFill>
                <a:schemeClr val="bg2">
                  <a:lumMod val="50000"/>
                </a:schemeClr>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3386188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E06688-F293-4F91-9B08-9C9BF3994EF0}"/>
</file>

<file path=customXml/itemProps2.xml><?xml version="1.0" encoding="utf-8"?>
<ds:datastoreItem xmlns:ds="http://schemas.openxmlformats.org/officeDocument/2006/customXml" ds:itemID="{DE03C49C-D93B-42E7-921E-94774DB3025E}"/>
</file>

<file path=customXml/itemProps3.xml><?xml version="1.0" encoding="utf-8"?>
<ds:datastoreItem xmlns:ds="http://schemas.openxmlformats.org/officeDocument/2006/customXml" ds:itemID="{03D8F335-00A1-4D7B-B8A5-7222E23CEA6C}"/>
</file>

<file path=docProps/app.xml><?xml version="1.0" encoding="utf-8"?>
<Properties xmlns="http://schemas.openxmlformats.org/officeDocument/2006/extended-properties" xmlns:vt="http://schemas.openxmlformats.org/officeDocument/2006/docPropsVTypes">
  <Template>Clarity.thmx</Template>
  <TotalTime>1630</TotalTime>
  <Words>3112</Words>
  <Application>Microsoft Office PowerPoint</Application>
  <PresentationFormat>Ekran Gösterisi (4:3)</PresentationFormat>
  <Paragraphs>837</Paragraphs>
  <Slides>81</Slides>
  <Notes>27</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81</vt:i4>
      </vt:variant>
    </vt:vector>
  </HeadingPairs>
  <TitlesOfParts>
    <vt:vector size="93" baseType="lpstr">
      <vt:lpstr>MS Mincho</vt:lpstr>
      <vt:lpstr>Arial</vt:lpstr>
      <vt:lpstr>Arial Black</vt:lpstr>
      <vt:lpstr>Calibri</vt:lpstr>
      <vt:lpstr>Cambria</vt:lpstr>
      <vt:lpstr>Cambria Math</vt:lpstr>
      <vt:lpstr>Comic Sans MS</vt:lpstr>
      <vt:lpstr>Gill Sans MT</vt:lpstr>
      <vt:lpstr>Helvetica</vt:lpstr>
      <vt:lpstr>Times New Roman</vt:lpstr>
      <vt:lpstr>Wingdings 3</vt:lpstr>
      <vt:lpstr>Clarity</vt:lpstr>
      <vt:lpstr>Günlük Maksimum Toplam Yük (GMTY) Yaklaşımı</vt:lpstr>
      <vt:lpstr>İçerik</vt:lpstr>
      <vt:lpstr>Emisyon Limit Değerlerinin  Belirlenmesinde Temel Yaklaşımlar</vt:lpstr>
      <vt:lpstr>Kombine Yaklaşım</vt:lpstr>
      <vt:lpstr>PowerPoint Sunusu</vt:lpstr>
      <vt:lpstr>SÇD (2008/105/EC)</vt:lpstr>
      <vt:lpstr>Avrupa’da Uygulanan Yaklaşım</vt:lpstr>
      <vt:lpstr>Su Çerçeve Direktifi</vt:lpstr>
      <vt:lpstr>PowerPoint Sunusu</vt:lpstr>
      <vt:lpstr>Temiz Su Kanunu</vt:lpstr>
      <vt:lpstr>Temiz Su Yasası</vt:lpstr>
      <vt:lpstr>ABD-EPA Yaklaşımı</vt:lpstr>
      <vt:lpstr>ABD-EPA Yaklaşımı</vt:lpstr>
      <vt:lpstr>GMTY - ÇKS</vt:lpstr>
      <vt:lpstr>GMTY-ÇKS İlişkisi</vt:lpstr>
      <vt:lpstr>ABD</vt:lpstr>
      <vt:lpstr>ABD EPA – GMTY Uygulaması</vt:lpstr>
      <vt:lpstr>GMTY Hesaplama Yaklaşımı</vt:lpstr>
      <vt:lpstr>GMTY</vt:lpstr>
      <vt:lpstr>GMTY</vt:lpstr>
      <vt:lpstr>GMTY Aşamaları</vt:lpstr>
      <vt:lpstr>GMTY - Adımlar</vt:lpstr>
      <vt:lpstr>GMTY - Adımlar</vt:lpstr>
      <vt:lpstr>GMTY - Adımlar</vt:lpstr>
      <vt:lpstr>GMTY - Adımlar</vt:lpstr>
      <vt:lpstr>GMTY - Adımlar</vt:lpstr>
      <vt:lpstr>GMTY - Adımlar</vt:lpstr>
      <vt:lpstr>GMTY SÜRECİ</vt:lpstr>
      <vt:lpstr>1. Müsaade Edilebilir Yükün Belirlenmesi</vt:lpstr>
      <vt:lpstr>2. Mevcut Yükün Belirlenmesi</vt:lpstr>
      <vt:lpstr>3. Gerekli Yük Azaltımı ve Hedefler</vt:lpstr>
      <vt:lpstr>Bağlantı Analizi</vt:lpstr>
      <vt:lpstr>Bağlantı Analizi - Teknik yaklaşımın seçimini etkileyen faktörler</vt:lpstr>
      <vt:lpstr>Model Kullanımı</vt:lpstr>
      <vt:lpstr>Modeller</vt:lpstr>
      <vt:lpstr>Ne derece kompleks modellere ihtiyaç var ?</vt:lpstr>
      <vt:lpstr>Modelsiz Yaklaşımlar</vt:lpstr>
      <vt:lpstr>Yük süre yaklaşımı</vt:lpstr>
      <vt:lpstr>Kütle dengesi</vt:lpstr>
      <vt:lpstr>Yüzde Azaltım</vt:lpstr>
      <vt:lpstr>Export katsayıları/kirlilik bütçeleri</vt:lpstr>
      <vt:lpstr>4. Yük Azaltım Senaryoları Geliştirilmesi</vt:lpstr>
      <vt:lpstr>Senaryolar</vt:lpstr>
      <vt:lpstr>Paylaşım Analizi</vt:lpstr>
      <vt:lpstr>Paylaşım Analizi</vt:lpstr>
      <vt:lpstr>Paylaşım Analizi</vt:lpstr>
      <vt:lpstr>GMTY</vt:lpstr>
      <vt:lpstr>5. Uygulama Planı Geliştirilmesi</vt:lpstr>
      <vt:lpstr>GMTY Planı Kapsamı</vt:lpstr>
      <vt:lpstr>Emniyet Payı</vt:lpstr>
      <vt:lpstr>Nilüfer Çayı</vt:lpstr>
      <vt:lpstr>Nilüfer Projesi</vt:lpstr>
      <vt:lpstr>EXCEL ŞABLON</vt:lpstr>
      <vt:lpstr>EXCEL ŞABLON</vt:lpstr>
      <vt:lpstr>NİLÜFER ÇAYI – ÖRNEK - KOİ</vt:lpstr>
      <vt:lpstr>NİLÜFER ÇAYI – ÖRNEK - KOİ</vt:lpstr>
      <vt:lpstr>Nilüfer Çayı alt havzasında kirliliğe neden olan kaynaklar ve konumları</vt:lpstr>
      <vt:lpstr>Nilüfer Çayı’na KOİ deşarjı yapan noktasal kaynaklara ait kirlilik yükleri</vt:lpstr>
      <vt:lpstr>KOİ için bağlantı analizi (TMDL hedefler = 50 mg/L)</vt:lpstr>
      <vt:lpstr>KOİ parametresi için incelenen senaryoların karşılaştırması </vt:lpstr>
      <vt:lpstr>Total Maximum Daily Load For Atrazine Corydon Reservoir Wayne County, Iowa </vt:lpstr>
      <vt:lpstr>Total Maximum Daily Load For Atrazine Corydon Reservoir Wayne County, Iowa </vt:lpstr>
      <vt:lpstr>The Knife River  Bulanıklık  GMTY</vt:lpstr>
      <vt:lpstr>Alanın Tanımı</vt:lpstr>
      <vt:lpstr>Genel </vt:lpstr>
      <vt:lpstr>TMDL Çalışmasının Amacı</vt:lpstr>
      <vt:lpstr>TMDL Eşitliği</vt:lpstr>
      <vt:lpstr>Arazi Kullanımı</vt:lpstr>
      <vt:lpstr>Arazi Özellikleri</vt:lpstr>
      <vt:lpstr>İzleme</vt:lpstr>
      <vt:lpstr>Dört istasyon</vt:lpstr>
      <vt:lpstr>Toplanan Veri</vt:lpstr>
      <vt:lpstr>Mevcut Bulanıklık Verisi</vt:lpstr>
      <vt:lpstr>Bulanıklık Verisi </vt:lpstr>
      <vt:lpstr>Yük-Süre Yaklaşımı Debi Eğrisi</vt:lpstr>
      <vt:lpstr>Yük-Süre Yaklaşımı AKM yük eğrisi</vt:lpstr>
      <vt:lpstr>AKM Yük Hesabı (FLUX)</vt:lpstr>
      <vt:lpstr>TMDL, ton/gün</vt:lpstr>
      <vt:lpstr>Uygulama Planı</vt:lpstr>
      <vt:lpstr>Son Söz</vt:lpstr>
      <vt:lpstr>PowerPoint Sunusu</vt:lpstr>
    </vt:vector>
  </TitlesOfParts>
  <Company>Clemson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Ozge Yilmaz</dc:creator>
  <cp:lastModifiedBy>İlker BOZAT</cp:lastModifiedBy>
  <cp:revision>233</cp:revision>
  <dcterms:created xsi:type="dcterms:W3CDTF">2014-03-12T12:04:46Z</dcterms:created>
  <dcterms:modified xsi:type="dcterms:W3CDTF">2019-01-22T09:03:05Z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