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handoutMasters/handoutMaster1.xml" ContentType="application/vnd.openxmlformats-officedocument.presentationml.handoutMaster+xml"/>
  <Override PartName="/ppt/diagrams/layout2.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0"/>
  </p:notesMasterIdLst>
  <p:handoutMasterIdLst>
    <p:handoutMasterId r:id="rId31"/>
  </p:handoutMasterIdLst>
  <p:sldIdLst>
    <p:sldId id="533" r:id="rId2"/>
    <p:sldId id="534" r:id="rId3"/>
    <p:sldId id="601" r:id="rId4"/>
    <p:sldId id="609" r:id="rId5"/>
    <p:sldId id="608" r:id="rId6"/>
    <p:sldId id="618" r:id="rId7"/>
    <p:sldId id="619" r:id="rId8"/>
    <p:sldId id="681" r:id="rId9"/>
    <p:sldId id="656" r:id="rId10"/>
    <p:sldId id="657" r:id="rId11"/>
    <p:sldId id="658" r:id="rId12"/>
    <p:sldId id="659" r:id="rId13"/>
    <p:sldId id="660" r:id="rId14"/>
    <p:sldId id="661" r:id="rId15"/>
    <p:sldId id="664" r:id="rId16"/>
    <p:sldId id="663" r:id="rId17"/>
    <p:sldId id="665" r:id="rId18"/>
    <p:sldId id="682" r:id="rId19"/>
    <p:sldId id="666" r:id="rId20"/>
    <p:sldId id="667" r:id="rId21"/>
    <p:sldId id="646" r:id="rId22"/>
    <p:sldId id="669" r:id="rId23"/>
    <p:sldId id="670" r:id="rId24"/>
    <p:sldId id="671" r:id="rId25"/>
    <p:sldId id="675" r:id="rId26"/>
    <p:sldId id="679" r:id="rId27"/>
    <p:sldId id="680" r:id="rId28"/>
    <p:sldId id="678" r:id="rId2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6" autoAdjust="0"/>
    <p:restoredTop sz="96237" autoAdjust="0"/>
  </p:normalViewPr>
  <p:slideViewPr>
    <p:cSldViewPr>
      <p:cViewPr varScale="1">
        <p:scale>
          <a:sx n="116" d="100"/>
          <a:sy n="116" d="100"/>
        </p:scale>
        <p:origin x="1524" y="138"/>
      </p:cViewPr>
      <p:guideLst>
        <p:guide orient="horz" pos="2160"/>
        <p:guide pos="2880"/>
      </p:guideLst>
    </p:cSldViewPr>
  </p:slideViewPr>
  <p:notesTextViewPr>
    <p:cViewPr>
      <p:scale>
        <a:sx n="100" d="100"/>
        <a:sy n="100" d="100"/>
      </p:scale>
      <p:origin x="0" y="0"/>
    </p:cViewPr>
  </p:notesTextViewPr>
  <p:sorterViewPr>
    <p:cViewPr>
      <p:scale>
        <a:sx n="67" d="100"/>
        <a:sy n="6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B8733-FC60-453F-B293-36B7CF5702A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4EF66576-8C74-450D-9BE3-30674017B3CB}">
      <dgm:prSet phldrT="[Metin]" custT="1"/>
      <dgm:spPr/>
      <dgm:t>
        <a:bodyPr/>
        <a:lstStyle/>
        <a:p>
          <a:pPr algn="ctr"/>
          <a:r>
            <a:rPr lang="tr-TR" sz="1800" b="1" dirty="0" smtClean="0"/>
            <a:t>Hassas Su  Alanı</a:t>
          </a:r>
          <a:endParaRPr lang="tr-TR" sz="1800" b="1" dirty="0"/>
        </a:p>
      </dgm:t>
    </dgm:pt>
    <dgm:pt modelId="{C5A90761-EC8A-440A-92DF-8D8565033A86}" type="parTrans" cxnId="{4936E60F-0DA1-4CC3-8353-623A4C4F244A}">
      <dgm:prSet/>
      <dgm:spPr/>
      <dgm:t>
        <a:bodyPr/>
        <a:lstStyle/>
        <a:p>
          <a:pPr algn="ctr"/>
          <a:endParaRPr lang="tr-TR" sz="1800"/>
        </a:p>
      </dgm:t>
    </dgm:pt>
    <dgm:pt modelId="{382E36E6-030F-4981-B6D7-971F913626DF}" type="sibTrans" cxnId="{4936E60F-0DA1-4CC3-8353-623A4C4F244A}">
      <dgm:prSet/>
      <dgm:spPr/>
      <dgm:t>
        <a:bodyPr/>
        <a:lstStyle/>
        <a:p>
          <a:pPr algn="ctr"/>
          <a:endParaRPr lang="tr-TR" sz="1800"/>
        </a:p>
      </dgm:t>
    </dgm:pt>
    <dgm:pt modelId="{4DEB2AF9-6CE5-4E0E-9E58-240FDB23261A}">
      <dgm:prSet phldrT="[Metin]" custT="1"/>
      <dgm:spPr/>
      <dgm:t>
        <a:bodyPr/>
        <a:lstStyle/>
        <a:p>
          <a:pPr algn="ctr"/>
          <a:r>
            <a:rPr lang="tr-TR" sz="1800" b="1" dirty="0" smtClean="0"/>
            <a:t>Ötrofik Olan </a:t>
          </a:r>
          <a:endParaRPr lang="tr-TR" sz="1800" b="1" dirty="0"/>
        </a:p>
      </dgm:t>
    </dgm:pt>
    <dgm:pt modelId="{5AC5B0F9-A381-4224-B59D-21184890D085}" type="parTrans" cxnId="{33C583EC-CAFA-40C1-A983-FECE9387167F}">
      <dgm:prSet/>
      <dgm:spPr/>
      <dgm:t>
        <a:bodyPr/>
        <a:lstStyle/>
        <a:p>
          <a:pPr algn="ctr"/>
          <a:endParaRPr lang="tr-TR" sz="1800" dirty="0"/>
        </a:p>
      </dgm:t>
    </dgm:pt>
    <dgm:pt modelId="{ED4527FC-1511-4DBD-8A60-CE6D5C34313A}" type="sibTrans" cxnId="{33C583EC-CAFA-40C1-A983-FECE9387167F}">
      <dgm:prSet/>
      <dgm:spPr/>
      <dgm:t>
        <a:bodyPr/>
        <a:lstStyle/>
        <a:p>
          <a:pPr algn="ctr"/>
          <a:endParaRPr lang="tr-TR" sz="1800"/>
        </a:p>
      </dgm:t>
    </dgm:pt>
    <dgm:pt modelId="{4168F2B9-AB8E-438D-8605-B2FF7F3EE123}">
      <dgm:prSet phldrT="[Metin]" custT="1"/>
      <dgm:spPr/>
      <dgm:t>
        <a:bodyPr/>
        <a:lstStyle/>
        <a:p>
          <a:pPr algn="ctr"/>
          <a:r>
            <a:rPr lang="tr-TR" sz="1800" b="1" dirty="0" smtClean="0"/>
            <a:t>Ötrofik Hale </a:t>
          </a:r>
        </a:p>
        <a:p>
          <a:pPr algn="ctr"/>
          <a:r>
            <a:rPr lang="tr-TR" sz="1800" b="1" dirty="0" smtClean="0"/>
            <a:t>Gelebilecek</a:t>
          </a:r>
          <a:endParaRPr lang="tr-TR" sz="1800" b="1" dirty="0"/>
        </a:p>
      </dgm:t>
    </dgm:pt>
    <dgm:pt modelId="{F52C10BD-71A2-44B3-82CD-F01F63DCA638}" type="parTrans" cxnId="{558CC592-935D-44E9-8418-4D2FED3DD7A3}">
      <dgm:prSet/>
      <dgm:spPr/>
      <dgm:t>
        <a:bodyPr/>
        <a:lstStyle/>
        <a:p>
          <a:pPr algn="ctr"/>
          <a:endParaRPr lang="tr-TR" sz="1800" dirty="0"/>
        </a:p>
      </dgm:t>
    </dgm:pt>
    <dgm:pt modelId="{F3953A26-E06C-473F-A8E2-7F2719FBE439}" type="sibTrans" cxnId="{558CC592-935D-44E9-8418-4D2FED3DD7A3}">
      <dgm:prSet/>
      <dgm:spPr/>
      <dgm:t>
        <a:bodyPr/>
        <a:lstStyle/>
        <a:p>
          <a:pPr algn="ctr"/>
          <a:endParaRPr lang="tr-TR" sz="1800"/>
        </a:p>
      </dgm:t>
    </dgm:pt>
    <dgm:pt modelId="{ED4A1857-CBDD-403C-B7FD-C095DE1CC02B}" type="pres">
      <dgm:prSet presAssocID="{0BBB8733-FC60-453F-B293-36B7CF5702AE}" presName="hierChild1" presStyleCnt="0">
        <dgm:presLayoutVars>
          <dgm:orgChart val="1"/>
          <dgm:chPref val="1"/>
          <dgm:dir/>
          <dgm:animOne val="branch"/>
          <dgm:animLvl val="lvl"/>
          <dgm:resizeHandles/>
        </dgm:presLayoutVars>
      </dgm:prSet>
      <dgm:spPr/>
      <dgm:t>
        <a:bodyPr/>
        <a:lstStyle/>
        <a:p>
          <a:endParaRPr lang="tr-TR"/>
        </a:p>
      </dgm:t>
    </dgm:pt>
    <dgm:pt modelId="{C96DF4EF-D443-4EF1-A78A-96233D41358B}" type="pres">
      <dgm:prSet presAssocID="{4EF66576-8C74-450D-9BE3-30674017B3CB}" presName="hierRoot1" presStyleCnt="0">
        <dgm:presLayoutVars>
          <dgm:hierBranch val="init"/>
        </dgm:presLayoutVars>
      </dgm:prSet>
      <dgm:spPr/>
    </dgm:pt>
    <dgm:pt modelId="{3F726C71-D7A1-4F70-82A2-4A6C3C10928D}" type="pres">
      <dgm:prSet presAssocID="{4EF66576-8C74-450D-9BE3-30674017B3CB}" presName="rootComposite1" presStyleCnt="0"/>
      <dgm:spPr/>
    </dgm:pt>
    <dgm:pt modelId="{361AF453-F4A4-4629-86F0-05F6270F358C}" type="pres">
      <dgm:prSet presAssocID="{4EF66576-8C74-450D-9BE3-30674017B3CB}" presName="rootText1" presStyleLbl="node0" presStyleIdx="0" presStyleCnt="1" custLinFactNeighborX="-1885" custLinFactNeighborY="-30160">
        <dgm:presLayoutVars>
          <dgm:chPref val="3"/>
        </dgm:presLayoutVars>
      </dgm:prSet>
      <dgm:spPr/>
      <dgm:t>
        <a:bodyPr/>
        <a:lstStyle/>
        <a:p>
          <a:endParaRPr lang="tr-TR"/>
        </a:p>
      </dgm:t>
    </dgm:pt>
    <dgm:pt modelId="{9D1B44CB-4A38-4177-9D53-B69D6C42C904}" type="pres">
      <dgm:prSet presAssocID="{4EF66576-8C74-450D-9BE3-30674017B3CB}" presName="rootConnector1" presStyleLbl="node1" presStyleIdx="0" presStyleCnt="0"/>
      <dgm:spPr/>
      <dgm:t>
        <a:bodyPr/>
        <a:lstStyle/>
        <a:p>
          <a:endParaRPr lang="tr-TR"/>
        </a:p>
      </dgm:t>
    </dgm:pt>
    <dgm:pt modelId="{48B32C65-E1AC-4150-8BE3-E83ED5B2D26F}" type="pres">
      <dgm:prSet presAssocID="{4EF66576-8C74-450D-9BE3-30674017B3CB}" presName="hierChild2" presStyleCnt="0"/>
      <dgm:spPr/>
    </dgm:pt>
    <dgm:pt modelId="{FDE6CCE8-E2D7-46B5-AED7-FE3C62560B12}" type="pres">
      <dgm:prSet presAssocID="{5AC5B0F9-A381-4224-B59D-21184890D085}" presName="Name37" presStyleLbl="parChTrans1D2" presStyleIdx="0" presStyleCnt="2"/>
      <dgm:spPr/>
      <dgm:t>
        <a:bodyPr/>
        <a:lstStyle/>
        <a:p>
          <a:endParaRPr lang="tr-TR"/>
        </a:p>
      </dgm:t>
    </dgm:pt>
    <dgm:pt modelId="{C6A6A4D3-C4B9-4E7E-B107-7FB131CDC85D}" type="pres">
      <dgm:prSet presAssocID="{4DEB2AF9-6CE5-4E0E-9E58-240FDB23261A}" presName="hierRoot2" presStyleCnt="0">
        <dgm:presLayoutVars>
          <dgm:hierBranch val="init"/>
        </dgm:presLayoutVars>
      </dgm:prSet>
      <dgm:spPr/>
    </dgm:pt>
    <dgm:pt modelId="{5CF60DA8-0466-499C-B5FC-6DB1702834F4}" type="pres">
      <dgm:prSet presAssocID="{4DEB2AF9-6CE5-4E0E-9E58-240FDB23261A}" presName="rootComposite" presStyleCnt="0"/>
      <dgm:spPr/>
    </dgm:pt>
    <dgm:pt modelId="{0C3D0595-2630-433C-A2FC-2FA163654E54}" type="pres">
      <dgm:prSet presAssocID="{4DEB2AF9-6CE5-4E0E-9E58-240FDB23261A}" presName="rootText" presStyleLbl="node2" presStyleIdx="0" presStyleCnt="2">
        <dgm:presLayoutVars>
          <dgm:chPref val="3"/>
        </dgm:presLayoutVars>
      </dgm:prSet>
      <dgm:spPr/>
      <dgm:t>
        <a:bodyPr/>
        <a:lstStyle/>
        <a:p>
          <a:endParaRPr lang="tr-TR"/>
        </a:p>
      </dgm:t>
    </dgm:pt>
    <dgm:pt modelId="{F55CE110-4A21-4FFF-B66D-4929A5BDB3CC}" type="pres">
      <dgm:prSet presAssocID="{4DEB2AF9-6CE5-4E0E-9E58-240FDB23261A}" presName="rootConnector" presStyleLbl="node2" presStyleIdx="0" presStyleCnt="2"/>
      <dgm:spPr/>
      <dgm:t>
        <a:bodyPr/>
        <a:lstStyle/>
        <a:p>
          <a:endParaRPr lang="tr-TR"/>
        </a:p>
      </dgm:t>
    </dgm:pt>
    <dgm:pt modelId="{55AE11D5-3025-4655-9344-2F41E3E5BB2A}" type="pres">
      <dgm:prSet presAssocID="{4DEB2AF9-6CE5-4E0E-9E58-240FDB23261A}" presName="hierChild4" presStyleCnt="0"/>
      <dgm:spPr/>
    </dgm:pt>
    <dgm:pt modelId="{D5AA9702-D892-4CA8-9194-74C60D9F8115}" type="pres">
      <dgm:prSet presAssocID="{4DEB2AF9-6CE5-4E0E-9E58-240FDB23261A}" presName="hierChild5" presStyleCnt="0"/>
      <dgm:spPr/>
    </dgm:pt>
    <dgm:pt modelId="{6CF76390-3F42-4BD7-90A4-887C1E47F0A8}" type="pres">
      <dgm:prSet presAssocID="{F52C10BD-71A2-44B3-82CD-F01F63DCA638}" presName="Name37" presStyleLbl="parChTrans1D2" presStyleIdx="1" presStyleCnt="2"/>
      <dgm:spPr/>
      <dgm:t>
        <a:bodyPr/>
        <a:lstStyle/>
        <a:p>
          <a:endParaRPr lang="tr-TR"/>
        </a:p>
      </dgm:t>
    </dgm:pt>
    <dgm:pt modelId="{D54DBB3C-3C53-4102-8044-0640C43072B0}" type="pres">
      <dgm:prSet presAssocID="{4168F2B9-AB8E-438D-8605-B2FF7F3EE123}" presName="hierRoot2" presStyleCnt="0">
        <dgm:presLayoutVars>
          <dgm:hierBranch val="init"/>
        </dgm:presLayoutVars>
      </dgm:prSet>
      <dgm:spPr/>
    </dgm:pt>
    <dgm:pt modelId="{C2169DEF-F106-452F-98B0-0B90FD4414F5}" type="pres">
      <dgm:prSet presAssocID="{4168F2B9-AB8E-438D-8605-B2FF7F3EE123}" presName="rootComposite" presStyleCnt="0"/>
      <dgm:spPr/>
    </dgm:pt>
    <dgm:pt modelId="{03B607E8-8FAD-4648-B2B3-C900EE424D54}" type="pres">
      <dgm:prSet presAssocID="{4168F2B9-AB8E-438D-8605-B2FF7F3EE123}" presName="rootText" presStyleLbl="node2" presStyleIdx="1" presStyleCnt="2">
        <dgm:presLayoutVars>
          <dgm:chPref val="3"/>
        </dgm:presLayoutVars>
      </dgm:prSet>
      <dgm:spPr/>
      <dgm:t>
        <a:bodyPr/>
        <a:lstStyle/>
        <a:p>
          <a:endParaRPr lang="tr-TR"/>
        </a:p>
      </dgm:t>
    </dgm:pt>
    <dgm:pt modelId="{2FA5DFB6-EF29-4DF9-845B-9E105ADDC413}" type="pres">
      <dgm:prSet presAssocID="{4168F2B9-AB8E-438D-8605-B2FF7F3EE123}" presName="rootConnector" presStyleLbl="node2" presStyleIdx="1" presStyleCnt="2"/>
      <dgm:spPr/>
      <dgm:t>
        <a:bodyPr/>
        <a:lstStyle/>
        <a:p>
          <a:endParaRPr lang="tr-TR"/>
        </a:p>
      </dgm:t>
    </dgm:pt>
    <dgm:pt modelId="{A39D4C99-5EEF-4043-84B8-F220368DF3BC}" type="pres">
      <dgm:prSet presAssocID="{4168F2B9-AB8E-438D-8605-B2FF7F3EE123}" presName="hierChild4" presStyleCnt="0"/>
      <dgm:spPr/>
    </dgm:pt>
    <dgm:pt modelId="{FCF51CAB-D1BD-41D0-8596-CC7F8A7A1D4A}" type="pres">
      <dgm:prSet presAssocID="{4168F2B9-AB8E-438D-8605-B2FF7F3EE123}" presName="hierChild5" presStyleCnt="0"/>
      <dgm:spPr/>
    </dgm:pt>
    <dgm:pt modelId="{01B30066-B511-4AEE-830B-797852600BAC}" type="pres">
      <dgm:prSet presAssocID="{4EF66576-8C74-450D-9BE3-30674017B3CB}" presName="hierChild3" presStyleCnt="0"/>
      <dgm:spPr/>
    </dgm:pt>
  </dgm:ptLst>
  <dgm:cxnLst>
    <dgm:cxn modelId="{4936E60F-0DA1-4CC3-8353-623A4C4F244A}" srcId="{0BBB8733-FC60-453F-B293-36B7CF5702AE}" destId="{4EF66576-8C74-450D-9BE3-30674017B3CB}" srcOrd="0" destOrd="0" parTransId="{C5A90761-EC8A-440A-92DF-8D8565033A86}" sibTransId="{382E36E6-030F-4981-B6D7-971F913626DF}"/>
    <dgm:cxn modelId="{33C583EC-CAFA-40C1-A983-FECE9387167F}" srcId="{4EF66576-8C74-450D-9BE3-30674017B3CB}" destId="{4DEB2AF9-6CE5-4E0E-9E58-240FDB23261A}" srcOrd="0" destOrd="0" parTransId="{5AC5B0F9-A381-4224-B59D-21184890D085}" sibTransId="{ED4527FC-1511-4DBD-8A60-CE6D5C34313A}"/>
    <dgm:cxn modelId="{B1672DA2-BD30-41A5-9BF3-CD9D3A722628}" type="presOf" srcId="{4168F2B9-AB8E-438D-8605-B2FF7F3EE123}" destId="{03B607E8-8FAD-4648-B2B3-C900EE424D54}" srcOrd="0" destOrd="0" presId="urn:microsoft.com/office/officeart/2005/8/layout/orgChart1"/>
    <dgm:cxn modelId="{D4B66B51-890E-44B8-9D88-B0913DD151E8}" type="presOf" srcId="{4EF66576-8C74-450D-9BE3-30674017B3CB}" destId="{361AF453-F4A4-4629-86F0-05F6270F358C}" srcOrd="0" destOrd="0" presId="urn:microsoft.com/office/officeart/2005/8/layout/orgChart1"/>
    <dgm:cxn modelId="{F5F81A86-A73E-4CF9-9FE5-A8BFDE9C1FEE}" type="presOf" srcId="{5AC5B0F9-A381-4224-B59D-21184890D085}" destId="{FDE6CCE8-E2D7-46B5-AED7-FE3C62560B12}" srcOrd="0" destOrd="0" presId="urn:microsoft.com/office/officeart/2005/8/layout/orgChart1"/>
    <dgm:cxn modelId="{558CC592-935D-44E9-8418-4D2FED3DD7A3}" srcId="{4EF66576-8C74-450D-9BE3-30674017B3CB}" destId="{4168F2B9-AB8E-438D-8605-B2FF7F3EE123}" srcOrd="1" destOrd="0" parTransId="{F52C10BD-71A2-44B3-82CD-F01F63DCA638}" sibTransId="{F3953A26-E06C-473F-A8E2-7F2719FBE439}"/>
    <dgm:cxn modelId="{8575DB18-6103-4AA5-B5A5-5292C45E054C}" type="presOf" srcId="{F52C10BD-71A2-44B3-82CD-F01F63DCA638}" destId="{6CF76390-3F42-4BD7-90A4-887C1E47F0A8}" srcOrd="0" destOrd="0" presId="urn:microsoft.com/office/officeart/2005/8/layout/orgChart1"/>
    <dgm:cxn modelId="{62792662-B601-4A2D-AD23-578163946CE0}" type="presOf" srcId="{4DEB2AF9-6CE5-4E0E-9E58-240FDB23261A}" destId="{0C3D0595-2630-433C-A2FC-2FA163654E54}" srcOrd="0" destOrd="0" presId="urn:microsoft.com/office/officeart/2005/8/layout/orgChart1"/>
    <dgm:cxn modelId="{6CFF9A85-C68F-43DD-8E96-24FDA5928DFC}" type="presOf" srcId="{4168F2B9-AB8E-438D-8605-B2FF7F3EE123}" destId="{2FA5DFB6-EF29-4DF9-845B-9E105ADDC413}" srcOrd="1" destOrd="0" presId="urn:microsoft.com/office/officeart/2005/8/layout/orgChart1"/>
    <dgm:cxn modelId="{00357DC1-B1C1-4A36-94BB-C655835176F3}" type="presOf" srcId="{4DEB2AF9-6CE5-4E0E-9E58-240FDB23261A}" destId="{F55CE110-4A21-4FFF-B66D-4929A5BDB3CC}" srcOrd="1" destOrd="0" presId="urn:microsoft.com/office/officeart/2005/8/layout/orgChart1"/>
    <dgm:cxn modelId="{C20891FB-7931-434F-9864-48E37F4221DA}" type="presOf" srcId="{4EF66576-8C74-450D-9BE3-30674017B3CB}" destId="{9D1B44CB-4A38-4177-9D53-B69D6C42C904}" srcOrd="1" destOrd="0" presId="urn:microsoft.com/office/officeart/2005/8/layout/orgChart1"/>
    <dgm:cxn modelId="{53B5EC6C-2665-4D2C-87A0-D0CDCB365013}" type="presOf" srcId="{0BBB8733-FC60-453F-B293-36B7CF5702AE}" destId="{ED4A1857-CBDD-403C-B7FD-C095DE1CC02B}" srcOrd="0" destOrd="0" presId="urn:microsoft.com/office/officeart/2005/8/layout/orgChart1"/>
    <dgm:cxn modelId="{98C11441-8701-4680-BFE0-BE386FE05C88}" type="presParOf" srcId="{ED4A1857-CBDD-403C-B7FD-C095DE1CC02B}" destId="{C96DF4EF-D443-4EF1-A78A-96233D41358B}" srcOrd="0" destOrd="0" presId="urn:microsoft.com/office/officeart/2005/8/layout/orgChart1"/>
    <dgm:cxn modelId="{88D44555-91E3-4796-BAF0-BEF645115805}" type="presParOf" srcId="{C96DF4EF-D443-4EF1-A78A-96233D41358B}" destId="{3F726C71-D7A1-4F70-82A2-4A6C3C10928D}" srcOrd="0" destOrd="0" presId="urn:microsoft.com/office/officeart/2005/8/layout/orgChart1"/>
    <dgm:cxn modelId="{12C2B812-4084-4C69-A299-9B4B5C6FBE8D}" type="presParOf" srcId="{3F726C71-D7A1-4F70-82A2-4A6C3C10928D}" destId="{361AF453-F4A4-4629-86F0-05F6270F358C}" srcOrd="0" destOrd="0" presId="urn:microsoft.com/office/officeart/2005/8/layout/orgChart1"/>
    <dgm:cxn modelId="{4856D18F-7F93-4A14-82AA-1733210BA48B}" type="presParOf" srcId="{3F726C71-D7A1-4F70-82A2-4A6C3C10928D}" destId="{9D1B44CB-4A38-4177-9D53-B69D6C42C904}" srcOrd="1" destOrd="0" presId="urn:microsoft.com/office/officeart/2005/8/layout/orgChart1"/>
    <dgm:cxn modelId="{0CAAB8FB-31AD-4FA3-B1B6-84D4E4B1B7D2}" type="presParOf" srcId="{C96DF4EF-D443-4EF1-A78A-96233D41358B}" destId="{48B32C65-E1AC-4150-8BE3-E83ED5B2D26F}" srcOrd="1" destOrd="0" presId="urn:microsoft.com/office/officeart/2005/8/layout/orgChart1"/>
    <dgm:cxn modelId="{6CA99F12-C092-40A7-9E20-9A6E6B3B18F0}" type="presParOf" srcId="{48B32C65-E1AC-4150-8BE3-E83ED5B2D26F}" destId="{FDE6CCE8-E2D7-46B5-AED7-FE3C62560B12}" srcOrd="0" destOrd="0" presId="urn:microsoft.com/office/officeart/2005/8/layout/orgChart1"/>
    <dgm:cxn modelId="{02805B1A-0679-48D0-9D5C-21F021DD0FEC}" type="presParOf" srcId="{48B32C65-E1AC-4150-8BE3-E83ED5B2D26F}" destId="{C6A6A4D3-C4B9-4E7E-B107-7FB131CDC85D}" srcOrd="1" destOrd="0" presId="urn:microsoft.com/office/officeart/2005/8/layout/orgChart1"/>
    <dgm:cxn modelId="{07CCF12A-0A96-4B4F-B6EE-77C834E6922B}" type="presParOf" srcId="{C6A6A4D3-C4B9-4E7E-B107-7FB131CDC85D}" destId="{5CF60DA8-0466-499C-B5FC-6DB1702834F4}" srcOrd="0" destOrd="0" presId="urn:microsoft.com/office/officeart/2005/8/layout/orgChart1"/>
    <dgm:cxn modelId="{C01ABBBB-3168-4CFE-BB8A-E823A470BB89}" type="presParOf" srcId="{5CF60DA8-0466-499C-B5FC-6DB1702834F4}" destId="{0C3D0595-2630-433C-A2FC-2FA163654E54}" srcOrd="0" destOrd="0" presId="urn:microsoft.com/office/officeart/2005/8/layout/orgChart1"/>
    <dgm:cxn modelId="{1B248E0C-69A4-4460-BC18-55EFC4DF9BDE}" type="presParOf" srcId="{5CF60DA8-0466-499C-B5FC-6DB1702834F4}" destId="{F55CE110-4A21-4FFF-B66D-4929A5BDB3CC}" srcOrd="1" destOrd="0" presId="urn:microsoft.com/office/officeart/2005/8/layout/orgChart1"/>
    <dgm:cxn modelId="{C6FF79D7-66AF-4BC9-9266-F5148602548C}" type="presParOf" srcId="{C6A6A4D3-C4B9-4E7E-B107-7FB131CDC85D}" destId="{55AE11D5-3025-4655-9344-2F41E3E5BB2A}" srcOrd="1" destOrd="0" presId="urn:microsoft.com/office/officeart/2005/8/layout/orgChart1"/>
    <dgm:cxn modelId="{0F83D18C-5C59-4AC6-8A6B-2DF07009FA06}" type="presParOf" srcId="{C6A6A4D3-C4B9-4E7E-B107-7FB131CDC85D}" destId="{D5AA9702-D892-4CA8-9194-74C60D9F8115}" srcOrd="2" destOrd="0" presId="urn:microsoft.com/office/officeart/2005/8/layout/orgChart1"/>
    <dgm:cxn modelId="{44140E37-B161-4593-8CCD-3E59497FA9F2}" type="presParOf" srcId="{48B32C65-E1AC-4150-8BE3-E83ED5B2D26F}" destId="{6CF76390-3F42-4BD7-90A4-887C1E47F0A8}" srcOrd="2" destOrd="0" presId="urn:microsoft.com/office/officeart/2005/8/layout/orgChart1"/>
    <dgm:cxn modelId="{AC22D803-2DC7-453E-9B89-7EF2E1492229}" type="presParOf" srcId="{48B32C65-E1AC-4150-8BE3-E83ED5B2D26F}" destId="{D54DBB3C-3C53-4102-8044-0640C43072B0}" srcOrd="3" destOrd="0" presId="urn:microsoft.com/office/officeart/2005/8/layout/orgChart1"/>
    <dgm:cxn modelId="{639885B7-95F8-48D1-8840-6CED5863D4C3}" type="presParOf" srcId="{D54DBB3C-3C53-4102-8044-0640C43072B0}" destId="{C2169DEF-F106-452F-98B0-0B90FD4414F5}" srcOrd="0" destOrd="0" presId="urn:microsoft.com/office/officeart/2005/8/layout/orgChart1"/>
    <dgm:cxn modelId="{545685C6-E70A-429B-8ADF-09F90F2040B2}" type="presParOf" srcId="{C2169DEF-F106-452F-98B0-0B90FD4414F5}" destId="{03B607E8-8FAD-4648-B2B3-C900EE424D54}" srcOrd="0" destOrd="0" presId="urn:microsoft.com/office/officeart/2005/8/layout/orgChart1"/>
    <dgm:cxn modelId="{6C9FA45F-61CE-4ABA-B505-F5699096F7CC}" type="presParOf" srcId="{C2169DEF-F106-452F-98B0-0B90FD4414F5}" destId="{2FA5DFB6-EF29-4DF9-845B-9E105ADDC413}" srcOrd="1" destOrd="0" presId="urn:microsoft.com/office/officeart/2005/8/layout/orgChart1"/>
    <dgm:cxn modelId="{EEFFD894-3D00-40D0-B569-0235AE40DFF3}" type="presParOf" srcId="{D54DBB3C-3C53-4102-8044-0640C43072B0}" destId="{A39D4C99-5EEF-4043-84B8-F220368DF3BC}" srcOrd="1" destOrd="0" presId="urn:microsoft.com/office/officeart/2005/8/layout/orgChart1"/>
    <dgm:cxn modelId="{C8C40ADF-E401-406B-9E2D-E581FF51FBF0}" type="presParOf" srcId="{D54DBB3C-3C53-4102-8044-0640C43072B0}" destId="{FCF51CAB-D1BD-41D0-8596-CC7F8A7A1D4A}" srcOrd="2" destOrd="0" presId="urn:microsoft.com/office/officeart/2005/8/layout/orgChart1"/>
    <dgm:cxn modelId="{C5D71031-9219-44F3-8BBE-7A29822F0C35}" type="presParOf" srcId="{C96DF4EF-D443-4EF1-A78A-96233D41358B}" destId="{01B30066-B511-4AEE-830B-797852600BA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2A0AE6-8A55-439D-9058-645656F5B84F}" type="doc">
      <dgm:prSet loTypeId="urn:microsoft.com/office/officeart/2005/8/layout/hProcess9" loCatId="process" qsTypeId="urn:microsoft.com/office/officeart/2005/8/quickstyle/simple1" qsCatId="simple" csTypeId="urn:microsoft.com/office/officeart/2005/8/colors/accent1_2" csCatId="accent1" phldr="1"/>
      <dgm:spPr/>
    </dgm:pt>
    <dgm:pt modelId="{73158C4F-2C69-4EC1-8051-2A60794E744D}">
      <dgm:prSet phldrT="[Text]"/>
      <dgm:spPr>
        <a:solidFill>
          <a:srgbClr val="FF99CC"/>
        </a:solidFill>
      </dgm:spPr>
      <dgm:t>
        <a:bodyPr/>
        <a:lstStyle/>
        <a:p>
          <a:r>
            <a:rPr lang="tr-TR" b="1" dirty="0" smtClean="0">
              <a:solidFill>
                <a:srgbClr val="0000FF"/>
              </a:solidFill>
            </a:rPr>
            <a:t>Kentsel </a:t>
          </a:r>
          <a:r>
            <a:rPr lang="tr-TR" b="1" dirty="0" err="1" smtClean="0">
              <a:solidFill>
                <a:srgbClr val="0000FF"/>
              </a:solidFill>
            </a:rPr>
            <a:t>Atıksu</a:t>
          </a:r>
          <a:r>
            <a:rPr lang="tr-TR" b="1" dirty="0" smtClean="0">
              <a:solidFill>
                <a:srgbClr val="0000FF"/>
              </a:solidFill>
            </a:rPr>
            <a:t> Arıtımı Direktifi</a:t>
          </a:r>
        </a:p>
        <a:p>
          <a:r>
            <a:rPr lang="en-US" b="1" dirty="0" smtClean="0">
              <a:solidFill>
                <a:srgbClr val="0000FF"/>
              </a:solidFill>
            </a:rPr>
            <a:t>(91/271/EEC</a:t>
          </a:r>
          <a:r>
            <a:rPr lang="tr-TR" b="1" dirty="0" smtClean="0">
              <a:solidFill>
                <a:srgbClr val="0000FF"/>
              </a:solidFill>
            </a:rPr>
            <a:t>)</a:t>
          </a:r>
          <a:endParaRPr lang="en-US" b="1" dirty="0">
            <a:solidFill>
              <a:srgbClr val="0000FF"/>
            </a:solidFill>
          </a:endParaRPr>
        </a:p>
      </dgm:t>
    </dgm:pt>
    <dgm:pt modelId="{0FE6B6BB-77E0-4054-A960-82ECFFC53527}" type="parTrans" cxnId="{0037782F-F455-4974-A49C-51CC82F98054}">
      <dgm:prSet/>
      <dgm:spPr/>
      <dgm:t>
        <a:bodyPr/>
        <a:lstStyle/>
        <a:p>
          <a:endParaRPr lang="en-US"/>
        </a:p>
      </dgm:t>
    </dgm:pt>
    <dgm:pt modelId="{C374FEA1-15F0-4EE2-92D0-226BA7DF60BD}" type="sibTrans" cxnId="{0037782F-F455-4974-A49C-51CC82F98054}">
      <dgm:prSet/>
      <dgm:spPr/>
      <dgm:t>
        <a:bodyPr/>
        <a:lstStyle/>
        <a:p>
          <a:endParaRPr lang="en-US"/>
        </a:p>
      </dgm:t>
    </dgm:pt>
    <dgm:pt modelId="{8ECCAA63-3D56-4CE3-99ED-590A751D61AD}">
      <dgm:prSet phldrT="[Text]"/>
      <dgm:spPr>
        <a:solidFill>
          <a:srgbClr val="FF99CC"/>
        </a:solidFill>
      </dgm:spPr>
      <dgm:t>
        <a:bodyPr/>
        <a:lstStyle/>
        <a:p>
          <a:r>
            <a:rPr lang="tr-TR" b="1" dirty="0" smtClean="0">
              <a:solidFill>
                <a:srgbClr val="0000FF"/>
              </a:solidFill>
            </a:rPr>
            <a:t>Nitrat Direktifi</a:t>
          </a:r>
        </a:p>
        <a:p>
          <a:r>
            <a:rPr lang="en-US" b="1" dirty="0" smtClean="0">
              <a:solidFill>
                <a:srgbClr val="0000FF"/>
              </a:solidFill>
            </a:rPr>
            <a:t>(91/676/EEC) </a:t>
          </a:r>
          <a:endParaRPr lang="en-US" b="1" dirty="0">
            <a:solidFill>
              <a:srgbClr val="0000FF"/>
            </a:solidFill>
          </a:endParaRPr>
        </a:p>
      </dgm:t>
    </dgm:pt>
    <dgm:pt modelId="{C46BD411-A4E0-4977-9C91-88D89780A020}" type="parTrans" cxnId="{F904ECF0-537F-4135-98FC-4010D4C81669}">
      <dgm:prSet/>
      <dgm:spPr/>
      <dgm:t>
        <a:bodyPr/>
        <a:lstStyle/>
        <a:p>
          <a:endParaRPr lang="en-US"/>
        </a:p>
      </dgm:t>
    </dgm:pt>
    <dgm:pt modelId="{7E1CFE6E-A0C4-4CEC-9FEF-BF2E22170C05}" type="sibTrans" cxnId="{F904ECF0-537F-4135-98FC-4010D4C81669}">
      <dgm:prSet/>
      <dgm:spPr/>
      <dgm:t>
        <a:bodyPr/>
        <a:lstStyle/>
        <a:p>
          <a:endParaRPr lang="en-US"/>
        </a:p>
      </dgm:t>
    </dgm:pt>
    <dgm:pt modelId="{9C7831A6-01D1-429E-A98E-E943EB926687}">
      <dgm:prSet phldrT="[Text]" custT="1"/>
      <dgm:spPr>
        <a:solidFill>
          <a:schemeClr val="accent1">
            <a:lumMod val="60000"/>
            <a:lumOff val="40000"/>
          </a:schemeClr>
        </a:solidFill>
      </dgm:spPr>
      <dgm:t>
        <a:bodyPr/>
        <a:lstStyle/>
        <a:p>
          <a:r>
            <a:rPr lang="tr-TR" sz="2400" b="1" dirty="0" smtClean="0">
              <a:solidFill>
                <a:srgbClr val="0000FF"/>
              </a:solidFill>
            </a:rPr>
            <a:t>SU ÇERÇEVE DİREKTİFİ</a:t>
          </a:r>
          <a:endParaRPr lang="en-US" sz="2400" b="1" dirty="0">
            <a:solidFill>
              <a:srgbClr val="0000FF"/>
            </a:solidFill>
          </a:endParaRPr>
        </a:p>
      </dgm:t>
    </dgm:pt>
    <dgm:pt modelId="{38D85EB4-3B8E-45D0-AB55-3BB13412DDF2}" type="parTrans" cxnId="{A7E08217-720B-4307-9406-FB2A0DEC29B4}">
      <dgm:prSet/>
      <dgm:spPr/>
      <dgm:t>
        <a:bodyPr/>
        <a:lstStyle/>
        <a:p>
          <a:endParaRPr lang="en-US"/>
        </a:p>
      </dgm:t>
    </dgm:pt>
    <dgm:pt modelId="{7F33F31F-1517-421D-90A7-5C6F4D2BC064}" type="sibTrans" cxnId="{A7E08217-720B-4307-9406-FB2A0DEC29B4}">
      <dgm:prSet/>
      <dgm:spPr/>
      <dgm:t>
        <a:bodyPr/>
        <a:lstStyle/>
        <a:p>
          <a:endParaRPr lang="en-US"/>
        </a:p>
      </dgm:t>
    </dgm:pt>
    <dgm:pt modelId="{2527FBFD-B7E7-4EFC-8A35-06E45521BAA9}" type="pres">
      <dgm:prSet presAssocID="{4F2A0AE6-8A55-439D-9058-645656F5B84F}" presName="CompostProcess" presStyleCnt="0">
        <dgm:presLayoutVars>
          <dgm:dir/>
          <dgm:resizeHandles val="exact"/>
        </dgm:presLayoutVars>
      </dgm:prSet>
      <dgm:spPr/>
    </dgm:pt>
    <dgm:pt modelId="{B3C28945-EA4F-4A1B-AE68-32870134CB85}" type="pres">
      <dgm:prSet presAssocID="{4F2A0AE6-8A55-439D-9058-645656F5B84F}" presName="arrow" presStyleLbl="bgShp" presStyleIdx="0" presStyleCnt="1" custScaleX="117647" custLinFactNeighborX="152" custLinFactNeighborY="4067"/>
      <dgm:spPr/>
    </dgm:pt>
    <dgm:pt modelId="{998ABDFF-DD0C-49E8-85FB-337792DC55DA}" type="pres">
      <dgm:prSet presAssocID="{4F2A0AE6-8A55-439D-9058-645656F5B84F}" presName="linearProcess" presStyleCnt="0"/>
      <dgm:spPr/>
    </dgm:pt>
    <dgm:pt modelId="{54DC9236-EF0C-4FFB-8928-F0B8030065DA}" type="pres">
      <dgm:prSet presAssocID="{73158C4F-2C69-4EC1-8051-2A60794E744D}" presName="textNode" presStyleLbl="node1" presStyleIdx="0" presStyleCnt="3">
        <dgm:presLayoutVars>
          <dgm:bulletEnabled val="1"/>
        </dgm:presLayoutVars>
      </dgm:prSet>
      <dgm:spPr/>
      <dgm:t>
        <a:bodyPr/>
        <a:lstStyle/>
        <a:p>
          <a:endParaRPr lang="en-US"/>
        </a:p>
      </dgm:t>
    </dgm:pt>
    <dgm:pt modelId="{DD0C7AF2-9AFE-4EA6-9E08-154A8DAD2998}" type="pres">
      <dgm:prSet presAssocID="{C374FEA1-15F0-4EE2-92D0-226BA7DF60BD}" presName="sibTrans" presStyleCnt="0"/>
      <dgm:spPr/>
    </dgm:pt>
    <dgm:pt modelId="{329A7F2A-7031-4089-A5A2-4979AAAD10AE}" type="pres">
      <dgm:prSet presAssocID="{8ECCAA63-3D56-4CE3-99ED-590A751D61AD}" presName="textNode" presStyleLbl="node1" presStyleIdx="1" presStyleCnt="3">
        <dgm:presLayoutVars>
          <dgm:bulletEnabled val="1"/>
        </dgm:presLayoutVars>
      </dgm:prSet>
      <dgm:spPr/>
      <dgm:t>
        <a:bodyPr/>
        <a:lstStyle/>
        <a:p>
          <a:endParaRPr lang="en-US"/>
        </a:p>
      </dgm:t>
    </dgm:pt>
    <dgm:pt modelId="{3B952519-B6F2-4259-93C1-7140B72596E2}" type="pres">
      <dgm:prSet presAssocID="{7E1CFE6E-A0C4-4CEC-9FEF-BF2E22170C05}" presName="sibTrans" presStyleCnt="0"/>
      <dgm:spPr/>
    </dgm:pt>
    <dgm:pt modelId="{CBA4AB09-6A34-4B63-839E-C5FACDAD1D00}" type="pres">
      <dgm:prSet presAssocID="{9C7831A6-01D1-429E-A98E-E943EB926687}" presName="textNode" presStyleLbl="node1" presStyleIdx="2" presStyleCnt="3" custScaleX="154190" custScaleY="187985">
        <dgm:presLayoutVars>
          <dgm:bulletEnabled val="1"/>
        </dgm:presLayoutVars>
      </dgm:prSet>
      <dgm:spPr/>
      <dgm:t>
        <a:bodyPr/>
        <a:lstStyle/>
        <a:p>
          <a:endParaRPr lang="en-US"/>
        </a:p>
      </dgm:t>
    </dgm:pt>
  </dgm:ptLst>
  <dgm:cxnLst>
    <dgm:cxn modelId="{960CB334-6DD2-4BE3-841F-8766A51137A4}" type="presOf" srcId="{8ECCAA63-3D56-4CE3-99ED-590A751D61AD}" destId="{329A7F2A-7031-4089-A5A2-4979AAAD10AE}" srcOrd="0" destOrd="0" presId="urn:microsoft.com/office/officeart/2005/8/layout/hProcess9"/>
    <dgm:cxn modelId="{A7E08217-720B-4307-9406-FB2A0DEC29B4}" srcId="{4F2A0AE6-8A55-439D-9058-645656F5B84F}" destId="{9C7831A6-01D1-429E-A98E-E943EB926687}" srcOrd="2" destOrd="0" parTransId="{38D85EB4-3B8E-45D0-AB55-3BB13412DDF2}" sibTransId="{7F33F31F-1517-421D-90A7-5C6F4D2BC064}"/>
    <dgm:cxn modelId="{0E2DC6FE-8FF5-4F48-B042-D2B1F16776AD}" type="presOf" srcId="{4F2A0AE6-8A55-439D-9058-645656F5B84F}" destId="{2527FBFD-B7E7-4EFC-8A35-06E45521BAA9}" srcOrd="0" destOrd="0" presId="urn:microsoft.com/office/officeart/2005/8/layout/hProcess9"/>
    <dgm:cxn modelId="{7073B4FD-39DE-4A08-8A97-C4F997DCCBBE}" type="presOf" srcId="{9C7831A6-01D1-429E-A98E-E943EB926687}" destId="{CBA4AB09-6A34-4B63-839E-C5FACDAD1D00}" srcOrd="0" destOrd="0" presId="urn:microsoft.com/office/officeart/2005/8/layout/hProcess9"/>
    <dgm:cxn modelId="{0037782F-F455-4974-A49C-51CC82F98054}" srcId="{4F2A0AE6-8A55-439D-9058-645656F5B84F}" destId="{73158C4F-2C69-4EC1-8051-2A60794E744D}" srcOrd="0" destOrd="0" parTransId="{0FE6B6BB-77E0-4054-A960-82ECFFC53527}" sibTransId="{C374FEA1-15F0-4EE2-92D0-226BA7DF60BD}"/>
    <dgm:cxn modelId="{F904ECF0-537F-4135-98FC-4010D4C81669}" srcId="{4F2A0AE6-8A55-439D-9058-645656F5B84F}" destId="{8ECCAA63-3D56-4CE3-99ED-590A751D61AD}" srcOrd="1" destOrd="0" parTransId="{C46BD411-A4E0-4977-9C91-88D89780A020}" sibTransId="{7E1CFE6E-A0C4-4CEC-9FEF-BF2E22170C05}"/>
    <dgm:cxn modelId="{AD4B4406-12A8-403C-9968-D52E4353A825}" type="presOf" srcId="{73158C4F-2C69-4EC1-8051-2A60794E744D}" destId="{54DC9236-EF0C-4FFB-8928-F0B8030065DA}" srcOrd="0" destOrd="0" presId="urn:microsoft.com/office/officeart/2005/8/layout/hProcess9"/>
    <dgm:cxn modelId="{6697FF35-F6E3-4A55-8FD3-C8308455D516}" type="presParOf" srcId="{2527FBFD-B7E7-4EFC-8A35-06E45521BAA9}" destId="{B3C28945-EA4F-4A1B-AE68-32870134CB85}" srcOrd="0" destOrd="0" presId="urn:microsoft.com/office/officeart/2005/8/layout/hProcess9"/>
    <dgm:cxn modelId="{82D99B04-B2E9-41F9-AB6B-E9B01AD78143}" type="presParOf" srcId="{2527FBFD-B7E7-4EFC-8A35-06E45521BAA9}" destId="{998ABDFF-DD0C-49E8-85FB-337792DC55DA}" srcOrd="1" destOrd="0" presId="urn:microsoft.com/office/officeart/2005/8/layout/hProcess9"/>
    <dgm:cxn modelId="{FA1F67DE-7C2E-444B-9FEC-20768C6599B0}" type="presParOf" srcId="{998ABDFF-DD0C-49E8-85FB-337792DC55DA}" destId="{54DC9236-EF0C-4FFB-8928-F0B8030065DA}" srcOrd="0" destOrd="0" presId="urn:microsoft.com/office/officeart/2005/8/layout/hProcess9"/>
    <dgm:cxn modelId="{CF4C09B9-C5E9-4405-A7B7-EC589DC7321C}" type="presParOf" srcId="{998ABDFF-DD0C-49E8-85FB-337792DC55DA}" destId="{DD0C7AF2-9AFE-4EA6-9E08-154A8DAD2998}" srcOrd="1" destOrd="0" presId="urn:microsoft.com/office/officeart/2005/8/layout/hProcess9"/>
    <dgm:cxn modelId="{9CFDB859-5A43-4D1F-A72C-C2D75F627E72}" type="presParOf" srcId="{998ABDFF-DD0C-49E8-85FB-337792DC55DA}" destId="{329A7F2A-7031-4089-A5A2-4979AAAD10AE}" srcOrd="2" destOrd="0" presId="urn:microsoft.com/office/officeart/2005/8/layout/hProcess9"/>
    <dgm:cxn modelId="{86864ABF-B215-411C-AE77-D735D2388D9A}" type="presParOf" srcId="{998ABDFF-DD0C-49E8-85FB-337792DC55DA}" destId="{3B952519-B6F2-4259-93C1-7140B72596E2}" srcOrd="3" destOrd="0" presId="urn:microsoft.com/office/officeart/2005/8/layout/hProcess9"/>
    <dgm:cxn modelId="{5C6C20CD-8864-47FF-96C3-6E8659B7AD27}" type="presParOf" srcId="{998ABDFF-DD0C-49E8-85FB-337792DC55DA}" destId="{CBA4AB09-6A34-4B63-839E-C5FACDAD1D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5D0A13-9B5F-4D70-A736-1B8D89643287}" type="datetimeFigureOut">
              <a:rPr lang="tr-TR" smtClean="0"/>
              <a:pPr/>
              <a:t>22.01.2019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62D512-3B43-4881-943F-970A28A3CBE2}" type="slidenum">
              <a:rPr lang="tr-TR" smtClean="0"/>
              <a:pPr/>
              <a:t>‹#›</a:t>
            </a:fld>
            <a:endParaRPr lang="tr-TR"/>
          </a:p>
        </p:txBody>
      </p:sp>
    </p:spTree>
    <p:extLst>
      <p:ext uri="{BB962C8B-B14F-4D97-AF65-F5344CB8AC3E}">
        <p14:creationId xmlns:p14="http://schemas.microsoft.com/office/powerpoint/2010/main" val="2825054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A4A7B5-D72E-427A-BACC-EC052CA42CB8}" type="datetimeFigureOut">
              <a:rPr lang="tr-TR"/>
              <a:pPr>
                <a:defRPr/>
              </a:pPr>
              <a:t>22.01.2019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746BA71-E29E-4B23-AB3A-327277C34B82}" type="slidenum">
              <a:rPr lang="tr-TR"/>
              <a:pPr>
                <a:defRPr/>
              </a:pPr>
              <a:t>‹#›</a:t>
            </a:fld>
            <a:endParaRPr lang="tr-TR"/>
          </a:p>
        </p:txBody>
      </p:sp>
    </p:spTree>
    <p:extLst>
      <p:ext uri="{BB962C8B-B14F-4D97-AF65-F5344CB8AC3E}">
        <p14:creationId xmlns:p14="http://schemas.microsoft.com/office/powerpoint/2010/main" val="2400902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33FF47D7-3169-466F-8FD1-A286B0C8E3C2}" type="slidenum">
              <a:rPr lang="tr-TR" smtClean="0">
                <a:latin typeface="Arial" charset="0"/>
              </a:rPr>
              <a:pPr>
                <a:defRPr/>
              </a:pPr>
              <a:t>1</a:t>
            </a:fld>
            <a:endParaRPr lang="tr-TR" smtClean="0">
              <a:latin typeface="Arial"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r-TR" dirty="0" smtClean="0">
              <a:latin typeface="Arial" charset="0"/>
            </a:endParaRPr>
          </a:p>
        </p:txBody>
      </p:sp>
    </p:spTree>
    <p:extLst>
      <p:ext uri="{BB962C8B-B14F-4D97-AF65-F5344CB8AC3E}">
        <p14:creationId xmlns:p14="http://schemas.microsoft.com/office/powerpoint/2010/main" val="423822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“İnsan kaynaklı” ötrofikasyon anlayışı, SÇD’nin türe özgü referans koşullar doğrultusunda yaptığı yüzey suları ekolojik durum sınıflandırmasıyla uyumludur.  Örneğin herhangi bir baskı unsuru (bu durumda nutrient girdileri) biyolojik kalite unsurlarında (fitoplankton kompozisyonu, miktarı ve biyokütlesinde) olumsuz değişime neden olmaktadır. Bu değişim de fiziko-kimyasal kalite unsurları (saydamlık, oksijen durumu) ve diğer biyotalar (makro omurgasızlar) üzerinde dolaylı etkiler gösterebilmektedir. </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İnsan kaynaklı nutrient zenginleşmesi nedeniyle İyi Ekolojik Duruma ulaşamayan su kütlelerinin ötrofikasyondan olumsuz etkilendiği kabul edilmektedir. İlgili direktiflerde, insan kaynaklı ötrofikasyona dayalı olarak ötrofik su kütlelerinin nasıl sınıflandırıldığı Tablo 5’te özetlenmektedir.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746BA71-E29E-4B23-AB3A-327277C34B82}" type="slidenum">
              <a:rPr lang="tr-TR" smtClean="0"/>
              <a:pPr>
                <a:defRPr/>
              </a:pPr>
              <a:t>15</a:t>
            </a:fld>
            <a:endParaRPr lang="tr-TR"/>
          </a:p>
        </p:txBody>
      </p:sp>
    </p:spTree>
    <p:extLst>
      <p:ext uri="{BB962C8B-B14F-4D97-AF65-F5344CB8AC3E}">
        <p14:creationId xmlns:p14="http://schemas.microsoft.com/office/powerpoint/2010/main" val="52212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A39EB-9A8C-4FC3-8948-4DB93D3765DC}" type="slidenum">
              <a:rPr lang="tr-TR"/>
              <a:pPr/>
              <a:t>16</a:t>
            </a:fld>
            <a:endParaRPr lang="tr-T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28662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kern="1200" dirty="0" smtClean="0">
                <a:solidFill>
                  <a:schemeClr val="tx1"/>
                </a:solidFill>
                <a:effectLst/>
                <a:latin typeface="+mn-lt"/>
                <a:ea typeface="+mn-ea"/>
                <a:cs typeface="+mn-cs"/>
              </a:rPr>
              <a:t>AB Üye Ülkeleri, 50 mg/l’den fazla  nitrat içeren ya da  önleyici tedbirler alınmadığı takdirde nitrat konsantrasyonu artabilecek her türlü yüzey ve yeraltı suyunu kirli  kabul etmek zorundadır. Madde 3(1) ve Ek-1’de üye ülkelerin kirli suyu “ ötrofik olan ya da önleyici tedbirler alınmadığı takdirde ötrofik hale gelebilen her türlü doğal tatlı su nehri, göller, geçiş suları, haliçler, kıyı suları ve deniz suları” olarak tanımlamasını istemektedir. Bu sulara direne olan ve kirliliğin oluşmasına etkisi olan alanlar da </a:t>
            </a:r>
            <a:r>
              <a:rPr lang="tr-TR" sz="1200" b="1" kern="1200" dirty="0" smtClean="0">
                <a:solidFill>
                  <a:schemeClr val="tx1"/>
                </a:solidFill>
                <a:effectLst/>
                <a:latin typeface="+mn-lt"/>
                <a:ea typeface="+mn-ea"/>
                <a:cs typeface="+mn-cs"/>
              </a:rPr>
              <a:t>“Nitrata Hassas Bölgeler (NHB) ”</a:t>
            </a:r>
            <a:r>
              <a:rPr lang="tr-TR" sz="1200" kern="1200" dirty="0" smtClean="0">
                <a:solidFill>
                  <a:schemeClr val="tx1"/>
                </a:solidFill>
                <a:effectLst/>
                <a:latin typeface="+mn-lt"/>
                <a:ea typeface="+mn-ea"/>
                <a:cs typeface="+mn-cs"/>
              </a:rPr>
              <a:t> olarak ifade edilmektedir.</a:t>
            </a:r>
            <a:endParaRPr lang="en-US"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İyi Tarım Uygulamaları Kodu:</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Gübrenin hangi koşullarda uygulanması, depolanması, araziye yayılırken hangi teknolojinin kullanılacağı ve farklı bitkiler için uygulama normlarını düzenleyen iyi tarım uygulamaları kodu çiftçiler tarafından gönüllü olarak uygulanmaktadır. Ancak hassas alan olarak belirlenen bölgelerde uygulanması zorunludur. Bu kodlar temel olarak şunları kapsamalıdır: </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Bitkinin yalnızca bitki besin maddesine ihtiyaç duyduğu zaman N almasına izin vermek için tarlaya gübre atılabilecek dönemleri sınırlayan önlemler,</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Gübre uygulaması için koşulları sınırlandıran önlemler (aşırı eğimli araziler, donmuş veya karla kaplı araziler, nehir yollarının kıyıları),</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Hayvan gübresi için minumum depolama kapasitesi gerekliliği,</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Nemli mevsimlerde sızıntıyı sınırlandırmak için ekim nöbeti, kış için örtücü bitkiler, ara ürünler vb.[9,10].</a:t>
            </a:r>
            <a:endParaRPr lang="en-US"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Eylem Programları:</a:t>
            </a:r>
            <a:endParaRPr lang="en-US"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Eylem Planları veya programları çiftçiler tarafından zorunlu olarak uygulanmalıdır. Üye ülkelerin, bu alanlarda veya ülke topraklarının tümünde hayvan gübresi ve kimyasal gübre depolanması ve uygulanmasına ilişkin zorunlu önlemleri içeren Eylem Programlarını oluşturmaları gerekmektedir. Araziye her yıl uygulanacak hayvan gübresi miktarının 170 kg N/ha’ı geçmemesi gerektiği direktifte belirtilmektedir. Direktif, Üye Ülkelerin Eylem Programlarının etkinliğini değerlendirmek üzere izleme programları oluşturup, uygulamasını şart koşmaktadır. Nitrata hassas alanların her dört yılda bir gözden geçirilmesi direktifte belirtilen bir diğer bir husustur  [9,10].</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746BA71-E29E-4B23-AB3A-327277C34B82}" type="slidenum">
              <a:rPr lang="tr-TR" smtClean="0"/>
              <a:pPr>
                <a:defRPr/>
              </a:pPr>
              <a:t>18</a:t>
            </a:fld>
            <a:endParaRPr lang="tr-TR"/>
          </a:p>
        </p:txBody>
      </p:sp>
    </p:spTree>
    <p:extLst>
      <p:ext uri="{BB962C8B-B14F-4D97-AF65-F5344CB8AC3E}">
        <p14:creationId xmlns:p14="http://schemas.microsoft.com/office/powerpoint/2010/main" val="175817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CAA51D4C-C25F-4A9D-A9C6-925883981195}" type="datetime1">
              <a:rPr lang="tr-TR"/>
              <a:pPr>
                <a:defRPr/>
              </a:pPr>
              <a:t>22.01.2019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5F3E7EC-E34B-4777-87AF-9AE38955BDAC}"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fld id="{D7F9B0FF-16C0-4BEF-AD97-6D398ED84280}" type="datetime1">
              <a:rPr lang="tr-TR"/>
              <a:pPr>
                <a:defRPr/>
              </a:pPr>
              <a:t>22.01.2019</a:t>
            </a:fld>
            <a:r>
              <a:rPr lang="tr-TR"/>
              <a:t>16.02.200818.02.2008</a:t>
            </a: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0C34E0AD-5604-467C-B558-877CD6E1824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A86C856-CD84-462E-902B-EF997F1F80C2}" type="datetime1">
              <a:rPr lang="tr-TR"/>
              <a:pPr>
                <a:defRPr/>
              </a:pPr>
              <a:t>22.01.2019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A1F350-C0DF-46F8-B9B1-F5037AFAA300}"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825" r:id="rId1"/>
    <p:sldLayoutId id="2147483827"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tr/url?sa=i&amp;rct=j&amp;q=sonu%C3%A7lar&amp;source=images&amp;cd=&amp;docid=IEkfyDLuhb2J0M&amp;tbnid=K8blhqen4tSKMM:&amp;ved=0CAUQjRw&amp;url=http://www.warezturkey.net/sss-duyurular/12383-uyelerimize-sorduk-bilgisayarinizda-olan-islemci-nedir-sonuclar.html&amp;ei=LQubUcOVAYSGOJb-gPAC&amp;bvm=bv.46751780,d.ZWU&amp;psig=AFQjCNGpjZVsVNmJ9os8MloL-WvkSoTBpw&amp;ust=1369201832875366"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uact=8&amp;ved=0CAcQjRw&amp;url=http://www.ekocevrearitma.com/&amp;ei=XIJTVNKcBa2HsQTuwYH4Dw&amp;bvm=bv.78677474,d.ZGU&amp;psig=AFQjCNEcMqPHnaYnFr-qNIiEoEE3PgAF3Q&amp;ust=141484539607733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467544" y="0"/>
            <a:ext cx="8280920" cy="6597352"/>
          </a:xfrm>
        </p:spPr>
        <p:txBody>
          <a:bodyPr/>
          <a:lstStyle/>
          <a:p>
            <a:pPr algn="ctr" eaLnBrk="1" hangingPunct="1">
              <a:lnSpc>
                <a:spcPct val="80000"/>
              </a:lnSpc>
              <a:buFont typeface="Wingdings" pitchFamily="2" charset="2"/>
              <a:buNone/>
            </a:pPr>
            <a:r>
              <a:rPr lang="tr-TR" sz="2400" b="1" dirty="0" smtClean="0">
                <a:solidFill>
                  <a:srgbClr val="0000FF"/>
                </a:solidFill>
                <a:latin typeface="Calibri" panose="020F0502020204030204" pitchFamily="34" charset="0"/>
              </a:rPr>
              <a:t>T.C.</a:t>
            </a:r>
            <a:br>
              <a:rPr lang="tr-TR" sz="2400" b="1" dirty="0" smtClean="0">
                <a:solidFill>
                  <a:srgbClr val="0000FF"/>
                </a:solidFill>
                <a:latin typeface="Calibri" panose="020F0502020204030204" pitchFamily="34" charset="0"/>
              </a:rPr>
            </a:br>
            <a:r>
              <a:rPr lang="tr-TR" sz="2400" b="1" dirty="0" smtClean="0">
                <a:solidFill>
                  <a:srgbClr val="0000FF"/>
                </a:solidFill>
                <a:latin typeface="Calibri" panose="020F0502020204030204" pitchFamily="34" charset="0"/>
              </a:rPr>
              <a:t> ORMAN VE SU İŞLERİ BAKANLIĞI</a:t>
            </a:r>
            <a:br>
              <a:rPr lang="tr-TR" sz="2400" b="1" dirty="0" smtClean="0">
                <a:solidFill>
                  <a:srgbClr val="0000FF"/>
                </a:solidFill>
                <a:latin typeface="Calibri" panose="020F0502020204030204" pitchFamily="34" charset="0"/>
              </a:rPr>
            </a:br>
            <a:endParaRPr lang="tr-TR" sz="2400" b="1" dirty="0" smtClean="0">
              <a:solidFill>
                <a:srgbClr val="0000FF"/>
              </a:solidFill>
              <a:latin typeface="Calibri" panose="020F0502020204030204" pitchFamily="34" charset="0"/>
            </a:endParaRPr>
          </a:p>
          <a:p>
            <a:pPr algn="ctr" eaLnBrk="1" hangingPunct="1">
              <a:lnSpc>
                <a:spcPct val="80000"/>
              </a:lnSpc>
              <a:buFont typeface="Wingdings" pitchFamily="2" charset="2"/>
              <a:buNone/>
            </a:pPr>
            <a:endParaRPr lang="tr-TR" sz="2400" b="1" dirty="0">
              <a:solidFill>
                <a:srgbClr val="0000FF"/>
              </a:solidFill>
              <a:latin typeface="Calibri" panose="020F0502020204030204" pitchFamily="34" charset="0"/>
            </a:endParaRPr>
          </a:p>
          <a:p>
            <a:pPr algn="ctr" eaLnBrk="1" hangingPunct="1">
              <a:lnSpc>
                <a:spcPct val="80000"/>
              </a:lnSpc>
              <a:buFont typeface="Wingdings" pitchFamily="2" charset="2"/>
              <a:buNone/>
            </a:pPr>
            <a:endParaRPr lang="tr-TR" sz="2400" b="1" dirty="0" smtClean="0">
              <a:solidFill>
                <a:srgbClr val="0000FF"/>
              </a:solidFill>
              <a:latin typeface="Times New Roman" pitchFamily="18" charset="0"/>
            </a:endParaRPr>
          </a:p>
          <a:p>
            <a:pPr algn="ctr" eaLnBrk="1" hangingPunct="1">
              <a:lnSpc>
                <a:spcPct val="80000"/>
              </a:lnSpc>
              <a:buFont typeface="Wingdings" pitchFamily="2" charset="2"/>
              <a:buNone/>
            </a:pPr>
            <a:r>
              <a:rPr lang="tr-TR" dirty="0" smtClean="0">
                <a:solidFill>
                  <a:srgbClr val="FF0000"/>
                </a:solidFill>
                <a:latin typeface="Calibri" panose="020F0502020204030204" pitchFamily="34" charset="0"/>
              </a:rPr>
              <a:t>HASSAS </a:t>
            </a:r>
            <a:r>
              <a:rPr lang="tr-TR" dirty="0">
                <a:solidFill>
                  <a:srgbClr val="FF0000"/>
                </a:solidFill>
                <a:latin typeface="Calibri" panose="020F0502020204030204" pitchFamily="34" charset="0"/>
              </a:rPr>
              <a:t>ALANLARDA SU KALİTESİNİN BELİRLENMESİ, SINIFLANDIRILMASI VE </a:t>
            </a:r>
            <a:r>
              <a:rPr lang="tr-TR" dirty="0" smtClean="0">
                <a:solidFill>
                  <a:srgbClr val="FF0000"/>
                </a:solidFill>
                <a:latin typeface="Calibri" panose="020F0502020204030204" pitchFamily="34" charset="0"/>
              </a:rPr>
              <a:t>YÖNETİMİ</a:t>
            </a: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4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400" dirty="0">
              <a:solidFill>
                <a:srgbClr val="0000FF"/>
              </a:solidFill>
              <a:latin typeface="Times New Roman" pitchFamily="18" charset="0"/>
            </a:endParaRPr>
          </a:p>
          <a:p>
            <a:pPr algn="ctr" eaLnBrk="1" hangingPunct="1">
              <a:lnSpc>
                <a:spcPct val="80000"/>
              </a:lnSpc>
              <a:buFont typeface="Wingdings" pitchFamily="2" charset="2"/>
              <a:buNone/>
            </a:pPr>
            <a:endParaRPr lang="tr-TR" sz="24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400" dirty="0">
              <a:solidFill>
                <a:srgbClr val="0000FF"/>
              </a:solidFill>
              <a:latin typeface="Times New Roman" pitchFamily="18" charset="0"/>
            </a:endParaRPr>
          </a:p>
          <a:p>
            <a:pPr algn="ctr" eaLnBrk="1" hangingPunct="1">
              <a:lnSpc>
                <a:spcPct val="80000"/>
              </a:lnSpc>
              <a:buFont typeface="Wingdings" pitchFamily="2" charset="2"/>
              <a:buNone/>
            </a:pPr>
            <a:endParaRPr lang="tr-TR" sz="2400" b="1" dirty="0" smtClean="0">
              <a:solidFill>
                <a:srgbClr val="0000FF"/>
              </a:solidFill>
              <a:latin typeface="Times New Roman" pitchFamily="18" charset="0"/>
            </a:endParaRPr>
          </a:p>
          <a:p>
            <a:pPr algn="ctr" eaLnBrk="1" hangingPunct="1">
              <a:lnSpc>
                <a:spcPct val="80000"/>
              </a:lnSpc>
              <a:buFont typeface="Wingdings" pitchFamily="2" charset="2"/>
              <a:buNone/>
            </a:pPr>
            <a:r>
              <a:rPr lang="tr-TR" sz="2400" b="1" dirty="0" smtClean="0">
                <a:solidFill>
                  <a:srgbClr val="0000FF"/>
                </a:solidFill>
                <a:latin typeface="Times New Roman" pitchFamily="18" charset="0"/>
              </a:rPr>
              <a:t>Zakir TURAN</a:t>
            </a:r>
          </a:p>
          <a:p>
            <a:pPr algn="ctr" eaLnBrk="1" hangingPunct="1">
              <a:lnSpc>
                <a:spcPct val="80000"/>
              </a:lnSpc>
              <a:buFont typeface="Wingdings" pitchFamily="2" charset="2"/>
              <a:buNone/>
            </a:pPr>
            <a:r>
              <a:rPr lang="tr-TR" sz="2400" b="1" dirty="0" smtClean="0">
                <a:solidFill>
                  <a:srgbClr val="0000FF"/>
                </a:solidFill>
                <a:latin typeface="Times New Roman" pitchFamily="18" charset="0"/>
              </a:rPr>
              <a:t>Şube Müdürü</a:t>
            </a:r>
          </a:p>
          <a:p>
            <a:pPr algn="ctr" eaLnBrk="1" hangingPunct="1">
              <a:lnSpc>
                <a:spcPct val="80000"/>
              </a:lnSpc>
              <a:buFont typeface="Wingdings" pitchFamily="2" charset="2"/>
              <a:buNone/>
            </a:pPr>
            <a:r>
              <a:rPr lang="tr-TR" sz="2400" b="1" dirty="0" smtClean="0">
                <a:solidFill>
                  <a:srgbClr val="0000FF"/>
                </a:solidFill>
                <a:latin typeface="Times New Roman" pitchFamily="18" charset="0"/>
              </a:rPr>
              <a:t>04.11.2014 </a:t>
            </a: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800" b="1" dirty="0" smtClean="0">
              <a:solidFill>
                <a:srgbClr val="0000FF"/>
              </a:solidFill>
              <a:latin typeface="Times New Roman" pitchFamily="18" charset="0"/>
            </a:endParaRPr>
          </a:p>
          <a:p>
            <a:pPr algn="ctr" eaLnBrk="1" hangingPunct="1">
              <a:lnSpc>
                <a:spcPct val="80000"/>
              </a:lnSpc>
              <a:buFont typeface="Wingdings" pitchFamily="2" charset="2"/>
              <a:buNone/>
            </a:pPr>
            <a:r>
              <a:rPr lang="tr-TR" sz="2400" b="1" dirty="0" smtClean="0">
                <a:solidFill>
                  <a:srgbClr val="0000FF"/>
                </a:solidFill>
                <a:latin typeface="Times New Roman" pitchFamily="18" charset="0"/>
              </a:rPr>
              <a:t> </a:t>
            </a:r>
          </a:p>
          <a:p>
            <a:pPr algn="ctr" eaLnBrk="1" hangingPunct="1">
              <a:lnSpc>
                <a:spcPct val="80000"/>
              </a:lnSpc>
              <a:buFont typeface="Wingdings" pitchFamily="2" charset="2"/>
              <a:buNone/>
            </a:pPr>
            <a:endParaRPr lang="tr-TR" sz="2400" b="1" dirty="0" smtClean="0">
              <a:solidFill>
                <a:srgbClr val="0000FF"/>
              </a:solidFill>
              <a:latin typeface="Times New Roman"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996952"/>
            <a:ext cx="2170162" cy="2116797"/>
          </a:xfrm>
          <a:prstGeom prst="rect">
            <a:avLst/>
          </a:prstGeom>
          <a:noFill/>
          <a:extLst>
            <a:ext uri="{909E8E84-426E-40DD-AFC4-6F175D3DCCD1}">
              <a14:hiddenFill xmlns:a14="http://schemas.microsoft.com/office/drawing/2010/main">
                <a:solidFill>
                  <a:srgbClr val="FFFFFF"/>
                </a:solidFill>
              </a14:hiddenFill>
            </a:ext>
          </a:extLst>
        </p:spPr>
      </p:pic>
      <p:sp>
        <p:nvSpPr>
          <p:cNvPr id="7" name="3 Slayt Numarası Yer Tutucusu"/>
          <p:cNvSpPr>
            <a:spLocks noGrp="1"/>
          </p:cNvSpPr>
          <p:nvPr>
            <p:ph type="sldNum" sz="quarter" idx="12"/>
          </p:nvPr>
        </p:nvSpPr>
        <p:spPr>
          <a:xfrm>
            <a:off x="6553200" y="6356350"/>
            <a:ext cx="2133600" cy="365125"/>
          </a:xfrm>
        </p:spPr>
        <p:txBody>
          <a:bodyPr/>
          <a:lstStyle/>
          <a:p>
            <a:pPr>
              <a:defRPr/>
            </a:pPr>
            <a:fld id="{0C34E0AD-5604-467C-B558-877CD6E1824B}" type="slidenum">
              <a:rPr lang="tr-TR" smtClean="0"/>
              <a:pPr>
                <a:defRPr/>
              </a:pPr>
              <a:t>1</a:t>
            </a:fld>
            <a:r>
              <a:rPr lang="tr-TR" dirty="0" smtClean="0"/>
              <a:t>/28</a:t>
            </a:r>
            <a:endParaRPr lang="tr-TR" dirty="0"/>
          </a:p>
        </p:txBody>
      </p:sp>
      <p:pic>
        <p:nvPicPr>
          <p:cNvPr id="5" name="Picture 6" descr="C:\Users\a.koc\Desktop\SU KALİTE RAPORLARI\AYBALA_ormansu\su_yon_logo_trans_zemin.png"/>
          <p:cNvPicPr>
            <a:picLocks noChangeAspect="1" noChangeArrowheads="1"/>
          </p:cNvPicPr>
          <p:nvPr/>
        </p:nvPicPr>
        <p:blipFill>
          <a:blip r:embed="rId4" cstate="print"/>
          <a:srcRect/>
          <a:stretch>
            <a:fillRect/>
          </a:stretch>
        </p:blipFill>
        <p:spPr bwMode="auto">
          <a:xfrm>
            <a:off x="8146886" y="80154"/>
            <a:ext cx="792162" cy="79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576064"/>
          </a:xfrm>
        </p:spPr>
        <p:txBody>
          <a:bodyPr/>
          <a:lstStyle/>
          <a:p>
            <a:r>
              <a:rPr lang="tr-TR" sz="3200" dirty="0" smtClean="0">
                <a:solidFill>
                  <a:srgbClr val="FF0000"/>
                </a:solidFill>
              </a:rPr>
              <a:t>Su Kalitesi ve Sınıflandırma</a:t>
            </a:r>
            <a:endParaRPr lang="tr-TR" sz="3200" dirty="0">
              <a:solidFill>
                <a:srgbClr val="FF0000"/>
              </a:solidFill>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10</a:t>
            </a:fld>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179512" y="1062544"/>
            <a:ext cx="8436423" cy="5795456"/>
          </a:xfrm>
          <a:prstGeom prst="rect">
            <a:avLst/>
          </a:prstGeom>
          <a:noFill/>
          <a:ln w="9525">
            <a:noFill/>
            <a:miter lim="800000"/>
            <a:headEnd/>
            <a:tailEnd/>
          </a:ln>
        </p:spPr>
      </p:pic>
      <p:pic>
        <p:nvPicPr>
          <p:cNvPr id="5" name="Picture 6" descr="C:\Users\a.koc\Desktop\SU KALİTE RAPORLARI\AYBALA_ormansu\su_yon_logo_trans_zemin.png"/>
          <p:cNvPicPr>
            <a:picLocks noChangeAspect="1" noChangeArrowheads="1"/>
          </p:cNvPicPr>
          <p:nvPr/>
        </p:nvPicPr>
        <p:blipFill>
          <a:blip r:embed="rId3"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3516477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857232"/>
          </a:xfrm>
        </p:spPr>
        <p:txBody>
          <a:bodyPr/>
          <a:lstStyle/>
          <a:p>
            <a:r>
              <a:rPr lang="tr-TR" sz="3200" dirty="0" smtClean="0">
                <a:solidFill>
                  <a:srgbClr val="FF0000"/>
                </a:solidFill>
              </a:rPr>
              <a:t>Su Kalitesi ve Sınıflandırma</a:t>
            </a:r>
            <a:endParaRPr lang="tr-TR" sz="3200" dirty="0"/>
          </a:p>
        </p:txBody>
      </p:sp>
      <p:sp>
        <p:nvSpPr>
          <p:cNvPr id="3" name="2 İçerik Yer Tutucusu"/>
          <p:cNvSpPr>
            <a:spLocks noGrp="1"/>
          </p:cNvSpPr>
          <p:nvPr>
            <p:ph idx="1"/>
          </p:nvPr>
        </p:nvSpPr>
        <p:spPr>
          <a:xfrm>
            <a:off x="323528" y="980728"/>
            <a:ext cx="8229600" cy="4525963"/>
          </a:xfrm>
          <a:noFill/>
        </p:spPr>
        <p:txBody>
          <a:bodyPr/>
          <a:lstStyle/>
          <a:p>
            <a:pPr>
              <a:buFont typeface="Wingdings" pitchFamily="2" charset="2"/>
              <a:buChar char="ü"/>
            </a:pPr>
            <a:r>
              <a:rPr lang="tr-TR" sz="1800" dirty="0" smtClean="0">
                <a:solidFill>
                  <a:srgbClr val="0000FF"/>
                </a:solidFill>
                <a:cs typeface="Times New Roman" pitchFamily="18" charset="0"/>
              </a:rPr>
              <a:t>Denizel alanlarda </a:t>
            </a:r>
            <a:r>
              <a:rPr lang="tr-TR" sz="1800" dirty="0" err="1" smtClean="0">
                <a:solidFill>
                  <a:srgbClr val="0000FF"/>
                </a:solidFill>
                <a:cs typeface="Times New Roman" pitchFamily="18" charset="0"/>
              </a:rPr>
              <a:t>trofik</a:t>
            </a:r>
            <a:r>
              <a:rPr lang="tr-TR" sz="1800" dirty="0" smtClean="0">
                <a:solidFill>
                  <a:srgbClr val="0000FF"/>
                </a:solidFill>
                <a:cs typeface="Times New Roman" pitchFamily="18" charset="0"/>
              </a:rPr>
              <a:t> seviye belirlemede kullanılan </a:t>
            </a:r>
            <a:r>
              <a:rPr lang="tr-TR" sz="1800" dirty="0" err="1" smtClean="0">
                <a:solidFill>
                  <a:srgbClr val="0000FF"/>
                </a:solidFill>
                <a:cs typeface="Times New Roman" pitchFamily="18" charset="0"/>
              </a:rPr>
              <a:t>metodlardan</a:t>
            </a:r>
            <a:r>
              <a:rPr lang="tr-TR" sz="1800" dirty="0" smtClean="0">
                <a:solidFill>
                  <a:srgbClr val="0000FF"/>
                </a:solidFill>
                <a:cs typeface="Times New Roman" pitchFamily="18" charset="0"/>
              </a:rPr>
              <a:t> biri de TRIX indeksidir.</a:t>
            </a:r>
          </a:p>
          <a:p>
            <a:pPr>
              <a:buNone/>
            </a:pPr>
            <a:r>
              <a:rPr lang="tr-TR" sz="1800" b="1" dirty="0" smtClean="0">
                <a:solidFill>
                  <a:srgbClr val="FF0000"/>
                </a:solidFill>
                <a:cs typeface="Times New Roman" pitchFamily="18" charset="0"/>
              </a:rPr>
              <a:t>TRIX İndeksi = (</a:t>
            </a:r>
            <a:r>
              <a:rPr lang="tr-TR" sz="1800" b="1" dirty="0" err="1" smtClean="0">
                <a:solidFill>
                  <a:srgbClr val="FF0000"/>
                </a:solidFill>
                <a:cs typeface="Times New Roman" pitchFamily="18" charset="0"/>
              </a:rPr>
              <a:t>Log</a:t>
            </a:r>
            <a:r>
              <a:rPr lang="tr-TR" sz="1800" b="1" dirty="0" smtClean="0">
                <a:solidFill>
                  <a:srgbClr val="FF0000"/>
                </a:solidFill>
                <a:cs typeface="Times New Roman" pitchFamily="18" charset="0"/>
              </a:rPr>
              <a:t> (klorofil-a x %O2 x TİN x TP) + 1.5) x 0.833</a:t>
            </a:r>
          </a:p>
          <a:p>
            <a:pPr>
              <a:buClr>
                <a:srgbClr val="FF0000"/>
              </a:buClr>
              <a:buNone/>
            </a:pPr>
            <a:r>
              <a:rPr lang="tr-TR" sz="1800" dirty="0" smtClean="0">
                <a:solidFill>
                  <a:srgbClr val="0000FF"/>
                </a:solidFill>
                <a:cs typeface="Times New Roman" pitchFamily="18" charset="0"/>
              </a:rPr>
              <a:t> </a:t>
            </a:r>
            <a:r>
              <a:rPr lang="tr-TR" sz="1800" dirty="0" smtClean="0">
                <a:solidFill>
                  <a:srgbClr val="FF0000"/>
                </a:solidFill>
                <a:cs typeface="Times New Roman" pitchFamily="18" charset="0"/>
              </a:rPr>
              <a:t>Klorofil-a </a:t>
            </a:r>
            <a:r>
              <a:rPr lang="tr-TR" sz="1800" dirty="0" smtClean="0">
                <a:solidFill>
                  <a:srgbClr val="0000FF"/>
                </a:solidFill>
                <a:cs typeface="Times New Roman" pitchFamily="18" charset="0"/>
              </a:rPr>
              <a:t>: Sudaki klorofil-a konsantrasyonu (µg/L);</a:t>
            </a:r>
          </a:p>
          <a:p>
            <a:pPr>
              <a:buNone/>
            </a:pPr>
            <a:r>
              <a:rPr lang="tr-TR" sz="1800" dirty="0" smtClean="0">
                <a:solidFill>
                  <a:srgbClr val="FF0000"/>
                </a:solidFill>
                <a:cs typeface="Times New Roman" pitchFamily="18" charset="0"/>
              </a:rPr>
              <a:t>%O2 </a:t>
            </a:r>
            <a:r>
              <a:rPr lang="tr-TR" sz="1800" dirty="0" smtClean="0">
                <a:solidFill>
                  <a:srgbClr val="0000FF"/>
                </a:solidFill>
                <a:cs typeface="Times New Roman" pitchFamily="18" charset="0"/>
              </a:rPr>
              <a:t>: Doygun miktardan sapan mutlak oksijen yüzdesi = |%ÇO – 100|</a:t>
            </a:r>
          </a:p>
          <a:p>
            <a:pPr>
              <a:buNone/>
            </a:pPr>
            <a:r>
              <a:rPr lang="tr-TR" sz="1800" dirty="0" smtClean="0">
                <a:solidFill>
                  <a:srgbClr val="FF0000"/>
                </a:solidFill>
                <a:cs typeface="Times New Roman" pitchFamily="18" charset="0"/>
              </a:rPr>
              <a:t>TİN </a:t>
            </a:r>
            <a:r>
              <a:rPr lang="tr-TR" sz="1800" dirty="0" smtClean="0">
                <a:solidFill>
                  <a:srgbClr val="0000FF"/>
                </a:solidFill>
                <a:cs typeface="Times New Roman" pitchFamily="18" charset="0"/>
              </a:rPr>
              <a:t>: Toplam çözünmüş inorganik azot, N-(NO3+NO2+NH4), (µg/L);</a:t>
            </a:r>
          </a:p>
          <a:p>
            <a:pPr>
              <a:buNone/>
            </a:pPr>
            <a:r>
              <a:rPr lang="tr-TR" sz="1800" dirty="0" smtClean="0">
                <a:solidFill>
                  <a:srgbClr val="FF0000"/>
                </a:solidFill>
                <a:cs typeface="Times New Roman" pitchFamily="18" charset="0"/>
              </a:rPr>
              <a:t>TP </a:t>
            </a:r>
            <a:r>
              <a:rPr lang="tr-TR" sz="1800" dirty="0" smtClean="0">
                <a:solidFill>
                  <a:srgbClr val="0000FF"/>
                </a:solidFill>
                <a:cs typeface="Times New Roman" pitchFamily="18" charset="0"/>
              </a:rPr>
              <a:t> : Toplam fosfor (µg/L)</a:t>
            </a:r>
          </a:p>
          <a:p>
            <a:endParaRPr lang="tr-TR" sz="2400" dirty="0"/>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11</a:t>
            </a:fld>
            <a:endParaRPr lang="tr-TR"/>
          </a:p>
        </p:txBody>
      </p:sp>
      <p:graphicFrame>
        <p:nvGraphicFramePr>
          <p:cNvPr id="5" name="4 İçerik Yer Tutucusu"/>
          <p:cNvGraphicFramePr>
            <a:graphicFrameLocks/>
          </p:cNvGraphicFramePr>
          <p:nvPr/>
        </p:nvGraphicFramePr>
        <p:xfrm>
          <a:off x="275616" y="3349162"/>
          <a:ext cx="8748464" cy="3343948"/>
        </p:xfrm>
        <a:graphic>
          <a:graphicData uri="http://schemas.openxmlformats.org/drawingml/2006/table">
            <a:tbl>
              <a:tblPr/>
              <a:tblGrid>
                <a:gridCol w="2183922"/>
                <a:gridCol w="1118466"/>
                <a:gridCol w="5446076"/>
              </a:tblGrid>
              <a:tr h="234988">
                <a:tc>
                  <a:txBody>
                    <a:bodyPr/>
                    <a:lstStyle/>
                    <a:p>
                      <a:pPr algn="ctr">
                        <a:spcAft>
                          <a:spcPts val="0"/>
                        </a:spcAft>
                      </a:pPr>
                      <a:r>
                        <a:rPr lang="tr-TR" sz="1200" b="1" dirty="0">
                          <a:solidFill>
                            <a:srgbClr val="0000FF"/>
                          </a:solidFill>
                          <a:latin typeface="+mj-lt"/>
                          <a:ea typeface="Times New Roman"/>
                          <a:cs typeface="Times New Roman"/>
                        </a:rPr>
                        <a:t>TRIX yıllık ortalamalar</a:t>
                      </a:r>
                      <a:endParaRPr lang="tr-TR" sz="1200" dirty="0">
                        <a:solidFill>
                          <a:srgbClr val="0000FF"/>
                        </a:solidFill>
                        <a:latin typeface="+mj-lt"/>
                        <a:ea typeface="Times New Roma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a:solidFill>
                            <a:srgbClr val="0000FF"/>
                          </a:solidFill>
                          <a:latin typeface="+mj-lt"/>
                          <a:ea typeface="Times New Roman"/>
                          <a:cs typeface="Times New Roman"/>
                        </a:rPr>
                        <a:t>Sınıf</a:t>
                      </a:r>
                      <a:endParaRPr lang="tr-TR" sz="1200">
                        <a:solidFill>
                          <a:srgbClr val="0000FF"/>
                        </a:solidFill>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dirty="0">
                          <a:solidFill>
                            <a:srgbClr val="0000FF"/>
                          </a:solidFill>
                          <a:latin typeface="+mj-lt"/>
                          <a:ea typeface="Times New Roman"/>
                          <a:cs typeface="Times New Roman"/>
                        </a:rPr>
                        <a:t>Su kalitesi</a:t>
                      </a:r>
                      <a:endParaRPr lang="tr-TR" sz="1200" dirty="0">
                        <a:solidFill>
                          <a:srgbClr val="0000FF"/>
                        </a:solidFill>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483">
                <a:tc>
                  <a:txBody>
                    <a:bodyPr/>
                    <a:lstStyle/>
                    <a:p>
                      <a:pPr algn="ctr">
                        <a:spcAft>
                          <a:spcPts val="0"/>
                        </a:spcAft>
                      </a:pPr>
                      <a:r>
                        <a:rPr lang="tr-TR" sz="1200" b="1" dirty="0">
                          <a:solidFill>
                            <a:srgbClr val="0000FF"/>
                          </a:solidFill>
                          <a:latin typeface="+mj-lt"/>
                          <a:ea typeface="Times New Roman"/>
                          <a:cs typeface="Times New Roman"/>
                        </a:rPr>
                        <a:t>&lt;4 </a:t>
                      </a:r>
                      <a:endParaRPr lang="tr-TR" sz="1200" dirty="0">
                        <a:solidFill>
                          <a:srgbClr val="0000FF"/>
                        </a:solidFill>
                        <a:latin typeface="+mj-lt"/>
                        <a:ea typeface="Times New Roma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a:solidFill>
                            <a:srgbClr val="0000FF"/>
                          </a:solidFill>
                          <a:latin typeface="+mj-lt"/>
                          <a:ea typeface="Times New Roman"/>
                          <a:cs typeface="Times New Roman"/>
                        </a:rPr>
                        <a:t>Çok iyi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tr-TR" sz="1200" dirty="0" smtClean="0">
                          <a:solidFill>
                            <a:srgbClr val="0000FF"/>
                          </a:solidFill>
                          <a:latin typeface="+mj-lt"/>
                          <a:ea typeface="Times New Roman"/>
                          <a:cs typeface="Times New Roman"/>
                        </a:rPr>
                        <a:t>    İyi </a:t>
                      </a:r>
                      <a:r>
                        <a:rPr lang="tr-TR" sz="1200" dirty="0">
                          <a:solidFill>
                            <a:srgbClr val="0000FF"/>
                          </a:solidFill>
                          <a:latin typeface="+mj-lt"/>
                          <a:ea typeface="Times New Roman"/>
                          <a:cs typeface="Times New Roman"/>
                        </a:rPr>
                        <a:t>ışık geçirgenliği</a:t>
                      </a:r>
                    </a:p>
                    <a:p>
                      <a:pPr algn="ctr">
                        <a:spcAft>
                          <a:spcPts val="0"/>
                        </a:spcAft>
                      </a:pPr>
                      <a:r>
                        <a:rPr lang="tr-TR" sz="1200" dirty="0" smtClean="0">
                          <a:solidFill>
                            <a:srgbClr val="0000FF"/>
                          </a:solidFill>
                          <a:latin typeface="+mj-lt"/>
                          <a:ea typeface="Times New Roman"/>
                          <a:cs typeface="Times New Roman"/>
                        </a:rPr>
                        <a:t>    Birincil </a:t>
                      </a:r>
                      <a:r>
                        <a:rPr lang="tr-TR" sz="1200" dirty="0">
                          <a:solidFill>
                            <a:srgbClr val="0000FF"/>
                          </a:solidFill>
                          <a:latin typeface="+mj-lt"/>
                          <a:ea typeface="Times New Roman"/>
                          <a:cs typeface="Times New Roman"/>
                        </a:rPr>
                        <a:t>üretim düşük</a:t>
                      </a:r>
                    </a:p>
                    <a:p>
                      <a:pPr algn="ctr">
                        <a:spcAft>
                          <a:spcPts val="0"/>
                        </a:spcAft>
                      </a:pPr>
                      <a:r>
                        <a:rPr lang="tr-TR" sz="1200" dirty="0" smtClean="0">
                          <a:solidFill>
                            <a:srgbClr val="0000FF"/>
                          </a:solidFill>
                          <a:latin typeface="+mj-lt"/>
                          <a:ea typeface="Times New Roman"/>
                          <a:cs typeface="Times New Roman"/>
                        </a:rPr>
                        <a:t>    Suda </a:t>
                      </a:r>
                      <a:r>
                        <a:rPr lang="tr-TR" sz="1200" dirty="0">
                          <a:solidFill>
                            <a:srgbClr val="0000FF"/>
                          </a:solidFill>
                          <a:latin typeface="+mj-lt"/>
                          <a:ea typeface="Times New Roman"/>
                          <a:cs typeface="Times New Roman"/>
                        </a:rPr>
                        <a:t>renklenme hiç yok</a:t>
                      </a:r>
                    </a:p>
                    <a:p>
                      <a:pPr algn="ctr">
                        <a:spcAft>
                          <a:spcPts val="0"/>
                        </a:spcAft>
                      </a:pPr>
                      <a:r>
                        <a:rPr lang="tr-TR" sz="1200" dirty="0" smtClean="0">
                          <a:solidFill>
                            <a:srgbClr val="0000FF"/>
                          </a:solidFill>
                          <a:latin typeface="+mj-lt"/>
                          <a:ea typeface="Times New Roman"/>
                          <a:cs typeface="Times New Roman"/>
                        </a:rPr>
                        <a:t>    Alt </a:t>
                      </a:r>
                      <a:r>
                        <a:rPr lang="tr-TR" sz="1200" dirty="0">
                          <a:solidFill>
                            <a:srgbClr val="0000FF"/>
                          </a:solidFill>
                          <a:latin typeface="+mj-lt"/>
                          <a:ea typeface="Times New Roman"/>
                          <a:cs typeface="Times New Roman"/>
                        </a:rPr>
                        <a:t>sularda ÇO yüksek</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29483">
                <a:tc>
                  <a:txBody>
                    <a:bodyPr/>
                    <a:lstStyle/>
                    <a:p>
                      <a:pPr algn="ctr">
                        <a:spcAft>
                          <a:spcPts val="0"/>
                        </a:spcAft>
                      </a:pPr>
                      <a:r>
                        <a:rPr lang="tr-TR" sz="1200" b="1">
                          <a:solidFill>
                            <a:srgbClr val="0000FF"/>
                          </a:solidFill>
                          <a:latin typeface="+mj-lt"/>
                          <a:ea typeface="Times New Roman"/>
                          <a:cs typeface="Times New Roman"/>
                        </a:rPr>
                        <a:t>4-5</a:t>
                      </a:r>
                      <a:endParaRPr lang="tr-TR" sz="1200">
                        <a:solidFill>
                          <a:srgbClr val="0000FF"/>
                        </a:solidFill>
                        <a:latin typeface="+mj-lt"/>
                        <a:ea typeface="Times New Roma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tr-TR" sz="1200" dirty="0">
                          <a:solidFill>
                            <a:srgbClr val="0000FF"/>
                          </a:solidFill>
                          <a:latin typeface="+mj-lt"/>
                          <a:ea typeface="Times New Roman"/>
                          <a:cs typeface="Times New Roman"/>
                        </a:rPr>
                        <a:t>İyi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algn="ctr">
                        <a:spcAft>
                          <a:spcPts val="0"/>
                        </a:spcAft>
                      </a:pPr>
                      <a:r>
                        <a:rPr lang="tr-TR" sz="1200" dirty="0" smtClean="0">
                          <a:solidFill>
                            <a:srgbClr val="0000FF"/>
                          </a:solidFill>
                          <a:latin typeface="+mj-lt"/>
                          <a:ea typeface="Times New Roman"/>
                          <a:cs typeface="Times New Roman"/>
                        </a:rPr>
                        <a:t>    Orta </a:t>
                      </a:r>
                      <a:r>
                        <a:rPr lang="tr-TR" sz="1200" dirty="0">
                          <a:solidFill>
                            <a:srgbClr val="0000FF"/>
                          </a:solidFill>
                          <a:latin typeface="+mj-lt"/>
                          <a:ea typeface="Times New Roman"/>
                          <a:cs typeface="Times New Roman"/>
                        </a:rPr>
                        <a:t>derecede üretken sular</a:t>
                      </a:r>
                    </a:p>
                    <a:p>
                      <a:pPr algn="ctr">
                        <a:spcAft>
                          <a:spcPts val="0"/>
                        </a:spcAft>
                      </a:pPr>
                      <a:r>
                        <a:rPr lang="tr-TR" sz="1200" dirty="0" smtClean="0">
                          <a:solidFill>
                            <a:srgbClr val="0000FF"/>
                          </a:solidFill>
                          <a:latin typeface="+mj-lt"/>
                          <a:ea typeface="Times New Roman"/>
                          <a:cs typeface="Times New Roman"/>
                        </a:rPr>
                        <a:t>    Zaman </a:t>
                      </a:r>
                      <a:r>
                        <a:rPr lang="tr-TR" sz="1200" dirty="0">
                          <a:solidFill>
                            <a:srgbClr val="0000FF"/>
                          </a:solidFill>
                          <a:latin typeface="+mj-lt"/>
                          <a:ea typeface="Times New Roman"/>
                          <a:cs typeface="Times New Roman"/>
                        </a:rPr>
                        <a:t>zaman su bulanıklılığı yüksek</a:t>
                      </a:r>
                    </a:p>
                    <a:p>
                      <a:pPr algn="ctr">
                        <a:spcAft>
                          <a:spcPts val="0"/>
                        </a:spcAft>
                      </a:pPr>
                      <a:r>
                        <a:rPr lang="tr-TR" sz="1200" dirty="0" smtClean="0">
                          <a:solidFill>
                            <a:srgbClr val="0000FF"/>
                          </a:solidFill>
                          <a:latin typeface="+mj-lt"/>
                          <a:ea typeface="Times New Roman"/>
                          <a:cs typeface="Times New Roman"/>
                        </a:rPr>
                        <a:t>    Zaman </a:t>
                      </a:r>
                      <a:r>
                        <a:rPr lang="tr-TR" sz="1200" dirty="0">
                          <a:solidFill>
                            <a:srgbClr val="0000FF"/>
                          </a:solidFill>
                          <a:latin typeface="+mj-lt"/>
                          <a:ea typeface="Times New Roman"/>
                          <a:cs typeface="Times New Roman"/>
                        </a:rPr>
                        <a:t>zaman suda renklenme</a:t>
                      </a:r>
                    </a:p>
                    <a:p>
                      <a:pPr algn="ctr">
                        <a:spcAft>
                          <a:spcPts val="0"/>
                        </a:spcAft>
                      </a:pPr>
                      <a:r>
                        <a:rPr lang="tr-TR" sz="1200" dirty="0" smtClean="0">
                          <a:solidFill>
                            <a:srgbClr val="0000FF"/>
                          </a:solidFill>
                          <a:latin typeface="+mj-lt"/>
                          <a:ea typeface="Times New Roman"/>
                          <a:cs typeface="Times New Roman"/>
                        </a:rPr>
                        <a:t>    Zaman </a:t>
                      </a:r>
                      <a:r>
                        <a:rPr lang="tr-TR" sz="1200" dirty="0">
                          <a:solidFill>
                            <a:srgbClr val="0000FF"/>
                          </a:solidFill>
                          <a:latin typeface="+mj-lt"/>
                          <a:ea typeface="Times New Roman"/>
                          <a:cs typeface="Times New Roman"/>
                        </a:rPr>
                        <a:t>zaman alt suda ÇO azalması</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729483">
                <a:tc>
                  <a:txBody>
                    <a:bodyPr/>
                    <a:lstStyle/>
                    <a:p>
                      <a:pPr algn="ctr">
                        <a:spcAft>
                          <a:spcPts val="0"/>
                        </a:spcAft>
                      </a:pPr>
                      <a:r>
                        <a:rPr lang="tr-TR" sz="1200" b="1">
                          <a:solidFill>
                            <a:srgbClr val="0000FF"/>
                          </a:solidFill>
                          <a:latin typeface="+mj-lt"/>
                          <a:ea typeface="Times New Roman"/>
                          <a:cs typeface="Times New Roman"/>
                        </a:rPr>
                        <a:t>5-6</a:t>
                      </a:r>
                      <a:endParaRPr lang="tr-TR" sz="1200">
                        <a:solidFill>
                          <a:srgbClr val="0000FF"/>
                        </a:solidFill>
                        <a:latin typeface="+mj-lt"/>
                        <a:ea typeface="Times New Roma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tr-TR" sz="1200" dirty="0">
                          <a:solidFill>
                            <a:srgbClr val="0000FF"/>
                          </a:solidFill>
                          <a:latin typeface="+mj-lt"/>
                          <a:ea typeface="Times New Roman"/>
                          <a:cs typeface="Times New Roman"/>
                        </a:rPr>
                        <a:t>Orta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tr-TR" sz="1200" dirty="0" smtClean="0">
                          <a:solidFill>
                            <a:srgbClr val="0000FF"/>
                          </a:solidFill>
                          <a:latin typeface="+mj-lt"/>
                          <a:ea typeface="Times New Roman"/>
                          <a:cs typeface="Times New Roman"/>
                        </a:rPr>
                        <a:t>    Birincil </a:t>
                      </a:r>
                      <a:r>
                        <a:rPr lang="tr-TR" sz="1200" dirty="0">
                          <a:solidFill>
                            <a:srgbClr val="0000FF"/>
                          </a:solidFill>
                          <a:latin typeface="+mj-lt"/>
                          <a:ea typeface="Times New Roman"/>
                          <a:cs typeface="Times New Roman"/>
                        </a:rPr>
                        <a:t>üretim yüksek</a:t>
                      </a:r>
                    </a:p>
                    <a:p>
                      <a:pPr algn="ctr">
                        <a:spcAft>
                          <a:spcPts val="0"/>
                        </a:spcAft>
                      </a:pPr>
                      <a:r>
                        <a:rPr lang="tr-TR" sz="1200" dirty="0" smtClean="0">
                          <a:solidFill>
                            <a:srgbClr val="0000FF"/>
                          </a:solidFill>
                          <a:latin typeface="+mj-lt"/>
                          <a:ea typeface="Times New Roman"/>
                          <a:cs typeface="Times New Roman"/>
                        </a:rPr>
                        <a:t>    Az </a:t>
                      </a:r>
                      <a:r>
                        <a:rPr lang="tr-TR" sz="1200" dirty="0">
                          <a:solidFill>
                            <a:srgbClr val="0000FF"/>
                          </a:solidFill>
                          <a:latin typeface="+mj-lt"/>
                          <a:ea typeface="Times New Roman"/>
                          <a:cs typeface="Times New Roman"/>
                        </a:rPr>
                        <a:t>ışık geçirgenliği</a:t>
                      </a:r>
                    </a:p>
                    <a:p>
                      <a:pPr algn="ctr">
                        <a:spcAft>
                          <a:spcPts val="0"/>
                        </a:spcAft>
                      </a:pPr>
                      <a:r>
                        <a:rPr lang="tr-TR" sz="1200" dirty="0" smtClean="0">
                          <a:solidFill>
                            <a:srgbClr val="0000FF"/>
                          </a:solidFill>
                          <a:latin typeface="+mj-lt"/>
                          <a:ea typeface="Times New Roman"/>
                          <a:cs typeface="Times New Roman"/>
                        </a:rPr>
                        <a:t>    Zaman </a:t>
                      </a:r>
                      <a:r>
                        <a:rPr lang="tr-TR" sz="1200" dirty="0">
                          <a:solidFill>
                            <a:srgbClr val="0000FF"/>
                          </a:solidFill>
                          <a:latin typeface="+mj-lt"/>
                          <a:ea typeface="Times New Roman"/>
                          <a:cs typeface="Times New Roman"/>
                        </a:rPr>
                        <a:t>zaman alt suda ÇO eksikliği</a:t>
                      </a:r>
                    </a:p>
                    <a:p>
                      <a:pPr algn="ctr">
                        <a:spcAft>
                          <a:spcPts val="0"/>
                        </a:spcAft>
                      </a:pPr>
                      <a:r>
                        <a:rPr lang="tr-TR" sz="1200" dirty="0" smtClean="0">
                          <a:solidFill>
                            <a:srgbClr val="0000FF"/>
                          </a:solidFill>
                          <a:latin typeface="+mj-lt"/>
                          <a:ea typeface="Times New Roman"/>
                          <a:cs typeface="Times New Roman"/>
                        </a:rPr>
                        <a:t>    </a:t>
                      </a:r>
                      <a:r>
                        <a:rPr lang="tr-TR" sz="1200" dirty="0" err="1" smtClean="0">
                          <a:solidFill>
                            <a:srgbClr val="0000FF"/>
                          </a:solidFill>
                          <a:latin typeface="+mj-lt"/>
                          <a:ea typeface="Times New Roman"/>
                          <a:cs typeface="Times New Roman"/>
                        </a:rPr>
                        <a:t>Bentik</a:t>
                      </a:r>
                      <a:r>
                        <a:rPr lang="tr-TR" sz="1200" dirty="0" smtClean="0">
                          <a:solidFill>
                            <a:srgbClr val="0000FF"/>
                          </a:solidFill>
                          <a:latin typeface="+mj-lt"/>
                          <a:ea typeface="Times New Roman"/>
                          <a:cs typeface="Times New Roman"/>
                        </a:rPr>
                        <a:t> </a:t>
                      </a:r>
                      <a:r>
                        <a:rPr lang="tr-TR" sz="1200" dirty="0">
                          <a:solidFill>
                            <a:srgbClr val="0000FF"/>
                          </a:solidFill>
                          <a:latin typeface="+mj-lt"/>
                          <a:ea typeface="Times New Roman"/>
                          <a:cs typeface="Times New Roman"/>
                        </a:rPr>
                        <a:t>canlılarda yaşamsal sorunlar</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911853">
                <a:tc>
                  <a:txBody>
                    <a:bodyPr/>
                    <a:lstStyle/>
                    <a:p>
                      <a:pPr algn="ctr">
                        <a:spcAft>
                          <a:spcPts val="0"/>
                        </a:spcAft>
                      </a:pPr>
                      <a:r>
                        <a:rPr lang="tr-TR" sz="1200" b="1" dirty="0">
                          <a:solidFill>
                            <a:srgbClr val="0000FF"/>
                          </a:solidFill>
                          <a:latin typeface="+mj-lt"/>
                          <a:ea typeface="Times New Roman"/>
                          <a:cs typeface="Times New Roman"/>
                        </a:rPr>
                        <a:t>&gt;6 </a:t>
                      </a:r>
                      <a:endParaRPr lang="tr-TR" sz="1200" dirty="0">
                        <a:solidFill>
                          <a:srgbClr val="0000FF"/>
                        </a:solidFill>
                        <a:latin typeface="+mj-lt"/>
                        <a:ea typeface="Times New Roman"/>
                        <a:cs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tr-TR" sz="1200" dirty="0">
                          <a:solidFill>
                            <a:srgbClr val="0000FF"/>
                          </a:solidFill>
                          <a:latin typeface="+mj-lt"/>
                          <a:ea typeface="Times New Roman"/>
                          <a:cs typeface="Times New Roman"/>
                        </a:rPr>
                        <a:t>Kötü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tr-TR" sz="1200" dirty="0" smtClean="0">
                          <a:solidFill>
                            <a:srgbClr val="0000FF"/>
                          </a:solidFill>
                          <a:latin typeface="+mj-lt"/>
                          <a:ea typeface="Times New Roman"/>
                          <a:cs typeface="Times New Roman"/>
                        </a:rPr>
                        <a:t>    Çok </a:t>
                      </a:r>
                      <a:r>
                        <a:rPr lang="tr-TR" sz="1200" dirty="0">
                          <a:solidFill>
                            <a:srgbClr val="0000FF"/>
                          </a:solidFill>
                          <a:latin typeface="+mj-lt"/>
                          <a:ea typeface="Times New Roman"/>
                          <a:cs typeface="Times New Roman"/>
                        </a:rPr>
                        <a:t>üretken sular</a:t>
                      </a:r>
                    </a:p>
                    <a:p>
                      <a:pPr algn="ctr">
                        <a:spcAft>
                          <a:spcPts val="0"/>
                        </a:spcAft>
                      </a:pPr>
                      <a:r>
                        <a:rPr lang="tr-TR" sz="1200" dirty="0" smtClean="0">
                          <a:solidFill>
                            <a:srgbClr val="0000FF"/>
                          </a:solidFill>
                          <a:latin typeface="+mj-lt"/>
                          <a:ea typeface="Times New Roman"/>
                          <a:cs typeface="Times New Roman"/>
                        </a:rPr>
                        <a:t>    Yüksek bulanıklılık  </a:t>
                      </a:r>
                      <a:endParaRPr lang="tr-TR" sz="1200" dirty="0">
                        <a:solidFill>
                          <a:srgbClr val="0000FF"/>
                        </a:solidFill>
                        <a:latin typeface="+mj-lt"/>
                        <a:ea typeface="Times New Roman"/>
                        <a:cs typeface="Times New Roman"/>
                      </a:endParaRPr>
                    </a:p>
                    <a:p>
                      <a:pPr algn="ctr">
                        <a:spcAft>
                          <a:spcPts val="0"/>
                        </a:spcAft>
                      </a:pPr>
                      <a:r>
                        <a:rPr lang="tr-TR" sz="1200" dirty="0" smtClean="0">
                          <a:solidFill>
                            <a:srgbClr val="0000FF"/>
                          </a:solidFill>
                          <a:latin typeface="+mj-lt"/>
                          <a:ea typeface="Times New Roman"/>
                          <a:cs typeface="Times New Roman"/>
                        </a:rPr>
                        <a:t>    Deniz </a:t>
                      </a:r>
                      <a:r>
                        <a:rPr lang="tr-TR" sz="1200" dirty="0">
                          <a:solidFill>
                            <a:srgbClr val="0000FF"/>
                          </a:solidFill>
                          <a:latin typeface="+mj-lt"/>
                          <a:ea typeface="Times New Roman"/>
                          <a:cs typeface="Times New Roman"/>
                        </a:rPr>
                        <a:t>tabanında kalıcı ÇO eksikliği</a:t>
                      </a:r>
                    </a:p>
                    <a:p>
                      <a:pPr algn="ctr">
                        <a:spcAft>
                          <a:spcPts val="0"/>
                        </a:spcAft>
                      </a:pPr>
                      <a:r>
                        <a:rPr lang="tr-TR" sz="1200" dirty="0" smtClean="0">
                          <a:solidFill>
                            <a:srgbClr val="0000FF"/>
                          </a:solidFill>
                          <a:latin typeface="+mj-lt"/>
                          <a:ea typeface="Times New Roman"/>
                          <a:cs typeface="Times New Roman"/>
                        </a:rPr>
                        <a:t>    </a:t>
                      </a:r>
                      <a:r>
                        <a:rPr lang="tr-TR" sz="1200" dirty="0" err="1" smtClean="0">
                          <a:solidFill>
                            <a:srgbClr val="0000FF"/>
                          </a:solidFill>
                          <a:latin typeface="+mj-lt"/>
                          <a:ea typeface="Times New Roman"/>
                          <a:cs typeface="Times New Roman"/>
                        </a:rPr>
                        <a:t>Bentik</a:t>
                      </a:r>
                      <a:r>
                        <a:rPr lang="tr-TR" sz="1200" dirty="0" smtClean="0">
                          <a:solidFill>
                            <a:srgbClr val="0000FF"/>
                          </a:solidFill>
                          <a:latin typeface="+mj-lt"/>
                          <a:ea typeface="Times New Roman"/>
                          <a:cs typeface="Times New Roman"/>
                        </a:rPr>
                        <a:t> </a:t>
                      </a:r>
                      <a:r>
                        <a:rPr lang="tr-TR" sz="1200" dirty="0">
                          <a:solidFill>
                            <a:srgbClr val="0000FF"/>
                          </a:solidFill>
                          <a:latin typeface="+mj-lt"/>
                          <a:ea typeface="Times New Roman"/>
                          <a:cs typeface="Times New Roman"/>
                        </a:rPr>
                        <a:t>canlılarda yüksek ölüm oranı</a:t>
                      </a:r>
                    </a:p>
                    <a:p>
                      <a:pPr algn="ctr">
                        <a:spcAft>
                          <a:spcPts val="0"/>
                        </a:spcAft>
                      </a:pPr>
                      <a:r>
                        <a:rPr lang="tr-TR" sz="1200" dirty="0" smtClean="0">
                          <a:solidFill>
                            <a:srgbClr val="0000FF"/>
                          </a:solidFill>
                          <a:latin typeface="+mj-lt"/>
                          <a:ea typeface="Times New Roman"/>
                          <a:cs typeface="Times New Roman"/>
                        </a:rPr>
                        <a:t>    </a:t>
                      </a:r>
                      <a:r>
                        <a:rPr lang="tr-TR" sz="1200" dirty="0" err="1" smtClean="0">
                          <a:solidFill>
                            <a:srgbClr val="0000FF"/>
                          </a:solidFill>
                          <a:latin typeface="+mj-lt"/>
                          <a:ea typeface="Times New Roman"/>
                          <a:cs typeface="Times New Roman"/>
                        </a:rPr>
                        <a:t>Biyoçeşitlilikte</a:t>
                      </a:r>
                      <a:r>
                        <a:rPr lang="tr-TR" sz="1200" dirty="0" smtClean="0">
                          <a:solidFill>
                            <a:srgbClr val="0000FF"/>
                          </a:solidFill>
                          <a:latin typeface="+mj-lt"/>
                          <a:ea typeface="Times New Roman"/>
                          <a:cs typeface="Times New Roman"/>
                        </a:rPr>
                        <a:t> </a:t>
                      </a:r>
                      <a:r>
                        <a:rPr lang="tr-TR" sz="1200" dirty="0">
                          <a:solidFill>
                            <a:srgbClr val="0000FF"/>
                          </a:solidFill>
                          <a:latin typeface="+mj-lt"/>
                          <a:ea typeface="Times New Roman"/>
                          <a:cs typeface="Times New Roman"/>
                        </a:rPr>
                        <a:t>azalma</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08080"/>
                    </a:solidFill>
                  </a:tcPr>
                </a:tc>
              </a:tr>
            </a:tbl>
          </a:graphicData>
        </a:graphic>
      </p:graphicFrame>
      <p:pic>
        <p:nvPicPr>
          <p:cNvPr id="7"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3065662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lstStyle/>
          <a:p>
            <a:r>
              <a:rPr lang="tr-TR" dirty="0" smtClean="0">
                <a:solidFill>
                  <a:srgbClr val="FF0000"/>
                </a:solidFill>
              </a:rPr>
              <a:t>Su Kalitesi ve Sınıflandırma</a:t>
            </a:r>
            <a:endParaRPr lang="tr-TR" dirty="0"/>
          </a:p>
        </p:txBody>
      </p:sp>
      <p:sp>
        <p:nvSpPr>
          <p:cNvPr id="3" name="2 İçerik Yer Tutucusu"/>
          <p:cNvSpPr>
            <a:spLocks noGrp="1"/>
          </p:cNvSpPr>
          <p:nvPr>
            <p:ph idx="1"/>
          </p:nvPr>
        </p:nvSpPr>
        <p:spPr>
          <a:xfrm>
            <a:off x="457200" y="1285860"/>
            <a:ext cx="8229600" cy="4840303"/>
          </a:xfrm>
        </p:spPr>
        <p:txBody>
          <a:bodyPr/>
          <a:lstStyle/>
          <a:p>
            <a:pPr algn="just">
              <a:buNone/>
            </a:pPr>
            <a:r>
              <a:rPr lang="tr-TR" sz="2400" dirty="0" smtClean="0">
                <a:solidFill>
                  <a:srgbClr val="0000FF"/>
                </a:solidFill>
                <a:cs typeface="Times New Roman" pitchFamily="18" charset="0"/>
              </a:rPr>
              <a:t>Ancak dolaylı </a:t>
            </a:r>
            <a:r>
              <a:rPr lang="tr-TR" sz="2400" dirty="0" err="1" smtClean="0">
                <a:solidFill>
                  <a:srgbClr val="0000FF"/>
                </a:solidFill>
                <a:cs typeface="Times New Roman" pitchFamily="18" charset="0"/>
              </a:rPr>
              <a:t>ötrofikasyon</a:t>
            </a:r>
            <a:r>
              <a:rPr lang="tr-TR" sz="2400" dirty="0" smtClean="0">
                <a:solidFill>
                  <a:srgbClr val="0000FF"/>
                </a:solidFill>
                <a:cs typeface="Times New Roman" pitchFamily="18" charset="0"/>
              </a:rPr>
              <a:t> etkisi göstergeleri (</a:t>
            </a:r>
            <a:r>
              <a:rPr lang="tr-TR" sz="2400" dirty="0" smtClean="0">
                <a:solidFill>
                  <a:srgbClr val="FF0000"/>
                </a:solidFill>
                <a:cs typeface="Times New Roman" pitchFamily="18" charset="0"/>
              </a:rPr>
              <a:t>çözünmüş oksijen konsantrasyonları, </a:t>
            </a:r>
            <a:r>
              <a:rPr lang="tr-TR" sz="2400" dirty="0" err="1" smtClean="0">
                <a:solidFill>
                  <a:srgbClr val="FF0000"/>
                </a:solidFill>
                <a:cs typeface="Times New Roman" pitchFamily="18" charset="0"/>
              </a:rPr>
              <a:t>bentik</a:t>
            </a:r>
            <a:r>
              <a:rPr lang="tr-TR" sz="2400" dirty="0" smtClean="0">
                <a:solidFill>
                  <a:srgbClr val="FF0000"/>
                </a:solidFill>
                <a:cs typeface="Times New Roman" pitchFamily="18" charset="0"/>
              </a:rPr>
              <a:t> omurgasızlar ve balık topluluklarının tepkileri </a:t>
            </a:r>
            <a:r>
              <a:rPr lang="tr-TR" sz="2400" dirty="0" smtClean="0">
                <a:solidFill>
                  <a:srgbClr val="0000FF"/>
                </a:solidFill>
                <a:cs typeface="Times New Roman" pitchFamily="18" charset="0"/>
              </a:rPr>
              <a:t>genellikle kullanılmamıştır. </a:t>
            </a:r>
          </a:p>
          <a:p>
            <a:pPr algn="just">
              <a:buNone/>
            </a:pPr>
            <a:r>
              <a:rPr lang="tr-TR" sz="2400" dirty="0" smtClean="0">
                <a:solidFill>
                  <a:srgbClr val="0000FF"/>
                </a:solidFill>
                <a:cs typeface="Times New Roman" pitchFamily="18" charset="0"/>
              </a:rPr>
              <a:t>Ayrıca yönetim amaçları doğrultusunda, gölün </a:t>
            </a:r>
            <a:r>
              <a:rPr lang="tr-TR" sz="2400" dirty="0" smtClean="0">
                <a:solidFill>
                  <a:srgbClr val="FF0000"/>
                </a:solidFill>
                <a:cs typeface="Times New Roman" pitchFamily="18" charset="0"/>
              </a:rPr>
              <a:t>doğal </a:t>
            </a:r>
            <a:r>
              <a:rPr lang="tr-TR" sz="2400" dirty="0" err="1" smtClean="0">
                <a:solidFill>
                  <a:srgbClr val="FF0000"/>
                </a:solidFill>
                <a:cs typeface="Times New Roman" pitchFamily="18" charset="0"/>
              </a:rPr>
              <a:t>trofik</a:t>
            </a:r>
            <a:r>
              <a:rPr lang="tr-TR" sz="2400" dirty="0" smtClean="0">
                <a:solidFill>
                  <a:srgbClr val="FF0000"/>
                </a:solidFill>
                <a:cs typeface="Times New Roman" pitchFamily="18" charset="0"/>
              </a:rPr>
              <a:t> durumu</a:t>
            </a:r>
            <a:r>
              <a:rPr lang="tr-TR" sz="2400" dirty="0" smtClean="0">
                <a:solidFill>
                  <a:srgbClr val="0000FF"/>
                </a:solidFill>
                <a:cs typeface="Times New Roman" pitchFamily="18" charset="0"/>
              </a:rPr>
              <a:t>yla ilgili genel bir tahmine dayalı olarak değerlendirme yapılmıştır. </a:t>
            </a:r>
          </a:p>
          <a:p>
            <a:pPr algn="just">
              <a:buNone/>
            </a:pPr>
            <a:endParaRPr lang="tr-TR" sz="2400" dirty="0" smtClean="0">
              <a:solidFill>
                <a:srgbClr val="0000FF"/>
              </a:solidFill>
              <a:cs typeface="Times New Roman" pitchFamily="18" charset="0"/>
            </a:endParaRPr>
          </a:p>
          <a:p>
            <a:pPr algn="just">
              <a:buNone/>
            </a:pPr>
            <a:r>
              <a:rPr lang="tr-TR" sz="2400" dirty="0" smtClean="0">
                <a:solidFill>
                  <a:srgbClr val="0000FF"/>
                </a:solidFill>
                <a:cs typeface="Times New Roman" pitchFamily="18" charset="0"/>
              </a:rPr>
              <a:t>Birkaç istisna üye ülke dışında, değerlendirme sistemleri SÇD tipolojisinde kullanıldığı anlamda su tipine özgü değildir ve referans koşullara bağlı değildir.  </a:t>
            </a:r>
          </a:p>
          <a:p>
            <a:endParaRPr lang="tr-TR" sz="2400" dirty="0"/>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12</a:t>
            </a:fld>
            <a:endParaRPr lang="tr-TR"/>
          </a:p>
        </p:txBody>
      </p:sp>
      <p:pic>
        <p:nvPicPr>
          <p:cNvPr id="6"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3846256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lstStyle/>
          <a:p>
            <a:r>
              <a:rPr lang="tr-TR" dirty="0" smtClean="0">
                <a:solidFill>
                  <a:srgbClr val="FF0000"/>
                </a:solidFill>
              </a:rPr>
              <a:t>Su Kalitesi ve Sınıflandırma</a:t>
            </a:r>
            <a:endParaRPr lang="tr-TR" dirty="0"/>
          </a:p>
        </p:txBody>
      </p:sp>
      <p:sp>
        <p:nvSpPr>
          <p:cNvPr id="3" name="2 İçerik Yer Tutucusu"/>
          <p:cNvSpPr>
            <a:spLocks noGrp="1"/>
          </p:cNvSpPr>
          <p:nvPr>
            <p:ph idx="1"/>
          </p:nvPr>
        </p:nvSpPr>
        <p:spPr>
          <a:xfrm>
            <a:off x="467544" y="1052736"/>
            <a:ext cx="8229600" cy="4813995"/>
          </a:xfrm>
        </p:spPr>
        <p:txBody>
          <a:bodyPr/>
          <a:lstStyle/>
          <a:p>
            <a:pPr algn="just">
              <a:buNone/>
            </a:pPr>
            <a:r>
              <a:rPr lang="tr-TR" sz="2400" dirty="0" smtClean="0">
                <a:solidFill>
                  <a:srgbClr val="0000FF"/>
                </a:solidFill>
                <a:latin typeface="Times New Roman" pitchFamily="18" charset="0"/>
                <a:cs typeface="Times New Roman" pitchFamily="18" charset="0"/>
              </a:rPr>
              <a:t>	</a:t>
            </a:r>
            <a:r>
              <a:rPr lang="tr-TR" sz="2400" dirty="0" smtClean="0">
                <a:solidFill>
                  <a:srgbClr val="0000FF"/>
                </a:solidFill>
                <a:cs typeface="Times New Roman" pitchFamily="18" charset="0"/>
              </a:rPr>
              <a:t>Su Çerçeve Direktifi (2000/60/EC), diğer koşulların yanı sıra, bir dizi </a:t>
            </a:r>
            <a:r>
              <a:rPr lang="tr-TR" sz="2400" dirty="0" smtClean="0">
                <a:solidFill>
                  <a:srgbClr val="FF0000"/>
                </a:solidFill>
                <a:cs typeface="Times New Roman" pitchFamily="18" charset="0"/>
              </a:rPr>
              <a:t>biyolojik, </a:t>
            </a:r>
            <a:r>
              <a:rPr lang="tr-TR" sz="2400" dirty="0" err="1" smtClean="0">
                <a:solidFill>
                  <a:srgbClr val="FF0000"/>
                </a:solidFill>
                <a:cs typeface="Times New Roman" pitchFamily="18" charset="0"/>
              </a:rPr>
              <a:t>hidromorfolojik</a:t>
            </a:r>
            <a:r>
              <a:rPr lang="tr-TR" sz="2400" dirty="0" smtClean="0">
                <a:solidFill>
                  <a:srgbClr val="FF0000"/>
                </a:solidFill>
                <a:cs typeface="Times New Roman" pitchFamily="18" charset="0"/>
              </a:rPr>
              <a:t>, kimyasal ve </a:t>
            </a:r>
            <a:r>
              <a:rPr lang="tr-TR" sz="2400" dirty="0" err="1" smtClean="0">
                <a:solidFill>
                  <a:srgbClr val="FF0000"/>
                </a:solidFill>
                <a:cs typeface="Times New Roman" pitchFamily="18" charset="0"/>
              </a:rPr>
              <a:t>fiziko</a:t>
            </a:r>
            <a:r>
              <a:rPr lang="tr-TR" sz="2400" dirty="0" smtClean="0">
                <a:solidFill>
                  <a:srgbClr val="FF0000"/>
                </a:solidFill>
                <a:cs typeface="Times New Roman" pitchFamily="18" charset="0"/>
              </a:rPr>
              <a:t>-kimyasal kalite unsuruna</a:t>
            </a:r>
            <a:r>
              <a:rPr lang="tr-TR" sz="2400" dirty="0" smtClean="0">
                <a:solidFill>
                  <a:srgbClr val="0000FF"/>
                </a:solidFill>
                <a:cs typeface="Times New Roman" pitchFamily="18" charset="0"/>
              </a:rPr>
              <a:t> dayanarak tüm yüzey suları için kapsamlı bir ekolojik durum değerlendirmesini sunmuştur.</a:t>
            </a:r>
          </a:p>
          <a:p>
            <a:pPr algn="just">
              <a:buNone/>
            </a:pPr>
            <a:r>
              <a:rPr lang="tr-TR" sz="2400" dirty="0" smtClean="0">
                <a:solidFill>
                  <a:srgbClr val="0000FF"/>
                </a:solidFill>
                <a:latin typeface="Times New Roman" pitchFamily="18" charset="0"/>
                <a:cs typeface="Times New Roman" pitchFamily="18" charset="0"/>
              </a:rPr>
              <a:t>	     </a:t>
            </a:r>
          </a:p>
          <a:p>
            <a:pPr algn="just"/>
            <a:endParaRPr lang="tr-TR" dirty="0"/>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13</a:t>
            </a:fld>
            <a:endParaRPr lang="tr-TR" dirty="0"/>
          </a:p>
        </p:txBody>
      </p:sp>
      <p:pic>
        <p:nvPicPr>
          <p:cNvPr id="6"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sp>
        <p:nvSpPr>
          <p:cNvPr id="8" name="Rectangle 6"/>
          <p:cNvSpPr/>
          <p:nvPr/>
        </p:nvSpPr>
        <p:spPr>
          <a:xfrm>
            <a:off x="557858" y="5013176"/>
            <a:ext cx="7903338" cy="1200329"/>
          </a:xfrm>
          <a:prstGeom prst="rect">
            <a:avLst/>
          </a:prstGeom>
        </p:spPr>
        <p:txBody>
          <a:bodyPr wrap="square">
            <a:spAutoFit/>
          </a:bodyPr>
          <a:lstStyle/>
          <a:p>
            <a:pPr algn="just"/>
            <a:r>
              <a:rPr lang="en-GB" sz="2400" dirty="0" smtClean="0">
                <a:solidFill>
                  <a:srgbClr val="0000FF"/>
                </a:solidFill>
                <a:latin typeface="+mj-lt"/>
              </a:rPr>
              <a:t>SÇD </a:t>
            </a:r>
            <a:r>
              <a:rPr lang="en-GB" sz="2400" dirty="0" err="1" smtClean="0">
                <a:solidFill>
                  <a:srgbClr val="0000FF"/>
                </a:solidFill>
                <a:latin typeface="+mj-lt"/>
              </a:rPr>
              <a:t>daha</a:t>
            </a:r>
            <a:r>
              <a:rPr lang="en-GB" sz="2400" dirty="0" smtClean="0">
                <a:solidFill>
                  <a:srgbClr val="0000FF"/>
                </a:solidFill>
                <a:latin typeface="+mj-lt"/>
              </a:rPr>
              <a:t> </a:t>
            </a:r>
            <a:r>
              <a:rPr lang="en-GB" sz="2400" dirty="0" err="1" smtClean="0">
                <a:solidFill>
                  <a:srgbClr val="0000FF"/>
                </a:solidFill>
                <a:latin typeface="+mj-lt"/>
              </a:rPr>
              <a:t>önceki</a:t>
            </a:r>
            <a:r>
              <a:rPr lang="en-GB" sz="2400" dirty="0" smtClean="0">
                <a:solidFill>
                  <a:srgbClr val="0000FF"/>
                </a:solidFill>
                <a:latin typeface="+mj-lt"/>
              </a:rPr>
              <a:t> AB </a:t>
            </a:r>
            <a:r>
              <a:rPr lang="en-GB" sz="2400" dirty="0" err="1" smtClean="0">
                <a:solidFill>
                  <a:srgbClr val="0000FF"/>
                </a:solidFill>
                <a:latin typeface="+mj-lt"/>
              </a:rPr>
              <a:t>mevzuatının</a:t>
            </a:r>
            <a:r>
              <a:rPr lang="en-GB" sz="2400" dirty="0" smtClean="0">
                <a:solidFill>
                  <a:srgbClr val="0000FF"/>
                </a:solidFill>
                <a:latin typeface="+mj-lt"/>
              </a:rPr>
              <a:t> </a:t>
            </a:r>
            <a:r>
              <a:rPr lang="en-GB" sz="2400" dirty="0" err="1" smtClean="0">
                <a:solidFill>
                  <a:srgbClr val="0000FF"/>
                </a:solidFill>
                <a:latin typeface="+mj-lt"/>
              </a:rPr>
              <a:t>ortaya</a:t>
            </a:r>
            <a:r>
              <a:rPr lang="en-GB" sz="2400" dirty="0" smtClean="0">
                <a:solidFill>
                  <a:srgbClr val="0000FF"/>
                </a:solidFill>
                <a:latin typeface="+mj-lt"/>
              </a:rPr>
              <a:t> </a:t>
            </a:r>
            <a:r>
              <a:rPr lang="en-GB" sz="2400" dirty="0" err="1" smtClean="0">
                <a:solidFill>
                  <a:srgbClr val="0000FF"/>
                </a:solidFill>
                <a:latin typeface="+mj-lt"/>
              </a:rPr>
              <a:t>koyduğu</a:t>
            </a:r>
            <a:r>
              <a:rPr lang="en-GB" sz="2400" dirty="0" smtClean="0">
                <a:solidFill>
                  <a:srgbClr val="0000FF"/>
                </a:solidFill>
                <a:latin typeface="+mj-lt"/>
              </a:rPr>
              <a:t> </a:t>
            </a:r>
            <a:r>
              <a:rPr lang="en-GB" sz="2400" dirty="0" err="1" smtClean="0">
                <a:solidFill>
                  <a:srgbClr val="0000FF"/>
                </a:solidFill>
                <a:latin typeface="+mj-lt"/>
              </a:rPr>
              <a:t>gerekleri</a:t>
            </a:r>
            <a:r>
              <a:rPr lang="en-GB" sz="2400" dirty="0" smtClean="0">
                <a:solidFill>
                  <a:srgbClr val="0000FF"/>
                </a:solidFill>
                <a:latin typeface="+mj-lt"/>
              </a:rPr>
              <a:t> de </a:t>
            </a:r>
            <a:r>
              <a:rPr lang="en-GB" sz="2400" dirty="0" err="1" smtClean="0">
                <a:solidFill>
                  <a:srgbClr val="0000FF"/>
                </a:solidFill>
                <a:latin typeface="+mj-lt"/>
              </a:rPr>
              <a:t>tamamen</a:t>
            </a:r>
            <a:r>
              <a:rPr lang="en-GB" sz="2400" dirty="0" smtClean="0">
                <a:solidFill>
                  <a:srgbClr val="0000FF"/>
                </a:solidFill>
                <a:latin typeface="+mj-lt"/>
              </a:rPr>
              <a:t> </a:t>
            </a:r>
            <a:r>
              <a:rPr lang="en-GB" sz="2400" dirty="0" err="1" smtClean="0">
                <a:solidFill>
                  <a:srgbClr val="0000FF"/>
                </a:solidFill>
                <a:latin typeface="+mj-lt"/>
              </a:rPr>
              <a:t>dikkate</a:t>
            </a:r>
            <a:r>
              <a:rPr lang="en-GB" sz="2400" dirty="0" smtClean="0">
                <a:solidFill>
                  <a:srgbClr val="0000FF"/>
                </a:solidFill>
                <a:latin typeface="+mj-lt"/>
              </a:rPr>
              <a:t> </a:t>
            </a:r>
            <a:r>
              <a:rPr lang="en-GB" sz="2400" dirty="0" err="1" smtClean="0">
                <a:solidFill>
                  <a:srgbClr val="0000FF"/>
                </a:solidFill>
                <a:latin typeface="+mj-lt"/>
              </a:rPr>
              <a:t>alarak</a:t>
            </a:r>
            <a:r>
              <a:rPr lang="en-GB" sz="2400" dirty="0" smtClean="0">
                <a:solidFill>
                  <a:srgbClr val="0000FF"/>
                </a:solidFill>
                <a:latin typeface="+mj-lt"/>
              </a:rPr>
              <a:t> </a:t>
            </a:r>
            <a:r>
              <a:rPr lang="en-GB" sz="2400" dirty="0" err="1" smtClean="0">
                <a:solidFill>
                  <a:srgbClr val="0000FF"/>
                </a:solidFill>
                <a:latin typeface="+mj-lt"/>
              </a:rPr>
              <a:t>suda</a:t>
            </a:r>
            <a:r>
              <a:rPr lang="en-GB" sz="2400" dirty="0" smtClean="0">
                <a:solidFill>
                  <a:srgbClr val="0000FF"/>
                </a:solidFill>
                <a:latin typeface="+mj-lt"/>
              </a:rPr>
              <a:t> </a:t>
            </a:r>
            <a:r>
              <a:rPr lang="en-GB" sz="2400" dirty="0" err="1" smtClean="0">
                <a:solidFill>
                  <a:srgbClr val="0000FF"/>
                </a:solidFill>
                <a:latin typeface="+mj-lt"/>
              </a:rPr>
              <a:t>ötrofikasyon</a:t>
            </a:r>
            <a:r>
              <a:rPr lang="en-GB" sz="2400" dirty="0" smtClean="0">
                <a:solidFill>
                  <a:srgbClr val="0000FF"/>
                </a:solidFill>
                <a:latin typeface="+mj-lt"/>
              </a:rPr>
              <a:t> </a:t>
            </a:r>
            <a:r>
              <a:rPr lang="en-GB" sz="2400" dirty="0" err="1" smtClean="0">
                <a:solidFill>
                  <a:srgbClr val="0000FF"/>
                </a:solidFill>
                <a:latin typeface="+mj-lt"/>
              </a:rPr>
              <a:t>yönetimi</a:t>
            </a:r>
            <a:r>
              <a:rPr lang="en-GB" sz="2400" dirty="0" smtClean="0">
                <a:solidFill>
                  <a:srgbClr val="0000FF"/>
                </a:solidFill>
                <a:latin typeface="+mj-lt"/>
              </a:rPr>
              <a:t> </a:t>
            </a:r>
            <a:r>
              <a:rPr lang="en-GB" sz="2400" dirty="0" err="1" smtClean="0">
                <a:solidFill>
                  <a:srgbClr val="0000FF"/>
                </a:solidFill>
                <a:latin typeface="+mj-lt"/>
              </a:rPr>
              <a:t>için</a:t>
            </a:r>
            <a:r>
              <a:rPr lang="en-GB" sz="2400" dirty="0" smtClean="0">
                <a:solidFill>
                  <a:srgbClr val="0000FF"/>
                </a:solidFill>
                <a:latin typeface="+mj-lt"/>
              </a:rPr>
              <a:t> </a:t>
            </a:r>
            <a:r>
              <a:rPr lang="en-GB" sz="2400" dirty="0" err="1" smtClean="0">
                <a:solidFill>
                  <a:srgbClr val="0000FF"/>
                </a:solidFill>
                <a:latin typeface="+mj-lt"/>
              </a:rPr>
              <a:t>daha</a:t>
            </a:r>
            <a:r>
              <a:rPr lang="en-GB" sz="2400" dirty="0" smtClean="0">
                <a:solidFill>
                  <a:srgbClr val="0000FF"/>
                </a:solidFill>
                <a:latin typeface="+mj-lt"/>
              </a:rPr>
              <a:t> </a:t>
            </a:r>
            <a:r>
              <a:rPr lang="en-GB" sz="2400" dirty="0" err="1" smtClean="0">
                <a:solidFill>
                  <a:srgbClr val="FF0000"/>
                </a:solidFill>
                <a:latin typeface="+mj-lt"/>
              </a:rPr>
              <a:t>tutarlı</a:t>
            </a:r>
            <a:r>
              <a:rPr lang="en-GB" sz="2400" dirty="0" smtClean="0">
                <a:solidFill>
                  <a:srgbClr val="0000FF"/>
                </a:solidFill>
                <a:latin typeface="+mj-lt"/>
              </a:rPr>
              <a:t> </a:t>
            </a:r>
            <a:r>
              <a:rPr lang="en-GB" sz="2400" dirty="0" err="1" smtClean="0">
                <a:solidFill>
                  <a:srgbClr val="0000FF"/>
                </a:solidFill>
                <a:latin typeface="+mj-lt"/>
              </a:rPr>
              <a:t>ve</a:t>
            </a:r>
            <a:r>
              <a:rPr lang="en-GB" sz="2400" dirty="0" smtClean="0">
                <a:solidFill>
                  <a:srgbClr val="0000FF"/>
                </a:solidFill>
                <a:latin typeface="+mj-lt"/>
              </a:rPr>
              <a:t> </a:t>
            </a:r>
            <a:r>
              <a:rPr lang="en-GB" sz="2400" dirty="0" err="1" smtClean="0">
                <a:solidFill>
                  <a:srgbClr val="FF0000"/>
                </a:solidFill>
                <a:latin typeface="+mj-lt"/>
              </a:rPr>
              <a:t>bütüncül</a:t>
            </a:r>
            <a:r>
              <a:rPr lang="en-GB" sz="2400" dirty="0" smtClean="0">
                <a:solidFill>
                  <a:srgbClr val="0000FF"/>
                </a:solidFill>
                <a:latin typeface="+mj-lt"/>
              </a:rPr>
              <a:t> </a:t>
            </a:r>
            <a:r>
              <a:rPr lang="en-GB" sz="2400" dirty="0" err="1" smtClean="0">
                <a:solidFill>
                  <a:srgbClr val="0000FF"/>
                </a:solidFill>
                <a:latin typeface="+mj-lt"/>
              </a:rPr>
              <a:t>bir</a:t>
            </a:r>
            <a:r>
              <a:rPr lang="en-GB" sz="2400" dirty="0" smtClean="0">
                <a:solidFill>
                  <a:srgbClr val="0000FF"/>
                </a:solidFill>
                <a:latin typeface="+mj-lt"/>
              </a:rPr>
              <a:t> </a:t>
            </a:r>
            <a:r>
              <a:rPr lang="en-GB" sz="2400" dirty="0" err="1" smtClean="0">
                <a:solidFill>
                  <a:srgbClr val="FF0000"/>
                </a:solidFill>
                <a:latin typeface="+mj-lt"/>
              </a:rPr>
              <a:t>yaklaşım</a:t>
            </a:r>
            <a:r>
              <a:rPr lang="en-GB" sz="2400" dirty="0" smtClean="0">
                <a:solidFill>
                  <a:srgbClr val="0000FF"/>
                </a:solidFill>
                <a:latin typeface="+mj-lt"/>
              </a:rPr>
              <a:t> </a:t>
            </a:r>
            <a:r>
              <a:rPr lang="en-GB" sz="2400" dirty="0" err="1" smtClean="0">
                <a:solidFill>
                  <a:srgbClr val="0000FF"/>
                </a:solidFill>
                <a:latin typeface="+mj-lt"/>
              </a:rPr>
              <a:t>ortaya</a:t>
            </a:r>
            <a:r>
              <a:rPr lang="en-GB" sz="2400" dirty="0" smtClean="0">
                <a:solidFill>
                  <a:srgbClr val="0000FF"/>
                </a:solidFill>
                <a:latin typeface="+mj-lt"/>
              </a:rPr>
              <a:t> </a:t>
            </a:r>
            <a:r>
              <a:rPr lang="en-GB" sz="2400" dirty="0" err="1" smtClean="0">
                <a:solidFill>
                  <a:srgbClr val="0000FF"/>
                </a:solidFill>
                <a:latin typeface="+mj-lt"/>
              </a:rPr>
              <a:t>koymaktadır</a:t>
            </a:r>
            <a:r>
              <a:rPr lang="en-GB" sz="2400" dirty="0" smtClean="0">
                <a:solidFill>
                  <a:srgbClr val="0000FF"/>
                </a:solidFill>
                <a:latin typeface="+mj-lt"/>
              </a:rPr>
              <a:t>. </a:t>
            </a:r>
            <a:endParaRPr lang="en-US" sz="2400" dirty="0">
              <a:solidFill>
                <a:srgbClr val="0000FF"/>
              </a:solidFill>
              <a:latin typeface="+mj-lt"/>
            </a:endParaRPr>
          </a:p>
        </p:txBody>
      </p:sp>
      <p:graphicFrame>
        <p:nvGraphicFramePr>
          <p:cNvPr id="10" name="Diagram 5"/>
          <p:cNvGraphicFramePr/>
          <p:nvPr>
            <p:extLst>
              <p:ext uri="{D42A27DB-BD31-4B8C-83A1-F6EECF244321}">
                <p14:modId xmlns:p14="http://schemas.microsoft.com/office/powerpoint/2010/main" val="1944518523"/>
              </p:ext>
            </p:extLst>
          </p:nvPr>
        </p:nvGraphicFramePr>
        <p:xfrm>
          <a:off x="755575" y="2492896"/>
          <a:ext cx="7787391" cy="2407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6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15416"/>
            <a:ext cx="8229600" cy="1631064"/>
          </a:xfrm>
        </p:spPr>
        <p:txBody>
          <a:bodyPr/>
          <a:lstStyle/>
          <a:p>
            <a:r>
              <a:rPr lang="tr-TR" dirty="0" smtClean="0">
                <a:solidFill>
                  <a:srgbClr val="FF0000"/>
                </a:solidFill>
              </a:rPr>
              <a:t>SÇD Suların sınıflandırılması</a:t>
            </a:r>
            <a:endParaRPr lang="tr-TR" dirty="0">
              <a:solidFill>
                <a:srgbClr val="FF0000"/>
              </a:solidFill>
            </a:endParaRPr>
          </a:p>
        </p:txBody>
      </p:sp>
      <p:pic>
        <p:nvPicPr>
          <p:cNvPr id="32770" name="Picture 2"/>
          <p:cNvPicPr>
            <a:picLocks noGrp="1" noChangeAspect="1" noChangeArrowheads="1"/>
          </p:cNvPicPr>
          <p:nvPr>
            <p:ph idx="1"/>
          </p:nvPr>
        </p:nvPicPr>
        <p:blipFill>
          <a:blip r:embed="rId2" cstate="print"/>
          <a:srcRect/>
          <a:stretch>
            <a:fillRect/>
          </a:stretch>
        </p:blipFill>
        <p:spPr bwMode="auto">
          <a:xfrm>
            <a:off x="611560" y="1071546"/>
            <a:ext cx="8136904" cy="5618981"/>
          </a:xfrm>
          <a:prstGeom prst="rect">
            <a:avLst/>
          </a:prstGeom>
          <a:noFill/>
          <a:ln w="9525">
            <a:noFill/>
            <a:miter lim="800000"/>
            <a:headEnd/>
            <a:tailEnd/>
          </a:ln>
        </p:spPr>
      </p:pic>
      <p:sp>
        <p:nvSpPr>
          <p:cNvPr id="4" name="3 Slayt Numarası Yer Tutucusu"/>
          <p:cNvSpPr>
            <a:spLocks noGrp="1"/>
          </p:cNvSpPr>
          <p:nvPr>
            <p:ph type="sldNum" sz="quarter" idx="12"/>
          </p:nvPr>
        </p:nvSpPr>
        <p:spPr>
          <a:xfrm>
            <a:off x="6553200" y="6356350"/>
            <a:ext cx="2133600" cy="365125"/>
          </a:xfrm>
        </p:spPr>
        <p:txBody>
          <a:bodyPr/>
          <a:lstStyle/>
          <a:p>
            <a:pPr>
              <a:defRPr/>
            </a:pPr>
            <a:fld id="{0C34E0AD-5604-467C-B558-877CD6E1824B}" type="slidenum">
              <a:rPr lang="tr-TR" smtClean="0"/>
              <a:pPr>
                <a:defRPr/>
              </a:pPr>
              <a:t>14</a:t>
            </a:fld>
            <a:endParaRPr lang="tr-TR" dirty="0"/>
          </a:p>
        </p:txBody>
      </p:sp>
      <p:pic>
        <p:nvPicPr>
          <p:cNvPr id="6" name="Picture 6" descr="C:\Users\a.koc\Desktop\SU KALİTE RAPORLARI\AYBALA_ormansu\su_yon_logo_trans_zemin.png"/>
          <p:cNvPicPr>
            <a:picLocks noChangeAspect="1" noChangeArrowheads="1"/>
          </p:cNvPicPr>
          <p:nvPr/>
        </p:nvPicPr>
        <p:blipFill>
          <a:blip r:embed="rId3"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3131332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2"/>
            <a:ext cx="8229600" cy="1143000"/>
          </a:xfrm>
        </p:spPr>
        <p:txBody>
          <a:bodyPr/>
          <a:lstStyle/>
          <a:p>
            <a:r>
              <a:rPr lang="tr-TR" sz="3200" dirty="0">
                <a:solidFill>
                  <a:srgbClr val="FF0000"/>
                </a:solidFill>
              </a:rPr>
              <a:t>Ötrofikasyona Dayalı Su Kütleleri </a:t>
            </a:r>
            <a:br>
              <a:rPr lang="tr-TR" sz="3200" dirty="0">
                <a:solidFill>
                  <a:srgbClr val="FF0000"/>
                </a:solidFill>
              </a:rPr>
            </a:br>
            <a:r>
              <a:rPr lang="tr-TR" sz="3200" dirty="0">
                <a:solidFill>
                  <a:srgbClr val="FF0000"/>
                </a:solidFill>
              </a:rPr>
              <a:t>Sınıflandırması</a:t>
            </a:r>
            <a:endParaRPr lang="en-US" sz="3200" dirty="0"/>
          </a:p>
        </p:txBody>
      </p:sp>
      <p:sp>
        <p:nvSpPr>
          <p:cNvPr id="4" name="Slide Number Placeholder 3"/>
          <p:cNvSpPr>
            <a:spLocks noGrp="1"/>
          </p:cNvSpPr>
          <p:nvPr>
            <p:ph type="sldNum" sz="quarter" idx="12"/>
          </p:nvPr>
        </p:nvSpPr>
        <p:spPr/>
        <p:txBody>
          <a:bodyPr/>
          <a:lstStyle/>
          <a:p>
            <a:pPr>
              <a:defRPr/>
            </a:pPr>
            <a:fld id="{0C34E0AD-5604-467C-B558-877CD6E1824B}" type="slidenum">
              <a:rPr lang="tr-TR" smtClean="0"/>
              <a:pPr>
                <a:defRPr/>
              </a:pPr>
              <a:t>15</a:t>
            </a:fld>
            <a:endParaRPr lang="tr-TR"/>
          </a:p>
        </p:txBody>
      </p:sp>
      <p:graphicFrame>
        <p:nvGraphicFramePr>
          <p:cNvPr id="5" name="Table 4"/>
          <p:cNvGraphicFramePr>
            <a:graphicFrameLocks noGrp="1"/>
          </p:cNvGraphicFramePr>
          <p:nvPr>
            <p:extLst>
              <p:ext uri="{D42A27DB-BD31-4B8C-83A1-F6EECF244321}">
                <p14:modId xmlns:p14="http://schemas.microsoft.com/office/powerpoint/2010/main" val="1623194261"/>
              </p:ext>
            </p:extLst>
          </p:nvPr>
        </p:nvGraphicFramePr>
        <p:xfrm>
          <a:off x="141412" y="954956"/>
          <a:ext cx="8856983" cy="5799700"/>
        </p:xfrm>
        <a:graphic>
          <a:graphicData uri="http://schemas.openxmlformats.org/drawingml/2006/table">
            <a:tbl>
              <a:tblPr firstRow="1" firstCol="1" bandRow="1">
                <a:tableStyleId>{5C22544A-7EE6-4342-B048-85BDC9FD1C3A}</a:tableStyleId>
              </a:tblPr>
              <a:tblGrid>
                <a:gridCol w="1254740"/>
                <a:gridCol w="1807696"/>
                <a:gridCol w="2376264"/>
                <a:gridCol w="3418283"/>
              </a:tblGrid>
              <a:tr h="495800">
                <a:tc>
                  <a:txBody>
                    <a:bodyPr/>
                    <a:lstStyle/>
                    <a:p>
                      <a:pPr algn="ctr">
                        <a:lnSpc>
                          <a:spcPts val="550"/>
                        </a:lnSpc>
                        <a:spcBef>
                          <a:spcPts val="45"/>
                        </a:spcBef>
                        <a:spcAft>
                          <a:spcPts val="0"/>
                        </a:spcAft>
                      </a:pPr>
                      <a:r>
                        <a:rPr lang="tr-TR" sz="1600" dirty="0">
                          <a:effectLst/>
                        </a:rPr>
                        <a:t> </a:t>
                      </a:r>
                      <a:endParaRPr lang="en-US" sz="1600" dirty="0">
                        <a:effectLst/>
                      </a:endParaRPr>
                    </a:p>
                    <a:p>
                      <a:pPr marR="116205" algn="ctr">
                        <a:lnSpc>
                          <a:spcPct val="115000"/>
                        </a:lnSpc>
                        <a:spcAft>
                          <a:spcPts val="0"/>
                        </a:spcAft>
                      </a:pPr>
                      <a:r>
                        <a:rPr lang="tr-TR" sz="1600" dirty="0">
                          <a:effectLst/>
                        </a:rPr>
                        <a:t>Ekolojik durum</a:t>
                      </a:r>
                      <a:endParaRPr lang="en-US" sz="1600" dirty="0">
                        <a:effectLst/>
                        <a:latin typeface="Calibri"/>
                        <a:ea typeface="Calibri"/>
                        <a:cs typeface="Times New Roman"/>
                      </a:endParaRPr>
                    </a:p>
                  </a:txBody>
                  <a:tcPr marL="51365" marR="51365" marT="0" marB="0" anchor="ctr"/>
                </a:tc>
                <a:tc>
                  <a:txBody>
                    <a:bodyPr/>
                    <a:lstStyle/>
                    <a:p>
                      <a:pPr algn="ctr">
                        <a:lnSpc>
                          <a:spcPts val="550"/>
                        </a:lnSpc>
                        <a:spcBef>
                          <a:spcPts val="45"/>
                        </a:spcBef>
                        <a:spcAft>
                          <a:spcPts val="0"/>
                        </a:spcAft>
                      </a:pPr>
                      <a:r>
                        <a:rPr lang="tr-TR" sz="1600">
                          <a:effectLst/>
                        </a:rPr>
                        <a:t> </a:t>
                      </a:r>
                      <a:endParaRPr lang="en-US" sz="1600">
                        <a:effectLst/>
                      </a:endParaRPr>
                    </a:p>
                    <a:p>
                      <a:pPr marL="149225" marR="124460" algn="ctr">
                        <a:lnSpc>
                          <a:spcPct val="115000"/>
                        </a:lnSpc>
                        <a:spcAft>
                          <a:spcPts val="0"/>
                        </a:spcAft>
                      </a:pPr>
                      <a:r>
                        <a:rPr lang="tr-TR" sz="1600">
                          <a:effectLst/>
                        </a:rPr>
                        <a:t>SÇD normatif tanımı</a:t>
                      </a:r>
                      <a:endParaRPr lang="en-US" sz="1600">
                        <a:effectLst/>
                        <a:latin typeface="Calibri"/>
                        <a:ea typeface="Calibri"/>
                        <a:cs typeface="Times New Roman"/>
                      </a:endParaRPr>
                    </a:p>
                  </a:txBody>
                  <a:tcPr marL="51365" marR="51365" marT="0" marB="0" anchor="ctr"/>
                </a:tc>
                <a:tc>
                  <a:txBody>
                    <a:bodyPr/>
                    <a:lstStyle/>
                    <a:p>
                      <a:pPr marL="74930" marR="264160" algn="ctr">
                        <a:lnSpc>
                          <a:spcPts val="1040"/>
                        </a:lnSpc>
                        <a:spcAft>
                          <a:spcPts val="0"/>
                        </a:spcAft>
                      </a:pPr>
                      <a:r>
                        <a:rPr lang="tr-TR" sz="1600">
                          <a:effectLst/>
                        </a:rPr>
                        <a:t> </a:t>
                      </a:r>
                      <a:endParaRPr lang="en-US" sz="1600">
                        <a:effectLst/>
                      </a:endParaRPr>
                    </a:p>
                    <a:p>
                      <a:pPr marL="74930" marR="264160" algn="ctr">
                        <a:lnSpc>
                          <a:spcPts val="1040"/>
                        </a:lnSpc>
                        <a:spcAft>
                          <a:spcPts val="0"/>
                        </a:spcAft>
                      </a:pPr>
                      <a:r>
                        <a:rPr lang="tr-TR" sz="1600">
                          <a:effectLst/>
                        </a:rPr>
                        <a:t>KASAD</a:t>
                      </a:r>
                      <a:endParaRPr lang="en-US" sz="1600">
                        <a:effectLst/>
                        <a:latin typeface="Calibri"/>
                        <a:ea typeface="Calibri"/>
                        <a:cs typeface="Times New Roman"/>
                      </a:endParaRPr>
                    </a:p>
                  </a:txBody>
                  <a:tcPr marL="51365" marR="51365" marT="0" marB="0" anchor="ctr"/>
                </a:tc>
                <a:tc>
                  <a:txBody>
                    <a:bodyPr/>
                    <a:lstStyle/>
                    <a:p>
                      <a:pPr algn="ctr">
                        <a:lnSpc>
                          <a:spcPts val="550"/>
                        </a:lnSpc>
                        <a:spcBef>
                          <a:spcPts val="45"/>
                        </a:spcBef>
                        <a:spcAft>
                          <a:spcPts val="0"/>
                        </a:spcAft>
                      </a:pPr>
                      <a:r>
                        <a:rPr lang="tr-TR" sz="1600">
                          <a:effectLst/>
                        </a:rPr>
                        <a:t> </a:t>
                      </a:r>
                      <a:endParaRPr lang="en-US" sz="1600">
                        <a:effectLst/>
                      </a:endParaRPr>
                    </a:p>
                    <a:p>
                      <a:pPr marL="95250" algn="ctr">
                        <a:lnSpc>
                          <a:spcPts val="1060"/>
                        </a:lnSpc>
                        <a:spcAft>
                          <a:spcPts val="0"/>
                        </a:spcAft>
                      </a:pPr>
                      <a:r>
                        <a:rPr lang="tr-TR" sz="1600">
                          <a:effectLst/>
                        </a:rPr>
                        <a:t>Nitrat Direktifi</a:t>
                      </a:r>
                      <a:endParaRPr lang="en-US" sz="1600">
                        <a:effectLst/>
                        <a:latin typeface="Calibri"/>
                        <a:ea typeface="Calibri"/>
                        <a:cs typeface="Times New Roman"/>
                      </a:endParaRPr>
                    </a:p>
                  </a:txBody>
                  <a:tcPr marL="51365" marR="51365" marT="0" marB="0" anchor="ctr"/>
                </a:tc>
              </a:tr>
              <a:tr h="880228">
                <a:tc>
                  <a:txBody>
                    <a:bodyPr/>
                    <a:lstStyle/>
                    <a:p>
                      <a:pPr marR="83820" algn="ctr">
                        <a:lnSpc>
                          <a:spcPct val="115000"/>
                        </a:lnSpc>
                        <a:spcBef>
                          <a:spcPts val="155"/>
                        </a:spcBef>
                        <a:spcAft>
                          <a:spcPts val="0"/>
                        </a:spcAft>
                        <a:tabLst>
                          <a:tab pos="630555" algn="l"/>
                        </a:tabLst>
                      </a:pPr>
                      <a:r>
                        <a:rPr lang="tr-TR" sz="1600">
                          <a:effectLst/>
                        </a:rPr>
                        <a:t>Çok iyi</a:t>
                      </a:r>
                      <a:endParaRPr lang="en-US" sz="1600">
                        <a:effectLst/>
                        <a:latin typeface="Calibri"/>
                        <a:ea typeface="Calibri"/>
                        <a:cs typeface="Times New Roman"/>
                      </a:endParaRPr>
                    </a:p>
                  </a:txBody>
                  <a:tcPr marL="51365" marR="51365" marT="0" marB="0" anchor="ctr"/>
                </a:tc>
                <a:tc>
                  <a:txBody>
                    <a:bodyPr/>
                    <a:lstStyle/>
                    <a:p>
                      <a:pPr marR="83820" algn="ctr">
                        <a:lnSpc>
                          <a:spcPct val="115000"/>
                        </a:lnSpc>
                        <a:spcBef>
                          <a:spcPts val="155"/>
                        </a:spcBef>
                        <a:spcAft>
                          <a:spcPts val="0"/>
                        </a:spcAft>
                        <a:tabLst>
                          <a:tab pos="630555" algn="l"/>
                        </a:tabLst>
                      </a:pPr>
                      <a:r>
                        <a:rPr lang="tr-TR" sz="1600">
                          <a:effectLst/>
                        </a:rPr>
                        <a:t>Neredeyse hiç zarar görmemiş</a:t>
                      </a:r>
                      <a:endParaRPr lang="en-US" sz="1600">
                        <a:effectLst/>
                      </a:endParaRPr>
                    </a:p>
                    <a:p>
                      <a:pPr marR="83820" algn="ctr">
                        <a:lnSpc>
                          <a:spcPct val="115000"/>
                        </a:lnSpc>
                        <a:spcBef>
                          <a:spcPts val="155"/>
                        </a:spcBef>
                        <a:spcAft>
                          <a:spcPts val="0"/>
                        </a:spcAft>
                        <a:tabLst>
                          <a:tab pos="630555" algn="l"/>
                        </a:tabLst>
                      </a:pPr>
                      <a:r>
                        <a:rPr lang="tr-TR" sz="1600">
                          <a:effectLst/>
                        </a:rPr>
                        <a:t> </a:t>
                      </a:r>
                      <a:endParaRPr lang="en-US" sz="1600">
                        <a:effectLst/>
                        <a:latin typeface="Calibri"/>
                        <a:ea typeface="Calibri"/>
                        <a:cs typeface="Times New Roman"/>
                      </a:endParaRPr>
                    </a:p>
                  </a:txBody>
                  <a:tcPr marL="51365" marR="51365" marT="0" marB="0" anchor="ctr"/>
                </a:tc>
                <a:tc>
                  <a:txBody>
                    <a:bodyPr/>
                    <a:lstStyle/>
                    <a:p>
                      <a:pPr marR="83820">
                        <a:lnSpc>
                          <a:spcPct val="115000"/>
                        </a:lnSpc>
                        <a:spcBef>
                          <a:spcPts val="155"/>
                        </a:spcBef>
                        <a:spcAft>
                          <a:spcPts val="0"/>
                        </a:spcAft>
                        <a:tabLst>
                          <a:tab pos="630555" algn="l"/>
                        </a:tabLst>
                      </a:pPr>
                      <a:r>
                        <a:rPr lang="tr-TR" sz="1600" b="1" dirty="0">
                          <a:solidFill>
                            <a:srgbClr val="FF0000"/>
                          </a:solidFill>
                          <a:effectLst/>
                        </a:rPr>
                        <a:t>Ötrofik değil, </a:t>
                      </a:r>
                      <a:r>
                        <a:rPr lang="tr-TR" sz="1600" dirty="0">
                          <a:effectLst/>
                        </a:rPr>
                        <a:t>hassas alan olarak tayin edilmesine gerek yok</a:t>
                      </a:r>
                      <a:endParaRPr lang="en-US" sz="1600" dirty="0">
                        <a:effectLst/>
                        <a:latin typeface="Calibri"/>
                        <a:ea typeface="Calibri"/>
                        <a:cs typeface="Times New Roman"/>
                      </a:endParaRPr>
                    </a:p>
                  </a:txBody>
                  <a:tcPr marL="51365" marR="51365" marT="0" marB="0" anchor="ctr"/>
                </a:tc>
                <a:tc>
                  <a:txBody>
                    <a:bodyPr/>
                    <a:lstStyle/>
                    <a:p>
                      <a:pPr marR="83820">
                        <a:lnSpc>
                          <a:spcPct val="115000"/>
                        </a:lnSpc>
                        <a:spcBef>
                          <a:spcPts val="155"/>
                        </a:spcBef>
                        <a:spcAft>
                          <a:spcPts val="0"/>
                        </a:spcAft>
                        <a:tabLst>
                          <a:tab pos="630555" algn="l"/>
                        </a:tabLst>
                      </a:pPr>
                      <a:r>
                        <a:rPr lang="tr-TR" sz="1600" b="1" dirty="0">
                          <a:solidFill>
                            <a:srgbClr val="FF0000"/>
                          </a:solidFill>
                          <a:effectLst/>
                        </a:rPr>
                        <a:t>Ötrofik değil</a:t>
                      </a:r>
                      <a:r>
                        <a:rPr lang="tr-TR" sz="1600" dirty="0">
                          <a:effectLst/>
                        </a:rPr>
                        <a:t>, kirlenmiş bir su</a:t>
                      </a:r>
                      <a:r>
                        <a:rPr lang="tr-TR" sz="1600" baseline="30000" dirty="0">
                          <a:effectLst/>
                        </a:rPr>
                        <a:t> </a:t>
                      </a:r>
                      <a:r>
                        <a:rPr lang="tr-TR" sz="1600" dirty="0">
                          <a:effectLst/>
                        </a:rPr>
                        <a:t>değil, nitrattan zarar görebilir bölge olarak tayin edilmesine gerek yok</a:t>
                      </a:r>
                      <a:endParaRPr lang="en-US" sz="1600" dirty="0">
                        <a:effectLst/>
                        <a:latin typeface="Calibri"/>
                        <a:ea typeface="Calibri"/>
                        <a:cs typeface="Times New Roman"/>
                      </a:endParaRPr>
                    </a:p>
                  </a:txBody>
                  <a:tcPr marL="51365" marR="51365" marT="0" marB="0" anchor="ctr"/>
                </a:tc>
              </a:tr>
              <a:tr h="1087852">
                <a:tc>
                  <a:txBody>
                    <a:bodyPr/>
                    <a:lstStyle/>
                    <a:p>
                      <a:pPr marR="83820" algn="ctr">
                        <a:lnSpc>
                          <a:spcPct val="115000"/>
                        </a:lnSpc>
                        <a:spcBef>
                          <a:spcPts val="155"/>
                        </a:spcBef>
                        <a:spcAft>
                          <a:spcPts val="0"/>
                        </a:spcAft>
                        <a:tabLst>
                          <a:tab pos="630555" algn="l"/>
                        </a:tabLst>
                      </a:pPr>
                      <a:r>
                        <a:rPr lang="tr-TR" sz="1600">
                          <a:effectLst/>
                        </a:rPr>
                        <a:t>İyi</a:t>
                      </a:r>
                      <a:endParaRPr lang="en-US" sz="1600">
                        <a:effectLst/>
                        <a:latin typeface="Calibri"/>
                        <a:ea typeface="Calibri"/>
                        <a:cs typeface="Times New Roman"/>
                      </a:endParaRPr>
                    </a:p>
                  </a:txBody>
                  <a:tcPr marL="51365" marR="51365" marT="0" marB="0" anchor="ctr"/>
                </a:tc>
                <a:tc>
                  <a:txBody>
                    <a:bodyPr/>
                    <a:lstStyle/>
                    <a:p>
                      <a:pPr marR="83820" algn="ctr">
                        <a:lnSpc>
                          <a:spcPct val="115000"/>
                        </a:lnSpc>
                        <a:spcBef>
                          <a:spcPts val="155"/>
                        </a:spcBef>
                        <a:spcAft>
                          <a:spcPts val="0"/>
                        </a:spcAft>
                        <a:tabLst>
                          <a:tab pos="630555" algn="l"/>
                        </a:tabLst>
                      </a:pPr>
                      <a:r>
                        <a:rPr lang="tr-TR" sz="1600" dirty="0">
                          <a:effectLst/>
                        </a:rPr>
                        <a:t>Kompozisyon ve </a:t>
                      </a:r>
                      <a:r>
                        <a:rPr lang="tr-TR" sz="1600" dirty="0" err="1">
                          <a:effectLst/>
                        </a:rPr>
                        <a:t>biyokütlede</a:t>
                      </a:r>
                      <a:r>
                        <a:rPr lang="tr-TR" sz="1600" dirty="0">
                          <a:effectLst/>
                        </a:rPr>
                        <a:t> küçük değişim</a:t>
                      </a:r>
                      <a:endParaRPr lang="en-US" sz="1600" dirty="0">
                        <a:effectLst/>
                      </a:endParaRPr>
                    </a:p>
                    <a:p>
                      <a:pPr marR="83820" algn="ctr">
                        <a:lnSpc>
                          <a:spcPct val="115000"/>
                        </a:lnSpc>
                        <a:spcBef>
                          <a:spcPts val="155"/>
                        </a:spcBef>
                        <a:spcAft>
                          <a:spcPts val="0"/>
                        </a:spcAft>
                        <a:tabLst>
                          <a:tab pos="630555" algn="l"/>
                        </a:tabLst>
                      </a:pPr>
                      <a:r>
                        <a:rPr lang="tr-TR" sz="1600" dirty="0">
                          <a:effectLst/>
                        </a:rPr>
                        <a:t> </a:t>
                      </a:r>
                      <a:endParaRPr lang="en-US" sz="1600" dirty="0">
                        <a:effectLst/>
                        <a:latin typeface="Calibri"/>
                        <a:ea typeface="Calibri"/>
                        <a:cs typeface="Times New Roman"/>
                      </a:endParaRPr>
                    </a:p>
                  </a:txBody>
                  <a:tcPr marL="51365" marR="51365" marT="0" marB="0" anchor="ctr"/>
                </a:tc>
                <a:tc>
                  <a:txBody>
                    <a:bodyPr/>
                    <a:lstStyle/>
                    <a:p>
                      <a:pPr marR="83820" algn="just">
                        <a:lnSpc>
                          <a:spcPct val="115000"/>
                        </a:lnSpc>
                        <a:spcBef>
                          <a:spcPts val="155"/>
                        </a:spcBef>
                        <a:spcAft>
                          <a:spcPts val="0"/>
                        </a:spcAft>
                        <a:tabLst>
                          <a:tab pos="630555" algn="l"/>
                        </a:tabLst>
                      </a:pPr>
                      <a:r>
                        <a:rPr lang="tr-TR" sz="1600" b="1" dirty="0">
                          <a:solidFill>
                            <a:srgbClr val="FF0000"/>
                          </a:solidFill>
                          <a:effectLst/>
                        </a:rPr>
                        <a:t>Ötrofik değil</a:t>
                      </a:r>
                      <a:r>
                        <a:rPr lang="tr-TR" sz="1600" dirty="0">
                          <a:effectLst/>
                        </a:rPr>
                        <a:t>, hassas alan olarak tayin edilmesine gerek yok</a:t>
                      </a:r>
                      <a:endParaRPr lang="en-US" sz="1600" dirty="0">
                        <a:effectLst/>
                        <a:latin typeface="Calibri"/>
                        <a:ea typeface="Calibri"/>
                        <a:cs typeface="Times New Roman"/>
                      </a:endParaRPr>
                    </a:p>
                  </a:txBody>
                  <a:tcPr marL="51365" marR="51365" marT="0" marB="0" anchor="ctr"/>
                </a:tc>
                <a:tc>
                  <a:txBody>
                    <a:bodyPr/>
                    <a:lstStyle/>
                    <a:p>
                      <a:pPr marR="83820" algn="just">
                        <a:lnSpc>
                          <a:spcPct val="115000"/>
                        </a:lnSpc>
                        <a:spcBef>
                          <a:spcPts val="155"/>
                        </a:spcBef>
                        <a:spcAft>
                          <a:spcPts val="0"/>
                        </a:spcAft>
                        <a:tabLst>
                          <a:tab pos="630555" algn="l"/>
                        </a:tabLst>
                      </a:pPr>
                      <a:r>
                        <a:rPr lang="tr-TR" sz="1600" b="1" dirty="0" smtClean="0">
                          <a:solidFill>
                            <a:srgbClr val="FF0000"/>
                          </a:solidFill>
                          <a:effectLst/>
                        </a:rPr>
                        <a:t>Ötrofik </a:t>
                      </a:r>
                      <a:r>
                        <a:rPr lang="tr-TR" sz="1600" b="1" dirty="0">
                          <a:solidFill>
                            <a:srgbClr val="FF0000"/>
                          </a:solidFill>
                          <a:effectLst/>
                        </a:rPr>
                        <a:t>değil</a:t>
                      </a:r>
                      <a:r>
                        <a:rPr lang="tr-TR" sz="1600" dirty="0">
                          <a:effectLst/>
                        </a:rPr>
                        <a:t>, kirlenmiş bir su</a:t>
                      </a:r>
                      <a:r>
                        <a:rPr lang="tr-TR" sz="1600" baseline="30000" dirty="0">
                          <a:effectLst/>
                        </a:rPr>
                        <a:t> </a:t>
                      </a:r>
                      <a:r>
                        <a:rPr lang="tr-TR" sz="1600" dirty="0">
                          <a:effectLst/>
                        </a:rPr>
                        <a:t> değil, nitrattan zarar görebilir bölge olarak tayin edilmesine gerek yok</a:t>
                      </a:r>
                      <a:endParaRPr lang="en-US" sz="1600" dirty="0">
                        <a:effectLst/>
                        <a:latin typeface="Calibri"/>
                        <a:ea typeface="Calibri"/>
                        <a:cs typeface="Times New Roman"/>
                      </a:endParaRPr>
                    </a:p>
                  </a:txBody>
                  <a:tcPr marL="51365" marR="51365" marT="0" marB="0" anchor="ctr"/>
                </a:tc>
              </a:tr>
              <a:tr h="1117921">
                <a:tc>
                  <a:txBody>
                    <a:bodyPr/>
                    <a:lstStyle/>
                    <a:p>
                      <a:pPr marR="83820" algn="ctr">
                        <a:lnSpc>
                          <a:spcPct val="115000"/>
                        </a:lnSpc>
                        <a:spcBef>
                          <a:spcPts val="155"/>
                        </a:spcBef>
                        <a:spcAft>
                          <a:spcPts val="0"/>
                        </a:spcAft>
                        <a:tabLst>
                          <a:tab pos="630555" algn="l"/>
                        </a:tabLst>
                      </a:pPr>
                      <a:r>
                        <a:rPr lang="tr-TR" sz="1600">
                          <a:effectLst/>
                        </a:rPr>
                        <a:t>Orta</a:t>
                      </a:r>
                      <a:endParaRPr lang="en-US" sz="1600">
                        <a:effectLst/>
                        <a:latin typeface="Calibri"/>
                        <a:ea typeface="Calibri"/>
                        <a:cs typeface="Times New Roman"/>
                      </a:endParaRPr>
                    </a:p>
                  </a:txBody>
                  <a:tcPr marL="51365" marR="51365" marT="0" marB="0" anchor="ctr"/>
                </a:tc>
                <a:tc>
                  <a:txBody>
                    <a:bodyPr/>
                    <a:lstStyle/>
                    <a:p>
                      <a:pPr marR="83820" algn="ctr">
                        <a:lnSpc>
                          <a:spcPct val="115000"/>
                        </a:lnSpc>
                        <a:spcBef>
                          <a:spcPts val="155"/>
                        </a:spcBef>
                        <a:spcAft>
                          <a:spcPts val="0"/>
                        </a:spcAft>
                        <a:tabLst>
                          <a:tab pos="630555" algn="l"/>
                        </a:tabLst>
                      </a:pPr>
                      <a:r>
                        <a:rPr lang="tr-TR" sz="1600">
                          <a:effectLst/>
                        </a:rPr>
                        <a:t>Kompozisyon ve biyokütlede orta dereceli değişim</a:t>
                      </a:r>
                      <a:endParaRPr lang="en-US" sz="1600">
                        <a:effectLst/>
                      </a:endParaRPr>
                    </a:p>
                    <a:p>
                      <a:pPr marR="83820" algn="ctr">
                        <a:lnSpc>
                          <a:spcPct val="115000"/>
                        </a:lnSpc>
                        <a:spcBef>
                          <a:spcPts val="155"/>
                        </a:spcBef>
                        <a:spcAft>
                          <a:spcPts val="0"/>
                        </a:spcAft>
                        <a:tabLst>
                          <a:tab pos="630555" algn="l"/>
                        </a:tabLst>
                      </a:pPr>
                      <a:r>
                        <a:rPr lang="tr-TR" sz="1600">
                          <a:effectLst/>
                        </a:rPr>
                        <a:t> </a:t>
                      </a:r>
                      <a:endParaRPr lang="en-US" sz="1600">
                        <a:effectLst/>
                      </a:endParaRPr>
                    </a:p>
                    <a:p>
                      <a:pPr marR="83820" algn="ctr">
                        <a:lnSpc>
                          <a:spcPct val="115000"/>
                        </a:lnSpc>
                        <a:spcBef>
                          <a:spcPts val="155"/>
                        </a:spcBef>
                        <a:spcAft>
                          <a:spcPts val="0"/>
                        </a:spcAft>
                        <a:tabLst>
                          <a:tab pos="630555" algn="l"/>
                        </a:tabLst>
                      </a:pPr>
                      <a:r>
                        <a:rPr lang="tr-TR" sz="1600">
                          <a:effectLst/>
                        </a:rPr>
                        <a:t> </a:t>
                      </a:r>
                      <a:endParaRPr lang="en-US" sz="1600">
                        <a:effectLst/>
                        <a:latin typeface="Calibri"/>
                        <a:ea typeface="Calibri"/>
                        <a:cs typeface="Times New Roman"/>
                      </a:endParaRPr>
                    </a:p>
                  </a:txBody>
                  <a:tcPr marL="51365" marR="51365" marT="0" marB="0" anchor="ctr"/>
                </a:tc>
                <a:tc>
                  <a:txBody>
                    <a:bodyPr/>
                    <a:lstStyle/>
                    <a:p>
                      <a:pPr marR="83820" algn="just">
                        <a:lnSpc>
                          <a:spcPct val="115000"/>
                        </a:lnSpc>
                        <a:spcBef>
                          <a:spcPts val="155"/>
                        </a:spcBef>
                        <a:spcAft>
                          <a:spcPts val="0"/>
                        </a:spcAft>
                        <a:tabLst>
                          <a:tab pos="630555" algn="l"/>
                        </a:tabLst>
                      </a:pPr>
                      <a:r>
                        <a:rPr lang="tr-TR" sz="1600" b="1" dirty="0">
                          <a:solidFill>
                            <a:srgbClr val="FF0000"/>
                          </a:solidFill>
                          <a:effectLst/>
                        </a:rPr>
                        <a:t>Ötrofik veya yakın gelecekte ötrofik hale gelebilir</a:t>
                      </a:r>
                      <a:r>
                        <a:rPr lang="tr-TR" sz="1600" dirty="0">
                          <a:effectLst/>
                        </a:rPr>
                        <a:t>, hassas alan olarak tayin edilmesine gerek var</a:t>
                      </a:r>
                      <a:endParaRPr lang="en-US" sz="1600" dirty="0">
                        <a:effectLst/>
                        <a:latin typeface="Calibri"/>
                        <a:ea typeface="Calibri"/>
                        <a:cs typeface="Times New Roman"/>
                      </a:endParaRPr>
                    </a:p>
                  </a:txBody>
                  <a:tcPr marL="51365" marR="51365" marT="0" marB="0" anchor="ctr">
                    <a:solidFill>
                      <a:schemeClr val="accent3">
                        <a:lumMod val="60000"/>
                        <a:lumOff val="40000"/>
                      </a:schemeClr>
                    </a:solidFill>
                  </a:tcPr>
                </a:tc>
                <a:tc>
                  <a:txBody>
                    <a:bodyPr/>
                    <a:lstStyle/>
                    <a:p>
                      <a:pPr marR="83820" algn="just">
                        <a:lnSpc>
                          <a:spcPct val="115000"/>
                        </a:lnSpc>
                        <a:spcBef>
                          <a:spcPts val="155"/>
                        </a:spcBef>
                        <a:spcAft>
                          <a:spcPts val="0"/>
                        </a:spcAft>
                        <a:tabLst>
                          <a:tab pos="630555" algn="l"/>
                        </a:tabLst>
                      </a:pPr>
                      <a:r>
                        <a:rPr lang="tr-TR" sz="1600" b="1" dirty="0">
                          <a:solidFill>
                            <a:srgbClr val="FF0000"/>
                          </a:solidFill>
                          <a:effectLst/>
                        </a:rPr>
                        <a:t>Ötrofik veya yakın gelecekte ötrofik hale gelebilir</a:t>
                      </a:r>
                      <a:r>
                        <a:rPr lang="tr-TR" sz="1600" dirty="0">
                          <a:effectLst/>
                        </a:rPr>
                        <a:t>, kirlenmiş su, nitrattan zarar görebilir bölge olarak tayin edilmesine gerek var</a:t>
                      </a:r>
                      <a:endParaRPr lang="en-US" sz="1600" dirty="0">
                        <a:effectLst/>
                        <a:latin typeface="Calibri"/>
                        <a:ea typeface="Calibri"/>
                        <a:cs typeface="Times New Roman"/>
                      </a:endParaRPr>
                    </a:p>
                  </a:txBody>
                  <a:tcPr marL="51365" marR="51365" marT="0" marB="0" anchor="ctr">
                    <a:solidFill>
                      <a:schemeClr val="accent3">
                        <a:lumMod val="60000"/>
                        <a:lumOff val="40000"/>
                      </a:schemeClr>
                    </a:solidFill>
                  </a:tcPr>
                </a:tc>
              </a:tr>
              <a:tr h="685190">
                <a:tc>
                  <a:txBody>
                    <a:bodyPr/>
                    <a:lstStyle/>
                    <a:p>
                      <a:pPr marR="83820" algn="ctr">
                        <a:lnSpc>
                          <a:spcPct val="115000"/>
                        </a:lnSpc>
                        <a:spcBef>
                          <a:spcPts val="155"/>
                        </a:spcBef>
                        <a:spcAft>
                          <a:spcPts val="0"/>
                        </a:spcAft>
                        <a:tabLst>
                          <a:tab pos="630555" algn="l"/>
                        </a:tabLst>
                      </a:pPr>
                      <a:r>
                        <a:rPr lang="tr-TR" sz="1600">
                          <a:effectLst/>
                        </a:rPr>
                        <a:t>Zayıf</a:t>
                      </a:r>
                      <a:endParaRPr lang="en-US" sz="1600">
                        <a:effectLst/>
                        <a:latin typeface="Calibri"/>
                        <a:ea typeface="Calibri"/>
                        <a:cs typeface="Times New Roman"/>
                      </a:endParaRPr>
                    </a:p>
                  </a:txBody>
                  <a:tcPr marL="51365" marR="51365" marT="0" marB="0" anchor="ctr"/>
                </a:tc>
                <a:tc>
                  <a:txBody>
                    <a:bodyPr/>
                    <a:lstStyle/>
                    <a:p>
                      <a:pPr marR="83820" algn="ctr">
                        <a:lnSpc>
                          <a:spcPct val="115000"/>
                        </a:lnSpc>
                        <a:spcBef>
                          <a:spcPts val="155"/>
                        </a:spcBef>
                        <a:spcAft>
                          <a:spcPts val="0"/>
                        </a:spcAft>
                        <a:tabLst>
                          <a:tab pos="630555" algn="l"/>
                        </a:tabLst>
                      </a:pPr>
                      <a:r>
                        <a:rPr lang="tr-TR" sz="1600" dirty="0">
                          <a:effectLst/>
                        </a:rPr>
                        <a:t>Biyolojik topluluklarda önemli </a:t>
                      </a:r>
                      <a:r>
                        <a:rPr lang="tr-TR" sz="1600" dirty="0" smtClean="0">
                          <a:effectLst/>
                        </a:rPr>
                        <a:t>değişimler</a:t>
                      </a:r>
                      <a:endParaRPr lang="en-US" sz="1600" dirty="0">
                        <a:effectLst/>
                      </a:endParaRPr>
                    </a:p>
                  </a:txBody>
                  <a:tcPr marL="51365" marR="51365" marT="0" marB="0"/>
                </a:tc>
                <a:tc>
                  <a:txBody>
                    <a:bodyPr/>
                    <a:lstStyle/>
                    <a:p>
                      <a:pPr marR="83820" algn="just">
                        <a:lnSpc>
                          <a:spcPct val="115000"/>
                        </a:lnSpc>
                        <a:spcBef>
                          <a:spcPts val="155"/>
                        </a:spcBef>
                        <a:spcAft>
                          <a:spcPts val="0"/>
                        </a:spcAft>
                        <a:tabLst>
                          <a:tab pos="630555" algn="l"/>
                        </a:tabLst>
                      </a:pPr>
                      <a:r>
                        <a:rPr lang="tr-TR" sz="1600" b="1" dirty="0" smtClean="0">
                          <a:solidFill>
                            <a:srgbClr val="FF0000"/>
                          </a:solidFill>
                          <a:effectLst/>
                        </a:rPr>
                        <a:t>Ötrofik</a:t>
                      </a:r>
                      <a:r>
                        <a:rPr lang="tr-TR" sz="1600" dirty="0">
                          <a:effectLst/>
                        </a:rPr>
                        <a:t>, hassas alan olarak tayin edilmesine gerek var</a:t>
                      </a:r>
                      <a:endParaRPr lang="en-US" sz="1600" dirty="0">
                        <a:effectLst/>
                        <a:latin typeface="Calibri"/>
                        <a:ea typeface="Calibri"/>
                        <a:cs typeface="Times New Roman"/>
                      </a:endParaRPr>
                    </a:p>
                  </a:txBody>
                  <a:tcPr marL="51365" marR="51365" marT="0" marB="0">
                    <a:solidFill>
                      <a:schemeClr val="accent3">
                        <a:lumMod val="60000"/>
                        <a:lumOff val="40000"/>
                      </a:schemeClr>
                    </a:solidFill>
                  </a:tcPr>
                </a:tc>
                <a:tc>
                  <a:txBody>
                    <a:bodyPr/>
                    <a:lstStyle/>
                    <a:p>
                      <a:pPr marR="83820" algn="just">
                        <a:lnSpc>
                          <a:spcPct val="115000"/>
                        </a:lnSpc>
                        <a:spcBef>
                          <a:spcPts val="155"/>
                        </a:spcBef>
                        <a:spcAft>
                          <a:spcPts val="0"/>
                        </a:spcAft>
                        <a:tabLst>
                          <a:tab pos="630555" algn="l"/>
                        </a:tabLst>
                      </a:pPr>
                      <a:r>
                        <a:rPr lang="tr-TR" sz="1600" b="1" dirty="0">
                          <a:solidFill>
                            <a:srgbClr val="FF0000"/>
                          </a:solidFill>
                          <a:effectLst/>
                        </a:rPr>
                        <a:t>Ötrofik</a:t>
                      </a:r>
                      <a:r>
                        <a:rPr lang="tr-TR" sz="1600" dirty="0">
                          <a:effectLst/>
                        </a:rPr>
                        <a:t>, kirlenmiş su, nitrattan zarar görebilir bölge olarak tayin edilmesine gerek var</a:t>
                      </a:r>
                      <a:endParaRPr lang="en-US" sz="1600" dirty="0">
                        <a:effectLst/>
                        <a:latin typeface="Calibri"/>
                        <a:ea typeface="Calibri"/>
                        <a:cs typeface="Times New Roman"/>
                      </a:endParaRPr>
                    </a:p>
                  </a:txBody>
                  <a:tcPr marL="51365" marR="51365" marT="0" marB="0">
                    <a:solidFill>
                      <a:schemeClr val="accent3">
                        <a:lumMod val="60000"/>
                        <a:lumOff val="40000"/>
                      </a:schemeClr>
                    </a:solidFill>
                  </a:tcPr>
                </a:tc>
              </a:tr>
              <a:tr h="656883">
                <a:tc>
                  <a:txBody>
                    <a:bodyPr/>
                    <a:lstStyle/>
                    <a:p>
                      <a:pPr marR="83820" algn="ctr">
                        <a:lnSpc>
                          <a:spcPct val="115000"/>
                        </a:lnSpc>
                        <a:spcBef>
                          <a:spcPts val="155"/>
                        </a:spcBef>
                        <a:spcAft>
                          <a:spcPts val="0"/>
                        </a:spcAft>
                        <a:tabLst>
                          <a:tab pos="630555" algn="l"/>
                        </a:tabLst>
                      </a:pPr>
                      <a:r>
                        <a:rPr lang="tr-TR" sz="1600">
                          <a:effectLst/>
                        </a:rPr>
                        <a:t>Kötü</a:t>
                      </a:r>
                      <a:endParaRPr lang="en-US" sz="1600">
                        <a:effectLst/>
                        <a:latin typeface="Calibri"/>
                        <a:ea typeface="Calibri"/>
                        <a:cs typeface="Times New Roman"/>
                      </a:endParaRPr>
                    </a:p>
                  </a:txBody>
                  <a:tcPr marL="51365" marR="51365" marT="0" marB="0" anchor="ctr"/>
                </a:tc>
                <a:tc>
                  <a:txBody>
                    <a:bodyPr/>
                    <a:lstStyle/>
                    <a:p>
                      <a:pPr marR="83820" algn="ctr">
                        <a:lnSpc>
                          <a:spcPct val="115000"/>
                        </a:lnSpc>
                        <a:spcBef>
                          <a:spcPts val="155"/>
                        </a:spcBef>
                        <a:spcAft>
                          <a:spcPts val="0"/>
                        </a:spcAft>
                        <a:tabLst>
                          <a:tab pos="630555" algn="l"/>
                        </a:tabLst>
                      </a:pPr>
                      <a:r>
                        <a:rPr lang="tr-TR" sz="1600" dirty="0">
                          <a:effectLst/>
                        </a:rPr>
                        <a:t>Biyolojik topluluklarda ciddi değişimler</a:t>
                      </a:r>
                      <a:endParaRPr lang="en-US" sz="1600" dirty="0">
                        <a:effectLst/>
                        <a:latin typeface="Calibri"/>
                        <a:ea typeface="Calibri"/>
                        <a:cs typeface="Times New Roman"/>
                      </a:endParaRPr>
                    </a:p>
                  </a:txBody>
                  <a:tcPr marL="51365" marR="51365" marT="0" marB="0"/>
                </a:tc>
                <a:tc>
                  <a:txBody>
                    <a:bodyPr/>
                    <a:lstStyle/>
                    <a:p>
                      <a:pPr marR="83820" algn="just">
                        <a:lnSpc>
                          <a:spcPct val="115000"/>
                        </a:lnSpc>
                        <a:spcBef>
                          <a:spcPts val="155"/>
                        </a:spcBef>
                        <a:spcAft>
                          <a:spcPts val="0"/>
                        </a:spcAft>
                        <a:tabLst>
                          <a:tab pos="630555" algn="l"/>
                        </a:tabLst>
                      </a:pPr>
                      <a:r>
                        <a:rPr lang="tr-TR" sz="1600" b="1" dirty="0">
                          <a:solidFill>
                            <a:srgbClr val="FF0000"/>
                          </a:solidFill>
                          <a:effectLst/>
                        </a:rPr>
                        <a:t>Ötrofik</a:t>
                      </a:r>
                      <a:r>
                        <a:rPr lang="tr-TR" sz="1600" dirty="0">
                          <a:effectLst/>
                        </a:rPr>
                        <a:t>, hassas alan olarak tayin edilmesine gerek var</a:t>
                      </a:r>
                      <a:endParaRPr lang="en-US" sz="1600" dirty="0">
                        <a:effectLst/>
                        <a:latin typeface="Calibri"/>
                        <a:ea typeface="Calibri"/>
                        <a:cs typeface="Times New Roman"/>
                      </a:endParaRPr>
                    </a:p>
                  </a:txBody>
                  <a:tcPr marL="51365" marR="51365" marT="0" marB="0">
                    <a:solidFill>
                      <a:schemeClr val="accent3">
                        <a:lumMod val="60000"/>
                        <a:lumOff val="40000"/>
                      </a:schemeClr>
                    </a:solidFill>
                  </a:tcPr>
                </a:tc>
                <a:tc>
                  <a:txBody>
                    <a:bodyPr/>
                    <a:lstStyle/>
                    <a:p>
                      <a:pPr marR="83820" algn="just">
                        <a:lnSpc>
                          <a:spcPct val="115000"/>
                        </a:lnSpc>
                        <a:spcBef>
                          <a:spcPts val="155"/>
                        </a:spcBef>
                        <a:spcAft>
                          <a:spcPts val="0"/>
                        </a:spcAft>
                        <a:tabLst>
                          <a:tab pos="630555" algn="l"/>
                        </a:tabLst>
                      </a:pPr>
                      <a:r>
                        <a:rPr lang="tr-TR" sz="1600" b="1" dirty="0">
                          <a:solidFill>
                            <a:srgbClr val="FF0000"/>
                          </a:solidFill>
                          <a:effectLst/>
                        </a:rPr>
                        <a:t>Ötrofik</a:t>
                      </a:r>
                      <a:r>
                        <a:rPr lang="tr-TR" sz="1600" dirty="0">
                          <a:effectLst/>
                        </a:rPr>
                        <a:t>, kirlenmiş su, nitrattan zarar görebilir bölge olarak tayin edilmesine gerek var</a:t>
                      </a:r>
                      <a:endParaRPr lang="en-US" sz="1600" dirty="0">
                        <a:effectLst/>
                        <a:latin typeface="Calibri"/>
                        <a:ea typeface="Calibri"/>
                        <a:cs typeface="Times New Roman"/>
                      </a:endParaRPr>
                    </a:p>
                  </a:txBody>
                  <a:tcPr marL="51365" marR="51365" marT="0" marB="0">
                    <a:solidFill>
                      <a:schemeClr val="accent3">
                        <a:lumMod val="60000"/>
                        <a:lumOff val="40000"/>
                      </a:schemeClr>
                    </a:solidFill>
                  </a:tcPr>
                </a:tc>
              </a:tr>
            </a:tbl>
          </a:graphicData>
        </a:graphic>
      </p:graphicFrame>
      <p:pic>
        <p:nvPicPr>
          <p:cNvPr id="6" name="Picture 6" descr="C:\Users\a.koc\Desktop\SU KALİTE RAPORLARI\AYBALA_ormansu\su_yon_logo_trans_zemin.png"/>
          <p:cNvPicPr>
            <a:picLocks noChangeAspect="1" noChangeArrowheads="1"/>
          </p:cNvPicPr>
          <p:nvPr/>
        </p:nvPicPr>
        <p:blipFill>
          <a:blip r:embed="rId3"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3286065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0034" y="0"/>
            <a:ext cx="8229600" cy="1143000"/>
          </a:xfrm>
        </p:spPr>
        <p:txBody>
          <a:bodyPr/>
          <a:lstStyle/>
          <a:p>
            <a:r>
              <a:rPr lang="tr-TR" sz="3600" dirty="0" smtClean="0">
                <a:solidFill>
                  <a:srgbClr val="FF0000"/>
                </a:solidFill>
                <a:cs typeface="Times New Roman" pitchFamily="18" charset="0"/>
              </a:rPr>
              <a:t>Hassas Alanlarda Su Yönetimi</a:t>
            </a:r>
            <a:endParaRPr lang="tr-TR" sz="3600" dirty="0">
              <a:solidFill>
                <a:srgbClr val="FF0000"/>
              </a:solidFill>
              <a:cs typeface="Times New Roman" pitchFamily="18" charset="0"/>
            </a:endParaRPr>
          </a:p>
        </p:txBody>
      </p:sp>
      <p:sp>
        <p:nvSpPr>
          <p:cNvPr id="18435" name="Rectangle 3"/>
          <p:cNvSpPr>
            <a:spLocks noGrp="1" noChangeArrowheads="1"/>
          </p:cNvSpPr>
          <p:nvPr>
            <p:ph type="body" idx="1"/>
          </p:nvPr>
        </p:nvSpPr>
        <p:spPr>
          <a:xfrm>
            <a:off x="395536" y="1340768"/>
            <a:ext cx="8229600" cy="4824536"/>
          </a:xfrm>
        </p:spPr>
        <p:txBody>
          <a:bodyPr/>
          <a:lstStyle/>
          <a:p>
            <a:pPr marL="571500" indent="-571500" algn="just">
              <a:lnSpc>
                <a:spcPct val="80000"/>
              </a:lnSpc>
              <a:buNone/>
            </a:pPr>
            <a:r>
              <a:rPr lang="tr-TR" sz="2600" dirty="0" smtClean="0">
                <a:solidFill>
                  <a:srgbClr val="FF0000"/>
                </a:solidFill>
                <a:latin typeface="+mj-lt"/>
              </a:rPr>
              <a:t>Kentsel </a:t>
            </a:r>
            <a:r>
              <a:rPr lang="tr-TR" sz="2600" dirty="0" err="1" smtClean="0">
                <a:solidFill>
                  <a:srgbClr val="FF0000"/>
                </a:solidFill>
                <a:latin typeface="+mj-lt"/>
              </a:rPr>
              <a:t>Atıksu</a:t>
            </a:r>
            <a:r>
              <a:rPr lang="tr-TR" sz="2600" dirty="0" smtClean="0">
                <a:solidFill>
                  <a:srgbClr val="FF0000"/>
                </a:solidFill>
                <a:latin typeface="+mj-lt"/>
              </a:rPr>
              <a:t> Arıtımı Direktifine göre; </a:t>
            </a:r>
          </a:p>
          <a:p>
            <a:pPr marL="571500" indent="-571500" algn="just">
              <a:lnSpc>
                <a:spcPct val="80000"/>
              </a:lnSpc>
              <a:buFont typeface="Wingdings" pitchFamily="2" charset="2"/>
              <a:buChar char="ü"/>
            </a:pPr>
            <a:r>
              <a:rPr lang="tr-TR" sz="2400" dirty="0" err="1" smtClean="0">
                <a:solidFill>
                  <a:srgbClr val="0000FF"/>
                </a:solidFill>
                <a:latin typeface="+mj-lt"/>
                <a:cs typeface="Times New Roman" pitchFamily="18" charset="0"/>
              </a:rPr>
              <a:t>Ötrofikasyon</a:t>
            </a:r>
            <a:r>
              <a:rPr lang="tr-TR" sz="2400" dirty="0" smtClean="0">
                <a:solidFill>
                  <a:srgbClr val="0000FF"/>
                </a:solidFill>
                <a:latin typeface="+mj-lt"/>
                <a:cs typeface="Times New Roman" pitchFamily="18" charset="0"/>
              </a:rPr>
              <a:t> </a:t>
            </a:r>
            <a:r>
              <a:rPr lang="tr-TR" sz="2400" dirty="0">
                <a:solidFill>
                  <a:srgbClr val="0000FF"/>
                </a:solidFill>
                <a:latin typeface="+mj-lt"/>
                <a:cs typeface="Times New Roman" pitchFamily="18" charset="0"/>
              </a:rPr>
              <a:t>riskine sahip olduğu belirlenmiş hassas </a:t>
            </a:r>
            <a:r>
              <a:rPr lang="tr-TR" sz="2400" dirty="0" smtClean="0">
                <a:solidFill>
                  <a:srgbClr val="0000FF"/>
                </a:solidFill>
                <a:latin typeface="+mj-lt"/>
                <a:cs typeface="Times New Roman" pitchFamily="18" charset="0"/>
              </a:rPr>
              <a:t>alanlarda ileri arıtma (azot ve fosfor) </a:t>
            </a:r>
            <a:r>
              <a:rPr lang="tr-TR" sz="2400" dirty="0">
                <a:solidFill>
                  <a:srgbClr val="0000FF"/>
                </a:solidFill>
                <a:latin typeface="+mj-lt"/>
                <a:cs typeface="Times New Roman" pitchFamily="18" charset="0"/>
              </a:rPr>
              <a:t>uygulanmasını gerektirmektedir</a:t>
            </a:r>
            <a:r>
              <a:rPr lang="tr-TR" sz="2400" dirty="0" smtClean="0">
                <a:latin typeface="+mj-lt"/>
                <a:cs typeface="Times New Roman" pitchFamily="18" charset="0"/>
              </a:rPr>
              <a:t>.</a:t>
            </a:r>
          </a:p>
          <a:p>
            <a:pPr marL="571500" indent="-571500" algn="just">
              <a:lnSpc>
                <a:spcPct val="80000"/>
              </a:lnSpc>
              <a:buFont typeface="Wingdings" pitchFamily="2" charset="2"/>
              <a:buChar char="ü"/>
            </a:pPr>
            <a:endParaRPr lang="tr-TR" sz="2800" dirty="0" smtClean="0">
              <a:latin typeface="+mj-lt"/>
            </a:endParaRPr>
          </a:p>
          <a:p>
            <a:pPr marL="571500" indent="-571500" algn="just">
              <a:lnSpc>
                <a:spcPct val="80000"/>
              </a:lnSpc>
              <a:buFont typeface="Wingdings" pitchFamily="2" charset="2"/>
              <a:buChar char="ü"/>
            </a:pPr>
            <a:endParaRPr lang="tr-TR" sz="2800" dirty="0" smtClean="0">
              <a:latin typeface="+mj-lt"/>
            </a:endParaRPr>
          </a:p>
          <a:p>
            <a:pPr marL="571500" indent="-571500" algn="just">
              <a:lnSpc>
                <a:spcPct val="80000"/>
              </a:lnSpc>
              <a:buFont typeface="Wingdings" pitchFamily="2" charset="2"/>
              <a:buChar char="ü"/>
            </a:pPr>
            <a:endParaRPr lang="tr-TR" sz="2800" dirty="0" smtClean="0">
              <a:latin typeface="+mj-lt"/>
            </a:endParaRPr>
          </a:p>
          <a:p>
            <a:pPr marL="571500" indent="-571500" algn="just">
              <a:lnSpc>
                <a:spcPct val="80000"/>
              </a:lnSpc>
              <a:buFont typeface="Wingdings" pitchFamily="2" charset="2"/>
              <a:buChar char="ü"/>
            </a:pPr>
            <a:endParaRPr lang="tr-TR" sz="2800" dirty="0" smtClean="0">
              <a:latin typeface="+mj-lt"/>
            </a:endParaRPr>
          </a:p>
          <a:p>
            <a:pPr marL="571500" indent="-571500" algn="just">
              <a:lnSpc>
                <a:spcPct val="80000"/>
              </a:lnSpc>
              <a:buFont typeface="Wingdings" pitchFamily="2" charset="2"/>
              <a:buChar char="ü"/>
            </a:pPr>
            <a:endParaRPr lang="tr-TR" sz="2800" dirty="0" smtClean="0">
              <a:latin typeface="+mj-lt"/>
            </a:endParaRPr>
          </a:p>
          <a:p>
            <a:pPr marL="571500" lvl="0" indent="-571500" algn="just">
              <a:lnSpc>
                <a:spcPct val="80000"/>
              </a:lnSpc>
              <a:buFont typeface="Wingdings" pitchFamily="2" charset="2"/>
              <a:buChar char="ü"/>
            </a:pPr>
            <a:endParaRPr lang="tr-TR" sz="2400" dirty="0" smtClean="0">
              <a:solidFill>
                <a:srgbClr val="0000FF"/>
              </a:solidFill>
              <a:latin typeface="+mj-lt"/>
              <a:cs typeface="Times New Roman" pitchFamily="18" charset="0"/>
            </a:endParaRPr>
          </a:p>
          <a:p>
            <a:pPr marL="571500" lvl="0" indent="-571500" algn="just">
              <a:lnSpc>
                <a:spcPct val="80000"/>
              </a:lnSpc>
              <a:buFont typeface="Wingdings" pitchFamily="2" charset="2"/>
              <a:buChar char="ü"/>
            </a:pPr>
            <a:endParaRPr lang="tr-TR" sz="2400" dirty="0" smtClean="0">
              <a:solidFill>
                <a:srgbClr val="0000FF"/>
              </a:solidFill>
              <a:latin typeface="+mj-lt"/>
              <a:cs typeface="Times New Roman" pitchFamily="18" charset="0"/>
            </a:endParaRPr>
          </a:p>
          <a:p>
            <a:pPr marL="571500" lvl="0" indent="-571500" algn="just">
              <a:lnSpc>
                <a:spcPct val="80000"/>
              </a:lnSpc>
              <a:buFont typeface="Wingdings" pitchFamily="2" charset="2"/>
              <a:buChar char="ü"/>
            </a:pPr>
            <a:r>
              <a:rPr lang="tr-TR" sz="2400" dirty="0" smtClean="0">
                <a:solidFill>
                  <a:srgbClr val="0000FF"/>
                </a:solidFill>
                <a:latin typeface="+mj-lt"/>
                <a:cs typeface="Times New Roman" pitchFamily="18" charset="0"/>
              </a:rPr>
              <a:t>Su ortamlarını kentsel </a:t>
            </a:r>
            <a:r>
              <a:rPr lang="tr-TR" sz="2400" dirty="0" err="1" smtClean="0">
                <a:solidFill>
                  <a:srgbClr val="0000FF"/>
                </a:solidFill>
                <a:latin typeface="+mj-lt"/>
                <a:cs typeface="Times New Roman" pitchFamily="18" charset="0"/>
              </a:rPr>
              <a:t>atıksu</a:t>
            </a:r>
            <a:r>
              <a:rPr lang="tr-TR" sz="2400" dirty="0" smtClean="0">
                <a:solidFill>
                  <a:srgbClr val="0000FF"/>
                </a:solidFill>
                <a:latin typeface="+mj-lt"/>
                <a:cs typeface="Times New Roman" pitchFamily="18" charset="0"/>
              </a:rPr>
              <a:t> kaynaklı kirlilik ve olumsuz etkilerden koruması için genel olarak  </a:t>
            </a:r>
            <a:r>
              <a:rPr lang="tr-TR" sz="2400" dirty="0" smtClean="0">
                <a:solidFill>
                  <a:srgbClr val="FF0000"/>
                </a:solidFill>
                <a:latin typeface="+mj-lt"/>
                <a:cs typeface="Times New Roman" pitchFamily="18" charset="0"/>
              </a:rPr>
              <a:t>ikincil arıtım sağlanmalıdır.</a:t>
            </a:r>
            <a:endParaRPr lang="tr-TR" sz="2400" dirty="0" smtClean="0">
              <a:solidFill>
                <a:srgbClr val="0000FF"/>
              </a:solidFill>
              <a:latin typeface="+mj-lt"/>
              <a:cs typeface="Times New Roman" pitchFamily="18" charset="0"/>
            </a:endParaRPr>
          </a:p>
          <a:p>
            <a:pPr marL="571500" indent="-571500" algn="just">
              <a:lnSpc>
                <a:spcPct val="80000"/>
              </a:lnSpc>
              <a:buNone/>
            </a:pPr>
            <a:endParaRPr lang="tr-TR" sz="2600" dirty="0">
              <a:latin typeface="+mj-lt"/>
            </a:endParaRPr>
          </a:p>
        </p:txBody>
      </p:sp>
      <p:sp>
        <p:nvSpPr>
          <p:cNvPr id="4" name="3 Slayt Numarası Yer Tutucusu"/>
          <p:cNvSpPr>
            <a:spLocks noGrp="1"/>
          </p:cNvSpPr>
          <p:nvPr>
            <p:ph type="sldNum" sz="quarter" idx="12"/>
          </p:nvPr>
        </p:nvSpPr>
        <p:spPr>
          <a:xfrm>
            <a:off x="6553200" y="6356350"/>
            <a:ext cx="2133600" cy="365125"/>
          </a:xfrm>
        </p:spPr>
        <p:txBody>
          <a:bodyPr/>
          <a:lstStyle/>
          <a:p>
            <a:pPr>
              <a:defRPr/>
            </a:pPr>
            <a:fld id="{0C34E0AD-5604-467C-B558-877CD6E1824B}" type="slidenum">
              <a:rPr lang="tr-TR" smtClean="0"/>
              <a:pPr>
                <a:defRPr/>
              </a:pPr>
              <a:t>16</a:t>
            </a:fld>
            <a:endParaRPr lang="tr-TR" dirty="0"/>
          </a:p>
        </p:txBody>
      </p:sp>
      <p:graphicFrame>
        <p:nvGraphicFramePr>
          <p:cNvPr id="6" name="5 Tablo"/>
          <p:cNvGraphicFramePr>
            <a:graphicFrameLocks noGrp="1"/>
          </p:cNvGraphicFramePr>
          <p:nvPr>
            <p:extLst>
              <p:ext uri="{D42A27DB-BD31-4B8C-83A1-F6EECF244321}">
                <p14:modId xmlns:p14="http://schemas.microsoft.com/office/powerpoint/2010/main" val="134305533"/>
              </p:ext>
            </p:extLst>
          </p:nvPr>
        </p:nvGraphicFramePr>
        <p:xfrm>
          <a:off x="1115616" y="2852936"/>
          <a:ext cx="7272809" cy="2438400"/>
        </p:xfrm>
        <a:graphic>
          <a:graphicData uri="http://schemas.openxmlformats.org/drawingml/2006/table">
            <a:tbl>
              <a:tblPr/>
              <a:tblGrid>
                <a:gridCol w="1476352"/>
                <a:gridCol w="2160053"/>
                <a:gridCol w="1818202"/>
                <a:gridCol w="1818202"/>
              </a:tblGrid>
              <a:tr h="0">
                <a:tc>
                  <a:txBody>
                    <a:bodyPr/>
                    <a:lstStyle/>
                    <a:p>
                      <a:pPr algn="ctr">
                        <a:spcAft>
                          <a:spcPts val="0"/>
                        </a:spcAft>
                      </a:pPr>
                      <a:r>
                        <a:rPr lang="tr-TR" sz="1600" dirty="0">
                          <a:solidFill>
                            <a:srgbClr val="0000FF"/>
                          </a:solidFill>
                          <a:latin typeface="+mn-lt"/>
                          <a:ea typeface="Times New Roman"/>
                        </a:rPr>
                        <a:t>Parametreler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solidFill>
                            <a:srgbClr val="0000FF"/>
                          </a:solidFill>
                          <a:latin typeface="+mn-lt"/>
                          <a:ea typeface="Times New Roman"/>
                        </a:rPr>
                        <a:t>Konsantrasyon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solidFill>
                            <a:srgbClr val="0000FF"/>
                          </a:solidFill>
                          <a:latin typeface="+mn-lt"/>
                          <a:ea typeface="Times New Roman"/>
                        </a:rPr>
                        <a:t>Minimum azalma yüzdesi</a:t>
                      </a:r>
                      <a:r>
                        <a:rPr lang="tr-TR" sz="1600" baseline="30000">
                          <a:solidFill>
                            <a:srgbClr val="0000FF"/>
                          </a:solidFill>
                          <a:latin typeface="+mn-lt"/>
                          <a:ea typeface="Times New Roman"/>
                          <a:hlinkClick r:id="" action="ppaction://hlinkfile"/>
                        </a:rPr>
                        <a:t>1</a:t>
                      </a:r>
                      <a:endParaRPr lang="tr-TR" sz="1600">
                        <a:solidFill>
                          <a:srgbClr val="0000FF"/>
                        </a:solidFill>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a:solidFill>
                            <a:srgbClr val="0000FF"/>
                          </a:solidFill>
                          <a:latin typeface="+mn-lt"/>
                          <a:ea typeface="Times New Roman"/>
                        </a:rPr>
                        <a:t>Referans Ölçüm Metodu</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tr-TR" sz="1600" dirty="0" smtClean="0">
                          <a:solidFill>
                            <a:srgbClr val="0000FF"/>
                          </a:solidFill>
                          <a:latin typeface="+mn-lt"/>
                          <a:ea typeface="Times New Roman"/>
                        </a:rPr>
                        <a:t>Toplam </a:t>
                      </a:r>
                      <a:r>
                        <a:rPr lang="tr-TR" sz="1600" dirty="0">
                          <a:solidFill>
                            <a:srgbClr val="0000FF"/>
                          </a:solidFill>
                          <a:latin typeface="+mn-lt"/>
                          <a:ea typeface="Times New Roman"/>
                        </a:rPr>
                        <a:t>fosfor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solidFill>
                            <a:srgbClr val="0000FF"/>
                          </a:solidFill>
                          <a:latin typeface="+mn-lt"/>
                          <a:ea typeface="Times New Roman"/>
                        </a:rPr>
                        <a:t>2 mg/l P</a:t>
                      </a:r>
                    </a:p>
                    <a:p>
                      <a:pPr algn="ctr">
                        <a:spcAft>
                          <a:spcPts val="0"/>
                        </a:spcAft>
                      </a:pPr>
                      <a:r>
                        <a:rPr lang="tr-TR" sz="1600" dirty="0">
                          <a:solidFill>
                            <a:srgbClr val="0000FF"/>
                          </a:solidFill>
                          <a:latin typeface="+mn-lt"/>
                          <a:ea typeface="Times New Roman"/>
                        </a:rPr>
                        <a:t>(10000-100000 p.e.)</a:t>
                      </a:r>
                    </a:p>
                    <a:p>
                      <a:pPr algn="ctr">
                        <a:spcAft>
                          <a:spcPts val="0"/>
                        </a:spcAft>
                      </a:pPr>
                      <a:r>
                        <a:rPr lang="tr-TR" sz="1600" dirty="0">
                          <a:solidFill>
                            <a:srgbClr val="0000FF"/>
                          </a:solidFill>
                          <a:latin typeface="+mn-lt"/>
                          <a:ea typeface="Times New Roman"/>
                        </a:rPr>
                        <a:t>1 mg/l P</a:t>
                      </a:r>
                    </a:p>
                    <a:p>
                      <a:pPr algn="ctr">
                        <a:spcAft>
                          <a:spcPts val="0"/>
                        </a:spcAft>
                      </a:pPr>
                      <a:r>
                        <a:rPr lang="tr-TR" sz="1600" dirty="0">
                          <a:solidFill>
                            <a:srgbClr val="0000FF"/>
                          </a:solidFill>
                          <a:latin typeface="+mn-lt"/>
                          <a:ea typeface="Times New Roman"/>
                        </a:rPr>
                        <a:t>(100 000 p.e.’den fazla)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solidFill>
                            <a:srgbClr val="0000FF"/>
                          </a:solidFill>
                          <a:latin typeface="+mn-lt"/>
                          <a:ea typeface="Times New Roman"/>
                        </a:rPr>
                        <a:t>80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solidFill>
                            <a:srgbClr val="0000FF"/>
                          </a:solidFill>
                          <a:latin typeface="+mn-lt"/>
                          <a:ea typeface="Times New Roman"/>
                        </a:rPr>
                        <a:t>Moleküler </a:t>
                      </a:r>
                      <a:r>
                        <a:rPr lang="tr-TR" sz="1600" dirty="0" err="1">
                          <a:solidFill>
                            <a:srgbClr val="0000FF"/>
                          </a:solidFill>
                          <a:latin typeface="+mn-lt"/>
                          <a:ea typeface="Times New Roman"/>
                        </a:rPr>
                        <a:t>absorpsiyon</a:t>
                      </a:r>
                      <a:r>
                        <a:rPr lang="tr-TR" sz="1600" dirty="0">
                          <a:solidFill>
                            <a:srgbClr val="0000FF"/>
                          </a:solidFill>
                          <a:latin typeface="+mn-lt"/>
                          <a:ea typeface="Times New Roman"/>
                        </a:rPr>
                        <a:t> </a:t>
                      </a:r>
                      <a:r>
                        <a:rPr lang="tr-TR" sz="1600" dirty="0" err="1">
                          <a:solidFill>
                            <a:srgbClr val="0000FF"/>
                          </a:solidFill>
                          <a:latin typeface="+mn-lt"/>
                          <a:ea typeface="Times New Roman"/>
                        </a:rPr>
                        <a:t>spektrometri</a:t>
                      </a:r>
                      <a:endParaRPr lang="tr-TR" sz="1600" dirty="0">
                        <a:solidFill>
                          <a:srgbClr val="0000FF"/>
                        </a:solidFill>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tr-TR" sz="1600" dirty="0">
                          <a:solidFill>
                            <a:srgbClr val="0000FF"/>
                          </a:solidFill>
                          <a:latin typeface="+mn-lt"/>
                          <a:ea typeface="Times New Roman"/>
                        </a:rPr>
                        <a:t>Toplam </a:t>
                      </a:r>
                      <a:r>
                        <a:rPr lang="tr-TR" sz="1600" dirty="0" smtClean="0">
                          <a:solidFill>
                            <a:srgbClr val="0000FF"/>
                          </a:solidFill>
                          <a:latin typeface="+mn-lt"/>
                          <a:ea typeface="Times New Roman"/>
                        </a:rPr>
                        <a:t>Azot</a:t>
                      </a:r>
                      <a:endParaRPr lang="tr-TR" sz="1600" dirty="0">
                        <a:solidFill>
                          <a:srgbClr val="0000FF"/>
                        </a:solidFill>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solidFill>
                            <a:srgbClr val="0000FF"/>
                          </a:solidFill>
                          <a:latin typeface="+mn-lt"/>
                          <a:ea typeface="Times New Roman"/>
                        </a:rPr>
                        <a:t>15 mg/l P</a:t>
                      </a:r>
                    </a:p>
                    <a:p>
                      <a:pPr algn="ctr">
                        <a:spcAft>
                          <a:spcPts val="0"/>
                        </a:spcAft>
                      </a:pPr>
                      <a:r>
                        <a:rPr lang="tr-TR" sz="1600" dirty="0">
                          <a:solidFill>
                            <a:srgbClr val="0000FF"/>
                          </a:solidFill>
                          <a:latin typeface="+mn-lt"/>
                          <a:ea typeface="Times New Roman"/>
                        </a:rPr>
                        <a:t>(10000-100000 p.e.)</a:t>
                      </a:r>
                    </a:p>
                    <a:p>
                      <a:pPr algn="ctr">
                        <a:spcAft>
                          <a:spcPts val="0"/>
                        </a:spcAft>
                      </a:pPr>
                      <a:r>
                        <a:rPr lang="tr-TR" sz="1600" dirty="0">
                          <a:solidFill>
                            <a:srgbClr val="0000FF"/>
                          </a:solidFill>
                          <a:latin typeface="+mn-lt"/>
                          <a:ea typeface="Times New Roman"/>
                        </a:rPr>
                        <a:t>10 mg/l P</a:t>
                      </a:r>
                    </a:p>
                    <a:p>
                      <a:pPr algn="ctr">
                        <a:spcAft>
                          <a:spcPts val="0"/>
                        </a:spcAft>
                      </a:pPr>
                      <a:r>
                        <a:rPr lang="tr-TR" sz="1600" dirty="0">
                          <a:solidFill>
                            <a:srgbClr val="0000FF"/>
                          </a:solidFill>
                          <a:latin typeface="+mn-lt"/>
                          <a:ea typeface="Times New Roman"/>
                        </a:rPr>
                        <a:t>(100 000 p.e.’den fazla)</a:t>
                      </a:r>
                      <a:r>
                        <a:rPr lang="tr-TR" sz="1600" baseline="30000" dirty="0">
                          <a:solidFill>
                            <a:srgbClr val="0000FF"/>
                          </a:solidFill>
                          <a:latin typeface="+mn-lt"/>
                          <a:ea typeface="Times New Roman"/>
                          <a:hlinkClick r:id="" action="ppaction://hlinkfile"/>
                        </a:rPr>
                        <a:t>3</a:t>
                      </a:r>
                      <a:endParaRPr lang="tr-TR" sz="1600" dirty="0">
                        <a:solidFill>
                          <a:srgbClr val="0000FF"/>
                        </a:solidFill>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solidFill>
                            <a:srgbClr val="0000FF"/>
                          </a:solidFill>
                          <a:latin typeface="+mn-lt"/>
                          <a:ea typeface="Times New Roman"/>
                        </a:rPr>
                        <a:t>70-80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solidFill>
                            <a:srgbClr val="0000FF"/>
                          </a:solidFill>
                          <a:latin typeface="+mn-lt"/>
                          <a:ea typeface="Times New Roman"/>
                        </a:rPr>
                        <a:t>Moleküler </a:t>
                      </a:r>
                      <a:r>
                        <a:rPr lang="tr-TR" sz="1600" dirty="0" err="1">
                          <a:solidFill>
                            <a:srgbClr val="0000FF"/>
                          </a:solidFill>
                          <a:latin typeface="+mn-lt"/>
                          <a:ea typeface="Times New Roman"/>
                        </a:rPr>
                        <a:t>absorpsiyon</a:t>
                      </a:r>
                      <a:r>
                        <a:rPr lang="tr-TR" sz="1600" dirty="0">
                          <a:solidFill>
                            <a:srgbClr val="0000FF"/>
                          </a:solidFill>
                          <a:latin typeface="+mn-lt"/>
                          <a:ea typeface="Times New Roman"/>
                        </a:rPr>
                        <a:t> </a:t>
                      </a:r>
                      <a:r>
                        <a:rPr lang="tr-TR" sz="1600" dirty="0" err="1">
                          <a:solidFill>
                            <a:srgbClr val="0000FF"/>
                          </a:solidFill>
                          <a:latin typeface="+mn-lt"/>
                          <a:ea typeface="Times New Roman"/>
                        </a:rPr>
                        <a:t>spektrometri</a:t>
                      </a:r>
                      <a:endParaRPr lang="tr-TR" sz="1600" dirty="0">
                        <a:solidFill>
                          <a:srgbClr val="0000FF"/>
                        </a:solidFill>
                        <a:latin typeface="+mn-lt"/>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6" descr="C:\Users\a.koc\Desktop\SU KALİTE RAPORLARI\AYBALA_ormansu\su_yon_logo_trans_zemin.png"/>
          <p:cNvPicPr>
            <a:picLocks noChangeAspect="1" noChangeArrowheads="1"/>
          </p:cNvPicPr>
          <p:nvPr/>
        </p:nvPicPr>
        <p:blipFill>
          <a:blip r:embed="rId3"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787077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lstStyle/>
          <a:p>
            <a:r>
              <a:rPr lang="tr-TR" sz="3200" dirty="0" smtClean="0">
                <a:solidFill>
                  <a:srgbClr val="FF0000"/>
                </a:solidFill>
                <a:cs typeface="Times New Roman" pitchFamily="18" charset="0"/>
              </a:rPr>
              <a:t>Hassas Alanlarda Su Yönetimi</a:t>
            </a:r>
            <a:endParaRPr lang="tr-TR" sz="3200" dirty="0"/>
          </a:p>
        </p:txBody>
      </p:sp>
      <p:sp>
        <p:nvSpPr>
          <p:cNvPr id="3" name="2 İçerik Yer Tutucusu"/>
          <p:cNvSpPr>
            <a:spLocks noGrp="1"/>
          </p:cNvSpPr>
          <p:nvPr>
            <p:ph idx="1"/>
          </p:nvPr>
        </p:nvSpPr>
        <p:spPr>
          <a:xfrm>
            <a:off x="467544" y="873904"/>
            <a:ext cx="8229600" cy="4525963"/>
          </a:xfrm>
        </p:spPr>
        <p:txBody>
          <a:bodyPr/>
          <a:lstStyle/>
          <a:p>
            <a:pPr lvl="0" algn="just"/>
            <a:r>
              <a:rPr lang="tr-TR" sz="2400" dirty="0" smtClean="0">
                <a:solidFill>
                  <a:srgbClr val="0000FF"/>
                </a:solidFill>
                <a:cs typeface="Times New Roman" pitchFamily="18" charset="0"/>
              </a:rPr>
              <a:t>Haliçler ve kıyı suları için gelecekte </a:t>
            </a:r>
            <a:r>
              <a:rPr lang="tr-TR" sz="2400" dirty="0" err="1" smtClean="0">
                <a:solidFill>
                  <a:srgbClr val="0000FF"/>
                </a:solidFill>
                <a:cs typeface="Times New Roman" pitchFamily="18" charset="0"/>
              </a:rPr>
              <a:t>ötrofikasyon</a:t>
            </a:r>
            <a:r>
              <a:rPr lang="tr-TR" sz="2400" dirty="0" smtClean="0">
                <a:solidFill>
                  <a:srgbClr val="0000FF"/>
                </a:solidFill>
                <a:cs typeface="Times New Roman" pitchFamily="18" charset="0"/>
              </a:rPr>
              <a:t> potansiyeli olması veya mevcut durumda </a:t>
            </a:r>
            <a:r>
              <a:rPr lang="tr-TR" sz="2400" dirty="0" err="1" smtClean="0">
                <a:solidFill>
                  <a:srgbClr val="0000FF"/>
                </a:solidFill>
                <a:cs typeface="Times New Roman" pitchFamily="18" charset="0"/>
              </a:rPr>
              <a:t>ötrofik</a:t>
            </a:r>
            <a:r>
              <a:rPr lang="tr-TR" sz="2400" dirty="0" smtClean="0">
                <a:solidFill>
                  <a:srgbClr val="0000FF"/>
                </a:solidFill>
                <a:cs typeface="Times New Roman" pitchFamily="18" charset="0"/>
              </a:rPr>
              <a:t> olması Hassas Alan olarak tanımlanması için başlıca kriterdir</a:t>
            </a:r>
          </a:p>
          <a:p>
            <a:pPr lvl="0" algn="just"/>
            <a:r>
              <a:rPr lang="tr-TR" sz="2400" dirty="0" smtClean="0">
                <a:solidFill>
                  <a:srgbClr val="0000FF"/>
                </a:solidFill>
                <a:cs typeface="Times New Roman" pitchFamily="18" charset="0"/>
              </a:rPr>
              <a:t>Az Hassas Alanlara yapılacak deşarjların </a:t>
            </a:r>
            <a:r>
              <a:rPr lang="tr-TR" sz="2400" dirty="0" smtClean="0">
                <a:solidFill>
                  <a:srgbClr val="FF0000"/>
                </a:solidFill>
                <a:cs typeface="Times New Roman" pitchFamily="18" charset="0"/>
              </a:rPr>
              <a:t>en az birincil arıtıma tabi tutulması </a:t>
            </a:r>
            <a:r>
              <a:rPr lang="tr-TR" sz="2400" dirty="0" smtClean="0">
                <a:solidFill>
                  <a:srgbClr val="0000FF"/>
                </a:solidFill>
                <a:cs typeface="Times New Roman" pitchFamily="18" charset="0"/>
              </a:rPr>
              <a:t> gerekmektedir.</a:t>
            </a:r>
          </a:p>
          <a:p>
            <a:pPr lvl="0" algn="just"/>
            <a:r>
              <a:rPr lang="tr-TR" sz="2400" dirty="0" smtClean="0">
                <a:solidFill>
                  <a:srgbClr val="0000FF"/>
                </a:solidFill>
                <a:cs typeface="Times New Roman" pitchFamily="18" charset="0"/>
              </a:rPr>
              <a:t>Haliçlerde </a:t>
            </a:r>
            <a:r>
              <a:rPr lang="tr-TR" sz="2400" dirty="0" smtClean="0">
                <a:solidFill>
                  <a:srgbClr val="FF0000"/>
                </a:solidFill>
                <a:cs typeface="Times New Roman" pitchFamily="18" charset="0"/>
              </a:rPr>
              <a:t>bu şart 2000 ile 10000 eşdeğer nüfusa </a:t>
            </a:r>
            <a:r>
              <a:rPr lang="tr-TR" sz="2400" dirty="0" smtClean="0">
                <a:solidFill>
                  <a:srgbClr val="0000FF"/>
                </a:solidFill>
                <a:cs typeface="Times New Roman" pitchFamily="18" charset="0"/>
              </a:rPr>
              <a:t>(p.e.) sahip olan yerleşimlerin deşarjlarına uygulanmalıdır. Bunun üzerinde deşarja sahip olan yerleşimler </a:t>
            </a:r>
            <a:r>
              <a:rPr lang="tr-TR" sz="2400" dirty="0" smtClean="0">
                <a:solidFill>
                  <a:srgbClr val="FF0000"/>
                </a:solidFill>
                <a:cs typeface="Times New Roman" pitchFamily="18" charset="0"/>
              </a:rPr>
              <a:t>için ikincil arıtma </a:t>
            </a:r>
            <a:r>
              <a:rPr lang="tr-TR" sz="2400" dirty="0" smtClean="0">
                <a:solidFill>
                  <a:srgbClr val="0000FF"/>
                </a:solidFill>
                <a:cs typeface="Times New Roman" pitchFamily="18" charset="0"/>
              </a:rPr>
              <a:t>uygulanmalıdır.</a:t>
            </a:r>
          </a:p>
          <a:p>
            <a:pPr algn="just"/>
            <a:r>
              <a:rPr lang="tr-TR" sz="2400" dirty="0" smtClean="0">
                <a:solidFill>
                  <a:srgbClr val="0000FF"/>
                </a:solidFill>
                <a:cs typeface="Times New Roman" pitchFamily="18" charset="0"/>
              </a:rPr>
              <a:t>Hassas alanlar </a:t>
            </a:r>
            <a:r>
              <a:rPr lang="tr-TR" sz="2400" dirty="0" smtClean="0">
                <a:solidFill>
                  <a:srgbClr val="FF0000"/>
                </a:solidFill>
                <a:cs typeface="Times New Roman" pitchFamily="18" charset="0"/>
              </a:rPr>
              <a:t>4 yıldan</a:t>
            </a:r>
            <a:r>
              <a:rPr lang="tr-TR" sz="2400" dirty="0" smtClean="0">
                <a:solidFill>
                  <a:srgbClr val="0000FF"/>
                </a:solidFill>
                <a:cs typeface="Times New Roman" pitchFamily="18" charset="0"/>
              </a:rPr>
              <a:t> uzun olmayan aralıklarla gözden geçirilmelidir.</a:t>
            </a:r>
          </a:p>
          <a:p>
            <a:pPr algn="just"/>
            <a:endParaRPr lang="tr-TR" sz="2400" dirty="0" smtClean="0">
              <a:solidFill>
                <a:srgbClr val="0000FF"/>
              </a:solidFill>
              <a:latin typeface="Times New Roman" pitchFamily="18" charset="0"/>
              <a:cs typeface="Times New Roman" pitchFamily="18" charset="0"/>
            </a:endParaRPr>
          </a:p>
          <a:p>
            <a:pPr lvl="0" algn="just"/>
            <a:endParaRPr lang="tr-TR" sz="2400" dirty="0">
              <a:solidFill>
                <a:srgbClr val="0000FF"/>
              </a:solidFill>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17</a:t>
            </a:fld>
            <a:endParaRPr lang="tr-TR" dirty="0"/>
          </a:p>
        </p:txBody>
      </p:sp>
      <p:pic>
        <p:nvPicPr>
          <p:cNvPr id="5"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pic>
        <p:nvPicPr>
          <p:cNvPr id="6" name="Picture 8" descr="http://mevzuat.emu.edu.tr/mevzuat.jpg"/>
          <p:cNvPicPr>
            <a:picLocks noChangeAspect="1" noChangeArrowheads="1"/>
          </p:cNvPicPr>
          <p:nvPr/>
        </p:nvPicPr>
        <p:blipFill>
          <a:blip r:embed="rId3" cstate="print"/>
          <a:srcRect/>
          <a:stretch>
            <a:fillRect/>
          </a:stretch>
        </p:blipFill>
        <p:spPr bwMode="auto">
          <a:xfrm>
            <a:off x="6228184" y="5373216"/>
            <a:ext cx="2160240" cy="1402923"/>
          </a:xfrm>
          <a:prstGeom prst="rect">
            <a:avLst/>
          </a:prstGeom>
          <a:noFill/>
        </p:spPr>
      </p:pic>
      <p:pic>
        <p:nvPicPr>
          <p:cNvPr id="7" name="3 Resim" descr="http://www.abhaber.com/manset/tc-avrupa.jpg"/>
          <p:cNvPicPr/>
          <p:nvPr/>
        </p:nvPicPr>
        <p:blipFill>
          <a:blip r:embed="rId4" cstate="print"/>
          <a:srcRect/>
          <a:stretch>
            <a:fillRect/>
          </a:stretch>
        </p:blipFill>
        <p:spPr bwMode="auto">
          <a:xfrm>
            <a:off x="611560" y="5367103"/>
            <a:ext cx="2376264" cy="1224136"/>
          </a:xfrm>
          <a:prstGeom prst="round2DiagRect">
            <a:avLst>
              <a:gd name="adj1" fmla="val 16667"/>
              <a:gd name="adj2" fmla="val 19355"/>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10332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2"/>
            <a:ext cx="8229600" cy="1143000"/>
          </a:xfrm>
        </p:spPr>
        <p:txBody>
          <a:bodyPr/>
          <a:lstStyle/>
          <a:p>
            <a:r>
              <a:rPr lang="tr-TR" altLang="en-US" dirty="0">
                <a:solidFill>
                  <a:srgbClr val="FF0000"/>
                </a:solidFill>
              </a:rPr>
              <a:t>Nitrat Direktifi</a:t>
            </a:r>
            <a:endParaRPr lang="en-US" dirty="0"/>
          </a:p>
        </p:txBody>
      </p:sp>
      <p:sp>
        <p:nvSpPr>
          <p:cNvPr id="4" name="Slide Number Placeholder 3"/>
          <p:cNvSpPr>
            <a:spLocks noGrp="1"/>
          </p:cNvSpPr>
          <p:nvPr>
            <p:ph type="sldNum" sz="quarter" idx="12"/>
          </p:nvPr>
        </p:nvSpPr>
        <p:spPr>
          <a:xfrm>
            <a:off x="6560654" y="6238229"/>
            <a:ext cx="2133600" cy="365125"/>
          </a:xfrm>
        </p:spPr>
        <p:txBody>
          <a:bodyPr/>
          <a:lstStyle/>
          <a:p>
            <a:pPr>
              <a:defRPr/>
            </a:pPr>
            <a:fld id="{0C34E0AD-5604-467C-B558-877CD6E1824B}" type="slidenum">
              <a:rPr lang="tr-TR" smtClean="0"/>
              <a:pPr>
                <a:defRPr/>
              </a:pPr>
              <a:t>18</a:t>
            </a:fld>
            <a:endParaRPr lang="tr-TR"/>
          </a:p>
        </p:txBody>
      </p:sp>
      <p:sp>
        <p:nvSpPr>
          <p:cNvPr id="9" name="Rectangle 8"/>
          <p:cNvSpPr/>
          <p:nvPr/>
        </p:nvSpPr>
        <p:spPr>
          <a:xfrm>
            <a:off x="486389" y="1124745"/>
            <a:ext cx="8190543" cy="646331"/>
          </a:xfrm>
          <a:prstGeom prst="rect">
            <a:avLst/>
          </a:prstGeom>
        </p:spPr>
        <p:txBody>
          <a:bodyPr wrap="square">
            <a:spAutoFit/>
          </a:bodyPr>
          <a:lstStyle/>
          <a:p>
            <a:pPr algn="just"/>
            <a:r>
              <a:rPr lang="tr-TR" altLang="en-US" b="1" dirty="0">
                <a:solidFill>
                  <a:srgbClr val="FF0000"/>
                </a:solidFill>
                <a:latin typeface="+mn-lt"/>
                <a:cs typeface="Tahoma" pitchFamily="34" charset="0"/>
              </a:rPr>
              <a:t>AMAÇ: </a:t>
            </a:r>
            <a:r>
              <a:rPr lang="tr-TR" dirty="0">
                <a:solidFill>
                  <a:srgbClr val="0000FF"/>
                </a:solidFill>
                <a:latin typeface="+mn-lt"/>
              </a:rPr>
              <a:t>Tarımsal kaynaklardan gelen </a:t>
            </a:r>
            <a:r>
              <a:rPr lang="tr-TR" b="1" dirty="0">
                <a:solidFill>
                  <a:srgbClr val="0000FF"/>
                </a:solidFill>
                <a:latin typeface="+mn-lt"/>
              </a:rPr>
              <a:t>nitratın</a:t>
            </a:r>
            <a:r>
              <a:rPr lang="tr-TR" dirty="0">
                <a:solidFill>
                  <a:srgbClr val="0000FF"/>
                </a:solidFill>
                <a:latin typeface="+mn-lt"/>
              </a:rPr>
              <a:t> yol açtığı su kirliliğinin azaltılması ve gelecekte meydana gelebilecek kirlilik artışının önlenmesidir</a:t>
            </a:r>
            <a:r>
              <a:rPr lang="tr-TR" dirty="0">
                <a:solidFill>
                  <a:srgbClr val="0000FF"/>
                </a:solidFill>
              </a:rPr>
              <a:t>.</a:t>
            </a:r>
            <a:endParaRPr lang="en-US" dirty="0">
              <a:solidFill>
                <a:srgbClr val="0000FF"/>
              </a:solidFill>
            </a:endParaRPr>
          </a:p>
        </p:txBody>
      </p:sp>
      <p:grpSp>
        <p:nvGrpSpPr>
          <p:cNvPr id="5" name="Group 4"/>
          <p:cNvGrpSpPr>
            <a:grpSpLocks/>
          </p:cNvGrpSpPr>
          <p:nvPr/>
        </p:nvGrpSpPr>
        <p:grpSpPr bwMode="auto">
          <a:xfrm>
            <a:off x="560211" y="2353867"/>
            <a:ext cx="8027854" cy="2454548"/>
            <a:chOff x="108656" y="1988840"/>
            <a:chExt cx="8882502" cy="1944216"/>
          </a:xfrm>
        </p:grpSpPr>
        <p:sp>
          <p:nvSpPr>
            <p:cNvPr id="11" name="Rounded Rectangle 10"/>
            <p:cNvSpPr/>
            <p:nvPr/>
          </p:nvSpPr>
          <p:spPr>
            <a:xfrm>
              <a:off x="3410270" y="1988840"/>
              <a:ext cx="2520585" cy="70228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457200" fontAlgn="auto">
                <a:spcBef>
                  <a:spcPts val="0"/>
                </a:spcBef>
                <a:spcAft>
                  <a:spcPts val="0"/>
                </a:spcAft>
                <a:defRPr/>
              </a:pPr>
              <a:r>
                <a:rPr lang="tr-TR" sz="1600" b="1" dirty="0" smtClean="0">
                  <a:solidFill>
                    <a:srgbClr val="0000FF"/>
                  </a:solidFill>
                </a:rPr>
                <a:t>İzleme</a:t>
              </a:r>
            </a:p>
          </p:txBody>
        </p:sp>
        <p:sp>
          <p:nvSpPr>
            <p:cNvPr id="12" name="Rounded Rectangle 11"/>
            <p:cNvSpPr/>
            <p:nvPr/>
          </p:nvSpPr>
          <p:spPr>
            <a:xfrm>
              <a:off x="108656" y="1988840"/>
              <a:ext cx="3203867" cy="702283"/>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defTabSz="457200" fontAlgn="auto">
                <a:spcBef>
                  <a:spcPts val="0"/>
                </a:spcBef>
                <a:spcAft>
                  <a:spcPts val="0"/>
                </a:spcAft>
                <a:defRPr/>
              </a:pPr>
              <a:r>
                <a:rPr lang="tr-TR" sz="1600" b="1" dirty="0" smtClean="0">
                  <a:solidFill>
                    <a:srgbClr val="0000FF"/>
                  </a:solidFill>
                </a:rPr>
                <a:t>Kirlenmiş suların tanımlanması </a:t>
              </a:r>
              <a:r>
                <a:rPr lang="en-US" sz="1600" b="1" dirty="0" smtClean="0">
                  <a:solidFill>
                    <a:srgbClr val="0000FF"/>
                  </a:solidFill>
                </a:rPr>
                <a:t>(</a:t>
              </a:r>
              <a:r>
                <a:rPr lang="tr-TR" sz="1600" b="1" dirty="0" smtClean="0">
                  <a:solidFill>
                    <a:srgbClr val="0000FF"/>
                  </a:solidFill>
                </a:rPr>
                <a:t>ya da kirlenme riski altındaki</a:t>
              </a:r>
              <a:r>
                <a:rPr lang="en-US" sz="1600" b="1" dirty="0" smtClean="0">
                  <a:solidFill>
                    <a:srgbClr val="0000FF"/>
                  </a:solidFill>
                </a:rPr>
                <a:t>)</a:t>
              </a:r>
              <a:endParaRPr lang="tr-TR" sz="1600" b="1" dirty="0" smtClean="0">
                <a:solidFill>
                  <a:srgbClr val="0000FF"/>
                </a:solidFill>
              </a:endParaRPr>
            </a:p>
            <a:p>
              <a:pPr algn="ctr" defTabSz="457200" fontAlgn="auto">
                <a:spcBef>
                  <a:spcPts val="0"/>
                </a:spcBef>
                <a:spcAft>
                  <a:spcPts val="0"/>
                </a:spcAft>
                <a:defRPr/>
              </a:pPr>
              <a:r>
                <a:rPr lang="tr-TR" sz="1600" b="1" dirty="0" smtClean="0">
                  <a:solidFill>
                    <a:srgbClr val="0000FF"/>
                  </a:solidFill>
                </a:rPr>
                <a:t>(&gt;50 mg/l nitrat)</a:t>
              </a:r>
              <a:endParaRPr lang="en-GB" sz="1600" b="1" dirty="0">
                <a:solidFill>
                  <a:srgbClr val="0000FF"/>
                </a:solidFill>
              </a:endParaRPr>
            </a:p>
          </p:txBody>
        </p:sp>
        <p:sp>
          <p:nvSpPr>
            <p:cNvPr id="13" name="Rounded Rectangle 12"/>
            <p:cNvSpPr/>
            <p:nvPr/>
          </p:nvSpPr>
          <p:spPr>
            <a:xfrm>
              <a:off x="6089410" y="2005103"/>
              <a:ext cx="2901748" cy="686020"/>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defTabSz="457200" fontAlgn="auto">
                <a:spcBef>
                  <a:spcPts val="0"/>
                </a:spcBef>
                <a:spcAft>
                  <a:spcPts val="0"/>
                </a:spcAft>
                <a:defRPr/>
              </a:pPr>
              <a:r>
                <a:rPr lang="tr-TR" sz="1600" b="1" dirty="0" smtClean="0">
                  <a:solidFill>
                    <a:srgbClr val="0000FF"/>
                  </a:solidFill>
                </a:rPr>
                <a:t>Nitrata Hassas Bölgelerin Belirlenmesi</a:t>
              </a:r>
            </a:p>
            <a:p>
              <a:pPr algn="ctr" defTabSz="457200" fontAlgn="auto">
                <a:spcBef>
                  <a:spcPts val="0"/>
                </a:spcBef>
                <a:spcAft>
                  <a:spcPts val="0"/>
                </a:spcAft>
                <a:defRPr/>
              </a:pPr>
              <a:r>
                <a:rPr lang="tr-TR" sz="1600" b="1" dirty="0" smtClean="0">
                  <a:solidFill>
                    <a:srgbClr val="0000FF"/>
                  </a:solidFill>
                </a:rPr>
                <a:t>(4 yılda bir gözden geçirme)</a:t>
              </a:r>
              <a:endParaRPr lang="en-GB" sz="1600" b="1" dirty="0">
                <a:solidFill>
                  <a:srgbClr val="0000FF"/>
                </a:solidFill>
              </a:endParaRPr>
            </a:p>
          </p:txBody>
        </p:sp>
        <p:sp>
          <p:nvSpPr>
            <p:cNvPr id="14" name="Rounded Rectangle 13"/>
            <p:cNvSpPr/>
            <p:nvPr/>
          </p:nvSpPr>
          <p:spPr>
            <a:xfrm>
              <a:off x="1085125" y="2799053"/>
              <a:ext cx="3744870" cy="594354"/>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defTabSz="457200" fontAlgn="auto">
                <a:spcBef>
                  <a:spcPts val="0"/>
                </a:spcBef>
                <a:spcAft>
                  <a:spcPts val="0"/>
                </a:spcAft>
                <a:defRPr/>
              </a:pPr>
              <a:r>
                <a:rPr lang="tr-TR" sz="1600" b="1" dirty="0" smtClean="0">
                  <a:solidFill>
                    <a:srgbClr val="0000FF"/>
                  </a:solidFill>
                </a:rPr>
                <a:t>İyi Tarım Uygulamaları Kodu </a:t>
              </a:r>
              <a:r>
                <a:rPr lang="en-US" sz="1600" b="1" dirty="0" smtClean="0">
                  <a:solidFill>
                    <a:srgbClr val="0000FF"/>
                  </a:solidFill>
                </a:rPr>
                <a:t>(</a:t>
              </a:r>
              <a:r>
                <a:rPr lang="tr-TR" sz="1600" b="1" dirty="0" smtClean="0">
                  <a:solidFill>
                    <a:srgbClr val="0000FF"/>
                  </a:solidFill>
                </a:rPr>
                <a:t>gönüllülük esaslı</a:t>
              </a:r>
              <a:r>
                <a:rPr lang="en-US" sz="1600" b="1" dirty="0" smtClean="0">
                  <a:solidFill>
                    <a:srgbClr val="0000FF"/>
                  </a:solidFill>
                </a:rPr>
                <a:t>)</a:t>
              </a:r>
              <a:endParaRPr lang="en-GB" sz="1600" b="1" dirty="0">
                <a:solidFill>
                  <a:srgbClr val="0000FF"/>
                </a:solidFill>
              </a:endParaRPr>
            </a:p>
          </p:txBody>
        </p:sp>
        <p:sp>
          <p:nvSpPr>
            <p:cNvPr id="15" name="Rounded Rectangle 14"/>
            <p:cNvSpPr/>
            <p:nvPr/>
          </p:nvSpPr>
          <p:spPr>
            <a:xfrm>
              <a:off x="4974029" y="2799053"/>
              <a:ext cx="3166980" cy="601746"/>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defTabSz="457200" fontAlgn="auto">
                <a:spcBef>
                  <a:spcPts val="0"/>
                </a:spcBef>
                <a:spcAft>
                  <a:spcPts val="0"/>
                </a:spcAft>
                <a:defRPr/>
              </a:pPr>
              <a:r>
                <a:rPr lang="tr-TR" sz="1600" b="1" dirty="0" smtClean="0">
                  <a:solidFill>
                    <a:srgbClr val="0000FF"/>
                  </a:solidFill>
                </a:rPr>
                <a:t>Eylem Programları</a:t>
              </a:r>
            </a:p>
            <a:p>
              <a:pPr algn="ctr" defTabSz="457200" fontAlgn="auto">
                <a:spcBef>
                  <a:spcPts val="0"/>
                </a:spcBef>
                <a:spcAft>
                  <a:spcPts val="0"/>
                </a:spcAft>
                <a:defRPr/>
              </a:pPr>
              <a:r>
                <a:rPr lang="en-US" sz="1600" b="1" dirty="0" smtClean="0">
                  <a:solidFill>
                    <a:srgbClr val="0000FF"/>
                  </a:solidFill>
                </a:rPr>
                <a:t>(</a:t>
              </a:r>
              <a:r>
                <a:rPr lang="tr-TR" sz="1600" b="1" dirty="0" smtClean="0">
                  <a:solidFill>
                    <a:srgbClr val="0000FF"/>
                  </a:solidFill>
                </a:rPr>
                <a:t>zorunlu</a:t>
              </a:r>
              <a:r>
                <a:rPr lang="en-US" sz="1600" b="1" dirty="0" smtClean="0">
                  <a:solidFill>
                    <a:srgbClr val="0000FF"/>
                  </a:solidFill>
                </a:rPr>
                <a:t>)</a:t>
              </a:r>
              <a:endParaRPr lang="en-GB" sz="1600" b="1" dirty="0">
                <a:solidFill>
                  <a:srgbClr val="0000FF"/>
                </a:solidFill>
              </a:endParaRPr>
            </a:p>
          </p:txBody>
        </p:sp>
        <p:sp>
          <p:nvSpPr>
            <p:cNvPr id="16" name="Rounded Rectangle 15"/>
            <p:cNvSpPr/>
            <p:nvPr/>
          </p:nvSpPr>
          <p:spPr>
            <a:xfrm>
              <a:off x="3245627" y="3501336"/>
              <a:ext cx="2520586" cy="43172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defTabSz="457200" fontAlgn="auto">
                <a:spcBef>
                  <a:spcPts val="0"/>
                </a:spcBef>
                <a:spcAft>
                  <a:spcPts val="0"/>
                </a:spcAft>
                <a:defRPr/>
              </a:pPr>
              <a:r>
                <a:rPr lang="tr-TR" sz="1600" b="1" dirty="0" smtClean="0">
                  <a:solidFill>
                    <a:srgbClr val="0000FF"/>
                  </a:solidFill>
                </a:rPr>
                <a:t>Raporlama</a:t>
              </a:r>
              <a:endParaRPr lang="en-US" sz="1600" b="1" dirty="0">
                <a:solidFill>
                  <a:srgbClr val="0000FF"/>
                </a:solidFill>
              </a:endParaRPr>
            </a:p>
          </p:txBody>
        </p:sp>
      </p:grpSp>
      <p:sp>
        <p:nvSpPr>
          <p:cNvPr id="18" name="Rectangle 17"/>
          <p:cNvSpPr/>
          <p:nvPr/>
        </p:nvSpPr>
        <p:spPr>
          <a:xfrm>
            <a:off x="369192" y="5085184"/>
            <a:ext cx="8424935" cy="923330"/>
          </a:xfrm>
          <a:prstGeom prst="rect">
            <a:avLst/>
          </a:prstGeom>
        </p:spPr>
        <p:txBody>
          <a:bodyPr wrap="square">
            <a:spAutoFit/>
          </a:bodyPr>
          <a:lstStyle/>
          <a:p>
            <a:pPr algn="just"/>
            <a:r>
              <a:rPr lang="tr-TR" dirty="0" smtClean="0">
                <a:solidFill>
                  <a:srgbClr val="0000FF"/>
                </a:solidFill>
                <a:latin typeface="+mn-lt"/>
              </a:rPr>
              <a:t>Gübrenin depolanma, belirli </a:t>
            </a:r>
            <a:r>
              <a:rPr lang="tr-TR" dirty="0">
                <a:solidFill>
                  <a:srgbClr val="0000FF"/>
                </a:solidFill>
                <a:latin typeface="+mn-lt"/>
              </a:rPr>
              <a:t>koşullar altında araziye uygulama koşulları (suya doygun</a:t>
            </a:r>
            <a:r>
              <a:rPr lang="tr-TR" dirty="0" smtClean="0">
                <a:solidFill>
                  <a:srgbClr val="0000FF"/>
                </a:solidFill>
                <a:latin typeface="+mn-lt"/>
              </a:rPr>
              <a:t>, dondurulmuş </a:t>
            </a:r>
            <a:r>
              <a:rPr lang="tr-TR" dirty="0">
                <a:solidFill>
                  <a:srgbClr val="0000FF"/>
                </a:solidFill>
                <a:latin typeface="+mn-lt"/>
              </a:rPr>
              <a:t>veya karla kaplı </a:t>
            </a:r>
            <a:r>
              <a:rPr lang="tr-TR" dirty="0" smtClean="0">
                <a:solidFill>
                  <a:srgbClr val="0000FF"/>
                </a:solidFill>
                <a:latin typeface="+mn-lt"/>
              </a:rPr>
              <a:t>zemin, eğimli arazi, nehir yollarının kıyıları</a:t>
            </a:r>
            <a:r>
              <a:rPr lang="tr-TR" dirty="0">
                <a:solidFill>
                  <a:srgbClr val="0000FF"/>
                </a:solidFill>
                <a:latin typeface="+mn-lt"/>
              </a:rPr>
              <a:t>), hayvan gübresi miktarının </a:t>
            </a:r>
            <a:r>
              <a:rPr lang="tr-TR" dirty="0" smtClean="0">
                <a:solidFill>
                  <a:srgbClr val="0000FF"/>
                </a:solidFill>
                <a:latin typeface="+mn-lt"/>
              </a:rPr>
              <a:t>&lt; </a:t>
            </a:r>
            <a:r>
              <a:rPr lang="tr-TR" b="1" dirty="0" smtClean="0">
                <a:solidFill>
                  <a:srgbClr val="FF0000"/>
                </a:solidFill>
                <a:latin typeface="+mn-lt"/>
              </a:rPr>
              <a:t>170 </a:t>
            </a:r>
            <a:r>
              <a:rPr lang="tr-TR" b="1" dirty="0">
                <a:solidFill>
                  <a:srgbClr val="FF0000"/>
                </a:solidFill>
                <a:latin typeface="+mn-lt"/>
              </a:rPr>
              <a:t>kg N/ha’ı </a:t>
            </a:r>
            <a:r>
              <a:rPr lang="tr-TR" dirty="0">
                <a:solidFill>
                  <a:srgbClr val="0000FF"/>
                </a:solidFill>
                <a:latin typeface="+mn-lt"/>
              </a:rPr>
              <a:t>geçmemesi gerektiği </a:t>
            </a:r>
            <a:r>
              <a:rPr lang="tr-TR" dirty="0" smtClean="0">
                <a:solidFill>
                  <a:srgbClr val="0000FF"/>
                </a:solidFill>
                <a:latin typeface="+mn-lt"/>
              </a:rPr>
              <a:t>hususları yer almaktadır.</a:t>
            </a:r>
            <a:endParaRPr lang="en-US" dirty="0">
              <a:solidFill>
                <a:srgbClr val="0000FF"/>
              </a:solidFill>
              <a:latin typeface="+mn-lt"/>
            </a:endParaRPr>
          </a:p>
        </p:txBody>
      </p:sp>
      <p:pic>
        <p:nvPicPr>
          <p:cNvPr id="17" name="Picture 6" descr="C:\Users\a.koc\Desktop\SU KALİTE RAPORLARI\AYBALA_ormansu\su_yon_logo_trans_zemin.png"/>
          <p:cNvPicPr>
            <a:picLocks noChangeAspect="1" noChangeArrowheads="1"/>
          </p:cNvPicPr>
          <p:nvPr/>
        </p:nvPicPr>
        <p:blipFill>
          <a:blip r:embed="rId3"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39644942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lstStyle/>
          <a:p>
            <a:r>
              <a:rPr lang="tr-TR" sz="3600" dirty="0" smtClean="0">
                <a:solidFill>
                  <a:srgbClr val="FF0000"/>
                </a:solidFill>
                <a:cs typeface="Times New Roman" pitchFamily="18" charset="0"/>
              </a:rPr>
              <a:t>Hassas Alanlarda Su Yönetimi</a:t>
            </a:r>
            <a:endParaRPr lang="tr-TR" sz="3600" dirty="0"/>
          </a:p>
        </p:txBody>
      </p:sp>
      <p:sp>
        <p:nvSpPr>
          <p:cNvPr id="3" name="2 İçerik Yer Tutucusu"/>
          <p:cNvSpPr>
            <a:spLocks noGrp="1"/>
          </p:cNvSpPr>
          <p:nvPr>
            <p:ph idx="1"/>
          </p:nvPr>
        </p:nvSpPr>
        <p:spPr>
          <a:xfrm>
            <a:off x="323528" y="1052736"/>
            <a:ext cx="8229600" cy="5184576"/>
          </a:xfrm>
        </p:spPr>
        <p:txBody>
          <a:bodyPr/>
          <a:lstStyle/>
          <a:p>
            <a:pPr marL="0" lvl="0" indent="449263" algn="just" eaLnBrk="1" hangingPunct="1">
              <a:spcBef>
                <a:spcPct val="0"/>
              </a:spcBef>
              <a:buNone/>
              <a:tabLst>
                <a:tab pos="450850" algn="l"/>
              </a:tabLst>
            </a:pPr>
            <a:r>
              <a:rPr lang="tr-TR" sz="2800" dirty="0" smtClean="0">
                <a:solidFill>
                  <a:srgbClr val="FF0000"/>
                </a:solidFill>
                <a:ea typeface="Calibri" pitchFamily="34" charset="0"/>
                <a:cs typeface="Times New Roman" pitchFamily="18" charset="0"/>
              </a:rPr>
              <a:t>Nitrat Direktifine göre;</a:t>
            </a:r>
          </a:p>
          <a:p>
            <a:pPr marL="0" lvl="0" indent="449263" algn="just" eaLnBrk="1" hangingPunct="1">
              <a:spcBef>
                <a:spcPct val="0"/>
              </a:spcBef>
              <a:buFont typeface="Wingdings" pitchFamily="2" charset="2"/>
              <a:buChar char="ü"/>
              <a:tabLst>
                <a:tab pos="450850" algn="l"/>
              </a:tabLst>
            </a:pPr>
            <a:r>
              <a:rPr lang="tr-TR" sz="2600" dirty="0" smtClean="0">
                <a:solidFill>
                  <a:srgbClr val="0000FF"/>
                </a:solidFill>
                <a:ea typeface="Calibri" pitchFamily="34" charset="0"/>
                <a:cs typeface="Times New Roman" pitchFamily="18" charset="0"/>
              </a:rPr>
              <a:t>İzleme ağının yönetmelik hükümlerine uygun olması, </a:t>
            </a:r>
            <a:endParaRPr lang="tr-TR" sz="2600" dirty="0" smtClean="0">
              <a:solidFill>
                <a:srgbClr val="0000FF"/>
              </a:solidFill>
              <a:cs typeface="Times New Roman" pitchFamily="18" charset="0"/>
            </a:endParaRPr>
          </a:p>
          <a:p>
            <a:pPr marL="0" lvl="0" indent="449263" algn="just">
              <a:spcBef>
                <a:spcPct val="0"/>
              </a:spcBef>
              <a:buFont typeface="Wingdings" pitchFamily="2" charset="2"/>
              <a:buChar char="ü"/>
              <a:tabLst>
                <a:tab pos="450850" algn="l"/>
              </a:tabLst>
            </a:pPr>
            <a:r>
              <a:rPr lang="tr-TR" sz="2600" dirty="0" smtClean="0">
                <a:solidFill>
                  <a:srgbClr val="0000FF"/>
                </a:solidFill>
                <a:ea typeface="Calibri" pitchFamily="34" charset="0"/>
                <a:cs typeface="Times New Roman" pitchFamily="18" charset="0"/>
              </a:rPr>
              <a:t>Nitrat kirliliğinden etkilenmiş ve etkilenebilecek suların tanımlanması,  </a:t>
            </a:r>
            <a:endParaRPr lang="tr-TR" sz="2600" dirty="0" smtClean="0">
              <a:solidFill>
                <a:srgbClr val="0000FF"/>
              </a:solidFill>
              <a:cs typeface="Times New Roman" pitchFamily="18" charset="0"/>
            </a:endParaRPr>
          </a:p>
          <a:p>
            <a:pPr marL="0" lvl="0" indent="449263" algn="just">
              <a:spcBef>
                <a:spcPct val="0"/>
              </a:spcBef>
              <a:buFont typeface="Wingdings" pitchFamily="2" charset="2"/>
              <a:buChar char="ü"/>
              <a:tabLst>
                <a:tab pos="450850" algn="l"/>
              </a:tabLst>
            </a:pPr>
            <a:r>
              <a:rPr lang="tr-TR" sz="2600" dirty="0" smtClean="0">
                <a:solidFill>
                  <a:srgbClr val="0000FF"/>
                </a:solidFill>
                <a:ea typeface="Calibri" pitchFamily="34" charset="0"/>
                <a:cs typeface="Times New Roman" pitchFamily="18" charset="0"/>
              </a:rPr>
              <a:t>Nitrata hassas alanların belirlenmesi, </a:t>
            </a:r>
            <a:endParaRPr lang="tr-TR" sz="2600" dirty="0" smtClean="0">
              <a:solidFill>
                <a:srgbClr val="0000FF"/>
              </a:solidFill>
              <a:cs typeface="Times New Roman" pitchFamily="18" charset="0"/>
            </a:endParaRPr>
          </a:p>
          <a:p>
            <a:pPr marL="0" lvl="0" indent="449263" algn="just">
              <a:spcBef>
                <a:spcPct val="0"/>
              </a:spcBef>
              <a:buFont typeface="Wingdings" pitchFamily="2" charset="2"/>
              <a:buChar char="ü"/>
              <a:tabLst>
                <a:tab pos="450850" algn="l"/>
              </a:tabLst>
            </a:pPr>
            <a:r>
              <a:rPr lang="tr-TR" sz="2600" dirty="0" smtClean="0">
                <a:solidFill>
                  <a:srgbClr val="0000FF"/>
                </a:solidFill>
                <a:ea typeface="Calibri" pitchFamily="34" charset="0"/>
                <a:cs typeface="Times New Roman" pitchFamily="18" charset="0"/>
              </a:rPr>
              <a:t>İyi tarım uygulamaları kod/kodlarının hazırlanması, </a:t>
            </a:r>
            <a:endParaRPr lang="tr-TR" sz="2600" dirty="0" smtClean="0">
              <a:solidFill>
                <a:srgbClr val="0000FF"/>
              </a:solidFill>
              <a:cs typeface="Times New Roman" pitchFamily="18" charset="0"/>
            </a:endParaRPr>
          </a:p>
          <a:p>
            <a:pPr marL="0" lvl="0" indent="449263" algn="just">
              <a:spcBef>
                <a:spcPct val="0"/>
              </a:spcBef>
              <a:buFont typeface="Wingdings" pitchFamily="2" charset="2"/>
              <a:buChar char="ü"/>
              <a:tabLst>
                <a:tab pos="450850" algn="l"/>
              </a:tabLst>
            </a:pPr>
            <a:r>
              <a:rPr lang="tr-TR" sz="2600" dirty="0" smtClean="0">
                <a:solidFill>
                  <a:srgbClr val="0000FF"/>
                </a:solidFill>
                <a:ea typeface="Calibri" pitchFamily="34" charset="0"/>
                <a:cs typeface="Times New Roman" pitchFamily="18" charset="0"/>
              </a:rPr>
              <a:t>Nitrata hassas bölgelerde eylem planı/planlarının hazırlanması,</a:t>
            </a:r>
          </a:p>
          <a:p>
            <a:pPr marL="0" indent="449263" algn="just">
              <a:spcBef>
                <a:spcPct val="0"/>
              </a:spcBef>
              <a:buFont typeface="Wingdings" pitchFamily="2" charset="2"/>
              <a:buChar char="ü"/>
              <a:tabLst>
                <a:tab pos="450850" algn="l"/>
              </a:tabLst>
            </a:pPr>
            <a:r>
              <a:rPr lang="tr-TR" sz="2600" dirty="0" smtClean="0">
                <a:solidFill>
                  <a:srgbClr val="0000FF"/>
                </a:solidFill>
                <a:ea typeface="Calibri" pitchFamily="34" charset="0"/>
                <a:cs typeface="Times New Roman" pitchFamily="18" charset="0"/>
              </a:rPr>
              <a:t> Hassas alanlara tarımsal faaliyetler sonucunda ortaya çıkan ve nitrat içeren suların karışmasının engellenmesi için gerekli tedbirler alınmalıdır. </a:t>
            </a:r>
          </a:p>
          <a:p>
            <a:pPr marL="0" lvl="0" indent="449263" algn="just">
              <a:spcBef>
                <a:spcPct val="0"/>
              </a:spcBef>
              <a:buFont typeface="Wingdings" pitchFamily="2" charset="2"/>
              <a:buChar char="ü"/>
              <a:tabLst>
                <a:tab pos="450850" algn="l"/>
              </a:tabLst>
            </a:pPr>
            <a:r>
              <a:rPr lang="tr-TR" sz="2600" dirty="0" smtClean="0">
                <a:solidFill>
                  <a:srgbClr val="0000FF"/>
                </a:solidFill>
                <a:ea typeface="Calibri" pitchFamily="34" charset="0"/>
                <a:cs typeface="Times New Roman" pitchFamily="18" charset="0"/>
              </a:rPr>
              <a:t>Raporlama sisteminin oluşturulması</a:t>
            </a:r>
            <a:endParaRPr lang="tr-TR" sz="2600" dirty="0">
              <a:solidFill>
                <a:srgbClr val="0000FF"/>
              </a:solidFill>
            </a:endParaRPr>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19</a:t>
            </a:fld>
            <a:endParaRPr lang="tr-TR" dirty="0"/>
          </a:p>
        </p:txBody>
      </p:sp>
      <p:pic>
        <p:nvPicPr>
          <p:cNvPr id="5"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310424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a:xfrm>
            <a:off x="539750" y="0"/>
            <a:ext cx="8229600" cy="1143000"/>
          </a:xfrm>
        </p:spPr>
        <p:txBody>
          <a:bodyPr/>
          <a:lstStyle/>
          <a:p>
            <a:pPr eaLnBrk="1" hangingPunct="1"/>
            <a:r>
              <a:rPr lang="tr-TR" b="1" dirty="0" smtClean="0">
                <a:solidFill>
                  <a:srgbClr val="FF0000"/>
                </a:solidFill>
              </a:rPr>
              <a:t>İçerik</a:t>
            </a:r>
          </a:p>
        </p:txBody>
      </p:sp>
      <p:sp>
        <p:nvSpPr>
          <p:cNvPr id="5123" name="2 İçerik Yer Tutucusu"/>
          <p:cNvSpPr>
            <a:spLocks noGrp="1"/>
          </p:cNvSpPr>
          <p:nvPr>
            <p:ph idx="1"/>
          </p:nvPr>
        </p:nvSpPr>
        <p:spPr>
          <a:xfrm>
            <a:off x="539552" y="1556792"/>
            <a:ext cx="8229600" cy="4525963"/>
          </a:xfrm>
        </p:spPr>
        <p:txBody>
          <a:bodyPr/>
          <a:lstStyle/>
          <a:p>
            <a:pPr eaLnBrk="1" hangingPunct="1">
              <a:buFont typeface="Wingdings" panose="05000000000000000000" pitchFamily="2" charset="2"/>
              <a:buChar char="Ø"/>
            </a:pPr>
            <a:r>
              <a:rPr lang="tr-TR" sz="3000" b="1" dirty="0" smtClean="0">
                <a:solidFill>
                  <a:srgbClr val="0000FF"/>
                </a:solidFill>
                <a:cs typeface="Times New Roman" pitchFamily="18" charset="0"/>
              </a:rPr>
              <a:t>Hassas alan</a:t>
            </a:r>
          </a:p>
          <a:p>
            <a:pPr eaLnBrk="1" hangingPunct="1">
              <a:buFont typeface="Wingdings" panose="05000000000000000000" pitchFamily="2" charset="2"/>
              <a:buChar char="Ø"/>
            </a:pPr>
            <a:r>
              <a:rPr lang="tr-TR" sz="3000" b="1" dirty="0" smtClean="0">
                <a:solidFill>
                  <a:srgbClr val="0000FF"/>
                </a:solidFill>
                <a:cs typeface="Times New Roman" pitchFamily="18" charset="0"/>
              </a:rPr>
              <a:t>Kentsel Atıksu Direktifi&amp; Nitrat Direktifi</a:t>
            </a:r>
          </a:p>
          <a:p>
            <a:pPr eaLnBrk="1" hangingPunct="1">
              <a:buFont typeface="Wingdings" panose="05000000000000000000" pitchFamily="2" charset="2"/>
              <a:buChar char="Ø"/>
            </a:pPr>
            <a:r>
              <a:rPr lang="tr-TR" sz="3000" b="1" dirty="0" smtClean="0">
                <a:solidFill>
                  <a:srgbClr val="0000FF"/>
                </a:solidFill>
                <a:cs typeface="Times New Roman" pitchFamily="18" charset="0"/>
              </a:rPr>
              <a:t>Su kalitesi ve Sınıflandırma </a:t>
            </a:r>
          </a:p>
          <a:p>
            <a:pPr eaLnBrk="1" hangingPunct="1">
              <a:buFont typeface="Wingdings" panose="05000000000000000000" pitchFamily="2" charset="2"/>
              <a:buChar char="Ø"/>
            </a:pPr>
            <a:r>
              <a:rPr lang="tr-TR" sz="3000" b="1" dirty="0" smtClean="0">
                <a:solidFill>
                  <a:srgbClr val="0000FF"/>
                </a:solidFill>
                <a:cs typeface="Times New Roman" pitchFamily="18" charset="0"/>
              </a:rPr>
              <a:t>Hassas Alanlarda Su Yönetimi</a:t>
            </a:r>
          </a:p>
          <a:p>
            <a:pPr eaLnBrk="1" hangingPunct="1">
              <a:buFont typeface="Wingdings" panose="05000000000000000000" pitchFamily="2" charset="2"/>
              <a:buChar char="Ø"/>
            </a:pPr>
            <a:r>
              <a:rPr lang="tr-TR" sz="3000" b="1" dirty="0" smtClean="0">
                <a:solidFill>
                  <a:srgbClr val="0000FF"/>
                </a:solidFill>
                <a:cs typeface="Times New Roman" pitchFamily="18" charset="0"/>
              </a:rPr>
              <a:t>Ülkemizde Yapılan Çalışmalar</a:t>
            </a:r>
          </a:p>
          <a:p>
            <a:pPr eaLnBrk="1" hangingPunct="1">
              <a:buNone/>
            </a:pPr>
            <a:endParaRPr lang="tr-TR" dirty="0" smtClean="0">
              <a:solidFill>
                <a:srgbClr val="0000FF"/>
              </a:solidFill>
            </a:endParaRPr>
          </a:p>
          <a:p>
            <a:pPr eaLnBrk="1" hangingPunct="1">
              <a:buNone/>
            </a:pPr>
            <a:endParaRPr lang="tr-TR" dirty="0" smtClean="0">
              <a:solidFill>
                <a:srgbClr val="0000FF"/>
              </a:solidFill>
            </a:endParaRPr>
          </a:p>
        </p:txBody>
      </p:sp>
      <p:sp>
        <p:nvSpPr>
          <p:cNvPr id="6" name="3 Slayt Numarası Yer Tutucusu"/>
          <p:cNvSpPr>
            <a:spLocks noGrp="1"/>
          </p:cNvSpPr>
          <p:nvPr>
            <p:ph type="sldNum" sz="quarter" idx="12"/>
          </p:nvPr>
        </p:nvSpPr>
        <p:spPr>
          <a:xfrm>
            <a:off x="6553200" y="6356350"/>
            <a:ext cx="2133600" cy="365125"/>
          </a:xfrm>
        </p:spPr>
        <p:txBody>
          <a:bodyPr/>
          <a:lstStyle/>
          <a:p>
            <a:pPr>
              <a:defRPr/>
            </a:pPr>
            <a:fld id="{0C34E0AD-5604-467C-B558-877CD6E1824B}" type="slidenum">
              <a:rPr lang="tr-TR" smtClean="0"/>
              <a:pPr>
                <a:defRPr/>
              </a:pPr>
              <a:t>2</a:t>
            </a:fld>
            <a:r>
              <a:rPr lang="tr-TR" dirty="0" smtClean="0"/>
              <a:t>/28</a:t>
            </a:r>
            <a:endParaRPr lang="tr-TR" dirty="0"/>
          </a:p>
        </p:txBody>
      </p:sp>
      <p:pic>
        <p:nvPicPr>
          <p:cNvPr id="5"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lstStyle/>
          <a:p>
            <a:r>
              <a:rPr lang="tr-TR" sz="3600" dirty="0" smtClean="0">
                <a:solidFill>
                  <a:srgbClr val="FF0000"/>
                </a:solidFill>
                <a:cs typeface="Times New Roman" pitchFamily="18" charset="0"/>
              </a:rPr>
              <a:t>Hassas Alanlarda Su Yönetimi</a:t>
            </a:r>
            <a:endParaRPr lang="tr-TR" sz="3600" dirty="0"/>
          </a:p>
        </p:txBody>
      </p:sp>
      <p:sp>
        <p:nvSpPr>
          <p:cNvPr id="3" name="2 İçerik Yer Tutucusu"/>
          <p:cNvSpPr>
            <a:spLocks noGrp="1"/>
          </p:cNvSpPr>
          <p:nvPr>
            <p:ph idx="1"/>
          </p:nvPr>
        </p:nvSpPr>
        <p:spPr>
          <a:xfrm>
            <a:off x="73429" y="875577"/>
            <a:ext cx="5865731" cy="4840303"/>
          </a:xfrm>
        </p:spPr>
        <p:txBody>
          <a:bodyPr/>
          <a:lstStyle/>
          <a:p>
            <a:pPr marL="571500" indent="-571500" algn="just">
              <a:lnSpc>
                <a:spcPct val="80000"/>
              </a:lnSpc>
              <a:buNone/>
            </a:pPr>
            <a:r>
              <a:rPr lang="tr-TR" sz="2800" dirty="0" err="1" smtClean="0">
                <a:solidFill>
                  <a:srgbClr val="FF0000"/>
                </a:solidFill>
                <a:latin typeface="+mj-lt"/>
                <a:cs typeface="Times New Roman" pitchFamily="18" charset="0"/>
              </a:rPr>
              <a:t>SÇD’ye</a:t>
            </a:r>
            <a:r>
              <a:rPr lang="tr-TR" sz="2800" dirty="0" smtClean="0">
                <a:solidFill>
                  <a:srgbClr val="FF0000"/>
                </a:solidFill>
                <a:latin typeface="+mj-lt"/>
                <a:cs typeface="Times New Roman" pitchFamily="18" charset="0"/>
              </a:rPr>
              <a:t> göre;</a:t>
            </a:r>
          </a:p>
          <a:p>
            <a:pPr marL="571500" indent="-571500" algn="just">
              <a:lnSpc>
                <a:spcPct val="80000"/>
              </a:lnSpc>
              <a:buFont typeface="Wingdings" pitchFamily="2" charset="2"/>
              <a:buChar char="ü"/>
            </a:pPr>
            <a:r>
              <a:rPr lang="tr-TR" sz="2400" dirty="0" err="1" smtClean="0">
                <a:solidFill>
                  <a:srgbClr val="0000FF"/>
                </a:solidFill>
                <a:latin typeface="+mj-lt"/>
                <a:cs typeface="Times New Roman" pitchFamily="18" charset="0"/>
              </a:rPr>
              <a:t>Ötrofikasyon</a:t>
            </a:r>
            <a:r>
              <a:rPr lang="tr-TR" sz="2400" dirty="0" smtClean="0">
                <a:solidFill>
                  <a:srgbClr val="0000FF"/>
                </a:solidFill>
                <a:latin typeface="+mj-lt"/>
                <a:cs typeface="Times New Roman" pitchFamily="18" charset="0"/>
              </a:rPr>
              <a:t> değerlendirmesinin yeterince güvenilir olmadığı su kütlelerinde SÇD kapsamında veya KASAD ya da Nitrat Direktifi doğrultusunda ileri izleme ve araştırma yürütülmelidir. </a:t>
            </a:r>
          </a:p>
          <a:p>
            <a:pPr marL="571500" indent="-571500" algn="just">
              <a:lnSpc>
                <a:spcPct val="80000"/>
              </a:lnSpc>
              <a:buFont typeface="Wingdings" pitchFamily="2" charset="2"/>
              <a:buChar char="ü"/>
            </a:pPr>
            <a:r>
              <a:rPr lang="tr-TR" sz="2400" dirty="0" err="1" smtClean="0">
                <a:solidFill>
                  <a:srgbClr val="0000FF"/>
                </a:solidFill>
                <a:latin typeface="+mj-lt"/>
                <a:cs typeface="Times New Roman" pitchFamily="18" charset="0"/>
              </a:rPr>
              <a:t>Nutrientlerin</a:t>
            </a:r>
            <a:r>
              <a:rPr lang="tr-TR" sz="2400" dirty="0" smtClean="0">
                <a:solidFill>
                  <a:srgbClr val="0000FF"/>
                </a:solidFill>
                <a:latin typeface="+mj-lt"/>
                <a:cs typeface="Times New Roman" pitchFamily="18" charset="0"/>
              </a:rPr>
              <a:t> iyinin altında göründüğü ve ilgili biyolojik kalite unsurlarının iyinin altında olduğundan emin olunmadığı durumlarda ileri izleme ve araştırma yürütülmelidir. </a:t>
            </a:r>
          </a:p>
          <a:p>
            <a:pPr marL="571500" indent="-571500" algn="just">
              <a:lnSpc>
                <a:spcPct val="80000"/>
              </a:lnSpc>
              <a:buFont typeface="Wingdings" pitchFamily="2" charset="2"/>
              <a:buChar char="ü"/>
            </a:pPr>
            <a:r>
              <a:rPr lang="tr-TR" sz="2400" dirty="0" smtClean="0">
                <a:solidFill>
                  <a:srgbClr val="0000FF"/>
                </a:solidFill>
                <a:latin typeface="+mj-lt"/>
                <a:cs typeface="Times New Roman" pitchFamily="18" charset="0"/>
              </a:rPr>
              <a:t>Bu durumda, biyolojik değerlendirmede güvenirlik düzeyi arttırılmalı ve gerektiğinde </a:t>
            </a:r>
            <a:r>
              <a:rPr lang="tr-TR" sz="2400" dirty="0" err="1" smtClean="0">
                <a:solidFill>
                  <a:srgbClr val="0000FF"/>
                </a:solidFill>
                <a:latin typeface="+mj-lt"/>
                <a:cs typeface="Times New Roman" pitchFamily="18" charset="0"/>
              </a:rPr>
              <a:t>nutrient</a:t>
            </a:r>
            <a:r>
              <a:rPr lang="tr-TR" sz="2400" dirty="0" smtClean="0">
                <a:solidFill>
                  <a:srgbClr val="0000FF"/>
                </a:solidFill>
                <a:latin typeface="+mj-lt"/>
                <a:cs typeface="Times New Roman" pitchFamily="18" charset="0"/>
              </a:rPr>
              <a:t> eşikleri gözden geçirilmelidir. </a:t>
            </a:r>
          </a:p>
          <a:p>
            <a:pPr marL="571500" indent="-571500" algn="just">
              <a:lnSpc>
                <a:spcPct val="80000"/>
              </a:lnSpc>
              <a:buFont typeface="Wingdings" pitchFamily="2" charset="2"/>
              <a:buChar char="ü"/>
            </a:pPr>
            <a:r>
              <a:rPr lang="tr-TR" sz="2400" dirty="0" smtClean="0">
                <a:solidFill>
                  <a:srgbClr val="0000FF"/>
                </a:solidFill>
                <a:latin typeface="+mj-lt"/>
                <a:cs typeface="Times New Roman" pitchFamily="18" charset="0"/>
              </a:rPr>
              <a:t>Her durumda, eyleme geçmek için </a:t>
            </a:r>
            <a:r>
              <a:rPr lang="tr-TR" sz="2400" dirty="0" err="1" smtClean="0">
                <a:solidFill>
                  <a:srgbClr val="0000FF"/>
                </a:solidFill>
                <a:latin typeface="+mj-lt"/>
                <a:cs typeface="Times New Roman" pitchFamily="18" charset="0"/>
              </a:rPr>
              <a:t>ötrofikasyonun</a:t>
            </a:r>
            <a:r>
              <a:rPr lang="tr-TR" sz="2400" dirty="0" smtClean="0">
                <a:solidFill>
                  <a:srgbClr val="0000FF"/>
                </a:solidFill>
                <a:latin typeface="+mj-lt"/>
                <a:cs typeface="Times New Roman" pitchFamily="18" charset="0"/>
              </a:rPr>
              <a:t> tüm belirtilerinin ortaya çıkması beklenmemelidir.</a:t>
            </a:r>
          </a:p>
          <a:p>
            <a:endParaRPr lang="tr-TR" dirty="0">
              <a:latin typeface="+mj-lt"/>
            </a:endParaRPr>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20</a:t>
            </a:fld>
            <a:endParaRPr lang="tr-TR" dirty="0"/>
          </a:p>
        </p:txBody>
      </p:sp>
      <p:pic>
        <p:nvPicPr>
          <p:cNvPr id="5"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sp>
        <p:nvSpPr>
          <p:cNvPr id="7" name="AutoShape 4" descr="data:image/jpeg;base64,/9j/4AAQSkZJRgABAQAAAQABAAD/2wCEAAkGBxQSEhUUExQVFBQUFBUWFRcVFxQUFRUUFBUWFhQVFxQYHCggGBolHBcUITEhJSkrLi4uFx8zODMsNygtLysBCgoKDg0OGxAQGywkHyQsLCwsNCwsLCwsLCwsLCwsNDQsLCwsLCwsLCwsLCwsLCwsLCwsLCwsLCwsLCwsLCwsLP/AABEIAMMBAwMBIgACEQEDEQH/xAAbAAABBQEBAAAAAAAAAAAAAAADAAECBAUGB//EADQQAAEDAwMDAwIEBQUBAAAAAAEAAhEDEiEEMUEFUWEicYETMgaRobEjQsHR8BQzUmLh8f/EABkBAQADAQEAAAAAAAAAAAAAAAABAgMEBf/EACQRAAICAwACAgIDAQAAAAAAAAABAhEDITESQSIyBHETUWEj/9oADAMBAAIRAxEAPwDzsiE/1DskPKYlWKkgp3+FLSUrijvotzB2UNq6FEumfR9X1Tb6TaQ0uN3A3/dCpaiOBHsqjiiMqwFIDaqvJFoQCAkKijKAe5NKinCAeU8zj909TfGfIUEARlQjn0f8YmPKk5s/bkH5QmrQpV26dtxALnbNjnweEboJDUemVHcK51DplUkOdbgAenx38qxT0FR9K/U1jSuPppgxLe8BVtT05rG3UKs7/wA3HkLlf5UPKjpX40nGyhT0ouh5tHft+hQHZmERurv9LoDv3QhhdKd7OZqhgwo+nqDMzntuhFyhKkGhpdIHHOy1RoaQ5C581Xx6Ve03RtTVbd9OqR3DHkfmAs5WSn/hfq9NY4YKx9ZoSz2V3U9I1lCLqVUCOWP2547IVDqAqC07qIyfCWZJTtKLqqcFNpWSVqVNLQ0ARgS4+FdZoXgB0gCTiJgiP7ovT3Fo9IBnf/IV6m+Gl0fHYntPuuHJkd6OqEElsy6mjefO6ytXQ8Qur07+GgniYBG/Od+FmdRaA4/O/wD4mLK7pjJiVWjm8xHEzHnuo0zBRdS4AlBJXacpZeJO4/JJU7kyUAzikohSUgLQeQcKZO57qFJpdhoz2kZUXOPKitgjCI6iQJQ2sJmON1JoI3cT4UgYMVmlpwabnFzQQQIMyQeWx8YPfwq7sx2UXlAFt7IbkqYJSc1ARU2tHJhMAnY/2KAekMqx0HqDRqvr1GCo2g02McJaXQQ2QfOfhVZVv8LdNFYvpyA949JJgXNkwcbnhZZ78HRphpzSfAHVOrVKzy95yT7AeAOAjdEBfUDc+rHwq+q6ZUa4hzHNM8ghdl+F+g/6e2vX2Hqaww0HmXuOGtjOV5UpRSSj09rxe3LhxvVdKKdRxaTh0JgVo/iXqFOrUeKIFpeSXxAcZ2Y05sHc79o3zQV62JNRVniZGnJtB9VUBOBAAA/uVPp+jNR0bDk9gq2ey1NHWsYSFaTpFF02+n1WUgLRawjNV9oLyCf9txmAN9pKap+IAzJ1FS835AMSXRf9zZJbOw7D2y3MdVY0j7WzaOAfCxatAg53XPHH5vyky7fqjrNL1ZmRTqlgc0kxeyXAmxptmRBJjAzCra/SB81A4OeCRLcy0QBfPqknae+Fm9J0snZT6m803gtwZ4wRHlVliUfqyU76T6h002ktklsB7SIc0kA7cjO6zNLId5/qtunqXuaPVDohp9zkOnjA/JUNWQ71RDm4Mf8AIchbY5t/GXSjr0bmjdE5MHEjJBMbEbpqmpBOfScDYQe+w7LI0uuJPqcSSSSSZJJ3Jncq7rK7SAZmBAAnaN8+VzSxOMjqjkTiW6NdtsDcGNp29+OVmavUGSHRn/JQP9W4NEE/dPH7oWorNIJdh0C3sc7R38+Cr48fyspPJaoqVQDlJ+lcGCoYDCSB3J8DkYP+FRNTEIBJ+F1nOMQElIJKQIJAqKIKfpLpGDtIn3jsgD6S3NxjGPf8igFyhKSAK16YlM1pKZASSTSkgCU3Qk852QwU8oAjXouoeHGQAPZV08oBQn09U03XNz3Hf54KINU4UzT/AJXODj3kCB4QQgOx0f4xwL3PBaIFzG1I+SFj/iXrTtS4CXFgNxuEXP8A+R/oFkfUTXkrKODHF2krNJZZyVNjJJKTKZOACfbK1MxrlZaZZCqkItB2VDVgs9H6r9M2O2J+FvDS06pwY7kzAmN49xnyqjeksDWGJqVZt/6gRLv87qOs1tKhEA1XZDgJY2CDh0QS4ODdsYXK5NOo9LrmzVo6em1noey4kiHB42B5jfHb5WJW6NqKri+0OaN7XNcQO5aDP6IdP8Sv/loMaLi4CX9rYOZ28rW6dr/qxILX8nMZklwIIh2doiczwo/6LbQ+LKtXSfw/bnysam6Zjb911P4g1T3UnOcGAiZc3Z+SOMGI38iVx3Tycyrwfk7RWWtCOCj0tWQmL84AhCcF0EE6uoJ2QnulRJUSlAJQZc4DGe+ApVDjf4QJTSpApSSSQCCdOmQCTpAJ4QB9MROUOrulRbkTsnqiHf8AshAQhO0K1p9UG/y3SxzYJ5c0gOGOJBjxxuBCjAmUsDQOyjCkXYUS1ATwoEqMJ0AoT2GJgxtPE+6U5U2NJ5P54QDU6ZJwtDT6DzHfwiaVrWjzH6q7Q0wn1wZaTB25yD8LGeVLRpHHZk1dJ5BHBQXMezIweCQDHkTsfIXRu0LSRJkD7RuTkAe2FXraciLZI5uz3kSMqi/Ii9Ms8Lqzn6riTnJ5PJPJKVE5CNrKMGeCqzSukxNR+qJqEyBDLROfy7Fa2n6J9Wm0yCefdc6dK6p9u6u0qmt04/2a1sTmm8C3vMbeVzyTjK0Sv0ben/DkH1QAN1Zq1aVFuSB+65Wp+J67pAET3WfXpVahl5JUpSfQ5L0dDpeql9QsacGYO8TMgA4zKoaylbdt6XFuNjGxRunaS2mXEZxHug9QPqfkOJgmNpI/dVivHIPWzNlJxUZSAXSQMnhHZRIgkYO3ZQ1O/wDhUAFanIhRR69GxxackR+qAH8JKRekgAp00KVqkDEqbBiSohSlCB3mEwEqJToSIK6db/C+nY2bpuj1c49s/oFTancUBOm9SempVI4TPrF26gDNKljsd0KVa0dJryQ54pgNJkiZjgCRJzsJPhSCGqdTn+EKgbGfqWTPMFmIVjRULkLR6a7J294+FsMY4MENtGNxnif3WeTIoLZeEHJlvpdEZIi4yBI2xnBwrLQGua6R9tvEQeInJ8f2VWmQwAZcfGM/Huna6SCRucXSYMck/wCZK4Nu2dfKQ9gLsOxwN+UWowEemTPH9h287qnW+pdLRz8EeyLU9USQAcgwBMcb+NkkrCddMvqbfTgQPfY8+yzdNSucAtLqlVrn74MZPqjEE43VV1jahFN17QTDrS2R7HZd2L6o5Mn2ZsaTqr2EtpH6TG2guaBe52Z9UXD4V53VSCHVNQ9siSGtc5wy3kn78Eg+d1yDNQWVCTtyun01ajWaJiVhKFyuRCao0NL+JnPpfQNHTUtHJva138eqSTDgLXG/7fURAg7YCE/RUXmxjTTcN3PeLIABl0gGTmCIBjbcqA0NFuZVXqHVqQhlxgwO4GcGOdzjypnJ9iWVLrH65WbQb9ORd8LAe9tnNx9ojgd1Y6to7nh0uduDd9wLTBJG43H5qlWxgK+JeXyKS7QBqk3z3woJSuggMXGABMDPyUJxndSY5CJUAPSoXAnsJOQP33Qn1iQAYgbQAPzIGflRuTICUpkyZSB4SKRSQDtCRSBSKAnICLQrNDXgtuLmw0zFrpBmIyMbIAEpzhCBgpSopISElRJTJwEAkWlSmSNmiTxEmB/RLT0riR2BOB2En9JUKbyNiRODBIkbwe+w/JAaemM2siQSC6N4/sthjQTidsAzIz43EQszTsbcz1N+2fTHpPbO606eoIi0hpjx/VcGZ3PZ14vqExMGMnEznsfCJqKTrd2xOMi78tgqlNz5D35aZgYyM4xsrv8ArA50lrZH2hsDbYN7DnbOVkk1w0ck+laq4x6p24xJ4j4WfWrED7SMnJnbHO3Cv6+sInBMCSe/ieFlamqXGLyBGA4ixq2xQTMckmim9kmAtzQaajTt9H1qmSWk2sAG8ndYumPq75Of6pUNS76haTg4+F0ZG0tHOns691KhVAZ/p6ALnEF12wtuvaC6YBwTkYPusHVfhu4fwDUFSTFMAuuiNoEs5wZ7TtMNdoiQCDIVvpPV3g2VSXNOJMTwMuOdpAPG/CycZL5J2T+znXaGvJa8uBBggyCCNwQdlZ6d0IueJ/VdV1fTyG2Nc54aL3SXTAH3EncCPtEATtCDpmGmwudvHPCtHInG0R/HsyteAAwglpIcHHh8AyJmckAwVhvdK1eoakODG/8ACTMZJJ/+rKcFfB9QyKZStTtatiCAShIpBAIsUS2EVzDjx8/on1Na63AFrY4yZJJMDO/M9lAAJJJKQMnlMpMQCCMXY4UazIjY+37KbdPNMvvZIP2Sb4/5RER8qABSTBOpBap02Gm4l1rwW2gh0PacODSBAIwcxiecKtKZJASBUrgoKVqAe7smShMgLOnqwtfT6j7bhc6cxOeInusFpV/S1Tm2SYyBM48LHLjUi+ObizR1FdxdjYDI4BycScz+6anScfUJwQZkHPAcOFXfrcWkRnM5PbfCrnVRNuJ99lisUuGryRNBuoIlrXQSLTLQ6OCGkH/JR6Ojosg1rnHlo3KytG83Awhv1TnagXHwtHHwWjJzs67pemZUJDaNEgsuDbnfUEkAN3Gc7iY7LH630mnH1aL7dzY4EbGCGv2PzB+VX6kHDLY/zyrvQuuPuayo6IIN2ZIZba1xGbQASAASSGjbbOUZpWnYtcZT6Z1prRa8LUNag7JgKt+JemA1HPuBLnGRDWE/9g0OMtMH1dwcCROEzo73uABOfdXjtWmVbadHSDXepzgXPYz1YGG5BAJGY/LZZXUesmtAbgTjyrL9N/p2Pb6nBsXOBi1zmwffjKyGODJGCqY4Jthtka5OSd0Ci3unq1JUWldaVIgPTcy4TJAImBJic/ohaktuNl1k4uADo8gYUgQNk9UAdjscGeFCBWU2M7qBThSAtSI8oVJkmEjPwpUXwUA7qWUlY+t4CdLBnNRCEMItNhJAGSSAB3J2CkEHJpR9ZpnU3ljwWvb9zTgg9iggIAgoG27hQUuRJONhwojKAQCm2kV1HQOgNtFWvBa7DGBxBc4tc5geWgxMCG4JmcAErardQp6cWgig226ynJL3G7FRvqAcHMtl2wPusZ5lF0tsvGF7Z55CQK6v8Sao6ttOxrnOY0BzvVaTAGGkQ3zGPdc3X0j2fc0haRlaKtUAuSShSDD2ViBgjUdS5pljnNInLSWnO+QhspkmIXUdK/CRqNlzw3+nuqtpdFHM06ZcYW9p9PTotl4ucYgcZWi/8MfSfa2qyo+JsaZd+S5zqVV5rBpkWnZZyna0WWjo9NW+oQGsogXNbZ6g9xcYkOAx+RWX+IuhODi+kPUwkOpglzvSJMG0A843wcIepMNkAfKu9I6iarTSIBdBgueGtDSSXuIiXvAJgzMDwsZKcV5XaJtPQHo+qZVZDkSt0YzLf0wfzWb1TS/RqksFgIDrQSQJHc8c/KhS67VBAgrRN9RW60zra+nvYGBo+1gktLnDDBBe7Iw15kHPaETT9VoaJswHVT/XzwFjazqh+gS5zhViWifTIcMA+O3cFc3QoXuvqOJWWNNpp8stKX9F7XdXdWvDi2L3OwN5M5KzpJKJqGtB9KHTfBBG4XVCCitFN+xOpkGHAgjcHBHwp1azHYYxzS0wZM3eQn1mrfVeXvMuMScDYQBA8ISsBKTQFAqTEBOpTbGDnsgKzqxTn+HdH/aCfzG6G5oiRM8zEfCAdleGOba03QZMyI7Z90IMMTGMZ4zMfsfyUEelqCGln8pIJwNwCBnjcoAdxSRCG+UkIKrUeiSMiccicHgzwiVNOwU2ubUaXH7mQbmmTzt2/Pwm02sdTDg0iHCHAgEHBHPuUJG1Gpc8C5xcGyGyZid0KJSRWMESTHAHJP8AZABVvplJjqgDyQ3mBLjA+1o7kwPlVXBaf4bqOFdgbTNQuIba0S4hxAcAO9tw+UfAjpOs6oUKf0mNAbUDokPbUa5tgcfUTdn+acEYAWZpdMGj6lUyd85/wrT/ABLoKlOpT+oCW2AA5IuBMgeogEemRhc31WuXODQTC5caqH+vprN/I2W9SdMCGMIxG/5qzp67KpIJvc5h/wBwEAOGwbbGSVgvcQ0KrT1brt+RtgiNiD3UrE+pkOZvavorG+sXACL2uGWkidxgjeD4Qma/TgWincRuf/VdfXdUoOdc76jgfqOOb4HJJ9WACABifCwOikBpkTP5qIzlJU+oS1w3n6Jn3MY5r2gPcxwyGnY44WD1PqlStVDWyABsDie+Fuaau+o0uEl4NswHEiDBdJwMFsc2rBoEU67ge58fokZN6l1FJKzQ6eyy0PHqBJDmg33nbIyZ2HYkKr1yk42Vi4udMODhDomGkmcng448q5rqUm4THcb+D7qzqdNdQdUFMFgkA5Lg4lubjnAMH+XBwcERJeLTXsRQHT0xVpxyqNLSOZUaQJIcIG0mdp7J9Frvpz2Wr0/rFN7h6bjIgbS7+XPGYytFJrpOiz1u402hxvhxyX3k7z6oiScxyB4UNB02m1pq1R6W5A2u8Kb9fRo5fdn1NDwARlwEAbiDv7rN1fW/rnAhgGyxhJ+FF34oJ16u2BTNsM9bLckXAyCflYgIP8zWgDcmE1c7nk/Kr8SunHDxjRk3bHcPlQIVio9sMtBBg3zyZxHwi6HSmo6FpYSA6fSueYaCStFnRDNrqlNr5gtySDwCWg5OwG5V2oxrQ5pIbTpwXDIdUP8AxkcLNdqW7QbA65oLiOZPv7+VzvLJuoI2UIpfJhNV+HntBddTIBggvDHT2sfDv0WS4nY8LXd1VnrMGXNLWy4ObBEQ6RJjP6LGuWmNzf2RnNRX1GStRdRUBeS0Q0kwOw7KDieFoVBkJEKZ8pV6lxnbEAcD2QA5SSSUgnp6obMicGPBPKGSnMKCgEipUnkKISCkgPQa03XOthpLcEyeBAH9tlY6RqqlOoPpEhzvTIw6HESAeCRifKpAqdN0EHMeDBjweFAOq6honsEn6DGFxH06FRzxgCC8EAFwBi5ojKyhS9YwukoVBqaDJuLwLXQ0Q19rTa3EvcWx+88HA1rXUye454I4I8LlhLyVe0atVTXCxrNG0sJLw1zRIBBId/1xsVz7d1ttrteI5jKq0+lve8NY0ucdgOf/ADyt4vWyj2b3Q6P8PJLQ9xktDvU0AAyQPfE9lj9NZMgdyF0Wre+hQcGMADWxcakvbd6HGWuLZJuNoxz78bpNeaT87Lmx7lKS5ZpPSSOq6Jpy0VAGhzjH3MvbaDsBw4k8TiccrnOo07aji0Ra4iM8GDuT27ldhR1gsaO4lwAdIu8jafQJHaD3WG3o1R2LTn5Ux+UpMiS0qB9L6i18NO5gZ7laurJe5zWxbsz1yIGBFuD6J34nCya34a+k4FxmocwM2DOXR3OIVDVdQNN9tMAwYLmj0k9x+qh/KSS9FeLZ0VD8M3iXuDBySou0Omo+qJptlpduXudGWjtxKxqfU6rsPJLeAhaisXfcdthwFLjKbr0T5L0gOqpfWqFxJDdmgmbW/wArZ8BTexrNkIVPKE5y6FBIoJxlNKe5LdXBFzpKv0HkMNpys9wVimLmxMKJcC6WA8Ojnvnc/wBVR1OXK/0ihc60FW+s9GNPJIyscUktGk17MC1JW6mjimKkggutjNwP7R7fPmqAtzMUKTHQkQlKAeq7ZNqXNLvRMQNwAbo9WBiJmPAHKGUyAe1JNamQE/poRCsabSmocODYaTmYNoJieNtzhAcUIGRqdCWlwLcHLZAd7gHf4UbEmmEJHsTghRL04AQF/pPV6mnLjTcW3Ag7HfmHAgHzC7ehrqVdgaIrCRTp06p/jTaS58jNu0Q7+UTvjzoBSp1HNILSQQZHgjYhZZMXltaZaMqOm1XRqd8sL2n6d9rfUDEgjuMjeTHla+mrhrRTJFKm+HEt/wBx7QQRcScgg7bY2XEv1lVw/wB1+xH3O2O49vCC3RvJBLyY2krF4Zvsi38iXEdlqumMquvdUaAYmSTsACSSZzH6qFXpeltkXVC1pcXfYwNHafuMT48rnWvc3mfdR1etc8AOM24A2AHaFPhN6XCPJf0G6p1EAgUGkNwXEj8mgTgKxpOv1gIDoPtn9VlMrKTqp7LRYUtFG2/Zq6/rby0NaLN7ng+t87gnsVkMqgf09kJzid0yvDHGK0O9DOr9kMuJSp7ol2MiMq4IMajOiEMVMqRQEbVGo1IolKmXIAAlEpPhEq0S1AKAuUq1mW4Ks1Nd9SDWcfGY/RZ9E5VnW6ZsAlZTSWy0W3ohq6Q3GVUaFZbVlpCrBaRdoq+lhlEOmXBsDd3vsByd1VIR61s+nt+vKA4qUCJTtaTsCfbPypW7f3H7cfKJSrvp5a5zCREtJaY7SEACElKUkBBpIGMA4PkKICO3Un6ZZEyWkGTi2ePkoLEAQbI1DVBrXNsa4uiHGZbE7RzMfkq7nKCAPW+PhCTBOApBJqk4RkqRPjCiHqAImFL65CipEgoB31CoJiVb0NewmaYeC0jJgT5xkeEBXhTDsIZUVIC0mA7mAj1dMC530yXNEZMfJ9MiJVVoB3VygQ0QDuI2kwoYKgCUp3KCkFrT1WgODm3SMGYLT3QA9RCkGqAO4qzpK9oJG42Vf6J7KTWOHH7owav0nFofUP8ADfgOgNaHciVRr9Pc04FzeHM9TSPcYUdPXtLZuc0EktmAJH3CcStbT65nrh/0gS0hlz2SOXfwzE9/hc3nPH1WjXxjL2Z2h0LnnDT5MbKzrLSYn0sG/BPaeVZ1PUGvpkurO+pltsubMYb6QAII55lZGt1j3gNNrWMiGt5PcqHKWTSRNRh7AsqekxyhgJOfOyRC6UqVGIxCinTKQTu7J6hlRDoT3ygBwmU4SQAlBJJSVFypFJJQShBSZukkgDVRGyDKSSEkkgEkkAwVimYCSSMgk8IEZTpICVQQVKk5JJANWOUNJJAO1XdC0HdJJRLhK6Wq7yJAwjVxge39E6SwTNmZOraqYeQkkt0YkvqnumCSSkBtMPUFd6iwCmwgZMynSUPpHszVIhJJSSCenYkkhBZtCSSSgg//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data:image/jpeg;base64,/9j/4AAQSkZJRgABAQAAAQABAAD/2wCEAAkGBxQSEhUUExQVFBQUFBUWFRcVFxQUFRUUFBUWFhQVFxQYHCggGBolHBcUITEhJSkrLi4uFx8zODMsNygtLysBCgoKDg0OGxAQGywkHyQsLCwsNCwsLCwsLCwsLCwsNDQsLCwsLCwsLCwsLCwsLCwsLCwsLCwsLCwsLCwsLCwsLP/AABEIAMMBAwMBIgACEQEDEQH/xAAbAAABBQEBAAAAAAAAAAAAAAADAAECBAUGB//EADQQAAEDAwMDAwIEBQUBAAAAAAEAAhEDEiEEMUEFUWEicYETMgaRobEjQsHR8BQzUmLh8f/EABkBAQADAQEAAAAAAAAAAAAAAAABAgMEBf/EACQRAAICAwACAgIDAQAAAAAAAAABAhEDITESQSIyBHETUWEj/9oADAMBAAIRAxEAPwDzsiE/1DskPKYlWKkgp3+FLSUrijvotzB2UNq6FEumfR9X1Tb6TaQ0uN3A3/dCpaiOBHsqjiiMqwFIDaqvJFoQCAkKijKAe5NKinCAeU8zj909TfGfIUEARlQjn0f8YmPKk5s/bkH5QmrQpV26dtxALnbNjnweEboJDUemVHcK51DplUkOdbgAenx38qxT0FR9K/U1jSuPppgxLe8BVtT05rG3UKs7/wA3HkLlf5UPKjpX40nGyhT0ouh5tHft+hQHZmERurv9LoDv3QhhdKd7OZqhgwo+nqDMzntuhFyhKkGhpdIHHOy1RoaQ5C581Xx6Ve03RtTVbd9OqR3DHkfmAs5WSn/hfq9NY4YKx9ZoSz2V3U9I1lCLqVUCOWP2547IVDqAqC07qIyfCWZJTtKLqqcFNpWSVqVNLQ0ARgS4+FdZoXgB0gCTiJgiP7ovT3Fo9IBnf/IV6m+Gl0fHYntPuuHJkd6OqEElsy6mjefO6ytXQ8Qur07+GgniYBG/Od+FmdRaA4/O/wD4mLK7pjJiVWjm8xHEzHnuo0zBRdS4AlBJXacpZeJO4/JJU7kyUAzikohSUgLQeQcKZO57qFJpdhoz2kZUXOPKitgjCI6iQJQ2sJmON1JoI3cT4UgYMVmlpwabnFzQQQIMyQeWx8YPfwq7sx2UXlAFt7IbkqYJSc1ARU2tHJhMAnY/2KAekMqx0HqDRqvr1GCo2g02McJaXQQ2QfOfhVZVv8LdNFYvpyA949JJgXNkwcbnhZZ78HRphpzSfAHVOrVKzy95yT7AeAOAjdEBfUDc+rHwq+q6ZUa4hzHNM8ghdl+F+g/6e2vX2Hqaww0HmXuOGtjOV5UpRSSj09rxe3LhxvVdKKdRxaTh0JgVo/iXqFOrUeKIFpeSXxAcZ2Y05sHc79o3zQV62JNRVniZGnJtB9VUBOBAAA/uVPp+jNR0bDk9gq2ey1NHWsYSFaTpFF02+n1WUgLRawjNV9oLyCf9txmAN9pKap+IAzJ1FS835AMSXRf9zZJbOw7D2y3MdVY0j7WzaOAfCxatAg53XPHH5vyky7fqjrNL1ZmRTqlgc0kxeyXAmxptmRBJjAzCra/SB81A4OeCRLcy0QBfPqknae+Fm9J0snZT6m803gtwZ4wRHlVliUfqyU76T6h002ktklsB7SIc0kA7cjO6zNLId5/qtunqXuaPVDohp9zkOnjA/JUNWQ71RDm4Mf8AIchbY5t/GXSjr0bmjdE5MHEjJBMbEbpqmpBOfScDYQe+w7LI0uuJPqcSSSSSZJJ3Jncq7rK7SAZmBAAnaN8+VzSxOMjqjkTiW6NdtsDcGNp29+OVmavUGSHRn/JQP9W4NEE/dPH7oWorNIJdh0C3sc7R38+Cr48fyspPJaoqVQDlJ+lcGCoYDCSB3J8DkYP+FRNTEIBJ+F1nOMQElIJKQIJAqKIKfpLpGDtIn3jsgD6S3NxjGPf8igFyhKSAK16YlM1pKZASSTSkgCU3Qk852QwU8oAjXouoeHGQAPZV08oBQn09U03XNz3Hf54KINU4UzT/AJXODj3kCB4QQgOx0f4xwL3PBaIFzG1I+SFj/iXrTtS4CXFgNxuEXP8A+R/oFkfUTXkrKODHF2krNJZZyVNjJJKTKZOACfbK1MxrlZaZZCqkItB2VDVgs9H6r9M2O2J+FvDS06pwY7kzAmN49xnyqjeksDWGJqVZt/6gRLv87qOs1tKhEA1XZDgJY2CDh0QS4ODdsYXK5NOo9LrmzVo6em1noey4kiHB42B5jfHb5WJW6NqKri+0OaN7XNcQO5aDP6IdP8Sv/loMaLi4CX9rYOZ28rW6dr/qxILX8nMZklwIIh2doiczwo/6LbQ+LKtXSfw/bnysam6Zjb911P4g1T3UnOcGAiZc3Z+SOMGI38iVx3Tycyrwfk7RWWtCOCj0tWQmL84AhCcF0EE6uoJ2QnulRJUSlAJQZc4DGe+ApVDjf4QJTSpApSSSQCCdOmQCTpAJ4QB9MROUOrulRbkTsnqiHf8AshAQhO0K1p9UG/y3SxzYJ5c0gOGOJBjxxuBCjAmUsDQOyjCkXYUS1ATwoEqMJ0AoT2GJgxtPE+6U5U2NJ5P54QDU6ZJwtDT6DzHfwiaVrWjzH6q7Q0wn1wZaTB25yD8LGeVLRpHHZk1dJ5BHBQXMezIweCQDHkTsfIXRu0LSRJkD7RuTkAe2FXraciLZI5uz3kSMqi/Ii9Ms8Lqzn6riTnJ5PJPJKVE5CNrKMGeCqzSukxNR+qJqEyBDLROfy7Fa2n6J9Wm0yCefdc6dK6p9u6u0qmt04/2a1sTmm8C3vMbeVzyTjK0Sv0ben/DkH1QAN1Zq1aVFuSB+65Wp+J67pAET3WfXpVahl5JUpSfQ5L0dDpeql9QsacGYO8TMgA4zKoaylbdt6XFuNjGxRunaS2mXEZxHug9QPqfkOJgmNpI/dVivHIPWzNlJxUZSAXSQMnhHZRIgkYO3ZQ1O/wDhUAFanIhRR69GxxackR+qAH8JKRekgAp00KVqkDEqbBiSohSlCB3mEwEqJToSIK6db/C+nY2bpuj1c49s/oFTancUBOm9SempVI4TPrF26gDNKljsd0KVa0dJryQ54pgNJkiZjgCRJzsJPhSCGqdTn+EKgbGfqWTPMFmIVjRULkLR6a7J294+FsMY4MENtGNxnif3WeTIoLZeEHJlvpdEZIi4yBI2xnBwrLQGua6R9tvEQeInJ8f2VWmQwAZcfGM/Huna6SCRucXSYMck/wCZK4Nu2dfKQ9gLsOxwN+UWowEemTPH9h287qnW+pdLRz8EeyLU9USQAcgwBMcb+NkkrCddMvqbfTgQPfY8+yzdNSucAtLqlVrn74MZPqjEE43VV1jahFN17QTDrS2R7HZd2L6o5Mn2ZsaTqr2EtpH6TG2guaBe52Z9UXD4V53VSCHVNQ9siSGtc5wy3kn78Eg+d1yDNQWVCTtyun01ajWaJiVhKFyuRCao0NL+JnPpfQNHTUtHJva138eqSTDgLXG/7fURAg7YCE/RUXmxjTTcN3PeLIABl0gGTmCIBjbcqA0NFuZVXqHVqQhlxgwO4GcGOdzjypnJ9iWVLrH65WbQb9ORd8LAe9tnNx9ojgd1Y6to7nh0uduDd9wLTBJG43H5qlWxgK+JeXyKS7QBqk3z3woJSuggMXGABMDPyUJxndSY5CJUAPSoXAnsJOQP33Qn1iQAYgbQAPzIGflRuTICUpkyZSB4SKRSQDtCRSBSKAnICLQrNDXgtuLmw0zFrpBmIyMbIAEpzhCBgpSopISElRJTJwEAkWlSmSNmiTxEmB/RLT0riR2BOB2En9JUKbyNiRODBIkbwe+w/JAaemM2siQSC6N4/sthjQTidsAzIz43EQszTsbcz1N+2fTHpPbO606eoIi0hpjx/VcGZ3PZ14vqExMGMnEznsfCJqKTrd2xOMi78tgqlNz5D35aZgYyM4xsrv8ArA50lrZH2hsDbYN7DnbOVkk1w0ck+laq4x6p24xJ4j4WfWrED7SMnJnbHO3Cv6+sInBMCSe/ieFlamqXGLyBGA4ixq2xQTMckmim9kmAtzQaajTt9H1qmSWk2sAG8ndYumPq75Of6pUNS76haTg4+F0ZG0tHOns691KhVAZ/p6ALnEF12wtuvaC6YBwTkYPusHVfhu4fwDUFSTFMAuuiNoEs5wZ7TtMNdoiQCDIVvpPV3g2VSXNOJMTwMuOdpAPG/CycZL5J2T+znXaGvJa8uBBggyCCNwQdlZ6d0IueJ/VdV1fTyG2Nc54aL3SXTAH3EncCPtEATtCDpmGmwudvHPCtHInG0R/HsyteAAwglpIcHHh8AyJmckAwVhvdK1eoakODG/8ACTMZJJ/+rKcFfB9QyKZStTtatiCAShIpBAIsUS2EVzDjx8/on1Na63AFrY4yZJJMDO/M9lAAJJJKQMnlMpMQCCMXY4UazIjY+37KbdPNMvvZIP2Sb4/5RER8qABSTBOpBap02Gm4l1rwW2gh0PacODSBAIwcxiecKtKZJASBUrgoKVqAe7smShMgLOnqwtfT6j7bhc6cxOeInusFpV/S1Tm2SYyBM48LHLjUi+ObizR1FdxdjYDI4BycScz+6anScfUJwQZkHPAcOFXfrcWkRnM5PbfCrnVRNuJ99lisUuGryRNBuoIlrXQSLTLQ6OCGkH/JR6Ojosg1rnHlo3KytG83Awhv1TnagXHwtHHwWjJzs67pemZUJDaNEgsuDbnfUEkAN3Gc7iY7LH630mnH1aL7dzY4EbGCGv2PzB+VX6kHDLY/zyrvQuuPuayo6IIN2ZIZba1xGbQASAASSGjbbOUZpWnYtcZT6Z1prRa8LUNag7JgKt+JemA1HPuBLnGRDWE/9g0OMtMH1dwcCROEzo73uABOfdXjtWmVbadHSDXepzgXPYz1YGG5BAJGY/LZZXUesmtAbgTjyrL9N/p2Pb6nBsXOBi1zmwffjKyGODJGCqY4Jthtka5OSd0Ci3unq1JUWldaVIgPTcy4TJAImBJic/ohaktuNl1k4uADo8gYUgQNk9UAdjscGeFCBWU2M7qBThSAtSI8oVJkmEjPwpUXwUA7qWUlY+t4CdLBnNRCEMItNhJAGSSAB3J2CkEHJpR9ZpnU3ljwWvb9zTgg9iggIAgoG27hQUuRJONhwojKAQCm2kV1HQOgNtFWvBa7DGBxBc4tc5geWgxMCG4JmcAErardQp6cWgig226ynJL3G7FRvqAcHMtl2wPusZ5lF0tsvGF7Z55CQK6v8Sao6ttOxrnOY0BzvVaTAGGkQ3zGPdc3X0j2fc0haRlaKtUAuSShSDD2ViBgjUdS5pljnNInLSWnO+QhspkmIXUdK/CRqNlzw3+nuqtpdFHM06ZcYW9p9PTotl4ucYgcZWi/8MfSfa2qyo+JsaZd+S5zqVV5rBpkWnZZyna0WWjo9NW+oQGsogXNbZ6g9xcYkOAx+RWX+IuhODi+kPUwkOpglzvSJMG0A843wcIepMNkAfKu9I6iarTSIBdBgueGtDSSXuIiXvAJgzMDwsZKcV5XaJtPQHo+qZVZDkSt0YzLf0wfzWb1TS/RqksFgIDrQSQJHc8c/KhS67VBAgrRN9RW60zra+nvYGBo+1gktLnDDBBe7Iw15kHPaETT9VoaJswHVT/XzwFjazqh+gS5zhViWifTIcMA+O3cFc3QoXuvqOJWWNNpp8stKX9F7XdXdWvDi2L3OwN5M5KzpJKJqGtB9KHTfBBG4XVCCitFN+xOpkGHAgjcHBHwp1azHYYxzS0wZM3eQn1mrfVeXvMuMScDYQBA8ISsBKTQFAqTEBOpTbGDnsgKzqxTn+HdH/aCfzG6G5oiRM8zEfCAdleGOba03QZMyI7Z90IMMTGMZ4zMfsfyUEelqCGln8pIJwNwCBnjcoAdxSRCG+UkIKrUeiSMiccicHgzwiVNOwU2ubUaXH7mQbmmTzt2/Pwm02sdTDg0iHCHAgEHBHPuUJG1Gpc8C5xcGyGyZid0KJSRWMESTHAHJP8AZABVvplJjqgDyQ3mBLjA+1o7kwPlVXBaf4bqOFdgbTNQuIba0S4hxAcAO9tw+UfAjpOs6oUKf0mNAbUDokPbUa5tgcfUTdn+acEYAWZpdMGj6lUyd85/wrT/ABLoKlOpT+oCW2AA5IuBMgeogEemRhc31WuXODQTC5caqH+vprN/I2W9SdMCGMIxG/5qzp67KpIJvc5h/wBwEAOGwbbGSVgvcQ0KrT1brt+RtgiNiD3UrE+pkOZvavorG+sXACL2uGWkidxgjeD4Qma/TgWincRuf/VdfXdUoOdc76jgfqOOb4HJJ9WACABifCwOikBpkTP5qIzlJU+oS1w3n6Jn3MY5r2gPcxwyGnY44WD1PqlStVDWyABsDie+Fuaau+o0uEl4NswHEiDBdJwMFsc2rBoEU67ge58fokZN6l1FJKzQ6eyy0PHqBJDmg33nbIyZ2HYkKr1yk42Vi4udMODhDomGkmcng448q5rqUm4THcb+D7qzqdNdQdUFMFgkA5Lg4lubjnAMH+XBwcERJeLTXsRQHT0xVpxyqNLSOZUaQJIcIG0mdp7J9Frvpz2Wr0/rFN7h6bjIgbS7+XPGYytFJrpOiz1u402hxvhxyX3k7z6oiScxyB4UNB02m1pq1R6W5A2u8Kb9fRo5fdn1NDwARlwEAbiDv7rN1fW/rnAhgGyxhJ+FF34oJ16u2BTNsM9bLckXAyCflYgIP8zWgDcmE1c7nk/Kr8SunHDxjRk3bHcPlQIVio9sMtBBg3zyZxHwi6HSmo6FpYSA6fSueYaCStFnRDNrqlNr5gtySDwCWg5OwG5V2oxrQ5pIbTpwXDIdUP8AxkcLNdqW7QbA65oLiOZPv7+VzvLJuoI2UIpfJhNV+HntBddTIBggvDHT2sfDv0WS4nY8LXd1VnrMGXNLWy4ObBEQ6RJjP6LGuWmNzf2RnNRX1GStRdRUBeS0Q0kwOw7KDieFoVBkJEKZ8pV6lxnbEAcD2QA5SSSUgnp6obMicGPBPKGSnMKCgEipUnkKISCkgPQa03XOthpLcEyeBAH9tlY6RqqlOoPpEhzvTIw6HESAeCRifKpAqdN0EHMeDBjweFAOq6honsEn6DGFxH06FRzxgCC8EAFwBi5ojKyhS9YwukoVBqaDJuLwLXQ0Q19rTa3EvcWx+88HA1rXUye454I4I8LlhLyVe0atVTXCxrNG0sJLw1zRIBBId/1xsVz7d1ttrteI5jKq0+lve8NY0ucdgOf/ADyt4vWyj2b3Q6P8PJLQ9xktDvU0AAyQPfE9lj9NZMgdyF0Wre+hQcGMADWxcakvbd6HGWuLZJuNoxz78bpNeaT87Lmx7lKS5ZpPSSOq6Jpy0VAGhzjH3MvbaDsBw4k8TiccrnOo07aji0Ra4iM8GDuT27ldhR1gsaO4lwAdIu8jafQJHaD3WG3o1R2LTn5Ux+UpMiS0qB9L6i18NO5gZ7laurJe5zWxbsz1yIGBFuD6J34nCya34a+k4FxmocwM2DOXR3OIVDVdQNN9tMAwYLmj0k9x+qh/KSS9FeLZ0VD8M3iXuDBySou0Omo+qJptlpduXudGWjtxKxqfU6rsPJLeAhaisXfcdthwFLjKbr0T5L0gOqpfWqFxJDdmgmbW/wArZ8BTexrNkIVPKE5y6FBIoJxlNKe5LdXBFzpKv0HkMNpys9wVimLmxMKJcC6WA8Ojnvnc/wBVR1OXK/0ihc60FW+s9GNPJIyscUktGk17MC1JW6mjimKkggutjNwP7R7fPmqAtzMUKTHQkQlKAeq7ZNqXNLvRMQNwAbo9WBiJmPAHKGUyAe1JNamQE/poRCsabSmocODYaTmYNoJieNtzhAcUIGRqdCWlwLcHLZAd7gHf4UbEmmEJHsTghRL04AQF/pPV6mnLjTcW3Ag7HfmHAgHzC7ehrqVdgaIrCRTp06p/jTaS58jNu0Q7+UTvjzoBSp1HNILSQQZHgjYhZZMXltaZaMqOm1XRqd8sL2n6d9rfUDEgjuMjeTHla+mrhrRTJFKm+HEt/wBx7QQRcScgg7bY2XEv1lVw/wB1+xH3O2O49vCC3RvJBLyY2krF4Zvsi38iXEdlqumMquvdUaAYmSTsACSSZzH6qFXpeltkXVC1pcXfYwNHafuMT48rnWvc3mfdR1etc8AOM24A2AHaFPhN6XCPJf0G6p1EAgUGkNwXEj8mgTgKxpOv1gIDoPtn9VlMrKTqp7LRYUtFG2/Zq6/rby0NaLN7ng+t87gnsVkMqgf09kJzid0yvDHGK0O9DOr9kMuJSp7ol2MiMq4IMajOiEMVMqRQEbVGo1IolKmXIAAlEpPhEq0S1AKAuUq1mW4Ks1Nd9SDWcfGY/RZ9E5VnW6ZsAlZTSWy0W3ohq6Q3GVUaFZbVlpCrBaRdoq+lhlEOmXBsDd3vsByd1VIR61s+nt+vKA4qUCJTtaTsCfbPypW7f3H7cfKJSrvp5a5zCREtJaY7SEACElKUkBBpIGMA4PkKICO3Un6ZZEyWkGTi2ePkoLEAQbI1DVBrXNsa4uiHGZbE7RzMfkq7nKCAPW+PhCTBOApBJqk4RkqRPjCiHqAImFL65CipEgoB31CoJiVb0NewmaYeC0jJgT5xkeEBXhTDsIZUVIC0mA7mAj1dMC530yXNEZMfJ9MiJVVoB3VygQ0QDuI2kwoYKgCUp3KCkFrT1WgODm3SMGYLT3QA9RCkGqAO4qzpK9oJG42Vf6J7KTWOHH7owav0nFofUP8ADfgOgNaHciVRr9Pc04FzeHM9TSPcYUdPXtLZuc0EktmAJH3CcStbT65nrh/0gS0hlz2SOXfwzE9/hc3nPH1WjXxjL2Z2h0LnnDT5MbKzrLSYn0sG/BPaeVZ1PUGvpkurO+pltsubMYb6QAII55lZGt1j3gNNrWMiGt5PcqHKWTSRNRh7AsqekxyhgJOfOyRC6UqVGIxCinTKQTu7J6hlRDoT3ygBwmU4SQAlBJJSVFypFJJQShBSZukkgDVRGyDKSSEkkgEkkAwVimYCSSMgk8IEZTpICVQQVKk5JJANWOUNJJAO1XdC0HdJJRLhK6Wq7yJAwjVxge39E6SwTNmZOraqYeQkkt0YkvqnumCSSkBtMPUFd6iwCmwgZMynSUPpHszVIhJJSSCenYkkhBZtCSSSgg//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861048"/>
            <a:ext cx="2849541" cy="214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9" descr="data:image/jpeg;base64,/9j/4AAQSkZJRgABAQAAAQABAAD/2wCEAAkGBxQTEhUUExQWFRUXGBoZGBgXGBwYHBccFxgXFxgYFxcYHSggHBwlHRUYIjEhJSkrLi4uHB8zODMsNygtLisBCgoKDg0OGxAQGy0kICQsLCwsLCwsLCwsLCwsLCwsLCwsLCwsLCwsLCwsLCwsLCwsLCwsLCwsLCwsLCwsLCwsLP/AABEIALcBEwMBIgACEQEDEQH/xAAbAAABBQEBAAAAAAAAAAAAAAAFAAIDBAYBB//EAEkQAAIBAgQDBQUEBwYDBwUAAAECEQADBBIhMQVBUQYTImFxgZGhscEHMtHwFCNCUmJy4YKSssLS8RYkMxUXQ0RjouI0U2ST0//EABkBAAMBAQEAAAAAAAAAAAAAAAECAwQABf/EACwRAAICAgIBAwIFBQEAAAAAAAABAhEDIRIxQQQTIhRRBTJxgfAzQmGR4WL/2gAMAwEAAhEDEQA/AM32LDviw9u4GVNdirZYgyPU7eVezYO8coJQ+sTXgvDzds3Fe2GVxqCByBgyOY617T2J7UrikNtx3d9RLLyYDQss+uo5Um3IaqRnO2DKcTK7lRm9f9oochqzxPilr9Jv27tswLrgOvTMYkUnwaEZrVxSOhMGrxSa0zNK09oiFXcKNKpJhbpEi07DqFJHvAq3gToQdCDsdKZIV6LOWnBa6tSKKdRFbIGSjnCu0TLCX5ZeT7kevUfGhZWmm3QcWFSRu0YMAykEHYimMm/U1jsBjLlkyh8PNTsa1PD+IpeGmjc1O/s6igGx9gQDNMuqAG8/rVhhVfEbH2UrCjzntR2d/Rsjo5NtzAB+8p316jTehNm8QT94nUbVs/tAk2bCjdrgA8zlascS1pmS5mDCQQayZIcXddm3FLkhuQkZibm+31qYeNlkONAJn4moVEiZffanE5ioh4ED+tSKjzIJARiNRvyprYcFJ7szMQW+NNUQTCudCN+XuqJrAyyEMztm+NcEmdSSua2BAA35e+pO4ys3dqkQRq3LnzqvBJTMkAQPvcqlUZWORFO41PLnzrjiNWGU6Ws0iPF7+ddZ2hcxtZY09/KuG2MpOS1mnry99cZWhZFqOWvnrFAYlNyXi2UHTTXbXlTLN2AQSm2nh5+6nMDn8HdjpSsXAAZKE8tK4BEzsBOYR6f0rjYiY8XLpzqPG8QFuASJOwAFDbvadAQDbYCN4H0opgdF4tN5NSYP0Nek9n/+mfUfIV5dhscly4jB9J1B0/pW+/7SFmwIIzO6qvtAk1TE1ZnzLo0wapFNWrGHtnD23M5ygOh3MdPWsC3bK4CQLSaeZrVGPLoyzmodm1BqUGsEe2d/lbt/H8aYe2mJ5LbH9k/jTe0xPfieiVyvMH7SYome9InkIArld7cg+/EG9geGvie4Rbpt5Reuc2lVKoyBdgT3kzrttRHh/ZnHYRzdQLdCOChDMCi+INmR1XwlWAOWQKsfZ3w1sLxBsMz5+7s3gGGkhzacGORg7V6RfZu4uZjP6tuRB+6dJJ1qPHWzU5/Y8f4zbJxFzMCSXJJB3J1Jp+Dfu+8KpOUrz9RvyqTtHbh1ffMIPLVY+hHurvAe7LXAwMQsAHUwTO9R/uK/2no/Zxbd+0txSyzyDag7QY15UN4/gmF9baksMggsZO5mSekbUJw9sWr1o2iRLAyTE7gjz3jzokeJTeti9OcGTpEKYOvtmtGOXHaM2SHJUxuI4PdtgMcpB/dYH4VAlo+furRcXxgyABZN0yjCMuwJnaegqPh/DWdZPzAHyOu1bIZVW0YsmB38WwMthvOnDCN+Yq9iRlcoPvDcbkbdPWmur8wR7IrpZ4rwCPppPyVf0JutdXhzSCHKkbEVaVKnSRSfUJ+B/pa8l6xiXVR3uoP7Y/zDl61ZbUdRSweqCedZO1xN7Ny4BqgdvCeWp26VJzRZRaCnH8H3gt6DwupBPIjp0nb20I+0RVyWro0YkqY3IInX3Vo8JjEurKH1U7j1FUO0OCN1bcKGCNLKeYgjQc6jNNlYSpnmq3REkufKrCnNl0fkK1nabA4I4R75Iw5TISQpJ8UqFCqQDmYjX8K84Xj1qNrhIEAAgTGxJNQeNmqOWLDiLBaFfmKY2HETkMztNAU7Rssxb3EasT9KsjGOLoVllSRqJBGZFcDU/wAXtg0Vikzvej9woyTlzJp5nlUndQTkURr+1yqtfbNE2zppvTVUq5C25Gv7XKplSfJCmVWeWv8AWuGSAMqgDbXz9aclsEHwCf5q5fbu1zOi5R5zvyGtdQLG3nCEsSgUagk9BOnWgmM44ToihfONT+FCsVjDdusT1gDkB0HuNNQbev4j61wLsiv3mZpJJj57fWn3AYHTn7YFNZdPYPiaslP1JPQ01i0U8OpU6c9x9a1fDsXqgcmAZU7xrqKz7WtARyn8fxq9PgBG+/u3Hu+VLJXsZLwe44fETatQZWAfZXmMeI+p+dGPs/43nTuGO2qenNfr76Egan1rd6aV2eX6uPGkLLXMtPIrlajEcy0q7NKgMaXgInjV0/8Apke+1bP0rb4xctl51hCPgaxPANOMXSec/DDp+NbvHL+rcGYKtMb7HbzrIj0/B5z2lwAbDyAJWGH9nQ/CaA8It5VZo1YwPQDX6+6vQrWBV0KE5hyPUEaE+81n+JcOs2DbW1MNbkhiGgk7TA86k4/Iop/GgFYJk6ww2J5HfbyrVZR3ym4VJKR4RBiQZg0Nt4OToJ019taW5azWEbYqfprVIonKRTxtoG0GU5Sp06SxX8I9tEM13JAOUGZ18twd5iBM8zUVi0XV7YMEjQkTqNRp7KZYuMNtSCND661aKJSkTYS+ly8wKwMiiJkkgaydyfjAqfiGLsq/drlUDKTrlBJzeHzOxqC8oS6Wy6mD8I+dc/R0dlLEhgddOgJ32NM7qhbV2XMThykaRP8AFP0qICrGKdjlB+6Bp5+vpUQFZ2qZZOwlgfur+edYjFn9bc/nb/Ea2+D+6Kw/EsJcW9cOUxmYzBiCSd66fSFXZy2SpzKYI5ij3D+MBoW54W68j+FZ5FauYpyiFiJjYc2JMKo8ySB7anGQaO/ariE/QbtpZLlrJbKCQo7wFS7DRSeQOpryOxZbkQPWvTuNcLxLcOu2FXvHYrcIUSzOHVmy9dBAHQAV5pfs3rJi7be2f41K7b7+taIUxW2TtYIEkg+n4Ub4U7PjrjsuZGAUsIAzobZURyjItZyzfa4GCDNA/PrRngHedyrJIILyw5vmVlkHkIg9ZOvKqzUYxt/z+MSLlKVIMY2XuFijAEkj0JJ+tdSzlc5UJ3G/KuHxESrDlvTguViFUkaiZrzD078D7Nnw/cgz+9QXtXfI7tYgASOh129n1owtsZSchmdNacmGW4Cl23K5dJ5ajUdD51xz2YZPvgjUNHv/ADrUybfnnRbGdnu7Oe20qNSDuPQ0MwykEKd9qPYKaEy6N5AfjUuT9S/l/qX6U65u49KfYX9Vc9P9M/KiGiPBNmHr+fpU1okL5gT/AHTlb3gzVPBAgEdD+EVeudeRP+JYj5V1HHOEYw2MQYOzZh7YaPTWtZdXWRsdR7axPFxla2/VBPqCSPhWq4LixctAdNB9B9P96piycJb6Zn9Vi9yGu0WSKYaexqNmrfZ5FDSaVNrtdYQtj+LnCY83ggf9YUIJy6PYXWQD+7V7hv2rpfumw+FZCz91mW4HEs2QGCq6azRnjPYOziGL99cRiwbZWEhMm0AxB61mrP2UXbWIF63ibb/rRcysjW9nDkSC/pWTZ6i4+TYYa13ELJYEHl0PPX+I0GuWVa80DSCNRsSdTHPn7qK8bwuKOXJZVwCc36xYIYQd4NU7GFupdDNaYSMrQCVEbEHp4R76lKb5JUOoLjdkXdS/3YEDRRzAEwOk0c4cv6sqR+fywqncb9Z6D061dtvlDRB0B19o+gq8TPIh4enjOoEafn3GuYm3Dt0Ov41ZsoGfNtmEwPcR8RTeILHnB+B1+c06YrQzGJOVoGwB+Ma/nen2LYZDpqDI8v8AfaugyoHUEe46fKnYcaH2H3f70whx8OIDj0bfXaDvA5cq5FTMfD6N8xpVS5d5bVOStlYukFML90UIxPeDOCe8FxtAd7fjyDKY5g7cgKI4FvAPzzoTfVg7ZdJbXluRr8aElpAT2Nu2Ve4qpAMEMNJBBjSAARpVK3YFy8W3t2WKqeT3BozDyXVR5lugqHG3WN1USVYrluuP2VYmFB/faD6CT0o3wd1tKE7uVWVUADTmIHLpSpILZJhtGHrXkn2qXS2KcEmA8DylV2r12394eteZfbDg1S5acEzcLlgf4Qg099EKAXZWwBZxJ2IVeQ/e9Kk7PLOFzQx/WOIX2a1H2cuRYxP8q/OmdnHX9HWc3330UxzFU9R/Ridg/qsNt4ioNtxoBv8AGn9yUZoRjuN6ZKsFBFwBecj41Uu8RS257lWuEGJLQCOeXqY9lYVbNraQRs4AMplWB0gTvTRElLeroDoWHhnaRQHinGVX/pBoOgctIDSNI9KHpizZuhnbOWGbfccxPsI9RVI4ZS2TlminQWs8RJtvbuXFNwggrpIOogRyofl8c9Sp+U/GrmAC3CzsJORiD5kVUiLijqx+TGkSK2LEL4yOpX5f0qa2vgcD93T2k/hUfEWy3QP4j8FP404sAq/xFR/7j+FNKJykVrfMjmF/xRPxqxiTCH+FvlrVW391j5af3x9BTeI3f1Tnqw/wn8KUNj+PkA2F6owPuFRdmeI925t3D4T4T5dGHpvUPanXuWB0E/5foKH94rmQcrjT1/MV3G4iW1I9b4TYt3vC+lwb6nxg7MvkRTBwphbuO6xltuw30ZfuwZ1EVguC9o7loqHkZT4GXXL+K+Xyret2vW9YdMoJdSuZTpqOh1HpUnPJF02K8MHtIyyYu4Rv8BSp62R1HvpVf3f8kPZ/8nvINdmllruWtAp3NSz1yKUVxx1jO+tRPYQ7qOnSpIrhrgFcYNBGWRE8539ZqK/hZmW3Ebe6rZqJ6ZAZVOGIAgjSnCyROm/11qWusaeibZUvghdjr5fumfk3wqvidDPJgD9D8QaKqaa+u4B9aWSoKdkOBuAqI/Opqjxm53dq45HLwgbs5OVVHmSyiiKIF+6APQVR7nv7+s93YkeRuupB/uI59r9VoVo4zlxLiKyq47y7bN7ORvcBDtp0jMoHQAcqG8P4/e762rXFIL3LbEAasviUz/JFbDH8JUsgDspQGGB1hjqPjQFuzTX271HiLttwHXKT3UpckqTOYAa+VI96H46s0GBu5gp/PnWY+0fs5fxvc9wAcmeSzBR4ssb+hrQ4Hh9y0oDZTBbUHkTK789TROmwwbXyJznx6PMOA/Z3iR3iXnW2jhZZCHOhkgArv5/OtthOyeFtYY4e1ZU6EguZYt1L7iT0iKMTXVrRxVUyTm7taPAcXxNtbZkZSVKncEGCG9DUPdyJc6fCtV9rHZ8Lf/SbEHvP+qq7q40DR/EN/MTzrJ4Hh7NAeQOlRcYY+zQpTy/lH4bDm9KW1lNJOpIYaho6bj21Yw/CwCttpzEwDyGaNBPoNaJWLCqpyq4iPbUFt4vWSQ2jjfzMVlyZ3J60jXjwqCt7ZavYBsM3dssHITvmkMDERQ28v61PX6Vue2eEDKjAQ+iz1HT41iws3ROyyx+VCOhlLkipjPE7n93N8ctcxD62h0IJ+Y+Zp+LEIT+/c+W9V8WDIPl8dqZzvR3GiNX/AFevUH4sT8qq8QaLJ6mPr/qNSu268pj3Lr86pYly+g2X5n8j40vkbwW7V/vFCsYiDJEgakajpRrgvZ+3evqveJcUgkhEOYRsAJPM86s/Z/wFriuQIzEAuRIQeQ5trt7/AD9X4Jwqzhly2EAn7zftMerGuUXehHMy+F+zWwdT3g/tBfcoHz91WbP2Y4cSDcu67NI09kQfdWyVSedTxsKqscSTySMP/wB3TjRbyEcpUj4TSre5o50qH0+P7B9+ZhbnH8Sv/mh/cH+mqmC7Y4y4CRc2Maoh+S1k71/EQwLvoDEgfhQ/D3MUghWYTroV1pV6hV0an+GzTpzj/s9GTtVjNfGhgTrbFOv9sMYm/dH+wfxrB4dsUZm4+2viXb8mrWLW7nUd8xBIkFhPL+tWXqoKLuO/0Jy/CpuSrJGv1NcnbzFfuWT/AGG/11zC/aJiHE9zaiY2cf5zQDCroNZ319tU8LiLNkOhugw0k66aDU9B60ssjlWjL7UYNq7/AHs2X/eBd52LfvYV3/j5ueHX++f9NZZ4pkiuUmBpGuHb3/8AHH/7P/hUg7dg/wDlyP7f/wAayNu0W2Wfz1q/Y4Ud2IA8ta73GD27NGvbVTvZb+8PwqxZ7VhtrFz3ig+D4ckwFk9TrRK0gFDlLsbgugtiMfc7rMlo52EICR947E+Q3PkDU2BJs21trbcgbkxLMTLM3mzEk+ZoZYuG5fSD4LICeruodif5UNuD/G1HCa1Qja2ZZyp6KeLvHRyjALvMbCT1/MV5t2g7Y4k4i4LN027anKqgLyABMkTqZNekcYQtaYDcgj36V4nxFgLt0HfO3PzPlXo/h+CEsrtXoz5sknHT8nq/Z1MV3Wa/eW7nyOkqQVkSVYj7246RBq8/6TOncZfMPPwNZVPtBwyhbdm3dvsqgaDu1GUa5meDA6xQPHfaZiVu6WLYtKQG++ZkSB3hACnn92sk6U2USk47PRicR1s+5/xqnisVcOhvWx5WwTPlMmPhQvhPbfBYkAM3c3P3bu3sf7vyPlVvENLHLqNIj05UMkuMbJwi3OmU8XjDbywiNBJ1WdtefXasVxTH95fL5MsBVyoIGigT61t+KAm2crb7iPdB9aAYnhF29cUd4PAoVdI016b68687JtHpYJKMv2M+oEE+PSq1x4KkKxymdeft9laP/gy5/wDeHxpf8KZdLlx2mcvdjnv4idhUFFmt5I/cpPx65ckMm0GdTvQ23f8Avaatz9N/fRHG8CbDqc1xTpOk9DVa/wAMNvLmIOgLRykSR6waNsCUfANvjN3axEAyOskmfdUN69I11An2elXb9gzqCJ1jY5eQ91D8UCSLaiSTGUc+g9K5XY2igU03ifrqa4LRYrbQHLmAPVjufhRHH8LZHRN2aJHKSdh5Vr+yPZ8B1dhopkeZHP8APSmim2JKSSNd2c4ebOHS0B4ol/5jqfw9lG8OSogfKqm502q1aqiREu2rhqwhHoeVU0NWA1VQjHlR60qiNKmAeRNaAMQIkH18qu4vHFgCqKIGwjl09nvpDDs2gUsd9upM/n1qQYC4FLgGNQSNYjfao0U5p9jMPefkNCOkUy+7k6sZBkc456dKls3JERJAGwn4VZHCnLrmGRWIEnUgnaRyB0qvikSvdg3Oyq5mWAYj1gkfGhXAMfbFkgBiJ8bZZEkAEtGu/OIo7hsZh7d17V9HBVypYEECNNY190xWR7ZYZ7F6LOVrb5j9xWIKtBIYiROh0PM1Np9BW3ZoeEYMFGQuD3bQuXWUbxWyDzGUxP8ACaMW8OiR4ZPnr750FeU2uJXbWQW3K7l8m5lyYEjaDoOs9ascRxQuavibzSNJOYT0ZIGlJwk/JblFeD0ocXshjmuopGkZh9KM8KvJdQ5GVxP7JB+W1eZ8B7SPbARvENcjBQI0GhCjrzqS5xK9cclLRV83huCQY0GsRmXc5TVcSUJWyOWTlGketWLQGwqljxELWR4Fdvw/fv4gxGUArlj26yNR5Gjds1abjJLRBXFvYe7PGCUP3luXCf7Qtuv/ALXUeyjxNCOE2xmV48RsqCeoBaPmaKk1WG0RnplHtFiDbwt5xuq6esgD4mvN8J2dtXW712z+Jgch8FzKYDAnWDE+dbP7RcTk4fc82tr73Un5Vmeyl1f0QOSAoZiT0AoTyzxv4uhsUE1bDXDOC4e6622tKFUErErG2+UiQeY5wKCY3Fd1Zbh5tZLt1hnbSHk5jAgSCfXwiKK8H4/ZUm7mBCgyuYA6xy6a71Piu0uGuuIu2lIXdrie4SZ51Cm9sry8GQ4b2Ys3LRzhgwuhQ6mJDd/IMgg/9NdfKtLh7C2UW2n3VEDr6nzNctNhrVnTF2mbvC5QMsxD5QDmje4/wqBeM2CdXA9WUf5qbJbFii+VHcXXI1WI9pruExLd/Z6HCqfbnNUb/GLQtG2GDG4wAKkEaddatWyRfs66foq+/O1Q4sons3eGavOuEYu44c3TDZmA0jQHTSvRMLyrxz9NvB2hx94/sjrTSg5dDKSS2d4libzsMxBynoI0Mweu1Q8Nv97dVHM5mJ0jlJM1LcuXWBUusHooptpXUgqUBHPKKj9PMv8AUQ467G9scblxNkKuYkhQORg7fIVZ4VaDYkM1oW2CsTvyETr5mquKzuyuxUsv3Tl29KO8FtuUa7cbMzeEHooJn3n5Cqe21Von7l6QLbh5OIDnUAlvYATFafgzk29NJJ9n50oeLcZv5Y95FFuDWoQeep9vKuSC2Fra6CrgFV7NWLZpuJ1k6ipKitmpKZCs7NKuRSogMu9pUuXbYzDMispBK5TMEiPWgfDLr2swJkMGVgfOASP4o51wYm5cuA3GzHUbAfIV28CDz1k+tK5WwRVItcNfKwgRpqeoHUjUDfau28Qvc3kYk5mQjUzI9B1Ua1XwuaRl5TJ5AT+0eQmpcHBUrG539J8qTzoZ7RC3CrTsbpzBs077k89frTeN9l7WIdka61oW9VgBvEwWV13Eiilq3EaTBn3VKXKXrobWcskc5MyPdTrb2BulowXEez2Jt4e1bbuAUJgozZ3OszKADfmaDYnCX7KzeUqG+6SQQesQT1Fem47hnfMG74rAMgKDI/p5VLw4Pb0V1ddwblqY25yI9lbsTjDHruzLNyll2tHldrBX7+XunyAac1BP9kUbwXZXHT/9WoB0PjuajpXqPEFN21FxLZEEq6MZUgfuldPfWc4fdkCs+R85cn5KJ8VSA2E7P3cO2e5fDzplAPPqSdaNi0QJjSlxd9F/mFF8U824WNRz0oUq7Bbb6su8DMieiKPmfrRJjQ3gKwh9g+Aq+xq2P8qIZOzCfa7iGXBqP2GuLPXwhj9K8wscTcW+6EC2dxHsn1ivR/tmf/lrK9Wc/wB1QP8ANXmOHAyj0pMqVlsDfEtcLxCI5LTBR12nVlIHxqrfAgORAIUCSJJACmFmSJB5U825EyB5R86KYXsxfxdtO57uUJkM2UmToByPOhJvgkOkudgFrYbbXnpy9aI8J4DexJVbKBp8OYmFBzGAx5bijuG7GYxFcMiglYAzAyfPXTnWp7H8CuYMNmPeeMMsHcCD9yTl1050s3GMVTOTbbtAXs52Ye2wTEASlwZQrAgkNrr0j51rOJMtvEI3RAgG2kzv6k1NaAu3wcsHNqRJ13jpU/Gez/etbuFmkDUAxsZGkUISi/zBWpGxsJtFeVns3ddpS3uxkkjmd9NhW/wl9kBBbNz5T7gKqrhu5BfMxmPLflrSXXQas86vYbI5RgMw3jWoHI6bE+3SrvGG/wCYf2f4RVG4h95Pyqq2rJtUyR0EbCjfZ+8DaKc0J9zaj4zQV9qJdnrMA3D+0coHpqT79PfS5KobH2EMRsaL8PtFVAPShwsFmgfCjdpGG4HtI+lSimyzZYsirCjyplpiRuB6f7U43lHOqtCpllRXaqNizyHvpmdjuaUYtlh1pVRNylRoBkcLhXt3fFBEGCNpjSZ2qxbTMoJM6T0gxWr/AEYMRp6+elZjiWAKEEfdBgj10FL1sP8AgkwJbu2CAM3sgCNW1In051Xs4a4RIQx56E+YB1orwJDEabnT0jWiaWwCR+RSnAG6+Qw/hnYnY+0aVWt3M959tFtmeX/iD8KP47DArHX5jUfKPbWVTCXhiLi4d1RhbDZXXMjiSCj8wJbcagxRB2ajD4ccxt/vTXUKI5UGwHaRcwtYkHD3Z0Vj4bkc7VzZh5b+VEsbLAj3VRS0I4kF6+5nKsCY5jTQb86rKroxLG2ijmx09JNDTjQhuMz5VWJLHTqd/pQK7auY1L167K2QjsgnVgoJQ/wpoCY3PsqXMdwJ+NcYuXnX9HANsnL3pELn55Y1IA9+tCeIYfEqFzY24JzagMRpG4mQNd9fZVHE4zL+iEDK3dBSRpJtsVmOu9X+JZ7tshg0ydY0WCMw311WrxXJbM07i9Hp/Yi2y4K1mfvGIJLzObU6yfKjc1nsJxBcJw+y1zlbXTaTE+ysRe+0u8zzaRQswAZ+XP2/CqxlGKSZOUJSbaLf2zXM36Og3y3PiUH+WsJgeDYm5ZN63ZdrS6FwPCNJ3Jo12o4rcxxFxkFt7SQVEwylp7xZ1BkiV6azvB37NO0X6LNptcOwmTur6CY5qQNekVKcnJ7NGOKijKr2VxwGbuSE657YHxehNjieW7auW5Fy0fCxgiQSZIO+/wDvXunaLs3Yx1k92wt3CvgZTCyNRmUaEfGvFe0/ZDE8PYd6uZJMXUkprpBMDKfI+yaWSfXgeFfuaLBdvcVJLsWyjYZAD/N4ZG426Vrux3aRsYr5ly5I1VtCTOmvPSvNuzl2VvD/ANM0c+zbHrbF0PMMRGk60+TDFQjJeSUMrc5R+x6ekA5tTHL/AGFQ4sm4WYNlYjTlHtGvwqo2HDgFDHSdj9agNi6pyzB5DOuvmAxqPFx7KXyeiNr+IsujuudVmGmQJEfeG3tok+Pe6gJMqT0GhG4PvHvFMspiR/4ZI6gj8Yohi7J7pAECQZYAARpqSBpTyacetixi0+9GH4xhna+7IpIkDTqEU7UPIMjTYn2aGtdhbkPd/n/yJWR4swW+0fvH4ip48jb4jThqxXTRbheI/UD+EsPjP1oPZVrrZUEn5eZPSj+A4fCrb85ZhsTz19wp5vwdjW7DGFMRA8RGp6elXEU8zUdtelWMg0p4LQZMeJ22p1pBIrmapLI3PsoyQIsk5z0pjNSY8vbVDE4oTlGvWkGJjdpVRa1J+8ffFKuCH7C6jU1X4pgyy6GD8/Kr1pfECK5fu8udIcZ7gt4CcxgyQB5+GauoGN12IAXTLruANZjzPwqu2DVnaRs8+8LRPA4REzERp1+VL5G8Fa85jr7Dp7aFYRP+cuGDrZGn9vWi+P4imwP9KztnigXEM2v3Mo9c0/jXeQBXiFu3dQ27iK6c1YAj3HnQBuAJbUmzfxFhf3UuSo9FuBo9lXreJndgfxNOZxG8g01i0Zq7we2l5Ljs13MdGvNmhhqSBoBOnKhnFMcLQvKPErBspB+7mmQfLUn4Vr8XYs3LTIwk5gyk8okR8aw3aPChWW2toR95mnlrCiDM6fKo8bkU5fGgOmLlwXiCxIAmAcxYQBO/+Y0sRx4NM2yTLGQd5JOgiY1qO3dMOwTQaaD7snc/KrVnsqwKy8SQSN+e3KrXSoSk2bv7RrD/AKJaCgkKg0HkBXmmEQv4UQuToAo1kjTbzivduJ4UXLWU9BHrQLDI+EGUJbVJLAhZgkySY51d4q+SM0M6b4v+f9AHAezWKvXEfE2raW1BVkLa3AVg6KTA15kc60Nz7P8ABk6W0H97fy8VW8HxQvvcQ/yiPmaI27wLDXSY9tB/PbZWuOkh/BezlrCiLZaBsuYkD0BNFbqK6FHUOrCGVhIYHkQdCK4GpimYHXf0Ez7/AK09UTcjNXPs5wG4sETJgXHHu8WnpXOE9lMJhnz27RDgftOzR1gMY9ta9Lu88t6yQuB2ZjuxJ99JKfDtWNHG8l06O3MeFcZutBeLYubzSdoHw/EmiF3BqzBRuxC+8x9aPN2UwxJJUk8zmbXz0NZsvuZ9LpGrEoen2+zPdnsT98A9D75H0olicRoJaOU1ZwvArKE5AVJ55mOnoTVq7wu0B4gW9T+FLD080dPPBuzNjGKCZUGTvsSes/jUNnulZriAh23ZoJA2IXpWmPD7QgLaUseon261WxXDUY2wqrJaGIEbb7eVO8LRP3Eyrwywb79FG7cz5TVgYeCTGvMchHICiXC2h7i7R8pH0quQdTzq0MSonLI7YxEkEjlypNYETNSBTS7ia0VSI3b0RqYHWrYMLUSWgKo8Sx26qdeZ6f1qUisRmP4hBKqdf2iPkKpLd9lRW7YqSKmUHG4aVIClXWcbK2ZgxUDpPl61aU+EUF4vxULKK0uRoOnn/SkC2CMfx4WLrqPFMbajSheK7SO5MaTURwJunOCsdWWSdTruN6mt8KPNz/ZCr9KXyd4KS41plpjqdvjRPh9gsGuMIzRlB3Cjb0mSafbwCDWJPViT86t225V1BGd0KY6VMaY1dR1gvil427bMozEDwqOZ5ViL9nEMSxt3M7DUkbz0VT4R0G9ejXUkUxkoJHWYTh/B3nxKyoRDCIzeIMN+WnzrQiyQVJBgETA5A60Y7urK29KagNnG7aYKYL3ARp/0bnLzC1x+1uBYFTdaDvNm9/8AzqU4NP3RUTYC3+4K0c2Z+EQK/HMLbMrdRx5o6n4rRbhXHLd9SbcEJMwR02jlUVzhFo/siqp7NWplZU9VMfKltXoolqm7Nvh7sqDPIVI9wKwExpHwk/KsavB3ggYi7B/iPLz3qre7Kqx8Tux/iM/Oq8kRcTW8Q4iiK8uoOUwJGuh/Gs/ZxaEaMPYaEXOxdnoD6gVyz2bFsRbgDy0qOXfRfD8UGuG3/wDm7A5Zj/haPjW2u3tDpyryw4W9bdLigkowYecGYra/9uqUDMCoI1B0K+RBj4SK7Aquw+olbVBIMIHQ1zvpGU78jVLheKF22WTxKDBKkGCIOwM86T3QdjWhK0ZeW6CEwNN6h4YYDk8pj27/AEqqMeokGnYfFKPCf2udMo20xZSpNfcksavmmJUgnoV509L5IkoCQYMGNR5VWSVNwcsp+NQ8OxRaSD+sTRl/fA2YecaUVGgObb0WG4kBplj1p4Jbc6eVLiWFDLmWhOMx5ju7XLQt9B+NTyTjBWVxxlJjuJcVAm3bPi5n93+vyoTbMH51HiMMUbNGh+dPDVFS5Ky9cdFhbgp4NUlOtSsCDQaCmWgaVVw5rtAJO3bc3gUw9lpOmZmVY841qrhuG3CSbrDXcLJJ9WOvupUqRHML20EQOVPy0qVAJGy0yKVKuOEa5FKlXHHCtcyUqVcA6EqZVpUqICQjSo8tKlTinQlPCUqVBBJlSkUrtKnFI3t1B3IpUqVhRzuNasm1SpUYgkNtWoBAA18qrnhdstJUZuux94pUqomxKXZisXxd7OJuIzFredgBuVgmIJ3Hka0Fp7jKrCGVhI5ae2lSqcM81JxNvqfSY1gx5Fpvss4bE3FOqyOkikRLhoiDrMbdNK7Soy9RMyRwRJi0zuB61XVYcefzFKlWKc3J2zXGKSpFpwCIOoNDL1nIY5HY/T40qVHHJpgmlRXZYqbDXA2h360qVbu0Z/I40qVKpj0f/9k="/>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7327" y="1484784"/>
            <a:ext cx="3029845"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518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900"/>
            <a:ext cx="8229600" cy="1143000"/>
          </a:xfrm>
        </p:spPr>
        <p:txBody>
          <a:bodyPr/>
          <a:lstStyle/>
          <a:p>
            <a:r>
              <a:rPr lang="tr-TR" sz="3600" dirty="0" smtClean="0">
                <a:solidFill>
                  <a:srgbClr val="FF0000"/>
                </a:solidFill>
                <a:cs typeface="Times New Roman" pitchFamily="18" charset="0"/>
              </a:rPr>
              <a:t>Hassas Alanlarda Su Yönetimi</a:t>
            </a:r>
            <a:endParaRPr lang="tr-TR" sz="3600" dirty="0">
              <a:cs typeface="Times New Roman" pitchFamily="18" charset="0"/>
            </a:endParaRPr>
          </a:p>
        </p:txBody>
      </p:sp>
      <p:sp>
        <p:nvSpPr>
          <p:cNvPr id="3" name="2 İçerik Yer Tutucusu"/>
          <p:cNvSpPr>
            <a:spLocks noGrp="1"/>
          </p:cNvSpPr>
          <p:nvPr>
            <p:ph idx="1"/>
          </p:nvPr>
        </p:nvSpPr>
        <p:spPr/>
        <p:txBody>
          <a:bodyPr/>
          <a:lstStyle/>
          <a:p>
            <a:endParaRPr lang="tr-TR" dirty="0"/>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21</a:t>
            </a:fld>
            <a:endParaRPr lang="tr-TR"/>
          </a:p>
        </p:txBody>
      </p:sp>
      <p:pic>
        <p:nvPicPr>
          <p:cNvPr id="37027" name="Picture 163"/>
          <p:cNvPicPr>
            <a:picLocks noChangeAspect="1" noChangeArrowheads="1"/>
          </p:cNvPicPr>
          <p:nvPr/>
        </p:nvPicPr>
        <p:blipFill>
          <a:blip r:embed="rId2" cstate="print"/>
          <a:srcRect/>
          <a:stretch>
            <a:fillRect/>
          </a:stretch>
        </p:blipFill>
        <p:spPr bwMode="auto">
          <a:xfrm>
            <a:off x="0" y="980728"/>
            <a:ext cx="9144000" cy="5572164"/>
          </a:xfrm>
          <a:prstGeom prst="rect">
            <a:avLst/>
          </a:prstGeom>
          <a:noFill/>
          <a:ln w="9525">
            <a:noFill/>
            <a:miter lim="800000"/>
            <a:headEnd/>
            <a:tailEnd/>
          </a:ln>
          <a:effectLst/>
        </p:spPr>
      </p:pic>
      <p:pic>
        <p:nvPicPr>
          <p:cNvPr id="7" name="Picture 6" descr="C:\Users\a.koc\Desktop\SU KALİTE RAPORLARI\AYBALA_ormansu\su_yon_logo_trans_zemin.png"/>
          <p:cNvPicPr>
            <a:picLocks noChangeAspect="1" noChangeArrowheads="1"/>
          </p:cNvPicPr>
          <p:nvPr/>
        </p:nvPicPr>
        <p:blipFill>
          <a:blip r:embed="rId3" cstate="print"/>
          <a:srcRect/>
          <a:stretch>
            <a:fillRect/>
          </a:stretch>
        </p:blipFill>
        <p:spPr bwMode="auto">
          <a:xfrm>
            <a:off x="8146886" y="80154"/>
            <a:ext cx="792162" cy="79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395288" y="0"/>
            <a:ext cx="8229600" cy="990600"/>
          </a:xfrm>
        </p:spPr>
        <p:txBody>
          <a:bodyPr/>
          <a:lstStyle/>
          <a:p>
            <a:r>
              <a:rPr lang="tr-TR" sz="3200" dirty="0" smtClean="0">
                <a:solidFill>
                  <a:srgbClr val="FF0000"/>
                </a:solidFill>
                <a:cs typeface="Times New Roman" pitchFamily="18" charset="0"/>
              </a:rPr>
              <a:t>ÜLKEMİZDE YAPILAN ÇALIŞMALAR</a:t>
            </a:r>
          </a:p>
        </p:txBody>
      </p:sp>
      <p:sp>
        <p:nvSpPr>
          <p:cNvPr id="14339" name="2 İçerik Yer Tutucusu"/>
          <p:cNvSpPr>
            <a:spLocks noGrp="1"/>
          </p:cNvSpPr>
          <p:nvPr>
            <p:ph sz="quarter" idx="1"/>
          </p:nvPr>
        </p:nvSpPr>
        <p:spPr>
          <a:xfrm>
            <a:off x="457200" y="1057275"/>
            <a:ext cx="8229600" cy="5180013"/>
          </a:xfrm>
        </p:spPr>
        <p:txBody>
          <a:bodyPr/>
          <a:lstStyle/>
          <a:p>
            <a:pPr marL="0" indent="0" algn="just">
              <a:buNone/>
            </a:pPr>
            <a:r>
              <a:rPr lang="tr-TR" sz="2000" dirty="0" smtClean="0">
                <a:solidFill>
                  <a:srgbClr val="0000FF"/>
                </a:solidFill>
              </a:rPr>
              <a:t>Türkiye Kıyıları Sıcak Nokta (Sn) ve Hassas Alanları (Ha): Atık Özümseme Kapasitelerinin Nicel Yöntemlerle Belirlenmesi Ve Sürdürülebilir Evsel </a:t>
            </a:r>
            <a:r>
              <a:rPr lang="tr-TR" sz="2000" dirty="0" err="1" smtClean="0">
                <a:solidFill>
                  <a:srgbClr val="0000FF"/>
                </a:solidFill>
              </a:rPr>
              <a:t>Atıksu</a:t>
            </a:r>
            <a:r>
              <a:rPr lang="tr-TR" sz="2000" dirty="0" smtClean="0">
                <a:solidFill>
                  <a:srgbClr val="0000FF"/>
                </a:solidFill>
              </a:rPr>
              <a:t> Yönetim Modellerinin Geliştirilmesi Projesi</a:t>
            </a:r>
          </a:p>
          <a:p>
            <a:pPr marL="0" indent="0" algn="just">
              <a:buNone/>
            </a:pPr>
            <a:endParaRPr lang="tr-TR" sz="2000" dirty="0" smtClean="0">
              <a:solidFill>
                <a:srgbClr val="0000FF"/>
              </a:solidFill>
            </a:endParaRPr>
          </a:p>
          <a:p>
            <a:pPr algn="just">
              <a:buNone/>
            </a:pPr>
            <a:r>
              <a:rPr lang="tr-TR" sz="2000" b="1" dirty="0" smtClean="0">
                <a:solidFill>
                  <a:srgbClr val="FF0000"/>
                </a:solidFill>
              </a:rPr>
              <a:t>Proje Süresi :  </a:t>
            </a:r>
            <a:r>
              <a:rPr lang="tr-TR" sz="2000" dirty="0" smtClean="0">
                <a:solidFill>
                  <a:srgbClr val="0000FF"/>
                </a:solidFill>
              </a:rPr>
              <a:t>1 Mart 2008-1 Eylül 2011 (3.5 yıl)</a:t>
            </a:r>
          </a:p>
          <a:p>
            <a:pPr algn="just">
              <a:buNone/>
            </a:pPr>
            <a:r>
              <a:rPr lang="tr-TR" sz="2000" b="1" dirty="0" smtClean="0">
                <a:solidFill>
                  <a:srgbClr val="FF0000"/>
                </a:solidFill>
              </a:rPr>
              <a:t>Proje Amacı : </a:t>
            </a:r>
          </a:p>
          <a:p>
            <a:pPr marL="0" indent="0" algn="just">
              <a:spcBef>
                <a:spcPts val="0"/>
              </a:spcBef>
              <a:buFont typeface="Wingdings" pitchFamily="2" charset="2"/>
              <a:buChar char="§"/>
            </a:pPr>
            <a:r>
              <a:rPr lang="tr-TR" sz="2000" dirty="0" smtClean="0">
                <a:solidFill>
                  <a:srgbClr val="0000FF"/>
                </a:solidFill>
              </a:rPr>
              <a:t>Ülkemiz Kıyısal Alanlarında </a:t>
            </a:r>
            <a:r>
              <a:rPr lang="tr-TR" sz="2000" dirty="0" smtClean="0">
                <a:solidFill>
                  <a:srgbClr val="FF0000"/>
                </a:solidFill>
              </a:rPr>
              <a:t>Sıcak Nokta (SN) </a:t>
            </a:r>
            <a:r>
              <a:rPr lang="tr-TR" sz="2000" dirty="0" smtClean="0">
                <a:solidFill>
                  <a:srgbClr val="0000FF"/>
                </a:solidFill>
              </a:rPr>
              <a:t>ve</a:t>
            </a:r>
            <a:r>
              <a:rPr lang="tr-TR" sz="2000" dirty="0" smtClean="0"/>
              <a:t> </a:t>
            </a:r>
            <a:r>
              <a:rPr lang="tr-TR" sz="2000" dirty="0" smtClean="0">
                <a:solidFill>
                  <a:srgbClr val="FF0000"/>
                </a:solidFill>
              </a:rPr>
              <a:t>Hassas Alanlar (Ha)</a:t>
            </a:r>
            <a:r>
              <a:rPr lang="tr-TR" sz="2000" dirty="0" smtClean="0">
                <a:solidFill>
                  <a:srgbClr val="0000FF"/>
                </a:solidFill>
              </a:rPr>
              <a:t>’</a:t>
            </a:r>
            <a:r>
              <a:rPr lang="tr-TR" sz="2000" dirty="0" err="1" smtClean="0">
                <a:solidFill>
                  <a:srgbClr val="0000FF"/>
                </a:solidFill>
              </a:rPr>
              <a:t>ın</a:t>
            </a:r>
            <a:r>
              <a:rPr lang="tr-TR" sz="2000" dirty="0" smtClean="0">
                <a:solidFill>
                  <a:srgbClr val="0000FF"/>
                </a:solidFill>
              </a:rPr>
              <a:t> Bilimsel Veri Değerlendirme Yöntemleriyle Güncellenmesi/Belirlenmesi, </a:t>
            </a:r>
          </a:p>
          <a:p>
            <a:pPr marL="0" indent="0" algn="just">
              <a:spcBef>
                <a:spcPts val="0"/>
              </a:spcBef>
              <a:buFont typeface="Wingdings" pitchFamily="2" charset="2"/>
              <a:buChar char="§"/>
            </a:pPr>
            <a:endParaRPr lang="tr-TR" sz="2000" dirty="0" smtClean="0"/>
          </a:p>
          <a:p>
            <a:pPr marL="0" indent="0" algn="just">
              <a:spcBef>
                <a:spcPts val="0"/>
              </a:spcBef>
              <a:buFont typeface="Wingdings" pitchFamily="2" charset="2"/>
              <a:buChar char="§"/>
            </a:pPr>
            <a:r>
              <a:rPr lang="tr-TR" sz="2000" dirty="0" err="1" smtClean="0">
                <a:solidFill>
                  <a:srgbClr val="FF0000"/>
                </a:solidFill>
              </a:rPr>
              <a:t>Ötrofikasyona</a:t>
            </a:r>
            <a:r>
              <a:rPr lang="tr-TR" sz="2000" dirty="0" smtClean="0">
                <a:solidFill>
                  <a:srgbClr val="FF0000"/>
                </a:solidFill>
              </a:rPr>
              <a:t> Duyarlılıkları </a:t>
            </a:r>
            <a:r>
              <a:rPr lang="tr-TR" sz="2000" dirty="0" smtClean="0">
                <a:solidFill>
                  <a:srgbClr val="0000FF"/>
                </a:solidFill>
              </a:rPr>
              <a:t>Açısından İzleme Ve Model Çalışmaları Işığında Nicel Olarak Değerlendirilmeleri</a:t>
            </a:r>
          </a:p>
          <a:p>
            <a:pPr marL="0" indent="0" algn="just">
              <a:spcBef>
                <a:spcPts val="0"/>
              </a:spcBef>
              <a:buFont typeface="Wingdings" pitchFamily="2" charset="2"/>
              <a:buChar char="§"/>
            </a:pPr>
            <a:endParaRPr lang="tr-TR" sz="2000" dirty="0" smtClean="0"/>
          </a:p>
          <a:p>
            <a:pPr marL="0" indent="0" algn="just">
              <a:spcBef>
                <a:spcPts val="0"/>
              </a:spcBef>
              <a:buFont typeface="Wingdings" pitchFamily="2" charset="2"/>
              <a:buChar char="§"/>
            </a:pPr>
            <a:r>
              <a:rPr lang="tr-TR" sz="2000" dirty="0" smtClean="0">
                <a:solidFill>
                  <a:srgbClr val="0000FF"/>
                </a:solidFill>
              </a:rPr>
              <a:t>En Uygun Evsel </a:t>
            </a:r>
            <a:r>
              <a:rPr lang="tr-TR" sz="2000" dirty="0" err="1" smtClean="0">
                <a:solidFill>
                  <a:srgbClr val="0000FF"/>
                </a:solidFill>
              </a:rPr>
              <a:t>Atıksu</a:t>
            </a:r>
            <a:r>
              <a:rPr lang="tr-TR" sz="2000" dirty="0" smtClean="0">
                <a:solidFill>
                  <a:srgbClr val="0000FF"/>
                </a:solidFill>
              </a:rPr>
              <a:t> Arıtım Uygulamalarının ve Yatırımlarının Geliştirilmesidir. </a:t>
            </a:r>
          </a:p>
          <a:p>
            <a:pPr algn="just">
              <a:lnSpc>
                <a:spcPct val="170000"/>
              </a:lnSpc>
            </a:pPr>
            <a:endParaRPr lang="tr-TR" sz="1800" b="1" u="sng" dirty="0" smtClean="0"/>
          </a:p>
          <a:p>
            <a:pPr algn="just"/>
            <a:endParaRPr lang="tr-TR" sz="1800" dirty="0" smtClean="0"/>
          </a:p>
          <a:p>
            <a:pPr algn="just"/>
            <a:endParaRPr lang="tr-TR" sz="1800" dirty="0" smtClean="0"/>
          </a:p>
          <a:p>
            <a:pPr algn="just"/>
            <a:endParaRPr lang="tr-TR" sz="1800" dirty="0" smtClean="0"/>
          </a:p>
          <a:p>
            <a:pPr algn="just"/>
            <a:endParaRPr lang="tr-TR" sz="1800" dirty="0" smtClean="0"/>
          </a:p>
          <a:p>
            <a:pPr algn="just"/>
            <a:r>
              <a:rPr lang="tr-TR" sz="1800" dirty="0" smtClean="0"/>
              <a:t> </a:t>
            </a:r>
          </a:p>
        </p:txBody>
      </p:sp>
      <p:pic>
        <p:nvPicPr>
          <p:cNvPr id="5"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668186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468313" y="0"/>
            <a:ext cx="8229600" cy="1395413"/>
          </a:xfrm>
        </p:spPr>
        <p:txBody>
          <a:bodyPr/>
          <a:lstStyle/>
          <a:p>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
            </a:r>
            <a:br>
              <a:rPr lang="tr-TR" sz="3600" b="1" dirty="0" smtClean="0">
                <a:solidFill>
                  <a:srgbClr val="FF0000"/>
                </a:solidFill>
              </a:rPr>
            </a:br>
            <a:r>
              <a:rPr lang="tr-TR" sz="3600" dirty="0" smtClean="0">
                <a:solidFill>
                  <a:srgbClr val="FF0000"/>
                </a:solidFill>
                <a:latin typeface="Times New Roman" pitchFamily="18" charset="0"/>
                <a:cs typeface="Times New Roman" pitchFamily="18" charset="0"/>
              </a:rPr>
              <a:t> </a:t>
            </a:r>
            <a:r>
              <a:rPr lang="tr-TR" sz="3200" dirty="0" smtClean="0">
                <a:solidFill>
                  <a:srgbClr val="FF0000"/>
                </a:solidFill>
                <a:cs typeface="Times New Roman" pitchFamily="18" charset="0"/>
              </a:rPr>
              <a:t>ÜLKEMİZDE YAPILAN ÇALIŞMALAR</a:t>
            </a:r>
            <a:r>
              <a:rPr lang="tr-TR" sz="3600" dirty="0" smtClean="0">
                <a:solidFill>
                  <a:srgbClr val="FF0000"/>
                </a:solidFill>
              </a:rPr>
              <a:t/>
            </a:r>
            <a:br>
              <a:rPr lang="tr-TR" sz="3600" dirty="0" smtClean="0">
                <a:solidFill>
                  <a:srgbClr val="FF0000"/>
                </a:solidFill>
              </a:rPr>
            </a:br>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
            </a:r>
            <a:br>
              <a:rPr lang="tr-TR" sz="3600" b="1" dirty="0" smtClean="0">
                <a:solidFill>
                  <a:srgbClr val="FF0000"/>
                </a:solidFill>
              </a:rPr>
            </a:br>
            <a:r>
              <a:rPr lang="tr-TR" sz="3600" dirty="0" smtClean="0">
                <a:solidFill>
                  <a:srgbClr val="FF0000"/>
                </a:solidFill>
              </a:rPr>
              <a:t/>
            </a:r>
            <a:br>
              <a:rPr lang="tr-TR" sz="3600" dirty="0" smtClean="0">
                <a:solidFill>
                  <a:srgbClr val="FF0000"/>
                </a:solidFill>
              </a:rPr>
            </a:br>
            <a:endParaRPr lang="tr-TR" sz="3600" dirty="0" smtClean="0">
              <a:solidFill>
                <a:srgbClr val="FF0000"/>
              </a:solidFill>
            </a:endParaRPr>
          </a:p>
        </p:txBody>
      </p:sp>
      <p:sp>
        <p:nvSpPr>
          <p:cNvPr id="15363" name="2 İçerik Yer Tutucusu"/>
          <p:cNvSpPr>
            <a:spLocks noGrp="1"/>
          </p:cNvSpPr>
          <p:nvPr>
            <p:ph sz="quarter" idx="1"/>
          </p:nvPr>
        </p:nvSpPr>
        <p:spPr>
          <a:xfrm>
            <a:off x="251520" y="980728"/>
            <a:ext cx="8713788" cy="5877272"/>
          </a:xfrm>
        </p:spPr>
        <p:txBody>
          <a:bodyPr/>
          <a:lstStyle/>
          <a:p>
            <a:pPr algn="just">
              <a:spcBef>
                <a:spcPts val="600"/>
              </a:spcBef>
              <a:spcAft>
                <a:spcPts val="600"/>
              </a:spcAft>
              <a:buFont typeface="Wingdings" pitchFamily="2" charset="2"/>
              <a:buChar char="ü"/>
            </a:pPr>
            <a:r>
              <a:rPr lang="tr-TR" sz="2200" dirty="0" smtClean="0">
                <a:solidFill>
                  <a:srgbClr val="0000FF"/>
                </a:solidFill>
              </a:rPr>
              <a:t>Kentsel </a:t>
            </a:r>
            <a:r>
              <a:rPr lang="tr-TR" sz="2200" dirty="0" err="1" smtClean="0">
                <a:solidFill>
                  <a:srgbClr val="0000FF"/>
                </a:solidFill>
              </a:rPr>
              <a:t>Atıksu</a:t>
            </a:r>
            <a:r>
              <a:rPr lang="tr-TR" sz="2200" dirty="0" smtClean="0">
                <a:solidFill>
                  <a:srgbClr val="0000FF"/>
                </a:solidFill>
              </a:rPr>
              <a:t> Arıtımı Yönetmeliği Hassas ve Az Hassas Su Alanları Tebliği </a:t>
            </a:r>
            <a:r>
              <a:rPr lang="tr-TR" sz="2200" dirty="0" smtClean="0">
                <a:solidFill>
                  <a:srgbClr val="0000FF"/>
                </a:solidFill>
                <a:cs typeface="Times New Roman" pitchFamily="18" charset="0"/>
              </a:rPr>
              <a:t>(27.06.2009 tarih ve 27271 sayılı R.G.) </a:t>
            </a:r>
            <a:r>
              <a:rPr lang="tr-TR" sz="2200" dirty="0" smtClean="0">
                <a:solidFill>
                  <a:srgbClr val="0000FF"/>
                </a:solidFill>
              </a:rPr>
              <a:t>yayımlanmıştır.</a:t>
            </a:r>
          </a:p>
          <a:p>
            <a:pPr algn="just">
              <a:spcBef>
                <a:spcPts val="600"/>
              </a:spcBef>
              <a:spcAft>
                <a:spcPts val="600"/>
              </a:spcAft>
              <a:buFont typeface="Wingdings" pitchFamily="2" charset="2"/>
              <a:buChar char="ü"/>
            </a:pPr>
            <a:r>
              <a:rPr lang="tr-TR" sz="2200" dirty="0" smtClean="0">
                <a:solidFill>
                  <a:srgbClr val="0000FF"/>
                </a:solidFill>
              </a:rPr>
              <a:t>Ülkemiz kıyısal alanında </a:t>
            </a:r>
            <a:r>
              <a:rPr lang="tr-TR" sz="2200" dirty="0" smtClean="0">
                <a:solidFill>
                  <a:srgbClr val="FF0000"/>
                </a:solidFill>
              </a:rPr>
              <a:t>sıcak nokta ve hassas alanlar </a:t>
            </a:r>
            <a:r>
              <a:rPr lang="tr-TR" sz="2200" dirty="0" smtClean="0">
                <a:solidFill>
                  <a:srgbClr val="0000FF"/>
                </a:solidFill>
              </a:rPr>
              <a:t>belirlenmiş veya güncellenmiştir.</a:t>
            </a:r>
          </a:p>
          <a:p>
            <a:pPr algn="just">
              <a:spcBef>
                <a:spcPts val="600"/>
              </a:spcBef>
              <a:spcAft>
                <a:spcPts val="600"/>
              </a:spcAft>
              <a:buFont typeface="Wingdings" pitchFamily="2" charset="2"/>
              <a:buChar char="ü"/>
            </a:pPr>
            <a:r>
              <a:rPr lang="tr-TR" sz="2200" dirty="0" smtClean="0">
                <a:solidFill>
                  <a:srgbClr val="0000FF"/>
                </a:solidFill>
              </a:rPr>
              <a:t>Öncelikli sıcak nokta ve hassas alanların besin elementlerini özümseme kapasiteleri ve sınırlayıcı besin elementleri  belirlenmiştir.</a:t>
            </a:r>
          </a:p>
          <a:p>
            <a:pPr algn="just">
              <a:spcBef>
                <a:spcPts val="600"/>
              </a:spcBef>
              <a:spcAft>
                <a:spcPts val="600"/>
              </a:spcAft>
              <a:buFont typeface="Wingdings" pitchFamily="2" charset="2"/>
              <a:buChar char="ü"/>
            </a:pPr>
            <a:r>
              <a:rPr lang="tr-TR" sz="2200" dirty="0" smtClean="0">
                <a:solidFill>
                  <a:srgbClr val="0000FF"/>
                </a:solidFill>
              </a:rPr>
              <a:t>Ülkemiz kıyıları </a:t>
            </a:r>
            <a:r>
              <a:rPr lang="tr-TR" sz="2200" dirty="0" smtClean="0">
                <a:solidFill>
                  <a:srgbClr val="FF0000"/>
                </a:solidFill>
              </a:rPr>
              <a:t>sıcak nokta ve hassas alanları için besin elementleri kalite standartları belirlenmiş</a:t>
            </a:r>
            <a:r>
              <a:rPr lang="tr-TR" sz="2200" dirty="0" smtClean="0"/>
              <a:t>, </a:t>
            </a:r>
            <a:r>
              <a:rPr lang="tr-TR" sz="2200" dirty="0" smtClean="0">
                <a:solidFill>
                  <a:srgbClr val="0000FF"/>
                </a:solidFill>
              </a:rPr>
              <a:t>model uygulama alanları için evsel </a:t>
            </a:r>
            <a:r>
              <a:rPr lang="tr-TR" sz="2200" dirty="0" err="1" smtClean="0">
                <a:solidFill>
                  <a:srgbClr val="0000FF"/>
                </a:solidFill>
              </a:rPr>
              <a:t>atıksu</a:t>
            </a:r>
            <a:r>
              <a:rPr lang="tr-TR" sz="2200" dirty="0" smtClean="0">
                <a:solidFill>
                  <a:srgbClr val="0000FF"/>
                </a:solidFill>
              </a:rPr>
              <a:t> deşarj limitleri önerilmiştir.</a:t>
            </a:r>
          </a:p>
          <a:p>
            <a:pPr algn="just">
              <a:spcBef>
                <a:spcPts val="600"/>
              </a:spcBef>
              <a:spcAft>
                <a:spcPts val="600"/>
              </a:spcAft>
              <a:buFont typeface="Wingdings" pitchFamily="2" charset="2"/>
              <a:buChar char="ü"/>
            </a:pPr>
            <a:r>
              <a:rPr lang="tr-TR" sz="2200" dirty="0" smtClean="0">
                <a:solidFill>
                  <a:srgbClr val="0000FF"/>
                </a:solidFill>
              </a:rPr>
              <a:t>Güncellenen noktalar için </a:t>
            </a:r>
            <a:r>
              <a:rPr lang="tr-TR" sz="2200" dirty="0" err="1" smtClean="0">
                <a:solidFill>
                  <a:srgbClr val="0000FF"/>
                </a:solidFill>
              </a:rPr>
              <a:t>ötrofikasyon</a:t>
            </a:r>
            <a:r>
              <a:rPr lang="tr-TR" sz="2200" dirty="0" smtClean="0">
                <a:solidFill>
                  <a:srgbClr val="0000FF"/>
                </a:solidFill>
              </a:rPr>
              <a:t> riski oluşumuna önemli bir girdi sağlayan evsel </a:t>
            </a:r>
            <a:r>
              <a:rPr lang="tr-TR" sz="2200" dirty="0" err="1" smtClean="0">
                <a:solidFill>
                  <a:srgbClr val="0000FF"/>
                </a:solidFill>
              </a:rPr>
              <a:t>atıksulardan</a:t>
            </a:r>
            <a:r>
              <a:rPr lang="tr-TR" sz="2200" dirty="0" smtClean="0">
                <a:solidFill>
                  <a:srgbClr val="0000FF"/>
                </a:solidFill>
              </a:rPr>
              <a:t> kaynaklı </a:t>
            </a:r>
            <a:r>
              <a:rPr lang="tr-TR" sz="2200" dirty="0" smtClean="0">
                <a:solidFill>
                  <a:srgbClr val="FF0000"/>
                </a:solidFill>
              </a:rPr>
              <a:t>azot ve fosforun yöre koşullarına en uygun giderim teknolojileri </a:t>
            </a:r>
            <a:r>
              <a:rPr lang="tr-TR" sz="2200" dirty="0" smtClean="0">
                <a:solidFill>
                  <a:srgbClr val="0000FF"/>
                </a:solidFill>
              </a:rPr>
              <a:t>literatür ve pilot ölçekli çalışmalarla belirlenmiştir.</a:t>
            </a:r>
          </a:p>
          <a:p>
            <a:pPr algn="just">
              <a:spcBef>
                <a:spcPct val="0"/>
              </a:spcBef>
              <a:buFont typeface="Wingdings" pitchFamily="2" charset="2"/>
              <a:buChar char="ü"/>
            </a:pPr>
            <a:endParaRPr lang="tr-TR" sz="2200" dirty="0" smtClean="0"/>
          </a:p>
          <a:p>
            <a:pPr algn="just">
              <a:spcBef>
                <a:spcPct val="0"/>
              </a:spcBef>
              <a:buFont typeface="Wingdings" pitchFamily="2" charset="2"/>
              <a:buChar char="ü"/>
            </a:pPr>
            <a:endParaRPr lang="tr-TR" sz="2200" dirty="0" smtClean="0"/>
          </a:p>
          <a:p>
            <a:pPr>
              <a:buFont typeface="Wingdings" pitchFamily="2" charset="2"/>
              <a:buChar char="ü"/>
            </a:pPr>
            <a:endParaRPr lang="tr-TR" sz="2200" dirty="0" smtClean="0"/>
          </a:p>
        </p:txBody>
      </p:sp>
      <p:pic>
        <p:nvPicPr>
          <p:cNvPr id="6"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3994432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Barıs\Pictures\hassas\grisu.jpg"/>
          <p:cNvPicPr>
            <a:picLocks noGrp="1" noChangeAspect="1" noChangeArrowheads="1"/>
          </p:cNvPicPr>
          <p:nvPr>
            <p:ph idx="1"/>
          </p:nvPr>
        </p:nvPicPr>
        <p:blipFill>
          <a:blip r:embed="rId2" cstate="print"/>
          <a:srcRect/>
          <a:stretch>
            <a:fillRect/>
          </a:stretch>
        </p:blipFill>
        <p:spPr>
          <a:xfrm>
            <a:off x="323850" y="1268413"/>
            <a:ext cx="8458200" cy="4878387"/>
          </a:xfrm>
        </p:spPr>
      </p:pic>
      <p:sp>
        <p:nvSpPr>
          <p:cNvPr id="16387" name="3 Dikdörtgen"/>
          <p:cNvSpPr>
            <a:spLocks noChangeArrowheads="1"/>
          </p:cNvSpPr>
          <p:nvPr/>
        </p:nvSpPr>
        <p:spPr bwMode="auto">
          <a:xfrm>
            <a:off x="2124075" y="2852738"/>
            <a:ext cx="6480175" cy="1631950"/>
          </a:xfrm>
          <a:prstGeom prst="rect">
            <a:avLst/>
          </a:prstGeom>
          <a:noFill/>
          <a:ln w="9525">
            <a:noFill/>
            <a:miter lim="800000"/>
            <a:headEnd/>
            <a:tailEnd/>
          </a:ln>
        </p:spPr>
        <p:txBody>
          <a:bodyPr>
            <a:spAutoFit/>
          </a:bodyPr>
          <a:lstStyle/>
          <a:p>
            <a:r>
              <a:rPr lang="tr-TR" sz="2000" u="sng">
                <a:solidFill>
                  <a:srgbClr val="FF0000"/>
                </a:solidFill>
              </a:rPr>
              <a:t>Belirleme Kriterleri: </a:t>
            </a:r>
          </a:p>
          <a:p>
            <a:r>
              <a:rPr lang="tr-TR" sz="2000">
                <a:solidFill>
                  <a:srgbClr val="FF0000"/>
                </a:solidFill>
              </a:rPr>
              <a:t>Morfoloji :</a:t>
            </a:r>
            <a:r>
              <a:rPr lang="tr-TR" sz="2000"/>
              <a:t>(</a:t>
            </a:r>
            <a:r>
              <a:rPr lang="tr-TR" sz="2000">
                <a:solidFill>
                  <a:srgbClr val="0000FF"/>
                </a:solidFill>
              </a:rPr>
              <a:t>Kapalı/açık, eğim) </a:t>
            </a:r>
          </a:p>
          <a:p>
            <a:r>
              <a:rPr lang="tr-TR" sz="2000">
                <a:solidFill>
                  <a:srgbClr val="FF0000"/>
                </a:solidFill>
              </a:rPr>
              <a:t>Hidrografi:</a:t>
            </a:r>
            <a:r>
              <a:rPr lang="tr-TR" sz="2000"/>
              <a:t>(</a:t>
            </a:r>
            <a:r>
              <a:rPr lang="tr-TR" sz="2000">
                <a:solidFill>
                  <a:srgbClr val="0000FF"/>
                </a:solidFill>
              </a:rPr>
              <a:t>Akıntı/Su değişimi, Tabakalaşma) </a:t>
            </a:r>
          </a:p>
          <a:p>
            <a:r>
              <a:rPr lang="tr-TR" sz="2000">
                <a:solidFill>
                  <a:srgbClr val="FF0000"/>
                </a:solidFill>
              </a:rPr>
              <a:t>Deniz Suyu Kalitesi </a:t>
            </a:r>
            <a:r>
              <a:rPr lang="tr-TR" sz="2000">
                <a:solidFill>
                  <a:srgbClr val="0000FF"/>
                </a:solidFill>
              </a:rPr>
              <a:t>(Trix, O2 , Cl-a, Secchi Diski)</a:t>
            </a:r>
          </a:p>
          <a:p>
            <a:r>
              <a:rPr lang="tr-TR" sz="2000">
                <a:solidFill>
                  <a:srgbClr val="FF0000"/>
                </a:solidFill>
              </a:rPr>
              <a:t>Kara Kökenli Kirleticiler</a:t>
            </a:r>
          </a:p>
        </p:txBody>
      </p:sp>
      <p:sp>
        <p:nvSpPr>
          <p:cNvPr id="16389" name="1 Başlık"/>
          <p:cNvSpPr>
            <a:spLocks noGrp="1"/>
          </p:cNvSpPr>
          <p:nvPr>
            <p:ph type="title"/>
          </p:nvPr>
        </p:nvSpPr>
        <p:spPr>
          <a:xfrm>
            <a:off x="468313" y="0"/>
            <a:ext cx="8229600" cy="1395413"/>
          </a:xfrm>
        </p:spPr>
        <p:txBody>
          <a:bodyPr/>
          <a:lstStyle/>
          <a:p>
            <a:r>
              <a:rPr lang="tr-TR" sz="3600" b="1" dirty="0" smtClean="0">
                <a:solidFill>
                  <a:srgbClr val="FF0000"/>
                </a:solidFill>
                <a:latin typeface="+mn-lt"/>
              </a:rPr>
              <a:t/>
            </a:r>
            <a:br>
              <a:rPr lang="tr-TR" sz="3600" b="1" dirty="0" smtClean="0">
                <a:solidFill>
                  <a:srgbClr val="FF0000"/>
                </a:solidFill>
                <a:latin typeface="+mn-lt"/>
              </a:rPr>
            </a:br>
            <a:r>
              <a:rPr lang="tr-TR" sz="3600" b="1" dirty="0" smtClean="0">
                <a:solidFill>
                  <a:srgbClr val="FF0000"/>
                </a:solidFill>
                <a:latin typeface="+mn-lt"/>
              </a:rPr>
              <a:t/>
            </a:r>
            <a:br>
              <a:rPr lang="tr-TR" sz="3600" b="1" dirty="0" smtClean="0">
                <a:solidFill>
                  <a:srgbClr val="FF0000"/>
                </a:solidFill>
                <a:latin typeface="+mn-lt"/>
              </a:rPr>
            </a:br>
            <a:r>
              <a:rPr lang="tr-TR" sz="3600" b="1" dirty="0" smtClean="0">
                <a:solidFill>
                  <a:srgbClr val="FF0000"/>
                </a:solidFill>
                <a:latin typeface="+mn-lt"/>
              </a:rPr>
              <a:t/>
            </a:r>
            <a:br>
              <a:rPr lang="tr-TR" sz="3600" b="1" dirty="0" smtClean="0">
                <a:solidFill>
                  <a:srgbClr val="FF0000"/>
                </a:solidFill>
                <a:latin typeface="+mn-lt"/>
              </a:rPr>
            </a:br>
            <a:r>
              <a:rPr lang="tr-TR" sz="3600" b="1" dirty="0" smtClean="0">
                <a:solidFill>
                  <a:srgbClr val="FF0000"/>
                </a:solidFill>
                <a:latin typeface="+mn-lt"/>
              </a:rPr>
              <a:t/>
            </a:r>
            <a:br>
              <a:rPr lang="tr-TR" sz="3600" b="1" dirty="0" smtClean="0">
                <a:solidFill>
                  <a:srgbClr val="FF0000"/>
                </a:solidFill>
                <a:latin typeface="+mn-lt"/>
              </a:rPr>
            </a:br>
            <a:r>
              <a:rPr lang="tr-TR" sz="3600" dirty="0" smtClean="0">
                <a:solidFill>
                  <a:srgbClr val="FF0000"/>
                </a:solidFill>
                <a:latin typeface="+mn-lt"/>
                <a:cs typeface="Times New Roman" pitchFamily="18" charset="0"/>
              </a:rPr>
              <a:t> </a:t>
            </a:r>
            <a:r>
              <a:rPr lang="tr-TR" sz="3200" dirty="0" smtClean="0">
                <a:solidFill>
                  <a:srgbClr val="FF0000"/>
                </a:solidFill>
                <a:latin typeface="+mn-lt"/>
                <a:cs typeface="Times New Roman" pitchFamily="18" charset="0"/>
              </a:rPr>
              <a:t>ÜLKEMİZDE YAPILAN ÇALIŞMALAR</a:t>
            </a:r>
            <a:r>
              <a:rPr lang="tr-TR" sz="3600" dirty="0" smtClean="0">
                <a:solidFill>
                  <a:srgbClr val="FF0000"/>
                </a:solidFill>
                <a:latin typeface="+mn-lt"/>
              </a:rPr>
              <a:t/>
            </a:r>
            <a:br>
              <a:rPr lang="tr-TR" sz="3600" dirty="0" smtClean="0">
                <a:solidFill>
                  <a:srgbClr val="FF0000"/>
                </a:solidFill>
                <a:latin typeface="+mn-lt"/>
              </a:rPr>
            </a:br>
            <a:r>
              <a:rPr lang="tr-TR" sz="3600" b="1" dirty="0" smtClean="0">
                <a:solidFill>
                  <a:srgbClr val="FF0000"/>
                </a:solidFill>
                <a:latin typeface="+mn-lt"/>
              </a:rPr>
              <a:t/>
            </a:r>
            <a:br>
              <a:rPr lang="tr-TR" sz="3600" b="1" dirty="0" smtClean="0">
                <a:solidFill>
                  <a:srgbClr val="FF0000"/>
                </a:solidFill>
                <a:latin typeface="+mn-lt"/>
              </a:rPr>
            </a:br>
            <a:r>
              <a:rPr lang="tr-TR" sz="3600" b="1" dirty="0" smtClean="0">
                <a:solidFill>
                  <a:srgbClr val="FF0000"/>
                </a:solidFill>
                <a:latin typeface="+mn-lt"/>
              </a:rPr>
              <a:t/>
            </a:r>
            <a:br>
              <a:rPr lang="tr-TR" sz="3600" b="1" dirty="0" smtClean="0">
                <a:solidFill>
                  <a:srgbClr val="FF0000"/>
                </a:solidFill>
                <a:latin typeface="+mn-lt"/>
              </a:rPr>
            </a:br>
            <a:r>
              <a:rPr lang="tr-TR" sz="3600" b="1" dirty="0" smtClean="0">
                <a:solidFill>
                  <a:srgbClr val="FF0000"/>
                </a:solidFill>
                <a:latin typeface="+mn-lt"/>
              </a:rPr>
              <a:t/>
            </a:r>
            <a:br>
              <a:rPr lang="tr-TR" sz="3600" b="1" dirty="0" smtClean="0">
                <a:solidFill>
                  <a:srgbClr val="FF0000"/>
                </a:solidFill>
                <a:latin typeface="+mn-lt"/>
              </a:rPr>
            </a:br>
            <a:r>
              <a:rPr lang="tr-TR" sz="3600" dirty="0" smtClean="0">
                <a:solidFill>
                  <a:srgbClr val="FF0000"/>
                </a:solidFill>
                <a:latin typeface="+mn-lt"/>
              </a:rPr>
              <a:t/>
            </a:r>
            <a:br>
              <a:rPr lang="tr-TR" sz="3600" dirty="0" smtClean="0">
                <a:solidFill>
                  <a:srgbClr val="FF0000"/>
                </a:solidFill>
                <a:latin typeface="+mn-lt"/>
              </a:rPr>
            </a:br>
            <a:endParaRPr lang="tr-TR" sz="3600" dirty="0" smtClean="0">
              <a:solidFill>
                <a:srgbClr val="FF0000"/>
              </a:solidFill>
              <a:latin typeface="+mn-lt"/>
            </a:endParaRPr>
          </a:p>
        </p:txBody>
      </p:sp>
      <p:pic>
        <p:nvPicPr>
          <p:cNvPr id="7" name="Picture 6" descr="C:\Users\a.koc\Desktop\SU KALİTE RAPORLARI\AYBALA_ormansu\su_yon_logo_trans_zemin.png"/>
          <p:cNvPicPr>
            <a:picLocks noChangeAspect="1" noChangeArrowheads="1"/>
          </p:cNvPicPr>
          <p:nvPr/>
        </p:nvPicPr>
        <p:blipFill>
          <a:blip r:embed="rId3"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2740834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İçerik Yer Tutucusu"/>
          <p:cNvSpPr>
            <a:spLocks noGrp="1"/>
          </p:cNvSpPr>
          <p:nvPr>
            <p:ph idx="1"/>
          </p:nvPr>
        </p:nvSpPr>
        <p:spPr>
          <a:xfrm>
            <a:off x="251520" y="918728"/>
            <a:ext cx="8640960" cy="5678624"/>
          </a:xfrm>
        </p:spPr>
        <p:txBody>
          <a:bodyPr/>
          <a:lstStyle/>
          <a:p>
            <a:pPr>
              <a:buNone/>
            </a:pPr>
            <a:r>
              <a:rPr lang="tr-TR" sz="2200" b="1" dirty="0" smtClean="0">
                <a:solidFill>
                  <a:srgbClr val="FF0000"/>
                </a:solidFill>
                <a:latin typeface="+mj-lt"/>
                <a:ea typeface="+mj-ea"/>
                <a:cs typeface="Times New Roman" pitchFamily="18" charset="0"/>
              </a:rPr>
              <a:t>Projenin Maksadı: </a:t>
            </a:r>
          </a:p>
          <a:p>
            <a:pPr algn="just">
              <a:spcBef>
                <a:spcPts val="0"/>
              </a:spcBef>
              <a:buNone/>
            </a:pPr>
            <a:r>
              <a:rPr lang="tr-TR" sz="2200" dirty="0" smtClean="0">
                <a:solidFill>
                  <a:srgbClr val="0000FF"/>
                </a:solidFill>
                <a:latin typeface="+mj-lt"/>
                <a:ea typeface="+mj-ea"/>
                <a:cs typeface="Times New Roman" pitchFamily="18" charset="0"/>
              </a:rPr>
              <a:t>     Türkiye’deki 25 su havzasında bulunan yüzeysel sulardaki su kirliliği açısından hassas su alanlarının, nitrata hassas su alanlarının ve bu alanları etkileyen hassas bölgelerin tespiti ve su kalitesi hedefleri ile su kalitesinin iyileştirilmesi için alınacak tedbirlerin belirlenmesidir.</a:t>
            </a:r>
          </a:p>
          <a:p>
            <a:pPr algn="just">
              <a:spcBef>
                <a:spcPts val="0"/>
              </a:spcBef>
              <a:buNone/>
            </a:pPr>
            <a:endParaRPr lang="tr-TR" sz="2200" dirty="0" smtClean="0">
              <a:solidFill>
                <a:srgbClr val="0000FF"/>
              </a:solidFill>
              <a:latin typeface="+mj-lt"/>
              <a:ea typeface="+mj-ea"/>
              <a:cs typeface="Times New Roman" pitchFamily="18" charset="0"/>
            </a:endParaRPr>
          </a:p>
          <a:p>
            <a:pPr algn="just">
              <a:spcBef>
                <a:spcPts val="0"/>
              </a:spcBef>
              <a:buNone/>
            </a:pPr>
            <a:r>
              <a:rPr lang="tr-TR" sz="2200" dirty="0" smtClean="0">
                <a:solidFill>
                  <a:srgbClr val="0000FF"/>
                </a:solidFill>
                <a:latin typeface="+mj-lt"/>
                <a:ea typeface="+mj-ea"/>
                <a:cs typeface="Times New Roman" pitchFamily="18" charset="0"/>
              </a:rPr>
              <a:t> </a:t>
            </a:r>
            <a:r>
              <a:rPr lang="fi-FI" sz="2200" b="1" dirty="0">
                <a:solidFill>
                  <a:srgbClr val="FF0000"/>
                </a:solidFill>
                <a:latin typeface="+mj-lt"/>
                <a:ea typeface="+mj-ea"/>
                <a:cs typeface="Times New Roman" pitchFamily="18" charset="0"/>
              </a:rPr>
              <a:t>Projenin Süresi </a:t>
            </a:r>
            <a:r>
              <a:rPr lang="fi-FI" sz="2200" dirty="0" smtClean="0">
                <a:solidFill>
                  <a:srgbClr val="0000FF"/>
                </a:solidFill>
                <a:latin typeface="+mj-lt"/>
                <a:ea typeface="+mj-ea"/>
                <a:cs typeface="Times New Roman" pitchFamily="18" charset="0"/>
              </a:rPr>
              <a:t>: </a:t>
            </a:r>
            <a:r>
              <a:rPr lang="fi-FI" sz="2200" dirty="0">
                <a:solidFill>
                  <a:srgbClr val="0000FF"/>
                </a:solidFill>
                <a:latin typeface="+mj-lt"/>
                <a:ea typeface="+mj-ea"/>
                <a:cs typeface="Times New Roman" pitchFamily="18" charset="0"/>
              </a:rPr>
              <a:t>2012-2015 </a:t>
            </a:r>
            <a:endParaRPr lang="tr-TR" sz="2200" dirty="0" smtClean="0">
              <a:solidFill>
                <a:srgbClr val="0000FF"/>
              </a:solidFill>
              <a:latin typeface="+mj-lt"/>
              <a:ea typeface="+mj-ea"/>
              <a:cs typeface="Times New Roman" pitchFamily="18" charset="0"/>
            </a:endParaRPr>
          </a:p>
          <a:p>
            <a:pPr algn="just">
              <a:spcBef>
                <a:spcPts val="0"/>
              </a:spcBef>
              <a:buNone/>
            </a:pPr>
            <a:endParaRPr lang="tr-TR" sz="2200" dirty="0" smtClean="0">
              <a:solidFill>
                <a:srgbClr val="0000FF"/>
              </a:solidFill>
              <a:latin typeface="+mj-lt"/>
              <a:ea typeface="+mj-ea"/>
              <a:cs typeface="Times New Roman" pitchFamily="18" charset="0"/>
            </a:endParaRPr>
          </a:p>
          <a:p>
            <a:pPr>
              <a:spcBef>
                <a:spcPts val="0"/>
              </a:spcBef>
              <a:buNone/>
            </a:pPr>
            <a:r>
              <a:rPr lang="tr-TR" sz="2200" b="1" dirty="0" smtClean="0">
                <a:solidFill>
                  <a:srgbClr val="FF0000"/>
                </a:solidFill>
                <a:latin typeface="+mj-lt"/>
                <a:ea typeface="+mj-ea"/>
                <a:cs typeface="Times New Roman" pitchFamily="18" charset="0"/>
              </a:rPr>
              <a:t>Paydaş Kurumları:</a:t>
            </a:r>
          </a:p>
          <a:p>
            <a:pPr>
              <a:spcBef>
                <a:spcPts val="0"/>
              </a:spcBef>
              <a:buFont typeface="Wingdings" pitchFamily="2" charset="2"/>
              <a:buChar char="§"/>
            </a:pPr>
            <a:r>
              <a:rPr lang="tr-TR" sz="2200" dirty="0" smtClean="0">
                <a:solidFill>
                  <a:srgbClr val="0000FF"/>
                </a:solidFill>
                <a:latin typeface="+mj-lt"/>
                <a:ea typeface="+mj-ea"/>
                <a:cs typeface="Times New Roman" pitchFamily="18" charset="0"/>
              </a:rPr>
              <a:t>Gıda, Tarım ve Hayvancılık Bakanlığı </a:t>
            </a:r>
          </a:p>
          <a:p>
            <a:pPr>
              <a:spcBef>
                <a:spcPts val="0"/>
              </a:spcBef>
              <a:buFont typeface="Wingdings" pitchFamily="2" charset="2"/>
              <a:buChar char="§"/>
            </a:pPr>
            <a:r>
              <a:rPr lang="tr-TR" sz="2200" dirty="0" smtClean="0">
                <a:solidFill>
                  <a:srgbClr val="0000FF"/>
                </a:solidFill>
                <a:latin typeface="+mj-lt"/>
                <a:ea typeface="+mj-ea"/>
                <a:cs typeface="Times New Roman" pitchFamily="18" charset="0"/>
              </a:rPr>
              <a:t>Türkiye Belediyeler Birliği</a:t>
            </a:r>
          </a:p>
          <a:p>
            <a:pPr>
              <a:spcBef>
                <a:spcPts val="0"/>
              </a:spcBef>
              <a:buFont typeface="Wingdings" pitchFamily="2" charset="2"/>
              <a:buChar char="§"/>
            </a:pPr>
            <a:r>
              <a:rPr lang="tr-TR" sz="2200" dirty="0" smtClean="0">
                <a:solidFill>
                  <a:srgbClr val="0000FF"/>
                </a:solidFill>
                <a:latin typeface="+mj-lt"/>
                <a:cs typeface="Times New Roman" pitchFamily="18" charset="0"/>
              </a:rPr>
              <a:t>Çevre ve Şehircilik Bakanlığı (Çevre Yönetimi Genel Müdürlüğü)</a:t>
            </a:r>
            <a:endParaRPr lang="tr-TR" sz="2200" dirty="0" smtClean="0">
              <a:solidFill>
                <a:srgbClr val="0000FF"/>
              </a:solidFill>
              <a:latin typeface="+mj-lt"/>
              <a:ea typeface="+mj-ea"/>
              <a:cs typeface="Times New Roman" pitchFamily="18" charset="0"/>
            </a:endParaRPr>
          </a:p>
          <a:p>
            <a:pPr lvl="0">
              <a:spcBef>
                <a:spcPts val="0"/>
              </a:spcBef>
              <a:buFont typeface="Wingdings" pitchFamily="2" charset="2"/>
              <a:buChar char="§"/>
            </a:pPr>
            <a:r>
              <a:rPr lang="tr-TR" sz="2200" dirty="0" smtClean="0">
                <a:solidFill>
                  <a:srgbClr val="0000FF"/>
                </a:solidFill>
                <a:latin typeface="+mj-lt"/>
                <a:ea typeface="+mj-ea"/>
                <a:cs typeface="Times New Roman" pitchFamily="18" charset="0"/>
              </a:rPr>
              <a:t>Devlet Su İşleri Genel Müdürlüğü</a:t>
            </a:r>
          </a:p>
          <a:p>
            <a:pPr lvl="0">
              <a:spcBef>
                <a:spcPts val="0"/>
              </a:spcBef>
              <a:buFont typeface="Wingdings" pitchFamily="2" charset="2"/>
              <a:buChar char="§"/>
            </a:pPr>
            <a:r>
              <a:rPr lang="tr-TR" sz="2200" dirty="0" smtClean="0">
                <a:solidFill>
                  <a:srgbClr val="0000FF"/>
                </a:solidFill>
                <a:latin typeface="+mj-lt"/>
                <a:ea typeface="+mj-ea"/>
                <a:cs typeface="Times New Roman" pitchFamily="18" charset="0"/>
              </a:rPr>
              <a:t>Kalkınma Bakanlığı</a:t>
            </a:r>
          </a:p>
          <a:p>
            <a:pPr lvl="0">
              <a:spcBef>
                <a:spcPts val="0"/>
              </a:spcBef>
              <a:buFont typeface="Wingdings" pitchFamily="2" charset="2"/>
              <a:buChar char="§"/>
            </a:pPr>
            <a:r>
              <a:rPr lang="tr-TR" sz="2200" dirty="0" smtClean="0">
                <a:solidFill>
                  <a:srgbClr val="0000FF"/>
                </a:solidFill>
                <a:latin typeface="+mj-lt"/>
                <a:ea typeface="+mj-ea"/>
                <a:cs typeface="Times New Roman" pitchFamily="18" charset="0"/>
              </a:rPr>
              <a:t>İller Bankası </a:t>
            </a:r>
          </a:p>
          <a:p>
            <a:pPr lvl="0">
              <a:spcBef>
                <a:spcPts val="0"/>
              </a:spcBef>
              <a:buFont typeface="Wingdings" pitchFamily="2" charset="2"/>
              <a:buChar char="§"/>
            </a:pPr>
            <a:r>
              <a:rPr lang="tr-TR" sz="2200" dirty="0" smtClean="0">
                <a:solidFill>
                  <a:srgbClr val="0000FF"/>
                </a:solidFill>
                <a:latin typeface="+mj-lt"/>
                <a:ea typeface="+mj-ea"/>
                <a:cs typeface="Times New Roman" pitchFamily="18" charset="0"/>
              </a:rPr>
              <a:t>İç İşleri Bakanlığı ( Mahalli İdareler Genel Müdürlüğü)</a:t>
            </a:r>
          </a:p>
          <a:p>
            <a:pPr algn="just">
              <a:buNone/>
            </a:pPr>
            <a:endParaRPr lang="tr-TR" sz="2200" dirty="0" smtClean="0">
              <a:solidFill>
                <a:srgbClr val="FF0000"/>
              </a:solidFill>
              <a:latin typeface="+mj-lt"/>
              <a:ea typeface="+mj-ea"/>
              <a:cs typeface="Times New Roman" pitchFamily="18" charset="0"/>
            </a:endParaRPr>
          </a:p>
        </p:txBody>
      </p:sp>
      <p:sp>
        <p:nvSpPr>
          <p:cNvPr id="35845" name="3 Başlık"/>
          <p:cNvSpPr>
            <a:spLocks noGrp="1"/>
          </p:cNvSpPr>
          <p:nvPr>
            <p:ph type="title"/>
          </p:nvPr>
        </p:nvSpPr>
        <p:spPr>
          <a:xfrm>
            <a:off x="859832" y="126612"/>
            <a:ext cx="8229600" cy="1143000"/>
          </a:xfrm>
        </p:spPr>
        <p:txBody>
          <a:bodyPr/>
          <a:lstStyle/>
          <a:p>
            <a:r>
              <a:rPr lang="tr-TR" sz="2400" b="1" dirty="0" smtClean="0">
                <a:solidFill>
                  <a:srgbClr val="FF0000"/>
                </a:solidFill>
                <a:cs typeface="Times New Roman" pitchFamily="18" charset="0"/>
              </a:rPr>
              <a:t>Türkiye’de Havza Bazında Hassas Alanların ve </a:t>
            </a:r>
            <a:br>
              <a:rPr lang="tr-TR" sz="2400" b="1" dirty="0" smtClean="0">
                <a:solidFill>
                  <a:srgbClr val="FF0000"/>
                </a:solidFill>
                <a:cs typeface="Times New Roman" pitchFamily="18" charset="0"/>
              </a:rPr>
            </a:br>
            <a:r>
              <a:rPr lang="tr-TR" sz="2400" b="1" dirty="0" smtClean="0">
                <a:solidFill>
                  <a:srgbClr val="FF0000"/>
                </a:solidFill>
                <a:cs typeface="Times New Roman" pitchFamily="18" charset="0"/>
              </a:rPr>
              <a:t>Su Kalitesi Hedeflerinin Belirlenmesi Projesi</a:t>
            </a:r>
            <a:r>
              <a:rPr lang="tr-TR" sz="2400" b="1" dirty="0" smtClean="0">
                <a:solidFill>
                  <a:srgbClr val="FF0000"/>
                </a:solidFill>
                <a:latin typeface="Times New Roman" pitchFamily="18" charset="0"/>
                <a:cs typeface="Times New Roman" pitchFamily="18" charset="0"/>
              </a:rPr>
              <a:t/>
            </a:r>
            <a:br>
              <a:rPr lang="tr-TR" sz="2400" b="1" dirty="0" smtClean="0">
                <a:solidFill>
                  <a:srgbClr val="FF0000"/>
                </a:solidFill>
                <a:latin typeface="Times New Roman" pitchFamily="18" charset="0"/>
                <a:cs typeface="Times New Roman" pitchFamily="18" charset="0"/>
              </a:rPr>
            </a:br>
            <a:endParaRPr lang="tr-TR" sz="2400" b="1" dirty="0" smtClean="0">
              <a:solidFill>
                <a:srgbClr val="FF0000"/>
              </a:solidFill>
              <a:latin typeface="Times New Roman" pitchFamily="18" charset="0"/>
              <a:cs typeface="Times New Roman" pitchFamily="18" charset="0"/>
            </a:endParaRPr>
          </a:p>
        </p:txBody>
      </p:sp>
      <p:pic>
        <p:nvPicPr>
          <p:cNvPr id="4"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spTree>
    <p:extLst>
      <p:ext uri="{BB962C8B-B14F-4D97-AF65-F5344CB8AC3E}">
        <p14:creationId xmlns:p14="http://schemas.microsoft.com/office/powerpoint/2010/main" val="4144488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196752"/>
            <a:ext cx="8229600" cy="4824536"/>
          </a:xfrm>
        </p:spPr>
        <p:txBody>
          <a:bodyPr/>
          <a:lstStyle/>
          <a:p>
            <a:pPr>
              <a:buNone/>
            </a:pPr>
            <a:r>
              <a:rPr lang="tr-TR" sz="2400" b="1" dirty="0" smtClean="0">
                <a:solidFill>
                  <a:srgbClr val="FF0000"/>
                </a:solidFill>
                <a:latin typeface="+mj-lt"/>
                <a:ea typeface="+mj-ea"/>
                <a:cs typeface="Times New Roman" pitchFamily="18" charset="0"/>
              </a:rPr>
              <a:t>Proje Kapsamında Yürütülecek Çalışmalar: </a:t>
            </a:r>
          </a:p>
          <a:p>
            <a:pPr lvl="0">
              <a:buFont typeface="Wingdings" pitchFamily="2" charset="2"/>
              <a:buChar char="§"/>
            </a:pPr>
            <a:r>
              <a:rPr lang="tr-TR" sz="2400" dirty="0" smtClean="0">
                <a:solidFill>
                  <a:srgbClr val="FF0000"/>
                </a:solidFill>
                <a:latin typeface="+mj-lt"/>
                <a:ea typeface="+mj-ea"/>
                <a:cs typeface="Times New Roman" pitchFamily="18" charset="0"/>
              </a:rPr>
              <a:t>Çalışma Esaslarının Belirlenmesi</a:t>
            </a:r>
          </a:p>
          <a:p>
            <a:pPr lvl="0">
              <a:buFont typeface="Wingdings" pitchFamily="2" charset="2"/>
              <a:buChar char="§"/>
            </a:pPr>
            <a:r>
              <a:rPr lang="tr-TR" sz="2400" dirty="0" smtClean="0">
                <a:solidFill>
                  <a:srgbClr val="FF0000"/>
                </a:solidFill>
                <a:latin typeface="+mj-lt"/>
                <a:ea typeface="+mj-ea"/>
                <a:cs typeface="Times New Roman" pitchFamily="18" charset="0"/>
              </a:rPr>
              <a:t>Havza Bazında Yüzeysel Su Kütlelerinin Belirlenmesi </a:t>
            </a:r>
          </a:p>
          <a:p>
            <a:pPr lvl="0">
              <a:buFont typeface="Wingdings" pitchFamily="2" charset="2"/>
              <a:buChar char="§"/>
            </a:pPr>
            <a:r>
              <a:rPr lang="tr-TR" sz="2400" dirty="0" smtClean="0">
                <a:solidFill>
                  <a:srgbClr val="FF0000"/>
                </a:solidFill>
                <a:latin typeface="+mj-lt"/>
                <a:ea typeface="+mj-ea"/>
                <a:cs typeface="Times New Roman" pitchFamily="18" charset="0"/>
              </a:rPr>
              <a:t>Baskı ve Etkilerin Belirlenmesi</a:t>
            </a:r>
          </a:p>
          <a:p>
            <a:pPr lvl="0">
              <a:buFont typeface="Wingdings" pitchFamily="2" charset="2"/>
              <a:buChar char="§"/>
            </a:pPr>
            <a:r>
              <a:rPr lang="tr-TR" sz="2400" dirty="0" smtClean="0">
                <a:solidFill>
                  <a:srgbClr val="FF0000"/>
                </a:solidFill>
                <a:latin typeface="+mj-lt"/>
                <a:ea typeface="+mj-ea"/>
                <a:cs typeface="Times New Roman" pitchFamily="18" charset="0"/>
              </a:rPr>
              <a:t>İzleme Noktaların Belirlenmesi ve İzleme</a:t>
            </a:r>
          </a:p>
          <a:p>
            <a:pPr lvl="0">
              <a:buFont typeface="Wingdings" pitchFamily="2" charset="2"/>
              <a:buChar char="§"/>
            </a:pPr>
            <a:r>
              <a:rPr lang="tr-TR" sz="2400" dirty="0" smtClean="0">
                <a:solidFill>
                  <a:srgbClr val="0000FF"/>
                </a:solidFill>
                <a:latin typeface="+mj-lt"/>
                <a:ea typeface="+mj-ea"/>
                <a:cs typeface="Times New Roman" pitchFamily="18" charset="0"/>
              </a:rPr>
              <a:t>Hassas Alanların Belirlenmesi</a:t>
            </a:r>
          </a:p>
          <a:p>
            <a:pPr lvl="0">
              <a:buFont typeface="Wingdings" pitchFamily="2" charset="2"/>
              <a:buChar char="§"/>
            </a:pPr>
            <a:r>
              <a:rPr lang="tr-TR" sz="2400" dirty="0" smtClean="0">
                <a:solidFill>
                  <a:srgbClr val="0000FF"/>
                </a:solidFill>
                <a:latin typeface="+mj-lt"/>
                <a:ea typeface="+mj-ea"/>
                <a:cs typeface="Times New Roman" pitchFamily="18" charset="0"/>
              </a:rPr>
              <a:t>Su Kalitesi Hedeflerinin Belirlenmesi </a:t>
            </a:r>
          </a:p>
          <a:p>
            <a:pPr lvl="0">
              <a:buFont typeface="Wingdings" pitchFamily="2" charset="2"/>
              <a:buChar char="§"/>
            </a:pPr>
            <a:r>
              <a:rPr lang="tr-TR" sz="2400" dirty="0" smtClean="0">
                <a:solidFill>
                  <a:srgbClr val="0000FF"/>
                </a:solidFill>
                <a:latin typeface="+mj-lt"/>
                <a:ea typeface="+mj-ea"/>
                <a:cs typeface="Times New Roman" pitchFamily="18" charset="0"/>
              </a:rPr>
              <a:t>Hassas Alanlarda Alınacak Tedbirlerin Belirlenmesi</a:t>
            </a:r>
          </a:p>
          <a:p>
            <a:pPr lvl="0">
              <a:buFont typeface="Wingdings" pitchFamily="2" charset="2"/>
              <a:buChar char="§"/>
            </a:pPr>
            <a:r>
              <a:rPr lang="tr-TR" sz="2400" dirty="0" smtClean="0">
                <a:solidFill>
                  <a:srgbClr val="0000FF"/>
                </a:solidFill>
                <a:latin typeface="+mj-lt"/>
                <a:ea typeface="+mj-ea"/>
                <a:cs typeface="Times New Roman" pitchFamily="18" charset="0"/>
              </a:rPr>
              <a:t>Su Kalitesi Veri Tabanının Oluşturulması ve Ulusal Su Bilgi Sistemine Entegrasyon</a:t>
            </a:r>
          </a:p>
          <a:p>
            <a:endParaRPr lang="tr-TR" sz="2400" dirty="0" smtClean="0">
              <a:solidFill>
                <a:srgbClr val="FF0000"/>
              </a:solidFill>
              <a:latin typeface="+mj-lt"/>
              <a:ea typeface="+mj-ea"/>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26</a:t>
            </a:fld>
            <a:endParaRPr lang="tr-TR" dirty="0"/>
          </a:p>
        </p:txBody>
      </p:sp>
      <p:sp>
        <p:nvSpPr>
          <p:cNvPr id="5" name="3 Başlık"/>
          <p:cNvSpPr>
            <a:spLocks noGrp="1"/>
          </p:cNvSpPr>
          <p:nvPr>
            <p:ph type="title"/>
          </p:nvPr>
        </p:nvSpPr>
        <p:spPr>
          <a:xfrm>
            <a:off x="914400" y="84408"/>
            <a:ext cx="8229600" cy="1143000"/>
          </a:xfrm>
        </p:spPr>
        <p:txBody>
          <a:bodyPr/>
          <a:lstStyle/>
          <a:p>
            <a:r>
              <a:rPr lang="tr-TR" sz="2400" b="1" dirty="0" smtClean="0">
                <a:solidFill>
                  <a:srgbClr val="FF0000"/>
                </a:solidFill>
                <a:cs typeface="Times New Roman" pitchFamily="18" charset="0"/>
              </a:rPr>
              <a:t>Türkiye’de Havza Bazında Hassas Alanların ve </a:t>
            </a:r>
            <a:br>
              <a:rPr lang="tr-TR" sz="2400" b="1" dirty="0" smtClean="0">
                <a:solidFill>
                  <a:srgbClr val="FF0000"/>
                </a:solidFill>
                <a:cs typeface="Times New Roman" pitchFamily="18" charset="0"/>
              </a:rPr>
            </a:br>
            <a:r>
              <a:rPr lang="tr-TR" sz="2400" b="1" dirty="0" smtClean="0">
                <a:solidFill>
                  <a:srgbClr val="FF0000"/>
                </a:solidFill>
                <a:cs typeface="Times New Roman" pitchFamily="18" charset="0"/>
              </a:rPr>
              <a:t>Su Kalitesi Hedeflerinin Belirlenmesi Projesi</a:t>
            </a:r>
            <a:r>
              <a:rPr lang="tr-TR" sz="2400" dirty="0" smtClean="0">
                <a:solidFill>
                  <a:srgbClr val="FF0000"/>
                </a:solidFill>
                <a:latin typeface="Times New Roman" pitchFamily="18" charset="0"/>
                <a:cs typeface="Times New Roman" pitchFamily="18" charset="0"/>
              </a:rPr>
              <a:t/>
            </a:r>
            <a:br>
              <a:rPr lang="tr-TR" sz="2400" dirty="0" smtClean="0">
                <a:solidFill>
                  <a:srgbClr val="FF0000"/>
                </a:solidFill>
                <a:latin typeface="Times New Roman" pitchFamily="18" charset="0"/>
                <a:cs typeface="Times New Roman" pitchFamily="18" charset="0"/>
              </a:rPr>
            </a:br>
            <a:endParaRPr lang="tr-TR" sz="2400" dirty="0" smtClean="0">
              <a:solidFill>
                <a:srgbClr val="FF0000"/>
              </a:solidFill>
              <a:latin typeface="Times New Roman" pitchFamily="18" charset="0"/>
              <a:cs typeface="Times New Roman" pitchFamily="18" charset="0"/>
            </a:endParaRPr>
          </a:p>
        </p:txBody>
      </p:sp>
      <p:pic>
        <p:nvPicPr>
          <p:cNvPr id="6"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pic>
        <p:nvPicPr>
          <p:cNvPr id="7" name="Picture 6" descr="http://img37.imageshack.us/img37/7113/uyeleresorduk.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2492896"/>
            <a:ext cx="2607185"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97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27</a:t>
            </a:fld>
            <a:endParaRPr lang="tr-TR"/>
          </a:p>
        </p:txBody>
      </p:sp>
      <p:sp>
        <p:nvSpPr>
          <p:cNvPr id="5" name="3 Başlık"/>
          <p:cNvSpPr>
            <a:spLocks noGrp="1"/>
          </p:cNvSpPr>
          <p:nvPr>
            <p:ph type="title"/>
          </p:nvPr>
        </p:nvSpPr>
        <p:spPr>
          <a:xfrm>
            <a:off x="914400" y="98476"/>
            <a:ext cx="8229600" cy="1143000"/>
          </a:xfrm>
        </p:spPr>
        <p:txBody>
          <a:bodyPr/>
          <a:lstStyle/>
          <a:p>
            <a:r>
              <a:rPr lang="tr-TR" sz="2400" b="1" dirty="0" smtClean="0">
                <a:solidFill>
                  <a:srgbClr val="FF0000"/>
                </a:solidFill>
                <a:cs typeface="Times New Roman" pitchFamily="18" charset="0"/>
              </a:rPr>
              <a:t>Türkiye’de Havza Bazında Hassas Alanların ve </a:t>
            </a:r>
            <a:br>
              <a:rPr lang="tr-TR" sz="2400" b="1" dirty="0" smtClean="0">
                <a:solidFill>
                  <a:srgbClr val="FF0000"/>
                </a:solidFill>
                <a:cs typeface="Times New Roman" pitchFamily="18" charset="0"/>
              </a:rPr>
            </a:br>
            <a:r>
              <a:rPr lang="tr-TR" sz="2400" b="1" dirty="0" smtClean="0">
                <a:solidFill>
                  <a:srgbClr val="FF0000"/>
                </a:solidFill>
                <a:cs typeface="Times New Roman" pitchFamily="18" charset="0"/>
              </a:rPr>
              <a:t>Su Kalitesi Hedeflerinin Belirlenmesi Projesi</a:t>
            </a:r>
            <a:r>
              <a:rPr lang="tr-TR" sz="2400" b="1" dirty="0" smtClean="0">
                <a:solidFill>
                  <a:srgbClr val="FF0000"/>
                </a:solidFill>
                <a:latin typeface="Times New Roman" pitchFamily="18" charset="0"/>
                <a:cs typeface="Times New Roman" pitchFamily="18" charset="0"/>
              </a:rPr>
              <a:t/>
            </a:r>
            <a:br>
              <a:rPr lang="tr-TR" sz="2400" b="1" dirty="0" smtClean="0">
                <a:solidFill>
                  <a:srgbClr val="FF0000"/>
                </a:solidFill>
                <a:latin typeface="Times New Roman" pitchFamily="18" charset="0"/>
                <a:cs typeface="Times New Roman" pitchFamily="18" charset="0"/>
              </a:rPr>
            </a:br>
            <a:endParaRPr lang="tr-TR" sz="2400" b="1" dirty="0" smtClean="0">
              <a:solidFill>
                <a:srgbClr val="FF0000"/>
              </a:solidFill>
              <a:latin typeface="Times New Roman" pitchFamily="18" charset="0"/>
              <a:cs typeface="Times New Roman" pitchFamily="18" charset="0"/>
            </a:endParaRPr>
          </a:p>
        </p:txBody>
      </p:sp>
      <p:sp>
        <p:nvSpPr>
          <p:cNvPr id="6" name="5 İçerik Yer Tutucusu"/>
          <p:cNvSpPr>
            <a:spLocks noGrp="1"/>
          </p:cNvSpPr>
          <p:nvPr>
            <p:ph idx="1"/>
          </p:nvPr>
        </p:nvSpPr>
        <p:spPr>
          <a:xfrm>
            <a:off x="251521" y="873904"/>
            <a:ext cx="4464495" cy="5984096"/>
          </a:xfrm>
        </p:spPr>
        <p:txBody>
          <a:bodyPr/>
          <a:lstStyle/>
          <a:p>
            <a:pPr marL="342900" lvl="5" indent="-342900" eaLnBrk="0" fontAlgn="base" hangingPunct="0">
              <a:spcAft>
                <a:spcPct val="0"/>
              </a:spcAft>
              <a:buNone/>
            </a:pPr>
            <a:r>
              <a:rPr lang="tr-TR" sz="2200" b="1" dirty="0" smtClean="0">
                <a:solidFill>
                  <a:srgbClr val="FF0000"/>
                </a:solidFill>
                <a:latin typeface="+mj-lt"/>
                <a:cs typeface="Times New Roman" pitchFamily="18" charset="0"/>
              </a:rPr>
              <a:t>Proje Çıktıları :</a:t>
            </a:r>
          </a:p>
          <a:p>
            <a:pPr marL="342900" lvl="5" indent="-342900" algn="just" eaLnBrk="0" fontAlgn="base" hangingPunct="0">
              <a:spcAft>
                <a:spcPct val="0"/>
              </a:spcAft>
              <a:buFont typeface="Wingdings" pitchFamily="2" charset="2"/>
              <a:buChar char="§"/>
            </a:pPr>
            <a:r>
              <a:rPr lang="tr-TR" sz="2200" dirty="0">
                <a:solidFill>
                  <a:srgbClr val="0000FF"/>
                </a:solidFill>
                <a:latin typeface="+mj-lt"/>
                <a:cs typeface="Times New Roman" pitchFamily="18" charset="0"/>
              </a:rPr>
              <a:t>Su kirliliği açısından hassas su alanları belirlenerek, </a:t>
            </a:r>
            <a:r>
              <a:rPr lang="tr-TR" sz="2200" b="1" dirty="0">
                <a:solidFill>
                  <a:srgbClr val="0000FF"/>
                </a:solidFill>
                <a:latin typeface="+mj-lt"/>
                <a:cs typeface="Times New Roman" pitchFamily="18" charset="0"/>
              </a:rPr>
              <a:t>noktasal kaynaklı kirliliğin kontrolü ve iyileştirme çalışmaları </a:t>
            </a:r>
            <a:r>
              <a:rPr lang="tr-TR" sz="2200" dirty="0">
                <a:solidFill>
                  <a:srgbClr val="0000FF"/>
                </a:solidFill>
                <a:latin typeface="+mj-lt"/>
                <a:cs typeface="Times New Roman" pitchFamily="18" charset="0"/>
              </a:rPr>
              <a:t>için Çevre ve Şehircilik Bakanlığı ile koordineli çalışma  yürütülecektir</a:t>
            </a:r>
            <a:r>
              <a:rPr lang="tr-TR" sz="2200" dirty="0" smtClean="0">
                <a:solidFill>
                  <a:srgbClr val="0000FF"/>
                </a:solidFill>
                <a:latin typeface="+mj-lt"/>
                <a:cs typeface="Times New Roman" pitchFamily="18" charset="0"/>
              </a:rPr>
              <a:t>.</a:t>
            </a:r>
          </a:p>
          <a:p>
            <a:pPr marL="342900" lvl="5" indent="-342900" algn="just" eaLnBrk="0" fontAlgn="base" hangingPunct="0">
              <a:spcAft>
                <a:spcPct val="0"/>
              </a:spcAft>
              <a:buFont typeface="Wingdings" pitchFamily="2" charset="2"/>
              <a:buChar char="§"/>
            </a:pPr>
            <a:r>
              <a:rPr lang="tr-TR" sz="2200" b="1" dirty="0" smtClean="0">
                <a:solidFill>
                  <a:srgbClr val="0000FF"/>
                </a:solidFill>
                <a:latin typeface="+mj-lt"/>
                <a:cs typeface="Times New Roman" pitchFamily="18" charset="0"/>
              </a:rPr>
              <a:t>Noktasal </a:t>
            </a:r>
            <a:r>
              <a:rPr lang="tr-TR" sz="2200" b="1" dirty="0">
                <a:solidFill>
                  <a:srgbClr val="0000FF"/>
                </a:solidFill>
                <a:latin typeface="+mj-lt"/>
                <a:cs typeface="Times New Roman" pitchFamily="18" charset="0"/>
              </a:rPr>
              <a:t>kaynaklı kirliliğin kontrolü ve iyileştirme çalışmaları </a:t>
            </a:r>
            <a:r>
              <a:rPr lang="tr-TR" sz="2200" dirty="0" smtClean="0">
                <a:solidFill>
                  <a:srgbClr val="0000FF"/>
                </a:solidFill>
                <a:latin typeface="+mj-lt"/>
                <a:cs typeface="Times New Roman" pitchFamily="18" charset="0"/>
              </a:rPr>
              <a:t>için mevcut ve planlanan altyapı tesisleri gözden geçirilecektir.</a:t>
            </a:r>
          </a:p>
          <a:p>
            <a:pPr marL="342900" lvl="5" indent="-342900" algn="just" eaLnBrk="0" fontAlgn="base" hangingPunct="0">
              <a:spcAft>
                <a:spcPct val="0"/>
              </a:spcAft>
              <a:buFont typeface="Wingdings" pitchFamily="2" charset="2"/>
              <a:buChar char="§"/>
            </a:pPr>
            <a:r>
              <a:rPr lang="tr-TR" sz="2200" dirty="0">
                <a:solidFill>
                  <a:srgbClr val="0000FF"/>
                </a:solidFill>
                <a:latin typeface="+mj-lt"/>
                <a:cs typeface="Times New Roman" pitchFamily="18" charset="0"/>
              </a:rPr>
              <a:t>Proje ile elde edilen tüm neticeler doğrultusunda hassas su alanları ile ilgili mevzuat alt yapısı hazırlanacaktır. </a:t>
            </a:r>
          </a:p>
          <a:p>
            <a:pPr marL="342900" lvl="5" indent="-342900" algn="just" eaLnBrk="0" fontAlgn="base" hangingPunct="0">
              <a:spcAft>
                <a:spcPct val="0"/>
              </a:spcAft>
              <a:buFont typeface="Wingdings" pitchFamily="2" charset="2"/>
              <a:buChar char="§"/>
            </a:pPr>
            <a:endParaRPr lang="tr-TR" sz="2200" dirty="0" smtClean="0">
              <a:solidFill>
                <a:srgbClr val="0000FF"/>
              </a:solidFill>
              <a:latin typeface="+mj-lt"/>
              <a:cs typeface="Times New Roman" pitchFamily="18" charset="0"/>
            </a:endParaRPr>
          </a:p>
        </p:txBody>
      </p:sp>
      <p:pic>
        <p:nvPicPr>
          <p:cNvPr id="7"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pic>
        <p:nvPicPr>
          <p:cNvPr id="8" name="Picture 4" descr="http://t1.gstatic.com/images?q=tbn:ANd9GcTXtnYb2Vv9XwYULRKKL2X1DSZwyB4qLAns-1VSgMQaryIATV7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196752"/>
            <a:ext cx="3210633" cy="2487268"/>
          </a:xfrm>
          <a:prstGeom prst="rect">
            <a:avLst/>
          </a:prstGeom>
          <a:noFill/>
          <a:extLst>
            <a:ext uri="{909E8E84-426E-40DD-AFC4-6F175D3DCCD1}">
              <a14:hiddenFill xmlns:a14="http://schemas.microsoft.com/office/drawing/2010/main">
                <a:solidFill>
                  <a:srgbClr val="FFFFFF"/>
                </a:solidFill>
              </a14:hiddenFill>
            </a:ext>
          </a:extLst>
        </p:spPr>
      </p:pic>
      <p:sp>
        <p:nvSpPr>
          <p:cNvPr id="9" name="5 İçerik Yer Tutucusu"/>
          <p:cNvSpPr txBox="1">
            <a:spLocks/>
          </p:cNvSpPr>
          <p:nvPr/>
        </p:nvSpPr>
        <p:spPr bwMode="auto">
          <a:xfrm>
            <a:off x="4788025" y="3861048"/>
            <a:ext cx="415102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5" indent="-342900" algn="just" eaLnBrk="0" fontAlgn="base" hangingPunct="0">
              <a:spcAft>
                <a:spcPct val="0"/>
              </a:spcAft>
              <a:buFont typeface="Wingdings" pitchFamily="2" charset="2"/>
              <a:buChar char="§"/>
            </a:pPr>
            <a:r>
              <a:rPr lang="tr-TR" sz="2200" dirty="0" smtClean="0">
                <a:solidFill>
                  <a:srgbClr val="0000FF"/>
                </a:solidFill>
                <a:latin typeface="+mj-lt"/>
                <a:cs typeface="Times New Roman" pitchFamily="18" charset="0"/>
              </a:rPr>
              <a:t>Nitrata hassas su alanlarına gelen yayılı kirliliğin önlenmesi bağlamında </a:t>
            </a:r>
            <a:r>
              <a:rPr lang="tr-TR" sz="2200" b="1" dirty="0" smtClean="0">
                <a:solidFill>
                  <a:srgbClr val="0000FF"/>
                </a:solidFill>
                <a:latin typeface="+mj-lt"/>
                <a:cs typeface="Times New Roman" pitchFamily="18" charset="0"/>
              </a:rPr>
              <a:t>iyi tarım uygulamaları faaliyeti </a:t>
            </a:r>
            <a:r>
              <a:rPr lang="tr-TR" sz="2200" dirty="0" smtClean="0">
                <a:solidFill>
                  <a:srgbClr val="0000FF"/>
                </a:solidFill>
                <a:latin typeface="+mj-lt"/>
                <a:cs typeface="Times New Roman" pitchFamily="18" charset="0"/>
              </a:rPr>
              <a:t>için Gıda, Tarım Hayvancılık Bakanlığı ile koordineli çalışma yürütülecektir.</a:t>
            </a:r>
          </a:p>
          <a:p>
            <a:pPr marL="342900" lvl="5" indent="-342900" algn="just" eaLnBrk="0" fontAlgn="base" hangingPunct="0">
              <a:spcAft>
                <a:spcPct val="0"/>
              </a:spcAft>
              <a:buFont typeface="Wingdings" pitchFamily="2" charset="2"/>
              <a:buChar char="§"/>
            </a:pPr>
            <a:endParaRPr lang="tr-TR" sz="2200" dirty="0" smtClean="0">
              <a:solidFill>
                <a:srgbClr val="0000FF"/>
              </a:solidFill>
              <a:latin typeface="+mj-lt"/>
              <a:cs typeface="Times New Roman" pitchFamily="18" charset="0"/>
            </a:endParaRPr>
          </a:p>
        </p:txBody>
      </p:sp>
    </p:spTree>
    <p:extLst>
      <p:ext uri="{BB962C8B-B14F-4D97-AF65-F5344CB8AC3E}">
        <p14:creationId xmlns:p14="http://schemas.microsoft.com/office/powerpoint/2010/main" val="4023065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İçerik Yer Tutucusu"/>
          <p:cNvSpPr>
            <a:spLocks noGrp="1"/>
          </p:cNvSpPr>
          <p:nvPr>
            <p:ph idx="1"/>
          </p:nvPr>
        </p:nvSpPr>
        <p:spPr>
          <a:xfrm>
            <a:off x="468313" y="2565400"/>
            <a:ext cx="8229600" cy="2797175"/>
          </a:xfrm>
        </p:spPr>
        <p:txBody>
          <a:bodyPr/>
          <a:lstStyle/>
          <a:p>
            <a:pPr marL="0">
              <a:spcBef>
                <a:spcPct val="0"/>
              </a:spcBef>
              <a:buFont typeface="Arial" charset="0"/>
              <a:buNone/>
            </a:pPr>
            <a:endParaRPr lang="tr-TR" sz="2400" dirty="0" smtClean="0">
              <a:latin typeface="Arial" charset="0"/>
              <a:cs typeface="Arial" charset="0"/>
            </a:endParaRPr>
          </a:p>
          <a:p>
            <a:pPr marL="0">
              <a:spcBef>
                <a:spcPct val="0"/>
              </a:spcBef>
              <a:buFont typeface="Arial" charset="0"/>
              <a:buNone/>
            </a:pPr>
            <a:endParaRPr lang="tr-TR" sz="2400" dirty="0" smtClean="0">
              <a:latin typeface="Arial" charset="0"/>
              <a:cs typeface="Arial" charset="0"/>
            </a:endParaRPr>
          </a:p>
        </p:txBody>
      </p:sp>
      <p:pic>
        <p:nvPicPr>
          <p:cNvPr id="4"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pic>
        <p:nvPicPr>
          <p:cNvPr id="6" name="Picture 4" descr="C:\Users\nadali\Desktop\Resim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239472" y="1130628"/>
            <a:ext cx="8581964" cy="5396271"/>
          </a:xfrm>
          <a:prstGeom prst="rect">
            <a:avLst/>
          </a:prstGeom>
          <a:noFill/>
          <a:effectLst>
            <a:outerShdw blurRad="50800" dist="50800" dir="5400000" sx="1000" sy="1000" algn="ctr" rotWithShape="0">
              <a:srgbClr val="000000">
                <a:alpha val="72000"/>
              </a:srgbClr>
            </a:outerShdw>
          </a:effectLst>
        </p:spPr>
      </p:pic>
      <p:sp>
        <p:nvSpPr>
          <p:cNvPr id="7" name="5 Dikdörtgen"/>
          <p:cNvSpPr>
            <a:spLocks noChangeArrowheads="1"/>
          </p:cNvSpPr>
          <p:nvPr/>
        </p:nvSpPr>
        <p:spPr bwMode="auto">
          <a:xfrm>
            <a:off x="2255976" y="1268760"/>
            <a:ext cx="6192688" cy="1938992"/>
          </a:xfrm>
          <a:prstGeom prst="rect">
            <a:avLst/>
          </a:prstGeom>
          <a:noFill/>
          <a:ln w="9525">
            <a:noFill/>
            <a:miter lim="800000"/>
            <a:headEnd/>
            <a:tailEnd/>
          </a:ln>
        </p:spPr>
        <p:txBody>
          <a:bodyPr wrap="square">
            <a:spAutoFit/>
          </a:bodyPr>
          <a:lstStyle/>
          <a:p>
            <a:r>
              <a:rPr lang="tr-TR" sz="6600" b="1" dirty="0" smtClean="0">
                <a:solidFill>
                  <a:srgbClr val="0000FF"/>
                </a:solidFill>
                <a:latin typeface="+mj-lt"/>
                <a:cs typeface="Times New Roman" pitchFamily="18" charset="0"/>
              </a:rPr>
              <a:t>Teşekkürler</a:t>
            </a:r>
          </a:p>
          <a:p>
            <a:endParaRPr lang="tr-TR"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1300537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0"/>
            <a:ext cx="8229600" cy="1143000"/>
          </a:xfrm>
        </p:spPr>
        <p:txBody>
          <a:bodyPr/>
          <a:lstStyle/>
          <a:p>
            <a:r>
              <a:rPr lang="tr-TR" dirty="0" smtClean="0">
                <a:solidFill>
                  <a:srgbClr val="FF0000"/>
                </a:solidFill>
              </a:rPr>
              <a:t>Hassas Alan</a:t>
            </a:r>
            <a:endParaRPr lang="tr-TR" dirty="0">
              <a:solidFill>
                <a:srgbClr val="FF0000"/>
              </a:solidFill>
            </a:endParaRPr>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3</a:t>
            </a:fld>
            <a:r>
              <a:rPr lang="tr-TR" dirty="0" smtClean="0"/>
              <a:t>/28</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779912" y="1124744"/>
            <a:ext cx="5104032" cy="5186525"/>
          </a:xfrm>
          <a:prstGeom prst="rect">
            <a:avLst/>
          </a:prstGeom>
          <a:noFill/>
          <a:ln w="9525">
            <a:noFill/>
            <a:miter lim="800000"/>
            <a:headEnd/>
            <a:tailEnd/>
          </a:ln>
          <a:effectLst/>
        </p:spPr>
      </p:pic>
      <p:sp>
        <p:nvSpPr>
          <p:cNvPr id="7" name="6 Dikdörtgen"/>
          <p:cNvSpPr/>
          <p:nvPr/>
        </p:nvSpPr>
        <p:spPr>
          <a:xfrm>
            <a:off x="251520" y="1124744"/>
            <a:ext cx="3534092" cy="5262979"/>
          </a:xfrm>
          <a:prstGeom prst="rect">
            <a:avLst/>
          </a:prstGeom>
        </p:spPr>
        <p:txBody>
          <a:bodyPr wrap="square">
            <a:spAutoFit/>
          </a:bodyPr>
          <a:lstStyle/>
          <a:p>
            <a:pPr algn="ctr"/>
            <a:r>
              <a:rPr lang="tr-TR" sz="2400" dirty="0" smtClean="0">
                <a:solidFill>
                  <a:srgbClr val="0000FF"/>
                </a:solidFill>
                <a:latin typeface="Calibri" panose="020F0502020204030204" pitchFamily="34" charset="0"/>
                <a:cs typeface="Times New Roman" pitchFamily="18" charset="0"/>
              </a:rPr>
              <a:t>Göl, akarsu ve deniz gibi alıcı ortamlara, taşıma kapasitelerin üzerinde </a:t>
            </a:r>
            <a:r>
              <a:rPr lang="tr-TR" sz="2400" dirty="0" smtClean="0">
                <a:solidFill>
                  <a:srgbClr val="FF0000"/>
                </a:solidFill>
                <a:latin typeface="Calibri" panose="020F0502020204030204" pitchFamily="34" charset="0"/>
                <a:cs typeface="Times New Roman" pitchFamily="18" charset="0"/>
              </a:rPr>
              <a:t>azot ve fosfor </a:t>
            </a:r>
            <a:r>
              <a:rPr lang="tr-TR" sz="2400" dirty="0" smtClean="0">
                <a:solidFill>
                  <a:srgbClr val="0000FF"/>
                </a:solidFill>
                <a:latin typeface="Calibri" panose="020F0502020204030204" pitchFamily="34" charset="0"/>
                <a:cs typeface="Times New Roman" pitchFamily="18" charset="0"/>
              </a:rPr>
              <a:t>gibi besin elementleri içeren kentsel </a:t>
            </a:r>
            <a:r>
              <a:rPr lang="tr-TR" sz="2400" dirty="0" err="1" smtClean="0">
                <a:solidFill>
                  <a:srgbClr val="0000FF"/>
                </a:solidFill>
                <a:latin typeface="Calibri" panose="020F0502020204030204" pitchFamily="34" charset="0"/>
                <a:cs typeface="Times New Roman" pitchFamily="18" charset="0"/>
              </a:rPr>
              <a:t>atıksuların</a:t>
            </a:r>
            <a:r>
              <a:rPr lang="tr-TR" sz="2400" dirty="0" smtClean="0">
                <a:solidFill>
                  <a:srgbClr val="0000FF"/>
                </a:solidFill>
                <a:latin typeface="Calibri" panose="020F0502020204030204" pitchFamily="34" charset="0"/>
                <a:cs typeface="Times New Roman" pitchFamily="18" charset="0"/>
              </a:rPr>
              <a:t> deşarj edilmesi veya tarımsal faaliyetlerden kaynaklanan suların karışması neticesinde su ortamlarında aşırı miktarda </a:t>
            </a:r>
            <a:r>
              <a:rPr lang="tr-TR" sz="2400" dirty="0" smtClean="0">
                <a:solidFill>
                  <a:srgbClr val="FF0000"/>
                </a:solidFill>
                <a:latin typeface="Calibri" panose="020F0502020204030204" pitchFamily="34" charset="0"/>
                <a:cs typeface="Times New Roman" pitchFamily="18" charset="0"/>
              </a:rPr>
              <a:t>alg üremesi (</a:t>
            </a:r>
            <a:r>
              <a:rPr lang="tr-TR" sz="2400" dirty="0" err="1" smtClean="0">
                <a:solidFill>
                  <a:srgbClr val="FF0000"/>
                </a:solidFill>
                <a:latin typeface="Calibri" panose="020F0502020204030204" pitchFamily="34" charset="0"/>
                <a:cs typeface="Times New Roman" pitchFamily="18" charset="0"/>
              </a:rPr>
              <a:t>ötrofikasyon</a:t>
            </a:r>
            <a:r>
              <a:rPr lang="tr-TR" sz="2400" dirty="0" smtClean="0">
                <a:solidFill>
                  <a:srgbClr val="FF0000"/>
                </a:solidFill>
                <a:latin typeface="Calibri" panose="020F0502020204030204" pitchFamily="34" charset="0"/>
                <a:cs typeface="Times New Roman" pitchFamily="18" charset="0"/>
              </a:rPr>
              <a:t>) </a:t>
            </a:r>
            <a:r>
              <a:rPr lang="tr-TR" sz="2400" dirty="0" smtClean="0">
                <a:solidFill>
                  <a:srgbClr val="0000FF"/>
                </a:solidFill>
                <a:latin typeface="Calibri" panose="020F0502020204030204" pitchFamily="34" charset="0"/>
                <a:cs typeface="Times New Roman" pitchFamily="18" charset="0"/>
              </a:rPr>
              <a:t>meydana gelir ve su  kalitesi bozulur.</a:t>
            </a:r>
          </a:p>
        </p:txBody>
      </p:sp>
      <p:pic>
        <p:nvPicPr>
          <p:cNvPr id="6" name="Picture 6" descr="C:\Users\a.koc\Desktop\SU KALİTE RAPORLARI\AYBALA_ormansu\su_yon_logo_trans_zemin.png"/>
          <p:cNvPicPr>
            <a:picLocks noChangeAspect="1" noChangeArrowheads="1"/>
          </p:cNvPicPr>
          <p:nvPr/>
        </p:nvPicPr>
        <p:blipFill>
          <a:blip r:embed="rId3" cstate="print"/>
          <a:srcRect/>
          <a:stretch>
            <a:fillRect/>
          </a:stretch>
        </p:blipFill>
        <p:spPr bwMode="auto">
          <a:xfrm>
            <a:off x="8146886" y="80154"/>
            <a:ext cx="792162" cy="79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
          </p:nvPr>
        </p:nvGraphicFramePr>
        <p:xfrm>
          <a:off x="2051720" y="980728"/>
          <a:ext cx="5194920" cy="3879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5" name="4 Dikdörtgen"/>
          <p:cNvSpPr>
            <a:spLocks noChangeArrowheads="1"/>
          </p:cNvSpPr>
          <p:nvPr/>
        </p:nvSpPr>
        <p:spPr bwMode="auto">
          <a:xfrm>
            <a:off x="611560" y="4509120"/>
            <a:ext cx="7662862" cy="1938992"/>
          </a:xfrm>
          <a:prstGeom prst="rect">
            <a:avLst/>
          </a:prstGeom>
          <a:noFill/>
          <a:ln w="9525">
            <a:noFill/>
            <a:miter lim="800000"/>
            <a:headEnd/>
            <a:tailEnd/>
          </a:ln>
        </p:spPr>
        <p:txBody>
          <a:bodyPr>
            <a:spAutoFit/>
          </a:bodyPr>
          <a:lstStyle/>
          <a:p>
            <a:pPr>
              <a:buFont typeface="Wingdings" pitchFamily="2" charset="2"/>
              <a:buChar char="ü"/>
            </a:pPr>
            <a:r>
              <a:rPr lang="tr-TR" sz="2000" dirty="0" smtClean="0">
                <a:solidFill>
                  <a:srgbClr val="0000FF"/>
                </a:solidFill>
                <a:latin typeface="Times New Roman" pitchFamily="18" charset="0"/>
                <a:cs typeface="Times New Roman" pitchFamily="18" charset="0"/>
              </a:rPr>
              <a:t> </a:t>
            </a:r>
            <a:r>
              <a:rPr lang="tr-TR" sz="2000" dirty="0" smtClean="0">
                <a:solidFill>
                  <a:srgbClr val="0000FF"/>
                </a:solidFill>
                <a:latin typeface="Calibri" panose="020F0502020204030204" pitchFamily="34" charset="0"/>
                <a:cs typeface="Times New Roman" pitchFamily="18" charset="0"/>
              </a:rPr>
              <a:t>Doğal tatlı su gölleri, </a:t>
            </a:r>
          </a:p>
          <a:p>
            <a:pPr>
              <a:buFont typeface="Wingdings" pitchFamily="2" charset="2"/>
              <a:buChar char="ü"/>
            </a:pPr>
            <a:r>
              <a:rPr lang="tr-TR" sz="2000" dirty="0" smtClean="0">
                <a:solidFill>
                  <a:srgbClr val="0000FF"/>
                </a:solidFill>
                <a:latin typeface="Calibri" panose="020F0502020204030204" pitchFamily="34" charset="0"/>
                <a:cs typeface="Times New Roman" pitchFamily="18" charset="0"/>
              </a:rPr>
              <a:t> Diğer tatlı su kaynakları, </a:t>
            </a:r>
          </a:p>
          <a:p>
            <a:pPr>
              <a:buFont typeface="Wingdings" pitchFamily="2" charset="2"/>
              <a:buChar char="ü"/>
            </a:pPr>
            <a:r>
              <a:rPr lang="tr-TR" sz="2000" dirty="0" smtClean="0">
                <a:solidFill>
                  <a:srgbClr val="0000FF"/>
                </a:solidFill>
                <a:latin typeface="Calibri" panose="020F0502020204030204" pitchFamily="34" charset="0"/>
                <a:cs typeface="Times New Roman" pitchFamily="18" charset="0"/>
              </a:rPr>
              <a:t> Haliçler ve kıyı suları, </a:t>
            </a:r>
          </a:p>
          <a:p>
            <a:pPr>
              <a:buFont typeface="Wingdings" pitchFamily="2" charset="2"/>
              <a:buChar char="ü"/>
            </a:pPr>
            <a:r>
              <a:rPr lang="tr-TR" sz="2000" dirty="0" smtClean="0">
                <a:solidFill>
                  <a:srgbClr val="0000FF"/>
                </a:solidFill>
                <a:latin typeface="Calibri" panose="020F0502020204030204" pitchFamily="34" charset="0"/>
                <a:cs typeface="Times New Roman" pitchFamily="18" charset="0"/>
              </a:rPr>
              <a:t> Önlem alınmaması halinde yüksek nitrat konsantrasyonları </a:t>
            </a:r>
          </a:p>
          <a:p>
            <a:r>
              <a:rPr lang="tr-TR" sz="2000" dirty="0" smtClean="0">
                <a:solidFill>
                  <a:srgbClr val="0000FF"/>
                </a:solidFill>
                <a:latin typeface="Calibri" panose="020F0502020204030204" pitchFamily="34" charset="0"/>
                <a:cs typeface="Times New Roman" pitchFamily="18" charset="0"/>
              </a:rPr>
              <a:t>    içerebilecek içme suyu temini amaçlanan yüzeysel tatlı sular </a:t>
            </a:r>
          </a:p>
          <a:p>
            <a:pPr>
              <a:buFont typeface="Wingdings" pitchFamily="2" charset="2"/>
              <a:buChar char="ü"/>
            </a:pPr>
            <a:r>
              <a:rPr lang="tr-TR" sz="2000" dirty="0" smtClean="0">
                <a:solidFill>
                  <a:srgbClr val="0000FF"/>
                </a:solidFill>
                <a:latin typeface="Calibri" panose="020F0502020204030204" pitchFamily="34" charset="0"/>
                <a:cs typeface="Times New Roman" pitchFamily="18" charset="0"/>
              </a:rPr>
              <a:t> Daha ileri arıtma gerektiren alanları</a:t>
            </a:r>
          </a:p>
        </p:txBody>
      </p:sp>
      <p:sp>
        <p:nvSpPr>
          <p:cNvPr id="8198" name="1 Başlık"/>
          <p:cNvSpPr>
            <a:spLocks noGrp="1"/>
          </p:cNvSpPr>
          <p:nvPr>
            <p:ph type="title"/>
          </p:nvPr>
        </p:nvSpPr>
        <p:spPr>
          <a:xfrm>
            <a:off x="468313" y="0"/>
            <a:ext cx="8229600" cy="1143000"/>
          </a:xfrm>
        </p:spPr>
        <p:txBody>
          <a:bodyPr/>
          <a:lstStyle/>
          <a:p>
            <a:r>
              <a:rPr lang="tr-TR" dirty="0" smtClean="0">
                <a:solidFill>
                  <a:srgbClr val="FF0000"/>
                </a:solidFill>
              </a:rPr>
              <a:t>Hassas Alan</a:t>
            </a:r>
          </a:p>
        </p:txBody>
      </p:sp>
      <p:pic>
        <p:nvPicPr>
          <p:cNvPr id="8" name="Picture 2" descr="C:\Users\Barış\Pictures\MTA1MjQ1OD-kucukcekmece-golundeki-kirliligin-sebebi-belirlendi.jpg"/>
          <p:cNvPicPr>
            <a:picLocks noChangeAspect="1" noChangeArrowheads="1"/>
          </p:cNvPicPr>
          <p:nvPr/>
        </p:nvPicPr>
        <p:blipFill>
          <a:blip r:embed="rId7" cstate="print"/>
          <a:srcRect/>
          <a:stretch>
            <a:fillRect/>
          </a:stretch>
        </p:blipFill>
        <p:spPr bwMode="auto">
          <a:xfrm>
            <a:off x="6228184" y="1080286"/>
            <a:ext cx="2558659" cy="1705773"/>
          </a:xfrm>
          <a:prstGeom prst="rect">
            <a:avLst/>
          </a:prstGeom>
          <a:noFill/>
        </p:spPr>
      </p:pic>
      <p:pic>
        <p:nvPicPr>
          <p:cNvPr id="9" name="Picture 4" descr="http://www.styd-cevreorman.gov.tr/IMAGES/porsuk_baraji_otrofikasyon.jpg"/>
          <p:cNvPicPr>
            <a:picLocks noChangeAspect="1" noChangeArrowheads="1"/>
          </p:cNvPicPr>
          <p:nvPr/>
        </p:nvPicPr>
        <p:blipFill>
          <a:blip r:embed="rId8" cstate="print"/>
          <a:srcRect/>
          <a:stretch>
            <a:fillRect/>
          </a:stretch>
        </p:blipFill>
        <p:spPr bwMode="auto">
          <a:xfrm>
            <a:off x="323528" y="1052736"/>
            <a:ext cx="2628386" cy="1794721"/>
          </a:xfrm>
          <a:prstGeom prst="rect">
            <a:avLst/>
          </a:prstGeom>
          <a:noFill/>
        </p:spPr>
      </p:pic>
      <p:sp>
        <p:nvSpPr>
          <p:cNvPr id="11" name="3 Slayt Numarası Yer Tutucusu"/>
          <p:cNvSpPr>
            <a:spLocks noGrp="1"/>
          </p:cNvSpPr>
          <p:nvPr>
            <p:ph type="sldNum" sz="quarter" idx="12"/>
          </p:nvPr>
        </p:nvSpPr>
        <p:spPr>
          <a:xfrm>
            <a:off x="6553200" y="6356350"/>
            <a:ext cx="2133600" cy="365125"/>
          </a:xfrm>
        </p:spPr>
        <p:txBody>
          <a:bodyPr/>
          <a:lstStyle/>
          <a:p>
            <a:pPr>
              <a:defRPr/>
            </a:pPr>
            <a:fld id="{0C34E0AD-5604-467C-B558-877CD6E1824B}" type="slidenum">
              <a:rPr lang="tr-TR" smtClean="0"/>
              <a:pPr>
                <a:defRPr/>
              </a:pPr>
              <a:t>4</a:t>
            </a:fld>
            <a:r>
              <a:rPr lang="tr-TR" dirty="0" smtClean="0"/>
              <a:t>/28</a:t>
            </a:r>
            <a:endParaRPr lang="tr-TR" dirty="0"/>
          </a:p>
        </p:txBody>
      </p:sp>
      <p:pic>
        <p:nvPicPr>
          <p:cNvPr id="10" name="Picture 6" descr="C:\Users\a.koc\Desktop\SU KALİTE RAPORLARI\AYBALA_ormansu\su_yon_logo_trans_zemin.png"/>
          <p:cNvPicPr>
            <a:picLocks noChangeAspect="1" noChangeArrowheads="1"/>
          </p:cNvPicPr>
          <p:nvPr/>
        </p:nvPicPr>
        <p:blipFill>
          <a:blip r:embed="rId9" cstate="print"/>
          <a:srcRect/>
          <a:stretch>
            <a:fillRect/>
          </a:stretch>
        </p:blipFill>
        <p:spPr bwMode="auto">
          <a:xfrm>
            <a:off x="8146886" y="80154"/>
            <a:ext cx="792162" cy="79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lstStyle/>
          <a:p>
            <a:r>
              <a:rPr lang="tr-TR" sz="3600" dirty="0">
                <a:solidFill>
                  <a:srgbClr val="FF0000"/>
                </a:solidFill>
                <a:latin typeface="+mn-lt"/>
                <a:cs typeface="Times New Roman" pitchFamily="18" charset="0"/>
              </a:rPr>
              <a:t>Hassas Alan</a:t>
            </a:r>
          </a:p>
        </p:txBody>
      </p:sp>
      <p:sp>
        <p:nvSpPr>
          <p:cNvPr id="3" name="2 İçerik Yer Tutucusu"/>
          <p:cNvSpPr>
            <a:spLocks noGrp="1"/>
          </p:cNvSpPr>
          <p:nvPr>
            <p:ph idx="1"/>
          </p:nvPr>
        </p:nvSpPr>
        <p:spPr>
          <a:xfrm>
            <a:off x="323528" y="1196752"/>
            <a:ext cx="8463884" cy="4525963"/>
          </a:xfrm>
        </p:spPr>
        <p:txBody>
          <a:bodyPr/>
          <a:lstStyle/>
          <a:p>
            <a:pPr algn="just">
              <a:buNone/>
            </a:pPr>
            <a:r>
              <a:rPr lang="tr-TR" sz="2400" dirty="0" smtClean="0"/>
              <a:t>	</a:t>
            </a:r>
            <a:r>
              <a:rPr lang="tr-TR" sz="2400" dirty="0" err="1" smtClean="0">
                <a:solidFill>
                  <a:srgbClr val="0000FF"/>
                </a:solidFill>
                <a:cs typeface="Times New Roman" pitchFamily="18" charset="0"/>
              </a:rPr>
              <a:t>Nutrient</a:t>
            </a:r>
            <a:r>
              <a:rPr lang="tr-TR" sz="2400" dirty="0" smtClean="0">
                <a:solidFill>
                  <a:srgbClr val="0000FF"/>
                </a:solidFill>
                <a:cs typeface="Times New Roman" pitchFamily="18" charset="0"/>
              </a:rPr>
              <a:t> yüklemelerinin insan kökenli temel kaynakları 1991 yılında iki direktifte ele alınmıştır: </a:t>
            </a:r>
          </a:p>
          <a:p>
            <a:pPr algn="just">
              <a:buNone/>
            </a:pPr>
            <a:r>
              <a:rPr lang="tr-TR" sz="2400" dirty="0" smtClean="0">
                <a:solidFill>
                  <a:srgbClr val="0000FF"/>
                </a:solidFill>
                <a:cs typeface="Times New Roman" pitchFamily="18" charset="0"/>
              </a:rPr>
              <a:t>	</a:t>
            </a:r>
            <a:r>
              <a:rPr lang="tr-TR" sz="2400" dirty="0" smtClean="0">
                <a:solidFill>
                  <a:srgbClr val="FF0000"/>
                </a:solidFill>
                <a:cs typeface="Times New Roman" pitchFamily="18" charset="0"/>
              </a:rPr>
              <a:t>1) Kentsel Atık Su Arıtımı Direktifi (KASAD) (91/271/EEC), </a:t>
            </a:r>
            <a:r>
              <a:rPr lang="tr-TR" sz="2400" dirty="0">
                <a:solidFill>
                  <a:srgbClr val="0000FF"/>
                </a:solidFill>
                <a:cs typeface="Times New Roman" pitchFamily="18" charset="0"/>
              </a:rPr>
              <a:t>başta belediyelerin atık su deşarjları olmak üzere, temel noktasal kaynakları ele almaktadır. </a:t>
            </a:r>
          </a:p>
          <a:p>
            <a:pPr algn="just">
              <a:buNone/>
            </a:pPr>
            <a:r>
              <a:rPr lang="tr-TR" sz="2400" dirty="0" smtClean="0">
                <a:solidFill>
                  <a:srgbClr val="0000FF"/>
                </a:solidFill>
                <a:cs typeface="Times New Roman" pitchFamily="18" charset="0"/>
              </a:rPr>
              <a:t>	</a:t>
            </a:r>
            <a:r>
              <a:rPr lang="tr-TR" sz="2400" dirty="0" smtClean="0">
                <a:solidFill>
                  <a:srgbClr val="FF0000"/>
                </a:solidFill>
                <a:cs typeface="Times New Roman" pitchFamily="18" charset="0"/>
              </a:rPr>
              <a:t>2) Nitrat Direktifi (ND) (91/676/EEC) </a:t>
            </a:r>
            <a:r>
              <a:rPr lang="tr-TR" sz="2400" dirty="0" smtClean="0">
                <a:solidFill>
                  <a:srgbClr val="0000FF"/>
                </a:solidFill>
                <a:cs typeface="Times New Roman" pitchFamily="18" charset="0"/>
              </a:rPr>
              <a:t>tarımdan kaynaklanan yaygın azot kirliliğine yöneliktir. </a:t>
            </a:r>
          </a:p>
          <a:p>
            <a:pPr algn="just">
              <a:buNone/>
            </a:pPr>
            <a:r>
              <a:rPr lang="tr-TR" sz="2400" dirty="0" smtClean="0">
                <a:solidFill>
                  <a:srgbClr val="0000FF"/>
                </a:solidFill>
                <a:cs typeface="Times New Roman" pitchFamily="18" charset="0"/>
              </a:rPr>
              <a:t>	</a:t>
            </a:r>
          </a:p>
          <a:p>
            <a:pPr algn="just">
              <a:buNone/>
            </a:pPr>
            <a:r>
              <a:rPr lang="tr-TR" sz="2400" dirty="0" smtClean="0">
                <a:solidFill>
                  <a:srgbClr val="0000FF"/>
                </a:solidFill>
                <a:cs typeface="Times New Roman" pitchFamily="18" charset="0"/>
              </a:rPr>
              <a:t>     Her iki direktif de hassas alanları ve arıtma koşullarına uygunluğu belirleyerek ve nitrattan zarar gören bölgeleri tayin edip eylem programları uygulayarak </a:t>
            </a:r>
            <a:r>
              <a:rPr lang="tr-TR" sz="2400" dirty="0" err="1" smtClean="0">
                <a:solidFill>
                  <a:srgbClr val="0000FF"/>
                </a:solidFill>
                <a:cs typeface="Times New Roman" pitchFamily="18" charset="0"/>
              </a:rPr>
              <a:t>ötrofikasyonla</a:t>
            </a:r>
            <a:r>
              <a:rPr lang="tr-TR" sz="2400" dirty="0" smtClean="0">
                <a:solidFill>
                  <a:srgbClr val="0000FF"/>
                </a:solidFill>
                <a:cs typeface="Times New Roman" pitchFamily="18" charset="0"/>
              </a:rPr>
              <a:t> mücadele için önlemler ortaya koymaktadır.</a:t>
            </a:r>
            <a:endParaRPr lang="tr-TR" sz="2400" dirty="0">
              <a:solidFill>
                <a:srgbClr val="0000FF"/>
              </a:solidFill>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5</a:t>
            </a:fld>
            <a:endParaRPr lang="tr-TR"/>
          </a:p>
        </p:txBody>
      </p:sp>
      <p:pic>
        <p:nvPicPr>
          <p:cNvPr id="5"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lstStyle/>
          <a:p>
            <a:r>
              <a:rPr lang="tr-TR" sz="3600" dirty="0">
                <a:solidFill>
                  <a:srgbClr val="FF0000"/>
                </a:solidFill>
                <a:latin typeface="+mn-lt"/>
                <a:cs typeface="Times New Roman" pitchFamily="18" charset="0"/>
              </a:rPr>
              <a:t>Kentsel Atık Su Arıtımı Direktifi</a:t>
            </a:r>
          </a:p>
        </p:txBody>
      </p:sp>
      <p:sp>
        <p:nvSpPr>
          <p:cNvPr id="3" name="2 İçerik Yer Tutucusu"/>
          <p:cNvSpPr>
            <a:spLocks noGrp="1"/>
          </p:cNvSpPr>
          <p:nvPr>
            <p:ph idx="1"/>
          </p:nvPr>
        </p:nvSpPr>
        <p:spPr>
          <a:xfrm>
            <a:off x="-108520" y="1052736"/>
            <a:ext cx="4824536" cy="5328592"/>
          </a:xfrm>
        </p:spPr>
        <p:txBody>
          <a:bodyPr/>
          <a:lstStyle/>
          <a:p>
            <a:pPr algn="just">
              <a:buNone/>
            </a:pPr>
            <a:r>
              <a:rPr lang="tr-TR" sz="2000" dirty="0" smtClean="0">
                <a:solidFill>
                  <a:srgbClr val="0000FF"/>
                </a:solidFill>
                <a:latin typeface="Times New Roman" pitchFamily="18" charset="0"/>
                <a:cs typeface="Times New Roman" pitchFamily="18" charset="0"/>
              </a:rPr>
              <a:t>	</a:t>
            </a:r>
            <a:r>
              <a:rPr lang="tr-TR" sz="2400" dirty="0" smtClean="0">
                <a:solidFill>
                  <a:srgbClr val="0000FF"/>
                </a:solidFill>
                <a:cs typeface="Times New Roman" pitchFamily="18" charset="0"/>
              </a:rPr>
              <a:t>KASAD suları </a:t>
            </a:r>
            <a:r>
              <a:rPr lang="tr-TR" sz="2400" dirty="0" smtClean="0">
                <a:solidFill>
                  <a:srgbClr val="FF0000"/>
                </a:solidFill>
                <a:cs typeface="Times New Roman" pitchFamily="18" charset="0"/>
              </a:rPr>
              <a:t>hassas ve az hassas </a:t>
            </a:r>
            <a:r>
              <a:rPr lang="tr-TR" sz="2400" dirty="0" smtClean="0">
                <a:solidFill>
                  <a:srgbClr val="0000FF"/>
                </a:solidFill>
                <a:cs typeface="Times New Roman" pitchFamily="18" charset="0"/>
              </a:rPr>
              <a:t>olarak sınıflandırmayı öngörmekte ve belirleme kriterlerini Direktifin  EK </a:t>
            </a:r>
            <a:r>
              <a:rPr lang="tr-TR" sz="2400" dirty="0" err="1" smtClean="0">
                <a:solidFill>
                  <a:srgbClr val="0000FF"/>
                </a:solidFill>
                <a:cs typeface="Times New Roman" pitchFamily="18" charset="0"/>
              </a:rPr>
              <a:t>II’sinde</a:t>
            </a:r>
            <a:r>
              <a:rPr lang="tr-TR" sz="2400" dirty="0" smtClean="0">
                <a:solidFill>
                  <a:srgbClr val="0000FF"/>
                </a:solidFill>
                <a:cs typeface="Times New Roman" pitchFamily="18" charset="0"/>
              </a:rPr>
              <a:t> vermektedir. </a:t>
            </a:r>
          </a:p>
          <a:p>
            <a:pPr algn="just">
              <a:buNone/>
            </a:pPr>
            <a:r>
              <a:rPr lang="tr-TR" sz="2400" dirty="0" smtClean="0">
                <a:solidFill>
                  <a:srgbClr val="0000FF"/>
                </a:solidFill>
                <a:cs typeface="Times New Roman" pitchFamily="18" charset="0"/>
              </a:rPr>
              <a:t>  	Buna göre; </a:t>
            </a:r>
            <a:r>
              <a:rPr lang="tr-TR" sz="2400" dirty="0" smtClean="0">
                <a:solidFill>
                  <a:srgbClr val="FF0000"/>
                </a:solidFill>
                <a:latin typeface="+mj-lt"/>
                <a:cs typeface="Times New Roman" pitchFamily="18" charset="0"/>
              </a:rPr>
              <a:t>hassas alan;</a:t>
            </a:r>
          </a:p>
          <a:p>
            <a:pPr marL="342900" lvl="2" indent="-342900" algn="just">
              <a:buFont typeface="Wingdings" pitchFamily="2" charset="2"/>
              <a:buChar char="ü"/>
            </a:pPr>
            <a:r>
              <a:rPr lang="tr-TR" dirty="0" smtClean="0">
                <a:solidFill>
                  <a:srgbClr val="0000FF"/>
                </a:solidFill>
                <a:latin typeface="Calibri" panose="020F0502020204030204" pitchFamily="34" charset="0"/>
                <a:cs typeface="Times New Roman" pitchFamily="18" charset="0"/>
              </a:rPr>
              <a:t>Doğal tatlı su gölleri, diğer tatlı su kaynakları, </a:t>
            </a:r>
            <a:r>
              <a:rPr lang="tr-TR" dirty="0" err="1" smtClean="0">
                <a:solidFill>
                  <a:srgbClr val="0000FF"/>
                </a:solidFill>
                <a:latin typeface="Calibri" panose="020F0502020204030204" pitchFamily="34" charset="0"/>
                <a:cs typeface="Times New Roman" pitchFamily="18" charset="0"/>
              </a:rPr>
              <a:t>ötrofik</a:t>
            </a:r>
            <a:r>
              <a:rPr lang="tr-TR" dirty="0" smtClean="0">
                <a:solidFill>
                  <a:srgbClr val="0000FF"/>
                </a:solidFill>
                <a:latin typeface="Calibri" panose="020F0502020204030204" pitchFamily="34" charset="0"/>
                <a:cs typeface="Times New Roman" pitchFamily="18" charset="0"/>
              </a:rPr>
              <a:t> olduğu belirlenen yada  gerekli önlemler alınmazsa yakın gelecekte </a:t>
            </a:r>
            <a:r>
              <a:rPr lang="tr-TR" dirty="0" err="1" smtClean="0">
                <a:solidFill>
                  <a:srgbClr val="0000FF"/>
                </a:solidFill>
                <a:latin typeface="Calibri" panose="020F0502020204030204" pitchFamily="34" charset="0"/>
                <a:cs typeface="Times New Roman" pitchFamily="18" charset="0"/>
              </a:rPr>
              <a:t>ötrofik</a:t>
            </a:r>
            <a:r>
              <a:rPr lang="tr-TR" dirty="0" smtClean="0">
                <a:solidFill>
                  <a:srgbClr val="0000FF"/>
                </a:solidFill>
                <a:latin typeface="Calibri" panose="020F0502020204030204" pitchFamily="34" charset="0"/>
                <a:cs typeface="Times New Roman" pitchFamily="18" charset="0"/>
              </a:rPr>
              <a:t> hale gelecek haliçler ve kıyı suları,</a:t>
            </a:r>
          </a:p>
          <a:p>
            <a:pPr marL="342900" lvl="2" indent="-342900" algn="just">
              <a:buFont typeface="Wingdings" pitchFamily="2" charset="2"/>
              <a:buChar char="ü"/>
            </a:pPr>
            <a:r>
              <a:rPr lang="tr-TR" dirty="0">
                <a:solidFill>
                  <a:srgbClr val="0000FF"/>
                </a:solidFill>
                <a:latin typeface="Calibri" panose="020F0502020204030204" pitchFamily="34" charset="0"/>
                <a:cs typeface="Times New Roman" pitchFamily="18" charset="0"/>
              </a:rPr>
              <a:t>Zayıf su değişimine sahip olduğu, birikmenin meydana gelebileceği göller ve göllere ulaşan akarsular/baraj gölleri/kapalı koylar. </a:t>
            </a:r>
          </a:p>
          <a:p>
            <a:pPr marL="342900" lvl="2" indent="-342900" algn="just">
              <a:buFont typeface="Wingdings" pitchFamily="2" charset="2"/>
              <a:buChar char="ü"/>
            </a:pPr>
            <a:endParaRPr lang="tr-TR" dirty="0" smtClean="0">
              <a:solidFill>
                <a:srgbClr val="0000FF"/>
              </a:solidFill>
              <a:latin typeface="Calibri" panose="020F0502020204030204" pitchFamily="34" charset="0"/>
              <a:cs typeface="Times New Roman" pitchFamily="18" charset="0"/>
            </a:endParaRPr>
          </a:p>
          <a:p>
            <a:pPr algn="just">
              <a:buFont typeface="Wingdings" pitchFamily="2" charset="2"/>
              <a:buChar char="ü"/>
            </a:pPr>
            <a:endParaRPr lang="tr-TR" sz="2400" dirty="0" smtClean="0">
              <a:solidFill>
                <a:srgbClr val="0000FF"/>
              </a:solidFill>
              <a:latin typeface="Calibri" panose="020F0502020204030204" pitchFamily="34" charset="0"/>
              <a:cs typeface="Times New Roman" pitchFamily="18" charset="0"/>
            </a:endParaRPr>
          </a:p>
          <a:p>
            <a:pPr algn="just">
              <a:buNone/>
            </a:pPr>
            <a:r>
              <a:rPr lang="tr-TR" sz="2400" dirty="0" smtClean="0">
                <a:solidFill>
                  <a:srgbClr val="FF0000"/>
                </a:solidFill>
                <a:latin typeface="Calibri" panose="020F0502020204030204" pitchFamily="34" charset="0"/>
                <a:cs typeface="Times New Roman" pitchFamily="18" charset="0"/>
              </a:rPr>
              <a:t>	</a:t>
            </a:r>
            <a:endParaRPr lang="tr-TR" sz="2400" dirty="0">
              <a:solidFill>
                <a:srgbClr val="0000FF"/>
              </a:solidFill>
              <a:latin typeface="Calibri" panose="020F0502020204030204" pitchFamily="34" charset="0"/>
              <a:cs typeface="Times New Roman" pitchFamily="18" charset="0"/>
            </a:endParaRPr>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6</a:t>
            </a:fld>
            <a:endParaRPr lang="tr-TR" dirty="0"/>
          </a:p>
        </p:txBody>
      </p:sp>
      <p:pic>
        <p:nvPicPr>
          <p:cNvPr id="5"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pic>
        <p:nvPicPr>
          <p:cNvPr id="3074" name="Picture 2" descr="https://encrypted-tbn3.gstatic.com/images?q=tbn:ANd9GcQbywcmVrIV3dnR8Ru85l5iy6Vq0opHIP8BXe72dYk53_UdlUq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980728"/>
            <a:ext cx="4015935" cy="2471345"/>
          </a:xfrm>
          <a:prstGeom prst="rect">
            <a:avLst/>
          </a:prstGeom>
          <a:noFill/>
          <a:extLst>
            <a:ext uri="{909E8E84-426E-40DD-AFC4-6F175D3DCCD1}">
              <a14:hiddenFill xmlns:a14="http://schemas.microsoft.com/office/drawing/2010/main">
                <a:solidFill>
                  <a:srgbClr val="FFFFFF"/>
                </a:solidFill>
              </a14:hiddenFill>
            </a:ext>
          </a:extLst>
        </p:spPr>
      </p:pic>
      <p:sp>
        <p:nvSpPr>
          <p:cNvPr id="7" name="2 İçerik Yer Tutucusu"/>
          <p:cNvSpPr txBox="1">
            <a:spLocks/>
          </p:cNvSpPr>
          <p:nvPr/>
        </p:nvSpPr>
        <p:spPr bwMode="auto">
          <a:xfrm>
            <a:off x="4635387" y="3570075"/>
            <a:ext cx="4536504" cy="532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sz="2400" dirty="0" smtClean="0">
                <a:solidFill>
                  <a:srgbClr val="0000FF"/>
                </a:solidFill>
                <a:latin typeface="Calibri" panose="020F0502020204030204" pitchFamily="34" charset="0"/>
                <a:cs typeface="Times New Roman" pitchFamily="18" charset="0"/>
              </a:rPr>
              <a:t>Önlem alınmaması halinde yüksek nitrat konsantrasyonları   içerebilecek içme suyu temini amaçlanan yüzeysel tatlı sular</a:t>
            </a:r>
          </a:p>
          <a:p>
            <a:pPr algn="just">
              <a:buFont typeface="Wingdings" pitchFamily="2" charset="2"/>
              <a:buChar char="ü"/>
            </a:pPr>
            <a:r>
              <a:rPr lang="tr-TR" sz="2400" dirty="0" smtClean="0">
                <a:solidFill>
                  <a:srgbClr val="0000FF"/>
                </a:solidFill>
                <a:latin typeface="Calibri" panose="020F0502020204030204" pitchFamily="34" charset="0"/>
                <a:cs typeface="Times New Roman" pitchFamily="18" charset="0"/>
              </a:rPr>
              <a:t>Daha ileri arıtma gerektiren alanlar</a:t>
            </a:r>
          </a:p>
          <a:p>
            <a:pPr algn="just">
              <a:buFont typeface="Arial" charset="0"/>
              <a:buNone/>
            </a:pPr>
            <a:r>
              <a:rPr lang="tr-TR" sz="2400" dirty="0" smtClean="0">
                <a:solidFill>
                  <a:srgbClr val="FF0000"/>
                </a:solidFill>
                <a:latin typeface="Calibri" panose="020F0502020204030204" pitchFamily="34" charset="0"/>
                <a:cs typeface="Times New Roman" pitchFamily="18" charset="0"/>
              </a:rPr>
              <a:t>	</a:t>
            </a:r>
            <a:endParaRPr lang="tr-TR" sz="2400" dirty="0">
              <a:solidFill>
                <a:srgbClr val="0000FF"/>
              </a:solidFill>
              <a:latin typeface="Calibri" panose="020F050202020403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lstStyle/>
          <a:p>
            <a:r>
              <a:rPr lang="tr-TR" sz="3600" dirty="0" smtClean="0">
                <a:solidFill>
                  <a:srgbClr val="FF0000"/>
                </a:solidFill>
                <a:latin typeface="+mn-lt"/>
                <a:cs typeface="Times New Roman" pitchFamily="18" charset="0"/>
              </a:rPr>
              <a:t>Kentsel Atık Su Arıtımı Direktifi</a:t>
            </a:r>
            <a:endParaRPr lang="tr-TR" sz="3600" dirty="0">
              <a:latin typeface="+mn-lt"/>
            </a:endParaRPr>
          </a:p>
        </p:txBody>
      </p:sp>
      <p:sp>
        <p:nvSpPr>
          <p:cNvPr id="3" name="2 İçerik Yer Tutucusu"/>
          <p:cNvSpPr>
            <a:spLocks noGrp="1"/>
          </p:cNvSpPr>
          <p:nvPr>
            <p:ph idx="1"/>
          </p:nvPr>
        </p:nvSpPr>
        <p:spPr>
          <a:xfrm>
            <a:off x="251520" y="1124744"/>
            <a:ext cx="8136904" cy="5328592"/>
          </a:xfrm>
        </p:spPr>
        <p:txBody>
          <a:bodyPr/>
          <a:lstStyle/>
          <a:p>
            <a:pPr algn="just">
              <a:buNone/>
            </a:pPr>
            <a:r>
              <a:rPr lang="tr-TR" sz="2400" dirty="0" smtClean="0">
                <a:solidFill>
                  <a:srgbClr val="FF0000"/>
                </a:solidFill>
                <a:cs typeface="Times New Roman" pitchFamily="18" charset="0"/>
              </a:rPr>
              <a:t>Az hassas alan;</a:t>
            </a:r>
          </a:p>
          <a:p>
            <a:pPr algn="just">
              <a:buFont typeface="Wingdings" pitchFamily="2" charset="2"/>
              <a:buChar char="ü"/>
            </a:pPr>
            <a:r>
              <a:rPr lang="tr-TR" sz="2400" dirty="0" smtClean="0">
                <a:solidFill>
                  <a:srgbClr val="0000FF"/>
                </a:solidFill>
                <a:cs typeface="Times New Roman" pitchFamily="18" charset="0"/>
              </a:rPr>
              <a:t>Mevcut morfoloji, hidroloji yada spesifik hidrolik şartların sonucu olarak, atık su boşaltımının çevreyi olumsuz yönde etkilemediği deniz alanı</a:t>
            </a:r>
          </a:p>
          <a:p>
            <a:pPr algn="just">
              <a:buFont typeface="Wingdings" pitchFamily="2" charset="2"/>
              <a:buChar char="ü"/>
            </a:pPr>
            <a:r>
              <a:rPr lang="tr-TR" sz="2400" dirty="0" smtClean="0">
                <a:solidFill>
                  <a:srgbClr val="0000FF"/>
                </a:solidFill>
                <a:cs typeface="Times New Roman" pitchFamily="18" charset="0"/>
              </a:rPr>
              <a:t>Açık koylar, haliçler ve iyi su değişimine sahip ve </a:t>
            </a:r>
            <a:r>
              <a:rPr lang="tr-TR" sz="2400" dirty="0" err="1" smtClean="0">
                <a:solidFill>
                  <a:srgbClr val="0000FF"/>
                </a:solidFill>
                <a:cs typeface="Times New Roman" pitchFamily="18" charset="0"/>
              </a:rPr>
              <a:t>ötrofikasyon</a:t>
            </a:r>
            <a:r>
              <a:rPr lang="tr-TR" sz="2400" dirty="0" smtClean="0">
                <a:solidFill>
                  <a:srgbClr val="0000FF"/>
                </a:solidFill>
                <a:cs typeface="Times New Roman" pitchFamily="18" charset="0"/>
              </a:rPr>
              <a:t> yada oksijen tüketimine maruz olmayan ya da kentsel atık su deşarjına bağlı olarak </a:t>
            </a:r>
            <a:r>
              <a:rPr lang="tr-TR" sz="2400" dirty="0" err="1" smtClean="0">
                <a:solidFill>
                  <a:srgbClr val="0000FF"/>
                </a:solidFill>
                <a:cs typeface="Times New Roman" pitchFamily="18" charset="0"/>
              </a:rPr>
              <a:t>ötrofik</a:t>
            </a:r>
            <a:r>
              <a:rPr lang="tr-TR" sz="2400" dirty="0" smtClean="0">
                <a:solidFill>
                  <a:srgbClr val="0000FF"/>
                </a:solidFill>
                <a:cs typeface="Times New Roman" pitchFamily="18" charset="0"/>
              </a:rPr>
              <a:t> hale gelmesi ya da oksijen tüketimi artma olasılığı bulunmayan diğer kıyı suları</a:t>
            </a:r>
          </a:p>
          <a:p>
            <a:pPr marL="0" indent="0" algn="just">
              <a:buNone/>
            </a:pPr>
            <a:endParaRPr lang="tr-TR" dirty="0"/>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7</a:t>
            </a:fld>
            <a:endParaRPr lang="tr-TR"/>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Arial" pitchFamily="34" charset="0"/>
              </a:rPr>
              <a:t/>
            </a:r>
            <a:br>
              <a:rPr kumimoji="0" lang="tr-TR" sz="1800" b="0" i="0" u="none" strike="noStrike" cap="none" normalizeH="0" baseline="0" smtClean="0">
                <a:ln>
                  <a:noFill/>
                </a:ln>
                <a:solidFill>
                  <a:schemeClr val="tx1"/>
                </a:solidFill>
                <a:effectLst/>
                <a:latin typeface="Arial" pitchFamily="34" charset="0"/>
                <a:cs typeface="Arial" pitchFamily="34" charset="0"/>
              </a:rPr>
            </a:b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7"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6" y="4509120"/>
            <a:ext cx="84296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şağı Ok 7"/>
          <p:cNvSpPr/>
          <p:nvPr/>
        </p:nvSpPr>
        <p:spPr>
          <a:xfrm>
            <a:off x="2303697" y="4203005"/>
            <a:ext cx="288032" cy="13681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erbest Form 10"/>
          <p:cNvSpPr/>
          <p:nvPr/>
        </p:nvSpPr>
        <p:spPr>
          <a:xfrm>
            <a:off x="1412421" y="5543550"/>
            <a:ext cx="1600200" cy="551266"/>
          </a:xfrm>
          <a:custGeom>
            <a:avLst/>
            <a:gdLst>
              <a:gd name="connsiteX0" fmla="*/ 0 w 1600200"/>
              <a:gd name="connsiteY0" fmla="*/ 0 h 551266"/>
              <a:gd name="connsiteX1" fmla="*/ 669472 w 1600200"/>
              <a:gd name="connsiteY1" fmla="*/ 530679 h 551266"/>
              <a:gd name="connsiteX2" fmla="*/ 1600200 w 1600200"/>
              <a:gd name="connsiteY2" fmla="*/ 391886 h 551266"/>
            </a:gdLst>
            <a:ahLst/>
            <a:cxnLst>
              <a:cxn ang="0">
                <a:pos x="connsiteX0" y="connsiteY0"/>
              </a:cxn>
              <a:cxn ang="0">
                <a:pos x="connsiteX1" y="connsiteY1"/>
              </a:cxn>
              <a:cxn ang="0">
                <a:pos x="connsiteX2" y="connsiteY2"/>
              </a:cxn>
            </a:cxnLst>
            <a:rect l="l" t="t" r="r" b="b"/>
            <a:pathLst>
              <a:path w="1600200" h="551266">
                <a:moveTo>
                  <a:pt x="0" y="0"/>
                </a:moveTo>
                <a:cubicBezTo>
                  <a:pt x="201386" y="232682"/>
                  <a:pt x="402772" y="465365"/>
                  <a:pt x="669472" y="530679"/>
                </a:cubicBezTo>
                <a:cubicBezTo>
                  <a:pt x="936172" y="595993"/>
                  <a:pt x="1268186" y="493939"/>
                  <a:pt x="1600200" y="391886"/>
                </a:cubicBezTo>
              </a:path>
            </a:pathLst>
          </a:custGeom>
          <a:noFill/>
          <a:ln w="107950">
            <a:solidFill>
              <a:srgbClr val="FF000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lstStyle/>
          <a:p>
            <a:r>
              <a:rPr lang="tr-TR" sz="3600" dirty="0" smtClean="0">
                <a:solidFill>
                  <a:srgbClr val="FF0000"/>
                </a:solidFill>
                <a:latin typeface="Times New Roman" pitchFamily="18" charset="0"/>
                <a:cs typeface="Times New Roman" pitchFamily="18" charset="0"/>
              </a:rPr>
              <a:t>Nitrat Direktifi</a:t>
            </a:r>
            <a:endParaRPr lang="tr-TR" sz="3600"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500034" y="1071546"/>
            <a:ext cx="8229600" cy="4525963"/>
          </a:xfrm>
        </p:spPr>
        <p:txBody>
          <a:bodyPr/>
          <a:lstStyle/>
          <a:p>
            <a:pPr>
              <a:buNone/>
            </a:pPr>
            <a:r>
              <a:rPr lang="tr-TR" sz="2400" dirty="0" smtClean="0">
                <a:solidFill>
                  <a:srgbClr val="FF0000"/>
                </a:solidFill>
                <a:latin typeface="Times New Roman" pitchFamily="18" charset="0"/>
                <a:cs typeface="Times New Roman" pitchFamily="18" charset="0"/>
              </a:rPr>
              <a:t>	</a:t>
            </a:r>
            <a:r>
              <a:rPr lang="tr-TR" sz="2400" dirty="0" smtClean="0">
                <a:solidFill>
                  <a:srgbClr val="FF0000"/>
                </a:solidFill>
                <a:cs typeface="Times New Roman" pitchFamily="18" charset="0"/>
              </a:rPr>
              <a:t>Nitrata Hassas Alanlar; </a:t>
            </a:r>
            <a:r>
              <a:rPr lang="tr-TR" sz="2400" dirty="0" smtClean="0">
                <a:solidFill>
                  <a:srgbClr val="0000FF"/>
                </a:solidFill>
                <a:cs typeface="Times New Roman" pitchFamily="18" charset="0"/>
              </a:rPr>
              <a:t>nitratla kirlenmiş veya kirlenebilir suları içeren alanlar ve bunların kirlenmesine yol açacak şekilde bu sulara akan toprak temelinde belirlenir. </a:t>
            </a:r>
          </a:p>
          <a:p>
            <a:pPr>
              <a:buNone/>
            </a:pPr>
            <a:endParaRPr lang="tr-TR" sz="2400" dirty="0" smtClean="0">
              <a:solidFill>
                <a:srgbClr val="0000FF"/>
              </a:solidFill>
              <a:cs typeface="Times New Roman" pitchFamily="18" charset="0"/>
            </a:endParaRPr>
          </a:p>
          <a:p>
            <a:pPr>
              <a:buFont typeface="Wingdings" pitchFamily="2" charset="2"/>
              <a:buChar char="ü"/>
            </a:pPr>
            <a:r>
              <a:rPr lang="tr-TR" sz="2400" b="1" dirty="0" smtClean="0">
                <a:solidFill>
                  <a:srgbClr val="FF0000"/>
                </a:solidFill>
                <a:cs typeface="Times New Roman" pitchFamily="18" charset="0"/>
              </a:rPr>
              <a:t>˃</a:t>
            </a:r>
            <a:r>
              <a:rPr lang="tr-TR" sz="2400" dirty="0" smtClean="0">
                <a:solidFill>
                  <a:srgbClr val="FF0000"/>
                </a:solidFill>
                <a:cs typeface="Times New Roman" pitchFamily="18" charset="0"/>
              </a:rPr>
              <a:t>50 mg/l nitrat</a:t>
            </a:r>
            <a:r>
              <a:rPr lang="tr-TR" sz="2400" baseline="30000" dirty="0" smtClean="0">
                <a:solidFill>
                  <a:srgbClr val="FF0000"/>
                </a:solidFill>
                <a:cs typeface="Times New Roman" pitchFamily="18" charset="0"/>
              </a:rPr>
              <a:t> </a:t>
            </a:r>
            <a:r>
              <a:rPr lang="tr-TR" sz="2400" dirty="0" smtClean="0">
                <a:solidFill>
                  <a:srgbClr val="FF0000"/>
                </a:solidFill>
                <a:cs typeface="Times New Roman" pitchFamily="18" charset="0"/>
              </a:rPr>
              <a:t>içeren </a:t>
            </a:r>
            <a:r>
              <a:rPr lang="tr-TR" sz="2400" dirty="0" smtClean="0">
                <a:solidFill>
                  <a:srgbClr val="0000FF"/>
                </a:solidFill>
                <a:cs typeface="Times New Roman" pitchFamily="18" charset="0"/>
              </a:rPr>
              <a:t>veya potansiyel olarak içerebilecek (eğer herhangi bir önleyici tedbir alınmazsa) </a:t>
            </a:r>
            <a:r>
              <a:rPr lang="tr-TR" sz="2400" dirty="0" smtClean="0">
                <a:solidFill>
                  <a:srgbClr val="FF0000"/>
                </a:solidFill>
                <a:cs typeface="Times New Roman" pitchFamily="18" charset="0"/>
              </a:rPr>
              <a:t>yüzey suları ve yer altı suları. </a:t>
            </a:r>
          </a:p>
          <a:p>
            <a:pPr>
              <a:buFont typeface="Wingdings" pitchFamily="2" charset="2"/>
              <a:buChar char="ü"/>
            </a:pPr>
            <a:r>
              <a:rPr lang="tr-TR" sz="2400" dirty="0" err="1" smtClean="0">
                <a:solidFill>
                  <a:srgbClr val="0000FF"/>
                </a:solidFill>
                <a:cs typeface="Times New Roman" pitchFamily="18" charset="0"/>
              </a:rPr>
              <a:t>Ötröfikasyona</a:t>
            </a:r>
            <a:r>
              <a:rPr lang="tr-TR" sz="2400" dirty="0" smtClean="0">
                <a:solidFill>
                  <a:srgbClr val="0000FF"/>
                </a:solidFill>
                <a:cs typeface="Times New Roman" pitchFamily="18" charset="0"/>
              </a:rPr>
              <a:t> uğramış veya potansiyel olarak </a:t>
            </a:r>
            <a:r>
              <a:rPr lang="tr-TR" sz="2400" dirty="0" err="1" smtClean="0">
                <a:solidFill>
                  <a:srgbClr val="0000FF"/>
                </a:solidFill>
                <a:cs typeface="Times New Roman" pitchFamily="18" charset="0"/>
              </a:rPr>
              <a:t>ötröfikasyona</a:t>
            </a:r>
            <a:r>
              <a:rPr lang="tr-TR" sz="2400" dirty="0" smtClean="0">
                <a:solidFill>
                  <a:srgbClr val="0000FF"/>
                </a:solidFill>
                <a:cs typeface="Times New Roman" pitchFamily="18" charset="0"/>
              </a:rPr>
              <a:t> uğrayabilecek doğal tatlı su gölleri, diğer tatlı su kaynakları, haliçler, kıyı ve açık deniz suları. </a:t>
            </a:r>
          </a:p>
          <a:p>
            <a:endParaRPr lang="tr-TR" dirty="0"/>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8</a:t>
            </a:fld>
            <a:endParaRPr lang="tr-TR"/>
          </a:p>
        </p:txBody>
      </p:sp>
      <p:grpSp>
        <p:nvGrpSpPr>
          <p:cNvPr id="5" name="Group 19"/>
          <p:cNvGrpSpPr>
            <a:grpSpLocks/>
          </p:cNvGrpSpPr>
          <p:nvPr/>
        </p:nvGrpSpPr>
        <p:grpSpPr bwMode="auto">
          <a:xfrm>
            <a:off x="670257" y="5085184"/>
            <a:ext cx="8004517" cy="1410295"/>
            <a:chOff x="764866" y="3718105"/>
            <a:chExt cx="7604038" cy="2346394"/>
          </a:xfrm>
        </p:grpSpPr>
        <p:pic>
          <p:nvPicPr>
            <p:cNvPr id="6" name="Picture 4"/>
            <p:cNvPicPr>
              <a:picLocks noChangeAspect="1"/>
            </p:cNvPicPr>
            <p:nvPr/>
          </p:nvPicPr>
          <p:blipFill>
            <a:blip r:embed="rId2" cstate="print"/>
            <a:srcRect/>
            <a:stretch>
              <a:fillRect/>
            </a:stretch>
          </p:blipFill>
          <p:spPr bwMode="auto">
            <a:xfrm>
              <a:off x="764866" y="3718105"/>
              <a:ext cx="3704368" cy="2346394"/>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4829277" y="3753801"/>
              <a:ext cx="3539627" cy="2310698"/>
            </a:xfrm>
            <a:prstGeom prst="rect">
              <a:avLst/>
            </a:prstGeom>
            <a:noFill/>
            <a:ln w="9525">
              <a:noFill/>
              <a:miter lim="800000"/>
              <a:headEnd/>
              <a:tailEnd/>
            </a:ln>
            <a:effectLst/>
          </p:spPr>
        </p:pic>
      </p:grpSp>
    </p:spTree>
    <p:extLst>
      <p:ext uri="{BB962C8B-B14F-4D97-AF65-F5344CB8AC3E}">
        <p14:creationId xmlns:p14="http://schemas.microsoft.com/office/powerpoint/2010/main" val="2119525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lstStyle/>
          <a:p>
            <a:r>
              <a:rPr lang="tr-TR" dirty="0" smtClean="0">
                <a:solidFill>
                  <a:srgbClr val="FF0000"/>
                </a:solidFill>
              </a:rPr>
              <a:t>Su Kalitesi ve Sınıflandırma</a:t>
            </a:r>
            <a:endParaRPr lang="tr-TR" dirty="0">
              <a:solidFill>
                <a:srgbClr val="FF0000"/>
              </a:solidFill>
            </a:endParaRPr>
          </a:p>
        </p:txBody>
      </p:sp>
      <p:sp>
        <p:nvSpPr>
          <p:cNvPr id="3" name="2 İçerik Yer Tutucusu"/>
          <p:cNvSpPr>
            <a:spLocks noGrp="1"/>
          </p:cNvSpPr>
          <p:nvPr>
            <p:ph idx="1"/>
          </p:nvPr>
        </p:nvSpPr>
        <p:spPr>
          <a:xfrm>
            <a:off x="457200" y="1142984"/>
            <a:ext cx="8291264" cy="5166336"/>
          </a:xfrm>
        </p:spPr>
        <p:txBody>
          <a:bodyPr/>
          <a:lstStyle/>
          <a:p>
            <a:pPr algn="just">
              <a:buNone/>
            </a:pPr>
            <a:r>
              <a:rPr lang="tr-TR" dirty="0" smtClean="0">
                <a:solidFill>
                  <a:srgbClr val="0000FF"/>
                </a:solidFill>
                <a:latin typeface="Times New Roman" pitchFamily="18" charset="0"/>
                <a:cs typeface="Times New Roman" pitchFamily="18" charset="0"/>
              </a:rPr>
              <a:t>	</a:t>
            </a:r>
            <a:r>
              <a:rPr lang="tr-TR" sz="2400" dirty="0" smtClean="0">
                <a:solidFill>
                  <a:srgbClr val="0000FF"/>
                </a:solidFill>
                <a:cs typeface="Times New Roman" pitchFamily="18" charset="0"/>
              </a:rPr>
              <a:t>AB ülkelerinde su kütlelerinin </a:t>
            </a:r>
            <a:r>
              <a:rPr lang="tr-TR" sz="2400" dirty="0" err="1" smtClean="0">
                <a:solidFill>
                  <a:srgbClr val="0000FF"/>
                </a:solidFill>
                <a:cs typeface="Times New Roman" pitchFamily="18" charset="0"/>
              </a:rPr>
              <a:t>ötrofikasyon</a:t>
            </a:r>
            <a:r>
              <a:rPr lang="tr-TR" sz="2400" dirty="0" smtClean="0">
                <a:solidFill>
                  <a:srgbClr val="0000FF"/>
                </a:solidFill>
                <a:cs typeface="Times New Roman" pitchFamily="18" charset="0"/>
              </a:rPr>
              <a:t> düzeylerinin ve buna bağlı olarak su kalitesinin belirlenmesinde ölçüt olarak öncelikle </a:t>
            </a:r>
          </a:p>
          <a:p>
            <a:pPr algn="just">
              <a:buFont typeface="Wingdings" pitchFamily="2" charset="2"/>
              <a:buChar char="ü"/>
            </a:pPr>
            <a:r>
              <a:rPr lang="tr-TR" sz="2400" dirty="0" smtClean="0">
                <a:solidFill>
                  <a:srgbClr val="FF0000"/>
                </a:solidFill>
                <a:cs typeface="Times New Roman" pitchFamily="18" charset="0"/>
              </a:rPr>
              <a:t>Fosfor (P)</a:t>
            </a:r>
          </a:p>
          <a:p>
            <a:pPr algn="just">
              <a:buFont typeface="Wingdings" pitchFamily="2" charset="2"/>
              <a:buChar char="ü"/>
            </a:pPr>
            <a:r>
              <a:rPr lang="tr-TR" sz="2400" dirty="0" smtClean="0">
                <a:solidFill>
                  <a:srgbClr val="FF0000"/>
                </a:solidFill>
                <a:cs typeface="Times New Roman" pitchFamily="18" charset="0"/>
              </a:rPr>
              <a:t>Azot (N) konsantrasyonu </a:t>
            </a:r>
          </a:p>
          <a:p>
            <a:pPr algn="just">
              <a:buNone/>
            </a:pPr>
            <a:r>
              <a:rPr lang="tr-TR" sz="2400" dirty="0" smtClean="0">
                <a:solidFill>
                  <a:srgbClr val="0000FF"/>
                </a:solidFill>
                <a:cs typeface="Times New Roman" pitchFamily="18" charset="0"/>
              </a:rPr>
              <a:t>    tamamlayıcı olarak da doğrudan </a:t>
            </a:r>
            <a:r>
              <a:rPr lang="tr-TR" sz="2400" dirty="0" err="1" smtClean="0">
                <a:solidFill>
                  <a:srgbClr val="0000FF"/>
                </a:solidFill>
                <a:cs typeface="Times New Roman" pitchFamily="18" charset="0"/>
              </a:rPr>
              <a:t>ötrofikasyon</a:t>
            </a:r>
            <a:r>
              <a:rPr lang="tr-TR" sz="2400" dirty="0" smtClean="0">
                <a:solidFill>
                  <a:srgbClr val="0000FF"/>
                </a:solidFill>
                <a:cs typeface="Times New Roman" pitchFamily="18" charset="0"/>
              </a:rPr>
              <a:t> etkisi göstergeleri olan </a:t>
            </a:r>
          </a:p>
          <a:p>
            <a:pPr algn="just">
              <a:buFont typeface="Wingdings" pitchFamily="2" charset="2"/>
              <a:buChar char="ü"/>
            </a:pPr>
            <a:r>
              <a:rPr lang="tr-TR" sz="2400" dirty="0" smtClean="0">
                <a:solidFill>
                  <a:srgbClr val="FF0000"/>
                </a:solidFill>
                <a:cs typeface="Times New Roman" pitchFamily="18" charset="0"/>
              </a:rPr>
              <a:t>Klorofil-a </a:t>
            </a:r>
          </a:p>
          <a:p>
            <a:pPr algn="just">
              <a:buFont typeface="Wingdings" pitchFamily="2" charset="2"/>
              <a:buChar char="ü"/>
            </a:pPr>
            <a:r>
              <a:rPr lang="tr-TR" sz="2400" dirty="0" err="1" smtClean="0">
                <a:solidFill>
                  <a:srgbClr val="FF0000"/>
                </a:solidFill>
                <a:cs typeface="Times New Roman" pitchFamily="18" charset="0"/>
              </a:rPr>
              <a:t>Secchi</a:t>
            </a:r>
            <a:r>
              <a:rPr lang="tr-TR" sz="2400" dirty="0" smtClean="0">
                <a:solidFill>
                  <a:srgbClr val="FF0000"/>
                </a:solidFill>
                <a:cs typeface="Times New Roman" pitchFamily="18" charset="0"/>
              </a:rPr>
              <a:t> Diski Derinliğidir.</a:t>
            </a:r>
          </a:p>
          <a:p>
            <a:pPr algn="just">
              <a:buNone/>
            </a:pPr>
            <a:r>
              <a:rPr lang="tr-TR" sz="2400" dirty="0" smtClean="0">
                <a:solidFill>
                  <a:srgbClr val="0000FF"/>
                </a:solidFill>
                <a:cs typeface="Times New Roman" pitchFamily="18" charset="0"/>
              </a:rPr>
              <a:t>	Bununla birlikte,</a:t>
            </a:r>
          </a:p>
          <a:p>
            <a:pPr algn="just">
              <a:buFont typeface="Wingdings" pitchFamily="2" charset="2"/>
              <a:buChar char="ü"/>
            </a:pPr>
            <a:r>
              <a:rPr lang="tr-TR" sz="2400" dirty="0" err="1" smtClean="0">
                <a:solidFill>
                  <a:srgbClr val="FF0000"/>
                </a:solidFill>
                <a:cs typeface="Times New Roman" pitchFamily="18" charset="0"/>
              </a:rPr>
              <a:t>Fitoplankton</a:t>
            </a:r>
            <a:r>
              <a:rPr lang="tr-TR" sz="2400" dirty="0" smtClean="0">
                <a:solidFill>
                  <a:srgbClr val="FF0000"/>
                </a:solidFill>
                <a:cs typeface="Times New Roman" pitchFamily="18" charset="0"/>
              </a:rPr>
              <a:t> kompozisyonundaki değişimler </a:t>
            </a:r>
          </a:p>
          <a:p>
            <a:pPr algn="just">
              <a:buNone/>
            </a:pPr>
            <a:r>
              <a:rPr lang="tr-TR" sz="2400" dirty="0" smtClean="0">
                <a:solidFill>
                  <a:srgbClr val="FF0000"/>
                </a:solidFill>
                <a:cs typeface="Times New Roman" pitchFamily="18" charset="0"/>
              </a:rPr>
              <a:t>	</a:t>
            </a:r>
            <a:r>
              <a:rPr lang="tr-TR" sz="2400" dirty="0" smtClean="0">
                <a:solidFill>
                  <a:srgbClr val="0000FF"/>
                </a:solidFill>
                <a:cs typeface="Times New Roman" pitchFamily="18" charset="0"/>
              </a:rPr>
              <a:t>gibi başka göstergeler de kullanılmaktadır</a:t>
            </a:r>
            <a:r>
              <a:rPr lang="tr-TR" sz="2400" dirty="0" smtClean="0">
                <a:solidFill>
                  <a:srgbClr val="0000FF"/>
                </a:solidFill>
                <a:latin typeface="Times New Roman" pitchFamily="18" charset="0"/>
                <a:cs typeface="Times New Roman" pitchFamily="18" charset="0"/>
              </a:rPr>
              <a:t>. </a:t>
            </a:r>
          </a:p>
        </p:txBody>
      </p:sp>
      <p:sp>
        <p:nvSpPr>
          <p:cNvPr id="4" name="3 Slayt Numarası Yer Tutucusu"/>
          <p:cNvSpPr>
            <a:spLocks noGrp="1"/>
          </p:cNvSpPr>
          <p:nvPr>
            <p:ph type="sldNum" sz="quarter" idx="12"/>
          </p:nvPr>
        </p:nvSpPr>
        <p:spPr/>
        <p:txBody>
          <a:bodyPr/>
          <a:lstStyle/>
          <a:p>
            <a:pPr>
              <a:defRPr/>
            </a:pPr>
            <a:fld id="{0C34E0AD-5604-467C-B558-877CD6E1824B}" type="slidenum">
              <a:rPr lang="tr-TR" smtClean="0"/>
              <a:pPr>
                <a:defRPr/>
              </a:pPr>
              <a:t>9</a:t>
            </a:fld>
            <a:endParaRPr lang="tr-TR"/>
          </a:p>
        </p:txBody>
      </p:sp>
      <p:pic>
        <p:nvPicPr>
          <p:cNvPr id="5" name="Picture 6" descr="C:\Users\a.koc\Desktop\SU KALİTE RAPORLARI\AYBALA_ormansu\su_yon_logo_trans_zemin.png"/>
          <p:cNvPicPr>
            <a:picLocks noChangeAspect="1" noChangeArrowheads="1"/>
          </p:cNvPicPr>
          <p:nvPr/>
        </p:nvPicPr>
        <p:blipFill>
          <a:blip r:embed="rId2" cstate="print"/>
          <a:srcRect/>
          <a:stretch>
            <a:fillRect/>
          </a:stretch>
        </p:blipFill>
        <p:spPr bwMode="auto">
          <a:xfrm>
            <a:off x="8146886" y="80154"/>
            <a:ext cx="792162" cy="79375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71703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478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B5849AB-5C32-41EA-916A-BDC2BF7BB28A}"/>
</file>

<file path=customXml/itemProps2.xml><?xml version="1.0" encoding="utf-8"?>
<ds:datastoreItem xmlns:ds="http://schemas.openxmlformats.org/officeDocument/2006/customXml" ds:itemID="{7F1DB220-7257-48FC-8DD5-1926F2D6C2E4}"/>
</file>

<file path=customXml/itemProps3.xml><?xml version="1.0" encoding="utf-8"?>
<ds:datastoreItem xmlns:ds="http://schemas.openxmlformats.org/officeDocument/2006/customXml" ds:itemID="{BFC42849-0006-47C8-9CCF-8FD97B62F227}"/>
</file>

<file path=docProps/app.xml><?xml version="1.0" encoding="utf-8"?>
<Properties xmlns="http://schemas.openxmlformats.org/officeDocument/2006/extended-properties" xmlns:vt="http://schemas.openxmlformats.org/officeDocument/2006/docPropsVTypes">
  <TotalTime>6487</TotalTime>
  <Words>1750</Words>
  <Application>Microsoft Office PowerPoint</Application>
  <PresentationFormat>Ekran Gösterisi (4:3)</PresentationFormat>
  <Paragraphs>323</Paragraphs>
  <Slides>28</Slides>
  <Notes>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Tahoma</vt:lpstr>
      <vt:lpstr>Times New Roman</vt:lpstr>
      <vt:lpstr>Wingdings</vt:lpstr>
      <vt:lpstr>Ofis Teması</vt:lpstr>
      <vt:lpstr>PowerPoint Sunusu</vt:lpstr>
      <vt:lpstr>İçerik</vt:lpstr>
      <vt:lpstr>Hassas Alan</vt:lpstr>
      <vt:lpstr>Hassas Alan</vt:lpstr>
      <vt:lpstr>Hassas Alan</vt:lpstr>
      <vt:lpstr>Kentsel Atık Su Arıtımı Direktifi</vt:lpstr>
      <vt:lpstr>Kentsel Atık Su Arıtımı Direktifi</vt:lpstr>
      <vt:lpstr>Nitrat Direktifi</vt:lpstr>
      <vt:lpstr>Su Kalitesi ve Sınıflandırma</vt:lpstr>
      <vt:lpstr>Su Kalitesi ve Sınıflandırma</vt:lpstr>
      <vt:lpstr>Su Kalitesi ve Sınıflandırma</vt:lpstr>
      <vt:lpstr>Su Kalitesi ve Sınıflandırma</vt:lpstr>
      <vt:lpstr>Su Kalitesi ve Sınıflandırma</vt:lpstr>
      <vt:lpstr>SÇD Suların sınıflandırılması</vt:lpstr>
      <vt:lpstr>Ötrofikasyona Dayalı Su Kütleleri  Sınıflandırması</vt:lpstr>
      <vt:lpstr>Hassas Alanlarda Su Yönetimi</vt:lpstr>
      <vt:lpstr>Hassas Alanlarda Su Yönetimi</vt:lpstr>
      <vt:lpstr>Nitrat Direktifi</vt:lpstr>
      <vt:lpstr>Hassas Alanlarda Su Yönetimi</vt:lpstr>
      <vt:lpstr>Hassas Alanlarda Su Yönetimi</vt:lpstr>
      <vt:lpstr>Hassas Alanlarda Su Yönetimi</vt:lpstr>
      <vt:lpstr>ÜLKEMİZDE YAPILAN ÇALIŞMALAR</vt:lpstr>
      <vt:lpstr>     ÜLKEMİZDE YAPILAN ÇALIŞMALAR     </vt:lpstr>
      <vt:lpstr>     ÜLKEMİZDE YAPILAN ÇALIŞMALAR     </vt:lpstr>
      <vt:lpstr>Türkiye’de Havza Bazında Hassas Alanların ve  Su Kalitesi Hedeflerinin Belirlenmesi Projesi </vt:lpstr>
      <vt:lpstr>Türkiye’de Havza Bazında Hassas Alanların ve  Su Kalitesi Hedeflerinin Belirlenmesi Projesi </vt:lpstr>
      <vt:lpstr>Türkiye’de Havza Bazında Hassas Alanların ve  Su Kalitesi Hedeflerinin Belirlenmesi Projesi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Ramazan KARAKOÇ</dc:creator>
  <cp:lastModifiedBy>İlker BOZAT</cp:lastModifiedBy>
  <cp:revision>548</cp:revision>
  <dcterms:created xsi:type="dcterms:W3CDTF">2011-12-28T16:03:59Z</dcterms:created>
  <dcterms:modified xsi:type="dcterms:W3CDTF">2019-01-22T08:48:51Z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