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5.xml" ContentType="application/vnd.openxmlformats-officedocument.presentationml.slide+xml"/>
  <Override PartName="/ppt/slides/slide35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7" r:id="rId1"/>
  </p:sldMasterIdLst>
  <p:notesMasterIdLst>
    <p:notesMasterId r:id="rId47"/>
  </p:notesMasterIdLst>
  <p:sldIdLst>
    <p:sldId id="256" r:id="rId2"/>
    <p:sldId id="257" r:id="rId3"/>
    <p:sldId id="261" r:id="rId4"/>
    <p:sldId id="272" r:id="rId5"/>
    <p:sldId id="314" r:id="rId6"/>
    <p:sldId id="316" r:id="rId7"/>
    <p:sldId id="317" r:id="rId8"/>
    <p:sldId id="318" r:id="rId9"/>
    <p:sldId id="319" r:id="rId10"/>
    <p:sldId id="320" r:id="rId11"/>
    <p:sldId id="321" r:id="rId12"/>
    <p:sldId id="304" r:id="rId13"/>
    <p:sldId id="297" r:id="rId14"/>
    <p:sldId id="275" r:id="rId15"/>
    <p:sldId id="301" r:id="rId16"/>
    <p:sldId id="259" r:id="rId17"/>
    <p:sldId id="258" r:id="rId18"/>
    <p:sldId id="262" r:id="rId19"/>
    <p:sldId id="260" r:id="rId20"/>
    <p:sldId id="322" r:id="rId21"/>
    <p:sldId id="298" r:id="rId22"/>
    <p:sldId id="299" r:id="rId23"/>
    <p:sldId id="306" r:id="rId24"/>
    <p:sldId id="308" r:id="rId25"/>
    <p:sldId id="310" r:id="rId26"/>
    <p:sldId id="312" r:id="rId27"/>
    <p:sldId id="263" r:id="rId28"/>
    <p:sldId id="268" r:id="rId29"/>
    <p:sldId id="269" r:id="rId30"/>
    <p:sldId id="281" r:id="rId31"/>
    <p:sldId id="283" r:id="rId32"/>
    <p:sldId id="278" r:id="rId33"/>
    <p:sldId id="271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80913-E406-412A-8835-710C801AF09B}" type="datetimeFigureOut">
              <a:rPr lang="tr-TR" smtClean="0"/>
              <a:t>22.01.2019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2BA53-2863-4A4F-940F-925D32D17E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9194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898736-A37D-43E2-B8A6-3E74E9D5325F}" type="slidenum">
              <a:rPr lang="en-GB" altLang="tr-TR"/>
              <a:pPr/>
              <a:t>15</a:t>
            </a:fld>
            <a:endParaRPr lang="en-GB" altLang="tr-TR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2859434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2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50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E2145D-196E-4123-A253-D872B42F339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85922080"/>
      </p:ext>
    </p:extLst>
  </p:cSld>
  <p:clrMapOvr>
    <a:masterClrMapping/>
  </p:clrMapOvr>
  <p:transition advClick="0"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580B5-1A9C-4385-8E19-782EB751CD45}" type="datetimeFigureOut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400F16-98F4-4595-B23D-034A750E52E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889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7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770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4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6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7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0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74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4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22514" y="293913"/>
            <a:ext cx="11283043" cy="1534887"/>
          </a:xfrm>
        </p:spPr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Su Ürünleri Yetiştiriciliğinin Su Kalitesine Etkisi</a:t>
            </a:r>
            <a:endParaRPr lang="tr-TR" sz="4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92035" y="2867254"/>
            <a:ext cx="9144000" cy="1655762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Meriç Albay</a:t>
            </a:r>
          </a:p>
          <a:p>
            <a:r>
              <a:rPr lang="tr-TR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İstanbul Üniversitesi</a:t>
            </a:r>
          </a:p>
          <a:p>
            <a:r>
              <a:rPr lang="tr-TR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Su Ürünleri Fakültesi</a:t>
            </a:r>
          </a:p>
          <a:p>
            <a:endParaRPr lang="tr-TR" sz="3600" dirty="0"/>
          </a:p>
          <a:p>
            <a:r>
              <a:rPr lang="tr-TR" sz="3600" dirty="0"/>
              <a:t> </a:t>
            </a:r>
            <a:r>
              <a:rPr lang="tr-TR" b="1" dirty="0">
                <a:latin typeface="Georgia" panose="02040502050405020303" pitchFamily="18" charset="0"/>
              </a:rPr>
              <a:t>Yerüstü Sularının Kalitesinin Belirlenmesi, </a:t>
            </a:r>
            <a:r>
              <a:rPr lang="tr-TR" b="1" dirty="0" smtClean="0">
                <a:latin typeface="Georgia" panose="02040502050405020303" pitchFamily="18" charset="0"/>
              </a:rPr>
              <a:t>Sınıflandırılması </a:t>
            </a:r>
            <a:r>
              <a:rPr lang="tr-TR" b="1" dirty="0">
                <a:latin typeface="Georgia" panose="02040502050405020303" pitchFamily="18" charset="0"/>
              </a:rPr>
              <a:t>ve Yönetimi Konulu Hizmet İçi Eğitim </a:t>
            </a:r>
            <a:r>
              <a:rPr lang="tr-TR" b="1" dirty="0" smtClean="0">
                <a:latin typeface="Georgia" panose="02040502050405020303" pitchFamily="18" charset="0"/>
              </a:rPr>
              <a:t>Programı, 3 – 7 Kasım 2014, Afyonkarahisar</a:t>
            </a:r>
            <a:endParaRPr lang="tr-TR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0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ran Resmi 2014-11-03 12.32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" y="332509"/>
            <a:ext cx="11333018" cy="652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3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kran Resmi 2014-11-03 12.33.2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87" r="-15087"/>
          <a:stretch>
            <a:fillRect/>
          </a:stretch>
        </p:blipFill>
        <p:spPr>
          <a:xfrm>
            <a:off x="290945" y="314056"/>
            <a:ext cx="11582400" cy="6419253"/>
          </a:xfrm>
        </p:spPr>
      </p:pic>
    </p:spTree>
    <p:extLst>
      <p:ext uri="{BB962C8B-B14F-4D97-AF65-F5344CB8AC3E}">
        <p14:creationId xmlns:p14="http://schemas.microsoft.com/office/powerpoint/2010/main" val="40086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32509" y="1825624"/>
            <a:ext cx="7439891" cy="4879975"/>
          </a:xfrm>
        </p:spPr>
        <p:txBody>
          <a:bodyPr>
            <a:noAutofit/>
          </a:bodyPr>
          <a:lstStyle/>
          <a:p>
            <a:pPr algn="just"/>
            <a:r>
              <a:rPr lang="tr-TR" altLang="tr-TR" sz="2200" b="1" dirty="0" smtClean="0">
                <a:latin typeface="Georgia" panose="02040502050405020303" pitchFamily="18" charset="0"/>
              </a:rPr>
              <a:t>Balık ve omurgasızlar</a:t>
            </a:r>
            <a:r>
              <a:rPr lang="en-US" altLang="tr-TR" sz="2200" b="1" dirty="0" smtClean="0">
                <a:latin typeface="Georgia" panose="02040502050405020303" pitchFamily="18" charset="0"/>
              </a:rPr>
              <a:t> </a:t>
            </a:r>
            <a:r>
              <a:rPr lang="tr-TR" altLang="tr-TR" sz="2200" b="1" dirty="0" smtClean="0">
                <a:latin typeface="Georgia" panose="02040502050405020303" pitchFamily="18" charset="0"/>
              </a:rPr>
              <a:t>dünya protein üretiminin yaklaşık % </a:t>
            </a:r>
            <a:r>
              <a:rPr lang="en-US" altLang="tr-TR" sz="2200" b="1" dirty="0" smtClean="0">
                <a:latin typeface="Georgia" panose="02040502050405020303" pitchFamily="18" charset="0"/>
              </a:rPr>
              <a:t>16</a:t>
            </a:r>
            <a:r>
              <a:rPr lang="tr-TR" altLang="tr-TR" sz="2200" b="1" dirty="0" smtClean="0">
                <a:latin typeface="Georgia" panose="02040502050405020303" pitchFamily="18" charset="0"/>
              </a:rPr>
              <a:t>’</a:t>
            </a:r>
            <a:r>
              <a:rPr lang="tr-TR" altLang="tr-TR" sz="2200" b="1" dirty="0" err="1" smtClean="0">
                <a:latin typeface="Georgia" panose="02040502050405020303" pitchFamily="18" charset="0"/>
              </a:rPr>
              <a:t>sını</a:t>
            </a:r>
            <a:r>
              <a:rPr lang="tr-TR" altLang="tr-TR" sz="2200" b="1" dirty="0" smtClean="0">
                <a:latin typeface="Georgia" panose="02040502050405020303" pitchFamily="18" charset="0"/>
              </a:rPr>
              <a:t> karşılamaktadır. Gelişmekte olan ülkelerde bu oran daha da yüksektir.</a:t>
            </a:r>
            <a:endParaRPr lang="en-US" altLang="tr-TR" sz="2200" b="1" dirty="0" smtClean="0">
              <a:latin typeface="Georgia" panose="02040502050405020303" pitchFamily="18" charset="0"/>
            </a:endParaRPr>
          </a:p>
          <a:p>
            <a:pPr algn="just"/>
            <a:endParaRPr lang="en-US" altLang="tr-TR" sz="2200" b="1" dirty="0" smtClean="0">
              <a:latin typeface="Georgia" panose="02040502050405020303" pitchFamily="18" charset="0"/>
            </a:endParaRPr>
          </a:p>
          <a:p>
            <a:pPr algn="just"/>
            <a:r>
              <a:rPr lang="tr-TR" altLang="tr-TR" sz="2200" b="1" dirty="0" smtClean="0">
                <a:latin typeface="Georgia" panose="02040502050405020303" pitchFamily="18" charset="0"/>
              </a:rPr>
              <a:t>FAO’ya göre</a:t>
            </a:r>
            <a:r>
              <a:rPr lang="en-US" altLang="tr-TR" sz="2200" b="1" dirty="0" smtClean="0">
                <a:latin typeface="Georgia" panose="02040502050405020303" pitchFamily="18" charset="0"/>
              </a:rPr>
              <a:t>:</a:t>
            </a:r>
          </a:p>
          <a:p>
            <a:pPr lvl="1" algn="just"/>
            <a:r>
              <a:rPr lang="tr-TR" altLang="tr-TR" sz="2200" b="1" dirty="0" smtClean="0">
                <a:latin typeface="Georgia" panose="02040502050405020303" pitchFamily="18" charset="0"/>
              </a:rPr>
              <a:t>Ticari olarak değerlendirilen balıklardan sadece % </a:t>
            </a:r>
            <a:r>
              <a:rPr lang="en-US" altLang="tr-TR" sz="2200" b="1" dirty="0" smtClean="0">
                <a:latin typeface="Georgia" panose="02040502050405020303" pitchFamily="18" charset="0"/>
              </a:rPr>
              <a:t>3</a:t>
            </a:r>
            <a:r>
              <a:rPr lang="tr-TR" altLang="tr-TR" sz="2200" b="1" dirty="0" smtClean="0">
                <a:latin typeface="Georgia" panose="02040502050405020303" pitchFamily="18" charset="0"/>
              </a:rPr>
              <a:t>’ü güveli şekilde avlanabilmektedir.</a:t>
            </a:r>
            <a:endParaRPr lang="en-US" altLang="tr-TR" sz="2200" b="1" dirty="0" smtClean="0">
              <a:latin typeface="Georgia" panose="02040502050405020303" pitchFamily="18" charset="0"/>
            </a:endParaRPr>
          </a:p>
          <a:p>
            <a:pPr lvl="1" algn="just"/>
            <a:r>
              <a:rPr lang="tr-TR" altLang="tr-TR" sz="2200" b="1" dirty="0" smtClean="0">
                <a:latin typeface="Georgia" panose="02040502050405020303" pitchFamily="18" charset="0"/>
              </a:rPr>
              <a:t>Balıkların % </a:t>
            </a:r>
            <a:r>
              <a:rPr lang="en-US" altLang="tr-TR" sz="2200" b="1" dirty="0" smtClean="0">
                <a:latin typeface="Georgia" panose="02040502050405020303" pitchFamily="18" charset="0"/>
              </a:rPr>
              <a:t>21</a:t>
            </a:r>
            <a:r>
              <a:rPr lang="tr-TR" altLang="tr-TR" sz="2200" b="1" dirty="0" smtClean="0">
                <a:latin typeface="Georgia" panose="02040502050405020303" pitchFamily="18" charset="0"/>
              </a:rPr>
              <a:t>’i göreceli olarak tehdit altındadır</a:t>
            </a:r>
            <a:endParaRPr lang="en-US" altLang="tr-TR" sz="2200" b="1" dirty="0" smtClean="0">
              <a:latin typeface="Georgia" panose="02040502050405020303" pitchFamily="18" charset="0"/>
            </a:endParaRPr>
          </a:p>
          <a:p>
            <a:pPr lvl="1" algn="just"/>
            <a:r>
              <a:rPr lang="tr-TR" altLang="tr-TR" sz="2200" b="1" dirty="0" smtClean="0">
                <a:latin typeface="Georgia" panose="02040502050405020303" pitchFamily="18" charset="0"/>
              </a:rPr>
              <a:t>Balıkların % </a:t>
            </a:r>
            <a:r>
              <a:rPr lang="en-US" altLang="tr-TR" sz="2200" b="1" dirty="0" smtClean="0">
                <a:latin typeface="Georgia" panose="02040502050405020303" pitchFamily="18" charset="0"/>
              </a:rPr>
              <a:t>52</a:t>
            </a:r>
            <a:r>
              <a:rPr lang="tr-TR" altLang="tr-TR" sz="2200" b="1" dirty="0" smtClean="0">
                <a:latin typeface="Georgia" panose="02040502050405020303" pitchFamily="18" charset="0"/>
              </a:rPr>
              <a:t>’si tamamı ile avlanma potansiyelini kaybetmiştir.</a:t>
            </a:r>
            <a:endParaRPr lang="en-US" altLang="tr-TR" sz="2200" b="1" dirty="0" smtClean="0">
              <a:latin typeface="Georgia" panose="02040502050405020303" pitchFamily="18" charset="0"/>
            </a:endParaRPr>
          </a:p>
          <a:p>
            <a:pPr lvl="1" algn="just"/>
            <a:r>
              <a:rPr lang="tr-TR" altLang="tr-TR" sz="2200" b="1" dirty="0" smtClean="0">
                <a:latin typeface="Georgia" panose="02040502050405020303" pitchFamily="18" charset="0"/>
              </a:rPr>
              <a:t>% </a:t>
            </a:r>
            <a:r>
              <a:rPr lang="en-US" altLang="tr-TR" sz="2200" b="1" dirty="0" smtClean="0">
                <a:latin typeface="Georgia" panose="02040502050405020303" pitchFamily="18" charset="0"/>
              </a:rPr>
              <a:t>16</a:t>
            </a:r>
            <a:r>
              <a:rPr lang="tr-TR" altLang="tr-TR" sz="2200" b="1" dirty="0" smtClean="0">
                <a:latin typeface="Georgia" panose="02040502050405020303" pitchFamily="18" charset="0"/>
              </a:rPr>
              <a:t>’</a:t>
            </a:r>
            <a:r>
              <a:rPr lang="tr-TR" altLang="tr-TR" sz="2200" b="1" dirty="0" err="1" smtClean="0">
                <a:latin typeface="Georgia" panose="02040502050405020303" pitchFamily="18" charset="0"/>
              </a:rPr>
              <a:t>sı</a:t>
            </a:r>
            <a:r>
              <a:rPr lang="tr-TR" altLang="tr-TR" sz="2200" b="1" dirty="0">
                <a:latin typeface="Georgia" panose="02040502050405020303" pitchFamily="18" charset="0"/>
              </a:rPr>
              <a:t> </a:t>
            </a:r>
            <a:r>
              <a:rPr lang="tr-TR" altLang="tr-TR" sz="2200" b="1" dirty="0" smtClean="0">
                <a:latin typeface="Georgia" panose="02040502050405020303" pitchFamily="18" charset="0"/>
              </a:rPr>
              <a:t>tamamen tehdit altındadır</a:t>
            </a:r>
            <a:endParaRPr lang="en-US" altLang="tr-TR" sz="2200" b="1" dirty="0" smtClean="0">
              <a:latin typeface="Georgia" panose="02040502050405020303" pitchFamily="18" charset="0"/>
            </a:endParaRPr>
          </a:p>
          <a:p>
            <a:pPr lvl="1" algn="just"/>
            <a:r>
              <a:rPr lang="tr-TR" altLang="tr-TR" sz="2200" b="1" dirty="0" smtClean="0">
                <a:latin typeface="Georgia" panose="02040502050405020303" pitchFamily="18" charset="0"/>
              </a:rPr>
              <a:t>% </a:t>
            </a:r>
            <a:r>
              <a:rPr lang="en-US" altLang="tr-TR" sz="2200" b="1" dirty="0" smtClean="0">
                <a:latin typeface="Georgia" panose="02040502050405020303" pitchFamily="18" charset="0"/>
              </a:rPr>
              <a:t>7</a:t>
            </a:r>
            <a:r>
              <a:rPr lang="tr-TR" altLang="tr-TR" sz="2200" b="1" dirty="0" smtClean="0">
                <a:latin typeface="Georgia" panose="02040502050405020303" pitchFamily="18" charset="0"/>
              </a:rPr>
              <a:t>’si avcılık yapılamayacak kadar azalmıştır.</a:t>
            </a:r>
            <a:endParaRPr lang="tr-TR" sz="2200" b="1" dirty="0">
              <a:latin typeface="Georgia" panose="02040502050405020303" pitchFamily="18" charset="0"/>
            </a:endParaRP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332509" y="365125"/>
            <a:ext cx="11457709" cy="1325563"/>
          </a:xfrm>
          <a:solidFill>
            <a:schemeClr val="bg2"/>
          </a:solidFill>
        </p:spPr>
        <p:txBody>
          <a:bodyPr/>
          <a:lstStyle/>
          <a:p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Neden Su Ürünleri Üretimi??</a:t>
            </a:r>
            <a:endParaRPr lang="tr-TR" dirty="0"/>
          </a:p>
        </p:txBody>
      </p:sp>
      <p:pic>
        <p:nvPicPr>
          <p:cNvPr id="6" name="Picture 7" descr="schoo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073" y="1825625"/>
            <a:ext cx="3796145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11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49382" y="1"/>
            <a:ext cx="11526982" cy="1196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002060"/>
                </a:solidFill>
                <a:latin typeface="Georgia" panose="02040502050405020303" pitchFamily="18" charset="0"/>
              </a:rPr>
              <a:t>Akdeniz de su ürünleri üretiminin yapıldığı alanlar</a:t>
            </a:r>
            <a:endParaRPr lang="en-US" altLang="tr-TR" sz="36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382" y="1196975"/>
            <a:ext cx="11526982" cy="5545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7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j03628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4652964"/>
            <a:ext cx="2592387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j01986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10595" y="2936082"/>
            <a:ext cx="215423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2662239" y="1865313"/>
            <a:ext cx="1563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16.7 </a:t>
            </a:r>
            <a:r>
              <a:rPr lang="tr-TR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Kg.</a:t>
            </a:r>
          </a:p>
        </p:txBody>
      </p:sp>
      <p:pic>
        <p:nvPicPr>
          <p:cNvPr id="34821" name="Picture 5" descr="MCj0391798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4662488"/>
            <a:ext cx="2592388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j01986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65675" y="2540000"/>
            <a:ext cx="29464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5613400" y="1001713"/>
            <a:ext cx="1252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22 Kg.</a:t>
            </a:r>
          </a:p>
        </p:txBody>
      </p:sp>
      <p:pic>
        <p:nvPicPr>
          <p:cNvPr id="34824" name="Picture 8" descr="j03628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4668838"/>
            <a:ext cx="2520950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9" descr="j01986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11381" y="3296444"/>
            <a:ext cx="1290638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62" name="Text Box 10"/>
          <p:cNvSpPr txBox="1">
            <a:spLocks noChangeArrowheads="1"/>
          </p:cNvSpPr>
          <p:nvPr/>
        </p:nvSpPr>
        <p:spPr bwMode="auto">
          <a:xfrm>
            <a:off x="8482014" y="2532064"/>
            <a:ext cx="106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7 Kg.</a:t>
            </a:r>
          </a:p>
        </p:txBody>
      </p: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1524001" y="36513"/>
            <a:ext cx="91487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Arial" charset="0"/>
              </a:rPr>
              <a:t>BALIK TÜKETİMİ ORTALAMALARI</a:t>
            </a:r>
          </a:p>
          <a:p>
            <a:pPr algn="ctr" eaLnBrk="1" hangingPunct="1">
              <a:defRPr/>
            </a:pPr>
            <a:r>
              <a:rPr lang="tr-T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Arial" charset="0"/>
              </a:rPr>
              <a:t>(Kişi/Yıl)</a:t>
            </a:r>
          </a:p>
        </p:txBody>
      </p:sp>
    </p:spTree>
    <p:extLst>
      <p:ext uri="{BB962C8B-B14F-4D97-AF65-F5344CB8AC3E}">
        <p14:creationId xmlns:p14="http://schemas.microsoft.com/office/powerpoint/2010/main" val="15315397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22887" y="304776"/>
            <a:ext cx="11139054" cy="14465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tr-TR" altLang="tr-TR" sz="4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Dünyada Ortalama Balık tüketimi</a:t>
            </a:r>
            <a:endParaRPr lang="en-GB" altLang="tr-TR" sz="4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>
              <a:defRPr/>
            </a:pPr>
            <a:r>
              <a:rPr lang="en-US" altLang="tr-TR" sz="4400" b="1" dirty="0">
                <a:solidFill>
                  <a:srgbClr val="002060"/>
                </a:solidFill>
                <a:latin typeface="Georgia" panose="02040502050405020303" pitchFamily="18" charset="0"/>
              </a:rPr>
              <a:t>(</a:t>
            </a:r>
            <a:r>
              <a:rPr lang="en-US" altLang="tr-TR" sz="4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kg/</a:t>
            </a:r>
            <a:r>
              <a:rPr lang="tr-TR" altLang="tr-TR" sz="4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kişi/yıl</a:t>
            </a:r>
            <a:r>
              <a:rPr lang="en-US" altLang="tr-TR" sz="4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)</a:t>
            </a:r>
            <a:endParaRPr lang="en-GB" altLang="tr-TR" sz="4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1270001" y="4128655"/>
            <a:ext cx="1242001" cy="1820501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tr-T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11.5</a:t>
            </a:r>
            <a:endParaRPr lang="en-GB" altLang="tr-TR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3223708" y="3906982"/>
            <a:ext cx="1152525" cy="218584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tr-T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12.5</a:t>
            </a:r>
            <a:endParaRPr lang="en-GB" altLang="tr-T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7032625" y="3020292"/>
            <a:ext cx="1889702" cy="3001098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tr-T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16.7</a:t>
            </a:r>
            <a:endParaRPr lang="en-GB" altLang="tr-T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631949" y="6157913"/>
            <a:ext cx="7441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alt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1970s</a:t>
            </a:r>
            <a:endParaRPr lang="en-GB" altLang="tr-TR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456692" y="6165850"/>
            <a:ext cx="7441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1980s</a:t>
            </a:r>
            <a:endParaRPr lang="en-GB" altLang="tr-TR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7651104" y="6165850"/>
            <a:ext cx="6527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2006</a:t>
            </a:r>
            <a:endParaRPr lang="en-GB" altLang="tr-TR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32" name="Oval 16"/>
          <p:cNvSpPr>
            <a:spLocks noChangeArrowheads="1"/>
          </p:cNvSpPr>
          <p:nvPr/>
        </p:nvSpPr>
        <p:spPr bwMode="auto">
          <a:xfrm>
            <a:off x="5087938" y="3491346"/>
            <a:ext cx="1673802" cy="2530044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tr-T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14.5</a:t>
            </a:r>
            <a:endParaRPr lang="en-GB" altLang="tr-T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5603707" y="6165850"/>
            <a:ext cx="7441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1990s</a:t>
            </a:r>
            <a:endParaRPr lang="en-GB" altLang="tr-TR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9193212" y="2521528"/>
            <a:ext cx="2333770" cy="34998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??</a:t>
            </a:r>
            <a:r>
              <a:rPr lang="en-US" alt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-GB" altLang="tr-T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10033725" y="6157913"/>
            <a:ext cx="6527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2030</a:t>
            </a:r>
            <a:endParaRPr lang="en-GB" altLang="tr-TR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841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Su Ürünleri Yetiştiriciliğinin Artan Önemi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59582" cy="48938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b-NO" dirty="0">
                <a:solidFill>
                  <a:srgbClr val="002060"/>
                </a:solidFill>
              </a:rPr>
              <a:t>1952: 1 mil</a:t>
            </a:r>
            <a:r>
              <a:rPr lang="tr-TR" dirty="0">
                <a:solidFill>
                  <a:srgbClr val="002060"/>
                </a:solidFill>
              </a:rPr>
              <a:t>yon</a:t>
            </a:r>
            <a:r>
              <a:rPr lang="nb-NO" dirty="0">
                <a:solidFill>
                  <a:srgbClr val="002060"/>
                </a:solidFill>
              </a:rPr>
              <a:t> </a:t>
            </a:r>
            <a:r>
              <a:rPr lang="tr-TR" dirty="0">
                <a:solidFill>
                  <a:srgbClr val="002060"/>
                </a:solidFill>
              </a:rPr>
              <a:t>t</a:t>
            </a:r>
            <a:r>
              <a:rPr lang="nb-NO" dirty="0">
                <a:solidFill>
                  <a:srgbClr val="002060"/>
                </a:solidFill>
              </a:rPr>
              <a:t>on</a:t>
            </a:r>
            <a:r>
              <a:rPr lang="tr-TR" dirty="0">
                <a:solidFill>
                  <a:srgbClr val="002060"/>
                </a:solidFill>
              </a:rPr>
              <a:t> üretim</a:t>
            </a:r>
            <a:endParaRPr lang="nb-NO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nb-NO" dirty="0">
                <a:solidFill>
                  <a:srgbClr val="002060"/>
                </a:solidFill>
              </a:rPr>
              <a:t>2011: 63.6 mil ton</a:t>
            </a:r>
            <a:r>
              <a:rPr lang="tr-TR" dirty="0">
                <a:solidFill>
                  <a:srgbClr val="002060"/>
                </a:solidFill>
              </a:rPr>
              <a:t> üretim</a:t>
            </a:r>
            <a:endParaRPr lang="nb-NO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tr-TR" dirty="0" err="1">
                <a:solidFill>
                  <a:srgbClr val="002060"/>
                </a:solidFill>
              </a:rPr>
              <a:t>İçsularda</a:t>
            </a:r>
            <a:r>
              <a:rPr lang="tr-TR" dirty="0">
                <a:solidFill>
                  <a:srgbClr val="002060"/>
                </a:solidFill>
              </a:rPr>
              <a:t>		</a:t>
            </a:r>
            <a:r>
              <a:rPr lang="nb-NO" dirty="0">
                <a:solidFill>
                  <a:srgbClr val="002060"/>
                </a:solidFill>
              </a:rPr>
              <a:t>: 60 %</a:t>
            </a:r>
          </a:p>
          <a:p>
            <a:pPr>
              <a:defRPr/>
            </a:pPr>
            <a:r>
              <a:rPr lang="tr-TR" dirty="0">
                <a:solidFill>
                  <a:srgbClr val="002060"/>
                </a:solidFill>
              </a:rPr>
              <a:t>Geçiş suları	</a:t>
            </a:r>
            <a:r>
              <a:rPr lang="nb-NO" dirty="0">
                <a:solidFill>
                  <a:srgbClr val="002060"/>
                </a:solidFill>
              </a:rPr>
              <a:t>: 8 %</a:t>
            </a:r>
          </a:p>
          <a:p>
            <a:pPr>
              <a:defRPr/>
            </a:pPr>
            <a:r>
              <a:rPr lang="tr-TR" dirty="0" smtClean="0">
                <a:solidFill>
                  <a:srgbClr val="002060"/>
                </a:solidFill>
              </a:rPr>
              <a:t>Denizlerde	</a:t>
            </a:r>
            <a:r>
              <a:rPr lang="tr-TR" dirty="0">
                <a:solidFill>
                  <a:srgbClr val="002060"/>
                </a:solidFill>
              </a:rPr>
              <a:t>	</a:t>
            </a:r>
            <a:r>
              <a:rPr lang="nb-NO" dirty="0">
                <a:solidFill>
                  <a:srgbClr val="002060"/>
                </a:solidFill>
              </a:rPr>
              <a:t>: 32 %</a:t>
            </a:r>
          </a:p>
          <a:p>
            <a:pPr>
              <a:defRPr/>
            </a:pPr>
            <a:r>
              <a:rPr lang="nb-NO" dirty="0">
                <a:solidFill>
                  <a:srgbClr val="002060"/>
                </a:solidFill>
              </a:rPr>
              <a:t>2012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smtClean="0">
                <a:solidFill>
                  <a:srgbClr val="002060"/>
                </a:solidFill>
              </a:rPr>
              <a:t>de</a:t>
            </a:r>
            <a:r>
              <a:rPr lang="tr-TR" dirty="0">
                <a:solidFill>
                  <a:srgbClr val="002060"/>
                </a:solidFill>
              </a:rPr>
              <a:t>	</a:t>
            </a:r>
            <a:r>
              <a:rPr lang="nb-NO" dirty="0">
                <a:solidFill>
                  <a:srgbClr val="002060"/>
                </a:solidFill>
              </a:rPr>
              <a:t>: </a:t>
            </a:r>
            <a:r>
              <a:rPr lang="tr-TR" dirty="0">
                <a:solidFill>
                  <a:srgbClr val="002060"/>
                </a:solidFill>
              </a:rPr>
              <a:t>Üretimin 	% </a:t>
            </a:r>
            <a:r>
              <a:rPr lang="tr-TR" dirty="0" smtClean="0">
                <a:solidFill>
                  <a:srgbClr val="002060"/>
                </a:solidFill>
              </a:rPr>
              <a:t>  </a:t>
            </a:r>
            <a:r>
              <a:rPr lang="nb-NO" dirty="0" smtClean="0">
                <a:solidFill>
                  <a:srgbClr val="002060"/>
                </a:solidFill>
              </a:rPr>
              <a:t>50</a:t>
            </a:r>
            <a:r>
              <a:rPr lang="tr-TR" dirty="0">
                <a:solidFill>
                  <a:srgbClr val="002060"/>
                </a:solidFill>
              </a:rPr>
              <a:t>’si </a:t>
            </a:r>
            <a:r>
              <a:rPr lang="nb-NO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akukültürden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smtClean="0">
                <a:solidFill>
                  <a:srgbClr val="002060"/>
                </a:solidFill>
              </a:rPr>
              <a:t>sağlanmakta</a:t>
            </a:r>
            <a:endParaRPr lang="nb-NO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nb-NO" dirty="0">
                <a:solidFill>
                  <a:srgbClr val="002060"/>
                </a:solidFill>
              </a:rPr>
              <a:t>A</a:t>
            </a:r>
            <a:r>
              <a:rPr lang="tr-TR" dirty="0" err="1">
                <a:solidFill>
                  <a:srgbClr val="002060"/>
                </a:solidFill>
              </a:rPr>
              <a:t>kuakültürün</a:t>
            </a:r>
            <a:r>
              <a:rPr lang="tr-TR" dirty="0">
                <a:solidFill>
                  <a:srgbClr val="002060"/>
                </a:solidFill>
              </a:rPr>
              <a:t> yıllık gelişimi</a:t>
            </a:r>
            <a:r>
              <a:rPr lang="nb-NO" dirty="0">
                <a:solidFill>
                  <a:srgbClr val="002060"/>
                </a:solidFill>
              </a:rPr>
              <a:t>: </a:t>
            </a:r>
            <a:r>
              <a:rPr lang="nb-NO" dirty="0" smtClean="0">
                <a:solidFill>
                  <a:srgbClr val="002060"/>
                </a:solidFill>
              </a:rPr>
              <a:t>7.1 </a:t>
            </a:r>
            <a:r>
              <a:rPr lang="nb-NO" dirty="0">
                <a:solidFill>
                  <a:srgbClr val="002060"/>
                </a:solidFill>
              </a:rPr>
              <a:t>%</a:t>
            </a:r>
          </a:p>
          <a:p>
            <a:pPr>
              <a:defRPr/>
            </a:pPr>
            <a:r>
              <a:rPr lang="tr-TR" dirty="0">
                <a:solidFill>
                  <a:srgbClr val="002060"/>
                </a:solidFill>
              </a:rPr>
              <a:t>Nüfus artış hızı	</a:t>
            </a:r>
            <a:r>
              <a:rPr lang="nb-NO" dirty="0">
                <a:solidFill>
                  <a:srgbClr val="002060"/>
                </a:solidFill>
              </a:rPr>
              <a:t>: 1.5 </a:t>
            </a:r>
            <a:r>
              <a:rPr lang="nb-NO" dirty="0" smtClean="0">
                <a:solidFill>
                  <a:srgbClr val="002060"/>
                </a:solidFill>
              </a:rPr>
              <a:t>%</a:t>
            </a:r>
            <a:endParaRPr lang="nb-NO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909" y="1953491"/>
            <a:ext cx="5534891" cy="4765964"/>
          </a:xfrm>
        </p:spPr>
      </p:pic>
    </p:spTree>
    <p:extLst>
      <p:ext uri="{BB962C8B-B14F-4D97-AF65-F5344CB8AC3E}">
        <p14:creationId xmlns:p14="http://schemas.microsoft.com/office/powerpoint/2010/main" val="19955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57306"/>
            <a:ext cx="10515600" cy="840221"/>
          </a:xfrm>
        </p:spPr>
        <p:txBody>
          <a:bodyPr/>
          <a:lstStyle/>
          <a:p>
            <a:r>
              <a:rPr lang="tr-TR" altLang="tr-TR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Dünyada üretim miktarları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56310" y="1149928"/>
            <a:ext cx="4260272" cy="556952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Dünyadaki üretimin:  *  % </a:t>
            </a:r>
            <a:r>
              <a:rPr lang="nb-NO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89</a:t>
            </a: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’u </a:t>
            </a:r>
            <a:r>
              <a:rPr lang="nb-NO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As</a:t>
            </a: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y</a:t>
            </a:r>
            <a:r>
              <a:rPr lang="nb-NO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a</a:t>
            </a: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da,</a:t>
            </a:r>
            <a:endParaRPr lang="nb-NO" altLang="tr-TR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% </a:t>
            </a:r>
            <a:r>
              <a:rPr lang="nb-NO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61.4</a:t>
            </a: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’ü Çin de</a:t>
            </a:r>
            <a:endParaRPr lang="nb-NO" altLang="tr-TR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% 2.2’s </a:t>
            </a:r>
            <a:r>
              <a:rPr lang="nb-NO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Afri</a:t>
            </a: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k</a:t>
            </a:r>
            <a:r>
              <a:rPr lang="nb-NO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a</a:t>
            </a: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da</a:t>
            </a:r>
            <a:endParaRPr lang="nb-NO" altLang="tr-TR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% 1.7’si </a:t>
            </a:r>
            <a:r>
              <a:rPr lang="nb-NO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Nor</a:t>
            </a:r>
            <a:r>
              <a:rPr lang="tr-TR" altLang="tr-TR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veç</a:t>
            </a: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de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yapılmaktadır</a:t>
            </a:r>
            <a:endParaRPr lang="nb-NO" altLang="tr-TR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Content Placeholder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5964" y="1149927"/>
            <a:ext cx="6871854" cy="55695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6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26473" y="96982"/>
            <a:ext cx="11111345" cy="1149928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tr-TR" altLang="tr-TR" sz="32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Salmon</a:t>
            </a:r>
            <a:r>
              <a:rPr lang="tr-TR" altLang="tr-TR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ve tavuk </a:t>
            </a:r>
            <a:r>
              <a:rPr lang="en-US" altLang="tr-TR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Vitamin </a:t>
            </a:r>
            <a:r>
              <a:rPr lang="tr-TR" altLang="tr-TR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içeriği bakımından karşılaştırma </a:t>
            </a:r>
            <a:r>
              <a:rPr lang="en-US" altLang="tr-TR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(mg/kg d</a:t>
            </a:r>
            <a:r>
              <a:rPr lang="tr-TR" altLang="tr-TR" sz="32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iyet</a:t>
            </a:r>
            <a:r>
              <a:rPr lang="en-US" altLang="tr-TR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)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46910"/>
            <a:ext cx="10515600" cy="534785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ct val="37000"/>
              </a:spcBef>
              <a:buFontTx/>
              <a:buNone/>
              <a:tabLst>
                <a:tab pos="3441700" algn="l"/>
                <a:tab pos="6286500" algn="l"/>
              </a:tabLst>
            </a:pPr>
            <a:r>
              <a:rPr lang="en-US" altLang="tr-TR" sz="2400" b="1" u="sng" dirty="0" smtClean="0">
                <a:solidFill>
                  <a:srgbClr val="C00000"/>
                </a:solidFill>
              </a:rPr>
              <a:t>Vitamin</a:t>
            </a:r>
            <a:r>
              <a:rPr lang="tr-TR" altLang="tr-TR" sz="2400" b="1" u="sng" dirty="0" smtClean="0">
                <a:solidFill>
                  <a:srgbClr val="C00000"/>
                </a:solidFill>
              </a:rPr>
              <a:t>	</a:t>
            </a:r>
            <a:r>
              <a:rPr lang="en-US" altLang="tr-TR" sz="2400" b="1" u="sng" dirty="0" smtClean="0">
                <a:solidFill>
                  <a:srgbClr val="C00000"/>
                </a:solidFill>
              </a:rPr>
              <a:t>Salmon/</a:t>
            </a:r>
            <a:r>
              <a:rPr lang="tr-TR" altLang="tr-TR" sz="2400" b="1" u="sng" dirty="0" err="1" smtClean="0">
                <a:solidFill>
                  <a:srgbClr val="C00000"/>
                </a:solidFill>
              </a:rPr>
              <a:t>Albalık</a:t>
            </a:r>
            <a:r>
              <a:rPr lang="en-US" altLang="tr-TR" sz="2400" b="1" u="sng" dirty="0" smtClean="0">
                <a:solidFill>
                  <a:srgbClr val="C00000"/>
                </a:solidFill>
              </a:rPr>
              <a:t>	    </a:t>
            </a:r>
            <a:r>
              <a:rPr lang="tr-TR" altLang="tr-TR" sz="2400" b="1" u="sng" dirty="0" smtClean="0">
                <a:solidFill>
                  <a:srgbClr val="C00000"/>
                </a:solidFill>
              </a:rPr>
              <a:t>Tavuk</a:t>
            </a:r>
            <a:r>
              <a:rPr lang="en-US" altLang="tr-TR" sz="2400" b="1" u="sng" dirty="0" smtClean="0">
                <a:solidFill>
                  <a:srgbClr val="C00000"/>
                </a:solidFill>
              </a:rPr>
              <a:t>	</a:t>
            </a:r>
          </a:p>
          <a:p>
            <a:pPr marL="0" indent="0">
              <a:lnSpc>
                <a:spcPct val="150000"/>
              </a:lnSpc>
              <a:spcBef>
                <a:spcPct val="37000"/>
              </a:spcBef>
              <a:buFontTx/>
              <a:buNone/>
              <a:tabLst>
                <a:tab pos="3441700" algn="l"/>
                <a:tab pos="6286500" algn="l"/>
              </a:tabLst>
            </a:pPr>
            <a:r>
              <a:rPr lang="en-US" altLang="tr-TR" sz="2400" b="1" dirty="0" smtClean="0">
                <a:solidFill>
                  <a:srgbClr val="002060"/>
                </a:solidFill>
              </a:rPr>
              <a:t>Vitamin A</a:t>
            </a:r>
            <a:r>
              <a:rPr lang="tr-TR" altLang="tr-TR" sz="2400" b="1" dirty="0" smtClean="0">
                <a:solidFill>
                  <a:srgbClr val="002060"/>
                </a:solidFill>
              </a:rPr>
              <a:t>	</a:t>
            </a:r>
            <a:r>
              <a:rPr lang="en-US" altLang="tr-TR" sz="2400" b="1" dirty="0" smtClean="0">
                <a:solidFill>
                  <a:srgbClr val="002060"/>
                </a:solidFill>
              </a:rPr>
              <a:t>2500	    1500</a:t>
            </a:r>
            <a:br>
              <a:rPr lang="en-US" altLang="tr-TR" sz="2400" b="1" dirty="0" smtClean="0">
                <a:solidFill>
                  <a:srgbClr val="002060"/>
                </a:solidFill>
              </a:rPr>
            </a:br>
            <a:r>
              <a:rPr lang="en-US" altLang="tr-TR" sz="2400" b="1" dirty="0" smtClean="0">
                <a:solidFill>
                  <a:srgbClr val="002060"/>
                </a:solidFill>
              </a:rPr>
              <a:t>Vitamin D	2400	     200</a:t>
            </a:r>
            <a:br>
              <a:rPr lang="en-US" altLang="tr-TR" sz="2400" b="1" dirty="0" smtClean="0">
                <a:solidFill>
                  <a:srgbClr val="002060"/>
                </a:solidFill>
              </a:rPr>
            </a:br>
            <a:r>
              <a:rPr lang="en-US" altLang="tr-TR" sz="2400" b="1" dirty="0" smtClean="0">
                <a:solidFill>
                  <a:srgbClr val="002060"/>
                </a:solidFill>
              </a:rPr>
              <a:t>Vitamin E</a:t>
            </a:r>
            <a:r>
              <a:rPr lang="tr-TR" altLang="tr-TR" sz="2400" b="1" dirty="0" smtClean="0">
                <a:solidFill>
                  <a:srgbClr val="002060"/>
                </a:solidFill>
              </a:rPr>
              <a:t>	</a:t>
            </a:r>
            <a:r>
              <a:rPr lang="en-US" altLang="tr-TR" sz="2400" b="1" dirty="0" smtClean="0">
                <a:solidFill>
                  <a:srgbClr val="002060"/>
                </a:solidFill>
              </a:rPr>
              <a:t>50	       16</a:t>
            </a:r>
            <a:br>
              <a:rPr lang="en-US" altLang="tr-TR" sz="2400" b="1" dirty="0" smtClean="0">
                <a:solidFill>
                  <a:srgbClr val="002060"/>
                </a:solidFill>
              </a:rPr>
            </a:br>
            <a:r>
              <a:rPr lang="en-US" altLang="tr-TR" sz="2400" b="1" dirty="0" smtClean="0">
                <a:solidFill>
                  <a:srgbClr val="002060"/>
                </a:solidFill>
              </a:rPr>
              <a:t>Riboflavin</a:t>
            </a:r>
            <a:r>
              <a:rPr lang="tr-TR" altLang="tr-TR" sz="2400" b="1" dirty="0" smtClean="0">
                <a:solidFill>
                  <a:srgbClr val="002060"/>
                </a:solidFill>
              </a:rPr>
              <a:t>	</a:t>
            </a:r>
            <a:r>
              <a:rPr lang="en-US" altLang="tr-TR" sz="2400" b="1" dirty="0" smtClean="0">
                <a:solidFill>
                  <a:srgbClr val="002060"/>
                </a:solidFill>
              </a:rPr>
              <a:t>7	      3.6</a:t>
            </a:r>
          </a:p>
          <a:p>
            <a:pPr marL="0" indent="0">
              <a:lnSpc>
                <a:spcPct val="150000"/>
              </a:lnSpc>
              <a:spcBef>
                <a:spcPct val="15000"/>
              </a:spcBef>
              <a:buFontTx/>
              <a:buNone/>
              <a:tabLst>
                <a:tab pos="3441700" algn="l"/>
                <a:tab pos="6286500" algn="l"/>
              </a:tabLst>
            </a:pPr>
            <a:r>
              <a:rPr lang="en-US" altLang="tr-TR" sz="2400" b="1" dirty="0" smtClean="0">
                <a:solidFill>
                  <a:srgbClr val="002060"/>
                </a:solidFill>
              </a:rPr>
              <a:t>Ni</a:t>
            </a:r>
            <a:r>
              <a:rPr lang="tr-TR" altLang="tr-TR" sz="2400" b="1" dirty="0" smtClean="0">
                <a:solidFill>
                  <a:srgbClr val="002060"/>
                </a:solidFill>
              </a:rPr>
              <a:t>y</a:t>
            </a:r>
            <a:r>
              <a:rPr lang="en-US" altLang="tr-TR" sz="2400" b="1" dirty="0" smtClean="0">
                <a:solidFill>
                  <a:srgbClr val="002060"/>
                </a:solidFill>
              </a:rPr>
              <a:t>a</a:t>
            </a:r>
            <a:r>
              <a:rPr lang="tr-TR" altLang="tr-TR" sz="2400" b="1" dirty="0" smtClean="0">
                <a:solidFill>
                  <a:srgbClr val="002060"/>
                </a:solidFill>
              </a:rPr>
              <a:t>s</a:t>
            </a:r>
            <a:r>
              <a:rPr lang="en-US" altLang="tr-TR" sz="2400" b="1" dirty="0" smtClean="0">
                <a:solidFill>
                  <a:srgbClr val="002060"/>
                </a:solidFill>
              </a:rPr>
              <a:t>in</a:t>
            </a:r>
            <a:r>
              <a:rPr lang="tr-TR" altLang="tr-TR" sz="2400" b="1" dirty="0" smtClean="0">
                <a:solidFill>
                  <a:srgbClr val="002060"/>
                </a:solidFill>
              </a:rPr>
              <a:t>	</a:t>
            </a:r>
            <a:r>
              <a:rPr lang="en-US" altLang="tr-TR" sz="2400" b="1" dirty="0" smtClean="0">
                <a:solidFill>
                  <a:srgbClr val="002060"/>
                </a:solidFill>
              </a:rPr>
              <a:t>10	      11 </a:t>
            </a:r>
          </a:p>
          <a:p>
            <a:pPr marL="0" indent="0">
              <a:lnSpc>
                <a:spcPct val="150000"/>
              </a:lnSpc>
              <a:spcBef>
                <a:spcPct val="15000"/>
              </a:spcBef>
              <a:buFontTx/>
              <a:buNone/>
              <a:tabLst>
                <a:tab pos="3441700" algn="l"/>
                <a:tab pos="6286500" algn="l"/>
              </a:tabLst>
            </a:pPr>
            <a:r>
              <a:rPr lang="en-US" altLang="tr-TR" sz="2400" b="1" dirty="0" smtClean="0">
                <a:solidFill>
                  <a:srgbClr val="002060"/>
                </a:solidFill>
              </a:rPr>
              <a:t>Bi</a:t>
            </a:r>
            <a:r>
              <a:rPr lang="tr-TR" altLang="tr-TR" sz="2400" b="1" dirty="0" smtClean="0">
                <a:solidFill>
                  <a:srgbClr val="002060"/>
                </a:solidFill>
              </a:rPr>
              <a:t>y</a:t>
            </a:r>
            <a:r>
              <a:rPr lang="en-US" altLang="tr-TR" sz="2400" b="1" dirty="0" err="1" smtClean="0">
                <a:solidFill>
                  <a:srgbClr val="002060"/>
                </a:solidFill>
              </a:rPr>
              <a:t>otin</a:t>
            </a:r>
            <a:r>
              <a:rPr lang="en-US" altLang="tr-TR" sz="2400" b="1" dirty="0" smtClean="0">
                <a:solidFill>
                  <a:srgbClr val="002060"/>
                </a:solidFill>
              </a:rPr>
              <a:t>	0.15	     </a:t>
            </a:r>
            <a:r>
              <a:rPr lang="tr-TR" altLang="tr-TR" sz="2400" b="1" dirty="0" smtClean="0">
                <a:solidFill>
                  <a:srgbClr val="002060"/>
                </a:solidFill>
              </a:rPr>
              <a:t> </a:t>
            </a:r>
            <a:r>
              <a:rPr lang="en-US" altLang="tr-TR" sz="2400" b="1" dirty="0" smtClean="0">
                <a:solidFill>
                  <a:srgbClr val="002060"/>
                </a:solidFill>
              </a:rPr>
              <a:t>0.10</a:t>
            </a:r>
            <a:br>
              <a:rPr lang="en-US" altLang="tr-TR" sz="2400" b="1" dirty="0" smtClean="0">
                <a:solidFill>
                  <a:srgbClr val="002060"/>
                </a:solidFill>
              </a:rPr>
            </a:br>
            <a:r>
              <a:rPr lang="en-US" altLang="tr-TR" sz="2400" b="1" dirty="0" err="1" smtClean="0">
                <a:solidFill>
                  <a:srgbClr val="002060"/>
                </a:solidFill>
              </a:rPr>
              <a:t>Foli</a:t>
            </a:r>
            <a:r>
              <a:rPr lang="tr-TR" altLang="tr-TR" sz="2400" b="1" dirty="0" smtClean="0">
                <a:solidFill>
                  <a:srgbClr val="002060"/>
                </a:solidFill>
              </a:rPr>
              <a:t>k</a:t>
            </a:r>
            <a:r>
              <a:rPr lang="en-US" altLang="tr-TR" sz="2400" b="1" dirty="0" smtClean="0">
                <a:solidFill>
                  <a:srgbClr val="002060"/>
                </a:solidFill>
              </a:rPr>
              <a:t> a</a:t>
            </a:r>
            <a:r>
              <a:rPr lang="tr-TR" altLang="tr-TR" sz="2400" b="1" dirty="0" smtClean="0">
                <a:solidFill>
                  <a:srgbClr val="002060"/>
                </a:solidFill>
              </a:rPr>
              <a:t>s</a:t>
            </a:r>
            <a:r>
              <a:rPr lang="en-US" altLang="tr-TR" sz="2400" b="1" dirty="0" err="1" smtClean="0">
                <a:solidFill>
                  <a:srgbClr val="002060"/>
                </a:solidFill>
              </a:rPr>
              <a:t>i</a:t>
            </a:r>
            <a:r>
              <a:rPr lang="tr-TR" altLang="tr-TR" sz="2400" b="1" dirty="0" smtClean="0">
                <a:solidFill>
                  <a:srgbClr val="002060"/>
                </a:solidFill>
              </a:rPr>
              <a:t>t	</a:t>
            </a:r>
            <a:r>
              <a:rPr lang="en-US" altLang="tr-TR" sz="2400" b="1" dirty="0" smtClean="0">
                <a:solidFill>
                  <a:srgbClr val="002060"/>
                </a:solidFill>
              </a:rPr>
              <a:t>2	     </a:t>
            </a:r>
            <a:r>
              <a:rPr lang="tr-TR" altLang="tr-TR" sz="2400" b="1" dirty="0" smtClean="0">
                <a:solidFill>
                  <a:srgbClr val="002060"/>
                </a:solidFill>
              </a:rPr>
              <a:t> </a:t>
            </a:r>
            <a:r>
              <a:rPr lang="en-US" altLang="tr-TR" sz="2400" b="1" dirty="0" smtClean="0">
                <a:solidFill>
                  <a:srgbClr val="002060"/>
                </a:solidFill>
              </a:rPr>
              <a:t>0.25</a:t>
            </a:r>
          </a:p>
          <a:p>
            <a:pPr marL="0" indent="0">
              <a:lnSpc>
                <a:spcPct val="150000"/>
              </a:lnSpc>
              <a:spcBef>
                <a:spcPct val="15000"/>
              </a:spcBef>
              <a:buFontTx/>
              <a:buNone/>
              <a:tabLst>
                <a:tab pos="3441700" algn="l"/>
                <a:tab pos="6286500" algn="l"/>
              </a:tabLst>
            </a:pPr>
            <a:r>
              <a:rPr lang="en-US" altLang="tr-TR" sz="2400" b="1" dirty="0" smtClean="0">
                <a:solidFill>
                  <a:srgbClr val="002060"/>
                </a:solidFill>
              </a:rPr>
              <a:t>Vitamin B</a:t>
            </a:r>
            <a:r>
              <a:rPr lang="en-US" altLang="tr-TR" sz="2400" b="1" baseline="-25000" dirty="0" smtClean="0">
                <a:solidFill>
                  <a:srgbClr val="002060"/>
                </a:solidFill>
              </a:rPr>
              <a:t>12</a:t>
            </a:r>
            <a:r>
              <a:rPr lang="en-US" altLang="tr-TR" sz="2400" b="1" dirty="0" smtClean="0">
                <a:solidFill>
                  <a:srgbClr val="002060"/>
                </a:solidFill>
              </a:rPr>
              <a:t>	0.01	     </a:t>
            </a:r>
            <a:r>
              <a:rPr lang="tr-TR" altLang="tr-TR" sz="2400" b="1" dirty="0" smtClean="0">
                <a:solidFill>
                  <a:srgbClr val="002060"/>
                </a:solidFill>
              </a:rPr>
              <a:t> </a:t>
            </a:r>
            <a:r>
              <a:rPr lang="en-US" altLang="tr-TR" sz="2400" b="1" dirty="0" smtClean="0">
                <a:solidFill>
                  <a:srgbClr val="002060"/>
                </a:solidFill>
              </a:rPr>
              <a:t>0.003</a:t>
            </a:r>
          </a:p>
        </p:txBody>
      </p:sp>
    </p:spTree>
    <p:extLst>
      <p:ext uri="{BB962C8B-B14F-4D97-AF65-F5344CB8AC3E}">
        <p14:creationId xmlns:p14="http://schemas.microsoft.com/office/powerpoint/2010/main" val="331224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Su Ürünleri Çiftlikleri kurulurken yapılması gerekenler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buClr>
                <a:srgbClr val="80A1B6"/>
              </a:buClr>
            </a:pPr>
            <a:r>
              <a:rPr lang="tr-TR" altLang="tr-TR" b="1" dirty="0" smtClean="0">
                <a:solidFill>
                  <a:srgbClr val="0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Su Kalitesinin tespiti</a:t>
            </a:r>
            <a:endParaRPr lang="en-US" altLang="tr-TR" b="1" dirty="0" smtClean="0">
              <a:solidFill>
                <a:srgbClr val="00000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algn="just">
              <a:lnSpc>
                <a:spcPct val="150000"/>
              </a:lnSpc>
              <a:buClr>
                <a:srgbClr val="80A1B6"/>
              </a:buClr>
            </a:pPr>
            <a:r>
              <a:rPr lang="tr-TR" altLang="tr-TR" b="1" dirty="0" smtClean="0">
                <a:solidFill>
                  <a:srgbClr val="0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Çevresel etkilerin tespiti</a:t>
            </a:r>
            <a:endParaRPr lang="en-US" altLang="tr-TR" b="1" dirty="0" smtClean="0">
              <a:solidFill>
                <a:srgbClr val="00000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algn="just">
              <a:lnSpc>
                <a:spcPct val="150000"/>
              </a:lnSpc>
              <a:buClr>
                <a:srgbClr val="80A1B6"/>
              </a:buClr>
            </a:pPr>
            <a:r>
              <a:rPr lang="tr-TR" altLang="tr-TR" b="1" dirty="0" smtClean="0">
                <a:solidFill>
                  <a:srgbClr val="0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Balık sağlığının temini</a:t>
            </a:r>
          </a:p>
          <a:p>
            <a:pPr algn="just">
              <a:lnSpc>
                <a:spcPct val="150000"/>
              </a:lnSpc>
              <a:buClr>
                <a:srgbClr val="80A1B6"/>
              </a:buClr>
            </a:pPr>
            <a:r>
              <a:rPr lang="tr-TR" altLang="tr-TR" b="1" dirty="0" smtClean="0">
                <a:solidFill>
                  <a:srgbClr val="0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Balık yemi temini</a:t>
            </a:r>
            <a:endParaRPr lang="en-US" altLang="tr-TR" b="1" dirty="0" smtClean="0">
              <a:solidFill>
                <a:srgbClr val="00000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algn="just">
              <a:lnSpc>
                <a:spcPct val="150000"/>
              </a:lnSpc>
              <a:buClr>
                <a:srgbClr val="80A1B6"/>
              </a:buClr>
            </a:pPr>
            <a:r>
              <a:rPr lang="tr-TR" altLang="tr-TR" b="1" dirty="0" smtClean="0">
                <a:solidFill>
                  <a:srgbClr val="0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Nakil ve diğer yapısal ihtiyaçlar</a:t>
            </a:r>
            <a:endParaRPr lang="en-US" altLang="tr-TR" b="1" dirty="0" smtClean="0">
              <a:solidFill>
                <a:srgbClr val="00000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algn="just">
              <a:lnSpc>
                <a:spcPct val="150000"/>
              </a:lnSpc>
              <a:buClr>
                <a:srgbClr val="80A1B6"/>
              </a:buClr>
            </a:pPr>
            <a:r>
              <a:rPr lang="tr-TR" altLang="tr-TR" b="1" dirty="0" smtClean="0">
                <a:solidFill>
                  <a:srgbClr val="0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Eğitimli işgücü varlığı</a:t>
            </a:r>
            <a:endParaRPr lang="en-US" altLang="tr-TR" b="1" dirty="0" smtClean="0">
              <a:solidFill>
                <a:srgbClr val="00000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algn="just">
              <a:lnSpc>
                <a:spcPct val="150000"/>
              </a:lnSpc>
              <a:buClr>
                <a:srgbClr val="80A1B6"/>
              </a:buClr>
            </a:pPr>
            <a:r>
              <a:rPr lang="tr-TR" altLang="tr-TR" b="1" dirty="0" smtClean="0">
                <a:solidFill>
                  <a:srgbClr val="0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Pazar durumu</a:t>
            </a:r>
            <a:endParaRPr lang="en-US" altLang="tr-TR" b="1" dirty="0" smtClean="0">
              <a:solidFill>
                <a:srgbClr val="00000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algn="just">
              <a:lnSpc>
                <a:spcPct val="150000"/>
              </a:lnSpc>
              <a:buClr>
                <a:srgbClr val="80A1B6"/>
              </a:buClr>
            </a:pPr>
            <a:r>
              <a:rPr lang="tr-TR" altLang="tr-TR" b="1" dirty="0" smtClean="0">
                <a:solidFill>
                  <a:srgbClr val="0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İhracat için sertifikasyon ihtiyacı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135918"/>
            <a:ext cx="5181600" cy="3730752"/>
          </a:xfrm>
        </p:spPr>
      </p:pic>
    </p:spTree>
    <p:extLst>
      <p:ext uri="{BB962C8B-B14F-4D97-AF65-F5344CB8AC3E}">
        <p14:creationId xmlns:p14="http://schemas.microsoft.com/office/powerpoint/2010/main" val="670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0"/>
            <a:ext cx="10868890" cy="1325563"/>
          </a:xfrm>
          <a:solidFill>
            <a:srgbClr val="FFC000"/>
          </a:solidFill>
        </p:spPr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Neden Su Ürünleri Yetiştiriciliği;</a:t>
            </a:r>
            <a:endParaRPr lang="tr-TR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548534"/>
            <a:ext cx="10868891" cy="5212484"/>
          </a:xfrm>
        </p:spPr>
        <p:txBody>
          <a:bodyPr>
            <a:no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2600" b="1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Hızla artan su ürünleri talebinin karşılanması</a:t>
            </a:r>
          </a:p>
          <a:p>
            <a:pPr algn="just">
              <a:buClr>
                <a:srgbClr val="FF0000"/>
              </a:buClr>
              <a:buNone/>
              <a:defRPr/>
            </a:pPr>
            <a:endParaRPr lang="tr-TR" sz="2600" b="1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2600" b="1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Dengeli ve sağlıklı beslenme</a:t>
            </a:r>
          </a:p>
          <a:p>
            <a:pPr algn="just">
              <a:buClr>
                <a:srgbClr val="FF0000"/>
              </a:buClr>
              <a:buNone/>
              <a:defRPr/>
            </a:pPr>
            <a:endParaRPr lang="tr-TR" sz="2600" b="1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2600" b="1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Doğal balık stokları üzerindeki av </a:t>
            </a:r>
            <a:r>
              <a:rPr lang="tr-TR" sz="2600" b="1" dirty="0" smtClean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baskısının azaltılması</a:t>
            </a:r>
            <a:endParaRPr lang="tr-TR" sz="2600" b="1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  <a:p>
            <a:pPr algn="just">
              <a:buClr>
                <a:srgbClr val="FF0000"/>
              </a:buClr>
              <a:buNone/>
              <a:defRPr/>
            </a:pPr>
            <a:endParaRPr lang="tr-TR" sz="2600" b="1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2600" b="1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Bölgesel ve Kırsal kalkınmaya katkı</a:t>
            </a:r>
          </a:p>
          <a:p>
            <a:pPr algn="just">
              <a:buClr>
                <a:srgbClr val="FF0000"/>
              </a:buClr>
              <a:buNone/>
              <a:defRPr/>
            </a:pPr>
            <a:endParaRPr lang="tr-TR" sz="2600" b="1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2600" b="1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İstihdam ve döviz girdisi sağlaması</a:t>
            </a:r>
          </a:p>
          <a:p>
            <a:pPr algn="just">
              <a:buClr>
                <a:srgbClr val="FF0000"/>
              </a:buClr>
              <a:buNone/>
              <a:defRPr/>
            </a:pPr>
            <a:endParaRPr lang="tr-TR" sz="2600" b="1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2600" b="1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Su kaynaklarının etkin kullanımı</a:t>
            </a:r>
            <a:endParaRPr lang="tr-TR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3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82781" y="1562388"/>
            <a:ext cx="10515600" cy="149946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tr-TR" sz="6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Yetiştiricilikte Yapılması Gerekenler???</a:t>
            </a:r>
            <a:endParaRPr lang="tr-TR" sz="6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28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29599"/>
            <a:ext cx="10515600" cy="1034184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tr-TR" sz="6000" b="1" kern="10" dirty="0" err="1" smtClean="0">
                <a:solidFill>
                  <a:srgbClr val="00206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Georgia" panose="02040502050405020303" pitchFamily="18" charset="0"/>
              </a:rPr>
              <a:t>Resirkülasyon</a:t>
            </a:r>
            <a:r>
              <a:rPr lang="tr-TR" sz="6000" b="1" kern="10" dirty="0" smtClean="0">
                <a:solidFill>
                  <a:srgbClr val="00206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Georgia" panose="02040502050405020303" pitchFamily="18" charset="0"/>
              </a:rPr>
              <a:t> Sistemi-1</a:t>
            </a:r>
            <a:endParaRPr lang="tr-TR" sz="6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825624"/>
            <a:ext cx="10515601" cy="483841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tr-TR" sz="3600" b="1" dirty="0" smtClean="0">
                <a:latin typeface="Georgia" panose="02040502050405020303" pitchFamily="18" charset="0"/>
              </a:rPr>
              <a:t>1. </a:t>
            </a:r>
            <a:r>
              <a:rPr lang="tr-TR" altLang="tr-TR" b="1" dirty="0" smtClean="0">
                <a:latin typeface="Georgia" panose="02040502050405020303" pitchFamily="18" charset="0"/>
              </a:rPr>
              <a:t>Üretim için m</a:t>
            </a:r>
            <a:r>
              <a:rPr lang="en-US" altLang="tr-TR" b="1" dirty="0" err="1" smtClean="0">
                <a:latin typeface="Georgia" panose="02040502050405020303" pitchFamily="18" charset="0"/>
              </a:rPr>
              <a:t>inimum</a:t>
            </a:r>
            <a:r>
              <a:rPr lang="en-US" altLang="tr-TR" b="1" dirty="0" smtClean="0">
                <a:latin typeface="Georgia" panose="02040502050405020303" pitchFamily="18" charset="0"/>
              </a:rPr>
              <a:t> </a:t>
            </a:r>
            <a:r>
              <a:rPr lang="tr-TR" altLang="tr-TR" b="1" dirty="0" smtClean="0">
                <a:latin typeface="Georgia" panose="02040502050405020303" pitchFamily="18" charset="0"/>
              </a:rPr>
              <a:t>su ihtiyacı</a:t>
            </a:r>
            <a:r>
              <a:rPr lang="en-US" altLang="tr-TR" b="1" dirty="0" smtClean="0">
                <a:latin typeface="Georgia" panose="02040502050405020303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tr-TR" b="1" dirty="0" smtClean="0">
                <a:latin typeface="Georgia" panose="02040502050405020303" pitchFamily="18" charset="0"/>
              </a:rPr>
              <a:t>2. Minimum </a:t>
            </a:r>
            <a:r>
              <a:rPr lang="tr-TR" altLang="tr-TR" b="1" dirty="0" smtClean="0">
                <a:latin typeface="Georgia" panose="02040502050405020303" pitchFamily="18" charset="0"/>
              </a:rPr>
              <a:t>çevresel etki</a:t>
            </a:r>
            <a:r>
              <a:rPr lang="en-US" altLang="tr-TR" b="1" dirty="0" smtClean="0">
                <a:latin typeface="Georgia" panose="02040502050405020303" pitchFamily="18" charset="0"/>
              </a:rPr>
              <a:t>. Re</a:t>
            </a:r>
            <a:r>
              <a:rPr lang="tr-TR" altLang="tr-TR" b="1" dirty="0" smtClean="0">
                <a:latin typeface="Georgia" panose="02040502050405020303" pitchFamily="18" charset="0"/>
              </a:rPr>
              <a:t>s</a:t>
            </a:r>
            <a:r>
              <a:rPr lang="en-US" altLang="tr-TR" b="1" dirty="0" err="1" smtClean="0">
                <a:latin typeface="Georgia" panose="02040502050405020303" pitchFamily="18" charset="0"/>
              </a:rPr>
              <a:t>ir</a:t>
            </a:r>
            <a:r>
              <a:rPr lang="tr-TR" altLang="tr-TR" b="1" dirty="0" err="1" smtClean="0">
                <a:latin typeface="Georgia" panose="02040502050405020303" pitchFamily="18" charset="0"/>
              </a:rPr>
              <a:t>kü</a:t>
            </a:r>
            <a:r>
              <a:rPr lang="en-US" altLang="tr-TR" b="1" dirty="0" smtClean="0">
                <a:latin typeface="Georgia" panose="02040502050405020303" pitchFamily="18" charset="0"/>
              </a:rPr>
              <a:t>la</a:t>
            </a:r>
            <a:r>
              <a:rPr lang="tr-TR" altLang="tr-TR" b="1" dirty="0" err="1" smtClean="0">
                <a:latin typeface="Georgia" panose="02040502050405020303" pitchFamily="18" charset="0"/>
              </a:rPr>
              <a:t>sy</a:t>
            </a:r>
            <a:r>
              <a:rPr lang="en-US" altLang="tr-TR" b="1" dirty="0" smtClean="0">
                <a:latin typeface="Georgia" panose="02040502050405020303" pitchFamily="18" charset="0"/>
              </a:rPr>
              <a:t>on s</a:t>
            </a:r>
            <a:r>
              <a:rPr lang="tr-TR" altLang="tr-TR" b="1" dirty="0" smtClean="0">
                <a:latin typeface="Georgia" panose="02040502050405020303" pitchFamily="18" charset="0"/>
              </a:rPr>
              <a:t>i</a:t>
            </a:r>
            <a:r>
              <a:rPr lang="en-US" altLang="tr-TR" b="1" dirty="0" smtClean="0">
                <a:latin typeface="Georgia" panose="02040502050405020303" pitchFamily="18" charset="0"/>
              </a:rPr>
              <a:t>stem</a:t>
            </a:r>
            <a:r>
              <a:rPr lang="tr-TR" altLang="tr-TR" b="1" dirty="0" smtClean="0">
                <a:latin typeface="Georgia" panose="02040502050405020303" pitchFamily="18" charset="0"/>
              </a:rPr>
              <a:t>i üretimden kaynaklanan atıklarını</a:t>
            </a:r>
            <a:r>
              <a:rPr lang="en-US" altLang="tr-TR" b="1" dirty="0" smtClean="0">
                <a:latin typeface="Georgia" panose="02040502050405020303" pitchFamily="18" charset="0"/>
              </a:rPr>
              <a:t> minimize</a:t>
            </a:r>
            <a:r>
              <a:rPr lang="tr-TR" altLang="tr-TR" b="1" dirty="0" smtClean="0">
                <a:latin typeface="Georgia" panose="02040502050405020303" pitchFamily="18" charset="0"/>
              </a:rPr>
              <a:t> eder</a:t>
            </a:r>
            <a:r>
              <a:rPr lang="en-US" altLang="tr-TR" b="1" dirty="0" smtClean="0">
                <a:latin typeface="Georgia" panose="02040502050405020303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tr-TR" b="1" dirty="0" smtClean="0">
                <a:latin typeface="Georgia" panose="02040502050405020303" pitchFamily="18" charset="0"/>
              </a:rPr>
              <a:t>3. </a:t>
            </a:r>
            <a:r>
              <a:rPr lang="tr-TR" altLang="tr-TR" b="1" dirty="0" smtClean="0">
                <a:latin typeface="Georgia" panose="02040502050405020303" pitchFamily="18" charset="0"/>
              </a:rPr>
              <a:t>Üretim için küçük alan ihtiyacı</a:t>
            </a:r>
          </a:p>
          <a:p>
            <a:pPr marL="0" indent="0"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tr-TR" b="1" dirty="0" smtClean="0">
                <a:latin typeface="Georgia" panose="02040502050405020303" pitchFamily="18" charset="0"/>
              </a:rPr>
              <a:t>4. </a:t>
            </a:r>
            <a:r>
              <a:rPr lang="tr-TR" b="1" dirty="0" err="1" smtClean="0">
                <a:latin typeface="Georgia" panose="02040502050405020303" pitchFamily="18" charset="0"/>
              </a:rPr>
              <a:t>Biyogüvenlik</a:t>
            </a:r>
            <a:r>
              <a:rPr lang="tr-TR" b="1" dirty="0" smtClean="0">
                <a:latin typeface="Georgia" panose="02040502050405020303" pitchFamily="18" charset="0"/>
              </a:rPr>
              <a:t> yönünden daha kontrollü</a:t>
            </a:r>
            <a:endParaRPr lang="tr-TR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89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9382" y="1451553"/>
            <a:ext cx="11693236" cy="526790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tr-TR" altLang="tr-TR" sz="2600" b="1" dirty="0">
                <a:latin typeface="Georgia" panose="02040502050405020303" pitchFamily="18" charset="0"/>
              </a:rPr>
              <a:t>5</a:t>
            </a:r>
            <a:r>
              <a:rPr lang="en-US" altLang="tr-TR" sz="2600" b="1" dirty="0" smtClean="0">
                <a:latin typeface="Georgia" panose="02040502050405020303" pitchFamily="18" charset="0"/>
              </a:rPr>
              <a:t>. </a:t>
            </a:r>
            <a:r>
              <a:rPr lang="tr-TR" altLang="tr-TR" sz="2600" b="1" dirty="0" smtClean="0">
                <a:latin typeface="Georgia" panose="02040502050405020303" pitchFamily="18" charset="0"/>
              </a:rPr>
              <a:t>Kapalı sirkülasyon sistemleri genellikle pazara yakın yerlere kurulması. Taşımada düşük maliyet!</a:t>
            </a:r>
            <a:endParaRPr lang="en-US" altLang="tr-TR" sz="2600" b="1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tr-TR" altLang="tr-TR" sz="2600" b="1" dirty="0">
                <a:latin typeface="Georgia" panose="02040502050405020303" pitchFamily="18" charset="0"/>
              </a:rPr>
              <a:t>6</a:t>
            </a:r>
            <a:r>
              <a:rPr lang="en-US" altLang="tr-TR" sz="2600" b="1" dirty="0" smtClean="0">
                <a:latin typeface="Georgia" panose="02040502050405020303" pitchFamily="18" charset="0"/>
              </a:rPr>
              <a:t>. </a:t>
            </a:r>
            <a:r>
              <a:rPr lang="tr-TR" altLang="tr-TR" sz="2600" b="1" dirty="0" smtClean="0">
                <a:latin typeface="Georgia" panose="02040502050405020303" pitchFamily="18" charset="0"/>
              </a:rPr>
              <a:t>Su sıcaklığı ve kalitesi sürekli gözlem altında tutulur</a:t>
            </a:r>
            <a:r>
              <a:rPr lang="en-US" altLang="tr-TR" sz="2600" b="1" dirty="0" smtClean="0">
                <a:latin typeface="Georgia" panose="02040502050405020303" pitchFamily="18" charset="0"/>
              </a:rPr>
              <a:t>. </a:t>
            </a:r>
            <a:r>
              <a:rPr lang="tr-TR" altLang="tr-TR" sz="2600" b="1" dirty="0" smtClean="0">
                <a:latin typeface="Georgia" panose="02040502050405020303" pitchFamily="18" charset="0"/>
              </a:rPr>
              <a:t>Sıcaklığın optimum seviyede tutulması nedeni ile balık tarafından yem alımı da en yüksek seviyede olur</a:t>
            </a:r>
            <a:r>
              <a:rPr lang="en-US" altLang="tr-TR" sz="2600" b="1" dirty="0" smtClean="0">
                <a:latin typeface="Georgia" panose="02040502050405020303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tr-TR" altLang="tr-TR" sz="2600" b="1" dirty="0">
                <a:latin typeface="Georgia" panose="02040502050405020303" pitchFamily="18" charset="0"/>
              </a:rPr>
              <a:t>7</a:t>
            </a:r>
            <a:r>
              <a:rPr lang="en-US" altLang="tr-TR" sz="2600" b="1" dirty="0" smtClean="0">
                <a:latin typeface="Georgia" panose="02040502050405020303" pitchFamily="18" charset="0"/>
              </a:rPr>
              <a:t>. </a:t>
            </a:r>
            <a:r>
              <a:rPr lang="tr-TR" altLang="tr-TR" sz="2600" b="1" dirty="0" smtClean="0">
                <a:latin typeface="Georgia" panose="02040502050405020303" pitchFamily="18" charset="0"/>
              </a:rPr>
              <a:t>Üretim esnasında ortaya çıkacak çevresel etkiler, </a:t>
            </a:r>
            <a:r>
              <a:rPr lang="en-US" altLang="tr-TR" sz="2600" b="1" dirty="0" err="1" smtClean="0">
                <a:latin typeface="Georgia" panose="02040502050405020303" pitchFamily="18" charset="0"/>
              </a:rPr>
              <a:t>predat</a:t>
            </a:r>
            <a:r>
              <a:rPr lang="tr-TR" altLang="tr-TR" sz="2600" b="1" dirty="0" smtClean="0">
                <a:latin typeface="Georgia" panose="02040502050405020303" pitchFamily="18" charset="0"/>
              </a:rPr>
              <a:t>ör baskısı</a:t>
            </a:r>
            <a:r>
              <a:rPr lang="en-US" altLang="tr-TR" sz="2600" b="1" dirty="0" smtClean="0">
                <a:latin typeface="Georgia" panose="02040502050405020303" pitchFamily="18" charset="0"/>
              </a:rPr>
              <a:t>, </a:t>
            </a:r>
            <a:r>
              <a:rPr lang="tr-TR" altLang="tr-TR" sz="2600" b="1" dirty="0" smtClean="0">
                <a:latin typeface="Georgia" panose="02040502050405020303" pitchFamily="18" charset="0"/>
              </a:rPr>
              <a:t>kirleticiler ve hastalıklar minimize edilir.</a:t>
            </a:r>
            <a:endParaRPr lang="en-US" altLang="tr-TR" sz="2600" b="1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tr-TR" altLang="tr-TR" sz="2600" b="1" dirty="0">
                <a:latin typeface="Georgia" panose="02040502050405020303" pitchFamily="18" charset="0"/>
              </a:rPr>
              <a:t>8</a:t>
            </a:r>
            <a:r>
              <a:rPr lang="en-US" altLang="tr-TR" sz="2600" b="1" dirty="0" smtClean="0">
                <a:latin typeface="Georgia" panose="02040502050405020303" pitchFamily="18" charset="0"/>
              </a:rPr>
              <a:t>. </a:t>
            </a:r>
            <a:r>
              <a:rPr lang="tr-TR" altLang="tr-TR" sz="2600" b="1" dirty="0" smtClean="0">
                <a:latin typeface="Georgia" panose="02040502050405020303" pitchFamily="18" charset="0"/>
              </a:rPr>
              <a:t>Diğer sistemler ile karşılaştırıldığında birim alanda en yüksek protein üretimi elde edilir.</a:t>
            </a:r>
            <a:endParaRPr lang="tr-TR" sz="2600" b="1" dirty="0">
              <a:latin typeface="Georgia" panose="02040502050405020303" pitchFamily="18" charset="0"/>
            </a:endParaRP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49382" y="0"/>
            <a:ext cx="11693236" cy="1325563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tr-TR" sz="6000" b="1" kern="10" dirty="0" err="1" smtClean="0">
                <a:solidFill>
                  <a:srgbClr val="00206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Georgia" panose="02040502050405020303" pitchFamily="18" charset="0"/>
              </a:rPr>
              <a:t>Resirkülasyon</a:t>
            </a:r>
            <a:r>
              <a:rPr lang="tr-TR" sz="6000" b="1" kern="10" dirty="0" smtClean="0">
                <a:solidFill>
                  <a:srgbClr val="00206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Georgia" panose="02040502050405020303" pitchFamily="18" charset="0"/>
              </a:rPr>
              <a:t> Sistemi-2</a:t>
            </a:r>
            <a:endParaRPr lang="tr-TR" sz="6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48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Ctr="0"/>
          <a:lstStyle/>
          <a:p>
            <a:r>
              <a:rPr lang="tr-TR" altLang="en-US" sz="4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Su Kullanma Oranı;</a:t>
            </a:r>
            <a:endParaRPr lang="en-US" altLang="en-US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016792" y="3055535"/>
            <a:ext cx="2393283" cy="45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2" tIns="41275" rIns="80962" bIns="41275">
            <a:spAutoFit/>
          </a:bodyPr>
          <a:lstStyle>
            <a:lvl1pPr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tr-TR" altLang="en-US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Acık Sistemlerde</a:t>
            </a:r>
            <a:endParaRPr lang="en-US" altLang="en-US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083551" y="2955274"/>
            <a:ext cx="2665793" cy="45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2" tIns="41275" rIns="80962" bIns="41275">
            <a:spAutoFit/>
          </a:bodyPr>
          <a:lstStyle>
            <a:lvl1pPr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tr-TR" altLang="en-US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Kapalı Sistemlerde</a:t>
            </a:r>
            <a:endParaRPr lang="en-US" altLang="en-US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1" name="Rectangle 9"/>
          <p:cNvSpPr>
            <a:spLocks noChangeArrowheads="1"/>
          </p:cNvSpPr>
          <p:nvPr/>
        </p:nvSpPr>
        <p:spPr bwMode="auto">
          <a:xfrm>
            <a:off x="2514601" y="4343400"/>
            <a:ext cx="5429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2" tIns="41275" rIns="80962" bIns="41275">
            <a:spAutoFit/>
          </a:bodyPr>
          <a:lstStyle>
            <a:lvl1pPr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0%</a:t>
            </a:r>
          </a:p>
        </p:txBody>
      </p:sp>
      <p:sp>
        <p:nvSpPr>
          <p:cNvPr id="9222" name="Rectangle 10"/>
          <p:cNvSpPr>
            <a:spLocks noChangeArrowheads="1"/>
          </p:cNvSpPr>
          <p:nvPr/>
        </p:nvSpPr>
        <p:spPr bwMode="auto">
          <a:xfrm>
            <a:off x="9396414" y="4343400"/>
            <a:ext cx="7969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2" tIns="41275" rIns="80962" bIns="41275">
            <a:spAutoFit/>
          </a:bodyPr>
          <a:lstStyle>
            <a:lvl1pPr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100%</a:t>
            </a:r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5856289" y="4343400"/>
            <a:ext cx="6699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2" tIns="41275" rIns="80962" bIns="41275">
            <a:spAutoFit/>
          </a:bodyPr>
          <a:lstStyle>
            <a:lvl1pPr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50%</a:t>
            </a:r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>
            <a:off x="9672638" y="4067176"/>
            <a:ext cx="0" cy="201613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>
            <a:off x="2682875" y="4067176"/>
            <a:ext cx="0" cy="201613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226" name="Line 11"/>
          <p:cNvSpPr>
            <a:spLocks noChangeShapeType="1"/>
          </p:cNvSpPr>
          <p:nvPr/>
        </p:nvSpPr>
        <p:spPr bwMode="auto">
          <a:xfrm>
            <a:off x="6178550" y="4067176"/>
            <a:ext cx="0" cy="201613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227" name="Line 13"/>
          <p:cNvSpPr>
            <a:spLocks noChangeShapeType="1"/>
          </p:cNvSpPr>
          <p:nvPr/>
        </p:nvSpPr>
        <p:spPr bwMode="auto">
          <a:xfrm>
            <a:off x="7950200" y="4070350"/>
            <a:ext cx="0" cy="198438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228" name="Line 14"/>
          <p:cNvSpPr>
            <a:spLocks noChangeShapeType="1"/>
          </p:cNvSpPr>
          <p:nvPr/>
        </p:nvSpPr>
        <p:spPr bwMode="auto">
          <a:xfrm>
            <a:off x="4410075" y="4070350"/>
            <a:ext cx="0" cy="198438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229" name="Rectangle 15"/>
          <p:cNvSpPr>
            <a:spLocks noChangeArrowheads="1"/>
          </p:cNvSpPr>
          <p:nvPr/>
        </p:nvSpPr>
        <p:spPr bwMode="auto">
          <a:xfrm>
            <a:off x="4160839" y="4343400"/>
            <a:ext cx="6699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2" tIns="41275" rIns="80962" bIns="41275">
            <a:spAutoFit/>
          </a:bodyPr>
          <a:lstStyle>
            <a:lvl1pPr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25%</a:t>
            </a:r>
          </a:p>
        </p:txBody>
      </p:sp>
      <p:sp>
        <p:nvSpPr>
          <p:cNvPr id="9230" name="Rectangle 16"/>
          <p:cNvSpPr>
            <a:spLocks noChangeArrowheads="1"/>
          </p:cNvSpPr>
          <p:nvPr/>
        </p:nvSpPr>
        <p:spPr bwMode="auto">
          <a:xfrm>
            <a:off x="7748589" y="4343400"/>
            <a:ext cx="6699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2" tIns="41275" rIns="80962" bIns="41275">
            <a:spAutoFit/>
          </a:bodyPr>
          <a:lstStyle>
            <a:lvl1pPr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75%</a:t>
            </a:r>
          </a:p>
        </p:txBody>
      </p:sp>
      <p:sp>
        <p:nvSpPr>
          <p:cNvPr id="9231" name="Line 17"/>
          <p:cNvSpPr>
            <a:spLocks noChangeShapeType="1"/>
          </p:cNvSpPr>
          <p:nvPr/>
        </p:nvSpPr>
        <p:spPr bwMode="auto">
          <a:xfrm>
            <a:off x="2667000" y="3871913"/>
            <a:ext cx="6978650" cy="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232" name="Rectangle 18"/>
          <p:cNvSpPr>
            <a:spLocks noChangeArrowheads="1"/>
          </p:cNvSpPr>
          <p:nvPr/>
        </p:nvSpPr>
        <p:spPr bwMode="auto">
          <a:xfrm>
            <a:off x="5338330" y="2698182"/>
            <a:ext cx="1696316" cy="8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962" tIns="41275" rIns="80962" bIns="41275">
            <a:spAutoFit/>
          </a:bodyPr>
          <a:lstStyle>
            <a:lvl1pPr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804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tr-TR" altLang="en-US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Yarı Kapalı sistemlerde</a:t>
            </a:r>
            <a:endParaRPr lang="en-US" altLang="en-US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3" name="Line 19"/>
          <p:cNvSpPr>
            <a:spLocks noChangeShapeType="1"/>
          </p:cNvSpPr>
          <p:nvPr/>
        </p:nvSpPr>
        <p:spPr bwMode="auto">
          <a:xfrm>
            <a:off x="2667001" y="4267200"/>
            <a:ext cx="7038975" cy="158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8327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2944" y="228601"/>
            <a:ext cx="10778837" cy="995363"/>
          </a:xfrm>
        </p:spPr>
        <p:txBody>
          <a:bodyPr>
            <a:noAutofit/>
          </a:bodyPr>
          <a:lstStyle/>
          <a:p>
            <a:r>
              <a:rPr lang="tr-TR" altLang="tr-TR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Bir </a:t>
            </a:r>
            <a:r>
              <a:rPr lang="tr-TR" altLang="tr-TR" sz="36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Haçeri</a:t>
            </a:r>
            <a:r>
              <a:rPr lang="tr-TR" altLang="tr-TR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(</a:t>
            </a:r>
            <a:r>
              <a:rPr lang="tr-TR" altLang="tr-TR" sz="36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Üretimhane</a:t>
            </a:r>
            <a:r>
              <a:rPr lang="tr-TR" altLang="tr-TR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)’den genel görünüm</a:t>
            </a:r>
            <a:endParaRPr lang="en-US" altLang="tr-TR" sz="36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2291" name="Picture 4" descr="Mar05_01 16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764" y="1223964"/>
            <a:ext cx="11333017" cy="53707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4011613" y="2978151"/>
            <a:ext cx="3924300" cy="2328863"/>
            <a:chOff x="1504" y="1876"/>
            <a:chExt cx="2472" cy="1467"/>
          </a:xfrm>
        </p:grpSpPr>
        <p:sp>
          <p:nvSpPr>
            <p:cNvPr id="34861" name="AutoShape 3"/>
            <p:cNvSpPr>
              <a:spLocks noChangeArrowheads="1"/>
            </p:cNvSpPr>
            <p:nvPr/>
          </p:nvSpPr>
          <p:spPr bwMode="auto">
            <a:xfrm rot="-5400000">
              <a:off x="2292" y="2611"/>
              <a:ext cx="1176" cy="288"/>
            </a:xfrm>
            <a:prstGeom prst="leftArrow">
              <a:avLst>
                <a:gd name="adj1" fmla="val 50000"/>
                <a:gd name="adj2" fmla="val 102083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34862" name="AutoShape 4"/>
            <p:cNvSpPr>
              <a:spLocks noChangeArrowheads="1"/>
            </p:cNvSpPr>
            <p:nvPr/>
          </p:nvSpPr>
          <p:spPr bwMode="auto">
            <a:xfrm>
              <a:off x="1504" y="2495"/>
              <a:ext cx="1176" cy="288"/>
            </a:xfrm>
            <a:prstGeom prst="leftArrow">
              <a:avLst>
                <a:gd name="adj1" fmla="val 50000"/>
                <a:gd name="adj2" fmla="val 102083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tr-TR" altLang="tr-TR"/>
            </a:p>
          </p:txBody>
        </p:sp>
        <p:grpSp>
          <p:nvGrpSpPr>
            <p:cNvPr id="34863" name="Group 5"/>
            <p:cNvGrpSpPr>
              <a:grpSpLocks/>
            </p:cNvGrpSpPr>
            <p:nvPr/>
          </p:nvGrpSpPr>
          <p:grpSpPr bwMode="auto">
            <a:xfrm>
              <a:off x="1776" y="1876"/>
              <a:ext cx="2200" cy="1040"/>
              <a:chOff x="1424" y="1680"/>
              <a:chExt cx="2496" cy="1184"/>
            </a:xfrm>
          </p:grpSpPr>
          <p:sp>
            <p:nvSpPr>
              <p:cNvPr id="34864" name="AutoShape 6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2288" cy="1184"/>
              </a:xfrm>
              <a:custGeom>
                <a:avLst/>
                <a:gdLst>
                  <a:gd name="T0" fmla="*/ 229 w 21600"/>
                  <a:gd name="T1" fmla="*/ 32 h 21600"/>
                  <a:gd name="T2" fmla="*/ 121 w 21600"/>
                  <a:gd name="T3" fmla="*/ 65 h 21600"/>
                  <a:gd name="T4" fmla="*/ 13 w 21600"/>
                  <a:gd name="T5" fmla="*/ 32 h 21600"/>
                  <a:gd name="T6" fmla="*/ 12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55 w 21600"/>
                  <a:gd name="T13" fmla="*/ 2955 h 21600"/>
                  <a:gd name="T14" fmla="*/ 18645 w 21600"/>
                  <a:gd name="T15" fmla="*/ 1864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03" y="21600"/>
                    </a:lnTo>
                    <a:lnTo>
                      <a:pt x="1929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4865" name="Line 7"/>
              <p:cNvSpPr>
                <a:spLocks noChangeShapeType="1"/>
              </p:cNvSpPr>
              <p:nvPr/>
            </p:nvSpPr>
            <p:spPr bwMode="auto">
              <a:xfrm>
                <a:off x="1424" y="1680"/>
                <a:ext cx="2496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34866" name="Group 8"/>
              <p:cNvGrpSpPr>
                <a:grpSpLocks/>
              </p:cNvGrpSpPr>
              <p:nvPr/>
            </p:nvGrpSpPr>
            <p:grpSpPr bwMode="auto">
              <a:xfrm>
                <a:off x="1810" y="2215"/>
                <a:ext cx="424" cy="285"/>
                <a:chOff x="1623" y="2227"/>
                <a:chExt cx="582" cy="391"/>
              </a:xfrm>
            </p:grpSpPr>
            <p:sp>
              <p:nvSpPr>
                <p:cNvPr id="34885" name="Freeform 9"/>
                <p:cNvSpPr>
                  <a:spLocks/>
                </p:cNvSpPr>
                <p:nvPr/>
              </p:nvSpPr>
              <p:spPr bwMode="auto">
                <a:xfrm>
                  <a:off x="1623" y="2227"/>
                  <a:ext cx="582" cy="391"/>
                </a:xfrm>
                <a:custGeom>
                  <a:avLst/>
                  <a:gdLst>
                    <a:gd name="T0" fmla="*/ 8 w 582"/>
                    <a:gd name="T1" fmla="*/ 161 h 391"/>
                    <a:gd name="T2" fmla="*/ 17 w 582"/>
                    <a:gd name="T3" fmla="*/ 138 h 391"/>
                    <a:gd name="T4" fmla="*/ 42 w 582"/>
                    <a:gd name="T5" fmla="*/ 138 h 391"/>
                    <a:gd name="T6" fmla="*/ 67 w 582"/>
                    <a:gd name="T7" fmla="*/ 115 h 391"/>
                    <a:gd name="T8" fmla="*/ 109 w 582"/>
                    <a:gd name="T9" fmla="*/ 80 h 391"/>
                    <a:gd name="T10" fmla="*/ 160 w 582"/>
                    <a:gd name="T11" fmla="*/ 57 h 391"/>
                    <a:gd name="T12" fmla="*/ 194 w 582"/>
                    <a:gd name="T13" fmla="*/ 57 h 391"/>
                    <a:gd name="T14" fmla="*/ 202 w 582"/>
                    <a:gd name="T15" fmla="*/ 34 h 391"/>
                    <a:gd name="T16" fmla="*/ 211 w 582"/>
                    <a:gd name="T17" fmla="*/ 23 h 391"/>
                    <a:gd name="T18" fmla="*/ 228 w 582"/>
                    <a:gd name="T19" fmla="*/ 0 h 391"/>
                    <a:gd name="T20" fmla="*/ 270 w 582"/>
                    <a:gd name="T21" fmla="*/ 23 h 391"/>
                    <a:gd name="T22" fmla="*/ 312 w 582"/>
                    <a:gd name="T23" fmla="*/ 34 h 391"/>
                    <a:gd name="T24" fmla="*/ 346 w 582"/>
                    <a:gd name="T25" fmla="*/ 57 h 391"/>
                    <a:gd name="T26" fmla="*/ 388 w 582"/>
                    <a:gd name="T27" fmla="*/ 80 h 391"/>
                    <a:gd name="T28" fmla="*/ 413 w 582"/>
                    <a:gd name="T29" fmla="*/ 103 h 391"/>
                    <a:gd name="T30" fmla="*/ 405 w 582"/>
                    <a:gd name="T31" fmla="*/ 126 h 391"/>
                    <a:gd name="T32" fmla="*/ 396 w 582"/>
                    <a:gd name="T33" fmla="*/ 149 h 391"/>
                    <a:gd name="T34" fmla="*/ 405 w 582"/>
                    <a:gd name="T35" fmla="*/ 161 h 391"/>
                    <a:gd name="T36" fmla="*/ 422 w 582"/>
                    <a:gd name="T37" fmla="*/ 173 h 391"/>
                    <a:gd name="T38" fmla="*/ 464 w 582"/>
                    <a:gd name="T39" fmla="*/ 173 h 391"/>
                    <a:gd name="T40" fmla="*/ 497 w 582"/>
                    <a:gd name="T41" fmla="*/ 173 h 391"/>
                    <a:gd name="T42" fmla="*/ 531 w 582"/>
                    <a:gd name="T43" fmla="*/ 149 h 391"/>
                    <a:gd name="T44" fmla="*/ 557 w 582"/>
                    <a:gd name="T45" fmla="*/ 126 h 391"/>
                    <a:gd name="T46" fmla="*/ 582 w 582"/>
                    <a:gd name="T47" fmla="*/ 126 h 391"/>
                    <a:gd name="T48" fmla="*/ 582 w 582"/>
                    <a:gd name="T49" fmla="*/ 149 h 391"/>
                    <a:gd name="T50" fmla="*/ 582 w 582"/>
                    <a:gd name="T51" fmla="*/ 184 h 391"/>
                    <a:gd name="T52" fmla="*/ 573 w 582"/>
                    <a:gd name="T53" fmla="*/ 219 h 391"/>
                    <a:gd name="T54" fmla="*/ 573 w 582"/>
                    <a:gd name="T55" fmla="*/ 242 h 391"/>
                    <a:gd name="T56" fmla="*/ 582 w 582"/>
                    <a:gd name="T57" fmla="*/ 288 h 391"/>
                    <a:gd name="T58" fmla="*/ 573 w 582"/>
                    <a:gd name="T59" fmla="*/ 299 h 391"/>
                    <a:gd name="T60" fmla="*/ 557 w 582"/>
                    <a:gd name="T61" fmla="*/ 311 h 391"/>
                    <a:gd name="T62" fmla="*/ 523 w 582"/>
                    <a:gd name="T63" fmla="*/ 288 h 391"/>
                    <a:gd name="T64" fmla="*/ 481 w 582"/>
                    <a:gd name="T65" fmla="*/ 253 h 391"/>
                    <a:gd name="T66" fmla="*/ 430 w 582"/>
                    <a:gd name="T67" fmla="*/ 253 h 391"/>
                    <a:gd name="T68" fmla="*/ 388 w 582"/>
                    <a:gd name="T69" fmla="*/ 265 h 391"/>
                    <a:gd name="T70" fmla="*/ 371 w 582"/>
                    <a:gd name="T71" fmla="*/ 276 h 391"/>
                    <a:gd name="T72" fmla="*/ 363 w 582"/>
                    <a:gd name="T73" fmla="*/ 299 h 391"/>
                    <a:gd name="T74" fmla="*/ 371 w 582"/>
                    <a:gd name="T75" fmla="*/ 322 h 391"/>
                    <a:gd name="T76" fmla="*/ 363 w 582"/>
                    <a:gd name="T77" fmla="*/ 345 h 391"/>
                    <a:gd name="T78" fmla="*/ 312 w 582"/>
                    <a:gd name="T79" fmla="*/ 345 h 391"/>
                    <a:gd name="T80" fmla="*/ 287 w 582"/>
                    <a:gd name="T81" fmla="*/ 322 h 391"/>
                    <a:gd name="T82" fmla="*/ 261 w 582"/>
                    <a:gd name="T83" fmla="*/ 322 h 391"/>
                    <a:gd name="T84" fmla="*/ 236 w 582"/>
                    <a:gd name="T85" fmla="*/ 322 h 391"/>
                    <a:gd name="T86" fmla="*/ 228 w 582"/>
                    <a:gd name="T87" fmla="*/ 322 h 391"/>
                    <a:gd name="T88" fmla="*/ 228 w 582"/>
                    <a:gd name="T89" fmla="*/ 345 h 391"/>
                    <a:gd name="T90" fmla="*/ 228 w 582"/>
                    <a:gd name="T91" fmla="*/ 368 h 391"/>
                    <a:gd name="T92" fmla="*/ 211 w 582"/>
                    <a:gd name="T93" fmla="*/ 380 h 391"/>
                    <a:gd name="T94" fmla="*/ 202 w 582"/>
                    <a:gd name="T95" fmla="*/ 391 h 391"/>
                    <a:gd name="T96" fmla="*/ 194 w 582"/>
                    <a:gd name="T97" fmla="*/ 380 h 391"/>
                    <a:gd name="T98" fmla="*/ 177 w 582"/>
                    <a:gd name="T99" fmla="*/ 357 h 391"/>
                    <a:gd name="T100" fmla="*/ 152 w 582"/>
                    <a:gd name="T101" fmla="*/ 311 h 391"/>
                    <a:gd name="T102" fmla="*/ 143 w 582"/>
                    <a:gd name="T103" fmla="*/ 299 h 391"/>
                    <a:gd name="T104" fmla="*/ 126 w 582"/>
                    <a:gd name="T105" fmla="*/ 299 h 391"/>
                    <a:gd name="T106" fmla="*/ 93 w 582"/>
                    <a:gd name="T107" fmla="*/ 288 h 391"/>
                    <a:gd name="T108" fmla="*/ 67 w 582"/>
                    <a:gd name="T109" fmla="*/ 265 h 391"/>
                    <a:gd name="T110" fmla="*/ 50 w 582"/>
                    <a:gd name="T111" fmla="*/ 253 h 391"/>
                    <a:gd name="T112" fmla="*/ 33 w 582"/>
                    <a:gd name="T113" fmla="*/ 242 h 391"/>
                    <a:gd name="T114" fmla="*/ 17 w 582"/>
                    <a:gd name="T115" fmla="*/ 219 h 391"/>
                    <a:gd name="T116" fmla="*/ 8 w 582"/>
                    <a:gd name="T117" fmla="*/ 196 h 391"/>
                    <a:gd name="T118" fmla="*/ 8 w 582"/>
                    <a:gd name="T119" fmla="*/ 184 h 391"/>
                    <a:gd name="T120" fmla="*/ 17 w 582"/>
                    <a:gd name="T121" fmla="*/ 184 h 39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582" h="391">
                      <a:moveTo>
                        <a:pt x="17" y="184"/>
                      </a:moveTo>
                      <a:lnTo>
                        <a:pt x="17" y="173"/>
                      </a:lnTo>
                      <a:lnTo>
                        <a:pt x="8" y="161"/>
                      </a:lnTo>
                      <a:lnTo>
                        <a:pt x="8" y="149"/>
                      </a:lnTo>
                      <a:lnTo>
                        <a:pt x="17" y="138"/>
                      </a:lnTo>
                      <a:lnTo>
                        <a:pt x="25" y="138"/>
                      </a:lnTo>
                      <a:lnTo>
                        <a:pt x="42" y="138"/>
                      </a:lnTo>
                      <a:lnTo>
                        <a:pt x="67" y="115"/>
                      </a:lnTo>
                      <a:lnTo>
                        <a:pt x="76" y="103"/>
                      </a:lnTo>
                      <a:lnTo>
                        <a:pt x="93" y="92"/>
                      </a:lnTo>
                      <a:lnTo>
                        <a:pt x="109" y="80"/>
                      </a:lnTo>
                      <a:lnTo>
                        <a:pt x="126" y="69"/>
                      </a:lnTo>
                      <a:lnTo>
                        <a:pt x="135" y="69"/>
                      </a:lnTo>
                      <a:lnTo>
                        <a:pt x="160" y="57"/>
                      </a:lnTo>
                      <a:lnTo>
                        <a:pt x="168" y="57"/>
                      </a:lnTo>
                      <a:lnTo>
                        <a:pt x="177" y="57"/>
                      </a:lnTo>
                      <a:lnTo>
                        <a:pt x="194" y="57"/>
                      </a:lnTo>
                      <a:lnTo>
                        <a:pt x="202" y="34"/>
                      </a:lnTo>
                      <a:lnTo>
                        <a:pt x="211" y="23"/>
                      </a:lnTo>
                      <a:lnTo>
                        <a:pt x="211" y="11"/>
                      </a:lnTo>
                      <a:lnTo>
                        <a:pt x="228" y="0"/>
                      </a:lnTo>
                      <a:lnTo>
                        <a:pt x="236" y="0"/>
                      </a:lnTo>
                      <a:lnTo>
                        <a:pt x="253" y="11"/>
                      </a:lnTo>
                      <a:lnTo>
                        <a:pt x="270" y="23"/>
                      </a:lnTo>
                      <a:lnTo>
                        <a:pt x="278" y="23"/>
                      </a:lnTo>
                      <a:lnTo>
                        <a:pt x="287" y="23"/>
                      </a:lnTo>
                      <a:lnTo>
                        <a:pt x="312" y="34"/>
                      </a:lnTo>
                      <a:lnTo>
                        <a:pt x="320" y="34"/>
                      </a:lnTo>
                      <a:lnTo>
                        <a:pt x="329" y="46"/>
                      </a:lnTo>
                      <a:lnTo>
                        <a:pt x="346" y="57"/>
                      </a:lnTo>
                      <a:lnTo>
                        <a:pt x="354" y="57"/>
                      </a:lnTo>
                      <a:lnTo>
                        <a:pt x="371" y="69"/>
                      </a:lnTo>
                      <a:lnTo>
                        <a:pt x="388" y="80"/>
                      </a:lnTo>
                      <a:lnTo>
                        <a:pt x="396" y="92"/>
                      </a:lnTo>
                      <a:lnTo>
                        <a:pt x="413" y="103"/>
                      </a:lnTo>
                      <a:lnTo>
                        <a:pt x="413" y="115"/>
                      </a:lnTo>
                      <a:lnTo>
                        <a:pt x="405" y="126"/>
                      </a:lnTo>
                      <a:lnTo>
                        <a:pt x="405" y="138"/>
                      </a:lnTo>
                      <a:lnTo>
                        <a:pt x="396" y="149"/>
                      </a:lnTo>
                      <a:lnTo>
                        <a:pt x="396" y="161"/>
                      </a:lnTo>
                      <a:lnTo>
                        <a:pt x="405" y="161"/>
                      </a:lnTo>
                      <a:lnTo>
                        <a:pt x="413" y="173"/>
                      </a:lnTo>
                      <a:lnTo>
                        <a:pt x="422" y="173"/>
                      </a:lnTo>
                      <a:lnTo>
                        <a:pt x="430" y="173"/>
                      </a:lnTo>
                      <a:lnTo>
                        <a:pt x="447" y="173"/>
                      </a:lnTo>
                      <a:lnTo>
                        <a:pt x="464" y="173"/>
                      </a:lnTo>
                      <a:lnTo>
                        <a:pt x="472" y="173"/>
                      </a:lnTo>
                      <a:lnTo>
                        <a:pt x="481" y="173"/>
                      </a:lnTo>
                      <a:lnTo>
                        <a:pt x="497" y="173"/>
                      </a:lnTo>
                      <a:lnTo>
                        <a:pt x="523" y="161"/>
                      </a:lnTo>
                      <a:lnTo>
                        <a:pt x="531" y="149"/>
                      </a:lnTo>
                      <a:lnTo>
                        <a:pt x="540" y="149"/>
                      </a:lnTo>
                      <a:lnTo>
                        <a:pt x="548" y="138"/>
                      </a:lnTo>
                      <a:lnTo>
                        <a:pt x="557" y="126"/>
                      </a:lnTo>
                      <a:lnTo>
                        <a:pt x="565" y="126"/>
                      </a:lnTo>
                      <a:lnTo>
                        <a:pt x="573" y="126"/>
                      </a:lnTo>
                      <a:lnTo>
                        <a:pt x="582" y="126"/>
                      </a:lnTo>
                      <a:lnTo>
                        <a:pt x="582" y="138"/>
                      </a:lnTo>
                      <a:lnTo>
                        <a:pt x="582" y="149"/>
                      </a:lnTo>
                      <a:lnTo>
                        <a:pt x="582" y="161"/>
                      </a:lnTo>
                      <a:lnTo>
                        <a:pt x="582" y="184"/>
                      </a:lnTo>
                      <a:lnTo>
                        <a:pt x="582" y="196"/>
                      </a:lnTo>
                      <a:lnTo>
                        <a:pt x="573" y="219"/>
                      </a:lnTo>
                      <a:lnTo>
                        <a:pt x="565" y="230"/>
                      </a:lnTo>
                      <a:lnTo>
                        <a:pt x="573" y="242"/>
                      </a:lnTo>
                      <a:lnTo>
                        <a:pt x="573" y="265"/>
                      </a:lnTo>
                      <a:lnTo>
                        <a:pt x="582" y="288"/>
                      </a:lnTo>
                      <a:lnTo>
                        <a:pt x="573" y="299"/>
                      </a:lnTo>
                      <a:lnTo>
                        <a:pt x="573" y="311"/>
                      </a:lnTo>
                      <a:lnTo>
                        <a:pt x="565" y="311"/>
                      </a:lnTo>
                      <a:lnTo>
                        <a:pt x="557" y="311"/>
                      </a:lnTo>
                      <a:lnTo>
                        <a:pt x="548" y="311"/>
                      </a:lnTo>
                      <a:lnTo>
                        <a:pt x="531" y="299"/>
                      </a:lnTo>
                      <a:lnTo>
                        <a:pt x="523" y="288"/>
                      </a:lnTo>
                      <a:lnTo>
                        <a:pt x="514" y="276"/>
                      </a:lnTo>
                      <a:lnTo>
                        <a:pt x="489" y="265"/>
                      </a:lnTo>
                      <a:lnTo>
                        <a:pt x="481" y="253"/>
                      </a:lnTo>
                      <a:lnTo>
                        <a:pt x="472" y="253"/>
                      </a:lnTo>
                      <a:lnTo>
                        <a:pt x="447" y="253"/>
                      </a:lnTo>
                      <a:lnTo>
                        <a:pt x="430" y="253"/>
                      </a:lnTo>
                      <a:lnTo>
                        <a:pt x="422" y="253"/>
                      </a:lnTo>
                      <a:lnTo>
                        <a:pt x="396" y="265"/>
                      </a:lnTo>
                      <a:lnTo>
                        <a:pt x="388" y="265"/>
                      </a:lnTo>
                      <a:lnTo>
                        <a:pt x="371" y="276"/>
                      </a:lnTo>
                      <a:lnTo>
                        <a:pt x="363" y="288"/>
                      </a:lnTo>
                      <a:lnTo>
                        <a:pt x="363" y="299"/>
                      </a:lnTo>
                      <a:lnTo>
                        <a:pt x="371" y="311"/>
                      </a:lnTo>
                      <a:lnTo>
                        <a:pt x="371" y="322"/>
                      </a:lnTo>
                      <a:lnTo>
                        <a:pt x="371" y="345"/>
                      </a:lnTo>
                      <a:lnTo>
                        <a:pt x="363" y="345"/>
                      </a:lnTo>
                      <a:lnTo>
                        <a:pt x="354" y="345"/>
                      </a:lnTo>
                      <a:lnTo>
                        <a:pt x="337" y="345"/>
                      </a:lnTo>
                      <a:lnTo>
                        <a:pt x="312" y="345"/>
                      </a:lnTo>
                      <a:lnTo>
                        <a:pt x="303" y="334"/>
                      </a:lnTo>
                      <a:lnTo>
                        <a:pt x="295" y="334"/>
                      </a:lnTo>
                      <a:lnTo>
                        <a:pt x="287" y="322"/>
                      </a:lnTo>
                      <a:lnTo>
                        <a:pt x="278" y="322"/>
                      </a:lnTo>
                      <a:lnTo>
                        <a:pt x="261" y="322"/>
                      </a:lnTo>
                      <a:lnTo>
                        <a:pt x="253" y="322"/>
                      </a:lnTo>
                      <a:lnTo>
                        <a:pt x="244" y="322"/>
                      </a:lnTo>
                      <a:lnTo>
                        <a:pt x="236" y="322"/>
                      </a:lnTo>
                      <a:lnTo>
                        <a:pt x="228" y="322"/>
                      </a:lnTo>
                      <a:lnTo>
                        <a:pt x="228" y="334"/>
                      </a:lnTo>
                      <a:lnTo>
                        <a:pt x="228" y="345"/>
                      </a:lnTo>
                      <a:lnTo>
                        <a:pt x="228" y="357"/>
                      </a:lnTo>
                      <a:lnTo>
                        <a:pt x="228" y="368"/>
                      </a:lnTo>
                      <a:lnTo>
                        <a:pt x="219" y="368"/>
                      </a:lnTo>
                      <a:lnTo>
                        <a:pt x="211" y="368"/>
                      </a:lnTo>
                      <a:lnTo>
                        <a:pt x="211" y="380"/>
                      </a:lnTo>
                      <a:lnTo>
                        <a:pt x="211" y="391"/>
                      </a:lnTo>
                      <a:lnTo>
                        <a:pt x="202" y="391"/>
                      </a:lnTo>
                      <a:lnTo>
                        <a:pt x="194" y="391"/>
                      </a:lnTo>
                      <a:lnTo>
                        <a:pt x="194" y="380"/>
                      </a:lnTo>
                      <a:lnTo>
                        <a:pt x="185" y="368"/>
                      </a:lnTo>
                      <a:lnTo>
                        <a:pt x="177" y="357"/>
                      </a:lnTo>
                      <a:lnTo>
                        <a:pt x="168" y="345"/>
                      </a:lnTo>
                      <a:lnTo>
                        <a:pt x="160" y="322"/>
                      </a:lnTo>
                      <a:lnTo>
                        <a:pt x="152" y="311"/>
                      </a:lnTo>
                      <a:lnTo>
                        <a:pt x="152" y="299"/>
                      </a:lnTo>
                      <a:lnTo>
                        <a:pt x="143" y="299"/>
                      </a:lnTo>
                      <a:lnTo>
                        <a:pt x="135" y="299"/>
                      </a:lnTo>
                      <a:lnTo>
                        <a:pt x="126" y="299"/>
                      </a:lnTo>
                      <a:lnTo>
                        <a:pt x="118" y="299"/>
                      </a:lnTo>
                      <a:lnTo>
                        <a:pt x="101" y="299"/>
                      </a:lnTo>
                      <a:lnTo>
                        <a:pt x="93" y="288"/>
                      </a:lnTo>
                      <a:lnTo>
                        <a:pt x="84" y="288"/>
                      </a:lnTo>
                      <a:lnTo>
                        <a:pt x="76" y="276"/>
                      </a:lnTo>
                      <a:lnTo>
                        <a:pt x="67" y="265"/>
                      </a:lnTo>
                      <a:lnTo>
                        <a:pt x="59" y="253"/>
                      </a:lnTo>
                      <a:lnTo>
                        <a:pt x="50" y="253"/>
                      </a:lnTo>
                      <a:lnTo>
                        <a:pt x="42" y="242"/>
                      </a:lnTo>
                      <a:lnTo>
                        <a:pt x="33" y="242"/>
                      </a:lnTo>
                      <a:lnTo>
                        <a:pt x="25" y="230"/>
                      </a:lnTo>
                      <a:lnTo>
                        <a:pt x="17" y="219"/>
                      </a:lnTo>
                      <a:lnTo>
                        <a:pt x="17" y="207"/>
                      </a:lnTo>
                      <a:lnTo>
                        <a:pt x="8" y="196"/>
                      </a:lnTo>
                      <a:lnTo>
                        <a:pt x="8" y="184"/>
                      </a:lnTo>
                      <a:lnTo>
                        <a:pt x="0" y="184"/>
                      </a:lnTo>
                      <a:lnTo>
                        <a:pt x="17" y="18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26988">
                  <a:solidFill>
                    <a:srgbClr val="91919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4886" name="Oval 10"/>
                <p:cNvSpPr>
                  <a:spLocks noChangeArrowheads="1"/>
                </p:cNvSpPr>
                <p:nvPr/>
              </p:nvSpPr>
              <p:spPr bwMode="auto">
                <a:xfrm>
                  <a:off x="1690" y="2353"/>
                  <a:ext cx="34" cy="3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endParaRPr lang="tr-TR" altLang="tr-TR"/>
                </a:p>
              </p:txBody>
            </p:sp>
            <p:sp>
              <p:nvSpPr>
                <p:cNvPr id="34887" name="Oval 11"/>
                <p:cNvSpPr>
                  <a:spLocks noChangeArrowheads="1"/>
                </p:cNvSpPr>
                <p:nvPr/>
              </p:nvSpPr>
              <p:spPr bwMode="auto">
                <a:xfrm>
                  <a:off x="1690" y="2350"/>
                  <a:ext cx="34" cy="42"/>
                </a:xfrm>
                <a:prstGeom prst="ellipse">
                  <a:avLst/>
                </a:prstGeom>
                <a:solidFill>
                  <a:schemeClr val="accent1"/>
                </a:solidFill>
                <a:ln w="26988">
                  <a:solidFill>
                    <a:srgbClr val="232323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endParaRPr lang="tr-TR" altLang="tr-TR"/>
                </a:p>
              </p:txBody>
            </p:sp>
          </p:grpSp>
          <p:grpSp>
            <p:nvGrpSpPr>
              <p:cNvPr id="34867" name="Group 12"/>
              <p:cNvGrpSpPr>
                <a:grpSpLocks/>
              </p:cNvGrpSpPr>
              <p:nvPr/>
            </p:nvGrpSpPr>
            <p:grpSpPr bwMode="auto">
              <a:xfrm>
                <a:off x="2628" y="2173"/>
                <a:ext cx="523" cy="353"/>
                <a:chOff x="2745" y="2169"/>
                <a:chExt cx="717" cy="484"/>
              </a:xfrm>
            </p:grpSpPr>
            <p:sp>
              <p:nvSpPr>
                <p:cNvPr id="34882" name="Freeform 13"/>
                <p:cNvSpPr>
                  <a:spLocks/>
                </p:cNvSpPr>
                <p:nvPr/>
              </p:nvSpPr>
              <p:spPr bwMode="auto">
                <a:xfrm>
                  <a:off x="2745" y="2169"/>
                  <a:ext cx="717" cy="484"/>
                </a:xfrm>
                <a:custGeom>
                  <a:avLst/>
                  <a:gdLst>
                    <a:gd name="T0" fmla="*/ 8 w 717"/>
                    <a:gd name="T1" fmla="*/ 184 h 484"/>
                    <a:gd name="T2" fmla="*/ 34 w 717"/>
                    <a:gd name="T3" fmla="*/ 173 h 484"/>
                    <a:gd name="T4" fmla="*/ 67 w 717"/>
                    <a:gd name="T5" fmla="*/ 150 h 484"/>
                    <a:gd name="T6" fmla="*/ 109 w 717"/>
                    <a:gd name="T7" fmla="*/ 115 h 484"/>
                    <a:gd name="T8" fmla="*/ 194 w 717"/>
                    <a:gd name="T9" fmla="*/ 69 h 484"/>
                    <a:gd name="T10" fmla="*/ 236 w 717"/>
                    <a:gd name="T11" fmla="*/ 58 h 484"/>
                    <a:gd name="T12" fmla="*/ 244 w 717"/>
                    <a:gd name="T13" fmla="*/ 35 h 484"/>
                    <a:gd name="T14" fmla="*/ 287 w 717"/>
                    <a:gd name="T15" fmla="*/ 0 h 484"/>
                    <a:gd name="T16" fmla="*/ 337 w 717"/>
                    <a:gd name="T17" fmla="*/ 23 h 484"/>
                    <a:gd name="T18" fmla="*/ 405 w 717"/>
                    <a:gd name="T19" fmla="*/ 58 h 484"/>
                    <a:gd name="T20" fmla="*/ 472 w 717"/>
                    <a:gd name="T21" fmla="*/ 92 h 484"/>
                    <a:gd name="T22" fmla="*/ 514 w 717"/>
                    <a:gd name="T23" fmla="*/ 127 h 484"/>
                    <a:gd name="T24" fmla="*/ 498 w 717"/>
                    <a:gd name="T25" fmla="*/ 161 h 484"/>
                    <a:gd name="T26" fmla="*/ 514 w 717"/>
                    <a:gd name="T27" fmla="*/ 207 h 484"/>
                    <a:gd name="T28" fmla="*/ 574 w 717"/>
                    <a:gd name="T29" fmla="*/ 207 h 484"/>
                    <a:gd name="T30" fmla="*/ 641 w 717"/>
                    <a:gd name="T31" fmla="*/ 196 h 484"/>
                    <a:gd name="T32" fmla="*/ 683 w 717"/>
                    <a:gd name="T33" fmla="*/ 161 h 484"/>
                    <a:gd name="T34" fmla="*/ 700 w 717"/>
                    <a:gd name="T35" fmla="*/ 150 h 484"/>
                    <a:gd name="T36" fmla="*/ 717 w 717"/>
                    <a:gd name="T37" fmla="*/ 161 h 484"/>
                    <a:gd name="T38" fmla="*/ 717 w 717"/>
                    <a:gd name="T39" fmla="*/ 219 h 484"/>
                    <a:gd name="T40" fmla="*/ 700 w 717"/>
                    <a:gd name="T41" fmla="*/ 265 h 484"/>
                    <a:gd name="T42" fmla="*/ 709 w 717"/>
                    <a:gd name="T43" fmla="*/ 323 h 484"/>
                    <a:gd name="T44" fmla="*/ 709 w 717"/>
                    <a:gd name="T45" fmla="*/ 369 h 484"/>
                    <a:gd name="T46" fmla="*/ 683 w 717"/>
                    <a:gd name="T47" fmla="*/ 380 h 484"/>
                    <a:gd name="T48" fmla="*/ 641 w 717"/>
                    <a:gd name="T49" fmla="*/ 346 h 484"/>
                    <a:gd name="T50" fmla="*/ 582 w 717"/>
                    <a:gd name="T51" fmla="*/ 311 h 484"/>
                    <a:gd name="T52" fmla="*/ 489 w 717"/>
                    <a:gd name="T53" fmla="*/ 323 h 484"/>
                    <a:gd name="T54" fmla="*/ 447 w 717"/>
                    <a:gd name="T55" fmla="*/ 346 h 484"/>
                    <a:gd name="T56" fmla="*/ 455 w 717"/>
                    <a:gd name="T57" fmla="*/ 380 h 484"/>
                    <a:gd name="T58" fmla="*/ 447 w 717"/>
                    <a:gd name="T59" fmla="*/ 426 h 484"/>
                    <a:gd name="T60" fmla="*/ 388 w 717"/>
                    <a:gd name="T61" fmla="*/ 426 h 484"/>
                    <a:gd name="T62" fmla="*/ 337 w 717"/>
                    <a:gd name="T63" fmla="*/ 392 h 484"/>
                    <a:gd name="T64" fmla="*/ 312 w 717"/>
                    <a:gd name="T65" fmla="*/ 403 h 484"/>
                    <a:gd name="T66" fmla="*/ 295 w 717"/>
                    <a:gd name="T67" fmla="*/ 392 h 484"/>
                    <a:gd name="T68" fmla="*/ 278 w 717"/>
                    <a:gd name="T69" fmla="*/ 403 h 484"/>
                    <a:gd name="T70" fmla="*/ 278 w 717"/>
                    <a:gd name="T71" fmla="*/ 438 h 484"/>
                    <a:gd name="T72" fmla="*/ 278 w 717"/>
                    <a:gd name="T73" fmla="*/ 461 h 484"/>
                    <a:gd name="T74" fmla="*/ 261 w 717"/>
                    <a:gd name="T75" fmla="*/ 461 h 484"/>
                    <a:gd name="T76" fmla="*/ 244 w 717"/>
                    <a:gd name="T77" fmla="*/ 484 h 484"/>
                    <a:gd name="T78" fmla="*/ 228 w 717"/>
                    <a:gd name="T79" fmla="*/ 461 h 484"/>
                    <a:gd name="T80" fmla="*/ 194 w 717"/>
                    <a:gd name="T81" fmla="*/ 392 h 484"/>
                    <a:gd name="T82" fmla="*/ 177 w 717"/>
                    <a:gd name="T83" fmla="*/ 369 h 484"/>
                    <a:gd name="T84" fmla="*/ 143 w 717"/>
                    <a:gd name="T85" fmla="*/ 369 h 484"/>
                    <a:gd name="T86" fmla="*/ 93 w 717"/>
                    <a:gd name="T87" fmla="*/ 334 h 484"/>
                    <a:gd name="T88" fmla="*/ 59 w 717"/>
                    <a:gd name="T89" fmla="*/ 311 h 484"/>
                    <a:gd name="T90" fmla="*/ 34 w 717"/>
                    <a:gd name="T91" fmla="*/ 277 h 484"/>
                    <a:gd name="T92" fmla="*/ 17 w 717"/>
                    <a:gd name="T93" fmla="*/ 254 h 484"/>
                    <a:gd name="T94" fmla="*/ 0 w 717"/>
                    <a:gd name="T95" fmla="*/ 219 h 48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717" h="484">
                      <a:moveTo>
                        <a:pt x="17" y="231"/>
                      </a:moveTo>
                      <a:lnTo>
                        <a:pt x="17" y="219"/>
                      </a:lnTo>
                      <a:lnTo>
                        <a:pt x="8" y="196"/>
                      </a:lnTo>
                      <a:lnTo>
                        <a:pt x="8" y="184"/>
                      </a:lnTo>
                      <a:lnTo>
                        <a:pt x="17" y="173"/>
                      </a:lnTo>
                      <a:lnTo>
                        <a:pt x="25" y="173"/>
                      </a:lnTo>
                      <a:lnTo>
                        <a:pt x="34" y="173"/>
                      </a:lnTo>
                      <a:lnTo>
                        <a:pt x="42" y="173"/>
                      </a:lnTo>
                      <a:lnTo>
                        <a:pt x="50" y="161"/>
                      </a:lnTo>
                      <a:lnTo>
                        <a:pt x="67" y="150"/>
                      </a:lnTo>
                      <a:lnTo>
                        <a:pt x="76" y="138"/>
                      </a:lnTo>
                      <a:lnTo>
                        <a:pt x="84" y="138"/>
                      </a:lnTo>
                      <a:lnTo>
                        <a:pt x="93" y="127"/>
                      </a:lnTo>
                      <a:lnTo>
                        <a:pt x="109" y="115"/>
                      </a:lnTo>
                      <a:lnTo>
                        <a:pt x="135" y="92"/>
                      </a:lnTo>
                      <a:lnTo>
                        <a:pt x="152" y="81"/>
                      </a:lnTo>
                      <a:lnTo>
                        <a:pt x="160" y="81"/>
                      </a:lnTo>
                      <a:lnTo>
                        <a:pt x="194" y="69"/>
                      </a:lnTo>
                      <a:lnTo>
                        <a:pt x="202" y="69"/>
                      </a:lnTo>
                      <a:lnTo>
                        <a:pt x="219" y="69"/>
                      </a:lnTo>
                      <a:lnTo>
                        <a:pt x="228" y="69"/>
                      </a:lnTo>
                      <a:lnTo>
                        <a:pt x="236" y="58"/>
                      </a:lnTo>
                      <a:lnTo>
                        <a:pt x="244" y="58"/>
                      </a:lnTo>
                      <a:lnTo>
                        <a:pt x="244" y="46"/>
                      </a:lnTo>
                      <a:lnTo>
                        <a:pt x="244" y="35"/>
                      </a:lnTo>
                      <a:lnTo>
                        <a:pt x="253" y="23"/>
                      </a:lnTo>
                      <a:lnTo>
                        <a:pt x="261" y="12"/>
                      </a:lnTo>
                      <a:lnTo>
                        <a:pt x="287" y="0"/>
                      </a:lnTo>
                      <a:lnTo>
                        <a:pt x="295" y="0"/>
                      </a:lnTo>
                      <a:lnTo>
                        <a:pt x="312" y="12"/>
                      </a:lnTo>
                      <a:lnTo>
                        <a:pt x="329" y="23"/>
                      </a:lnTo>
                      <a:lnTo>
                        <a:pt x="337" y="23"/>
                      </a:lnTo>
                      <a:lnTo>
                        <a:pt x="354" y="35"/>
                      </a:lnTo>
                      <a:lnTo>
                        <a:pt x="379" y="46"/>
                      </a:lnTo>
                      <a:lnTo>
                        <a:pt x="388" y="46"/>
                      </a:lnTo>
                      <a:lnTo>
                        <a:pt x="405" y="58"/>
                      </a:lnTo>
                      <a:lnTo>
                        <a:pt x="430" y="69"/>
                      </a:lnTo>
                      <a:lnTo>
                        <a:pt x="439" y="69"/>
                      </a:lnTo>
                      <a:lnTo>
                        <a:pt x="455" y="81"/>
                      </a:lnTo>
                      <a:lnTo>
                        <a:pt x="472" y="92"/>
                      </a:lnTo>
                      <a:lnTo>
                        <a:pt x="481" y="104"/>
                      </a:lnTo>
                      <a:lnTo>
                        <a:pt x="506" y="115"/>
                      </a:lnTo>
                      <a:lnTo>
                        <a:pt x="514" y="127"/>
                      </a:lnTo>
                      <a:lnTo>
                        <a:pt x="506" y="138"/>
                      </a:lnTo>
                      <a:lnTo>
                        <a:pt x="498" y="150"/>
                      </a:lnTo>
                      <a:lnTo>
                        <a:pt x="498" y="161"/>
                      </a:lnTo>
                      <a:lnTo>
                        <a:pt x="489" y="184"/>
                      </a:lnTo>
                      <a:lnTo>
                        <a:pt x="498" y="196"/>
                      </a:lnTo>
                      <a:lnTo>
                        <a:pt x="506" y="207"/>
                      </a:lnTo>
                      <a:lnTo>
                        <a:pt x="514" y="207"/>
                      </a:lnTo>
                      <a:lnTo>
                        <a:pt x="523" y="207"/>
                      </a:lnTo>
                      <a:lnTo>
                        <a:pt x="531" y="207"/>
                      </a:lnTo>
                      <a:lnTo>
                        <a:pt x="548" y="207"/>
                      </a:lnTo>
                      <a:lnTo>
                        <a:pt x="574" y="207"/>
                      </a:lnTo>
                      <a:lnTo>
                        <a:pt x="582" y="207"/>
                      </a:lnTo>
                      <a:lnTo>
                        <a:pt x="599" y="207"/>
                      </a:lnTo>
                      <a:lnTo>
                        <a:pt x="616" y="207"/>
                      </a:lnTo>
                      <a:lnTo>
                        <a:pt x="641" y="196"/>
                      </a:lnTo>
                      <a:lnTo>
                        <a:pt x="649" y="196"/>
                      </a:lnTo>
                      <a:lnTo>
                        <a:pt x="658" y="184"/>
                      </a:lnTo>
                      <a:lnTo>
                        <a:pt x="666" y="173"/>
                      </a:lnTo>
                      <a:lnTo>
                        <a:pt x="683" y="161"/>
                      </a:lnTo>
                      <a:lnTo>
                        <a:pt x="700" y="150"/>
                      </a:lnTo>
                      <a:lnTo>
                        <a:pt x="709" y="150"/>
                      </a:lnTo>
                      <a:lnTo>
                        <a:pt x="709" y="161"/>
                      </a:lnTo>
                      <a:lnTo>
                        <a:pt x="717" y="161"/>
                      </a:lnTo>
                      <a:lnTo>
                        <a:pt x="717" y="173"/>
                      </a:lnTo>
                      <a:lnTo>
                        <a:pt x="717" y="184"/>
                      </a:lnTo>
                      <a:lnTo>
                        <a:pt x="717" y="196"/>
                      </a:lnTo>
                      <a:lnTo>
                        <a:pt x="717" y="219"/>
                      </a:lnTo>
                      <a:lnTo>
                        <a:pt x="717" y="231"/>
                      </a:lnTo>
                      <a:lnTo>
                        <a:pt x="709" y="242"/>
                      </a:lnTo>
                      <a:lnTo>
                        <a:pt x="709" y="254"/>
                      </a:lnTo>
                      <a:lnTo>
                        <a:pt x="700" y="265"/>
                      </a:lnTo>
                      <a:lnTo>
                        <a:pt x="700" y="277"/>
                      </a:lnTo>
                      <a:lnTo>
                        <a:pt x="700" y="300"/>
                      </a:lnTo>
                      <a:lnTo>
                        <a:pt x="709" y="323"/>
                      </a:lnTo>
                      <a:lnTo>
                        <a:pt x="717" y="346"/>
                      </a:lnTo>
                      <a:lnTo>
                        <a:pt x="717" y="357"/>
                      </a:lnTo>
                      <a:lnTo>
                        <a:pt x="709" y="369"/>
                      </a:lnTo>
                      <a:lnTo>
                        <a:pt x="700" y="380"/>
                      </a:lnTo>
                      <a:lnTo>
                        <a:pt x="692" y="380"/>
                      </a:lnTo>
                      <a:lnTo>
                        <a:pt x="683" y="380"/>
                      </a:lnTo>
                      <a:lnTo>
                        <a:pt x="675" y="380"/>
                      </a:lnTo>
                      <a:lnTo>
                        <a:pt x="666" y="369"/>
                      </a:lnTo>
                      <a:lnTo>
                        <a:pt x="649" y="357"/>
                      </a:lnTo>
                      <a:lnTo>
                        <a:pt x="641" y="346"/>
                      </a:lnTo>
                      <a:lnTo>
                        <a:pt x="624" y="334"/>
                      </a:lnTo>
                      <a:lnTo>
                        <a:pt x="599" y="323"/>
                      </a:lnTo>
                      <a:lnTo>
                        <a:pt x="590" y="311"/>
                      </a:lnTo>
                      <a:lnTo>
                        <a:pt x="582" y="311"/>
                      </a:lnTo>
                      <a:lnTo>
                        <a:pt x="548" y="311"/>
                      </a:lnTo>
                      <a:lnTo>
                        <a:pt x="531" y="311"/>
                      </a:lnTo>
                      <a:lnTo>
                        <a:pt x="523" y="311"/>
                      </a:lnTo>
                      <a:lnTo>
                        <a:pt x="489" y="323"/>
                      </a:lnTo>
                      <a:lnTo>
                        <a:pt x="472" y="323"/>
                      </a:lnTo>
                      <a:lnTo>
                        <a:pt x="455" y="334"/>
                      </a:lnTo>
                      <a:lnTo>
                        <a:pt x="447" y="346"/>
                      </a:lnTo>
                      <a:lnTo>
                        <a:pt x="447" y="357"/>
                      </a:lnTo>
                      <a:lnTo>
                        <a:pt x="447" y="369"/>
                      </a:lnTo>
                      <a:lnTo>
                        <a:pt x="455" y="380"/>
                      </a:lnTo>
                      <a:lnTo>
                        <a:pt x="455" y="392"/>
                      </a:lnTo>
                      <a:lnTo>
                        <a:pt x="455" y="415"/>
                      </a:lnTo>
                      <a:lnTo>
                        <a:pt x="447" y="426"/>
                      </a:lnTo>
                      <a:lnTo>
                        <a:pt x="439" y="426"/>
                      </a:lnTo>
                      <a:lnTo>
                        <a:pt x="430" y="426"/>
                      </a:lnTo>
                      <a:lnTo>
                        <a:pt x="413" y="426"/>
                      </a:lnTo>
                      <a:lnTo>
                        <a:pt x="388" y="426"/>
                      </a:lnTo>
                      <a:lnTo>
                        <a:pt x="379" y="415"/>
                      </a:lnTo>
                      <a:lnTo>
                        <a:pt x="371" y="403"/>
                      </a:lnTo>
                      <a:lnTo>
                        <a:pt x="346" y="392"/>
                      </a:lnTo>
                      <a:lnTo>
                        <a:pt x="337" y="392"/>
                      </a:lnTo>
                      <a:lnTo>
                        <a:pt x="329" y="392"/>
                      </a:lnTo>
                      <a:lnTo>
                        <a:pt x="320" y="392"/>
                      </a:lnTo>
                      <a:lnTo>
                        <a:pt x="312" y="403"/>
                      </a:lnTo>
                      <a:lnTo>
                        <a:pt x="304" y="403"/>
                      </a:lnTo>
                      <a:lnTo>
                        <a:pt x="295" y="392"/>
                      </a:lnTo>
                      <a:lnTo>
                        <a:pt x="287" y="392"/>
                      </a:lnTo>
                      <a:lnTo>
                        <a:pt x="278" y="392"/>
                      </a:lnTo>
                      <a:lnTo>
                        <a:pt x="278" y="403"/>
                      </a:lnTo>
                      <a:lnTo>
                        <a:pt x="278" y="415"/>
                      </a:lnTo>
                      <a:lnTo>
                        <a:pt x="278" y="426"/>
                      </a:lnTo>
                      <a:lnTo>
                        <a:pt x="278" y="438"/>
                      </a:lnTo>
                      <a:lnTo>
                        <a:pt x="278" y="449"/>
                      </a:lnTo>
                      <a:lnTo>
                        <a:pt x="278" y="461"/>
                      </a:lnTo>
                      <a:lnTo>
                        <a:pt x="270" y="461"/>
                      </a:lnTo>
                      <a:lnTo>
                        <a:pt x="261" y="449"/>
                      </a:lnTo>
                      <a:lnTo>
                        <a:pt x="261" y="461"/>
                      </a:lnTo>
                      <a:lnTo>
                        <a:pt x="261" y="472"/>
                      </a:lnTo>
                      <a:lnTo>
                        <a:pt x="253" y="484"/>
                      </a:lnTo>
                      <a:lnTo>
                        <a:pt x="244" y="484"/>
                      </a:lnTo>
                      <a:lnTo>
                        <a:pt x="244" y="472"/>
                      </a:lnTo>
                      <a:lnTo>
                        <a:pt x="236" y="472"/>
                      </a:lnTo>
                      <a:lnTo>
                        <a:pt x="228" y="461"/>
                      </a:lnTo>
                      <a:lnTo>
                        <a:pt x="211" y="438"/>
                      </a:lnTo>
                      <a:lnTo>
                        <a:pt x="202" y="415"/>
                      </a:lnTo>
                      <a:lnTo>
                        <a:pt x="194" y="392"/>
                      </a:lnTo>
                      <a:lnTo>
                        <a:pt x="185" y="380"/>
                      </a:lnTo>
                      <a:lnTo>
                        <a:pt x="185" y="369"/>
                      </a:lnTo>
                      <a:lnTo>
                        <a:pt x="177" y="369"/>
                      </a:lnTo>
                      <a:lnTo>
                        <a:pt x="160" y="369"/>
                      </a:lnTo>
                      <a:lnTo>
                        <a:pt x="152" y="369"/>
                      </a:lnTo>
                      <a:lnTo>
                        <a:pt x="143" y="369"/>
                      </a:lnTo>
                      <a:lnTo>
                        <a:pt x="126" y="357"/>
                      </a:lnTo>
                      <a:lnTo>
                        <a:pt x="118" y="346"/>
                      </a:lnTo>
                      <a:lnTo>
                        <a:pt x="109" y="346"/>
                      </a:lnTo>
                      <a:lnTo>
                        <a:pt x="93" y="334"/>
                      </a:lnTo>
                      <a:lnTo>
                        <a:pt x="84" y="323"/>
                      </a:lnTo>
                      <a:lnTo>
                        <a:pt x="76" y="323"/>
                      </a:lnTo>
                      <a:lnTo>
                        <a:pt x="67" y="311"/>
                      </a:lnTo>
                      <a:lnTo>
                        <a:pt x="59" y="311"/>
                      </a:lnTo>
                      <a:lnTo>
                        <a:pt x="50" y="300"/>
                      </a:lnTo>
                      <a:lnTo>
                        <a:pt x="42" y="288"/>
                      </a:lnTo>
                      <a:lnTo>
                        <a:pt x="34" y="277"/>
                      </a:lnTo>
                      <a:lnTo>
                        <a:pt x="25" y="265"/>
                      </a:lnTo>
                      <a:lnTo>
                        <a:pt x="17" y="254"/>
                      </a:lnTo>
                      <a:lnTo>
                        <a:pt x="8" y="231"/>
                      </a:lnTo>
                      <a:lnTo>
                        <a:pt x="0" y="219"/>
                      </a:lnTo>
                      <a:lnTo>
                        <a:pt x="8" y="219"/>
                      </a:lnTo>
                      <a:lnTo>
                        <a:pt x="17" y="231"/>
                      </a:lnTo>
                      <a:close/>
                    </a:path>
                  </a:pathLst>
                </a:custGeom>
                <a:solidFill>
                  <a:srgbClr val="996600"/>
                </a:solidFill>
                <a:ln w="26988">
                  <a:solidFill>
                    <a:srgbClr val="676767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4883" name="Oval 14"/>
                <p:cNvSpPr>
                  <a:spLocks noChangeArrowheads="1"/>
                </p:cNvSpPr>
                <p:nvPr/>
              </p:nvSpPr>
              <p:spPr bwMode="auto">
                <a:xfrm>
                  <a:off x="2829" y="2319"/>
                  <a:ext cx="34" cy="57"/>
                </a:xfrm>
                <a:prstGeom prst="ellipse">
                  <a:avLst/>
                </a:prstGeom>
                <a:solidFill>
                  <a:srgbClr val="99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endParaRPr lang="tr-TR" altLang="tr-TR"/>
                </a:p>
              </p:txBody>
            </p:sp>
            <p:sp>
              <p:nvSpPr>
                <p:cNvPr id="34884" name="Oval 15"/>
                <p:cNvSpPr>
                  <a:spLocks noChangeArrowheads="1"/>
                </p:cNvSpPr>
                <p:nvPr/>
              </p:nvSpPr>
              <p:spPr bwMode="auto">
                <a:xfrm>
                  <a:off x="2829" y="2315"/>
                  <a:ext cx="34" cy="65"/>
                </a:xfrm>
                <a:prstGeom prst="ellipse">
                  <a:avLst/>
                </a:prstGeom>
                <a:solidFill>
                  <a:srgbClr val="996600"/>
                </a:solidFill>
                <a:ln w="26988">
                  <a:solidFill>
                    <a:srgbClr val="232323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endParaRPr lang="tr-TR" altLang="tr-TR"/>
                </a:p>
              </p:txBody>
            </p:sp>
          </p:grpSp>
          <p:grpSp>
            <p:nvGrpSpPr>
              <p:cNvPr id="34868" name="Group 16"/>
              <p:cNvGrpSpPr>
                <a:grpSpLocks/>
              </p:cNvGrpSpPr>
              <p:nvPr/>
            </p:nvGrpSpPr>
            <p:grpSpPr bwMode="auto">
              <a:xfrm>
                <a:off x="2099" y="2375"/>
                <a:ext cx="560" cy="377"/>
                <a:chOff x="2019" y="2446"/>
                <a:chExt cx="768" cy="518"/>
              </a:xfrm>
            </p:grpSpPr>
            <p:sp>
              <p:nvSpPr>
                <p:cNvPr id="34878" name="Freeform 17"/>
                <p:cNvSpPr>
                  <a:spLocks/>
                </p:cNvSpPr>
                <p:nvPr/>
              </p:nvSpPr>
              <p:spPr bwMode="auto">
                <a:xfrm>
                  <a:off x="2019" y="2446"/>
                  <a:ext cx="768" cy="518"/>
                </a:xfrm>
                <a:custGeom>
                  <a:avLst/>
                  <a:gdLst>
                    <a:gd name="T0" fmla="*/ 0 w 768"/>
                    <a:gd name="T1" fmla="*/ 195 h 518"/>
                    <a:gd name="T2" fmla="*/ 26 w 768"/>
                    <a:gd name="T3" fmla="*/ 184 h 518"/>
                    <a:gd name="T4" fmla="*/ 59 w 768"/>
                    <a:gd name="T5" fmla="*/ 161 h 518"/>
                    <a:gd name="T6" fmla="*/ 110 w 768"/>
                    <a:gd name="T7" fmla="*/ 115 h 518"/>
                    <a:gd name="T8" fmla="*/ 203 w 768"/>
                    <a:gd name="T9" fmla="*/ 69 h 518"/>
                    <a:gd name="T10" fmla="*/ 236 w 768"/>
                    <a:gd name="T11" fmla="*/ 69 h 518"/>
                    <a:gd name="T12" fmla="*/ 262 w 768"/>
                    <a:gd name="T13" fmla="*/ 46 h 518"/>
                    <a:gd name="T14" fmla="*/ 279 w 768"/>
                    <a:gd name="T15" fmla="*/ 11 h 518"/>
                    <a:gd name="T16" fmla="*/ 321 w 768"/>
                    <a:gd name="T17" fmla="*/ 0 h 518"/>
                    <a:gd name="T18" fmla="*/ 405 w 768"/>
                    <a:gd name="T19" fmla="*/ 46 h 518"/>
                    <a:gd name="T20" fmla="*/ 464 w 768"/>
                    <a:gd name="T21" fmla="*/ 69 h 518"/>
                    <a:gd name="T22" fmla="*/ 523 w 768"/>
                    <a:gd name="T23" fmla="*/ 115 h 518"/>
                    <a:gd name="T24" fmla="*/ 532 w 768"/>
                    <a:gd name="T25" fmla="*/ 149 h 518"/>
                    <a:gd name="T26" fmla="*/ 523 w 768"/>
                    <a:gd name="T27" fmla="*/ 184 h 518"/>
                    <a:gd name="T28" fmla="*/ 549 w 768"/>
                    <a:gd name="T29" fmla="*/ 218 h 518"/>
                    <a:gd name="T30" fmla="*/ 608 w 768"/>
                    <a:gd name="T31" fmla="*/ 218 h 518"/>
                    <a:gd name="T32" fmla="*/ 675 w 768"/>
                    <a:gd name="T33" fmla="*/ 207 h 518"/>
                    <a:gd name="T34" fmla="*/ 726 w 768"/>
                    <a:gd name="T35" fmla="*/ 172 h 518"/>
                    <a:gd name="T36" fmla="*/ 743 w 768"/>
                    <a:gd name="T37" fmla="*/ 161 h 518"/>
                    <a:gd name="T38" fmla="*/ 768 w 768"/>
                    <a:gd name="T39" fmla="*/ 195 h 518"/>
                    <a:gd name="T40" fmla="*/ 760 w 768"/>
                    <a:gd name="T41" fmla="*/ 253 h 518"/>
                    <a:gd name="T42" fmla="*/ 751 w 768"/>
                    <a:gd name="T43" fmla="*/ 333 h 518"/>
                    <a:gd name="T44" fmla="*/ 751 w 768"/>
                    <a:gd name="T45" fmla="*/ 391 h 518"/>
                    <a:gd name="T46" fmla="*/ 734 w 768"/>
                    <a:gd name="T47" fmla="*/ 403 h 518"/>
                    <a:gd name="T48" fmla="*/ 709 w 768"/>
                    <a:gd name="T49" fmla="*/ 391 h 518"/>
                    <a:gd name="T50" fmla="*/ 658 w 768"/>
                    <a:gd name="T51" fmla="*/ 345 h 518"/>
                    <a:gd name="T52" fmla="*/ 616 w 768"/>
                    <a:gd name="T53" fmla="*/ 333 h 518"/>
                    <a:gd name="T54" fmla="*/ 515 w 768"/>
                    <a:gd name="T55" fmla="*/ 345 h 518"/>
                    <a:gd name="T56" fmla="*/ 473 w 768"/>
                    <a:gd name="T57" fmla="*/ 368 h 518"/>
                    <a:gd name="T58" fmla="*/ 481 w 768"/>
                    <a:gd name="T59" fmla="*/ 414 h 518"/>
                    <a:gd name="T60" fmla="*/ 473 w 768"/>
                    <a:gd name="T61" fmla="*/ 449 h 518"/>
                    <a:gd name="T62" fmla="*/ 414 w 768"/>
                    <a:gd name="T63" fmla="*/ 449 h 518"/>
                    <a:gd name="T64" fmla="*/ 363 w 768"/>
                    <a:gd name="T65" fmla="*/ 414 h 518"/>
                    <a:gd name="T66" fmla="*/ 338 w 768"/>
                    <a:gd name="T67" fmla="*/ 426 h 518"/>
                    <a:gd name="T68" fmla="*/ 304 w 768"/>
                    <a:gd name="T69" fmla="*/ 426 h 518"/>
                    <a:gd name="T70" fmla="*/ 296 w 768"/>
                    <a:gd name="T71" fmla="*/ 426 h 518"/>
                    <a:gd name="T72" fmla="*/ 296 w 768"/>
                    <a:gd name="T73" fmla="*/ 460 h 518"/>
                    <a:gd name="T74" fmla="*/ 287 w 768"/>
                    <a:gd name="T75" fmla="*/ 483 h 518"/>
                    <a:gd name="T76" fmla="*/ 270 w 768"/>
                    <a:gd name="T77" fmla="*/ 506 h 518"/>
                    <a:gd name="T78" fmla="*/ 253 w 768"/>
                    <a:gd name="T79" fmla="*/ 506 h 518"/>
                    <a:gd name="T80" fmla="*/ 220 w 768"/>
                    <a:gd name="T81" fmla="*/ 460 h 518"/>
                    <a:gd name="T82" fmla="*/ 203 w 768"/>
                    <a:gd name="T83" fmla="*/ 414 h 518"/>
                    <a:gd name="T84" fmla="*/ 186 w 768"/>
                    <a:gd name="T85" fmla="*/ 391 h 518"/>
                    <a:gd name="T86" fmla="*/ 144 w 768"/>
                    <a:gd name="T87" fmla="*/ 391 h 518"/>
                    <a:gd name="T88" fmla="*/ 93 w 768"/>
                    <a:gd name="T89" fmla="*/ 356 h 518"/>
                    <a:gd name="T90" fmla="*/ 59 w 768"/>
                    <a:gd name="T91" fmla="*/ 322 h 518"/>
                    <a:gd name="T92" fmla="*/ 42 w 768"/>
                    <a:gd name="T93" fmla="*/ 310 h 518"/>
                    <a:gd name="T94" fmla="*/ 17 w 768"/>
                    <a:gd name="T95" fmla="*/ 276 h 518"/>
                    <a:gd name="T96" fmla="*/ 0 w 768"/>
                    <a:gd name="T97" fmla="*/ 230 h 518"/>
                    <a:gd name="T98" fmla="*/ 9 w 768"/>
                    <a:gd name="T99" fmla="*/ 241 h 51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768" h="518">
                      <a:moveTo>
                        <a:pt x="17" y="241"/>
                      </a:moveTo>
                      <a:lnTo>
                        <a:pt x="9" y="230"/>
                      </a:lnTo>
                      <a:lnTo>
                        <a:pt x="0" y="207"/>
                      </a:lnTo>
                      <a:lnTo>
                        <a:pt x="0" y="195"/>
                      </a:lnTo>
                      <a:lnTo>
                        <a:pt x="9" y="184"/>
                      </a:lnTo>
                      <a:lnTo>
                        <a:pt x="17" y="184"/>
                      </a:lnTo>
                      <a:lnTo>
                        <a:pt x="26" y="184"/>
                      </a:lnTo>
                      <a:lnTo>
                        <a:pt x="42" y="184"/>
                      </a:lnTo>
                      <a:lnTo>
                        <a:pt x="51" y="172"/>
                      </a:lnTo>
                      <a:lnTo>
                        <a:pt x="59" y="161"/>
                      </a:lnTo>
                      <a:lnTo>
                        <a:pt x="68" y="149"/>
                      </a:lnTo>
                      <a:lnTo>
                        <a:pt x="85" y="138"/>
                      </a:lnTo>
                      <a:lnTo>
                        <a:pt x="93" y="126"/>
                      </a:lnTo>
                      <a:lnTo>
                        <a:pt x="110" y="115"/>
                      </a:lnTo>
                      <a:lnTo>
                        <a:pt x="135" y="103"/>
                      </a:lnTo>
                      <a:lnTo>
                        <a:pt x="152" y="92"/>
                      </a:lnTo>
                      <a:lnTo>
                        <a:pt x="169" y="80"/>
                      </a:lnTo>
                      <a:lnTo>
                        <a:pt x="203" y="69"/>
                      </a:lnTo>
                      <a:lnTo>
                        <a:pt x="211" y="69"/>
                      </a:lnTo>
                      <a:lnTo>
                        <a:pt x="220" y="69"/>
                      </a:lnTo>
                      <a:lnTo>
                        <a:pt x="228" y="69"/>
                      </a:lnTo>
                      <a:lnTo>
                        <a:pt x="236" y="69"/>
                      </a:lnTo>
                      <a:lnTo>
                        <a:pt x="245" y="57"/>
                      </a:lnTo>
                      <a:lnTo>
                        <a:pt x="253" y="57"/>
                      </a:lnTo>
                      <a:lnTo>
                        <a:pt x="262" y="46"/>
                      </a:lnTo>
                      <a:lnTo>
                        <a:pt x="262" y="34"/>
                      </a:lnTo>
                      <a:lnTo>
                        <a:pt x="270" y="23"/>
                      </a:lnTo>
                      <a:lnTo>
                        <a:pt x="279" y="11"/>
                      </a:lnTo>
                      <a:lnTo>
                        <a:pt x="304" y="0"/>
                      </a:lnTo>
                      <a:lnTo>
                        <a:pt x="312" y="0"/>
                      </a:lnTo>
                      <a:lnTo>
                        <a:pt x="321" y="0"/>
                      </a:lnTo>
                      <a:lnTo>
                        <a:pt x="346" y="11"/>
                      </a:lnTo>
                      <a:lnTo>
                        <a:pt x="363" y="11"/>
                      </a:lnTo>
                      <a:lnTo>
                        <a:pt x="380" y="23"/>
                      </a:lnTo>
                      <a:lnTo>
                        <a:pt x="405" y="46"/>
                      </a:lnTo>
                      <a:lnTo>
                        <a:pt x="414" y="46"/>
                      </a:lnTo>
                      <a:lnTo>
                        <a:pt x="431" y="57"/>
                      </a:lnTo>
                      <a:lnTo>
                        <a:pt x="456" y="69"/>
                      </a:lnTo>
                      <a:lnTo>
                        <a:pt x="464" y="69"/>
                      </a:lnTo>
                      <a:lnTo>
                        <a:pt x="481" y="80"/>
                      </a:lnTo>
                      <a:lnTo>
                        <a:pt x="506" y="103"/>
                      </a:lnTo>
                      <a:lnTo>
                        <a:pt x="515" y="103"/>
                      </a:lnTo>
                      <a:lnTo>
                        <a:pt x="523" y="115"/>
                      </a:lnTo>
                      <a:lnTo>
                        <a:pt x="540" y="126"/>
                      </a:lnTo>
                      <a:lnTo>
                        <a:pt x="540" y="138"/>
                      </a:lnTo>
                      <a:lnTo>
                        <a:pt x="532" y="149"/>
                      </a:lnTo>
                      <a:lnTo>
                        <a:pt x="532" y="161"/>
                      </a:lnTo>
                      <a:lnTo>
                        <a:pt x="523" y="172"/>
                      </a:lnTo>
                      <a:lnTo>
                        <a:pt x="515" y="184"/>
                      </a:lnTo>
                      <a:lnTo>
                        <a:pt x="523" y="184"/>
                      </a:lnTo>
                      <a:lnTo>
                        <a:pt x="523" y="195"/>
                      </a:lnTo>
                      <a:lnTo>
                        <a:pt x="532" y="207"/>
                      </a:lnTo>
                      <a:lnTo>
                        <a:pt x="540" y="218"/>
                      </a:lnTo>
                      <a:lnTo>
                        <a:pt x="549" y="218"/>
                      </a:lnTo>
                      <a:lnTo>
                        <a:pt x="557" y="218"/>
                      </a:lnTo>
                      <a:lnTo>
                        <a:pt x="566" y="218"/>
                      </a:lnTo>
                      <a:lnTo>
                        <a:pt x="582" y="218"/>
                      </a:lnTo>
                      <a:lnTo>
                        <a:pt x="608" y="218"/>
                      </a:lnTo>
                      <a:lnTo>
                        <a:pt x="616" y="218"/>
                      </a:lnTo>
                      <a:lnTo>
                        <a:pt x="633" y="218"/>
                      </a:lnTo>
                      <a:lnTo>
                        <a:pt x="650" y="218"/>
                      </a:lnTo>
                      <a:lnTo>
                        <a:pt x="675" y="207"/>
                      </a:lnTo>
                      <a:lnTo>
                        <a:pt x="684" y="207"/>
                      </a:lnTo>
                      <a:lnTo>
                        <a:pt x="692" y="195"/>
                      </a:lnTo>
                      <a:lnTo>
                        <a:pt x="709" y="184"/>
                      </a:lnTo>
                      <a:lnTo>
                        <a:pt x="726" y="172"/>
                      </a:lnTo>
                      <a:lnTo>
                        <a:pt x="743" y="161"/>
                      </a:lnTo>
                      <a:lnTo>
                        <a:pt x="751" y="161"/>
                      </a:lnTo>
                      <a:lnTo>
                        <a:pt x="760" y="172"/>
                      </a:lnTo>
                      <a:lnTo>
                        <a:pt x="768" y="195"/>
                      </a:lnTo>
                      <a:lnTo>
                        <a:pt x="768" y="207"/>
                      </a:lnTo>
                      <a:lnTo>
                        <a:pt x="768" y="230"/>
                      </a:lnTo>
                      <a:lnTo>
                        <a:pt x="760" y="241"/>
                      </a:lnTo>
                      <a:lnTo>
                        <a:pt x="760" y="253"/>
                      </a:lnTo>
                      <a:lnTo>
                        <a:pt x="751" y="276"/>
                      </a:lnTo>
                      <a:lnTo>
                        <a:pt x="743" y="287"/>
                      </a:lnTo>
                      <a:lnTo>
                        <a:pt x="743" y="299"/>
                      </a:lnTo>
                      <a:lnTo>
                        <a:pt x="751" y="333"/>
                      </a:lnTo>
                      <a:lnTo>
                        <a:pt x="751" y="345"/>
                      </a:lnTo>
                      <a:lnTo>
                        <a:pt x="760" y="368"/>
                      </a:lnTo>
                      <a:lnTo>
                        <a:pt x="760" y="380"/>
                      </a:lnTo>
                      <a:lnTo>
                        <a:pt x="751" y="391"/>
                      </a:lnTo>
                      <a:lnTo>
                        <a:pt x="743" y="403"/>
                      </a:lnTo>
                      <a:lnTo>
                        <a:pt x="734" y="403"/>
                      </a:lnTo>
                      <a:lnTo>
                        <a:pt x="726" y="403"/>
                      </a:lnTo>
                      <a:lnTo>
                        <a:pt x="717" y="403"/>
                      </a:lnTo>
                      <a:lnTo>
                        <a:pt x="709" y="391"/>
                      </a:lnTo>
                      <a:lnTo>
                        <a:pt x="692" y="380"/>
                      </a:lnTo>
                      <a:lnTo>
                        <a:pt x="684" y="368"/>
                      </a:lnTo>
                      <a:lnTo>
                        <a:pt x="675" y="356"/>
                      </a:lnTo>
                      <a:lnTo>
                        <a:pt x="658" y="345"/>
                      </a:lnTo>
                      <a:lnTo>
                        <a:pt x="641" y="333"/>
                      </a:lnTo>
                      <a:lnTo>
                        <a:pt x="633" y="333"/>
                      </a:lnTo>
                      <a:lnTo>
                        <a:pt x="625" y="333"/>
                      </a:lnTo>
                      <a:lnTo>
                        <a:pt x="616" y="333"/>
                      </a:lnTo>
                      <a:lnTo>
                        <a:pt x="582" y="322"/>
                      </a:lnTo>
                      <a:lnTo>
                        <a:pt x="566" y="322"/>
                      </a:lnTo>
                      <a:lnTo>
                        <a:pt x="549" y="333"/>
                      </a:lnTo>
                      <a:lnTo>
                        <a:pt x="515" y="345"/>
                      </a:lnTo>
                      <a:lnTo>
                        <a:pt x="506" y="345"/>
                      </a:lnTo>
                      <a:lnTo>
                        <a:pt x="498" y="345"/>
                      </a:lnTo>
                      <a:lnTo>
                        <a:pt x="481" y="356"/>
                      </a:lnTo>
                      <a:lnTo>
                        <a:pt x="473" y="368"/>
                      </a:lnTo>
                      <a:lnTo>
                        <a:pt x="473" y="380"/>
                      </a:lnTo>
                      <a:lnTo>
                        <a:pt x="473" y="391"/>
                      </a:lnTo>
                      <a:lnTo>
                        <a:pt x="481" y="414"/>
                      </a:lnTo>
                      <a:lnTo>
                        <a:pt x="481" y="426"/>
                      </a:lnTo>
                      <a:lnTo>
                        <a:pt x="481" y="449"/>
                      </a:lnTo>
                      <a:lnTo>
                        <a:pt x="473" y="449"/>
                      </a:lnTo>
                      <a:lnTo>
                        <a:pt x="464" y="449"/>
                      </a:lnTo>
                      <a:lnTo>
                        <a:pt x="456" y="449"/>
                      </a:lnTo>
                      <a:lnTo>
                        <a:pt x="439" y="449"/>
                      </a:lnTo>
                      <a:lnTo>
                        <a:pt x="414" y="449"/>
                      </a:lnTo>
                      <a:lnTo>
                        <a:pt x="397" y="437"/>
                      </a:lnTo>
                      <a:lnTo>
                        <a:pt x="388" y="426"/>
                      </a:lnTo>
                      <a:lnTo>
                        <a:pt x="371" y="414"/>
                      </a:lnTo>
                      <a:lnTo>
                        <a:pt x="363" y="414"/>
                      </a:lnTo>
                      <a:lnTo>
                        <a:pt x="355" y="414"/>
                      </a:lnTo>
                      <a:lnTo>
                        <a:pt x="338" y="426"/>
                      </a:lnTo>
                      <a:lnTo>
                        <a:pt x="329" y="426"/>
                      </a:lnTo>
                      <a:lnTo>
                        <a:pt x="321" y="426"/>
                      </a:lnTo>
                      <a:lnTo>
                        <a:pt x="312" y="426"/>
                      </a:lnTo>
                      <a:lnTo>
                        <a:pt x="304" y="426"/>
                      </a:lnTo>
                      <a:lnTo>
                        <a:pt x="304" y="414"/>
                      </a:lnTo>
                      <a:lnTo>
                        <a:pt x="296" y="414"/>
                      </a:lnTo>
                      <a:lnTo>
                        <a:pt x="287" y="414"/>
                      </a:lnTo>
                      <a:lnTo>
                        <a:pt x="296" y="426"/>
                      </a:lnTo>
                      <a:lnTo>
                        <a:pt x="296" y="437"/>
                      </a:lnTo>
                      <a:lnTo>
                        <a:pt x="296" y="449"/>
                      </a:lnTo>
                      <a:lnTo>
                        <a:pt x="296" y="460"/>
                      </a:lnTo>
                      <a:lnTo>
                        <a:pt x="296" y="472"/>
                      </a:lnTo>
                      <a:lnTo>
                        <a:pt x="296" y="483"/>
                      </a:lnTo>
                      <a:lnTo>
                        <a:pt x="287" y="483"/>
                      </a:lnTo>
                      <a:lnTo>
                        <a:pt x="279" y="483"/>
                      </a:lnTo>
                      <a:lnTo>
                        <a:pt x="270" y="495"/>
                      </a:lnTo>
                      <a:lnTo>
                        <a:pt x="270" y="506"/>
                      </a:lnTo>
                      <a:lnTo>
                        <a:pt x="262" y="518"/>
                      </a:lnTo>
                      <a:lnTo>
                        <a:pt x="253" y="506"/>
                      </a:lnTo>
                      <a:lnTo>
                        <a:pt x="245" y="495"/>
                      </a:lnTo>
                      <a:lnTo>
                        <a:pt x="236" y="483"/>
                      </a:lnTo>
                      <a:lnTo>
                        <a:pt x="220" y="460"/>
                      </a:lnTo>
                      <a:lnTo>
                        <a:pt x="211" y="449"/>
                      </a:lnTo>
                      <a:lnTo>
                        <a:pt x="211" y="437"/>
                      </a:lnTo>
                      <a:lnTo>
                        <a:pt x="203" y="426"/>
                      </a:lnTo>
                      <a:lnTo>
                        <a:pt x="203" y="414"/>
                      </a:lnTo>
                      <a:lnTo>
                        <a:pt x="194" y="403"/>
                      </a:lnTo>
                      <a:lnTo>
                        <a:pt x="194" y="391"/>
                      </a:lnTo>
                      <a:lnTo>
                        <a:pt x="186" y="391"/>
                      </a:lnTo>
                      <a:lnTo>
                        <a:pt x="177" y="391"/>
                      </a:lnTo>
                      <a:lnTo>
                        <a:pt x="161" y="391"/>
                      </a:lnTo>
                      <a:lnTo>
                        <a:pt x="152" y="391"/>
                      </a:lnTo>
                      <a:lnTo>
                        <a:pt x="144" y="391"/>
                      </a:lnTo>
                      <a:lnTo>
                        <a:pt x="127" y="380"/>
                      </a:lnTo>
                      <a:lnTo>
                        <a:pt x="118" y="368"/>
                      </a:lnTo>
                      <a:lnTo>
                        <a:pt x="110" y="368"/>
                      </a:lnTo>
                      <a:lnTo>
                        <a:pt x="93" y="356"/>
                      </a:lnTo>
                      <a:lnTo>
                        <a:pt x="85" y="345"/>
                      </a:lnTo>
                      <a:lnTo>
                        <a:pt x="76" y="345"/>
                      </a:lnTo>
                      <a:lnTo>
                        <a:pt x="68" y="333"/>
                      </a:lnTo>
                      <a:lnTo>
                        <a:pt x="59" y="322"/>
                      </a:lnTo>
                      <a:lnTo>
                        <a:pt x="51" y="322"/>
                      </a:lnTo>
                      <a:lnTo>
                        <a:pt x="42" y="310"/>
                      </a:lnTo>
                      <a:lnTo>
                        <a:pt x="34" y="310"/>
                      </a:lnTo>
                      <a:lnTo>
                        <a:pt x="26" y="299"/>
                      </a:lnTo>
                      <a:lnTo>
                        <a:pt x="17" y="276"/>
                      </a:lnTo>
                      <a:lnTo>
                        <a:pt x="9" y="264"/>
                      </a:lnTo>
                      <a:lnTo>
                        <a:pt x="0" y="241"/>
                      </a:lnTo>
                      <a:lnTo>
                        <a:pt x="0" y="230"/>
                      </a:lnTo>
                      <a:lnTo>
                        <a:pt x="9" y="241"/>
                      </a:lnTo>
                      <a:lnTo>
                        <a:pt x="17" y="241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4879" name="Freeform 18"/>
                <p:cNvSpPr>
                  <a:spLocks/>
                </p:cNvSpPr>
                <p:nvPr/>
              </p:nvSpPr>
              <p:spPr bwMode="auto">
                <a:xfrm>
                  <a:off x="2019" y="2446"/>
                  <a:ext cx="768" cy="518"/>
                </a:xfrm>
                <a:custGeom>
                  <a:avLst/>
                  <a:gdLst>
                    <a:gd name="T0" fmla="*/ 0 w 768"/>
                    <a:gd name="T1" fmla="*/ 207 h 518"/>
                    <a:gd name="T2" fmla="*/ 17 w 768"/>
                    <a:gd name="T3" fmla="*/ 184 h 518"/>
                    <a:gd name="T4" fmla="*/ 51 w 768"/>
                    <a:gd name="T5" fmla="*/ 172 h 518"/>
                    <a:gd name="T6" fmla="*/ 85 w 768"/>
                    <a:gd name="T7" fmla="*/ 138 h 518"/>
                    <a:gd name="T8" fmla="*/ 135 w 768"/>
                    <a:gd name="T9" fmla="*/ 103 h 518"/>
                    <a:gd name="T10" fmla="*/ 203 w 768"/>
                    <a:gd name="T11" fmla="*/ 69 h 518"/>
                    <a:gd name="T12" fmla="*/ 228 w 768"/>
                    <a:gd name="T13" fmla="*/ 69 h 518"/>
                    <a:gd name="T14" fmla="*/ 253 w 768"/>
                    <a:gd name="T15" fmla="*/ 57 h 518"/>
                    <a:gd name="T16" fmla="*/ 270 w 768"/>
                    <a:gd name="T17" fmla="*/ 23 h 518"/>
                    <a:gd name="T18" fmla="*/ 312 w 768"/>
                    <a:gd name="T19" fmla="*/ 0 h 518"/>
                    <a:gd name="T20" fmla="*/ 363 w 768"/>
                    <a:gd name="T21" fmla="*/ 11 h 518"/>
                    <a:gd name="T22" fmla="*/ 414 w 768"/>
                    <a:gd name="T23" fmla="*/ 46 h 518"/>
                    <a:gd name="T24" fmla="*/ 464 w 768"/>
                    <a:gd name="T25" fmla="*/ 69 h 518"/>
                    <a:gd name="T26" fmla="*/ 515 w 768"/>
                    <a:gd name="T27" fmla="*/ 103 h 518"/>
                    <a:gd name="T28" fmla="*/ 540 w 768"/>
                    <a:gd name="T29" fmla="*/ 138 h 518"/>
                    <a:gd name="T30" fmla="*/ 523 w 768"/>
                    <a:gd name="T31" fmla="*/ 172 h 518"/>
                    <a:gd name="T32" fmla="*/ 523 w 768"/>
                    <a:gd name="T33" fmla="*/ 195 h 518"/>
                    <a:gd name="T34" fmla="*/ 549 w 768"/>
                    <a:gd name="T35" fmla="*/ 218 h 518"/>
                    <a:gd name="T36" fmla="*/ 582 w 768"/>
                    <a:gd name="T37" fmla="*/ 218 h 518"/>
                    <a:gd name="T38" fmla="*/ 633 w 768"/>
                    <a:gd name="T39" fmla="*/ 218 h 518"/>
                    <a:gd name="T40" fmla="*/ 684 w 768"/>
                    <a:gd name="T41" fmla="*/ 207 h 518"/>
                    <a:gd name="T42" fmla="*/ 726 w 768"/>
                    <a:gd name="T43" fmla="*/ 172 h 518"/>
                    <a:gd name="T44" fmla="*/ 760 w 768"/>
                    <a:gd name="T45" fmla="*/ 172 h 518"/>
                    <a:gd name="T46" fmla="*/ 768 w 768"/>
                    <a:gd name="T47" fmla="*/ 230 h 518"/>
                    <a:gd name="T48" fmla="*/ 751 w 768"/>
                    <a:gd name="T49" fmla="*/ 276 h 518"/>
                    <a:gd name="T50" fmla="*/ 751 w 768"/>
                    <a:gd name="T51" fmla="*/ 333 h 518"/>
                    <a:gd name="T52" fmla="*/ 760 w 768"/>
                    <a:gd name="T53" fmla="*/ 380 h 518"/>
                    <a:gd name="T54" fmla="*/ 734 w 768"/>
                    <a:gd name="T55" fmla="*/ 403 h 518"/>
                    <a:gd name="T56" fmla="*/ 709 w 768"/>
                    <a:gd name="T57" fmla="*/ 391 h 518"/>
                    <a:gd name="T58" fmla="*/ 675 w 768"/>
                    <a:gd name="T59" fmla="*/ 356 h 518"/>
                    <a:gd name="T60" fmla="*/ 633 w 768"/>
                    <a:gd name="T61" fmla="*/ 333 h 518"/>
                    <a:gd name="T62" fmla="*/ 582 w 768"/>
                    <a:gd name="T63" fmla="*/ 322 h 518"/>
                    <a:gd name="T64" fmla="*/ 515 w 768"/>
                    <a:gd name="T65" fmla="*/ 345 h 518"/>
                    <a:gd name="T66" fmla="*/ 481 w 768"/>
                    <a:gd name="T67" fmla="*/ 356 h 518"/>
                    <a:gd name="T68" fmla="*/ 473 w 768"/>
                    <a:gd name="T69" fmla="*/ 391 h 518"/>
                    <a:gd name="T70" fmla="*/ 481 w 768"/>
                    <a:gd name="T71" fmla="*/ 449 h 518"/>
                    <a:gd name="T72" fmla="*/ 456 w 768"/>
                    <a:gd name="T73" fmla="*/ 449 h 518"/>
                    <a:gd name="T74" fmla="*/ 397 w 768"/>
                    <a:gd name="T75" fmla="*/ 437 h 518"/>
                    <a:gd name="T76" fmla="*/ 363 w 768"/>
                    <a:gd name="T77" fmla="*/ 414 h 518"/>
                    <a:gd name="T78" fmla="*/ 329 w 768"/>
                    <a:gd name="T79" fmla="*/ 426 h 518"/>
                    <a:gd name="T80" fmla="*/ 304 w 768"/>
                    <a:gd name="T81" fmla="*/ 426 h 518"/>
                    <a:gd name="T82" fmla="*/ 287 w 768"/>
                    <a:gd name="T83" fmla="*/ 414 h 518"/>
                    <a:gd name="T84" fmla="*/ 296 w 768"/>
                    <a:gd name="T85" fmla="*/ 449 h 518"/>
                    <a:gd name="T86" fmla="*/ 296 w 768"/>
                    <a:gd name="T87" fmla="*/ 483 h 518"/>
                    <a:gd name="T88" fmla="*/ 270 w 768"/>
                    <a:gd name="T89" fmla="*/ 495 h 518"/>
                    <a:gd name="T90" fmla="*/ 253 w 768"/>
                    <a:gd name="T91" fmla="*/ 506 h 518"/>
                    <a:gd name="T92" fmla="*/ 220 w 768"/>
                    <a:gd name="T93" fmla="*/ 460 h 518"/>
                    <a:gd name="T94" fmla="*/ 203 w 768"/>
                    <a:gd name="T95" fmla="*/ 426 h 518"/>
                    <a:gd name="T96" fmla="*/ 194 w 768"/>
                    <a:gd name="T97" fmla="*/ 391 h 518"/>
                    <a:gd name="T98" fmla="*/ 161 w 768"/>
                    <a:gd name="T99" fmla="*/ 391 h 518"/>
                    <a:gd name="T100" fmla="*/ 127 w 768"/>
                    <a:gd name="T101" fmla="*/ 380 h 518"/>
                    <a:gd name="T102" fmla="*/ 93 w 768"/>
                    <a:gd name="T103" fmla="*/ 356 h 518"/>
                    <a:gd name="T104" fmla="*/ 68 w 768"/>
                    <a:gd name="T105" fmla="*/ 333 h 518"/>
                    <a:gd name="T106" fmla="*/ 42 w 768"/>
                    <a:gd name="T107" fmla="*/ 310 h 518"/>
                    <a:gd name="T108" fmla="*/ 17 w 768"/>
                    <a:gd name="T109" fmla="*/ 276 h 518"/>
                    <a:gd name="T110" fmla="*/ 0 w 768"/>
                    <a:gd name="T111" fmla="*/ 230 h 518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68" h="518">
                      <a:moveTo>
                        <a:pt x="17" y="241"/>
                      </a:moveTo>
                      <a:lnTo>
                        <a:pt x="9" y="230"/>
                      </a:lnTo>
                      <a:lnTo>
                        <a:pt x="0" y="207"/>
                      </a:lnTo>
                      <a:lnTo>
                        <a:pt x="0" y="195"/>
                      </a:lnTo>
                      <a:lnTo>
                        <a:pt x="9" y="184"/>
                      </a:lnTo>
                      <a:lnTo>
                        <a:pt x="17" y="184"/>
                      </a:lnTo>
                      <a:lnTo>
                        <a:pt x="26" y="184"/>
                      </a:lnTo>
                      <a:lnTo>
                        <a:pt x="42" y="184"/>
                      </a:lnTo>
                      <a:lnTo>
                        <a:pt x="51" y="172"/>
                      </a:lnTo>
                      <a:lnTo>
                        <a:pt x="59" y="161"/>
                      </a:lnTo>
                      <a:lnTo>
                        <a:pt x="68" y="149"/>
                      </a:lnTo>
                      <a:lnTo>
                        <a:pt x="85" y="138"/>
                      </a:lnTo>
                      <a:lnTo>
                        <a:pt x="93" y="126"/>
                      </a:lnTo>
                      <a:lnTo>
                        <a:pt x="110" y="115"/>
                      </a:lnTo>
                      <a:lnTo>
                        <a:pt x="135" y="103"/>
                      </a:lnTo>
                      <a:lnTo>
                        <a:pt x="152" y="92"/>
                      </a:lnTo>
                      <a:lnTo>
                        <a:pt x="169" y="80"/>
                      </a:lnTo>
                      <a:lnTo>
                        <a:pt x="203" y="69"/>
                      </a:lnTo>
                      <a:lnTo>
                        <a:pt x="211" y="69"/>
                      </a:lnTo>
                      <a:lnTo>
                        <a:pt x="220" y="69"/>
                      </a:lnTo>
                      <a:lnTo>
                        <a:pt x="228" y="69"/>
                      </a:lnTo>
                      <a:lnTo>
                        <a:pt x="236" y="69"/>
                      </a:lnTo>
                      <a:lnTo>
                        <a:pt x="245" y="57"/>
                      </a:lnTo>
                      <a:lnTo>
                        <a:pt x="253" y="57"/>
                      </a:lnTo>
                      <a:lnTo>
                        <a:pt x="262" y="46"/>
                      </a:lnTo>
                      <a:lnTo>
                        <a:pt x="262" y="34"/>
                      </a:lnTo>
                      <a:lnTo>
                        <a:pt x="270" y="23"/>
                      </a:lnTo>
                      <a:lnTo>
                        <a:pt x="279" y="11"/>
                      </a:lnTo>
                      <a:lnTo>
                        <a:pt x="304" y="0"/>
                      </a:lnTo>
                      <a:lnTo>
                        <a:pt x="312" y="0"/>
                      </a:lnTo>
                      <a:lnTo>
                        <a:pt x="321" y="0"/>
                      </a:lnTo>
                      <a:lnTo>
                        <a:pt x="346" y="11"/>
                      </a:lnTo>
                      <a:lnTo>
                        <a:pt x="363" y="11"/>
                      </a:lnTo>
                      <a:lnTo>
                        <a:pt x="380" y="23"/>
                      </a:lnTo>
                      <a:lnTo>
                        <a:pt x="405" y="46"/>
                      </a:lnTo>
                      <a:lnTo>
                        <a:pt x="414" y="46"/>
                      </a:lnTo>
                      <a:lnTo>
                        <a:pt x="431" y="57"/>
                      </a:lnTo>
                      <a:lnTo>
                        <a:pt x="456" y="69"/>
                      </a:lnTo>
                      <a:lnTo>
                        <a:pt x="464" y="69"/>
                      </a:lnTo>
                      <a:lnTo>
                        <a:pt x="481" y="80"/>
                      </a:lnTo>
                      <a:lnTo>
                        <a:pt x="506" y="103"/>
                      </a:lnTo>
                      <a:lnTo>
                        <a:pt x="515" y="103"/>
                      </a:lnTo>
                      <a:lnTo>
                        <a:pt x="523" y="115"/>
                      </a:lnTo>
                      <a:lnTo>
                        <a:pt x="540" y="126"/>
                      </a:lnTo>
                      <a:lnTo>
                        <a:pt x="540" y="138"/>
                      </a:lnTo>
                      <a:lnTo>
                        <a:pt x="532" y="149"/>
                      </a:lnTo>
                      <a:lnTo>
                        <a:pt x="532" y="161"/>
                      </a:lnTo>
                      <a:lnTo>
                        <a:pt x="523" y="172"/>
                      </a:lnTo>
                      <a:lnTo>
                        <a:pt x="515" y="184"/>
                      </a:lnTo>
                      <a:lnTo>
                        <a:pt x="523" y="184"/>
                      </a:lnTo>
                      <a:lnTo>
                        <a:pt x="523" y="195"/>
                      </a:lnTo>
                      <a:lnTo>
                        <a:pt x="532" y="207"/>
                      </a:lnTo>
                      <a:lnTo>
                        <a:pt x="540" y="218"/>
                      </a:lnTo>
                      <a:lnTo>
                        <a:pt x="549" y="218"/>
                      </a:lnTo>
                      <a:lnTo>
                        <a:pt x="557" y="218"/>
                      </a:lnTo>
                      <a:lnTo>
                        <a:pt x="566" y="218"/>
                      </a:lnTo>
                      <a:lnTo>
                        <a:pt x="582" y="218"/>
                      </a:lnTo>
                      <a:lnTo>
                        <a:pt x="608" y="218"/>
                      </a:lnTo>
                      <a:lnTo>
                        <a:pt x="616" y="218"/>
                      </a:lnTo>
                      <a:lnTo>
                        <a:pt x="633" y="218"/>
                      </a:lnTo>
                      <a:lnTo>
                        <a:pt x="650" y="218"/>
                      </a:lnTo>
                      <a:lnTo>
                        <a:pt x="675" y="207"/>
                      </a:lnTo>
                      <a:lnTo>
                        <a:pt x="684" y="207"/>
                      </a:lnTo>
                      <a:lnTo>
                        <a:pt x="692" y="195"/>
                      </a:lnTo>
                      <a:lnTo>
                        <a:pt x="709" y="184"/>
                      </a:lnTo>
                      <a:lnTo>
                        <a:pt x="726" y="172"/>
                      </a:lnTo>
                      <a:lnTo>
                        <a:pt x="743" y="161"/>
                      </a:lnTo>
                      <a:lnTo>
                        <a:pt x="751" y="161"/>
                      </a:lnTo>
                      <a:lnTo>
                        <a:pt x="760" y="172"/>
                      </a:lnTo>
                      <a:lnTo>
                        <a:pt x="768" y="195"/>
                      </a:lnTo>
                      <a:lnTo>
                        <a:pt x="768" y="207"/>
                      </a:lnTo>
                      <a:lnTo>
                        <a:pt x="768" y="230"/>
                      </a:lnTo>
                      <a:lnTo>
                        <a:pt x="760" y="241"/>
                      </a:lnTo>
                      <a:lnTo>
                        <a:pt x="760" y="253"/>
                      </a:lnTo>
                      <a:lnTo>
                        <a:pt x="751" y="276"/>
                      </a:lnTo>
                      <a:lnTo>
                        <a:pt x="743" y="287"/>
                      </a:lnTo>
                      <a:lnTo>
                        <a:pt x="743" y="299"/>
                      </a:lnTo>
                      <a:lnTo>
                        <a:pt x="751" y="333"/>
                      </a:lnTo>
                      <a:lnTo>
                        <a:pt x="751" y="345"/>
                      </a:lnTo>
                      <a:lnTo>
                        <a:pt x="760" y="368"/>
                      </a:lnTo>
                      <a:lnTo>
                        <a:pt x="760" y="380"/>
                      </a:lnTo>
                      <a:lnTo>
                        <a:pt x="751" y="391"/>
                      </a:lnTo>
                      <a:lnTo>
                        <a:pt x="743" y="403"/>
                      </a:lnTo>
                      <a:lnTo>
                        <a:pt x="734" y="403"/>
                      </a:lnTo>
                      <a:lnTo>
                        <a:pt x="726" y="403"/>
                      </a:lnTo>
                      <a:lnTo>
                        <a:pt x="717" y="403"/>
                      </a:lnTo>
                      <a:lnTo>
                        <a:pt x="709" y="391"/>
                      </a:lnTo>
                      <a:lnTo>
                        <a:pt x="692" y="380"/>
                      </a:lnTo>
                      <a:lnTo>
                        <a:pt x="684" y="368"/>
                      </a:lnTo>
                      <a:lnTo>
                        <a:pt x="675" y="356"/>
                      </a:lnTo>
                      <a:lnTo>
                        <a:pt x="658" y="345"/>
                      </a:lnTo>
                      <a:lnTo>
                        <a:pt x="641" y="333"/>
                      </a:lnTo>
                      <a:lnTo>
                        <a:pt x="633" y="333"/>
                      </a:lnTo>
                      <a:lnTo>
                        <a:pt x="625" y="333"/>
                      </a:lnTo>
                      <a:lnTo>
                        <a:pt x="616" y="333"/>
                      </a:lnTo>
                      <a:lnTo>
                        <a:pt x="582" y="322"/>
                      </a:lnTo>
                      <a:lnTo>
                        <a:pt x="566" y="322"/>
                      </a:lnTo>
                      <a:lnTo>
                        <a:pt x="549" y="333"/>
                      </a:lnTo>
                      <a:lnTo>
                        <a:pt x="515" y="345"/>
                      </a:lnTo>
                      <a:lnTo>
                        <a:pt x="506" y="345"/>
                      </a:lnTo>
                      <a:lnTo>
                        <a:pt x="498" y="345"/>
                      </a:lnTo>
                      <a:lnTo>
                        <a:pt x="481" y="356"/>
                      </a:lnTo>
                      <a:lnTo>
                        <a:pt x="473" y="368"/>
                      </a:lnTo>
                      <a:lnTo>
                        <a:pt x="473" y="380"/>
                      </a:lnTo>
                      <a:lnTo>
                        <a:pt x="473" y="391"/>
                      </a:lnTo>
                      <a:lnTo>
                        <a:pt x="481" y="414"/>
                      </a:lnTo>
                      <a:lnTo>
                        <a:pt x="481" y="426"/>
                      </a:lnTo>
                      <a:lnTo>
                        <a:pt x="481" y="449"/>
                      </a:lnTo>
                      <a:lnTo>
                        <a:pt x="473" y="449"/>
                      </a:lnTo>
                      <a:lnTo>
                        <a:pt x="464" y="449"/>
                      </a:lnTo>
                      <a:lnTo>
                        <a:pt x="456" y="449"/>
                      </a:lnTo>
                      <a:lnTo>
                        <a:pt x="439" y="449"/>
                      </a:lnTo>
                      <a:lnTo>
                        <a:pt x="414" y="449"/>
                      </a:lnTo>
                      <a:lnTo>
                        <a:pt x="397" y="437"/>
                      </a:lnTo>
                      <a:lnTo>
                        <a:pt x="388" y="426"/>
                      </a:lnTo>
                      <a:lnTo>
                        <a:pt x="371" y="414"/>
                      </a:lnTo>
                      <a:lnTo>
                        <a:pt x="363" y="414"/>
                      </a:lnTo>
                      <a:lnTo>
                        <a:pt x="355" y="414"/>
                      </a:lnTo>
                      <a:lnTo>
                        <a:pt x="338" y="426"/>
                      </a:lnTo>
                      <a:lnTo>
                        <a:pt x="329" y="426"/>
                      </a:lnTo>
                      <a:lnTo>
                        <a:pt x="321" y="426"/>
                      </a:lnTo>
                      <a:lnTo>
                        <a:pt x="312" y="426"/>
                      </a:lnTo>
                      <a:lnTo>
                        <a:pt x="304" y="426"/>
                      </a:lnTo>
                      <a:lnTo>
                        <a:pt x="304" y="414"/>
                      </a:lnTo>
                      <a:lnTo>
                        <a:pt x="296" y="414"/>
                      </a:lnTo>
                      <a:lnTo>
                        <a:pt x="287" y="414"/>
                      </a:lnTo>
                      <a:lnTo>
                        <a:pt x="296" y="426"/>
                      </a:lnTo>
                      <a:lnTo>
                        <a:pt x="296" y="437"/>
                      </a:lnTo>
                      <a:lnTo>
                        <a:pt x="296" y="449"/>
                      </a:lnTo>
                      <a:lnTo>
                        <a:pt x="296" y="460"/>
                      </a:lnTo>
                      <a:lnTo>
                        <a:pt x="296" y="472"/>
                      </a:lnTo>
                      <a:lnTo>
                        <a:pt x="296" y="483"/>
                      </a:lnTo>
                      <a:lnTo>
                        <a:pt x="287" y="483"/>
                      </a:lnTo>
                      <a:lnTo>
                        <a:pt x="279" y="483"/>
                      </a:lnTo>
                      <a:lnTo>
                        <a:pt x="270" y="495"/>
                      </a:lnTo>
                      <a:lnTo>
                        <a:pt x="270" y="506"/>
                      </a:lnTo>
                      <a:lnTo>
                        <a:pt x="262" y="518"/>
                      </a:lnTo>
                      <a:lnTo>
                        <a:pt x="253" y="506"/>
                      </a:lnTo>
                      <a:lnTo>
                        <a:pt x="245" y="495"/>
                      </a:lnTo>
                      <a:lnTo>
                        <a:pt x="236" y="483"/>
                      </a:lnTo>
                      <a:lnTo>
                        <a:pt x="220" y="460"/>
                      </a:lnTo>
                      <a:lnTo>
                        <a:pt x="211" y="449"/>
                      </a:lnTo>
                      <a:lnTo>
                        <a:pt x="211" y="437"/>
                      </a:lnTo>
                      <a:lnTo>
                        <a:pt x="203" y="426"/>
                      </a:lnTo>
                      <a:lnTo>
                        <a:pt x="203" y="414"/>
                      </a:lnTo>
                      <a:lnTo>
                        <a:pt x="194" y="403"/>
                      </a:lnTo>
                      <a:lnTo>
                        <a:pt x="194" y="391"/>
                      </a:lnTo>
                      <a:lnTo>
                        <a:pt x="186" y="391"/>
                      </a:lnTo>
                      <a:lnTo>
                        <a:pt x="177" y="391"/>
                      </a:lnTo>
                      <a:lnTo>
                        <a:pt x="161" y="391"/>
                      </a:lnTo>
                      <a:lnTo>
                        <a:pt x="152" y="391"/>
                      </a:lnTo>
                      <a:lnTo>
                        <a:pt x="144" y="391"/>
                      </a:lnTo>
                      <a:lnTo>
                        <a:pt x="127" y="380"/>
                      </a:lnTo>
                      <a:lnTo>
                        <a:pt x="118" y="368"/>
                      </a:lnTo>
                      <a:lnTo>
                        <a:pt x="110" y="368"/>
                      </a:lnTo>
                      <a:lnTo>
                        <a:pt x="93" y="356"/>
                      </a:lnTo>
                      <a:lnTo>
                        <a:pt x="85" y="345"/>
                      </a:lnTo>
                      <a:lnTo>
                        <a:pt x="76" y="345"/>
                      </a:lnTo>
                      <a:lnTo>
                        <a:pt x="68" y="333"/>
                      </a:lnTo>
                      <a:lnTo>
                        <a:pt x="59" y="322"/>
                      </a:lnTo>
                      <a:lnTo>
                        <a:pt x="51" y="322"/>
                      </a:lnTo>
                      <a:lnTo>
                        <a:pt x="42" y="310"/>
                      </a:lnTo>
                      <a:lnTo>
                        <a:pt x="34" y="310"/>
                      </a:lnTo>
                      <a:lnTo>
                        <a:pt x="26" y="299"/>
                      </a:lnTo>
                      <a:lnTo>
                        <a:pt x="17" y="276"/>
                      </a:lnTo>
                      <a:lnTo>
                        <a:pt x="9" y="264"/>
                      </a:lnTo>
                      <a:lnTo>
                        <a:pt x="0" y="241"/>
                      </a:lnTo>
                      <a:lnTo>
                        <a:pt x="0" y="230"/>
                      </a:lnTo>
                      <a:lnTo>
                        <a:pt x="9" y="241"/>
                      </a:lnTo>
                    </a:path>
                  </a:pathLst>
                </a:custGeom>
                <a:solidFill>
                  <a:srgbClr val="FF0066"/>
                </a:solidFill>
                <a:ln w="26988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4880" name="Oval 19"/>
                <p:cNvSpPr>
                  <a:spLocks noChangeArrowheads="1"/>
                </p:cNvSpPr>
                <p:nvPr/>
              </p:nvSpPr>
              <p:spPr bwMode="auto">
                <a:xfrm>
                  <a:off x="2104" y="2607"/>
                  <a:ext cx="33" cy="57"/>
                </a:xfrm>
                <a:prstGeom prst="ellipse">
                  <a:avLst/>
                </a:prstGeom>
                <a:solidFill>
                  <a:srgbClr val="FF0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endParaRPr lang="tr-TR" altLang="tr-TR"/>
                </a:p>
              </p:txBody>
            </p:sp>
            <p:sp>
              <p:nvSpPr>
                <p:cNvPr id="34881" name="Oval 20"/>
                <p:cNvSpPr>
                  <a:spLocks noChangeArrowheads="1"/>
                </p:cNvSpPr>
                <p:nvPr/>
              </p:nvSpPr>
              <p:spPr bwMode="auto">
                <a:xfrm>
                  <a:off x="2103" y="2603"/>
                  <a:ext cx="35" cy="65"/>
                </a:xfrm>
                <a:prstGeom prst="ellipse">
                  <a:avLst/>
                </a:prstGeom>
                <a:solidFill>
                  <a:srgbClr val="FF0066"/>
                </a:solidFill>
                <a:ln w="26988">
                  <a:solidFill>
                    <a:srgbClr val="232323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endParaRPr lang="tr-TR" altLang="tr-TR"/>
                </a:p>
              </p:txBody>
            </p:sp>
          </p:grpSp>
          <p:grpSp>
            <p:nvGrpSpPr>
              <p:cNvPr id="34869" name="Group 21"/>
              <p:cNvGrpSpPr>
                <a:grpSpLocks/>
              </p:cNvGrpSpPr>
              <p:nvPr/>
            </p:nvGrpSpPr>
            <p:grpSpPr bwMode="auto">
              <a:xfrm>
                <a:off x="2668" y="2500"/>
                <a:ext cx="424" cy="286"/>
                <a:chOff x="2728" y="2618"/>
                <a:chExt cx="582" cy="392"/>
              </a:xfrm>
            </p:grpSpPr>
            <p:sp>
              <p:nvSpPr>
                <p:cNvPr id="34875" name="Freeform 22"/>
                <p:cNvSpPr>
                  <a:spLocks/>
                </p:cNvSpPr>
                <p:nvPr/>
              </p:nvSpPr>
              <p:spPr bwMode="auto">
                <a:xfrm>
                  <a:off x="2728" y="2618"/>
                  <a:ext cx="582" cy="392"/>
                </a:xfrm>
                <a:custGeom>
                  <a:avLst/>
                  <a:gdLst>
                    <a:gd name="T0" fmla="*/ 582 w 582"/>
                    <a:gd name="T1" fmla="*/ 161 h 392"/>
                    <a:gd name="T2" fmla="*/ 574 w 582"/>
                    <a:gd name="T3" fmla="*/ 138 h 392"/>
                    <a:gd name="T4" fmla="*/ 557 w 582"/>
                    <a:gd name="T5" fmla="*/ 138 h 392"/>
                    <a:gd name="T6" fmla="*/ 531 w 582"/>
                    <a:gd name="T7" fmla="*/ 127 h 392"/>
                    <a:gd name="T8" fmla="*/ 506 w 582"/>
                    <a:gd name="T9" fmla="*/ 104 h 392"/>
                    <a:gd name="T10" fmla="*/ 464 w 582"/>
                    <a:gd name="T11" fmla="*/ 69 h 392"/>
                    <a:gd name="T12" fmla="*/ 422 w 582"/>
                    <a:gd name="T13" fmla="*/ 58 h 392"/>
                    <a:gd name="T14" fmla="*/ 388 w 582"/>
                    <a:gd name="T15" fmla="*/ 46 h 392"/>
                    <a:gd name="T16" fmla="*/ 380 w 582"/>
                    <a:gd name="T17" fmla="*/ 23 h 392"/>
                    <a:gd name="T18" fmla="*/ 354 w 582"/>
                    <a:gd name="T19" fmla="*/ 0 h 392"/>
                    <a:gd name="T20" fmla="*/ 321 w 582"/>
                    <a:gd name="T21" fmla="*/ 23 h 392"/>
                    <a:gd name="T22" fmla="*/ 278 w 582"/>
                    <a:gd name="T23" fmla="*/ 35 h 392"/>
                    <a:gd name="T24" fmla="*/ 236 w 582"/>
                    <a:gd name="T25" fmla="*/ 58 h 392"/>
                    <a:gd name="T26" fmla="*/ 202 w 582"/>
                    <a:gd name="T27" fmla="*/ 81 h 392"/>
                    <a:gd name="T28" fmla="*/ 177 w 582"/>
                    <a:gd name="T29" fmla="*/ 104 h 392"/>
                    <a:gd name="T30" fmla="*/ 177 w 582"/>
                    <a:gd name="T31" fmla="*/ 104 h 392"/>
                    <a:gd name="T32" fmla="*/ 186 w 582"/>
                    <a:gd name="T33" fmla="*/ 138 h 392"/>
                    <a:gd name="T34" fmla="*/ 194 w 582"/>
                    <a:gd name="T35" fmla="*/ 150 h 392"/>
                    <a:gd name="T36" fmla="*/ 160 w 582"/>
                    <a:gd name="T37" fmla="*/ 173 h 392"/>
                    <a:gd name="T38" fmla="*/ 110 w 582"/>
                    <a:gd name="T39" fmla="*/ 173 h 392"/>
                    <a:gd name="T40" fmla="*/ 67 w 582"/>
                    <a:gd name="T41" fmla="*/ 161 h 392"/>
                    <a:gd name="T42" fmla="*/ 42 w 582"/>
                    <a:gd name="T43" fmla="*/ 138 h 392"/>
                    <a:gd name="T44" fmla="*/ 34 w 582"/>
                    <a:gd name="T45" fmla="*/ 127 h 392"/>
                    <a:gd name="T46" fmla="*/ 17 w 582"/>
                    <a:gd name="T47" fmla="*/ 127 h 392"/>
                    <a:gd name="T48" fmla="*/ 8 w 582"/>
                    <a:gd name="T49" fmla="*/ 138 h 392"/>
                    <a:gd name="T50" fmla="*/ 8 w 582"/>
                    <a:gd name="T51" fmla="*/ 184 h 392"/>
                    <a:gd name="T52" fmla="*/ 17 w 582"/>
                    <a:gd name="T53" fmla="*/ 219 h 392"/>
                    <a:gd name="T54" fmla="*/ 25 w 582"/>
                    <a:gd name="T55" fmla="*/ 242 h 392"/>
                    <a:gd name="T56" fmla="*/ 17 w 582"/>
                    <a:gd name="T57" fmla="*/ 311 h 392"/>
                    <a:gd name="T58" fmla="*/ 42 w 582"/>
                    <a:gd name="T59" fmla="*/ 311 h 392"/>
                    <a:gd name="T60" fmla="*/ 84 w 582"/>
                    <a:gd name="T61" fmla="*/ 277 h 392"/>
                    <a:gd name="T62" fmla="*/ 126 w 582"/>
                    <a:gd name="T63" fmla="*/ 254 h 392"/>
                    <a:gd name="T64" fmla="*/ 169 w 582"/>
                    <a:gd name="T65" fmla="*/ 254 h 392"/>
                    <a:gd name="T66" fmla="*/ 211 w 582"/>
                    <a:gd name="T67" fmla="*/ 277 h 392"/>
                    <a:gd name="T68" fmla="*/ 228 w 582"/>
                    <a:gd name="T69" fmla="*/ 300 h 392"/>
                    <a:gd name="T70" fmla="*/ 219 w 582"/>
                    <a:gd name="T71" fmla="*/ 323 h 392"/>
                    <a:gd name="T72" fmla="*/ 228 w 582"/>
                    <a:gd name="T73" fmla="*/ 346 h 392"/>
                    <a:gd name="T74" fmla="*/ 270 w 582"/>
                    <a:gd name="T75" fmla="*/ 346 h 392"/>
                    <a:gd name="T76" fmla="*/ 304 w 582"/>
                    <a:gd name="T77" fmla="*/ 323 h 392"/>
                    <a:gd name="T78" fmla="*/ 329 w 582"/>
                    <a:gd name="T79" fmla="*/ 323 h 392"/>
                    <a:gd name="T80" fmla="*/ 346 w 582"/>
                    <a:gd name="T81" fmla="*/ 323 h 392"/>
                    <a:gd name="T82" fmla="*/ 363 w 582"/>
                    <a:gd name="T83" fmla="*/ 323 h 392"/>
                    <a:gd name="T84" fmla="*/ 363 w 582"/>
                    <a:gd name="T85" fmla="*/ 323 h 392"/>
                    <a:gd name="T86" fmla="*/ 354 w 582"/>
                    <a:gd name="T87" fmla="*/ 357 h 392"/>
                    <a:gd name="T88" fmla="*/ 363 w 582"/>
                    <a:gd name="T89" fmla="*/ 369 h 392"/>
                    <a:gd name="T90" fmla="*/ 371 w 582"/>
                    <a:gd name="T91" fmla="*/ 369 h 392"/>
                    <a:gd name="T92" fmla="*/ 380 w 582"/>
                    <a:gd name="T93" fmla="*/ 392 h 392"/>
                    <a:gd name="T94" fmla="*/ 396 w 582"/>
                    <a:gd name="T95" fmla="*/ 392 h 392"/>
                    <a:gd name="T96" fmla="*/ 405 w 582"/>
                    <a:gd name="T97" fmla="*/ 369 h 392"/>
                    <a:gd name="T98" fmla="*/ 430 w 582"/>
                    <a:gd name="T99" fmla="*/ 323 h 392"/>
                    <a:gd name="T100" fmla="*/ 447 w 582"/>
                    <a:gd name="T101" fmla="*/ 300 h 392"/>
                    <a:gd name="T102" fmla="*/ 464 w 582"/>
                    <a:gd name="T103" fmla="*/ 300 h 392"/>
                    <a:gd name="T104" fmla="*/ 489 w 582"/>
                    <a:gd name="T105" fmla="*/ 300 h 392"/>
                    <a:gd name="T106" fmla="*/ 515 w 582"/>
                    <a:gd name="T107" fmla="*/ 277 h 392"/>
                    <a:gd name="T108" fmla="*/ 540 w 582"/>
                    <a:gd name="T109" fmla="*/ 254 h 392"/>
                    <a:gd name="T110" fmla="*/ 548 w 582"/>
                    <a:gd name="T111" fmla="*/ 242 h 392"/>
                    <a:gd name="T112" fmla="*/ 557 w 582"/>
                    <a:gd name="T113" fmla="*/ 242 h 392"/>
                    <a:gd name="T114" fmla="*/ 574 w 582"/>
                    <a:gd name="T115" fmla="*/ 208 h 392"/>
                    <a:gd name="T116" fmla="*/ 582 w 582"/>
                    <a:gd name="T117" fmla="*/ 196 h 392"/>
                    <a:gd name="T118" fmla="*/ 582 w 582"/>
                    <a:gd name="T119" fmla="*/ 184 h 39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582" h="392">
                      <a:moveTo>
                        <a:pt x="574" y="184"/>
                      </a:moveTo>
                      <a:lnTo>
                        <a:pt x="582" y="173"/>
                      </a:lnTo>
                      <a:lnTo>
                        <a:pt x="582" y="161"/>
                      </a:lnTo>
                      <a:lnTo>
                        <a:pt x="582" y="150"/>
                      </a:lnTo>
                      <a:lnTo>
                        <a:pt x="574" y="138"/>
                      </a:lnTo>
                      <a:lnTo>
                        <a:pt x="565" y="138"/>
                      </a:lnTo>
                      <a:lnTo>
                        <a:pt x="557" y="138"/>
                      </a:lnTo>
                      <a:lnTo>
                        <a:pt x="548" y="138"/>
                      </a:lnTo>
                      <a:lnTo>
                        <a:pt x="531" y="127"/>
                      </a:lnTo>
                      <a:lnTo>
                        <a:pt x="523" y="115"/>
                      </a:lnTo>
                      <a:lnTo>
                        <a:pt x="515" y="115"/>
                      </a:lnTo>
                      <a:lnTo>
                        <a:pt x="506" y="104"/>
                      </a:lnTo>
                      <a:lnTo>
                        <a:pt x="498" y="92"/>
                      </a:lnTo>
                      <a:lnTo>
                        <a:pt x="472" y="81"/>
                      </a:lnTo>
                      <a:lnTo>
                        <a:pt x="464" y="69"/>
                      </a:lnTo>
                      <a:lnTo>
                        <a:pt x="456" y="69"/>
                      </a:lnTo>
                      <a:lnTo>
                        <a:pt x="439" y="58"/>
                      </a:lnTo>
                      <a:lnTo>
                        <a:pt x="422" y="58"/>
                      </a:lnTo>
                      <a:lnTo>
                        <a:pt x="396" y="58"/>
                      </a:lnTo>
                      <a:lnTo>
                        <a:pt x="388" y="46"/>
                      </a:lnTo>
                      <a:lnTo>
                        <a:pt x="388" y="35"/>
                      </a:lnTo>
                      <a:lnTo>
                        <a:pt x="380" y="23"/>
                      </a:lnTo>
                      <a:lnTo>
                        <a:pt x="371" y="12"/>
                      </a:lnTo>
                      <a:lnTo>
                        <a:pt x="354" y="0"/>
                      </a:lnTo>
                      <a:lnTo>
                        <a:pt x="346" y="0"/>
                      </a:lnTo>
                      <a:lnTo>
                        <a:pt x="337" y="12"/>
                      </a:lnTo>
                      <a:lnTo>
                        <a:pt x="321" y="23"/>
                      </a:lnTo>
                      <a:lnTo>
                        <a:pt x="312" y="23"/>
                      </a:lnTo>
                      <a:lnTo>
                        <a:pt x="304" y="23"/>
                      </a:lnTo>
                      <a:lnTo>
                        <a:pt x="278" y="35"/>
                      </a:lnTo>
                      <a:lnTo>
                        <a:pt x="270" y="35"/>
                      </a:lnTo>
                      <a:lnTo>
                        <a:pt x="261" y="46"/>
                      </a:lnTo>
                      <a:lnTo>
                        <a:pt x="236" y="58"/>
                      </a:lnTo>
                      <a:lnTo>
                        <a:pt x="228" y="58"/>
                      </a:lnTo>
                      <a:lnTo>
                        <a:pt x="219" y="69"/>
                      </a:lnTo>
                      <a:lnTo>
                        <a:pt x="202" y="81"/>
                      </a:lnTo>
                      <a:lnTo>
                        <a:pt x="194" y="81"/>
                      </a:lnTo>
                      <a:lnTo>
                        <a:pt x="186" y="92"/>
                      </a:lnTo>
                      <a:lnTo>
                        <a:pt x="177" y="104"/>
                      </a:lnTo>
                      <a:lnTo>
                        <a:pt x="177" y="115"/>
                      </a:lnTo>
                      <a:lnTo>
                        <a:pt x="177" y="127"/>
                      </a:lnTo>
                      <a:lnTo>
                        <a:pt x="186" y="138"/>
                      </a:lnTo>
                      <a:lnTo>
                        <a:pt x="194" y="150"/>
                      </a:lnTo>
                      <a:lnTo>
                        <a:pt x="186" y="161"/>
                      </a:lnTo>
                      <a:lnTo>
                        <a:pt x="169" y="173"/>
                      </a:lnTo>
                      <a:lnTo>
                        <a:pt x="160" y="173"/>
                      </a:lnTo>
                      <a:lnTo>
                        <a:pt x="135" y="173"/>
                      </a:lnTo>
                      <a:lnTo>
                        <a:pt x="118" y="173"/>
                      </a:lnTo>
                      <a:lnTo>
                        <a:pt x="110" y="173"/>
                      </a:lnTo>
                      <a:lnTo>
                        <a:pt x="93" y="173"/>
                      </a:lnTo>
                      <a:lnTo>
                        <a:pt x="67" y="161"/>
                      </a:lnTo>
                      <a:lnTo>
                        <a:pt x="59" y="150"/>
                      </a:lnTo>
                      <a:lnTo>
                        <a:pt x="42" y="138"/>
                      </a:lnTo>
                      <a:lnTo>
                        <a:pt x="34" y="127"/>
                      </a:lnTo>
                      <a:lnTo>
                        <a:pt x="25" y="127"/>
                      </a:lnTo>
                      <a:lnTo>
                        <a:pt x="17" y="127"/>
                      </a:lnTo>
                      <a:lnTo>
                        <a:pt x="8" y="127"/>
                      </a:lnTo>
                      <a:lnTo>
                        <a:pt x="8" y="138"/>
                      </a:lnTo>
                      <a:lnTo>
                        <a:pt x="0" y="150"/>
                      </a:lnTo>
                      <a:lnTo>
                        <a:pt x="0" y="161"/>
                      </a:lnTo>
                      <a:lnTo>
                        <a:pt x="8" y="184"/>
                      </a:lnTo>
                      <a:lnTo>
                        <a:pt x="17" y="196"/>
                      </a:lnTo>
                      <a:lnTo>
                        <a:pt x="17" y="219"/>
                      </a:lnTo>
                      <a:lnTo>
                        <a:pt x="25" y="231"/>
                      </a:lnTo>
                      <a:lnTo>
                        <a:pt x="25" y="242"/>
                      </a:lnTo>
                      <a:lnTo>
                        <a:pt x="17" y="265"/>
                      </a:lnTo>
                      <a:lnTo>
                        <a:pt x="8" y="300"/>
                      </a:lnTo>
                      <a:lnTo>
                        <a:pt x="17" y="311"/>
                      </a:lnTo>
                      <a:lnTo>
                        <a:pt x="25" y="311"/>
                      </a:lnTo>
                      <a:lnTo>
                        <a:pt x="34" y="311"/>
                      </a:lnTo>
                      <a:lnTo>
                        <a:pt x="42" y="311"/>
                      </a:lnTo>
                      <a:lnTo>
                        <a:pt x="59" y="300"/>
                      </a:lnTo>
                      <a:lnTo>
                        <a:pt x="67" y="288"/>
                      </a:lnTo>
                      <a:lnTo>
                        <a:pt x="84" y="277"/>
                      </a:lnTo>
                      <a:lnTo>
                        <a:pt x="101" y="265"/>
                      </a:lnTo>
                      <a:lnTo>
                        <a:pt x="110" y="254"/>
                      </a:lnTo>
                      <a:lnTo>
                        <a:pt x="126" y="254"/>
                      </a:lnTo>
                      <a:lnTo>
                        <a:pt x="143" y="254"/>
                      </a:lnTo>
                      <a:lnTo>
                        <a:pt x="152" y="254"/>
                      </a:lnTo>
                      <a:lnTo>
                        <a:pt x="169" y="254"/>
                      </a:lnTo>
                      <a:lnTo>
                        <a:pt x="194" y="265"/>
                      </a:lnTo>
                      <a:lnTo>
                        <a:pt x="202" y="265"/>
                      </a:lnTo>
                      <a:lnTo>
                        <a:pt x="211" y="277"/>
                      </a:lnTo>
                      <a:lnTo>
                        <a:pt x="228" y="288"/>
                      </a:lnTo>
                      <a:lnTo>
                        <a:pt x="228" y="300"/>
                      </a:lnTo>
                      <a:lnTo>
                        <a:pt x="228" y="311"/>
                      </a:lnTo>
                      <a:lnTo>
                        <a:pt x="219" y="323"/>
                      </a:lnTo>
                      <a:lnTo>
                        <a:pt x="219" y="334"/>
                      </a:lnTo>
                      <a:lnTo>
                        <a:pt x="228" y="346"/>
                      </a:lnTo>
                      <a:lnTo>
                        <a:pt x="236" y="346"/>
                      </a:lnTo>
                      <a:lnTo>
                        <a:pt x="253" y="346"/>
                      </a:lnTo>
                      <a:lnTo>
                        <a:pt x="270" y="346"/>
                      </a:lnTo>
                      <a:lnTo>
                        <a:pt x="278" y="334"/>
                      </a:lnTo>
                      <a:lnTo>
                        <a:pt x="287" y="334"/>
                      </a:lnTo>
                      <a:lnTo>
                        <a:pt x="304" y="323"/>
                      </a:lnTo>
                      <a:lnTo>
                        <a:pt x="312" y="323"/>
                      </a:lnTo>
                      <a:lnTo>
                        <a:pt x="321" y="323"/>
                      </a:lnTo>
                      <a:lnTo>
                        <a:pt x="329" y="323"/>
                      </a:lnTo>
                      <a:lnTo>
                        <a:pt x="337" y="323"/>
                      </a:lnTo>
                      <a:lnTo>
                        <a:pt x="346" y="323"/>
                      </a:lnTo>
                      <a:lnTo>
                        <a:pt x="354" y="323"/>
                      </a:lnTo>
                      <a:lnTo>
                        <a:pt x="363" y="323"/>
                      </a:lnTo>
                      <a:lnTo>
                        <a:pt x="363" y="334"/>
                      </a:lnTo>
                      <a:lnTo>
                        <a:pt x="354" y="346"/>
                      </a:lnTo>
                      <a:lnTo>
                        <a:pt x="354" y="357"/>
                      </a:lnTo>
                      <a:lnTo>
                        <a:pt x="354" y="369"/>
                      </a:lnTo>
                      <a:lnTo>
                        <a:pt x="363" y="369"/>
                      </a:lnTo>
                      <a:lnTo>
                        <a:pt x="371" y="369"/>
                      </a:lnTo>
                      <a:lnTo>
                        <a:pt x="371" y="380"/>
                      </a:lnTo>
                      <a:lnTo>
                        <a:pt x="380" y="392"/>
                      </a:lnTo>
                      <a:lnTo>
                        <a:pt x="388" y="392"/>
                      </a:lnTo>
                      <a:lnTo>
                        <a:pt x="396" y="392"/>
                      </a:lnTo>
                      <a:lnTo>
                        <a:pt x="405" y="369"/>
                      </a:lnTo>
                      <a:lnTo>
                        <a:pt x="413" y="357"/>
                      </a:lnTo>
                      <a:lnTo>
                        <a:pt x="422" y="346"/>
                      </a:lnTo>
                      <a:lnTo>
                        <a:pt x="430" y="323"/>
                      </a:lnTo>
                      <a:lnTo>
                        <a:pt x="430" y="311"/>
                      </a:lnTo>
                      <a:lnTo>
                        <a:pt x="447" y="300"/>
                      </a:lnTo>
                      <a:lnTo>
                        <a:pt x="456" y="300"/>
                      </a:lnTo>
                      <a:lnTo>
                        <a:pt x="464" y="300"/>
                      </a:lnTo>
                      <a:lnTo>
                        <a:pt x="472" y="300"/>
                      </a:lnTo>
                      <a:lnTo>
                        <a:pt x="489" y="300"/>
                      </a:lnTo>
                      <a:lnTo>
                        <a:pt x="498" y="288"/>
                      </a:lnTo>
                      <a:lnTo>
                        <a:pt x="515" y="277"/>
                      </a:lnTo>
                      <a:lnTo>
                        <a:pt x="523" y="265"/>
                      </a:lnTo>
                      <a:lnTo>
                        <a:pt x="540" y="254"/>
                      </a:lnTo>
                      <a:lnTo>
                        <a:pt x="548" y="242"/>
                      </a:lnTo>
                      <a:lnTo>
                        <a:pt x="557" y="242"/>
                      </a:lnTo>
                      <a:lnTo>
                        <a:pt x="565" y="231"/>
                      </a:lnTo>
                      <a:lnTo>
                        <a:pt x="574" y="208"/>
                      </a:lnTo>
                      <a:lnTo>
                        <a:pt x="582" y="196"/>
                      </a:lnTo>
                      <a:lnTo>
                        <a:pt x="582" y="184"/>
                      </a:lnTo>
                      <a:lnTo>
                        <a:pt x="574" y="184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4876" name="Oval 23"/>
                <p:cNvSpPr>
                  <a:spLocks noChangeArrowheads="1"/>
                </p:cNvSpPr>
                <p:nvPr/>
              </p:nvSpPr>
              <p:spPr bwMode="auto">
                <a:xfrm>
                  <a:off x="3217" y="2745"/>
                  <a:ext cx="34" cy="34"/>
                </a:xfrm>
                <a:prstGeom prst="ellipse">
                  <a:avLst/>
                </a:prstGeom>
                <a:solidFill>
                  <a:srgbClr val="232323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endParaRPr lang="tr-TR" altLang="tr-TR"/>
                </a:p>
              </p:txBody>
            </p:sp>
            <p:sp>
              <p:nvSpPr>
                <p:cNvPr id="34877" name="Oval 24"/>
                <p:cNvSpPr>
                  <a:spLocks noChangeArrowheads="1"/>
                </p:cNvSpPr>
                <p:nvPr/>
              </p:nvSpPr>
              <p:spPr bwMode="auto">
                <a:xfrm>
                  <a:off x="3217" y="2741"/>
                  <a:ext cx="34" cy="42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endParaRPr lang="tr-TR" altLang="tr-TR"/>
                </a:p>
              </p:txBody>
            </p:sp>
          </p:grpSp>
          <p:grpSp>
            <p:nvGrpSpPr>
              <p:cNvPr id="34870" name="Group 25"/>
              <p:cNvGrpSpPr>
                <a:grpSpLocks/>
              </p:cNvGrpSpPr>
              <p:nvPr/>
            </p:nvGrpSpPr>
            <p:grpSpPr bwMode="auto">
              <a:xfrm>
                <a:off x="3077" y="2425"/>
                <a:ext cx="412" cy="277"/>
                <a:chOff x="3361" y="2515"/>
                <a:chExt cx="565" cy="380"/>
              </a:xfrm>
            </p:grpSpPr>
            <p:sp>
              <p:nvSpPr>
                <p:cNvPr id="34871" name="Freeform 26"/>
                <p:cNvSpPr>
                  <a:spLocks/>
                </p:cNvSpPr>
                <p:nvPr/>
              </p:nvSpPr>
              <p:spPr bwMode="auto">
                <a:xfrm>
                  <a:off x="3361" y="2515"/>
                  <a:ext cx="565" cy="380"/>
                </a:xfrm>
                <a:custGeom>
                  <a:avLst/>
                  <a:gdLst>
                    <a:gd name="T0" fmla="*/ 557 w 565"/>
                    <a:gd name="T1" fmla="*/ 149 h 380"/>
                    <a:gd name="T2" fmla="*/ 540 w 565"/>
                    <a:gd name="T3" fmla="*/ 138 h 380"/>
                    <a:gd name="T4" fmla="*/ 523 w 565"/>
                    <a:gd name="T5" fmla="*/ 126 h 380"/>
                    <a:gd name="T6" fmla="*/ 481 w 565"/>
                    <a:gd name="T7" fmla="*/ 80 h 380"/>
                    <a:gd name="T8" fmla="*/ 438 w 565"/>
                    <a:gd name="T9" fmla="*/ 57 h 380"/>
                    <a:gd name="T10" fmla="*/ 396 w 565"/>
                    <a:gd name="T11" fmla="*/ 57 h 380"/>
                    <a:gd name="T12" fmla="*/ 379 w 565"/>
                    <a:gd name="T13" fmla="*/ 46 h 380"/>
                    <a:gd name="T14" fmla="*/ 371 w 565"/>
                    <a:gd name="T15" fmla="*/ 34 h 380"/>
                    <a:gd name="T16" fmla="*/ 362 w 565"/>
                    <a:gd name="T17" fmla="*/ 23 h 380"/>
                    <a:gd name="T18" fmla="*/ 337 w 565"/>
                    <a:gd name="T19" fmla="*/ 0 h 380"/>
                    <a:gd name="T20" fmla="*/ 303 w 565"/>
                    <a:gd name="T21" fmla="*/ 11 h 380"/>
                    <a:gd name="T22" fmla="*/ 261 w 565"/>
                    <a:gd name="T23" fmla="*/ 34 h 380"/>
                    <a:gd name="T24" fmla="*/ 227 w 565"/>
                    <a:gd name="T25" fmla="*/ 57 h 380"/>
                    <a:gd name="T26" fmla="*/ 194 w 565"/>
                    <a:gd name="T27" fmla="*/ 69 h 380"/>
                    <a:gd name="T28" fmla="*/ 160 w 565"/>
                    <a:gd name="T29" fmla="*/ 92 h 380"/>
                    <a:gd name="T30" fmla="*/ 168 w 565"/>
                    <a:gd name="T31" fmla="*/ 115 h 380"/>
                    <a:gd name="T32" fmla="*/ 177 w 565"/>
                    <a:gd name="T33" fmla="*/ 138 h 380"/>
                    <a:gd name="T34" fmla="*/ 177 w 565"/>
                    <a:gd name="T35" fmla="*/ 149 h 380"/>
                    <a:gd name="T36" fmla="*/ 160 w 565"/>
                    <a:gd name="T37" fmla="*/ 161 h 380"/>
                    <a:gd name="T38" fmla="*/ 109 w 565"/>
                    <a:gd name="T39" fmla="*/ 161 h 380"/>
                    <a:gd name="T40" fmla="*/ 59 w 565"/>
                    <a:gd name="T41" fmla="*/ 149 h 380"/>
                    <a:gd name="T42" fmla="*/ 25 w 565"/>
                    <a:gd name="T43" fmla="*/ 126 h 380"/>
                    <a:gd name="T44" fmla="*/ 0 w 565"/>
                    <a:gd name="T45" fmla="*/ 126 h 380"/>
                    <a:gd name="T46" fmla="*/ 0 w 565"/>
                    <a:gd name="T47" fmla="*/ 161 h 380"/>
                    <a:gd name="T48" fmla="*/ 8 w 565"/>
                    <a:gd name="T49" fmla="*/ 207 h 380"/>
                    <a:gd name="T50" fmla="*/ 17 w 565"/>
                    <a:gd name="T51" fmla="*/ 230 h 380"/>
                    <a:gd name="T52" fmla="*/ 0 w 565"/>
                    <a:gd name="T53" fmla="*/ 287 h 380"/>
                    <a:gd name="T54" fmla="*/ 17 w 565"/>
                    <a:gd name="T55" fmla="*/ 299 h 380"/>
                    <a:gd name="T56" fmla="*/ 50 w 565"/>
                    <a:gd name="T57" fmla="*/ 287 h 380"/>
                    <a:gd name="T58" fmla="*/ 84 w 565"/>
                    <a:gd name="T59" fmla="*/ 253 h 380"/>
                    <a:gd name="T60" fmla="*/ 101 w 565"/>
                    <a:gd name="T61" fmla="*/ 241 h 380"/>
                    <a:gd name="T62" fmla="*/ 143 w 565"/>
                    <a:gd name="T63" fmla="*/ 241 h 380"/>
                    <a:gd name="T64" fmla="*/ 185 w 565"/>
                    <a:gd name="T65" fmla="*/ 253 h 380"/>
                    <a:gd name="T66" fmla="*/ 202 w 565"/>
                    <a:gd name="T67" fmla="*/ 264 h 380"/>
                    <a:gd name="T68" fmla="*/ 211 w 565"/>
                    <a:gd name="T69" fmla="*/ 287 h 380"/>
                    <a:gd name="T70" fmla="*/ 202 w 565"/>
                    <a:gd name="T71" fmla="*/ 311 h 380"/>
                    <a:gd name="T72" fmla="*/ 211 w 565"/>
                    <a:gd name="T73" fmla="*/ 334 h 380"/>
                    <a:gd name="T74" fmla="*/ 261 w 565"/>
                    <a:gd name="T75" fmla="*/ 334 h 380"/>
                    <a:gd name="T76" fmla="*/ 295 w 565"/>
                    <a:gd name="T77" fmla="*/ 311 h 380"/>
                    <a:gd name="T78" fmla="*/ 312 w 565"/>
                    <a:gd name="T79" fmla="*/ 311 h 380"/>
                    <a:gd name="T80" fmla="*/ 329 w 565"/>
                    <a:gd name="T81" fmla="*/ 311 h 380"/>
                    <a:gd name="T82" fmla="*/ 346 w 565"/>
                    <a:gd name="T83" fmla="*/ 299 h 380"/>
                    <a:gd name="T84" fmla="*/ 346 w 565"/>
                    <a:gd name="T85" fmla="*/ 322 h 380"/>
                    <a:gd name="T86" fmla="*/ 346 w 565"/>
                    <a:gd name="T87" fmla="*/ 345 h 380"/>
                    <a:gd name="T88" fmla="*/ 354 w 565"/>
                    <a:gd name="T89" fmla="*/ 357 h 380"/>
                    <a:gd name="T90" fmla="*/ 362 w 565"/>
                    <a:gd name="T91" fmla="*/ 380 h 380"/>
                    <a:gd name="T92" fmla="*/ 371 w 565"/>
                    <a:gd name="T93" fmla="*/ 380 h 380"/>
                    <a:gd name="T94" fmla="*/ 388 w 565"/>
                    <a:gd name="T95" fmla="*/ 357 h 380"/>
                    <a:gd name="T96" fmla="*/ 405 w 565"/>
                    <a:gd name="T97" fmla="*/ 334 h 380"/>
                    <a:gd name="T98" fmla="*/ 413 w 565"/>
                    <a:gd name="T99" fmla="*/ 299 h 380"/>
                    <a:gd name="T100" fmla="*/ 430 w 565"/>
                    <a:gd name="T101" fmla="*/ 287 h 380"/>
                    <a:gd name="T102" fmla="*/ 455 w 565"/>
                    <a:gd name="T103" fmla="*/ 287 h 380"/>
                    <a:gd name="T104" fmla="*/ 481 w 565"/>
                    <a:gd name="T105" fmla="*/ 276 h 380"/>
                    <a:gd name="T106" fmla="*/ 497 w 565"/>
                    <a:gd name="T107" fmla="*/ 253 h 380"/>
                    <a:gd name="T108" fmla="*/ 514 w 565"/>
                    <a:gd name="T109" fmla="*/ 241 h 380"/>
                    <a:gd name="T110" fmla="*/ 540 w 565"/>
                    <a:gd name="T111" fmla="*/ 218 h 380"/>
                    <a:gd name="T112" fmla="*/ 557 w 565"/>
                    <a:gd name="T113" fmla="*/ 195 h 380"/>
                    <a:gd name="T114" fmla="*/ 565 w 565"/>
                    <a:gd name="T115" fmla="*/ 172 h 380"/>
                    <a:gd name="T116" fmla="*/ 548 w 565"/>
                    <a:gd name="T117" fmla="*/ 184 h 38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565" h="380">
                      <a:moveTo>
                        <a:pt x="548" y="184"/>
                      </a:moveTo>
                      <a:lnTo>
                        <a:pt x="557" y="161"/>
                      </a:lnTo>
                      <a:lnTo>
                        <a:pt x="557" y="149"/>
                      </a:lnTo>
                      <a:lnTo>
                        <a:pt x="557" y="138"/>
                      </a:lnTo>
                      <a:lnTo>
                        <a:pt x="548" y="138"/>
                      </a:lnTo>
                      <a:lnTo>
                        <a:pt x="540" y="138"/>
                      </a:lnTo>
                      <a:lnTo>
                        <a:pt x="531" y="138"/>
                      </a:lnTo>
                      <a:lnTo>
                        <a:pt x="523" y="126"/>
                      </a:lnTo>
                      <a:lnTo>
                        <a:pt x="506" y="103"/>
                      </a:lnTo>
                      <a:lnTo>
                        <a:pt x="489" y="92"/>
                      </a:lnTo>
                      <a:lnTo>
                        <a:pt x="481" y="80"/>
                      </a:lnTo>
                      <a:lnTo>
                        <a:pt x="455" y="69"/>
                      </a:lnTo>
                      <a:lnTo>
                        <a:pt x="447" y="57"/>
                      </a:lnTo>
                      <a:lnTo>
                        <a:pt x="438" y="57"/>
                      </a:lnTo>
                      <a:lnTo>
                        <a:pt x="413" y="57"/>
                      </a:lnTo>
                      <a:lnTo>
                        <a:pt x="405" y="57"/>
                      </a:lnTo>
                      <a:lnTo>
                        <a:pt x="396" y="57"/>
                      </a:lnTo>
                      <a:lnTo>
                        <a:pt x="388" y="57"/>
                      </a:lnTo>
                      <a:lnTo>
                        <a:pt x="379" y="46"/>
                      </a:lnTo>
                      <a:lnTo>
                        <a:pt x="371" y="34"/>
                      </a:lnTo>
                      <a:lnTo>
                        <a:pt x="371" y="23"/>
                      </a:lnTo>
                      <a:lnTo>
                        <a:pt x="362" y="23"/>
                      </a:lnTo>
                      <a:lnTo>
                        <a:pt x="354" y="11"/>
                      </a:lnTo>
                      <a:lnTo>
                        <a:pt x="337" y="0"/>
                      </a:lnTo>
                      <a:lnTo>
                        <a:pt x="329" y="0"/>
                      </a:lnTo>
                      <a:lnTo>
                        <a:pt x="320" y="0"/>
                      </a:lnTo>
                      <a:lnTo>
                        <a:pt x="303" y="11"/>
                      </a:lnTo>
                      <a:lnTo>
                        <a:pt x="295" y="11"/>
                      </a:lnTo>
                      <a:lnTo>
                        <a:pt x="287" y="23"/>
                      </a:lnTo>
                      <a:lnTo>
                        <a:pt x="261" y="34"/>
                      </a:lnTo>
                      <a:lnTo>
                        <a:pt x="253" y="34"/>
                      </a:lnTo>
                      <a:lnTo>
                        <a:pt x="244" y="46"/>
                      </a:lnTo>
                      <a:lnTo>
                        <a:pt x="227" y="57"/>
                      </a:lnTo>
                      <a:lnTo>
                        <a:pt x="219" y="57"/>
                      </a:lnTo>
                      <a:lnTo>
                        <a:pt x="211" y="69"/>
                      </a:lnTo>
                      <a:lnTo>
                        <a:pt x="194" y="69"/>
                      </a:lnTo>
                      <a:lnTo>
                        <a:pt x="185" y="69"/>
                      </a:lnTo>
                      <a:lnTo>
                        <a:pt x="177" y="80"/>
                      </a:lnTo>
                      <a:lnTo>
                        <a:pt x="160" y="92"/>
                      </a:lnTo>
                      <a:lnTo>
                        <a:pt x="160" y="103"/>
                      </a:lnTo>
                      <a:lnTo>
                        <a:pt x="168" y="115"/>
                      </a:lnTo>
                      <a:lnTo>
                        <a:pt x="177" y="126"/>
                      </a:lnTo>
                      <a:lnTo>
                        <a:pt x="177" y="138"/>
                      </a:lnTo>
                      <a:lnTo>
                        <a:pt x="177" y="149"/>
                      </a:lnTo>
                      <a:lnTo>
                        <a:pt x="160" y="161"/>
                      </a:lnTo>
                      <a:lnTo>
                        <a:pt x="143" y="161"/>
                      </a:lnTo>
                      <a:lnTo>
                        <a:pt x="126" y="161"/>
                      </a:lnTo>
                      <a:lnTo>
                        <a:pt x="109" y="161"/>
                      </a:lnTo>
                      <a:lnTo>
                        <a:pt x="101" y="161"/>
                      </a:lnTo>
                      <a:lnTo>
                        <a:pt x="84" y="161"/>
                      </a:lnTo>
                      <a:lnTo>
                        <a:pt x="59" y="149"/>
                      </a:lnTo>
                      <a:lnTo>
                        <a:pt x="50" y="138"/>
                      </a:lnTo>
                      <a:lnTo>
                        <a:pt x="25" y="126"/>
                      </a:lnTo>
                      <a:lnTo>
                        <a:pt x="17" y="115"/>
                      </a:lnTo>
                      <a:lnTo>
                        <a:pt x="8" y="115"/>
                      </a:lnTo>
                      <a:lnTo>
                        <a:pt x="0" y="126"/>
                      </a:lnTo>
                      <a:lnTo>
                        <a:pt x="0" y="138"/>
                      </a:lnTo>
                      <a:lnTo>
                        <a:pt x="0" y="149"/>
                      </a:lnTo>
                      <a:lnTo>
                        <a:pt x="0" y="161"/>
                      </a:lnTo>
                      <a:lnTo>
                        <a:pt x="0" y="172"/>
                      </a:lnTo>
                      <a:lnTo>
                        <a:pt x="8" y="184"/>
                      </a:lnTo>
                      <a:lnTo>
                        <a:pt x="8" y="207"/>
                      </a:lnTo>
                      <a:lnTo>
                        <a:pt x="17" y="218"/>
                      </a:lnTo>
                      <a:lnTo>
                        <a:pt x="17" y="230"/>
                      </a:lnTo>
                      <a:lnTo>
                        <a:pt x="8" y="253"/>
                      </a:lnTo>
                      <a:lnTo>
                        <a:pt x="8" y="264"/>
                      </a:lnTo>
                      <a:lnTo>
                        <a:pt x="0" y="287"/>
                      </a:lnTo>
                      <a:lnTo>
                        <a:pt x="8" y="299"/>
                      </a:lnTo>
                      <a:lnTo>
                        <a:pt x="17" y="299"/>
                      </a:lnTo>
                      <a:lnTo>
                        <a:pt x="25" y="299"/>
                      </a:lnTo>
                      <a:lnTo>
                        <a:pt x="33" y="299"/>
                      </a:lnTo>
                      <a:lnTo>
                        <a:pt x="50" y="287"/>
                      </a:lnTo>
                      <a:lnTo>
                        <a:pt x="59" y="276"/>
                      </a:lnTo>
                      <a:lnTo>
                        <a:pt x="67" y="264"/>
                      </a:lnTo>
                      <a:lnTo>
                        <a:pt x="84" y="253"/>
                      </a:lnTo>
                      <a:lnTo>
                        <a:pt x="93" y="241"/>
                      </a:lnTo>
                      <a:lnTo>
                        <a:pt x="101" y="241"/>
                      </a:lnTo>
                      <a:lnTo>
                        <a:pt x="109" y="241"/>
                      </a:lnTo>
                      <a:lnTo>
                        <a:pt x="135" y="241"/>
                      </a:lnTo>
                      <a:lnTo>
                        <a:pt x="143" y="241"/>
                      </a:lnTo>
                      <a:lnTo>
                        <a:pt x="160" y="241"/>
                      </a:lnTo>
                      <a:lnTo>
                        <a:pt x="177" y="253"/>
                      </a:lnTo>
                      <a:lnTo>
                        <a:pt x="185" y="253"/>
                      </a:lnTo>
                      <a:lnTo>
                        <a:pt x="202" y="264"/>
                      </a:lnTo>
                      <a:lnTo>
                        <a:pt x="211" y="276"/>
                      </a:lnTo>
                      <a:lnTo>
                        <a:pt x="211" y="287"/>
                      </a:lnTo>
                      <a:lnTo>
                        <a:pt x="211" y="299"/>
                      </a:lnTo>
                      <a:lnTo>
                        <a:pt x="202" y="311"/>
                      </a:lnTo>
                      <a:lnTo>
                        <a:pt x="202" y="322"/>
                      </a:lnTo>
                      <a:lnTo>
                        <a:pt x="211" y="334"/>
                      </a:lnTo>
                      <a:lnTo>
                        <a:pt x="219" y="334"/>
                      </a:lnTo>
                      <a:lnTo>
                        <a:pt x="236" y="334"/>
                      </a:lnTo>
                      <a:lnTo>
                        <a:pt x="261" y="334"/>
                      </a:lnTo>
                      <a:lnTo>
                        <a:pt x="270" y="322"/>
                      </a:lnTo>
                      <a:lnTo>
                        <a:pt x="278" y="322"/>
                      </a:lnTo>
                      <a:lnTo>
                        <a:pt x="295" y="311"/>
                      </a:lnTo>
                      <a:lnTo>
                        <a:pt x="303" y="311"/>
                      </a:lnTo>
                      <a:lnTo>
                        <a:pt x="312" y="311"/>
                      </a:lnTo>
                      <a:lnTo>
                        <a:pt x="320" y="311"/>
                      </a:lnTo>
                      <a:lnTo>
                        <a:pt x="329" y="311"/>
                      </a:lnTo>
                      <a:lnTo>
                        <a:pt x="337" y="311"/>
                      </a:lnTo>
                      <a:lnTo>
                        <a:pt x="346" y="299"/>
                      </a:lnTo>
                      <a:lnTo>
                        <a:pt x="346" y="311"/>
                      </a:lnTo>
                      <a:lnTo>
                        <a:pt x="346" y="322"/>
                      </a:lnTo>
                      <a:lnTo>
                        <a:pt x="346" y="334"/>
                      </a:lnTo>
                      <a:lnTo>
                        <a:pt x="346" y="345"/>
                      </a:lnTo>
                      <a:lnTo>
                        <a:pt x="346" y="357"/>
                      </a:lnTo>
                      <a:lnTo>
                        <a:pt x="354" y="357"/>
                      </a:lnTo>
                      <a:lnTo>
                        <a:pt x="362" y="368"/>
                      </a:lnTo>
                      <a:lnTo>
                        <a:pt x="362" y="380"/>
                      </a:lnTo>
                      <a:lnTo>
                        <a:pt x="371" y="380"/>
                      </a:lnTo>
                      <a:lnTo>
                        <a:pt x="379" y="368"/>
                      </a:lnTo>
                      <a:lnTo>
                        <a:pt x="388" y="357"/>
                      </a:lnTo>
                      <a:lnTo>
                        <a:pt x="396" y="345"/>
                      </a:lnTo>
                      <a:lnTo>
                        <a:pt x="405" y="334"/>
                      </a:lnTo>
                      <a:lnTo>
                        <a:pt x="413" y="322"/>
                      </a:lnTo>
                      <a:lnTo>
                        <a:pt x="413" y="311"/>
                      </a:lnTo>
                      <a:lnTo>
                        <a:pt x="413" y="299"/>
                      </a:lnTo>
                      <a:lnTo>
                        <a:pt x="413" y="287"/>
                      </a:lnTo>
                      <a:lnTo>
                        <a:pt x="422" y="287"/>
                      </a:lnTo>
                      <a:lnTo>
                        <a:pt x="430" y="287"/>
                      </a:lnTo>
                      <a:lnTo>
                        <a:pt x="438" y="287"/>
                      </a:lnTo>
                      <a:lnTo>
                        <a:pt x="447" y="287"/>
                      </a:lnTo>
                      <a:lnTo>
                        <a:pt x="455" y="287"/>
                      </a:lnTo>
                      <a:lnTo>
                        <a:pt x="464" y="287"/>
                      </a:lnTo>
                      <a:lnTo>
                        <a:pt x="472" y="276"/>
                      </a:lnTo>
                      <a:lnTo>
                        <a:pt x="481" y="276"/>
                      </a:lnTo>
                      <a:lnTo>
                        <a:pt x="489" y="264"/>
                      </a:lnTo>
                      <a:lnTo>
                        <a:pt x="497" y="253"/>
                      </a:lnTo>
                      <a:lnTo>
                        <a:pt x="514" y="241"/>
                      </a:lnTo>
                      <a:lnTo>
                        <a:pt x="531" y="230"/>
                      </a:lnTo>
                      <a:lnTo>
                        <a:pt x="540" y="218"/>
                      </a:lnTo>
                      <a:lnTo>
                        <a:pt x="548" y="207"/>
                      </a:lnTo>
                      <a:lnTo>
                        <a:pt x="557" y="195"/>
                      </a:lnTo>
                      <a:lnTo>
                        <a:pt x="565" y="172"/>
                      </a:lnTo>
                      <a:lnTo>
                        <a:pt x="557" y="172"/>
                      </a:lnTo>
                      <a:lnTo>
                        <a:pt x="548" y="184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4872" name="Freeform 27"/>
                <p:cNvSpPr>
                  <a:spLocks/>
                </p:cNvSpPr>
                <p:nvPr/>
              </p:nvSpPr>
              <p:spPr bwMode="auto">
                <a:xfrm>
                  <a:off x="3361" y="2515"/>
                  <a:ext cx="565" cy="380"/>
                </a:xfrm>
                <a:custGeom>
                  <a:avLst/>
                  <a:gdLst>
                    <a:gd name="T0" fmla="*/ 557 w 565"/>
                    <a:gd name="T1" fmla="*/ 149 h 380"/>
                    <a:gd name="T2" fmla="*/ 540 w 565"/>
                    <a:gd name="T3" fmla="*/ 138 h 380"/>
                    <a:gd name="T4" fmla="*/ 506 w 565"/>
                    <a:gd name="T5" fmla="*/ 103 h 380"/>
                    <a:gd name="T6" fmla="*/ 455 w 565"/>
                    <a:gd name="T7" fmla="*/ 69 h 380"/>
                    <a:gd name="T8" fmla="*/ 413 w 565"/>
                    <a:gd name="T9" fmla="*/ 57 h 380"/>
                    <a:gd name="T10" fmla="*/ 388 w 565"/>
                    <a:gd name="T11" fmla="*/ 57 h 380"/>
                    <a:gd name="T12" fmla="*/ 371 w 565"/>
                    <a:gd name="T13" fmla="*/ 23 h 380"/>
                    <a:gd name="T14" fmla="*/ 337 w 565"/>
                    <a:gd name="T15" fmla="*/ 0 h 380"/>
                    <a:gd name="T16" fmla="*/ 303 w 565"/>
                    <a:gd name="T17" fmla="*/ 11 h 380"/>
                    <a:gd name="T18" fmla="*/ 261 w 565"/>
                    <a:gd name="T19" fmla="*/ 34 h 380"/>
                    <a:gd name="T20" fmla="*/ 227 w 565"/>
                    <a:gd name="T21" fmla="*/ 57 h 380"/>
                    <a:gd name="T22" fmla="*/ 194 w 565"/>
                    <a:gd name="T23" fmla="*/ 69 h 380"/>
                    <a:gd name="T24" fmla="*/ 160 w 565"/>
                    <a:gd name="T25" fmla="*/ 92 h 380"/>
                    <a:gd name="T26" fmla="*/ 177 w 565"/>
                    <a:gd name="T27" fmla="*/ 126 h 380"/>
                    <a:gd name="T28" fmla="*/ 160 w 565"/>
                    <a:gd name="T29" fmla="*/ 161 h 380"/>
                    <a:gd name="T30" fmla="*/ 109 w 565"/>
                    <a:gd name="T31" fmla="*/ 161 h 380"/>
                    <a:gd name="T32" fmla="*/ 59 w 565"/>
                    <a:gd name="T33" fmla="*/ 149 h 380"/>
                    <a:gd name="T34" fmla="*/ 17 w 565"/>
                    <a:gd name="T35" fmla="*/ 115 h 380"/>
                    <a:gd name="T36" fmla="*/ 0 w 565"/>
                    <a:gd name="T37" fmla="*/ 138 h 380"/>
                    <a:gd name="T38" fmla="*/ 0 w 565"/>
                    <a:gd name="T39" fmla="*/ 172 h 380"/>
                    <a:gd name="T40" fmla="*/ 17 w 565"/>
                    <a:gd name="T41" fmla="*/ 218 h 380"/>
                    <a:gd name="T42" fmla="*/ 8 w 565"/>
                    <a:gd name="T43" fmla="*/ 264 h 380"/>
                    <a:gd name="T44" fmla="*/ 17 w 565"/>
                    <a:gd name="T45" fmla="*/ 299 h 380"/>
                    <a:gd name="T46" fmla="*/ 50 w 565"/>
                    <a:gd name="T47" fmla="*/ 287 h 380"/>
                    <a:gd name="T48" fmla="*/ 84 w 565"/>
                    <a:gd name="T49" fmla="*/ 253 h 380"/>
                    <a:gd name="T50" fmla="*/ 109 w 565"/>
                    <a:gd name="T51" fmla="*/ 241 h 380"/>
                    <a:gd name="T52" fmla="*/ 160 w 565"/>
                    <a:gd name="T53" fmla="*/ 241 h 380"/>
                    <a:gd name="T54" fmla="*/ 202 w 565"/>
                    <a:gd name="T55" fmla="*/ 264 h 380"/>
                    <a:gd name="T56" fmla="*/ 211 w 565"/>
                    <a:gd name="T57" fmla="*/ 299 h 380"/>
                    <a:gd name="T58" fmla="*/ 211 w 565"/>
                    <a:gd name="T59" fmla="*/ 334 h 380"/>
                    <a:gd name="T60" fmla="*/ 261 w 565"/>
                    <a:gd name="T61" fmla="*/ 334 h 380"/>
                    <a:gd name="T62" fmla="*/ 295 w 565"/>
                    <a:gd name="T63" fmla="*/ 311 h 380"/>
                    <a:gd name="T64" fmla="*/ 320 w 565"/>
                    <a:gd name="T65" fmla="*/ 311 h 380"/>
                    <a:gd name="T66" fmla="*/ 346 w 565"/>
                    <a:gd name="T67" fmla="*/ 299 h 380"/>
                    <a:gd name="T68" fmla="*/ 346 w 565"/>
                    <a:gd name="T69" fmla="*/ 334 h 380"/>
                    <a:gd name="T70" fmla="*/ 354 w 565"/>
                    <a:gd name="T71" fmla="*/ 357 h 380"/>
                    <a:gd name="T72" fmla="*/ 371 w 565"/>
                    <a:gd name="T73" fmla="*/ 380 h 380"/>
                    <a:gd name="T74" fmla="*/ 396 w 565"/>
                    <a:gd name="T75" fmla="*/ 345 h 380"/>
                    <a:gd name="T76" fmla="*/ 413 w 565"/>
                    <a:gd name="T77" fmla="*/ 311 h 380"/>
                    <a:gd name="T78" fmla="*/ 422 w 565"/>
                    <a:gd name="T79" fmla="*/ 287 h 380"/>
                    <a:gd name="T80" fmla="*/ 447 w 565"/>
                    <a:gd name="T81" fmla="*/ 287 h 380"/>
                    <a:gd name="T82" fmla="*/ 472 w 565"/>
                    <a:gd name="T83" fmla="*/ 276 h 380"/>
                    <a:gd name="T84" fmla="*/ 497 w 565"/>
                    <a:gd name="T85" fmla="*/ 253 h 380"/>
                    <a:gd name="T86" fmla="*/ 540 w 565"/>
                    <a:gd name="T87" fmla="*/ 218 h 380"/>
                    <a:gd name="T88" fmla="*/ 565 w 565"/>
                    <a:gd name="T89" fmla="*/ 172 h 38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565" h="380">
                      <a:moveTo>
                        <a:pt x="548" y="184"/>
                      </a:moveTo>
                      <a:lnTo>
                        <a:pt x="557" y="161"/>
                      </a:lnTo>
                      <a:lnTo>
                        <a:pt x="557" y="149"/>
                      </a:lnTo>
                      <a:lnTo>
                        <a:pt x="557" y="138"/>
                      </a:lnTo>
                      <a:lnTo>
                        <a:pt x="548" y="138"/>
                      </a:lnTo>
                      <a:lnTo>
                        <a:pt x="540" y="138"/>
                      </a:lnTo>
                      <a:lnTo>
                        <a:pt x="531" y="138"/>
                      </a:lnTo>
                      <a:lnTo>
                        <a:pt x="523" y="126"/>
                      </a:lnTo>
                      <a:lnTo>
                        <a:pt x="506" y="103"/>
                      </a:lnTo>
                      <a:lnTo>
                        <a:pt x="489" y="92"/>
                      </a:lnTo>
                      <a:lnTo>
                        <a:pt x="481" y="80"/>
                      </a:lnTo>
                      <a:lnTo>
                        <a:pt x="455" y="69"/>
                      </a:lnTo>
                      <a:lnTo>
                        <a:pt x="447" y="57"/>
                      </a:lnTo>
                      <a:lnTo>
                        <a:pt x="438" y="57"/>
                      </a:lnTo>
                      <a:lnTo>
                        <a:pt x="413" y="57"/>
                      </a:lnTo>
                      <a:lnTo>
                        <a:pt x="405" y="57"/>
                      </a:lnTo>
                      <a:lnTo>
                        <a:pt x="396" y="57"/>
                      </a:lnTo>
                      <a:lnTo>
                        <a:pt x="388" y="57"/>
                      </a:lnTo>
                      <a:lnTo>
                        <a:pt x="379" y="46"/>
                      </a:lnTo>
                      <a:lnTo>
                        <a:pt x="371" y="34"/>
                      </a:lnTo>
                      <a:lnTo>
                        <a:pt x="371" y="23"/>
                      </a:lnTo>
                      <a:lnTo>
                        <a:pt x="362" y="23"/>
                      </a:lnTo>
                      <a:lnTo>
                        <a:pt x="354" y="11"/>
                      </a:lnTo>
                      <a:lnTo>
                        <a:pt x="337" y="0"/>
                      </a:lnTo>
                      <a:lnTo>
                        <a:pt x="329" y="0"/>
                      </a:lnTo>
                      <a:lnTo>
                        <a:pt x="320" y="0"/>
                      </a:lnTo>
                      <a:lnTo>
                        <a:pt x="303" y="11"/>
                      </a:lnTo>
                      <a:lnTo>
                        <a:pt x="295" y="11"/>
                      </a:lnTo>
                      <a:lnTo>
                        <a:pt x="287" y="23"/>
                      </a:lnTo>
                      <a:lnTo>
                        <a:pt x="261" y="34"/>
                      </a:lnTo>
                      <a:lnTo>
                        <a:pt x="253" y="34"/>
                      </a:lnTo>
                      <a:lnTo>
                        <a:pt x="244" y="46"/>
                      </a:lnTo>
                      <a:lnTo>
                        <a:pt x="227" y="57"/>
                      </a:lnTo>
                      <a:lnTo>
                        <a:pt x="219" y="57"/>
                      </a:lnTo>
                      <a:lnTo>
                        <a:pt x="211" y="69"/>
                      </a:lnTo>
                      <a:lnTo>
                        <a:pt x="194" y="69"/>
                      </a:lnTo>
                      <a:lnTo>
                        <a:pt x="185" y="69"/>
                      </a:lnTo>
                      <a:lnTo>
                        <a:pt x="177" y="80"/>
                      </a:lnTo>
                      <a:lnTo>
                        <a:pt x="160" y="92"/>
                      </a:lnTo>
                      <a:lnTo>
                        <a:pt x="160" y="103"/>
                      </a:lnTo>
                      <a:lnTo>
                        <a:pt x="168" y="115"/>
                      </a:lnTo>
                      <a:lnTo>
                        <a:pt x="177" y="126"/>
                      </a:lnTo>
                      <a:lnTo>
                        <a:pt x="177" y="138"/>
                      </a:lnTo>
                      <a:lnTo>
                        <a:pt x="177" y="149"/>
                      </a:lnTo>
                      <a:lnTo>
                        <a:pt x="160" y="161"/>
                      </a:lnTo>
                      <a:lnTo>
                        <a:pt x="143" y="161"/>
                      </a:lnTo>
                      <a:lnTo>
                        <a:pt x="126" y="161"/>
                      </a:lnTo>
                      <a:lnTo>
                        <a:pt x="109" y="161"/>
                      </a:lnTo>
                      <a:lnTo>
                        <a:pt x="101" y="161"/>
                      </a:lnTo>
                      <a:lnTo>
                        <a:pt x="84" y="161"/>
                      </a:lnTo>
                      <a:lnTo>
                        <a:pt x="59" y="149"/>
                      </a:lnTo>
                      <a:lnTo>
                        <a:pt x="50" y="138"/>
                      </a:lnTo>
                      <a:lnTo>
                        <a:pt x="25" y="126"/>
                      </a:lnTo>
                      <a:lnTo>
                        <a:pt x="17" y="115"/>
                      </a:lnTo>
                      <a:lnTo>
                        <a:pt x="8" y="115"/>
                      </a:lnTo>
                      <a:lnTo>
                        <a:pt x="0" y="126"/>
                      </a:lnTo>
                      <a:lnTo>
                        <a:pt x="0" y="138"/>
                      </a:lnTo>
                      <a:lnTo>
                        <a:pt x="0" y="149"/>
                      </a:lnTo>
                      <a:lnTo>
                        <a:pt x="0" y="161"/>
                      </a:lnTo>
                      <a:lnTo>
                        <a:pt x="0" y="172"/>
                      </a:lnTo>
                      <a:lnTo>
                        <a:pt x="8" y="184"/>
                      </a:lnTo>
                      <a:lnTo>
                        <a:pt x="8" y="207"/>
                      </a:lnTo>
                      <a:lnTo>
                        <a:pt x="17" y="218"/>
                      </a:lnTo>
                      <a:lnTo>
                        <a:pt x="17" y="230"/>
                      </a:lnTo>
                      <a:lnTo>
                        <a:pt x="8" y="253"/>
                      </a:lnTo>
                      <a:lnTo>
                        <a:pt x="8" y="264"/>
                      </a:lnTo>
                      <a:lnTo>
                        <a:pt x="0" y="287"/>
                      </a:lnTo>
                      <a:lnTo>
                        <a:pt x="8" y="299"/>
                      </a:lnTo>
                      <a:lnTo>
                        <a:pt x="17" y="299"/>
                      </a:lnTo>
                      <a:lnTo>
                        <a:pt x="25" y="299"/>
                      </a:lnTo>
                      <a:lnTo>
                        <a:pt x="33" y="299"/>
                      </a:lnTo>
                      <a:lnTo>
                        <a:pt x="50" y="287"/>
                      </a:lnTo>
                      <a:lnTo>
                        <a:pt x="59" y="276"/>
                      </a:lnTo>
                      <a:lnTo>
                        <a:pt x="67" y="264"/>
                      </a:lnTo>
                      <a:lnTo>
                        <a:pt x="84" y="253"/>
                      </a:lnTo>
                      <a:lnTo>
                        <a:pt x="93" y="241"/>
                      </a:lnTo>
                      <a:lnTo>
                        <a:pt x="101" y="241"/>
                      </a:lnTo>
                      <a:lnTo>
                        <a:pt x="109" y="241"/>
                      </a:lnTo>
                      <a:lnTo>
                        <a:pt x="135" y="241"/>
                      </a:lnTo>
                      <a:lnTo>
                        <a:pt x="143" y="241"/>
                      </a:lnTo>
                      <a:lnTo>
                        <a:pt x="160" y="241"/>
                      </a:lnTo>
                      <a:lnTo>
                        <a:pt x="177" y="253"/>
                      </a:lnTo>
                      <a:lnTo>
                        <a:pt x="185" y="253"/>
                      </a:lnTo>
                      <a:lnTo>
                        <a:pt x="202" y="264"/>
                      </a:lnTo>
                      <a:lnTo>
                        <a:pt x="211" y="276"/>
                      </a:lnTo>
                      <a:lnTo>
                        <a:pt x="211" y="287"/>
                      </a:lnTo>
                      <a:lnTo>
                        <a:pt x="211" y="299"/>
                      </a:lnTo>
                      <a:lnTo>
                        <a:pt x="202" y="311"/>
                      </a:lnTo>
                      <a:lnTo>
                        <a:pt x="202" y="322"/>
                      </a:lnTo>
                      <a:lnTo>
                        <a:pt x="211" y="334"/>
                      </a:lnTo>
                      <a:lnTo>
                        <a:pt x="219" y="334"/>
                      </a:lnTo>
                      <a:lnTo>
                        <a:pt x="236" y="334"/>
                      </a:lnTo>
                      <a:lnTo>
                        <a:pt x="261" y="334"/>
                      </a:lnTo>
                      <a:lnTo>
                        <a:pt x="270" y="322"/>
                      </a:lnTo>
                      <a:lnTo>
                        <a:pt x="278" y="322"/>
                      </a:lnTo>
                      <a:lnTo>
                        <a:pt x="295" y="311"/>
                      </a:lnTo>
                      <a:lnTo>
                        <a:pt x="303" y="311"/>
                      </a:lnTo>
                      <a:lnTo>
                        <a:pt x="312" y="311"/>
                      </a:lnTo>
                      <a:lnTo>
                        <a:pt x="320" y="311"/>
                      </a:lnTo>
                      <a:lnTo>
                        <a:pt x="329" y="311"/>
                      </a:lnTo>
                      <a:lnTo>
                        <a:pt x="337" y="311"/>
                      </a:lnTo>
                      <a:lnTo>
                        <a:pt x="346" y="299"/>
                      </a:lnTo>
                      <a:lnTo>
                        <a:pt x="346" y="311"/>
                      </a:lnTo>
                      <a:lnTo>
                        <a:pt x="346" y="322"/>
                      </a:lnTo>
                      <a:lnTo>
                        <a:pt x="346" y="334"/>
                      </a:lnTo>
                      <a:lnTo>
                        <a:pt x="346" y="345"/>
                      </a:lnTo>
                      <a:lnTo>
                        <a:pt x="346" y="357"/>
                      </a:lnTo>
                      <a:lnTo>
                        <a:pt x="354" y="357"/>
                      </a:lnTo>
                      <a:lnTo>
                        <a:pt x="362" y="368"/>
                      </a:lnTo>
                      <a:lnTo>
                        <a:pt x="362" y="380"/>
                      </a:lnTo>
                      <a:lnTo>
                        <a:pt x="371" y="380"/>
                      </a:lnTo>
                      <a:lnTo>
                        <a:pt x="379" y="368"/>
                      </a:lnTo>
                      <a:lnTo>
                        <a:pt x="388" y="357"/>
                      </a:lnTo>
                      <a:lnTo>
                        <a:pt x="396" y="345"/>
                      </a:lnTo>
                      <a:lnTo>
                        <a:pt x="405" y="334"/>
                      </a:lnTo>
                      <a:lnTo>
                        <a:pt x="413" y="322"/>
                      </a:lnTo>
                      <a:lnTo>
                        <a:pt x="413" y="311"/>
                      </a:lnTo>
                      <a:lnTo>
                        <a:pt x="413" y="299"/>
                      </a:lnTo>
                      <a:lnTo>
                        <a:pt x="413" y="287"/>
                      </a:lnTo>
                      <a:lnTo>
                        <a:pt x="422" y="287"/>
                      </a:lnTo>
                      <a:lnTo>
                        <a:pt x="430" y="287"/>
                      </a:lnTo>
                      <a:lnTo>
                        <a:pt x="438" y="287"/>
                      </a:lnTo>
                      <a:lnTo>
                        <a:pt x="447" y="287"/>
                      </a:lnTo>
                      <a:lnTo>
                        <a:pt x="455" y="287"/>
                      </a:lnTo>
                      <a:lnTo>
                        <a:pt x="464" y="287"/>
                      </a:lnTo>
                      <a:lnTo>
                        <a:pt x="472" y="276"/>
                      </a:lnTo>
                      <a:lnTo>
                        <a:pt x="481" y="276"/>
                      </a:lnTo>
                      <a:lnTo>
                        <a:pt x="489" y="264"/>
                      </a:lnTo>
                      <a:lnTo>
                        <a:pt x="497" y="253"/>
                      </a:lnTo>
                      <a:lnTo>
                        <a:pt x="514" y="241"/>
                      </a:lnTo>
                      <a:lnTo>
                        <a:pt x="531" y="230"/>
                      </a:lnTo>
                      <a:lnTo>
                        <a:pt x="540" y="218"/>
                      </a:lnTo>
                      <a:lnTo>
                        <a:pt x="548" y="207"/>
                      </a:lnTo>
                      <a:lnTo>
                        <a:pt x="557" y="195"/>
                      </a:lnTo>
                      <a:lnTo>
                        <a:pt x="565" y="172"/>
                      </a:lnTo>
                      <a:lnTo>
                        <a:pt x="557" y="172"/>
                      </a:lnTo>
                      <a:lnTo>
                        <a:pt x="548" y="172"/>
                      </a:lnTo>
                    </a:path>
                  </a:pathLst>
                </a:custGeom>
                <a:solidFill>
                  <a:srgbClr val="008000"/>
                </a:solidFill>
                <a:ln w="26988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4873" name="Oval 28"/>
                <p:cNvSpPr>
                  <a:spLocks noChangeArrowheads="1"/>
                </p:cNvSpPr>
                <p:nvPr/>
              </p:nvSpPr>
              <p:spPr bwMode="auto">
                <a:xfrm>
                  <a:off x="3833" y="2630"/>
                  <a:ext cx="25" cy="4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endParaRPr lang="tr-TR" altLang="tr-TR"/>
                </a:p>
              </p:txBody>
            </p:sp>
            <p:sp>
              <p:nvSpPr>
                <p:cNvPr id="34874" name="Oval 29"/>
                <p:cNvSpPr>
                  <a:spLocks noChangeArrowheads="1"/>
                </p:cNvSpPr>
                <p:nvPr/>
              </p:nvSpPr>
              <p:spPr bwMode="auto">
                <a:xfrm>
                  <a:off x="3833" y="2626"/>
                  <a:ext cx="26" cy="53"/>
                </a:xfrm>
                <a:prstGeom prst="ellipse">
                  <a:avLst/>
                </a:prstGeom>
                <a:solidFill>
                  <a:srgbClr val="008000"/>
                </a:solidFill>
                <a:ln w="26988">
                  <a:solidFill>
                    <a:srgbClr val="232323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endParaRPr lang="tr-TR" altLang="tr-TR"/>
                </a:p>
              </p:txBody>
            </p:sp>
          </p:grpSp>
        </p:grpSp>
      </p:grpSp>
      <p:grpSp>
        <p:nvGrpSpPr>
          <p:cNvPr id="103454" name="Group 30"/>
          <p:cNvGrpSpPr>
            <a:grpSpLocks/>
          </p:cNvGrpSpPr>
          <p:nvPr/>
        </p:nvGrpSpPr>
        <p:grpSpPr bwMode="auto">
          <a:xfrm>
            <a:off x="1524000" y="3597275"/>
            <a:ext cx="6731000" cy="2857500"/>
            <a:chOff x="0" y="2266"/>
            <a:chExt cx="4240" cy="1800"/>
          </a:xfrm>
        </p:grpSpPr>
        <p:sp>
          <p:nvSpPr>
            <p:cNvPr id="34849" name="AutoShape 31"/>
            <p:cNvSpPr>
              <a:spLocks noChangeArrowheads="1"/>
            </p:cNvSpPr>
            <p:nvPr/>
          </p:nvSpPr>
          <p:spPr bwMode="auto">
            <a:xfrm flipH="1">
              <a:off x="3064" y="3620"/>
              <a:ext cx="1176" cy="288"/>
            </a:xfrm>
            <a:prstGeom prst="leftArrow">
              <a:avLst>
                <a:gd name="adj1" fmla="val 50000"/>
                <a:gd name="adj2" fmla="val 102083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34850" name="AutoShape 32"/>
            <p:cNvSpPr>
              <a:spLocks noChangeArrowheads="1"/>
            </p:cNvSpPr>
            <p:nvPr/>
          </p:nvSpPr>
          <p:spPr bwMode="auto">
            <a:xfrm>
              <a:off x="1504" y="3620"/>
              <a:ext cx="1176" cy="288"/>
            </a:xfrm>
            <a:prstGeom prst="leftArrow">
              <a:avLst>
                <a:gd name="adj1" fmla="val 50000"/>
                <a:gd name="adj2" fmla="val 102083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tr-TR" altLang="tr-TR"/>
            </a:p>
          </p:txBody>
        </p:sp>
        <p:grpSp>
          <p:nvGrpSpPr>
            <p:cNvPr id="34851" name="Group 33"/>
            <p:cNvGrpSpPr>
              <a:grpSpLocks/>
            </p:cNvGrpSpPr>
            <p:nvPr/>
          </p:nvGrpSpPr>
          <p:grpSpPr bwMode="auto">
            <a:xfrm>
              <a:off x="0" y="2266"/>
              <a:ext cx="1448" cy="1071"/>
              <a:chOff x="0" y="2266"/>
              <a:chExt cx="1448" cy="1071"/>
            </a:xfrm>
          </p:grpSpPr>
          <p:sp>
            <p:nvSpPr>
              <p:cNvPr id="34857" name="AutoShape 34"/>
              <p:cNvSpPr>
                <a:spLocks noChangeArrowheads="1"/>
              </p:cNvSpPr>
              <p:nvPr/>
            </p:nvSpPr>
            <p:spPr bwMode="auto">
              <a:xfrm rot="-5400000">
                <a:off x="264" y="2741"/>
                <a:ext cx="904" cy="288"/>
              </a:xfrm>
              <a:prstGeom prst="leftArrow">
                <a:avLst>
                  <a:gd name="adj1" fmla="val 50000"/>
                  <a:gd name="adj2" fmla="val 78472"/>
                </a:avLst>
              </a:prstGeom>
              <a:solidFill>
                <a:srgbClr val="00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tr-TR" altLang="tr-TR"/>
              </a:p>
            </p:txBody>
          </p:sp>
          <p:grpSp>
            <p:nvGrpSpPr>
              <p:cNvPr id="34858" name="Group 35"/>
              <p:cNvGrpSpPr>
                <a:grpSpLocks/>
              </p:cNvGrpSpPr>
              <p:nvPr/>
            </p:nvGrpSpPr>
            <p:grpSpPr bwMode="auto">
              <a:xfrm>
                <a:off x="0" y="2266"/>
                <a:ext cx="1448" cy="600"/>
                <a:chOff x="0" y="1828"/>
                <a:chExt cx="1448" cy="600"/>
              </a:xfrm>
            </p:grpSpPr>
            <p:sp>
              <p:nvSpPr>
                <p:cNvPr id="34859" name="AutoShape 36"/>
                <p:cNvSpPr>
                  <a:spLocks noChangeArrowheads="1"/>
                </p:cNvSpPr>
                <p:nvPr/>
              </p:nvSpPr>
              <p:spPr bwMode="auto">
                <a:xfrm>
                  <a:off x="0" y="1828"/>
                  <a:ext cx="1440" cy="6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66"/>
                </a:solidFill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endParaRPr lang="tr-TR" altLang="tr-TR"/>
                </a:p>
              </p:txBody>
            </p:sp>
            <p:sp>
              <p:nvSpPr>
                <p:cNvPr id="3486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8" y="1844"/>
                  <a:ext cx="1440" cy="5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25000"/>
                    </a:spcBef>
                  </a:pPr>
                  <a:r>
                    <a:rPr lang="en-US" altLang="tr-TR" sz="2200" b="1"/>
                    <a:t>Fine &amp; Dissolved</a:t>
                  </a:r>
                </a:p>
                <a:p>
                  <a:pPr algn="ctr">
                    <a:spcBef>
                      <a:spcPct val="25000"/>
                    </a:spcBef>
                  </a:pPr>
                  <a:r>
                    <a:rPr lang="en-US" altLang="tr-TR" sz="2200" b="1"/>
                    <a:t>Solids Removal</a:t>
                  </a:r>
                </a:p>
              </p:txBody>
            </p:sp>
          </p:grpSp>
        </p:grpSp>
        <p:grpSp>
          <p:nvGrpSpPr>
            <p:cNvPr id="34852" name="Group 38"/>
            <p:cNvGrpSpPr>
              <a:grpSpLocks/>
            </p:cNvGrpSpPr>
            <p:nvPr/>
          </p:nvGrpSpPr>
          <p:grpSpPr bwMode="auto">
            <a:xfrm>
              <a:off x="2156" y="3448"/>
              <a:ext cx="1448" cy="600"/>
              <a:chOff x="0" y="1828"/>
              <a:chExt cx="1448" cy="600"/>
            </a:xfrm>
          </p:grpSpPr>
          <p:sp>
            <p:nvSpPr>
              <p:cNvPr id="34855" name="AutoShape 39"/>
              <p:cNvSpPr>
                <a:spLocks noChangeArrowheads="1"/>
              </p:cNvSpPr>
              <p:nvPr/>
            </p:nvSpPr>
            <p:spPr bwMode="auto">
              <a:xfrm>
                <a:off x="0" y="1828"/>
                <a:ext cx="1440" cy="600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34856" name="Text Box 40"/>
              <p:cNvSpPr txBox="1">
                <a:spLocks noChangeArrowheads="1"/>
              </p:cNvSpPr>
              <p:nvPr/>
            </p:nvSpPr>
            <p:spPr bwMode="auto">
              <a:xfrm>
                <a:off x="8" y="1844"/>
                <a:ext cx="1440" cy="5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>
                  <a:spcBef>
                    <a:spcPct val="25000"/>
                  </a:spcBef>
                </a:pPr>
                <a:r>
                  <a:rPr lang="en-US" altLang="tr-TR" sz="2200" b="1"/>
                  <a:t>Solids</a:t>
                </a:r>
              </a:p>
              <a:p>
                <a:pPr algn="ctr">
                  <a:spcBef>
                    <a:spcPct val="25000"/>
                  </a:spcBef>
                </a:pPr>
                <a:r>
                  <a:rPr lang="en-US" altLang="tr-TR" sz="2200" b="1"/>
                  <a:t>Capture</a:t>
                </a:r>
              </a:p>
            </p:txBody>
          </p:sp>
        </p:grpSp>
        <p:sp>
          <p:nvSpPr>
            <p:cNvPr id="34853" name="Oval 41"/>
            <p:cNvSpPr>
              <a:spLocks noChangeArrowheads="1"/>
            </p:cNvSpPr>
            <p:nvPr/>
          </p:nvSpPr>
          <p:spPr bwMode="auto">
            <a:xfrm>
              <a:off x="64" y="3426"/>
              <a:ext cx="1328" cy="640"/>
            </a:xfrm>
            <a:prstGeom prst="ellipse">
              <a:avLst/>
            </a:prstGeom>
            <a:solidFill>
              <a:srgbClr val="FFFF66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34854" name="Rectangle 42"/>
            <p:cNvSpPr>
              <a:spLocks noChangeArrowheads="1"/>
            </p:cNvSpPr>
            <p:nvPr/>
          </p:nvSpPr>
          <p:spPr bwMode="auto">
            <a:xfrm>
              <a:off x="184" y="3561"/>
              <a:ext cx="109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tr-TR" sz="2200" b="1"/>
                <a:t>Waste Mgmt</a:t>
              </a:r>
            </a:p>
          </p:txBody>
        </p:sp>
      </p:grpSp>
      <p:grpSp>
        <p:nvGrpSpPr>
          <p:cNvPr id="103467" name="Group 43"/>
          <p:cNvGrpSpPr>
            <a:grpSpLocks/>
          </p:cNvGrpSpPr>
          <p:nvPr/>
        </p:nvGrpSpPr>
        <p:grpSpPr bwMode="auto">
          <a:xfrm>
            <a:off x="8369300" y="2328863"/>
            <a:ext cx="2298700" cy="1955800"/>
            <a:chOff x="4312" y="1467"/>
            <a:chExt cx="1448" cy="1232"/>
          </a:xfrm>
        </p:grpSpPr>
        <p:sp>
          <p:nvSpPr>
            <p:cNvPr id="34845" name="AutoShape 44"/>
            <p:cNvSpPr>
              <a:spLocks noChangeArrowheads="1"/>
            </p:cNvSpPr>
            <p:nvPr/>
          </p:nvSpPr>
          <p:spPr bwMode="auto">
            <a:xfrm rot="5400000" flipV="1">
              <a:off x="4576" y="1775"/>
              <a:ext cx="904" cy="288"/>
            </a:xfrm>
            <a:prstGeom prst="leftArrow">
              <a:avLst>
                <a:gd name="adj1" fmla="val 50000"/>
                <a:gd name="adj2" fmla="val 78472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tr-TR" altLang="tr-TR"/>
            </a:p>
          </p:txBody>
        </p:sp>
        <p:grpSp>
          <p:nvGrpSpPr>
            <p:cNvPr id="34846" name="Group 45"/>
            <p:cNvGrpSpPr>
              <a:grpSpLocks/>
            </p:cNvGrpSpPr>
            <p:nvPr/>
          </p:nvGrpSpPr>
          <p:grpSpPr bwMode="auto">
            <a:xfrm>
              <a:off x="4312" y="2099"/>
              <a:ext cx="1448" cy="600"/>
              <a:chOff x="0" y="1828"/>
              <a:chExt cx="1448" cy="600"/>
            </a:xfrm>
          </p:grpSpPr>
          <p:sp>
            <p:nvSpPr>
              <p:cNvPr id="34847" name="AutoShape 46"/>
              <p:cNvSpPr>
                <a:spLocks noChangeArrowheads="1"/>
              </p:cNvSpPr>
              <p:nvPr/>
            </p:nvSpPr>
            <p:spPr bwMode="auto">
              <a:xfrm>
                <a:off x="0" y="1828"/>
                <a:ext cx="1440" cy="600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34848" name="Text Box 47"/>
              <p:cNvSpPr txBox="1">
                <a:spLocks noChangeArrowheads="1"/>
              </p:cNvSpPr>
              <p:nvPr/>
            </p:nvSpPr>
            <p:spPr bwMode="auto">
              <a:xfrm>
                <a:off x="8" y="1844"/>
                <a:ext cx="1440" cy="5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>
                  <a:spcBef>
                    <a:spcPct val="25000"/>
                  </a:spcBef>
                </a:pPr>
                <a:r>
                  <a:rPr lang="en-US" altLang="tr-TR" sz="2200" b="1"/>
                  <a:t>Biofiltration</a:t>
                </a:r>
              </a:p>
              <a:p>
                <a:pPr algn="ctr">
                  <a:spcBef>
                    <a:spcPct val="25000"/>
                  </a:spcBef>
                </a:pPr>
                <a:r>
                  <a:rPr lang="en-US" altLang="tr-TR" sz="2200" b="1"/>
                  <a:t>&amp; Nitrification</a:t>
                </a:r>
              </a:p>
            </p:txBody>
          </p:sp>
        </p:grpSp>
      </p:grpSp>
      <p:grpSp>
        <p:nvGrpSpPr>
          <p:cNvPr id="103472" name="Group 48"/>
          <p:cNvGrpSpPr>
            <a:grpSpLocks/>
          </p:cNvGrpSpPr>
          <p:nvPr/>
        </p:nvGrpSpPr>
        <p:grpSpPr bwMode="auto">
          <a:xfrm>
            <a:off x="8470900" y="4433888"/>
            <a:ext cx="2108200" cy="2049462"/>
            <a:chOff x="4376" y="2793"/>
            <a:chExt cx="1328" cy="1291"/>
          </a:xfrm>
        </p:grpSpPr>
        <p:sp>
          <p:nvSpPr>
            <p:cNvPr id="34842" name="AutoShape 49"/>
            <p:cNvSpPr>
              <a:spLocks noChangeArrowheads="1"/>
            </p:cNvSpPr>
            <p:nvPr/>
          </p:nvSpPr>
          <p:spPr bwMode="auto">
            <a:xfrm rot="5400000" flipV="1">
              <a:off x="4572" y="3105"/>
              <a:ext cx="912" cy="288"/>
            </a:xfrm>
            <a:prstGeom prst="leftArrow">
              <a:avLst>
                <a:gd name="adj1" fmla="val 50000"/>
                <a:gd name="adj2" fmla="val 79167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34843" name="Oval 50"/>
            <p:cNvSpPr>
              <a:spLocks noChangeArrowheads="1"/>
            </p:cNvSpPr>
            <p:nvPr/>
          </p:nvSpPr>
          <p:spPr bwMode="auto">
            <a:xfrm>
              <a:off x="4376" y="3444"/>
              <a:ext cx="1328" cy="640"/>
            </a:xfrm>
            <a:prstGeom prst="ellipse">
              <a:avLst/>
            </a:prstGeom>
            <a:solidFill>
              <a:srgbClr val="FFFF66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34844" name="Rectangle 51"/>
            <p:cNvSpPr>
              <a:spLocks noChangeArrowheads="1"/>
            </p:cNvSpPr>
            <p:nvPr/>
          </p:nvSpPr>
          <p:spPr bwMode="auto">
            <a:xfrm>
              <a:off x="4496" y="3615"/>
              <a:ext cx="109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tr-TR" sz="2200" b="1"/>
                <a:t>Hydraulics</a:t>
              </a:r>
            </a:p>
          </p:txBody>
        </p:sp>
      </p:grpSp>
      <p:grpSp>
        <p:nvGrpSpPr>
          <p:cNvPr id="103476" name="Group 52"/>
          <p:cNvGrpSpPr>
            <a:grpSpLocks/>
          </p:cNvGrpSpPr>
          <p:nvPr/>
        </p:nvGrpSpPr>
        <p:grpSpPr bwMode="auto">
          <a:xfrm>
            <a:off x="7664450" y="1435100"/>
            <a:ext cx="3003550" cy="673100"/>
            <a:chOff x="3868" y="904"/>
            <a:chExt cx="1892" cy="424"/>
          </a:xfrm>
        </p:grpSpPr>
        <p:sp>
          <p:nvSpPr>
            <p:cNvPr id="34839" name="AutoShape 53"/>
            <p:cNvSpPr>
              <a:spLocks noChangeArrowheads="1"/>
            </p:cNvSpPr>
            <p:nvPr/>
          </p:nvSpPr>
          <p:spPr bwMode="auto">
            <a:xfrm>
              <a:off x="3868" y="972"/>
              <a:ext cx="1176" cy="288"/>
            </a:xfrm>
            <a:prstGeom prst="leftArrow">
              <a:avLst>
                <a:gd name="adj1" fmla="val 50000"/>
                <a:gd name="adj2" fmla="val 102083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34840" name="AutoShape 54"/>
            <p:cNvSpPr>
              <a:spLocks noChangeArrowheads="1"/>
            </p:cNvSpPr>
            <p:nvPr/>
          </p:nvSpPr>
          <p:spPr bwMode="auto">
            <a:xfrm>
              <a:off x="4312" y="904"/>
              <a:ext cx="1440" cy="42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34841" name="Text Box 55"/>
            <p:cNvSpPr txBox="1">
              <a:spLocks noChangeArrowheads="1"/>
            </p:cNvSpPr>
            <p:nvPr/>
          </p:nvSpPr>
          <p:spPr bwMode="auto">
            <a:xfrm>
              <a:off x="4320" y="968"/>
              <a:ext cx="144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25000"/>
                </a:spcBef>
              </a:pPr>
              <a:r>
                <a:rPr lang="en-US" altLang="tr-TR" sz="2200" b="1"/>
                <a:t>CO</a:t>
              </a:r>
              <a:r>
                <a:rPr lang="en-US" altLang="tr-TR" sz="2200" b="1" baseline="-25000"/>
                <a:t>2</a:t>
              </a:r>
              <a:r>
                <a:rPr lang="en-US" altLang="tr-TR" sz="2200" b="1"/>
                <a:t> Removal</a:t>
              </a:r>
            </a:p>
          </p:txBody>
        </p:sp>
      </p:grpSp>
      <p:sp>
        <p:nvSpPr>
          <p:cNvPr id="34823" name="Rectangle 56"/>
          <p:cNvSpPr>
            <a:spLocks noChangeArrowheads="1"/>
          </p:cNvSpPr>
          <p:nvPr/>
        </p:nvSpPr>
        <p:spPr bwMode="auto">
          <a:xfrm>
            <a:off x="4483100" y="2995613"/>
            <a:ext cx="3289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tr-TR" sz="1800" b="1"/>
              <a:t>Water Quality, Loading, Culture Units, Species</a:t>
            </a:r>
          </a:p>
        </p:txBody>
      </p:sp>
      <p:grpSp>
        <p:nvGrpSpPr>
          <p:cNvPr id="103481" name="Group 57"/>
          <p:cNvGrpSpPr>
            <a:grpSpLocks/>
          </p:cNvGrpSpPr>
          <p:nvPr/>
        </p:nvGrpSpPr>
        <p:grpSpPr bwMode="auto">
          <a:xfrm>
            <a:off x="5280025" y="1365251"/>
            <a:ext cx="2287588" cy="1450975"/>
            <a:chOff x="2366" y="860"/>
            <a:chExt cx="1441" cy="914"/>
          </a:xfrm>
        </p:grpSpPr>
        <p:sp>
          <p:nvSpPr>
            <p:cNvPr id="34836" name="AutoShape 58"/>
            <p:cNvSpPr>
              <a:spLocks noChangeArrowheads="1"/>
            </p:cNvSpPr>
            <p:nvPr/>
          </p:nvSpPr>
          <p:spPr bwMode="auto">
            <a:xfrm rot="-5400000">
              <a:off x="2666" y="1227"/>
              <a:ext cx="806" cy="288"/>
            </a:xfrm>
            <a:prstGeom prst="leftArrow">
              <a:avLst>
                <a:gd name="adj1" fmla="val 51398"/>
                <a:gd name="adj2" fmla="val 81237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34837" name="AutoShape 59"/>
            <p:cNvSpPr>
              <a:spLocks noChangeArrowheads="1"/>
            </p:cNvSpPr>
            <p:nvPr/>
          </p:nvSpPr>
          <p:spPr bwMode="auto">
            <a:xfrm>
              <a:off x="2367" y="904"/>
              <a:ext cx="1440" cy="42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34838" name="Text Box 60"/>
            <p:cNvSpPr txBox="1">
              <a:spLocks noChangeArrowheads="1"/>
            </p:cNvSpPr>
            <p:nvPr/>
          </p:nvSpPr>
          <p:spPr bwMode="auto">
            <a:xfrm>
              <a:off x="2366" y="860"/>
              <a:ext cx="144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25000"/>
                </a:spcBef>
              </a:pPr>
              <a:r>
                <a:rPr lang="en-US" altLang="tr-TR" sz="2200" b="1"/>
                <a:t>Aeration &amp; Oxygenation</a:t>
              </a:r>
            </a:p>
          </p:txBody>
        </p:sp>
      </p:grpSp>
      <p:grpSp>
        <p:nvGrpSpPr>
          <p:cNvPr id="103485" name="Group 61"/>
          <p:cNvGrpSpPr>
            <a:grpSpLocks/>
          </p:cNvGrpSpPr>
          <p:nvPr/>
        </p:nvGrpSpPr>
        <p:grpSpPr bwMode="auto">
          <a:xfrm>
            <a:off x="2814638" y="1100138"/>
            <a:ext cx="2387600" cy="1744662"/>
            <a:chOff x="813" y="693"/>
            <a:chExt cx="1504" cy="1099"/>
          </a:xfrm>
        </p:grpSpPr>
        <p:sp>
          <p:nvSpPr>
            <p:cNvPr id="34832" name="AutoShape 62"/>
            <p:cNvSpPr>
              <a:spLocks noChangeArrowheads="1"/>
            </p:cNvSpPr>
            <p:nvPr/>
          </p:nvSpPr>
          <p:spPr bwMode="auto">
            <a:xfrm rot="-7723921">
              <a:off x="1515" y="1245"/>
              <a:ext cx="806" cy="288"/>
            </a:xfrm>
            <a:prstGeom prst="leftArrow">
              <a:avLst>
                <a:gd name="adj1" fmla="val 51398"/>
                <a:gd name="adj2" fmla="val 81237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tr-TR" altLang="tr-TR"/>
            </a:p>
          </p:txBody>
        </p:sp>
        <p:grpSp>
          <p:nvGrpSpPr>
            <p:cNvPr id="34833" name="Group 63"/>
            <p:cNvGrpSpPr>
              <a:grpSpLocks/>
            </p:cNvGrpSpPr>
            <p:nvPr/>
          </p:nvGrpSpPr>
          <p:grpSpPr bwMode="auto">
            <a:xfrm>
              <a:off x="813" y="693"/>
              <a:ext cx="1504" cy="640"/>
              <a:chOff x="16" y="804"/>
              <a:chExt cx="1504" cy="640"/>
            </a:xfrm>
          </p:grpSpPr>
          <p:sp>
            <p:nvSpPr>
              <p:cNvPr id="34834" name="Oval 64"/>
              <p:cNvSpPr>
                <a:spLocks noChangeArrowheads="1"/>
              </p:cNvSpPr>
              <p:nvPr/>
            </p:nvSpPr>
            <p:spPr bwMode="auto">
              <a:xfrm>
                <a:off x="64" y="804"/>
                <a:ext cx="1328" cy="640"/>
              </a:xfrm>
              <a:prstGeom prst="ellipse">
                <a:avLst/>
              </a:prstGeom>
              <a:solidFill>
                <a:srgbClr val="FFFF66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34835" name="Rectangle 65"/>
              <p:cNvSpPr>
                <a:spLocks noChangeArrowheads="1"/>
              </p:cNvSpPr>
              <p:nvPr/>
            </p:nvSpPr>
            <p:spPr bwMode="auto">
              <a:xfrm>
                <a:off x="16" y="903"/>
                <a:ext cx="1504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tr-TR" sz="2000" b="1"/>
                  <a:t>Disinfection &amp; Sterilization</a:t>
                </a:r>
              </a:p>
            </p:txBody>
          </p:sp>
        </p:grpSp>
      </p:grpSp>
      <p:sp>
        <p:nvSpPr>
          <p:cNvPr id="34826" name="Rectangle 66"/>
          <p:cNvSpPr>
            <a:spLocks noChangeArrowheads="1"/>
          </p:cNvSpPr>
          <p:nvPr/>
        </p:nvSpPr>
        <p:spPr bwMode="auto">
          <a:xfrm>
            <a:off x="1524000" y="-28575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defTabSz="885825">
              <a:spcBef>
                <a:spcPct val="2000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Char char=""/>
              <a:defRPr sz="2800">
                <a:solidFill>
                  <a:srgbClr val="000099"/>
                </a:solidFill>
                <a:latin typeface="Times New Roman" panose="02020603050405020304" pitchFamily="18" charset="0"/>
              </a:defRPr>
            </a:lvl1pPr>
            <a:lvl2pPr marL="719138" indent="-273050" defTabSz="885825">
              <a:spcBef>
                <a:spcPct val="20000"/>
              </a:spcBef>
              <a:buClr>
                <a:srgbClr val="CC0000"/>
              </a:buClr>
              <a:buSzPct val="100000"/>
              <a:buChar char="•"/>
              <a:defRPr sz="2800">
                <a:solidFill>
                  <a:srgbClr val="000099"/>
                </a:solidFill>
                <a:latin typeface="Times New Roman" panose="02020603050405020304" pitchFamily="18" charset="0"/>
              </a:defRPr>
            </a:lvl2pPr>
            <a:lvl3pPr marL="1106488" indent="-220663" defTabSz="885825">
              <a:spcBef>
                <a:spcPct val="20000"/>
              </a:spcBef>
              <a:buClr>
                <a:srgbClr val="CC0000"/>
              </a:buClr>
              <a:buSzPct val="100000"/>
              <a:buChar char="–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3pPr>
            <a:lvl4pPr marL="1549400" indent="-222250" defTabSz="885825">
              <a:spcBef>
                <a:spcPct val="20000"/>
              </a:spcBef>
              <a:buClr>
                <a:srgbClr val="CC0000"/>
              </a:buClr>
              <a:buSzPct val="65000"/>
              <a:buFont typeface="New York" charset="0"/>
              <a:buChar char="»"/>
              <a:defRPr sz="2500">
                <a:solidFill>
                  <a:srgbClr val="000099"/>
                </a:solidFill>
                <a:latin typeface="Times New Roman" panose="02020603050405020304" pitchFamily="18" charset="0"/>
              </a:defRPr>
            </a:lvl4pPr>
            <a:lvl5pPr marL="1992313" indent="-222250" defTabSz="885825">
              <a:spcBef>
                <a:spcPct val="20000"/>
              </a:spcBef>
              <a:buClr>
                <a:srgbClr val="CC0000"/>
              </a:buClr>
              <a:buSzPct val="100000"/>
              <a:buChar char="›"/>
              <a:defRPr sz="2400">
                <a:solidFill>
                  <a:srgbClr val="000099"/>
                </a:solidFill>
                <a:latin typeface="Times New Roman" panose="02020603050405020304" pitchFamily="18" charset="0"/>
              </a:defRPr>
            </a:lvl5pPr>
            <a:lvl6pPr marL="2449513" indent="-222250" defTabSz="8858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100000"/>
              <a:buChar char="›"/>
              <a:defRPr sz="2400">
                <a:solidFill>
                  <a:srgbClr val="000099"/>
                </a:solidFill>
                <a:latin typeface="Times New Roman" panose="02020603050405020304" pitchFamily="18" charset="0"/>
              </a:defRPr>
            </a:lvl6pPr>
            <a:lvl7pPr marL="2906713" indent="-222250" defTabSz="8858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100000"/>
              <a:buChar char="›"/>
              <a:defRPr sz="2400">
                <a:solidFill>
                  <a:srgbClr val="000099"/>
                </a:solidFill>
                <a:latin typeface="Times New Roman" panose="02020603050405020304" pitchFamily="18" charset="0"/>
              </a:defRPr>
            </a:lvl7pPr>
            <a:lvl8pPr marL="3363913" indent="-222250" defTabSz="8858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100000"/>
              <a:buChar char="›"/>
              <a:defRPr sz="2400">
                <a:solidFill>
                  <a:srgbClr val="000099"/>
                </a:solidFill>
                <a:latin typeface="Times New Roman" panose="02020603050405020304" pitchFamily="18" charset="0"/>
              </a:defRPr>
            </a:lvl8pPr>
            <a:lvl9pPr marL="3821113" indent="-222250" defTabSz="8858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100000"/>
              <a:buChar char="›"/>
              <a:defRPr sz="2400">
                <a:solidFill>
                  <a:srgbClr val="000099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4800" b="1">
                <a:solidFill>
                  <a:schemeClr val="bg1"/>
                </a:solidFill>
              </a:rPr>
              <a:t>System Components</a:t>
            </a:r>
          </a:p>
        </p:txBody>
      </p:sp>
      <p:grpSp>
        <p:nvGrpSpPr>
          <p:cNvPr id="103491" name="Group 67"/>
          <p:cNvGrpSpPr>
            <a:grpSpLocks/>
          </p:cNvGrpSpPr>
          <p:nvPr/>
        </p:nvGrpSpPr>
        <p:grpSpPr bwMode="auto">
          <a:xfrm>
            <a:off x="1524000" y="2189163"/>
            <a:ext cx="2882900" cy="1066800"/>
            <a:chOff x="0" y="1379"/>
            <a:chExt cx="1816" cy="672"/>
          </a:xfrm>
        </p:grpSpPr>
        <p:sp>
          <p:nvSpPr>
            <p:cNvPr id="34828" name="AutoShape 68"/>
            <p:cNvSpPr>
              <a:spLocks noChangeArrowheads="1"/>
            </p:cNvSpPr>
            <p:nvPr/>
          </p:nvSpPr>
          <p:spPr bwMode="auto">
            <a:xfrm rot="-8941634">
              <a:off x="1010" y="1763"/>
              <a:ext cx="806" cy="288"/>
            </a:xfrm>
            <a:prstGeom prst="leftArrow">
              <a:avLst>
                <a:gd name="adj1" fmla="val 51398"/>
                <a:gd name="adj2" fmla="val 81237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tr-TR" altLang="tr-TR"/>
            </a:p>
          </p:txBody>
        </p:sp>
        <p:grpSp>
          <p:nvGrpSpPr>
            <p:cNvPr id="34829" name="Group 69"/>
            <p:cNvGrpSpPr>
              <a:grpSpLocks/>
            </p:cNvGrpSpPr>
            <p:nvPr/>
          </p:nvGrpSpPr>
          <p:grpSpPr bwMode="auto">
            <a:xfrm>
              <a:off x="0" y="1379"/>
              <a:ext cx="1504" cy="640"/>
              <a:chOff x="16" y="804"/>
              <a:chExt cx="1504" cy="640"/>
            </a:xfrm>
          </p:grpSpPr>
          <p:sp>
            <p:nvSpPr>
              <p:cNvPr id="34830" name="Oval 70"/>
              <p:cNvSpPr>
                <a:spLocks noChangeArrowheads="1"/>
              </p:cNvSpPr>
              <p:nvPr/>
            </p:nvSpPr>
            <p:spPr bwMode="auto">
              <a:xfrm>
                <a:off x="64" y="804"/>
                <a:ext cx="1328" cy="640"/>
              </a:xfrm>
              <a:prstGeom prst="ellipse">
                <a:avLst/>
              </a:prstGeom>
              <a:solidFill>
                <a:srgbClr val="FFFF66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34831" name="Rectangle 71"/>
              <p:cNvSpPr>
                <a:spLocks noChangeArrowheads="1"/>
              </p:cNvSpPr>
              <p:nvPr/>
            </p:nvSpPr>
            <p:spPr bwMode="auto">
              <a:xfrm>
                <a:off x="16" y="903"/>
                <a:ext cx="1504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/>
                <a:r>
                  <a:rPr lang="en-US" altLang="tr-TR" sz="2000" b="1"/>
                  <a:t>System</a:t>
                </a:r>
              </a:p>
              <a:p>
                <a:pPr algn="ctr"/>
                <a:r>
                  <a:rPr lang="en-US" altLang="tr-TR" sz="2000" b="1"/>
                  <a:t>Control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22379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1524000" y="6477000"/>
            <a:ext cx="91440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bg1"/>
                </a:solidFill>
                <a:latin typeface="휴먼옛체" pitchFamily="18" charset="-127"/>
                <a:ea typeface="휴먼옛체" pitchFamily="18" charset="-127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휴먼옛체" pitchFamily="18" charset="-127"/>
                <a:ea typeface="휴먼옛체" pitchFamily="18" charset="-127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휴먼옛체" pitchFamily="18" charset="-127"/>
                <a:ea typeface="휴먼옛체" pitchFamily="18" charset="-127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휴먼옛체" pitchFamily="18" charset="-127"/>
                <a:ea typeface="휴먼옛체" pitchFamily="18" charset="-127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휴먼옛체" pitchFamily="18" charset="-127"/>
                <a:ea typeface="휴먼옛체" pitchFamily="18" charset="-127"/>
              </a:defRPr>
            </a:lvl5pPr>
            <a:lvl6pPr marL="2514600" indent="-228600" algn="ctr" eaLnBrk="0" fontAlgn="base" latinLnBrk="1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휴먼옛체" pitchFamily="18" charset="-127"/>
                <a:ea typeface="휴먼옛체" pitchFamily="18" charset="-127"/>
              </a:defRPr>
            </a:lvl6pPr>
            <a:lvl7pPr marL="2971800" indent="-228600" algn="ctr" eaLnBrk="0" fontAlgn="base" latinLnBrk="1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휴먼옛체" pitchFamily="18" charset="-127"/>
                <a:ea typeface="휴먼옛체" pitchFamily="18" charset="-127"/>
              </a:defRPr>
            </a:lvl7pPr>
            <a:lvl8pPr marL="3429000" indent="-228600" algn="ctr" eaLnBrk="0" fontAlgn="base" latinLnBrk="1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휴먼옛체" pitchFamily="18" charset="-127"/>
                <a:ea typeface="휴먼옛체" pitchFamily="18" charset="-127"/>
              </a:defRPr>
            </a:lvl8pPr>
            <a:lvl9pPr marL="3886200" indent="-228600" algn="ctr" eaLnBrk="0" fontAlgn="base" latinLnBrk="1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휴먼옛체" pitchFamily="18" charset="-127"/>
                <a:ea typeface="휴먼옛체" pitchFamily="18" charset="-127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1919289" y="6583364"/>
            <a:ext cx="14890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bg1"/>
                </a:solidFill>
                <a:latin typeface="휴먼옛체" pitchFamily="18" charset="-127"/>
                <a:ea typeface="휴먼옛체" pitchFamily="18" charset="-127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휴먼옛체" pitchFamily="18" charset="-127"/>
                <a:ea typeface="휴먼옛체" pitchFamily="18" charset="-127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휴먼옛체" pitchFamily="18" charset="-127"/>
                <a:ea typeface="휴먼옛체" pitchFamily="18" charset="-127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휴먼옛체" pitchFamily="18" charset="-127"/>
                <a:ea typeface="휴먼옛체" pitchFamily="18" charset="-127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휴먼옛체" pitchFamily="18" charset="-127"/>
                <a:ea typeface="휴먼옛체" pitchFamily="18" charset="-127"/>
              </a:defRPr>
            </a:lvl5pPr>
            <a:lvl6pPr marL="2514600" indent="-228600" algn="ctr" eaLnBrk="0" fontAlgn="base" latinLnBrk="1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휴먼옛체" pitchFamily="18" charset="-127"/>
                <a:ea typeface="휴먼옛체" pitchFamily="18" charset="-127"/>
              </a:defRPr>
            </a:lvl6pPr>
            <a:lvl7pPr marL="2971800" indent="-228600" algn="ctr" eaLnBrk="0" fontAlgn="base" latinLnBrk="1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휴먼옛체" pitchFamily="18" charset="-127"/>
                <a:ea typeface="휴먼옛체" pitchFamily="18" charset="-127"/>
              </a:defRPr>
            </a:lvl7pPr>
            <a:lvl8pPr marL="3429000" indent="-228600" algn="ctr" eaLnBrk="0" fontAlgn="base" latinLnBrk="1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휴먼옛체" pitchFamily="18" charset="-127"/>
                <a:ea typeface="휴먼옛체" pitchFamily="18" charset="-127"/>
              </a:defRPr>
            </a:lvl8pPr>
            <a:lvl9pPr marL="3886200" indent="-228600" algn="ctr" eaLnBrk="0" fontAlgn="base" latinLnBrk="1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휴먼옛체" pitchFamily="18" charset="-127"/>
                <a:ea typeface="휴먼옛체" pitchFamily="18" charset="-127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ko-KR" sz="1200" b="1">
                <a:latin typeface="굴림" panose="020B0600000101010101" pitchFamily="34" charset="-127"/>
                <a:ea typeface="굴림" panose="020B0600000101010101" pitchFamily="34" charset="-127"/>
              </a:rPr>
              <a:t>Offshore fish cage</a:t>
            </a: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9639301" y="6583364"/>
            <a:ext cx="627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bg1"/>
                </a:solidFill>
                <a:latin typeface="휴먼옛체" pitchFamily="18" charset="-127"/>
                <a:ea typeface="휴먼옛체" pitchFamily="18" charset="-127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휴먼옛체" pitchFamily="18" charset="-127"/>
                <a:ea typeface="휴먼옛체" pitchFamily="18" charset="-127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휴먼옛체" pitchFamily="18" charset="-127"/>
                <a:ea typeface="휴먼옛체" pitchFamily="18" charset="-127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휴먼옛체" pitchFamily="18" charset="-127"/>
                <a:ea typeface="휴먼옛체" pitchFamily="18" charset="-127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휴먼옛체" pitchFamily="18" charset="-127"/>
                <a:ea typeface="휴먼옛체" pitchFamily="18" charset="-127"/>
              </a:defRPr>
            </a:lvl5pPr>
            <a:lvl6pPr marL="2514600" indent="-228600" algn="ctr" eaLnBrk="0" fontAlgn="base" latinLnBrk="1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휴먼옛체" pitchFamily="18" charset="-127"/>
                <a:ea typeface="휴먼옛체" pitchFamily="18" charset="-127"/>
              </a:defRPr>
            </a:lvl6pPr>
            <a:lvl7pPr marL="2971800" indent="-228600" algn="ctr" eaLnBrk="0" fontAlgn="base" latinLnBrk="1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휴먼옛체" pitchFamily="18" charset="-127"/>
                <a:ea typeface="휴먼옛체" pitchFamily="18" charset="-127"/>
              </a:defRPr>
            </a:lvl7pPr>
            <a:lvl8pPr marL="3429000" indent="-228600" algn="ctr" eaLnBrk="0" fontAlgn="base" latinLnBrk="1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휴먼옛체" pitchFamily="18" charset="-127"/>
                <a:ea typeface="휴먼옛체" pitchFamily="18" charset="-127"/>
              </a:defRPr>
            </a:lvl8pPr>
            <a:lvl9pPr marL="3886200" indent="-228600" algn="ctr" eaLnBrk="0" fontAlgn="base" latinLnBrk="1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휴먼옛체" pitchFamily="18" charset="-127"/>
                <a:ea typeface="휴먼옛체" pitchFamily="18" charset="-127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ko-KR" sz="1200" b="1">
                <a:latin typeface="굴림" panose="020B0600000101010101" pitchFamily="34" charset="-127"/>
                <a:ea typeface="굴림" panose="020B0600000101010101" pitchFamily="34" charset="-127"/>
              </a:rPr>
              <a:t>NFRDI</a:t>
            </a:r>
          </a:p>
        </p:txBody>
      </p:sp>
      <p:graphicFrame>
        <p:nvGraphicFramePr>
          <p:cNvPr id="8198" name="Object 89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473837673"/>
              </p:ext>
            </p:extLst>
          </p:nvPr>
        </p:nvGraphicFramePr>
        <p:xfrm>
          <a:off x="609599" y="332510"/>
          <a:ext cx="10848109" cy="6114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Image" r:id="rId3" imgW="7365079" imgH="5828571" progId="Photoshop.Image.6">
                  <p:embed/>
                </p:oleObj>
              </mc:Choice>
              <mc:Fallback>
                <p:oleObj name="Image" r:id="rId3" imgW="7365079" imgH="5828571" progId="Photoshop.Image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" y="332510"/>
                        <a:ext cx="10848109" cy="6114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91"/>
          <p:cNvSpPr txBox="1">
            <a:spLocks noChangeArrowheads="1"/>
          </p:cNvSpPr>
          <p:nvPr/>
        </p:nvSpPr>
        <p:spPr bwMode="auto">
          <a:xfrm>
            <a:off x="3665538" y="5373688"/>
            <a:ext cx="47067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bg1"/>
                </a:solidFill>
                <a:latin typeface="휴먼옛체" pitchFamily="18" charset="-127"/>
                <a:ea typeface="휴먼옛체" pitchFamily="18" charset="-127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휴먼옛체" pitchFamily="18" charset="-127"/>
                <a:ea typeface="휴먼옛체" pitchFamily="18" charset="-127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휴먼옛체" pitchFamily="18" charset="-127"/>
                <a:ea typeface="휴먼옛체" pitchFamily="18" charset="-127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휴먼옛체" pitchFamily="18" charset="-127"/>
                <a:ea typeface="휴먼옛체" pitchFamily="18" charset="-127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휴먼옛체" pitchFamily="18" charset="-127"/>
                <a:ea typeface="휴먼옛체" pitchFamily="18" charset="-127"/>
              </a:defRPr>
            </a:lvl5pPr>
            <a:lvl6pPr marL="2514600" indent="-228600" algn="ctr" eaLnBrk="0" fontAlgn="base" latinLnBrk="1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휴먼옛체" pitchFamily="18" charset="-127"/>
                <a:ea typeface="휴먼옛체" pitchFamily="18" charset="-127"/>
              </a:defRPr>
            </a:lvl6pPr>
            <a:lvl7pPr marL="2971800" indent="-228600" algn="ctr" eaLnBrk="0" fontAlgn="base" latinLnBrk="1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휴먼옛체" pitchFamily="18" charset="-127"/>
                <a:ea typeface="휴먼옛체" pitchFamily="18" charset="-127"/>
              </a:defRPr>
            </a:lvl7pPr>
            <a:lvl8pPr marL="3429000" indent="-228600" algn="ctr" eaLnBrk="0" fontAlgn="base" latinLnBrk="1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휴먼옛체" pitchFamily="18" charset="-127"/>
                <a:ea typeface="휴먼옛체" pitchFamily="18" charset="-127"/>
              </a:defRPr>
            </a:lvl8pPr>
            <a:lvl9pPr marL="3886200" indent="-228600" algn="ctr" eaLnBrk="0" fontAlgn="base" latinLnBrk="1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휴먼옛체" pitchFamily="18" charset="-127"/>
                <a:ea typeface="휴먼옛체" pitchFamily="18" charset="-127"/>
              </a:defRPr>
            </a:lvl9pPr>
          </a:lstStyle>
          <a:p>
            <a:pPr eaLnBrk="1" hangingPunct="1"/>
            <a:r>
              <a:rPr lang="en-US" altLang="ko-KR" sz="2000">
                <a:latin typeface="Times New Roman" panose="02020603050405020304" pitchFamily="18" charset="0"/>
              </a:rPr>
              <a:t>Fig. Nitrogen mass balance in the cage farm</a:t>
            </a:r>
          </a:p>
        </p:txBody>
      </p:sp>
    </p:spTree>
    <p:extLst>
      <p:ext uri="{BB962C8B-B14F-4D97-AF65-F5344CB8AC3E}">
        <p14:creationId xmlns:p14="http://schemas.microsoft.com/office/powerpoint/2010/main" val="384948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Su Ürünleri Yetiştiriciliğinin Çevresel Etkisi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Diğer Kullanıcılarla Çatışmalar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Estetik Bozukluk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Habitat Dönüştürme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Akıntıyı Değiştirme ve Tabana Etki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Alıcı Ortamlara Besin Tuzları ve Org. Madde Girişi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Kimyasal Madde Kirliliği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Patojen Taşınması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tr-TR" altLang="tr-TR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Predatör</a:t>
            </a: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Kontrolü ve Yaban Hayatı Üzerine Etkileri</a:t>
            </a:r>
          </a:p>
        </p:txBody>
      </p:sp>
    </p:spTree>
    <p:extLst>
      <p:ext uri="{BB962C8B-B14F-4D97-AF65-F5344CB8AC3E}">
        <p14:creationId xmlns:p14="http://schemas.microsoft.com/office/powerpoint/2010/main" val="11721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4909" y="115743"/>
            <a:ext cx="11069781" cy="1325563"/>
          </a:xfrm>
          <a:solidFill>
            <a:schemeClr val="bg2"/>
          </a:solidFill>
        </p:spPr>
        <p:txBody>
          <a:bodyPr/>
          <a:lstStyle/>
          <a:p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Su Ürünleri Yetiştiriciliğinin Çevresel Etkisi-1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7927" y="1634836"/>
            <a:ext cx="11513128" cy="4959927"/>
          </a:xfrm>
        </p:spPr>
        <p:txBody>
          <a:bodyPr>
            <a:normAutofit fontScale="92500" lnSpcReduction="10000"/>
          </a:bodyPr>
          <a:lstStyle/>
          <a:p>
            <a:r>
              <a:rPr lang="tr-TR" altLang="tr-TR" b="1" dirty="0">
                <a:solidFill>
                  <a:srgbClr val="C00000"/>
                </a:solidFill>
                <a:latin typeface="Georgia" panose="02040502050405020303" pitchFamily="18" charset="0"/>
              </a:rPr>
              <a:t>Doğal </a:t>
            </a:r>
            <a:r>
              <a:rPr lang="tr-TR" altLang="tr-TR" b="1" dirty="0" err="1">
                <a:solidFill>
                  <a:srgbClr val="C00000"/>
                </a:solidFill>
                <a:latin typeface="Georgia" panose="02040502050405020303" pitchFamily="18" charset="0"/>
              </a:rPr>
              <a:t>Populasyonlara</a:t>
            </a:r>
            <a:r>
              <a:rPr lang="tr-TR" altLang="tr-TR" b="1" dirty="0">
                <a:solidFill>
                  <a:srgbClr val="C00000"/>
                </a:solidFill>
                <a:latin typeface="Georgia" panose="02040502050405020303" pitchFamily="18" charset="0"/>
              </a:rPr>
              <a:t>  ve Yaban Hayatına Etkileri;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2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Habitat, besin kaynakları, yuvalanma ve yumurtlama alanlarının tahribi,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2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Kaçan balıkların endemik  türler üzerinden beslenme riski,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2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Doğal </a:t>
            </a:r>
            <a:r>
              <a:rPr lang="tr-TR" altLang="tr-TR" sz="26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populasyonlara</a:t>
            </a:r>
            <a:r>
              <a:rPr lang="tr-TR" altLang="tr-TR" sz="2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parazitleri bulaştırma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2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Endemik patojenlerin etkisini artırma ve yayma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2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Doğal türlerin yer değiştirmesi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2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Yenmemiş yemler doğal </a:t>
            </a:r>
            <a:r>
              <a:rPr lang="tr-TR" altLang="tr-TR" sz="26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populasyonların</a:t>
            </a:r>
            <a:r>
              <a:rPr lang="tr-TR" altLang="tr-TR" sz="2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kafes çevresindeki beslenme alışkanlıklarına etki etmesi</a:t>
            </a:r>
          </a:p>
        </p:txBody>
      </p:sp>
    </p:spTree>
    <p:extLst>
      <p:ext uri="{BB962C8B-B14F-4D97-AF65-F5344CB8AC3E}">
        <p14:creationId xmlns:p14="http://schemas.microsoft.com/office/powerpoint/2010/main" val="162827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Su Ürünleri Yetiştiriciliğinin Çevresel Etkisi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Açık yetiştiricilik sistemlerinde üretilen organik atıklar  tesisin yakınlarında </a:t>
            </a:r>
            <a:r>
              <a:rPr lang="tr-TR" altLang="tr-TR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sediment</a:t>
            </a: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üzerinde birikir.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Kafes sistemlerinde organik madde birikimi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kafeslerin 150-200 m ilerisine kadar ulaşabilir.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Organik madde deşarj noktasının yakınlarında birikerek çözünmüş oksijen miktarlarının azalmasına ve </a:t>
            </a:r>
            <a:r>
              <a:rPr lang="tr-TR" altLang="tr-TR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bentik</a:t>
            </a: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tr-TR" altLang="tr-TR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komünitelerin</a:t>
            </a: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değişmesine neden olur.</a:t>
            </a:r>
          </a:p>
        </p:txBody>
      </p:sp>
    </p:spTree>
    <p:extLst>
      <p:ext uri="{BB962C8B-B14F-4D97-AF65-F5344CB8AC3E}">
        <p14:creationId xmlns:p14="http://schemas.microsoft.com/office/powerpoint/2010/main" val="6255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0327" y="365125"/>
            <a:ext cx="11125199" cy="1325563"/>
          </a:xfrm>
          <a:solidFill>
            <a:schemeClr val="bg2"/>
          </a:solidFill>
        </p:spPr>
        <p:txBody>
          <a:bodyPr/>
          <a:lstStyle/>
          <a:p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Neden Su Ürünleri Üretimi??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0327" y="1825625"/>
            <a:ext cx="11125199" cy="4351338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ct val="55000"/>
              </a:spcBef>
              <a:buClr>
                <a:srgbClr val="FF66FF"/>
              </a:buClr>
              <a:buSzPct val="150000"/>
            </a:pP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Yem Değerlendirme Oranı (</a:t>
            </a:r>
            <a:r>
              <a:rPr lang="en-US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FCR</a:t>
            </a: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) balıklarda &lt;</a:t>
            </a:r>
            <a:r>
              <a:rPr lang="en-US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1.0</a:t>
            </a: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’</a:t>
            </a:r>
            <a:r>
              <a:rPr lang="tr-TR" altLang="tr-TR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dir</a:t>
            </a: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,</a:t>
            </a:r>
            <a:endParaRPr lang="en-US" altLang="tr-TR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>
              <a:lnSpc>
                <a:spcPct val="150000"/>
              </a:lnSpc>
              <a:spcBef>
                <a:spcPct val="55000"/>
              </a:spcBef>
              <a:buClr>
                <a:srgbClr val="FF66FF"/>
              </a:buClr>
              <a:buSzPct val="150000"/>
            </a:pPr>
            <a:r>
              <a:rPr lang="tr-TR" altLang="tr-TR" b="1" dirty="0">
                <a:solidFill>
                  <a:srgbClr val="002060"/>
                </a:solidFill>
                <a:latin typeface="Georgia" panose="02040502050405020303" pitchFamily="18" charset="0"/>
              </a:rPr>
              <a:t>Yem Değerlendirme Oranı (</a:t>
            </a:r>
            <a:r>
              <a:rPr lang="en-US" altLang="tr-TR" b="1" dirty="0">
                <a:solidFill>
                  <a:srgbClr val="002060"/>
                </a:solidFill>
                <a:latin typeface="Georgia" panose="02040502050405020303" pitchFamily="18" charset="0"/>
              </a:rPr>
              <a:t>FCR</a:t>
            </a:r>
            <a:r>
              <a:rPr lang="tr-TR" altLang="tr-TR" b="1" dirty="0">
                <a:solidFill>
                  <a:srgbClr val="002060"/>
                </a:solidFill>
                <a:latin typeface="Georgia" panose="02040502050405020303" pitchFamily="18" charset="0"/>
              </a:rPr>
              <a:t>) </a:t>
            </a: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tavuklarda</a:t>
            </a:r>
            <a:r>
              <a:rPr lang="en-US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1.6-1.8</a:t>
            </a: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’</a:t>
            </a:r>
            <a:r>
              <a:rPr lang="tr-TR" altLang="tr-TR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dir</a:t>
            </a: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,</a:t>
            </a:r>
            <a:endParaRPr lang="en-US" altLang="tr-TR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>
              <a:lnSpc>
                <a:spcPct val="150000"/>
              </a:lnSpc>
              <a:spcBef>
                <a:spcPct val="55000"/>
              </a:spcBef>
              <a:buClr>
                <a:srgbClr val="FF66FF"/>
              </a:buClr>
              <a:buSzPct val="150000"/>
            </a:pPr>
            <a:r>
              <a:rPr lang="tr-TR" altLang="tr-TR" b="1" dirty="0">
                <a:solidFill>
                  <a:srgbClr val="002060"/>
                </a:solidFill>
                <a:latin typeface="Georgia" panose="02040502050405020303" pitchFamily="18" charset="0"/>
              </a:rPr>
              <a:t>Yem Değerlendirme Oranı (</a:t>
            </a:r>
            <a:r>
              <a:rPr lang="en-US" altLang="tr-TR" b="1" dirty="0">
                <a:solidFill>
                  <a:srgbClr val="002060"/>
                </a:solidFill>
                <a:latin typeface="Georgia" panose="02040502050405020303" pitchFamily="18" charset="0"/>
              </a:rPr>
              <a:t>FCR</a:t>
            </a: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) sığırlarda </a:t>
            </a:r>
            <a:r>
              <a:rPr lang="en-US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8-10</a:t>
            </a: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’dur.</a:t>
            </a:r>
            <a:endParaRPr lang="en-US" altLang="tr-TR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3455" y="0"/>
            <a:ext cx="11222181" cy="1417638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Yanlış yemlemenin </a:t>
            </a:r>
            <a:r>
              <a:rPr lang="tr-TR" b="1" dirty="0">
                <a:solidFill>
                  <a:srgbClr val="002060"/>
                </a:solidFill>
                <a:latin typeface="Georgia" panose="02040502050405020303" pitchFamily="18" charset="0"/>
              </a:rPr>
              <a:t>s</a:t>
            </a:r>
            <a:r>
              <a:rPr 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u sütununa etkisi</a:t>
            </a:r>
            <a:endParaRPr lang="en-GB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455" y="1870364"/>
            <a:ext cx="11222181" cy="472728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altLang="tr-TR" sz="3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Başlıca etkisi;</a:t>
            </a:r>
            <a:endParaRPr lang="en-GB" altLang="tr-TR" sz="32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tr-TR" altLang="tr-TR" sz="3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Besin </a:t>
            </a:r>
            <a:r>
              <a:rPr lang="tr-TR" altLang="tr-TR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tuzları çiftlikte</a:t>
            </a:r>
            <a:r>
              <a:rPr lang="en-GB" altLang="tr-TR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potansiyel olarak </a:t>
            </a:r>
            <a:r>
              <a:rPr lang="tr-TR" altLang="tr-TR" sz="32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toksik</a:t>
            </a:r>
            <a:r>
              <a:rPr lang="tr-TR" altLang="tr-TR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 olan türlerin daha yüksek oranlarda toksin üretmelerine neden olabilir</a:t>
            </a:r>
            <a:r>
              <a:rPr lang="tr-TR" altLang="tr-TR" sz="3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,</a:t>
            </a:r>
          </a:p>
          <a:p>
            <a:pPr lvl="1" algn="just">
              <a:lnSpc>
                <a:spcPct val="150000"/>
              </a:lnSpc>
            </a:pPr>
            <a:r>
              <a:rPr lang="tr-TR" altLang="tr-TR" sz="3200" b="1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Anoksik</a:t>
            </a:r>
            <a:r>
              <a:rPr lang="tr-TR" altLang="tr-TR" sz="3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ortamın oluşmasına katkı sağlayabilir</a:t>
            </a:r>
            <a:endParaRPr lang="en-GB" altLang="tr-TR" sz="32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86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1" y="0"/>
            <a:ext cx="4854575" cy="3721100"/>
          </a:xfrm>
        </p:spPr>
        <p:txBody>
          <a:bodyPr>
            <a:normAutofit/>
          </a:bodyPr>
          <a:lstStyle/>
          <a:p>
            <a:r>
              <a:rPr lang="en-GB" altLang="tr-TR" sz="3200" i="1" dirty="0" err="1">
                <a:latin typeface="Georgia" panose="02040502050405020303" pitchFamily="18" charset="0"/>
              </a:rPr>
              <a:t>Pseudonitzschia</a:t>
            </a:r>
            <a:r>
              <a:rPr lang="en-GB" altLang="tr-TR" sz="3200" dirty="0">
                <a:latin typeface="Georgia" panose="02040502050405020303" pitchFamily="18" charset="0"/>
              </a:rPr>
              <a:t> sp</a:t>
            </a:r>
            <a:r>
              <a:rPr lang="en-GB" altLang="tr-TR" sz="3200" dirty="0" smtClean="0">
                <a:latin typeface="Georgia" panose="02040502050405020303" pitchFamily="18" charset="0"/>
              </a:rPr>
              <a:t>.</a:t>
            </a:r>
            <a:r>
              <a:rPr lang="tr-TR" altLang="tr-TR" sz="3200" dirty="0" smtClean="0">
                <a:latin typeface="Georgia" panose="02040502050405020303" pitchFamily="18" charset="0"/>
              </a:rPr>
              <a:t/>
            </a:r>
            <a:br>
              <a:rPr lang="tr-TR" altLang="tr-TR" sz="3200" dirty="0" smtClean="0">
                <a:latin typeface="Georgia" panose="02040502050405020303" pitchFamily="18" charset="0"/>
              </a:rPr>
            </a:br>
            <a:r>
              <a:rPr lang="tr-TR" altLang="tr-TR" sz="3200" dirty="0">
                <a:latin typeface="Georgia" panose="02040502050405020303" pitchFamily="18" charset="0"/>
              </a:rPr>
              <a:t/>
            </a:r>
            <a:br>
              <a:rPr lang="tr-TR" altLang="tr-TR" sz="3200" dirty="0">
                <a:latin typeface="Georgia" panose="02040502050405020303" pitchFamily="18" charset="0"/>
              </a:rPr>
            </a:br>
            <a:r>
              <a:rPr lang="tr-TR" altLang="tr-TR" sz="3200" dirty="0" smtClean="0">
                <a:latin typeface="Georgia" panose="02040502050405020303" pitchFamily="18" charset="0"/>
              </a:rPr>
              <a:t>(</a:t>
            </a:r>
            <a:r>
              <a:rPr lang="tr-TR" altLang="tr-TR" sz="3200" dirty="0" err="1" smtClean="0">
                <a:latin typeface="Georgia" panose="02040502050405020303" pitchFamily="18" charset="0"/>
              </a:rPr>
              <a:t>Domoik</a:t>
            </a:r>
            <a:r>
              <a:rPr lang="tr-TR" altLang="tr-TR" sz="3200" dirty="0" smtClean="0">
                <a:latin typeface="Georgia" panose="02040502050405020303" pitchFamily="18" charset="0"/>
              </a:rPr>
              <a:t> asit üreticisidir)</a:t>
            </a:r>
            <a:r>
              <a:rPr lang="tr-TR" altLang="tr-TR" sz="3200" dirty="0">
                <a:latin typeface="Georgia" panose="02040502050405020303" pitchFamily="18" charset="0"/>
              </a:rPr>
              <a:t/>
            </a:r>
            <a:br>
              <a:rPr lang="tr-TR" altLang="tr-TR" sz="3200" dirty="0">
                <a:latin typeface="Georgia" panose="02040502050405020303" pitchFamily="18" charset="0"/>
              </a:rPr>
            </a:br>
            <a:endParaRPr lang="en-GB" altLang="tr-TR" sz="3200" dirty="0">
              <a:latin typeface="Georgia" panose="02040502050405020303" pitchFamily="18" charset="0"/>
            </a:endParaRPr>
          </a:p>
        </p:txBody>
      </p:sp>
      <p:pic>
        <p:nvPicPr>
          <p:cNvPr id="47107" name="Picture 4" descr="C:\My Documents\PAPERS\Maine paper\pns ch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3630614"/>
            <a:ext cx="5361709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6" descr="C:\My Documents\PAPERS\Maine paper\ps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" y="3630614"/>
            <a:ext cx="4854575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C:\My Documents\PAPERS\Maine paper\pseudonitzschi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0" y="0"/>
            <a:ext cx="5361709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48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6132513"/>
            <a:ext cx="8439150" cy="609600"/>
          </a:xfrm>
        </p:spPr>
        <p:txBody>
          <a:bodyPr/>
          <a:lstStyle/>
          <a:p>
            <a:pPr eaLnBrk="1" hangingPunct="1"/>
            <a:r>
              <a:rPr lang="tr-TR" altLang="tr-TR" sz="2000" b="1">
                <a:solidFill>
                  <a:srgbClr val="C00000"/>
                </a:solidFill>
                <a:latin typeface="Tahoma" panose="020B0604030504040204" pitchFamily="34" charset="0"/>
              </a:rPr>
              <a:t>Yoğun yetiştiricilikten kaynaklanan atıkların sudaki durumu</a:t>
            </a:r>
          </a:p>
        </p:txBody>
      </p:sp>
      <p:pic>
        <p:nvPicPr>
          <p:cNvPr id="305156" name="Picture 4" descr="Faiths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477029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İyi Yönetim Uygulamaları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tr-TR" altLang="tr-TR" b="1" dirty="0">
                <a:solidFill>
                  <a:srgbClr val="002060"/>
                </a:solidFill>
                <a:latin typeface="Georgia" panose="02040502050405020303" pitchFamily="18" charset="0"/>
              </a:rPr>
              <a:t>Alan seçimi</a:t>
            </a:r>
          </a:p>
          <a:p>
            <a:pPr>
              <a:lnSpc>
                <a:spcPct val="150000"/>
              </a:lnSpc>
            </a:pPr>
            <a:r>
              <a:rPr lang="tr-TR" altLang="tr-TR" b="1" dirty="0">
                <a:solidFill>
                  <a:srgbClr val="002060"/>
                </a:solidFill>
                <a:latin typeface="Georgia" panose="02040502050405020303" pitchFamily="18" charset="0"/>
              </a:rPr>
              <a:t>Yem ve yemleme</a:t>
            </a:r>
          </a:p>
          <a:p>
            <a:pPr>
              <a:lnSpc>
                <a:spcPct val="150000"/>
              </a:lnSpc>
            </a:pPr>
            <a:r>
              <a:rPr lang="tr-TR" altLang="tr-TR" b="1" dirty="0">
                <a:solidFill>
                  <a:srgbClr val="002060"/>
                </a:solidFill>
                <a:latin typeface="Georgia" panose="02040502050405020303" pitchFamily="18" charset="0"/>
              </a:rPr>
              <a:t>Balık kaçışlarını önleme</a:t>
            </a:r>
          </a:p>
          <a:p>
            <a:pPr>
              <a:lnSpc>
                <a:spcPct val="150000"/>
              </a:lnSpc>
            </a:pPr>
            <a:r>
              <a:rPr lang="tr-TR" altLang="tr-TR" b="1" dirty="0">
                <a:solidFill>
                  <a:srgbClr val="002060"/>
                </a:solidFill>
                <a:latin typeface="Georgia" panose="02040502050405020303" pitchFamily="18" charset="0"/>
              </a:rPr>
              <a:t>Ölü balıkları uzaklaştırma</a:t>
            </a:r>
          </a:p>
          <a:p>
            <a:pPr>
              <a:lnSpc>
                <a:spcPct val="150000"/>
              </a:lnSpc>
            </a:pPr>
            <a:r>
              <a:rPr lang="tr-TR" altLang="tr-TR" b="1" dirty="0">
                <a:solidFill>
                  <a:srgbClr val="002060"/>
                </a:solidFill>
                <a:latin typeface="Georgia" panose="02040502050405020303" pitchFamily="18" charset="0"/>
              </a:rPr>
              <a:t>Hastalık kontrolü</a:t>
            </a:r>
          </a:p>
          <a:p>
            <a:pPr>
              <a:lnSpc>
                <a:spcPct val="150000"/>
              </a:lnSpc>
            </a:pPr>
            <a:r>
              <a:rPr lang="tr-TR" altLang="tr-TR" b="1" dirty="0">
                <a:solidFill>
                  <a:srgbClr val="002060"/>
                </a:solidFill>
                <a:latin typeface="Georgia" panose="02040502050405020303" pitchFamily="18" charset="0"/>
              </a:rPr>
              <a:t>Aşılama</a:t>
            </a:r>
          </a:p>
          <a:p>
            <a:pPr>
              <a:lnSpc>
                <a:spcPct val="150000"/>
              </a:lnSpc>
            </a:pPr>
            <a:r>
              <a:rPr lang="tr-TR" altLang="tr-TR" b="1" dirty="0">
                <a:solidFill>
                  <a:srgbClr val="002060"/>
                </a:solidFill>
                <a:latin typeface="Georgia" panose="02040502050405020303" pitchFamily="18" charset="0"/>
              </a:rPr>
              <a:t>Atık </a:t>
            </a: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arıtma</a:t>
            </a:r>
            <a:endParaRPr lang="tr-TR" altLang="tr-TR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86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6364" y="1440872"/>
            <a:ext cx="11485418" cy="520930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altLang="tr-TR" sz="2400" b="1" dirty="0" smtClean="0">
                <a:latin typeface="Georgia" panose="02040502050405020303" pitchFamily="18" charset="0"/>
              </a:rPr>
              <a:t>Üretim yapılacak alanın taşıma kapasitesini belirlemek ve kurulacak olan balık üretim tesislerinin etkisini önceden tahmin etmek için; </a:t>
            </a:r>
          </a:p>
          <a:p>
            <a:pPr lvl="1" algn="just">
              <a:lnSpc>
                <a:spcPct val="150000"/>
              </a:lnSpc>
            </a:pPr>
            <a:r>
              <a:rPr lang="tr-TR" altLang="tr-TR" sz="2200" b="1" dirty="0" smtClean="0">
                <a:latin typeface="Georgia" panose="02040502050405020303" pitchFamily="18" charset="0"/>
              </a:rPr>
              <a:t>İşletmenin kurulacağı gol veya </a:t>
            </a:r>
            <a:r>
              <a:rPr lang="tr-TR" altLang="tr-TR" sz="2200" b="1" dirty="0" err="1" smtClean="0">
                <a:latin typeface="Georgia" panose="02040502050405020303" pitchFamily="18" charset="0"/>
              </a:rPr>
              <a:t>göletin</a:t>
            </a:r>
            <a:r>
              <a:rPr lang="tr-TR" altLang="tr-TR" sz="2200" b="1" dirty="0" smtClean="0">
                <a:latin typeface="Georgia" panose="02040502050405020303" pitchFamily="18" charset="0"/>
              </a:rPr>
              <a:t> drenaj alanı, </a:t>
            </a:r>
          </a:p>
          <a:p>
            <a:pPr lvl="1" algn="just">
              <a:lnSpc>
                <a:spcPct val="150000"/>
              </a:lnSpc>
            </a:pPr>
            <a:r>
              <a:rPr lang="tr-TR" altLang="tr-TR" sz="2200" b="1" dirty="0" err="1" smtClean="0">
                <a:latin typeface="Georgia" panose="02040502050405020303" pitchFamily="18" charset="0"/>
              </a:rPr>
              <a:t>Göletin</a:t>
            </a:r>
            <a:r>
              <a:rPr lang="tr-TR" altLang="tr-TR" sz="2200" b="1" dirty="0" smtClean="0">
                <a:latin typeface="Georgia" panose="02040502050405020303" pitchFamily="18" charset="0"/>
              </a:rPr>
              <a:t> yüzey alanı ve hacmi, </a:t>
            </a:r>
          </a:p>
          <a:p>
            <a:pPr lvl="1" algn="just">
              <a:lnSpc>
                <a:spcPct val="150000"/>
              </a:lnSpc>
            </a:pPr>
            <a:r>
              <a:rPr lang="tr-TR" altLang="tr-TR" sz="2200" b="1" dirty="0" err="1" smtClean="0">
                <a:latin typeface="Georgia" panose="02040502050405020303" pitchFamily="18" charset="0"/>
              </a:rPr>
              <a:t>Göletin</a:t>
            </a:r>
            <a:r>
              <a:rPr lang="tr-TR" altLang="tr-TR" sz="2200" b="1" dirty="0" smtClean="0">
                <a:latin typeface="Georgia" panose="02040502050405020303" pitchFamily="18" charset="0"/>
              </a:rPr>
              <a:t> derinliği, </a:t>
            </a:r>
          </a:p>
          <a:p>
            <a:pPr lvl="1" algn="just">
              <a:lnSpc>
                <a:spcPct val="150000"/>
              </a:lnSpc>
            </a:pPr>
            <a:r>
              <a:rPr lang="tr-TR" altLang="tr-TR" sz="2200" b="1" dirty="0" smtClean="0">
                <a:latin typeface="Georgia" panose="02040502050405020303" pitchFamily="18" charset="0"/>
              </a:rPr>
              <a:t>Toplam su akışı, </a:t>
            </a:r>
          </a:p>
          <a:p>
            <a:pPr lvl="1" algn="just">
              <a:lnSpc>
                <a:spcPct val="150000"/>
              </a:lnSpc>
            </a:pPr>
            <a:r>
              <a:rPr lang="tr-TR" altLang="tr-TR" sz="2200" b="1" dirty="0" smtClean="0">
                <a:latin typeface="Georgia" panose="02040502050405020303" pitchFamily="18" charset="0"/>
              </a:rPr>
              <a:t>Gölette su değişim oranı ve su yenilenme kapasitesi,</a:t>
            </a:r>
          </a:p>
          <a:p>
            <a:pPr lvl="1" algn="just">
              <a:lnSpc>
                <a:spcPct val="150000"/>
              </a:lnSpc>
            </a:pPr>
            <a:r>
              <a:rPr lang="tr-TR" altLang="tr-TR" sz="2200" b="1" dirty="0" smtClean="0">
                <a:latin typeface="Georgia" panose="02040502050405020303" pitchFamily="18" charset="0"/>
              </a:rPr>
              <a:t>Fosfor tutma katsayılarının bilinmesi gerekir</a:t>
            </a: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346364" y="0"/>
            <a:ext cx="11485418" cy="1325563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tr-TR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Yatırım öncesi Taşıma Kapasitesi hesaplanmalı!!!</a:t>
            </a:r>
            <a:endParaRPr lang="tr-TR" sz="36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28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altLang="tr-TR" b="1" dirty="0">
                <a:latin typeface="Georgia" panose="02040502050405020303" pitchFamily="18" charset="0"/>
              </a:rPr>
              <a:t>Ayrıca kurulacak su ürünleri işletmelerinin kapasiteleri takip edilmeli,</a:t>
            </a:r>
          </a:p>
          <a:p>
            <a:pPr algn="just">
              <a:lnSpc>
                <a:spcPct val="150000"/>
              </a:lnSpc>
            </a:pPr>
            <a:r>
              <a:rPr lang="tr-TR" altLang="tr-TR" b="1" dirty="0">
                <a:latin typeface="Georgia" panose="02040502050405020303" pitchFamily="18" charset="0"/>
              </a:rPr>
              <a:t>İşletmelerin yıllık toplam üretim miktarı,</a:t>
            </a:r>
          </a:p>
          <a:p>
            <a:pPr algn="just">
              <a:lnSpc>
                <a:spcPct val="150000"/>
              </a:lnSpc>
            </a:pPr>
            <a:r>
              <a:rPr lang="tr-TR" altLang="tr-TR" b="1" dirty="0">
                <a:latin typeface="Georgia" panose="02040502050405020303" pitchFamily="18" charset="0"/>
              </a:rPr>
              <a:t>Kullanılan toplam yem miktarı, yemin fosfor miktarı, yem donuşum oranı,</a:t>
            </a:r>
          </a:p>
          <a:p>
            <a:pPr algn="just">
              <a:lnSpc>
                <a:spcPct val="150000"/>
              </a:lnSpc>
            </a:pPr>
            <a:r>
              <a:rPr lang="tr-TR" altLang="tr-TR" b="1" dirty="0">
                <a:latin typeface="Georgia" panose="02040502050405020303" pitchFamily="18" charset="0"/>
              </a:rPr>
              <a:t>Klorofil miktarları takip edilmelidir</a:t>
            </a:r>
            <a:r>
              <a:rPr lang="tr-TR" altLang="tr-TR" b="1" dirty="0" smtClean="0">
                <a:latin typeface="Georgia" panose="02040502050405020303" pitchFamily="18" charset="0"/>
              </a:rPr>
              <a:t>.</a:t>
            </a:r>
            <a:endParaRPr lang="tr-TR" altLang="tr-TR" b="1" dirty="0">
              <a:latin typeface="Georgia" panose="02040502050405020303" pitchFamily="18" charset="0"/>
            </a:endParaRP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Taşıma Kapasitesi</a:t>
            </a:r>
            <a:endParaRPr lang="tr-TR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NELER YAPILMALI?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Çevre ile ilgili her türlü olası olumsuz senaryolar için çözüm üretilmelidir. </a:t>
            </a:r>
          </a:p>
          <a:p>
            <a:pPr>
              <a:lnSpc>
                <a:spcPct val="150000"/>
              </a:lnSpc>
            </a:pP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ÇED Raporlarında verilen taahhütlere uyulmalıdır.</a:t>
            </a:r>
          </a:p>
          <a:p>
            <a:pPr>
              <a:lnSpc>
                <a:spcPct val="150000"/>
              </a:lnSpc>
            </a:pP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Üretimden kaynaklanan atıkların </a:t>
            </a:r>
            <a:r>
              <a:rPr lang="tr-TR" altLang="tr-TR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bertarafı</a:t>
            </a: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ile ilgili etkili bir atık yönetimi yapılmadır.</a:t>
            </a:r>
          </a:p>
          <a:p>
            <a:pPr>
              <a:lnSpc>
                <a:spcPct val="150000"/>
              </a:lnSpc>
            </a:pP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Balık çiftliklerinde yeterli sayıda Su Ürünleri Mühendisleri ve Su Ürünleri Teknikerleri istihdam edilmelidir. </a:t>
            </a:r>
          </a:p>
          <a:p>
            <a:pPr>
              <a:lnSpc>
                <a:spcPct val="150000"/>
              </a:lnSpc>
            </a:pP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Yetiştiriciliğin olumsuz etkilerini azaltmanın en etkin yolu doğru yer seçimi olduğu unutulmamalıdır.</a:t>
            </a:r>
          </a:p>
        </p:txBody>
      </p:sp>
    </p:spTree>
    <p:extLst>
      <p:ext uri="{BB962C8B-B14F-4D97-AF65-F5344CB8AC3E}">
        <p14:creationId xmlns:p14="http://schemas.microsoft.com/office/powerpoint/2010/main" val="301162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NELER YAPILMALI?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Bütünleşik Kıyı Alan Yönetimi uygulanmalı; kıyısal yetiştiricilik gelişim ve yönetim planları belirlenmelidir.</a:t>
            </a:r>
          </a:p>
          <a:p>
            <a:pPr algn="just">
              <a:lnSpc>
                <a:spcPct val="150000"/>
              </a:lnSpc>
            </a:pP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Sektörler arası koordinasyon sağlanmalı ve planlama eksikliği giderilmelidir.</a:t>
            </a:r>
          </a:p>
          <a:p>
            <a:pPr algn="just">
              <a:lnSpc>
                <a:spcPct val="150000"/>
              </a:lnSpc>
            </a:pP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Tesislerde etkin bir çevre kalite yöntemi sistemi (TS İSO 14001) uygulanmalıdır.</a:t>
            </a:r>
          </a:p>
          <a:p>
            <a:pPr algn="just">
              <a:lnSpc>
                <a:spcPct val="150000"/>
              </a:lnSpc>
            </a:pP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Ülkemizde ve dünyada Kültür balıkçılığı sektöründe “</a:t>
            </a:r>
            <a:r>
              <a:rPr lang="tr-TR" altLang="tr-TR" b="1" u="sng" dirty="0" smtClean="0">
                <a:solidFill>
                  <a:srgbClr val="002060"/>
                </a:solidFill>
                <a:latin typeface="Georgia" panose="02040502050405020303" pitchFamily="18" charset="0"/>
              </a:rPr>
              <a:t>sürdürülebilir gelişim</a:t>
            </a: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”  ve “</a:t>
            </a:r>
            <a:r>
              <a:rPr lang="tr-TR" altLang="tr-TR" b="1" u="sng" dirty="0" smtClean="0">
                <a:solidFill>
                  <a:srgbClr val="002060"/>
                </a:solidFill>
                <a:latin typeface="Georgia" panose="02040502050405020303" pitchFamily="18" charset="0"/>
              </a:rPr>
              <a:t>çevre kalitesi yönetimi</a:t>
            </a: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” birlikte ele alınması gereken iki unsurdur.</a:t>
            </a:r>
          </a:p>
        </p:txBody>
      </p:sp>
    </p:spTree>
    <p:extLst>
      <p:ext uri="{BB962C8B-B14F-4D97-AF65-F5344CB8AC3E}">
        <p14:creationId xmlns:p14="http://schemas.microsoft.com/office/powerpoint/2010/main" val="5362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NELER YAPILMALI?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Ekolojik balık yetiştiriciliği teşvik edilmeli,</a:t>
            </a:r>
          </a:p>
          <a:p>
            <a:pPr algn="just">
              <a:lnSpc>
                <a:spcPct val="150000"/>
              </a:lnSpc>
            </a:pP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Başta Akdeniz olmak üzere çevresel faktörlerin daha uygun olduğu (su sıcaklığı, dalga, akıntı, su derinliği </a:t>
            </a:r>
            <a:r>
              <a:rPr lang="tr-TR" altLang="tr-TR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vb</a:t>
            </a: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) yeni üretim alanlarının açılması</a:t>
            </a:r>
          </a:p>
          <a:p>
            <a:pPr algn="just">
              <a:lnSpc>
                <a:spcPct val="150000"/>
              </a:lnSpc>
            </a:pPr>
            <a:r>
              <a:rPr lang="tr-TR" alt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Halkın doğru bilinçlendirilmesi (Orkinos ve diğer su ürünleri yetiştiricilik faaliyetlerinin birbirinden ayrılması)</a:t>
            </a:r>
          </a:p>
        </p:txBody>
      </p:sp>
    </p:spTree>
    <p:extLst>
      <p:ext uri="{BB962C8B-B14F-4D97-AF65-F5344CB8AC3E}">
        <p14:creationId xmlns:p14="http://schemas.microsoft.com/office/powerpoint/2010/main" val="25941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913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altLang="tr-TR" b="1" dirty="0">
                <a:latin typeface="Georgia" panose="02040502050405020303" pitchFamily="18" charset="0"/>
              </a:rPr>
              <a:t>Şu anda uygulanan  0,6 deniz mili uzaklıkta dahi, çiftlikler  60-100 metre derinliklerde </a:t>
            </a:r>
            <a:r>
              <a:rPr lang="tr-TR" altLang="tr-TR" b="1" dirty="0" smtClean="0">
                <a:latin typeface="Georgia" panose="02040502050405020303" pitchFamily="18" charset="0"/>
              </a:rPr>
              <a:t>kurulmaktadır</a:t>
            </a:r>
            <a:r>
              <a:rPr lang="tr-TR" altLang="tr-TR" b="1" dirty="0">
                <a:latin typeface="Georgia" panose="02040502050405020303" pitchFamily="18" charset="0"/>
              </a:rPr>
              <a:t>. </a:t>
            </a:r>
            <a:endParaRPr lang="tr-TR" altLang="tr-TR" b="1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altLang="tr-TR" b="1" dirty="0">
              <a:latin typeface="Georgia" panose="020405020504050203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altLang="tr-TR" b="1" dirty="0">
                <a:latin typeface="Georgia" panose="02040502050405020303" pitchFamily="18" charset="0"/>
              </a:rPr>
              <a:t>Adalarda dikkate alınarak anakaradan    4-5 km uzaklıklarda çiftlik kurulması istendiğinde, derinlikler </a:t>
            </a:r>
            <a:r>
              <a:rPr lang="tr-TR" altLang="tr-TR" b="1" dirty="0" err="1">
                <a:latin typeface="Georgia" panose="02040502050405020303" pitchFamily="18" charset="0"/>
              </a:rPr>
              <a:t>mooring</a:t>
            </a:r>
            <a:r>
              <a:rPr lang="tr-TR" altLang="tr-TR" b="1" dirty="0">
                <a:latin typeface="Georgia" panose="02040502050405020303" pitchFamily="18" charset="0"/>
              </a:rPr>
              <a:t> sistemin kurulamayacağı yada zamanla kayabileceği  çok büyük mesafelere ulaşmaktadır.</a:t>
            </a:r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Ülkemizde durum:</a:t>
            </a:r>
            <a:endParaRPr lang="tr-TR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6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SU ÜRÜNLERİ POTANSİYELİMİZ NEDİR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tr-TR" b="1" dirty="0">
                <a:solidFill>
                  <a:srgbClr val="002060"/>
                </a:solidFill>
                <a:latin typeface="Georgia" pitchFamily="18" charset="0"/>
              </a:rPr>
              <a:t>Kaynak			        Alan</a:t>
            </a:r>
            <a:r>
              <a:rPr lang="en-GB" b="1" dirty="0">
                <a:solidFill>
                  <a:srgbClr val="002060"/>
                </a:solidFill>
                <a:latin typeface="Georgia" pitchFamily="18" charset="0"/>
              </a:rPr>
              <a:t>  (</a:t>
            </a:r>
            <a:r>
              <a:rPr lang="tr-TR" b="1" dirty="0">
                <a:solidFill>
                  <a:srgbClr val="002060"/>
                </a:solidFill>
                <a:latin typeface="Georgia" pitchFamily="18" charset="0"/>
              </a:rPr>
              <a:t>Milyon</a:t>
            </a:r>
            <a:r>
              <a:rPr lang="en-GB" b="1" dirty="0">
                <a:solidFill>
                  <a:srgbClr val="002060"/>
                </a:solidFill>
                <a:latin typeface="Georgia" pitchFamily="18" charset="0"/>
              </a:rPr>
              <a:t> ha.)</a:t>
            </a:r>
            <a:r>
              <a:rPr lang="tr-TR" b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tr-TR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tr-TR" b="1" dirty="0" smtClean="0">
                <a:solidFill>
                  <a:srgbClr val="002060"/>
                </a:solidFill>
                <a:latin typeface="Georgia" pitchFamily="18" charset="0"/>
              </a:rPr>
              <a:t>Deniz ekonomik alanı  </a:t>
            </a:r>
            <a:r>
              <a:rPr lang="tr-TR" b="1" dirty="0">
                <a:solidFill>
                  <a:srgbClr val="002060"/>
                </a:solidFill>
                <a:latin typeface="Georgia" pitchFamily="18" charset="0"/>
              </a:rPr>
              <a:t>	</a:t>
            </a:r>
            <a:r>
              <a:rPr lang="en-GB" b="1" dirty="0" smtClean="0">
                <a:solidFill>
                  <a:srgbClr val="002060"/>
                </a:solidFill>
                <a:latin typeface="Georgia" pitchFamily="18" charset="0"/>
              </a:rPr>
              <a:t>2</a:t>
            </a:r>
            <a:r>
              <a:rPr lang="tr-TR" b="1" dirty="0">
                <a:solidFill>
                  <a:srgbClr val="002060"/>
                </a:solidFill>
                <a:latin typeface="Georgia" pitchFamily="18" charset="0"/>
              </a:rPr>
              <a:t>4</a:t>
            </a:r>
            <a:r>
              <a:rPr lang="en-GB" b="1" dirty="0">
                <a:solidFill>
                  <a:srgbClr val="002060"/>
                </a:solidFill>
                <a:latin typeface="Georgia" pitchFamily="18" charset="0"/>
              </a:rPr>
              <a:t>.</a:t>
            </a:r>
            <a:r>
              <a:rPr lang="tr-TR" b="1" dirty="0">
                <a:solidFill>
                  <a:srgbClr val="002060"/>
                </a:solidFill>
                <a:latin typeface="Georgia" pitchFamily="18" charset="0"/>
              </a:rPr>
              <a:t>6</a:t>
            </a:r>
            <a:r>
              <a:rPr lang="en-GB" b="1" dirty="0">
                <a:solidFill>
                  <a:srgbClr val="002060"/>
                </a:solidFill>
                <a:latin typeface="Georgia" pitchFamily="18" charset="0"/>
              </a:rPr>
              <a:t>0</a:t>
            </a:r>
            <a:endParaRPr lang="tr-TR" b="1" dirty="0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tr-TR" b="1" dirty="0">
                <a:solidFill>
                  <a:srgbClr val="002060"/>
                </a:solidFill>
                <a:latin typeface="Georgia" pitchFamily="18" charset="0"/>
              </a:rPr>
              <a:t>Doğal Göller			</a:t>
            </a:r>
            <a:r>
              <a:rPr lang="en-GB" b="1" dirty="0" smtClean="0">
                <a:solidFill>
                  <a:srgbClr val="002060"/>
                </a:solidFill>
                <a:latin typeface="Georgia" pitchFamily="18" charset="0"/>
              </a:rPr>
              <a:t>0.</a:t>
            </a:r>
            <a:r>
              <a:rPr lang="tr-TR" b="1" dirty="0">
                <a:solidFill>
                  <a:srgbClr val="002060"/>
                </a:solidFill>
                <a:latin typeface="Georgia" pitchFamily="18" charset="0"/>
              </a:rPr>
              <a:t>91</a:t>
            </a:r>
          </a:p>
          <a:p>
            <a:pPr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tr-TR" b="1" dirty="0">
                <a:solidFill>
                  <a:srgbClr val="002060"/>
                </a:solidFill>
                <a:latin typeface="Georgia" pitchFamily="18" charset="0"/>
              </a:rPr>
              <a:t>Baraj Gölleri			</a:t>
            </a:r>
            <a:r>
              <a:rPr lang="en-GB" b="1" dirty="0" smtClean="0">
                <a:solidFill>
                  <a:srgbClr val="002060"/>
                </a:solidFill>
                <a:latin typeface="Georgia" pitchFamily="18" charset="0"/>
              </a:rPr>
              <a:t>0.34</a:t>
            </a:r>
            <a:endParaRPr lang="tr-TR" b="1" dirty="0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tr-TR" b="1" dirty="0">
                <a:solidFill>
                  <a:srgbClr val="002060"/>
                </a:solidFill>
                <a:latin typeface="Georgia" pitchFamily="18" charset="0"/>
              </a:rPr>
              <a:t>Göletler				</a:t>
            </a:r>
            <a:r>
              <a:rPr lang="en-GB" b="1" dirty="0" smtClean="0">
                <a:solidFill>
                  <a:srgbClr val="002060"/>
                </a:solidFill>
                <a:latin typeface="Georgia" pitchFamily="18" charset="0"/>
              </a:rPr>
              <a:t>0.</a:t>
            </a:r>
            <a:r>
              <a:rPr lang="tr-TR" b="1" dirty="0">
                <a:solidFill>
                  <a:srgbClr val="002060"/>
                </a:solidFill>
                <a:latin typeface="Georgia" pitchFamily="18" charset="0"/>
              </a:rPr>
              <a:t>03</a:t>
            </a:r>
          </a:p>
          <a:p>
            <a:pPr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tr-TR" b="1" dirty="0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GB" b="1" dirty="0">
                <a:solidFill>
                  <a:srgbClr val="002060"/>
                </a:solidFill>
                <a:latin typeface="Georgia" pitchFamily="18" charset="0"/>
              </a:rPr>
              <a:t>TOTAL</a:t>
            </a:r>
            <a:r>
              <a:rPr lang="tr-TR" b="1" dirty="0">
                <a:solidFill>
                  <a:srgbClr val="002060"/>
                </a:solidFill>
                <a:latin typeface="Georgia" pitchFamily="18" charset="0"/>
              </a:rPr>
              <a:t>				</a:t>
            </a:r>
            <a:r>
              <a:rPr lang="en-GB" b="1" dirty="0" smtClean="0">
                <a:solidFill>
                  <a:srgbClr val="002060"/>
                </a:solidFill>
                <a:latin typeface="Georgia" pitchFamily="18" charset="0"/>
              </a:rPr>
              <a:t>2</a:t>
            </a:r>
            <a:r>
              <a:rPr lang="tr-TR" b="1" dirty="0">
                <a:solidFill>
                  <a:srgbClr val="002060"/>
                </a:solidFill>
                <a:latin typeface="Georgia" pitchFamily="18" charset="0"/>
              </a:rPr>
              <a:t>6 milyon ha</a:t>
            </a:r>
          </a:p>
          <a:p>
            <a:pPr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tr-TR" b="1" dirty="0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tr-TR" b="1" dirty="0">
                <a:solidFill>
                  <a:srgbClr val="002060"/>
                </a:solidFill>
                <a:latin typeface="Georgia" pitchFamily="18" charset="0"/>
              </a:rPr>
              <a:t>Kıyı uzunluğu			</a:t>
            </a:r>
            <a:r>
              <a:rPr lang="tr-TR" b="1" dirty="0" smtClean="0">
                <a:solidFill>
                  <a:srgbClr val="002060"/>
                </a:solidFill>
                <a:latin typeface="Georgia" pitchFamily="18" charset="0"/>
              </a:rPr>
              <a:t>8.333 </a:t>
            </a:r>
            <a:r>
              <a:rPr lang="tr-TR" b="1" dirty="0">
                <a:solidFill>
                  <a:srgbClr val="002060"/>
                </a:solidFill>
                <a:latin typeface="Georgia" pitchFamily="18" charset="0"/>
              </a:rPr>
              <a:t>km</a:t>
            </a:r>
          </a:p>
          <a:p>
            <a:pPr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tr-TR" b="1" dirty="0">
                <a:solidFill>
                  <a:srgbClr val="002060"/>
                </a:solidFill>
                <a:latin typeface="Georgia" pitchFamily="18" charset="0"/>
              </a:rPr>
              <a:t>Akarsular			</a:t>
            </a:r>
            <a:r>
              <a:rPr lang="tr-TR" b="1" dirty="0" smtClean="0">
                <a:solidFill>
                  <a:srgbClr val="002060"/>
                </a:solidFill>
                <a:latin typeface="Georgia" pitchFamily="18" charset="0"/>
              </a:rPr>
              <a:t>177.000 </a:t>
            </a:r>
            <a:r>
              <a:rPr lang="tr-TR" b="1" dirty="0">
                <a:solidFill>
                  <a:srgbClr val="002060"/>
                </a:solidFill>
                <a:latin typeface="Georgia" pitchFamily="18" charset="0"/>
              </a:rPr>
              <a:t>km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1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altLang="tr-TR" b="1" dirty="0" smtClean="0">
                <a:latin typeface="Georgia" panose="02040502050405020303" pitchFamily="18" charset="0"/>
              </a:rPr>
              <a:t>Balık çiftliklerinin derinlik ve mesafe kriterine göre belirlenen yerlerinde  akıntı hızı genellikle sağlanmaktadır.</a:t>
            </a:r>
          </a:p>
          <a:p>
            <a:pPr algn="just">
              <a:lnSpc>
                <a:spcPct val="150000"/>
              </a:lnSpc>
            </a:pPr>
            <a:r>
              <a:rPr lang="tr-TR" altLang="tr-TR" b="1" dirty="0" smtClean="0">
                <a:latin typeface="Georgia" panose="02040502050405020303" pitchFamily="18" charset="0"/>
              </a:rPr>
              <a:t> Sorun, açığa alınan kafeslerde 1 gr ve daha büyük yavruların bu akıntı hızına karşı dirençlerinin fazla olmaması nedeni ile ölüm oranı artmaktadır.</a:t>
            </a:r>
          </a:p>
          <a:p>
            <a:pPr algn="just">
              <a:lnSpc>
                <a:spcPct val="150000"/>
              </a:lnSpc>
            </a:pPr>
            <a:r>
              <a:rPr lang="tr-TR" altLang="tr-TR" b="1" dirty="0" smtClean="0">
                <a:latin typeface="Georgia" panose="02040502050405020303" pitchFamily="18" charset="0"/>
              </a:rPr>
              <a:t>Akıntının yönü ve  hızı değişkendir. Deniz yüzeyinde farklı bir yönde olan akıntı,  derinlik arttıkça ters yöne  yönelmekte, böylece akıntının yönü yüzeyde ve aşağılarda farklı olabilmektedir.</a:t>
            </a:r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Ülkemiz için öneri</a:t>
            </a:r>
            <a:endParaRPr lang="tr-TR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81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altLang="tr-TR" b="1" dirty="0" smtClean="0">
                <a:latin typeface="Georgia" panose="02040502050405020303" pitchFamily="18" charset="0"/>
              </a:rPr>
              <a:t>Kıyıdan uzaklık önemlidir. Fakat unutulmamalı ki;</a:t>
            </a:r>
            <a:endParaRPr lang="tr-TR" altLang="tr-TR" sz="3200" b="1" dirty="0" smtClean="0">
              <a:latin typeface="Georgia" panose="020405020504050203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altLang="tr-TR" b="1" dirty="0" smtClean="0">
                <a:latin typeface="Georgia" panose="02040502050405020303" pitchFamily="18" charset="0"/>
              </a:rPr>
              <a:t>Kıyıdan 1 mil uzakta ve 30 m derinlikte akıntısız bir yer, kıyıdan 500 m uzakta 60 m derinlikte akıntılı bir yerden daha çok kirlenebilir. </a:t>
            </a:r>
          </a:p>
          <a:p>
            <a:pPr algn="just">
              <a:lnSpc>
                <a:spcPct val="150000"/>
              </a:lnSpc>
            </a:pPr>
            <a:r>
              <a:rPr lang="tr-TR" altLang="tr-TR" b="1" dirty="0" smtClean="0">
                <a:latin typeface="Georgia" panose="02040502050405020303" pitchFamily="18" charset="0"/>
              </a:rPr>
              <a:t>Tesisin kurulacağı alan tesis için planlanan kafes çapının en az iki kat derinliğinde olmalıdır.</a:t>
            </a:r>
          </a:p>
          <a:p>
            <a:pPr algn="just">
              <a:lnSpc>
                <a:spcPct val="150000"/>
              </a:lnSpc>
            </a:pPr>
            <a:r>
              <a:rPr lang="tr-TR" altLang="tr-TR" b="1" dirty="0" smtClean="0">
                <a:latin typeface="Georgia" panose="02040502050405020303" pitchFamily="18" charset="0"/>
              </a:rPr>
              <a:t>Örneğin: 30 m derinlikte yetiştiricilik yapmak istiyorsanız burada ağınızın en derin noktası 15 m’yi geçmemelidir.</a:t>
            </a:r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Ülkemiz için öneri</a:t>
            </a:r>
            <a:endParaRPr lang="tr-TR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59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tr-TR" altLang="tr-TR" b="1" dirty="0" smtClean="0">
                <a:latin typeface="Georgia" panose="02040502050405020303" pitchFamily="18" charset="0"/>
              </a:rPr>
              <a:t>Çiftlikler 250 ton dan küçük 2000 ton dan büyük olmamalı,</a:t>
            </a:r>
          </a:p>
          <a:p>
            <a:pPr algn="just">
              <a:lnSpc>
                <a:spcPct val="150000"/>
              </a:lnSpc>
            </a:pPr>
            <a:r>
              <a:rPr lang="tr-TR" altLang="tr-TR" b="1" dirty="0" smtClean="0">
                <a:latin typeface="Georgia" panose="02040502050405020303" pitchFamily="18" charset="0"/>
              </a:rPr>
              <a:t>Ana karadan 1-1.5 km den daha yakın olmamalı</a:t>
            </a:r>
          </a:p>
          <a:p>
            <a:pPr algn="just">
              <a:lnSpc>
                <a:spcPct val="150000"/>
              </a:lnSpc>
            </a:pPr>
            <a:r>
              <a:rPr lang="tr-TR" altLang="tr-TR" b="1" dirty="0" smtClean="0">
                <a:latin typeface="Georgia" panose="02040502050405020303" pitchFamily="18" charset="0"/>
              </a:rPr>
              <a:t>İki kafes arasındaki mesafe en az kendi çapının iki katı olmalı (20 m çaplı bir sistemde iki kafes arası mesafe en az 40 m olmalı),</a:t>
            </a:r>
          </a:p>
          <a:p>
            <a:pPr algn="just">
              <a:lnSpc>
                <a:spcPct val="150000"/>
              </a:lnSpc>
            </a:pPr>
            <a:r>
              <a:rPr lang="tr-TR" altLang="tr-TR" b="1" dirty="0" smtClean="0">
                <a:latin typeface="Georgia" panose="02040502050405020303" pitchFamily="18" charset="0"/>
              </a:rPr>
              <a:t>Deniz derinliği ağ derinliğinin en az iki katı olmalı</a:t>
            </a: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Ülkemiz için öneri</a:t>
            </a:r>
            <a:endParaRPr lang="tr-TR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02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altLang="tr-TR" b="1" dirty="0" smtClean="0">
                <a:latin typeface="Georgia" panose="02040502050405020303" pitchFamily="18" charset="0"/>
              </a:rPr>
              <a:t>Stok yoğunluğu alana  olmalı,</a:t>
            </a:r>
          </a:p>
          <a:p>
            <a:pPr algn="just">
              <a:lnSpc>
                <a:spcPct val="150000"/>
              </a:lnSpc>
            </a:pPr>
            <a:r>
              <a:rPr lang="tr-TR" altLang="tr-TR" b="1" dirty="0" smtClean="0">
                <a:latin typeface="Georgia" panose="02040502050405020303" pitchFamily="18" charset="0"/>
              </a:rPr>
              <a:t>Günlük yemleme yüzdesi balık büyüklüğüne göre  ağırlığın  %5-8 olmalı,</a:t>
            </a:r>
          </a:p>
          <a:p>
            <a:pPr algn="just">
              <a:lnSpc>
                <a:spcPct val="150000"/>
              </a:lnSpc>
            </a:pPr>
            <a:r>
              <a:rPr lang="tr-TR" altLang="tr-TR" b="1" dirty="0" smtClean="0">
                <a:latin typeface="Georgia" panose="02040502050405020303" pitchFamily="18" charset="0"/>
              </a:rPr>
              <a:t>Bütün çiftlikler </a:t>
            </a:r>
            <a:r>
              <a:rPr lang="tr-TR" altLang="tr-TR" b="1" dirty="0" err="1" smtClean="0">
                <a:latin typeface="Georgia" panose="02040502050405020303" pitchFamily="18" charset="0"/>
              </a:rPr>
              <a:t>eksrüde</a:t>
            </a:r>
            <a:r>
              <a:rPr lang="tr-TR" altLang="tr-TR" b="1" dirty="0" smtClean="0">
                <a:latin typeface="Georgia" panose="02040502050405020303" pitchFamily="18" charset="0"/>
              </a:rPr>
              <a:t> yem kullanmalıdır</a:t>
            </a:r>
          </a:p>
          <a:p>
            <a:pPr algn="just">
              <a:lnSpc>
                <a:spcPct val="150000"/>
              </a:lnSpc>
            </a:pPr>
            <a:r>
              <a:rPr lang="tr-TR" altLang="tr-TR" b="1" dirty="0" smtClean="0">
                <a:latin typeface="Georgia" panose="02040502050405020303" pitchFamily="18" charset="0"/>
              </a:rPr>
              <a:t>Kara destek ünitesi mutlaka gereklidir. Kendi ihtiyaçları ölçüsünde yem deposu ve barınma yeri içermelidir. Teknelerin ikmal yapabilecekleri yükleme boşaltma yapabilecekleri lojistik iskeleler yapılmalıdır ve bunlar ortak kullanılmalıdır.</a:t>
            </a: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Ülkemiz için öneri</a:t>
            </a:r>
            <a:endParaRPr lang="tr-TR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19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tr-TR" altLang="tr-TR" b="1" dirty="0" smtClean="0">
                <a:latin typeface="Georgia" panose="02040502050405020303" pitchFamily="18" charset="0"/>
              </a:rPr>
              <a:t>Üretim yapılan alanlarda biyolojik ve genetik çeşitliliğin zarar görmemesi için çevre dostu üretim teşvik edilmelidir.</a:t>
            </a:r>
          </a:p>
          <a:p>
            <a:pPr algn="just">
              <a:lnSpc>
                <a:spcPct val="150000"/>
              </a:lnSpc>
            </a:pPr>
            <a:r>
              <a:rPr lang="tr-TR" altLang="tr-TR" b="1" dirty="0" smtClean="0">
                <a:latin typeface="Georgia" panose="02040502050405020303" pitchFamily="18" charset="0"/>
              </a:rPr>
              <a:t>Baraj Göllerinde yapılan üretim sürekli olarak gözlem altında tutulmalıdır,</a:t>
            </a:r>
          </a:p>
          <a:p>
            <a:pPr algn="just">
              <a:lnSpc>
                <a:spcPct val="150000"/>
              </a:lnSpc>
            </a:pPr>
            <a:r>
              <a:rPr lang="tr-TR" altLang="tr-TR" b="1" dirty="0" smtClean="0">
                <a:latin typeface="Georgia" panose="02040502050405020303" pitchFamily="18" charset="0"/>
              </a:rPr>
              <a:t>Zaman içerisinde </a:t>
            </a:r>
            <a:r>
              <a:rPr lang="tr-TR" altLang="tr-TR" b="1" dirty="0" err="1" smtClean="0">
                <a:latin typeface="Georgia" panose="02040502050405020303" pitchFamily="18" charset="0"/>
              </a:rPr>
              <a:t>içsulardaki</a:t>
            </a:r>
            <a:r>
              <a:rPr lang="tr-TR" altLang="tr-TR" b="1" dirty="0" smtClean="0">
                <a:latin typeface="Georgia" panose="02040502050405020303" pitchFamily="18" charset="0"/>
              </a:rPr>
              <a:t> üretim </a:t>
            </a:r>
            <a:r>
              <a:rPr lang="tr-TR" altLang="tr-TR" b="1" dirty="0" err="1" smtClean="0">
                <a:latin typeface="Georgia" panose="02040502050405020303" pitchFamily="18" charset="0"/>
              </a:rPr>
              <a:t>resürkülasyon</a:t>
            </a:r>
            <a:r>
              <a:rPr lang="tr-TR" altLang="tr-TR" b="1" dirty="0" smtClean="0">
                <a:latin typeface="Georgia" panose="02040502050405020303" pitchFamily="18" charset="0"/>
              </a:rPr>
              <a:t> sistemi ile yapılmalıdır.</a:t>
            </a: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tr-TR" sz="4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Mutlaka;</a:t>
            </a:r>
            <a:endParaRPr lang="tr-TR" sz="4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91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2"/>
          <p:cNvSpPr txBox="1">
            <a:spLocks noChangeArrowheads="1"/>
          </p:cNvSpPr>
          <p:nvPr/>
        </p:nvSpPr>
        <p:spPr bwMode="auto">
          <a:xfrm>
            <a:off x="1403350" y="2251075"/>
            <a:ext cx="94170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9600" b="1" dirty="0">
                <a:solidFill>
                  <a:srgbClr val="002060"/>
                </a:solidFill>
                <a:latin typeface="Georgia" panose="02040502050405020303" pitchFamily="18" charset="0"/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22946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ran Resmi 2014-11-03 12.25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464254"/>
            <a:ext cx="11596255" cy="639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kran Resmi 2014-11-03 12.30.2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24" r="-9224"/>
          <a:stretch>
            <a:fillRect/>
          </a:stretch>
        </p:blipFill>
        <p:spPr>
          <a:xfrm>
            <a:off x="360218" y="371291"/>
            <a:ext cx="11485418" cy="6389727"/>
          </a:xfrm>
        </p:spPr>
      </p:pic>
    </p:spTree>
    <p:extLst>
      <p:ext uri="{BB962C8B-B14F-4D97-AF65-F5344CB8AC3E}">
        <p14:creationId xmlns:p14="http://schemas.microsoft.com/office/powerpoint/2010/main" val="239999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ran Resmi 2014-11-03 12.30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3" y="520245"/>
            <a:ext cx="11319162" cy="588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2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kran Resmi 2014-11-03 12.31.2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43" r="-11743"/>
          <a:stretch>
            <a:fillRect/>
          </a:stretch>
        </p:blipFill>
        <p:spPr>
          <a:xfrm>
            <a:off x="318655" y="507834"/>
            <a:ext cx="11513127" cy="6100783"/>
          </a:xfrm>
        </p:spPr>
      </p:pic>
    </p:spTree>
    <p:extLst>
      <p:ext uri="{BB962C8B-B14F-4D97-AF65-F5344CB8AC3E}">
        <p14:creationId xmlns:p14="http://schemas.microsoft.com/office/powerpoint/2010/main" val="154531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ran Resmi 2014-11-03 12.32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3" y="318655"/>
            <a:ext cx="11097490" cy="631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2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46BFB59621223041ACA26C1625C88120" ma:contentTypeVersion="1" ma:contentTypeDescription="Yeni belge oluşturun." ma:contentTypeScope="" ma:versionID="d640aabe8aa7dfcf6ddfc0e8f64e7d9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B337A0-15B1-499C-BA30-6B174FD55A83}"/>
</file>

<file path=customXml/itemProps2.xml><?xml version="1.0" encoding="utf-8"?>
<ds:datastoreItem xmlns:ds="http://schemas.openxmlformats.org/officeDocument/2006/customXml" ds:itemID="{49E12A3A-265D-4879-BFD5-231ED87ABAB3}"/>
</file>

<file path=customXml/itemProps3.xml><?xml version="1.0" encoding="utf-8"?>
<ds:datastoreItem xmlns:ds="http://schemas.openxmlformats.org/officeDocument/2006/customXml" ds:itemID="{17FA3390-315E-4BFB-AEEA-B26BFE5E1B6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</TotalTime>
  <Words>1264</Words>
  <Application>Microsoft Office PowerPoint</Application>
  <PresentationFormat>Geniş ekran</PresentationFormat>
  <Paragraphs>222</Paragraphs>
  <Slides>45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58" baseType="lpstr">
      <vt:lpstr>굴림</vt:lpstr>
      <vt:lpstr>ＭＳ Ｐゴシック</vt:lpstr>
      <vt:lpstr>Arial</vt:lpstr>
      <vt:lpstr>Calibri</vt:lpstr>
      <vt:lpstr>Calibri Light</vt:lpstr>
      <vt:lpstr>Georgia</vt:lpstr>
      <vt:lpstr>Tahoma</vt:lpstr>
      <vt:lpstr>Times</vt:lpstr>
      <vt:lpstr>Times New Roman</vt:lpstr>
      <vt:lpstr>Wingdings</vt:lpstr>
      <vt:lpstr>휴먼옛체</vt:lpstr>
      <vt:lpstr>Office Teması</vt:lpstr>
      <vt:lpstr>Image</vt:lpstr>
      <vt:lpstr>Su Ürünleri Yetiştiriciliğinin Su Kalitesine Etkisi</vt:lpstr>
      <vt:lpstr>Neden Su Ürünleri Yetiştiriciliği;</vt:lpstr>
      <vt:lpstr>Neden Su Ürünleri Üretimi??</vt:lpstr>
      <vt:lpstr>SU ÜRÜNLERİ POTANSİYELİMİZ NEDİR 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Neden Su Ürünleri Üretimi??</vt:lpstr>
      <vt:lpstr>PowerPoint Sunusu</vt:lpstr>
      <vt:lpstr>PowerPoint Sunusu</vt:lpstr>
      <vt:lpstr>PowerPoint Sunusu</vt:lpstr>
      <vt:lpstr>Su Ürünleri Yetiştiriciliğinin Artan Önemi</vt:lpstr>
      <vt:lpstr>Dünyada üretim miktarları</vt:lpstr>
      <vt:lpstr>Salmon ve tavuk Vitamin içeriği bakımından karşılaştırma (mg/kg diyet)</vt:lpstr>
      <vt:lpstr>Su Ürünleri Çiftlikleri kurulurken yapılması gerekenler</vt:lpstr>
      <vt:lpstr>PowerPoint Sunusu</vt:lpstr>
      <vt:lpstr>Resirkülasyon Sistemi-1</vt:lpstr>
      <vt:lpstr>Resirkülasyon Sistemi-2</vt:lpstr>
      <vt:lpstr>Su Kullanma Oranı;</vt:lpstr>
      <vt:lpstr>Bir Haçeri (Üretimhane)’den genel görünüm</vt:lpstr>
      <vt:lpstr>PowerPoint Sunusu</vt:lpstr>
      <vt:lpstr>PowerPoint Sunusu</vt:lpstr>
      <vt:lpstr>Su Ürünleri Yetiştiriciliğinin Çevresel Etkisi</vt:lpstr>
      <vt:lpstr>Su Ürünleri Yetiştiriciliğinin Çevresel Etkisi-1</vt:lpstr>
      <vt:lpstr>Su Ürünleri Yetiştiriciliğinin Çevresel Etkisi</vt:lpstr>
      <vt:lpstr>Yanlış yemlemenin su sütununa etkisi</vt:lpstr>
      <vt:lpstr>Pseudonitzschia sp.  (Domoik asit üreticisidir) </vt:lpstr>
      <vt:lpstr>Yoğun yetiştiricilikten kaynaklanan atıkların sudaki durumu</vt:lpstr>
      <vt:lpstr>İyi Yönetim Uygulamaları</vt:lpstr>
      <vt:lpstr>Yatırım öncesi Taşıma Kapasitesi hesaplanmalı!!!</vt:lpstr>
      <vt:lpstr>Taşıma Kapasitesi</vt:lpstr>
      <vt:lpstr>NELER YAPILMALI?</vt:lpstr>
      <vt:lpstr>NELER YAPILMALI?</vt:lpstr>
      <vt:lpstr>NELER YAPILMALI?</vt:lpstr>
      <vt:lpstr>Ülkemizde durum:</vt:lpstr>
      <vt:lpstr>Ülkemiz için öneri</vt:lpstr>
      <vt:lpstr>Ülkemiz için öneri</vt:lpstr>
      <vt:lpstr>Ülkemiz için öneri</vt:lpstr>
      <vt:lpstr>Ülkemiz için öneri</vt:lpstr>
      <vt:lpstr>Mutlaka;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 Ürünleri Yetiştiriciliğinin Su Kalitesine Etkisi</dc:title>
  <dc:creator>user</dc:creator>
  <cp:lastModifiedBy>İlker BOZAT</cp:lastModifiedBy>
  <cp:revision>36</cp:revision>
  <dcterms:created xsi:type="dcterms:W3CDTF">2014-11-02T16:39:11Z</dcterms:created>
  <dcterms:modified xsi:type="dcterms:W3CDTF">2019-01-22T08:50:26Z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0x01010046BFB59621223041ACA26C1625C88120</vt:lpwstr>
  </property>
</Properties>
</file>