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4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76" r:id="rId25"/>
    <p:sldId id="277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6" autoAdjust="0"/>
    <p:restoredTop sz="94660"/>
  </p:normalViewPr>
  <p:slideViewPr>
    <p:cSldViewPr>
      <p:cViewPr varScale="1">
        <p:scale>
          <a:sx n="116" d="100"/>
          <a:sy n="11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2AF9-F74D-44E7-9228-FA4F33A49AB6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7EC7C-06BF-4B1F-B7B7-BD9182BEB7B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68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5" descr="P101092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7"/>
          <a:stretch/>
        </p:blipFill>
        <p:spPr bwMode="auto">
          <a:xfrm>
            <a:off x="0" y="0"/>
            <a:ext cx="4845003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76575"/>
            <a:ext cx="6618288" cy="885825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3213"/>
            <a:ext cx="6618288" cy="1144587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595438"/>
            <a:ext cx="9144000" cy="319087"/>
          </a:xfrm>
          <a:prstGeom prst="rect">
            <a:avLst/>
          </a:prstGeom>
          <a:solidFill>
            <a:srgbClr val="679E2A">
              <a:alpha val="2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914525"/>
            <a:ext cx="9144000" cy="319088"/>
          </a:xfrm>
          <a:prstGeom prst="rect">
            <a:avLst/>
          </a:prstGeom>
          <a:solidFill>
            <a:srgbClr val="679E2A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233613"/>
            <a:ext cx="9144000" cy="319087"/>
          </a:xfrm>
          <a:prstGeom prst="rect">
            <a:avLst/>
          </a:prstGeom>
          <a:solidFill>
            <a:srgbClr val="679E2A">
              <a:alpha val="75000"/>
            </a:srgbClr>
          </a:solidFill>
          <a:ln>
            <a:noFill/>
          </a:ln>
          <a:effectLst/>
          <a:extLst/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1914525"/>
            <a:ext cx="91440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0" y="2233613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1595438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5803900"/>
            <a:ext cx="6618288" cy="33813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pic>
        <p:nvPicPr>
          <p:cNvPr id="13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39" y="237956"/>
            <a:ext cx="2580749" cy="118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68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233363"/>
            <a:ext cx="204787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233363"/>
            <a:ext cx="5995987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58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233364"/>
            <a:ext cx="8195897" cy="611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7523" y="1482725"/>
            <a:ext cx="3865685" cy="4300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885" y="1482725"/>
            <a:ext cx="3867150" cy="4300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43554" y="6613526"/>
            <a:ext cx="119722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154" y="6613526"/>
            <a:ext cx="2240574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03785" y="6613526"/>
            <a:ext cx="46892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10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0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1">
                <a:solidFill>
                  <a:srgbClr val="679E2A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39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48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34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7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68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7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22613" y="6613525"/>
            <a:ext cx="1436687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963072-7CEE-4618-9E3A-340A5BD12B17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613525"/>
            <a:ext cx="2439988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83100" y="6613525"/>
            <a:ext cx="46831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5EDCD-91A2-4FBD-A7A5-1AE94593E9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89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482725"/>
            <a:ext cx="7874000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opmaakprofielen</a:t>
            </a:r>
            <a:r>
              <a:rPr lang="en-GB" dirty="0" smtClean="0"/>
              <a:t> van de </a:t>
            </a:r>
            <a:r>
              <a:rPr lang="en-GB" dirty="0" err="1" smtClean="0"/>
              <a:t>modeltekst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0"/>
            <a:endParaRPr lang="nl-NL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588"/>
            <a:ext cx="9123363" cy="954088"/>
          </a:xfrm>
          <a:prstGeom prst="rect">
            <a:avLst/>
          </a:prstGeom>
          <a:solidFill>
            <a:srgbClr val="7FA1B6">
              <a:alpha val="9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4859" y="0"/>
            <a:ext cx="9158859" cy="319088"/>
          </a:xfrm>
          <a:prstGeom prst="rect">
            <a:avLst/>
          </a:prstGeom>
          <a:solidFill>
            <a:srgbClr val="679E2A">
              <a:alpha val="2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-12828" y="332656"/>
            <a:ext cx="9156828" cy="317500"/>
          </a:xfrm>
          <a:prstGeom prst="rect">
            <a:avLst/>
          </a:prstGeom>
          <a:solidFill>
            <a:srgbClr val="679E2A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-14859" y="647328"/>
            <a:ext cx="9158859" cy="333400"/>
          </a:xfrm>
          <a:prstGeom prst="rect">
            <a:avLst/>
          </a:prstGeom>
          <a:solidFill>
            <a:srgbClr val="679E2A">
              <a:alpha val="75000"/>
            </a:srgbClr>
          </a:solidFill>
          <a:ln>
            <a:noFill/>
          </a:ln>
          <a:effectLst/>
          <a:extLst/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17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350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80728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233363"/>
            <a:ext cx="8196262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0" y="6467475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929"/>
            <a:ext cx="1008112" cy="1008112"/>
          </a:xfrm>
          <a:prstGeom prst="rect">
            <a:avLst/>
          </a:prstGeom>
        </p:spPr>
      </p:pic>
      <p:pic>
        <p:nvPicPr>
          <p:cNvPr id="16" name="Picture 16" descr="woordme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3013"/>
            <a:ext cx="1573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574" y="4437112"/>
            <a:ext cx="6618288" cy="1144587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B050"/>
                </a:solidFill>
              </a:rPr>
              <a:t>Hydrology and application of the RIBASIM model</a:t>
            </a:r>
            <a:endParaRPr lang="en-US" altLang="en-US" b="1" dirty="0">
              <a:solidFill>
                <a:srgbClr val="00B050"/>
              </a:solidFill>
            </a:endParaRPr>
          </a:p>
          <a:p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2852936"/>
            <a:ext cx="647113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BB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sz="2000" kern="0" dirty="0" smtClean="0"/>
              <a:t>SYMP: Su </a:t>
            </a:r>
            <a:r>
              <a:rPr lang="en-US" sz="2000" kern="0" dirty="0" err="1" smtClean="0"/>
              <a:t>Yönetimi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Modelleme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Platformu</a:t>
            </a: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/>
              <a:t>RBE River Basin Explorer: </a:t>
            </a:r>
            <a:br>
              <a:rPr lang="en-US" sz="2000" kern="0" dirty="0" smtClean="0"/>
            </a:br>
            <a:r>
              <a:rPr lang="en-US" sz="2000" i="1" kern="0" dirty="0" smtClean="0"/>
              <a:t>A modeling tool for river basin planning in Turkey</a:t>
            </a:r>
            <a:r>
              <a:rPr lang="en-GB" sz="2000" kern="0" dirty="0" smtClean="0"/>
              <a:t/>
            </a:r>
            <a:br>
              <a:rPr lang="en-GB" sz="2000" kern="0" dirty="0" smtClean="0"/>
            </a:br>
            <a:endParaRPr lang="en-GB" sz="2000" kern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51" y="3276601"/>
            <a:ext cx="2053273" cy="2744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0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requirements and availability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487648"/>
              </p:ext>
            </p:extLst>
          </p:nvPr>
        </p:nvGraphicFramePr>
        <p:xfrm>
          <a:off x="179512" y="1052736"/>
          <a:ext cx="8784975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096344"/>
                <a:gridCol w="38884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item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RIBASIM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Elevation Model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SRTM from internet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to derive sub-catchments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Discharges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 stations, nearly 50% missing values and 10% zeros, appeared poor in quality</a:t>
                      </a:r>
                    </a:p>
                    <a:p>
                      <a:r>
                        <a:rPr lang="en-US" dirty="0" smtClean="0"/>
                        <a:t>Inflow and outflow of some reservoirs, better quality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inflow calculated from runoff depths observations. Data gaps filled by assigning other stations. By replacing monitoring stations with reservoir data quality improved.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Reservoir levels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 available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Could improve calibration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Water abstractions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Incomplete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Irrigated area partly derived from flow measurements in river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Reservoir operation rules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 available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Derived from bathymetry and downstream irrigation area and flow observations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Evaporation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Available for some reservoirs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reservoirs same evaporation data from </a:t>
                      </a:r>
                      <a:r>
                        <a:rPr lang="en-US" dirty="0" err="1" smtClean="0"/>
                        <a:t>Adiguzul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6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RIBASIM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Period from October 2003  till September 2011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Time step one month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Cindere</a:t>
            </a:r>
            <a:r>
              <a:rPr lang="en-US" dirty="0" smtClean="0"/>
              <a:t> reservoir removed from schematization, because residence time smaller than one month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Calculation for actual situation and natural flow regime (without dams and water use)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Assumed each reservoir only supplies the nearest downstream irrigation area (no coordination)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Results presented as graphs of monthly and quarterly flows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4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RIBASIM – station E07A006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09547" cy="488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RIBASIM – station E07A006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4005063"/>
            <a:ext cx="7874000" cy="27363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Most downstream monitoring station with data for a number of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Much better calibration  results than in mission 3, especially for dry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Low flows 2004 and 2005 underestimated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Peak in 2006 overestimated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Most likely from limited information on operation rules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Natural flow much higher, especially during peak flow 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8" y="1052736"/>
            <a:ext cx="871314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3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RIBASIM – station E07A034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09547" cy="488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5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RIBASIM – station </a:t>
            </a:r>
            <a:r>
              <a:rPr lang="en-US" dirty="0" smtClean="0"/>
              <a:t>E07A034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4005063"/>
            <a:ext cx="7874000" cy="27363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Very good calibration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More limited difference between artificial and natural flow regime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4244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5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RIBASIM – station D07A015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09547" cy="488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00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RIBASIM – station </a:t>
            </a:r>
            <a:r>
              <a:rPr lang="en-US" dirty="0" smtClean="0"/>
              <a:t>D07A015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4005063"/>
            <a:ext cx="7874000" cy="27363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Calibration result not so good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Lots of zero flow in monitored 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of monitored time series leads to unrealistic results downstream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Monitored time series replaced by runoff depth calculated for </a:t>
            </a:r>
            <a:r>
              <a:rPr lang="en-US" dirty="0" err="1" smtClean="0"/>
              <a:t>Adiguzul</a:t>
            </a:r>
            <a:r>
              <a:rPr lang="en-US" dirty="0" smtClean="0"/>
              <a:t> Reservoir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4244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RIBASIM – station D07A061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09547" cy="488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0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RIBASIM – station </a:t>
            </a:r>
            <a:r>
              <a:rPr lang="en-US" dirty="0" smtClean="0"/>
              <a:t>D07A061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4005063"/>
            <a:ext cx="7874000" cy="27363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Calibration result not so good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Missing information operation rules </a:t>
            </a:r>
            <a:r>
              <a:rPr lang="en-US" dirty="0" err="1" smtClean="0"/>
              <a:t>Karacasu</a:t>
            </a:r>
            <a:r>
              <a:rPr lang="en-US" dirty="0" smtClean="0"/>
              <a:t> Reservoir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280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ib_kl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53171"/>
            <a:ext cx="2704368" cy="175072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40058"/>
            <a:ext cx="1851387" cy="6111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RIBASIM</a:t>
            </a:r>
            <a:endParaRPr lang="en-GB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13" y="2546315"/>
            <a:ext cx="4139565" cy="277304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868144" y="1830228"/>
            <a:ext cx="252028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E"/>
                </a:solidFill>
                <a:latin typeface="Arial" charset="0"/>
              </a:defRPr>
            </a:lvl9pPr>
          </a:lstStyle>
          <a:p>
            <a:r>
              <a:rPr lang="en-US" kern="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WFD</a:t>
            </a:r>
            <a:r>
              <a:rPr lang="en-US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kern="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explorer</a:t>
            </a:r>
            <a:endParaRPr lang="en-GB" kern="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3801709" y="1873051"/>
            <a:ext cx="730004" cy="864096"/>
          </a:xfrm>
          <a:prstGeom prst="flowChartMagneticDisk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Bent Arrow 19"/>
          <p:cNvSpPr/>
          <p:nvPr/>
        </p:nvSpPr>
        <p:spPr bwMode="auto">
          <a:xfrm>
            <a:off x="2771800" y="2305099"/>
            <a:ext cx="1029909" cy="648072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Bent Arrow 20"/>
          <p:cNvSpPr/>
          <p:nvPr/>
        </p:nvSpPr>
        <p:spPr bwMode="auto">
          <a:xfrm rot="5400000">
            <a:off x="4803881" y="2104937"/>
            <a:ext cx="648074" cy="11924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129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9156" y="1966545"/>
            <a:ext cx="835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Export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558581" y="1966545"/>
            <a:ext cx="835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Import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801709" y="2827675"/>
            <a:ext cx="835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Cases</a:t>
            </a:r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899592" y="499962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Water balance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31713" y="4999625"/>
            <a:ext cx="206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Concentrations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EQR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cores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1319" y="260648"/>
            <a:ext cx="5328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River Basin Explorer</a:t>
            </a:r>
            <a:endParaRPr lang="en-GB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6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RIBASIM – station E07A036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09547" cy="488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35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RIBASIM – station </a:t>
            </a:r>
            <a:r>
              <a:rPr lang="en-US" dirty="0" smtClean="0"/>
              <a:t>E07A036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4005063"/>
            <a:ext cx="7874000" cy="27363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Average annual flow simulated correctly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Much more seasonal dynamics in simulation than in measurement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Missing information on operation rules for outflow </a:t>
            </a:r>
            <a:r>
              <a:rPr lang="en-US" dirty="0" err="1" smtClean="0"/>
              <a:t>Isikli</a:t>
            </a:r>
            <a:r>
              <a:rPr lang="en-US" dirty="0" smtClean="0"/>
              <a:t> Lake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" y="1030262"/>
            <a:ext cx="9014005" cy="283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RIBASIM – station D07A115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09547" cy="488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16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RIBASIM – station </a:t>
            </a:r>
            <a:r>
              <a:rPr lang="en-US" dirty="0" smtClean="0"/>
              <a:t>D07A115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4005063"/>
            <a:ext cx="7874000" cy="27363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Flow in </a:t>
            </a:r>
            <a:r>
              <a:rPr lang="en-US" dirty="0" err="1" smtClean="0"/>
              <a:t>Buyuk</a:t>
            </a:r>
            <a:r>
              <a:rPr lang="en-US" dirty="0" smtClean="0"/>
              <a:t> Menderes just downstream of </a:t>
            </a:r>
            <a:r>
              <a:rPr lang="en-US" dirty="0" err="1" smtClean="0"/>
              <a:t>Cindere</a:t>
            </a:r>
            <a:r>
              <a:rPr lang="en-US" dirty="0" smtClean="0"/>
              <a:t> Reservoir completely dictated by irrigation water demand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Natural flow reduced in some years and increased on others by dam 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Timing of peak flow changed from winter to summer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Very low flow in winter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280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7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RIBASIM – station E07A012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09547" cy="488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RIBASIM – station </a:t>
            </a:r>
            <a:r>
              <a:rPr lang="en-US" dirty="0" smtClean="0"/>
              <a:t>E07A012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4005063"/>
            <a:ext cx="7874000" cy="27363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Flow in </a:t>
            </a:r>
            <a:r>
              <a:rPr lang="en-US" dirty="0" err="1" smtClean="0"/>
              <a:t>Buyuk</a:t>
            </a:r>
            <a:r>
              <a:rPr lang="en-US" dirty="0" smtClean="0"/>
              <a:t> Menderes downstream of </a:t>
            </a:r>
            <a:r>
              <a:rPr lang="en-US" dirty="0" err="1" smtClean="0"/>
              <a:t>Cindere</a:t>
            </a:r>
            <a:r>
              <a:rPr lang="en-US" dirty="0" smtClean="0"/>
              <a:t> Reservoir dictated by irrigation water demand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Natural flow reduced and timing of peak flow changed from winter to summer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4244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6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RIBASIM model results are adequate for use in WFD Explorer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Results for upstream tributaries can differ significantly from reality due to use of data from other catchments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Coverage and quality of flow monitoring can be improved. Quality of inflow records for reservoirs is good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Assumption </a:t>
            </a:r>
            <a:r>
              <a:rPr lang="en-US" dirty="0"/>
              <a:t>that reservoirs are operated to supply only the nearest downstream irrigation area seems valid. </a:t>
            </a:r>
            <a:r>
              <a:rPr lang="en-GB" dirty="0" smtClean="0"/>
              <a:t>There </a:t>
            </a:r>
            <a:r>
              <a:rPr lang="en-GB" dirty="0"/>
              <a:t>is potential to optimise reservoir operation &amp; storage in the </a:t>
            </a:r>
            <a:r>
              <a:rPr lang="en-GB" dirty="0" smtClean="0"/>
              <a:t>basin by coordinating reservoir releases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4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improvements RIBASIM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Reduce time </a:t>
            </a:r>
            <a:r>
              <a:rPr lang="en-GB" dirty="0"/>
              <a:t>step </a:t>
            </a:r>
            <a:r>
              <a:rPr lang="en-GB" dirty="0" smtClean="0"/>
              <a:t>to </a:t>
            </a:r>
            <a:r>
              <a:rPr lang="en-GB" dirty="0"/>
              <a:t>half a month </a:t>
            </a:r>
            <a:r>
              <a:rPr lang="en-GB" dirty="0" smtClean="0"/>
              <a:t>and include </a:t>
            </a:r>
            <a:r>
              <a:rPr lang="en-GB" dirty="0" err="1" smtClean="0"/>
              <a:t>Cindere</a:t>
            </a:r>
            <a:r>
              <a:rPr lang="en-GB" dirty="0" smtClean="0"/>
              <a:t> Reservoir</a:t>
            </a:r>
            <a:endParaRPr lang="en-GB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Add data on all irrigation areas, at least the irrigated </a:t>
            </a:r>
            <a:r>
              <a:rPr lang="en-GB" dirty="0" smtClean="0"/>
              <a:t>area</a:t>
            </a:r>
            <a:endParaRPr lang="en-GB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Add data on hydropower generation and demand</a:t>
            </a:r>
            <a:r>
              <a:rPr lang="en-GB" dirty="0" smtClean="0"/>
              <a:t>;</a:t>
            </a:r>
            <a:endParaRPr lang="en-GB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Collect data on monthly inflow, outflow and levels of all reservoirs </a:t>
            </a:r>
            <a:r>
              <a:rPr lang="en-GB" dirty="0" smtClean="0"/>
              <a:t>for </a:t>
            </a:r>
            <a:r>
              <a:rPr lang="en-GB" dirty="0"/>
              <a:t>better </a:t>
            </a:r>
            <a:r>
              <a:rPr lang="en-GB" dirty="0" smtClean="0"/>
              <a:t>calibration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Collect operation rules for all reservoirs to know in what circumstances water will be released and adapt from these the reservoir input in RIBASIM.</a:t>
            </a:r>
          </a:p>
        </p:txBody>
      </p:sp>
    </p:spTree>
    <p:extLst>
      <p:ext uri="{BB962C8B-B14F-4D97-AF65-F5344CB8AC3E}">
        <p14:creationId xmlns:p14="http://schemas.microsoft.com/office/powerpoint/2010/main" val="32471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operation rules in RIBASIM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8449"/>
            <a:ext cx="7128792" cy="570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874000" cy="43005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Improve discharge monitoring by more continuous monitoring at the same location and better data validation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Reduce effort required for data collection by sharing data in a central system, such as the Turkish National Water Information System under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Apply RIBASIM to improve water allocation by coordinated operation of reservoirs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Improve understanding of the hydrology of the </a:t>
            </a:r>
            <a:r>
              <a:rPr lang="en-US" dirty="0" err="1" smtClean="0"/>
              <a:t>Buyuk</a:t>
            </a:r>
            <a:r>
              <a:rPr lang="en-US" dirty="0" smtClean="0"/>
              <a:t> Menderes by applying a distributed hydrologic model, such as Wflow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WFlow results to improve the RIBASIM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Apply RIBASIM to analyze and improve water resources management in </a:t>
            </a:r>
            <a:r>
              <a:rPr lang="en-US" dirty="0" err="1" smtClean="0"/>
              <a:t>Buyuk</a:t>
            </a:r>
            <a:r>
              <a:rPr lang="en-US" dirty="0" smtClean="0"/>
              <a:t> </a:t>
            </a:r>
            <a:r>
              <a:rPr lang="en-US" dirty="0"/>
              <a:t>Menderes basin balancing the demands of irrigation, hydropower, public and industrial water supply, water quality and </a:t>
            </a:r>
            <a:r>
              <a:rPr lang="en-US" dirty="0" smtClean="0"/>
              <a:t>ecology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Apply Wflow-RIBASIM to assess the impact of climate change and socio-economic scenarios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1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 of modelling activities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79512" y="1340768"/>
            <a:ext cx="2448272" cy="720080"/>
          </a:xfrm>
          <a:prstGeom prst="round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Hydrology</a:t>
            </a:r>
          </a:p>
          <a:p>
            <a:pPr algn="ctr"/>
            <a:endParaRPr lang="en-GB" sz="1000" dirty="0" smtClean="0"/>
          </a:p>
          <a:p>
            <a:pPr algn="ctr"/>
            <a:r>
              <a:rPr lang="en-GB" sz="1200" dirty="0" smtClean="0"/>
              <a:t>0D-RIBASIM</a:t>
            </a:r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3491880" y="1340768"/>
            <a:ext cx="2448272" cy="72008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aseline="-25000" dirty="0" smtClean="0"/>
              <a:t>Water Quality</a:t>
            </a:r>
          </a:p>
          <a:p>
            <a:pPr algn="ctr"/>
            <a:endParaRPr lang="en-GB" sz="1400" baseline="-25000" dirty="0" smtClean="0"/>
          </a:p>
          <a:p>
            <a:pPr algn="ctr"/>
            <a:r>
              <a:rPr lang="en-GB" sz="1400" dirty="0" smtClean="0"/>
              <a:t>DELWAQ – Steady state</a:t>
            </a:r>
            <a:endParaRPr lang="en-GB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6588224" y="1340768"/>
            <a:ext cx="2448272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Ecology</a:t>
            </a:r>
          </a:p>
          <a:p>
            <a:pPr algn="ctr"/>
            <a:endParaRPr lang="en-GB" sz="900" dirty="0" smtClean="0"/>
          </a:p>
          <a:p>
            <a:pPr algn="ctr"/>
            <a:r>
              <a:rPr lang="en-GB" sz="1400" dirty="0" smtClean="0"/>
              <a:t>Knowledge rules</a:t>
            </a:r>
            <a:endParaRPr lang="en-GB" sz="1050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683568" y="2636912"/>
            <a:ext cx="1512168" cy="1800200"/>
          </a:xfrm>
          <a:prstGeom prst="flowChartMagneticDisk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GIS maps</a:t>
            </a:r>
          </a:p>
          <a:p>
            <a:pPr algn="ctr"/>
            <a:r>
              <a:rPr lang="en-GB" dirty="0" smtClean="0"/>
              <a:t>Networks</a:t>
            </a:r>
          </a:p>
          <a:p>
            <a:pPr algn="ctr"/>
            <a:r>
              <a:rPr lang="en-GB" dirty="0" err="1" smtClean="0"/>
              <a:t>Meteo</a:t>
            </a:r>
            <a:endParaRPr lang="en-GB" dirty="0" smtClean="0"/>
          </a:p>
          <a:p>
            <a:pPr algn="ctr"/>
            <a:r>
              <a:rPr lang="en-GB" dirty="0" smtClean="0"/>
              <a:t>Flow</a:t>
            </a:r>
            <a:endParaRPr lang="en-GB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3822917" y="2662307"/>
            <a:ext cx="1512168" cy="1800200"/>
          </a:xfrm>
          <a:prstGeom prst="flowChartMagneticDisk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Loads</a:t>
            </a:r>
          </a:p>
          <a:p>
            <a:pPr algn="ctr"/>
            <a:r>
              <a:rPr lang="en-GB" dirty="0" smtClean="0"/>
              <a:t>Substances</a:t>
            </a:r>
          </a:p>
          <a:p>
            <a:pPr algn="ctr"/>
            <a:r>
              <a:rPr lang="en-GB" dirty="0" smtClean="0"/>
              <a:t>Processes</a:t>
            </a:r>
            <a:endParaRPr lang="en-GB" dirty="0"/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2627784" y="1700808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5940152" y="1700808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Magnetic Disk 15"/>
          <p:cNvSpPr/>
          <p:nvPr/>
        </p:nvSpPr>
        <p:spPr>
          <a:xfrm>
            <a:off x="7092280" y="2636912"/>
            <a:ext cx="1512168" cy="1800200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Species</a:t>
            </a:r>
          </a:p>
          <a:p>
            <a:pPr algn="ctr"/>
            <a:r>
              <a:rPr lang="en-GB" dirty="0" smtClean="0"/>
              <a:t>EQR</a:t>
            </a:r>
          </a:p>
          <a:p>
            <a:pPr algn="ctr"/>
            <a:r>
              <a:rPr lang="en-GB" dirty="0" smtClean="0"/>
              <a:t>EKF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9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use of RIBASIM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analyze water availability and water demand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quantify impact of water allocation under scarcity on different water using activities (irrigation, hydropower, public water supply, environmental flows)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optimize operation of existing infrastructure (dams, pumps)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quantify impact of socio-economic and climate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quantify impact of investment in new infrastructure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prepare a consistent water balance for analysis of water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r>
              <a:rPr lang="en-US" dirty="0"/>
              <a:t>of use of </a:t>
            </a:r>
            <a:r>
              <a:rPr lang="en-US" dirty="0" smtClean="0"/>
              <a:t>RIBASIM in this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</a:t>
            </a:r>
            <a:r>
              <a:rPr lang="en-GB" dirty="0"/>
              <a:t>prepare the hydrological input for the </a:t>
            </a:r>
            <a:r>
              <a:rPr lang="en-GB" dirty="0" smtClean="0"/>
              <a:t>WFD Explorer 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 Flow through all the WFD water bodies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In a dry, a wet and a normal year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On a quarterly </a:t>
            </a:r>
            <a:r>
              <a:rPr lang="en-GB" dirty="0" smtClean="0"/>
              <a:t>basis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/>
            <a:r>
              <a:rPr lang="en-US" dirty="0" smtClean="0"/>
              <a:t>Used in WFD  Explorer: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To calculate transport of pollutants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To assess difference between natural and artificial flow regime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from most model 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Time scale (results quarterly instead of hourly </a:t>
            </a:r>
            <a:r>
              <a:rPr lang="en-GB" dirty="0" smtClean="0"/>
              <a:t>to monthly)</a:t>
            </a:r>
            <a:endParaRPr lang="en-GB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Accuracy (flow pattern is important not the actual discharge or water level)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Looking backward in time (the analysis is historical and can be based entirely on flow observations)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Initially limited time input. The hydrological modelling may later be extended for other purposes.</a:t>
            </a:r>
          </a:p>
        </p:txBody>
      </p:sp>
    </p:spTree>
    <p:extLst>
      <p:ext uri="{BB962C8B-B14F-4D97-AF65-F5344CB8AC3E}">
        <p14:creationId xmlns:p14="http://schemas.microsoft.com/office/powerpoint/2010/main" val="2816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RIBASIM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Generic modeling software for water resources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Used world-wide by Deltares and numerous governmental agencies, research institutes and consultancy companies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Currently licensed software, being converted to freeware and finally open source (as all Deltares software)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Application of RIBASIM combines: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RIBASIM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Network schematization of river basin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Data on objects in schematization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Time series on hydro-meteorological parameters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Flow data from hydrologic model or monitoring data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4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Schematization </a:t>
            </a:r>
            <a:r>
              <a:rPr lang="en-US" dirty="0" err="1" smtClean="0"/>
              <a:t>Buyuk</a:t>
            </a:r>
            <a:r>
              <a:rPr lang="en-US" dirty="0" smtClean="0"/>
              <a:t> Menderes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r="13316"/>
          <a:stretch/>
        </p:blipFill>
        <p:spPr bwMode="auto">
          <a:xfrm>
            <a:off x="0" y="1137295"/>
            <a:ext cx="9017391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196262" cy="611187"/>
          </a:xfrm>
        </p:spPr>
        <p:txBody>
          <a:bodyPr/>
          <a:lstStyle/>
          <a:p>
            <a:r>
              <a:rPr lang="en-US" dirty="0" smtClean="0"/>
              <a:t>Approach to derive flows from monitoring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7894"/>
            <a:ext cx="7056784" cy="544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4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DExplorer">
  <a:themeElements>
    <a:clrScheme name="Deltares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ltares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93E8C6F-57FF-4835-8A5A-8D4D72015346}"/>
</file>

<file path=customXml/itemProps2.xml><?xml version="1.0" encoding="utf-8"?>
<ds:datastoreItem xmlns:ds="http://schemas.openxmlformats.org/officeDocument/2006/customXml" ds:itemID="{78B41DD5-92B3-4334-8C30-77C9050F3F56}"/>
</file>

<file path=customXml/itemProps3.xml><?xml version="1.0" encoding="utf-8"?>
<ds:datastoreItem xmlns:ds="http://schemas.openxmlformats.org/officeDocument/2006/customXml" ds:itemID="{8BDBAC75-69BD-4DB0-B5F4-EFAE9F789CD3}"/>
</file>

<file path=docProps/app.xml><?xml version="1.0" encoding="utf-8"?>
<Properties xmlns="http://schemas.openxmlformats.org/officeDocument/2006/extended-properties" xmlns:vt="http://schemas.openxmlformats.org/officeDocument/2006/docPropsVTypes">
  <Template>WFDExplorer</Template>
  <TotalTime>601</TotalTime>
  <Words>1022</Words>
  <Application>Microsoft Office PowerPoint</Application>
  <PresentationFormat>Ekran Gösterisi (4:3)</PresentationFormat>
  <Paragraphs>151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MS Gothic</vt:lpstr>
      <vt:lpstr>Arial</vt:lpstr>
      <vt:lpstr>Calibri</vt:lpstr>
      <vt:lpstr>Wingdings</vt:lpstr>
      <vt:lpstr>WFDExplorer</vt:lpstr>
      <vt:lpstr>PowerPoint Sunusu</vt:lpstr>
      <vt:lpstr>RIBASIM</vt:lpstr>
      <vt:lpstr>Workflow of modelling activities</vt:lpstr>
      <vt:lpstr>Objectives of use of RIBASIM</vt:lpstr>
      <vt:lpstr>Objective of use of RIBASIM in this project</vt:lpstr>
      <vt:lpstr>Differences from most model applications</vt:lpstr>
      <vt:lpstr>RIBASIM</vt:lpstr>
      <vt:lpstr>Schematization Buyuk Menderes</vt:lpstr>
      <vt:lpstr>Approach to derive flows from monitoring data</vt:lpstr>
      <vt:lpstr>Data requirements and availability</vt:lpstr>
      <vt:lpstr>RIBASIM model</vt:lpstr>
      <vt:lpstr>Results RIBASIM – station E07A006</vt:lpstr>
      <vt:lpstr>Results RIBASIM – station E07A006</vt:lpstr>
      <vt:lpstr>Results RIBASIM – station E07A034</vt:lpstr>
      <vt:lpstr>Results RIBASIM – station E07A034</vt:lpstr>
      <vt:lpstr>Results RIBASIM – station D07A015</vt:lpstr>
      <vt:lpstr>Results RIBASIM – station D07A015</vt:lpstr>
      <vt:lpstr>Results RIBASIM – station D07A061</vt:lpstr>
      <vt:lpstr>Results RIBASIM – station D07A061</vt:lpstr>
      <vt:lpstr>Results RIBASIM – station E07A036</vt:lpstr>
      <vt:lpstr>Results RIBASIM – station E07A036</vt:lpstr>
      <vt:lpstr>Results RIBASIM – station D07A115</vt:lpstr>
      <vt:lpstr>Results RIBASIM – station D07A115</vt:lpstr>
      <vt:lpstr>Results RIBASIM – station E07A012</vt:lpstr>
      <vt:lpstr>Results RIBASIM – station E07A012</vt:lpstr>
      <vt:lpstr>Conclusions</vt:lpstr>
      <vt:lpstr>Possible improvements RIBASIM model</vt:lpstr>
      <vt:lpstr>Reservoir operation rules in RIBASIM</vt:lpstr>
      <vt:lpstr>Recommendations</vt:lpstr>
    </vt:vector>
  </TitlesOfParts>
  <Company>Stichting Deltares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RBE River Basin Explorer a modeling tool for river basin planning in Turkey</dc:title>
  <dc:creator>Clara Chrzanowski</dc:creator>
  <cp:lastModifiedBy>İlker BOZAT</cp:lastModifiedBy>
  <cp:revision>45</cp:revision>
  <dcterms:created xsi:type="dcterms:W3CDTF">2015-01-08T06:52:27Z</dcterms:created>
  <dcterms:modified xsi:type="dcterms:W3CDTF">2019-01-22T09:30:56Z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