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61" r:id="rId9"/>
    <p:sldId id="263" r:id="rId10"/>
    <p:sldId id="262" r:id="rId11"/>
    <p:sldId id="266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51" autoAdjust="0"/>
    <p:restoredTop sz="94660" autoAdjust="0"/>
  </p:normalViewPr>
  <p:slideViewPr>
    <p:cSldViewPr>
      <p:cViewPr varScale="1">
        <p:scale>
          <a:sx n="116" d="100"/>
          <a:sy n="116" d="100"/>
        </p:scale>
        <p:origin x="17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9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02AF9-F74D-44E7-9228-FA4F33A49AB6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7EC7C-06BF-4B1F-B7B7-BD9182BEB7B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168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5" descr="P101092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7"/>
          <a:stretch/>
        </p:blipFill>
        <p:spPr bwMode="auto">
          <a:xfrm>
            <a:off x="0" y="0"/>
            <a:ext cx="4845003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3076575"/>
            <a:ext cx="6618288" cy="885825"/>
          </a:xfrm>
        </p:spPr>
        <p:txBody>
          <a:bodyPr tIns="0" bIns="0"/>
          <a:lstStyle>
            <a:lvl1pPr>
              <a:defRPr>
                <a:solidFill>
                  <a:srgbClr val="008BB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113213"/>
            <a:ext cx="6618288" cy="1144587"/>
          </a:xfrm>
        </p:spPr>
        <p:txBody>
          <a:bodyPr/>
          <a:lstStyle>
            <a:lvl1pPr marL="0" indent="0">
              <a:defRPr>
                <a:solidFill>
                  <a:srgbClr val="008BB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NL" noProof="0" smtClean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1595438"/>
            <a:ext cx="9144000" cy="319087"/>
          </a:xfrm>
          <a:prstGeom prst="rect">
            <a:avLst/>
          </a:prstGeom>
          <a:solidFill>
            <a:srgbClr val="679E2A">
              <a:alpha val="2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914525"/>
            <a:ext cx="9144000" cy="319088"/>
          </a:xfrm>
          <a:prstGeom prst="rect">
            <a:avLst/>
          </a:prstGeom>
          <a:solidFill>
            <a:srgbClr val="679E2A">
              <a:alpha val="50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2233613"/>
            <a:ext cx="9144000" cy="319087"/>
          </a:xfrm>
          <a:prstGeom prst="rect">
            <a:avLst/>
          </a:prstGeom>
          <a:solidFill>
            <a:srgbClr val="679E2A">
              <a:alpha val="75000"/>
            </a:srgbClr>
          </a:solidFill>
          <a:ln>
            <a:noFill/>
          </a:ln>
          <a:effectLst/>
          <a:extLst/>
        </p:spPr>
        <p:txBody>
          <a:bodyPr wrap="none" lIns="82945" tIns="41473" rIns="82945" bIns="41473" anchor="ctr"/>
          <a:lstStyle/>
          <a:p>
            <a:pPr algn="ctr" defTabSz="414338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schemeClr val="bg1"/>
              </a:solidFill>
              <a:ea typeface="MS Gothic" charset="-128"/>
            </a:endParaRP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0" y="1914525"/>
            <a:ext cx="9144000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0" y="2233613"/>
            <a:ext cx="914400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0" y="1595438"/>
            <a:ext cx="914400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quarter" idx="2"/>
          </p:nvPr>
        </p:nvSpPr>
        <p:spPr>
          <a:xfrm>
            <a:off x="2057400" y="5803900"/>
            <a:ext cx="6618288" cy="33813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6D963072-7CEE-4618-9E3A-340A5BD12B17}" type="datetimeFigureOut">
              <a:rPr lang="nl-NL" smtClean="0"/>
              <a:t>22-1-2019</a:t>
            </a:fld>
            <a:endParaRPr lang="nl-NL"/>
          </a:p>
        </p:txBody>
      </p:sp>
      <p:pic>
        <p:nvPicPr>
          <p:cNvPr id="13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239" y="237956"/>
            <a:ext cx="2580749" cy="118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22613" y="6613525"/>
            <a:ext cx="1436687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D963072-7CEE-4618-9E3A-340A5BD12B17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613525"/>
            <a:ext cx="2439988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83100" y="6613525"/>
            <a:ext cx="46831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B5EDCD-91A2-4FBD-A7A5-1AE94593E9A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68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5300" y="233363"/>
            <a:ext cx="2047875" cy="5549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6913" y="233363"/>
            <a:ext cx="5995987" cy="5549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22613" y="6613525"/>
            <a:ext cx="1436687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D963072-7CEE-4618-9E3A-340A5BD12B17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613525"/>
            <a:ext cx="2439988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83100" y="6613525"/>
            <a:ext cx="46831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B5EDCD-91A2-4FBD-A7A5-1AE94593E9A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2585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23" y="233364"/>
            <a:ext cx="8195897" cy="611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97523" y="1482725"/>
            <a:ext cx="3865685" cy="4300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885" y="1482725"/>
            <a:ext cx="3867150" cy="4300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43554" y="6613526"/>
            <a:ext cx="119722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D963072-7CEE-4618-9E3A-340A5BD12B17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154" y="6613526"/>
            <a:ext cx="2240574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03785" y="6613526"/>
            <a:ext cx="46892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B5EDCD-91A2-4FBD-A7A5-1AE94593E9A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710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04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1">
                <a:solidFill>
                  <a:srgbClr val="679E2A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339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913" y="1482725"/>
            <a:ext cx="3860800" cy="430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113" y="1482725"/>
            <a:ext cx="3860800" cy="430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122613" y="6613525"/>
            <a:ext cx="1436687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D963072-7CEE-4618-9E3A-340A5BD12B17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613525"/>
            <a:ext cx="2439988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483100" y="6613525"/>
            <a:ext cx="46831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B5EDCD-91A2-4FBD-A7A5-1AE94593E9A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7489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122613" y="6613525"/>
            <a:ext cx="1436687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D963072-7CEE-4618-9E3A-340A5BD12B17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613525"/>
            <a:ext cx="2439988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483100" y="6613525"/>
            <a:ext cx="46831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B5EDCD-91A2-4FBD-A7A5-1AE94593E9A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0343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122613" y="6613525"/>
            <a:ext cx="1436687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D963072-7CEE-4618-9E3A-340A5BD12B17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613525"/>
            <a:ext cx="2439988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83100" y="6613525"/>
            <a:ext cx="46831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B5EDCD-91A2-4FBD-A7A5-1AE94593E9A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070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122613" y="6613525"/>
            <a:ext cx="1436687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D963072-7CEE-4618-9E3A-340A5BD12B17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613525"/>
            <a:ext cx="2439988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483100" y="6613525"/>
            <a:ext cx="46831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B5EDCD-91A2-4FBD-A7A5-1AE94593E9A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68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122613" y="6613525"/>
            <a:ext cx="1436687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D963072-7CEE-4618-9E3A-340A5BD12B17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613525"/>
            <a:ext cx="2439988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483100" y="6613525"/>
            <a:ext cx="46831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B5EDCD-91A2-4FBD-A7A5-1AE94593E9A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679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122613" y="6613525"/>
            <a:ext cx="1436687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D963072-7CEE-4618-9E3A-340A5BD12B17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613525"/>
            <a:ext cx="2439988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483100" y="6613525"/>
            <a:ext cx="46831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B5EDCD-91A2-4FBD-A7A5-1AE94593E9A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589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913" y="1482725"/>
            <a:ext cx="7874000" cy="430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opmaakprofielen</a:t>
            </a:r>
            <a:r>
              <a:rPr lang="en-GB" dirty="0" smtClean="0"/>
              <a:t> van de </a:t>
            </a:r>
            <a:r>
              <a:rPr lang="en-GB" dirty="0" err="1" smtClean="0"/>
              <a:t>modeltekst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0"/>
            <a:endParaRPr lang="nl-NL" dirty="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-1588"/>
            <a:ext cx="9123363" cy="954088"/>
          </a:xfrm>
          <a:prstGeom prst="rect">
            <a:avLst/>
          </a:prstGeom>
          <a:solidFill>
            <a:srgbClr val="7FA1B6">
              <a:alpha val="9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-14859" y="0"/>
            <a:ext cx="9158859" cy="319088"/>
          </a:xfrm>
          <a:prstGeom prst="rect">
            <a:avLst/>
          </a:prstGeom>
          <a:solidFill>
            <a:srgbClr val="679E2A">
              <a:alpha val="2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-12828" y="332656"/>
            <a:ext cx="9156828" cy="317500"/>
          </a:xfrm>
          <a:prstGeom prst="rect">
            <a:avLst/>
          </a:prstGeom>
          <a:solidFill>
            <a:srgbClr val="679E2A">
              <a:alpha val="50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-14859" y="647328"/>
            <a:ext cx="9158859" cy="333400"/>
          </a:xfrm>
          <a:prstGeom prst="rect">
            <a:avLst/>
          </a:prstGeom>
          <a:solidFill>
            <a:srgbClr val="679E2A">
              <a:alpha val="75000"/>
            </a:srgbClr>
          </a:solidFill>
          <a:ln>
            <a:noFill/>
          </a:ln>
          <a:effectLst/>
          <a:extLst/>
        </p:spPr>
        <p:txBody>
          <a:bodyPr wrap="none" lIns="82945" tIns="41473" rIns="82945" bIns="41473" anchor="ctr"/>
          <a:lstStyle/>
          <a:p>
            <a:pPr algn="ctr" defTabSz="414338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schemeClr val="bg1"/>
              </a:solidFill>
              <a:ea typeface="MS Gothic" charset="-128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3175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6350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0" y="980728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6913" y="233363"/>
            <a:ext cx="8196262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te bewerken</a:t>
            </a: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 flipH="1">
            <a:off x="0" y="6467475"/>
            <a:ext cx="7032625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9929"/>
            <a:ext cx="1008112" cy="1008112"/>
          </a:xfrm>
          <a:prstGeom prst="rect">
            <a:avLst/>
          </a:prstGeom>
        </p:spPr>
      </p:pic>
      <p:pic>
        <p:nvPicPr>
          <p:cNvPr id="16" name="Picture 16" descr="woordmer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323013"/>
            <a:ext cx="15732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&gt;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0574" y="4437112"/>
            <a:ext cx="6618288" cy="1144587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B050"/>
                </a:solidFill>
              </a:rPr>
              <a:t>Road map hydrology and water allocation</a:t>
            </a:r>
            <a:endParaRPr lang="en-US" altLang="en-US" b="1" dirty="0">
              <a:solidFill>
                <a:srgbClr val="00B050"/>
              </a:solidFill>
            </a:endParaRPr>
          </a:p>
          <a:p>
            <a:endParaRPr 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55576" y="2852936"/>
            <a:ext cx="647113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BB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9pPr>
          </a:lstStyle>
          <a:p>
            <a:r>
              <a:rPr lang="en-US" sz="2000" kern="0" dirty="0" smtClean="0"/>
              <a:t>SYMP: Su </a:t>
            </a:r>
            <a:r>
              <a:rPr lang="en-US" sz="2000" kern="0" dirty="0" err="1" smtClean="0"/>
              <a:t>Yönetimi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Modelleme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Platformu</a:t>
            </a:r>
            <a:r>
              <a:rPr lang="en-US" sz="2000" kern="0" dirty="0" smtClean="0"/>
              <a:t/>
            </a:r>
            <a:br>
              <a:rPr lang="en-US" sz="2000" kern="0" dirty="0" smtClean="0"/>
            </a:br>
            <a:r>
              <a:rPr lang="en-US" sz="2000" kern="0" dirty="0" smtClean="0"/>
              <a:t/>
            </a:r>
            <a:br>
              <a:rPr lang="en-US" sz="2000" kern="0" dirty="0" smtClean="0"/>
            </a:br>
            <a:r>
              <a:rPr lang="en-US" sz="2000" kern="0" dirty="0" smtClean="0"/>
              <a:t>RBE River Basin Explorer: </a:t>
            </a:r>
            <a:br>
              <a:rPr lang="en-US" sz="2000" kern="0" dirty="0" smtClean="0"/>
            </a:br>
            <a:r>
              <a:rPr lang="en-US" sz="2000" i="1" kern="0" dirty="0" smtClean="0"/>
              <a:t>A modeling tool for river basin planning in Turkey</a:t>
            </a:r>
            <a:r>
              <a:rPr lang="en-GB" sz="2000" kern="0" dirty="0" smtClean="0"/>
              <a:t/>
            </a:r>
            <a:br>
              <a:rPr lang="en-GB" sz="2000" kern="0" dirty="0" smtClean="0"/>
            </a:br>
            <a:endParaRPr lang="en-GB" sz="2000" kern="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951" y="3276601"/>
            <a:ext cx="2053273" cy="2744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90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line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71" y="1988840"/>
            <a:ext cx="8743718" cy="290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02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financing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Decreasing external 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Tubitak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DSI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DG Water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???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739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 hydrology and water allocation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Some ideas to start the discussion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Import to link with on-going projects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First some general recommendations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Then 5 projects: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Inventory of existing models in Turkey and modeling capacity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Improved water allocation and reservoir operation </a:t>
            </a:r>
            <a:r>
              <a:rPr lang="en-US" dirty="0" err="1" smtClean="0"/>
              <a:t>Buyuk</a:t>
            </a:r>
            <a:r>
              <a:rPr lang="en-US" dirty="0" smtClean="0"/>
              <a:t> Menderes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Scenario analysis future water scarcity and ecology </a:t>
            </a:r>
            <a:r>
              <a:rPr lang="en-US" dirty="0" err="1" smtClean="0"/>
              <a:t>Buyuk</a:t>
            </a:r>
            <a:r>
              <a:rPr lang="en-US" dirty="0" smtClean="0"/>
              <a:t> Menderes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Scenario analysis future water scarcity and ecology </a:t>
            </a:r>
            <a:r>
              <a:rPr lang="en-US" dirty="0" smtClean="0"/>
              <a:t>in a basin with mixed surface and groundwater use – Konya Basin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Improved water allocation and scenario analysis other basins of Turkey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54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recommendations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96752"/>
            <a:ext cx="7874000" cy="43005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Present RIBASIM </a:t>
            </a:r>
            <a:r>
              <a:rPr lang="en-US" dirty="0" smtClean="0"/>
              <a:t>results </a:t>
            </a:r>
            <a:r>
              <a:rPr lang="en-US" dirty="0" err="1" smtClean="0"/>
              <a:t>Buyuk</a:t>
            </a:r>
            <a:r>
              <a:rPr lang="en-US" dirty="0" smtClean="0"/>
              <a:t> Menderes at </a:t>
            </a:r>
            <a:r>
              <a:rPr lang="en-US" dirty="0"/>
              <a:t>next monthly meeting ‘model expertise board</a:t>
            </a:r>
            <a:r>
              <a:rPr lang="en-US" dirty="0" smtClean="0"/>
              <a:t>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Improve discharge </a:t>
            </a:r>
            <a:r>
              <a:rPr lang="en-US" dirty="0" smtClean="0"/>
              <a:t>monitoring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more </a:t>
            </a:r>
            <a:r>
              <a:rPr lang="en-US" dirty="0"/>
              <a:t>continuous monitoring at the same </a:t>
            </a:r>
            <a:r>
              <a:rPr lang="en-US" dirty="0" smtClean="0"/>
              <a:t>location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better </a:t>
            </a:r>
            <a:r>
              <a:rPr lang="en-US" dirty="0"/>
              <a:t>data </a:t>
            </a:r>
            <a:r>
              <a:rPr lang="en-US" dirty="0" smtClean="0"/>
              <a:t>validation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Use RIBASIM to support design </a:t>
            </a:r>
            <a:r>
              <a:rPr lang="en-US" dirty="0"/>
              <a:t>of monitoring </a:t>
            </a:r>
            <a:r>
              <a:rPr lang="en-US" dirty="0" smtClean="0"/>
              <a:t>network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Reduce effort required for data collection by sharing </a:t>
            </a:r>
            <a:r>
              <a:rPr lang="en-US" dirty="0"/>
              <a:t>data in a central system, such as the Turkish National Water Information System under </a:t>
            </a:r>
            <a:r>
              <a:rPr lang="en-US" dirty="0" smtClean="0"/>
              <a:t>development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119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recommendations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7874000" cy="43005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Capacity building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Construction of river basin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Application of river basin models to improve water allocation and prepare management strategies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Formal training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On-the-job training in projects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Involve universities, scientific institutes, other governmental agencies and all stakeholders in construction and application of models – collaborative modeling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300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1098"/>
            <a:ext cx="8196262" cy="611187"/>
          </a:xfrm>
        </p:spPr>
        <p:txBody>
          <a:bodyPr/>
          <a:lstStyle/>
          <a:p>
            <a:pPr lvl="1"/>
            <a:r>
              <a:rPr lang="en-US" dirty="0"/>
              <a:t>Inventory of existing models in Turkey and modeling capacity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7874000" cy="4300538"/>
          </a:xfrm>
        </p:spPr>
        <p:txBody>
          <a:bodyPr/>
          <a:lstStyle/>
          <a:p>
            <a:r>
              <a:rPr lang="en-US" dirty="0" smtClean="0"/>
              <a:t>Goal:</a:t>
            </a:r>
          </a:p>
          <a:p>
            <a:r>
              <a:rPr lang="en-US" dirty="0" smtClean="0"/>
              <a:t>To know for which basins models exist and where capacity exists for constructing and applying models</a:t>
            </a:r>
          </a:p>
          <a:p>
            <a:endParaRPr lang="en-US" dirty="0" smtClean="0"/>
          </a:p>
          <a:p>
            <a:r>
              <a:rPr lang="en-US" dirty="0" smtClean="0"/>
              <a:t>Actions: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Collect data on previous and on-going modeling studies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Interviews with key-persons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lvl="1" indent="0">
              <a:buNone/>
            </a:pPr>
            <a:r>
              <a:rPr lang="en-US" dirty="0" smtClean="0"/>
              <a:t>When: 		This year</a:t>
            </a:r>
          </a:p>
          <a:p>
            <a:pPr marL="0" lvl="1" indent="0">
              <a:buNone/>
            </a:pPr>
            <a:r>
              <a:rPr lang="en-US" dirty="0" smtClean="0"/>
              <a:t>Partners: 	DSI Planning </a:t>
            </a:r>
            <a:r>
              <a:rPr lang="en-US" dirty="0" err="1" smtClean="0"/>
              <a:t>dept</a:t>
            </a:r>
            <a:r>
              <a:rPr lang="en-US" dirty="0" smtClean="0"/>
              <a:t> , DSI regional directorates,           		universities, scientific institutes, consultants, NGOs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3496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1098"/>
            <a:ext cx="8196262" cy="611187"/>
          </a:xfrm>
        </p:spPr>
        <p:txBody>
          <a:bodyPr/>
          <a:lstStyle/>
          <a:p>
            <a:r>
              <a:rPr lang="en-US" dirty="0"/>
              <a:t>Improved water allocation and reservoir operation </a:t>
            </a:r>
            <a:r>
              <a:rPr lang="en-US" dirty="0" err="1"/>
              <a:t>Buyuk</a:t>
            </a:r>
            <a:r>
              <a:rPr lang="en-US" dirty="0"/>
              <a:t> Menderes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7874000" cy="4300538"/>
          </a:xfrm>
        </p:spPr>
        <p:txBody>
          <a:bodyPr/>
          <a:lstStyle/>
          <a:p>
            <a:r>
              <a:rPr lang="en-US" dirty="0" smtClean="0"/>
              <a:t>Goal:</a:t>
            </a:r>
          </a:p>
          <a:p>
            <a:r>
              <a:rPr lang="en-US" dirty="0" smtClean="0"/>
              <a:t>Improve water allocation, balance between water users and reservoir operation resulting in more efficient water resources management for irrigation, hydropower, public water supply, water quality and ecology</a:t>
            </a:r>
          </a:p>
          <a:p>
            <a:r>
              <a:rPr lang="en-US" dirty="0" smtClean="0"/>
              <a:t>Actions: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Improve current RIBASIM model application </a:t>
            </a:r>
            <a:r>
              <a:rPr lang="en-US" dirty="0" err="1" smtClean="0"/>
              <a:t>Buyuk</a:t>
            </a:r>
            <a:r>
              <a:rPr lang="en-US" dirty="0" smtClean="0"/>
              <a:t> Menderes with</a:t>
            </a:r>
            <a:r>
              <a:rPr lang="en-US" dirty="0"/>
              <a:t> </a:t>
            </a:r>
            <a:r>
              <a:rPr lang="en-US" dirty="0" smtClean="0"/>
              <a:t>data on irrigation, environmental flows, hydropower and operation rules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Cooperate with on-going DSI project </a:t>
            </a:r>
            <a:r>
              <a:rPr lang="en-US" i="1" dirty="0" smtClean="0"/>
              <a:t>Master Plan </a:t>
            </a:r>
            <a:r>
              <a:rPr lang="en-US" i="1" dirty="0" err="1" smtClean="0"/>
              <a:t>Buyuk</a:t>
            </a:r>
            <a:r>
              <a:rPr lang="en-US" i="1" dirty="0" smtClean="0"/>
              <a:t> Menderes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Master Plan could use RIBASIM to </a:t>
            </a:r>
            <a:r>
              <a:rPr lang="en-US" dirty="0" err="1" smtClean="0"/>
              <a:t>analyse</a:t>
            </a:r>
            <a:r>
              <a:rPr lang="en-US" dirty="0" smtClean="0"/>
              <a:t> their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Detailed data from Master Plan could be included in RIBASIM</a:t>
            </a:r>
            <a:endParaRPr lang="en-US" dirty="0"/>
          </a:p>
          <a:p>
            <a:pPr marL="0" lvl="1" indent="0">
              <a:buNone/>
            </a:pPr>
            <a:r>
              <a:rPr lang="en-US" dirty="0" smtClean="0"/>
              <a:t>When: 		Now till 2016</a:t>
            </a:r>
          </a:p>
          <a:p>
            <a:pPr marL="0" lvl="1" indent="0">
              <a:buNone/>
            </a:pPr>
            <a:r>
              <a:rPr lang="en-US" dirty="0" smtClean="0"/>
              <a:t>Partners: 	DSI Planning </a:t>
            </a:r>
            <a:r>
              <a:rPr lang="en-US" dirty="0" err="1" smtClean="0"/>
              <a:t>dept</a:t>
            </a:r>
            <a:r>
              <a:rPr lang="en-US" dirty="0" smtClean="0"/>
              <a:t> , DSI regional directorate           		and consultant </a:t>
            </a:r>
            <a:r>
              <a:rPr lang="en-US" dirty="0" err="1" smtClean="0"/>
              <a:t>Akarsu</a:t>
            </a:r>
            <a:r>
              <a:rPr lang="en-US" dirty="0" smtClean="0"/>
              <a:t>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53517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1098"/>
            <a:ext cx="8196262" cy="611187"/>
          </a:xfrm>
        </p:spPr>
        <p:txBody>
          <a:bodyPr/>
          <a:lstStyle/>
          <a:p>
            <a:pPr lvl="1"/>
            <a:r>
              <a:rPr lang="en-US" dirty="0"/>
              <a:t>Scenario analysis future water scarcity and ecology </a:t>
            </a:r>
            <a:r>
              <a:rPr lang="en-US" dirty="0" err="1"/>
              <a:t>Buyuk</a:t>
            </a:r>
            <a:r>
              <a:rPr lang="en-US" dirty="0"/>
              <a:t> Menderes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24744"/>
            <a:ext cx="7874000" cy="4300538"/>
          </a:xfrm>
        </p:spPr>
        <p:txBody>
          <a:bodyPr/>
          <a:lstStyle/>
          <a:p>
            <a:r>
              <a:rPr lang="en-US" dirty="0" smtClean="0"/>
              <a:t>Goal:</a:t>
            </a:r>
          </a:p>
          <a:p>
            <a:r>
              <a:rPr lang="en-US" dirty="0" smtClean="0"/>
              <a:t>Improve future water resources management by analyzing impact of climate change and socio-economic developments and possible management strategies</a:t>
            </a:r>
          </a:p>
          <a:p>
            <a:r>
              <a:rPr lang="en-US" dirty="0" smtClean="0"/>
              <a:t>Actions: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Improve current RIBASIM model application </a:t>
            </a:r>
            <a:r>
              <a:rPr lang="en-US" dirty="0" err="1"/>
              <a:t>Buyuk</a:t>
            </a:r>
            <a:r>
              <a:rPr lang="en-US" dirty="0"/>
              <a:t> Menderes with data on irrigation, environmental flows, hydropower and operation rules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Apply distributed hydrologic model WFlow to </a:t>
            </a:r>
            <a:r>
              <a:rPr lang="en-US" dirty="0" err="1" smtClean="0"/>
              <a:t>Buyuk</a:t>
            </a:r>
            <a:r>
              <a:rPr lang="en-US" dirty="0" smtClean="0"/>
              <a:t> Menderes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 WFlow (and other models) results in RIBASIM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On-going climate change project can use WFlow-RIBASIM to analyze climate change impact on water resources or could provide projections for P, E and 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Design and evaluate management strategies for climate change in 2050 and 2100</a:t>
            </a:r>
          </a:p>
          <a:p>
            <a:pPr marL="0" indent="0"/>
            <a:r>
              <a:rPr lang="en-US" dirty="0" smtClean="0"/>
              <a:t>When: 		Now till 2016</a:t>
            </a:r>
          </a:p>
          <a:p>
            <a:pPr marL="0" lvl="1" indent="0">
              <a:buNone/>
            </a:pPr>
            <a:r>
              <a:rPr lang="en-US" dirty="0" smtClean="0"/>
              <a:t>Partners: 	Climate change project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71495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1098"/>
            <a:ext cx="8196262" cy="611187"/>
          </a:xfrm>
        </p:spPr>
        <p:txBody>
          <a:bodyPr/>
          <a:lstStyle/>
          <a:p>
            <a:r>
              <a:rPr lang="en-US" dirty="0"/>
              <a:t>Scenario analysis </a:t>
            </a:r>
            <a:r>
              <a:rPr lang="en-US" dirty="0" smtClean="0"/>
              <a:t>in </a:t>
            </a:r>
            <a:r>
              <a:rPr lang="en-US" dirty="0"/>
              <a:t>a basin with mixed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surface </a:t>
            </a:r>
            <a:r>
              <a:rPr lang="en-US" dirty="0"/>
              <a:t>and groundwater use – Konya Basin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24744"/>
            <a:ext cx="7874000" cy="4300538"/>
          </a:xfrm>
        </p:spPr>
        <p:txBody>
          <a:bodyPr/>
          <a:lstStyle/>
          <a:p>
            <a:r>
              <a:rPr lang="en-US" dirty="0" smtClean="0"/>
              <a:t>Goal:</a:t>
            </a:r>
          </a:p>
          <a:p>
            <a:r>
              <a:rPr lang="en-US" dirty="0" smtClean="0"/>
              <a:t>Improve future water resources management by analyzing impact of climate change and socio-economic developments and possible management strategies</a:t>
            </a:r>
          </a:p>
          <a:p>
            <a:r>
              <a:rPr lang="en-US" dirty="0" smtClean="0"/>
              <a:t>Actions: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Apply distributed hydrologic model Wflow to Konya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Apply groundwater model Modflow to Konya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 WFlow-Modflow results in RIBASIM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Cooperate with on-going climate change project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Cooperate with DSI </a:t>
            </a:r>
            <a:r>
              <a:rPr lang="en-US" i="1" dirty="0" smtClean="0"/>
              <a:t>Master Plan Konya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Design and evaluate management strategies for climate change in 2050 and 2100</a:t>
            </a:r>
          </a:p>
          <a:p>
            <a:pPr marL="0" indent="0"/>
            <a:r>
              <a:rPr lang="en-US" dirty="0" smtClean="0"/>
              <a:t>When: 		Now till 2017 or 2018</a:t>
            </a:r>
          </a:p>
          <a:p>
            <a:pPr marL="0" lvl="1" indent="0">
              <a:buNone/>
            </a:pPr>
            <a:r>
              <a:rPr lang="en-US" dirty="0" smtClean="0"/>
              <a:t>Partners: 	Climate change project, DSI Planning dept. and 			regional directorate, universities/scientific institutes?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3473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1098"/>
            <a:ext cx="8196262" cy="611187"/>
          </a:xfrm>
        </p:spPr>
        <p:txBody>
          <a:bodyPr/>
          <a:lstStyle/>
          <a:p>
            <a:r>
              <a:rPr lang="en-US" dirty="0"/>
              <a:t>Improved water allocation and scenario analysis other basins of Turkey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24744"/>
            <a:ext cx="7874000" cy="4300538"/>
          </a:xfrm>
        </p:spPr>
        <p:txBody>
          <a:bodyPr/>
          <a:lstStyle/>
          <a:p>
            <a:r>
              <a:rPr lang="en-US" dirty="0" smtClean="0"/>
              <a:t>Goal:</a:t>
            </a:r>
          </a:p>
          <a:p>
            <a:r>
              <a:rPr lang="en-US" dirty="0" smtClean="0"/>
              <a:t>Improve water allocation, reservoir operation and future water resources management by analyzing impact of climate change and socio-economic developments and possible management strategies</a:t>
            </a:r>
          </a:p>
          <a:p>
            <a:r>
              <a:rPr lang="en-US" dirty="0" smtClean="0"/>
              <a:t>Actions: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Apply distributed hydrologic model Wflow and/or other 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Apply groundwater model Modflow where groundwater is important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 Wflow(-Modflow, other models) results in RIBASIM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Cooperate with on-going climate change project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Cooperate with DSI </a:t>
            </a:r>
            <a:r>
              <a:rPr lang="en-US" i="1" dirty="0" smtClean="0"/>
              <a:t>Master Plans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Design and evaluate management strategies for climate change in 2050 and 2100</a:t>
            </a:r>
          </a:p>
          <a:p>
            <a:pPr marL="0" indent="0"/>
            <a:r>
              <a:rPr lang="en-US" dirty="0" smtClean="0"/>
              <a:t>When: 		Now till 2018</a:t>
            </a:r>
          </a:p>
          <a:p>
            <a:pPr marL="0" lvl="1" indent="0">
              <a:buNone/>
            </a:pPr>
            <a:r>
              <a:rPr lang="en-US" dirty="0" smtClean="0"/>
              <a:t>Partners: 	Climate change project, DSI Planning dept. and 			regional </a:t>
            </a:r>
            <a:r>
              <a:rPr lang="en-US" dirty="0"/>
              <a:t>directorates</a:t>
            </a:r>
            <a:r>
              <a:rPr lang="en-US" dirty="0" smtClean="0"/>
              <a:t>, </a:t>
            </a:r>
            <a:r>
              <a:rPr lang="en-US" dirty="0"/>
              <a:t>universities/scientific </a:t>
            </a:r>
            <a:r>
              <a:rPr lang="en-US" dirty="0" smtClean="0"/>
              <a:t>           		institutes</a:t>
            </a:r>
            <a:r>
              <a:rPr lang="en-US" dirty="0"/>
              <a:t>?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6049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FDExplorer">
  <a:themeElements>
    <a:clrScheme name="Deltares_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ltares_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ltares_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46BFB59621223041ACA26C1625C88120" ma:contentTypeVersion="1" ma:contentTypeDescription="Yeni belge oluşturun." ma:contentTypeScope="" ma:versionID="d640aabe8aa7dfcf6ddfc0e8f64e7d9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CF242A-2AAB-4036-93D9-A50FB7E7AA36}"/>
</file>

<file path=customXml/itemProps2.xml><?xml version="1.0" encoding="utf-8"?>
<ds:datastoreItem xmlns:ds="http://schemas.openxmlformats.org/officeDocument/2006/customXml" ds:itemID="{13C51596-8018-4033-BAB1-C62C41935C00}"/>
</file>

<file path=customXml/itemProps3.xml><?xml version="1.0" encoding="utf-8"?>
<ds:datastoreItem xmlns:ds="http://schemas.openxmlformats.org/officeDocument/2006/customXml" ds:itemID="{B7A862A1-D770-43EA-BAF7-6A3E260D8E64}"/>
</file>

<file path=docProps/app.xml><?xml version="1.0" encoding="utf-8"?>
<Properties xmlns="http://schemas.openxmlformats.org/officeDocument/2006/extended-properties" xmlns:vt="http://schemas.openxmlformats.org/officeDocument/2006/docPropsVTypes">
  <Template>WFDExplorer</Template>
  <TotalTime>770</TotalTime>
  <Words>627</Words>
  <Application>Microsoft Office PowerPoint</Application>
  <PresentationFormat>Ekran Gösterisi (4:3)</PresentationFormat>
  <Paragraphs>90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MS Gothic</vt:lpstr>
      <vt:lpstr>Arial</vt:lpstr>
      <vt:lpstr>Calibri</vt:lpstr>
      <vt:lpstr>Wingdings</vt:lpstr>
      <vt:lpstr>WFDExplorer</vt:lpstr>
      <vt:lpstr>PowerPoint Sunusu</vt:lpstr>
      <vt:lpstr>Road map hydrology and water allocation</vt:lpstr>
      <vt:lpstr>General recommendations (1)</vt:lpstr>
      <vt:lpstr>General recommendations (2)</vt:lpstr>
      <vt:lpstr>Inventory of existing models in Turkey and modeling capacity  </vt:lpstr>
      <vt:lpstr>Improved water allocation and reservoir operation Buyuk Menderes </vt:lpstr>
      <vt:lpstr>Scenario analysis future water scarcity and ecology Buyuk Menderes  </vt:lpstr>
      <vt:lpstr>Scenario analysis in a basin with mixed  surface and groundwater use – Konya Basin  </vt:lpstr>
      <vt:lpstr>Improved water allocation and scenario analysis other basins of Turkey  </vt:lpstr>
      <vt:lpstr>Time line</vt:lpstr>
      <vt:lpstr>Sources of financing</vt:lpstr>
    </vt:vector>
  </TitlesOfParts>
  <Company>Stichting Deltares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RBE River Basin Explorer a modeling tool for river basin planning in Turkey</dc:title>
  <dc:creator>Clara Chrzanowski</dc:creator>
  <cp:lastModifiedBy>İlker BOZAT</cp:lastModifiedBy>
  <cp:revision>56</cp:revision>
  <dcterms:created xsi:type="dcterms:W3CDTF">2015-01-08T06:52:27Z</dcterms:created>
  <dcterms:modified xsi:type="dcterms:W3CDTF">2019-01-22T09:37:08Z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0x01010046BFB59621223041ACA26C1625C88120</vt:lpwstr>
  </property>
</Properties>
</file>