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9" r:id="rId2"/>
    <p:sldId id="691" r:id="rId3"/>
    <p:sldId id="675" r:id="rId4"/>
    <p:sldId id="692" r:id="rId5"/>
    <p:sldId id="674" r:id="rId6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CC"/>
    <a:srgbClr val="996600"/>
    <a:srgbClr val="FFFFFF"/>
    <a:srgbClr val="66FF66"/>
    <a:srgbClr val="FFFF99"/>
    <a:srgbClr val="008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Açık Sti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301B821-A1FF-4177-AEE7-76D212191A09}" styleName="Orta Stil 1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Orta Stil 3 - Vurgu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Koyu Stil 2 - Vurgu 3/Vurgu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2838BEF-8BB2-4498-84A7-C5851F593DF1}" styleName="Orta Stil 4 - Vurgu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5758FB7-9AC5-4552-8A53-C91805E547FA}" styleName="Tema Uygulanmış Stil 1 - Vurgu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94" autoAdjust="0"/>
    <p:restoredTop sz="94660"/>
  </p:normalViewPr>
  <p:slideViewPr>
    <p:cSldViewPr>
      <p:cViewPr varScale="1">
        <p:scale>
          <a:sx n="116" d="100"/>
          <a:sy n="116" d="100"/>
        </p:scale>
        <p:origin x="170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B6EF16-0E36-4E69-A094-0BB59D82BB72}" type="datetimeFigureOut">
              <a:rPr lang="tr-TR" smtClean="0"/>
              <a:pPr/>
              <a:t>22.01.2019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E1E158-E810-470A-86A2-2A99DB57533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37952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62FF32F-B72E-48EA-B4D5-278A9A2C0662}" type="datetimeFigureOut">
              <a:rPr lang="tr-TR"/>
              <a:pPr>
                <a:defRPr/>
              </a:pPr>
              <a:t>22.01.2019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0A6842F-53BA-4BAA-AA31-1E1F4A29BA4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292546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0DB2A2D-D0B0-4857-9C35-25B5058DEAFA}" type="slidenum">
              <a:rPr 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tr-TR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64834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CBAB4-E21F-4C54-9A91-32A01C92A56B}" type="datetime1">
              <a:rPr lang="tr-TR"/>
              <a:pPr>
                <a:defRPr/>
              </a:pPr>
              <a:t>22.01.2019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8DA3C-BAC4-4468-B55F-B890F636401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4EBBB-AB48-44CE-A8A4-232E8E4AE5BD}" type="datetime1">
              <a:rPr lang="tr-TR"/>
              <a:pPr>
                <a:defRPr/>
              </a:pPr>
              <a:t>22.01.2019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E19FF-E128-423F-9888-727DEE726FE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C4EE0-CC53-461C-8CD6-77218A076ED4}" type="datetime1">
              <a:rPr lang="tr-TR"/>
              <a:pPr>
                <a:defRPr/>
              </a:pPr>
              <a:t>22.01.2019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85949-6440-487A-9D0B-DD2BE3F61AF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0DF0F-AFE3-4FC5-B069-11FED70E5501}" type="datetime1">
              <a:rPr lang="tr-TR"/>
              <a:pPr>
                <a:defRPr/>
              </a:pPr>
              <a:t>22.01.2019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8A1A7-C67D-4615-B2B4-F0B5EABE7FF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24393-C0F4-4F89-85B0-B8BC8FE406C3}" type="datetime1">
              <a:rPr lang="tr-TR"/>
              <a:pPr>
                <a:defRPr/>
              </a:pPr>
              <a:t>22.01.2019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514CF-56DF-43F5-9EB4-C7275D84FC7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9DE06-C6EF-44E6-8398-D8E687931572}" type="datetime1">
              <a:rPr lang="tr-TR"/>
              <a:pPr>
                <a:defRPr/>
              </a:pPr>
              <a:t>22.01.2019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D87D1-6A5E-4BD6-A4F7-E61C9B62265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6C5EF-DA47-4613-9873-561DEEB92A86}" type="datetime1">
              <a:rPr lang="tr-TR"/>
              <a:pPr>
                <a:defRPr/>
              </a:pPr>
              <a:t>22.01.2019</a:t>
            </a:fld>
            <a:endParaRPr lang="tr-TR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A020E-CD4B-4822-B91C-C00D13891D9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5FFAA-4240-48EA-8756-59582C90AD85}" type="datetime1">
              <a:rPr lang="tr-TR"/>
              <a:pPr>
                <a:defRPr/>
              </a:pPr>
              <a:t>22.01.2019</a:t>
            </a:fld>
            <a:endParaRPr lang="tr-TR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BA34C-048F-4BB0-BC0E-E9447168473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4FE40-803A-4EFE-B81A-59BCE69B503E}" type="datetime1">
              <a:rPr lang="tr-TR"/>
              <a:pPr>
                <a:defRPr/>
              </a:pPr>
              <a:t>22.01.2019</a:t>
            </a:fld>
            <a:endParaRPr lang="tr-TR"/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D3475-7B68-489B-85D2-C4429E4B37C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A6BAF-5316-4A4E-868D-EEF0EFE190C7}" type="datetime1">
              <a:rPr lang="tr-TR"/>
              <a:pPr>
                <a:defRPr/>
              </a:pPr>
              <a:t>22.01.2019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1D262-437A-4C1A-BB4C-5C05C5AA2B7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59267-0756-4BE4-BEB9-138E2DC12082}" type="datetime1">
              <a:rPr lang="tr-TR"/>
              <a:pPr>
                <a:defRPr/>
              </a:pPr>
              <a:t>22.01.2019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49804-FD30-4781-856C-29BD405ACA5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2F25593-BD7C-4F3C-85D0-21EE095740F4}" type="datetime1">
              <a:rPr lang="tr-TR"/>
              <a:pPr>
                <a:defRPr/>
              </a:pPr>
              <a:t>22.01.2019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FCD53A4-7887-4A7D-9BED-F847B1C5500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ODEP_gorusler.xlsx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9"/>
          <p:cNvSpPr>
            <a:spLocks noChangeArrowheads="1"/>
          </p:cNvSpPr>
          <p:nvPr/>
        </p:nvSpPr>
        <p:spPr bwMode="auto">
          <a:xfrm>
            <a:off x="755650" y="2133600"/>
            <a:ext cx="7920038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tr-TR" sz="4400" b="1">
              <a:latin typeface="Calibri" pitchFamily="34" charset="0"/>
            </a:endParaRPr>
          </a:p>
          <a:p>
            <a:pPr algn="ctr"/>
            <a:endParaRPr lang="tr-TR" sz="2800" b="1">
              <a:solidFill>
                <a:srgbClr val="FF0000"/>
              </a:solidFill>
              <a:latin typeface="Calibri" pitchFamily="34" charset="0"/>
            </a:endParaRPr>
          </a:p>
          <a:p>
            <a:pPr algn="ctr"/>
            <a:endParaRPr lang="tr-TR" sz="2800" b="1">
              <a:solidFill>
                <a:srgbClr val="FF0000"/>
              </a:solidFill>
              <a:latin typeface="Calibri" pitchFamily="34" charset="0"/>
            </a:endParaRPr>
          </a:p>
          <a:p>
            <a:pPr algn="ctr"/>
            <a:endParaRPr lang="tr-TR" sz="2800" b="1">
              <a:solidFill>
                <a:srgbClr val="FF0000"/>
              </a:solidFill>
              <a:latin typeface="Calibri" pitchFamily="34" charset="0"/>
            </a:endParaRPr>
          </a:p>
          <a:p>
            <a:pPr algn="ctr"/>
            <a:endParaRPr lang="tr-TR" sz="2800" b="1">
              <a:solidFill>
                <a:srgbClr val="FF0000"/>
              </a:solidFill>
              <a:latin typeface="Calibri" pitchFamily="34" charset="0"/>
            </a:endParaRPr>
          </a:p>
          <a:p>
            <a:pPr algn="ctr"/>
            <a:endParaRPr lang="tr-TR" sz="24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0" name="9 Dikdörtgen"/>
          <p:cNvSpPr/>
          <p:nvPr/>
        </p:nvSpPr>
        <p:spPr>
          <a:xfrm>
            <a:off x="323528" y="3717032"/>
            <a:ext cx="8712968" cy="292387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6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Modelleme Eylem Planı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6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(MODEP)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3600" b="1" kern="0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kern="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Su Kalitesi Yönetimi Dairesi Başkanlığı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kern="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Modelleme Şube Müdürlüğü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3600" b="1" kern="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</a:endParaRPr>
          </a:p>
        </p:txBody>
      </p:sp>
      <p:sp>
        <p:nvSpPr>
          <p:cNvPr id="11" name="10 Metin kutusu"/>
          <p:cNvSpPr txBox="1"/>
          <p:nvPr/>
        </p:nvSpPr>
        <p:spPr>
          <a:xfrm>
            <a:off x="2051720" y="6309320"/>
            <a:ext cx="571504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600" b="1" kern="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21/02/2014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600" b="1" kern="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 </a:t>
            </a:r>
            <a:endParaRPr lang="tr-TR" sz="1600" b="1" kern="0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</a:endParaRPr>
          </a:p>
        </p:txBody>
      </p:sp>
      <p:sp>
        <p:nvSpPr>
          <p:cNvPr id="13" name="8 Dikdörtgen"/>
          <p:cNvSpPr/>
          <p:nvPr/>
        </p:nvSpPr>
        <p:spPr>
          <a:xfrm>
            <a:off x="1043608" y="-146432"/>
            <a:ext cx="7231467" cy="1631216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none">
            <a:spAutoFit/>
            <a:scene3d>
              <a:camera prst="orthographicFront">
                <a:rot lat="19800000" lon="0" rev="0"/>
              </a:camera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400" b="1" kern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T.C.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400" b="1" kern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ORMAN ve SU İŞLERİ </a:t>
            </a:r>
            <a:r>
              <a:rPr lang="tr-TR" sz="3400" b="1" kern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BAKANLIĞI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kern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SU YÖNETİMİ GENEL MÜDÜRLÜĞÜ</a:t>
            </a:r>
            <a:endParaRPr lang="tr-TR" sz="3200" b="1" kern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/>
            </a:endParaRPr>
          </a:p>
        </p:txBody>
      </p:sp>
      <p:pic>
        <p:nvPicPr>
          <p:cNvPr id="14343" name="Picture 2" descr="C:\Users\rkarakoc\Documents\Alınan Dosyalarım\başlı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" y="6308725"/>
            <a:ext cx="41052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84785"/>
            <a:ext cx="9144000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2" descr="C:\Users\cgok\Desktop\logo\logoyeniseffaf.png"/>
          <p:cNvPicPr>
            <a:picLocks noChangeAspect="1" noChangeArrowheads="1"/>
          </p:cNvPicPr>
          <p:nvPr/>
        </p:nvPicPr>
        <p:blipFill>
          <a:blip r:embed="rId5" cstate="print">
            <a:lum bright="16000" contrast="14000"/>
          </a:blip>
          <a:srcRect/>
          <a:stretch>
            <a:fillRect/>
          </a:stretch>
        </p:blipFill>
        <p:spPr bwMode="auto">
          <a:xfrm>
            <a:off x="8172450" y="44450"/>
            <a:ext cx="863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15C5FF8-5A56-4EB3-88F6-422E8D05145A}" type="slidenum">
              <a:rPr lang="tr-TR" smtClean="0"/>
              <a:pPr>
                <a:defRPr/>
              </a:pPr>
              <a:t>1</a:t>
            </a:fld>
            <a:r>
              <a:rPr lang="tr-TR" dirty="0" smtClean="0"/>
              <a:t>/5</a:t>
            </a:r>
            <a:endParaRPr lang="tr-T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50106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+mn-ea"/>
                <a:cs typeface="+mn-cs"/>
              </a:rPr>
              <a:t>MODEP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512" y="1124744"/>
            <a:ext cx="8856538" cy="5256584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Havza Yönetim Modeli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fi-FI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Sulak Alan ve Göl Hidrolojisi ve Ekolojisi </a:t>
            </a:r>
            <a:r>
              <a:rPr lang="fi-FI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Modelleri</a:t>
            </a:r>
            <a:endParaRPr lang="tr-TR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1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Ötrofikasyon</a:t>
            </a:r>
            <a:r>
              <a:rPr lang="tr-TR" sz="1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Modeli </a:t>
            </a:r>
            <a:endParaRPr lang="tr-TR" sz="16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Akarsular, Göller, Kıyı ve Geçiş Suları (Yerüstü) Alıcı Ortam Standardı (Çevresel Kalite Standardı) Belirlenmesi için </a:t>
            </a:r>
            <a:r>
              <a:rPr lang="tr-TR" sz="1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Kulanılacak</a:t>
            </a:r>
            <a:r>
              <a:rPr lang="tr-TR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Modeller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1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Yeraltı Suyu Hidrolojisi ve Kalite </a:t>
            </a:r>
            <a:r>
              <a:rPr lang="tr-TR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Modeli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Alıcı Ortam Standardından (Çevresel Kalite Standardı) Deşarj Standardına Geçiş </a:t>
            </a:r>
            <a:r>
              <a:rPr lang="tr-TR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Modeli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1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Hidrolojik ve </a:t>
            </a:r>
            <a:r>
              <a:rPr lang="tr-TR" sz="1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Hidromorfolojik</a:t>
            </a:r>
            <a:r>
              <a:rPr lang="tr-TR" sz="1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Modelleri Kapsayan Hidrodinamik </a:t>
            </a:r>
            <a:r>
              <a:rPr lang="tr-TR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Model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Taşkın Yönetim </a:t>
            </a:r>
            <a:r>
              <a:rPr lang="tr-TR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Modeli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1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Kuraklık Yönetim </a:t>
            </a:r>
            <a:r>
              <a:rPr lang="tr-TR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Modeli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İklim Değişikliğine Uyum Modeli </a:t>
            </a:r>
            <a:endParaRPr lang="tr-TR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1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Ekolojik ve Biyolojik İndeks </a:t>
            </a:r>
            <a:r>
              <a:rPr lang="tr-TR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Modeli</a:t>
            </a:r>
          </a:p>
          <a:p>
            <a:pPr>
              <a:buClr>
                <a:srgbClr val="FF0000"/>
              </a:buClr>
              <a:buNone/>
            </a:pPr>
            <a:endParaRPr lang="tr-TR" sz="16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rgbClr val="FF0000"/>
              </a:buClr>
              <a:buNone/>
            </a:pPr>
            <a:r>
              <a:rPr lang="tr-TR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Modelleme </a:t>
            </a:r>
            <a:r>
              <a:rPr lang="tr-TR" sz="1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için  Öncelikli İhtiyaç Duyulan </a:t>
            </a:r>
            <a:r>
              <a:rPr lang="tr-TR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Alanlar;</a:t>
            </a:r>
            <a:endParaRPr lang="tr-TR" sz="1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None/>
            </a:pPr>
            <a:r>
              <a:rPr lang="tr-TR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1) Sapanca Gölünün Hidrolojik ve Ekolojik Modellenmesi</a:t>
            </a:r>
          </a:p>
          <a:p>
            <a:pPr>
              <a:buClr>
                <a:srgbClr val="FF0000"/>
              </a:buClr>
              <a:buNone/>
            </a:pPr>
            <a:r>
              <a:rPr lang="tr-TR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2) Mamasın, Eğirdir ve </a:t>
            </a:r>
            <a:r>
              <a:rPr lang="tr-TR" sz="16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Karacaören</a:t>
            </a:r>
            <a:r>
              <a:rPr lang="tr-TR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Baraj </a:t>
            </a:r>
            <a:r>
              <a:rPr lang="tr-TR" sz="16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Gölerinin</a:t>
            </a:r>
            <a:r>
              <a:rPr lang="tr-TR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Özel Hüküm Açısından Modellenmesi</a:t>
            </a:r>
          </a:p>
          <a:p>
            <a:pPr>
              <a:buClr>
                <a:srgbClr val="FF0000"/>
              </a:buClr>
              <a:buNone/>
            </a:pPr>
            <a:r>
              <a:rPr lang="tr-TR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3) Beyşehir Gölünün Hidrolojik, Hidrojeolojik ve Ekolojik Modellenmesi </a:t>
            </a:r>
          </a:p>
          <a:p>
            <a:pPr>
              <a:buClr>
                <a:srgbClr val="FF0000"/>
              </a:buClr>
              <a:buNone/>
            </a:pPr>
            <a:r>
              <a:rPr lang="tr-TR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4) Nilüfer Çayı, Ergene, Nizip, </a:t>
            </a:r>
            <a:r>
              <a:rPr lang="tr-TR" sz="16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Sacır</a:t>
            </a:r>
            <a:r>
              <a:rPr lang="tr-TR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Derelerinin Modellenmesi </a:t>
            </a:r>
          </a:p>
          <a:p>
            <a:pPr lvl="1">
              <a:buClr>
                <a:srgbClr val="FF0000"/>
              </a:buClr>
              <a:buNone/>
            </a:pPr>
            <a:r>
              <a:rPr lang="tr-TR" sz="1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			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tr-TR" sz="1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tr-TR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cgok\Desktop\logo\logoyeniseffaf.png"/>
          <p:cNvPicPr>
            <a:picLocks noChangeAspect="1" noChangeArrowheads="1"/>
          </p:cNvPicPr>
          <p:nvPr/>
        </p:nvPicPr>
        <p:blipFill>
          <a:blip r:embed="rId2" cstate="print">
            <a:lum bright="16000" contrast="14000"/>
          </a:blip>
          <a:srcRect/>
          <a:stretch>
            <a:fillRect/>
          </a:stretch>
        </p:blipFill>
        <p:spPr bwMode="auto">
          <a:xfrm>
            <a:off x="8172450" y="44450"/>
            <a:ext cx="863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15C5FF8-5A56-4EB3-88F6-422E8D05145A}" type="slidenum">
              <a:rPr lang="tr-TR" smtClean="0"/>
              <a:pPr>
                <a:defRPr/>
              </a:pPr>
              <a:t>2</a:t>
            </a:fld>
            <a:r>
              <a:rPr lang="tr-TR" dirty="0" smtClean="0"/>
              <a:t>/5</a:t>
            </a:r>
            <a:endParaRPr lang="tr-TR" dirty="0"/>
          </a:p>
        </p:txBody>
      </p:sp>
      <p:sp>
        <p:nvSpPr>
          <p:cNvPr id="8" name="7 Yuvarlatılmış Dikdörtgen"/>
          <p:cNvSpPr/>
          <p:nvPr/>
        </p:nvSpPr>
        <p:spPr>
          <a:xfrm>
            <a:off x="6588224" y="4005064"/>
            <a:ext cx="2160240" cy="919401"/>
          </a:xfrm>
          <a:prstGeom prst="roundRect">
            <a:avLst/>
          </a:prstGeom>
          <a:ln cap="rnd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80975" lvl="1" algn="ctr">
              <a:buClr>
                <a:srgbClr val="FF0000"/>
              </a:buClr>
            </a:pPr>
            <a:r>
              <a:rPr lang="tr-TR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3" action="ppaction://hlinkfile"/>
              </a:rPr>
              <a:t>MODEP Görüşler</a:t>
            </a:r>
            <a:endParaRPr lang="tr-TR" sz="2400" b="1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54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50106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+mn-ea"/>
                <a:cs typeface="+mn-cs"/>
              </a:rPr>
              <a:t>MODEP GÖRÜŞLER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tr-TR" sz="1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tr-TR" sz="1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tr-TR" sz="1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tr-TR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cgok\Desktop\logo\logoyeniseffaf.png"/>
          <p:cNvPicPr>
            <a:picLocks noChangeAspect="1" noChangeArrowheads="1"/>
          </p:cNvPicPr>
          <p:nvPr/>
        </p:nvPicPr>
        <p:blipFill>
          <a:blip r:embed="rId2" cstate="print">
            <a:lum bright="16000" contrast="14000"/>
          </a:blip>
          <a:srcRect/>
          <a:stretch>
            <a:fillRect/>
          </a:stretch>
        </p:blipFill>
        <p:spPr bwMode="auto">
          <a:xfrm>
            <a:off x="8172450" y="44450"/>
            <a:ext cx="863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15C5FF8-5A56-4EB3-88F6-422E8D05145A}" type="slidenum">
              <a:rPr lang="tr-TR" smtClean="0"/>
              <a:pPr>
                <a:defRPr/>
              </a:pPr>
              <a:t>3</a:t>
            </a:fld>
            <a:r>
              <a:rPr lang="tr-TR" dirty="0" smtClean="0"/>
              <a:t>/5</a:t>
            </a:r>
            <a:endParaRPr lang="tr-TR" dirty="0"/>
          </a:p>
        </p:txBody>
      </p:sp>
      <p:sp>
        <p:nvSpPr>
          <p:cNvPr id="8" name="2 İçerik Yer Tutucusu"/>
          <p:cNvSpPr txBox="1">
            <a:spLocks/>
          </p:cNvSpPr>
          <p:nvPr/>
        </p:nvSpPr>
        <p:spPr bwMode="auto">
          <a:xfrm>
            <a:off x="107504" y="1052736"/>
            <a:ext cx="8856538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1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Prof. Dr. Ülkü YETİŞ tarafından;</a:t>
            </a:r>
          </a:p>
          <a:p>
            <a:pPr lvl="1" algn="just">
              <a:buClr>
                <a:srgbClr val="0000FF"/>
              </a:buClr>
              <a:buFont typeface="Wingdings" pitchFamily="2" charset="2"/>
              <a:buChar char="ü"/>
            </a:pPr>
            <a:r>
              <a:rPr lang="tr-TR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Alıcı </a:t>
            </a:r>
            <a:r>
              <a:rPr lang="tr-TR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Ortam Standardından (Çevresel Kalite Standardı) Deşarj Standardına Geçiş </a:t>
            </a:r>
            <a:r>
              <a:rPr lang="tr-TR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Modeli </a:t>
            </a:r>
            <a:r>
              <a:rPr lang="tr-TR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hususunun göl veya akarsu modellerinden </a:t>
            </a:r>
            <a:r>
              <a:rPr lang="tr-TR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ayrı tutulmaması </a:t>
            </a:r>
            <a:r>
              <a:rPr lang="tr-TR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gerektiği belirtilmiştir.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1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Dr. Meltem KAÇIKOÇ tarafından;</a:t>
            </a:r>
          </a:p>
          <a:p>
            <a:pPr lvl="1"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Modelin </a:t>
            </a:r>
            <a:r>
              <a:rPr lang="tr-TR" sz="1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güçlü ve zayıf yönleri, veri gereksinimi, lisans ve güncelleme ücretleri, kullanıcı uyumluluğu, çözümleme süresi, donanım gereksinimi, son kullanıcı tarafından kullanılabilirliği, geliştirilecek senaryo gereksinimleri vb. faktörler göz önünde bulundurularak </a:t>
            </a:r>
            <a:r>
              <a:rPr lang="tr-TR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model seçimi </a:t>
            </a:r>
            <a:r>
              <a:rPr lang="tr-TR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yapılması gerektiği belirtilmiştir.</a:t>
            </a:r>
          </a:p>
          <a:p>
            <a:pPr lvl="1"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Modellerin genel sınıflandırılmasının ve bütüncül olarak değerlendirilmesinin; hidrolik, hidrodinamik, iklim değişikliği, yeraltı suyu, su kalitesi ve havza yönetim olarak </a:t>
            </a:r>
            <a:r>
              <a:rPr lang="tr-TR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daha faydalı </a:t>
            </a:r>
            <a:r>
              <a:rPr lang="tr-TR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olacağı belirtilmiştir.</a:t>
            </a:r>
          </a:p>
          <a:p>
            <a:pPr lvl="1"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Ayrıca, </a:t>
            </a:r>
            <a:r>
              <a:rPr lang="tr-TR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veri temini </a:t>
            </a:r>
            <a:r>
              <a:rPr lang="tr-TR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çalışmalarının geliştirilmesi ve Bilimsel Çalışma Grubu üyelerinin danışmanlığında bir </a:t>
            </a:r>
            <a:r>
              <a:rPr lang="tr-TR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 kitabının </a:t>
            </a:r>
            <a:r>
              <a:rPr lang="tr-TR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oluşturulmasının gerekliliği ortaya konmuştur.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1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SUEN tarafından;</a:t>
            </a:r>
          </a:p>
          <a:p>
            <a:pPr lvl="1"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1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Model geliştirme ve kullanımında; ihtiyaç belirleme (</a:t>
            </a:r>
            <a:r>
              <a:rPr lang="tr-TR" sz="1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requirements</a:t>
            </a:r>
            <a:r>
              <a:rPr lang="tr-TR" sz="1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gathering</a:t>
            </a:r>
            <a:r>
              <a:rPr lang="tr-TR" sz="1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) kalibrasyon, </a:t>
            </a:r>
            <a:r>
              <a:rPr lang="tr-TR" sz="1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verifikasyon</a:t>
            </a:r>
            <a:r>
              <a:rPr lang="tr-TR" sz="1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ve kullanıcı testleri süreçlerinin de dikkate alınması </a:t>
            </a:r>
            <a:r>
              <a:rPr lang="tr-TR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gerekliliği  belirtilmiştir</a:t>
            </a:r>
            <a:r>
              <a:rPr lang="tr-TR" sz="1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tr-TR" sz="16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50106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+mn-ea"/>
                <a:cs typeface="+mn-cs"/>
              </a:rPr>
              <a:t>MODEP GÖRÜŞLER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tr-TR" sz="1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tr-TR" sz="1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tr-TR" sz="1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tr-TR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cgok\Desktop\logo\logoyeniseffaf.png"/>
          <p:cNvPicPr>
            <a:picLocks noChangeAspect="1" noChangeArrowheads="1"/>
          </p:cNvPicPr>
          <p:nvPr/>
        </p:nvPicPr>
        <p:blipFill>
          <a:blip r:embed="rId2" cstate="print">
            <a:lum bright="16000" contrast="14000"/>
          </a:blip>
          <a:srcRect/>
          <a:stretch>
            <a:fillRect/>
          </a:stretch>
        </p:blipFill>
        <p:spPr bwMode="auto">
          <a:xfrm>
            <a:off x="8172450" y="44450"/>
            <a:ext cx="863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15C5FF8-5A56-4EB3-88F6-422E8D05145A}" type="slidenum">
              <a:rPr lang="tr-TR" smtClean="0"/>
              <a:pPr>
                <a:defRPr/>
              </a:pPr>
              <a:t>4</a:t>
            </a:fld>
            <a:r>
              <a:rPr lang="tr-TR" dirty="0" smtClean="0"/>
              <a:t>/5</a:t>
            </a:r>
            <a:endParaRPr lang="tr-TR" dirty="0"/>
          </a:p>
        </p:txBody>
      </p:sp>
      <p:sp>
        <p:nvSpPr>
          <p:cNvPr id="8" name="2 İçerik Yer Tutucusu"/>
          <p:cNvSpPr txBox="1">
            <a:spLocks/>
          </p:cNvSpPr>
          <p:nvPr/>
        </p:nvSpPr>
        <p:spPr bwMode="auto">
          <a:xfrm>
            <a:off x="179958" y="1124744"/>
            <a:ext cx="8856538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1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Envanter ve İzleme Dairesi Başkanlığınca ;</a:t>
            </a:r>
          </a:p>
          <a:p>
            <a:pPr lvl="1"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1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Hidromorfoloji</a:t>
            </a:r>
            <a:r>
              <a:rPr lang="tr-TR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çalışmaları sonucu  en erken 2016 </a:t>
            </a:r>
            <a:r>
              <a:rPr lang="tr-TR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ve/veya 2017 </a:t>
            </a:r>
            <a:r>
              <a:rPr lang="tr-TR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yılında elde edilmesi beklenen veriler ışığında modelleme çalışmalarının 2017 yılından sonra yapılabileceği,</a:t>
            </a:r>
          </a:p>
          <a:p>
            <a:pPr lvl="1"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Biyolojik indekslerin </a:t>
            </a:r>
            <a:r>
              <a:rPr lang="tr-TR" sz="1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gerçek veriler kullanılarak su kalitesi belirlenmesini sağlayan </a:t>
            </a:r>
            <a:r>
              <a:rPr lang="tr-TR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araçlar olduğu, bu </a:t>
            </a:r>
            <a:r>
              <a:rPr lang="tr-TR" sz="1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nedenle bu konuda </a:t>
            </a:r>
            <a:r>
              <a:rPr lang="tr-TR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herhangi bir </a:t>
            </a:r>
            <a:r>
              <a:rPr lang="tr-TR" sz="1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model geliştirilmesinin mümkün olmadığı </a:t>
            </a:r>
            <a:r>
              <a:rPr lang="tr-TR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düşünüldüğü, </a:t>
            </a:r>
          </a:p>
          <a:p>
            <a:pPr lvl="1"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Yüzey Suyu Su Kalitesi Modellemesi  / 2015 yılı içerisinde </a:t>
            </a:r>
            <a:r>
              <a:rPr lang="tr-TR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yapılabileceği,</a:t>
            </a:r>
          </a:p>
          <a:p>
            <a:pPr lvl="1"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Referans </a:t>
            </a:r>
            <a:r>
              <a:rPr lang="tr-TR" sz="1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Koşulların ve Maksimum Ekolojik Potansiyelin Belirlenmesine Yönelik Modelleme / 2016 yılı sonunda elde edilecek verilerle 2017 yılı içerisinde </a:t>
            </a:r>
            <a:r>
              <a:rPr lang="tr-TR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yapılabileceği görüş </a:t>
            </a:r>
            <a:r>
              <a:rPr lang="tr-TR" sz="1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olarak sunulmuştur</a:t>
            </a:r>
            <a:r>
              <a:rPr lang="tr-TR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1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Havza Yönetimi Planlama Dairesi Başkanlığınca;</a:t>
            </a:r>
          </a:p>
          <a:p>
            <a:pPr lvl="1"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Modelleme </a:t>
            </a:r>
            <a:r>
              <a:rPr lang="tr-TR" sz="1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Eylem Planı (MODEP)’</a:t>
            </a:r>
            <a:r>
              <a:rPr lang="tr-TR" sz="1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nda</a:t>
            </a:r>
            <a:r>
              <a:rPr lang="tr-TR" sz="1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verilen modelleme başlıkları Hidrolojik/Hidrodinamik Model, Su Kalite Modeli, Ekoloji Modeli, Kuraklık-İklim ve Taşkın Modellemesi ana başlıkları altında </a:t>
            </a:r>
            <a:r>
              <a:rPr lang="tr-TR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incelenmesi,</a:t>
            </a:r>
          </a:p>
          <a:p>
            <a:pPr lvl="1"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1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Havza Modelinin bu başlıklar altında ifade edilen konuların hepsinin bütüncül şekilde sorgulayacak şekilde yapılması ülkemiz adına daha sürdürülebilir </a:t>
            </a:r>
            <a:r>
              <a:rPr lang="tr-TR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olduğu ifade edilmiştir.</a:t>
            </a:r>
            <a:endParaRPr lang="tr-TR" sz="1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56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5C5FF8-5A56-4EB3-88F6-422E8D05145A}" type="slidenum">
              <a:rPr lang="tr-TR" smtClean="0"/>
              <a:pPr>
                <a:defRPr/>
              </a:pPr>
              <a:t>5</a:t>
            </a:fld>
            <a:r>
              <a:rPr lang="tr-TR" dirty="0" smtClean="0"/>
              <a:t>/5</a:t>
            </a:r>
            <a:endParaRPr lang="tr-TR" dirty="0"/>
          </a:p>
        </p:txBody>
      </p:sp>
      <p:sp>
        <p:nvSpPr>
          <p:cNvPr id="6" name="5 Dikdörtgen"/>
          <p:cNvSpPr/>
          <p:nvPr/>
        </p:nvSpPr>
        <p:spPr>
          <a:xfrm>
            <a:off x="1946175" y="0"/>
            <a:ext cx="5990744" cy="95410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19800000" lon="0" rev="0"/>
              </a:camera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kern="0" dirty="0">
                <a:ln w="11430"/>
                <a:solidFill>
                  <a:srgbClr val="0000FF"/>
                </a:solidFill>
                <a:latin typeface="Arial"/>
              </a:rPr>
              <a:t>T.C.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kern="0" dirty="0">
                <a:ln w="11430"/>
                <a:solidFill>
                  <a:srgbClr val="0000FF"/>
                </a:solidFill>
                <a:latin typeface="Arial"/>
              </a:rPr>
              <a:t>ORMAN ve SU İŞLERİ BAKANLIĞI</a:t>
            </a:r>
          </a:p>
        </p:txBody>
      </p:sp>
      <p:sp>
        <p:nvSpPr>
          <p:cNvPr id="7" name="6 Dikdörtgen"/>
          <p:cNvSpPr/>
          <p:nvPr/>
        </p:nvSpPr>
        <p:spPr>
          <a:xfrm>
            <a:off x="107504" y="1340768"/>
            <a:ext cx="8712968" cy="76944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400" b="1" i="1" kern="0" spc="50" dirty="0">
                <a:ln w="11430"/>
                <a:solidFill>
                  <a:srgbClr val="FF0000"/>
                </a:solidFill>
                <a:latin typeface="Arial"/>
              </a:rPr>
              <a:t>ARZ EDERİM</a:t>
            </a:r>
          </a:p>
        </p:txBody>
      </p:sp>
      <p:pic>
        <p:nvPicPr>
          <p:cNvPr id="104452" name="Picture 2" descr="C:\Users\rkarakoc\Documents\Alınan Dosyalarım\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8075" y="2369592"/>
            <a:ext cx="6777038" cy="379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3" name="Picture 2" descr="C:\Users\rkarakoc\Documents\Alınan Dosyalarım\başlı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6021388"/>
            <a:ext cx="38989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cgok\Desktop\logo\logoyeniseffaf.png"/>
          <p:cNvPicPr>
            <a:picLocks noChangeAspect="1" noChangeArrowheads="1"/>
          </p:cNvPicPr>
          <p:nvPr/>
        </p:nvPicPr>
        <p:blipFill>
          <a:blip r:embed="rId4" cstate="print">
            <a:lum bright="16000" contrast="14000"/>
          </a:blip>
          <a:srcRect/>
          <a:stretch>
            <a:fillRect/>
          </a:stretch>
        </p:blipFill>
        <p:spPr bwMode="auto">
          <a:xfrm>
            <a:off x="8172450" y="44450"/>
            <a:ext cx="863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46BFB59621223041ACA26C1625C88120" ma:contentTypeVersion="1" ma:contentTypeDescription="Yeni belge oluşturun." ma:contentTypeScope="" ma:versionID="d640aabe8aa7dfcf6ddfc0e8f64e7d9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14d4e3fdf9f7a112181f73f79ec0ec65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Zamanlama Başlangıç Tarihi" ma:description="Zamanlama Başlangıç Tarihi, Yayımlama özelliği tarafından oluşturulan bir site sütunudur. Bu sütun, bu sayfanın site ziyaretçilerine ilk kez görüntüleneceği tarih ve zamanı belirtmek için kullanılır." ma:internalName="PublishingStartDate">
      <xsd:simpleType>
        <xsd:restriction base="dms:Unknown"/>
      </xsd:simpleType>
    </xsd:element>
    <xsd:element name="PublishingExpirationDate" ma:index="9" nillable="true" ma:displayName="Zamanlama Bitiş Tarihi" ma:description="Zamanlama Bitiş Tarihi, Yayımlama özelliği tarafından oluşturulan bir site sütunudur. Bu sütun, bu sayfanın site ziyaretçilerine artık görüntülenmeyeceği tarih ve zamanı belirtmek için kullanılır.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62F622B-BB59-41F0-BBA0-68BF73A3DECE}"/>
</file>

<file path=customXml/itemProps2.xml><?xml version="1.0" encoding="utf-8"?>
<ds:datastoreItem xmlns:ds="http://schemas.openxmlformats.org/officeDocument/2006/customXml" ds:itemID="{46C75A23-D8A8-43AD-977C-C1B57BD04EDB}"/>
</file>

<file path=customXml/itemProps3.xml><?xml version="1.0" encoding="utf-8"?>
<ds:datastoreItem xmlns:ds="http://schemas.openxmlformats.org/officeDocument/2006/customXml" ds:itemID="{576E02BD-6960-4D86-A95E-37364169F466}"/>
</file>

<file path=docProps/app.xml><?xml version="1.0" encoding="utf-8"?>
<Properties xmlns="http://schemas.openxmlformats.org/officeDocument/2006/extended-properties" xmlns:vt="http://schemas.openxmlformats.org/officeDocument/2006/docPropsVTypes">
  <TotalTime>8144</TotalTime>
  <Words>228</Words>
  <Application>Microsoft Office PowerPoint</Application>
  <PresentationFormat>Ekran Gösterisi (4:3)</PresentationFormat>
  <Paragraphs>71</Paragraphs>
  <Slides>5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9" baseType="lpstr">
      <vt:lpstr>Arial</vt:lpstr>
      <vt:lpstr>Calibri</vt:lpstr>
      <vt:lpstr>Wingdings</vt:lpstr>
      <vt:lpstr>Ofis Teması</vt:lpstr>
      <vt:lpstr>PowerPoint Sunusu</vt:lpstr>
      <vt:lpstr>MODEP</vt:lpstr>
      <vt:lpstr>MODEP GÖRÜŞLER</vt:lpstr>
      <vt:lpstr>MODEP GÖRÜŞLER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Ramazan KARAKOÇ</dc:creator>
  <cp:lastModifiedBy>İlker BOZAT</cp:lastModifiedBy>
  <cp:revision>578</cp:revision>
  <cp:lastPrinted>2013-08-12T11:49:10Z</cp:lastPrinted>
  <dcterms:created xsi:type="dcterms:W3CDTF">2013-03-12T09:38:40Z</dcterms:created>
  <dcterms:modified xsi:type="dcterms:W3CDTF">2019-01-22T08:57:30Z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0x01010046BFB59621223041ACA26C1625C88120</vt:lpwstr>
  </property>
</Properties>
</file>