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diagrams/quickStyle2.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colors2.xml" ContentType="application/vnd.openxmlformats-officedocument.drawingml.diagramColors+xml"/>
  <Override PartName="/ppt/theme/theme2.xml" ContentType="application/vnd.openxmlformats-officedocument.theme+xml"/>
  <Override PartName="/ppt/diagrams/drawing2.xml" ContentType="application/vnd.ms-office.drawingml.diagramDrawing+xml"/>
  <Override PartName="/ppt/theme/theme1.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2" r:id="rId2"/>
    <p:sldId id="260" r:id="rId3"/>
    <p:sldId id="300" r:id="rId4"/>
    <p:sldId id="29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91" r:id="rId33"/>
    <p:sldId id="261" r:id="rId34"/>
    <p:sldId id="293" r:id="rId35"/>
    <p:sldId id="294" r:id="rId36"/>
    <p:sldId id="296" r:id="rId37"/>
    <p:sldId id="297" r:id="rId38"/>
    <p:sldId id="295" r:id="rId39"/>
    <p:sldId id="292" r:id="rId40"/>
    <p:sldId id="298" r:id="rId41"/>
    <p:sldId id="289"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5071-8EBA-4516-AD3B-3C9BDAE5E1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0CC3C52-73D7-4C25-8B0A-B44B98FECF2A}">
      <dgm:prSet phldrT="[Metin]" custT="1"/>
      <dgm:spPr/>
      <dgm:t>
        <a:bodyPr/>
        <a:lstStyle/>
        <a:p>
          <a:r>
            <a:rPr lang="tr-TR" sz="1400" b="1" dirty="0" smtClean="0">
              <a:solidFill>
                <a:schemeClr val="tx1"/>
              </a:solidFill>
              <a:latin typeface="Arial" panose="020B0604020202020204" pitchFamily="34" charset="0"/>
              <a:cs typeface="Arial" panose="020B0604020202020204" pitchFamily="34" charset="0"/>
            </a:rPr>
            <a:t>Hidrolik ve Hidrolojik Modeller</a:t>
          </a:r>
          <a:endParaRPr lang="tr-TR" sz="1400" b="1" dirty="0">
            <a:solidFill>
              <a:schemeClr val="tx1"/>
            </a:solidFill>
            <a:latin typeface="Arial" panose="020B0604020202020204" pitchFamily="34" charset="0"/>
            <a:cs typeface="Arial" panose="020B0604020202020204" pitchFamily="34" charset="0"/>
          </a:endParaRPr>
        </a:p>
      </dgm:t>
    </dgm:pt>
    <dgm:pt modelId="{F65D51C5-1109-4FDF-83E7-51E3CFEA625B}" type="parTrans" cxnId="{4C025304-EB61-484D-BF64-98A1F3F8CEB5}">
      <dgm:prSet/>
      <dgm:spPr/>
      <dgm:t>
        <a:bodyPr/>
        <a:lstStyle/>
        <a:p>
          <a:endParaRPr lang="tr-TR"/>
        </a:p>
      </dgm:t>
    </dgm:pt>
    <dgm:pt modelId="{AEAE6998-492C-443B-83AB-3651F75EC0C5}" type="sibTrans" cxnId="{4C025304-EB61-484D-BF64-98A1F3F8CEB5}">
      <dgm:prSet/>
      <dgm:spPr/>
      <dgm:t>
        <a:bodyPr/>
        <a:lstStyle/>
        <a:p>
          <a:endParaRPr lang="tr-TR"/>
        </a:p>
      </dgm:t>
    </dgm:pt>
    <dgm:pt modelId="{364E9C85-E2AE-4657-8EDB-1F8DD15F6900}">
      <dgm:prSet phldrT="[Metin]" custT="1"/>
      <dgm:spPr/>
      <dgm:t>
        <a:bodyPr/>
        <a:lstStyle/>
        <a:p>
          <a:r>
            <a:rPr lang="tr-TR" sz="2000" dirty="0" smtClean="0">
              <a:solidFill>
                <a:srgbClr val="0000FF"/>
              </a:solidFill>
              <a:latin typeface="Times New Roman" panose="02020603050405020304" pitchFamily="18" charset="0"/>
              <a:cs typeface="Times New Roman" panose="02020603050405020304" pitchFamily="18" charset="0"/>
            </a:rPr>
            <a:t>HEC-RAS; 1 boyutlu hidrolik model</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68F59BDA-9F6A-4723-96E6-EA48EBBBE2C7}" type="parTrans" cxnId="{E615C9B2-78F2-48C8-ABFA-3B08699199B0}">
      <dgm:prSet/>
      <dgm:spPr/>
      <dgm:t>
        <a:bodyPr/>
        <a:lstStyle/>
        <a:p>
          <a:endParaRPr lang="tr-TR"/>
        </a:p>
      </dgm:t>
    </dgm:pt>
    <dgm:pt modelId="{7E2BFEC0-C9C2-409B-A957-0272C070CC18}" type="sibTrans" cxnId="{E615C9B2-78F2-48C8-ABFA-3B08699199B0}">
      <dgm:prSet/>
      <dgm:spPr/>
      <dgm:t>
        <a:bodyPr/>
        <a:lstStyle/>
        <a:p>
          <a:endParaRPr lang="tr-TR"/>
        </a:p>
      </dgm:t>
    </dgm:pt>
    <dgm:pt modelId="{37AEB1F9-6B1E-4FE7-8DC1-758F8234D591}">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Küresel ve Bölgesel İklim Modelleri</a:t>
          </a:r>
          <a:endParaRPr lang="tr-TR" sz="1500" b="1" dirty="0">
            <a:solidFill>
              <a:schemeClr val="tx1"/>
            </a:solidFill>
            <a:latin typeface="Arial" panose="020B0604020202020204" pitchFamily="34" charset="0"/>
            <a:cs typeface="Arial" panose="020B0604020202020204" pitchFamily="34" charset="0"/>
          </a:endParaRPr>
        </a:p>
      </dgm:t>
    </dgm:pt>
    <dgm:pt modelId="{6502ED9F-9B0F-4E0F-ABB0-278DACE0D2BD}" type="parTrans" cxnId="{7308B0B5-828B-4439-93C5-CBE648BE8E37}">
      <dgm:prSet/>
      <dgm:spPr/>
      <dgm:t>
        <a:bodyPr/>
        <a:lstStyle/>
        <a:p>
          <a:endParaRPr lang="tr-TR"/>
        </a:p>
      </dgm:t>
    </dgm:pt>
    <dgm:pt modelId="{983D223D-3E2D-4291-8324-D4660714D3B4}" type="sibTrans" cxnId="{7308B0B5-828B-4439-93C5-CBE648BE8E37}">
      <dgm:prSet/>
      <dgm:spPr/>
      <dgm:t>
        <a:bodyPr/>
        <a:lstStyle/>
        <a:p>
          <a:endParaRPr lang="tr-TR"/>
        </a:p>
      </dgm:t>
    </dgm:pt>
    <dgm:pt modelId="{250920A1-FE1F-439A-989C-F7A0D43CF7FB}">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İklim Modelleri</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5B515616-13FE-4955-BD1B-90584B010B47}" type="parTrans" cxnId="{0825D047-C295-4822-9FD9-61AE51FB947A}">
      <dgm:prSet/>
      <dgm:spPr/>
      <dgm:t>
        <a:bodyPr/>
        <a:lstStyle/>
        <a:p>
          <a:endParaRPr lang="tr-TR"/>
        </a:p>
      </dgm:t>
    </dgm:pt>
    <dgm:pt modelId="{5B0AE227-3692-4EBC-BBBA-407D779997B2}" type="sibTrans" cxnId="{0825D047-C295-4822-9FD9-61AE51FB947A}">
      <dgm:prSet/>
      <dgm:spPr/>
      <dgm:t>
        <a:bodyPr/>
        <a:lstStyle/>
        <a:p>
          <a:endParaRPr lang="tr-TR"/>
        </a:p>
      </dgm:t>
    </dgm:pt>
    <dgm:pt modelId="{1538E03E-7196-44A4-897B-2627E6828D07}">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Yer Altı Suyu Modelleri</a:t>
          </a:r>
          <a:endParaRPr lang="tr-TR" sz="1500" b="1" dirty="0">
            <a:solidFill>
              <a:schemeClr val="tx1"/>
            </a:solidFill>
            <a:latin typeface="Arial" panose="020B0604020202020204" pitchFamily="34" charset="0"/>
            <a:cs typeface="Arial" panose="020B0604020202020204" pitchFamily="34" charset="0"/>
          </a:endParaRPr>
        </a:p>
      </dgm:t>
    </dgm:pt>
    <dgm:pt modelId="{3CA59E6F-1439-4128-A10E-6C535792876C}" type="parTrans" cxnId="{89A4F2E4-B5FA-456A-AFA8-DACE4996E319}">
      <dgm:prSet/>
      <dgm:spPr/>
      <dgm:t>
        <a:bodyPr/>
        <a:lstStyle/>
        <a:p>
          <a:endParaRPr lang="tr-TR"/>
        </a:p>
      </dgm:t>
    </dgm:pt>
    <dgm:pt modelId="{6B5910CE-6D91-4D6C-8488-22D787D0147A}" type="sibTrans" cxnId="{89A4F2E4-B5FA-456A-AFA8-DACE4996E319}">
      <dgm:prSet/>
      <dgm:spPr/>
      <dgm:t>
        <a:bodyPr/>
        <a:lstStyle/>
        <a:p>
          <a:endParaRPr lang="tr-TR"/>
        </a:p>
      </dgm:t>
    </dgm:pt>
    <dgm:pt modelId="{01E418ED-6720-41EC-A97D-8FBA1B1AE2DD}">
      <dgm:prSet phldrT="[Metin]" custT="1"/>
      <dgm:spPr/>
      <dgm:t>
        <a:bodyPr/>
        <a:lstStyle/>
        <a:p>
          <a:r>
            <a:rPr lang="tr-TR" sz="2000" b="0" dirty="0" smtClean="0">
              <a:solidFill>
                <a:srgbClr val="0000FF"/>
              </a:solidFill>
              <a:latin typeface="Times New Roman" panose="02020603050405020304" pitchFamily="18" charset="0"/>
              <a:cs typeface="Times New Roman" panose="02020603050405020304" pitchFamily="18" charset="0"/>
            </a:rPr>
            <a:t>Kalite Modelleri</a:t>
          </a:r>
          <a:endParaRPr lang="tr-TR" sz="2000" b="0" dirty="0">
            <a:solidFill>
              <a:srgbClr val="0000FF"/>
            </a:solidFill>
            <a:latin typeface="Times New Roman" panose="02020603050405020304" pitchFamily="18" charset="0"/>
            <a:cs typeface="Times New Roman" panose="02020603050405020304" pitchFamily="18" charset="0"/>
          </a:endParaRPr>
        </a:p>
      </dgm:t>
    </dgm:pt>
    <dgm:pt modelId="{DBDEEBD4-9AF2-429F-A106-0C638190062A}" type="parTrans" cxnId="{4A7D52C1-262F-482B-847A-EC88E2596745}">
      <dgm:prSet/>
      <dgm:spPr/>
      <dgm:t>
        <a:bodyPr/>
        <a:lstStyle/>
        <a:p>
          <a:endParaRPr lang="tr-TR"/>
        </a:p>
      </dgm:t>
    </dgm:pt>
    <dgm:pt modelId="{FAFA4561-B3BB-4965-82F2-D9D60495FACC}" type="sibTrans" cxnId="{4A7D52C1-262F-482B-847A-EC88E2596745}">
      <dgm:prSet/>
      <dgm:spPr/>
      <dgm:t>
        <a:bodyPr/>
        <a:lstStyle/>
        <a:p>
          <a:endParaRPr lang="tr-TR"/>
        </a:p>
      </dgm:t>
    </dgm:pt>
    <dgm:pt modelId="{C21C0702-86B7-4C87-BDEE-2AAC1B54F558}">
      <dgm:prSet phldrT="[Metin]" custT="1"/>
      <dgm:spPr/>
      <dgm:t>
        <a:bodyPr/>
        <a:lstStyle/>
        <a:p>
          <a:r>
            <a:rPr lang="tr-TR" sz="2000" b="0" dirty="0" smtClean="0">
              <a:solidFill>
                <a:srgbClr val="0000FF"/>
              </a:solidFill>
              <a:latin typeface="Times New Roman" panose="02020603050405020304" pitchFamily="18" charset="0"/>
              <a:cs typeface="Times New Roman" panose="02020603050405020304" pitchFamily="18" charset="0"/>
            </a:rPr>
            <a:t>Akım ve Kirletici Taşınım Modelleri</a:t>
          </a:r>
          <a:endParaRPr lang="tr-TR" sz="2000" b="0" dirty="0">
            <a:solidFill>
              <a:srgbClr val="0000FF"/>
            </a:solidFill>
            <a:latin typeface="Times New Roman" panose="02020603050405020304" pitchFamily="18" charset="0"/>
            <a:cs typeface="Times New Roman" panose="02020603050405020304" pitchFamily="18" charset="0"/>
          </a:endParaRPr>
        </a:p>
      </dgm:t>
    </dgm:pt>
    <dgm:pt modelId="{28945AF0-CCEB-47E0-A800-E154D2353131}" type="parTrans" cxnId="{0A6F22BB-A83F-47F4-B897-BD7F11071F60}">
      <dgm:prSet/>
      <dgm:spPr/>
      <dgm:t>
        <a:bodyPr/>
        <a:lstStyle/>
        <a:p>
          <a:endParaRPr lang="tr-TR"/>
        </a:p>
      </dgm:t>
    </dgm:pt>
    <dgm:pt modelId="{336C8D16-DF72-4D23-B5D1-12CCA650B4E5}" type="sibTrans" cxnId="{0A6F22BB-A83F-47F4-B897-BD7F11071F60}">
      <dgm:prSet/>
      <dgm:spPr/>
      <dgm:t>
        <a:bodyPr/>
        <a:lstStyle/>
        <a:p>
          <a:endParaRPr lang="tr-TR"/>
        </a:p>
      </dgm:t>
    </dgm:pt>
    <dgm:pt modelId="{0DD0071A-47AC-4E2D-95D0-33C4D27EDA3B}">
      <dgm:prSet custT="1"/>
      <dgm:spPr/>
      <dgm:t>
        <a:bodyPr/>
        <a:lstStyle/>
        <a:p>
          <a:r>
            <a:rPr lang="tr-TR" sz="2000" dirty="0" smtClean="0">
              <a:solidFill>
                <a:srgbClr val="0000FF"/>
              </a:solidFill>
              <a:latin typeface="Times New Roman" panose="02020603050405020304" pitchFamily="18" charset="0"/>
              <a:cs typeface="Times New Roman" panose="02020603050405020304" pitchFamily="18" charset="0"/>
            </a:rPr>
            <a:t>SOBEK; 1 ve 2 boyutlu hidrolik model</a:t>
          </a:r>
        </a:p>
      </dgm:t>
    </dgm:pt>
    <dgm:pt modelId="{1F67D440-946D-4811-9AFD-FB70B36BD53D}" type="parTrans" cxnId="{EE8C2612-3270-40AE-9F3F-83DC73DD1272}">
      <dgm:prSet/>
      <dgm:spPr/>
      <dgm:t>
        <a:bodyPr/>
        <a:lstStyle/>
        <a:p>
          <a:endParaRPr lang="tr-TR"/>
        </a:p>
      </dgm:t>
    </dgm:pt>
    <dgm:pt modelId="{A376CFA8-7DC7-464A-9A70-BEC36C4C8AE1}" type="sibTrans" cxnId="{EE8C2612-3270-40AE-9F3F-83DC73DD1272}">
      <dgm:prSet/>
      <dgm:spPr/>
      <dgm:t>
        <a:bodyPr/>
        <a:lstStyle/>
        <a:p>
          <a:endParaRPr lang="tr-TR"/>
        </a:p>
      </dgm:t>
    </dgm:pt>
    <dgm:pt modelId="{96394B02-7A81-47DD-85C2-C14C4302B707}">
      <dgm:prSet custT="1"/>
      <dgm:spPr/>
      <dgm:t>
        <a:bodyPr/>
        <a:lstStyle/>
        <a:p>
          <a:r>
            <a:rPr lang="tr-TR" sz="2000" dirty="0" err="1" smtClean="0">
              <a:solidFill>
                <a:srgbClr val="0000FF"/>
              </a:solidFill>
              <a:latin typeface="Times New Roman" panose="02020603050405020304" pitchFamily="18" charset="0"/>
              <a:cs typeface="Times New Roman" panose="02020603050405020304" pitchFamily="18" charset="0"/>
            </a:rPr>
            <a:t>Wflow</a:t>
          </a:r>
          <a:r>
            <a:rPr lang="tr-TR" sz="2000" dirty="0" smtClean="0">
              <a:solidFill>
                <a:srgbClr val="0000FF"/>
              </a:solidFill>
              <a:latin typeface="Times New Roman" panose="02020603050405020304" pitchFamily="18" charset="0"/>
              <a:cs typeface="Times New Roman" panose="02020603050405020304" pitchFamily="18" charset="0"/>
            </a:rPr>
            <a:t>; Hidrolojik model</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0992AD2E-9020-4CAD-9EEF-200BE32A0ED5}" type="parTrans" cxnId="{76EF6542-B992-49B8-B634-193A4652CD98}">
      <dgm:prSet/>
      <dgm:spPr/>
      <dgm:t>
        <a:bodyPr/>
        <a:lstStyle/>
        <a:p>
          <a:endParaRPr lang="tr-TR"/>
        </a:p>
      </dgm:t>
    </dgm:pt>
    <dgm:pt modelId="{01520290-9C14-47C3-AC5F-CE9C220401DE}" type="sibTrans" cxnId="{76EF6542-B992-49B8-B634-193A4652CD98}">
      <dgm:prSet/>
      <dgm:spPr/>
      <dgm:t>
        <a:bodyPr/>
        <a:lstStyle/>
        <a:p>
          <a:endParaRPr lang="tr-TR"/>
        </a:p>
      </dgm:t>
    </dgm:pt>
    <dgm:pt modelId="{46B42207-AAB8-4E0E-BD61-57E4F7016820}">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Havza ölçeğinde sıcaklık, yağış, buharlaşma ve akış projeksiyonları</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96E2B727-DDFB-4DD3-B862-038B8400E6DE}" type="parTrans" cxnId="{66C8A55E-D67B-4DE4-B509-59D3A0118D36}">
      <dgm:prSet/>
      <dgm:spPr/>
      <dgm:t>
        <a:bodyPr/>
        <a:lstStyle/>
        <a:p>
          <a:endParaRPr lang="tr-TR"/>
        </a:p>
      </dgm:t>
    </dgm:pt>
    <dgm:pt modelId="{CE4545BC-6BA5-45E5-B54D-50C275690543}" type="sibTrans" cxnId="{66C8A55E-D67B-4DE4-B509-59D3A0118D36}">
      <dgm:prSet/>
      <dgm:spPr/>
      <dgm:t>
        <a:bodyPr/>
        <a:lstStyle/>
        <a:p>
          <a:endParaRPr lang="tr-TR"/>
        </a:p>
      </dgm:t>
    </dgm:pt>
    <dgm:pt modelId="{0561E874-CD59-450D-A290-43CB12C1F5B8}" type="pres">
      <dgm:prSet presAssocID="{FC1A5071-8EBA-4516-AD3B-3C9BDAE5E1B8}" presName="linearFlow" presStyleCnt="0">
        <dgm:presLayoutVars>
          <dgm:dir/>
          <dgm:animLvl val="lvl"/>
          <dgm:resizeHandles val="exact"/>
        </dgm:presLayoutVars>
      </dgm:prSet>
      <dgm:spPr/>
      <dgm:t>
        <a:bodyPr/>
        <a:lstStyle/>
        <a:p>
          <a:endParaRPr lang="tr-TR"/>
        </a:p>
      </dgm:t>
    </dgm:pt>
    <dgm:pt modelId="{890017D2-B5DB-4A64-B093-43E9AE1DDD18}" type="pres">
      <dgm:prSet presAssocID="{D0CC3C52-73D7-4C25-8B0A-B44B98FECF2A}" presName="composite" presStyleCnt="0"/>
      <dgm:spPr/>
    </dgm:pt>
    <dgm:pt modelId="{B864C190-8B1A-4DD6-AFCA-1035B5A5D8C8}" type="pres">
      <dgm:prSet presAssocID="{D0CC3C52-73D7-4C25-8B0A-B44B98FECF2A}" presName="parentText" presStyleLbl="alignNode1" presStyleIdx="0" presStyleCnt="3">
        <dgm:presLayoutVars>
          <dgm:chMax val="1"/>
          <dgm:bulletEnabled val="1"/>
        </dgm:presLayoutVars>
      </dgm:prSet>
      <dgm:spPr/>
      <dgm:t>
        <a:bodyPr/>
        <a:lstStyle/>
        <a:p>
          <a:endParaRPr lang="tr-TR"/>
        </a:p>
      </dgm:t>
    </dgm:pt>
    <dgm:pt modelId="{A14507B6-E0BC-4F28-AD8B-BE9F3DD805AE}" type="pres">
      <dgm:prSet presAssocID="{D0CC3C52-73D7-4C25-8B0A-B44B98FECF2A}" presName="descendantText" presStyleLbl="alignAcc1" presStyleIdx="0" presStyleCnt="3">
        <dgm:presLayoutVars>
          <dgm:bulletEnabled val="1"/>
        </dgm:presLayoutVars>
      </dgm:prSet>
      <dgm:spPr/>
      <dgm:t>
        <a:bodyPr/>
        <a:lstStyle/>
        <a:p>
          <a:endParaRPr lang="tr-TR"/>
        </a:p>
      </dgm:t>
    </dgm:pt>
    <dgm:pt modelId="{5322C56D-16A1-439F-AE64-B416992CF5FF}" type="pres">
      <dgm:prSet presAssocID="{AEAE6998-492C-443B-83AB-3651F75EC0C5}" presName="sp" presStyleCnt="0"/>
      <dgm:spPr/>
    </dgm:pt>
    <dgm:pt modelId="{62468545-DF6D-4D14-A38A-87A233562A85}" type="pres">
      <dgm:prSet presAssocID="{37AEB1F9-6B1E-4FE7-8DC1-758F8234D591}" presName="composite" presStyleCnt="0"/>
      <dgm:spPr/>
    </dgm:pt>
    <dgm:pt modelId="{1CAA125D-273B-416A-B0CD-B18C22F35F8B}" type="pres">
      <dgm:prSet presAssocID="{37AEB1F9-6B1E-4FE7-8DC1-758F8234D591}" presName="parentText" presStyleLbl="alignNode1" presStyleIdx="1" presStyleCnt="3">
        <dgm:presLayoutVars>
          <dgm:chMax val="1"/>
          <dgm:bulletEnabled val="1"/>
        </dgm:presLayoutVars>
      </dgm:prSet>
      <dgm:spPr/>
      <dgm:t>
        <a:bodyPr/>
        <a:lstStyle/>
        <a:p>
          <a:endParaRPr lang="tr-TR"/>
        </a:p>
      </dgm:t>
    </dgm:pt>
    <dgm:pt modelId="{40AEEDE5-2578-4746-B495-10063905B7C8}" type="pres">
      <dgm:prSet presAssocID="{37AEB1F9-6B1E-4FE7-8DC1-758F8234D591}" presName="descendantText" presStyleLbl="alignAcc1" presStyleIdx="1" presStyleCnt="3" custScaleY="132228">
        <dgm:presLayoutVars>
          <dgm:bulletEnabled val="1"/>
        </dgm:presLayoutVars>
      </dgm:prSet>
      <dgm:spPr/>
      <dgm:t>
        <a:bodyPr/>
        <a:lstStyle/>
        <a:p>
          <a:endParaRPr lang="tr-TR"/>
        </a:p>
      </dgm:t>
    </dgm:pt>
    <dgm:pt modelId="{8EBDF0B0-C168-468B-AF09-9A72D9040EC0}" type="pres">
      <dgm:prSet presAssocID="{983D223D-3E2D-4291-8324-D4660714D3B4}" presName="sp" presStyleCnt="0"/>
      <dgm:spPr/>
    </dgm:pt>
    <dgm:pt modelId="{8B50522C-64DC-4035-B76D-701D7AA7C75E}" type="pres">
      <dgm:prSet presAssocID="{1538E03E-7196-44A4-897B-2627E6828D07}" presName="composite" presStyleCnt="0"/>
      <dgm:spPr/>
    </dgm:pt>
    <dgm:pt modelId="{60505344-4809-4DB2-B03F-9D7583E6AADA}" type="pres">
      <dgm:prSet presAssocID="{1538E03E-7196-44A4-897B-2627E6828D07}" presName="parentText" presStyleLbl="alignNode1" presStyleIdx="2" presStyleCnt="3" custLinFactNeighborY="273">
        <dgm:presLayoutVars>
          <dgm:chMax val="1"/>
          <dgm:bulletEnabled val="1"/>
        </dgm:presLayoutVars>
      </dgm:prSet>
      <dgm:spPr/>
      <dgm:t>
        <a:bodyPr/>
        <a:lstStyle/>
        <a:p>
          <a:endParaRPr lang="tr-TR"/>
        </a:p>
      </dgm:t>
    </dgm:pt>
    <dgm:pt modelId="{FD579AB1-07F3-413D-A4DA-7DA9962D7636}" type="pres">
      <dgm:prSet presAssocID="{1538E03E-7196-44A4-897B-2627E6828D07}" presName="descendantText" presStyleLbl="alignAcc1" presStyleIdx="2" presStyleCnt="3" custScaleY="137679">
        <dgm:presLayoutVars>
          <dgm:bulletEnabled val="1"/>
        </dgm:presLayoutVars>
      </dgm:prSet>
      <dgm:spPr/>
      <dgm:t>
        <a:bodyPr/>
        <a:lstStyle/>
        <a:p>
          <a:endParaRPr lang="tr-TR"/>
        </a:p>
      </dgm:t>
    </dgm:pt>
  </dgm:ptLst>
  <dgm:cxnLst>
    <dgm:cxn modelId="{F2AEBDC9-A30D-4CE1-B73F-6DCB8D4277E1}" type="presOf" srcId="{46B42207-AAB8-4E0E-BD61-57E4F7016820}" destId="{40AEEDE5-2578-4746-B495-10063905B7C8}" srcOrd="0" destOrd="1" presId="urn:microsoft.com/office/officeart/2005/8/layout/chevron2"/>
    <dgm:cxn modelId="{28F20A15-5E53-4CB6-9994-490D593E491E}" type="presOf" srcId="{364E9C85-E2AE-4657-8EDB-1F8DD15F6900}" destId="{A14507B6-E0BC-4F28-AD8B-BE9F3DD805AE}" srcOrd="0" destOrd="0" presId="urn:microsoft.com/office/officeart/2005/8/layout/chevron2"/>
    <dgm:cxn modelId="{76EF6542-B992-49B8-B634-193A4652CD98}" srcId="{D0CC3C52-73D7-4C25-8B0A-B44B98FECF2A}" destId="{96394B02-7A81-47DD-85C2-C14C4302B707}" srcOrd="2" destOrd="0" parTransId="{0992AD2E-9020-4CAD-9EEF-200BE32A0ED5}" sibTransId="{01520290-9C14-47C3-AC5F-CE9C220401DE}"/>
    <dgm:cxn modelId="{66C8A55E-D67B-4DE4-B509-59D3A0118D36}" srcId="{37AEB1F9-6B1E-4FE7-8DC1-758F8234D591}" destId="{46B42207-AAB8-4E0E-BD61-57E4F7016820}" srcOrd="1" destOrd="0" parTransId="{96E2B727-DDFB-4DD3-B862-038B8400E6DE}" sibTransId="{CE4545BC-6BA5-45E5-B54D-50C275690543}"/>
    <dgm:cxn modelId="{0A6F22BB-A83F-47F4-B897-BD7F11071F60}" srcId="{1538E03E-7196-44A4-897B-2627E6828D07}" destId="{C21C0702-86B7-4C87-BDEE-2AAC1B54F558}" srcOrd="1" destOrd="0" parTransId="{28945AF0-CCEB-47E0-A800-E154D2353131}" sibTransId="{336C8D16-DF72-4D23-B5D1-12CCA650B4E5}"/>
    <dgm:cxn modelId="{8B9A6E52-D2A1-4795-A902-4C114E2D5961}" type="presOf" srcId="{96394B02-7A81-47DD-85C2-C14C4302B707}" destId="{A14507B6-E0BC-4F28-AD8B-BE9F3DD805AE}" srcOrd="0" destOrd="2" presId="urn:microsoft.com/office/officeart/2005/8/layout/chevron2"/>
    <dgm:cxn modelId="{4C025304-EB61-484D-BF64-98A1F3F8CEB5}" srcId="{FC1A5071-8EBA-4516-AD3B-3C9BDAE5E1B8}" destId="{D0CC3C52-73D7-4C25-8B0A-B44B98FECF2A}" srcOrd="0" destOrd="0" parTransId="{F65D51C5-1109-4FDF-83E7-51E3CFEA625B}" sibTransId="{AEAE6998-492C-443B-83AB-3651F75EC0C5}"/>
    <dgm:cxn modelId="{7308B0B5-828B-4439-93C5-CBE648BE8E37}" srcId="{FC1A5071-8EBA-4516-AD3B-3C9BDAE5E1B8}" destId="{37AEB1F9-6B1E-4FE7-8DC1-758F8234D591}" srcOrd="1" destOrd="0" parTransId="{6502ED9F-9B0F-4E0F-ABB0-278DACE0D2BD}" sibTransId="{983D223D-3E2D-4291-8324-D4660714D3B4}"/>
    <dgm:cxn modelId="{EE8C2612-3270-40AE-9F3F-83DC73DD1272}" srcId="{D0CC3C52-73D7-4C25-8B0A-B44B98FECF2A}" destId="{0DD0071A-47AC-4E2D-95D0-33C4D27EDA3B}" srcOrd="1" destOrd="0" parTransId="{1F67D440-946D-4811-9AFD-FB70B36BD53D}" sibTransId="{A376CFA8-7DC7-464A-9A70-BEC36C4C8AE1}"/>
    <dgm:cxn modelId="{6CFCC994-4F14-4E24-B41C-599FCA548450}" type="presOf" srcId="{1538E03E-7196-44A4-897B-2627E6828D07}" destId="{60505344-4809-4DB2-B03F-9D7583E6AADA}" srcOrd="0" destOrd="0" presId="urn:microsoft.com/office/officeart/2005/8/layout/chevron2"/>
    <dgm:cxn modelId="{BEB14111-570F-4548-A751-5EA40F0D72AD}" type="presOf" srcId="{250920A1-FE1F-439A-989C-F7A0D43CF7FB}" destId="{40AEEDE5-2578-4746-B495-10063905B7C8}" srcOrd="0" destOrd="0" presId="urn:microsoft.com/office/officeart/2005/8/layout/chevron2"/>
    <dgm:cxn modelId="{A4422922-2CE0-4B57-B2E9-CF1A7328C9DC}" type="presOf" srcId="{37AEB1F9-6B1E-4FE7-8DC1-758F8234D591}" destId="{1CAA125D-273B-416A-B0CD-B18C22F35F8B}" srcOrd="0" destOrd="0" presId="urn:microsoft.com/office/officeart/2005/8/layout/chevron2"/>
    <dgm:cxn modelId="{8C735044-9AF4-4D76-9DBA-094F1E87EBB5}" type="presOf" srcId="{D0CC3C52-73D7-4C25-8B0A-B44B98FECF2A}" destId="{B864C190-8B1A-4DD6-AFCA-1035B5A5D8C8}" srcOrd="0" destOrd="0" presId="urn:microsoft.com/office/officeart/2005/8/layout/chevron2"/>
    <dgm:cxn modelId="{4A7D52C1-262F-482B-847A-EC88E2596745}" srcId="{1538E03E-7196-44A4-897B-2627E6828D07}" destId="{01E418ED-6720-41EC-A97D-8FBA1B1AE2DD}" srcOrd="0" destOrd="0" parTransId="{DBDEEBD4-9AF2-429F-A106-0C638190062A}" sibTransId="{FAFA4561-B3BB-4965-82F2-D9D60495FACC}"/>
    <dgm:cxn modelId="{930C3DCB-B2AF-4A6F-A0A1-B9E285C0EB12}" type="presOf" srcId="{C21C0702-86B7-4C87-BDEE-2AAC1B54F558}" destId="{FD579AB1-07F3-413D-A4DA-7DA9962D7636}" srcOrd="0" destOrd="1" presId="urn:microsoft.com/office/officeart/2005/8/layout/chevron2"/>
    <dgm:cxn modelId="{15616286-40E6-407D-BF07-4AAE2E2595FA}" type="presOf" srcId="{01E418ED-6720-41EC-A97D-8FBA1B1AE2DD}" destId="{FD579AB1-07F3-413D-A4DA-7DA9962D7636}" srcOrd="0" destOrd="0" presId="urn:microsoft.com/office/officeart/2005/8/layout/chevron2"/>
    <dgm:cxn modelId="{5AB1A7F8-BF61-46FF-8B52-2C3DB8738B2F}" type="presOf" srcId="{FC1A5071-8EBA-4516-AD3B-3C9BDAE5E1B8}" destId="{0561E874-CD59-450D-A290-43CB12C1F5B8}" srcOrd="0" destOrd="0" presId="urn:microsoft.com/office/officeart/2005/8/layout/chevron2"/>
    <dgm:cxn modelId="{89A4F2E4-B5FA-456A-AFA8-DACE4996E319}" srcId="{FC1A5071-8EBA-4516-AD3B-3C9BDAE5E1B8}" destId="{1538E03E-7196-44A4-897B-2627E6828D07}" srcOrd="2" destOrd="0" parTransId="{3CA59E6F-1439-4128-A10E-6C535792876C}" sibTransId="{6B5910CE-6D91-4D6C-8488-22D787D0147A}"/>
    <dgm:cxn modelId="{E208073F-E4FB-4F3A-B61F-717FB7099EFE}" type="presOf" srcId="{0DD0071A-47AC-4E2D-95D0-33C4D27EDA3B}" destId="{A14507B6-E0BC-4F28-AD8B-BE9F3DD805AE}" srcOrd="0" destOrd="1" presId="urn:microsoft.com/office/officeart/2005/8/layout/chevron2"/>
    <dgm:cxn modelId="{0825D047-C295-4822-9FD9-61AE51FB947A}" srcId="{37AEB1F9-6B1E-4FE7-8DC1-758F8234D591}" destId="{250920A1-FE1F-439A-989C-F7A0D43CF7FB}" srcOrd="0" destOrd="0" parTransId="{5B515616-13FE-4955-BD1B-90584B010B47}" sibTransId="{5B0AE227-3692-4EBC-BBBA-407D779997B2}"/>
    <dgm:cxn modelId="{E615C9B2-78F2-48C8-ABFA-3B08699199B0}" srcId="{D0CC3C52-73D7-4C25-8B0A-B44B98FECF2A}" destId="{364E9C85-E2AE-4657-8EDB-1F8DD15F6900}" srcOrd="0" destOrd="0" parTransId="{68F59BDA-9F6A-4723-96E6-EA48EBBBE2C7}" sibTransId="{7E2BFEC0-C9C2-409B-A957-0272C070CC18}"/>
    <dgm:cxn modelId="{89A5470B-63C7-4BDC-A84A-06CEB61B0459}" type="presParOf" srcId="{0561E874-CD59-450D-A290-43CB12C1F5B8}" destId="{890017D2-B5DB-4A64-B093-43E9AE1DDD18}" srcOrd="0" destOrd="0" presId="urn:microsoft.com/office/officeart/2005/8/layout/chevron2"/>
    <dgm:cxn modelId="{6715486E-4174-42E2-B248-3D2FDA947FE9}" type="presParOf" srcId="{890017D2-B5DB-4A64-B093-43E9AE1DDD18}" destId="{B864C190-8B1A-4DD6-AFCA-1035B5A5D8C8}" srcOrd="0" destOrd="0" presId="urn:microsoft.com/office/officeart/2005/8/layout/chevron2"/>
    <dgm:cxn modelId="{D7B9B413-0A5E-461F-B6E4-E3C6A3B1655C}" type="presParOf" srcId="{890017D2-B5DB-4A64-B093-43E9AE1DDD18}" destId="{A14507B6-E0BC-4F28-AD8B-BE9F3DD805AE}" srcOrd="1" destOrd="0" presId="urn:microsoft.com/office/officeart/2005/8/layout/chevron2"/>
    <dgm:cxn modelId="{A05B7514-33D4-4523-85CE-3555DA63C0B7}" type="presParOf" srcId="{0561E874-CD59-450D-A290-43CB12C1F5B8}" destId="{5322C56D-16A1-439F-AE64-B416992CF5FF}" srcOrd="1" destOrd="0" presId="urn:microsoft.com/office/officeart/2005/8/layout/chevron2"/>
    <dgm:cxn modelId="{D1216C48-1592-4C8B-BB56-2E465C29A06A}" type="presParOf" srcId="{0561E874-CD59-450D-A290-43CB12C1F5B8}" destId="{62468545-DF6D-4D14-A38A-87A233562A85}" srcOrd="2" destOrd="0" presId="urn:microsoft.com/office/officeart/2005/8/layout/chevron2"/>
    <dgm:cxn modelId="{69952C0A-39BF-4FA1-9FF6-E83F5A0499FB}" type="presParOf" srcId="{62468545-DF6D-4D14-A38A-87A233562A85}" destId="{1CAA125D-273B-416A-B0CD-B18C22F35F8B}" srcOrd="0" destOrd="0" presId="urn:microsoft.com/office/officeart/2005/8/layout/chevron2"/>
    <dgm:cxn modelId="{AC6B00C9-2B05-49EA-BEC3-8D862063E754}" type="presParOf" srcId="{62468545-DF6D-4D14-A38A-87A233562A85}" destId="{40AEEDE5-2578-4746-B495-10063905B7C8}" srcOrd="1" destOrd="0" presId="urn:microsoft.com/office/officeart/2005/8/layout/chevron2"/>
    <dgm:cxn modelId="{2A405201-0D03-4E6B-B656-7B2AA51F680C}" type="presParOf" srcId="{0561E874-CD59-450D-A290-43CB12C1F5B8}" destId="{8EBDF0B0-C168-468B-AF09-9A72D9040EC0}" srcOrd="3" destOrd="0" presId="urn:microsoft.com/office/officeart/2005/8/layout/chevron2"/>
    <dgm:cxn modelId="{3070855B-BEDB-41C8-B255-A12ED3FCC397}" type="presParOf" srcId="{0561E874-CD59-450D-A290-43CB12C1F5B8}" destId="{8B50522C-64DC-4035-B76D-701D7AA7C75E}" srcOrd="4" destOrd="0" presId="urn:microsoft.com/office/officeart/2005/8/layout/chevron2"/>
    <dgm:cxn modelId="{0B01AA6B-B7EF-49F5-8888-7BEBC10F1C84}" type="presParOf" srcId="{8B50522C-64DC-4035-B76D-701D7AA7C75E}" destId="{60505344-4809-4DB2-B03F-9D7583E6AADA}" srcOrd="0" destOrd="0" presId="urn:microsoft.com/office/officeart/2005/8/layout/chevron2"/>
    <dgm:cxn modelId="{A6F0B303-681D-41CF-9555-FB16490775AE}" type="presParOf" srcId="{8B50522C-64DC-4035-B76D-701D7AA7C75E}" destId="{FD579AB1-07F3-413D-A4DA-7DA9962D76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A5071-8EBA-4516-AD3B-3C9BDAE5E1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0CC3C52-73D7-4C25-8B0A-B44B98FECF2A}">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Yerüstü Su Kalitesi Modelleri</a:t>
          </a:r>
          <a:endParaRPr lang="tr-TR" sz="1500" b="1" dirty="0">
            <a:solidFill>
              <a:schemeClr val="tx1"/>
            </a:solidFill>
            <a:latin typeface="Arial" panose="020B0604020202020204" pitchFamily="34" charset="0"/>
            <a:cs typeface="Arial" panose="020B0604020202020204" pitchFamily="34" charset="0"/>
          </a:endParaRPr>
        </a:p>
      </dgm:t>
    </dgm:pt>
    <dgm:pt modelId="{F65D51C5-1109-4FDF-83E7-51E3CFEA625B}" type="parTrans" cxnId="{4C025304-EB61-484D-BF64-98A1F3F8CEB5}">
      <dgm:prSet/>
      <dgm:spPr/>
      <dgm:t>
        <a:bodyPr/>
        <a:lstStyle/>
        <a:p>
          <a:endParaRPr lang="tr-TR"/>
        </a:p>
      </dgm:t>
    </dgm:pt>
    <dgm:pt modelId="{AEAE6998-492C-443B-83AB-3651F75EC0C5}" type="sibTrans" cxnId="{4C025304-EB61-484D-BF64-98A1F3F8CEB5}">
      <dgm:prSet/>
      <dgm:spPr/>
      <dgm:t>
        <a:bodyPr/>
        <a:lstStyle/>
        <a:p>
          <a:endParaRPr lang="tr-TR"/>
        </a:p>
      </dgm:t>
    </dgm:pt>
    <dgm:pt modelId="{364E9C85-E2AE-4657-8EDB-1F8DD15F6900}">
      <dgm:prSet phldrT="[Metin]" custT="1"/>
      <dgm:spPr/>
      <dgm:t>
        <a:bodyPr/>
        <a:lstStyle/>
        <a:p>
          <a:pPr algn="just"/>
          <a:r>
            <a:rPr lang="tr-TR" sz="2000" dirty="0" smtClean="0">
              <a:solidFill>
                <a:srgbClr val="0000FF"/>
              </a:solidFill>
              <a:latin typeface="Times New Roman" panose="02020603050405020304" pitchFamily="18" charset="0"/>
              <a:cs typeface="Times New Roman" panose="02020603050405020304" pitchFamily="18" charset="0"/>
            </a:rPr>
            <a:t>HIDROTAM 3D Üç Boyutlu Hidrodinamik Taşınım Modeli</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68F59BDA-9F6A-4723-96E6-EA48EBBBE2C7}" type="parTrans" cxnId="{E615C9B2-78F2-48C8-ABFA-3B08699199B0}">
      <dgm:prSet/>
      <dgm:spPr/>
      <dgm:t>
        <a:bodyPr/>
        <a:lstStyle/>
        <a:p>
          <a:endParaRPr lang="tr-TR"/>
        </a:p>
      </dgm:t>
    </dgm:pt>
    <dgm:pt modelId="{7E2BFEC0-C9C2-409B-A957-0272C070CC18}" type="sibTrans" cxnId="{E615C9B2-78F2-48C8-ABFA-3B08699199B0}">
      <dgm:prSet/>
      <dgm:spPr/>
      <dgm:t>
        <a:bodyPr/>
        <a:lstStyle/>
        <a:p>
          <a:endParaRPr lang="tr-TR"/>
        </a:p>
      </dgm:t>
    </dgm:pt>
    <dgm:pt modelId="{37AEB1F9-6B1E-4FE7-8DC1-758F8234D591}">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CBS-Çoklu Karar Destek Sistemleri</a:t>
          </a:r>
          <a:endParaRPr lang="tr-TR" sz="1500" b="1" dirty="0">
            <a:solidFill>
              <a:schemeClr val="tx1"/>
            </a:solidFill>
            <a:latin typeface="Arial" panose="020B0604020202020204" pitchFamily="34" charset="0"/>
            <a:cs typeface="Arial" panose="020B0604020202020204" pitchFamily="34" charset="0"/>
          </a:endParaRPr>
        </a:p>
      </dgm:t>
    </dgm:pt>
    <dgm:pt modelId="{6502ED9F-9B0F-4E0F-ABB0-278DACE0D2BD}" type="parTrans" cxnId="{7308B0B5-828B-4439-93C5-CBE648BE8E37}">
      <dgm:prSet/>
      <dgm:spPr/>
      <dgm:t>
        <a:bodyPr/>
        <a:lstStyle/>
        <a:p>
          <a:endParaRPr lang="tr-TR"/>
        </a:p>
      </dgm:t>
    </dgm:pt>
    <dgm:pt modelId="{983D223D-3E2D-4291-8324-D4660714D3B4}" type="sibTrans" cxnId="{7308B0B5-828B-4439-93C5-CBE648BE8E37}">
      <dgm:prSet/>
      <dgm:spPr/>
      <dgm:t>
        <a:bodyPr/>
        <a:lstStyle/>
        <a:p>
          <a:endParaRPr lang="tr-TR"/>
        </a:p>
      </dgm:t>
    </dgm:pt>
    <dgm:pt modelId="{250920A1-FE1F-439A-989C-F7A0D43CF7FB}">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Coğrafi Bilgi Sistemleri (CBS) mekânsal verinin depolanması, yönetilmesi, görüntülenmesi ve modellenmesi için mekânsal analiz modülleri sunmaktadır. </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5B515616-13FE-4955-BD1B-90584B010B47}" type="parTrans" cxnId="{0825D047-C295-4822-9FD9-61AE51FB947A}">
      <dgm:prSet/>
      <dgm:spPr/>
      <dgm:t>
        <a:bodyPr/>
        <a:lstStyle/>
        <a:p>
          <a:endParaRPr lang="tr-TR"/>
        </a:p>
      </dgm:t>
    </dgm:pt>
    <dgm:pt modelId="{5B0AE227-3692-4EBC-BBBA-407D779997B2}" type="sibTrans" cxnId="{0825D047-C295-4822-9FD9-61AE51FB947A}">
      <dgm:prSet/>
      <dgm:spPr/>
      <dgm:t>
        <a:bodyPr/>
        <a:lstStyle/>
        <a:p>
          <a:endParaRPr lang="tr-TR"/>
        </a:p>
      </dgm:t>
    </dgm:pt>
    <dgm:pt modelId="{1538E03E-7196-44A4-897B-2627E6828D07}">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Erozyon Tahmin Yöntemleri</a:t>
          </a:r>
          <a:endParaRPr lang="tr-TR" sz="1500" b="1" dirty="0">
            <a:solidFill>
              <a:schemeClr val="tx1"/>
            </a:solidFill>
            <a:latin typeface="Arial" panose="020B0604020202020204" pitchFamily="34" charset="0"/>
            <a:cs typeface="Arial" panose="020B0604020202020204" pitchFamily="34" charset="0"/>
          </a:endParaRPr>
        </a:p>
      </dgm:t>
    </dgm:pt>
    <dgm:pt modelId="{3CA59E6F-1439-4128-A10E-6C535792876C}" type="parTrans" cxnId="{89A4F2E4-B5FA-456A-AFA8-DACE4996E319}">
      <dgm:prSet/>
      <dgm:spPr/>
      <dgm:t>
        <a:bodyPr/>
        <a:lstStyle/>
        <a:p>
          <a:endParaRPr lang="tr-TR"/>
        </a:p>
      </dgm:t>
    </dgm:pt>
    <dgm:pt modelId="{6B5910CE-6D91-4D6C-8488-22D787D0147A}" type="sibTrans" cxnId="{89A4F2E4-B5FA-456A-AFA8-DACE4996E319}">
      <dgm:prSet/>
      <dgm:spPr/>
      <dgm:t>
        <a:bodyPr/>
        <a:lstStyle/>
        <a:p>
          <a:endParaRPr lang="tr-TR"/>
        </a:p>
      </dgm:t>
    </dgm:pt>
    <dgm:pt modelId="{01E418ED-6720-41EC-A97D-8FBA1B1AE2DD}">
      <dgm:prSet phldrT="[Metin]" custT="1"/>
      <dgm:spPr/>
      <dgm:t>
        <a:bodyPr/>
        <a:lstStyle/>
        <a:p>
          <a:pPr algn="just"/>
          <a:r>
            <a:rPr lang="tr-TR" sz="2000" dirty="0" err="1" smtClean="0">
              <a:solidFill>
                <a:srgbClr val="0000FF"/>
              </a:solidFill>
              <a:latin typeface="Times New Roman" panose="02020603050405020304" pitchFamily="18" charset="0"/>
              <a:cs typeface="Times New Roman" panose="02020603050405020304" pitchFamily="18" charset="0"/>
            </a:rPr>
            <a:t>Sediment</a:t>
          </a:r>
          <a:r>
            <a:rPr lang="tr-TR" sz="2000" dirty="0" smtClean="0">
              <a:solidFill>
                <a:srgbClr val="0000FF"/>
              </a:solidFill>
              <a:latin typeface="Times New Roman" panose="02020603050405020304" pitchFamily="18" charset="0"/>
              <a:cs typeface="Times New Roman" panose="02020603050405020304" pitchFamily="18" charset="0"/>
            </a:rPr>
            <a:t> Modeli, USLE/RUSLE (Evrensel Toprak Kayıpları Eşitliği/Yenilenmiş Evrensel Toprak Kayıpları Eşitliği) oranına dayanmaktadır</a:t>
          </a:r>
          <a:r>
            <a:rPr lang="tr-TR" sz="2400" dirty="0" smtClean="0">
              <a:solidFill>
                <a:srgbClr val="0000FF"/>
              </a:solidFill>
              <a:latin typeface="Times New Roman" panose="02020603050405020304" pitchFamily="18" charset="0"/>
              <a:cs typeface="Times New Roman" panose="02020603050405020304" pitchFamily="18" charset="0"/>
            </a:rPr>
            <a:t>. </a:t>
          </a:r>
          <a:endParaRPr lang="tr-TR" sz="2400" b="0" dirty="0">
            <a:solidFill>
              <a:srgbClr val="0000FF"/>
            </a:solidFill>
            <a:latin typeface="Times New Roman" panose="02020603050405020304" pitchFamily="18" charset="0"/>
            <a:cs typeface="Times New Roman" panose="02020603050405020304" pitchFamily="18" charset="0"/>
          </a:endParaRPr>
        </a:p>
      </dgm:t>
    </dgm:pt>
    <dgm:pt modelId="{DBDEEBD4-9AF2-429F-A106-0C638190062A}" type="parTrans" cxnId="{4A7D52C1-262F-482B-847A-EC88E2596745}">
      <dgm:prSet/>
      <dgm:spPr/>
      <dgm:t>
        <a:bodyPr/>
        <a:lstStyle/>
        <a:p>
          <a:endParaRPr lang="tr-TR"/>
        </a:p>
      </dgm:t>
    </dgm:pt>
    <dgm:pt modelId="{FAFA4561-B3BB-4965-82F2-D9D60495FACC}" type="sibTrans" cxnId="{4A7D52C1-262F-482B-847A-EC88E2596745}">
      <dgm:prSet/>
      <dgm:spPr/>
      <dgm:t>
        <a:bodyPr/>
        <a:lstStyle/>
        <a:p>
          <a:endParaRPr lang="tr-TR"/>
        </a:p>
      </dgm:t>
    </dgm:pt>
    <dgm:pt modelId="{B89376F7-CA09-4077-B4B4-9326B5F24901}">
      <dgm:prSet phldrT="[Metin]" custT="1"/>
      <dgm:spPr/>
      <dgm:t>
        <a:bodyPr/>
        <a:lstStyle/>
        <a:p>
          <a:pPr algn="just"/>
          <a:r>
            <a:rPr lang="tr-TR" sz="2000" dirty="0" smtClean="0">
              <a:solidFill>
                <a:srgbClr val="0000FF"/>
              </a:solidFill>
              <a:latin typeface="Times New Roman" panose="02020603050405020304" pitchFamily="18" charset="0"/>
              <a:cs typeface="Times New Roman" panose="02020603050405020304" pitchFamily="18" charset="0"/>
            </a:rPr>
            <a:t>ESTAS (Ekosistem ve Taşınım Modeli)</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D0A9DD30-6298-4EF3-AA19-C7749D7395FF}" type="parTrans" cxnId="{F03345F4-46C7-4F1F-B00E-86E72ECDB311}">
      <dgm:prSet/>
      <dgm:spPr/>
      <dgm:t>
        <a:bodyPr/>
        <a:lstStyle/>
        <a:p>
          <a:endParaRPr lang="tr-TR"/>
        </a:p>
      </dgm:t>
    </dgm:pt>
    <dgm:pt modelId="{C513D2A2-ED56-47E3-B97D-BA3B5CFA237A}" type="sibTrans" cxnId="{F03345F4-46C7-4F1F-B00E-86E72ECDB311}">
      <dgm:prSet/>
      <dgm:spPr/>
      <dgm:t>
        <a:bodyPr/>
        <a:lstStyle/>
        <a:p>
          <a:endParaRPr lang="tr-TR"/>
        </a:p>
      </dgm:t>
    </dgm:pt>
    <dgm:pt modelId="{0561E874-CD59-450D-A290-43CB12C1F5B8}" type="pres">
      <dgm:prSet presAssocID="{FC1A5071-8EBA-4516-AD3B-3C9BDAE5E1B8}" presName="linearFlow" presStyleCnt="0">
        <dgm:presLayoutVars>
          <dgm:dir/>
          <dgm:animLvl val="lvl"/>
          <dgm:resizeHandles val="exact"/>
        </dgm:presLayoutVars>
      </dgm:prSet>
      <dgm:spPr/>
      <dgm:t>
        <a:bodyPr/>
        <a:lstStyle/>
        <a:p>
          <a:endParaRPr lang="tr-TR"/>
        </a:p>
      </dgm:t>
    </dgm:pt>
    <dgm:pt modelId="{890017D2-B5DB-4A64-B093-43E9AE1DDD18}" type="pres">
      <dgm:prSet presAssocID="{D0CC3C52-73D7-4C25-8B0A-B44B98FECF2A}" presName="composite" presStyleCnt="0"/>
      <dgm:spPr/>
    </dgm:pt>
    <dgm:pt modelId="{B864C190-8B1A-4DD6-AFCA-1035B5A5D8C8}" type="pres">
      <dgm:prSet presAssocID="{D0CC3C52-73D7-4C25-8B0A-B44B98FECF2A}" presName="parentText" presStyleLbl="alignNode1" presStyleIdx="0" presStyleCnt="3">
        <dgm:presLayoutVars>
          <dgm:chMax val="1"/>
          <dgm:bulletEnabled val="1"/>
        </dgm:presLayoutVars>
      </dgm:prSet>
      <dgm:spPr/>
      <dgm:t>
        <a:bodyPr/>
        <a:lstStyle/>
        <a:p>
          <a:endParaRPr lang="tr-TR"/>
        </a:p>
      </dgm:t>
    </dgm:pt>
    <dgm:pt modelId="{A14507B6-E0BC-4F28-AD8B-BE9F3DD805AE}" type="pres">
      <dgm:prSet presAssocID="{D0CC3C52-73D7-4C25-8B0A-B44B98FECF2A}" presName="descendantText" presStyleLbl="alignAcc1" presStyleIdx="0" presStyleCnt="3" custScaleX="90971" custScaleY="135100" custLinFactNeighborX="-539">
        <dgm:presLayoutVars>
          <dgm:bulletEnabled val="1"/>
        </dgm:presLayoutVars>
      </dgm:prSet>
      <dgm:spPr/>
      <dgm:t>
        <a:bodyPr/>
        <a:lstStyle/>
        <a:p>
          <a:endParaRPr lang="tr-TR"/>
        </a:p>
      </dgm:t>
    </dgm:pt>
    <dgm:pt modelId="{5322C56D-16A1-439F-AE64-B416992CF5FF}" type="pres">
      <dgm:prSet presAssocID="{AEAE6998-492C-443B-83AB-3651F75EC0C5}" presName="sp" presStyleCnt="0"/>
      <dgm:spPr/>
    </dgm:pt>
    <dgm:pt modelId="{62468545-DF6D-4D14-A38A-87A233562A85}" type="pres">
      <dgm:prSet presAssocID="{37AEB1F9-6B1E-4FE7-8DC1-758F8234D591}" presName="composite" presStyleCnt="0"/>
      <dgm:spPr/>
    </dgm:pt>
    <dgm:pt modelId="{1CAA125D-273B-416A-B0CD-B18C22F35F8B}" type="pres">
      <dgm:prSet presAssocID="{37AEB1F9-6B1E-4FE7-8DC1-758F8234D591}" presName="parentText" presStyleLbl="alignNode1" presStyleIdx="1" presStyleCnt="3">
        <dgm:presLayoutVars>
          <dgm:chMax val="1"/>
          <dgm:bulletEnabled val="1"/>
        </dgm:presLayoutVars>
      </dgm:prSet>
      <dgm:spPr/>
      <dgm:t>
        <a:bodyPr/>
        <a:lstStyle/>
        <a:p>
          <a:endParaRPr lang="tr-TR"/>
        </a:p>
      </dgm:t>
    </dgm:pt>
    <dgm:pt modelId="{40AEEDE5-2578-4746-B495-10063905B7C8}" type="pres">
      <dgm:prSet presAssocID="{37AEB1F9-6B1E-4FE7-8DC1-758F8234D591}" presName="descendantText" presStyleLbl="alignAcc1" presStyleIdx="1" presStyleCnt="3" custScaleX="87802" custScaleY="132228" custLinFactNeighborX="-2494" custLinFactNeighborY="2360">
        <dgm:presLayoutVars>
          <dgm:bulletEnabled val="1"/>
        </dgm:presLayoutVars>
      </dgm:prSet>
      <dgm:spPr/>
      <dgm:t>
        <a:bodyPr/>
        <a:lstStyle/>
        <a:p>
          <a:endParaRPr lang="tr-TR"/>
        </a:p>
      </dgm:t>
    </dgm:pt>
    <dgm:pt modelId="{8EBDF0B0-C168-468B-AF09-9A72D9040EC0}" type="pres">
      <dgm:prSet presAssocID="{983D223D-3E2D-4291-8324-D4660714D3B4}" presName="sp" presStyleCnt="0"/>
      <dgm:spPr/>
    </dgm:pt>
    <dgm:pt modelId="{8B50522C-64DC-4035-B76D-701D7AA7C75E}" type="pres">
      <dgm:prSet presAssocID="{1538E03E-7196-44A4-897B-2627E6828D07}" presName="composite" presStyleCnt="0"/>
      <dgm:spPr/>
    </dgm:pt>
    <dgm:pt modelId="{60505344-4809-4DB2-B03F-9D7583E6AADA}" type="pres">
      <dgm:prSet presAssocID="{1538E03E-7196-44A4-897B-2627E6828D07}" presName="parentText" presStyleLbl="alignNode1" presStyleIdx="2" presStyleCnt="3" custLinFactNeighborY="273">
        <dgm:presLayoutVars>
          <dgm:chMax val="1"/>
          <dgm:bulletEnabled val="1"/>
        </dgm:presLayoutVars>
      </dgm:prSet>
      <dgm:spPr/>
      <dgm:t>
        <a:bodyPr/>
        <a:lstStyle/>
        <a:p>
          <a:endParaRPr lang="tr-TR"/>
        </a:p>
      </dgm:t>
    </dgm:pt>
    <dgm:pt modelId="{FD579AB1-07F3-413D-A4DA-7DA9962D7636}" type="pres">
      <dgm:prSet presAssocID="{1538E03E-7196-44A4-897B-2627E6828D07}" presName="descendantText" presStyleLbl="alignAcc1" presStyleIdx="2" presStyleCnt="3" custScaleX="90971" custScaleY="163512" custLinFactNeighborX="-997">
        <dgm:presLayoutVars>
          <dgm:bulletEnabled val="1"/>
        </dgm:presLayoutVars>
      </dgm:prSet>
      <dgm:spPr/>
      <dgm:t>
        <a:bodyPr/>
        <a:lstStyle/>
        <a:p>
          <a:endParaRPr lang="tr-TR"/>
        </a:p>
      </dgm:t>
    </dgm:pt>
  </dgm:ptLst>
  <dgm:cxnLst>
    <dgm:cxn modelId="{D025F120-1256-43D4-A837-C888E49D4C22}" type="presOf" srcId="{01E418ED-6720-41EC-A97D-8FBA1B1AE2DD}" destId="{FD579AB1-07F3-413D-A4DA-7DA9962D7636}" srcOrd="0" destOrd="0" presId="urn:microsoft.com/office/officeart/2005/8/layout/chevron2"/>
    <dgm:cxn modelId="{3B6A0A50-9C85-43C2-9191-007BA7B5ED04}" type="presOf" srcId="{B89376F7-CA09-4077-B4B4-9326B5F24901}" destId="{A14507B6-E0BC-4F28-AD8B-BE9F3DD805AE}" srcOrd="0" destOrd="1" presId="urn:microsoft.com/office/officeart/2005/8/layout/chevron2"/>
    <dgm:cxn modelId="{5D9D7CF3-C13E-4804-BDE9-21C188165B41}" type="presOf" srcId="{D0CC3C52-73D7-4C25-8B0A-B44B98FECF2A}" destId="{B864C190-8B1A-4DD6-AFCA-1035B5A5D8C8}" srcOrd="0" destOrd="0" presId="urn:microsoft.com/office/officeart/2005/8/layout/chevron2"/>
    <dgm:cxn modelId="{642EFF2A-CBEB-4377-BBC1-E417CE630410}" type="presOf" srcId="{FC1A5071-8EBA-4516-AD3B-3C9BDAE5E1B8}" destId="{0561E874-CD59-450D-A290-43CB12C1F5B8}" srcOrd="0" destOrd="0" presId="urn:microsoft.com/office/officeart/2005/8/layout/chevron2"/>
    <dgm:cxn modelId="{D6D85D52-505B-4FE8-87F7-765D89C8517F}" type="presOf" srcId="{250920A1-FE1F-439A-989C-F7A0D43CF7FB}" destId="{40AEEDE5-2578-4746-B495-10063905B7C8}" srcOrd="0" destOrd="0" presId="urn:microsoft.com/office/officeart/2005/8/layout/chevron2"/>
    <dgm:cxn modelId="{89A4F2E4-B5FA-456A-AFA8-DACE4996E319}" srcId="{FC1A5071-8EBA-4516-AD3B-3C9BDAE5E1B8}" destId="{1538E03E-7196-44A4-897B-2627E6828D07}" srcOrd="2" destOrd="0" parTransId="{3CA59E6F-1439-4128-A10E-6C535792876C}" sibTransId="{6B5910CE-6D91-4D6C-8488-22D787D0147A}"/>
    <dgm:cxn modelId="{0825D047-C295-4822-9FD9-61AE51FB947A}" srcId="{37AEB1F9-6B1E-4FE7-8DC1-758F8234D591}" destId="{250920A1-FE1F-439A-989C-F7A0D43CF7FB}" srcOrd="0" destOrd="0" parTransId="{5B515616-13FE-4955-BD1B-90584B010B47}" sibTransId="{5B0AE227-3692-4EBC-BBBA-407D779997B2}"/>
    <dgm:cxn modelId="{F6B07CE7-CD67-46A5-BF71-3F9BC8DF8940}" type="presOf" srcId="{37AEB1F9-6B1E-4FE7-8DC1-758F8234D591}" destId="{1CAA125D-273B-416A-B0CD-B18C22F35F8B}" srcOrd="0" destOrd="0" presId="urn:microsoft.com/office/officeart/2005/8/layout/chevron2"/>
    <dgm:cxn modelId="{4C025304-EB61-484D-BF64-98A1F3F8CEB5}" srcId="{FC1A5071-8EBA-4516-AD3B-3C9BDAE5E1B8}" destId="{D0CC3C52-73D7-4C25-8B0A-B44B98FECF2A}" srcOrd="0" destOrd="0" parTransId="{F65D51C5-1109-4FDF-83E7-51E3CFEA625B}" sibTransId="{AEAE6998-492C-443B-83AB-3651F75EC0C5}"/>
    <dgm:cxn modelId="{F03345F4-46C7-4F1F-B00E-86E72ECDB311}" srcId="{D0CC3C52-73D7-4C25-8B0A-B44B98FECF2A}" destId="{B89376F7-CA09-4077-B4B4-9326B5F24901}" srcOrd="1" destOrd="0" parTransId="{D0A9DD30-6298-4EF3-AA19-C7749D7395FF}" sibTransId="{C513D2A2-ED56-47E3-B97D-BA3B5CFA237A}"/>
    <dgm:cxn modelId="{E615C9B2-78F2-48C8-ABFA-3B08699199B0}" srcId="{D0CC3C52-73D7-4C25-8B0A-B44B98FECF2A}" destId="{364E9C85-E2AE-4657-8EDB-1F8DD15F6900}" srcOrd="0" destOrd="0" parTransId="{68F59BDA-9F6A-4723-96E6-EA48EBBBE2C7}" sibTransId="{7E2BFEC0-C9C2-409B-A957-0272C070CC18}"/>
    <dgm:cxn modelId="{96855D1F-C16C-41E5-82F2-BE2B52DBE7DA}" type="presOf" srcId="{364E9C85-E2AE-4657-8EDB-1F8DD15F6900}" destId="{A14507B6-E0BC-4F28-AD8B-BE9F3DD805AE}" srcOrd="0" destOrd="0" presId="urn:microsoft.com/office/officeart/2005/8/layout/chevron2"/>
    <dgm:cxn modelId="{4A7D52C1-262F-482B-847A-EC88E2596745}" srcId="{1538E03E-7196-44A4-897B-2627E6828D07}" destId="{01E418ED-6720-41EC-A97D-8FBA1B1AE2DD}" srcOrd="0" destOrd="0" parTransId="{DBDEEBD4-9AF2-429F-A106-0C638190062A}" sibTransId="{FAFA4561-B3BB-4965-82F2-D9D60495FACC}"/>
    <dgm:cxn modelId="{7308B0B5-828B-4439-93C5-CBE648BE8E37}" srcId="{FC1A5071-8EBA-4516-AD3B-3C9BDAE5E1B8}" destId="{37AEB1F9-6B1E-4FE7-8DC1-758F8234D591}" srcOrd="1" destOrd="0" parTransId="{6502ED9F-9B0F-4E0F-ABB0-278DACE0D2BD}" sibTransId="{983D223D-3E2D-4291-8324-D4660714D3B4}"/>
    <dgm:cxn modelId="{C249F7FD-62D1-4A8F-9408-EF55A23BD676}" type="presOf" srcId="{1538E03E-7196-44A4-897B-2627E6828D07}" destId="{60505344-4809-4DB2-B03F-9D7583E6AADA}" srcOrd="0" destOrd="0" presId="urn:microsoft.com/office/officeart/2005/8/layout/chevron2"/>
    <dgm:cxn modelId="{F2FB414A-53AF-4CE9-94AA-B0ABAD93CD2A}" type="presParOf" srcId="{0561E874-CD59-450D-A290-43CB12C1F5B8}" destId="{890017D2-B5DB-4A64-B093-43E9AE1DDD18}" srcOrd="0" destOrd="0" presId="urn:microsoft.com/office/officeart/2005/8/layout/chevron2"/>
    <dgm:cxn modelId="{A789BEC4-C4C7-40C6-927A-A9626D519758}" type="presParOf" srcId="{890017D2-B5DB-4A64-B093-43E9AE1DDD18}" destId="{B864C190-8B1A-4DD6-AFCA-1035B5A5D8C8}" srcOrd="0" destOrd="0" presId="urn:microsoft.com/office/officeart/2005/8/layout/chevron2"/>
    <dgm:cxn modelId="{D7E6A09E-B303-4FEA-912E-DBB682FB9154}" type="presParOf" srcId="{890017D2-B5DB-4A64-B093-43E9AE1DDD18}" destId="{A14507B6-E0BC-4F28-AD8B-BE9F3DD805AE}" srcOrd="1" destOrd="0" presId="urn:microsoft.com/office/officeart/2005/8/layout/chevron2"/>
    <dgm:cxn modelId="{8F69178B-484E-4FF4-8FAC-E4AC23B69617}" type="presParOf" srcId="{0561E874-CD59-450D-A290-43CB12C1F5B8}" destId="{5322C56D-16A1-439F-AE64-B416992CF5FF}" srcOrd="1" destOrd="0" presId="urn:microsoft.com/office/officeart/2005/8/layout/chevron2"/>
    <dgm:cxn modelId="{E068414C-5BBD-48EC-BB18-9ABC2E5A6126}" type="presParOf" srcId="{0561E874-CD59-450D-A290-43CB12C1F5B8}" destId="{62468545-DF6D-4D14-A38A-87A233562A85}" srcOrd="2" destOrd="0" presId="urn:microsoft.com/office/officeart/2005/8/layout/chevron2"/>
    <dgm:cxn modelId="{EAFB20EC-8BFB-419D-B23C-14E72FDDCF17}" type="presParOf" srcId="{62468545-DF6D-4D14-A38A-87A233562A85}" destId="{1CAA125D-273B-416A-B0CD-B18C22F35F8B}" srcOrd="0" destOrd="0" presId="urn:microsoft.com/office/officeart/2005/8/layout/chevron2"/>
    <dgm:cxn modelId="{278B212B-55F0-4F6D-BF07-4241E10730B3}" type="presParOf" srcId="{62468545-DF6D-4D14-A38A-87A233562A85}" destId="{40AEEDE5-2578-4746-B495-10063905B7C8}" srcOrd="1" destOrd="0" presId="urn:microsoft.com/office/officeart/2005/8/layout/chevron2"/>
    <dgm:cxn modelId="{54D31D38-091C-4191-BF2B-E8F3FA55A9E1}" type="presParOf" srcId="{0561E874-CD59-450D-A290-43CB12C1F5B8}" destId="{8EBDF0B0-C168-468B-AF09-9A72D9040EC0}" srcOrd="3" destOrd="0" presId="urn:microsoft.com/office/officeart/2005/8/layout/chevron2"/>
    <dgm:cxn modelId="{FD4DF9EE-1421-459E-B38D-358FA06578C3}" type="presParOf" srcId="{0561E874-CD59-450D-A290-43CB12C1F5B8}" destId="{8B50522C-64DC-4035-B76D-701D7AA7C75E}" srcOrd="4" destOrd="0" presId="urn:microsoft.com/office/officeart/2005/8/layout/chevron2"/>
    <dgm:cxn modelId="{C814F19B-7C2E-49B7-82CC-DCDBC34D1941}" type="presParOf" srcId="{8B50522C-64DC-4035-B76D-701D7AA7C75E}" destId="{60505344-4809-4DB2-B03F-9D7583E6AADA}" srcOrd="0" destOrd="0" presId="urn:microsoft.com/office/officeart/2005/8/layout/chevron2"/>
    <dgm:cxn modelId="{295C5205-D4D9-4DDE-9573-E09A919B8981}" type="presParOf" srcId="{8B50522C-64DC-4035-B76D-701D7AA7C75E}" destId="{FD579AB1-07F3-413D-A4DA-7DA9962D76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A5071-8EBA-4516-AD3B-3C9BDAE5E1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0CC3C52-73D7-4C25-8B0A-B44B98FECF2A}">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Coğrafi Bilgi Sistemi Veri Modeli</a:t>
          </a:r>
          <a:endParaRPr lang="tr-TR" sz="1500" b="1" dirty="0">
            <a:solidFill>
              <a:schemeClr val="tx1"/>
            </a:solidFill>
            <a:latin typeface="Arial" panose="020B0604020202020204" pitchFamily="34" charset="0"/>
            <a:cs typeface="Arial" panose="020B0604020202020204" pitchFamily="34" charset="0"/>
          </a:endParaRPr>
        </a:p>
      </dgm:t>
    </dgm:pt>
    <dgm:pt modelId="{F65D51C5-1109-4FDF-83E7-51E3CFEA625B}" type="parTrans" cxnId="{4C025304-EB61-484D-BF64-98A1F3F8CEB5}">
      <dgm:prSet/>
      <dgm:spPr/>
      <dgm:t>
        <a:bodyPr/>
        <a:lstStyle/>
        <a:p>
          <a:endParaRPr lang="tr-TR"/>
        </a:p>
      </dgm:t>
    </dgm:pt>
    <dgm:pt modelId="{AEAE6998-492C-443B-83AB-3651F75EC0C5}" type="sibTrans" cxnId="{4C025304-EB61-484D-BF64-98A1F3F8CEB5}">
      <dgm:prSet/>
      <dgm:spPr/>
      <dgm:t>
        <a:bodyPr/>
        <a:lstStyle/>
        <a:p>
          <a:endParaRPr lang="tr-TR"/>
        </a:p>
      </dgm:t>
    </dgm:pt>
    <dgm:pt modelId="{364E9C85-E2AE-4657-8EDB-1F8DD15F6900}">
      <dgm:prSet phldrT="[Metin]" custT="1"/>
      <dgm:spPr/>
      <dgm:t>
        <a:bodyPr/>
        <a:lstStyle/>
        <a:p>
          <a:pPr algn="just"/>
          <a:r>
            <a:rPr lang="tr-TR" sz="2000" i="0" dirty="0" smtClean="0">
              <a:solidFill>
                <a:srgbClr val="0000FF"/>
              </a:solidFill>
              <a:latin typeface="Times New Roman" panose="02020603050405020304" pitchFamily="18" charset="0"/>
              <a:cs typeface="Times New Roman" panose="02020603050405020304" pitchFamily="18" charset="0"/>
            </a:rPr>
            <a:t>Mevcut veriler bazında her türlü hesaplama ve sorgulamaların yapılması</a:t>
          </a:r>
          <a:endParaRPr lang="tr-TR" sz="2000" i="0" dirty="0">
            <a:solidFill>
              <a:srgbClr val="0000FF"/>
            </a:solidFill>
            <a:latin typeface="Times New Roman" panose="02020603050405020304" pitchFamily="18" charset="0"/>
            <a:cs typeface="Times New Roman" panose="02020603050405020304" pitchFamily="18" charset="0"/>
          </a:endParaRPr>
        </a:p>
      </dgm:t>
    </dgm:pt>
    <dgm:pt modelId="{68F59BDA-9F6A-4723-96E6-EA48EBBBE2C7}" type="parTrans" cxnId="{E615C9B2-78F2-48C8-ABFA-3B08699199B0}">
      <dgm:prSet/>
      <dgm:spPr/>
      <dgm:t>
        <a:bodyPr/>
        <a:lstStyle/>
        <a:p>
          <a:endParaRPr lang="tr-TR"/>
        </a:p>
      </dgm:t>
    </dgm:pt>
    <dgm:pt modelId="{7E2BFEC0-C9C2-409B-A957-0272C070CC18}" type="sibTrans" cxnId="{E615C9B2-78F2-48C8-ABFA-3B08699199B0}">
      <dgm:prSet/>
      <dgm:spPr/>
      <dgm:t>
        <a:bodyPr/>
        <a:lstStyle/>
        <a:p>
          <a:endParaRPr lang="tr-TR"/>
        </a:p>
      </dgm:t>
    </dgm:pt>
    <dgm:pt modelId="{37AEB1F9-6B1E-4FE7-8DC1-758F8234D591}">
      <dgm:prSet phldrT="[Metin]" custT="1"/>
      <dgm:spPr/>
      <dgm:t>
        <a:bodyPr/>
        <a:lstStyle/>
        <a:p>
          <a:r>
            <a:rPr lang="tr-TR" sz="1400" b="1" dirty="0" smtClean="0">
              <a:solidFill>
                <a:schemeClr val="tx1"/>
              </a:solidFill>
              <a:latin typeface="Arial" panose="020B0604020202020204" pitchFamily="34" charset="0"/>
              <a:cs typeface="Arial" panose="020B0604020202020204" pitchFamily="34" charset="0"/>
            </a:rPr>
            <a:t>Kentsel </a:t>
          </a:r>
          <a:r>
            <a:rPr lang="tr-TR" sz="1400" b="1" dirty="0" err="1" smtClean="0">
              <a:solidFill>
                <a:schemeClr val="tx1"/>
              </a:solidFill>
              <a:latin typeface="Arial" panose="020B0604020202020204" pitchFamily="34" charset="0"/>
              <a:cs typeface="Arial" panose="020B0604020202020204" pitchFamily="34" charset="0"/>
            </a:rPr>
            <a:t>Atıksu</a:t>
          </a:r>
          <a:r>
            <a:rPr lang="tr-TR" sz="1400" b="1" dirty="0" smtClean="0">
              <a:solidFill>
                <a:schemeClr val="tx1"/>
              </a:solidFill>
              <a:latin typeface="Arial" panose="020B0604020202020204" pitchFamily="34" charset="0"/>
              <a:cs typeface="Arial" panose="020B0604020202020204" pitchFamily="34" charset="0"/>
            </a:rPr>
            <a:t> Arıtma Tesisleri Planlama ve Durum Belirleme Modeli</a:t>
          </a:r>
          <a:endParaRPr lang="tr-TR" sz="1400" b="1" dirty="0">
            <a:solidFill>
              <a:schemeClr val="tx1"/>
            </a:solidFill>
            <a:latin typeface="Arial" panose="020B0604020202020204" pitchFamily="34" charset="0"/>
            <a:cs typeface="Arial" panose="020B0604020202020204" pitchFamily="34" charset="0"/>
          </a:endParaRPr>
        </a:p>
      </dgm:t>
    </dgm:pt>
    <dgm:pt modelId="{6502ED9F-9B0F-4E0F-ABB0-278DACE0D2BD}" type="parTrans" cxnId="{7308B0B5-828B-4439-93C5-CBE648BE8E37}">
      <dgm:prSet/>
      <dgm:spPr/>
      <dgm:t>
        <a:bodyPr/>
        <a:lstStyle/>
        <a:p>
          <a:endParaRPr lang="tr-TR"/>
        </a:p>
      </dgm:t>
    </dgm:pt>
    <dgm:pt modelId="{983D223D-3E2D-4291-8324-D4660714D3B4}" type="sibTrans" cxnId="{7308B0B5-828B-4439-93C5-CBE648BE8E37}">
      <dgm:prSet/>
      <dgm:spPr/>
      <dgm:t>
        <a:bodyPr/>
        <a:lstStyle/>
        <a:p>
          <a:endParaRPr lang="tr-TR"/>
        </a:p>
      </dgm:t>
    </dgm:pt>
    <dgm:pt modelId="{01E418ED-6720-41EC-A97D-8FBA1B1AE2DD}">
      <dgm:prSet phldrT="[Metin]" custT="1"/>
      <dgm:spPr/>
      <dgm:t>
        <a:bodyPr/>
        <a:lstStyle/>
        <a:p>
          <a:pPr algn="just"/>
          <a:r>
            <a:rPr lang="tr-TR" sz="2000" dirty="0" smtClean="0">
              <a:solidFill>
                <a:srgbClr val="0000FF"/>
              </a:solidFill>
              <a:latin typeface="Times New Roman" panose="02020603050405020304" pitchFamily="18" charset="0"/>
              <a:cs typeface="Times New Roman" panose="02020603050405020304" pitchFamily="18" charset="0"/>
            </a:rPr>
            <a:t>Ekolojik değerlendirme açısından büyük önem taşır. </a:t>
          </a:r>
          <a:endParaRPr lang="tr-TR" sz="2000" b="0" dirty="0">
            <a:solidFill>
              <a:srgbClr val="0000FF"/>
            </a:solidFill>
            <a:latin typeface="Times New Roman" panose="02020603050405020304" pitchFamily="18" charset="0"/>
            <a:cs typeface="Times New Roman" panose="02020603050405020304" pitchFamily="18" charset="0"/>
          </a:endParaRPr>
        </a:p>
      </dgm:t>
    </dgm:pt>
    <dgm:pt modelId="{DBDEEBD4-9AF2-429F-A106-0C638190062A}" type="parTrans" cxnId="{4A7D52C1-262F-482B-847A-EC88E2596745}">
      <dgm:prSet/>
      <dgm:spPr/>
      <dgm:t>
        <a:bodyPr/>
        <a:lstStyle/>
        <a:p>
          <a:endParaRPr lang="tr-TR"/>
        </a:p>
      </dgm:t>
    </dgm:pt>
    <dgm:pt modelId="{FAFA4561-B3BB-4965-82F2-D9D60495FACC}" type="sibTrans" cxnId="{4A7D52C1-262F-482B-847A-EC88E2596745}">
      <dgm:prSet/>
      <dgm:spPr/>
      <dgm:t>
        <a:bodyPr/>
        <a:lstStyle/>
        <a:p>
          <a:endParaRPr lang="tr-TR"/>
        </a:p>
      </dgm:t>
    </dgm:pt>
    <dgm:pt modelId="{1538E03E-7196-44A4-897B-2627E6828D07}">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Su Kalitesi Referans Şartların Modellemesi</a:t>
          </a:r>
          <a:endParaRPr lang="tr-TR" sz="1500" b="1" dirty="0">
            <a:solidFill>
              <a:schemeClr val="tx1"/>
            </a:solidFill>
            <a:latin typeface="Arial" panose="020B0604020202020204" pitchFamily="34" charset="0"/>
            <a:cs typeface="Arial" panose="020B0604020202020204" pitchFamily="34" charset="0"/>
          </a:endParaRPr>
        </a:p>
      </dgm:t>
    </dgm:pt>
    <dgm:pt modelId="{6B5910CE-6D91-4D6C-8488-22D787D0147A}" type="sibTrans" cxnId="{89A4F2E4-B5FA-456A-AFA8-DACE4996E319}">
      <dgm:prSet/>
      <dgm:spPr/>
      <dgm:t>
        <a:bodyPr/>
        <a:lstStyle/>
        <a:p>
          <a:endParaRPr lang="tr-TR"/>
        </a:p>
      </dgm:t>
    </dgm:pt>
    <dgm:pt modelId="{3CA59E6F-1439-4128-A10E-6C535792876C}" type="parTrans" cxnId="{89A4F2E4-B5FA-456A-AFA8-DACE4996E319}">
      <dgm:prSet/>
      <dgm:spPr/>
      <dgm:t>
        <a:bodyPr/>
        <a:lstStyle/>
        <a:p>
          <a:endParaRPr lang="tr-TR"/>
        </a:p>
      </dgm:t>
    </dgm:pt>
    <dgm:pt modelId="{250920A1-FE1F-439A-989C-F7A0D43CF7FB}">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SINHA Projesinde kullanıldı.</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5B0AE227-3692-4EBC-BBBA-407D779997B2}" type="sibTrans" cxnId="{0825D047-C295-4822-9FD9-61AE51FB947A}">
      <dgm:prSet/>
      <dgm:spPr/>
      <dgm:t>
        <a:bodyPr/>
        <a:lstStyle/>
        <a:p>
          <a:endParaRPr lang="tr-TR"/>
        </a:p>
      </dgm:t>
    </dgm:pt>
    <dgm:pt modelId="{5B515616-13FE-4955-BD1B-90584B010B47}" type="parTrans" cxnId="{0825D047-C295-4822-9FD9-61AE51FB947A}">
      <dgm:prSet/>
      <dgm:spPr/>
      <dgm:t>
        <a:bodyPr/>
        <a:lstStyle/>
        <a:p>
          <a:endParaRPr lang="tr-TR"/>
        </a:p>
      </dgm:t>
    </dgm:pt>
    <dgm:pt modelId="{0561E874-CD59-450D-A290-43CB12C1F5B8}" type="pres">
      <dgm:prSet presAssocID="{FC1A5071-8EBA-4516-AD3B-3C9BDAE5E1B8}" presName="linearFlow" presStyleCnt="0">
        <dgm:presLayoutVars>
          <dgm:dir/>
          <dgm:animLvl val="lvl"/>
          <dgm:resizeHandles val="exact"/>
        </dgm:presLayoutVars>
      </dgm:prSet>
      <dgm:spPr/>
      <dgm:t>
        <a:bodyPr/>
        <a:lstStyle/>
        <a:p>
          <a:endParaRPr lang="tr-TR"/>
        </a:p>
      </dgm:t>
    </dgm:pt>
    <dgm:pt modelId="{890017D2-B5DB-4A64-B093-43E9AE1DDD18}" type="pres">
      <dgm:prSet presAssocID="{D0CC3C52-73D7-4C25-8B0A-B44B98FECF2A}" presName="composite" presStyleCnt="0"/>
      <dgm:spPr/>
    </dgm:pt>
    <dgm:pt modelId="{B864C190-8B1A-4DD6-AFCA-1035B5A5D8C8}" type="pres">
      <dgm:prSet presAssocID="{D0CC3C52-73D7-4C25-8B0A-B44B98FECF2A}" presName="parentText" presStyleLbl="alignNode1" presStyleIdx="0" presStyleCnt="3">
        <dgm:presLayoutVars>
          <dgm:chMax val="1"/>
          <dgm:bulletEnabled val="1"/>
        </dgm:presLayoutVars>
      </dgm:prSet>
      <dgm:spPr/>
      <dgm:t>
        <a:bodyPr/>
        <a:lstStyle/>
        <a:p>
          <a:endParaRPr lang="tr-TR"/>
        </a:p>
      </dgm:t>
    </dgm:pt>
    <dgm:pt modelId="{A14507B6-E0BC-4F28-AD8B-BE9F3DD805AE}" type="pres">
      <dgm:prSet presAssocID="{D0CC3C52-73D7-4C25-8B0A-B44B98FECF2A}" presName="descendantText" presStyleLbl="alignAcc1" presStyleIdx="0" presStyleCnt="3" custScaleX="87041" custLinFactNeighborX="-344" custLinFactNeighborY="4280">
        <dgm:presLayoutVars>
          <dgm:bulletEnabled val="1"/>
        </dgm:presLayoutVars>
      </dgm:prSet>
      <dgm:spPr/>
      <dgm:t>
        <a:bodyPr/>
        <a:lstStyle/>
        <a:p>
          <a:endParaRPr lang="tr-TR"/>
        </a:p>
      </dgm:t>
    </dgm:pt>
    <dgm:pt modelId="{5322C56D-16A1-439F-AE64-B416992CF5FF}" type="pres">
      <dgm:prSet presAssocID="{AEAE6998-492C-443B-83AB-3651F75EC0C5}" presName="sp" presStyleCnt="0"/>
      <dgm:spPr/>
    </dgm:pt>
    <dgm:pt modelId="{62468545-DF6D-4D14-A38A-87A233562A85}" type="pres">
      <dgm:prSet presAssocID="{37AEB1F9-6B1E-4FE7-8DC1-758F8234D591}" presName="composite" presStyleCnt="0"/>
      <dgm:spPr/>
    </dgm:pt>
    <dgm:pt modelId="{1CAA125D-273B-416A-B0CD-B18C22F35F8B}" type="pres">
      <dgm:prSet presAssocID="{37AEB1F9-6B1E-4FE7-8DC1-758F8234D591}" presName="parentText" presStyleLbl="alignNode1" presStyleIdx="1" presStyleCnt="3">
        <dgm:presLayoutVars>
          <dgm:chMax val="1"/>
          <dgm:bulletEnabled val="1"/>
        </dgm:presLayoutVars>
      </dgm:prSet>
      <dgm:spPr/>
      <dgm:t>
        <a:bodyPr/>
        <a:lstStyle/>
        <a:p>
          <a:endParaRPr lang="tr-TR"/>
        </a:p>
      </dgm:t>
    </dgm:pt>
    <dgm:pt modelId="{40AEEDE5-2578-4746-B495-10063905B7C8}" type="pres">
      <dgm:prSet presAssocID="{37AEB1F9-6B1E-4FE7-8DC1-758F8234D591}" presName="descendantText" presStyleLbl="alignAcc1" presStyleIdx="1" presStyleCnt="3" custScaleX="88767" custScaleY="154580">
        <dgm:presLayoutVars>
          <dgm:bulletEnabled val="1"/>
        </dgm:presLayoutVars>
      </dgm:prSet>
      <dgm:spPr/>
      <dgm:t>
        <a:bodyPr/>
        <a:lstStyle/>
        <a:p>
          <a:endParaRPr lang="tr-TR"/>
        </a:p>
      </dgm:t>
    </dgm:pt>
    <dgm:pt modelId="{8EBDF0B0-C168-468B-AF09-9A72D9040EC0}" type="pres">
      <dgm:prSet presAssocID="{983D223D-3E2D-4291-8324-D4660714D3B4}" presName="sp" presStyleCnt="0"/>
      <dgm:spPr/>
    </dgm:pt>
    <dgm:pt modelId="{8B50522C-64DC-4035-B76D-701D7AA7C75E}" type="pres">
      <dgm:prSet presAssocID="{1538E03E-7196-44A4-897B-2627E6828D07}" presName="composite" presStyleCnt="0"/>
      <dgm:spPr/>
    </dgm:pt>
    <dgm:pt modelId="{60505344-4809-4DB2-B03F-9D7583E6AADA}" type="pres">
      <dgm:prSet presAssocID="{1538E03E-7196-44A4-897B-2627E6828D07}" presName="parentText" presStyleLbl="alignNode1" presStyleIdx="2" presStyleCnt="3" custLinFactNeighborY="273">
        <dgm:presLayoutVars>
          <dgm:chMax val="1"/>
          <dgm:bulletEnabled val="1"/>
        </dgm:presLayoutVars>
      </dgm:prSet>
      <dgm:spPr/>
      <dgm:t>
        <a:bodyPr/>
        <a:lstStyle/>
        <a:p>
          <a:endParaRPr lang="tr-TR"/>
        </a:p>
      </dgm:t>
    </dgm:pt>
    <dgm:pt modelId="{FD579AB1-07F3-413D-A4DA-7DA9962D7636}" type="pres">
      <dgm:prSet presAssocID="{1538E03E-7196-44A4-897B-2627E6828D07}" presName="descendantText" presStyleLbl="alignAcc1" presStyleIdx="2" presStyleCnt="3" custScaleX="88767" custScaleY="104963" custLinFactNeighborY="12803">
        <dgm:presLayoutVars>
          <dgm:bulletEnabled val="1"/>
        </dgm:presLayoutVars>
      </dgm:prSet>
      <dgm:spPr/>
      <dgm:t>
        <a:bodyPr/>
        <a:lstStyle/>
        <a:p>
          <a:endParaRPr lang="tr-TR"/>
        </a:p>
      </dgm:t>
    </dgm:pt>
  </dgm:ptLst>
  <dgm:cxnLst>
    <dgm:cxn modelId="{AEA09AF3-3D74-40B3-894F-C391F97DED04}" type="presOf" srcId="{364E9C85-E2AE-4657-8EDB-1F8DD15F6900}" destId="{A14507B6-E0BC-4F28-AD8B-BE9F3DD805AE}" srcOrd="0" destOrd="0" presId="urn:microsoft.com/office/officeart/2005/8/layout/chevron2"/>
    <dgm:cxn modelId="{35FEBDDF-5146-44D6-8EEF-4EB8A801F637}" type="presOf" srcId="{37AEB1F9-6B1E-4FE7-8DC1-758F8234D591}" destId="{1CAA125D-273B-416A-B0CD-B18C22F35F8B}" srcOrd="0" destOrd="0" presId="urn:microsoft.com/office/officeart/2005/8/layout/chevron2"/>
    <dgm:cxn modelId="{71687604-D08C-446C-B112-DFABEB4DDD02}" type="presOf" srcId="{D0CC3C52-73D7-4C25-8B0A-B44B98FECF2A}" destId="{B864C190-8B1A-4DD6-AFCA-1035B5A5D8C8}" srcOrd="0" destOrd="0" presId="urn:microsoft.com/office/officeart/2005/8/layout/chevron2"/>
    <dgm:cxn modelId="{4C025304-EB61-484D-BF64-98A1F3F8CEB5}" srcId="{FC1A5071-8EBA-4516-AD3B-3C9BDAE5E1B8}" destId="{D0CC3C52-73D7-4C25-8B0A-B44B98FECF2A}" srcOrd="0" destOrd="0" parTransId="{F65D51C5-1109-4FDF-83E7-51E3CFEA625B}" sibTransId="{AEAE6998-492C-443B-83AB-3651F75EC0C5}"/>
    <dgm:cxn modelId="{7308B0B5-828B-4439-93C5-CBE648BE8E37}" srcId="{FC1A5071-8EBA-4516-AD3B-3C9BDAE5E1B8}" destId="{37AEB1F9-6B1E-4FE7-8DC1-758F8234D591}" srcOrd="1" destOrd="0" parTransId="{6502ED9F-9B0F-4E0F-ABB0-278DACE0D2BD}" sibTransId="{983D223D-3E2D-4291-8324-D4660714D3B4}"/>
    <dgm:cxn modelId="{4A7D52C1-262F-482B-847A-EC88E2596745}" srcId="{1538E03E-7196-44A4-897B-2627E6828D07}" destId="{01E418ED-6720-41EC-A97D-8FBA1B1AE2DD}" srcOrd="0" destOrd="0" parTransId="{DBDEEBD4-9AF2-429F-A106-0C638190062A}" sibTransId="{FAFA4561-B3BB-4965-82F2-D9D60495FACC}"/>
    <dgm:cxn modelId="{62928B4F-7588-4CBC-B228-3FBC5ECF6042}" type="presOf" srcId="{1538E03E-7196-44A4-897B-2627E6828D07}" destId="{60505344-4809-4DB2-B03F-9D7583E6AADA}" srcOrd="0" destOrd="0" presId="urn:microsoft.com/office/officeart/2005/8/layout/chevron2"/>
    <dgm:cxn modelId="{FC9DF870-235F-4AD5-9F81-FC327B002476}" type="presOf" srcId="{01E418ED-6720-41EC-A97D-8FBA1B1AE2DD}" destId="{FD579AB1-07F3-413D-A4DA-7DA9962D7636}" srcOrd="0" destOrd="0" presId="urn:microsoft.com/office/officeart/2005/8/layout/chevron2"/>
    <dgm:cxn modelId="{89A4F2E4-B5FA-456A-AFA8-DACE4996E319}" srcId="{FC1A5071-8EBA-4516-AD3B-3C9BDAE5E1B8}" destId="{1538E03E-7196-44A4-897B-2627E6828D07}" srcOrd="2" destOrd="0" parTransId="{3CA59E6F-1439-4128-A10E-6C535792876C}" sibTransId="{6B5910CE-6D91-4D6C-8488-22D787D0147A}"/>
    <dgm:cxn modelId="{0A9AC037-F11C-4EC6-9C5C-57528A41A2E2}" type="presOf" srcId="{FC1A5071-8EBA-4516-AD3B-3C9BDAE5E1B8}" destId="{0561E874-CD59-450D-A290-43CB12C1F5B8}" srcOrd="0" destOrd="0" presId="urn:microsoft.com/office/officeart/2005/8/layout/chevron2"/>
    <dgm:cxn modelId="{0825D047-C295-4822-9FD9-61AE51FB947A}" srcId="{37AEB1F9-6B1E-4FE7-8DC1-758F8234D591}" destId="{250920A1-FE1F-439A-989C-F7A0D43CF7FB}" srcOrd="0" destOrd="0" parTransId="{5B515616-13FE-4955-BD1B-90584B010B47}" sibTransId="{5B0AE227-3692-4EBC-BBBA-407D779997B2}"/>
    <dgm:cxn modelId="{8BCF2C6F-BB8E-4090-91D1-D07B92E57980}" type="presOf" srcId="{250920A1-FE1F-439A-989C-F7A0D43CF7FB}" destId="{40AEEDE5-2578-4746-B495-10063905B7C8}" srcOrd="0" destOrd="0" presId="urn:microsoft.com/office/officeart/2005/8/layout/chevron2"/>
    <dgm:cxn modelId="{E615C9B2-78F2-48C8-ABFA-3B08699199B0}" srcId="{D0CC3C52-73D7-4C25-8B0A-B44B98FECF2A}" destId="{364E9C85-E2AE-4657-8EDB-1F8DD15F6900}" srcOrd="0" destOrd="0" parTransId="{68F59BDA-9F6A-4723-96E6-EA48EBBBE2C7}" sibTransId="{7E2BFEC0-C9C2-409B-A957-0272C070CC18}"/>
    <dgm:cxn modelId="{AA75208C-F63A-4F56-BD00-6F5834D9EC7C}" type="presParOf" srcId="{0561E874-CD59-450D-A290-43CB12C1F5B8}" destId="{890017D2-B5DB-4A64-B093-43E9AE1DDD18}" srcOrd="0" destOrd="0" presId="urn:microsoft.com/office/officeart/2005/8/layout/chevron2"/>
    <dgm:cxn modelId="{5892B802-953F-4178-BFD8-9B87A18A2E67}" type="presParOf" srcId="{890017D2-B5DB-4A64-B093-43E9AE1DDD18}" destId="{B864C190-8B1A-4DD6-AFCA-1035B5A5D8C8}" srcOrd="0" destOrd="0" presId="urn:microsoft.com/office/officeart/2005/8/layout/chevron2"/>
    <dgm:cxn modelId="{A55B9A76-B769-4215-A1A5-3AEE77923510}" type="presParOf" srcId="{890017D2-B5DB-4A64-B093-43E9AE1DDD18}" destId="{A14507B6-E0BC-4F28-AD8B-BE9F3DD805AE}" srcOrd="1" destOrd="0" presId="urn:microsoft.com/office/officeart/2005/8/layout/chevron2"/>
    <dgm:cxn modelId="{D9DE154B-4221-4BC5-8357-9B248D8E2BD1}" type="presParOf" srcId="{0561E874-CD59-450D-A290-43CB12C1F5B8}" destId="{5322C56D-16A1-439F-AE64-B416992CF5FF}" srcOrd="1" destOrd="0" presId="urn:microsoft.com/office/officeart/2005/8/layout/chevron2"/>
    <dgm:cxn modelId="{D6D93FFB-E854-42A8-9203-ACB932EE9646}" type="presParOf" srcId="{0561E874-CD59-450D-A290-43CB12C1F5B8}" destId="{62468545-DF6D-4D14-A38A-87A233562A85}" srcOrd="2" destOrd="0" presId="urn:microsoft.com/office/officeart/2005/8/layout/chevron2"/>
    <dgm:cxn modelId="{BF02393A-F6DA-4D3B-9C6B-81D47EACA8FA}" type="presParOf" srcId="{62468545-DF6D-4D14-A38A-87A233562A85}" destId="{1CAA125D-273B-416A-B0CD-B18C22F35F8B}" srcOrd="0" destOrd="0" presId="urn:microsoft.com/office/officeart/2005/8/layout/chevron2"/>
    <dgm:cxn modelId="{548465CE-8837-4C82-9BD3-32BDFBA776A6}" type="presParOf" srcId="{62468545-DF6D-4D14-A38A-87A233562A85}" destId="{40AEEDE5-2578-4746-B495-10063905B7C8}" srcOrd="1" destOrd="0" presId="urn:microsoft.com/office/officeart/2005/8/layout/chevron2"/>
    <dgm:cxn modelId="{EF17A841-961A-44E2-9582-74708928CEE3}" type="presParOf" srcId="{0561E874-CD59-450D-A290-43CB12C1F5B8}" destId="{8EBDF0B0-C168-468B-AF09-9A72D9040EC0}" srcOrd="3" destOrd="0" presId="urn:microsoft.com/office/officeart/2005/8/layout/chevron2"/>
    <dgm:cxn modelId="{13AE9694-370B-4A87-8C86-5B44B7B63602}" type="presParOf" srcId="{0561E874-CD59-450D-A290-43CB12C1F5B8}" destId="{8B50522C-64DC-4035-B76D-701D7AA7C75E}" srcOrd="4" destOrd="0" presId="urn:microsoft.com/office/officeart/2005/8/layout/chevron2"/>
    <dgm:cxn modelId="{F61FB07E-CDD8-4AE4-82AA-0AEA0A0B1C67}" type="presParOf" srcId="{8B50522C-64DC-4035-B76D-701D7AA7C75E}" destId="{60505344-4809-4DB2-B03F-9D7583E6AADA}" srcOrd="0" destOrd="0" presId="urn:microsoft.com/office/officeart/2005/8/layout/chevron2"/>
    <dgm:cxn modelId="{A64F117E-90E8-49F8-9001-17060A3A99EA}" type="presParOf" srcId="{8B50522C-64DC-4035-B76D-701D7AA7C75E}" destId="{FD579AB1-07F3-413D-A4DA-7DA9962D76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EE4C2-0A54-41B9-9C4E-7BC326F0269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tr-TR"/>
        </a:p>
      </dgm:t>
    </dgm:pt>
    <dgm:pt modelId="{4A952F73-D04B-441B-9B8B-F24085756811}">
      <dgm:prSet phldrT="[Metin]"/>
      <dgm:spPr/>
      <dgm:t>
        <a:bodyPr/>
        <a:lstStyle/>
        <a:p>
          <a:r>
            <a:rPr lang="tr-TR" dirty="0"/>
            <a:t>Envanter ve Araştırma Dairesi Başkanlığı </a:t>
          </a:r>
        </a:p>
      </dgm:t>
    </dgm:pt>
    <dgm:pt modelId="{4FC19574-59C2-4611-A1E7-99D775A9FAC4}" type="parTrans" cxnId="{853EECCF-353F-47F1-9E73-AA4B0BEA9360}">
      <dgm:prSet/>
      <dgm:spPr/>
      <dgm:t>
        <a:bodyPr/>
        <a:lstStyle/>
        <a:p>
          <a:endParaRPr lang="tr-TR"/>
        </a:p>
      </dgm:t>
    </dgm:pt>
    <dgm:pt modelId="{4B0E7621-2D5E-45D2-AA72-726CB04AE2ED}" type="sibTrans" cxnId="{853EECCF-353F-47F1-9E73-AA4B0BEA9360}">
      <dgm:prSet/>
      <dgm:spPr/>
      <dgm:t>
        <a:bodyPr/>
        <a:lstStyle/>
        <a:p>
          <a:endParaRPr lang="tr-TR"/>
        </a:p>
      </dgm:t>
    </dgm:pt>
    <dgm:pt modelId="{E9581796-996E-4CEA-B29F-9C75ADE74F57}">
      <dgm:prSet phldrT="[Metin]"/>
      <dgm:spPr/>
      <dgm:t>
        <a:bodyPr/>
        <a:lstStyle/>
        <a:p>
          <a:r>
            <a:rPr lang="tr-TR" dirty="0"/>
            <a:t>Havza Yönetimi Dairesi Başkanlığı</a:t>
          </a:r>
        </a:p>
      </dgm:t>
    </dgm:pt>
    <dgm:pt modelId="{7953E778-CEDB-4872-9FB8-A5B383421F7C}" type="parTrans" cxnId="{5AD8CD61-F971-4F8E-B6CE-1591E3CCBC50}">
      <dgm:prSet/>
      <dgm:spPr/>
      <dgm:t>
        <a:bodyPr/>
        <a:lstStyle/>
        <a:p>
          <a:endParaRPr lang="tr-TR"/>
        </a:p>
      </dgm:t>
    </dgm:pt>
    <dgm:pt modelId="{E748EBAE-E797-4D7E-A282-CC168FE8DA69}" type="sibTrans" cxnId="{5AD8CD61-F971-4F8E-B6CE-1591E3CCBC50}">
      <dgm:prSet/>
      <dgm:spPr/>
      <dgm:t>
        <a:bodyPr/>
        <a:lstStyle/>
        <a:p>
          <a:endParaRPr lang="tr-TR"/>
        </a:p>
      </dgm:t>
    </dgm:pt>
    <dgm:pt modelId="{CE340B6A-7956-479A-9220-2963526581A1}">
      <dgm:prSet phldrT="[Metin]"/>
      <dgm:spPr/>
      <dgm:t>
        <a:bodyPr/>
        <a:lstStyle/>
        <a:p>
          <a:r>
            <a:rPr lang="tr-TR" dirty="0"/>
            <a:t>Taşkın ve Kuraklık Yönetimi Dairesi Başkanlığı </a:t>
          </a:r>
        </a:p>
      </dgm:t>
    </dgm:pt>
    <dgm:pt modelId="{E183157D-8750-4798-9D95-DB4DC6C81D40}" type="parTrans" cxnId="{A4AFC08B-2903-42B6-91F3-3BAC2711438A}">
      <dgm:prSet/>
      <dgm:spPr/>
      <dgm:t>
        <a:bodyPr/>
        <a:lstStyle/>
        <a:p>
          <a:endParaRPr lang="tr-TR"/>
        </a:p>
      </dgm:t>
    </dgm:pt>
    <dgm:pt modelId="{C3917BE5-B471-48F0-966B-D286B49A1186}" type="sibTrans" cxnId="{A4AFC08B-2903-42B6-91F3-3BAC2711438A}">
      <dgm:prSet/>
      <dgm:spPr/>
      <dgm:t>
        <a:bodyPr/>
        <a:lstStyle/>
        <a:p>
          <a:endParaRPr lang="tr-TR"/>
        </a:p>
      </dgm:t>
    </dgm:pt>
    <dgm:pt modelId="{876BB3D4-B9D6-4FDF-9583-207B8AC613F7}">
      <dgm:prSet phldrT="[Metin]"/>
      <dgm:spPr/>
      <dgm:t>
        <a:bodyPr/>
        <a:lstStyle/>
        <a:p>
          <a:r>
            <a:rPr lang="tr-TR" dirty="0"/>
            <a:t>Su Kalitesi Yönetimi Dairesi Başkanlığı </a:t>
          </a:r>
        </a:p>
      </dgm:t>
    </dgm:pt>
    <dgm:pt modelId="{FB7A3019-1227-4661-919D-F8AF126F3D1E}" type="parTrans" cxnId="{63E5A1C0-763F-4ADC-819E-7FB5B7E6E581}">
      <dgm:prSet/>
      <dgm:spPr/>
      <dgm:t>
        <a:bodyPr/>
        <a:lstStyle/>
        <a:p>
          <a:endParaRPr lang="tr-TR"/>
        </a:p>
      </dgm:t>
    </dgm:pt>
    <dgm:pt modelId="{4BE8D2E3-C3A7-4D1C-ABCC-2C42AE42C662}" type="sibTrans" cxnId="{63E5A1C0-763F-4ADC-819E-7FB5B7E6E581}">
      <dgm:prSet/>
      <dgm:spPr/>
      <dgm:t>
        <a:bodyPr/>
        <a:lstStyle/>
        <a:p>
          <a:endParaRPr lang="tr-TR"/>
        </a:p>
      </dgm:t>
    </dgm:pt>
    <dgm:pt modelId="{BEDD4614-5A2D-46EB-BF42-44ECD5E2BBE7}">
      <dgm:prSet phldrT="[Metin]"/>
      <dgm:spPr/>
      <dgm:t>
        <a:bodyPr/>
        <a:lstStyle/>
        <a:p>
          <a:r>
            <a:rPr lang="tr-TR" dirty="0"/>
            <a:t>İzleme ve Su Bilgi Sistemi Dairesi Başkanlığı </a:t>
          </a:r>
        </a:p>
      </dgm:t>
    </dgm:pt>
    <dgm:pt modelId="{5C185C8F-54B5-40E9-9B8A-735271A02863}" type="parTrans" cxnId="{6F3C5498-213D-4152-AC46-AF2E55AA2672}">
      <dgm:prSet/>
      <dgm:spPr/>
      <dgm:t>
        <a:bodyPr/>
        <a:lstStyle/>
        <a:p>
          <a:endParaRPr lang="tr-TR"/>
        </a:p>
      </dgm:t>
    </dgm:pt>
    <dgm:pt modelId="{E0786ABD-8E7E-4476-98EC-BDBC921D47FF}" type="sibTrans" cxnId="{6F3C5498-213D-4152-AC46-AF2E55AA2672}">
      <dgm:prSet/>
      <dgm:spPr/>
      <dgm:t>
        <a:bodyPr/>
        <a:lstStyle/>
        <a:p>
          <a:endParaRPr lang="tr-TR"/>
        </a:p>
      </dgm:t>
    </dgm:pt>
    <dgm:pt modelId="{C1954FCF-312E-4942-82DD-F271FA6E2C7E}" type="pres">
      <dgm:prSet presAssocID="{86EEE4C2-0A54-41B9-9C4E-7BC326F02697}" presName="Name0" presStyleCnt="0">
        <dgm:presLayoutVars>
          <dgm:chMax val="1"/>
          <dgm:dir/>
          <dgm:animLvl val="ctr"/>
          <dgm:resizeHandles val="exact"/>
        </dgm:presLayoutVars>
      </dgm:prSet>
      <dgm:spPr/>
      <dgm:t>
        <a:bodyPr/>
        <a:lstStyle/>
        <a:p>
          <a:endParaRPr lang="tr-TR"/>
        </a:p>
      </dgm:t>
    </dgm:pt>
    <dgm:pt modelId="{E5E1F35E-BD62-4CC6-A737-0DE3801C5F05}" type="pres">
      <dgm:prSet presAssocID="{4A952F73-D04B-441B-9B8B-F24085756811}" presName="centerShape" presStyleLbl="node0" presStyleIdx="0" presStyleCnt="1" custScaleX="77138" custScaleY="78445" custLinFactNeighborY="1540"/>
      <dgm:spPr/>
      <dgm:t>
        <a:bodyPr/>
        <a:lstStyle/>
        <a:p>
          <a:endParaRPr lang="tr-TR"/>
        </a:p>
      </dgm:t>
    </dgm:pt>
    <dgm:pt modelId="{2F5B78FF-624F-4C4E-ACD2-0B3AE16ED409}" type="pres">
      <dgm:prSet presAssocID="{E9581796-996E-4CEA-B29F-9C75ADE74F57}" presName="node" presStyleLbl="node1" presStyleIdx="0" presStyleCnt="4">
        <dgm:presLayoutVars>
          <dgm:bulletEnabled val="1"/>
        </dgm:presLayoutVars>
      </dgm:prSet>
      <dgm:spPr/>
      <dgm:t>
        <a:bodyPr/>
        <a:lstStyle/>
        <a:p>
          <a:endParaRPr lang="tr-TR"/>
        </a:p>
      </dgm:t>
    </dgm:pt>
    <dgm:pt modelId="{16FDEE09-2318-4A5B-9456-E0F7F2227F1B}" type="pres">
      <dgm:prSet presAssocID="{E9581796-996E-4CEA-B29F-9C75ADE74F57}" presName="dummy" presStyleCnt="0"/>
      <dgm:spPr/>
    </dgm:pt>
    <dgm:pt modelId="{4218DDDD-6FF1-4492-A2A3-AB1B60B5B21A}" type="pres">
      <dgm:prSet presAssocID="{E748EBAE-E797-4D7E-A282-CC168FE8DA69}" presName="sibTrans" presStyleLbl="sibTrans2D1" presStyleIdx="0" presStyleCnt="4"/>
      <dgm:spPr/>
      <dgm:t>
        <a:bodyPr/>
        <a:lstStyle/>
        <a:p>
          <a:endParaRPr lang="tr-TR"/>
        </a:p>
      </dgm:t>
    </dgm:pt>
    <dgm:pt modelId="{71D04A34-16E6-4539-847E-3FBD383622A6}" type="pres">
      <dgm:prSet presAssocID="{CE340B6A-7956-479A-9220-2963526581A1}" presName="node" presStyleLbl="node1" presStyleIdx="1" presStyleCnt="4">
        <dgm:presLayoutVars>
          <dgm:bulletEnabled val="1"/>
        </dgm:presLayoutVars>
      </dgm:prSet>
      <dgm:spPr/>
      <dgm:t>
        <a:bodyPr/>
        <a:lstStyle/>
        <a:p>
          <a:endParaRPr lang="tr-TR"/>
        </a:p>
      </dgm:t>
    </dgm:pt>
    <dgm:pt modelId="{EFBB45FE-D544-4EAE-9F00-3B1E1ED7B34D}" type="pres">
      <dgm:prSet presAssocID="{CE340B6A-7956-479A-9220-2963526581A1}" presName="dummy" presStyleCnt="0"/>
      <dgm:spPr/>
    </dgm:pt>
    <dgm:pt modelId="{F723D9B8-B910-4A96-8B4E-6B77B5794E18}" type="pres">
      <dgm:prSet presAssocID="{C3917BE5-B471-48F0-966B-D286B49A1186}" presName="sibTrans" presStyleLbl="sibTrans2D1" presStyleIdx="1" presStyleCnt="4"/>
      <dgm:spPr/>
      <dgm:t>
        <a:bodyPr/>
        <a:lstStyle/>
        <a:p>
          <a:endParaRPr lang="tr-TR"/>
        </a:p>
      </dgm:t>
    </dgm:pt>
    <dgm:pt modelId="{FA0C7A36-AF32-46E8-9FC2-F2BA6AB157C4}" type="pres">
      <dgm:prSet presAssocID="{876BB3D4-B9D6-4FDF-9583-207B8AC613F7}" presName="node" presStyleLbl="node1" presStyleIdx="2" presStyleCnt="4">
        <dgm:presLayoutVars>
          <dgm:bulletEnabled val="1"/>
        </dgm:presLayoutVars>
      </dgm:prSet>
      <dgm:spPr/>
      <dgm:t>
        <a:bodyPr/>
        <a:lstStyle/>
        <a:p>
          <a:endParaRPr lang="tr-TR"/>
        </a:p>
      </dgm:t>
    </dgm:pt>
    <dgm:pt modelId="{F48C300D-1245-496A-AEFD-40BDC55D223F}" type="pres">
      <dgm:prSet presAssocID="{876BB3D4-B9D6-4FDF-9583-207B8AC613F7}" presName="dummy" presStyleCnt="0"/>
      <dgm:spPr/>
    </dgm:pt>
    <dgm:pt modelId="{E67E8EDA-2C4B-4CF9-8909-8AE14374576F}" type="pres">
      <dgm:prSet presAssocID="{4BE8D2E3-C3A7-4D1C-ABCC-2C42AE42C662}" presName="sibTrans" presStyleLbl="sibTrans2D1" presStyleIdx="2" presStyleCnt="4"/>
      <dgm:spPr/>
      <dgm:t>
        <a:bodyPr/>
        <a:lstStyle/>
        <a:p>
          <a:endParaRPr lang="tr-TR"/>
        </a:p>
      </dgm:t>
    </dgm:pt>
    <dgm:pt modelId="{6CABE3D6-1D07-4C76-AEDD-51E5832B632F}" type="pres">
      <dgm:prSet presAssocID="{BEDD4614-5A2D-46EB-BF42-44ECD5E2BBE7}" presName="node" presStyleLbl="node1" presStyleIdx="3" presStyleCnt="4">
        <dgm:presLayoutVars>
          <dgm:bulletEnabled val="1"/>
        </dgm:presLayoutVars>
      </dgm:prSet>
      <dgm:spPr/>
      <dgm:t>
        <a:bodyPr/>
        <a:lstStyle/>
        <a:p>
          <a:endParaRPr lang="tr-TR"/>
        </a:p>
      </dgm:t>
    </dgm:pt>
    <dgm:pt modelId="{6EFCD0EC-8DB1-42B7-8C38-2BC943745EFC}" type="pres">
      <dgm:prSet presAssocID="{BEDD4614-5A2D-46EB-BF42-44ECD5E2BBE7}" presName="dummy" presStyleCnt="0"/>
      <dgm:spPr/>
    </dgm:pt>
    <dgm:pt modelId="{FE3D7305-499C-409A-BDA3-3FF9576A2E92}" type="pres">
      <dgm:prSet presAssocID="{E0786ABD-8E7E-4476-98EC-BDBC921D47FF}" presName="sibTrans" presStyleLbl="sibTrans2D1" presStyleIdx="3" presStyleCnt="4"/>
      <dgm:spPr/>
      <dgm:t>
        <a:bodyPr/>
        <a:lstStyle/>
        <a:p>
          <a:endParaRPr lang="tr-TR"/>
        </a:p>
      </dgm:t>
    </dgm:pt>
  </dgm:ptLst>
  <dgm:cxnLst>
    <dgm:cxn modelId="{5AD8CD61-F971-4F8E-B6CE-1591E3CCBC50}" srcId="{4A952F73-D04B-441B-9B8B-F24085756811}" destId="{E9581796-996E-4CEA-B29F-9C75ADE74F57}" srcOrd="0" destOrd="0" parTransId="{7953E778-CEDB-4872-9FB8-A5B383421F7C}" sibTransId="{E748EBAE-E797-4D7E-A282-CC168FE8DA69}"/>
    <dgm:cxn modelId="{A4AFC08B-2903-42B6-91F3-3BAC2711438A}" srcId="{4A952F73-D04B-441B-9B8B-F24085756811}" destId="{CE340B6A-7956-479A-9220-2963526581A1}" srcOrd="1" destOrd="0" parTransId="{E183157D-8750-4798-9D95-DB4DC6C81D40}" sibTransId="{C3917BE5-B471-48F0-966B-D286B49A1186}"/>
    <dgm:cxn modelId="{B98FA11F-9895-4FF2-B02E-639CB4D1BABD}" type="presOf" srcId="{E748EBAE-E797-4D7E-A282-CC168FE8DA69}" destId="{4218DDDD-6FF1-4492-A2A3-AB1B60B5B21A}" srcOrd="0" destOrd="0" presId="urn:microsoft.com/office/officeart/2005/8/layout/radial6"/>
    <dgm:cxn modelId="{C6C189BF-686F-4518-A165-A306BA508076}" type="presOf" srcId="{4A952F73-D04B-441B-9B8B-F24085756811}" destId="{E5E1F35E-BD62-4CC6-A737-0DE3801C5F05}" srcOrd="0" destOrd="0" presId="urn:microsoft.com/office/officeart/2005/8/layout/radial6"/>
    <dgm:cxn modelId="{5B00B9CF-13EB-4908-B1D7-414254C68CAF}" type="presOf" srcId="{C3917BE5-B471-48F0-966B-D286B49A1186}" destId="{F723D9B8-B910-4A96-8B4E-6B77B5794E18}" srcOrd="0" destOrd="0" presId="urn:microsoft.com/office/officeart/2005/8/layout/radial6"/>
    <dgm:cxn modelId="{53B46723-2325-4D57-B2DF-AB251FA7B0E3}" type="presOf" srcId="{E9581796-996E-4CEA-B29F-9C75ADE74F57}" destId="{2F5B78FF-624F-4C4E-ACD2-0B3AE16ED409}" srcOrd="0" destOrd="0" presId="urn:microsoft.com/office/officeart/2005/8/layout/radial6"/>
    <dgm:cxn modelId="{27B6B002-E619-4126-8085-600E209926A8}" type="presOf" srcId="{86EEE4C2-0A54-41B9-9C4E-7BC326F02697}" destId="{C1954FCF-312E-4942-82DD-F271FA6E2C7E}" srcOrd="0" destOrd="0" presId="urn:microsoft.com/office/officeart/2005/8/layout/radial6"/>
    <dgm:cxn modelId="{6F3C5498-213D-4152-AC46-AF2E55AA2672}" srcId="{4A952F73-D04B-441B-9B8B-F24085756811}" destId="{BEDD4614-5A2D-46EB-BF42-44ECD5E2BBE7}" srcOrd="3" destOrd="0" parTransId="{5C185C8F-54B5-40E9-9B8A-735271A02863}" sibTransId="{E0786ABD-8E7E-4476-98EC-BDBC921D47FF}"/>
    <dgm:cxn modelId="{B76E73A0-40E2-4316-B9A5-E9904FD2E312}" type="presOf" srcId="{E0786ABD-8E7E-4476-98EC-BDBC921D47FF}" destId="{FE3D7305-499C-409A-BDA3-3FF9576A2E92}" srcOrd="0" destOrd="0" presId="urn:microsoft.com/office/officeart/2005/8/layout/radial6"/>
    <dgm:cxn modelId="{58FF91AB-0E20-4B93-BBC9-73B94A8A6795}" type="presOf" srcId="{CE340B6A-7956-479A-9220-2963526581A1}" destId="{71D04A34-16E6-4539-847E-3FBD383622A6}" srcOrd="0" destOrd="0" presId="urn:microsoft.com/office/officeart/2005/8/layout/radial6"/>
    <dgm:cxn modelId="{3AB20965-933E-44AB-9760-6A624458D5ED}" type="presOf" srcId="{4BE8D2E3-C3A7-4D1C-ABCC-2C42AE42C662}" destId="{E67E8EDA-2C4B-4CF9-8909-8AE14374576F}" srcOrd="0" destOrd="0" presId="urn:microsoft.com/office/officeart/2005/8/layout/radial6"/>
    <dgm:cxn modelId="{264D9470-2F11-4BDC-A77B-8A94AC6D0D73}" type="presOf" srcId="{876BB3D4-B9D6-4FDF-9583-207B8AC613F7}" destId="{FA0C7A36-AF32-46E8-9FC2-F2BA6AB157C4}" srcOrd="0" destOrd="0" presId="urn:microsoft.com/office/officeart/2005/8/layout/radial6"/>
    <dgm:cxn modelId="{63E5A1C0-763F-4ADC-819E-7FB5B7E6E581}" srcId="{4A952F73-D04B-441B-9B8B-F24085756811}" destId="{876BB3D4-B9D6-4FDF-9583-207B8AC613F7}" srcOrd="2" destOrd="0" parTransId="{FB7A3019-1227-4661-919D-F8AF126F3D1E}" sibTransId="{4BE8D2E3-C3A7-4D1C-ABCC-2C42AE42C662}"/>
    <dgm:cxn modelId="{853EECCF-353F-47F1-9E73-AA4B0BEA9360}" srcId="{86EEE4C2-0A54-41B9-9C4E-7BC326F02697}" destId="{4A952F73-D04B-441B-9B8B-F24085756811}" srcOrd="0" destOrd="0" parTransId="{4FC19574-59C2-4611-A1E7-99D775A9FAC4}" sibTransId="{4B0E7621-2D5E-45D2-AA72-726CB04AE2ED}"/>
    <dgm:cxn modelId="{60D9464E-178F-40F8-B977-DD33C4650F0E}" type="presOf" srcId="{BEDD4614-5A2D-46EB-BF42-44ECD5E2BBE7}" destId="{6CABE3D6-1D07-4C76-AEDD-51E5832B632F}" srcOrd="0" destOrd="0" presId="urn:microsoft.com/office/officeart/2005/8/layout/radial6"/>
    <dgm:cxn modelId="{FE3631D0-553F-4481-A556-E01C996CB8E3}" type="presParOf" srcId="{C1954FCF-312E-4942-82DD-F271FA6E2C7E}" destId="{E5E1F35E-BD62-4CC6-A737-0DE3801C5F05}" srcOrd="0" destOrd="0" presId="urn:microsoft.com/office/officeart/2005/8/layout/radial6"/>
    <dgm:cxn modelId="{17228805-0955-4FA6-8957-562A7641C5D7}" type="presParOf" srcId="{C1954FCF-312E-4942-82DD-F271FA6E2C7E}" destId="{2F5B78FF-624F-4C4E-ACD2-0B3AE16ED409}" srcOrd="1" destOrd="0" presId="urn:microsoft.com/office/officeart/2005/8/layout/radial6"/>
    <dgm:cxn modelId="{278FE8ED-9D9F-4749-BD65-0B29F5AC8FE7}" type="presParOf" srcId="{C1954FCF-312E-4942-82DD-F271FA6E2C7E}" destId="{16FDEE09-2318-4A5B-9456-E0F7F2227F1B}" srcOrd="2" destOrd="0" presId="urn:microsoft.com/office/officeart/2005/8/layout/radial6"/>
    <dgm:cxn modelId="{C77259A1-F074-4868-8004-441D8E845766}" type="presParOf" srcId="{C1954FCF-312E-4942-82DD-F271FA6E2C7E}" destId="{4218DDDD-6FF1-4492-A2A3-AB1B60B5B21A}" srcOrd="3" destOrd="0" presId="urn:microsoft.com/office/officeart/2005/8/layout/radial6"/>
    <dgm:cxn modelId="{6AD1B946-BB03-4B95-A929-1FA01973AD22}" type="presParOf" srcId="{C1954FCF-312E-4942-82DD-F271FA6E2C7E}" destId="{71D04A34-16E6-4539-847E-3FBD383622A6}" srcOrd="4" destOrd="0" presId="urn:microsoft.com/office/officeart/2005/8/layout/radial6"/>
    <dgm:cxn modelId="{7E84D530-C12C-40D6-A93C-52B5CEEFEFB0}" type="presParOf" srcId="{C1954FCF-312E-4942-82DD-F271FA6E2C7E}" destId="{EFBB45FE-D544-4EAE-9F00-3B1E1ED7B34D}" srcOrd="5" destOrd="0" presId="urn:microsoft.com/office/officeart/2005/8/layout/radial6"/>
    <dgm:cxn modelId="{B824C98F-0F8F-4058-8AB0-EFBD1E793947}" type="presParOf" srcId="{C1954FCF-312E-4942-82DD-F271FA6E2C7E}" destId="{F723D9B8-B910-4A96-8B4E-6B77B5794E18}" srcOrd="6" destOrd="0" presId="urn:microsoft.com/office/officeart/2005/8/layout/radial6"/>
    <dgm:cxn modelId="{48C7E32F-98F8-4304-8C7E-DC3E0CE9E3B8}" type="presParOf" srcId="{C1954FCF-312E-4942-82DD-F271FA6E2C7E}" destId="{FA0C7A36-AF32-46E8-9FC2-F2BA6AB157C4}" srcOrd="7" destOrd="0" presId="urn:microsoft.com/office/officeart/2005/8/layout/radial6"/>
    <dgm:cxn modelId="{D7049029-9B64-43D0-B117-E8D5EAB7B8EF}" type="presParOf" srcId="{C1954FCF-312E-4942-82DD-F271FA6E2C7E}" destId="{F48C300D-1245-496A-AEFD-40BDC55D223F}" srcOrd="8" destOrd="0" presId="urn:microsoft.com/office/officeart/2005/8/layout/radial6"/>
    <dgm:cxn modelId="{3A37503B-6A05-4961-A72F-BC624E9FEFD1}" type="presParOf" srcId="{C1954FCF-312E-4942-82DD-F271FA6E2C7E}" destId="{E67E8EDA-2C4B-4CF9-8909-8AE14374576F}" srcOrd="9" destOrd="0" presId="urn:microsoft.com/office/officeart/2005/8/layout/radial6"/>
    <dgm:cxn modelId="{68154A8B-1B83-49A3-BD05-C30E3598ACBD}" type="presParOf" srcId="{C1954FCF-312E-4942-82DD-F271FA6E2C7E}" destId="{6CABE3D6-1D07-4C76-AEDD-51E5832B632F}" srcOrd="10" destOrd="0" presId="urn:microsoft.com/office/officeart/2005/8/layout/radial6"/>
    <dgm:cxn modelId="{3A4E9DEA-FC5C-4A78-85BA-F707C920EDFD}" type="presParOf" srcId="{C1954FCF-312E-4942-82DD-F271FA6E2C7E}" destId="{6EFCD0EC-8DB1-42B7-8C38-2BC943745EFC}" srcOrd="11" destOrd="0" presId="urn:microsoft.com/office/officeart/2005/8/layout/radial6"/>
    <dgm:cxn modelId="{FC65A198-21EA-494C-B636-7FDDA7D2EDE8}" type="presParOf" srcId="{C1954FCF-312E-4942-82DD-F271FA6E2C7E}" destId="{FE3D7305-499C-409A-BDA3-3FF9576A2E9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9F953-6FB5-4087-9E90-E36727F23259}" type="datetimeFigureOut">
              <a:rPr lang="tr-TR" smtClean="0"/>
              <a:t>22.01.2019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3EDAA-D95A-4BEC-A222-1FC8670951DC}" type="slidenum">
              <a:rPr lang="tr-TR" smtClean="0"/>
              <a:t>‹#›</a:t>
            </a:fld>
            <a:endParaRPr lang="tr-TR"/>
          </a:p>
        </p:txBody>
      </p:sp>
    </p:spTree>
    <p:extLst>
      <p:ext uri="{BB962C8B-B14F-4D97-AF65-F5344CB8AC3E}">
        <p14:creationId xmlns:p14="http://schemas.microsoft.com/office/powerpoint/2010/main" val="378664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DB2A2D-D0B0-4857-9C35-25B5058DEAFA}" type="slidenum">
              <a:rPr lang="tr-TR"/>
              <a:pPr fontAlgn="base">
                <a:spcBef>
                  <a:spcPct val="0"/>
                </a:spcBef>
                <a:spcAft>
                  <a:spcPct val="0"/>
                </a:spcAft>
              </a:pPr>
              <a:t>1</a:t>
            </a:fld>
            <a:endParaRPr lang="tr-T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36382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5B68F14-2BE8-4FE7-960F-11201EC516DE}" type="datetimeFigureOut">
              <a:rPr lang="tr-TR" smtClean="0"/>
              <a:t>22.01.2019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0B7F01-C2F3-434B-BB75-117DEAEFF90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68F14-2BE8-4FE7-960F-11201EC516DE}" type="datetimeFigureOut">
              <a:rPr lang="tr-TR" smtClean="0"/>
              <a:t>22.01.2019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B7F01-C2F3-434B-BB75-117DEAEFF90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9"/>
          <p:cNvSpPr>
            <a:spLocks noChangeArrowheads="1"/>
          </p:cNvSpPr>
          <p:nvPr/>
        </p:nvSpPr>
        <p:spPr bwMode="auto">
          <a:xfrm>
            <a:off x="755650" y="2133600"/>
            <a:ext cx="7920038" cy="2862263"/>
          </a:xfrm>
          <a:prstGeom prst="rect">
            <a:avLst/>
          </a:prstGeom>
          <a:noFill/>
          <a:ln w="9525">
            <a:noFill/>
            <a:miter lim="800000"/>
            <a:headEnd/>
            <a:tailEnd/>
          </a:ln>
        </p:spPr>
        <p:txBody>
          <a:bodyPr>
            <a:spAutoFit/>
          </a:bodyPr>
          <a:lstStyle/>
          <a:p>
            <a:pPr algn="ctr"/>
            <a:endParaRPr lang="tr-TR" sz="4400" b="1">
              <a:latin typeface="Calibri" pitchFamily="34" charset="0"/>
            </a:endParaRPr>
          </a:p>
          <a:p>
            <a:pPr algn="ctr"/>
            <a:endParaRPr lang="tr-TR" sz="2800" b="1">
              <a:solidFill>
                <a:srgbClr val="FF0000"/>
              </a:solidFill>
              <a:latin typeface="Calibri" pitchFamily="34" charset="0"/>
            </a:endParaRPr>
          </a:p>
          <a:p>
            <a:pPr algn="ctr"/>
            <a:endParaRPr lang="tr-TR" sz="2800" b="1">
              <a:solidFill>
                <a:srgbClr val="FF0000"/>
              </a:solidFill>
              <a:latin typeface="Calibri" pitchFamily="34" charset="0"/>
            </a:endParaRPr>
          </a:p>
          <a:p>
            <a:pPr algn="ctr"/>
            <a:endParaRPr lang="tr-TR" sz="2800" b="1">
              <a:solidFill>
                <a:srgbClr val="FF0000"/>
              </a:solidFill>
              <a:latin typeface="Calibri" pitchFamily="34" charset="0"/>
            </a:endParaRPr>
          </a:p>
          <a:p>
            <a:pPr algn="ctr"/>
            <a:endParaRPr lang="tr-TR" sz="2800" b="1">
              <a:solidFill>
                <a:srgbClr val="FF0000"/>
              </a:solidFill>
              <a:latin typeface="Calibri" pitchFamily="34" charset="0"/>
            </a:endParaRPr>
          </a:p>
          <a:p>
            <a:pPr algn="ctr"/>
            <a:endParaRPr lang="tr-TR" sz="2400" b="1">
              <a:solidFill>
                <a:srgbClr val="FF0000"/>
              </a:solidFill>
              <a:latin typeface="Calibri" pitchFamily="34" charset="0"/>
            </a:endParaRPr>
          </a:p>
        </p:txBody>
      </p:sp>
      <p:sp>
        <p:nvSpPr>
          <p:cNvPr id="10" name="9 Dikdörtgen"/>
          <p:cNvSpPr/>
          <p:nvPr/>
        </p:nvSpPr>
        <p:spPr>
          <a:xfrm>
            <a:off x="179512" y="3749457"/>
            <a:ext cx="8712968" cy="3108543"/>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endParaRPr lang="tr-TR" sz="28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MODELLEME ŞUBE MÜDÜRLÜĞÜ</a:t>
            </a:r>
          </a:p>
          <a:p>
            <a:pPr algn="ctr" fontAlgn="auto">
              <a:spcBef>
                <a:spcPts val="0"/>
              </a:spcBef>
              <a:spcAft>
                <a:spcPts val="0"/>
              </a:spcAft>
              <a:defRPr/>
            </a:pP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000" b="1" kern="0" dirty="0">
                <a:ln w="11430"/>
                <a:solidFill>
                  <a:srgbClr val="0000FF"/>
                </a:solidFill>
                <a:effectLst>
                  <a:outerShdw blurRad="50800" dist="39000" dir="5460000" algn="tl">
                    <a:srgbClr val="000000">
                      <a:alpha val="38000"/>
                    </a:srgbClr>
                  </a:outerShdw>
                </a:effectLst>
                <a:latin typeface="Arial"/>
              </a:rPr>
              <a:t>SELÇUK COŞKUN</a:t>
            </a:r>
          </a:p>
          <a:p>
            <a:pPr algn="ctr" fontAlgn="auto">
              <a:spcBef>
                <a:spcPts val="0"/>
              </a:spcBef>
              <a:spcAft>
                <a:spcPts val="0"/>
              </a:spcAft>
              <a:defRPr/>
            </a:pPr>
            <a:r>
              <a:rPr lang="tr-TR" b="1" kern="0" dirty="0">
                <a:ln w="11430"/>
                <a:solidFill>
                  <a:srgbClr val="0000FF"/>
                </a:solidFill>
                <a:effectLst>
                  <a:outerShdw blurRad="50800" dist="39000" dir="5460000" algn="tl">
                    <a:srgbClr val="000000">
                      <a:alpha val="38000"/>
                    </a:srgbClr>
                  </a:outerShdw>
                </a:effectLst>
                <a:latin typeface="Arial"/>
              </a:rPr>
              <a:t>ŞUBE MÜDÜRÜ V.</a:t>
            </a:r>
          </a:p>
          <a:p>
            <a:pPr algn="ctr" fontAlgn="auto">
              <a:spcBef>
                <a:spcPts val="0"/>
              </a:spcBef>
              <a:spcAft>
                <a:spcPts val="0"/>
              </a:spcAft>
              <a:defRPr/>
            </a:pPr>
            <a:endParaRPr lang="tr-TR" sz="36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36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1" name="10 Metin kutusu"/>
          <p:cNvSpPr txBox="1"/>
          <p:nvPr/>
        </p:nvSpPr>
        <p:spPr>
          <a:xfrm>
            <a:off x="2051720" y="6309320"/>
            <a:ext cx="5715040"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1600" b="1" kern="0" spc="50" dirty="0" smtClean="0">
                <a:ln w="11430"/>
                <a:solidFill>
                  <a:srgbClr val="0000FF"/>
                </a:solidFill>
                <a:effectLst>
                  <a:outerShdw blurRad="76200" dist="50800" dir="5400000" algn="tl" rotWithShape="0">
                    <a:srgbClr val="000000">
                      <a:alpha val="65000"/>
                    </a:srgbClr>
                  </a:outerShdw>
                </a:effectLst>
                <a:latin typeface="Arial"/>
              </a:rPr>
              <a:t>19/08/2015</a:t>
            </a:r>
          </a:p>
          <a:p>
            <a:pPr algn="ctr" fontAlgn="auto">
              <a:spcBef>
                <a:spcPts val="0"/>
              </a:spcBef>
              <a:spcAft>
                <a:spcPts val="0"/>
              </a:spcAft>
              <a:defRPr/>
            </a:pPr>
            <a:r>
              <a:rPr lang="tr-TR" sz="1600" b="1" kern="0" spc="50" dirty="0" smtClean="0">
                <a:ln w="11430"/>
                <a:solidFill>
                  <a:srgbClr val="0000FF"/>
                </a:solidFill>
                <a:effectLst>
                  <a:outerShdw blurRad="76200" dist="50800" dir="5400000" algn="tl" rotWithShape="0">
                    <a:srgbClr val="000000">
                      <a:alpha val="65000"/>
                    </a:srgbClr>
                  </a:outerShdw>
                </a:effectLst>
                <a:latin typeface="Arial"/>
              </a:rPr>
              <a:t> </a:t>
            </a:r>
            <a:endParaRPr lang="tr-TR" sz="1600" b="1" kern="0" spc="50" dirty="0">
              <a:ln w="11430"/>
              <a:solidFill>
                <a:srgbClr val="0000FF"/>
              </a:solidFill>
              <a:effectLst>
                <a:outerShdw blurRad="76200" dist="50800" dir="5400000" algn="tl" rotWithShape="0">
                  <a:srgbClr val="000000">
                    <a:alpha val="65000"/>
                  </a:srgbClr>
                </a:outerShdw>
              </a:effectLst>
              <a:latin typeface="Arial"/>
            </a:endParaRPr>
          </a:p>
        </p:txBody>
      </p:sp>
      <p:sp>
        <p:nvSpPr>
          <p:cNvPr id="13" name="8 Dikdörtgen"/>
          <p:cNvSpPr/>
          <p:nvPr/>
        </p:nvSpPr>
        <p:spPr>
          <a:xfrm>
            <a:off x="1505273" y="-146432"/>
            <a:ext cx="6308137" cy="1384995"/>
          </a:xfrm>
          <a:prstGeom prst="rect">
            <a:avLst/>
          </a:prstGeom>
          <a:noFill/>
          <a:effectLst>
            <a:glow rad="101600">
              <a:schemeClr val="accent3">
                <a:satMod val="175000"/>
                <a:alpha val="40000"/>
              </a:schemeClr>
            </a:glow>
          </a:effectLst>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latin typeface="Arial"/>
              </a:rPr>
              <a:t>T.C.</a:t>
            </a:r>
          </a:p>
          <a:p>
            <a:pPr algn="ctr" fontAlgn="auto">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latin typeface="Arial"/>
              </a:rPr>
              <a:t>ORMAN ve SU İŞLERİ </a:t>
            </a:r>
            <a:r>
              <a:rPr lang="tr-TR" sz="2800" b="1" kern="0" dirty="0" smtClean="0">
                <a:ln w="11430"/>
                <a:solidFill>
                  <a:srgbClr val="0000FF"/>
                </a:solidFill>
                <a:effectLst>
                  <a:outerShdw blurRad="50800" dist="39000" dir="5460000" algn="tl">
                    <a:srgbClr val="000000">
                      <a:alpha val="38000"/>
                    </a:srgbClr>
                  </a:outerShdw>
                </a:effectLst>
                <a:latin typeface="Arial"/>
              </a:rPr>
              <a:t>BAKANLIĞI</a:t>
            </a:r>
          </a:p>
          <a:p>
            <a:pPr algn="ctr" fontAlgn="auto">
              <a:spcBef>
                <a:spcPts val="0"/>
              </a:spcBef>
              <a:spcAft>
                <a:spcPts val="0"/>
              </a:spcAft>
              <a:defRPr/>
            </a:pPr>
            <a:r>
              <a:rPr lang="tr-TR" sz="2800" b="1" kern="0" dirty="0" smtClean="0">
                <a:ln w="11430"/>
                <a:solidFill>
                  <a:srgbClr val="FF0000"/>
                </a:solidFill>
                <a:effectLst>
                  <a:outerShdw blurRad="50800" dist="39000" dir="5460000" algn="tl">
                    <a:srgbClr val="000000">
                      <a:alpha val="38000"/>
                    </a:srgbClr>
                  </a:outerShdw>
                </a:effectLst>
                <a:latin typeface="Arial"/>
              </a:rPr>
              <a:t>SU YÖNETİMİ GENEL MÜDÜRLÜĞÜ</a:t>
            </a:r>
            <a:endParaRPr lang="tr-TR" sz="2800" b="1" kern="0" dirty="0">
              <a:ln w="11430"/>
              <a:solidFill>
                <a:srgbClr val="FF0000"/>
              </a:solidFill>
              <a:effectLst>
                <a:outerShdw blurRad="50800" dist="39000" dir="5460000" algn="tl">
                  <a:srgbClr val="000000">
                    <a:alpha val="38000"/>
                  </a:srgbClr>
                </a:outerShdw>
              </a:effectLst>
              <a:latin typeface="Arial"/>
            </a:endParaRPr>
          </a:p>
        </p:txBody>
      </p:sp>
      <p:pic>
        <p:nvPicPr>
          <p:cNvPr id="1026" name="Picture 2"/>
          <p:cNvPicPr>
            <a:picLocks noChangeAspect="1" noChangeArrowheads="1"/>
          </p:cNvPicPr>
          <p:nvPr/>
        </p:nvPicPr>
        <p:blipFill>
          <a:blip r:embed="rId3" cstate="print"/>
          <a:srcRect/>
          <a:stretch>
            <a:fillRect/>
          </a:stretch>
        </p:blipFill>
        <p:spPr bwMode="auto">
          <a:xfrm>
            <a:off x="0" y="1484785"/>
            <a:ext cx="9144000" cy="20882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0000FF"/>
                </a:solidFill>
                <a:latin typeface="Arial" pitchFamily="34" charset="0"/>
                <a:cs typeface="Arial" pitchFamily="34" charset="0"/>
              </a:rPr>
              <a:t>5. Toplantı Kapsamında; Bakanlık </a:t>
            </a:r>
            <a:r>
              <a:rPr lang="tr-TR" sz="2400" b="1" dirty="0">
                <a:solidFill>
                  <a:srgbClr val="0000FF"/>
                </a:solidFill>
                <a:latin typeface="Arial" pitchFamily="34" charset="0"/>
                <a:cs typeface="Arial" pitchFamily="34" charset="0"/>
              </a:rPr>
              <a:t>modelleme çalışmalarında iç sularda </a:t>
            </a:r>
            <a:r>
              <a:rPr lang="tr-TR" sz="2400" b="1" dirty="0" err="1">
                <a:solidFill>
                  <a:srgbClr val="0000FF"/>
                </a:solidFill>
                <a:latin typeface="Arial" pitchFamily="34" charset="0"/>
                <a:cs typeface="Arial" pitchFamily="34" charset="0"/>
              </a:rPr>
              <a:t>Doç.Dr.Ali</a:t>
            </a:r>
            <a:r>
              <a:rPr lang="tr-TR" sz="2400" b="1" dirty="0">
                <a:solidFill>
                  <a:srgbClr val="0000FF"/>
                </a:solidFill>
                <a:latin typeface="Arial" pitchFamily="34" charset="0"/>
                <a:cs typeface="Arial" pitchFamily="34" charset="0"/>
              </a:rPr>
              <a:t> </a:t>
            </a:r>
            <a:r>
              <a:rPr lang="tr-TR" sz="2400" b="1" dirty="0" err="1">
                <a:solidFill>
                  <a:srgbClr val="0000FF"/>
                </a:solidFill>
                <a:latin typeface="Arial" pitchFamily="34" charset="0"/>
                <a:cs typeface="Arial" pitchFamily="34" charset="0"/>
              </a:rPr>
              <a:t>ERTÜRK’ün</a:t>
            </a:r>
            <a:r>
              <a:rPr lang="tr-TR" sz="2400" b="1" dirty="0">
                <a:solidFill>
                  <a:srgbClr val="0000FF"/>
                </a:solidFill>
                <a:latin typeface="Arial" pitchFamily="34" charset="0"/>
                <a:cs typeface="Arial" pitchFamily="34" charset="0"/>
              </a:rPr>
              <a:t> geliştirdiği modeller ile kıyı ve geçiş sularında ise </a:t>
            </a:r>
            <a:r>
              <a:rPr lang="tr-TR" sz="2400" b="1" dirty="0" err="1">
                <a:solidFill>
                  <a:srgbClr val="0000FF"/>
                </a:solidFill>
                <a:latin typeface="Arial" pitchFamily="34" charset="0"/>
                <a:cs typeface="Arial" pitchFamily="34" charset="0"/>
              </a:rPr>
              <a:t>Prof.Dr</a:t>
            </a:r>
            <a:r>
              <a:rPr lang="tr-TR" sz="2400" b="1" dirty="0">
                <a:solidFill>
                  <a:srgbClr val="0000FF"/>
                </a:solidFill>
                <a:latin typeface="Arial" pitchFamily="34" charset="0"/>
                <a:cs typeface="Arial" pitchFamily="34" charset="0"/>
              </a:rPr>
              <a:t>. Lale </a:t>
            </a:r>
            <a:r>
              <a:rPr lang="tr-TR" sz="2400" b="1" dirty="0" err="1">
                <a:solidFill>
                  <a:srgbClr val="0000FF"/>
                </a:solidFill>
                <a:latin typeface="Arial" pitchFamily="34" charset="0"/>
                <a:cs typeface="Arial" pitchFamily="34" charset="0"/>
              </a:rPr>
              <a:t>BALAS’ın</a:t>
            </a:r>
            <a:r>
              <a:rPr lang="tr-TR" sz="2400" b="1" dirty="0">
                <a:solidFill>
                  <a:srgbClr val="0000FF"/>
                </a:solidFill>
                <a:latin typeface="Arial" pitchFamily="34" charset="0"/>
                <a:cs typeface="Arial" pitchFamily="34" charset="0"/>
              </a:rPr>
              <a:t> geliştirdiği HİDROTAM modelinin kullanılması uygun olacaktır. </a:t>
            </a:r>
          </a:p>
          <a:p>
            <a:pPr marL="180975" lvl="1" indent="0" algn="just">
              <a:buClr>
                <a:srgbClr val="FF0000"/>
              </a:buClr>
              <a:buNone/>
            </a:pPr>
            <a:endParaRPr lang="tr-TR" sz="2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FF0000"/>
                </a:solidFill>
                <a:latin typeface="Arial" pitchFamily="34" charset="0"/>
                <a:cs typeface="Arial" pitchFamily="34" charset="0"/>
              </a:rPr>
              <a:t>6. </a:t>
            </a:r>
            <a:r>
              <a:rPr lang="tr-TR" sz="2400" b="1" dirty="0">
                <a:solidFill>
                  <a:srgbClr val="FF0000"/>
                </a:solidFill>
                <a:latin typeface="Arial" pitchFamily="34" charset="0"/>
                <a:cs typeface="Arial" pitchFamily="34" charset="0"/>
              </a:rPr>
              <a:t>Toplantı Kapsamında; </a:t>
            </a:r>
            <a:r>
              <a:rPr lang="tr-TR" sz="2400" b="1" dirty="0" smtClean="0">
                <a:solidFill>
                  <a:srgbClr val="FF0000"/>
                </a:solidFill>
                <a:latin typeface="Arial" pitchFamily="34" charset="0"/>
                <a:cs typeface="Arial" pitchFamily="34" charset="0"/>
              </a:rPr>
              <a:t>Gelen görüşler doğrultusunda revize edilen Strateji ve Yol Haritası Dokümanı gözden geçirilmiştir. Ayrıca Modelleme Bilimsel Çalışma Grubunun İhtisas Heyeti olarak modelleme bilincinin oluşturulması çalışmalarına devam edilmesi kararı alınmıştır. </a:t>
            </a:r>
            <a:endParaRPr lang="tr-TR" sz="2400" b="1" dirty="0">
              <a:solidFill>
                <a:srgbClr val="FF0000"/>
              </a:solidFill>
              <a:latin typeface="Arial" pitchFamily="34" charset="0"/>
              <a:cs typeface="Arial" pitchFamily="34" charset="0"/>
            </a:endParaRPr>
          </a:p>
          <a:p>
            <a:pPr marL="180975" lvl="1" indent="0" algn="just">
              <a:buClr>
                <a:srgbClr val="FF0000"/>
              </a:buClr>
              <a:buNone/>
            </a:pPr>
            <a:endParaRPr lang="tr-TR" sz="2400" b="1" dirty="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10</a:t>
            </a:fld>
            <a:r>
              <a:rPr lang="tr-TR" dirty="0"/>
              <a:t>/30</a:t>
            </a:r>
          </a:p>
        </p:txBody>
      </p:sp>
    </p:spTree>
    <p:extLst>
      <p:ext uri="{BB962C8B-B14F-4D97-AF65-F5344CB8AC3E}">
        <p14:creationId xmlns:p14="http://schemas.microsoft.com/office/powerpoint/2010/main" val="372907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2434251394"/>
              </p:ext>
            </p:extLst>
          </p:nvPr>
        </p:nvGraphicFramePr>
        <p:xfrm>
          <a:off x="611559" y="1020316"/>
          <a:ext cx="8136905" cy="5688631"/>
        </p:xfrm>
        <a:graphic>
          <a:graphicData uri="http://schemas.openxmlformats.org/drawingml/2006/table">
            <a:tbl>
              <a:tblPr/>
              <a:tblGrid>
                <a:gridCol w="1728192"/>
                <a:gridCol w="2069031"/>
                <a:gridCol w="2169841"/>
                <a:gridCol w="2169841"/>
              </a:tblGrid>
              <a:tr h="572808">
                <a:tc>
                  <a:txBody>
                    <a:bodyPr/>
                    <a:lstStyle/>
                    <a:p>
                      <a:pPr marL="0" algn="ctr" defTabSz="914400" rtl="0" eaLnBrk="1" fontAlgn="ctr" latinLnBrk="0" hangingPunct="1"/>
                      <a:r>
                        <a:rPr lang="tr-TR" sz="1100" b="1" i="0" u="none" strike="noStrike" kern="1200" dirty="0" smtClean="0">
                          <a:solidFill>
                            <a:schemeClr val="bg1"/>
                          </a:solidFill>
                          <a:latin typeface="Calibri"/>
                          <a:ea typeface="+mn-ea"/>
                          <a:cs typeface="+mn-cs"/>
                        </a:rPr>
                        <a:t>Üye Listesi</a:t>
                      </a:r>
                      <a:endParaRPr lang="tr-TR" sz="1100" b="1" i="0" u="none" strike="noStrike" kern="1200" dirty="0">
                        <a:solidFill>
                          <a:schemeClr val="bg1"/>
                        </a:solidFill>
                        <a:latin typeface="Calibri"/>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c>
                  <a:txBody>
                    <a:bodyPr/>
                    <a:lstStyle/>
                    <a:p>
                      <a:pPr algn="ctr" fontAlgn="b"/>
                      <a:r>
                        <a:rPr lang="tr-TR" sz="1100" b="1" i="0" u="none" strike="noStrike" dirty="0">
                          <a:solidFill>
                            <a:schemeClr val="bg1"/>
                          </a:solidFill>
                          <a:latin typeface="Calibri"/>
                        </a:rPr>
                        <a:t> </a:t>
                      </a:r>
                      <a:r>
                        <a:rPr lang="tr-TR" sz="1100" b="1" i="0" u="none" strike="noStrike" dirty="0" smtClean="0">
                          <a:solidFill>
                            <a:schemeClr val="bg1"/>
                          </a:solidFill>
                          <a:latin typeface="Calibri"/>
                        </a:rPr>
                        <a:t>G</a:t>
                      </a:r>
                      <a:r>
                        <a:rPr lang="tr-TR" sz="1100" b="1" i="0" u="none" strike="noStrike" kern="1200" dirty="0" smtClean="0">
                          <a:solidFill>
                            <a:schemeClr val="bg1"/>
                          </a:solidFill>
                          <a:latin typeface="Calibri"/>
                          <a:ea typeface="+mn-ea"/>
                          <a:cs typeface="+mn-cs"/>
                        </a:rPr>
                        <a:t>örevi</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c>
                  <a:txBody>
                    <a:bodyPr/>
                    <a:lstStyle/>
                    <a:p>
                      <a:pPr marL="0" algn="ctr" defTabSz="914400" rtl="0" eaLnBrk="1" fontAlgn="ctr" latinLnBrk="0" hangingPunct="1"/>
                      <a:r>
                        <a:rPr lang="tr-TR" sz="1100" b="1" i="0" u="none" strike="noStrike" kern="1200" dirty="0" smtClean="0">
                          <a:solidFill>
                            <a:schemeClr val="bg1"/>
                          </a:solidFill>
                          <a:latin typeface="Calibri"/>
                          <a:ea typeface="+mn-ea"/>
                          <a:cs typeface="+mn-cs"/>
                        </a:rPr>
                        <a:t>Misafir Katılımcılar</a:t>
                      </a:r>
                      <a:endParaRPr lang="tr-TR" sz="1100" b="1" i="0" u="none" strike="noStrike" kern="1200" dirty="0">
                        <a:solidFill>
                          <a:schemeClr val="bg1"/>
                        </a:solidFill>
                        <a:latin typeface="Calibri"/>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c>
                  <a:txBody>
                    <a:bodyPr/>
                    <a:lstStyle/>
                    <a:p>
                      <a:pPr algn="ctr" fontAlgn="b"/>
                      <a:r>
                        <a:rPr lang="tr-TR" sz="1100" b="1" i="0" u="none" strike="noStrike" dirty="0">
                          <a:solidFill>
                            <a:schemeClr val="bg1"/>
                          </a:solidFill>
                          <a:latin typeface="Calibri"/>
                        </a:rPr>
                        <a:t> </a:t>
                      </a:r>
                      <a:r>
                        <a:rPr lang="tr-TR" sz="1100" b="1" i="0" u="none" strike="noStrike" dirty="0" smtClean="0">
                          <a:solidFill>
                            <a:schemeClr val="bg1"/>
                          </a:solidFill>
                          <a:latin typeface="Calibri"/>
                        </a:rPr>
                        <a:t>G</a:t>
                      </a:r>
                      <a:r>
                        <a:rPr lang="tr-TR" sz="1100" b="1" i="0" u="none" strike="noStrike" kern="1200" dirty="0" smtClean="0">
                          <a:solidFill>
                            <a:schemeClr val="bg1"/>
                          </a:solidFill>
                          <a:latin typeface="Calibri"/>
                          <a:ea typeface="+mn-ea"/>
                          <a:cs typeface="+mn-cs"/>
                        </a:rPr>
                        <a:t>örevi</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r>
              <a:tr h="473151">
                <a:tc>
                  <a:txBody>
                    <a:bodyPr/>
                    <a:lstStyle/>
                    <a:p>
                      <a:pPr algn="ctr" fontAlgn="ctr"/>
                      <a:r>
                        <a:rPr lang="tr-TR" sz="1000" b="1" i="1" u="none" strike="noStrike" dirty="0">
                          <a:solidFill>
                            <a:srgbClr val="000000"/>
                          </a:solidFill>
                          <a:latin typeface="Times New Roman"/>
                        </a:rPr>
                        <a:t>Sedat KADIOĞLU                     </a:t>
                      </a:r>
                      <a:r>
                        <a:rPr lang="tr-TR" sz="1000" b="1" i="1" u="none" strike="noStrike" dirty="0" smtClean="0">
                          <a:solidFill>
                            <a:srgbClr val="000000"/>
                          </a:solidFill>
                          <a:latin typeface="Times New Roman"/>
                        </a:rPr>
                        <a:t> </a:t>
                      </a:r>
                      <a:endParaRPr lang="tr-TR" sz="1000" b="1" i="1" u="none" strike="noStrike" dirty="0">
                        <a:solidFill>
                          <a:srgbClr val="000000"/>
                        </a:solidFill>
                        <a:latin typeface="Times New Roman"/>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algn="ctr" fontAlgn="ctr"/>
                      <a:r>
                        <a:rPr lang="tr-TR" sz="1000" b="1" i="1" u="none" strike="noStrike" dirty="0">
                          <a:solidFill>
                            <a:srgbClr val="000000"/>
                          </a:solidFill>
                          <a:latin typeface="Times New Roman"/>
                        </a:rPr>
                        <a:t>Orman ve Su İşleri Bakanlığı Müsteşar Yardımcısı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Prof. Dr. Lale BALAS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algn="ctr" fontAlgn="ctr"/>
                      <a:r>
                        <a:rPr lang="tr-TR" sz="1000" b="1" i="1" u="none" strike="noStrike" kern="1200" dirty="0" smtClean="0">
                          <a:solidFill>
                            <a:srgbClr val="000000"/>
                          </a:solidFill>
                          <a:latin typeface="Times New Roman"/>
                          <a:ea typeface="+mn-ea"/>
                          <a:cs typeface="+mn-cs"/>
                        </a:rPr>
                        <a:t>Gazi Üniversitesi İnşaat Mühendisliği Bölümü Öğretim Üyesi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330055">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Prof.Dr.Cumali</a:t>
                      </a:r>
                      <a:r>
                        <a:rPr lang="tr-TR" sz="1000" b="1" i="1" u="none" strike="noStrike" kern="1200" dirty="0">
                          <a:solidFill>
                            <a:srgbClr val="000000"/>
                          </a:solidFill>
                          <a:latin typeface="Times New Roman"/>
                          <a:ea typeface="+mn-ea"/>
                          <a:cs typeface="+mn-cs"/>
                        </a:rPr>
                        <a:t> KINACI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a:solidFill>
                            <a:srgbClr val="000000"/>
                          </a:solidFill>
                          <a:latin typeface="Times New Roman"/>
                          <a:ea typeface="+mn-ea"/>
                          <a:cs typeface="+mn-cs"/>
                        </a:rPr>
                        <a:t>Su Yönetimi Genel Müdürü</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err="1" smtClean="0">
                          <a:solidFill>
                            <a:srgbClr val="000000"/>
                          </a:solidFill>
                          <a:latin typeface="Times New Roman"/>
                          <a:ea typeface="+mn-ea"/>
                          <a:cs typeface="+mn-cs"/>
                        </a:rPr>
                        <a:t>Dr.Mohamed</a:t>
                      </a:r>
                      <a:r>
                        <a:rPr lang="tr-TR" sz="1000" b="1" i="1" u="none" strike="noStrike" kern="1200" dirty="0" smtClean="0">
                          <a:solidFill>
                            <a:srgbClr val="000000"/>
                          </a:solidFill>
                          <a:latin typeface="Times New Roman"/>
                          <a:ea typeface="+mn-ea"/>
                          <a:cs typeface="+mn-cs"/>
                        </a:rPr>
                        <a:t> YOSSEF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DELTARES</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25878">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Prof.Dr.Ahmet</a:t>
                      </a:r>
                      <a:r>
                        <a:rPr lang="tr-TR" sz="1000" b="1" i="1" u="none" strike="noStrike" kern="1200" dirty="0">
                          <a:solidFill>
                            <a:srgbClr val="000000"/>
                          </a:solidFill>
                          <a:latin typeface="Times New Roman"/>
                          <a:ea typeface="+mn-ea"/>
                          <a:cs typeface="+mn-cs"/>
                        </a:rPr>
                        <a:t> Mete SAATÇİ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Su Enstitüsü Başkanı</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Ahmet Fuat YARGICI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FUGRO-SIAL</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359756">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Dr.Yakup</a:t>
                      </a:r>
                      <a:r>
                        <a:rPr lang="tr-TR" sz="1000" b="1" i="1" u="none" strike="noStrike" kern="1200" dirty="0">
                          <a:solidFill>
                            <a:srgbClr val="000000"/>
                          </a:solidFill>
                          <a:latin typeface="Times New Roman"/>
                          <a:ea typeface="+mn-ea"/>
                          <a:cs typeface="+mn-cs"/>
                        </a:rPr>
                        <a:t> KARAASLAN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Su Yönetimi Genel Müdür Yardımcısı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err="1" smtClean="0">
                          <a:solidFill>
                            <a:srgbClr val="000000"/>
                          </a:solidFill>
                          <a:latin typeface="Times New Roman"/>
                          <a:ea typeface="+mn-ea"/>
                          <a:cs typeface="+mn-cs"/>
                        </a:rPr>
                        <a:t>Theresa</a:t>
                      </a:r>
                      <a:r>
                        <a:rPr lang="tr-TR" sz="1000" b="1" i="1" u="none" strike="noStrike" kern="1200" dirty="0" smtClean="0">
                          <a:solidFill>
                            <a:srgbClr val="000000"/>
                          </a:solidFill>
                          <a:latin typeface="Times New Roman"/>
                          <a:ea typeface="+mn-ea"/>
                          <a:cs typeface="+mn-cs"/>
                        </a:rPr>
                        <a:t> STROHBACH</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FUGRO-SIAL</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88114">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Prof.Dr.Mehmet</a:t>
                      </a:r>
                      <a:r>
                        <a:rPr lang="tr-TR" sz="1000" b="1" i="1" u="none" strike="noStrike" kern="1200" dirty="0">
                          <a:solidFill>
                            <a:srgbClr val="000000"/>
                          </a:solidFill>
                          <a:latin typeface="Times New Roman"/>
                          <a:ea typeface="+mn-ea"/>
                          <a:cs typeface="+mn-cs"/>
                        </a:rPr>
                        <a:t> EKMEKÇİ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Hacettepe Üniversitesi  Hidrojeoloji A.B.D. Başkanı</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1" u="none" strike="noStrike" kern="1200" dirty="0" err="1" smtClean="0">
                          <a:solidFill>
                            <a:srgbClr val="000000"/>
                          </a:solidFill>
                          <a:latin typeface="Times New Roman"/>
                          <a:ea typeface="+mn-ea"/>
                          <a:cs typeface="+mn-cs"/>
                        </a:rPr>
                        <a:t>Marco</a:t>
                      </a:r>
                      <a:r>
                        <a:rPr lang="tr-TR" sz="1000" b="1" i="1" u="none" strike="noStrike" kern="1200" dirty="0" smtClean="0">
                          <a:solidFill>
                            <a:srgbClr val="000000"/>
                          </a:solidFill>
                          <a:latin typeface="Times New Roman"/>
                          <a:ea typeface="+mn-ea"/>
                          <a:cs typeface="+mn-cs"/>
                        </a:rPr>
                        <a:t> MEINERT</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FUGRO-SIAL</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Prof.Dr.İzzet</a:t>
                      </a:r>
                      <a:r>
                        <a:rPr lang="tr-TR" sz="1000" b="1" i="1" u="none" strike="noStrike" kern="1200" dirty="0">
                          <a:solidFill>
                            <a:srgbClr val="000000"/>
                          </a:solidFill>
                          <a:latin typeface="Times New Roman"/>
                          <a:ea typeface="+mn-ea"/>
                          <a:cs typeface="+mn-cs"/>
                        </a:rPr>
                        <a:t> ÖZTÜRK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İTÜ Çevre Mühendisliği Bölümü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Serkan GÜNER</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1" u="none" strike="noStrike" kern="1200" dirty="0" smtClean="0">
                          <a:solidFill>
                            <a:srgbClr val="000000"/>
                          </a:solidFill>
                          <a:latin typeface="Times New Roman"/>
                          <a:ea typeface="+mn-ea"/>
                          <a:cs typeface="+mn-cs"/>
                        </a:rPr>
                        <a:t>FUGRO-SIAL</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47173">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a:t>
                      </a:r>
                      <a:r>
                        <a:rPr lang="tr-TR" sz="1000" b="1" i="1" u="none" strike="noStrike" kern="1200" dirty="0">
                          <a:solidFill>
                            <a:srgbClr val="000000"/>
                          </a:solidFill>
                          <a:latin typeface="Times New Roman"/>
                          <a:ea typeface="+mn-ea"/>
                          <a:cs typeface="+mn-cs"/>
                        </a:rPr>
                        <a:t>.Ülkü YETİŞ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ODTÜ Çevre Mühendisliği Bölümü</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Dr. Meltem KAÇIKOÇ</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Süleyman</a:t>
                      </a:r>
                      <a:r>
                        <a:rPr lang="tr-TR" sz="1000" b="1" i="1" u="none" strike="noStrike" kern="1200" baseline="0" dirty="0" smtClean="0">
                          <a:solidFill>
                            <a:srgbClr val="000000"/>
                          </a:solidFill>
                          <a:latin typeface="Times New Roman"/>
                          <a:ea typeface="+mn-ea"/>
                          <a:cs typeface="+mn-cs"/>
                        </a:rPr>
                        <a:t> </a:t>
                      </a:r>
                      <a:r>
                        <a:rPr lang="tr-TR" sz="1000" b="1" i="1" u="none" strike="noStrike" kern="1200" dirty="0" smtClean="0">
                          <a:solidFill>
                            <a:srgbClr val="000000"/>
                          </a:solidFill>
                          <a:latin typeface="Times New Roman"/>
                          <a:ea typeface="+mn-ea"/>
                          <a:cs typeface="+mn-cs"/>
                        </a:rPr>
                        <a:t>Demirel Üniversitesi</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47173">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Doç.Dr</a:t>
                      </a:r>
                      <a:r>
                        <a:rPr lang="tr-TR" sz="1000" b="1" i="1" u="none" strike="noStrike" kern="1200" dirty="0">
                          <a:solidFill>
                            <a:srgbClr val="000000"/>
                          </a:solidFill>
                          <a:latin typeface="Times New Roman"/>
                          <a:ea typeface="+mn-ea"/>
                          <a:cs typeface="+mn-cs"/>
                        </a:rPr>
                        <a:t>.Ali ERTÜRK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İTÜ Çevre Mühendisliği Bölümü</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66555">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Mertkan ERDEMLİ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Su Kalitesi Yönetimi Dairesi Başkanı (SYGM)</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Burhan Fuat ÇANKAYA </a:t>
                      </a:r>
                      <a:r>
                        <a:rPr lang="tr-TR" sz="1000" b="1" i="1" u="none" strike="noStrike" kern="1200" dirty="0" smtClean="0">
                          <a:solidFill>
                            <a:srgbClr val="000000"/>
                          </a:solidFill>
                          <a:latin typeface="Times New Roman"/>
                          <a:ea typeface="+mn-ea"/>
                          <a:cs typeface="+mn-cs"/>
                        </a:rPr>
                        <a:t>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Modelleme Şube Müdürü V.</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Gizem KIYMAZ</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Uzman Yardımcısı</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Alper UĞURLUOĞLU</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1" u="none" strike="noStrike" kern="1200" dirty="0" smtClean="0">
                          <a:solidFill>
                            <a:srgbClr val="000000"/>
                          </a:solidFill>
                          <a:latin typeface="Times New Roman"/>
                          <a:ea typeface="+mn-ea"/>
                          <a:cs typeface="+mn-cs"/>
                        </a:rPr>
                        <a:t>Uzman Yardımcısı</a:t>
                      </a:r>
                    </a:p>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bl>
          </a:graphicData>
        </a:graphic>
      </p:graphicFrame>
      <p:sp>
        <p:nvSpPr>
          <p:cNvPr id="7" name="1 Başlık"/>
          <p:cNvSpPr txBox="1">
            <a:spLocks/>
          </p:cNvSpPr>
          <p:nvPr/>
        </p:nvSpPr>
        <p:spPr bwMode="auto">
          <a:xfrm>
            <a:off x="1187624" y="260648"/>
            <a:ext cx="734481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Su Kaynakları Modelleme Bilimsel Çalışma Grubu </a:t>
            </a:r>
          </a:p>
          <a:p>
            <a:pPr fontAlgn="auto">
              <a:spcBef>
                <a:spcPts val="0"/>
              </a:spcBef>
              <a:spcAft>
                <a:spcPts val="0"/>
              </a:spcAft>
              <a:defRPr/>
            </a:pPr>
            <a:endPar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11</a:t>
            </a:fld>
            <a:r>
              <a:rPr lang="tr-TR" dirty="0"/>
              <a:t>/30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8864" y="44624"/>
            <a:ext cx="8229600" cy="850106"/>
          </a:xfrm>
        </p:spPr>
        <p:txBody>
          <a:bodyPr>
            <a:normAutofit fontScale="90000"/>
          </a:bodyPr>
          <a:lstStyle/>
          <a:p>
            <a:pPr fontAlgn="auto">
              <a:spcBef>
                <a:spcPts val="0"/>
              </a:spcBef>
              <a:spcAft>
                <a:spcPts val="0"/>
              </a:spcAft>
              <a:defRPr/>
            </a:pPr>
            <a:r>
              <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SYGM Tarafından Kullanılması </a:t>
            </a:r>
            <a:br>
              <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br>
            <a:r>
              <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Planlanan Modeller</a:t>
            </a:r>
          </a:p>
        </p:txBody>
      </p:sp>
      <p:graphicFrame>
        <p:nvGraphicFramePr>
          <p:cNvPr id="9" name="Diyagram 8"/>
          <p:cNvGraphicFramePr/>
          <p:nvPr>
            <p:extLst>
              <p:ext uri="{D42A27DB-BD31-4B8C-83A1-F6EECF244321}">
                <p14:modId xmlns:p14="http://schemas.microsoft.com/office/powerpoint/2010/main" val="2458243788"/>
              </p:ext>
            </p:extLst>
          </p:nvPr>
        </p:nvGraphicFramePr>
        <p:xfrm>
          <a:off x="323528" y="1196752"/>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pPr>
              <a:defRPr/>
            </a:pPr>
            <a:fld id="{65C8A1A7-C67D-4615-B2B4-F0B5EABE7FFA}" type="slidenum">
              <a:rPr lang="tr-TR" smtClean="0"/>
              <a:pPr>
                <a:defRPr/>
              </a:pPr>
              <a:t>12</a:t>
            </a:fld>
            <a:r>
              <a:rPr lang="tr-TR" dirty="0"/>
              <a:t>/30</a:t>
            </a:r>
          </a:p>
        </p:txBody>
      </p:sp>
    </p:spTree>
    <p:extLst>
      <p:ext uri="{BB962C8B-B14F-4D97-AF65-F5344CB8AC3E}">
        <p14:creationId xmlns:p14="http://schemas.microsoft.com/office/powerpoint/2010/main" val="81018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3584519373"/>
              </p:ext>
            </p:extLst>
          </p:nvPr>
        </p:nvGraphicFramePr>
        <p:xfrm>
          <a:off x="323528" y="1196752"/>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Başlık"/>
          <p:cNvSpPr txBox="1">
            <a:spLocks/>
          </p:cNvSpPr>
          <p:nvPr/>
        </p:nvSpPr>
        <p:spPr bwMode="auto">
          <a:xfrm>
            <a:off x="518864"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SYGM Tarafından Kullanılması </a:t>
            </a:r>
            <a:b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b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Planlanan Modeller</a:t>
            </a:r>
            <a:endPar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13</a:t>
            </a:fld>
            <a:r>
              <a:rPr lang="tr-TR" dirty="0"/>
              <a:t>/30</a:t>
            </a:r>
          </a:p>
        </p:txBody>
      </p:sp>
    </p:spTree>
    <p:extLst>
      <p:ext uri="{BB962C8B-B14F-4D97-AF65-F5344CB8AC3E}">
        <p14:creationId xmlns:p14="http://schemas.microsoft.com/office/powerpoint/2010/main" val="221224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203384902"/>
              </p:ext>
            </p:extLst>
          </p:nvPr>
        </p:nvGraphicFramePr>
        <p:xfrm>
          <a:off x="323528" y="1196752"/>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Başlık"/>
          <p:cNvSpPr txBox="1">
            <a:spLocks/>
          </p:cNvSpPr>
          <p:nvPr/>
        </p:nvSpPr>
        <p:spPr bwMode="auto">
          <a:xfrm>
            <a:off x="518864"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SYGM Tarafından Kullanılması </a:t>
            </a:r>
            <a:b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b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Planlanan Modeller</a:t>
            </a:r>
            <a:endPar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14</a:t>
            </a:fld>
            <a:r>
              <a:rPr lang="tr-TR" dirty="0"/>
              <a:t>/30</a:t>
            </a:r>
          </a:p>
        </p:txBody>
      </p:sp>
    </p:spTree>
    <p:extLst>
      <p:ext uri="{BB962C8B-B14F-4D97-AF65-F5344CB8AC3E}">
        <p14:creationId xmlns:p14="http://schemas.microsoft.com/office/powerpoint/2010/main" val="108371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Eğitim İhtiyacı</a:t>
            </a:r>
          </a:p>
        </p:txBody>
      </p:sp>
      <p:sp>
        <p:nvSpPr>
          <p:cNvPr id="3" name="2 İçerik Yer Tutucusu"/>
          <p:cNvSpPr>
            <a:spLocks noGrp="1"/>
          </p:cNvSpPr>
          <p:nvPr>
            <p:ph idx="1"/>
          </p:nvPr>
        </p:nvSpPr>
        <p:spPr>
          <a:xfrm>
            <a:off x="-36512" y="1124744"/>
            <a:ext cx="8856984" cy="1368152"/>
          </a:xfrm>
        </p:spPr>
        <p:txBody>
          <a:bodyPr/>
          <a:lstStyle/>
          <a:p>
            <a:pPr marL="830263" indent="-457200" algn="just">
              <a:buClr>
                <a:srgbClr val="FF0000"/>
              </a:buClr>
              <a:buFont typeface="Wingdings" panose="05000000000000000000" pitchFamily="2" charset="2"/>
              <a:buChar char="Ø"/>
            </a:pPr>
            <a:r>
              <a:rPr lang="tr-TR" sz="2400" b="1" dirty="0" smtClean="0">
                <a:solidFill>
                  <a:srgbClr val="0000FF"/>
                </a:solidFill>
                <a:latin typeface="Arial" pitchFamily="34" charset="0"/>
                <a:cs typeface="Arial" pitchFamily="34" charset="0"/>
              </a:rPr>
              <a:t>Modelleme </a:t>
            </a:r>
            <a:r>
              <a:rPr lang="tr-TR" sz="2400" b="1" dirty="0">
                <a:solidFill>
                  <a:srgbClr val="0000FF"/>
                </a:solidFill>
                <a:latin typeface="Arial" pitchFamily="34" charset="0"/>
                <a:cs typeface="Arial" pitchFamily="34" charset="0"/>
              </a:rPr>
              <a:t>konusunda alınması gereken eğitim konu başlıkları </a:t>
            </a:r>
            <a:r>
              <a:rPr lang="tr-TR" sz="2400" b="1" dirty="0" smtClean="0">
                <a:solidFill>
                  <a:srgbClr val="0000FF"/>
                </a:solidFill>
                <a:latin typeface="Arial" pitchFamily="34" charset="0"/>
                <a:cs typeface="Arial" pitchFamily="34" charset="0"/>
              </a:rPr>
              <a:t>aşağıdaki gibi belirtilmiştir.				</a:t>
            </a: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8" name="2 İçerik Yer Tutucusu"/>
          <p:cNvSpPr txBox="1">
            <a:spLocks/>
          </p:cNvSpPr>
          <p:nvPr/>
        </p:nvSpPr>
        <p:spPr bwMode="auto">
          <a:xfrm>
            <a:off x="611560" y="2204864"/>
            <a:ext cx="7704856" cy="3960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b="1" dirty="0" smtClean="0">
                <a:solidFill>
                  <a:srgbClr val="FF0000"/>
                </a:solidFill>
                <a:latin typeface="Arial" pitchFamily="34" charset="0"/>
                <a:cs typeface="Arial" pitchFamily="34" charset="0"/>
              </a:rPr>
              <a:t>Modellemeye Giriş</a:t>
            </a:r>
          </a:p>
          <a:p>
            <a:pPr lvl="0"/>
            <a:r>
              <a:rPr lang="tr-TR" sz="2400" b="1" dirty="0" smtClean="0">
                <a:solidFill>
                  <a:srgbClr val="0000FF"/>
                </a:solidFill>
                <a:latin typeface="Arial" pitchFamily="34" charset="0"/>
                <a:cs typeface="Arial" pitchFamily="34" charset="0"/>
              </a:rPr>
              <a:t>Modelleme İle İlgili Genel Kavramlar</a:t>
            </a:r>
          </a:p>
          <a:p>
            <a:r>
              <a:rPr lang="tr-TR" sz="2400" b="1" dirty="0" smtClean="0">
                <a:solidFill>
                  <a:srgbClr val="FF0000"/>
                </a:solidFill>
                <a:latin typeface="Arial" pitchFamily="34" charset="0"/>
                <a:cs typeface="Arial" pitchFamily="34" charset="0"/>
              </a:rPr>
              <a:t>Havza Modellemesi</a:t>
            </a:r>
          </a:p>
          <a:p>
            <a:r>
              <a:rPr lang="tr-TR" sz="2400" b="1" dirty="0" smtClean="0">
                <a:solidFill>
                  <a:srgbClr val="0000FF"/>
                </a:solidFill>
                <a:latin typeface="Arial" pitchFamily="34" charset="0"/>
                <a:cs typeface="Arial" pitchFamily="34" charset="0"/>
              </a:rPr>
              <a:t>Göl ve Akarsu Hidroloji ve Kalite Modellemesi</a:t>
            </a:r>
          </a:p>
          <a:p>
            <a:pPr lvl="0"/>
            <a:r>
              <a:rPr lang="tr-TR" sz="2400" b="1" dirty="0" err="1" smtClean="0">
                <a:solidFill>
                  <a:srgbClr val="FF0000"/>
                </a:solidFill>
                <a:latin typeface="Arial" pitchFamily="34" charset="0"/>
                <a:cs typeface="Arial" pitchFamily="34" charset="0"/>
              </a:rPr>
              <a:t>YeraltIsuyu</a:t>
            </a:r>
            <a:r>
              <a:rPr lang="tr-TR" sz="2400" b="1" dirty="0" smtClean="0">
                <a:solidFill>
                  <a:srgbClr val="FF0000"/>
                </a:solidFill>
                <a:latin typeface="Arial" pitchFamily="34" charset="0"/>
                <a:cs typeface="Arial" pitchFamily="34" charset="0"/>
              </a:rPr>
              <a:t> Kalite Modellemesi</a:t>
            </a:r>
          </a:p>
          <a:p>
            <a:pPr lvl="0"/>
            <a:r>
              <a:rPr lang="tr-TR" sz="2400" b="1" dirty="0" err="1" smtClean="0">
                <a:solidFill>
                  <a:srgbClr val="0000FF"/>
                </a:solidFill>
                <a:latin typeface="Arial" pitchFamily="34" charset="0"/>
                <a:cs typeface="Arial" pitchFamily="34" charset="0"/>
              </a:rPr>
              <a:t>Yeraltısuyu</a:t>
            </a:r>
            <a:r>
              <a:rPr lang="tr-TR" sz="2400" b="1" dirty="0" smtClean="0">
                <a:solidFill>
                  <a:srgbClr val="0000FF"/>
                </a:solidFill>
                <a:latin typeface="Arial" pitchFamily="34" charset="0"/>
                <a:cs typeface="Arial" pitchFamily="34" charset="0"/>
              </a:rPr>
              <a:t> Akım ve Taşınım  modellemesi</a:t>
            </a:r>
          </a:p>
          <a:p>
            <a:r>
              <a:rPr lang="tr-TR" sz="2400" b="1" dirty="0" smtClean="0">
                <a:solidFill>
                  <a:srgbClr val="FF0000"/>
                </a:solidFill>
                <a:latin typeface="Arial" pitchFamily="34" charset="0"/>
                <a:cs typeface="Arial" pitchFamily="34" charset="0"/>
              </a:rPr>
              <a:t>Kıyı ve Geçiş Suları Modellemesi</a:t>
            </a:r>
          </a:p>
          <a:p>
            <a:r>
              <a:rPr lang="tr-TR" sz="2400" b="1" dirty="0" smtClean="0">
                <a:solidFill>
                  <a:srgbClr val="0000FF"/>
                </a:solidFill>
                <a:latin typeface="Arial" pitchFamily="34" charset="0"/>
                <a:cs typeface="Arial" pitchFamily="34" charset="0"/>
              </a:rPr>
              <a:t>Ekosistem ve Taşınım Modellemesi</a:t>
            </a:r>
          </a:p>
          <a:p>
            <a:pPr lvl="0"/>
            <a:r>
              <a:rPr lang="tr-TR" sz="2400" b="1" dirty="0" smtClean="0">
                <a:solidFill>
                  <a:srgbClr val="FF0000"/>
                </a:solidFill>
                <a:latin typeface="Arial" pitchFamily="34" charset="0"/>
                <a:cs typeface="Arial" pitchFamily="34" charset="0"/>
              </a:rPr>
              <a:t>Günlük Toplam Maksimum Yük (TMDL) Yaklaşımı</a:t>
            </a:r>
          </a:p>
          <a:p>
            <a:pPr>
              <a:buClr>
                <a:srgbClr val="FF0000"/>
              </a:buClr>
              <a:buFont typeface="Arial" charset="0"/>
              <a:buNone/>
            </a:pPr>
            <a:endParaRPr lang="tr-TR" sz="2400" b="1" dirty="0" smtClean="0">
              <a:solidFill>
                <a:srgbClr val="0000FF"/>
              </a:solidFill>
              <a:latin typeface="Arial" pitchFamily="34" charset="0"/>
              <a:cs typeface="Arial" pitchFamily="34" charset="0"/>
            </a:endParaRPr>
          </a:p>
          <a:p>
            <a:pPr lvl="1">
              <a:buClr>
                <a:srgbClr val="FF0000"/>
              </a:buClr>
              <a:buFont typeface="Arial" charset="0"/>
              <a:buNone/>
            </a:pPr>
            <a:r>
              <a:rPr lang="tr-TR" sz="24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endParaRPr lang="tr-TR" sz="2400" b="1" dirty="0" smtClean="0">
              <a:latin typeface="Arial" pitchFamily="34" charset="0"/>
              <a:cs typeface="Arial" pitchFamily="34" charset="0"/>
            </a:endParaRPr>
          </a:p>
          <a:p>
            <a:endParaRPr lang="tr-TR" sz="2400" b="1"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15</a:t>
            </a:fld>
            <a:r>
              <a:rPr lang="tr-TR" dirty="0"/>
              <a:t>/30</a:t>
            </a:r>
          </a:p>
        </p:txBody>
      </p:sp>
    </p:spTree>
    <p:extLst>
      <p:ext uri="{BB962C8B-B14F-4D97-AF65-F5344CB8AC3E}">
        <p14:creationId xmlns:p14="http://schemas.microsoft.com/office/powerpoint/2010/main" val="1910250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normAutofit fontScale="90000"/>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Su Kaynaklarını Modelleme</a:t>
            </a:r>
            <a:br>
              <a:rPr lang="tr-TR" sz="2800" b="1" kern="0" spc="50" dirty="0" smtClean="0">
                <a:ln w="11430"/>
                <a:solidFill>
                  <a:srgbClr val="FF0000"/>
                </a:solidFill>
                <a:effectLst>
                  <a:outerShdw blurRad="76200" dist="50800" dir="5400000" algn="tl" rotWithShape="0">
                    <a:srgbClr val="000000">
                      <a:alpha val="65000"/>
                    </a:srgbClr>
                  </a:outerShdw>
                </a:effectLst>
                <a:latin typeface="Arial"/>
              </a:rPr>
            </a:b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Konusunda İdari Yapılanma</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3" name="2 İçerik Yer Tutucusu"/>
          <p:cNvSpPr>
            <a:spLocks noGrp="1"/>
          </p:cNvSpPr>
          <p:nvPr>
            <p:ph idx="1"/>
          </p:nvPr>
        </p:nvSpPr>
        <p:spPr>
          <a:xfrm>
            <a:off x="-36512" y="1412776"/>
            <a:ext cx="8856538" cy="5256584"/>
          </a:xfrm>
        </p:spPr>
        <p:txBody>
          <a:bodyPr/>
          <a:lstStyle/>
          <a:p>
            <a:pPr marL="0" lvl="0" indent="0">
              <a:buNone/>
            </a:pPr>
            <a:endParaRPr lang="tr-TR" sz="1600" dirty="0"/>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graphicFrame>
        <p:nvGraphicFramePr>
          <p:cNvPr id="8" name="Diyagram 7"/>
          <p:cNvGraphicFramePr/>
          <p:nvPr>
            <p:extLst>
              <p:ext uri="{D42A27DB-BD31-4B8C-83A1-F6EECF244321}">
                <p14:modId xmlns:p14="http://schemas.microsoft.com/office/powerpoint/2010/main" val="1231706347"/>
              </p:ext>
            </p:extLst>
          </p:nvPr>
        </p:nvGraphicFramePr>
        <p:xfrm>
          <a:off x="755576" y="1196752"/>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p:cNvSpPr>
            <a:spLocks noChangeArrowheads="1"/>
          </p:cNvSpPr>
          <p:nvPr/>
        </p:nvSpPr>
        <p:spPr bwMode="auto">
          <a:xfrm>
            <a:off x="4531990" y="2276872"/>
            <a:ext cx="400050" cy="1008112"/>
          </a:xfrm>
          <a:prstGeom prst="upDownArrow">
            <a:avLst>
              <a:gd name="adj1" fmla="val 50000"/>
              <a:gd name="adj2" fmla="val 3357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5" name="AutoShape 3"/>
          <p:cNvSpPr>
            <a:spLocks noChangeArrowheads="1"/>
          </p:cNvSpPr>
          <p:nvPr/>
        </p:nvSpPr>
        <p:spPr bwMode="auto">
          <a:xfrm>
            <a:off x="4512469" y="4473944"/>
            <a:ext cx="400050" cy="929605"/>
          </a:xfrm>
          <a:prstGeom prst="upDownArrow">
            <a:avLst>
              <a:gd name="adj1" fmla="val 50000"/>
              <a:gd name="adj2" fmla="val 3357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9" name="AutoShape 4"/>
          <p:cNvSpPr>
            <a:spLocks noChangeArrowheads="1"/>
          </p:cNvSpPr>
          <p:nvPr/>
        </p:nvSpPr>
        <p:spPr bwMode="auto">
          <a:xfrm rot="5400000">
            <a:off x="3543883" y="3336987"/>
            <a:ext cx="400050" cy="936104"/>
          </a:xfrm>
          <a:prstGeom prst="upDownArrow">
            <a:avLst>
              <a:gd name="adj1" fmla="val 50000"/>
              <a:gd name="adj2" fmla="val 3365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10" name="AutoShape 5"/>
          <p:cNvSpPr>
            <a:spLocks noChangeArrowheads="1"/>
          </p:cNvSpPr>
          <p:nvPr/>
        </p:nvSpPr>
        <p:spPr bwMode="auto">
          <a:xfrm rot="5400000">
            <a:off x="5560107" y="3336987"/>
            <a:ext cx="400050" cy="936104"/>
          </a:xfrm>
          <a:prstGeom prst="upDownArrow">
            <a:avLst>
              <a:gd name="adj1" fmla="val 50000"/>
              <a:gd name="adj2" fmla="val 3357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11" name="Slayt Numarası Yer Tutucusu 10"/>
          <p:cNvSpPr>
            <a:spLocks noGrp="1"/>
          </p:cNvSpPr>
          <p:nvPr>
            <p:ph type="sldNum" sz="quarter" idx="12"/>
          </p:nvPr>
        </p:nvSpPr>
        <p:spPr/>
        <p:txBody>
          <a:bodyPr/>
          <a:lstStyle/>
          <a:p>
            <a:pPr>
              <a:defRPr/>
            </a:pPr>
            <a:fld id="{65C8A1A7-C67D-4615-B2B4-F0B5EABE7FFA}" type="slidenum">
              <a:rPr lang="tr-TR" smtClean="0"/>
              <a:pPr>
                <a:defRPr/>
              </a:pPr>
              <a:t>16</a:t>
            </a:fld>
            <a:r>
              <a:rPr lang="tr-TR" dirty="0"/>
              <a:t>/30</a:t>
            </a:r>
          </a:p>
        </p:txBody>
      </p:sp>
    </p:spTree>
    <p:extLst>
      <p:ext uri="{BB962C8B-B14F-4D97-AF65-F5344CB8AC3E}">
        <p14:creationId xmlns:p14="http://schemas.microsoft.com/office/powerpoint/2010/main" val="73897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179512" y="980728"/>
            <a:ext cx="8856538" cy="5256584"/>
          </a:xfrm>
        </p:spPr>
        <p:txBody>
          <a:bodyPr/>
          <a:lstStyle/>
          <a:p>
            <a:pPr marL="373063" indent="0" algn="just">
              <a:buClr>
                <a:srgbClr val="FF0000"/>
              </a:buClr>
              <a:buNone/>
            </a:pPr>
            <a:r>
              <a:rPr lang="tr-TR" sz="2400" b="1" dirty="0">
                <a:solidFill>
                  <a:srgbClr val="0000FF"/>
                </a:solidFill>
                <a:latin typeface="Arial" pitchFamily="34" charset="0"/>
                <a:cs typeface="Arial" pitchFamily="34" charset="0"/>
              </a:rPr>
              <a:t>Modeller 10 ana başlıkta toplanmıştır.</a:t>
            </a:r>
          </a:p>
          <a:p>
            <a:pPr marL="0" lvl="0" indent="0">
              <a:buNone/>
            </a:pPr>
            <a:endParaRPr lang="tr-TR" sz="1600" dirty="0"/>
          </a:p>
          <a:p>
            <a:pPr lvl="2" algn="just">
              <a:buClr>
                <a:srgbClr val="0000FF"/>
              </a:buClr>
            </a:pP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234644230"/>
              </p:ext>
            </p:extLst>
          </p:nvPr>
        </p:nvGraphicFramePr>
        <p:xfrm>
          <a:off x="323528" y="1412776"/>
          <a:ext cx="8424688" cy="5047488"/>
        </p:xfrm>
        <a:graphic>
          <a:graphicData uri="http://schemas.openxmlformats.org/drawingml/2006/table">
            <a:tbl>
              <a:tblPr firstRow="1" firstCol="1" bandRow="1">
                <a:tableStyleId>{5C22544A-7EE6-4342-B048-85BDC9FD1C3A}</a:tableStyleId>
              </a:tblPr>
              <a:tblGrid>
                <a:gridCol w="8424688"/>
              </a:tblGrid>
              <a:tr h="414046">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Hidrolojik Modelleme (Hidrolik Modelleme 1D/2D)</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a:solidFill>
                            <a:srgbClr val="0000FF"/>
                          </a:solidFill>
                          <a:effectLst/>
                          <a:latin typeface="Arial" panose="020B0604020202020204" pitchFamily="34" charset="0"/>
                          <a:cs typeface="Arial" panose="020B0604020202020204" pitchFamily="34" charset="0"/>
                        </a:rPr>
                        <a:t>Hidrolojik Modelleme (Hidrolik Modelleme 2D/3D)</a:t>
                      </a:r>
                      <a:endParaRPr lang="tr-TR" sz="240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Yeraltı Suyu (Hidrojeolojik ve Kalite Modelleme)</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a:solidFill>
                            <a:srgbClr val="0000FF"/>
                          </a:solidFill>
                          <a:effectLst/>
                          <a:latin typeface="Arial" panose="020B0604020202020204" pitchFamily="34" charset="0"/>
                          <a:cs typeface="Arial" panose="020B0604020202020204" pitchFamily="34" charset="0"/>
                        </a:rPr>
                        <a:t>Su Kalitesi ve Ekoloji Modelleme</a:t>
                      </a:r>
                      <a:endParaRPr lang="tr-TR" sz="240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Morfoloji Modelleme (1D/2D/3D)</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0000FF"/>
                          </a:solidFill>
                          <a:effectLst/>
                          <a:latin typeface="Arial" panose="020B0604020202020204" pitchFamily="34" charset="0"/>
                          <a:cs typeface="Arial" panose="020B0604020202020204" pitchFamily="34" charset="0"/>
                        </a:rPr>
                        <a:t>Dalga Modellemesi </a:t>
                      </a:r>
                      <a:endParaRPr lang="tr-TR" sz="2400" dirty="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err="1">
                          <a:solidFill>
                            <a:srgbClr val="FF0000"/>
                          </a:solidFill>
                          <a:effectLst/>
                          <a:latin typeface="Arial" panose="020B0604020202020204" pitchFamily="34" charset="0"/>
                          <a:cs typeface="Arial" panose="020B0604020202020204" pitchFamily="34" charset="0"/>
                        </a:rPr>
                        <a:t>Operasyonel</a:t>
                      </a:r>
                      <a:r>
                        <a:rPr lang="tr-TR" sz="2400" dirty="0">
                          <a:solidFill>
                            <a:srgbClr val="FF0000"/>
                          </a:solidFill>
                          <a:effectLst/>
                          <a:latin typeface="Arial" panose="020B0604020202020204" pitchFamily="34" charset="0"/>
                          <a:cs typeface="Arial" panose="020B0604020202020204" pitchFamily="34" charset="0"/>
                        </a:rPr>
                        <a:t> Modelleme </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828092">
                <a:tc>
                  <a:txBody>
                    <a:bodyPr/>
                    <a:lstStyle/>
                    <a:p>
                      <a:pPr marL="342900" lvl="0" indent="-342900" algn="just">
                        <a:lnSpc>
                          <a:spcPct val="115000"/>
                        </a:lnSpc>
                        <a:spcAft>
                          <a:spcPts val="1000"/>
                        </a:spcAft>
                        <a:buFont typeface="Symbol"/>
                        <a:buChar char=""/>
                      </a:pPr>
                      <a:r>
                        <a:rPr lang="tr-TR" sz="2400">
                          <a:solidFill>
                            <a:srgbClr val="0000FF"/>
                          </a:solidFill>
                          <a:effectLst/>
                          <a:latin typeface="Arial" panose="020B0604020202020204" pitchFamily="34" charset="0"/>
                          <a:cs typeface="Arial" panose="020B0604020202020204" pitchFamily="34" charset="0"/>
                        </a:rPr>
                        <a:t>Su Kaynakları Yönetimi ve Tahsis Yönetimi Modellemesi </a:t>
                      </a:r>
                      <a:endParaRPr lang="tr-TR" sz="240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828092">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İklim Değişikliğinin Su Kaynaklarına Etkisinin Modellenmesi </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0000FF"/>
                          </a:solidFill>
                          <a:effectLst/>
                          <a:latin typeface="Arial" panose="020B0604020202020204" pitchFamily="34" charset="0"/>
                          <a:cs typeface="Arial" panose="020B0604020202020204" pitchFamily="34" charset="0"/>
                        </a:rPr>
                        <a:t>Ekonomik Modelleme</a:t>
                      </a:r>
                      <a:endParaRPr lang="tr-TR" sz="2400" dirty="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bl>
          </a:graphicData>
        </a:graphic>
      </p:graphicFrame>
      <p:sp>
        <p:nvSpPr>
          <p:cNvPr id="5" name="Slayt Numarası Yer Tutucusu 4"/>
          <p:cNvSpPr>
            <a:spLocks noGrp="1"/>
          </p:cNvSpPr>
          <p:nvPr>
            <p:ph type="sldNum" sz="quarter" idx="12"/>
          </p:nvPr>
        </p:nvSpPr>
        <p:spPr/>
        <p:txBody>
          <a:bodyPr/>
          <a:lstStyle/>
          <a:p>
            <a:pPr>
              <a:defRPr/>
            </a:pPr>
            <a:fld id="{65C8A1A7-C67D-4615-B2B4-F0B5EABE7FFA}" type="slidenum">
              <a:rPr lang="tr-TR" smtClean="0"/>
              <a:pPr>
                <a:defRPr/>
              </a:pPr>
              <a:t>17</a:t>
            </a:fld>
            <a:r>
              <a:rPr lang="tr-TR" dirty="0"/>
              <a:t>/30</a:t>
            </a:r>
          </a:p>
        </p:txBody>
      </p:sp>
    </p:spTree>
    <p:extLst>
      <p:ext uri="{BB962C8B-B14F-4D97-AF65-F5344CB8AC3E}">
        <p14:creationId xmlns:p14="http://schemas.microsoft.com/office/powerpoint/2010/main" val="344320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108520" y="1196752"/>
            <a:ext cx="8856538" cy="4968552"/>
          </a:xfrm>
        </p:spPr>
        <p:txBody>
          <a:bodyPr>
            <a:normAutofit fontScale="70000" lnSpcReduction="20000"/>
          </a:bodyPr>
          <a:lstStyle/>
          <a:p>
            <a:pPr marL="830263" indent="-457200" algn="just">
              <a:spcAft>
                <a:spcPts val="600"/>
              </a:spcAft>
              <a:buClr>
                <a:srgbClr val="FF0000"/>
              </a:buClr>
              <a:buFont typeface="Wingdings" panose="05000000000000000000" pitchFamily="2" charset="2"/>
              <a:buChar char="Ø"/>
            </a:pPr>
            <a:r>
              <a:rPr lang="tr-TR" sz="2400" b="1" dirty="0">
                <a:solidFill>
                  <a:srgbClr val="0000FF"/>
                </a:solidFill>
                <a:latin typeface="Arial" pitchFamily="34" charset="0"/>
                <a:cs typeface="Arial" pitchFamily="34" charset="0"/>
              </a:rPr>
              <a:t>Modelleme Konuları  aşağıdaki başlıkları içermektedir.</a:t>
            </a:r>
          </a:p>
          <a:p>
            <a:pPr lvl="2" algn="just">
              <a:spcAft>
                <a:spcPts val="600"/>
              </a:spcAft>
              <a:buClr>
                <a:srgbClr val="0000FF"/>
              </a:buClr>
            </a:pPr>
            <a:r>
              <a:rPr lang="tr-TR" sz="2200" b="1" dirty="0" smtClean="0">
                <a:solidFill>
                  <a:srgbClr val="FF0000"/>
                </a:solidFill>
                <a:latin typeface="Arial" pitchFamily="34" charset="0"/>
                <a:cs typeface="Arial" pitchFamily="34" charset="0"/>
              </a:rPr>
              <a:t>Akarsu </a:t>
            </a:r>
            <a:r>
              <a:rPr lang="tr-TR" sz="2200" b="1" dirty="0">
                <a:solidFill>
                  <a:srgbClr val="FF0000"/>
                </a:solidFill>
                <a:latin typeface="Arial" pitchFamily="34" charset="0"/>
                <a:cs typeface="Arial" pitchFamily="34" charset="0"/>
              </a:rPr>
              <a:t>Kalitesi </a:t>
            </a:r>
            <a:r>
              <a:rPr lang="tr-TR" sz="2200" b="1" dirty="0" smtClean="0">
                <a:solidFill>
                  <a:srgbClr val="FF0000"/>
                </a:solidFill>
                <a:latin typeface="Arial" pitchFamily="34" charset="0"/>
                <a:cs typeface="Arial" pitchFamily="34" charset="0"/>
              </a:rPr>
              <a:t>ve </a:t>
            </a:r>
            <a:r>
              <a:rPr lang="tr-TR" sz="2200" b="1" dirty="0">
                <a:solidFill>
                  <a:srgbClr val="FF0000"/>
                </a:solidFill>
                <a:latin typeface="Arial" pitchFamily="34" charset="0"/>
                <a:cs typeface="Arial" pitchFamily="34" charset="0"/>
              </a:rPr>
              <a:t>Ekosistemi </a:t>
            </a:r>
            <a:endParaRPr lang="tr-TR" sz="2200" b="1" dirty="0" smtClean="0">
              <a:solidFill>
                <a:srgbClr val="FF0000"/>
              </a:solidFill>
              <a:latin typeface="Arial" pitchFamily="34" charset="0"/>
              <a:cs typeface="Arial" pitchFamily="34" charset="0"/>
            </a:endParaRPr>
          </a:p>
          <a:p>
            <a:pPr lvl="2" algn="just">
              <a:spcAft>
                <a:spcPts val="600"/>
              </a:spcAft>
              <a:buClr>
                <a:srgbClr val="0000FF"/>
              </a:buClr>
            </a:pPr>
            <a:r>
              <a:rPr lang="tr-TR" sz="2200" b="1" dirty="0" smtClean="0">
                <a:solidFill>
                  <a:srgbClr val="FF0000"/>
                </a:solidFill>
                <a:latin typeface="Arial" pitchFamily="34" charset="0"/>
                <a:cs typeface="Arial" pitchFamily="34" charset="0"/>
              </a:rPr>
              <a:t>Akarsu Hidrodinamiği</a:t>
            </a:r>
          </a:p>
          <a:p>
            <a:pPr lvl="2" algn="just">
              <a:spcAft>
                <a:spcPts val="600"/>
              </a:spcAft>
              <a:buClr>
                <a:srgbClr val="0000FF"/>
              </a:buClr>
            </a:pPr>
            <a:r>
              <a:rPr lang="tr-TR" sz="2200" b="1" dirty="0" smtClean="0">
                <a:solidFill>
                  <a:srgbClr val="FF0000"/>
                </a:solidFill>
                <a:latin typeface="Arial" pitchFamily="34" charset="0"/>
                <a:cs typeface="Arial" pitchFamily="34" charset="0"/>
              </a:rPr>
              <a:t>Göl/Sulak </a:t>
            </a:r>
            <a:r>
              <a:rPr lang="tr-TR" sz="2200" b="1" dirty="0">
                <a:solidFill>
                  <a:srgbClr val="FF0000"/>
                </a:solidFill>
                <a:latin typeface="Arial" pitchFamily="34" charset="0"/>
                <a:cs typeface="Arial" pitchFamily="34" charset="0"/>
              </a:rPr>
              <a:t>Alanlar/Baraj Göllerinin </a:t>
            </a:r>
            <a:r>
              <a:rPr lang="tr-TR" sz="2200" b="1" dirty="0" smtClean="0">
                <a:solidFill>
                  <a:srgbClr val="FF0000"/>
                </a:solidFill>
                <a:latin typeface="Arial" pitchFamily="34" charset="0"/>
                <a:cs typeface="Arial" pitchFamily="34" charset="0"/>
              </a:rPr>
              <a:t>Kalitesi</a:t>
            </a:r>
          </a:p>
          <a:p>
            <a:pPr lvl="2" algn="just">
              <a:spcAft>
                <a:spcPts val="600"/>
              </a:spcAft>
              <a:buClr>
                <a:srgbClr val="0000FF"/>
              </a:buClr>
            </a:pPr>
            <a:r>
              <a:rPr lang="tr-TR" sz="2200" b="1" dirty="0" smtClean="0">
                <a:solidFill>
                  <a:srgbClr val="FF0000"/>
                </a:solidFill>
                <a:latin typeface="Arial" pitchFamily="34" charset="0"/>
                <a:cs typeface="Arial" pitchFamily="34" charset="0"/>
              </a:rPr>
              <a:t>Göl/Sulak </a:t>
            </a:r>
            <a:r>
              <a:rPr lang="tr-TR" sz="2200" b="1" dirty="0">
                <a:solidFill>
                  <a:srgbClr val="FF0000"/>
                </a:solidFill>
                <a:latin typeface="Arial" pitchFamily="34" charset="0"/>
                <a:cs typeface="Arial" pitchFamily="34" charset="0"/>
              </a:rPr>
              <a:t>Alanlar/Baraj Göllerinin </a:t>
            </a:r>
            <a:r>
              <a:rPr lang="tr-TR" sz="2200" b="1" dirty="0" smtClean="0">
                <a:solidFill>
                  <a:srgbClr val="FF0000"/>
                </a:solidFill>
                <a:latin typeface="Arial" pitchFamily="34" charset="0"/>
                <a:cs typeface="Arial" pitchFamily="34" charset="0"/>
              </a:rPr>
              <a:t>Ekosistemi</a:t>
            </a:r>
          </a:p>
          <a:p>
            <a:pPr lvl="2" algn="just">
              <a:spcAft>
                <a:spcPts val="600"/>
              </a:spcAft>
              <a:buClr>
                <a:srgbClr val="0000FF"/>
              </a:buClr>
            </a:pPr>
            <a:r>
              <a:rPr lang="tr-TR" sz="2200" b="1" dirty="0" smtClean="0">
                <a:solidFill>
                  <a:srgbClr val="FF0000"/>
                </a:solidFill>
                <a:latin typeface="Arial" pitchFamily="34" charset="0"/>
                <a:cs typeface="Arial" pitchFamily="34" charset="0"/>
              </a:rPr>
              <a:t>Göl/Sulak </a:t>
            </a:r>
            <a:r>
              <a:rPr lang="tr-TR" sz="2200" b="1" dirty="0">
                <a:solidFill>
                  <a:srgbClr val="FF0000"/>
                </a:solidFill>
                <a:latin typeface="Arial" pitchFamily="34" charset="0"/>
                <a:cs typeface="Arial" pitchFamily="34" charset="0"/>
              </a:rPr>
              <a:t>Alanlar/Baraj Göllerinin </a:t>
            </a:r>
            <a:r>
              <a:rPr lang="tr-TR" sz="2200" b="1" dirty="0" smtClean="0">
                <a:solidFill>
                  <a:srgbClr val="FF0000"/>
                </a:solidFill>
                <a:latin typeface="Arial" pitchFamily="34" charset="0"/>
                <a:cs typeface="Arial" pitchFamily="34" charset="0"/>
              </a:rPr>
              <a:t>Hidrolojisi</a:t>
            </a:r>
          </a:p>
          <a:p>
            <a:pPr lvl="2" algn="just">
              <a:spcAft>
                <a:spcPts val="600"/>
              </a:spcAft>
              <a:buClr>
                <a:srgbClr val="0000FF"/>
              </a:buClr>
            </a:pPr>
            <a:r>
              <a:rPr lang="tr-TR" sz="2200" b="1" dirty="0" smtClean="0">
                <a:solidFill>
                  <a:srgbClr val="FF0000"/>
                </a:solidFill>
                <a:latin typeface="Arial" pitchFamily="34" charset="0"/>
                <a:cs typeface="Arial" pitchFamily="34" charset="0"/>
              </a:rPr>
              <a:t>Göl/Sulak </a:t>
            </a:r>
            <a:r>
              <a:rPr lang="tr-TR" sz="2200" b="1" dirty="0">
                <a:solidFill>
                  <a:srgbClr val="FF0000"/>
                </a:solidFill>
                <a:latin typeface="Arial" pitchFamily="34" charset="0"/>
                <a:cs typeface="Arial" pitchFamily="34" charset="0"/>
              </a:rPr>
              <a:t>Alanlar/Baraj Göllerinin </a:t>
            </a:r>
            <a:r>
              <a:rPr lang="tr-TR" sz="2200" b="1" dirty="0" smtClean="0">
                <a:solidFill>
                  <a:srgbClr val="FF0000"/>
                </a:solidFill>
                <a:latin typeface="Arial" pitchFamily="34" charset="0"/>
                <a:cs typeface="Arial" pitchFamily="34" charset="0"/>
              </a:rPr>
              <a:t>Hidrodinamiği</a:t>
            </a:r>
          </a:p>
          <a:p>
            <a:pPr lvl="2" algn="just">
              <a:spcAft>
                <a:spcPts val="600"/>
              </a:spcAft>
              <a:buClr>
                <a:srgbClr val="0000FF"/>
              </a:buClr>
            </a:pPr>
            <a:r>
              <a:rPr lang="tr-TR" sz="2200" b="1" dirty="0" smtClean="0">
                <a:solidFill>
                  <a:srgbClr val="FF0000"/>
                </a:solidFill>
                <a:latin typeface="Arial" pitchFamily="34" charset="0"/>
                <a:cs typeface="Arial" pitchFamily="34" charset="0"/>
              </a:rPr>
              <a:t>Kıyı </a:t>
            </a:r>
            <a:r>
              <a:rPr lang="tr-TR" sz="2200" b="1" dirty="0">
                <a:solidFill>
                  <a:srgbClr val="FF0000"/>
                </a:solidFill>
                <a:latin typeface="Arial" pitchFamily="34" charset="0"/>
                <a:cs typeface="Arial" pitchFamily="34" charset="0"/>
              </a:rPr>
              <a:t>ve Geçiş Sularının Kalitesi</a:t>
            </a:r>
          </a:p>
          <a:p>
            <a:pPr lvl="2" algn="just">
              <a:spcAft>
                <a:spcPts val="600"/>
              </a:spcAft>
              <a:buClr>
                <a:srgbClr val="0000FF"/>
              </a:buClr>
            </a:pPr>
            <a:r>
              <a:rPr lang="tr-TR" sz="2200" b="1" dirty="0" smtClean="0">
                <a:solidFill>
                  <a:srgbClr val="FF0000"/>
                </a:solidFill>
                <a:latin typeface="Arial" pitchFamily="34" charset="0"/>
                <a:cs typeface="Arial" pitchFamily="34" charset="0"/>
              </a:rPr>
              <a:t>Kıyı </a:t>
            </a:r>
            <a:r>
              <a:rPr lang="tr-TR" sz="2200" b="1" dirty="0">
                <a:solidFill>
                  <a:srgbClr val="FF0000"/>
                </a:solidFill>
                <a:latin typeface="Arial" pitchFamily="34" charset="0"/>
                <a:cs typeface="Arial" pitchFamily="34" charset="0"/>
              </a:rPr>
              <a:t>ve Geçiş Sularının Ekosistemi</a:t>
            </a:r>
          </a:p>
          <a:p>
            <a:pPr lvl="2" algn="just">
              <a:spcAft>
                <a:spcPts val="600"/>
              </a:spcAft>
              <a:buClr>
                <a:srgbClr val="0000FF"/>
              </a:buClr>
            </a:pPr>
            <a:r>
              <a:rPr lang="tr-TR" sz="2200" b="1" dirty="0" smtClean="0">
                <a:solidFill>
                  <a:srgbClr val="FF0000"/>
                </a:solidFill>
                <a:latin typeface="Arial" pitchFamily="34" charset="0"/>
                <a:cs typeface="Arial" pitchFamily="34" charset="0"/>
              </a:rPr>
              <a:t>Kıyı </a:t>
            </a:r>
            <a:r>
              <a:rPr lang="tr-TR" sz="2200" b="1" dirty="0">
                <a:solidFill>
                  <a:srgbClr val="FF0000"/>
                </a:solidFill>
                <a:latin typeface="Arial" pitchFamily="34" charset="0"/>
                <a:cs typeface="Arial" pitchFamily="34" charset="0"/>
              </a:rPr>
              <a:t>ve Geçiş Sularının </a:t>
            </a:r>
            <a:r>
              <a:rPr lang="tr-TR" sz="2200" b="1" dirty="0" smtClean="0">
                <a:solidFill>
                  <a:srgbClr val="FF0000"/>
                </a:solidFill>
                <a:latin typeface="Arial" pitchFamily="34" charset="0"/>
                <a:cs typeface="Arial" pitchFamily="34" charset="0"/>
              </a:rPr>
              <a:t>Hidrolojisi</a:t>
            </a:r>
          </a:p>
          <a:p>
            <a:pPr lvl="2" algn="just">
              <a:spcAft>
                <a:spcPts val="600"/>
              </a:spcAft>
              <a:buClr>
                <a:srgbClr val="0000FF"/>
              </a:buClr>
            </a:pPr>
            <a:r>
              <a:rPr lang="tr-TR" sz="2200" b="1" dirty="0">
                <a:solidFill>
                  <a:srgbClr val="FF0000"/>
                </a:solidFill>
                <a:latin typeface="Arial" pitchFamily="34" charset="0"/>
                <a:cs typeface="Arial" pitchFamily="34" charset="0"/>
              </a:rPr>
              <a:t>Kıyı ve Geçiş Sularının Hidrodinamiği</a:t>
            </a:r>
          </a:p>
          <a:p>
            <a:pPr lvl="2" algn="just">
              <a:spcAft>
                <a:spcPts val="600"/>
              </a:spcAft>
              <a:buClr>
                <a:srgbClr val="0000FF"/>
              </a:buClr>
            </a:pPr>
            <a:r>
              <a:rPr lang="tr-TR" sz="2200" b="1" dirty="0" smtClean="0">
                <a:solidFill>
                  <a:srgbClr val="FF0000"/>
                </a:solidFill>
                <a:latin typeface="Arial" pitchFamily="34" charset="0"/>
                <a:cs typeface="Arial" pitchFamily="34" charset="0"/>
              </a:rPr>
              <a:t>Kıyı </a:t>
            </a:r>
            <a:r>
              <a:rPr lang="tr-TR" sz="2200" b="1" dirty="0">
                <a:solidFill>
                  <a:srgbClr val="FF0000"/>
                </a:solidFill>
                <a:latin typeface="Arial" pitchFamily="34" charset="0"/>
                <a:cs typeface="Arial" pitchFamily="34" charset="0"/>
              </a:rPr>
              <a:t>ve Geçiş Sularında Kirletici Taşınımı</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endParaRPr lang="tr-TR" sz="2200" b="1" dirty="0" smtClean="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18</a:t>
            </a:fld>
            <a:r>
              <a:rPr lang="tr-TR" dirty="0"/>
              <a:t>/30</a:t>
            </a:r>
          </a:p>
        </p:txBody>
      </p:sp>
    </p:spTree>
    <p:extLst>
      <p:ext uri="{BB962C8B-B14F-4D97-AF65-F5344CB8AC3E}">
        <p14:creationId xmlns:p14="http://schemas.microsoft.com/office/powerpoint/2010/main" val="2125901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0" y="1124744"/>
            <a:ext cx="8604250" cy="5256584"/>
          </a:xfrm>
        </p:spPr>
        <p:txBody>
          <a:bodyPr>
            <a:normAutofit lnSpcReduction="10000"/>
          </a:bodyPr>
          <a:lstStyle/>
          <a:p>
            <a:pPr lvl="2" algn="just">
              <a:spcAft>
                <a:spcPts val="600"/>
              </a:spcAft>
              <a:buClr>
                <a:srgbClr val="0000FF"/>
              </a:buClr>
            </a:pPr>
            <a:r>
              <a:rPr lang="tr-TR" sz="2200" b="1" dirty="0" smtClean="0">
                <a:solidFill>
                  <a:srgbClr val="FF0000"/>
                </a:solidFill>
                <a:latin typeface="Arial" pitchFamily="34" charset="0"/>
                <a:cs typeface="Arial" pitchFamily="34" charset="0"/>
              </a:rPr>
              <a:t>Akarsularda </a:t>
            </a:r>
            <a:r>
              <a:rPr lang="tr-TR" sz="2200" b="1" dirty="0">
                <a:solidFill>
                  <a:srgbClr val="FF0000"/>
                </a:solidFill>
                <a:latin typeface="Arial" pitchFamily="34" charset="0"/>
                <a:cs typeface="Arial" pitchFamily="34" charset="0"/>
              </a:rPr>
              <a:t>Kirletici </a:t>
            </a:r>
            <a:r>
              <a:rPr lang="tr-TR" sz="2200" b="1" dirty="0" smtClean="0">
                <a:solidFill>
                  <a:srgbClr val="FF0000"/>
                </a:solidFill>
                <a:latin typeface="Arial" pitchFamily="34" charset="0"/>
                <a:cs typeface="Arial" pitchFamily="34" charset="0"/>
              </a:rPr>
              <a:t>Taşınımı</a:t>
            </a:r>
          </a:p>
          <a:p>
            <a:pPr lvl="2" algn="just">
              <a:spcAft>
                <a:spcPts val="600"/>
              </a:spcAft>
              <a:buClr>
                <a:srgbClr val="0000FF"/>
              </a:buClr>
            </a:pPr>
            <a:r>
              <a:rPr lang="tr-TR" sz="2200" b="1" dirty="0" smtClean="0">
                <a:solidFill>
                  <a:srgbClr val="FF0000"/>
                </a:solidFill>
                <a:latin typeface="Arial" pitchFamily="34" charset="0"/>
                <a:cs typeface="Arial" pitchFamily="34" charset="0"/>
              </a:rPr>
              <a:t>Göl/Sulak </a:t>
            </a:r>
            <a:r>
              <a:rPr lang="tr-TR" sz="2200" b="1" dirty="0">
                <a:solidFill>
                  <a:srgbClr val="FF0000"/>
                </a:solidFill>
                <a:latin typeface="Arial" pitchFamily="34" charset="0"/>
                <a:cs typeface="Arial" pitchFamily="34" charset="0"/>
              </a:rPr>
              <a:t>Alanlar/Baraj Göllerde Kirletici </a:t>
            </a:r>
            <a:r>
              <a:rPr lang="tr-TR" sz="2200" b="1" dirty="0" smtClean="0">
                <a:solidFill>
                  <a:srgbClr val="FF0000"/>
                </a:solidFill>
                <a:latin typeface="Arial" pitchFamily="34" charset="0"/>
                <a:cs typeface="Arial" pitchFamily="34" charset="0"/>
              </a:rPr>
              <a:t>Taşınımı</a:t>
            </a:r>
          </a:p>
          <a:p>
            <a:pPr lvl="2" algn="just">
              <a:spcAft>
                <a:spcPts val="600"/>
              </a:spcAft>
              <a:buClr>
                <a:srgbClr val="0000FF"/>
              </a:buClr>
            </a:pPr>
            <a:r>
              <a:rPr lang="tr-TR" sz="2200" b="1" dirty="0" smtClean="0">
                <a:solidFill>
                  <a:srgbClr val="FF0000"/>
                </a:solidFill>
                <a:latin typeface="Arial" pitchFamily="34" charset="0"/>
                <a:cs typeface="Arial" pitchFamily="34" charset="0"/>
              </a:rPr>
              <a:t>Yeraltı </a:t>
            </a:r>
            <a:r>
              <a:rPr lang="tr-TR" sz="2200" b="1" dirty="0">
                <a:solidFill>
                  <a:srgbClr val="FF0000"/>
                </a:solidFill>
                <a:latin typeface="Arial" pitchFamily="34" charset="0"/>
                <a:cs typeface="Arial" pitchFamily="34" charset="0"/>
              </a:rPr>
              <a:t>Sularında Kirletici </a:t>
            </a:r>
            <a:r>
              <a:rPr lang="tr-TR" sz="2200" b="1" dirty="0" smtClean="0">
                <a:solidFill>
                  <a:srgbClr val="FF0000"/>
                </a:solidFill>
                <a:latin typeface="Arial" pitchFamily="34" charset="0"/>
                <a:cs typeface="Arial" pitchFamily="34" charset="0"/>
              </a:rPr>
              <a:t>Taşınımı</a:t>
            </a:r>
          </a:p>
          <a:p>
            <a:pPr lvl="2" algn="just">
              <a:spcAft>
                <a:spcPts val="600"/>
              </a:spcAft>
              <a:buClr>
                <a:srgbClr val="0000FF"/>
              </a:buClr>
            </a:pPr>
            <a:r>
              <a:rPr lang="tr-TR" sz="2200" b="1" dirty="0" smtClean="0">
                <a:solidFill>
                  <a:srgbClr val="FF0000"/>
                </a:solidFill>
                <a:latin typeface="Arial" pitchFamily="34" charset="0"/>
                <a:cs typeface="Arial" pitchFamily="34" charset="0"/>
              </a:rPr>
              <a:t>Yeraltı </a:t>
            </a:r>
            <a:r>
              <a:rPr lang="tr-TR" sz="2200" b="1" dirty="0">
                <a:solidFill>
                  <a:srgbClr val="FF0000"/>
                </a:solidFill>
                <a:latin typeface="Arial" pitchFamily="34" charset="0"/>
                <a:cs typeface="Arial" pitchFamily="34" charset="0"/>
              </a:rPr>
              <a:t>Sularının </a:t>
            </a:r>
            <a:r>
              <a:rPr lang="tr-TR" sz="2200" b="1" dirty="0" smtClean="0">
                <a:solidFill>
                  <a:srgbClr val="FF0000"/>
                </a:solidFill>
                <a:latin typeface="Arial" pitchFamily="34" charset="0"/>
                <a:cs typeface="Arial" pitchFamily="34" charset="0"/>
              </a:rPr>
              <a:t>Hidrojeolojisi</a:t>
            </a:r>
          </a:p>
          <a:p>
            <a:pPr lvl="2" algn="just">
              <a:spcAft>
                <a:spcPts val="600"/>
              </a:spcAft>
              <a:buClr>
                <a:srgbClr val="0000FF"/>
              </a:buClr>
            </a:pPr>
            <a:r>
              <a:rPr lang="tr-TR" sz="2200" b="1" dirty="0" smtClean="0">
                <a:solidFill>
                  <a:srgbClr val="FF0000"/>
                </a:solidFill>
                <a:latin typeface="Arial" pitchFamily="34" charset="0"/>
                <a:cs typeface="Arial" pitchFamily="34" charset="0"/>
              </a:rPr>
              <a:t>Taşkın Yönetimi </a:t>
            </a:r>
          </a:p>
          <a:p>
            <a:pPr lvl="2" algn="just">
              <a:spcAft>
                <a:spcPts val="600"/>
              </a:spcAft>
              <a:buClr>
                <a:srgbClr val="0000FF"/>
              </a:buClr>
            </a:pPr>
            <a:r>
              <a:rPr lang="tr-TR" sz="2200" b="1" dirty="0" smtClean="0">
                <a:solidFill>
                  <a:srgbClr val="FF0000"/>
                </a:solidFill>
                <a:latin typeface="Arial" pitchFamily="34" charset="0"/>
                <a:cs typeface="Arial" pitchFamily="34" charset="0"/>
              </a:rPr>
              <a:t>Kuraklık Yönetimi</a:t>
            </a:r>
          </a:p>
          <a:p>
            <a:pPr lvl="2" algn="just">
              <a:spcAft>
                <a:spcPts val="600"/>
              </a:spcAft>
              <a:buClr>
                <a:srgbClr val="0000FF"/>
              </a:buClr>
            </a:pPr>
            <a:r>
              <a:rPr lang="tr-TR" sz="2200" b="1" dirty="0">
                <a:solidFill>
                  <a:srgbClr val="FF0000"/>
                </a:solidFill>
                <a:latin typeface="Arial" pitchFamily="34" charset="0"/>
                <a:cs typeface="Arial" pitchFamily="34" charset="0"/>
              </a:rPr>
              <a:t>Havza Yönetimi</a:t>
            </a:r>
          </a:p>
          <a:p>
            <a:pPr lvl="2" algn="just">
              <a:spcAft>
                <a:spcPts val="600"/>
              </a:spcAft>
              <a:buClr>
                <a:srgbClr val="0000FF"/>
              </a:buClr>
            </a:pPr>
            <a:r>
              <a:rPr lang="tr-TR" sz="2200" b="1" dirty="0" smtClean="0">
                <a:solidFill>
                  <a:srgbClr val="FF0000"/>
                </a:solidFill>
                <a:latin typeface="Arial" pitchFamily="34" charset="0"/>
                <a:cs typeface="Arial" pitchFamily="34" charset="0"/>
              </a:rPr>
              <a:t>İçme </a:t>
            </a:r>
            <a:r>
              <a:rPr lang="tr-TR" sz="2200" b="1" dirty="0">
                <a:solidFill>
                  <a:srgbClr val="FF0000"/>
                </a:solidFill>
                <a:latin typeface="Arial" pitchFamily="34" charset="0"/>
                <a:cs typeface="Arial" pitchFamily="34" charset="0"/>
              </a:rPr>
              <a:t>Suyu Havzaları Özel Hüküm Yönetimi</a:t>
            </a:r>
          </a:p>
          <a:p>
            <a:pPr lvl="2" algn="just">
              <a:spcAft>
                <a:spcPts val="600"/>
              </a:spcAft>
              <a:buClr>
                <a:srgbClr val="0000FF"/>
              </a:buClr>
            </a:pPr>
            <a:r>
              <a:rPr lang="tr-TR" sz="2200" b="1" dirty="0" smtClean="0">
                <a:solidFill>
                  <a:srgbClr val="FF0000"/>
                </a:solidFill>
                <a:latin typeface="Arial" pitchFamily="34" charset="0"/>
                <a:cs typeface="Arial" pitchFamily="34" charset="0"/>
              </a:rPr>
              <a:t>Su </a:t>
            </a:r>
            <a:r>
              <a:rPr lang="tr-TR" sz="2200" b="1" dirty="0">
                <a:solidFill>
                  <a:srgbClr val="FF0000"/>
                </a:solidFill>
                <a:latin typeface="Arial" pitchFamily="34" charset="0"/>
                <a:cs typeface="Arial" pitchFamily="34" charset="0"/>
              </a:rPr>
              <a:t>Tahsis Yönetimi</a:t>
            </a:r>
          </a:p>
          <a:p>
            <a:pPr lvl="2" algn="just">
              <a:spcAft>
                <a:spcPts val="600"/>
              </a:spcAft>
              <a:buClr>
                <a:srgbClr val="0000FF"/>
              </a:buClr>
            </a:pPr>
            <a:r>
              <a:rPr lang="tr-TR" sz="2200" b="1" dirty="0" smtClean="0">
                <a:solidFill>
                  <a:srgbClr val="FF0000"/>
                </a:solidFill>
                <a:latin typeface="Arial" pitchFamily="34" charset="0"/>
                <a:cs typeface="Arial" pitchFamily="34" charset="0"/>
              </a:rPr>
              <a:t>Çevresel </a:t>
            </a:r>
            <a:r>
              <a:rPr lang="tr-TR" sz="2200" b="1" dirty="0">
                <a:solidFill>
                  <a:srgbClr val="FF0000"/>
                </a:solidFill>
                <a:latin typeface="Arial" pitchFamily="34" charset="0"/>
                <a:cs typeface="Arial" pitchFamily="34" charset="0"/>
              </a:rPr>
              <a:t>Kalite Standartlarının Belirlenmesi </a:t>
            </a:r>
          </a:p>
          <a:p>
            <a:pPr lvl="2" algn="just">
              <a:spcAft>
                <a:spcPts val="600"/>
              </a:spcAft>
              <a:buClr>
                <a:srgbClr val="0000FF"/>
              </a:buClr>
            </a:pPr>
            <a:r>
              <a:rPr lang="tr-TR" sz="2200" b="1" dirty="0" smtClean="0">
                <a:solidFill>
                  <a:srgbClr val="FF0000"/>
                </a:solidFill>
                <a:latin typeface="Arial" pitchFamily="34" charset="0"/>
                <a:cs typeface="Arial" pitchFamily="34" charset="0"/>
              </a:rPr>
              <a:t>Deşarj </a:t>
            </a:r>
            <a:r>
              <a:rPr lang="tr-TR" sz="2200" b="1" dirty="0">
                <a:solidFill>
                  <a:srgbClr val="FF0000"/>
                </a:solidFill>
                <a:latin typeface="Arial" pitchFamily="34" charset="0"/>
                <a:cs typeface="Arial" pitchFamily="34" charset="0"/>
              </a:rPr>
              <a:t>Standartlarının Belirlenmesi</a:t>
            </a:r>
            <a:endParaRPr lang="tr-TR" sz="2200" b="1" dirty="0" smtClean="0">
              <a:solidFill>
                <a:srgbClr val="FF0000"/>
              </a:solidFill>
              <a:latin typeface="Arial" pitchFamily="34" charset="0"/>
              <a:cs typeface="Arial" pitchFamily="34" charset="0"/>
            </a:endParaRPr>
          </a:p>
          <a:p>
            <a:pPr marL="914400" lvl="2" indent="0" algn="just">
              <a:buClr>
                <a:srgbClr val="0000FF"/>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19</a:t>
            </a:fld>
            <a:r>
              <a:rPr lang="tr-TR" dirty="0"/>
              <a:t>/30</a:t>
            </a:r>
          </a:p>
        </p:txBody>
      </p:sp>
    </p:spTree>
    <p:extLst>
      <p:ext uri="{BB962C8B-B14F-4D97-AF65-F5344CB8AC3E}">
        <p14:creationId xmlns:p14="http://schemas.microsoft.com/office/powerpoint/2010/main" val="178184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395536" y="53752"/>
            <a:ext cx="8229600" cy="1143000"/>
          </a:xfrm>
        </p:spPr>
        <p:txBody>
          <a:bodyPr anchor="ctr"/>
          <a:lstStyle/>
          <a:p>
            <a:r>
              <a:rPr lang="tr-TR" sz="2400" b="1" dirty="0" smtClean="0">
                <a:solidFill>
                  <a:srgbClr val="FF0000"/>
                </a:solidFill>
                <a:latin typeface="Arial" charset="0"/>
                <a:cs typeface="Arial" charset="0"/>
              </a:rPr>
              <a:t>Modelleme Şube Müdürlüğü</a:t>
            </a:r>
            <a:endParaRPr lang="tr-TR" sz="2400" b="1" dirty="0">
              <a:solidFill>
                <a:srgbClr val="FF0000"/>
              </a:solidFill>
              <a:latin typeface="Arial" charset="0"/>
              <a:cs typeface="Arial"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080990728"/>
              </p:ext>
            </p:extLst>
          </p:nvPr>
        </p:nvGraphicFramePr>
        <p:xfrm>
          <a:off x="539552" y="1438032"/>
          <a:ext cx="8352928" cy="4583255"/>
        </p:xfrm>
        <a:graphic>
          <a:graphicData uri="http://schemas.openxmlformats.org/drawingml/2006/table">
            <a:tbl>
              <a:tblPr firstRow="1" bandRow="1">
                <a:tableStyleId>{5C22544A-7EE6-4342-B048-85BDC9FD1C3A}</a:tableStyleId>
              </a:tblPr>
              <a:tblGrid>
                <a:gridCol w="3058695"/>
                <a:gridCol w="2509924"/>
                <a:gridCol w="2784309"/>
              </a:tblGrid>
              <a:tr h="916651">
                <a:tc gridSpan="3">
                  <a:txBody>
                    <a:bodyPr/>
                    <a:lstStyle/>
                    <a:p>
                      <a:pPr algn="ctr"/>
                      <a:r>
                        <a:rPr lang="tr-TR" sz="2400" dirty="0" smtClean="0">
                          <a:solidFill>
                            <a:schemeClr val="tx1"/>
                          </a:solidFill>
                        </a:rPr>
                        <a:t>Modelleme Şube Müdürlüğü Personeli</a:t>
                      </a:r>
                      <a:endParaRPr lang="tr-TR" sz="2400" dirty="0">
                        <a:solidFill>
                          <a:schemeClr val="tx1"/>
                        </a:solidFill>
                      </a:endParaRPr>
                    </a:p>
                  </a:txBody>
                  <a:tcPr anchor="ctr"/>
                </a:tc>
                <a:tc hMerge="1">
                  <a:txBody>
                    <a:bodyPr/>
                    <a:lstStyle/>
                    <a:p>
                      <a:endParaRPr lang="tr-TR" dirty="0"/>
                    </a:p>
                  </a:txBody>
                  <a:tcPr/>
                </a:tc>
                <a:tc hMerge="1">
                  <a:txBody>
                    <a:bodyPr/>
                    <a:lstStyle/>
                    <a:p>
                      <a:endParaRPr lang="tr-TR" dirty="0"/>
                    </a:p>
                  </a:txBody>
                  <a:tcPr/>
                </a:tc>
              </a:tr>
              <a:tr h="916651">
                <a:tc>
                  <a:txBody>
                    <a:bodyPr/>
                    <a:lstStyle/>
                    <a:p>
                      <a:pPr algn="ctr"/>
                      <a:r>
                        <a:rPr lang="tr-TR" b="1" dirty="0" smtClean="0"/>
                        <a:t>Selçuk COŞKUN</a:t>
                      </a:r>
                      <a:endParaRPr lang="tr-TR" b="1" dirty="0"/>
                    </a:p>
                  </a:txBody>
                  <a:tcPr anchor="ctr"/>
                </a:tc>
                <a:tc>
                  <a:txBody>
                    <a:bodyPr/>
                    <a:lstStyle/>
                    <a:p>
                      <a:pPr algn="ctr"/>
                      <a:r>
                        <a:rPr lang="tr-TR" dirty="0" smtClean="0"/>
                        <a:t>Şube Müdür</a:t>
                      </a:r>
                      <a:r>
                        <a:rPr lang="tr-TR" baseline="0" dirty="0" smtClean="0"/>
                        <a:t> V.</a:t>
                      </a:r>
                      <a:endParaRPr lang="tr-TR" dirty="0"/>
                    </a:p>
                  </a:txBody>
                  <a:tcPr anchor="ctr"/>
                </a:tc>
                <a:tc>
                  <a:txBody>
                    <a:bodyPr/>
                    <a:lstStyle/>
                    <a:p>
                      <a:pPr algn="ctr"/>
                      <a:endParaRPr lang="tr-TR" dirty="0"/>
                    </a:p>
                  </a:txBody>
                  <a:tcPr anchor="ctr"/>
                </a:tc>
              </a:tr>
              <a:tr h="916651">
                <a:tc>
                  <a:txBody>
                    <a:bodyPr/>
                    <a:lstStyle/>
                    <a:p>
                      <a:pPr algn="ctr"/>
                      <a:r>
                        <a:rPr lang="tr-TR" b="1" dirty="0" smtClean="0"/>
                        <a:t>Alper UĞURLUOĞLU</a:t>
                      </a:r>
                      <a:endParaRPr lang="tr-TR" b="1" dirty="0"/>
                    </a:p>
                  </a:txBody>
                  <a:tcPr anchor="ctr"/>
                </a:tc>
                <a:tc>
                  <a:txBody>
                    <a:bodyPr/>
                    <a:lstStyle/>
                    <a:p>
                      <a:pPr algn="ctr"/>
                      <a:r>
                        <a:rPr lang="tr-TR" dirty="0" smtClean="0"/>
                        <a:t>Uzman Yrd.</a:t>
                      </a:r>
                      <a:endParaRPr lang="tr-TR" dirty="0"/>
                    </a:p>
                  </a:txBody>
                  <a:tcPr anchor="ctr"/>
                </a:tc>
                <a:tc>
                  <a:txBody>
                    <a:bodyPr/>
                    <a:lstStyle/>
                    <a:p>
                      <a:pPr algn="ctr"/>
                      <a:endParaRPr lang="tr-TR" dirty="0"/>
                    </a:p>
                  </a:txBody>
                  <a:tcPr anchor="ctr"/>
                </a:tc>
              </a:tr>
              <a:tr h="916651">
                <a:tc>
                  <a:txBody>
                    <a:bodyPr/>
                    <a:lstStyle/>
                    <a:p>
                      <a:pPr algn="ctr"/>
                      <a:r>
                        <a:rPr lang="tr-TR" b="1" dirty="0" smtClean="0"/>
                        <a:t>Gizem</a:t>
                      </a:r>
                      <a:r>
                        <a:rPr lang="tr-TR" b="1" baseline="0" dirty="0" smtClean="0"/>
                        <a:t> KIYMAZ</a:t>
                      </a:r>
                      <a:endParaRPr lang="tr-TR" b="1" dirty="0"/>
                    </a:p>
                  </a:txBody>
                  <a:tcPr anchor="ctr"/>
                </a:tc>
                <a:tc>
                  <a:txBody>
                    <a:bodyPr/>
                    <a:lstStyle/>
                    <a:p>
                      <a:pPr algn="ctr"/>
                      <a:r>
                        <a:rPr lang="tr-TR" dirty="0" smtClean="0"/>
                        <a:t>Uzman Yrd.</a:t>
                      </a:r>
                      <a:endParaRPr lang="tr-TR" dirty="0"/>
                    </a:p>
                  </a:txBody>
                  <a:tcPr anchor="ctr"/>
                </a:tc>
                <a:tc>
                  <a:txBody>
                    <a:bodyPr/>
                    <a:lstStyle/>
                    <a:p>
                      <a:pPr algn="ctr"/>
                      <a:endParaRPr lang="tr-TR" dirty="0"/>
                    </a:p>
                  </a:txBody>
                  <a:tcPr anchor="ctr"/>
                </a:tc>
              </a:tr>
              <a:tr h="916651">
                <a:tc>
                  <a:txBody>
                    <a:bodyPr/>
                    <a:lstStyle/>
                    <a:p>
                      <a:pPr algn="ctr"/>
                      <a:r>
                        <a:rPr lang="tr-TR" b="1" dirty="0" smtClean="0"/>
                        <a:t>Ayfer ÖZDEMİR</a:t>
                      </a:r>
                      <a:endParaRPr lang="tr-TR" b="1" dirty="0"/>
                    </a:p>
                  </a:txBody>
                  <a:tcPr anchor="ctr"/>
                </a:tc>
                <a:tc>
                  <a:txBody>
                    <a:bodyPr/>
                    <a:lstStyle/>
                    <a:p>
                      <a:pPr algn="ctr"/>
                      <a:r>
                        <a:rPr lang="tr-TR" dirty="0" smtClean="0"/>
                        <a:t>Yük.</a:t>
                      </a:r>
                      <a:r>
                        <a:rPr lang="tr-TR" baseline="0" dirty="0" smtClean="0"/>
                        <a:t> Mühendis</a:t>
                      </a:r>
                      <a:endParaRPr lang="tr-TR" dirty="0"/>
                    </a:p>
                  </a:txBody>
                  <a:tcPr anchor="ctr"/>
                </a:tc>
                <a:tc>
                  <a:txBody>
                    <a:bodyPr/>
                    <a:lstStyle/>
                    <a:p>
                      <a:pPr algn="ctr"/>
                      <a:endParaRPr lang="tr-TR" dirty="0"/>
                    </a:p>
                  </a:txBody>
                  <a:tcPr anchor="ctr"/>
                </a:tc>
              </a:tr>
            </a:tbl>
          </a:graphicData>
        </a:graphic>
      </p:graphicFrame>
      <p:pic>
        <p:nvPicPr>
          <p:cNvPr id="3" name="Picture 2" descr="C:\Users\augurluoglu\Desktop\hamile-barbie-ve-bebe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221088"/>
            <a:ext cx="1096038"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182" y="5106017"/>
            <a:ext cx="920186" cy="91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40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252536" y="1340768"/>
            <a:ext cx="9145016" cy="5256584"/>
          </a:xfrm>
        </p:spPr>
        <p:txBody>
          <a:bodyPr>
            <a:normAutofit lnSpcReduction="10000"/>
          </a:bodyPr>
          <a:lstStyle/>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 Alt Çalışma Grupları aşağıdaki şekilde oluşturulmuştur.</a:t>
            </a:r>
            <a:endParaRPr lang="tr-TR" sz="2400" b="1" dirty="0">
              <a:solidFill>
                <a:srgbClr val="0000FF"/>
              </a:solidFill>
              <a:latin typeface="Arial" pitchFamily="34" charset="0"/>
              <a:cs typeface="Arial" pitchFamily="34" charset="0"/>
            </a:endParaRPr>
          </a:p>
          <a:p>
            <a:pPr marL="0" lvl="0" indent="0">
              <a:buNone/>
            </a:pPr>
            <a:endParaRPr lang="tr-TR" sz="1600" dirty="0"/>
          </a:p>
          <a:p>
            <a:pPr marL="1346200" lvl="2" indent="-446088" algn="just">
              <a:buClr>
                <a:srgbClr val="0000FF"/>
              </a:buClr>
            </a:pPr>
            <a:r>
              <a:rPr lang="tr-TR" sz="2200" b="1" u="sng" dirty="0" smtClean="0">
                <a:solidFill>
                  <a:srgbClr val="FF0000"/>
                </a:solidFill>
                <a:latin typeface="Arial" pitchFamily="34" charset="0"/>
                <a:cs typeface="Arial" pitchFamily="34" charset="0"/>
              </a:rPr>
              <a:t>Akarsu/Kıyı </a:t>
            </a:r>
            <a:r>
              <a:rPr lang="tr-TR" sz="2200" b="1" u="sng" dirty="0">
                <a:solidFill>
                  <a:srgbClr val="FF0000"/>
                </a:solidFill>
                <a:latin typeface="Arial" pitchFamily="34" charset="0"/>
                <a:cs typeface="Arial" pitchFamily="34" charset="0"/>
              </a:rPr>
              <a:t>ve Geçiş Suları </a:t>
            </a:r>
            <a:r>
              <a:rPr lang="tr-TR" sz="2200" b="1" i="1" dirty="0">
                <a:solidFill>
                  <a:srgbClr val="0000FF"/>
                </a:solidFill>
                <a:latin typeface="Arial" pitchFamily="34" charset="0"/>
                <a:cs typeface="Arial" pitchFamily="34" charset="0"/>
              </a:rPr>
              <a:t>Kalitesi/Ekolojisi</a:t>
            </a:r>
            <a:r>
              <a:rPr lang="tr-TR" sz="2200" b="1" dirty="0">
                <a:solidFill>
                  <a:srgbClr val="FF0000"/>
                </a:solidFill>
                <a:latin typeface="Arial" pitchFamily="34" charset="0"/>
                <a:cs typeface="Arial" pitchFamily="34" charset="0"/>
              </a:rPr>
              <a:t> Teknik Alt Çalışma </a:t>
            </a:r>
            <a:r>
              <a:rPr lang="tr-TR" sz="2200" b="1" dirty="0" smtClean="0">
                <a:solidFill>
                  <a:srgbClr val="FF0000"/>
                </a:solidFill>
                <a:latin typeface="Arial" pitchFamily="34" charset="0"/>
                <a:cs typeface="Arial" pitchFamily="34" charset="0"/>
              </a:rPr>
              <a:t>Grubu</a:t>
            </a:r>
          </a:p>
          <a:p>
            <a:pPr marL="1346200" lvl="2" indent="-446088" algn="just">
              <a:buClr>
                <a:srgbClr val="0000FF"/>
              </a:buClr>
            </a:pPr>
            <a:endParaRPr lang="tr-TR" sz="2200" b="1" dirty="0">
              <a:solidFill>
                <a:srgbClr val="FF0000"/>
              </a:solidFill>
              <a:latin typeface="Arial" pitchFamily="34" charset="0"/>
              <a:cs typeface="Arial" pitchFamily="34" charset="0"/>
            </a:endParaRPr>
          </a:p>
          <a:p>
            <a:pPr marL="1346200" lvl="2" indent="-446088" algn="just">
              <a:buClr>
                <a:srgbClr val="0000FF"/>
              </a:buClr>
            </a:pPr>
            <a:r>
              <a:rPr lang="tr-TR" sz="2200" b="1" u="sng" dirty="0">
                <a:solidFill>
                  <a:srgbClr val="FF0000"/>
                </a:solidFill>
                <a:latin typeface="Arial" pitchFamily="34" charset="0"/>
                <a:cs typeface="Arial" pitchFamily="34" charset="0"/>
              </a:rPr>
              <a:t>Akarsu/Kıyı ve Geçiş Suları </a:t>
            </a:r>
            <a:r>
              <a:rPr lang="tr-TR" sz="2200" b="1" i="1" dirty="0">
                <a:solidFill>
                  <a:srgbClr val="0000FF"/>
                </a:solidFill>
                <a:latin typeface="Arial" pitchFamily="34" charset="0"/>
                <a:cs typeface="Arial" pitchFamily="34" charset="0"/>
              </a:rPr>
              <a:t>Hidrolojisi/Hidrodinamiği</a:t>
            </a:r>
            <a:r>
              <a:rPr lang="tr-TR" sz="2200" b="1" dirty="0">
                <a:solidFill>
                  <a:srgbClr val="FF0000"/>
                </a:solidFill>
                <a:latin typeface="Arial" pitchFamily="34" charset="0"/>
                <a:cs typeface="Arial" pitchFamily="34" charset="0"/>
              </a:rPr>
              <a:t> Teknik Alt Çalışma </a:t>
            </a:r>
            <a:r>
              <a:rPr lang="tr-TR" sz="2200" b="1" dirty="0" smtClean="0">
                <a:solidFill>
                  <a:srgbClr val="FF0000"/>
                </a:solidFill>
                <a:latin typeface="Arial" pitchFamily="34" charset="0"/>
                <a:cs typeface="Arial" pitchFamily="34" charset="0"/>
              </a:rPr>
              <a:t>Grubu</a:t>
            </a:r>
          </a:p>
          <a:p>
            <a:pPr marL="1346200" lvl="2" indent="-446088" algn="just">
              <a:buClr>
                <a:srgbClr val="0000FF"/>
              </a:buClr>
            </a:pPr>
            <a:endParaRPr lang="tr-TR" sz="2200" b="1" dirty="0">
              <a:solidFill>
                <a:srgbClr val="FF0000"/>
              </a:solidFill>
              <a:latin typeface="Arial" pitchFamily="34" charset="0"/>
              <a:cs typeface="Arial" pitchFamily="34" charset="0"/>
            </a:endParaRPr>
          </a:p>
          <a:p>
            <a:pPr marL="1346200" lvl="2" indent="-446088" algn="just">
              <a:buClr>
                <a:srgbClr val="0000FF"/>
              </a:buClr>
            </a:pPr>
            <a:r>
              <a:rPr lang="tr-TR" sz="2200" b="1" u="sng" dirty="0">
                <a:solidFill>
                  <a:srgbClr val="FF0000"/>
                </a:solidFill>
                <a:latin typeface="Arial" pitchFamily="34" charset="0"/>
                <a:cs typeface="Arial" pitchFamily="34" charset="0"/>
              </a:rPr>
              <a:t>Yeraltı Suyu </a:t>
            </a:r>
            <a:r>
              <a:rPr lang="tr-TR" sz="2200" b="1" i="1" dirty="0">
                <a:solidFill>
                  <a:srgbClr val="0000FF"/>
                </a:solidFill>
                <a:latin typeface="Arial" pitchFamily="34" charset="0"/>
                <a:cs typeface="Arial" pitchFamily="34" charset="0"/>
              </a:rPr>
              <a:t>Kalitesi ve Hidrolojisi/Hidrodinamiği </a:t>
            </a:r>
            <a:r>
              <a:rPr lang="tr-TR" sz="2200" b="1" dirty="0">
                <a:solidFill>
                  <a:srgbClr val="FF0000"/>
                </a:solidFill>
                <a:latin typeface="Arial" pitchFamily="34" charset="0"/>
                <a:cs typeface="Arial" pitchFamily="34" charset="0"/>
              </a:rPr>
              <a:t>Teknik Alt Çalışma Grubu </a:t>
            </a:r>
            <a:endParaRPr lang="tr-TR" sz="2200" b="1" dirty="0" smtClean="0">
              <a:solidFill>
                <a:srgbClr val="FF0000"/>
              </a:solidFill>
              <a:latin typeface="Arial" pitchFamily="34" charset="0"/>
              <a:cs typeface="Arial" pitchFamily="34" charset="0"/>
            </a:endParaRPr>
          </a:p>
          <a:p>
            <a:pPr marL="1346200" lvl="2" indent="-446088" algn="just">
              <a:buClr>
                <a:srgbClr val="0000FF"/>
              </a:buClr>
            </a:pPr>
            <a:endParaRPr lang="tr-TR" sz="2200" b="1" dirty="0">
              <a:solidFill>
                <a:srgbClr val="FF0000"/>
              </a:solidFill>
              <a:latin typeface="Arial" pitchFamily="34" charset="0"/>
              <a:cs typeface="Arial" pitchFamily="34" charset="0"/>
            </a:endParaRPr>
          </a:p>
          <a:p>
            <a:pPr marL="1346200" lvl="2" indent="-446088" algn="just">
              <a:buClr>
                <a:srgbClr val="0000FF"/>
              </a:buClr>
            </a:pPr>
            <a:r>
              <a:rPr lang="tr-TR" sz="2200" b="1" u="sng" dirty="0">
                <a:solidFill>
                  <a:srgbClr val="FF0000"/>
                </a:solidFill>
                <a:latin typeface="Arial" pitchFamily="34" charset="0"/>
                <a:cs typeface="Arial" pitchFamily="34" charset="0"/>
              </a:rPr>
              <a:t>Taşkın Risk Yönetimi </a:t>
            </a:r>
            <a:r>
              <a:rPr lang="tr-TR" sz="2200" b="1" dirty="0">
                <a:solidFill>
                  <a:srgbClr val="FF0000"/>
                </a:solidFill>
                <a:latin typeface="Arial" pitchFamily="34" charset="0"/>
                <a:cs typeface="Arial" pitchFamily="34" charset="0"/>
              </a:rPr>
              <a:t>Teknik Alt Çalışma </a:t>
            </a:r>
            <a:r>
              <a:rPr lang="tr-TR" sz="2200" b="1" dirty="0" smtClean="0">
                <a:solidFill>
                  <a:srgbClr val="FF0000"/>
                </a:solidFill>
                <a:latin typeface="Arial" pitchFamily="34" charset="0"/>
                <a:cs typeface="Arial" pitchFamily="34" charset="0"/>
              </a:rPr>
              <a:t>Grubu</a:t>
            </a:r>
          </a:p>
          <a:p>
            <a:pPr lvl="2" algn="just">
              <a:buClr>
                <a:srgbClr val="0000FF"/>
              </a:buClr>
            </a:pP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20</a:t>
            </a:fld>
            <a:r>
              <a:rPr lang="tr-TR" dirty="0"/>
              <a:t>/30</a:t>
            </a:r>
          </a:p>
        </p:txBody>
      </p:sp>
    </p:spTree>
    <p:extLst>
      <p:ext uri="{BB962C8B-B14F-4D97-AF65-F5344CB8AC3E}">
        <p14:creationId xmlns:p14="http://schemas.microsoft.com/office/powerpoint/2010/main" val="2144013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0" y="1124744"/>
            <a:ext cx="8856538" cy="5256584"/>
          </a:xfrm>
        </p:spPr>
        <p:txBody>
          <a:bodyPr>
            <a:normAutofit lnSpcReduction="10000"/>
          </a:bodyPr>
          <a:lstStyle/>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Alt Çalışma Grupları Teknik Gruplar ile Planlama ve Politik Analiz Grupları olmak üzere 2 ayrı şekilde oluşturulmuştur.</a:t>
            </a:r>
          </a:p>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Teknik Gruplar:</a:t>
            </a:r>
            <a:endParaRPr lang="tr-TR" sz="2400" b="1" dirty="0">
              <a:solidFill>
                <a:srgbClr val="0000FF"/>
              </a:solidFill>
              <a:latin typeface="Arial" pitchFamily="34" charset="0"/>
              <a:cs typeface="Arial" pitchFamily="34" charset="0"/>
            </a:endParaRPr>
          </a:p>
          <a:p>
            <a:pPr marL="0" lvl="0" indent="0">
              <a:buNone/>
            </a:pPr>
            <a:endParaRPr lang="tr-TR" sz="1600" dirty="0"/>
          </a:p>
          <a:p>
            <a:pPr lvl="2" algn="just">
              <a:spcBef>
                <a:spcPts val="0"/>
              </a:spcBef>
              <a:buClr>
                <a:srgbClr val="0000FF"/>
              </a:buClr>
            </a:pPr>
            <a:r>
              <a:rPr lang="tr-TR" sz="2200" b="1" dirty="0" smtClean="0">
                <a:solidFill>
                  <a:srgbClr val="FF0000"/>
                </a:solidFill>
                <a:latin typeface="Arial" pitchFamily="34" charset="0"/>
                <a:cs typeface="Arial" pitchFamily="34" charset="0"/>
              </a:rPr>
              <a:t>Hidroloji</a:t>
            </a:r>
          </a:p>
          <a:p>
            <a:pPr lvl="2" algn="just">
              <a:spcBef>
                <a:spcPts val="0"/>
              </a:spcBef>
              <a:buClr>
                <a:srgbClr val="0000FF"/>
              </a:buClr>
            </a:pPr>
            <a:endParaRPr lang="tr-TR" sz="2200" b="1" dirty="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Akarsular ve Göller</a:t>
            </a:r>
          </a:p>
          <a:p>
            <a:pPr lvl="2" algn="just">
              <a:spcBef>
                <a:spcPts val="0"/>
              </a:spcBef>
              <a:buClr>
                <a:srgbClr val="0000FF"/>
              </a:buClr>
            </a:pPr>
            <a:endParaRPr lang="tr-TR" sz="2200" b="1" dirty="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Kıyı Suları</a:t>
            </a:r>
          </a:p>
          <a:p>
            <a:pPr lvl="2" algn="just">
              <a:spcBef>
                <a:spcPts val="0"/>
              </a:spcBef>
              <a:buClr>
                <a:srgbClr val="0000FF"/>
              </a:buClr>
            </a:pPr>
            <a:endParaRPr lang="tr-TR" sz="2200" b="1" dirty="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Su Kalitesi ve Ekolojisi (Akarsular, göller ve kıyı suları)</a:t>
            </a:r>
          </a:p>
          <a:p>
            <a:pPr lvl="2" algn="just">
              <a:spcBef>
                <a:spcPts val="0"/>
              </a:spcBef>
              <a:buClr>
                <a:srgbClr val="0000FF"/>
              </a:buClr>
            </a:pPr>
            <a:endParaRPr lang="tr-TR" sz="2200" b="1" dirty="0" smtClean="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Yeraltı Suları</a:t>
            </a: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21</a:t>
            </a:fld>
            <a:r>
              <a:rPr lang="tr-TR" dirty="0"/>
              <a:t>/30</a:t>
            </a:r>
          </a:p>
        </p:txBody>
      </p:sp>
    </p:spTree>
    <p:extLst>
      <p:ext uri="{BB962C8B-B14F-4D97-AF65-F5344CB8AC3E}">
        <p14:creationId xmlns:p14="http://schemas.microsoft.com/office/powerpoint/2010/main" val="148038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107504" y="1268760"/>
            <a:ext cx="8856538" cy="5256584"/>
          </a:xfrm>
        </p:spPr>
        <p:txBody>
          <a:bodyPr/>
          <a:lstStyle/>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Politik Analiz Grupları: </a:t>
            </a:r>
          </a:p>
          <a:p>
            <a:pPr marL="830263" indent="-457200" algn="just">
              <a:buClr>
                <a:srgbClr val="FF0000"/>
              </a:buClr>
              <a:buFont typeface="Wingdings" panose="05000000000000000000" pitchFamily="2" charset="2"/>
              <a:buChar char="ü"/>
            </a:pPr>
            <a:endParaRPr lang="tr-TR" sz="1600" dirty="0"/>
          </a:p>
          <a:p>
            <a:pPr lvl="2" algn="just">
              <a:buClr>
                <a:srgbClr val="0000FF"/>
              </a:buClr>
            </a:pPr>
            <a:r>
              <a:rPr lang="tr-TR" sz="2200" b="1" dirty="0" smtClean="0">
                <a:solidFill>
                  <a:srgbClr val="FF0000"/>
                </a:solidFill>
                <a:latin typeface="Arial" pitchFamily="34" charset="0"/>
                <a:cs typeface="Arial" pitchFamily="34" charset="0"/>
              </a:rPr>
              <a:t>Taşkın Yönetimi</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Kuraklık Yönetimi</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Su Tahsis Yönetimi</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İçme Suyu Havzaları Özel Hüküm Yönetimi</a:t>
            </a:r>
          </a:p>
          <a:p>
            <a:pPr lvl="2" algn="just">
              <a:buClr>
                <a:srgbClr val="0000FF"/>
              </a:buClr>
            </a:pPr>
            <a:endParaRPr lang="tr-TR" sz="2200" b="1" dirty="0" smtClean="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Nehir Havzası Yönetimi</a:t>
            </a: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22</a:t>
            </a:fld>
            <a:r>
              <a:rPr lang="tr-TR" dirty="0"/>
              <a:t>/30</a:t>
            </a:r>
          </a:p>
        </p:txBody>
      </p:sp>
    </p:spTree>
    <p:extLst>
      <p:ext uri="{BB962C8B-B14F-4D97-AF65-F5344CB8AC3E}">
        <p14:creationId xmlns:p14="http://schemas.microsoft.com/office/powerpoint/2010/main" val="3725164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4" name="Dikdörtgen 3"/>
          <p:cNvSpPr/>
          <p:nvPr/>
        </p:nvSpPr>
        <p:spPr>
          <a:xfrm>
            <a:off x="251520" y="1124744"/>
            <a:ext cx="8784530" cy="4450449"/>
          </a:xfrm>
          <a:prstGeom prst="rect">
            <a:avLst/>
          </a:prstGeom>
        </p:spPr>
        <p:txBody>
          <a:bodyPr wrap="square">
            <a:spAutoFit/>
          </a:bodyPr>
          <a:lstStyle/>
          <a:p>
            <a:pPr algn="just">
              <a:spcBef>
                <a:spcPct val="20000"/>
              </a:spcBef>
            </a:pPr>
            <a:r>
              <a:rPr lang="tr-TR" sz="2400" b="1" dirty="0">
                <a:solidFill>
                  <a:srgbClr val="0000FF"/>
                </a:solidFill>
                <a:latin typeface="Arial" pitchFamily="34" charset="0"/>
                <a:cs typeface="Arial" pitchFamily="34" charset="0"/>
              </a:rPr>
              <a:t>MODEP toplam dört temel matristen </a:t>
            </a:r>
            <a:r>
              <a:rPr lang="tr-TR" sz="2400" b="1" dirty="0" smtClean="0">
                <a:solidFill>
                  <a:srgbClr val="0000FF"/>
                </a:solidFill>
                <a:latin typeface="Arial" pitchFamily="34" charset="0"/>
                <a:cs typeface="Arial" pitchFamily="34" charset="0"/>
              </a:rPr>
              <a:t>oluşmaktadır </a:t>
            </a:r>
            <a:r>
              <a:rPr lang="tr-TR" sz="2400" b="1" dirty="0" smtClean="0">
                <a:solidFill>
                  <a:srgbClr val="0000FF"/>
                </a:solidFill>
                <a:latin typeface="Arial" pitchFamily="34" charset="0"/>
                <a:cs typeface="Arial" pitchFamily="34" charset="0"/>
                <a:sym typeface="Wingdings" panose="05000000000000000000" pitchFamily="2" charset="2"/>
              </a:rPr>
              <a:t></a:t>
            </a:r>
            <a:endParaRPr lang="tr-TR" sz="2400" b="1" dirty="0" smtClean="0">
              <a:solidFill>
                <a:srgbClr val="0000FF"/>
              </a:solidFill>
              <a:latin typeface="Arial" pitchFamily="34" charset="0"/>
              <a:cs typeface="Arial" pitchFamily="34" charset="0"/>
            </a:endParaRPr>
          </a:p>
          <a:p>
            <a:pPr algn="just">
              <a:spcBef>
                <a:spcPct val="20000"/>
              </a:spcBef>
            </a:pPr>
            <a:endParaRPr lang="tr-TR" sz="2400" b="1" dirty="0">
              <a:solidFill>
                <a:srgbClr val="0000FF"/>
              </a:solidFill>
              <a:latin typeface="Arial" pitchFamily="34" charset="0"/>
              <a:cs typeface="Arial" pitchFamily="34" charset="0"/>
            </a:endParaRPr>
          </a:p>
          <a:p>
            <a:pPr lvl="0" algn="just">
              <a:spcBef>
                <a:spcPct val="20000"/>
              </a:spcBef>
            </a:pPr>
            <a:r>
              <a:rPr lang="tr-TR" sz="2400" b="1" i="1" u="sng" dirty="0">
                <a:solidFill>
                  <a:srgbClr val="FF0000"/>
                </a:solidFill>
                <a:latin typeface="Arial" pitchFamily="34" charset="0"/>
                <a:cs typeface="Arial" pitchFamily="34" charset="0"/>
              </a:rPr>
              <a:t>1 </a:t>
            </a:r>
            <a:r>
              <a:rPr lang="tr-TR" sz="2400" b="1" i="1" u="sng" dirty="0" err="1">
                <a:solidFill>
                  <a:srgbClr val="FF0000"/>
                </a:solidFill>
                <a:latin typeface="Arial" pitchFamily="34" charset="0"/>
                <a:cs typeface="Arial" pitchFamily="34" charset="0"/>
              </a:rPr>
              <a:t>No’lu</a:t>
            </a:r>
            <a:r>
              <a:rPr lang="tr-TR" sz="2400" b="1" i="1" u="sng" dirty="0">
                <a:solidFill>
                  <a:srgbClr val="FF0000"/>
                </a:solidFill>
                <a:latin typeface="Arial" pitchFamily="34" charset="0"/>
                <a:cs typeface="Arial" pitchFamily="34" charset="0"/>
              </a:rPr>
              <a:t> </a:t>
            </a:r>
            <a:r>
              <a:rPr lang="tr-TR" sz="2400" b="1" i="1" u="sng" dirty="0" err="1">
                <a:solidFill>
                  <a:srgbClr val="FF0000"/>
                </a:solidFill>
                <a:latin typeface="Arial" pitchFamily="34" charset="0"/>
                <a:cs typeface="Arial" pitchFamily="34" charset="0"/>
              </a:rPr>
              <a:t>Matris’te</a:t>
            </a:r>
            <a:r>
              <a:rPr lang="tr-TR" sz="2400" b="1" dirty="0">
                <a:solidFill>
                  <a:srgbClr val="FF0000"/>
                </a:solidFill>
                <a:latin typeface="Arial" pitchFamily="34" charset="0"/>
                <a:cs typeface="Arial" pitchFamily="34" charset="0"/>
              </a:rPr>
              <a:t>, Su Yönetimi Genel Müdürlüğü’ndeki teknik birimler tarafından çalışılmakta olan konular ve bu konularda yürütülecek modelleme başlıkları </a:t>
            </a:r>
            <a:r>
              <a:rPr lang="tr-TR" sz="2400" b="1" dirty="0" smtClean="0">
                <a:solidFill>
                  <a:srgbClr val="FF0000"/>
                </a:solidFill>
                <a:latin typeface="Arial" pitchFamily="34" charset="0"/>
                <a:cs typeface="Arial" pitchFamily="34" charset="0"/>
              </a:rPr>
              <a:t>gösterilmektedir.</a:t>
            </a:r>
            <a:r>
              <a:rPr lang="tr-TR" sz="2400" b="1" dirty="0">
                <a:solidFill>
                  <a:srgbClr val="0000FF"/>
                </a:solidFill>
                <a:latin typeface="Arial" pitchFamily="34" charset="0"/>
                <a:cs typeface="Arial" pitchFamily="34" charset="0"/>
              </a:rPr>
              <a:t> </a:t>
            </a:r>
            <a:endParaRPr lang="tr-TR" sz="2400" b="1" dirty="0" smtClean="0">
              <a:solidFill>
                <a:srgbClr val="0000FF"/>
              </a:solidFill>
              <a:latin typeface="Arial" pitchFamily="34" charset="0"/>
              <a:cs typeface="Arial" pitchFamily="34" charset="0"/>
            </a:endParaRPr>
          </a:p>
          <a:p>
            <a:pPr lvl="0" algn="just">
              <a:spcBef>
                <a:spcPct val="20000"/>
              </a:spcBef>
            </a:pPr>
            <a:endParaRPr lang="tr-TR" sz="2400" b="1" dirty="0">
              <a:solidFill>
                <a:srgbClr val="0000FF"/>
              </a:solidFill>
              <a:latin typeface="Arial" pitchFamily="34" charset="0"/>
              <a:cs typeface="Arial" pitchFamily="34" charset="0"/>
            </a:endParaRPr>
          </a:p>
          <a:p>
            <a:pPr lvl="0" algn="just">
              <a:spcBef>
                <a:spcPct val="20000"/>
              </a:spcBef>
            </a:pPr>
            <a:r>
              <a:rPr lang="tr-TR" sz="2400" b="1" i="1" u="sng" dirty="0">
                <a:solidFill>
                  <a:srgbClr val="0000FF"/>
                </a:solidFill>
                <a:latin typeface="Arial" pitchFamily="34" charset="0"/>
                <a:cs typeface="Arial" pitchFamily="34" charset="0"/>
              </a:rPr>
              <a:t>2 </a:t>
            </a:r>
            <a:r>
              <a:rPr lang="tr-TR" sz="2400" b="1" i="1" u="sng" dirty="0" err="1">
                <a:solidFill>
                  <a:srgbClr val="0000FF"/>
                </a:solidFill>
                <a:latin typeface="Arial" pitchFamily="34" charset="0"/>
                <a:cs typeface="Arial" pitchFamily="34" charset="0"/>
              </a:rPr>
              <a:t>No’lu</a:t>
            </a:r>
            <a:r>
              <a:rPr lang="tr-TR" sz="2400" b="1" i="1" u="sng" dirty="0">
                <a:solidFill>
                  <a:srgbClr val="0000FF"/>
                </a:solidFill>
                <a:latin typeface="Arial" pitchFamily="34" charset="0"/>
                <a:cs typeface="Arial" pitchFamily="34" charset="0"/>
              </a:rPr>
              <a:t> </a:t>
            </a:r>
            <a:r>
              <a:rPr lang="tr-TR" sz="2400" b="1" i="1" u="sng" dirty="0" err="1">
                <a:solidFill>
                  <a:srgbClr val="0000FF"/>
                </a:solidFill>
                <a:latin typeface="Arial" pitchFamily="34" charset="0"/>
                <a:cs typeface="Arial" pitchFamily="34" charset="0"/>
              </a:rPr>
              <a:t>Matris’te</a:t>
            </a:r>
            <a:r>
              <a:rPr lang="tr-TR" sz="2400" b="1" dirty="0">
                <a:solidFill>
                  <a:srgbClr val="0000FF"/>
                </a:solidFill>
                <a:latin typeface="Arial" pitchFamily="34" charset="0"/>
                <a:cs typeface="Arial" pitchFamily="34" charset="0"/>
              </a:rPr>
              <a:t>, Su Yönetimi Genel Müdürlüğü’ndeki teknik birimler tarafından çalışılmakta olan konular ve bu konularda çalışan teknik alt çalışma grupları </a:t>
            </a:r>
            <a:r>
              <a:rPr lang="tr-TR" sz="2400" b="1" dirty="0" smtClean="0">
                <a:solidFill>
                  <a:srgbClr val="0000FF"/>
                </a:solidFill>
                <a:latin typeface="Arial" pitchFamily="34" charset="0"/>
                <a:cs typeface="Arial" pitchFamily="34" charset="0"/>
              </a:rPr>
              <a:t>gösterilmektedir.</a:t>
            </a:r>
            <a:r>
              <a:rPr lang="tr-TR" sz="2400" b="1" dirty="0">
                <a:solidFill>
                  <a:srgbClr val="0000FF"/>
                </a:solidFill>
                <a:latin typeface="Arial" pitchFamily="34" charset="0"/>
                <a:cs typeface="Arial" pitchFamily="34" charset="0"/>
              </a:rPr>
              <a:t> </a:t>
            </a:r>
          </a:p>
        </p:txBody>
      </p:sp>
      <p:sp>
        <p:nvSpPr>
          <p:cNvPr id="3" name="Slayt Numarası Yer Tutucusu 2"/>
          <p:cNvSpPr>
            <a:spLocks noGrp="1"/>
          </p:cNvSpPr>
          <p:nvPr>
            <p:ph type="sldNum" sz="quarter" idx="12"/>
          </p:nvPr>
        </p:nvSpPr>
        <p:spPr/>
        <p:txBody>
          <a:bodyPr/>
          <a:lstStyle/>
          <a:p>
            <a:pPr>
              <a:defRPr/>
            </a:pPr>
            <a:fld id="{65C8A1A7-C67D-4615-B2B4-F0B5EABE7FFA}" type="slidenum">
              <a:rPr lang="tr-TR" smtClean="0"/>
              <a:pPr>
                <a:defRPr/>
              </a:pPr>
              <a:t>23</a:t>
            </a:fld>
            <a:r>
              <a:rPr lang="tr-TR" dirty="0"/>
              <a:t>/30</a:t>
            </a:r>
          </a:p>
        </p:txBody>
      </p:sp>
    </p:spTree>
    <p:extLst>
      <p:ext uri="{BB962C8B-B14F-4D97-AF65-F5344CB8AC3E}">
        <p14:creationId xmlns:p14="http://schemas.microsoft.com/office/powerpoint/2010/main" val="1551468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4" name="Dikdörtgen 3"/>
          <p:cNvSpPr/>
          <p:nvPr/>
        </p:nvSpPr>
        <p:spPr>
          <a:xfrm>
            <a:off x="179512" y="1772816"/>
            <a:ext cx="8784530" cy="3637919"/>
          </a:xfrm>
          <a:prstGeom prst="rect">
            <a:avLst/>
          </a:prstGeom>
        </p:spPr>
        <p:txBody>
          <a:bodyPr wrap="square">
            <a:spAutoFit/>
          </a:bodyPr>
          <a:lstStyle/>
          <a:p>
            <a:pPr algn="just">
              <a:spcBef>
                <a:spcPct val="20000"/>
              </a:spcBef>
            </a:pPr>
            <a:r>
              <a:rPr lang="tr-TR" sz="2400" b="1" i="1" u="sng" dirty="0" smtClean="0">
                <a:solidFill>
                  <a:srgbClr val="FF0000"/>
                </a:solidFill>
                <a:latin typeface="Arial" pitchFamily="34" charset="0"/>
                <a:cs typeface="Arial" pitchFamily="34" charset="0"/>
              </a:rPr>
              <a:t>3 </a:t>
            </a:r>
            <a:r>
              <a:rPr lang="tr-TR" sz="2400" b="1" i="1" u="sng" dirty="0" err="1">
                <a:solidFill>
                  <a:srgbClr val="FF0000"/>
                </a:solidFill>
                <a:latin typeface="Arial" pitchFamily="34" charset="0"/>
                <a:cs typeface="Arial" pitchFamily="34" charset="0"/>
              </a:rPr>
              <a:t>No’lu</a:t>
            </a:r>
            <a:r>
              <a:rPr lang="tr-TR" sz="2400" b="1" i="1" u="sng" dirty="0">
                <a:solidFill>
                  <a:srgbClr val="FF0000"/>
                </a:solidFill>
                <a:latin typeface="Arial" pitchFamily="34" charset="0"/>
                <a:cs typeface="Arial" pitchFamily="34" charset="0"/>
              </a:rPr>
              <a:t> </a:t>
            </a:r>
            <a:r>
              <a:rPr lang="tr-TR" sz="2400" b="1" i="1" u="sng" dirty="0" err="1">
                <a:solidFill>
                  <a:srgbClr val="FF0000"/>
                </a:solidFill>
                <a:latin typeface="Arial" pitchFamily="34" charset="0"/>
                <a:cs typeface="Arial" pitchFamily="34" charset="0"/>
              </a:rPr>
              <a:t>Matris’te</a:t>
            </a:r>
            <a:r>
              <a:rPr lang="tr-TR" sz="2400" b="1" dirty="0">
                <a:solidFill>
                  <a:srgbClr val="FF0000"/>
                </a:solidFill>
                <a:latin typeface="Arial" pitchFamily="34" charset="0"/>
                <a:cs typeface="Arial" pitchFamily="34" charset="0"/>
              </a:rPr>
              <a:t>, Su Yönetimi Genel Müdürlüğü’ndeki teknik birimler tarafından kullanılacak modeller ve modelleri kullanacak olan alt çalışma grupları </a:t>
            </a:r>
            <a:r>
              <a:rPr lang="tr-TR" sz="2400" b="1" dirty="0" smtClean="0">
                <a:solidFill>
                  <a:srgbClr val="FF0000"/>
                </a:solidFill>
                <a:latin typeface="Arial" pitchFamily="34" charset="0"/>
                <a:cs typeface="Arial" pitchFamily="34" charset="0"/>
              </a:rPr>
              <a:t>gösterilmektedir.</a:t>
            </a:r>
            <a:endParaRPr lang="tr-TR" sz="2400" b="1" dirty="0">
              <a:solidFill>
                <a:srgbClr val="FF0000"/>
              </a:solidFill>
              <a:latin typeface="Arial" pitchFamily="34" charset="0"/>
              <a:cs typeface="Arial" pitchFamily="34" charset="0"/>
            </a:endParaRPr>
          </a:p>
          <a:p>
            <a:pPr algn="just">
              <a:spcBef>
                <a:spcPct val="20000"/>
              </a:spcBef>
            </a:pPr>
            <a:r>
              <a:rPr lang="tr-TR" sz="2400" b="1" dirty="0">
                <a:solidFill>
                  <a:srgbClr val="0000FF"/>
                </a:solidFill>
                <a:latin typeface="Arial" pitchFamily="34" charset="0"/>
                <a:cs typeface="Arial" pitchFamily="34" charset="0"/>
              </a:rPr>
              <a:t> </a:t>
            </a:r>
          </a:p>
          <a:p>
            <a:pPr lvl="0" algn="just">
              <a:spcBef>
                <a:spcPct val="20000"/>
              </a:spcBef>
            </a:pPr>
            <a:r>
              <a:rPr lang="tr-TR" sz="2400" b="1" i="1" u="sng" dirty="0">
                <a:solidFill>
                  <a:srgbClr val="0000FF"/>
                </a:solidFill>
                <a:latin typeface="Arial" pitchFamily="34" charset="0"/>
                <a:cs typeface="Arial" pitchFamily="34" charset="0"/>
              </a:rPr>
              <a:t>4 </a:t>
            </a:r>
            <a:r>
              <a:rPr lang="tr-TR" sz="2400" b="1" i="1" u="sng" dirty="0" err="1">
                <a:solidFill>
                  <a:srgbClr val="0000FF"/>
                </a:solidFill>
                <a:latin typeface="Arial" pitchFamily="34" charset="0"/>
                <a:cs typeface="Arial" pitchFamily="34" charset="0"/>
              </a:rPr>
              <a:t>No’lu</a:t>
            </a:r>
            <a:r>
              <a:rPr lang="tr-TR" sz="2400" b="1" i="1" u="sng" dirty="0">
                <a:solidFill>
                  <a:srgbClr val="0000FF"/>
                </a:solidFill>
                <a:latin typeface="Arial" pitchFamily="34" charset="0"/>
                <a:cs typeface="Arial" pitchFamily="34" charset="0"/>
              </a:rPr>
              <a:t> </a:t>
            </a:r>
            <a:r>
              <a:rPr lang="tr-TR" sz="2400" b="1" i="1" u="sng" dirty="0" err="1">
                <a:solidFill>
                  <a:srgbClr val="0000FF"/>
                </a:solidFill>
                <a:latin typeface="Arial" pitchFamily="34" charset="0"/>
                <a:cs typeface="Arial" pitchFamily="34" charset="0"/>
              </a:rPr>
              <a:t>Matris’te</a:t>
            </a:r>
            <a:r>
              <a:rPr lang="tr-TR" sz="2400" b="1" dirty="0">
                <a:solidFill>
                  <a:srgbClr val="0000FF"/>
                </a:solidFill>
                <a:latin typeface="Arial" pitchFamily="34" charset="0"/>
                <a:cs typeface="Arial" pitchFamily="34" charset="0"/>
              </a:rPr>
              <a:t>, Su Yönetimi Genel Müdürlüğü’ndeki kullanılmakta olan modeller ve bu modelleri kullanan çalışma grupları </a:t>
            </a:r>
            <a:r>
              <a:rPr lang="tr-TR" sz="2400" b="1" dirty="0" smtClean="0">
                <a:solidFill>
                  <a:srgbClr val="0000FF"/>
                </a:solidFill>
                <a:latin typeface="Arial" pitchFamily="34" charset="0"/>
                <a:cs typeface="Arial" pitchFamily="34" charset="0"/>
              </a:rPr>
              <a:t>gösterilmektedir. </a:t>
            </a:r>
            <a:r>
              <a:rPr lang="tr-TR" sz="2400" b="1" dirty="0">
                <a:solidFill>
                  <a:srgbClr val="0000FF"/>
                </a:solidFill>
                <a:latin typeface="Arial" pitchFamily="34" charset="0"/>
                <a:cs typeface="Arial" pitchFamily="34" charset="0"/>
              </a:rPr>
              <a:t> </a:t>
            </a:r>
            <a:endParaRPr lang="tr-TR" sz="2400" b="1" dirty="0" smtClean="0">
              <a:solidFill>
                <a:srgbClr val="0000FF"/>
              </a:solidFill>
              <a:latin typeface="Arial" pitchFamily="34" charset="0"/>
              <a:cs typeface="Arial" pitchFamily="34" charset="0"/>
            </a:endParaRPr>
          </a:p>
          <a:p>
            <a:pPr lvl="0" algn="just">
              <a:spcBef>
                <a:spcPct val="20000"/>
              </a:spcBef>
            </a:pPr>
            <a:endParaRPr lang="tr-TR" sz="2400" b="1" dirty="0">
              <a:solidFill>
                <a:srgbClr val="0000FF"/>
              </a:solidFill>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pPr>
              <a:defRPr/>
            </a:pPr>
            <a:fld id="{65C8A1A7-C67D-4615-B2B4-F0B5EABE7FFA}" type="slidenum">
              <a:rPr lang="tr-TR" smtClean="0"/>
              <a:pPr>
                <a:defRPr/>
              </a:pPr>
              <a:t>24</a:t>
            </a:fld>
            <a:r>
              <a:rPr lang="tr-TR" dirty="0"/>
              <a:t>/30</a:t>
            </a:r>
          </a:p>
        </p:txBody>
      </p:sp>
    </p:spTree>
    <p:extLst>
      <p:ext uri="{BB962C8B-B14F-4D97-AF65-F5344CB8AC3E}">
        <p14:creationId xmlns:p14="http://schemas.microsoft.com/office/powerpoint/2010/main" val="3164045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 (1 NO’LU MATRİS)</a:t>
            </a:r>
          </a:p>
        </p:txBody>
      </p:sp>
      <p:sp>
        <p:nvSpPr>
          <p:cNvPr id="3" name="2 İçerik Yer Tutucusu"/>
          <p:cNvSpPr>
            <a:spLocks noGrp="1"/>
          </p:cNvSpPr>
          <p:nvPr>
            <p:ph idx="1"/>
          </p:nvPr>
        </p:nvSpPr>
        <p:spPr>
          <a:xfrm>
            <a:off x="179512" y="1124744"/>
            <a:ext cx="8856538" cy="5256584"/>
          </a:xfrm>
        </p:spPr>
        <p:txBody>
          <a:bodyPr/>
          <a:lstStyle/>
          <a:p>
            <a:pPr marL="0" indent="0" algn="just">
              <a:buClr>
                <a:srgbClr val="FF0000"/>
              </a:buClr>
              <a:buNone/>
            </a:pPr>
            <a:endParaRPr lang="tr-TR" sz="2000" b="1" dirty="0" smtClean="0">
              <a:solidFill>
                <a:srgbClr val="0000FF"/>
              </a:solidFill>
              <a:latin typeface="Arial" pitchFamily="34" charset="0"/>
              <a:cs typeface="Arial" pitchFamily="34" charset="0"/>
            </a:endParaRPr>
          </a:p>
          <a:p>
            <a:pPr marL="0" indent="0" algn="just">
              <a:buClr>
                <a:srgbClr val="FF0000"/>
              </a:buClr>
              <a:buNone/>
            </a:pPr>
            <a:r>
              <a:rPr lang="tr-TR" sz="2000" b="1" dirty="0" smtClean="0">
                <a:solidFill>
                  <a:srgbClr val="0000FF"/>
                </a:solidFill>
                <a:latin typeface="Arial" pitchFamily="34" charset="0"/>
                <a:cs typeface="Arial" pitchFamily="34" charset="0"/>
              </a:rPr>
              <a:t> </a:t>
            </a:r>
          </a:p>
          <a:p>
            <a:pPr marL="0" indent="0" algn="just">
              <a:buClr>
                <a:srgbClr val="FF0000"/>
              </a:buClr>
              <a:buNone/>
            </a:pPr>
            <a:endParaRPr lang="tr-TR" sz="2000" b="1" dirty="0">
              <a:solidFill>
                <a:srgbClr val="0000FF"/>
              </a:solidFill>
              <a:latin typeface="Arial" pitchFamily="34" charset="0"/>
              <a:cs typeface="Arial" pitchFamily="34" charset="0"/>
            </a:endParaRPr>
          </a:p>
          <a:p>
            <a:pPr marL="0" indent="0" algn="ctr">
              <a:buClr>
                <a:srgbClr val="FF0000"/>
              </a:buClr>
              <a:buNone/>
            </a:pPr>
            <a:r>
              <a:rPr lang="tr-TR" sz="2000" b="1" dirty="0" smtClean="0">
                <a:solidFill>
                  <a:srgbClr val="0000FF"/>
                </a:solidFill>
                <a:latin typeface="Arial" pitchFamily="34" charset="0"/>
                <a:cs typeface="Arial" pitchFamily="34" charset="0"/>
              </a:rPr>
              <a:t>				</a:t>
            </a:r>
            <a:endParaRPr lang="tr-TR" sz="2000" b="1" dirty="0">
              <a:solidFill>
                <a:srgbClr val="0000FF"/>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085943" cy="54445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25</a:t>
            </a:fld>
            <a:r>
              <a:rPr lang="tr-TR" dirty="0"/>
              <a:t>/30</a:t>
            </a:r>
          </a:p>
        </p:txBody>
      </p:sp>
    </p:spTree>
    <p:extLst>
      <p:ext uri="{BB962C8B-B14F-4D97-AF65-F5344CB8AC3E}">
        <p14:creationId xmlns:p14="http://schemas.microsoft.com/office/powerpoint/2010/main" val="510467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 (2 NO’LU MATRİS)</a:t>
            </a:r>
          </a:p>
        </p:txBody>
      </p:sp>
      <p:sp>
        <p:nvSpPr>
          <p:cNvPr id="3" name="2 İçerik Yer Tutucusu"/>
          <p:cNvSpPr>
            <a:spLocks noGrp="1"/>
          </p:cNvSpPr>
          <p:nvPr>
            <p:ph idx="1"/>
          </p:nvPr>
        </p:nvSpPr>
        <p:spPr>
          <a:xfrm>
            <a:off x="179512" y="1124744"/>
            <a:ext cx="8856538" cy="5256584"/>
          </a:xfrm>
        </p:spPr>
        <p:txBody>
          <a:bodyPr/>
          <a:lstStyle/>
          <a:p>
            <a:pPr marL="0" indent="0" algn="just">
              <a:buClr>
                <a:srgbClr val="FF0000"/>
              </a:buClr>
              <a:buNone/>
            </a:pPr>
            <a:endParaRPr lang="tr-TR" sz="2000" b="1" dirty="0" smtClean="0">
              <a:solidFill>
                <a:srgbClr val="0000FF"/>
              </a:solidFill>
              <a:latin typeface="Arial" pitchFamily="34" charset="0"/>
              <a:cs typeface="Arial" pitchFamily="34" charset="0"/>
            </a:endParaRPr>
          </a:p>
          <a:p>
            <a:pPr marL="0" indent="0" algn="just">
              <a:buClr>
                <a:srgbClr val="FF0000"/>
              </a:buClr>
              <a:buNone/>
            </a:pPr>
            <a:r>
              <a:rPr lang="tr-TR" sz="2000" b="1" dirty="0" smtClean="0">
                <a:solidFill>
                  <a:srgbClr val="0000FF"/>
                </a:solidFill>
                <a:latin typeface="Arial" pitchFamily="34" charset="0"/>
                <a:cs typeface="Arial" pitchFamily="34" charset="0"/>
              </a:rPr>
              <a:t> </a:t>
            </a:r>
          </a:p>
          <a:p>
            <a:pPr marL="0" indent="0" algn="just">
              <a:buClr>
                <a:srgbClr val="FF0000"/>
              </a:buClr>
              <a:buNone/>
            </a:pPr>
            <a:endParaRPr lang="tr-TR" sz="2000" b="1" dirty="0">
              <a:solidFill>
                <a:srgbClr val="0000FF"/>
              </a:solidFill>
              <a:latin typeface="Arial" pitchFamily="34" charset="0"/>
              <a:cs typeface="Arial" pitchFamily="34" charset="0"/>
            </a:endParaRPr>
          </a:p>
          <a:p>
            <a:pPr marL="0" indent="0" algn="ctr">
              <a:buClr>
                <a:srgbClr val="FF0000"/>
              </a:buClr>
              <a:buNone/>
            </a:pPr>
            <a:r>
              <a:rPr lang="tr-TR" sz="2000" b="1" dirty="0" smtClean="0">
                <a:solidFill>
                  <a:srgbClr val="0000FF"/>
                </a:solidFill>
                <a:latin typeface="Arial" pitchFamily="34" charset="0"/>
                <a:cs typeface="Arial" pitchFamily="34" charset="0"/>
              </a:rPr>
              <a:t>				</a:t>
            </a:r>
            <a:endParaRPr lang="tr-TR" sz="2000" b="1" dirty="0">
              <a:solidFill>
                <a:srgbClr val="0000FF"/>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132856"/>
            <a:ext cx="9104807" cy="26796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26</a:t>
            </a:fld>
            <a:r>
              <a:rPr lang="tr-TR" dirty="0"/>
              <a:t>/30</a:t>
            </a:r>
          </a:p>
        </p:txBody>
      </p:sp>
    </p:spTree>
    <p:extLst>
      <p:ext uri="{BB962C8B-B14F-4D97-AF65-F5344CB8AC3E}">
        <p14:creationId xmlns:p14="http://schemas.microsoft.com/office/powerpoint/2010/main" val="2140957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 (3 NO’LU MATRİS)</a:t>
            </a:r>
          </a:p>
        </p:txBody>
      </p:sp>
      <p:sp>
        <p:nvSpPr>
          <p:cNvPr id="3" name="2 İçerik Yer Tutucusu"/>
          <p:cNvSpPr>
            <a:spLocks noGrp="1"/>
          </p:cNvSpPr>
          <p:nvPr>
            <p:ph idx="1"/>
          </p:nvPr>
        </p:nvSpPr>
        <p:spPr>
          <a:xfrm>
            <a:off x="179512" y="1124744"/>
            <a:ext cx="8856538" cy="5256584"/>
          </a:xfrm>
        </p:spPr>
        <p:txBody>
          <a:bodyPr/>
          <a:lstStyle/>
          <a:p>
            <a:pPr marL="0" indent="0" algn="just">
              <a:buClr>
                <a:srgbClr val="FF0000"/>
              </a:buClr>
              <a:buNone/>
            </a:pPr>
            <a:endParaRPr lang="tr-TR" sz="2000" b="1" dirty="0" smtClean="0">
              <a:solidFill>
                <a:srgbClr val="0000FF"/>
              </a:solidFill>
              <a:latin typeface="Arial" pitchFamily="34" charset="0"/>
              <a:cs typeface="Arial" pitchFamily="34" charset="0"/>
            </a:endParaRPr>
          </a:p>
          <a:p>
            <a:pPr marL="0" indent="0" algn="just">
              <a:buClr>
                <a:srgbClr val="FF0000"/>
              </a:buClr>
              <a:buNone/>
            </a:pPr>
            <a:r>
              <a:rPr lang="tr-TR" sz="2000" b="1" dirty="0" smtClean="0">
                <a:solidFill>
                  <a:srgbClr val="0000FF"/>
                </a:solidFill>
                <a:latin typeface="Arial" pitchFamily="34" charset="0"/>
                <a:cs typeface="Arial" pitchFamily="34" charset="0"/>
              </a:rPr>
              <a:t> </a:t>
            </a:r>
          </a:p>
          <a:p>
            <a:pPr marL="0" indent="0" algn="just">
              <a:buClr>
                <a:srgbClr val="FF0000"/>
              </a:buClr>
              <a:buNone/>
            </a:pPr>
            <a:endParaRPr lang="tr-TR" sz="2000" b="1" dirty="0">
              <a:solidFill>
                <a:srgbClr val="0000FF"/>
              </a:solidFill>
              <a:latin typeface="Arial" pitchFamily="34" charset="0"/>
              <a:cs typeface="Arial" pitchFamily="34" charset="0"/>
            </a:endParaRPr>
          </a:p>
          <a:p>
            <a:pPr marL="0" indent="0" algn="ctr">
              <a:buClr>
                <a:srgbClr val="FF0000"/>
              </a:buClr>
              <a:buNone/>
            </a:pPr>
            <a:r>
              <a:rPr lang="tr-TR" sz="2000" b="1" dirty="0" smtClean="0">
                <a:solidFill>
                  <a:srgbClr val="0000FF"/>
                </a:solidFill>
                <a:latin typeface="Arial" pitchFamily="34" charset="0"/>
                <a:cs typeface="Arial" pitchFamily="34" charset="0"/>
              </a:rPr>
              <a:t>				</a:t>
            </a:r>
            <a:endParaRPr lang="tr-TR" sz="2000" b="1" dirty="0">
              <a:solidFill>
                <a:srgbClr val="0000FF"/>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1" y="1988840"/>
            <a:ext cx="9144000" cy="26354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27</a:t>
            </a:fld>
            <a:r>
              <a:rPr lang="tr-TR" dirty="0"/>
              <a:t>/30</a:t>
            </a:r>
          </a:p>
        </p:txBody>
      </p:sp>
    </p:spTree>
    <p:extLst>
      <p:ext uri="{BB962C8B-B14F-4D97-AF65-F5344CB8AC3E}">
        <p14:creationId xmlns:p14="http://schemas.microsoft.com/office/powerpoint/2010/main" val="1550266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 (4 NO’LU MATRİS)</a:t>
            </a:r>
          </a:p>
        </p:txBody>
      </p:sp>
      <p:sp>
        <p:nvSpPr>
          <p:cNvPr id="3" name="2 İçerik Yer Tutucusu"/>
          <p:cNvSpPr>
            <a:spLocks noGrp="1"/>
          </p:cNvSpPr>
          <p:nvPr>
            <p:ph idx="1"/>
          </p:nvPr>
        </p:nvSpPr>
        <p:spPr>
          <a:xfrm>
            <a:off x="179512" y="1124744"/>
            <a:ext cx="8856538" cy="5256584"/>
          </a:xfrm>
        </p:spPr>
        <p:txBody>
          <a:bodyPr/>
          <a:lstStyle/>
          <a:p>
            <a:pPr marL="0" indent="0" algn="just">
              <a:buClr>
                <a:srgbClr val="FF0000"/>
              </a:buClr>
              <a:buNone/>
            </a:pPr>
            <a:endParaRPr lang="tr-TR" sz="2000" b="1" dirty="0" smtClean="0">
              <a:solidFill>
                <a:srgbClr val="0000FF"/>
              </a:solidFill>
              <a:latin typeface="Arial" pitchFamily="34" charset="0"/>
              <a:cs typeface="Arial" pitchFamily="34" charset="0"/>
            </a:endParaRPr>
          </a:p>
          <a:p>
            <a:pPr marL="0" indent="0" algn="just">
              <a:buClr>
                <a:srgbClr val="FF0000"/>
              </a:buClr>
              <a:buNone/>
            </a:pPr>
            <a:r>
              <a:rPr lang="tr-TR" sz="2000" b="1" dirty="0" smtClean="0">
                <a:solidFill>
                  <a:srgbClr val="0000FF"/>
                </a:solidFill>
                <a:latin typeface="Arial" pitchFamily="34" charset="0"/>
                <a:cs typeface="Arial" pitchFamily="34" charset="0"/>
              </a:rPr>
              <a:t> </a:t>
            </a:r>
          </a:p>
          <a:p>
            <a:pPr marL="0" indent="0" algn="just">
              <a:buClr>
                <a:srgbClr val="FF0000"/>
              </a:buClr>
              <a:buNone/>
            </a:pPr>
            <a:endParaRPr lang="tr-TR" sz="2000" b="1" dirty="0">
              <a:solidFill>
                <a:srgbClr val="0000FF"/>
              </a:solidFill>
              <a:latin typeface="Arial" pitchFamily="34" charset="0"/>
              <a:cs typeface="Arial" pitchFamily="34" charset="0"/>
            </a:endParaRPr>
          </a:p>
          <a:p>
            <a:pPr marL="0" indent="0" algn="ctr">
              <a:buClr>
                <a:srgbClr val="FF0000"/>
              </a:buClr>
              <a:buNone/>
            </a:pPr>
            <a:r>
              <a:rPr lang="tr-TR" sz="2000" b="1" dirty="0" smtClean="0">
                <a:solidFill>
                  <a:srgbClr val="0000FF"/>
                </a:solidFill>
                <a:latin typeface="Arial" pitchFamily="34" charset="0"/>
                <a:cs typeface="Arial" pitchFamily="34" charset="0"/>
              </a:rPr>
              <a:t>				</a:t>
            </a:r>
            <a:endParaRPr lang="tr-TR" sz="2000" b="1" dirty="0">
              <a:solidFill>
                <a:srgbClr val="0000FF"/>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6"/>
            <a:ext cx="9144000" cy="45977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28</a:t>
            </a:fld>
            <a:r>
              <a:rPr lang="tr-TR" dirty="0"/>
              <a:t>/30</a:t>
            </a:r>
          </a:p>
        </p:txBody>
      </p:sp>
    </p:spTree>
    <p:extLst>
      <p:ext uri="{BB962C8B-B14F-4D97-AF65-F5344CB8AC3E}">
        <p14:creationId xmlns:p14="http://schemas.microsoft.com/office/powerpoint/2010/main" val="2637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Dikdörtgen"/>
          <p:cNvSpPr/>
          <p:nvPr/>
        </p:nvSpPr>
        <p:spPr>
          <a:xfrm>
            <a:off x="539552" y="1196752"/>
            <a:ext cx="7848872" cy="504056"/>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00FF"/>
                </a:solidFill>
              </a:rPr>
              <a:t> </a:t>
            </a:r>
            <a:r>
              <a:rPr lang="tr-TR" sz="2400" b="1" dirty="0" smtClean="0">
                <a:solidFill>
                  <a:srgbClr val="0000FF"/>
                </a:solidFill>
              </a:rPr>
              <a:t>2014 - 2017</a:t>
            </a:r>
            <a:endParaRPr lang="tr-TR" sz="2400" dirty="0"/>
          </a:p>
        </p:txBody>
      </p:sp>
      <p:sp>
        <p:nvSpPr>
          <p:cNvPr id="12" name="Dikdörtgen 11"/>
          <p:cNvSpPr/>
          <p:nvPr/>
        </p:nvSpPr>
        <p:spPr>
          <a:xfrm>
            <a:off x="611560" y="2492896"/>
            <a:ext cx="5328592" cy="2431435"/>
          </a:xfrm>
          <a:prstGeom prst="rect">
            <a:avLst/>
          </a:prstGeom>
        </p:spPr>
        <p:txBody>
          <a:bodyPr wrap="square">
            <a:spAutoFit/>
          </a:bodyPr>
          <a:lstStyle/>
          <a:p>
            <a:endParaRPr lang="tr-TR" sz="800" b="1" dirty="0" smtClean="0"/>
          </a:p>
          <a:p>
            <a:r>
              <a:rPr lang="tr-TR" b="1" dirty="0" smtClean="0">
                <a:solidFill>
                  <a:srgbClr val="0000FF"/>
                </a:solidFill>
              </a:rPr>
              <a:t>        </a:t>
            </a:r>
          </a:p>
          <a:p>
            <a:r>
              <a:rPr lang="tr-TR" dirty="0"/>
              <a:t> </a:t>
            </a:r>
            <a:endParaRPr lang="tr-TR" dirty="0" smtClean="0"/>
          </a:p>
          <a:p>
            <a:pPr algn="ctr"/>
            <a:endParaRPr lang="tr-TR" b="1" u="sng" dirty="0" smtClean="0">
              <a:solidFill>
                <a:srgbClr val="0000FF"/>
              </a:solidFill>
            </a:endParaRPr>
          </a:p>
          <a:p>
            <a:pPr algn="ctr"/>
            <a:endParaRPr lang="tr-TR" b="1" u="sng" dirty="0">
              <a:solidFill>
                <a:srgbClr val="0000FF"/>
              </a:solidFill>
            </a:endParaRPr>
          </a:p>
          <a:p>
            <a:pPr marL="285750" lvl="0" indent="-285750">
              <a:buFont typeface="Wingdings" panose="05000000000000000000" pitchFamily="2" charset="2"/>
              <a:buChar char="ü"/>
            </a:pPr>
            <a:r>
              <a:rPr lang="tr-TR" dirty="0">
                <a:solidFill>
                  <a:srgbClr val="FF0000"/>
                </a:solidFill>
              </a:rPr>
              <a:t>Model kültürünün oluşturulması</a:t>
            </a:r>
          </a:p>
          <a:p>
            <a:pPr marL="285750" lvl="0" indent="-285750">
              <a:buFont typeface="Wingdings" panose="05000000000000000000" pitchFamily="2" charset="2"/>
              <a:buChar char="ü"/>
            </a:pPr>
            <a:r>
              <a:rPr lang="tr-TR" dirty="0">
                <a:solidFill>
                  <a:srgbClr val="FF0000"/>
                </a:solidFill>
              </a:rPr>
              <a:t>Modelleri tanıma          </a:t>
            </a:r>
          </a:p>
          <a:p>
            <a:pPr marL="285750" lvl="0" indent="-285750">
              <a:buFont typeface="Wingdings" panose="05000000000000000000" pitchFamily="2" charset="2"/>
              <a:buChar char="ü"/>
            </a:pPr>
            <a:r>
              <a:rPr lang="tr-TR" dirty="0">
                <a:solidFill>
                  <a:srgbClr val="FF0000"/>
                </a:solidFill>
              </a:rPr>
              <a:t>Proje bazlı model kullanım çalışmaları</a:t>
            </a:r>
          </a:p>
          <a:p>
            <a:pPr marL="285750" lvl="0" indent="-285750">
              <a:buFont typeface="Wingdings" panose="05000000000000000000" pitchFamily="2" charset="2"/>
              <a:buChar char="ü"/>
            </a:pPr>
            <a:r>
              <a:rPr lang="tr-TR" dirty="0">
                <a:solidFill>
                  <a:srgbClr val="FF0000"/>
                </a:solidFill>
              </a:rPr>
              <a:t>Yoğun model kullanım eğitimleri </a:t>
            </a:r>
            <a:endParaRPr lang="tr-TR" sz="800" dirty="0"/>
          </a:p>
        </p:txBody>
      </p:sp>
      <p:sp>
        <p:nvSpPr>
          <p:cNvPr id="15" name="1 Başlık"/>
          <p:cNvSpPr>
            <a:spLocks noGrp="1"/>
          </p:cNvSpPr>
          <p:nvPr>
            <p:ph type="title"/>
          </p:nvPr>
        </p:nvSpPr>
        <p:spPr>
          <a:xfrm>
            <a:off x="457200" y="44624"/>
            <a:ext cx="8229600" cy="850106"/>
          </a:xfrm>
        </p:spPr>
        <p:txBody>
          <a:bodyPr>
            <a:normAutofit fontScale="90000"/>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Su Kaynaklarını Modelleme</a:t>
            </a:r>
            <a:br>
              <a:rPr lang="tr-TR" sz="2800" b="1" kern="0" spc="50" dirty="0" smtClean="0">
                <a:ln w="11430"/>
                <a:solidFill>
                  <a:srgbClr val="FF0000"/>
                </a:solidFill>
                <a:effectLst>
                  <a:outerShdw blurRad="76200" dist="50800" dir="5400000" algn="tl" rotWithShape="0">
                    <a:srgbClr val="000000">
                      <a:alpha val="65000"/>
                    </a:srgbClr>
                  </a:outerShdw>
                </a:effectLst>
                <a:latin typeface="Arial"/>
              </a:rPr>
            </a:b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Konusunda Yol Haritası</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1" name="10 Sağ Ayraç"/>
          <p:cNvSpPr/>
          <p:nvPr/>
        </p:nvSpPr>
        <p:spPr>
          <a:xfrm>
            <a:off x="5292080" y="3789040"/>
            <a:ext cx="216024" cy="1224136"/>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13 Metin kutusu"/>
          <p:cNvSpPr txBox="1"/>
          <p:nvPr/>
        </p:nvSpPr>
        <p:spPr>
          <a:xfrm>
            <a:off x="5868144" y="3429000"/>
            <a:ext cx="2520280" cy="2031325"/>
          </a:xfrm>
          <a:prstGeom prst="rect">
            <a:avLst/>
          </a:prstGeom>
          <a:noFill/>
          <a:ln>
            <a:solidFill>
              <a:srgbClr val="008000"/>
            </a:solidFill>
          </a:ln>
        </p:spPr>
        <p:txBody>
          <a:bodyPr wrap="square" rtlCol="0">
            <a:spAutoFit/>
          </a:bodyPr>
          <a:lstStyle/>
          <a:p>
            <a:pPr algn="ctr"/>
            <a:r>
              <a:rPr lang="tr-TR" dirty="0" smtClean="0"/>
              <a:t>Genel Müdürlük içerisinde her birim kendi içinde bu çalışmaları Modelleme Şube Müdürlüğü Koordinasyonunda yürütecektir.</a:t>
            </a:r>
            <a:endParaRPr lang="tr-TR" dirty="0"/>
          </a:p>
        </p:txBody>
      </p:sp>
      <p:sp>
        <p:nvSpPr>
          <p:cNvPr id="16" name="15 Metin kutusu"/>
          <p:cNvSpPr txBox="1"/>
          <p:nvPr/>
        </p:nvSpPr>
        <p:spPr>
          <a:xfrm>
            <a:off x="3275856" y="2204864"/>
            <a:ext cx="2376264" cy="369332"/>
          </a:xfrm>
          <a:prstGeom prst="rect">
            <a:avLst/>
          </a:prstGeom>
          <a:noFill/>
        </p:spPr>
        <p:txBody>
          <a:bodyPr wrap="square" rtlCol="0">
            <a:spAutoFit/>
          </a:bodyPr>
          <a:lstStyle/>
          <a:p>
            <a:r>
              <a:rPr lang="tr-TR" b="1" u="sng" dirty="0" smtClean="0">
                <a:solidFill>
                  <a:srgbClr val="0000FF"/>
                </a:solidFill>
              </a:rPr>
              <a:t>MODEL KULLANIMI</a:t>
            </a:r>
            <a:endParaRPr lang="tr-TR" dirty="0"/>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29</a:t>
            </a:fld>
            <a:r>
              <a:rPr lang="tr-TR" dirty="0"/>
              <a:t>/30</a:t>
            </a:r>
          </a:p>
        </p:txBody>
      </p:sp>
    </p:spTree>
    <p:extLst>
      <p:ext uri="{BB962C8B-B14F-4D97-AF65-F5344CB8AC3E}">
        <p14:creationId xmlns:p14="http://schemas.microsoft.com/office/powerpoint/2010/main" val="2419358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395536" y="53752"/>
            <a:ext cx="8229600" cy="1143000"/>
          </a:xfrm>
        </p:spPr>
        <p:txBody>
          <a:bodyPr anchor="ctr"/>
          <a:lstStyle/>
          <a:p>
            <a:r>
              <a:rPr lang="tr-TR" sz="2400" b="1" dirty="0" smtClean="0">
                <a:solidFill>
                  <a:srgbClr val="FF0000"/>
                </a:solidFill>
                <a:latin typeface="Arial" charset="0"/>
                <a:cs typeface="Arial" charset="0"/>
              </a:rPr>
              <a:t>Modelleme Şube Müdürlüğünün Görevleri</a:t>
            </a:r>
            <a:endParaRPr lang="tr-TR" sz="2400" b="1" dirty="0">
              <a:solidFill>
                <a:srgbClr val="FF0000"/>
              </a:solidFill>
              <a:latin typeface="Arial" charset="0"/>
              <a:cs typeface="Arial" charset="0"/>
            </a:endParaRPr>
          </a:p>
        </p:txBody>
      </p:sp>
      <p:sp>
        <p:nvSpPr>
          <p:cNvPr id="7" name="Metin kutusu 6"/>
          <p:cNvSpPr txBox="1"/>
          <p:nvPr/>
        </p:nvSpPr>
        <p:spPr>
          <a:xfrm>
            <a:off x="539552" y="1268760"/>
            <a:ext cx="8280920" cy="5324535"/>
          </a:xfrm>
          <a:prstGeom prst="rect">
            <a:avLst/>
          </a:prstGeom>
          <a:noFill/>
        </p:spPr>
        <p:txBody>
          <a:bodyPr wrap="square" rtlCol="0">
            <a:spAutoFit/>
          </a:bodyPr>
          <a:lstStyle/>
          <a:p>
            <a:pPr marL="342900" indent="-342900" algn="just" eaLnBrk="0" fontAlgn="t" hangingPunct="0">
              <a:buClr>
                <a:srgbClr val="FF0000"/>
              </a:buClr>
              <a:buFont typeface="+mj-lt"/>
              <a:buAutoNum type="alphaLcParenR"/>
            </a:pPr>
            <a:r>
              <a:rPr lang="tr-TR" b="1" dirty="0" smtClean="0">
                <a:solidFill>
                  <a:srgbClr val="0000FF"/>
                </a:solidFill>
              </a:rPr>
              <a:t>Değişik </a:t>
            </a:r>
            <a:r>
              <a:rPr lang="tr-TR" b="1" dirty="0">
                <a:solidFill>
                  <a:srgbClr val="0000FF"/>
                </a:solidFill>
              </a:rPr>
              <a:t>senaryolara göre gelecekteki su kalitesinin belirlenmesini ve en uygun koruma politikasının geliştirilmesini mümkün kılacak uygun modellerin seçilmesi veya geliştirilmesi için ilke, politika ve stratejileri belirlemek</a:t>
            </a:r>
            <a:r>
              <a:rPr lang="tr-TR" b="1" dirty="0" smtClean="0">
                <a:solidFill>
                  <a:srgbClr val="0000FF"/>
                </a:solidFill>
              </a:rPr>
              <a:t>.</a:t>
            </a:r>
            <a:endParaRPr lang="tr-TR" b="1" dirty="0">
              <a:solidFill>
                <a:srgbClr val="0000FF"/>
              </a:solidFill>
            </a:endParaRPr>
          </a:p>
          <a:p>
            <a:pPr marL="342900" indent="-342900" algn="just" eaLnBrk="0" fontAlgn="t" hangingPunct="0">
              <a:buClr>
                <a:srgbClr val="FF0000"/>
              </a:buClr>
              <a:buFont typeface="+mj-lt"/>
              <a:buAutoNum type="alphaLcParenR"/>
            </a:pPr>
            <a:r>
              <a:rPr lang="tr-TR" b="1" dirty="0" smtClean="0">
                <a:solidFill>
                  <a:srgbClr val="0000FF"/>
                </a:solidFill>
              </a:rPr>
              <a:t>Model </a:t>
            </a:r>
            <a:r>
              <a:rPr lang="tr-TR" b="1" dirty="0">
                <a:solidFill>
                  <a:srgbClr val="0000FF"/>
                </a:solidFill>
              </a:rPr>
              <a:t>çalışmalarında kullanmak için gerekli havza ve alt havza ölçekli standart veriyi temin etmek</a:t>
            </a:r>
            <a:r>
              <a:rPr lang="tr-TR" b="1" dirty="0" smtClean="0">
                <a:solidFill>
                  <a:srgbClr val="0000FF"/>
                </a:solidFill>
              </a:rPr>
              <a:t>.</a:t>
            </a:r>
            <a:endParaRPr lang="tr-TR" b="1" dirty="0">
              <a:solidFill>
                <a:srgbClr val="0000FF"/>
              </a:solidFill>
            </a:endParaRPr>
          </a:p>
          <a:p>
            <a:pPr marL="342900" indent="-342900" algn="just" eaLnBrk="0" fontAlgn="t" hangingPunct="0">
              <a:buClr>
                <a:srgbClr val="FF0000"/>
              </a:buClr>
              <a:buFont typeface="+mj-lt"/>
              <a:buAutoNum type="alphaLcParenR"/>
            </a:pPr>
            <a:r>
              <a:rPr lang="tr-TR" b="1" dirty="0" smtClean="0">
                <a:solidFill>
                  <a:srgbClr val="0000FF"/>
                </a:solidFill>
              </a:rPr>
              <a:t>Su </a:t>
            </a:r>
            <a:r>
              <a:rPr lang="tr-TR" b="1" dirty="0">
                <a:solidFill>
                  <a:srgbClr val="0000FF"/>
                </a:solidFill>
              </a:rPr>
              <a:t>kütleleri için uygun kalite ve hidrolojik modellerin geliştirilmesini ve uygulanmasını sağlamak</a:t>
            </a:r>
            <a:r>
              <a:rPr lang="tr-TR" b="1" dirty="0" smtClean="0">
                <a:solidFill>
                  <a:srgbClr val="0000FF"/>
                </a:solidFill>
              </a:rPr>
              <a:t>.</a:t>
            </a:r>
          </a:p>
          <a:p>
            <a:pPr marL="342900" indent="-342900" algn="just" eaLnBrk="0" fontAlgn="t" hangingPunct="0">
              <a:buClr>
                <a:srgbClr val="FF0000"/>
              </a:buClr>
              <a:buFont typeface="+mj-lt"/>
              <a:buAutoNum type="alphaLcParenR"/>
            </a:pPr>
            <a:r>
              <a:rPr lang="tr-TR" b="1" dirty="0" smtClean="0">
                <a:solidFill>
                  <a:srgbClr val="0000FF"/>
                </a:solidFill>
              </a:rPr>
              <a:t>Üretilen </a:t>
            </a:r>
            <a:r>
              <a:rPr lang="tr-TR" b="1" dirty="0">
                <a:solidFill>
                  <a:srgbClr val="0000FF"/>
                </a:solidFill>
              </a:rPr>
              <a:t>su ile ilgili istatistiki sonuçları ve modelleri kullanarak su yönetimi açısından gelecek ile ilgili tahminler yapmak.</a:t>
            </a:r>
          </a:p>
          <a:p>
            <a:pPr marL="342900" indent="-342900" algn="just" eaLnBrk="0" fontAlgn="t" hangingPunct="0">
              <a:buClr>
                <a:srgbClr val="FF0000"/>
              </a:buClr>
              <a:buFont typeface="+mj-lt"/>
              <a:buAutoNum type="alphaLcParenR"/>
            </a:pPr>
            <a:r>
              <a:rPr lang="tr-TR" b="1" dirty="0" smtClean="0">
                <a:solidFill>
                  <a:srgbClr val="0000FF"/>
                </a:solidFill>
              </a:rPr>
              <a:t>Her </a:t>
            </a:r>
            <a:r>
              <a:rPr lang="tr-TR" b="1" dirty="0">
                <a:solidFill>
                  <a:srgbClr val="0000FF"/>
                </a:solidFill>
              </a:rPr>
              <a:t>su kütlesi için uygun hidrolojik ve kalite modellerinin birlikte geliştirilmesini ve uygulanmasını sağlamak, uygulanan modellerin tutarlılığını, doğruluğunu ve hassasiyetlerini değerlendirmek.</a:t>
            </a:r>
          </a:p>
          <a:p>
            <a:pPr marL="342900" indent="-342900" algn="just" eaLnBrk="0" fontAlgn="t" hangingPunct="0">
              <a:buClr>
                <a:srgbClr val="FF0000"/>
              </a:buClr>
              <a:buFont typeface="+mj-lt"/>
              <a:buAutoNum type="alphaLcParenR"/>
            </a:pPr>
            <a:r>
              <a:rPr lang="tr-TR" b="1" dirty="0" smtClean="0">
                <a:solidFill>
                  <a:srgbClr val="0000FF"/>
                </a:solidFill>
              </a:rPr>
              <a:t>Kullanılan </a:t>
            </a:r>
            <a:r>
              <a:rPr lang="tr-TR" b="1" dirty="0">
                <a:solidFill>
                  <a:srgbClr val="0000FF"/>
                </a:solidFill>
              </a:rPr>
              <a:t>modellerin düzgün çalışması ve çıktıların uygulanabilirliğinin temin edilmesi maksadıyla kurum ve kuruluşlar arasında koordinasyon sağlamak.</a:t>
            </a:r>
          </a:p>
          <a:p>
            <a:pPr marL="342900" indent="-342900" algn="just" eaLnBrk="0" fontAlgn="t" hangingPunct="0">
              <a:buClr>
                <a:srgbClr val="FF0000"/>
              </a:buClr>
              <a:buFont typeface="+mj-lt"/>
              <a:buAutoNum type="alphaLcParenR"/>
            </a:pPr>
            <a:r>
              <a:rPr lang="tr-TR" b="1" dirty="0" smtClean="0">
                <a:solidFill>
                  <a:srgbClr val="0000FF"/>
                </a:solidFill>
              </a:rPr>
              <a:t>Havza </a:t>
            </a:r>
            <a:r>
              <a:rPr lang="tr-TR" b="1" dirty="0">
                <a:solidFill>
                  <a:srgbClr val="0000FF"/>
                </a:solidFill>
              </a:rPr>
              <a:t>ölçeğinde üretilmiş su kalitesi, hidrolojik ve </a:t>
            </a:r>
            <a:r>
              <a:rPr lang="tr-TR" b="1" dirty="0" err="1">
                <a:solidFill>
                  <a:srgbClr val="0000FF"/>
                </a:solidFill>
              </a:rPr>
              <a:t>hidromorfolojik</a:t>
            </a:r>
            <a:r>
              <a:rPr lang="tr-TR" b="1" dirty="0">
                <a:solidFill>
                  <a:srgbClr val="0000FF"/>
                </a:solidFill>
              </a:rPr>
              <a:t> verileri çeşitli yöntemlerle değerlendirerek su yönetimi alanında uygulamaya yönelik neticeler üretmek.</a:t>
            </a:r>
          </a:p>
          <a:p>
            <a:pPr marL="342900" indent="-342900" algn="just" eaLnBrk="0" fontAlgn="t" hangingPunct="0">
              <a:buClr>
                <a:srgbClr val="FF0000"/>
              </a:buClr>
              <a:buFont typeface="+mj-lt"/>
              <a:buAutoNum type="alphaLcParenR"/>
            </a:pPr>
            <a:r>
              <a:rPr lang="tr-TR" b="1" dirty="0" smtClean="0">
                <a:solidFill>
                  <a:srgbClr val="0000FF"/>
                </a:solidFill>
              </a:rPr>
              <a:t>Daire </a:t>
            </a:r>
            <a:r>
              <a:rPr lang="tr-TR" b="1" dirty="0">
                <a:solidFill>
                  <a:srgbClr val="0000FF"/>
                </a:solidFill>
              </a:rPr>
              <a:t>Başkanlığınca verilecek diğer görevleri yapmak.</a:t>
            </a:r>
          </a:p>
          <a:p>
            <a:pPr marL="531813" indent="-531813" algn="just" eaLnBrk="0" hangingPunct="0">
              <a:buClr>
                <a:srgbClr val="FF0000"/>
              </a:buClr>
              <a:buFont typeface="Wingdings" pitchFamily="2" charset="2"/>
              <a:buChar char="ü"/>
            </a:pPr>
            <a:endParaRPr lang="tr-TR" sz="1600" b="1" dirty="0">
              <a:solidFill>
                <a:srgbClr val="0000FF"/>
              </a:solidFill>
            </a:endParaRPr>
          </a:p>
        </p:txBody>
      </p:sp>
    </p:spTree>
    <p:extLst>
      <p:ext uri="{BB962C8B-B14F-4D97-AF65-F5344CB8AC3E}">
        <p14:creationId xmlns:p14="http://schemas.microsoft.com/office/powerpoint/2010/main" val="2751015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Dikdörtgen"/>
          <p:cNvSpPr/>
          <p:nvPr/>
        </p:nvSpPr>
        <p:spPr>
          <a:xfrm>
            <a:off x="539552" y="1196752"/>
            <a:ext cx="7848872" cy="504056"/>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00FF"/>
                </a:solidFill>
              </a:rPr>
              <a:t> </a:t>
            </a:r>
            <a:r>
              <a:rPr lang="tr-TR" sz="2400" b="1" dirty="0" smtClean="0">
                <a:solidFill>
                  <a:srgbClr val="0000FF"/>
                </a:solidFill>
              </a:rPr>
              <a:t>2017 - 2020</a:t>
            </a:r>
            <a:endParaRPr lang="tr-TR" sz="2400" dirty="0"/>
          </a:p>
        </p:txBody>
      </p:sp>
      <p:sp>
        <p:nvSpPr>
          <p:cNvPr id="12" name="Dikdörtgen 11"/>
          <p:cNvSpPr/>
          <p:nvPr/>
        </p:nvSpPr>
        <p:spPr>
          <a:xfrm>
            <a:off x="611560" y="2492896"/>
            <a:ext cx="5328592" cy="2708434"/>
          </a:xfrm>
          <a:prstGeom prst="rect">
            <a:avLst/>
          </a:prstGeom>
        </p:spPr>
        <p:txBody>
          <a:bodyPr wrap="square">
            <a:spAutoFit/>
          </a:bodyPr>
          <a:lstStyle/>
          <a:p>
            <a:endParaRPr lang="tr-TR" sz="800" b="1" dirty="0" smtClean="0"/>
          </a:p>
          <a:p>
            <a:r>
              <a:rPr lang="tr-TR" b="1" dirty="0" smtClean="0">
                <a:solidFill>
                  <a:srgbClr val="0000FF"/>
                </a:solidFill>
              </a:rPr>
              <a:t>        </a:t>
            </a:r>
          </a:p>
          <a:p>
            <a:r>
              <a:rPr lang="tr-TR" dirty="0"/>
              <a:t> </a:t>
            </a:r>
            <a:endParaRPr lang="tr-TR" dirty="0" smtClean="0"/>
          </a:p>
          <a:p>
            <a:pPr algn="ctr"/>
            <a:endParaRPr lang="tr-TR" b="1" u="sng" dirty="0" smtClean="0">
              <a:solidFill>
                <a:srgbClr val="0000FF"/>
              </a:solidFill>
            </a:endParaRPr>
          </a:p>
          <a:p>
            <a:pPr algn="ctr"/>
            <a:endParaRPr lang="tr-TR" b="1" u="sng" dirty="0">
              <a:solidFill>
                <a:srgbClr val="0000FF"/>
              </a:solidFill>
            </a:endParaRPr>
          </a:p>
          <a:p>
            <a:pPr marL="285750" lvl="0" indent="-285750">
              <a:buFont typeface="Wingdings" panose="05000000000000000000" pitchFamily="2" charset="2"/>
              <a:buChar char="ü"/>
            </a:pPr>
            <a:r>
              <a:rPr lang="tr-TR" dirty="0" smtClean="0">
                <a:solidFill>
                  <a:srgbClr val="FF0000"/>
                </a:solidFill>
              </a:rPr>
              <a:t>Kullanılan modellerin Ulusal Su Bilgi </a:t>
            </a:r>
          </a:p>
          <a:p>
            <a:r>
              <a:rPr lang="tr-TR" dirty="0" smtClean="0">
                <a:solidFill>
                  <a:srgbClr val="FF0000"/>
                </a:solidFill>
              </a:rPr>
              <a:t>     Sistemine entegre edilmesi</a:t>
            </a:r>
          </a:p>
          <a:p>
            <a:pPr marL="285750" lvl="0" indent="-285750">
              <a:buFont typeface="Wingdings" panose="05000000000000000000" pitchFamily="2" charset="2"/>
              <a:buChar char="ü"/>
            </a:pPr>
            <a:r>
              <a:rPr lang="tr-TR" dirty="0" smtClean="0">
                <a:solidFill>
                  <a:srgbClr val="FF0000"/>
                </a:solidFill>
              </a:rPr>
              <a:t>Ulusal Su Bilgi Sistemi’nden veriler </a:t>
            </a:r>
          </a:p>
          <a:p>
            <a:pPr>
              <a:tabLst>
                <a:tab pos="292100" algn="l"/>
              </a:tabLst>
            </a:pPr>
            <a:r>
              <a:rPr lang="tr-TR" dirty="0" smtClean="0">
                <a:solidFill>
                  <a:srgbClr val="FF0000"/>
                </a:solidFill>
              </a:rPr>
              <a:t>     kullanılarak modelleme çalışmaları   	 	gerçekleştirilmesi</a:t>
            </a:r>
            <a:endParaRPr lang="tr-TR" dirty="0">
              <a:solidFill>
                <a:srgbClr val="FF0000"/>
              </a:solidFill>
            </a:endParaRPr>
          </a:p>
        </p:txBody>
      </p:sp>
      <p:sp>
        <p:nvSpPr>
          <p:cNvPr id="15" name="1 Başlık"/>
          <p:cNvSpPr>
            <a:spLocks noGrp="1"/>
          </p:cNvSpPr>
          <p:nvPr>
            <p:ph type="title"/>
          </p:nvPr>
        </p:nvSpPr>
        <p:spPr>
          <a:xfrm>
            <a:off x="457200" y="44624"/>
            <a:ext cx="8229600" cy="850106"/>
          </a:xfrm>
        </p:spPr>
        <p:txBody>
          <a:bodyPr>
            <a:normAutofit fontScale="90000"/>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Su Kaynaklarını Modelleme</a:t>
            </a:r>
            <a:br>
              <a:rPr lang="tr-TR" sz="2800" b="1" kern="0" spc="50" dirty="0" smtClean="0">
                <a:ln w="11430"/>
                <a:solidFill>
                  <a:srgbClr val="FF0000"/>
                </a:solidFill>
                <a:effectLst>
                  <a:outerShdw blurRad="76200" dist="50800" dir="5400000" algn="tl" rotWithShape="0">
                    <a:srgbClr val="000000">
                      <a:alpha val="65000"/>
                    </a:srgbClr>
                  </a:outerShdw>
                </a:effectLst>
                <a:latin typeface="Arial"/>
              </a:rPr>
            </a:b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Konusunda Yol Haritası</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1" name="10 Sağ Ayraç"/>
          <p:cNvSpPr/>
          <p:nvPr/>
        </p:nvSpPr>
        <p:spPr>
          <a:xfrm>
            <a:off x="5292080" y="3789040"/>
            <a:ext cx="216024" cy="1224136"/>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13 Metin kutusu"/>
          <p:cNvSpPr txBox="1"/>
          <p:nvPr/>
        </p:nvSpPr>
        <p:spPr>
          <a:xfrm>
            <a:off x="5868144" y="3429000"/>
            <a:ext cx="2520280" cy="2031325"/>
          </a:xfrm>
          <a:prstGeom prst="rect">
            <a:avLst/>
          </a:prstGeom>
          <a:noFill/>
          <a:ln>
            <a:solidFill>
              <a:srgbClr val="008000"/>
            </a:solidFill>
          </a:ln>
        </p:spPr>
        <p:txBody>
          <a:bodyPr wrap="square" rtlCol="0">
            <a:spAutoFit/>
          </a:bodyPr>
          <a:lstStyle/>
          <a:p>
            <a:pPr algn="ctr"/>
            <a:r>
              <a:rPr lang="tr-TR" dirty="0" smtClean="0"/>
              <a:t>Genel Müdürlük içerisinde her birim kendi içinde bu çalışmaları Modelleme Şube Müdürlüğü Koordinasyonunda yürütecektir.</a:t>
            </a:r>
            <a:endParaRPr lang="tr-TR" dirty="0"/>
          </a:p>
        </p:txBody>
      </p:sp>
      <p:sp>
        <p:nvSpPr>
          <p:cNvPr id="16" name="15 Metin kutusu"/>
          <p:cNvSpPr txBox="1"/>
          <p:nvPr/>
        </p:nvSpPr>
        <p:spPr>
          <a:xfrm>
            <a:off x="3275856" y="2204864"/>
            <a:ext cx="2376264" cy="369332"/>
          </a:xfrm>
          <a:prstGeom prst="rect">
            <a:avLst/>
          </a:prstGeom>
          <a:noFill/>
        </p:spPr>
        <p:txBody>
          <a:bodyPr wrap="square" rtlCol="0">
            <a:spAutoFit/>
          </a:bodyPr>
          <a:lstStyle/>
          <a:p>
            <a:r>
              <a:rPr lang="tr-TR" b="1" u="sng" dirty="0" smtClean="0">
                <a:solidFill>
                  <a:srgbClr val="0000FF"/>
                </a:solidFill>
              </a:rPr>
              <a:t>MODELLEME</a:t>
            </a:r>
            <a:endParaRPr lang="tr-TR" dirty="0"/>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30</a:t>
            </a:fld>
            <a:r>
              <a:rPr lang="tr-TR" dirty="0"/>
              <a:t>/30</a:t>
            </a:r>
          </a:p>
        </p:txBody>
      </p:sp>
    </p:spTree>
    <p:extLst>
      <p:ext uri="{BB962C8B-B14F-4D97-AF65-F5344CB8AC3E}">
        <p14:creationId xmlns:p14="http://schemas.microsoft.com/office/powerpoint/2010/main" val="2419358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1600200"/>
          <a:ext cx="8219256" cy="2180848"/>
        </p:xfrm>
        <a:graphic>
          <a:graphicData uri="http://schemas.openxmlformats.org/drawingml/2006/table">
            <a:tbl>
              <a:tblPr firstRow="1" bandRow="1">
                <a:tableStyleId>{5C22544A-7EE6-4342-B048-85BDC9FD1C3A}</a:tableStyleId>
              </a:tblPr>
              <a:tblGrid>
                <a:gridCol w="4330824"/>
                <a:gridCol w="1800200"/>
                <a:gridCol w="2088232"/>
              </a:tblGrid>
              <a:tr h="370840">
                <a:tc>
                  <a:txBody>
                    <a:bodyPr/>
                    <a:lstStyle/>
                    <a:p>
                      <a:pPr algn="ctr"/>
                      <a:r>
                        <a:rPr lang="tr-TR" dirty="0" smtClean="0"/>
                        <a:t>EĞİTİM KONUSU</a:t>
                      </a:r>
                      <a:endParaRPr lang="tr-TR" dirty="0"/>
                    </a:p>
                  </a:txBody>
                  <a:tcPr/>
                </a:tc>
                <a:tc>
                  <a:txBody>
                    <a:bodyPr/>
                    <a:lstStyle/>
                    <a:p>
                      <a:pPr algn="ctr"/>
                      <a:r>
                        <a:rPr lang="tr-TR" dirty="0" smtClean="0"/>
                        <a:t>TARİH</a:t>
                      </a:r>
                      <a:endParaRPr lang="tr-TR" dirty="0"/>
                    </a:p>
                  </a:txBody>
                  <a:tcPr/>
                </a:tc>
                <a:tc>
                  <a:txBody>
                    <a:bodyPr/>
                    <a:lstStyle/>
                    <a:p>
                      <a:pPr algn="ctr"/>
                      <a:r>
                        <a:rPr lang="tr-TR" dirty="0" smtClean="0"/>
                        <a:t>EĞİTMEN</a:t>
                      </a:r>
                      <a:endParaRPr lang="tr-TR" dirty="0"/>
                    </a:p>
                  </a:txBody>
                  <a:tcPr/>
                </a:tc>
              </a:tr>
              <a:tr h="370840">
                <a:tc>
                  <a:txBody>
                    <a:bodyPr/>
                    <a:lstStyle/>
                    <a:p>
                      <a:r>
                        <a:rPr lang="tr-TR" sz="1800" kern="1200" dirty="0" smtClean="0">
                          <a:solidFill>
                            <a:schemeClr val="dk1"/>
                          </a:solidFill>
                          <a:latin typeface="+mn-lt"/>
                          <a:ea typeface="+mn-ea"/>
                          <a:cs typeface="+mn-cs"/>
                        </a:rPr>
                        <a:t>"</a:t>
                      </a:r>
                      <a:r>
                        <a:rPr lang="tr-TR" sz="1800" b="1" i="1" kern="1200" dirty="0" smtClean="0">
                          <a:solidFill>
                            <a:schemeClr val="dk1"/>
                          </a:solidFill>
                          <a:latin typeface="+mn-lt"/>
                          <a:ea typeface="+mn-ea"/>
                          <a:cs typeface="+mn-cs"/>
                        </a:rPr>
                        <a:t>Modellemeye Giriş ve Modelleme ile ilgili Kavramlar"</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b="1" kern="1200" dirty="0" smtClean="0">
                          <a:solidFill>
                            <a:schemeClr val="dk1"/>
                          </a:solidFill>
                          <a:latin typeface="+mn-lt"/>
                          <a:ea typeface="+mn-ea"/>
                          <a:cs typeface="+mn-cs"/>
                        </a:rPr>
                        <a:t>02-03 Mart 2015</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kern="1200" dirty="0" smtClean="0">
                          <a:solidFill>
                            <a:schemeClr val="dk1"/>
                          </a:solidFill>
                          <a:latin typeface="+mn-lt"/>
                          <a:ea typeface="+mn-ea"/>
                          <a:cs typeface="+mn-cs"/>
                        </a:rPr>
                        <a:t>Doç. Dr. Ali ERTÜRK </a:t>
                      </a:r>
                      <a:endParaRPr lang="tr-TR" dirty="0"/>
                    </a:p>
                  </a:txBody>
                  <a:tcPr anchor="ctr"/>
                </a:tc>
              </a:tr>
              <a:tr h="529848">
                <a:tc>
                  <a:txBody>
                    <a:bodyPr/>
                    <a:lstStyle/>
                    <a:p>
                      <a:r>
                        <a:rPr lang="tr-TR" sz="1800" b="1" i="1" kern="1200" dirty="0" smtClean="0">
                          <a:solidFill>
                            <a:schemeClr val="dk1"/>
                          </a:solidFill>
                          <a:latin typeface="+mn-lt"/>
                          <a:ea typeface="+mn-ea"/>
                          <a:cs typeface="+mn-cs"/>
                        </a:rPr>
                        <a:t>"Teorik ve Uygulamalı Havza Modellemesi"</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b="1" kern="1200" dirty="0" smtClean="0">
                          <a:solidFill>
                            <a:schemeClr val="dk1"/>
                          </a:solidFill>
                          <a:latin typeface="+mn-lt"/>
                          <a:ea typeface="+mn-ea"/>
                          <a:cs typeface="+mn-cs"/>
                        </a:rPr>
                        <a:t>19-20 Mart 2015</a:t>
                      </a:r>
                      <a:endParaRPr lang="tr-TR" dirty="0"/>
                    </a:p>
                  </a:txBody>
                  <a:tcPr anchor="ctr"/>
                </a:tc>
                <a:tc>
                  <a:txBody>
                    <a:bodyPr/>
                    <a:lstStyle/>
                    <a:p>
                      <a:r>
                        <a:rPr lang="tr-TR" sz="1800" kern="1200" dirty="0" smtClean="0">
                          <a:solidFill>
                            <a:schemeClr val="dk1"/>
                          </a:solidFill>
                          <a:latin typeface="+mn-lt"/>
                          <a:ea typeface="+mn-ea"/>
                          <a:cs typeface="+mn-cs"/>
                        </a:rPr>
                        <a:t>Doç. Dr. Emre Alp</a:t>
                      </a:r>
                      <a:endParaRPr lang="tr-TR" dirty="0"/>
                    </a:p>
                  </a:txBody>
                  <a:tcPr anchor="ctr"/>
                </a:tc>
              </a:tr>
              <a:tr h="370840">
                <a:tc>
                  <a:txBody>
                    <a:bodyPr/>
                    <a:lstStyle/>
                    <a:p>
                      <a:r>
                        <a:rPr lang="tr-TR" sz="1800" b="1" i="1" kern="1200" dirty="0" smtClean="0">
                          <a:solidFill>
                            <a:schemeClr val="dk1"/>
                          </a:solidFill>
                          <a:latin typeface="+mn-lt"/>
                          <a:ea typeface="+mn-ea"/>
                          <a:cs typeface="+mn-cs"/>
                        </a:rPr>
                        <a:t>"Günlük Maksimum Toplam Yük (TMDL) Yaklaşımı"</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b="1" kern="1200" dirty="0" smtClean="0">
                          <a:solidFill>
                            <a:schemeClr val="dk1"/>
                          </a:solidFill>
                          <a:latin typeface="+mn-lt"/>
                          <a:ea typeface="+mn-ea"/>
                          <a:cs typeface="+mn-cs"/>
                        </a:rPr>
                        <a:t>12 Ağustos 2015</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i="0" kern="1200" dirty="0" smtClean="0">
                          <a:solidFill>
                            <a:schemeClr val="dk1"/>
                          </a:solidFill>
                          <a:latin typeface="+mn-lt"/>
                          <a:ea typeface="+mn-ea"/>
                          <a:cs typeface="+mn-cs"/>
                        </a:rPr>
                        <a:t>Prof. Dr. Ülkü YETİŞ </a:t>
                      </a:r>
                      <a:endParaRPr lang="tr-TR" i="0" dirty="0"/>
                    </a:p>
                  </a:txBody>
                  <a:tcPr anchor="ctr"/>
                </a:tc>
              </a:tr>
            </a:tbl>
          </a:graphicData>
        </a:graphic>
      </p:graphicFrame>
      <p:sp>
        <p:nvSpPr>
          <p:cNvPr id="5" name="1 Başlık"/>
          <p:cNvSpPr>
            <a:spLocks noGrp="1"/>
          </p:cNvSpPr>
          <p:nvPr>
            <p:ph type="title"/>
          </p:nvPr>
        </p:nvSpPr>
        <p:spPr>
          <a:xfrm>
            <a:off x="467544" y="0"/>
            <a:ext cx="8229600" cy="1143000"/>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MODELLEME EĞİTİMLERİ</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88"/>
          <a:stretch/>
        </p:blipFill>
        <p:spPr bwMode="auto">
          <a:xfrm>
            <a:off x="572507" y="3842927"/>
            <a:ext cx="3711461" cy="241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746"/>
          <a:stretch/>
        </p:blipFill>
        <p:spPr bwMode="auto">
          <a:xfrm>
            <a:off x="4932040" y="3842927"/>
            <a:ext cx="3711022" cy="241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uyonetimi.ormansu.gov.tr/Libraries/ResimliHaber/12_2.sflb.as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878032"/>
            <a:ext cx="2880320" cy="1950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vert="horz" lIns="91440" tIns="45720" rIns="91440" bIns="45720" rtlCol="0" anchor="ctr">
            <a:normAutofit/>
          </a:bodyPr>
          <a:lstStyle/>
          <a:p>
            <a:pPr>
              <a:spcBef>
                <a:spcPts val="0"/>
              </a:spcBef>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MODELLEME İHTİSAS HEYETİ</a:t>
            </a:r>
            <a:endParaRPr lang="tr-TR" sz="2800" b="1" kern="0" spc="50" dirty="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3" name="2 İçerik Yer Tutucusu"/>
          <p:cNvSpPr>
            <a:spLocks noGrp="1"/>
          </p:cNvSpPr>
          <p:nvPr>
            <p:ph idx="1"/>
          </p:nvPr>
        </p:nvSpPr>
        <p:spPr>
          <a:xfrm>
            <a:off x="457200" y="1600200"/>
            <a:ext cx="8229600" cy="3108543"/>
          </a:xfrm>
        </p:spPr>
        <p:txBody>
          <a:bodyPr wrap="square">
            <a:spAutoFit/>
          </a:bodyPr>
          <a:lstStyle/>
          <a:p>
            <a:pPr marL="0" algn="just">
              <a:buNone/>
            </a:pPr>
            <a:r>
              <a:rPr lang="tr-TR" sz="2800" b="1" dirty="0">
                <a:solidFill>
                  <a:srgbClr val="0000FF"/>
                </a:solidFill>
                <a:latin typeface="Arial" pitchFamily="34" charset="0"/>
              </a:rPr>
              <a:t>Bakanlığımız personeli arasında bilgi alışverişi ve eşgüdümü sağlamak maksadıyla, 28741 sayılı Resmi Gazete’de yayımlanarak yürürlüğe giren “Orman ve Su İşleri Bakanlığı Çalışma Grupları Yönetmeliği” kapsamında, 06.03.2015 tarih ve 75 sayılı Müsteşarlık Makamı Oluru’yla “Modelleme İhtisas Heyeti” kurulmuştur.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Dikdörtgen"/>
          <p:cNvSpPr/>
          <p:nvPr/>
        </p:nvSpPr>
        <p:spPr>
          <a:xfrm>
            <a:off x="539552" y="3746014"/>
            <a:ext cx="8136904" cy="2246769"/>
          </a:xfrm>
          <a:prstGeom prst="rect">
            <a:avLst/>
          </a:prstGeom>
        </p:spPr>
        <p:txBody>
          <a:bodyPr wrap="square">
            <a:spAutoFit/>
          </a:bodyPr>
          <a:lstStyle/>
          <a:p>
            <a:pPr algn="just"/>
            <a:r>
              <a:rPr lang="tr-TR" sz="2800" b="1" dirty="0">
                <a:solidFill>
                  <a:srgbClr val="0000FF"/>
                </a:solidFill>
                <a:latin typeface="Arial" pitchFamily="34" charset="0"/>
              </a:rPr>
              <a:t>Nehir Havza Araştırıcısı (RBE) - SYMP (Su Yönetimi Modelleme Platformu): Türkiye'de Nehir Havzası Bazlı Planlamaya Yönelik Modelleme </a:t>
            </a:r>
            <a:r>
              <a:rPr lang="tr-TR" sz="2800" b="1" dirty="0" smtClean="0">
                <a:solidFill>
                  <a:srgbClr val="0000FF"/>
                </a:solidFill>
                <a:latin typeface="Arial" pitchFamily="34" charset="0"/>
              </a:rPr>
              <a:t>Aracı Projesi </a:t>
            </a:r>
            <a:r>
              <a:rPr lang="tr-TR" sz="2800" b="1" dirty="0" smtClean="0">
                <a:solidFill>
                  <a:srgbClr val="FF0000"/>
                </a:solidFill>
                <a:latin typeface="Arial" pitchFamily="34" charset="0"/>
                <a:cs typeface="Arial" pitchFamily="34" charset="0"/>
              </a:rPr>
              <a:t>2014</a:t>
            </a:r>
            <a:r>
              <a:rPr lang="tr-TR" sz="2800" b="1" dirty="0" smtClean="0">
                <a:solidFill>
                  <a:srgbClr val="0000FF"/>
                </a:solidFill>
                <a:latin typeface="Arial" pitchFamily="34" charset="0"/>
                <a:cs typeface="Arial" pitchFamily="34" charset="0"/>
              </a:rPr>
              <a:t> yılında başlamış olup </a:t>
            </a:r>
            <a:r>
              <a:rPr lang="tr-TR" sz="2800" b="1" dirty="0" smtClean="0">
                <a:solidFill>
                  <a:srgbClr val="FF0000"/>
                </a:solidFill>
                <a:latin typeface="Arial" pitchFamily="34" charset="0"/>
                <a:cs typeface="Arial" pitchFamily="34" charset="0"/>
              </a:rPr>
              <a:t>2015</a:t>
            </a:r>
            <a:r>
              <a:rPr lang="tr-TR" sz="2800" b="1" dirty="0" smtClean="0">
                <a:solidFill>
                  <a:srgbClr val="0000FF"/>
                </a:solidFill>
                <a:latin typeface="Arial" pitchFamily="34" charset="0"/>
                <a:cs typeface="Arial" pitchFamily="34" charset="0"/>
              </a:rPr>
              <a:t> yılı sonunda tamamlanacaktır. </a:t>
            </a:r>
            <a:endParaRPr lang="tr-TR" sz="2800" b="1" dirty="0">
              <a:solidFill>
                <a:srgbClr val="0000FF"/>
              </a:solidFill>
              <a:latin typeface="Arial" pitchFamily="34" charset="0"/>
              <a:cs typeface="Arial" pitchFamily="34" charset="0"/>
            </a:endParaRPr>
          </a:p>
        </p:txBody>
      </p:sp>
      <p:sp>
        <p:nvSpPr>
          <p:cNvPr id="6" name="3 Dikdörtgen"/>
          <p:cNvSpPr/>
          <p:nvPr/>
        </p:nvSpPr>
        <p:spPr>
          <a:xfrm>
            <a:off x="647564" y="188639"/>
            <a:ext cx="7704855" cy="1107996"/>
          </a:xfrm>
          <a:prstGeom prst="rect">
            <a:avLst/>
          </a:prstGeom>
        </p:spPr>
        <p:txBody>
          <a:bodyPr wrap="square">
            <a:spAutoFit/>
          </a:bodyPr>
          <a:lstStyle/>
          <a:p>
            <a:pPr algn="ctr"/>
            <a:r>
              <a:rPr lang="tr-TR" sz="1600" b="1" kern="0" spc="50" dirty="0" smtClean="0">
                <a:ln w="11430"/>
                <a:solidFill>
                  <a:srgbClr val="FF0000"/>
                </a:solidFill>
                <a:latin typeface="Arial"/>
                <a:cs typeface="Arial" charset="0"/>
              </a:rPr>
              <a:t>Nehir </a:t>
            </a:r>
            <a:r>
              <a:rPr lang="tr-TR" sz="1600" b="1" kern="0" spc="50" dirty="0">
                <a:ln w="11430"/>
                <a:solidFill>
                  <a:srgbClr val="FF0000"/>
                </a:solidFill>
                <a:latin typeface="Arial"/>
                <a:cs typeface="Arial" charset="0"/>
              </a:rPr>
              <a:t>Havza Araştırıcısı (RBE) - SYMP (Su Yönetimi Modelleme Platformu): Türkiye'de Nehir Havzası Bazlı Planlamaya Yönelik Modelleme Aracı Projesi</a:t>
            </a:r>
          </a:p>
          <a:p>
            <a:pPr algn="ctr"/>
            <a:endParaRPr lang="tr-TR" sz="1600" b="1" kern="0" spc="50" dirty="0">
              <a:ln w="11430"/>
              <a:solidFill>
                <a:srgbClr val="FF0000"/>
              </a:solidFill>
              <a:latin typeface="Arial"/>
              <a:cs typeface="Arial" charset="0"/>
            </a:endParaRPr>
          </a:p>
        </p:txBody>
      </p:sp>
      <p:grpSp>
        <p:nvGrpSpPr>
          <p:cNvPr id="2" name="Grup 6"/>
          <p:cNvGrpSpPr/>
          <p:nvPr/>
        </p:nvGrpSpPr>
        <p:grpSpPr>
          <a:xfrm>
            <a:off x="1483484" y="1348698"/>
            <a:ext cx="6162675" cy="2448272"/>
            <a:chOff x="0" y="-51719"/>
            <a:chExt cx="3528574" cy="1257830"/>
          </a:xfrm>
        </p:grpSpPr>
        <p:pic>
          <p:nvPicPr>
            <p:cNvPr id="8" name="Picture 3" descr="ANd9GcTt4ZTnH46UeeLAApxDzm4RHATIxvOLyKoZl4iW2KcAe8EJyjPdDw"/>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491"/>
              <a:ext cx="964888" cy="67317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183" y="-51719"/>
              <a:ext cx="1357286" cy="1257830"/>
            </a:xfrm>
            <a:prstGeom prst="rect">
              <a:avLst/>
            </a:prstGeom>
            <a:noFill/>
            <a:ln>
              <a:noFill/>
            </a:ln>
          </p:spPr>
        </p:pic>
        <p:pic>
          <p:nvPicPr>
            <p:cNvPr id="10" name="Picture 2" descr="ANd9GcTnDIWIWCIsq6AjmRov5zwjMkf-xc7ter01WMLTAJV8l3IZNkm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686" y="319759"/>
              <a:ext cx="964888" cy="673178"/>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25598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9"/>
          <p:cNvSpPr/>
          <p:nvPr/>
        </p:nvSpPr>
        <p:spPr>
          <a:xfrm>
            <a:off x="304800" y="1524000"/>
            <a:ext cx="3399552" cy="4121956"/>
          </a:xfrm>
          <a:prstGeom prst="ellipse">
            <a:avLst/>
          </a:prstGeom>
          <a:noFill/>
          <a:ln w="85725"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ayt Numarası Yer Tutucusu 3"/>
          <p:cNvSpPr>
            <a:spLocks noGrp="1"/>
          </p:cNvSpPr>
          <p:nvPr>
            <p:ph type="sldNum" sz="quarter" idx="12"/>
          </p:nvPr>
        </p:nvSpPr>
        <p:spPr/>
        <p:txBody>
          <a:bodyPr/>
          <a:lstStyle/>
          <a:p>
            <a:fld id="{F302176B-0E47-46AC-8F43-DAB4B8A37D06}" type="slidenum">
              <a:rPr lang="tr-TR" smtClean="0"/>
              <a:pPr/>
              <a:t>34</a:t>
            </a:fld>
            <a:r>
              <a:rPr lang="tr-TR" dirty="0" smtClean="0"/>
              <a:t>/29</a:t>
            </a:r>
            <a:endParaRPr lang="tr-TR" dirty="0"/>
          </a:p>
        </p:txBody>
      </p:sp>
      <p:sp>
        <p:nvSpPr>
          <p:cNvPr id="5" name="9 Dikdörtgen"/>
          <p:cNvSpPr/>
          <p:nvPr/>
        </p:nvSpPr>
        <p:spPr>
          <a:xfrm>
            <a:off x="791580" y="169476"/>
            <a:ext cx="7596844" cy="1077218"/>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tr-TR" sz="1600" b="1" kern="0" spc="50" dirty="0">
                <a:ln w="11430"/>
                <a:solidFill>
                  <a:srgbClr val="FF0000"/>
                </a:solidFill>
                <a:latin typeface="Arial"/>
                <a:cs typeface="Arial" charset="0"/>
              </a:rPr>
              <a:t>Nehir Havza Araştırıcısı (RBE) - SYMP (Su Yönetimi Modelleme Platformu): Türkiye'de Nehir Havzası Bazlı Planlamaya Yönelik Modelleme Aracı Projesi</a:t>
            </a:r>
          </a:p>
          <a:p>
            <a:pPr algn="ctr"/>
            <a:endParaRPr lang="tr-TR" sz="1600" b="1" kern="0" spc="50" dirty="0">
              <a:ln w="11430"/>
              <a:solidFill>
                <a:srgbClr val="FF0000"/>
              </a:solidFill>
              <a:latin typeface="Arial"/>
              <a:cs typeface="Arial" charset="0"/>
            </a:endParaRPr>
          </a:p>
        </p:txBody>
      </p:sp>
      <p:sp>
        <p:nvSpPr>
          <p:cNvPr id="12" name="Content Placeholder 2"/>
          <p:cNvSpPr txBox="1">
            <a:spLocks/>
          </p:cNvSpPr>
          <p:nvPr/>
        </p:nvSpPr>
        <p:spPr>
          <a:xfrm>
            <a:off x="699905" y="1066800"/>
            <a:ext cx="7874000" cy="5334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0" u="none" strike="noStrike" kern="1200" cap="none" spc="0" normalizeH="0" baseline="0" noProof="0" dirty="0" smtClean="0">
                <a:ln>
                  <a:noFill/>
                </a:ln>
                <a:solidFill>
                  <a:srgbClr val="0070C0"/>
                </a:solidFill>
                <a:effectLst/>
                <a:uLnTx/>
                <a:uFillTx/>
                <a:latin typeface="+mn-lt"/>
                <a:ea typeface="+mn-ea"/>
                <a:cs typeface="+mn-cs"/>
              </a:rPr>
              <a:t>                   Nehir Havzası Araştırıcısı</a:t>
            </a:r>
            <a:endParaRPr kumimoji="0" lang="en-GB" sz="3200" b="1" i="0" u="none" strike="noStrike" kern="1200" cap="none" spc="0" normalizeH="0" baseline="0" noProof="0" dirty="0">
              <a:ln>
                <a:noFill/>
              </a:ln>
              <a:solidFill>
                <a:srgbClr val="FF0000"/>
              </a:solidFill>
              <a:effectLst/>
              <a:uLnTx/>
              <a:uFillTx/>
              <a:latin typeface="+mn-lt"/>
              <a:ea typeface="+mn-ea"/>
              <a:cs typeface="+mn-cs"/>
            </a:endParaRPr>
          </a:p>
        </p:txBody>
      </p:sp>
      <p:grpSp>
        <p:nvGrpSpPr>
          <p:cNvPr id="3" name="Grup 2"/>
          <p:cNvGrpSpPr/>
          <p:nvPr/>
        </p:nvGrpSpPr>
        <p:grpSpPr>
          <a:xfrm>
            <a:off x="2771800" y="1966545"/>
            <a:ext cx="1029909" cy="986626"/>
            <a:chOff x="2771800" y="1966545"/>
            <a:chExt cx="1029909" cy="986626"/>
          </a:xfrm>
        </p:grpSpPr>
        <p:sp>
          <p:nvSpPr>
            <p:cNvPr id="17" name="Bent Arrow 19"/>
            <p:cNvSpPr/>
            <p:nvPr/>
          </p:nvSpPr>
          <p:spPr bwMode="auto">
            <a:xfrm>
              <a:off x="2771800" y="2305099"/>
              <a:ext cx="1029909" cy="648072"/>
            </a:xfrm>
            <a:prstGeom prst="bentArrow">
              <a:avLst/>
            </a:prstGeom>
            <a:solidFill>
              <a:schemeClr val="accent2">
                <a:lumMod val="60000"/>
                <a:lumOff val="40000"/>
              </a:scheme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 name="TextBox 21"/>
            <p:cNvSpPr txBox="1"/>
            <p:nvPr/>
          </p:nvSpPr>
          <p:spPr>
            <a:xfrm>
              <a:off x="2869156" y="1966545"/>
              <a:ext cx="835196" cy="338554"/>
            </a:xfrm>
            <a:prstGeom prst="rect">
              <a:avLst/>
            </a:prstGeom>
            <a:solidFill>
              <a:srgbClr val="FFFFFF"/>
            </a:solidFill>
          </p:spPr>
          <p:txBody>
            <a:bodyPr wrap="square" rtlCol="0">
              <a:spAutoFit/>
            </a:bodyPr>
            <a:lstStyle/>
            <a:p>
              <a:pPr algn="ctr"/>
              <a:r>
                <a:rPr lang="tr-TR" sz="1600" dirty="0" smtClean="0"/>
                <a:t>Çıktı</a:t>
              </a:r>
              <a:endParaRPr lang="en-GB" dirty="0"/>
            </a:p>
          </p:txBody>
        </p:sp>
      </p:grpSp>
      <p:grpSp>
        <p:nvGrpSpPr>
          <p:cNvPr id="10" name="Grup 9"/>
          <p:cNvGrpSpPr/>
          <p:nvPr/>
        </p:nvGrpSpPr>
        <p:grpSpPr>
          <a:xfrm>
            <a:off x="4427984" y="1830228"/>
            <a:ext cx="4464496" cy="4047044"/>
            <a:chOff x="4427984" y="1830228"/>
            <a:chExt cx="4464496" cy="4047044"/>
          </a:xfrm>
        </p:grpSpPr>
        <p:sp>
          <p:nvSpPr>
            <p:cNvPr id="15" name="Title 1"/>
            <p:cNvSpPr txBox="1">
              <a:spLocks/>
            </p:cNvSpPr>
            <p:nvPr/>
          </p:nvSpPr>
          <p:spPr bwMode="auto">
            <a:xfrm>
              <a:off x="5868144" y="1830228"/>
              <a:ext cx="252028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spcBef>
                  <a:spcPct val="0"/>
                </a:spcBef>
                <a:spcAft>
                  <a:spcPct val="0"/>
                </a:spcAft>
                <a:defRPr sz="2800" b="1">
                  <a:solidFill>
                    <a:srgbClr val="FFFFFE"/>
                  </a:solidFill>
                  <a:latin typeface="+mj-lt"/>
                  <a:ea typeface="+mj-ea"/>
                  <a:cs typeface="+mj-cs"/>
                </a:defRPr>
              </a:lvl1pPr>
              <a:lvl2pPr algn="l" rtl="0" eaLnBrk="0" fontAlgn="base" hangingPunct="0">
                <a:spcBef>
                  <a:spcPct val="0"/>
                </a:spcBef>
                <a:spcAft>
                  <a:spcPct val="0"/>
                </a:spcAft>
                <a:defRPr sz="2800" b="1">
                  <a:solidFill>
                    <a:srgbClr val="FFFFFE"/>
                  </a:solidFill>
                  <a:latin typeface="Arial" charset="0"/>
                </a:defRPr>
              </a:lvl2pPr>
              <a:lvl3pPr algn="l" rtl="0" eaLnBrk="0" fontAlgn="base" hangingPunct="0">
                <a:spcBef>
                  <a:spcPct val="0"/>
                </a:spcBef>
                <a:spcAft>
                  <a:spcPct val="0"/>
                </a:spcAft>
                <a:defRPr sz="2800" b="1">
                  <a:solidFill>
                    <a:srgbClr val="FFFFFE"/>
                  </a:solidFill>
                  <a:latin typeface="Arial" charset="0"/>
                </a:defRPr>
              </a:lvl3pPr>
              <a:lvl4pPr algn="l" rtl="0" eaLnBrk="0" fontAlgn="base" hangingPunct="0">
                <a:spcBef>
                  <a:spcPct val="0"/>
                </a:spcBef>
                <a:spcAft>
                  <a:spcPct val="0"/>
                </a:spcAft>
                <a:defRPr sz="2800" b="1">
                  <a:solidFill>
                    <a:srgbClr val="FFFFFE"/>
                  </a:solidFill>
                  <a:latin typeface="Arial" charset="0"/>
                </a:defRPr>
              </a:lvl4pPr>
              <a:lvl5pPr algn="l" rtl="0" eaLnBrk="0" fontAlgn="base" hangingPunct="0">
                <a:spcBef>
                  <a:spcPct val="0"/>
                </a:spcBef>
                <a:spcAft>
                  <a:spcPct val="0"/>
                </a:spcAft>
                <a:defRPr sz="2800" b="1">
                  <a:solidFill>
                    <a:srgbClr val="FFFFFE"/>
                  </a:solidFill>
                  <a:latin typeface="Arial" charset="0"/>
                </a:defRPr>
              </a:lvl5pPr>
              <a:lvl6pPr marL="457200" algn="l" rtl="0" fontAlgn="base">
                <a:spcBef>
                  <a:spcPct val="0"/>
                </a:spcBef>
                <a:spcAft>
                  <a:spcPct val="0"/>
                </a:spcAft>
                <a:defRPr sz="2800" b="1">
                  <a:solidFill>
                    <a:srgbClr val="FFFFFE"/>
                  </a:solidFill>
                  <a:latin typeface="Arial" charset="0"/>
                </a:defRPr>
              </a:lvl6pPr>
              <a:lvl7pPr marL="914400" algn="l" rtl="0" fontAlgn="base">
                <a:spcBef>
                  <a:spcPct val="0"/>
                </a:spcBef>
                <a:spcAft>
                  <a:spcPct val="0"/>
                </a:spcAft>
                <a:defRPr sz="2800" b="1">
                  <a:solidFill>
                    <a:srgbClr val="FFFFFE"/>
                  </a:solidFill>
                  <a:latin typeface="Arial" charset="0"/>
                </a:defRPr>
              </a:lvl7pPr>
              <a:lvl8pPr marL="1371600" algn="l" rtl="0" fontAlgn="base">
                <a:spcBef>
                  <a:spcPct val="0"/>
                </a:spcBef>
                <a:spcAft>
                  <a:spcPct val="0"/>
                </a:spcAft>
                <a:defRPr sz="2800" b="1">
                  <a:solidFill>
                    <a:srgbClr val="FFFFFE"/>
                  </a:solidFill>
                  <a:latin typeface="Arial" charset="0"/>
                </a:defRPr>
              </a:lvl8pPr>
              <a:lvl9pPr marL="1828800" algn="l" rtl="0" fontAlgn="base">
                <a:spcBef>
                  <a:spcPct val="0"/>
                </a:spcBef>
                <a:spcAft>
                  <a:spcPct val="0"/>
                </a:spcAft>
                <a:defRPr sz="2800" b="1">
                  <a:solidFill>
                    <a:srgbClr val="FFFFFE"/>
                  </a:solidFill>
                  <a:latin typeface="Arial" charset="0"/>
                </a:defRPr>
              </a:lvl9pPr>
            </a:lstStyle>
            <a:p>
              <a:r>
                <a:rPr lang="en-US" kern="0" spc="50" dirty="0" smtClean="0">
                  <a:ln w="11430"/>
                  <a:solidFill>
                    <a:srgbClr val="00B050"/>
                  </a:solidFill>
                  <a:effectLst>
                    <a:outerShdw blurRad="76200" dist="50800" dir="5400000" algn="tl" rotWithShape="0">
                      <a:srgbClr val="000000">
                        <a:alpha val="65000"/>
                      </a:srgbClr>
                    </a:outerShdw>
                  </a:effectLst>
                </a:rPr>
                <a:t>WFD</a:t>
              </a:r>
              <a:r>
                <a:rPr lang="en-US"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kern="0" spc="50" dirty="0" smtClean="0">
                  <a:ln w="11430"/>
                  <a:solidFill>
                    <a:srgbClr val="00B050"/>
                  </a:solidFill>
                  <a:effectLst>
                    <a:outerShdw blurRad="76200" dist="50800" dir="5400000" algn="tl" rotWithShape="0">
                      <a:srgbClr val="000000">
                        <a:alpha val="65000"/>
                      </a:srgbClr>
                    </a:outerShdw>
                  </a:effectLst>
                </a:rPr>
                <a:t>explorer</a:t>
              </a:r>
              <a:endParaRPr lang="en-GB" kern="0" spc="50" dirty="0">
                <a:ln w="11430"/>
                <a:solidFill>
                  <a:srgbClr val="00B050"/>
                </a:solidFill>
                <a:effectLst>
                  <a:outerShdw blurRad="76200" dist="50800" dir="5400000" algn="tl" rotWithShape="0">
                    <a:srgbClr val="000000">
                      <a:alpha val="65000"/>
                    </a:srgbClr>
                  </a:outerShdw>
                </a:effectLst>
              </a:endParaRPr>
            </a:p>
          </p:txBody>
        </p:sp>
        <p:grpSp>
          <p:nvGrpSpPr>
            <p:cNvPr id="8" name="Grup 7"/>
            <p:cNvGrpSpPr/>
            <p:nvPr/>
          </p:nvGrpSpPr>
          <p:grpSpPr>
            <a:xfrm>
              <a:off x="4427984" y="2474307"/>
              <a:ext cx="4464496" cy="3402965"/>
              <a:chOff x="4427984" y="2474307"/>
              <a:chExt cx="4464496" cy="3402965"/>
            </a:xfrm>
          </p:grpSpPr>
          <p:grpSp>
            <p:nvGrpSpPr>
              <p:cNvPr id="2" name="Grup 1"/>
              <p:cNvGrpSpPr/>
              <p:nvPr/>
            </p:nvGrpSpPr>
            <p:grpSpPr>
              <a:xfrm>
                <a:off x="4427984" y="2474307"/>
                <a:ext cx="4464496" cy="3402965"/>
                <a:chOff x="4427984" y="2474307"/>
                <a:chExt cx="4464496" cy="3402965"/>
              </a:xfrm>
            </p:grpSpPr>
            <p:pic>
              <p:nvPicPr>
                <p:cNvPr id="13" name="Picture 4"/>
                <p:cNvPicPr/>
                <p:nvPr/>
              </p:nvPicPr>
              <p:blipFill>
                <a:blip r:embed="rId2" cstate="print">
                  <a:extLst>
                    <a:ext uri="{28A0092B-C50C-407E-A947-70E740481C1C}">
                      <a14:useLocalDpi xmlns:a14="http://schemas.microsoft.com/office/drawing/2010/main" val="0"/>
                    </a:ext>
                  </a:extLst>
                </a:blip>
                <a:stretch>
                  <a:fillRect/>
                </a:stretch>
              </p:blipFill>
              <p:spPr>
                <a:xfrm>
                  <a:off x="4427984" y="2474307"/>
                  <a:ext cx="4464496" cy="3402965"/>
                </a:xfrm>
                <a:prstGeom prst="rect">
                  <a:avLst/>
                </a:prstGeom>
              </p:spPr>
            </p:pic>
            <p:sp>
              <p:nvSpPr>
                <p:cNvPr id="26" name="25 Metin kutusu"/>
                <p:cNvSpPr txBox="1"/>
                <p:nvPr/>
              </p:nvSpPr>
              <p:spPr>
                <a:xfrm>
                  <a:off x="5292080" y="3068960"/>
                  <a:ext cx="864096" cy="307777"/>
                </a:xfrm>
                <a:prstGeom prst="rect">
                  <a:avLst/>
                </a:prstGeom>
                <a:solidFill>
                  <a:schemeClr val="accent1">
                    <a:lumMod val="60000"/>
                    <a:lumOff val="40000"/>
                  </a:schemeClr>
                </a:solidFill>
              </p:spPr>
              <p:txBody>
                <a:bodyPr wrap="square" rtlCol="0">
                  <a:spAutoFit/>
                </a:bodyPr>
                <a:lstStyle/>
                <a:p>
                  <a:pPr algn="ctr"/>
                  <a:r>
                    <a:rPr lang="tr-TR" sz="1400" b="1" dirty="0" smtClean="0"/>
                    <a:t>Hidroloji</a:t>
                  </a:r>
                  <a:endParaRPr lang="en-GB" sz="1400" b="1" dirty="0"/>
                </a:p>
              </p:txBody>
            </p:sp>
            <p:sp>
              <p:nvSpPr>
                <p:cNvPr id="27" name="26 Metin kutusu"/>
                <p:cNvSpPr txBox="1"/>
                <p:nvPr/>
              </p:nvSpPr>
              <p:spPr>
                <a:xfrm>
                  <a:off x="5241936" y="3842512"/>
                  <a:ext cx="1008112" cy="307777"/>
                </a:xfrm>
                <a:prstGeom prst="rect">
                  <a:avLst/>
                </a:prstGeom>
                <a:solidFill>
                  <a:schemeClr val="accent2">
                    <a:lumMod val="40000"/>
                    <a:lumOff val="60000"/>
                  </a:schemeClr>
                </a:solidFill>
              </p:spPr>
              <p:txBody>
                <a:bodyPr wrap="square" rtlCol="0">
                  <a:spAutoFit/>
                </a:bodyPr>
                <a:lstStyle/>
                <a:p>
                  <a:pPr algn="ctr"/>
                  <a:r>
                    <a:rPr lang="tr-TR" sz="1400" b="1" dirty="0" smtClean="0"/>
                    <a:t>Su Kalitesi</a:t>
                  </a:r>
                  <a:endParaRPr lang="en-GB" sz="1400" b="1" dirty="0"/>
                </a:p>
              </p:txBody>
            </p:sp>
            <p:sp>
              <p:nvSpPr>
                <p:cNvPr id="28" name="27 Metin kutusu"/>
                <p:cNvSpPr txBox="1"/>
                <p:nvPr/>
              </p:nvSpPr>
              <p:spPr>
                <a:xfrm>
                  <a:off x="5328084" y="4691848"/>
                  <a:ext cx="792088" cy="307777"/>
                </a:xfrm>
                <a:prstGeom prst="rect">
                  <a:avLst/>
                </a:prstGeom>
                <a:solidFill>
                  <a:schemeClr val="accent3">
                    <a:lumMod val="60000"/>
                    <a:lumOff val="40000"/>
                  </a:schemeClr>
                </a:solidFill>
              </p:spPr>
              <p:txBody>
                <a:bodyPr wrap="square" rtlCol="0">
                  <a:spAutoFit/>
                </a:bodyPr>
                <a:lstStyle/>
                <a:p>
                  <a:pPr algn="ctr"/>
                  <a:r>
                    <a:rPr lang="tr-TR" sz="1400" b="1" dirty="0" smtClean="0"/>
                    <a:t>Ekoloji</a:t>
                  </a:r>
                  <a:endParaRPr lang="en-GB" sz="1400" b="1" dirty="0"/>
                </a:p>
              </p:txBody>
            </p:sp>
            <p:sp>
              <p:nvSpPr>
                <p:cNvPr id="29" name="28 Metin kutusu"/>
                <p:cNvSpPr txBox="1"/>
                <p:nvPr/>
              </p:nvSpPr>
              <p:spPr>
                <a:xfrm flipH="1">
                  <a:off x="4499992" y="3356992"/>
                  <a:ext cx="215444" cy="1296144"/>
                </a:xfrm>
                <a:prstGeom prst="rect">
                  <a:avLst/>
                </a:prstGeom>
                <a:solidFill>
                  <a:srgbClr val="FBFADE"/>
                </a:solidFill>
              </p:spPr>
              <p:txBody>
                <a:bodyPr vert="vert270" wrap="square" lIns="0" tIns="0" rIns="0" bIns="0" rtlCol="0">
                  <a:spAutoFit/>
                </a:bodyPr>
                <a:lstStyle/>
                <a:p>
                  <a:pPr algn="ctr"/>
                  <a:r>
                    <a:rPr lang="tr-TR" sz="1400" dirty="0" smtClean="0"/>
                    <a:t>Önlemler</a:t>
                  </a:r>
                  <a:endParaRPr lang="en-GB" sz="1400" dirty="0"/>
                </a:p>
              </p:txBody>
            </p:sp>
            <p:sp>
              <p:nvSpPr>
                <p:cNvPr id="30" name="29 Metin kutusu"/>
                <p:cNvSpPr txBox="1"/>
                <p:nvPr/>
              </p:nvSpPr>
              <p:spPr>
                <a:xfrm>
                  <a:off x="8028384" y="2730406"/>
                  <a:ext cx="792088" cy="338554"/>
                </a:xfrm>
                <a:prstGeom prst="rect">
                  <a:avLst/>
                </a:prstGeom>
                <a:solidFill>
                  <a:schemeClr val="accent1">
                    <a:lumMod val="20000"/>
                    <a:lumOff val="80000"/>
                  </a:schemeClr>
                </a:solidFill>
              </p:spPr>
              <p:txBody>
                <a:bodyPr wrap="square" lIns="0" tIns="0" rIns="0" bIns="0" rtlCol="0">
                  <a:spAutoFit/>
                </a:bodyPr>
                <a:lstStyle/>
                <a:p>
                  <a:pPr algn="ctr"/>
                  <a:r>
                    <a:rPr lang="tr-TR" sz="1100" dirty="0" smtClean="0"/>
                    <a:t>Su Kütlesi Verileri</a:t>
                  </a:r>
                  <a:endParaRPr lang="en-GB" sz="1100" dirty="0"/>
                </a:p>
              </p:txBody>
            </p:sp>
            <p:sp>
              <p:nvSpPr>
                <p:cNvPr id="31" name="30 Metin kutusu"/>
                <p:cNvSpPr txBox="1"/>
                <p:nvPr/>
              </p:nvSpPr>
              <p:spPr>
                <a:xfrm>
                  <a:off x="7344308" y="4653309"/>
                  <a:ext cx="648072" cy="215444"/>
                </a:xfrm>
                <a:prstGeom prst="rect">
                  <a:avLst/>
                </a:prstGeom>
                <a:solidFill>
                  <a:srgbClr val="CC99FF"/>
                </a:solidFill>
              </p:spPr>
              <p:txBody>
                <a:bodyPr wrap="square" lIns="0" tIns="0" rIns="0" bIns="0" rtlCol="0">
                  <a:spAutoFit/>
                </a:bodyPr>
                <a:lstStyle/>
                <a:p>
                  <a:r>
                    <a:rPr lang="tr-TR" sz="1400" dirty="0" smtClean="0"/>
                    <a:t>Raporlar</a:t>
                  </a:r>
                  <a:endParaRPr lang="en-GB" sz="1400" dirty="0"/>
                </a:p>
              </p:txBody>
            </p:sp>
            <p:sp>
              <p:nvSpPr>
                <p:cNvPr id="32" name="31 Metin kutusu"/>
                <p:cNvSpPr txBox="1"/>
                <p:nvPr/>
              </p:nvSpPr>
              <p:spPr>
                <a:xfrm>
                  <a:off x="7524328" y="5013176"/>
                  <a:ext cx="648072" cy="215444"/>
                </a:xfrm>
                <a:prstGeom prst="rect">
                  <a:avLst/>
                </a:prstGeom>
                <a:solidFill>
                  <a:srgbClr val="CC99FF"/>
                </a:solidFill>
              </p:spPr>
              <p:txBody>
                <a:bodyPr wrap="square" lIns="0" tIns="0" rIns="0" bIns="0" rtlCol="0">
                  <a:spAutoFit/>
                </a:bodyPr>
                <a:lstStyle/>
                <a:p>
                  <a:r>
                    <a:rPr lang="tr-TR" sz="1400" dirty="0" smtClean="0"/>
                    <a:t>Haritalar</a:t>
                  </a:r>
                  <a:endParaRPr lang="en-GB" sz="1400" dirty="0"/>
                </a:p>
              </p:txBody>
            </p:sp>
            <p:sp>
              <p:nvSpPr>
                <p:cNvPr id="33" name="32 Metin kutusu"/>
                <p:cNvSpPr txBox="1"/>
                <p:nvPr/>
              </p:nvSpPr>
              <p:spPr>
                <a:xfrm>
                  <a:off x="7668344" y="5445224"/>
                  <a:ext cx="648072" cy="215444"/>
                </a:xfrm>
                <a:prstGeom prst="rect">
                  <a:avLst/>
                </a:prstGeom>
                <a:solidFill>
                  <a:srgbClr val="CC99FF"/>
                </a:solidFill>
              </p:spPr>
              <p:txBody>
                <a:bodyPr wrap="square" lIns="0" tIns="0" rIns="0" bIns="0" rtlCol="0">
                  <a:spAutoFit/>
                </a:bodyPr>
                <a:lstStyle/>
                <a:p>
                  <a:r>
                    <a:rPr lang="tr-TR" sz="1400" dirty="0" smtClean="0"/>
                    <a:t>Çıktılar</a:t>
                  </a:r>
                  <a:endParaRPr lang="en-GB" sz="1400" dirty="0"/>
                </a:p>
              </p:txBody>
            </p:sp>
          </p:grpSp>
          <p:sp>
            <p:nvSpPr>
              <p:cNvPr id="35" name="34 Akış Çizelgesi: Karar"/>
              <p:cNvSpPr/>
              <p:nvPr/>
            </p:nvSpPr>
            <p:spPr>
              <a:xfrm>
                <a:off x="6372200" y="3933056"/>
                <a:ext cx="792088" cy="36004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6" name="35 Akış Çizelgesi: Karar"/>
              <p:cNvSpPr/>
              <p:nvPr/>
            </p:nvSpPr>
            <p:spPr>
              <a:xfrm>
                <a:off x="6372200" y="4725144"/>
                <a:ext cx="792088" cy="432048"/>
              </a:xfrm>
              <a:prstGeom prst="flowChartDecision">
                <a:avLst/>
              </a:prstGeom>
              <a:solidFill>
                <a:schemeClr val="accent3">
                  <a:lumMod val="40000"/>
                  <a:lumOff val="60000"/>
                </a:schemeClr>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pSp>
      </p:grpSp>
      <p:grpSp>
        <p:nvGrpSpPr>
          <p:cNvPr id="7" name="Grup 6"/>
          <p:cNvGrpSpPr/>
          <p:nvPr/>
        </p:nvGrpSpPr>
        <p:grpSpPr>
          <a:xfrm>
            <a:off x="4531711" y="1966545"/>
            <a:ext cx="1192413" cy="1058636"/>
            <a:chOff x="4531711" y="1966545"/>
            <a:chExt cx="1192413" cy="1058636"/>
          </a:xfrm>
        </p:grpSpPr>
        <p:sp>
          <p:nvSpPr>
            <p:cNvPr id="18" name="Bent Arrow 20"/>
            <p:cNvSpPr/>
            <p:nvPr/>
          </p:nvSpPr>
          <p:spPr bwMode="auto">
            <a:xfrm rot="5400000">
              <a:off x="4803881" y="2104937"/>
              <a:ext cx="648074" cy="1192413"/>
            </a:xfrm>
            <a:prstGeom prst="bentArrow">
              <a:avLst>
                <a:gd name="adj1" fmla="val 25000"/>
                <a:gd name="adj2" fmla="val 25000"/>
                <a:gd name="adj3" fmla="val 25000"/>
                <a:gd name="adj4" fmla="val 45129"/>
              </a:avLst>
            </a:prstGeom>
            <a:solidFill>
              <a:schemeClr val="accent2">
                <a:lumMod val="60000"/>
                <a:lumOff val="40000"/>
              </a:scheme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TextBox 22"/>
            <p:cNvSpPr txBox="1"/>
            <p:nvPr/>
          </p:nvSpPr>
          <p:spPr>
            <a:xfrm>
              <a:off x="4558581" y="1966545"/>
              <a:ext cx="835196" cy="338554"/>
            </a:xfrm>
            <a:prstGeom prst="rect">
              <a:avLst/>
            </a:prstGeom>
            <a:solidFill>
              <a:srgbClr val="FFFFFF"/>
            </a:solidFill>
          </p:spPr>
          <p:txBody>
            <a:bodyPr wrap="square" rtlCol="0">
              <a:spAutoFit/>
            </a:bodyPr>
            <a:lstStyle/>
            <a:p>
              <a:pPr algn="ctr"/>
              <a:r>
                <a:rPr lang="tr-TR" sz="1600" dirty="0" smtClean="0"/>
                <a:t>Girdi</a:t>
              </a:r>
              <a:endParaRPr lang="en-GB" sz="1600" dirty="0"/>
            </a:p>
          </p:txBody>
        </p:sp>
      </p:grpSp>
      <p:grpSp>
        <p:nvGrpSpPr>
          <p:cNvPr id="14" name="Grup 13"/>
          <p:cNvGrpSpPr/>
          <p:nvPr/>
        </p:nvGrpSpPr>
        <p:grpSpPr>
          <a:xfrm>
            <a:off x="3707904" y="1873051"/>
            <a:ext cx="1008112" cy="1262401"/>
            <a:chOff x="3707904" y="1873051"/>
            <a:chExt cx="1008112" cy="1262401"/>
          </a:xfrm>
        </p:grpSpPr>
        <p:sp>
          <p:nvSpPr>
            <p:cNvPr id="21" name="TextBox 23"/>
            <p:cNvSpPr txBox="1"/>
            <p:nvPr/>
          </p:nvSpPr>
          <p:spPr>
            <a:xfrm>
              <a:off x="3707904" y="2827675"/>
              <a:ext cx="1008112" cy="307777"/>
            </a:xfrm>
            <a:prstGeom prst="rect">
              <a:avLst/>
            </a:prstGeom>
            <a:solidFill>
              <a:srgbClr val="FFFFFF"/>
            </a:solidFill>
          </p:spPr>
          <p:txBody>
            <a:bodyPr wrap="square" rtlCol="0">
              <a:spAutoFit/>
            </a:bodyPr>
            <a:lstStyle/>
            <a:p>
              <a:r>
                <a:rPr lang="tr-TR" sz="1400" b="1" dirty="0" smtClean="0"/>
                <a:t>Senaryolar</a:t>
              </a:r>
              <a:endParaRPr lang="en-GB" sz="1600" b="1" dirty="0"/>
            </a:p>
          </p:txBody>
        </p:sp>
        <p:sp>
          <p:nvSpPr>
            <p:cNvPr id="16" name="Flowchart: Magnetic Disk 8"/>
            <p:cNvSpPr/>
            <p:nvPr/>
          </p:nvSpPr>
          <p:spPr bwMode="auto">
            <a:xfrm>
              <a:off x="3801709" y="1873051"/>
              <a:ext cx="730004" cy="864096"/>
            </a:xfrm>
            <a:prstGeom prst="flowChartMagneticDisk">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i="0" u="none" strike="noStrike" cap="none" normalizeH="0" baseline="0" dirty="0" smtClean="0">
                <a:ln>
                  <a:noFill/>
                </a:ln>
                <a:solidFill>
                  <a:schemeClr val="tx1"/>
                </a:solidFill>
                <a:effectLst/>
                <a:latin typeface="Arial" charset="0"/>
              </a:endParaRPr>
            </a:p>
          </p:txBody>
        </p:sp>
      </p:grpSp>
      <p:sp>
        <p:nvSpPr>
          <p:cNvPr id="11" name="Title 1"/>
          <p:cNvSpPr>
            <a:spLocks noGrp="1"/>
          </p:cNvSpPr>
          <p:nvPr>
            <p:ph type="title"/>
          </p:nvPr>
        </p:nvSpPr>
        <p:spPr>
          <a:xfrm>
            <a:off x="899592" y="2218934"/>
            <a:ext cx="1851387" cy="61118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RIBASIM</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5" name="Grup 24"/>
          <p:cNvGrpSpPr/>
          <p:nvPr/>
        </p:nvGrpSpPr>
        <p:grpSpPr>
          <a:xfrm>
            <a:off x="643496" y="2953171"/>
            <a:ext cx="2704368" cy="2316099"/>
            <a:chOff x="643496" y="2953171"/>
            <a:chExt cx="2704368" cy="2316099"/>
          </a:xfrm>
        </p:grpSpPr>
        <p:pic>
          <p:nvPicPr>
            <p:cNvPr id="9" name="Picture 7" descr="rib_kl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96" y="2953171"/>
              <a:ext cx="2704368" cy="1750722"/>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4"/>
            <p:cNvSpPr txBox="1"/>
            <p:nvPr/>
          </p:nvSpPr>
          <p:spPr>
            <a:xfrm>
              <a:off x="755576" y="4869160"/>
              <a:ext cx="2304256" cy="400110"/>
            </a:xfrm>
            <a:prstGeom prst="rect">
              <a:avLst/>
            </a:prstGeom>
            <a:noFill/>
          </p:spPr>
          <p:txBody>
            <a:bodyPr wrap="square" rtlCol="0">
              <a:spAutoFit/>
            </a:bodyPr>
            <a:lstStyle/>
            <a:p>
              <a:pPr algn="ctr"/>
              <a:r>
                <a:rPr lang="tr-TR" sz="2000" b="1" dirty="0" smtClean="0">
                  <a:solidFill>
                    <a:schemeClr val="accent2">
                      <a:lumMod val="75000"/>
                    </a:schemeClr>
                  </a:solidFill>
                </a:rPr>
                <a:t>Su Bütçesi</a:t>
              </a:r>
              <a:endParaRPr lang="en-GB" sz="2000" b="1" dirty="0">
                <a:solidFill>
                  <a:schemeClr val="accent2">
                    <a:lumMod val="75000"/>
                  </a:schemeClr>
                </a:solidFill>
              </a:endParaRPr>
            </a:p>
          </p:txBody>
        </p:sp>
      </p:grpSp>
    </p:spTree>
    <p:extLst>
      <p:ext uri="{BB962C8B-B14F-4D97-AF65-F5344CB8AC3E}">
        <p14:creationId xmlns:p14="http://schemas.microsoft.com/office/powerpoint/2010/main" val="4214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35</a:t>
            </a:fld>
            <a:r>
              <a:rPr lang="tr-TR" dirty="0" smtClean="0"/>
              <a:t>/29</a:t>
            </a:r>
            <a:endParaRPr lang="tr-TR" dirty="0"/>
          </a:p>
        </p:txBody>
      </p:sp>
      <p:sp>
        <p:nvSpPr>
          <p:cNvPr id="5" name="9 Dikdörtgen"/>
          <p:cNvSpPr/>
          <p:nvPr/>
        </p:nvSpPr>
        <p:spPr>
          <a:xfrm>
            <a:off x="251520" y="158199"/>
            <a:ext cx="8712968" cy="584775"/>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3200" b="1" kern="0" spc="50" dirty="0" err="1" smtClean="0">
                <a:ln w="11430"/>
                <a:solidFill>
                  <a:srgbClr val="FF0000"/>
                </a:solidFill>
                <a:effectLst>
                  <a:outerShdw blurRad="76200" dist="50800" dir="5400000" algn="tl" rotWithShape="0">
                    <a:srgbClr val="000000">
                      <a:alpha val="65000"/>
                    </a:srgbClr>
                  </a:outerShdw>
                </a:effectLst>
                <a:latin typeface="Arial"/>
              </a:rPr>
              <a:t>HiDROLOJİ</a:t>
            </a:r>
            <a:r>
              <a:rPr lang="tr-TR" sz="3200" b="1" kern="0" spc="50" dirty="0" smtClean="0">
                <a:ln w="11430"/>
                <a:solidFill>
                  <a:srgbClr val="FF0000"/>
                </a:solidFill>
                <a:effectLst>
                  <a:outerShdw blurRad="76200" dist="50800" dir="5400000" algn="tl" rotWithShape="0">
                    <a:srgbClr val="000000">
                      <a:alpha val="65000"/>
                    </a:srgbClr>
                  </a:outerShdw>
                </a:effectLst>
                <a:latin typeface="Arial"/>
              </a:rPr>
              <a:t> ÇALIŞMA GRUBU</a:t>
            </a:r>
            <a:endParaRPr lang="tr-TR" sz="3200" b="1" kern="0" spc="50" dirty="0">
              <a:ln w="11430"/>
              <a:solidFill>
                <a:srgbClr val="FF0000"/>
              </a:solidFill>
              <a:effectLst>
                <a:outerShdw blurRad="76200" dist="50800" dir="5400000" algn="tl" rotWithShape="0">
                  <a:srgbClr val="000000">
                    <a:alpha val="65000"/>
                  </a:srgbClr>
                </a:outerShdw>
              </a:effectLst>
              <a:latin typeface="Arial"/>
            </a:endParaRPr>
          </a:p>
        </p:txBody>
      </p:sp>
      <p:grpSp>
        <p:nvGrpSpPr>
          <p:cNvPr id="2" name="Grup 1"/>
          <p:cNvGrpSpPr/>
          <p:nvPr/>
        </p:nvGrpSpPr>
        <p:grpSpPr>
          <a:xfrm>
            <a:off x="179512" y="1340768"/>
            <a:ext cx="2952328" cy="3672408"/>
            <a:chOff x="179512" y="1340768"/>
            <a:chExt cx="2952328" cy="3672408"/>
          </a:xfrm>
        </p:grpSpPr>
        <p:sp>
          <p:nvSpPr>
            <p:cNvPr id="34" name="Rounded Rectangle 3"/>
            <p:cNvSpPr/>
            <p:nvPr/>
          </p:nvSpPr>
          <p:spPr>
            <a:xfrm>
              <a:off x="179512" y="1340768"/>
              <a:ext cx="2952328" cy="1080120"/>
            </a:xfrm>
            <a:prstGeom prst="round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H</a:t>
              </a:r>
              <a:r>
                <a:rPr lang="tr-TR" sz="2400" dirty="0" err="1" smtClean="0"/>
                <a:t>idroloji</a:t>
              </a:r>
              <a:endParaRPr lang="en-GB" sz="2400" dirty="0" smtClean="0"/>
            </a:p>
            <a:p>
              <a:pPr algn="ctr"/>
              <a:endParaRPr lang="en-GB" sz="1100" dirty="0" smtClean="0"/>
            </a:p>
            <a:p>
              <a:pPr algn="ctr"/>
              <a:r>
                <a:rPr lang="en-GB" sz="1600" dirty="0" smtClean="0"/>
                <a:t>0D-RIBASIM</a:t>
              </a:r>
              <a:endParaRPr lang="en-GB" sz="2000" dirty="0"/>
            </a:p>
          </p:txBody>
        </p:sp>
        <p:sp>
          <p:nvSpPr>
            <p:cNvPr id="39" name="Flowchart: Magnetic Disk 6"/>
            <p:cNvSpPr/>
            <p:nvPr/>
          </p:nvSpPr>
          <p:spPr>
            <a:xfrm>
              <a:off x="683568" y="2636912"/>
              <a:ext cx="2016224" cy="2376264"/>
            </a:xfrm>
            <a:prstGeom prst="flowChartMagneticDisk">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smtClean="0"/>
            </a:p>
            <a:p>
              <a:pPr algn="ctr"/>
              <a:r>
                <a:rPr lang="tr-TR" sz="2000" dirty="0" smtClean="0"/>
                <a:t>CBS</a:t>
              </a:r>
              <a:r>
                <a:rPr lang="en-GB" sz="2000" dirty="0" smtClean="0"/>
                <a:t> </a:t>
              </a:r>
              <a:r>
                <a:rPr lang="tr-TR" sz="2000" dirty="0" smtClean="0"/>
                <a:t>haritaları</a:t>
              </a:r>
              <a:endParaRPr lang="en-GB" sz="2000" dirty="0" smtClean="0"/>
            </a:p>
            <a:p>
              <a:pPr algn="ctr"/>
              <a:r>
                <a:rPr lang="tr-TR" sz="2000" dirty="0" smtClean="0"/>
                <a:t>Bağlantılar</a:t>
              </a:r>
              <a:endParaRPr lang="en-GB" sz="2000" dirty="0" smtClean="0"/>
            </a:p>
            <a:p>
              <a:pPr algn="ctr"/>
              <a:r>
                <a:rPr lang="tr-TR" sz="2000" dirty="0" smtClean="0"/>
                <a:t>Meteoroloji</a:t>
              </a:r>
            </a:p>
            <a:p>
              <a:pPr algn="ctr"/>
              <a:r>
                <a:rPr lang="tr-TR" sz="2000" dirty="0" smtClean="0"/>
                <a:t>Akış</a:t>
              </a:r>
              <a:endParaRPr lang="en-GB" sz="2000" dirty="0"/>
            </a:p>
          </p:txBody>
        </p:sp>
      </p:grpSp>
      <p:grpSp>
        <p:nvGrpSpPr>
          <p:cNvPr id="10" name="Grup 9"/>
          <p:cNvGrpSpPr/>
          <p:nvPr/>
        </p:nvGrpSpPr>
        <p:grpSpPr>
          <a:xfrm>
            <a:off x="3491880" y="1340768"/>
            <a:ext cx="5544616" cy="3121739"/>
            <a:chOff x="3491880" y="1340768"/>
            <a:chExt cx="5544616" cy="3121739"/>
          </a:xfrm>
        </p:grpSpPr>
        <p:grpSp>
          <p:nvGrpSpPr>
            <p:cNvPr id="3" name="Grup 2"/>
            <p:cNvGrpSpPr/>
            <p:nvPr/>
          </p:nvGrpSpPr>
          <p:grpSpPr>
            <a:xfrm>
              <a:off x="3491880" y="1340768"/>
              <a:ext cx="2448272" cy="3121739"/>
              <a:chOff x="3491880" y="1340768"/>
              <a:chExt cx="2448272" cy="3121739"/>
            </a:xfrm>
          </p:grpSpPr>
          <p:sp>
            <p:nvSpPr>
              <p:cNvPr id="37" name="Rounded Rectangle 4"/>
              <p:cNvSpPr/>
              <p:nvPr/>
            </p:nvSpPr>
            <p:spPr>
              <a:xfrm>
                <a:off x="3491880" y="1340768"/>
                <a:ext cx="2448272" cy="72008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aseline="-25000" dirty="0" smtClean="0"/>
                  <a:t>Su Kalitesi</a:t>
                </a:r>
                <a:endParaRPr lang="en-GB" sz="3200" baseline="-25000" dirty="0" smtClean="0"/>
              </a:p>
              <a:p>
                <a:pPr algn="ctr"/>
                <a:endParaRPr lang="en-GB" sz="1400" baseline="-25000" dirty="0" smtClean="0"/>
              </a:p>
              <a:p>
                <a:pPr algn="ctr"/>
                <a:r>
                  <a:rPr lang="en-GB" sz="1400" dirty="0" smtClean="0"/>
                  <a:t>DELWAQ – </a:t>
                </a:r>
                <a:r>
                  <a:rPr lang="tr-TR" sz="1400" dirty="0" smtClean="0"/>
                  <a:t>Kararlı Akım</a:t>
                </a:r>
                <a:endParaRPr lang="en-GB" sz="1400" dirty="0"/>
              </a:p>
            </p:txBody>
          </p:sp>
          <p:sp>
            <p:nvSpPr>
              <p:cNvPr id="40" name="Flowchart: Magnetic Disk 7"/>
              <p:cNvSpPr/>
              <p:nvPr/>
            </p:nvSpPr>
            <p:spPr>
              <a:xfrm>
                <a:off x="3822917" y="2662307"/>
                <a:ext cx="1512168" cy="1800200"/>
              </a:xfrm>
              <a:prstGeom prst="flowChartMagneticDis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t>Yükler</a:t>
                </a:r>
                <a:endParaRPr lang="en-GB" sz="1100" dirty="0" smtClean="0"/>
              </a:p>
              <a:p>
                <a:pPr algn="ctr"/>
                <a:r>
                  <a:rPr lang="tr-TR" sz="1100" dirty="0" smtClean="0"/>
                  <a:t>Kirletici Parametreleri</a:t>
                </a:r>
                <a:endParaRPr lang="en-GB" sz="1100" dirty="0" smtClean="0"/>
              </a:p>
              <a:p>
                <a:pPr algn="ctr"/>
                <a:r>
                  <a:rPr lang="tr-TR" sz="1100" dirty="0" smtClean="0"/>
                  <a:t>Süreçler</a:t>
                </a:r>
                <a:endParaRPr lang="en-GB" sz="1100" dirty="0"/>
              </a:p>
            </p:txBody>
          </p:sp>
        </p:grpSp>
        <p:grpSp>
          <p:nvGrpSpPr>
            <p:cNvPr id="9" name="Grup 8"/>
            <p:cNvGrpSpPr/>
            <p:nvPr/>
          </p:nvGrpSpPr>
          <p:grpSpPr>
            <a:xfrm>
              <a:off x="6588224" y="1340768"/>
              <a:ext cx="2448272" cy="3096344"/>
              <a:chOff x="6588224" y="1340768"/>
              <a:chExt cx="2448272" cy="3096344"/>
            </a:xfrm>
          </p:grpSpPr>
          <p:sp>
            <p:nvSpPr>
              <p:cNvPr id="38" name="Rounded Rectangle 5"/>
              <p:cNvSpPr/>
              <p:nvPr/>
            </p:nvSpPr>
            <p:spPr>
              <a:xfrm>
                <a:off x="6588224" y="1340768"/>
                <a:ext cx="2448272"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Ekoloji</a:t>
                </a:r>
                <a:endParaRPr lang="en-GB" dirty="0" smtClean="0"/>
              </a:p>
              <a:p>
                <a:pPr algn="ctr"/>
                <a:endParaRPr lang="en-GB" sz="900" dirty="0" smtClean="0"/>
              </a:p>
              <a:p>
                <a:pPr algn="ctr"/>
                <a:r>
                  <a:rPr lang="tr-TR" sz="1400" dirty="0" smtClean="0"/>
                  <a:t>Bilgi Kuralları</a:t>
                </a:r>
                <a:endParaRPr lang="en-GB" sz="1050" dirty="0"/>
              </a:p>
            </p:txBody>
          </p:sp>
          <p:sp>
            <p:nvSpPr>
              <p:cNvPr id="41" name="Flowchart: Magnetic Disk 15"/>
              <p:cNvSpPr/>
              <p:nvPr/>
            </p:nvSpPr>
            <p:spPr>
              <a:xfrm>
                <a:off x="7092280" y="2636912"/>
                <a:ext cx="1512168" cy="1800200"/>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Türler</a:t>
                </a:r>
                <a:endParaRPr lang="en-GB" dirty="0" smtClean="0"/>
              </a:p>
              <a:p>
                <a:pPr algn="ctr"/>
                <a:r>
                  <a:rPr lang="en-GB" dirty="0" smtClean="0"/>
                  <a:t>EQR</a:t>
                </a:r>
              </a:p>
              <a:p>
                <a:pPr algn="ctr"/>
                <a:r>
                  <a:rPr lang="en-GB" dirty="0" smtClean="0"/>
                  <a:t>EKF</a:t>
                </a:r>
                <a:endParaRPr lang="en-GB" dirty="0"/>
              </a:p>
            </p:txBody>
          </p:sp>
        </p:grpSp>
      </p:grpSp>
    </p:spTree>
    <p:extLst>
      <p:ext uri="{BB962C8B-B14F-4D97-AF65-F5344CB8AC3E}">
        <p14:creationId xmlns:p14="http://schemas.microsoft.com/office/powerpoint/2010/main" val="3403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36</a:t>
            </a:fld>
            <a:r>
              <a:rPr lang="tr-TR" dirty="0" smtClean="0"/>
              <a:t>/29</a:t>
            </a:r>
            <a:endParaRPr lang="tr-TR" dirty="0"/>
          </a:p>
        </p:txBody>
      </p:sp>
      <p:sp>
        <p:nvSpPr>
          <p:cNvPr id="5" name="9 Dikdörtgen"/>
          <p:cNvSpPr/>
          <p:nvPr/>
        </p:nvSpPr>
        <p:spPr>
          <a:xfrm>
            <a:off x="1187624" y="102836"/>
            <a:ext cx="7056264" cy="769441"/>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4400" b="1" kern="0" spc="50" dirty="0" smtClean="0">
                <a:ln w="11430"/>
                <a:solidFill>
                  <a:srgbClr val="FF0000"/>
                </a:solidFill>
                <a:effectLst>
                  <a:outerShdw blurRad="38100" dist="38100" dir="2700000" algn="tl">
                    <a:srgbClr val="000000">
                      <a:alpha val="43137"/>
                    </a:srgbClr>
                  </a:outerShdw>
                </a:effectLst>
                <a:latin typeface="Arial"/>
              </a:rPr>
              <a:t>RIBASIM</a:t>
            </a:r>
            <a:endParaRPr lang="tr-TR" sz="4400" b="1" kern="0" spc="50" dirty="0">
              <a:ln w="11430"/>
              <a:solidFill>
                <a:srgbClr val="FF0000"/>
              </a:solidFill>
              <a:effectLst>
                <a:outerShdw blurRad="38100" dist="38100" dir="2700000" algn="tl">
                  <a:srgbClr val="000000">
                    <a:alpha val="43137"/>
                  </a:srgbClr>
                </a:outerShdw>
              </a:effectLst>
              <a:latin typeface="Arial"/>
            </a:endParaRPr>
          </a:p>
        </p:txBody>
      </p:sp>
      <p:pic>
        <p:nvPicPr>
          <p:cNvPr id="6" name="Picture 2" descr="C:\Users\cgok\Desktop\logo\logoyeniseffaf.png"/>
          <p:cNvPicPr>
            <a:picLocks noChangeAspect="1" noChangeArrowheads="1"/>
          </p:cNvPicPr>
          <p:nvPr/>
        </p:nvPicPr>
        <p:blipFill>
          <a:blip r:embed="rId2" cstate="print">
            <a:lum bright="16000" contrast="14000"/>
          </a:blip>
          <a:srcRect/>
          <a:stretch>
            <a:fillRect/>
          </a:stretch>
        </p:blipFill>
        <p:spPr bwMode="auto">
          <a:xfrm>
            <a:off x="8243888" y="28692"/>
            <a:ext cx="863600" cy="865188"/>
          </a:xfrm>
          <a:prstGeom prst="rect">
            <a:avLst/>
          </a:prstGeom>
          <a:noFill/>
          <a:ln w="9525">
            <a:noFill/>
            <a:miter lim="800000"/>
            <a:headEnd/>
            <a:tailEnd/>
          </a:ln>
        </p:spPr>
      </p:pic>
      <p:sp>
        <p:nvSpPr>
          <p:cNvPr id="11" name="Content Placeholder 2"/>
          <p:cNvSpPr>
            <a:spLocks noGrp="1"/>
          </p:cNvSpPr>
          <p:nvPr>
            <p:ph idx="1"/>
          </p:nvPr>
        </p:nvSpPr>
        <p:spPr>
          <a:xfrm>
            <a:off x="179512" y="1196752"/>
            <a:ext cx="8712967" cy="4586511"/>
          </a:xfrm>
        </p:spPr>
        <p:txBody>
          <a:bodyPr>
            <a:noAutofit/>
          </a:bodyPr>
          <a:lstStyle/>
          <a:p>
            <a:pPr algn="just">
              <a:buClr>
                <a:srgbClr val="FF0000"/>
              </a:buClr>
              <a:buSzPct val="100000"/>
            </a:pPr>
            <a:r>
              <a:rPr lang="tr-TR" sz="2300" b="1" dirty="0" smtClean="0">
                <a:solidFill>
                  <a:srgbClr val="0000FF"/>
                </a:solidFill>
              </a:rPr>
              <a:t>Su Kaynakları yönetimi için jenerik bir modelleme yazılımıdır.</a:t>
            </a:r>
          </a:p>
          <a:p>
            <a:pPr algn="just">
              <a:buClr>
                <a:srgbClr val="FF0000"/>
              </a:buClr>
              <a:buSzPct val="100000"/>
            </a:pPr>
            <a:r>
              <a:rPr lang="tr-TR" sz="2300" b="1" dirty="0" smtClean="0">
                <a:solidFill>
                  <a:srgbClr val="0000FF"/>
                </a:solidFill>
              </a:rPr>
              <a:t>DELTARES tarafından dünya çapında araştırma enstitüleri, danışmanlık firmaları gibi kuruluşlar tarafından kullanılmaktadır. </a:t>
            </a:r>
          </a:p>
          <a:p>
            <a:pPr algn="just">
              <a:buClr>
                <a:srgbClr val="FF0000"/>
              </a:buClr>
              <a:buSzPct val="100000"/>
            </a:pPr>
            <a:r>
              <a:rPr lang="tr-TR" sz="2300" b="1" dirty="0" smtClean="0">
                <a:solidFill>
                  <a:srgbClr val="0000FF"/>
                </a:solidFill>
              </a:rPr>
              <a:t>Şu anda lisanslı bir yazılım olmakla beraber ücretsiz yazılıma dönüştürülmekte olup son olarak açık kaynak kodlu olması planlanmaktadır. </a:t>
            </a:r>
          </a:p>
          <a:p>
            <a:pPr algn="just">
              <a:buClr>
                <a:srgbClr val="FF0000"/>
              </a:buClr>
              <a:buSzPct val="100000"/>
            </a:pPr>
            <a:r>
              <a:rPr lang="tr-TR" sz="2300" b="1" dirty="0" smtClean="0">
                <a:solidFill>
                  <a:srgbClr val="0000FF"/>
                </a:solidFill>
              </a:rPr>
              <a:t>RIBASIM uygulaması şu şekilde gerçekleşmektedir.</a:t>
            </a:r>
          </a:p>
          <a:p>
            <a:pPr lvl="1" algn="just">
              <a:buClr>
                <a:srgbClr val="FF0000"/>
              </a:buClr>
              <a:buSzPct val="100000"/>
            </a:pPr>
            <a:r>
              <a:rPr lang="tr-TR" sz="2300" b="1" dirty="0" smtClean="0">
                <a:solidFill>
                  <a:srgbClr val="0000FF"/>
                </a:solidFill>
              </a:rPr>
              <a:t>RIBASIM Yazılımının kurulumu	</a:t>
            </a:r>
          </a:p>
          <a:p>
            <a:pPr lvl="1" algn="just">
              <a:buClr>
                <a:srgbClr val="FF0000"/>
              </a:buClr>
              <a:buSzPct val="100000"/>
            </a:pPr>
            <a:r>
              <a:rPr lang="tr-TR" sz="2300" b="1" dirty="0" smtClean="0">
                <a:solidFill>
                  <a:srgbClr val="0000FF"/>
                </a:solidFill>
              </a:rPr>
              <a:t>Nehir Havzası </a:t>
            </a:r>
            <a:r>
              <a:rPr lang="tr-TR" sz="2300" b="1" dirty="0" err="1" smtClean="0">
                <a:solidFill>
                  <a:srgbClr val="0000FF"/>
                </a:solidFill>
              </a:rPr>
              <a:t>Şematizasyonunun</a:t>
            </a:r>
            <a:r>
              <a:rPr lang="tr-TR" sz="2300" b="1" dirty="0" smtClean="0">
                <a:solidFill>
                  <a:srgbClr val="0000FF"/>
                </a:solidFill>
              </a:rPr>
              <a:t> oluşturulması</a:t>
            </a:r>
          </a:p>
          <a:p>
            <a:pPr lvl="1" algn="just">
              <a:buClr>
                <a:srgbClr val="FF0000"/>
              </a:buClr>
              <a:buSzPct val="100000"/>
            </a:pPr>
            <a:r>
              <a:rPr lang="tr-TR" sz="2300" b="1" dirty="0" err="1" smtClean="0">
                <a:solidFill>
                  <a:srgbClr val="0000FF"/>
                </a:solidFill>
              </a:rPr>
              <a:t>Şematizasyon</a:t>
            </a:r>
            <a:r>
              <a:rPr lang="tr-TR" sz="2300" b="1" dirty="0" smtClean="0">
                <a:solidFill>
                  <a:srgbClr val="0000FF"/>
                </a:solidFill>
              </a:rPr>
              <a:t> Verilerinin yazılıma girilmesi</a:t>
            </a:r>
          </a:p>
          <a:p>
            <a:pPr lvl="1" algn="just">
              <a:buClr>
                <a:srgbClr val="FF0000"/>
              </a:buClr>
              <a:buSzPct val="100000"/>
            </a:pPr>
            <a:r>
              <a:rPr lang="tr-TR" sz="2300" b="1" dirty="0" err="1" smtClean="0">
                <a:solidFill>
                  <a:srgbClr val="0000FF"/>
                </a:solidFill>
              </a:rPr>
              <a:t>Hidro</a:t>
            </a:r>
            <a:r>
              <a:rPr lang="tr-TR" sz="2300" b="1" dirty="0">
                <a:solidFill>
                  <a:srgbClr val="0000FF"/>
                </a:solidFill>
              </a:rPr>
              <a:t>-</a:t>
            </a:r>
            <a:r>
              <a:rPr lang="tr-TR" sz="2300" b="1" dirty="0" smtClean="0">
                <a:solidFill>
                  <a:srgbClr val="0000FF"/>
                </a:solidFill>
              </a:rPr>
              <a:t>meteorolojik parametreler için zaman serilerinin oluşturulması</a:t>
            </a:r>
          </a:p>
          <a:p>
            <a:pPr lvl="1" algn="just">
              <a:buClr>
                <a:srgbClr val="FF0000"/>
              </a:buClr>
              <a:buSzPct val="100000"/>
            </a:pPr>
            <a:r>
              <a:rPr lang="tr-TR" sz="2300" b="1" dirty="0" smtClean="0">
                <a:solidFill>
                  <a:srgbClr val="0000FF"/>
                </a:solidFill>
              </a:rPr>
              <a:t>Hidrolojik modelden elde edilen akım verileri veya izleme  verileri</a:t>
            </a:r>
          </a:p>
        </p:txBody>
      </p:sp>
    </p:spTree>
    <p:extLst>
      <p:ext uri="{BB962C8B-B14F-4D97-AF65-F5344CB8AC3E}">
        <p14:creationId xmlns:p14="http://schemas.microsoft.com/office/powerpoint/2010/main" val="539351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37</a:t>
            </a:fld>
            <a:r>
              <a:rPr lang="tr-TR" dirty="0" smtClean="0"/>
              <a:t>/29</a:t>
            </a:r>
            <a:endParaRPr lang="tr-TR" dirty="0"/>
          </a:p>
        </p:txBody>
      </p:sp>
      <p:sp>
        <p:nvSpPr>
          <p:cNvPr id="5" name="9 Dikdörtgen"/>
          <p:cNvSpPr/>
          <p:nvPr/>
        </p:nvSpPr>
        <p:spPr>
          <a:xfrm>
            <a:off x="1187624" y="102836"/>
            <a:ext cx="7056264" cy="769441"/>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4400" b="1" kern="0" spc="50" dirty="0" smtClean="0">
                <a:ln w="11430"/>
                <a:solidFill>
                  <a:srgbClr val="FF0000"/>
                </a:solidFill>
                <a:effectLst>
                  <a:outerShdw blurRad="38100" dist="38100" dir="2700000" algn="tl">
                    <a:srgbClr val="000000">
                      <a:alpha val="43137"/>
                    </a:srgbClr>
                  </a:outerShdw>
                </a:effectLst>
                <a:latin typeface="Arial"/>
              </a:rPr>
              <a:t>RIBASIM</a:t>
            </a:r>
            <a:endParaRPr lang="tr-TR" sz="4400" b="1" kern="0" spc="50" dirty="0">
              <a:ln w="11430"/>
              <a:solidFill>
                <a:srgbClr val="FF0000"/>
              </a:solidFill>
              <a:effectLst>
                <a:outerShdw blurRad="38100" dist="38100" dir="2700000" algn="tl">
                  <a:srgbClr val="000000">
                    <a:alpha val="43137"/>
                  </a:srgbClr>
                </a:outerShdw>
              </a:effectLst>
              <a:latin typeface="Arial"/>
            </a:endParaRPr>
          </a:p>
        </p:txBody>
      </p:sp>
      <p:pic>
        <p:nvPicPr>
          <p:cNvPr id="6" name="Picture 2" descr="C:\Users\cgok\Desktop\logo\logoyeniseffaf.png"/>
          <p:cNvPicPr>
            <a:picLocks noChangeAspect="1" noChangeArrowheads="1"/>
          </p:cNvPicPr>
          <p:nvPr/>
        </p:nvPicPr>
        <p:blipFill>
          <a:blip r:embed="rId2" cstate="print">
            <a:lum bright="16000" contrast="14000"/>
          </a:blip>
          <a:srcRect/>
          <a:stretch>
            <a:fillRect/>
          </a:stretch>
        </p:blipFill>
        <p:spPr bwMode="auto">
          <a:xfrm>
            <a:off x="8243888" y="28692"/>
            <a:ext cx="863600" cy="865188"/>
          </a:xfrm>
          <a:prstGeom prst="rect">
            <a:avLst/>
          </a:prstGeom>
          <a:noFill/>
          <a:ln w="9525">
            <a:noFill/>
            <a:miter lim="800000"/>
            <a:headEnd/>
            <a:tailEnd/>
          </a:ln>
        </p:spPr>
      </p:pic>
      <p:pic>
        <p:nvPicPr>
          <p:cNvPr id="7"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6349" r="13316"/>
          <a:stretch/>
        </p:blipFill>
        <p:spPr bwMode="auto">
          <a:xfrm>
            <a:off x="395536" y="1268760"/>
            <a:ext cx="833769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2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38</a:t>
            </a:fld>
            <a:r>
              <a:rPr lang="tr-TR" dirty="0" smtClean="0"/>
              <a:t>/29</a:t>
            </a:r>
            <a:endParaRPr lang="tr-TR" dirty="0"/>
          </a:p>
        </p:txBody>
      </p:sp>
      <p:sp>
        <p:nvSpPr>
          <p:cNvPr id="5" name="9 Dikdörtgen"/>
          <p:cNvSpPr/>
          <p:nvPr/>
        </p:nvSpPr>
        <p:spPr>
          <a:xfrm>
            <a:off x="394520" y="230453"/>
            <a:ext cx="8712968" cy="830997"/>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2400" b="1" kern="0" spc="50" dirty="0" smtClean="0">
                <a:ln w="11430"/>
                <a:solidFill>
                  <a:srgbClr val="FF0000"/>
                </a:solidFill>
                <a:effectLst>
                  <a:outerShdw blurRad="38100" dist="38100" dir="2700000" algn="tl">
                    <a:srgbClr val="000000">
                      <a:alpha val="43137"/>
                    </a:srgbClr>
                  </a:outerShdw>
                </a:effectLst>
                <a:latin typeface="Arial"/>
              </a:rPr>
              <a:t>RIBASIM </a:t>
            </a:r>
            <a:r>
              <a:rPr lang="tr-TR" sz="2400" b="1" kern="0" spc="50" dirty="0">
                <a:ln w="11430"/>
                <a:solidFill>
                  <a:srgbClr val="FF0000"/>
                </a:solidFill>
                <a:effectLst>
                  <a:outerShdw blurRad="38100" dist="38100" dir="2700000" algn="tl">
                    <a:srgbClr val="000000">
                      <a:alpha val="43137"/>
                    </a:srgbClr>
                  </a:outerShdw>
                </a:effectLst>
                <a:latin typeface="Arial"/>
              </a:rPr>
              <a:t>M</a:t>
            </a:r>
            <a:r>
              <a:rPr lang="tr-TR" sz="2400" b="1" kern="0" spc="50" dirty="0" smtClean="0">
                <a:ln w="11430"/>
                <a:solidFill>
                  <a:srgbClr val="FF0000"/>
                </a:solidFill>
                <a:effectLst>
                  <a:outerShdw blurRad="38100" dist="38100" dir="2700000" algn="tl">
                    <a:srgbClr val="000000">
                      <a:alpha val="43137"/>
                    </a:srgbClr>
                  </a:outerShdw>
                </a:effectLst>
                <a:latin typeface="Arial"/>
              </a:rPr>
              <a:t>odelinin </a:t>
            </a:r>
          </a:p>
          <a:p>
            <a:pPr algn="ctr" fontAlgn="auto">
              <a:spcBef>
                <a:spcPts val="0"/>
              </a:spcBef>
              <a:spcAft>
                <a:spcPts val="0"/>
              </a:spcAft>
              <a:defRPr/>
            </a:pPr>
            <a:r>
              <a:rPr lang="tr-TR" sz="2400" b="1" kern="0" spc="50" dirty="0" smtClean="0">
                <a:ln w="11430"/>
                <a:solidFill>
                  <a:srgbClr val="FF0000"/>
                </a:solidFill>
                <a:effectLst>
                  <a:outerShdw blurRad="38100" dist="38100" dir="2700000" algn="tl">
                    <a:srgbClr val="000000">
                      <a:alpha val="43137"/>
                    </a:srgbClr>
                  </a:outerShdw>
                </a:effectLst>
                <a:latin typeface="Arial"/>
              </a:rPr>
              <a:t>Projede Kullanılma Amacı</a:t>
            </a:r>
            <a:endParaRPr lang="tr-TR" sz="2400" b="1" kern="0" spc="50" dirty="0">
              <a:ln w="11430"/>
              <a:solidFill>
                <a:srgbClr val="FF0000"/>
              </a:solidFill>
              <a:effectLst>
                <a:outerShdw blurRad="38100" dist="38100" dir="2700000" algn="tl">
                  <a:srgbClr val="000000">
                    <a:alpha val="43137"/>
                  </a:srgbClr>
                </a:outerShdw>
              </a:effectLst>
              <a:latin typeface="Arial"/>
            </a:endParaRPr>
          </a:p>
        </p:txBody>
      </p:sp>
      <p:sp>
        <p:nvSpPr>
          <p:cNvPr id="11" name="Content Placeholder 2"/>
          <p:cNvSpPr>
            <a:spLocks noGrp="1"/>
          </p:cNvSpPr>
          <p:nvPr>
            <p:ph idx="1"/>
          </p:nvPr>
        </p:nvSpPr>
        <p:spPr>
          <a:xfrm>
            <a:off x="696913" y="1482725"/>
            <a:ext cx="7874000" cy="4300538"/>
          </a:xfrm>
        </p:spPr>
        <p:txBody>
          <a:bodyPr>
            <a:noAutofit/>
          </a:bodyPr>
          <a:lstStyle/>
          <a:p>
            <a:pPr>
              <a:buClr>
                <a:srgbClr val="FF0000"/>
              </a:buClr>
              <a:buSzPct val="100000"/>
            </a:pPr>
            <a:r>
              <a:rPr lang="tr-TR" sz="2400" b="1" dirty="0" smtClean="0">
                <a:solidFill>
                  <a:srgbClr val="0000FF"/>
                </a:solidFill>
              </a:rPr>
              <a:t>WFD Explorer modeli için hidrolojik girdinin hazırlanması:</a:t>
            </a:r>
          </a:p>
          <a:p>
            <a:pPr marL="0" indent="0">
              <a:buClr>
                <a:srgbClr val="FF0000"/>
              </a:buClr>
              <a:buSzPct val="100000"/>
              <a:buNone/>
            </a:pPr>
            <a:endParaRPr lang="tr-TR" sz="2400" b="1" dirty="0" smtClean="0">
              <a:solidFill>
                <a:srgbClr val="0000FF"/>
              </a:solidFill>
            </a:endParaRPr>
          </a:p>
          <a:p>
            <a:pPr lvl="1">
              <a:buClr>
                <a:srgbClr val="FF0000"/>
              </a:buClr>
              <a:buSzPct val="100000"/>
            </a:pPr>
            <a:r>
              <a:rPr lang="tr-TR" sz="2000" b="1" dirty="0" smtClean="0">
                <a:solidFill>
                  <a:srgbClr val="0000FF"/>
                </a:solidFill>
              </a:rPr>
              <a:t>WFD </a:t>
            </a:r>
            <a:r>
              <a:rPr lang="tr-TR" sz="2000" b="1" dirty="0">
                <a:solidFill>
                  <a:srgbClr val="0000FF"/>
                </a:solidFill>
              </a:rPr>
              <a:t>su kütleleri boyunca akımların belirlenmesi</a:t>
            </a:r>
          </a:p>
          <a:p>
            <a:pPr lvl="1">
              <a:buClr>
                <a:srgbClr val="FF0000"/>
              </a:buClr>
              <a:buSzPct val="100000"/>
            </a:pPr>
            <a:r>
              <a:rPr lang="tr-TR" sz="2000" b="1" dirty="0" smtClean="0">
                <a:solidFill>
                  <a:srgbClr val="0000FF"/>
                </a:solidFill>
              </a:rPr>
              <a:t>Kurak, Yağışlı ve Normal yılların kullanılması </a:t>
            </a:r>
          </a:p>
          <a:p>
            <a:pPr lvl="1">
              <a:buClr>
                <a:srgbClr val="FF0000"/>
              </a:buClr>
              <a:buSzPct val="100000"/>
            </a:pPr>
            <a:r>
              <a:rPr lang="tr-TR" sz="2000" b="1" dirty="0" smtClean="0">
                <a:solidFill>
                  <a:srgbClr val="0000FF"/>
                </a:solidFill>
              </a:rPr>
              <a:t>Mevsimsel (Çeyrek Dönemli) temelde belirlenmesi</a:t>
            </a:r>
          </a:p>
          <a:p>
            <a:pPr marL="457200" lvl="1" indent="0">
              <a:buClr>
                <a:srgbClr val="FF0000"/>
              </a:buClr>
              <a:buSzPct val="100000"/>
              <a:buNone/>
            </a:pPr>
            <a:endParaRPr lang="tr-TR" sz="2000" b="1" dirty="0" smtClean="0">
              <a:solidFill>
                <a:srgbClr val="0000FF"/>
              </a:solidFill>
            </a:endParaRPr>
          </a:p>
          <a:p>
            <a:pPr algn="just">
              <a:buClr>
                <a:srgbClr val="FF0000"/>
              </a:buClr>
              <a:buSzPct val="100000"/>
            </a:pPr>
            <a:r>
              <a:rPr lang="tr-TR" sz="2400" b="1" dirty="0" smtClean="0">
                <a:solidFill>
                  <a:srgbClr val="0000FF"/>
                </a:solidFill>
              </a:rPr>
              <a:t>WFD Explorer modelinde </a:t>
            </a:r>
            <a:r>
              <a:rPr lang="tr-TR" sz="2400" b="1" dirty="0">
                <a:solidFill>
                  <a:srgbClr val="0000FF"/>
                </a:solidFill>
              </a:rPr>
              <a:t>h</a:t>
            </a:r>
            <a:r>
              <a:rPr lang="tr-TR" sz="2400" b="1" dirty="0" smtClean="0">
                <a:solidFill>
                  <a:srgbClr val="0000FF"/>
                </a:solidFill>
              </a:rPr>
              <a:t>idrolojik girdi;</a:t>
            </a:r>
          </a:p>
          <a:p>
            <a:pPr algn="just">
              <a:buClr>
                <a:srgbClr val="FF0000"/>
              </a:buClr>
              <a:buSzPct val="100000"/>
            </a:pPr>
            <a:endParaRPr lang="tr-TR" sz="2400" b="1" dirty="0" smtClean="0">
              <a:solidFill>
                <a:srgbClr val="0000FF"/>
              </a:solidFill>
            </a:endParaRPr>
          </a:p>
          <a:p>
            <a:pPr lvl="1" algn="just">
              <a:buClr>
                <a:srgbClr val="FF0000"/>
              </a:buClr>
              <a:buSzPct val="100000"/>
            </a:pPr>
            <a:r>
              <a:rPr lang="tr-TR" sz="2000" b="1" dirty="0" smtClean="0">
                <a:solidFill>
                  <a:srgbClr val="0000FF"/>
                </a:solidFill>
              </a:rPr>
              <a:t>Kirletici  </a:t>
            </a:r>
            <a:r>
              <a:rPr lang="tr-TR" sz="2000" b="1" dirty="0" err="1" smtClean="0">
                <a:solidFill>
                  <a:srgbClr val="0000FF"/>
                </a:solidFill>
              </a:rPr>
              <a:t>taşınımının</a:t>
            </a:r>
            <a:r>
              <a:rPr lang="tr-TR" sz="2000" b="1" dirty="0" smtClean="0">
                <a:solidFill>
                  <a:srgbClr val="0000FF"/>
                </a:solidFill>
              </a:rPr>
              <a:t> hesaplanması</a:t>
            </a:r>
          </a:p>
          <a:p>
            <a:pPr lvl="1" algn="just">
              <a:buClr>
                <a:srgbClr val="FF0000"/>
              </a:buClr>
              <a:buSzPct val="100000"/>
            </a:pPr>
            <a:r>
              <a:rPr lang="tr-TR" sz="2000" b="1" dirty="0" smtClean="0">
                <a:solidFill>
                  <a:srgbClr val="0000FF"/>
                </a:solidFill>
              </a:rPr>
              <a:t>Doğal ve yapay akım rejimi arasındaki farkın belirlenmesi</a:t>
            </a:r>
          </a:p>
          <a:p>
            <a:pPr lvl="1" algn="just">
              <a:buClr>
                <a:srgbClr val="FF0000"/>
              </a:buClr>
              <a:buSzPct val="100000"/>
            </a:pPr>
            <a:endParaRPr lang="tr-TR" sz="2000" b="1" dirty="0" smtClean="0">
              <a:solidFill>
                <a:srgbClr val="0000FF"/>
              </a:solidFill>
            </a:endParaRPr>
          </a:p>
          <a:p>
            <a:pPr marL="0" indent="0" algn="just">
              <a:buClr>
                <a:srgbClr val="FF0000"/>
              </a:buClr>
              <a:buSzPct val="100000"/>
              <a:buNone/>
            </a:pPr>
            <a:r>
              <a:rPr lang="tr-TR" sz="2400" b="1" dirty="0" smtClean="0">
                <a:solidFill>
                  <a:srgbClr val="0000FF"/>
                </a:solidFill>
              </a:rPr>
              <a:t>amacıyla kullanılmaktadır.</a:t>
            </a:r>
          </a:p>
        </p:txBody>
      </p:sp>
    </p:spTree>
    <p:extLst>
      <p:ext uri="{BB962C8B-B14F-4D97-AF65-F5344CB8AC3E}">
        <p14:creationId xmlns:p14="http://schemas.microsoft.com/office/powerpoint/2010/main" val="1591623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Dikdörtgen"/>
          <p:cNvSpPr/>
          <p:nvPr/>
        </p:nvSpPr>
        <p:spPr>
          <a:xfrm>
            <a:off x="323528" y="234226"/>
            <a:ext cx="8712968" cy="523220"/>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EKOLOJİ ÇALIŞMA GRUBU</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0" name="Dikdörtgen 9"/>
          <p:cNvSpPr/>
          <p:nvPr/>
        </p:nvSpPr>
        <p:spPr>
          <a:xfrm>
            <a:off x="179511" y="1227524"/>
            <a:ext cx="8712969" cy="4524315"/>
          </a:xfrm>
          <a:prstGeom prst="rect">
            <a:avLst/>
          </a:prstGeom>
        </p:spPr>
        <p:txBody>
          <a:bodyPr wrap="square">
            <a:spAutoFit/>
          </a:bodyPr>
          <a:lstStyle/>
          <a:p>
            <a:r>
              <a:rPr lang="tr-TR" sz="2400" b="1" dirty="0" smtClean="0">
                <a:solidFill>
                  <a:srgbClr val="FF0000"/>
                </a:solidFill>
                <a:latin typeface="Arial" panose="020B0604020202020204" pitchFamily="34" charset="0"/>
                <a:cs typeface="Arial" panose="020B0604020202020204" pitchFamily="34" charset="0"/>
              </a:rPr>
              <a:t>Su Kalitesi Ve Ekolojik Model Kapsamı</a:t>
            </a:r>
            <a:r>
              <a:rPr lang="tr-TR" sz="2400" b="1" dirty="0">
                <a:solidFill>
                  <a:srgbClr val="FF0000"/>
                </a:solidFill>
                <a:latin typeface="Arial" panose="020B0604020202020204" pitchFamily="34" charset="0"/>
                <a:cs typeface="Arial" panose="020B0604020202020204" pitchFamily="34" charset="0"/>
              </a:rPr>
              <a:t>:</a:t>
            </a:r>
          </a:p>
          <a:p>
            <a:pPr marL="342900" lvl="0" indent="-342900" algn="just">
              <a:buClr>
                <a:srgbClr val="FF0000"/>
              </a:buClr>
              <a:buFont typeface="Wingdings" panose="05000000000000000000" pitchFamily="2" charset="2"/>
              <a:buChar char="Ø"/>
            </a:pPr>
            <a:r>
              <a:rPr lang="tr-TR" sz="2400" b="1" dirty="0">
                <a:solidFill>
                  <a:srgbClr val="0000FF"/>
                </a:solidFill>
                <a:latin typeface="Arial" panose="020B0604020202020204" pitchFamily="34" charset="0"/>
                <a:cs typeface="Arial" panose="020B0604020202020204" pitchFamily="34" charset="0"/>
              </a:rPr>
              <a:t>DELTARES tarafından geliştirilmiş olan </a:t>
            </a:r>
            <a:r>
              <a:rPr lang="tr-TR" sz="2400" b="1" dirty="0" smtClean="0">
                <a:solidFill>
                  <a:srgbClr val="0000FF"/>
                </a:solidFill>
                <a:latin typeface="Arial" panose="020B0604020202020204" pitchFamily="34" charset="0"/>
                <a:cs typeface="Arial" panose="020B0604020202020204" pitchFamily="34" charset="0"/>
              </a:rPr>
              <a:t>WFD </a:t>
            </a:r>
            <a:r>
              <a:rPr lang="tr-TR" sz="2400" b="1" dirty="0">
                <a:solidFill>
                  <a:srgbClr val="0000FF"/>
                </a:solidFill>
                <a:latin typeface="Arial" panose="020B0604020202020204" pitchFamily="34" charset="0"/>
                <a:cs typeface="Arial" panose="020B0604020202020204" pitchFamily="34" charset="0"/>
              </a:rPr>
              <a:t>Explorer modelleri kullanılarak Büyük Menderes Havzası’na ait </a:t>
            </a:r>
            <a:r>
              <a:rPr lang="tr-TR" sz="2400" b="1" dirty="0" smtClean="0">
                <a:solidFill>
                  <a:srgbClr val="0000FF"/>
                </a:solidFill>
                <a:latin typeface="Arial" panose="020B0604020202020204" pitchFamily="34" charset="0"/>
                <a:cs typeface="Arial" panose="020B0604020202020204" pitchFamily="34" charset="0"/>
              </a:rPr>
              <a:t>su </a:t>
            </a:r>
            <a:r>
              <a:rPr lang="tr-TR" sz="2400" b="1" dirty="0">
                <a:solidFill>
                  <a:srgbClr val="0000FF"/>
                </a:solidFill>
                <a:latin typeface="Arial" panose="020B0604020202020204" pitchFamily="34" charset="0"/>
                <a:cs typeface="Arial" panose="020B0604020202020204" pitchFamily="34" charset="0"/>
              </a:rPr>
              <a:t>kalitesi/ekolojisi modelleri oluşturulması </a:t>
            </a:r>
          </a:p>
          <a:p>
            <a:pPr lvl="0" algn="just"/>
            <a:endParaRPr lang="tr-TR" sz="2400" dirty="0"/>
          </a:p>
          <a:p>
            <a:r>
              <a:rPr lang="tr-TR" sz="2400" b="1" dirty="0" smtClean="0">
                <a:solidFill>
                  <a:srgbClr val="FF0000"/>
                </a:solidFill>
                <a:latin typeface="Arial" panose="020B0604020202020204" pitchFamily="34" charset="0"/>
                <a:cs typeface="Arial" panose="020B0604020202020204" pitchFamily="34" charset="0"/>
              </a:rPr>
              <a:t>Su Kalitesi ve Ekolojik Model Çıktıları</a:t>
            </a:r>
            <a:r>
              <a:rPr lang="tr-TR" sz="2400" b="1" dirty="0">
                <a:solidFill>
                  <a:srgbClr val="FF0000"/>
                </a:solidFill>
                <a:latin typeface="Arial" panose="020B0604020202020204" pitchFamily="34" charset="0"/>
                <a:cs typeface="Arial" panose="020B0604020202020204" pitchFamily="34" charset="0"/>
              </a:rPr>
              <a:t>:</a:t>
            </a:r>
          </a:p>
          <a:p>
            <a:pPr marL="342900" indent="-342900" algn="just">
              <a:buClr>
                <a:srgbClr val="FF0000"/>
              </a:buClr>
              <a:buFont typeface="Wingdings" panose="05000000000000000000" pitchFamily="2" charset="2"/>
              <a:buChar char="Ø"/>
            </a:pPr>
            <a:r>
              <a:rPr lang="tr-TR" sz="2400" b="1" dirty="0">
                <a:solidFill>
                  <a:srgbClr val="0000FF"/>
                </a:solidFill>
                <a:latin typeface="Arial" panose="020B0604020202020204" pitchFamily="34" charset="0"/>
                <a:cs typeface="Arial" panose="020B0604020202020204" pitchFamily="34" charset="0"/>
              </a:rPr>
              <a:t>Büyük Menderes Havzası’nın yerüstü su </a:t>
            </a:r>
            <a:r>
              <a:rPr lang="tr-TR" sz="2400" b="1" dirty="0" smtClean="0">
                <a:solidFill>
                  <a:srgbClr val="0000FF"/>
                </a:solidFill>
                <a:latin typeface="Arial" panose="020B0604020202020204" pitchFamily="34" charset="0"/>
                <a:cs typeface="Arial" panose="020B0604020202020204" pitchFamily="34" charset="0"/>
              </a:rPr>
              <a:t>kalitesinin </a:t>
            </a:r>
            <a:r>
              <a:rPr lang="tr-TR" sz="2400" b="1" dirty="0">
                <a:solidFill>
                  <a:srgbClr val="0000FF"/>
                </a:solidFill>
                <a:latin typeface="Arial" panose="020B0604020202020204" pitchFamily="34" charset="0"/>
                <a:cs typeface="Arial" panose="020B0604020202020204" pitchFamily="34" charset="0"/>
              </a:rPr>
              <a:t>modellenmesi </a:t>
            </a:r>
            <a:r>
              <a:rPr lang="tr-TR" sz="2400" b="1" dirty="0" smtClean="0">
                <a:solidFill>
                  <a:srgbClr val="0000FF"/>
                </a:solidFill>
                <a:latin typeface="Arial" panose="020B0604020202020204" pitchFamily="34" charset="0"/>
                <a:cs typeface="Arial" panose="020B0604020202020204" pitchFamily="34" charset="0"/>
              </a:rPr>
              <a:t> ve iyileştirilmesi için senaryoların oluşturulması</a:t>
            </a:r>
            <a:endParaRPr lang="tr-TR" sz="2400" b="1" dirty="0">
              <a:solidFill>
                <a:srgbClr val="0000FF"/>
              </a:solidFill>
              <a:latin typeface="Arial" panose="020B0604020202020204" pitchFamily="34" charset="0"/>
              <a:cs typeface="Arial" panose="020B0604020202020204" pitchFamily="34" charset="0"/>
            </a:endParaRPr>
          </a:p>
          <a:p>
            <a:pPr marL="342900" indent="-342900" algn="just">
              <a:buClr>
                <a:srgbClr val="FF0000"/>
              </a:buClr>
              <a:buFont typeface="Wingdings" panose="05000000000000000000" pitchFamily="2" charset="2"/>
              <a:buChar char="Ø"/>
            </a:pPr>
            <a:r>
              <a:rPr lang="tr-TR" sz="2400" b="1" dirty="0">
                <a:solidFill>
                  <a:srgbClr val="0000FF"/>
                </a:solidFill>
                <a:latin typeface="Arial" panose="020B0604020202020204" pitchFamily="34" charset="0"/>
                <a:cs typeface="Arial" panose="020B0604020202020204" pitchFamily="34" charset="0"/>
              </a:rPr>
              <a:t>Büyük Menderes Havzası’ndaki </a:t>
            </a:r>
            <a:r>
              <a:rPr lang="tr-TR" sz="2400" b="1" dirty="0" smtClean="0">
                <a:solidFill>
                  <a:srgbClr val="0000FF"/>
                </a:solidFill>
                <a:latin typeface="Arial" panose="020B0604020202020204" pitchFamily="34" charset="0"/>
                <a:cs typeface="Arial" panose="020B0604020202020204" pitchFamily="34" charset="0"/>
              </a:rPr>
              <a:t>su </a:t>
            </a:r>
            <a:r>
              <a:rPr lang="tr-TR" sz="2400" b="1" dirty="0">
                <a:solidFill>
                  <a:srgbClr val="0000FF"/>
                </a:solidFill>
                <a:latin typeface="Arial" panose="020B0604020202020204" pitchFamily="34" charset="0"/>
                <a:cs typeface="Arial" panose="020B0604020202020204" pitchFamily="34" charset="0"/>
              </a:rPr>
              <a:t>kütlelerinde ekolojik kalite oranları (EQR)  kullanılarak AB Su Çerçeve </a:t>
            </a:r>
            <a:r>
              <a:rPr lang="tr-TR" sz="2400" b="1" dirty="0" err="1">
                <a:solidFill>
                  <a:srgbClr val="0000FF"/>
                </a:solidFill>
                <a:latin typeface="Arial" panose="020B0604020202020204" pitchFamily="34" charset="0"/>
                <a:cs typeface="Arial" panose="020B0604020202020204" pitchFamily="34" charset="0"/>
              </a:rPr>
              <a:t>Direktifi’ne</a:t>
            </a:r>
            <a:r>
              <a:rPr lang="tr-TR" sz="2400" b="1" dirty="0">
                <a:solidFill>
                  <a:srgbClr val="0000FF"/>
                </a:solidFill>
                <a:latin typeface="Arial" panose="020B0604020202020204" pitchFamily="34" charset="0"/>
                <a:cs typeface="Arial" panose="020B0604020202020204" pitchFamily="34" charset="0"/>
              </a:rPr>
              <a:t> göre ekolojik durum modellemesi </a:t>
            </a:r>
          </a:p>
        </p:txBody>
      </p:sp>
    </p:spTree>
    <p:extLst>
      <p:ext uri="{BB962C8B-B14F-4D97-AF65-F5344CB8AC3E}">
        <p14:creationId xmlns:p14="http://schemas.microsoft.com/office/powerpoint/2010/main" val="140449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395536" y="53752"/>
            <a:ext cx="8229600" cy="1143000"/>
          </a:xfrm>
        </p:spPr>
        <p:txBody>
          <a:bodyPr anchor="ctr"/>
          <a:lstStyle/>
          <a:p>
            <a:r>
              <a:rPr lang="tr-TR" sz="2400" b="1" dirty="0" smtClean="0">
                <a:solidFill>
                  <a:srgbClr val="FF0000"/>
                </a:solidFill>
                <a:latin typeface="Arial" charset="0"/>
                <a:cs typeface="Arial" charset="0"/>
              </a:rPr>
              <a:t>Su Kaynaklarını Modelleme </a:t>
            </a:r>
            <a:br>
              <a:rPr lang="tr-TR" sz="2400" b="1" dirty="0" smtClean="0">
                <a:solidFill>
                  <a:srgbClr val="FF0000"/>
                </a:solidFill>
                <a:latin typeface="Arial" charset="0"/>
                <a:cs typeface="Arial" charset="0"/>
              </a:rPr>
            </a:br>
            <a:r>
              <a:rPr lang="tr-TR" sz="2400" b="1" dirty="0" smtClean="0">
                <a:solidFill>
                  <a:srgbClr val="FF0000"/>
                </a:solidFill>
                <a:latin typeface="Arial" charset="0"/>
                <a:cs typeface="Arial" charset="0"/>
              </a:rPr>
              <a:t>Konusunda Strateji ve Yol Haritası Belgesi </a:t>
            </a:r>
            <a:endParaRPr lang="tr-TR" sz="2400" b="1" dirty="0">
              <a:solidFill>
                <a:srgbClr val="FF0000"/>
              </a:solidFill>
              <a:latin typeface="Arial" charset="0"/>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3491879" cy="49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3851920" y="1844824"/>
            <a:ext cx="4906173" cy="3416320"/>
          </a:xfrm>
          <a:prstGeom prst="rect">
            <a:avLst/>
          </a:prstGeom>
          <a:noFill/>
        </p:spPr>
        <p:txBody>
          <a:bodyPr wrap="square" rtlCol="0">
            <a:spAutoFit/>
          </a:bodyPr>
          <a:lstStyle/>
          <a:p>
            <a:pPr marL="531813" indent="-531813" algn="just" eaLnBrk="0" hangingPunct="0">
              <a:spcBef>
                <a:spcPts val="0"/>
              </a:spcBef>
              <a:buClr>
                <a:srgbClr val="FF0000"/>
              </a:buClr>
              <a:buFont typeface="Wingdings" pitchFamily="2" charset="2"/>
              <a:buChar char="ü"/>
            </a:pPr>
            <a:r>
              <a:rPr lang="tr-TR" sz="2400" b="1" dirty="0" smtClean="0">
                <a:solidFill>
                  <a:srgbClr val="0000FF"/>
                </a:solidFill>
              </a:rPr>
              <a:t>Modelleme konusundaki kapasitesinin artırılması ve birimler arası koordinasyonun sağlanması için strateji </a:t>
            </a:r>
            <a:r>
              <a:rPr lang="tr-TR" sz="2400" b="1" dirty="0">
                <a:solidFill>
                  <a:srgbClr val="0000FF"/>
                </a:solidFill>
              </a:rPr>
              <a:t>ve yol </a:t>
            </a:r>
            <a:r>
              <a:rPr lang="tr-TR" sz="2400" b="1" dirty="0" smtClean="0">
                <a:solidFill>
                  <a:srgbClr val="0000FF"/>
                </a:solidFill>
              </a:rPr>
              <a:t>haritası oluşturulmuştur.</a:t>
            </a:r>
          </a:p>
          <a:p>
            <a:pPr algn="just" eaLnBrk="0" hangingPunct="0">
              <a:spcBef>
                <a:spcPts val="0"/>
              </a:spcBef>
              <a:buClr>
                <a:srgbClr val="FF0000"/>
              </a:buClr>
            </a:pPr>
            <a:endParaRPr lang="tr-TR" sz="2400" b="1" dirty="0">
              <a:solidFill>
                <a:srgbClr val="0000FF"/>
              </a:solidFill>
            </a:endParaRPr>
          </a:p>
          <a:p>
            <a:pPr marL="531813" indent="-531813" algn="just" eaLnBrk="0" hangingPunct="0">
              <a:spcBef>
                <a:spcPts val="0"/>
              </a:spcBef>
              <a:buClr>
                <a:srgbClr val="FF0000"/>
              </a:buClr>
              <a:buFont typeface="Wingdings" pitchFamily="2" charset="2"/>
              <a:buChar char="ü"/>
            </a:pPr>
            <a:r>
              <a:rPr lang="tr-TR" sz="2400" b="1" dirty="0" smtClean="0">
                <a:solidFill>
                  <a:srgbClr val="0000FF"/>
                </a:solidFill>
              </a:rPr>
              <a:t>Strateji ve Yol Haritası Belgesi Modelleme Eylem Planını da (MODEP) içermektedir. </a:t>
            </a:r>
          </a:p>
        </p:txBody>
      </p:sp>
    </p:spTree>
    <p:extLst>
      <p:ext uri="{BB962C8B-B14F-4D97-AF65-F5344CB8AC3E}">
        <p14:creationId xmlns:p14="http://schemas.microsoft.com/office/powerpoint/2010/main" val="41680259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gok\Desktop\logo\logoyeniseffaf.png"/>
          <p:cNvPicPr>
            <a:picLocks noChangeAspect="1" noChangeArrowheads="1"/>
          </p:cNvPicPr>
          <p:nvPr/>
        </p:nvPicPr>
        <p:blipFill>
          <a:blip r:embed="rId2" cstate="print">
            <a:lum bright="16000" contrast="14000"/>
          </a:blip>
          <a:srcRect/>
          <a:stretch>
            <a:fillRect/>
          </a:stretch>
        </p:blipFill>
        <p:spPr bwMode="auto">
          <a:xfrm>
            <a:off x="8243888" y="28692"/>
            <a:ext cx="863600" cy="865188"/>
          </a:xfrm>
          <a:prstGeom prst="rect">
            <a:avLst/>
          </a:prstGeom>
          <a:noFill/>
          <a:ln w="9525">
            <a:noFill/>
            <a:miter lim="800000"/>
            <a:headEnd/>
            <a:tailEnd/>
          </a:ln>
        </p:spPr>
      </p:pic>
      <p:grpSp>
        <p:nvGrpSpPr>
          <p:cNvPr id="2" name="Grup 1"/>
          <p:cNvGrpSpPr/>
          <p:nvPr/>
        </p:nvGrpSpPr>
        <p:grpSpPr>
          <a:xfrm>
            <a:off x="47625" y="1343682"/>
            <a:ext cx="9039226" cy="4068657"/>
            <a:chOff x="47625" y="1343682"/>
            <a:chExt cx="9039226" cy="4068657"/>
          </a:xfrm>
        </p:grpSpPr>
        <p:sp>
          <p:nvSpPr>
            <p:cNvPr id="7" name="Rounded Rectangle 55"/>
            <p:cNvSpPr/>
            <p:nvPr/>
          </p:nvSpPr>
          <p:spPr>
            <a:xfrm>
              <a:off x="47625" y="1343682"/>
              <a:ext cx="9039225" cy="4068657"/>
            </a:xfrm>
            <a:prstGeom prst="roundRect">
              <a:avLst>
                <a:gd name="adj" fmla="val 632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ounded Rectangle 30"/>
            <p:cNvSpPr/>
            <p:nvPr/>
          </p:nvSpPr>
          <p:spPr>
            <a:xfrm>
              <a:off x="3945716" y="1530471"/>
              <a:ext cx="2112235" cy="59406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rPr>
                <a:t>Su Kalitesi</a:t>
              </a:r>
              <a:endParaRPr kumimoji="0" lang="nl-NL" sz="1800" b="0" i="0" u="none" strike="noStrike" kern="0" cap="none" spc="0" normalizeH="0" baseline="0" noProof="0" dirty="0" smtClean="0">
                <a:ln>
                  <a:noFill/>
                </a:ln>
                <a:solidFill>
                  <a:prstClr val="white"/>
                </a:solidFill>
                <a:effectLst/>
                <a:uLnTx/>
                <a:uFillTx/>
                <a:latin typeface="Calibri"/>
              </a:endParaRPr>
            </a:p>
          </p:txBody>
        </p:sp>
        <p:sp>
          <p:nvSpPr>
            <p:cNvPr id="9" name="Rounded Rectangle 31"/>
            <p:cNvSpPr/>
            <p:nvPr/>
          </p:nvSpPr>
          <p:spPr>
            <a:xfrm>
              <a:off x="3948436" y="2880621"/>
              <a:ext cx="2109515" cy="59406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rPr>
                <a:t>Ekoloji</a:t>
              </a:r>
              <a:endParaRPr kumimoji="0" lang="nl-NL" sz="1800" b="0" i="0" u="none" strike="noStrike" kern="0" cap="none" spc="0" normalizeH="0" baseline="0" noProof="0" dirty="0" smtClean="0">
                <a:ln>
                  <a:noFill/>
                </a:ln>
                <a:solidFill>
                  <a:prstClr val="white"/>
                </a:solidFill>
                <a:effectLst/>
                <a:uLnTx/>
                <a:uFillTx/>
                <a:latin typeface="Calibri"/>
              </a:endParaRPr>
            </a:p>
          </p:txBody>
        </p:sp>
        <p:sp>
          <p:nvSpPr>
            <p:cNvPr id="12" name="Flowchart: Document 32"/>
            <p:cNvSpPr/>
            <p:nvPr/>
          </p:nvSpPr>
          <p:spPr>
            <a:xfrm>
              <a:off x="251521" y="2857540"/>
              <a:ext cx="2542068" cy="636196"/>
            </a:xfrm>
            <a:prstGeom prst="flowChartDocument">
              <a:avLst/>
            </a:prstGeom>
            <a:solidFill>
              <a:sysClr val="window" lastClr="FFFFFF"/>
            </a:solidFill>
            <a:ln w="25400" cap="flat" cmpd="sng" algn="ctr">
              <a:solidFill>
                <a:srgbClr val="5A8B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Ekolojik Kilit Faktörler</a:t>
              </a:r>
              <a:endParaRPr kumimoji="0" lang="nl-NL" sz="1400" b="0" i="0" u="none" strike="noStrike" kern="0" cap="none" spc="0" normalizeH="0" baseline="0" noProof="0" dirty="0" smtClean="0">
                <a:ln>
                  <a:noFill/>
                </a:ln>
                <a:solidFill>
                  <a:prstClr val="black"/>
                </a:solidFill>
                <a:effectLst/>
                <a:uLnTx/>
                <a:uFillTx/>
                <a:latin typeface="Calibri"/>
              </a:endParaRPr>
            </a:p>
          </p:txBody>
        </p:sp>
        <p:sp>
          <p:nvSpPr>
            <p:cNvPr id="13" name="Flowchart: Document 33"/>
            <p:cNvSpPr/>
            <p:nvPr/>
          </p:nvSpPr>
          <p:spPr>
            <a:xfrm>
              <a:off x="251521" y="1472284"/>
              <a:ext cx="2542068" cy="702078"/>
            </a:xfrm>
            <a:prstGeom prst="flowChartDocument">
              <a:avLst/>
            </a:prstGeom>
            <a:solidFill>
              <a:sysClr val="window" lastClr="FFFFFF"/>
            </a:solidFill>
            <a:ln w="25400" cap="flat" cmpd="sng" algn="ctr">
              <a:solidFill>
                <a:srgbClr val="5A8B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Evsel, Endüstriyel</a:t>
              </a:r>
              <a:r>
                <a:rPr kumimoji="0" lang="tr-TR" sz="1400" b="0" i="0" u="none" strike="noStrike" kern="0" cap="none" spc="0" normalizeH="0" noProof="0" dirty="0" smtClean="0">
                  <a:ln>
                    <a:noFill/>
                  </a:ln>
                  <a:solidFill>
                    <a:prstClr val="black"/>
                  </a:solidFill>
                  <a:effectLst/>
                  <a:uLnTx/>
                  <a:uFillTx/>
                  <a:latin typeface="Calibri"/>
                </a:rPr>
                <a:t> AAT Deşarj Verileri, </a:t>
              </a:r>
              <a:r>
                <a:rPr kumimoji="0" lang="tr-TR" sz="1400" b="0" i="0" u="none" strike="noStrike" kern="0" cap="none" spc="0" normalizeH="0" baseline="0" noProof="0" dirty="0" smtClean="0">
                  <a:ln>
                    <a:noFill/>
                  </a:ln>
                  <a:solidFill>
                    <a:prstClr val="black"/>
                  </a:solidFill>
                  <a:effectLst/>
                  <a:uLnTx/>
                  <a:uFillTx/>
                  <a:latin typeface="Calibri"/>
                </a:rPr>
                <a:t>Kirleticiler</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14" name="Elbow Connector 38"/>
            <p:cNvCxnSpPr>
              <a:stCxn id="8" idx="2"/>
              <a:endCxn id="9" idx="0"/>
            </p:cNvCxnSpPr>
            <p:nvPr/>
          </p:nvCxnSpPr>
          <p:spPr>
            <a:xfrm rot="16200000" flipH="1">
              <a:off x="4624472" y="2501899"/>
              <a:ext cx="756084" cy="1360"/>
            </a:xfrm>
            <a:prstGeom prst="bentConnector3">
              <a:avLst>
                <a:gd name="adj1" fmla="val 50000"/>
              </a:avLst>
            </a:prstGeom>
            <a:noFill/>
            <a:ln w="28575" cap="flat" cmpd="sng" algn="ctr">
              <a:solidFill>
                <a:srgbClr val="4F81BD">
                  <a:shade val="95000"/>
                  <a:satMod val="105000"/>
                </a:srgbClr>
              </a:solidFill>
              <a:prstDash val="solid"/>
              <a:tailEnd type="arrow"/>
            </a:ln>
            <a:effectLst/>
          </p:spPr>
        </p:cxnSp>
        <p:cxnSp>
          <p:nvCxnSpPr>
            <p:cNvPr id="15" name="Elbow Connector 39"/>
            <p:cNvCxnSpPr>
              <a:stCxn id="13" idx="3"/>
              <a:endCxn id="8" idx="1"/>
            </p:cNvCxnSpPr>
            <p:nvPr/>
          </p:nvCxnSpPr>
          <p:spPr>
            <a:xfrm>
              <a:off x="2793589" y="1823323"/>
              <a:ext cx="1152127" cy="4181"/>
            </a:xfrm>
            <a:prstGeom prst="bentConnector3">
              <a:avLst/>
            </a:prstGeom>
            <a:noFill/>
            <a:ln w="28575" cap="flat" cmpd="sng" algn="ctr">
              <a:solidFill>
                <a:srgbClr val="4F81BD">
                  <a:shade val="95000"/>
                  <a:satMod val="105000"/>
                </a:srgbClr>
              </a:solidFill>
              <a:prstDash val="solid"/>
              <a:tailEnd type="arrow"/>
            </a:ln>
            <a:effectLst/>
          </p:spPr>
        </p:cxnSp>
        <p:cxnSp>
          <p:nvCxnSpPr>
            <p:cNvPr id="16" name="Elbow Connector 40"/>
            <p:cNvCxnSpPr>
              <a:stCxn id="12" idx="3"/>
              <a:endCxn id="9" idx="1"/>
            </p:cNvCxnSpPr>
            <p:nvPr/>
          </p:nvCxnSpPr>
          <p:spPr>
            <a:xfrm>
              <a:off x="2793589" y="3175638"/>
              <a:ext cx="1154847" cy="2016"/>
            </a:xfrm>
            <a:prstGeom prst="bentConnector3">
              <a:avLst/>
            </a:prstGeom>
            <a:noFill/>
            <a:ln w="28575" cap="flat" cmpd="sng" algn="ctr">
              <a:solidFill>
                <a:srgbClr val="4F81BD">
                  <a:shade val="95000"/>
                  <a:satMod val="105000"/>
                </a:srgbClr>
              </a:solidFill>
              <a:prstDash val="solid"/>
              <a:tailEnd type="arrow"/>
            </a:ln>
            <a:effectLst/>
          </p:spPr>
        </p:cxnSp>
        <p:cxnSp>
          <p:nvCxnSpPr>
            <p:cNvPr id="17" name="Elbow Connector 43"/>
            <p:cNvCxnSpPr>
              <a:stCxn id="8" idx="3"/>
              <a:endCxn id="26" idx="1"/>
            </p:cNvCxnSpPr>
            <p:nvPr/>
          </p:nvCxnSpPr>
          <p:spPr>
            <a:xfrm flipV="1">
              <a:off x="6057951" y="1823842"/>
              <a:ext cx="773937" cy="3662"/>
            </a:xfrm>
            <a:prstGeom prst="bentConnector3">
              <a:avLst/>
            </a:prstGeom>
            <a:noFill/>
            <a:ln w="28575" cap="flat" cmpd="sng" algn="ctr">
              <a:solidFill>
                <a:srgbClr val="4F81BD">
                  <a:shade val="95000"/>
                  <a:satMod val="105000"/>
                </a:srgbClr>
              </a:solidFill>
              <a:prstDash val="solid"/>
              <a:tailEnd type="arrow"/>
            </a:ln>
            <a:effectLst/>
          </p:spPr>
        </p:cxnSp>
        <p:sp>
          <p:nvSpPr>
            <p:cNvPr id="18" name="Flowchart: Manual Operation 44"/>
            <p:cNvSpPr/>
            <p:nvPr/>
          </p:nvSpPr>
          <p:spPr>
            <a:xfrm>
              <a:off x="6893497" y="2884570"/>
              <a:ext cx="2112235" cy="594066"/>
            </a:xfrm>
            <a:prstGeom prst="flowChartManualOperatio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Ekolojik Kalite</a:t>
              </a:r>
              <a:r>
                <a:rPr kumimoji="0" lang="tr-TR" sz="1400" b="0" i="0" u="none" strike="noStrike" kern="0" cap="none" spc="0" normalizeH="0" noProof="0" dirty="0" smtClean="0">
                  <a:ln>
                    <a:noFill/>
                  </a:ln>
                  <a:solidFill>
                    <a:prstClr val="black"/>
                  </a:solidFill>
                  <a:effectLst/>
                  <a:uLnTx/>
                  <a:uFillTx/>
                  <a:latin typeface="Calibri"/>
                </a:rPr>
                <a:t> Oranları</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19" name="Elbow Connector 45"/>
            <p:cNvCxnSpPr>
              <a:stCxn id="9" idx="3"/>
              <a:endCxn id="18" idx="1"/>
            </p:cNvCxnSpPr>
            <p:nvPr/>
          </p:nvCxnSpPr>
          <p:spPr>
            <a:xfrm>
              <a:off x="6057951" y="3177654"/>
              <a:ext cx="1046770" cy="3949"/>
            </a:xfrm>
            <a:prstGeom prst="bentConnector3">
              <a:avLst>
                <a:gd name="adj1" fmla="val 50000"/>
              </a:avLst>
            </a:prstGeom>
            <a:noFill/>
            <a:ln w="28575" cap="flat" cmpd="sng" algn="ctr">
              <a:solidFill>
                <a:srgbClr val="4F81BD">
                  <a:shade val="95000"/>
                  <a:satMod val="105000"/>
                </a:srgbClr>
              </a:solidFill>
              <a:prstDash val="solid"/>
              <a:tailEnd type="arrow"/>
            </a:ln>
            <a:effectLst/>
          </p:spPr>
        </p:cxnSp>
        <p:sp>
          <p:nvSpPr>
            <p:cNvPr id="20" name="Rounded Rectangle 49"/>
            <p:cNvSpPr/>
            <p:nvPr/>
          </p:nvSpPr>
          <p:spPr>
            <a:xfrm>
              <a:off x="3948436" y="4022900"/>
              <a:ext cx="2112235" cy="59406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rPr>
                <a:t>Önlemler</a:t>
              </a:r>
              <a:endParaRPr kumimoji="0" lang="nl-NL" sz="1800" b="0" i="0" u="none" strike="noStrike" kern="0" cap="none" spc="0" normalizeH="0" baseline="0" noProof="0" dirty="0" smtClean="0">
                <a:ln>
                  <a:noFill/>
                </a:ln>
                <a:solidFill>
                  <a:prstClr val="white"/>
                </a:solidFill>
                <a:effectLst/>
                <a:uLnTx/>
                <a:uFillTx/>
                <a:latin typeface="Calibri"/>
              </a:endParaRPr>
            </a:p>
          </p:txBody>
        </p:sp>
        <p:sp>
          <p:nvSpPr>
            <p:cNvPr id="21" name="Flowchart: Document 50"/>
            <p:cNvSpPr/>
            <p:nvPr/>
          </p:nvSpPr>
          <p:spPr>
            <a:xfrm>
              <a:off x="274415" y="3978419"/>
              <a:ext cx="2542068" cy="702078"/>
            </a:xfrm>
            <a:prstGeom prst="flowChartDocument">
              <a:avLst/>
            </a:prstGeom>
            <a:solidFill>
              <a:sysClr val="window" lastClr="FFFFFF"/>
            </a:solidFill>
            <a:ln w="25400" cap="flat" cmpd="sng" algn="ctr">
              <a:solidFill>
                <a:srgbClr val="5A8B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Su</a:t>
              </a:r>
              <a:r>
                <a:rPr kumimoji="0" lang="tr-TR" sz="1400" b="0" i="0" u="none" strike="noStrike" kern="0" cap="none" spc="0" normalizeH="0" noProof="0" dirty="0" smtClean="0">
                  <a:ln>
                    <a:noFill/>
                  </a:ln>
                  <a:solidFill>
                    <a:prstClr val="black"/>
                  </a:solidFill>
                  <a:effectLst/>
                  <a:uLnTx/>
                  <a:uFillTx/>
                  <a:latin typeface="Calibri"/>
                </a:rPr>
                <a:t> Kütlelerinin Değerlendirilmesi</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22" name="Elbow Connector 51"/>
            <p:cNvCxnSpPr>
              <a:stCxn id="21" idx="3"/>
              <a:endCxn id="20" idx="1"/>
            </p:cNvCxnSpPr>
            <p:nvPr/>
          </p:nvCxnSpPr>
          <p:spPr>
            <a:xfrm flipV="1">
              <a:off x="2816483" y="4319933"/>
              <a:ext cx="1131953" cy="9525"/>
            </a:xfrm>
            <a:prstGeom prst="bentConnector3">
              <a:avLst/>
            </a:prstGeom>
            <a:noFill/>
            <a:ln w="28575" cap="flat" cmpd="sng" algn="ctr">
              <a:solidFill>
                <a:srgbClr val="4F81BD">
                  <a:shade val="95000"/>
                  <a:satMod val="105000"/>
                </a:srgbClr>
              </a:solidFill>
              <a:prstDash val="solid"/>
              <a:tailEnd type="arrow"/>
            </a:ln>
            <a:effectLst/>
          </p:spPr>
        </p:cxnSp>
        <p:cxnSp>
          <p:nvCxnSpPr>
            <p:cNvPr id="23" name="Elbow Connector 52"/>
            <p:cNvCxnSpPr>
              <a:stCxn id="9" idx="2"/>
              <a:endCxn id="20" idx="0"/>
            </p:cNvCxnSpPr>
            <p:nvPr/>
          </p:nvCxnSpPr>
          <p:spPr>
            <a:xfrm rot="16200000" flipH="1">
              <a:off x="4729768" y="3748113"/>
              <a:ext cx="548213" cy="1360"/>
            </a:xfrm>
            <a:prstGeom prst="bentConnector3">
              <a:avLst/>
            </a:prstGeom>
            <a:noFill/>
            <a:ln w="28575" cap="flat" cmpd="sng" algn="ctr">
              <a:solidFill>
                <a:srgbClr val="4F81BD">
                  <a:shade val="95000"/>
                  <a:satMod val="105000"/>
                </a:srgbClr>
              </a:solidFill>
              <a:prstDash val="solid"/>
              <a:tailEnd type="arrow"/>
            </a:ln>
            <a:effectLst/>
          </p:spPr>
        </p:cxnSp>
        <p:sp>
          <p:nvSpPr>
            <p:cNvPr id="24" name="Flowchart: Manual Operation 53"/>
            <p:cNvSpPr/>
            <p:nvPr/>
          </p:nvSpPr>
          <p:spPr>
            <a:xfrm>
              <a:off x="6831040" y="4025949"/>
              <a:ext cx="2174692" cy="594066"/>
            </a:xfrm>
            <a:prstGeom prst="flowChartManualOperatio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Sonuçlar</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25" name="Elbow Connector 54"/>
            <p:cNvCxnSpPr>
              <a:stCxn id="20" idx="3"/>
              <a:endCxn id="24" idx="1"/>
            </p:cNvCxnSpPr>
            <p:nvPr/>
          </p:nvCxnSpPr>
          <p:spPr>
            <a:xfrm>
              <a:off x="6060671" y="4319933"/>
              <a:ext cx="987838" cy="3049"/>
            </a:xfrm>
            <a:prstGeom prst="bentConnector3">
              <a:avLst>
                <a:gd name="adj1" fmla="val 50000"/>
              </a:avLst>
            </a:prstGeom>
            <a:noFill/>
            <a:ln w="28575" cap="flat" cmpd="sng" algn="ctr">
              <a:solidFill>
                <a:srgbClr val="4F81BD">
                  <a:shade val="95000"/>
                  <a:satMod val="105000"/>
                </a:srgbClr>
              </a:solidFill>
              <a:prstDash val="solid"/>
              <a:tailEnd type="arrow"/>
            </a:ln>
            <a:effectLst/>
          </p:spPr>
        </p:cxnSp>
        <p:sp>
          <p:nvSpPr>
            <p:cNvPr id="26" name="Flowchart: Manual Operation 60"/>
            <p:cNvSpPr/>
            <p:nvPr/>
          </p:nvSpPr>
          <p:spPr>
            <a:xfrm>
              <a:off x="6581337" y="1501896"/>
              <a:ext cx="2505514" cy="643891"/>
            </a:xfrm>
            <a:prstGeom prst="flowChartManualOperatio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Konsantrasyonlar</a:t>
              </a:r>
              <a:endParaRPr kumimoji="0" lang="nl-NL" sz="1400" b="0" i="0" u="none" strike="noStrike" kern="0" cap="none" spc="0" normalizeH="0" baseline="0" noProof="0" dirty="0" smtClean="0">
                <a:ln>
                  <a:noFill/>
                </a:ln>
                <a:solidFill>
                  <a:prstClr val="black"/>
                </a:solidFill>
                <a:effectLst/>
                <a:uLnTx/>
                <a:uFillTx/>
                <a:latin typeface="Calibri"/>
              </a:endParaRPr>
            </a:p>
          </p:txBody>
        </p:sp>
      </p:grpSp>
      <p:sp>
        <p:nvSpPr>
          <p:cNvPr id="28" name="9 Dikdörtgen"/>
          <p:cNvSpPr/>
          <p:nvPr/>
        </p:nvSpPr>
        <p:spPr>
          <a:xfrm>
            <a:off x="323528" y="234226"/>
            <a:ext cx="8712968" cy="523220"/>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2800" b="1" kern="0" spc="50" dirty="0">
                <a:ln w="11430"/>
                <a:solidFill>
                  <a:srgbClr val="FF0000"/>
                </a:solidFill>
                <a:effectLst>
                  <a:outerShdw blurRad="76200" dist="50800" dir="5400000" algn="tl" rotWithShape="0">
                    <a:srgbClr val="000000">
                      <a:alpha val="65000"/>
                    </a:srgbClr>
                  </a:outerShdw>
                </a:effectLst>
                <a:latin typeface="Arial"/>
              </a:rPr>
              <a:t>EKOLOJİ ÇALIŞMA GRUBU</a:t>
            </a:r>
          </a:p>
        </p:txBody>
      </p:sp>
    </p:spTree>
    <p:extLst>
      <p:ext uri="{BB962C8B-B14F-4D97-AF65-F5344CB8AC3E}">
        <p14:creationId xmlns:p14="http://schemas.microsoft.com/office/powerpoint/2010/main" val="1873851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946175" y="0"/>
            <a:ext cx="5990744"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rPr>
              <a:t>T.C.</a:t>
            </a:r>
          </a:p>
          <a:p>
            <a:pPr algn="ctr" fontAlgn="auto">
              <a:spcBef>
                <a:spcPts val="0"/>
              </a:spcBef>
              <a:spcAft>
                <a:spcPts val="0"/>
              </a:spcAft>
              <a:defRPr/>
            </a:pPr>
            <a:r>
              <a:rPr lang="tr-TR" sz="2800" b="1" kern="0" dirty="0">
                <a:ln w="11430"/>
                <a:solidFill>
                  <a:srgbClr val="0000FF"/>
                </a:solidFill>
                <a:latin typeface="Arial"/>
              </a:rPr>
              <a:t>ORMAN ve SU İŞLERİ BAKANLIĞI</a:t>
            </a:r>
          </a:p>
        </p:txBody>
      </p:sp>
      <p:sp>
        <p:nvSpPr>
          <p:cNvPr id="7" name="6 Dikdörtgen"/>
          <p:cNvSpPr/>
          <p:nvPr/>
        </p:nvSpPr>
        <p:spPr>
          <a:xfrm>
            <a:off x="107504" y="1340768"/>
            <a:ext cx="8712968" cy="769441"/>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400" b="1" i="1" kern="0" spc="50" dirty="0">
                <a:ln w="11430"/>
                <a:solidFill>
                  <a:srgbClr val="FF0000"/>
                </a:solidFill>
                <a:latin typeface="Arial"/>
              </a:rPr>
              <a:t>ARZ EDERİM</a:t>
            </a:r>
          </a:p>
        </p:txBody>
      </p:sp>
      <p:pic>
        <p:nvPicPr>
          <p:cNvPr id="104452" name="Picture 2" descr="C:\Users\rkarakoc\Documents\Alınan Dosyalarım\14.png"/>
          <p:cNvPicPr>
            <a:picLocks noChangeAspect="1" noChangeArrowheads="1"/>
          </p:cNvPicPr>
          <p:nvPr/>
        </p:nvPicPr>
        <p:blipFill>
          <a:blip r:embed="rId2" cstate="print"/>
          <a:srcRect/>
          <a:stretch>
            <a:fillRect/>
          </a:stretch>
        </p:blipFill>
        <p:spPr bwMode="auto">
          <a:xfrm>
            <a:off x="1108075" y="2369592"/>
            <a:ext cx="6777038" cy="3795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bwMode="auto">
          <a:xfrm>
            <a:off x="590872"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24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STRATEJİ VE YOL HARİTASI BELGESİ</a:t>
            </a:r>
          </a:p>
        </p:txBody>
      </p:sp>
      <p:sp>
        <p:nvSpPr>
          <p:cNvPr id="9" name="2 İçerik Yer Tutucusu"/>
          <p:cNvSpPr>
            <a:spLocks noGrp="1"/>
          </p:cNvSpPr>
          <p:nvPr>
            <p:ph idx="1"/>
          </p:nvPr>
        </p:nvSpPr>
        <p:spPr>
          <a:xfrm>
            <a:off x="-36512" y="908720"/>
            <a:ext cx="9072562" cy="5688632"/>
          </a:xfrm>
        </p:spPr>
        <p:txBody>
          <a:bodyPr wrap="none"/>
          <a:lstStyle/>
          <a:p>
            <a:pPr marL="0" indent="0" algn="just">
              <a:buClr>
                <a:srgbClr val="FF0000"/>
              </a:buClr>
              <a:buNone/>
            </a:pPr>
            <a:endParaRPr lang="tr-TR" sz="2400" b="1" dirty="0" smtClean="0">
              <a:solidFill>
                <a:srgbClr val="0000FF"/>
              </a:solidFill>
              <a:latin typeface="Arial" pitchFamily="34" charset="0"/>
              <a:cs typeface="Arial" pitchFamily="34" charset="0"/>
            </a:endParaRPr>
          </a:p>
          <a:p>
            <a:pPr marL="0" indent="0" algn="just">
              <a:buClr>
                <a:srgbClr val="FF0000"/>
              </a:buClr>
              <a:buNone/>
            </a:pPr>
            <a:r>
              <a:rPr lang="tr-TR" sz="2400" b="1" dirty="0" smtClean="0">
                <a:solidFill>
                  <a:srgbClr val="0000FF"/>
                </a:solidFill>
                <a:latin typeface="Arial" pitchFamily="34" charset="0"/>
                <a:cs typeface="Arial" pitchFamily="34" charset="0"/>
              </a:rPr>
              <a:t>  Strateji ve Yol Haritası Belgesi Başlıkları;</a:t>
            </a:r>
          </a:p>
          <a:p>
            <a:pPr algn="just">
              <a:buClr>
                <a:srgbClr val="FF0000"/>
              </a:buClr>
              <a:buFont typeface="Wingdings" panose="05000000000000000000" pitchFamily="2" charset="2"/>
              <a:buChar char="Ø"/>
            </a:pPr>
            <a:endParaRPr lang="tr-TR" sz="2400" b="1" dirty="0" smtClean="0">
              <a:solidFill>
                <a:srgbClr val="0000FF"/>
              </a:solidFill>
              <a:latin typeface="Arial" pitchFamily="34" charset="0"/>
              <a:cs typeface="Arial" pitchFamily="34" charset="0"/>
            </a:endParaRP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Su Kaynaklarının Modellenmesine Giriş</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Havza Yönetiminde Kullanılan Modeller</a:t>
            </a: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Genel Müdürlüğümüzdeki Modelleme Çalışmaları</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Kurumsal Yapılanma ve Model İhtiyacı</a:t>
            </a: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Eğitim İhtiyacı</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Modelleme Eylem Planı (MODEP)</a:t>
            </a: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MODEP Matrisleri: Ek.1, Ek.2, Ek.3 ve Ek.4</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Su Kaynaklarını Modelleme Konusunda Yol Haritası</a:t>
            </a:r>
            <a:endParaRPr lang="tr-TR" sz="2400" b="1" dirty="0">
              <a:solidFill>
                <a:srgbClr val="FF0000"/>
              </a:solidFill>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5</a:t>
            </a:fld>
            <a:r>
              <a:rPr lang="tr-TR" dirty="0" smtClean="0"/>
              <a:t>/30</a:t>
            </a:r>
            <a:endParaRPr lang="tr-TR" dirty="0"/>
          </a:p>
        </p:txBody>
      </p:sp>
    </p:spTree>
    <p:extLst>
      <p:ext uri="{BB962C8B-B14F-4D97-AF65-F5344CB8AC3E}">
        <p14:creationId xmlns:p14="http://schemas.microsoft.com/office/powerpoint/2010/main" val="1466783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634082"/>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BELGE HAZIRLIK SÜRECİ</a:t>
            </a:r>
          </a:p>
        </p:txBody>
      </p:sp>
      <p:sp>
        <p:nvSpPr>
          <p:cNvPr id="3" name="2 İçerik Yer Tutucusu"/>
          <p:cNvSpPr>
            <a:spLocks noGrp="1"/>
          </p:cNvSpPr>
          <p:nvPr>
            <p:ph idx="1"/>
          </p:nvPr>
        </p:nvSpPr>
        <p:spPr>
          <a:xfrm>
            <a:off x="323528" y="1268760"/>
            <a:ext cx="8373616" cy="5184576"/>
          </a:xfrm>
        </p:spPr>
        <p:txBody>
          <a:bodyPr/>
          <a:lstStyle/>
          <a:p>
            <a:pPr lvl="0" algn="just"/>
            <a:r>
              <a:rPr lang="tr-TR" sz="2000" b="1" dirty="0" smtClean="0">
                <a:solidFill>
                  <a:srgbClr val="0000FF"/>
                </a:solidFill>
                <a:latin typeface="Arial" pitchFamily="34" charset="0"/>
                <a:cs typeface="Arial" pitchFamily="34" charset="0"/>
              </a:rPr>
              <a:t>“Orman ve Su İşleri Bakanlığı Çalışma Grupları Yönetmeliği” kapsamında “Su Kaynakları Modelleme Bilimsel Çalışma Grubu” oluşturulmuştur. </a:t>
            </a:r>
          </a:p>
          <a:p>
            <a:pPr lvl="0" algn="just"/>
            <a:endParaRPr lang="tr-TR" sz="2000" b="1" dirty="0" smtClean="0">
              <a:solidFill>
                <a:srgbClr val="0000FF"/>
              </a:solidFill>
              <a:latin typeface="Arial" pitchFamily="34" charset="0"/>
              <a:cs typeface="Arial" pitchFamily="34" charset="0"/>
            </a:endParaRPr>
          </a:p>
          <a:p>
            <a:pPr lvl="0" algn="just"/>
            <a:r>
              <a:rPr lang="tr-TR" sz="2000" b="1" dirty="0" smtClean="0">
                <a:solidFill>
                  <a:srgbClr val="FF0000"/>
                </a:solidFill>
                <a:latin typeface="Arial" pitchFamily="34" charset="0"/>
                <a:cs typeface="Arial" pitchFamily="34" charset="0"/>
              </a:rPr>
              <a:t>Modelleme Bilimsel Çalışma Grubu üyeleri ile birlikte toplamda 6 adet toplantı düzenlenmiş olup, toplantılar kapsamında çeşitli eğitimler de gerçekleştirilmiştir.  </a:t>
            </a:r>
          </a:p>
          <a:p>
            <a:pPr lvl="0" algn="just"/>
            <a:endParaRPr lang="tr-TR" sz="1400" b="1" dirty="0" smtClean="0">
              <a:solidFill>
                <a:srgbClr val="0000FF"/>
              </a:solidFill>
              <a:latin typeface="Arial" pitchFamily="34" charset="0"/>
              <a:cs typeface="Arial" pitchFamily="34" charset="0"/>
            </a:endParaRPr>
          </a:p>
          <a:p>
            <a:pPr lvl="0" algn="just"/>
            <a:r>
              <a:rPr lang="tr-TR" sz="2000" b="1" dirty="0" smtClean="0">
                <a:solidFill>
                  <a:srgbClr val="0000FF"/>
                </a:solidFill>
                <a:latin typeface="Arial" pitchFamily="34" charset="0"/>
                <a:cs typeface="Arial" pitchFamily="34" charset="0"/>
              </a:rPr>
              <a:t>Su Kaynakları Modelleme Bilimsel Çalışma Grubu çalışmaları sonucunda Su Kaynaklarını Modelleme Konusunda Strateji ve Yol Haritası dokümanı hazırlanmıştır. </a:t>
            </a:r>
          </a:p>
          <a:p>
            <a:pPr lvl="0" algn="just"/>
            <a:endParaRPr lang="tr-TR" sz="1400" b="1" dirty="0" smtClean="0">
              <a:solidFill>
                <a:srgbClr val="0000FF"/>
              </a:solidFill>
              <a:latin typeface="Arial" pitchFamily="34" charset="0"/>
              <a:cs typeface="Arial" pitchFamily="34" charset="0"/>
            </a:endParaRPr>
          </a:p>
          <a:p>
            <a:pPr lvl="0" algn="just"/>
            <a:r>
              <a:rPr lang="tr-TR" sz="2000" b="1" dirty="0" smtClean="0">
                <a:solidFill>
                  <a:srgbClr val="FF0000"/>
                </a:solidFill>
                <a:latin typeface="Arial" pitchFamily="34" charset="0"/>
                <a:cs typeface="Arial" pitchFamily="34" charset="0"/>
              </a:rPr>
              <a:t>Bu dokümanda, Genel Müdürlüğümüz tarafından kullanılan ve kullanılması planlanan modeller, eğitim ihtiyaçları ve Modelleme Eylem Planı matrisleri yer almaktadır.</a:t>
            </a:r>
          </a:p>
          <a:p>
            <a:pPr algn="just"/>
            <a:endParaRPr lang="tr-TR" sz="2000" b="1" dirty="0">
              <a:solidFill>
                <a:srgbClr val="0000FF"/>
              </a:solidFill>
              <a:latin typeface="Arial" pitchFamily="34" charset="0"/>
              <a:cs typeface="Arial" pitchFamily="34" charset="0"/>
            </a:endParaRPr>
          </a:p>
        </p:txBody>
      </p:sp>
      <p:sp>
        <p:nvSpPr>
          <p:cNvPr id="6" name="Slayt Numarası Yer Tutucusu 5"/>
          <p:cNvSpPr>
            <a:spLocks noGrp="1"/>
          </p:cNvSpPr>
          <p:nvPr>
            <p:ph type="sldNum" sz="quarter" idx="12"/>
          </p:nvPr>
        </p:nvSpPr>
        <p:spPr/>
        <p:txBody>
          <a:bodyPr/>
          <a:lstStyle/>
          <a:p>
            <a:pPr>
              <a:defRPr/>
            </a:pPr>
            <a:fld id="{65C8A1A7-C67D-4615-B2B4-F0B5EABE7FFA}" type="slidenum">
              <a:rPr lang="tr-TR" smtClean="0"/>
              <a:pPr>
                <a:defRPr/>
              </a:pPr>
              <a:t>6</a:t>
            </a:fld>
            <a:r>
              <a:rPr lang="tr-TR" dirty="0" smtClean="0"/>
              <a:t>/30</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r>
              <a:rPr lang="tr-TR" sz="2400" b="1" dirty="0" smtClean="0">
                <a:solidFill>
                  <a:srgbClr val="0000FF"/>
                </a:solidFill>
                <a:latin typeface="Arial" pitchFamily="34" charset="0"/>
                <a:cs typeface="Arial" pitchFamily="34" charset="0"/>
              </a:rPr>
              <a:t>Su Kaynakları Modelleme Bilimsel Çalışma Grubu </a:t>
            </a:r>
            <a:r>
              <a:rPr lang="tr-TR" sz="2400" b="1" dirty="0">
                <a:solidFill>
                  <a:srgbClr val="0000FF"/>
                </a:solidFill>
                <a:latin typeface="Arial" pitchFamily="34" charset="0"/>
                <a:cs typeface="Arial" pitchFamily="34" charset="0"/>
              </a:rPr>
              <a:t>15.11.2013 tarih ve 687 sayılı Bakanlık </a:t>
            </a:r>
            <a:r>
              <a:rPr lang="tr-TR" sz="2400" b="1" dirty="0" err="1">
                <a:solidFill>
                  <a:srgbClr val="0000FF"/>
                </a:solidFill>
                <a:latin typeface="Arial" pitchFamily="34" charset="0"/>
                <a:cs typeface="Arial" pitchFamily="34" charset="0"/>
              </a:rPr>
              <a:t>Oluru’yla</a:t>
            </a:r>
            <a:r>
              <a:rPr lang="tr-TR" sz="2400" b="1" dirty="0">
                <a:solidFill>
                  <a:srgbClr val="0000FF"/>
                </a:solidFill>
                <a:latin typeface="Arial" pitchFamily="34" charset="0"/>
                <a:cs typeface="Arial" pitchFamily="34" charset="0"/>
              </a:rPr>
              <a:t> “Su Kaynakları Modelleme Bilimsel Çalışma Grubu” kurulmuştur. Çalışmalarına 2013 yılı Aralık ayında başlamıştır. </a:t>
            </a:r>
            <a:endParaRPr lang="tr-TR" sz="24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r>
              <a:rPr lang="tr-TR" sz="2400" b="1" dirty="0" smtClean="0">
                <a:solidFill>
                  <a:srgbClr val="FF0000"/>
                </a:solidFill>
                <a:latin typeface="Arial" pitchFamily="34" charset="0"/>
                <a:cs typeface="Arial" pitchFamily="34" charset="0"/>
              </a:rPr>
              <a:t>6 aylık süre zarfında her ay toplantı yapılması planlandı ve toplantılar aşağıdaki şekilde gerçekleştirildi;</a:t>
            </a: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746435994"/>
              </p:ext>
            </p:extLst>
          </p:nvPr>
        </p:nvGraphicFramePr>
        <p:xfrm>
          <a:off x="1187624" y="4725144"/>
          <a:ext cx="7416575" cy="1203850"/>
        </p:xfrm>
        <a:graphic>
          <a:graphicData uri="http://schemas.openxmlformats.org/drawingml/2006/table">
            <a:tbl>
              <a:tblPr firstRow="1" firstCol="1" bandRow="1">
                <a:tableStyleId>{5C22544A-7EE6-4342-B048-85BDC9FD1C3A}</a:tableStyleId>
              </a:tblPr>
              <a:tblGrid>
                <a:gridCol w="1294140"/>
                <a:gridCol w="912356"/>
                <a:gridCol w="925437"/>
                <a:gridCol w="925437"/>
                <a:gridCol w="925437"/>
                <a:gridCol w="925437"/>
                <a:gridCol w="1508331"/>
              </a:tblGrid>
              <a:tr h="643454">
                <a:tc>
                  <a:txBody>
                    <a:bodyPr/>
                    <a:lstStyle/>
                    <a:p>
                      <a:pPr algn="just">
                        <a:lnSpc>
                          <a:spcPct val="115000"/>
                        </a:lnSpc>
                        <a:spcAft>
                          <a:spcPts val="0"/>
                        </a:spcAft>
                      </a:pPr>
                      <a:r>
                        <a:rPr lang="tr-TR" sz="1000" dirty="0">
                          <a:effectLst/>
                        </a:rPr>
                        <a:t> </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000">
                          <a:effectLst/>
                        </a:rPr>
                        <a:t>I.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dirty="0">
                          <a:effectLst/>
                        </a:rPr>
                        <a:t>II. Toplantı</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III.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IV.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V.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VI. Toplantı</a:t>
                      </a:r>
                      <a:endParaRPr lang="tr-TR" sz="1100">
                        <a:effectLst/>
                        <a:latin typeface="Calibri"/>
                        <a:ea typeface="Calibri"/>
                        <a:cs typeface="Times New Roman"/>
                      </a:endParaRPr>
                    </a:p>
                  </a:txBody>
                  <a:tcPr marL="68580" marR="68580" marT="0" marB="0" anchor="ctr"/>
                </a:tc>
              </a:tr>
              <a:tr h="560396">
                <a:tc>
                  <a:txBody>
                    <a:bodyPr/>
                    <a:lstStyle/>
                    <a:p>
                      <a:pPr>
                        <a:lnSpc>
                          <a:spcPct val="115000"/>
                        </a:lnSpc>
                        <a:spcAft>
                          <a:spcPts val="0"/>
                        </a:spcAft>
                      </a:pPr>
                      <a:r>
                        <a:rPr lang="tr-TR" sz="1000" dirty="0" smtClean="0">
                          <a:effectLst/>
                        </a:rPr>
                        <a:t>Toplantı Gerçekleştirme</a:t>
                      </a:r>
                      <a:r>
                        <a:rPr lang="tr-TR" sz="1000" baseline="0" dirty="0" smtClean="0">
                          <a:effectLst/>
                        </a:rPr>
                        <a:t> </a:t>
                      </a:r>
                      <a:r>
                        <a:rPr lang="tr-TR" sz="1000" dirty="0" smtClean="0">
                          <a:effectLst/>
                        </a:rPr>
                        <a:t>Tarih</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dirty="0">
                          <a:effectLst/>
                        </a:rPr>
                        <a:t>20.12.2013</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22.01.2014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27.02.2014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06.05.2014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18.06.2014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dirty="0" smtClean="0">
                          <a:effectLst/>
                        </a:rPr>
                        <a:t>30.10.2014.</a:t>
                      </a:r>
                      <a:endParaRPr lang="tr-TR" sz="1100" dirty="0">
                        <a:effectLst/>
                        <a:latin typeface="Calibri"/>
                        <a:ea typeface="Calibri"/>
                        <a:cs typeface="Times New Roman"/>
                      </a:endParaRPr>
                    </a:p>
                  </a:txBody>
                  <a:tcPr marL="68580" marR="68580" marT="0" marB="0" anchor="ctr"/>
                </a:tc>
              </a:tr>
            </a:tbl>
          </a:graphicData>
        </a:graphic>
      </p:graphicFrame>
      <p:sp>
        <p:nvSpPr>
          <p:cNvPr id="5" name="Slayt Numarası Yer Tutucusu 4"/>
          <p:cNvSpPr>
            <a:spLocks noGrp="1"/>
          </p:cNvSpPr>
          <p:nvPr>
            <p:ph type="sldNum" sz="quarter" idx="12"/>
          </p:nvPr>
        </p:nvSpPr>
        <p:spPr/>
        <p:txBody>
          <a:bodyPr/>
          <a:lstStyle/>
          <a:p>
            <a:pPr>
              <a:defRPr/>
            </a:pPr>
            <a:fld id="{65C8A1A7-C67D-4615-B2B4-F0B5EABE7FFA}" type="slidenum">
              <a:rPr lang="tr-TR" smtClean="0"/>
              <a:pPr>
                <a:defRPr/>
              </a:pPr>
              <a:t>7</a:t>
            </a:fld>
            <a:r>
              <a:rPr lang="tr-TR" dirty="0"/>
              <a:t>/30</a:t>
            </a:r>
          </a:p>
        </p:txBody>
      </p:sp>
    </p:spTree>
    <p:extLst>
      <p:ext uri="{BB962C8B-B14F-4D97-AF65-F5344CB8AC3E}">
        <p14:creationId xmlns:p14="http://schemas.microsoft.com/office/powerpoint/2010/main" val="195438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0000FF"/>
                </a:solidFill>
                <a:latin typeface="Arial" pitchFamily="34" charset="0"/>
                <a:cs typeface="Arial" pitchFamily="34" charset="0"/>
              </a:rPr>
              <a:t>1. Toplantı Kapsamında; Su </a:t>
            </a:r>
            <a:r>
              <a:rPr lang="tr-TR" sz="2400" b="1" dirty="0">
                <a:solidFill>
                  <a:srgbClr val="0000FF"/>
                </a:solidFill>
                <a:latin typeface="Arial" pitchFamily="34" charset="0"/>
                <a:cs typeface="Arial" pitchFamily="34" charset="0"/>
              </a:rPr>
              <a:t>kaynakları model çeşitleri ve AB ile ABD genelinde kullanılan modeller ve karakteristikleri konuları </a:t>
            </a:r>
            <a:r>
              <a:rPr lang="tr-TR" sz="2400" b="1" dirty="0" smtClean="0">
                <a:solidFill>
                  <a:srgbClr val="0000FF"/>
                </a:solidFill>
                <a:latin typeface="Arial" pitchFamily="34" charset="0"/>
                <a:cs typeface="Arial" pitchFamily="34" charset="0"/>
              </a:rPr>
              <a:t>görüşülmüştür. </a:t>
            </a:r>
          </a:p>
          <a:p>
            <a:pPr marL="180975" lvl="1" indent="0" algn="just">
              <a:buClr>
                <a:srgbClr val="FF0000"/>
              </a:buClr>
              <a:buNone/>
            </a:pPr>
            <a:endParaRPr lang="tr-TR" sz="2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FF0000"/>
                </a:solidFill>
                <a:latin typeface="Arial" pitchFamily="34" charset="0"/>
                <a:cs typeface="Arial" pitchFamily="34" charset="0"/>
              </a:rPr>
              <a:t>2. Toplantı Kapsamında; Modelin </a:t>
            </a:r>
            <a:r>
              <a:rPr lang="tr-TR" sz="2400" b="1" dirty="0">
                <a:solidFill>
                  <a:srgbClr val="FF0000"/>
                </a:solidFill>
                <a:latin typeface="Arial" pitchFamily="34" charset="0"/>
                <a:cs typeface="Arial" pitchFamily="34" charset="0"/>
              </a:rPr>
              <a:t>geliştirilmesi ve belli bir amaca uygun hale gelmesi </a:t>
            </a:r>
            <a:r>
              <a:rPr lang="tr-TR" sz="2400" b="1" dirty="0" smtClean="0">
                <a:solidFill>
                  <a:srgbClr val="FF0000"/>
                </a:solidFill>
                <a:latin typeface="Arial" pitchFamily="34" charset="0"/>
                <a:cs typeface="Arial" pitchFamily="34" charset="0"/>
              </a:rPr>
              <a:t>için zamana </a:t>
            </a:r>
            <a:r>
              <a:rPr lang="tr-TR" sz="2400" b="1" dirty="0">
                <a:solidFill>
                  <a:srgbClr val="FF0000"/>
                </a:solidFill>
                <a:latin typeface="Arial" pitchFamily="34" charset="0"/>
                <a:cs typeface="Arial" pitchFamily="34" charset="0"/>
              </a:rPr>
              <a:t>ihtiyaç bulunmaktadır. Bu minvalde Bakanlığımızın acil karar verme durumlarında Günlük Toplam Maksimum Yük (TMDL) yaklaşımı kullanılarak bazı </a:t>
            </a:r>
            <a:r>
              <a:rPr lang="tr-TR" sz="2400" b="1" dirty="0" smtClean="0">
                <a:solidFill>
                  <a:srgbClr val="FF0000"/>
                </a:solidFill>
                <a:latin typeface="Arial" pitchFamily="34" charset="0"/>
                <a:cs typeface="Arial" pitchFamily="34" charset="0"/>
              </a:rPr>
              <a:t>kararların alınabileceği değerlendirilmiştir.</a:t>
            </a:r>
            <a:endParaRPr lang="tr-TR" sz="2400" b="1" dirty="0">
              <a:solidFill>
                <a:srgbClr val="FF0000"/>
              </a:solidFill>
              <a:latin typeface="Arial" pitchFamily="34" charset="0"/>
              <a:cs typeface="Arial" pitchFamily="34" charset="0"/>
            </a:endParaRPr>
          </a:p>
          <a:p>
            <a:pPr marL="180975" lvl="1" indent="0" algn="just">
              <a:buClr>
                <a:srgbClr val="FF0000"/>
              </a:buClr>
              <a:buNone/>
            </a:pPr>
            <a:endParaRPr lang="tr-TR" sz="2400" b="1" dirty="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8</a:t>
            </a:fld>
            <a:r>
              <a:rPr lang="tr-TR" dirty="0"/>
              <a:t>/30</a:t>
            </a:r>
          </a:p>
        </p:txBody>
      </p:sp>
    </p:spTree>
    <p:extLst>
      <p:ext uri="{BB962C8B-B14F-4D97-AF65-F5344CB8AC3E}">
        <p14:creationId xmlns:p14="http://schemas.microsoft.com/office/powerpoint/2010/main" val="373518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normAutofit lnSpcReduction="10000"/>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a:solidFill>
                  <a:srgbClr val="0000FF"/>
                </a:solidFill>
                <a:latin typeface="Arial" pitchFamily="34" charset="0"/>
                <a:cs typeface="Arial" pitchFamily="34" charset="0"/>
              </a:rPr>
              <a:t>3. Toplantı Kapsamında; Su kaynakları model çeşitleri ve AB ile MODEP ile Bakanlık tarafından ihtiyaç duyulan 11 adet model ortaya konulmuş olup, toplantı boyunca Modelleme Bilimsel Çalışma Grubu Üyeleri’nin görüşleri değerlendirilmiştir.</a:t>
            </a:r>
          </a:p>
          <a:p>
            <a:pPr marL="180975" lvl="1" indent="0" algn="just">
              <a:buClr>
                <a:srgbClr val="FF0000"/>
              </a:buClr>
              <a:buNone/>
            </a:pPr>
            <a:endParaRPr lang="tr-TR" sz="2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a:solidFill>
                  <a:srgbClr val="FF0000"/>
                </a:solidFill>
                <a:latin typeface="Arial" pitchFamily="34" charset="0"/>
                <a:cs typeface="Arial" pitchFamily="34" charset="0"/>
              </a:rPr>
              <a:t>4. Toplantı Kapsamında; Modelin geliştirilmesi ve belli bir amaca uygun hale gelmesi zamana ihtiyaç “</a:t>
            </a:r>
            <a:r>
              <a:rPr lang="tr-TR" sz="2400" b="1" dirty="0" err="1">
                <a:solidFill>
                  <a:srgbClr val="FF0000"/>
                </a:solidFill>
                <a:latin typeface="Arial" pitchFamily="34" charset="0"/>
                <a:cs typeface="Arial" pitchFamily="34" charset="0"/>
              </a:rPr>
              <a:t>Akarçay</a:t>
            </a:r>
            <a:r>
              <a:rPr lang="tr-TR" sz="2400" b="1" dirty="0">
                <a:solidFill>
                  <a:srgbClr val="FF0000"/>
                </a:solidFill>
                <a:latin typeface="Arial" pitchFamily="34" charset="0"/>
                <a:cs typeface="Arial" pitchFamily="34" charset="0"/>
              </a:rPr>
              <a:t> Havzası Hidrojeolojik Etüt Projesi” kapsamında yapılan modelleme çalışmalar açıklanmış olup ülkemiz kıyı sularının modellenmesini sağlayan </a:t>
            </a:r>
            <a:r>
              <a:rPr lang="tr-TR" sz="2400" b="1" dirty="0" err="1">
                <a:solidFill>
                  <a:srgbClr val="FF0000"/>
                </a:solidFill>
                <a:latin typeface="Arial" pitchFamily="34" charset="0"/>
                <a:cs typeface="Arial" pitchFamily="34" charset="0"/>
              </a:rPr>
              <a:t>HİDROTAM’ın</a:t>
            </a:r>
            <a:r>
              <a:rPr lang="tr-TR" sz="2400" b="1" dirty="0">
                <a:solidFill>
                  <a:srgbClr val="FF0000"/>
                </a:solidFill>
                <a:latin typeface="Arial" pitchFamily="34" charset="0"/>
                <a:cs typeface="Arial" pitchFamily="34" charset="0"/>
              </a:rPr>
              <a:t> teknik detayları hakkında bilgilendirme yapılmıştır.</a:t>
            </a:r>
          </a:p>
          <a:p>
            <a:pPr marL="180975" lvl="1" indent="0" algn="just">
              <a:buClr>
                <a:srgbClr val="FF0000"/>
              </a:buClr>
              <a:buNone/>
            </a:pPr>
            <a:endParaRPr lang="tr-TR" sz="2400" b="1" dirty="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9</a:t>
            </a:fld>
            <a:r>
              <a:rPr lang="tr-TR" dirty="0"/>
              <a:t>/30</a:t>
            </a:r>
          </a:p>
        </p:txBody>
      </p:sp>
    </p:spTree>
    <p:extLst>
      <p:ext uri="{BB962C8B-B14F-4D97-AF65-F5344CB8AC3E}">
        <p14:creationId xmlns:p14="http://schemas.microsoft.com/office/powerpoint/2010/main" val="1267257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8F6900-B949-48D3-9635-7D8948D180FD}"/>
</file>

<file path=customXml/itemProps2.xml><?xml version="1.0" encoding="utf-8"?>
<ds:datastoreItem xmlns:ds="http://schemas.openxmlformats.org/officeDocument/2006/customXml" ds:itemID="{F8F108FA-F8D6-4559-B1A2-5C6D03E4D36F}"/>
</file>

<file path=customXml/itemProps3.xml><?xml version="1.0" encoding="utf-8"?>
<ds:datastoreItem xmlns:ds="http://schemas.openxmlformats.org/officeDocument/2006/customXml" ds:itemID="{58DB0FDA-D302-41C5-AD24-BBE98E2A1839}"/>
</file>

<file path=docProps/app.xml><?xml version="1.0" encoding="utf-8"?>
<Properties xmlns="http://schemas.openxmlformats.org/officeDocument/2006/extended-properties" xmlns:vt="http://schemas.openxmlformats.org/officeDocument/2006/docPropsVTypes">
  <TotalTime>260</TotalTime>
  <Words>1888</Words>
  <Application>Microsoft Office PowerPoint</Application>
  <PresentationFormat>Ekran Gösterisi (4:3)</PresentationFormat>
  <Paragraphs>509</Paragraphs>
  <Slides>41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Calibri</vt:lpstr>
      <vt:lpstr>Symbol</vt:lpstr>
      <vt:lpstr>Times New Roman</vt:lpstr>
      <vt:lpstr>Wingdings</vt:lpstr>
      <vt:lpstr>Ofis Teması</vt:lpstr>
      <vt:lpstr>PowerPoint Sunusu</vt:lpstr>
      <vt:lpstr>Modelleme Şube Müdürlüğü</vt:lpstr>
      <vt:lpstr>Modelleme Şube Müdürlüğünün Görevleri</vt:lpstr>
      <vt:lpstr>Su Kaynaklarını Modelleme  Konusunda Strateji ve Yol Haritası Belgesi </vt:lpstr>
      <vt:lpstr>PowerPoint Sunusu</vt:lpstr>
      <vt:lpstr>BELGE HAZIRLIK SÜRECİ</vt:lpstr>
      <vt:lpstr>ÇALIŞMA GRUBU TOPLANTILARI</vt:lpstr>
      <vt:lpstr>ÇALIŞMA GRUBU TOPLANTILARI</vt:lpstr>
      <vt:lpstr>ÇALIŞMA GRUBU TOPLANTILARI</vt:lpstr>
      <vt:lpstr>ÇALIŞMA GRUBU TOPLANTILARI</vt:lpstr>
      <vt:lpstr>PowerPoint Sunusu</vt:lpstr>
      <vt:lpstr>SYGM Tarafından Kullanılması  Planlanan Modeller</vt:lpstr>
      <vt:lpstr>PowerPoint Sunusu</vt:lpstr>
      <vt:lpstr>PowerPoint Sunusu</vt:lpstr>
      <vt:lpstr>Eğitim İhtiyacı</vt:lpstr>
      <vt:lpstr>Su Kaynaklarını Modelleme Konusunda İdari Yapılanma</vt:lpstr>
      <vt:lpstr>MODEP</vt:lpstr>
      <vt:lpstr>MODEP</vt:lpstr>
      <vt:lpstr>MODEP</vt:lpstr>
      <vt:lpstr>MODEP</vt:lpstr>
      <vt:lpstr>MODEP</vt:lpstr>
      <vt:lpstr>MODEP</vt:lpstr>
      <vt:lpstr>MODEP</vt:lpstr>
      <vt:lpstr>MODEP</vt:lpstr>
      <vt:lpstr>MODEP (1 NO’LU MATRİS)</vt:lpstr>
      <vt:lpstr>MODEP (2 NO’LU MATRİS)</vt:lpstr>
      <vt:lpstr>MODEP (3 NO’LU MATRİS)</vt:lpstr>
      <vt:lpstr>MODEP (4 NO’LU MATRİS)</vt:lpstr>
      <vt:lpstr>Su Kaynaklarını Modelleme Konusunda Yol Haritası</vt:lpstr>
      <vt:lpstr>Su Kaynaklarını Modelleme Konusunda Yol Haritası</vt:lpstr>
      <vt:lpstr>MODELLEME EĞİTİMLERİ</vt:lpstr>
      <vt:lpstr>MODELLEME İHTİSAS HEYETİ</vt:lpstr>
      <vt:lpstr>PowerPoint Sunusu</vt:lpstr>
      <vt:lpstr>RIBASIM</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selcukcoskun</dc:creator>
  <cp:lastModifiedBy>İlker BOZAT</cp:lastModifiedBy>
  <cp:revision>17</cp:revision>
  <dcterms:created xsi:type="dcterms:W3CDTF">2015-08-19T06:29:58Z</dcterms:created>
  <dcterms:modified xsi:type="dcterms:W3CDTF">2019-01-22T08:58:14Z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