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675" r:id="rId3"/>
    <p:sldId id="676" r:id="rId4"/>
    <p:sldId id="677" r:id="rId5"/>
    <p:sldId id="678" r:id="rId6"/>
    <p:sldId id="679" r:id="rId7"/>
    <p:sldId id="681" r:id="rId8"/>
    <p:sldId id="682" r:id="rId9"/>
    <p:sldId id="680" r:id="rId10"/>
    <p:sldId id="683" r:id="rId11"/>
    <p:sldId id="684" r:id="rId12"/>
    <p:sldId id="685" r:id="rId13"/>
    <p:sldId id="674" r:id="rId1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996600"/>
    <a:srgbClr val="FFFFFF"/>
    <a:srgbClr val="66FF66"/>
    <a:srgbClr val="FFFF99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660"/>
  </p:normalViewPr>
  <p:slideViewPr>
    <p:cSldViewPr>
      <p:cViewPr varScale="1">
        <p:scale>
          <a:sx n="116" d="100"/>
          <a:sy n="116" d="100"/>
        </p:scale>
        <p:origin x="17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EF16-0E36-4E69-A094-0BB59D82BB72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1E158-E810-470A-86A2-2A99DB57533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865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2FF32F-B72E-48EA-B4D5-278A9A2C0662}" type="datetimeFigureOut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A6842F-53BA-4BAA-AA31-1E1F4A29BA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25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B2A2D-D0B0-4857-9C35-25B5058DEAFA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840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BAB4-E21F-4C54-9A91-32A01C92A56B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DA3C-BAC4-4468-B55F-B890F63640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EBBB-AB48-44CE-A8A4-232E8E4AE5BD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19FF-E128-423F-9888-727DEE726F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4EE0-CC53-461C-8CD6-77218A076ED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5949-6440-487A-9D0B-DD2BE3F61A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DF0F-AFE3-4FC5-B069-11FED70E5501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A1A7-C67D-4615-B2B4-F0B5EABE7F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4393-C0F4-4F89-85B0-B8BC8FE406C3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14CF-56DF-43F5-9EB4-C7275D84FC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DE06-C6EF-44E6-8398-D8E68793157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87D1-6A5E-4BD6-A4F7-E61C9B6226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C5EF-DA47-4613-9873-561DEEB92A86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020E-CD4B-4822-B91C-C00D13891D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FFAA-4240-48EA-8756-59582C90AD85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A34C-048F-4BB0-BC0E-E944716847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FE40-803A-4EFE-B81A-59BCE69B503E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3475-7B68-489B-85D2-C4429E4B37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6BAF-5316-4A4E-868D-EEF0EFE190C7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D262-437A-4C1A-BB4C-5C05C5AA2B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9267-0756-4BE4-BEB9-138E2DC1208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9804-FD30-4781-856C-29BD405ACA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25593-BD7C-4F3C-85D0-21EE095740F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CD53A4-7887-4A7D-9BED-F847B1C550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9"/>
          <p:cNvSpPr>
            <a:spLocks noChangeArrowheads="1"/>
          </p:cNvSpPr>
          <p:nvPr/>
        </p:nvSpPr>
        <p:spPr bwMode="auto">
          <a:xfrm>
            <a:off x="755650" y="2133600"/>
            <a:ext cx="79200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4400" b="1"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23528" y="3717032"/>
            <a:ext cx="8712968" cy="29238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KAYNAKLARININ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MODELLENMESİ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Kalitesi Yönetimi Dairesi Başkanlığı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Modelleme Şube Müdürlüğü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051720" y="6309320"/>
            <a:ext cx="571504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20/12/2013 </a:t>
            </a:r>
            <a:endParaRPr lang="tr-TR" sz="16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8 Dikdörtgen"/>
          <p:cNvSpPr/>
          <p:nvPr/>
        </p:nvSpPr>
        <p:spPr>
          <a:xfrm>
            <a:off x="1043608" y="-146432"/>
            <a:ext cx="7231467" cy="163121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ORMAN ve SU İŞLERİ </a:t>
            </a:r>
            <a:r>
              <a:rPr lang="tr-TR" sz="34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BAKANLIĞI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SU YÖNETİMİ GENEL MÜDÜRLÜĞÜ</a:t>
            </a:r>
            <a:endParaRPr lang="tr-TR" sz="32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pic>
        <p:nvPicPr>
          <p:cNvPr id="1434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08725"/>
            <a:ext cx="4105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5"/>
            <a:ext cx="914400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5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562074"/>
          </a:xfrm>
        </p:spPr>
        <p:txBody>
          <a:bodyPr/>
          <a:lstStyle/>
          <a:p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Görüş, Öneri ve Değerlendirmeler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207293"/>
            <a:ext cx="8568952" cy="4525963"/>
          </a:xfrm>
        </p:spPr>
        <p:txBody>
          <a:bodyPr/>
          <a:lstStyle/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kaynakları modellerinin çeşitleri nelerdir?</a:t>
            </a:r>
          </a:p>
          <a:p>
            <a:pPr lvl="0"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kaynaklarının kalite ve hidrolojik açıdan modellenmesi nasıl ayrı ayrı mı yoksa bütüncül mü düşünülmelidir?  </a:t>
            </a:r>
          </a:p>
          <a:p>
            <a:pPr lvl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Dünya’daki diğer ülkelerin modelleme konusundaki tecrübeleri nelerdir?</a:t>
            </a:r>
          </a:p>
          <a:p>
            <a:pPr lvl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Bakanlığın modelleme konusunda vizyonu kısa, orta ve uzun vadede nasıl olmalıdır?</a:t>
            </a:r>
          </a:p>
        </p:txBody>
      </p:sp>
      <p:pic>
        <p:nvPicPr>
          <p:cNvPr id="5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4408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10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Bakanlığın modelleme konusunda teknik ve idari yapısının şekillenmesinde nasıl bir yol izlenmelidir?</a:t>
            </a:r>
          </a:p>
          <a:p>
            <a:pPr lvl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Yeni bir milli model oluşturulmalı mı, yoksa mevcut modellerle mi çalışılmalıdır?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Yeni bir milli model oluşturulması için doğru zaman nedir?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 ülkelerinin geliştirdiği modeller mi yoksa ABD ve diğer ülkelerin modelleri mi esas alınmalıdır?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562074"/>
          </a:xfrm>
        </p:spPr>
        <p:txBody>
          <a:bodyPr/>
          <a:lstStyle/>
          <a:p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Görüş, Öneri ve Değerlendirmeler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4408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11</a:t>
            </a:fld>
            <a:r>
              <a:rPr lang="tr-TR" dirty="0" smtClean="0"/>
              <a:t>/13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Kaynaklar</a:t>
            </a:r>
          </a:p>
          <a:p>
            <a:pPr>
              <a:buNone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Yüzeysel Su Kalitesi Modelleme Teknikleri ve SWAT Modeli, </a:t>
            </a:r>
            <a:r>
              <a:rPr lang="tr-TR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Doç.Dr</a:t>
            </a:r>
            <a:r>
              <a:rPr lang="tr-TR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.Ali ERTÜRK</a:t>
            </a:r>
          </a:p>
          <a:p>
            <a:pPr>
              <a:buClr>
                <a:srgbClr val="FF0000"/>
              </a:buClr>
              <a:buNone/>
            </a:pPr>
            <a:endParaRPr lang="tr-TR" sz="24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Mogan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Gölü’nün Özümleme Kapasitesinin Model ile Belirlenmesi, </a:t>
            </a:r>
            <a:r>
              <a:rPr lang="tr-TR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Dr.Yakup</a:t>
            </a:r>
            <a:r>
              <a:rPr lang="tr-TR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KARAASLAN</a:t>
            </a: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4408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12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13</a:t>
            </a:fld>
            <a:r>
              <a:rPr lang="tr-TR" dirty="0" smtClean="0"/>
              <a:t>/13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1946175" y="0"/>
            <a:ext cx="599074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ORMAN ve SU İŞLERİ BAKANLIĞI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07504" y="1340768"/>
            <a:ext cx="8712968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i="1" kern="0" spc="50" dirty="0">
                <a:ln w="11430"/>
                <a:solidFill>
                  <a:srgbClr val="FF0000"/>
                </a:solidFill>
                <a:latin typeface="Arial"/>
              </a:rPr>
              <a:t>ARZ EDERİM</a:t>
            </a:r>
          </a:p>
        </p:txBody>
      </p:sp>
      <p:pic>
        <p:nvPicPr>
          <p:cNvPr id="104452" name="Picture 2" descr="C:\Users\rkarakoc\Documents\Alınan Dosyalarım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2369592"/>
            <a:ext cx="6777038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021388"/>
            <a:ext cx="3898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SUNUM İÇERİĞİ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Nedir?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Modelin Faydaları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Modelin Kullanım Maksatları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Kaynaklarının Modellenmesi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Planlanan Çalışmalar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MODEL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Alıcı ortamın maruz kaldığı etkilere karşı; fiziksel, kimyasal ve biyolojik yapısı itibari ile vereceği tepkilerin tespit edilmesini sağlayan, günümüzde özellikle bilgisayar kullanımı ile geliştirilen araçlardır.</a:t>
            </a:r>
          </a:p>
          <a:p>
            <a:pPr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Gerçek ekosistemlerin basitleştirilmesi ve idealleştirilmesi ile problemlerin çözülmesine yararlar.</a:t>
            </a:r>
          </a:p>
          <a:p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3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-99392"/>
            <a:ext cx="8229600" cy="1143000"/>
          </a:xfrm>
        </p:spPr>
        <p:txBody>
          <a:bodyPr/>
          <a:lstStyle/>
          <a:p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MODELİN FAYDALARI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4525963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ler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kullanılarak izleme verileri ile zamanda ve konumda </a:t>
            </a: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interpolasyon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yapılabilir.</a:t>
            </a:r>
            <a:r>
              <a:rPr lang="en-GB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GB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Çevre sorunlarının çözülmesi için en uygun seçeneğin belirlenmesi çalışmalarında zaman ve para tasarrufu sağlarlar.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Değişik senaryolar ve çevre risklerinin daha iyi analiz edilmesini sağlarlar.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Doğal proseslerin ve sistemin nasıl işlediğinin daha iyi anlaşılmasını sağlarlar.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Modeller gelecekteki durum ile ilgili yorum yapılabilmesini sağlarlar. </a:t>
            </a:r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4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90264"/>
            <a:ext cx="8435280" cy="1143000"/>
          </a:xfrm>
        </p:spPr>
        <p:txBody>
          <a:bodyPr/>
          <a:lstStyle/>
          <a:p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MODELİN KULLANIM </a:t>
            </a:r>
            <a:b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MAKSATLARI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5073427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Çevre problemlerinin ve risklerinin belirlenmesine ve kirliliğin önlenmesinde yardımcı araç olarak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Gelecek senaryolarının kurulup, sürdürülebilir kalkınma da göz önünde bulundurularak, çeşitli yönetim planlarının yapılmasında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 planlar doğrultusunda alınacak önlemlerin çevresel etkilerinin ve maliyetlerinin önceden tahmin edilmesinde </a:t>
            </a: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5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İzleme ağlarının tasarımında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Kirlenmeye karşı önlemlerin ve ıslah çalışmalarının muhtemel sonuçlarının belirlenmesinde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Risk altındaki alıcı ortamların belirlenmesinde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Eksik verilerin tamamlanmasında 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kalitesini etkileyen önemli proseslerin belirlenmesinde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Mevcut su kalitesinin detaylı olarak analizinde</a:t>
            </a:r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-90264"/>
            <a:ext cx="8435280" cy="1143000"/>
          </a:xfrm>
        </p:spPr>
        <p:txBody>
          <a:bodyPr/>
          <a:lstStyle/>
          <a:p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MODELİN KULLANIM </a:t>
            </a:r>
            <a:b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MAKSATLARI</a:t>
            </a:r>
          </a:p>
        </p:txBody>
      </p:sp>
      <p:pic>
        <p:nvPicPr>
          <p:cNvPr id="7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6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50912" y="-90264"/>
            <a:ext cx="8229600" cy="1143000"/>
          </a:xfrm>
        </p:spPr>
        <p:txBody>
          <a:bodyPr/>
          <a:lstStyle/>
          <a:p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KAYNAKLARININ </a:t>
            </a:r>
            <a:b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MODELLENMESİ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Havza Yönetim Modeli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Kalite/Ekoloji Modeli 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Hidrolojik Model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Hidrodinamik Model</a:t>
            </a:r>
          </a:p>
          <a:p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7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4888" y="-90264"/>
            <a:ext cx="8229600" cy="1143000"/>
          </a:xfrm>
        </p:spPr>
        <p:txBody>
          <a:bodyPr/>
          <a:lstStyle/>
          <a:p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SÇD ve MODELLEME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SÇD’nin</a:t>
            </a:r>
            <a:r>
              <a:rPr 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Hedefi             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“İyi Su Durumu”  </a:t>
            </a: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ağ Ok"/>
          <p:cNvSpPr/>
          <p:nvPr/>
        </p:nvSpPr>
        <p:spPr>
          <a:xfrm>
            <a:off x="3779912" y="1196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323528" y="1052736"/>
            <a:ext cx="806489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karı Aşağı Ok"/>
          <p:cNvSpPr/>
          <p:nvPr/>
        </p:nvSpPr>
        <p:spPr>
          <a:xfrm>
            <a:off x="3995936" y="1924816"/>
            <a:ext cx="484632" cy="1216152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251520" y="3212976"/>
            <a:ext cx="8064896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Common Implementation Strategy for The Water Framework Directive (2000/60/EC) </a:t>
            </a:r>
            <a:endParaRPr lang="tr-T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Guidance Document No 11 Planning Processes</a:t>
            </a: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Sol Sağ Yukarı Ok"/>
          <p:cNvSpPr/>
          <p:nvPr/>
        </p:nvSpPr>
        <p:spPr>
          <a:xfrm>
            <a:off x="3635896" y="4293096"/>
            <a:ext cx="1216152" cy="165618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95536" y="558924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Karar vericiler için planlama  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954227" y="5517232"/>
            <a:ext cx="3852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00FF"/>
                </a:solidFill>
              </a:rPr>
              <a:t>Problemin yeniden tanımlanması </a:t>
            </a:r>
          </a:p>
          <a:p>
            <a:pPr algn="ctr"/>
            <a:r>
              <a:rPr lang="tr-TR" b="1" dirty="0" smtClean="0">
                <a:solidFill>
                  <a:srgbClr val="0000FF"/>
                </a:solidFill>
              </a:rPr>
              <a:t> için bilgi temini  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572000" y="4725144"/>
            <a:ext cx="137730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Modelleme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8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ÇALIŞMALAR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Kaynaklarını Modelleme Bilimsel Çalışma Grubu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Beyşehir Gölünde Hidrolojik, Hidrojeolojik Durumun Tespiti ve Modellenmesi Projesi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Avrupa Birliği TAIEX Çalışma Etkinlikleri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Avrupa Birliği destekli proje geliştirme çalışması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Avrupa Birliği IPA destekli Marmara Denizi’nin modellenmesi proje geliştirme çalışması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“Su Kaynaklarının Korunması için Günlük Maksimum Toplam Yük Yaklaşımının Uygulanabilirliğinin Araştırılması Projesi”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9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FFB036-8942-4BE4-B453-F6D0E5485196}"/>
</file>

<file path=customXml/itemProps2.xml><?xml version="1.0" encoding="utf-8"?>
<ds:datastoreItem xmlns:ds="http://schemas.openxmlformats.org/officeDocument/2006/customXml" ds:itemID="{2C9291A3-6AA4-4E3A-987A-4C763BCAF412}"/>
</file>

<file path=customXml/itemProps3.xml><?xml version="1.0" encoding="utf-8"?>
<ds:datastoreItem xmlns:ds="http://schemas.openxmlformats.org/officeDocument/2006/customXml" ds:itemID="{E587EF63-5A56-4F61-8005-1A4AF5EFD1A7}"/>
</file>

<file path=docProps/app.xml><?xml version="1.0" encoding="utf-8"?>
<Properties xmlns="http://schemas.openxmlformats.org/officeDocument/2006/extended-properties" xmlns:vt="http://schemas.openxmlformats.org/officeDocument/2006/docPropsVTypes">
  <TotalTime>7372</TotalTime>
  <Words>465</Words>
  <Application>Microsoft Office PowerPoint</Application>
  <PresentationFormat>Ekran Gösterisi (4:3)</PresentationFormat>
  <Paragraphs>126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Ofis Teması</vt:lpstr>
      <vt:lpstr>PowerPoint Sunusu</vt:lpstr>
      <vt:lpstr>SUNUM İÇERİĞİ</vt:lpstr>
      <vt:lpstr>MODEL</vt:lpstr>
      <vt:lpstr>MODELİN FAYDALARI</vt:lpstr>
      <vt:lpstr>MODELİN KULLANIM  MAKSATLARI</vt:lpstr>
      <vt:lpstr>MODELİN KULLANIM  MAKSATLARI</vt:lpstr>
      <vt:lpstr>SU KAYNAKLARININ  MODELLENMESİ </vt:lpstr>
      <vt:lpstr>SÇD ve MODELLEME</vt:lpstr>
      <vt:lpstr>ÇALIŞMALAR</vt:lpstr>
      <vt:lpstr>Görüş, Öneri ve Değerlendirmeler</vt:lpstr>
      <vt:lpstr>Görüş, Öneri ve Değerlendirmeler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Ramazan KARAKOÇ</dc:creator>
  <cp:lastModifiedBy>İlker BOZAT</cp:lastModifiedBy>
  <cp:revision>536</cp:revision>
  <cp:lastPrinted>2013-08-12T11:49:10Z</cp:lastPrinted>
  <dcterms:created xsi:type="dcterms:W3CDTF">2013-03-12T09:38:40Z</dcterms:created>
  <dcterms:modified xsi:type="dcterms:W3CDTF">2019-01-22T08:46:39Z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