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340" r:id="rId2"/>
    <p:sldId id="257" r:id="rId3"/>
    <p:sldId id="259" r:id="rId4"/>
    <p:sldId id="258" r:id="rId5"/>
    <p:sldId id="341" r:id="rId6"/>
    <p:sldId id="342" r:id="rId7"/>
    <p:sldId id="343" r:id="rId8"/>
    <p:sldId id="345" r:id="rId9"/>
    <p:sldId id="344" r:id="rId10"/>
    <p:sldId id="346" r:id="rId11"/>
    <p:sldId id="347" r:id="rId12"/>
    <p:sldId id="348" r:id="rId13"/>
    <p:sldId id="336" r:id="rId14"/>
    <p:sldId id="260" r:id="rId15"/>
    <p:sldId id="338" r:id="rId16"/>
    <p:sldId id="328" r:id="rId17"/>
    <p:sldId id="329" r:id="rId18"/>
    <p:sldId id="330" r:id="rId19"/>
    <p:sldId id="331" r:id="rId20"/>
    <p:sldId id="332" r:id="rId21"/>
    <p:sldId id="333" r:id="rId22"/>
    <p:sldId id="337" r:id="rId23"/>
    <p:sldId id="277" r:id="rId24"/>
    <p:sldId id="334" r:id="rId25"/>
    <p:sldId id="350" r:id="rId26"/>
    <p:sldId id="339" r:id="rId27"/>
    <p:sldId id="325" r:id="rId28"/>
    <p:sldId id="326" r:id="rId29"/>
    <p:sldId id="309" r:id="rId30"/>
    <p:sldId id="269" r:id="rId31"/>
    <p:sldId id="270" r:id="rId32"/>
    <p:sldId id="271" r:id="rId33"/>
    <p:sldId id="272" r:id="rId34"/>
    <p:sldId id="349" r:id="rId35"/>
    <p:sldId id="316" r:id="rId36"/>
    <p:sldId id="273" r:id="rId37"/>
    <p:sldId id="317" r:id="rId38"/>
    <p:sldId id="318" r:id="rId39"/>
    <p:sldId id="319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Yavrucak</a:t>
            </a:r>
            <a:r>
              <a:rPr lang="tr-TR"/>
              <a:t> - Debi</a:t>
            </a:r>
            <a:endParaRPr lang="en-US"/>
          </a:p>
        </c:rich>
      </c:tx>
      <c:layout>
        <c:manualLayout>
          <c:xMode val="edge"/>
          <c:yMode val="edge"/>
          <c:x val="2.3056599252894178E-2"/>
          <c:y val="1.8518518518518563E-2"/>
        </c:manualLayout>
      </c:layout>
      <c:overlay val="1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Gözlemlenen</c:v>
          </c:tx>
          <c:spPr>
            <a:ln w="15875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'Verif-ProjeMogan-Kopya-Sim36'!$R$15:$R$86</c:f>
              <c:numCache>
                <c:formatCode>mmm/yy</c:formatCode>
                <c:ptCount val="72"/>
                <c:pt idx="0">
                  <c:v>36069</c:v>
                </c:pt>
                <c:pt idx="1">
                  <c:v>36100</c:v>
                </c:pt>
                <c:pt idx="2">
                  <c:v>36130</c:v>
                </c:pt>
                <c:pt idx="3">
                  <c:v>36161</c:v>
                </c:pt>
                <c:pt idx="4">
                  <c:v>36192</c:v>
                </c:pt>
                <c:pt idx="5">
                  <c:v>36220</c:v>
                </c:pt>
                <c:pt idx="6">
                  <c:v>36251</c:v>
                </c:pt>
                <c:pt idx="7">
                  <c:v>36281</c:v>
                </c:pt>
                <c:pt idx="8">
                  <c:v>36312</c:v>
                </c:pt>
                <c:pt idx="9">
                  <c:v>36342</c:v>
                </c:pt>
                <c:pt idx="10">
                  <c:v>36373</c:v>
                </c:pt>
                <c:pt idx="11">
                  <c:v>36404</c:v>
                </c:pt>
                <c:pt idx="12">
                  <c:v>36434</c:v>
                </c:pt>
                <c:pt idx="13">
                  <c:v>36465</c:v>
                </c:pt>
                <c:pt idx="14">
                  <c:v>36495</c:v>
                </c:pt>
                <c:pt idx="15">
                  <c:v>36526</c:v>
                </c:pt>
                <c:pt idx="16">
                  <c:v>36557</c:v>
                </c:pt>
                <c:pt idx="17">
                  <c:v>36586</c:v>
                </c:pt>
                <c:pt idx="18">
                  <c:v>36617</c:v>
                </c:pt>
                <c:pt idx="19">
                  <c:v>36647</c:v>
                </c:pt>
                <c:pt idx="20">
                  <c:v>36678</c:v>
                </c:pt>
                <c:pt idx="21">
                  <c:v>36708</c:v>
                </c:pt>
                <c:pt idx="22">
                  <c:v>36739</c:v>
                </c:pt>
                <c:pt idx="23">
                  <c:v>36770</c:v>
                </c:pt>
                <c:pt idx="24">
                  <c:v>36800</c:v>
                </c:pt>
                <c:pt idx="25">
                  <c:v>36831</c:v>
                </c:pt>
                <c:pt idx="26">
                  <c:v>36861</c:v>
                </c:pt>
                <c:pt idx="27">
                  <c:v>36892</c:v>
                </c:pt>
                <c:pt idx="28">
                  <c:v>36923</c:v>
                </c:pt>
                <c:pt idx="29">
                  <c:v>36951</c:v>
                </c:pt>
                <c:pt idx="30">
                  <c:v>36982</c:v>
                </c:pt>
                <c:pt idx="31">
                  <c:v>37012</c:v>
                </c:pt>
                <c:pt idx="32">
                  <c:v>37043</c:v>
                </c:pt>
                <c:pt idx="33">
                  <c:v>37073</c:v>
                </c:pt>
                <c:pt idx="34">
                  <c:v>37104</c:v>
                </c:pt>
                <c:pt idx="35">
                  <c:v>37135</c:v>
                </c:pt>
                <c:pt idx="36">
                  <c:v>37165</c:v>
                </c:pt>
                <c:pt idx="37">
                  <c:v>37196</c:v>
                </c:pt>
                <c:pt idx="38">
                  <c:v>37226</c:v>
                </c:pt>
                <c:pt idx="39">
                  <c:v>37257</c:v>
                </c:pt>
                <c:pt idx="40">
                  <c:v>37288</c:v>
                </c:pt>
                <c:pt idx="41">
                  <c:v>37316</c:v>
                </c:pt>
                <c:pt idx="42">
                  <c:v>37347</c:v>
                </c:pt>
                <c:pt idx="43">
                  <c:v>37377</c:v>
                </c:pt>
                <c:pt idx="44">
                  <c:v>37408</c:v>
                </c:pt>
                <c:pt idx="45">
                  <c:v>37438</c:v>
                </c:pt>
                <c:pt idx="46">
                  <c:v>37469</c:v>
                </c:pt>
                <c:pt idx="47">
                  <c:v>37500</c:v>
                </c:pt>
                <c:pt idx="48">
                  <c:v>37530</c:v>
                </c:pt>
                <c:pt idx="49">
                  <c:v>37561</c:v>
                </c:pt>
                <c:pt idx="50">
                  <c:v>37591</c:v>
                </c:pt>
                <c:pt idx="51">
                  <c:v>37622</c:v>
                </c:pt>
                <c:pt idx="52">
                  <c:v>37653</c:v>
                </c:pt>
                <c:pt idx="53">
                  <c:v>37681</c:v>
                </c:pt>
                <c:pt idx="54">
                  <c:v>37712</c:v>
                </c:pt>
                <c:pt idx="55">
                  <c:v>37742</c:v>
                </c:pt>
                <c:pt idx="56">
                  <c:v>37773</c:v>
                </c:pt>
                <c:pt idx="57">
                  <c:v>37803</c:v>
                </c:pt>
                <c:pt idx="58">
                  <c:v>37834</c:v>
                </c:pt>
                <c:pt idx="59">
                  <c:v>37865</c:v>
                </c:pt>
                <c:pt idx="60">
                  <c:v>37895</c:v>
                </c:pt>
                <c:pt idx="61">
                  <c:v>37926</c:v>
                </c:pt>
                <c:pt idx="62">
                  <c:v>37956</c:v>
                </c:pt>
                <c:pt idx="63">
                  <c:v>37987</c:v>
                </c:pt>
                <c:pt idx="64">
                  <c:v>38018</c:v>
                </c:pt>
                <c:pt idx="65">
                  <c:v>38047</c:v>
                </c:pt>
                <c:pt idx="66">
                  <c:v>38078</c:v>
                </c:pt>
                <c:pt idx="67">
                  <c:v>38108</c:v>
                </c:pt>
                <c:pt idx="68">
                  <c:v>38139</c:v>
                </c:pt>
                <c:pt idx="69">
                  <c:v>38169</c:v>
                </c:pt>
                <c:pt idx="70">
                  <c:v>38200</c:v>
                </c:pt>
                <c:pt idx="71">
                  <c:v>38231</c:v>
                </c:pt>
              </c:numCache>
            </c:numRef>
          </c:xVal>
          <c:yVal>
            <c:numRef>
              <c:f>'Verif-ProjeMogan-Kopya-Sim36'!$T$15:$T$86</c:f>
              <c:numCache>
                <c:formatCode>General</c:formatCode>
                <c:ptCount val="72"/>
                <c:pt idx="0">
                  <c:v>3.2021604938271608E-2</c:v>
                </c:pt>
                <c:pt idx="1">
                  <c:v>5.1896654719235366E-2</c:v>
                </c:pt>
                <c:pt idx="2">
                  <c:v>8.8734567901234573E-2</c:v>
                </c:pt>
                <c:pt idx="3">
                  <c:v>8.9605734767025089E-2</c:v>
                </c:pt>
                <c:pt idx="4">
                  <c:v>0.1871141975308642</c:v>
                </c:pt>
                <c:pt idx="5">
                  <c:v>0.29756571087216249</c:v>
                </c:pt>
                <c:pt idx="6">
                  <c:v>0.35146604938271603</c:v>
                </c:pt>
                <c:pt idx="7">
                  <c:v>0.17958482676224613</c:v>
                </c:pt>
                <c:pt idx="8">
                  <c:v>9.7222222222222224E-2</c:v>
                </c:pt>
                <c:pt idx="9">
                  <c:v>9.3339307048984476E-3</c:v>
                </c:pt>
                <c:pt idx="10">
                  <c:v>0</c:v>
                </c:pt>
                <c:pt idx="11">
                  <c:v>5.600358422939068E-3</c:v>
                </c:pt>
                <c:pt idx="12">
                  <c:v>6.1728395061728392E-3</c:v>
                </c:pt>
                <c:pt idx="13">
                  <c:v>3.3602150537634407E-2</c:v>
                </c:pt>
                <c:pt idx="14">
                  <c:v>4.3209876543209874E-2</c:v>
                </c:pt>
                <c:pt idx="15">
                  <c:v>4.9283154121863799E-2</c:v>
                </c:pt>
                <c:pt idx="16">
                  <c:v>4.7453703703703706E-2</c:v>
                </c:pt>
                <c:pt idx="17">
                  <c:v>0.30652628434886497</c:v>
                </c:pt>
                <c:pt idx="18">
                  <c:v>0.59182098765432101</c:v>
                </c:pt>
                <c:pt idx="19">
                  <c:v>0.36477001194743131</c:v>
                </c:pt>
                <c:pt idx="20">
                  <c:v>0.17515432098765432</c:v>
                </c:pt>
                <c:pt idx="21">
                  <c:v>2.5761648745519714E-2</c:v>
                </c:pt>
                <c:pt idx="22">
                  <c:v>5.7870370370370367E-3</c:v>
                </c:pt>
                <c:pt idx="23">
                  <c:v>7.8405017921146947E-3</c:v>
                </c:pt>
                <c:pt idx="24">
                  <c:v>2.8935185185185185E-2</c:v>
                </c:pt>
                <c:pt idx="25">
                  <c:v>3.882915173237754E-2</c:v>
                </c:pt>
                <c:pt idx="26">
                  <c:v>5.3240740740740741E-2</c:v>
                </c:pt>
                <c:pt idx="27">
                  <c:v>5.4510155316606933E-2</c:v>
                </c:pt>
                <c:pt idx="28">
                  <c:v>4.7453703703703706E-2</c:v>
                </c:pt>
                <c:pt idx="29">
                  <c:v>8.0271804062126639E-2</c:v>
                </c:pt>
                <c:pt idx="30">
                  <c:v>2.816358024691358E-2</c:v>
                </c:pt>
                <c:pt idx="31">
                  <c:v>1.4934289127837515E-2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1.8667861409796893E-3</c:v>
                </c:pt>
                <c:pt idx="38">
                  <c:v>4.0123456790123455E-2</c:v>
                </c:pt>
                <c:pt idx="39">
                  <c:v>0.17025089605734767</c:v>
                </c:pt>
                <c:pt idx="40">
                  <c:v>0.31558641975308643</c:v>
                </c:pt>
                <c:pt idx="41">
                  <c:v>0.25238948626045399</c:v>
                </c:pt>
                <c:pt idx="42">
                  <c:v>0.59143518518518523</c:v>
                </c:pt>
                <c:pt idx="43">
                  <c:v>0.4218936678614098</c:v>
                </c:pt>
                <c:pt idx="44">
                  <c:v>0.15162037037037038</c:v>
                </c:pt>
                <c:pt idx="45">
                  <c:v>0.15307646356033452</c:v>
                </c:pt>
                <c:pt idx="46">
                  <c:v>8.8734567901234563E-3</c:v>
                </c:pt>
                <c:pt idx="47">
                  <c:v>1.6054360812425329E-2</c:v>
                </c:pt>
                <c:pt idx="48">
                  <c:v>2.1990740740740741E-2</c:v>
                </c:pt>
                <c:pt idx="49">
                  <c:v>8.4005376344086016E-2</c:v>
                </c:pt>
                <c:pt idx="50">
                  <c:v>6.2885802469135804E-2</c:v>
                </c:pt>
                <c:pt idx="51">
                  <c:v>6.9817801672640387E-2</c:v>
                </c:pt>
                <c:pt idx="52">
                  <c:v>8.9891975308641972E-2</c:v>
                </c:pt>
                <c:pt idx="53">
                  <c:v>0.21206690561529271</c:v>
                </c:pt>
                <c:pt idx="54">
                  <c:v>0.35609567901234568</c:v>
                </c:pt>
                <c:pt idx="55">
                  <c:v>0.27777777777777779</c:v>
                </c:pt>
                <c:pt idx="56">
                  <c:v>5.2469135802469133E-2</c:v>
                </c:pt>
                <c:pt idx="57">
                  <c:v>2.6135005973715649E-3</c:v>
                </c:pt>
                <c:pt idx="58">
                  <c:v>0</c:v>
                </c:pt>
                <c:pt idx="59">
                  <c:v>0</c:v>
                </c:pt>
                <c:pt idx="60">
                  <c:v>3.8580246913580245E-4</c:v>
                </c:pt>
                <c:pt idx="61">
                  <c:v>1.045400238948626E-2</c:v>
                </c:pt>
                <c:pt idx="62">
                  <c:v>3.1635802469135804E-2</c:v>
                </c:pt>
                <c:pt idx="63">
                  <c:v>7.3551373954599764E-2</c:v>
                </c:pt>
                <c:pt idx="64">
                  <c:v>0.10648148148148148</c:v>
                </c:pt>
                <c:pt idx="65">
                  <c:v>0.20758661887694146</c:v>
                </c:pt>
                <c:pt idx="66">
                  <c:v>0.13734567901234568</c:v>
                </c:pt>
                <c:pt idx="67">
                  <c:v>3.3975507765830346E-2</c:v>
                </c:pt>
                <c:pt idx="68">
                  <c:v>1.0416666666666666E-2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Simüle edilen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x"/>
            <c:size val="5"/>
            <c:spPr>
              <a:noFill/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'Verif-ProjeMogan-Kopya-Sim36'!$O$15:$O$86</c:f>
              <c:numCache>
                <c:formatCode>mmm/yy</c:formatCode>
                <c:ptCount val="72"/>
                <c:pt idx="0">
                  <c:v>36069</c:v>
                </c:pt>
                <c:pt idx="1">
                  <c:v>36100</c:v>
                </c:pt>
                <c:pt idx="2">
                  <c:v>36130</c:v>
                </c:pt>
                <c:pt idx="3">
                  <c:v>36161</c:v>
                </c:pt>
                <c:pt idx="4">
                  <c:v>36192</c:v>
                </c:pt>
                <c:pt idx="5">
                  <c:v>36220</c:v>
                </c:pt>
                <c:pt idx="6">
                  <c:v>36251</c:v>
                </c:pt>
                <c:pt idx="7">
                  <c:v>36281</c:v>
                </c:pt>
                <c:pt idx="8">
                  <c:v>36312</c:v>
                </c:pt>
                <c:pt idx="9">
                  <c:v>36342</c:v>
                </c:pt>
                <c:pt idx="10">
                  <c:v>36373</c:v>
                </c:pt>
                <c:pt idx="11">
                  <c:v>36404</c:v>
                </c:pt>
                <c:pt idx="12">
                  <c:v>36434</c:v>
                </c:pt>
                <c:pt idx="13">
                  <c:v>36465</c:v>
                </c:pt>
                <c:pt idx="14">
                  <c:v>36495</c:v>
                </c:pt>
                <c:pt idx="15">
                  <c:v>36526</c:v>
                </c:pt>
                <c:pt idx="16">
                  <c:v>36557</c:v>
                </c:pt>
                <c:pt idx="17">
                  <c:v>36586</c:v>
                </c:pt>
                <c:pt idx="18">
                  <c:v>36617</c:v>
                </c:pt>
                <c:pt idx="19">
                  <c:v>36647</c:v>
                </c:pt>
                <c:pt idx="20">
                  <c:v>36678</c:v>
                </c:pt>
                <c:pt idx="21">
                  <c:v>36708</c:v>
                </c:pt>
                <c:pt idx="22">
                  <c:v>36739</c:v>
                </c:pt>
                <c:pt idx="23">
                  <c:v>36770</c:v>
                </c:pt>
                <c:pt idx="24">
                  <c:v>36800</c:v>
                </c:pt>
                <c:pt idx="25">
                  <c:v>36831</c:v>
                </c:pt>
                <c:pt idx="26">
                  <c:v>36861</c:v>
                </c:pt>
                <c:pt idx="27">
                  <c:v>36892</c:v>
                </c:pt>
                <c:pt idx="28">
                  <c:v>36923</c:v>
                </c:pt>
                <c:pt idx="29">
                  <c:v>36951</c:v>
                </c:pt>
                <c:pt idx="30">
                  <c:v>36982</c:v>
                </c:pt>
                <c:pt idx="31">
                  <c:v>37012</c:v>
                </c:pt>
                <c:pt idx="32">
                  <c:v>37043</c:v>
                </c:pt>
                <c:pt idx="33">
                  <c:v>37073</c:v>
                </c:pt>
                <c:pt idx="34">
                  <c:v>37104</c:v>
                </c:pt>
                <c:pt idx="35">
                  <c:v>37135</c:v>
                </c:pt>
                <c:pt idx="36">
                  <c:v>37165</c:v>
                </c:pt>
                <c:pt idx="37">
                  <c:v>37196</c:v>
                </c:pt>
                <c:pt idx="38">
                  <c:v>37226</c:v>
                </c:pt>
                <c:pt idx="39">
                  <c:v>37257</c:v>
                </c:pt>
                <c:pt idx="40">
                  <c:v>37288</c:v>
                </c:pt>
                <c:pt idx="41">
                  <c:v>37316</c:v>
                </c:pt>
                <c:pt idx="42">
                  <c:v>37347</c:v>
                </c:pt>
                <c:pt idx="43">
                  <c:v>37377</c:v>
                </c:pt>
                <c:pt idx="44">
                  <c:v>37408</c:v>
                </c:pt>
                <c:pt idx="45">
                  <c:v>37438</c:v>
                </c:pt>
                <c:pt idx="46">
                  <c:v>37469</c:v>
                </c:pt>
                <c:pt idx="47">
                  <c:v>37500</c:v>
                </c:pt>
                <c:pt idx="48">
                  <c:v>37530</c:v>
                </c:pt>
                <c:pt idx="49">
                  <c:v>37561</c:v>
                </c:pt>
                <c:pt idx="50">
                  <c:v>37591</c:v>
                </c:pt>
                <c:pt idx="51">
                  <c:v>37622</c:v>
                </c:pt>
                <c:pt idx="52">
                  <c:v>37653</c:v>
                </c:pt>
                <c:pt idx="53">
                  <c:v>37681</c:v>
                </c:pt>
                <c:pt idx="54">
                  <c:v>37712</c:v>
                </c:pt>
                <c:pt idx="55">
                  <c:v>37742</c:v>
                </c:pt>
                <c:pt idx="56">
                  <c:v>37773</c:v>
                </c:pt>
                <c:pt idx="57">
                  <c:v>37803</c:v>
                </c:pt>
                <c:pt idx="58">
                  <c:v>37834</c:v>
                </c:pt>
                <c:pt idx="59">
                  <c:v>37865</c:v>
                </c:pt>
                <c:pt idx="60">
                  <c:v>37895</c:v>
                </c:pt>
                <c:pt idx="61">
                  <c:v>37926</c:v>
                </c:pt>
                <c:pt idx="62">
                  <c:v>37956</c:v>
                </c:pt>
                <c:pt idx="63">
                  <c:v>37987</c:v>
                </c:pt>
                <c:pt idx="64">
                  <c:v>38018</c:v>
                </c:pt>
                <c:pt idx="65">
                  <c:v>38047</c:v>
                </c:pt>
                <c:pt idx="66">
                  <c:v>38078</c:v>
                </c:pt>
                <c:pt idx="67">
                  <c:v>38108</c:v>
                </c:pt>
                <c:pt idx="68">
                  <c:v>38139</c:v>
                </c:pt>
                <c:pt idx="69">
                  <c:v>38169</c:v>
                </c:pt>
                <c:pt idx="70">
                  <c:v>38200</c:v>
                </c:pt>
                <c:pt idx="71">
                  <c:v>38231</c:v>
                </c:pt>
              </c:numCache>
            </c:numRef>
          </c:xVal>
          <c:yVal>
            <c:numRef>
              <c:f>'Verif-ProjeMogan-Kopya-Sim36'!$Q$15:$Q$86</c:f>
              <c:numCache>
                <c:formatCode>General</c:formatCode>
                <c:ptCount val="72"/>
                <c:pt idx="0">
                  <c:v>2.3980000000000001E-2</c:v>
                </c:pt>
                <c:pt idx="1">
                  <c:v>1.9179999999999999E-2</c:v>
                </c:pt>
                <c:pt idx="2">
                  <c:v>0.1278</c:v>
                </c:pt>
                <c:pt idx="3">
                  <c:v>2.581E-2</c:v>
                </c:pt>
                <c:pt idx="4">
                  <c:v>0.55430000000000001</c:v>
                </c:pt>
                <c:pt idx="5">
                  <c:v>0.26250000000000001</c:v>
                </c:pt>
                <c:pt idx="6">
                  <c:v>0.15559999999999999</c:v>
                </c:pt>
                <c:pt idx="7">
                  <c:v>3.3230000000000003E-2</c:v>
                </c:pt>
                <c:pt idx="8">
                  <c:v>1.2829999999999999E-2</c:v>
                </c:pt>
                <c:pt idx="9">
                  <c:v>3.2250000000000001E-2</c:v>
                </c:pt>
                <c:pt idx="10">
                  <c:v>2.1780000000000001E-2</c:v>
                </c:pt>
                <c:pt idx="11">
                  <c:v>1.434E-2</c:v>
                </c:pt>
                <c:pt idx="12">
                  <c:v>3.3520000000000001E-2</c:v>
                </c:pt>
                <c:pt idx="13">
                  <c:v>1.328E-2</c:v>
                </c:pt>
                <c:pt idx="14">
                  <c:v>5.985E-2</c:v>
                </c:pt>
                <c:pt idx="15">
                  <c:v>0.4677</c:v>
                </c:pt>
                <c:pt idx="16">
                  <c:v>0.40770000000000001</c:v>
                </c:pt>
                <c:pt idx="17">
                  <c:v>0.35039999999999999</c:v>
                </c:pt>
                <c:pt idx="18">
                  <c:v>0.2792</c:v>
                </c:pt>
                <c:pt idx="19">
                  <c:v>5.9080000000000001E-2</c:v>
                </c:pt>
                <c:pt idx="20">
                  <c:v>1.4449999999999999E-2</c:v>
                </c:pt>
                <c:pt idx="21">
                  <c:v>0</c:v>
                </c:pt>
                <c:pt idx="22">
                  <c:v>1.525E-2</c:v>
                </c:pt>
                <c:pt idx="23">
                  <c:v>1.4649999999999999E-3</c:v>
                </c:pt>
                <c:pt idx="24">
                  <c:v>5.7980000000000002E-3</c:v>
                </c:pt>
                <c:pt idx="25">
                  <c:v>8.0599999999999997E-4</c:v>
                </c:pt>
                <c:pt idx="26">
                  <c:v>1.482E-2</c:v>
                </c:pt>
                <c:pt idx="27">
                  <c:v>8.0800000000000002E-4</c:v>
                </c:pt>
                <c:pt idx="28">
                  <c:v>3.533E-2</c:v>
                </c:pt>
                <c:pt idx="29">
                  <c:v>1.542E-2</c:v>
                </c:pt>
                <c:pt idx="30">
                  <c:v>9.7199999999999995E-3</c:v>
                </c:pt>
                <c:pt idx="31">
                  <c:v>0.39250000000000002</c:v>
                </c:pt>
                <c:pt idx="32">
                  <c:v>0</c:v>
                </c:pt>
                <c:pt idx="33">
                  <c:v>0</c:v>
                </c:pt>
                <c:pt idx="34">
                  <c:v>1.0630000000000001E-2</c:v>
                </c:pt>
                <c:pt idx="35">
                  <c:v>5.0000000000000001E-3</c:v>
                </c:pt>
                <c:pt idx="36">
                  <c:v>0</c:v>
                </c:pt>
                <c:pt idx="37">
                  <c:v>4.5379999999999997E-2</c:v>
                </c:pt>
                <c:pt idx="38">
                  <c:v>1.2210000000000001</c:v>
                </c:pt>
                <c:pt idx="39">
                  <c:v>0.32250000000000001</c:v>
                </c:pt>
                <c:pt idx="40">
                  <c:v>1.294E-2</c:v>
                </c:pt>
                <c:pt idx="41">
                  <c:v>5.0360000000000002E-2</c:v>
                </c:pt>
                <c:pt idx="42">
                  <c:v>0.41570000000000001</c:v>
                </c:pt>
                <c:pt idx="43">
                  <c:v>4.981E-2</c:v>
                </c:pt>
                <c:pt idx="44">
                  <c:v>1.6109999999999999E-2</c:v>
                </c:pt>
                <c:pt idx="45">
                  <c:v>1.9189999999999999E-2</c:v>
                </c:pt>
                <c:pt idx="46">
                  <c:v>1.1349999999999999E-3</c:v>
                </c:pt>
                <c:pt idx="47">
                  <c:v>3.014E-2</c:v>
                </c:pt>
                <c:pt idx="48">
                  <c:v>1.8370000000000001E-2</c:v>
                </c:pt>
                <c:pt idx="49">
                  <c:v>7.6649999999999999E-3</c:v>
                </c:pt>
                <c:pt idx="50">
                  <c:v>1.882E-2</c:v>
                </c:pt>
                <c:pt idx="51">
                  <c:v>2.673E-2</c:v>
                </c:pt>
                <c:pt idx="52">
                  <c:v>0.24279999999999999</c:v>
                </c:pt>
                <c:pt idx="53">
                  <c:v>6.6570000000000004E-2</c:v>
                </c:pt>
                <c:pt idx="54">
                  <c:v>0.1135</c:v>
                </c:pt>
                <c:pt idx="55">
                  <c:v>4.5269999999999998E-3</c:v>
                </c:pt>
                <c:pt idx="56">
                  <c:v>0</c:v>
                </c:pt>
                <c:pt idx="57">
                  <c:v>1.9540000000000001E-4</c:v>
                </c:pt>
                <c:pt idx="58">
                  <c:v>0</c:v>
                </c:pt>
                <c:pt idx="59">
                  <c:v>7.9439999999999997E-3</c:v>
                </c:pt>
                <c:pt idx="60">
                  <c:v>1.5310000000000001E-2</c:v>
                </c:pt>
                <c:pt idx="61">
                  <c:v>1.9430000000000001E-4</c:v>
                </c:pt>
                <c:pt idx="62">
                  <c:v>5.6079999999999998E-2</c:v>
                </c:pt>
                <c:pt idx="63">
                  <c:v>0.16009999999999999</c:v>
                </c:pt>
                <c:pt idx="64">
                  <c:v>4.3889999999999998E-2</c:v>
                </c:pt>
                <c:pt idx="65">
                  <c:v>2.0960000000000002E-3</c:v>
                </c:pt>
                <c:pt idx="66">
                  <c:v>2.1059999999999999E-2</c:v>
                </c:pt>
                <c:pt idx="67">
                  <c:v>1.4370000000000001E-2</c:v>
                </c:pt>
                <c:pt idx="68">
                  <c:v>1.0200000000000001E-2</c:v>
                </c:pt>
                <c:pt idx="69">
                  <c:v>2.3189999999999999E-3</c:v>
                </c:pt>
                <c:pt idx="70">
                  <c:v>6.8329999999999997E-4</c:v>
                </c:pt>
                <c:pt idx="71">
                  <c:v>6.9410000000000001E-5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227536"/>
        <c:axId val="273228096"/>
      </c:scatterChart>
      <c:valAx>
        <c:axId val="273227536"/>
        <c:scaling>
          <c:orientation val="minMax"/>
          <c:max val="38290"/>
          <c:min val="36030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tr-TR"/>
          </a:p>
        </c:txPr>
        <c:crossAx val="273228096"/>
        <c:crosses val="autoZero"/>
        <c:crossBetween val="midCat"/>
        <c:majorUnit val="90"/>
      </c:valAx>
      <c:valAx>
        <c:axId val="27322809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/>
                  <a:t>Debi </a:t>
                </a:r>
                <a:r>
                  <a:rPr lang="en-US"/>
                  <a:t> (m^3/s)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322753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40036745406824148"/>
          <c:y val="4.4593088071348944E-2"/>
          <c:w val="0.5919432373857848"/>
          <c:h val="8.371719160105002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Sukesen</a:t>
            </a:r>
            <a:r>
              <a:rPr lang="tr-TR"/>
              <a:t> - Debi</a:t>
            </a:r>
            <a:endParaRPr lang="en-US"/>
          </a:p>
        </c:rich>
      </c:tx>
      <c:layout>
        <c:manualLayout>
          <c:xMode val="edge"/>
          <c:yMode val="edge"/>
          <c:x val="2.7671895424836741E-2"/>
          <c:y val="2.3148148148148147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Gözlemlenen</c:v>
          </c:tx>
          <c:spPr>
            <a:ln w="15875"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'Verif-ProjeMogan-Kopya-Sim36'!$R$15:$R$86</c:f>
              <c:numCache>
                <c:formatCode>mmm/yy</c:formatCode>
                <c:ptCount val="72"/>
                <c:pt idx="0">
                  <c:v>36069</c:v>
                </c:pt>
                <c:pt idx="1">
                  <c:v>36100</c:v>
                </c:pt>
                <c:pt idx="2">
                  <c:v>36130</c:v>
                </c:pt>
                <c:pt idx="3">
                  <c:v>36161</c:v>
                </c:pt>
                <c:pt idx="4">
                  <c:v>36192</c:v>
                </c:pt>
                <c:pt idx="5">
                  <c:v>36220</c:v>
                </c:pt>
                <c:pt idx="6">
                  <c:v>36251</c:v>
                </c:pt>
                <c:pt idx="7">
                  <c:v>36281</c:v>
                </c:pt>
                <c:pt idx="8">
                  <c:v>36312</c:v>
                </c:pt>
                <c:pt idx="9">
                  <c:v>36342</c:v>
                </c:pt>
                <c:pt idx="10">
                  <c:v>36373</c:v>
                </c:pt>
                <c:pt idx="11">
                  <c:v>36404</c:v>
                </c:pt>
                <c:pt idx="12">
                  <c:v>36434</c:v>
                </c:pt>
                <c:pt idx="13">
                  <c:v>36465</c:v>
                </c:pt>
                <c:pt idx="14">
                  <c:v>36495</c:v>
                </c:pt>
                <c:pt idx="15">
                  <c:v>36526</c:v>
                </c:pt>
                <c:pt idx="16">
                  <c:v>36557</c:v>
                </c:pt>
                <c:pt idx="17">
                  <c:v>36586</c:v>
                </c:pt>
                <c:pt idx="18">
                  <c:v>36617</c:v>
                </c:pt>
                <c:pt idx="19">
                  <c:v>36647</c:v>
                </c:pt>
                <c:pt idx="20">
                  <c:v>36678</c:v>
                </c:pt>
                <c:pt idx="21">
                  <c:v>36708</c:v>
                </c:pt>
                <c:pt idx="22">
                  <c:v>36739</c:v>
                </c:pt>
                <c:pt idx="23">
                  <c:v>36770</c:v>
                </c:pt>
                <c:pt idx="24">
                  <c:v>36800</c:v>
                </c:pt>
                <c:pt idx="25">
                  <c:v>36831</c:v>
                </c:pt>
                <c:pt idx="26">
                  <c:v>36861</c:v>
                </c:pt>
                <c:pt idx="27">
                  <c:v>36892</c:v>
                </c:pt>
                <c:pt idx="28">
                  <c:v>36923</c:v>
                </c:pt>
                <c:pt idx="29">
                  <c:v>36951</c:v>
                </c:pt>
                <c:pt idx="30">
                  <c:v>36982</c:v>
                </c:pt>
                <c:pt idx="31">
                  <c:v>37012</c:v>
                </c:pt>
                <c:pt idx="32">
                  <c:v>37043</c:v>
                </c:pt>
                <c:pt idx="33">
                  <c:v>37073</c:v>
                </c:pt>
                <c:pt idx="34">
                  <c:v>37104</c:v>
                </c:pt>
                <c:pt idx="35">
                  <c:v>37135</c:v>
                </c:pt>
                <c:pt idx="36">
                  <c:v>37165</c:v>
                </c:pt>
                <c:pt idx="37">
                  <c:v>37196</c:v>
                </c:pt>
                <c:pt idx="38">
                  <c:v>37226</c:v>
                </c:pt>
                <c:pt idx="39">
                  <c:v>37257</c:v>
                </c:pt>
                <c:pt idx="40">
                  <c:v>37288</c:v>
                </c:pt>
                <c:pt idx="41">
                  <c:v>37316</c:v>
                </c:pt>
                <c:pt idx="42">
                  <c:v>37347</c:v>
                </c:pt>
                <c:pt idx="43">
                  <c:v>37377</c:v>
                </c:pt>
                <c:pt idx="44">
                  <c:v>37408</c:v>
                </c:pt>
                <c:pt idx="45">
                  <c:v>37438</c:v>
                </c:pt>
                <c:pt idx="46">
                  <c:v>37469</c:v>
                </c:pt>
                <c:pt idx="47">
                  <c:v>37500</c:v>
                </c:pt>
                <c:pt idx="48">
                  <c:v>37530</c:v>
                </c:pt>
                <c:pt idx="49">
                  <c:v>37561</c:v>
                </c:pt>
                <c:pt idx="50">
                  <c:v>37591</c:v>
                </c:pt>
                <c:pt idx="51">
                  <c:v>37622</c:v>
                </c:pt>
                <c:pt idx="52">
                  <c:v>37653</c:v>
                </c:pt>
                <c:pt idx="53">
                  <c:v>37681</c:v>
                </c:pt>
                <c:pt idx="54">
                  <c:v>37712</c:v>
                </c:pt>
                <c:pt idx="55">
                  <c:v>37742</c:v>
                </c:pt>
                <c:pt idx="56">
                  <c:v>37773</c:v>
                </c:pt>
                <c:pt idx="57">
                  <c:v>37803</c:v>
                </c:pt>
                <c:pt idx="58">
                  <c:v>37834</c:v>
                </c:pt>
                <c:pt idx="59">
                  <c:v>37865</c:v>
                </c:pt>
                <c:pt idx="60">
                  <c:v>37895</c:v>
                </c:pt>
                <c:pt idx="61">
                  <c:v>37926</c:v>
                </c:pt>
                <c:pt idx="62">
                  <c:v>37956</c:v>
                </c:pt>
                <c:pt idx="63">
                  <c:v>37987</c:v>
                </c:pt>
                <c:pt idx="64">
                  <c:v>38018</c:v>
                </c:pt>
                <c:pt idx="65">
                  <c:v>38047</c:v>
                </c:pt>
                <c:pt idx="66">
                  <c:v>38078</c:v>
                </c:pt>
                <c:pt idx="67">
                  <c:v>38108</c:v>
                </c:pt>
                <c:pt idx="68">
                  <c:v>38139</c:v>
                </c:pt>
                <c:pt idx="69">
                  <c:v>38169</c:v>
                </c:pt>
                <c:pt idx="70">
                  <c:v>38200</c:v>
                </c:pt>
                <c:pt idx="71">
                  <c:v>38231</c:v>
                </c:pt>
              </c:numCache>
            </c:numRef>
          </c:xVal>
          <c:yVal>
            <c:numRef>
              <c:f>'Verif-ProjeMogan-Kopya-Sim36'!$S$15:$S$86</c:f>
              <c:numCache>
                <c:formatCode>General</c:formatCode>
                <c:ptCount val="72"/>
                <c:pt idx="0">
                  <c:v>1.3117283950617283E-2</c:v>
                </c:pt>
                <c:pt idx="1">
                  <c:v>1.941457586618877E-2</c:v>
                </c:pt>
                <c:pt idx="2">
                  <c:v>2.2376543209876542E-2</c:v>
                </c:pt>
                <c:pt idx="3">
                  <c:v>2.46415770609319E-2</c:v>
                </c:pt>
                <c:pt idx="4">
                  <c:v>5.2854938271604937E-2</c:v>
                </c:pt>
                <c:pt idx="5">
                  <c:v>9.6699522102747903E-2</c:v>
                </c:pt>
                <c:pt idx="6">
                  <c:v>0.11844135802469136</c:v>
                </c:pt>
                <c:pt idx="7">
                  <c:v>5.4883512544802865E-2</c:v>
                </c:pt>
                <c:pt idx="8">
                  <c:v>2.1990740740740741E-2</c:v>
                </c:pt>
                <c:pt idx="9">
                  <c:v>1.4934289127837516E-3</c:v>
                </c:pt>
                <c:pt idx="10">
                  <c:v>0</c:v>
                </c:pt>
                <c:pt idx="11">
                  <c:v>1.8667861409796893E-3</c:v>
                </c:pt>
                <c:pt idx="12">
                  <c:v>2.7006172839506171E-3</c:v>
                </c:pt>
                <c:pt idx="13">
                  <c:v>1.045400238948626E-2</c:v>
                </c:pt>
                <c:pt idx="14">
                  <c:v>1.4660493827160493E-2</c:v>
                </c:pt>
                <c:pt idx="15">
                  <c:v>1.4934289127837515E-2</c:v>
                </c:pt>
                <c:pt idx="16">
                  <c:v>1.4660493827160493E-2</c:v>
                </c:pt>
                <c:pt idx="17">
                  <c:v>8.0271804062126639E-2</c:v>
                </c:pt>
                <c:pt idx="18">
                  <c:v>0.15316358024691357</c:v>
                </c:pt>
                <c:pt idx="19">
                  <c:v>9.2965949820788527E-2</c:v>
                </c:pt>
                <c:pt idx="20">
                  <c:v>3.1635802469135804E-2</c:v>
                </c:pt>
                <c:pt idx="21">
                  <c:v>1.1200716845878136E-3</c:v>
                </c:pt>
                <c:pt idx="22">
                  <c:v>1.1574074074074073E-3</c:v>
                </c:pt>
                <c:pt idx="23">
                  <c:v>1.1200716845878136E-3</c:v>
                </c:pt>
                <c:pt idx="24">
                  <c:v>6.9444444444444441E-3</c:v>
                </c:pt>
                <c:pt idx="25">
                  <c:v>2.0534647550776584E-2</c:v>
                </c:pt>
                <c:pt idx="26">
                  <c:v>3.6651234567901238E-2</c:v>
                </c:pt>
                <c:pt idx="27">
                  <c:v>3.6962365591397851E-2</c:v>
                </c:pt>
                <c:pt idx="28">
                  <c:v>2.816358024691358E-2</c:v>
                </c:pt>
                <c:pt idx="29">
                  <c:v>3.2482078853046596E-2</c:v>
                </c:pt>
                <c:pt idx="30">
                  <c:v>1.6203703703703703E-2</c:v>
                </c:pt>
                <c:pt idx="31">
                  <c:v>7.4671445639187581E-2</c:v>
                </c:pt>
                <c:pt idx="32">
                  <c:v>3.0864197530864196E-3</c:v>
                </c:pt>
                <c:pt idx="33">
                  <c:v>1.1200716845878136E-3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5.2270011947431298E-3</c:v>
                </c:pt>
                <c:pt idx="38">
                  <c:v>3.7037037037037035E-2</c:v>
                </c:pt>
                <c:pt idx="39">
                  <c:v>5.7123655913978492E-2</c:v>
                </c:pt>
                <c:pt idx="40">
                  <c:v>7.407407407407407E-2</c:v>
                </c:pt>
                <c:pt idx="41">
                  <c:v>7.5044802867383506E-2</c:v>
                </c:pt>
                <c:pt idx="42">
                  <c:v>0.1566358024691358</c:v>
                </c:pt>
                <c:pt idx="43">
                  <c:v>6.6457586618876935E-2</c:v>
                </c:pt>
                <c:pt idx="44">
                  <c:v>2.2376543209876542E-2</c:v>
                </c:pt>
                <c:pt idx="45">
                  <c:v>1.232078853046595E-2</c:v>
                </c:pt>
                <c:pt idx="46">
                  <c:v>4.2438271604938269E-3</c:v>
                </c:pt>
                <c:pt idx="47">
                  <c:v>2.949522102747909E-2</c:v>
                </c:pt>
                <c:pt idx="48">
                  <c:v>2.970679012345679E-2</c:v>
                </c:pt>
                <c:pt idx="49">
                  <c:v>4.0322580645161289E-2</c:v>
                </c:pt>
                <c:pt idx="50">
                  <c:v>3.2021604938271608E-2</c:v>
                </c:pt>
                <c:pt idx="51">
                  <c:v>6.6457586618876935E-2</c:v>
                </c:pt>
                <c:pt idx="52">
                  <c:v>9.7993827160493832E-2</c:v>
                </c:pt>
                <c:pt idx="53">
                  <c:v>0.12507467144563919</c:v>
                </c:pt>
                <c:pt idx="54">
                  <c:v>6.558641975308642E-2</c:v>
                </c:pt>
                <c:pt idx="55">
                  <c:v>3.5468936678614095E-2</c:v>
                </c:pt>
                <c:pt idx="56">
                  <c:v>1.4660493827160493E-2</c:v>
                </c:pt>
                <c:pt idx="57">
                  <c:v>3.3602150537634409E-3</c:v>
                </c:pt>
                <c:pt idx="58">
                  <c:v>1.1574074074074073E-3</c:v>
                </c:pt>
                <c:pt idx="59">
                  <c:v>1.1200716845878136E-3</c:v>
                </c:pt>
                <c:pt idx="60">
                  <c:v>1.1574074074074073E-3</c:v>
                </c:pt>
                <c:pt idx="61">
                  <c:v>1.1200716845878136E-3</c:v>
                </c:pt>
                <c:pt idx="62">
                  <c:v>1.3503086419753086E-2</c:v>
                </c:pt>
                <c:pt idx="63">
                  <c:v>4.9283154121863799E-2</c:v>
                </c:pt>
                <c:pt idx="64">
                  <c:v>8.4876543209876545E-2</c:v>
                </c:pt>
                <c:pt idx="65">
                  <c:v>0.1015531660692951</c:v>
                </c:pt>
                <c:pt idx="66">
                  <c:v>4.8611111111111112E-2</c:v>
                </c:pt>
                <c:pt idx="67">
                  <c:v>1.5307646356033452E-2</c:v>
                </c:pt>
                <c:pt idx="68">
                  <c:v>7.716049382716049E-3</c:v>
                </c:pt>
                <c:pt idx="69">
                  <c:v>1.8667861409796893E-3</c:v>
                </c:pt>
                <c:pt idx="70">
                  <c:v>1.1574074074074073E-3</c:v>
                </c:pt>
                <c:pt idx="71">
                  <c:v>1.1200716845878136E-3</c:v>
                </c:pt>
              </c:numCache>
            </c:numRef>
          </c:yVal>
          <c:smooth val="0"/>
        </c:ser>
        <c:ser>
          <c:idx val="1"/>
          <c:order val="1"/>
          <c:tx>
            <c:v>Simüle edilen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x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'Verif-ProjeMogan-Kopya-Sim36'!$O$15:$O$86</c:f>
              <c:numCache>
                <c:formatCode>mmm/yy</c:formatCode>
                <c:ptCount val="72"/>
                <c:pt idx="0">
                  <c:v>36069</c:v>
                </c:pt>
                <c:pt idx="1">
                  <c:v>36100</c:v>
                </c:pt>
                <c:pt idx="2">
                  <c:v>36130</c:v>
                </c:pt>
                <c:pt idx="3">
                  <c:v>36161</c:v>
                </c:pt>
                <c:pt idx="4">
                  <c:v>36192</c:v>
                </c:pt>
                <c:pt idx="5">
                  <c:v>36220</c:v>
                </c:pt>
                <c:pt idx="6">
                  <c:v>36251</c:v>
                </c:pt>
                <c:pt idx="7">
                  <c:v>36281</c:v>
                </c:pt>
                <c:pt idx="8">
                  <c:v>36312</c:v>
                </c:pt>
                <c:pt idx="9">
                  <c:v>36342</c:v>
                </c:pt>
                <c:pt idx="10">
                  <c:v>36373</c:v>
                </c:pt>
                <c:pt idx="11">
                  <c:v>36404</c:v>
                </c:pt>
                <c:pt idx="12">
                  <c:v>36434</c:v>
                </c:pt>
                <c:pt idx="13">
                  <c:v>36465</c:v>
                </c:pt>
                <c:pt idx="14">
                  <c:v>36495</c:v>
                </c:pt>
                <c:pt idx="15">
                  <c:v>36526</c:v>
                </c:pt>
                <c:pt idx="16">
                  <c:v>36557</c:v>
                </c:pt>
                <c:pt idx="17">
                  <c:v>36586</c:v>
                </c:pt>
                <c:pt idx="18">
                  <c:v>36617</c:v>
                </c:pt>
                <c:pt idx="19">
                  <c:v>36647</c:v>
                </c:pt>
                <c:pt idx="20">
                  <c:v>36678</c:v>
                </c:pt>
                <c:pt idx="21">
                  <c:v>36708</c:v>
                </c:pt>
                <c:pt idx="22">
                  <c:v>36739</c:v>
                </c:pt>
                <c:pt idx="23">
                  <c:v>36770</c:v>
                </c:pt>
                <c:pt idx="24">
                  <c:v>36800</c:v>
                </c:pt>
                <c:pt idx="25">
                  <c:v>36831</c:v>
                </c:pt>
                <c:pt idx="26">
                  <c:v>36861</c:v>
                </c:pt>
                <c:pt idx="27">
                  <c:v>36892</c:v>
                </c:pt>
                <c:pt idx="28">
                  <c:v>36923</c:v>
                </c:pt>
                <c:pt idx="29">
                  <c:v>36951</c:v>
                </c:pt>
                <c:pt idx="30">
                  <c:v>36982</c:v>
                </c:pt>
                <c:pt idx="31">
                  <c:v>37012</c:v>
                </c:pt>
                <c:pt idx="32">
                  <c:v>37043</c:v>
                </c:pt>
                <c:pt idx="33">
                  <c:v>37073</c:v>
                </c:pt>
                <c:pt idx="34">
                  <c:v>37104</c:v>
                </c:pt>
                <c:pt idx="35">
                  <c:v>37135</c:v>
                </c:pt>
                <c:pt idx="36">
                  <c:v>37165</c:v>
                </c:pt>
                <c:pt idx="37">
                  <c:v>37196</c:v>
                </c:pt>
                <c:pt idx="38">
                  <c:v>37226</c:v>
                </c:pt>
                <c:pt idx="39">
                  <c:v>37257</c:v>
                </c:pt>
                <c:pt idx="40">
                  <c:v>37288</c:v>
                </c:pt>
                <c:pt idx="41">
                  <c:v>37316</c:v>
                </c:pt>
                <c:pt idx="42">
                  <c:v>37347</c:v>
                </c:pt>
                <c:pt idx="43">
                  <c:v>37377</c:v>
                </c:pt>
                <c:pt idx="44">
                  <c:v>37408</c:v>
                </c:pt>
                <c:pt idx="45">
                  <c:v>37438</c:v>
                </c:pt>
                <c:pt idx="46">
                  <c:v>37469</c:v>
                </c:pt>
                <c:pt idx="47">
                  <c:v>37500</c:v>
                </c:pt>
                <c:pt idx="48">
                  <c:v>37530</c:v>
                </c:pt>
                <c:pt idx="49">
                  <c:v>37561</c:v>
                </c:pt>
                <c:pt idx="50">
                  <c:v>37591</c:v>
                </c:pt>
                <c:pt idx="51">
                  <c:v>37622</c:v>
                </c:pt>
                <c:pt idx="52">
                  <c:v>37653</c:v>
                </c:pt>
                <c:pt idx="53">
                  <c:v>37681</c:v>
                </c:pt>
                <c:pt idx="54">
                  <c:v>37712</c:v>
                </c:pt>
                <c:pt idx="55">
                  <c:v>37742</c:v>
                </c:pt>
                <c:pt idx="56">
                  <c:v>37773</c:v>
                </c:pt>
                <c:pt idx="57">
                  <c:v>37803</c:v>
                </c:pt>
                <c:pt idx="58">
                  <c:v>37834</c:v>
                </c:pt>
                <c:pt idx="59">
                  <c:v>37865</c:v>
                </c:pt>
                <c:pt idx="60">
                  <c:v>37895</c:v>
                </c:pt>
                <c:pt idx="61">
                  <c:v>37926</c:v>
                </c:pt>
                <c:pt idx="62">
                  <c:v>37956</c:v>
                </c:pt>
                <c:pt idx="63">
                  <c:v>37987</c:v>
                </c:pt>
                <c:pt idx="64">
                  <c:v>38018</c:v>
                </c:pt>
                <c:pt idx="65">
                  <c:v>38047</c:v>
                </c:pt>
                <c:pt idx="66">
                  <c:v>38078</c:v>
                </c:pt>
                <c:pt idx="67">
                  <c:v>38108</c:v>
                </c:pt>
                <c:pt idx="68">
                  <c:v>38139</c:v>
                </c:pt>
                <c:pt idx="69">
                  <c:v>38169</c:v>
                </c:pt>
                <c:pt idx="70">
                  <c:v>38200</c:v>
                </c:pt>
                <c:pt idx="71">
                  <c:v>38231</c:v>
                </c:pt>
              </c:numCache>
            </c:numRef>
          </c:xVal>
          <c:yVal>
            <c:numRef>
              <c:f>'Verif-ProjeMogan-Kopya-Sim36'!$P$15:$P$86</c:f>
              <c:numCache>
                <c:formatCode>General</c:formatCode>
                <c:ptCount val="72"/>
                <c:pt idx="0">
                  <c:v>1.4919999999999999E-2</c:v>
                </c:pt>
                <c:pt idx="1">
                  <c:v>1.197E-2</c:v>
                </c:pt>
                <c:pt idx="2">
                  <c:v>2.1729999999999999E-2</c:v>
                </c:pt>
                <c:pt idx="3">
                  <c:v>1.353E-2</c:v>
                </c:pt>
                <c:pt idx="4">
                  <c:v>7.5480000000000005E-2</c:v>
                </c:pt>
                <c:pt idx="5">
                  <c:v>8.9730000000000004E-2</c:v>
                </c:pt>
                <c:pt idx="6">
                  <c:v>3.6639999999999999E-2</c:v>
                </c:pt>
                <c:pt idx="7">
                  <c:v>1.687E-2</c:v>
                </c:pt>
                <c:pt idx="8">
                  <c:v>1.247E-2</c:v>
                </c:pt>
                <c:pt idx="9">
                  <c:v>2.239E-2</c:v>
                </c:pt>
                <c:pt idx="10">
                  <c:v>1.3559999999999999E-2</c:v>
                </c:pt>
                <c:pt idx="11">
                  <c:v>8.8959999999999994E-3</c:v>
                </c:pt>
                <c:pt idx="12">
                  <c:v>2.4E-2</c:v>
                </c:pt>
                <c:pt idx="13">
                  <c:v>8.2209999999999991E-3</c:v>
                </c:pt>
                <c:pt idx="14">
                  <c:v>1.3979999999999999E-2</c:v>
                </c:pt>
                <c:pt idx="15">
                  <c:v>8.2479999999999998E-2</c:v>
                </c:pt>
                <c:pt idx="16">
                  <c:v>5.5750000000000001E-2</c:v>
                </c:pt>
                <c:pt idx="17">
                  <c:v>9.4829999999999998E-2</c:v>
                </c:pt>
                <c:pt idx="18">
                  <c:v>0.15920000000000001</c:v>
                </c:pt>
                <c:pt idx="19">
                  <c:v>1.9009999999999999E-2</c:v>
                </c:pt>
                <c:pt idx="20">
                  <c:v>1.3220000000000001E-2</c:v>
                </c:pt>
                <c:pt idx="21">
                  <c:v>0</c:v>
                </c:pt>
                <c:pt idx="22">
                  <c:v>9.5080000000000008E-3</c:v>
                </c:pt>
                <c:pt idx="23">
                  <c:v>9.8390000000000001E-4</c:v>
                </c:pt>
                <c:pt idx="24">
                  <c:v>3.6979999999999999E-3</c:v>
                </c:pt>
                <c:pt idx="25">
                  <c:v>5.1840000000000002E-4</c:v>
                </c:pt>
                <c:pt idx="26">
                  <c:v>9.0109999999999999E-3</c:v>
                </c:pt>
                <c:pt idx="27">
                  <c:v>5.576E-4</c:v>
                </c:pt>
                <c:pt idx="28">
                  <c:v>2.6329999999999999E-2</c:v>
                </c:pt>
                <c:pt idx="29">
                  <c:v>9.9590000000000008E-3</c:v>
                </c:pt>
                <c:pt idx="30">
                  <c:v>6.6270000000000001E-3</c:v>
                </c:pt>
                <c:pt idx="31">
                  <c:v>0.14299999999999999</c:v>
                </c:pt>
                <c:pt idx="32">
                  <c:v>0</c:v>
                </c:pt>
                <c:pt idx="33">
                  <c:v>1.131E-4</c:v>
                </c:pt>
                <c:pt idx="34">
                  <c:v>6.7539999999999996E-3</c:v>
                </c:pt>
                <c:pt idx="35">
                  <c:v>3.2100000000000002E-3</c:v>
                </c:pt>
                <c:pt idx="36">
                  <c:v>0</c:v>
                </c:pt>
                <c:pt idx="37">
                  <c:v>3.635E-2</c:v>
                </c:pt>
                <c:pt idx="38">
                  <c:v>0.25590000000000002</c:v>
                </c:pt>
                <c:pt idx="39">
                  <c:v>5.0549999999999998E-2</c:v>
                </c:pt>
                <c:pt idx="40">
                  <c:v>6.1699999999999998E-2</c:v>
                </c:pt>
                <c:pt idx="41">
                  <c:v>4.7780000000000003E-2</c:v>
                </c:pt>
                <c:pt idx="42">
                  <c:v>0.24</c:v>
                </c:pt>
                <c:pt idx="43">
                  <c:v>7.3859999999999995E-2</c:v>
                </c:pt>
                <c:pt idx="44">
                  <c:v>1.8149999999999999E-2</c:v>
                </c:pt>
                <c:pt idx="45">
                  <c:v>1.2760000000000001E-2</c:v>
                </c:pt>
                <c:pt idx="46">
                  <c:v>8.3929999999999996E-4</c:v>
                </c:pt>
                <c:pt idx="47">
                  <c:v>1.8960000000000001E-2</c:v>
                </c:pt>
                <c:pt idx="48">
                  <c:v>1.163E-2</c:v>
                </c:pt>
                <c:pt idx="49">
                  <c:v>4.7720000000000002E-3</c:v>
                </c:pt>
                <c:pt idx="50">
                  <c:v>4.0829999999999998E-3</c:v>
                </c:pt>
                <c:pt idx="51">
                  <c:v>1.291E-2</c:v>
                </c:pt>
                <c:pt idx="52">
                  <c:v>3.7510000000000002E-2</c:v>
                </c:pt>
                <c:pt idx="53">
                  <c:v>3.9230000000000003E-3</c:v>
                </c:pt>
                <c:pt idx="54">
                  <c:v>9.9599999999999994E-2</c:v>
                </c:pt>
                <c:pt idx="55">
                  <c:v>2.9910000000000002E-3</c:v>
                </c:pt>
                <c:pt idx="56">
                  <c:v>0</c:v>
                </c:pt>
                <c:pt idx="57">
                  <c:v>2.2120000000000001E-4</c:v>
                </c:pt>
                <c:pt idx="58">
                  <c:v>0</c:v>
                </c:pt>
                <c:pt idx="59">
                  <c:v>4.986E-3</c:v>
                </c:pt>
                <c:pt idx="60">
                  <c:v>9.5060000000000006E-3</c:v>
                </c:pt>
                <c:pt idx="61">
                  <c:v>1.875E-4</c:v>
                </c:pt>
                <c:pt idx="62">
                  <c:v>2.1850000000000001E-2</c:v>
                </c:pt>
                <c:pt idx="63">
                  <c:v>1.5129999999999999E-2</c:v>
                </c:pt>
                <c:pt idx="64">
                  <c:v>4.0530000000000002E-3</c:v>
                </c:pt>
                <c:pt idx="65">
                  <c:v>1.6080000000000001E-3</c:v>
                </c:pt>
                <c:pt idx="66">
                  <c:v>1.54E-2</c:v>
                </c:pt>
                <c:pt idx="67">
                  <c:v>1.162E-2</c:v>
                </c:pt>
                <c:pt idx="68">
                  <c:v>6.6020000000000002E-3</c:v>
                </c:pt>
                <c:pt idx="69">
                  <c:v>1.5399999999999999E-3</c:v>
                </c:pt>
                <c:pt idx="70">
                  <c:v>7.5409999999999995E-4</c:v>
                </c:pt>
                <c:pt idx="71">
                  <c:v>1.239E-4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230896"/>
        <c:axId val="273555424"/>
      </c:scatterChart>
      <c:valAx>
        <c:axId val="273230896"/>
        <c:scaling>
          <c:orientation val="minMax"/>
          <c:max val="38290"/>
          <c:min val="36030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tr-TR"/>
          </a:p>
        </c:txPr>
        <c:crossAx val="273555424"/>
        <c:crosses val="autoZero"/>
        <c:crossBetween val="midCat"/>
        <c:majorUnit val="90"/>
      </c:valAx>
      <c:valAx>
        <c:axId val="27355542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tr-TR"/>
                  <a:t>Debi</a:t>
                </a:r>
                <a:r>
                  <a:rPr lang="en-US"/>
                  <a:t> (m^3/s)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323089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682359477124183"/>
          <c:y val="4.6296296296296439E-2"/>
          <c:w val="0.63176405228758414"/>
          <c:h val="8.371719160105002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E8B1C-05B5-4A20-9098-2BF3ACAC4D5C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0D67E-9425-4035-ABBD-5F4180EC70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4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6B7BB0E-29C9-4CB9-B814-EB7FF94A1C2F}" type="slidenum">
              <a:rPr lang="en-US" altLang="tr-TR" sz="1200" smtClean="0"/>
              <a:pPr/>
              <a:t>1</a:t>
            </a:fld>
            <a:endParaRPr lang="en-US" altLang="tr-TR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0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7E-9425-4035-ABBD-5F4180EC707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77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7E-9425-4035-ABBD-5F4180EC707B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33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7E-9425-4035-ABBD-5F4180EC707B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10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D67E-9425-4035-ABBD-5F4180EC707B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040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6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267200" y="1484313"/>
            <a:ext cx="4860924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1600" b="1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YÜZEY SUYU KALİTE MODELLERİ, </a:t>
            </a:r>
            <a:br>
              <a:rPr lang="en-US" altLang="tr-TR" sz="1600" b="1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</a:br>
            <a:r>
              <a:rPr lang="en-US" altLang="tr-TR" sz="1600" b="1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ÇALIŞMA PRENSİPLERİ</a:t>
            </a:r>
            <a:r>
              <a:rPr lang="en-US" altLang="tr-TR" sz="1800" dirty="0">
                <a:solidFill>
                  <a:schemeClr val="bg1"/>
                </a:solidFill>
                <a:latin typeface="BentonSansTRUBol" pitchFamily="1" charset="-94"/>
                <a:ea typeface="ヒラギノ角ゴ Pro W3" pitchFamily="1" charset="-128"/>
              </a:rPr>
              <a:t/>
            </a:r>
            <a:br>
              <a:rPr lang="en-US" altLang="tr-TR" sz="1800" dirty="0">
                <a:solidFill>
                  <a:schemeClr val="bg1"/>
                </a:solidFill>
                <a:latin typeface="BentonSansTRUBol" pitchFamily="1" charset="-94"/>
                <a:ea typeface="ヒラギノ角ゴ Pro W3" pitchFamily="1" charset="-128"/>
              </a:rPr>
            </a:br>
            <a:endParaRPr lang="en-US" altLang="tr-TR" sz="1800" dirty="0">
              <a:solidFill>
                <a:schemeClr val="bg1"/>
              </a:solidFill>
              <a:latin typeface="BentonSansTRUBol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 smtClean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 smtClean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 smtClean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 dirty="0" smtClean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2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DO</a:t>
            </a:r>
            <a:r>
              <a:rPr lang="tr-TR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Ç.DR. EMRE ALP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ODTÜ ÇEVRE MÜHENDİSLİĞİ BÖLÜMÜ</a:t>
            </a:r>
            <a:endParaRPr lang="en-US" altLang="tr-TR" sz="13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3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3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3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3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tr-TR" sz="13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Yönetimi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Genel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Müdürlüğü</a:t>
            </a:r>
            <a:endParaRPr lang="en-US" altLang="tr-TR" sz="13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Envanter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tr-TR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v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Araştirma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Dairesi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3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Başkanl</a:t>
            </a:r>
            <a:r>
              <a:rPr lang="tr-TR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ı</a:t>
            </a:r>
            <a:r>
              <a:rPr lang="en-US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ğ</a:t>
            </a:r>
            <a:r>
              <a:rPr lang="tr-TR" altLang="tr-TR" sz="13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ı</a:t>
            </a:r>
            <a:endParaRPr lang="en-US" altLang="tr-TR" sz="1300" dirty="0">
              <a:latin typeface="BentonSansTRUReg" pitchFamily="1" charset="-94"/>
              <a:ea typeface="ヒラギノ角ゴ Pro W3" pitchFamily="1" charset="-128"/>
            </a:endParaRPr>
          </a:p>
        </p:txBody>
      </p:sp>
      <p:pic>
        <p:nvPicPr>
          <p:cNvPr id="4" name="Picture 4" descr="kiliseipekyolukprsvearasnehri7"/>
          <p:cNvPicPr>
            <a:picLocks noChangeAspect="1" noChangeArrowheads="1"/>
          </p:cNvPicPr>
          <p:nvPr/>
        </p:nvPicPr>
        <p:blipFill rotWithShape="1">
          <a:blip r:embed="rId4" cstate="print"/>
          <a:srcRect r="50000"/>
          <a:stretch/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6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9144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i="1" dirty="0" smtClean="0"/>
              <a:t>Sistem Analizi: Nehirde Kirlilik Modellemesi: Sistem Prosesleri</a:t>
            </a:r>
            <a:endParaRPr lang="en-US" sz="28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90113" y="4324546"/>
            <a:ext cx="104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43295" y="3210112"/>
            <a:ext cx="1514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Adsorpsiyon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1000" y="990600"/>
            <a:ext cx="8305800" cy="4648200"/>
            <a:chOff x="381000" y="990600"/>
            <a:chExt cx="8305800" cy="4648200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990600"/>
              <a:ext cx="8305800" cy="4648200"/>
              <a:chOff x="381000" y="990600"/>
              <a:chExt cx="8305800" cy="4648200"/>
            </a:xfrm>
          </p:grpSpPr>
          <p:pic>
            <p:nvPicPr>
              <p:cNvPr id="19353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" y="990600"/>
                <a:ext cx="8305800" cy="464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396666" y="2057400"/>
                <a:ext cx="13682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Fotosentez   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85800" y="2362200"/>
                <a:ext cx="11635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Hidroliz     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34000" y="2971800"/>
                <a:ext cx="1924373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Askıda Katı Madde</a:t>
                </a:r>
              </a:p>
              <a:p>
                <a:endParaRPr lang="tr-TR" dirty="0"/>
              </a:p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47432" y="4000182"/>
                <a:ext cx="12063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Çökelme    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38400" y="1154668"/>
                <a:ext cx="16128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err="1" smtClean="0"/>
                  <a:t>Volatilizasyon</a:t>
                </a:r>
                <a:r>
                  <a:rPr lang="tr-TR" dirty="0" smtClean="0"/>
                  <a:t>   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52600" y="2981323"/>
                <a:ext cx="196061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Çözünmüş</a:t>
                </a:r>
              </a:p>
              <a:p>
                <a:r>
                  <a:rPr lang="tr-TR" dirty="0" smtClean="0"/>
                  <a:t>Kirlilik Parametresi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30506" y="4537589"/>
                <a:ext cx="132446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Difüzyon      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65740" y="3765405"/>
                <a:ext cx="15016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err="1" smtClean="0"/>
                  <a:t>Desorpsiyon</a:t>
                </a:r>
                <a:r>
                  <a:rPr lang="tr-TR" dirty="0" smtClean="0"/>
                  <a:t>   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5800" y="4134737"/>
                <a:ext cx="19010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err="1" smtClean="0"/>
                  <a:t>Biyodegdradasyon</a:t>
                </a:r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741374" y="3199739"/>
              <a:ext cx="13397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err="1" smtClean="0"/>
                <a:t>Adsorpsiyon</a:t>
              </a:r>
              <a:endParaRPr lang="en-US" dirty="0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5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i="1" dirty="0" smtClean="0"/>
              <a:t>Sistem Analizi: Nehirde Kirlilik Modellemesi: Sistem Taşınım Prosesleri</a:t>
            </a:r>
            <a:endParaRPr lang="en-US" sz="28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90113" y="4324546"/>
            <a:ext cx="104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   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086600" cy="42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47800" y="2362200"/>
            <a:ext cx="2057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Adveksiyon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30557" y="3836627"/>
            <a:ext cx="20574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Dispersiyon, Difüzyon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2362199"/>
            <a:ext cx="2057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Adveksiyon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4105615"/>
            <a:ext cx="20574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Dispersiyon, Difüzyon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7381" y="1624987"/>
            <a:ext cx="20574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Girdiler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74105" y="3031884"/>
            <a:ext cx="15934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Çıktılar</a:t>
            </a:r>
            <a:endParaRPr lang="en-US" sz="24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15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2" name="Straight Connector 2"/>
          <p:cNvCxnSpPr>
            <a:cxnSpLocks noChangeShapeType="1"/>
          </p:cNvCxnSpPr>
          <p:nvPr/>
        </p:nvCxnSpPr>
        <p:spPr bwMode="auto">
          <a:xfrm>
            <a:off x="2843213" y="2565400"/>
            <a:ext cx="1223962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40" y="203065"/>
            <a:ext cx="7696200" cy="695325"/>
          </a:xfrm>
        </p:spPr>
        <p:txBody>
          <a:bodyPr>
            <a:noAutofit/>
          </a:bodyPr>
          <a:lstStyle/>
          <a:p>
            <a:pPr>
              <a:spcBef>
                <a:spcPts val="750"/>
              </a:spcBef>
            </a:pPr>
            <a:r>
              <a:rPr lang="tr-TR" sz="2800" b="1" i="1" dirty="0">
                <a:latin typeface="+mn-lt"/>
                <a:ea typeface="+mn-ea"/>
                <a:cs typeface="+mn-cs"/>
              </a:rPr>
              <a:t>Sistem Analizi: Nehirde Kirlilik Modellemesi: </a:t>
            </a:r>
            <a:r>
              <a:rPr lang="tr-TR" sz="2800" b="1" i="1" dirty="0" smtClean="0">
                <a:latin typeface="+mn-lt"/>
                <a:ea typeface="+mn-ea"/>
                <a:cs typeface="+mn-cs"/>
              </a:rPr>
              <a:t>Kütle Dengesi</a:t>
            </a:r>
            <a:endParaRPr lang="en-US" sz="2800" b="1" i="1" dirty="0"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898390"/>
            <a:ext cx="8336179" cy="3276600"/>
            <a:chOff x="629976" y="1600201"/>
            <a:chExt cx="8336179" cy="3276600"/>
          </a:xfrm>
        </p:grpSpPr>
        <p:pic>
          <p:nvPicPr>
            <p:cNvPr id="6042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42"/>
            <a:stretch/>
          </p:blipFill>
          <p:spPr bwMode="auto">
            <a:xfrm>
              <a:off x="685800" y="1600201"/>
              <a:ext cx="7735888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52600" y="3053835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-</a:t>
              </a:r>
              <a:r>
                <a:rPr lang="tr-TR" dirty="0" err="1" smtClean="0"/>
                <a:t>D</a:t>
              </a:r>
              <a:r>
                <a:rPr lang="tr-TR" i="1" dirty="0" err="1" smtClean="0"/>
                <a:t>dC</a:t>
              </a:r>
              <a:r>
                <a:rPr lang="en-US" i="1" dirty="0" smtClean="0"/>
                <a:t>/dx</a:t>
              </a:r>
              <a:endParaRPr lang="en-US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3053835"/>
              <a:ext cx="22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-</a:t>
              </a:r>
              <a:r>
                <a:rPr lang="tr-TR" dirty="0" err="1" smtClean="0"/>
                <a:t>D</a:t>
              </a:r>
              <a:r>
                <a:rPr lang="tr-TR" i="1" dirty="0" err="1" smtClean="0"/>
                <a:t>dC</a:t>
              </a:r>
              <a:r>
                <a:rPr lang="en-US" i="1" dirty="0" smtClean="0"/>
                <a:t>/dx + </a:t>
              </a:r>
              <a:r>
                <a:rPr lang="en-US" i="1" dirty="0" smtClean="0">
                  <a:sym typeface="Symbol" panose="05050102010706020507" pitchFamily="18" charset="2"/>
                </a:rPr>
                <a:t>(</a:t>
              </a:r>
              <a:r>
                <a:rPr lang="tr-TR" dirty="0"/>
                <a:t>-</a:t>
              </a:r>
              <a:r>
                <a:rPr lang="tr-TR" dirty="0" err="1"/>
                <a:t>D</a:t>
              </a:r>
              <a:r>
                <a:rPr lang="tr-TR" i="1" dirty="0" err="1"/>
                <a:t>dC</a:t>
              </a:r>
              <a:r>
                <a:rPr lang="en-US" i="1" dirty="0"/>
                <a:t>/dx </a:t>
              </a:r>
              <a:r>
                <a:rPr lang="en-US" i="1" dirty="0" smtClean="0"/>
                <a:t>)</a:t>
              </a:r>
              <a:endParaRPr lang="en-US" i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62000" y="2645331"/>
              <a:ext cx="1246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Adveks</a:t>
              </a:r>
              <a:r>
                <a:rPr lang="tr-TR" dirty="0" smtClean="0"/>
                <a:t>iyon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976" y="2976235"/>
              <a:ext cx="12712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Dispersiyon</a:t>
              </a:r>
            </a:p>
            <a:p>
              <a:r>
                <a:rPr lang="tr-TR" dirty="0" smtClean="0"/>
                <a:t>Difüzyon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2421493"/>
              <a:ext cx="1246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Adveks</a:t>
              </a:r>
              <a:r>
                <a:rPr lang="tr-TR" dirty="0" smtClean="0"/>
                <a:t>iyon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50443" y="3288951"/>
              <a:ext cx="12712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Dispersiyon</a:t>
              </a:r>
            </a:p>
            <a:p>
              <a:r>
                <a:rPr lang="tr-TR" dirty="0" smtClean="0"/>
                <a:t>Difüzyon</a:t>
              </a:r>
              <a:endParaRPr lang="en-US" dirty="0"/>
            </a:p>
          </p:txBody>
        </p:sp>
      </p:grp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279404"/>
              </p:ext>
            </p:extLst>
          </p:nvPr>
        </p:nvGraphicFramePr>
        <p:xfrm>
          <a:off x="279301" y="3935375"/>
          <a:ext cx="3160596" cy="72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4" imgW="2070100" imgH="393700" progId="Equation.3">
                  <p:embed/>
                </p:oleObj>
              </mc:Choice>
              <mc:Fallback>
                <p:oleObj name="Equation" r:id="rId4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01" y="3935375"/>
                        <a:ext cx="3160596" cy="722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760837"/>
              </p:ext>
            </p:extLst>
          </p:nvPr>
        </p:nvGraphicFramePr>
        <p:xfrm>
          <a:off x="249280" y="4658202"/>
          <a:ext cx="1469504" cy="44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6" imgW="761669" imgH="228501" progId="Equation.3">
                  <p:embed/>
                </p:oleObj>
              </mc:Choice>
              <mc:Fallback>
                <p:oleObj name="Equation" r:id="rId6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80" y="4658202"/>
                        <a:ext cx="1469504" cy="440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77978"/>
              </p:ext>
            </p:extLst>
          </p:nvPr>
        </p:nvGraphicFramePr>
        <p:xfrm>
          <a:off x="214062" y="5220120"/>
          <a:ext cx="1843338" cy="67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8" imgW="977476" imgH="393529" progId="Equation.3">
                  <p:embed/>
                </p:oleObj>
              </mc:Choice>
              <mc:Fallback>
                <p:oleObj name="Equation" r:id="rId8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62" y="5220120"/>
                        <a:ext cx="1843338" cy="672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845606"/>
              </p:ext>
            </p:extLst>
          </p:nvPr>
        </p:nvGraphicFramePr>
        <p:xfrm>
          <a:off x="4552950" y="4429125"/>
          <a:ext cx="41243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0" imgW="1765080" imgH="419040" progId="Equation.3">
                  <p:embed/>
                </p:oleObj>
              </mc:Choice>
              <mc:Fallback>
                <p:oleObj name="Equation" r:id="rId10" imgW="1765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4429125"/>
                        <a:ext cx="41243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0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Su Kalitesi Modelleme Aşamaları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50288" cy="4495800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82" y="457200"/>
            <a:ext cx="9063318" cy="5486400"/>
            <a:chOff x="0" y="685800"/>
            <a:chExt cx="9144000" cy="6172200"/>
          </a:xfrm>
        </p:grpSpPr>
        <p:pic>
          <p:nvPicPr>
            <p:cNvPr id="280580" name="Picture 2" descr="picture"/>
            <p:cNvPicPr preferRelativeResize="0">
              <a:picLocks noChangeArrowheads="1"/>
            </p:cNvPicPr>
            <p:nvPr/>
          </p:nvPicPr>
          <p:blipFill>
            <a:blip r:embed="rId3" cstate="print"/>
            <a:srcRect r="10124" b="10580"/>
            <a:stretch>
              <a:fillRect/>
            </a:stretch>
          </p:blipFill>
          <p:spPr bwMode="auto">
            <a:xfrm>
              <a:off x="0" y="685800"/>
              <a:ext cx="9144000" cy="6172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grpSp>
          <p:nvGrpSpPr>
            <p:cNvPr id="2" name="Group 35"/>
            <p:cNvGrpSpPr/>
            <p:nvPr/>
          </p:nvGrpSpPr>
          <p:grpSpPr>
            <a:xfrm>
              <a:off x="228600" y="762000"/>
              <a:ext cx="8915400" cy="6096000"/>
              <a:chOff x="228600" y="762000"/>
              <a:chExt cx="8915400" cy="6096000"/>
            </a:xfrm>
          </p:grpSpPr>
          <p:sp>
            <p:nvSpPr>
              <p:cNvPr id="5" name="Flowchart: Alternate Process 4"/>
              <p:cNvSpPr/>
              <p:nvPr/>
            </p:nvSpPr>
            <p:spPr>
              <a:xfrm>
                <a:off x="2209800" y="1219200"/>
                <a:ext cx="14478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Problemin Tanımlanması</a:t>
                </a:r>
                <a:endParaRPr lang="tr-TR" sz="1400" dirty="0"/>
              </a:p>
            </p:txBody>
          </p:sp>
          <p:sp>
            <p:nvSpPr>
              <p:cNvPr id="6" name="Flowchart: Alternate Process 5"/>
              <p:cNvSpPr/>
              <p:nvPr/>
            </p:nvSpPr>
            <p:spPr>
              <a:xfrm>
                <a:off x="5638800" y="762000"/>
                <a:ext cx="35052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Amaçları, Seçenekleri, Kısıtlamalar</a:t>
                </a:r>
                <a:endParaRPr lang="tr-TR" sz="1400" dirty="0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6172200" y="12954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Verilerin Toplanması</a:t>
                </a:r>
                <a:endParaRPr lang="tr-TR" sz="1400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6629400" y="2209800"/>
                <a:ext cx="13716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Terori</a:t>
                </a:r>
                <a:endParaRPr lang="tr-TR" sz="1400" dirty="0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3429000" y="22860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Teorik Kurgu</a:t>
                </a:r>
                <a:endParaRPr lang="tr-TR" sz="1400" dirty="0"/>
              </a:p>
            </p:txBody>
          </p:sp>
          <p:sp>
            <p:nvSpPr>
              <p:cNvPr id="11" name="Flowchart: Alternate Process 10"/>
              <p:cNvSpPr/>
              <p:nvPr/>
            </p:nvSpPr>
            <p:spPr>
              <a:xfrm>
                <a:off x="3429000" y="28194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Sayısal Model</a:t>
                </a:r>
                <a:endParaRPr lang="tr-TR" sz="1400" dirty="0"/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990600" y="2590800"/>
                <a:ext cx="12954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Model</a:t>
                </a:r>
                <a:endParaRPr lang="tr-TR" sz="1400" dirty="0"/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2133600" y="3886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Ön Uygulama</a:t>
                </a:r>
                <a:endParaRPr lang="tr-TR" sz="1400" dirty="0"/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2133600" y="44196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Kalibrasyon</a:t>
                </a:r>
                <a:endParaRPr lang="tr-TR" sz="1400" dirty="0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2133600" y="48768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Doğrulama</a:t>
                </a:r>
                <a:endParaRPr lang="tr-TR" sz="1400" dirty="0"/>
              </a:p>
            </p:txBody>
          </p:sp>
          <p:sp>
            <p:nvSpPr>
              <p:cNvPr id="17" name="Flowchart: Alternate Process 16"/>
              <p:cNvSpPr/>
              <p:nvPr/>
            </p:nvSpPr>
            <p:spPr>
              <a:xfrm>
                <a:off x="2133600" y="5257800"/>
                <a:ext cx="14478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Seçenekleri</a:t>
                </a:r>
                <a:endParaRPr lang="tr-TR" sz="1400" dirty="0"/>
              </a:p>
            </p:txBody>
          </p:sp>
          <p:sp>
            <p:nvSpPr>
              <p:cNvPr id="18" name="Flowchart: Alternate Process 17"/>
              <p:cNvSpPr/>
              <p:nvPr/>
            </p:nvSpPr>
            <p:spPr>
              <a:xfrm>
                <a:off x="2057400" y="6019800"/>
                <a:ext cx="11430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Denetim</a:t>
                </a:r>
                <a:endParaRPr lang="tr-TR" sz="1400" dirty="0"/>
              </a:p>
            </p:txBody>
          </p:sp>
          <p:sp>
            <p:nvSpPr>
              <p:cNvPr id="19" name="Flowchart: Alternate Process 18"/>
              <p:cNvSpPr/>
              <p:nvPr/>
            </p:nvSpPr>
            <p:spPr>
              <a:xfrm>
                <a:off x="2133600" y="6629400"/>
                <a:ext cx="12954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Proses</a:t>
                </a:r>
                <a:endParaRPr lang="tr-TR" sz="1400" dirty="0"/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6477000" y="6629400"/>
                <a:ext cx="17526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Bilgi, veriler</a:t>
                </a:r>
                <a:endParaRPr lang="tr-TR" sz="1400" dirty="0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6553200" y="42672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6629400" y="48006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6553200" y="6096000"/>
                <a:ext cx="1981200" cy="3048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4" name="Flowchart: Alternate Process 23"/>
              <p:cNvSpPr/>
              <p:nvPr/>
            </p:nvSpPr>
            <p:spPr>
              <a:xfrm>
                <a:off x="4038600" y="55626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Seçeneklerin gerçek hayata geçirilmesi</a:t>
                </a:r>
                <a:endParaRPr lang="tr-TR" sz="1400" dirty="0"/>
              </a:p>
            </p:txBody>
          </p:sp>
          <p:sp>
            <p:nvSpPr>
              <p:cNvPr id="25" name="Flowchart: Alternate Process 24"/>
              <p:cNvSpPr/>
              <p:nvPr/>
            </p:nvSpPr>
            <p:spPr>
              <a:xfrm>
                <a:off x="3429000" y="6172200"/>
                <a:ext cx="10668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Ölçülmüş Su Kalitesi</a:t>
                </a:r>
                <a:endParaRPr lang="tr-TR" sz="1200" dirty="0"/>
              </a:p>
            </p:txBody>
          </p:sp>
          <p:sp>
            <p:nvSpPr>
              <p:cNvPr id="26" name="Flowchart: Alternate Process 25"/>
              <p:cNvSpPr/>
              <p:nvPr/>
            </p:nvSpPr>
            <p:spPr>
              <a:xfrm>
                <a:off x="685800" y="41910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edilmemiş model</a:t>
                </a:r>
                <a:endParaRPr lang="tr-TR" sz="1200" dirty="0"/>
              </a:p>
            </p:txBody>
          </p:sp>
          <p:sp>
            <p:nvSpPr>
              <p:cNvPr id="27" name="Flowchart: Alternate Process 26"/>
              <p:cNvSpPr/>
              <p:nvPr/>
            </p:nvSpPr>
            <p:spPr>
              <a:xfrm>
                <a:off x="533400" y="46482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model</a:t>
                </a:r>
                <a:endParaRPr lang="tr-TR" sz="1200" dirty="0"/>
              </a:p>
            </p:txBody>
          </p:sp>
          <p:sp>
            <p:nvSpPr>
              <p:cNvPr id="28" name="Flowchart: Alternate Process 27"/>
              <p:cNvSpPr/>
              <p:nvPr/>
            </p:nvSpPr>
            <p:spPr>
              <a:xfrm>
                <a:off x="228600" y="5105400"/>
                <a:ext cx="1828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Doğrulanmış model</a:t>
                </a:r>
                <a:endParaRPr lang="tr-TR" sz="1200" dirty="0"/>
              </a:p>
            </p:txBody>
          </p:sp>
          <p:sp>
            <p:nvSpPr>
              <p:cNvPr id="29" name="Flowchart: Alternate Process 28"/>
              <p:cNvSpPr/>
              <p:nvPr/>
            </p:nvSpPr>
            <p:spPr>
              <a:xfrm>
                <a:off x="838200" y="1981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Model Seçimi</a:t>
                </a:r>
                <a:endParaRPr lang="tr-TR" sz="1400" dirty="0"/>
              </a:p>
            </p:txBody>
          </p:sp>
          <p:sp>
            <p:nvSpPr>
              <p:cNvPr id="30" name="Flowchart: Alternate Process 29"/>
              <p:cNvSpPr/>
              <p:nvPr/>
            </p:nvSpPr>
            <p:spPr>
              <a:xfrm>
                <a:off x="762000" y="3581400"/>
                <a:ext cx="1828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Bilgisayar Modeli</a:t>
                </a:r>
                <a:endParaRPr lang="tr-TR" sz="1400" dirty="0"/>
              </a:p>
            </p:txBody>
          </p:sp>
          <p:sp>
            <p:nvSpPr>
              <p:cNvPr id="31" name="Flowchart: Alternate Process 30"/>
              <p:cNvSpPr/>
              <p:nvPr/>
            </p:nvSpPr>
            <p:spPr>
              <a:xfrm>
                <a:off x="3810000" y="3124200"/>
                <a:ext cx="17526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Geliştirilen Model</a:t>
                </a:r>
                <a:endParaRPr lang="tr-TR" sz="1200" dirty="0"/>
              </a:p>
            </p:txBody>
          </p:sp>
          <p:sp>
            <p:nvSpPr>
              <p:cNvPr id="32" name="Flowchart: Alternate Process 31"/>
              <p:cNvSpPr/>
              <p:nvPr/>
            </p:nvSpPr>
            <p:spPr>
              <a:xfrm>
                <a:off x="381000" y="5715000"/>
                <a:ext cx="22860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Tahmin edilen Su Kalitesi</a:t>
                </a:r>
                <a:endParaRPr lang="tr-TR" sz="1200" dirty="0"/>
              </a:p>
            </p:txBody>
          </p:sp>
          <p:sp>
            <p:nvSpPr>
              <p:cNvPr id="33" name="Flowchart: Alternate Process 32"/>
              <p:cNvSpPr/>
              <p:nvPr/>
            </p:nvSpPr>
            <p:spPr>
              <a:xfrm>
                <a:off x="4267200" y="2590800"/>
                <a:ext cx="1066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Denklemler</a:t>
                </a:r>
                <a:endParaRPr lang="tr-TR" sz="1200" dirty="0"/>
              </a:p>
            </p:txBody>
          </p:sp>
          <p:sp>
            <p:nvSpPr>
              <p:cNvPr id="13" name="Flowchart: Alternate Process 12"/>
              <p:cNvSpPr/>
              <p:nvPr/>
            </p:nvSpPr>
            <p:spPr>
              <a:xfrm>
                <a:off x="457200" y="1600200"/>
                <a:ext cx="1676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Kısa Çözümler</a:t>
                </a:r>
                <a:endParaRPr lang="tr-TR" sz="1400" dirty="0"/>
              </a:p>
            </p:txBody>
          </p:sp>
        </p:grpSp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50"/>
            <a:ext cx="7886700" cy="1325563"/>
          </a:xfrm>
        </p:spPr>
        <p:txBody>
          <a:bodyPr>
            <a:normAutofit/>
          </a:bodyPr>
          <a:lstStyle/>
          <a:p>
            <a:r>
              <a:rPr lang="tr-TR" b="1" dirty="0" smtClean="0"/>
              <a:t>Su Kalitesi Modelleme Aşamaları</a:t>
            </a:r>
            <a:endParaRPr lang="en-US" b="1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497888" cy="4876800"/>
          </a:xfrm>
        </p:spPr>
        <p:txBody>
          <a:bodyPr>
            <a:noAutofit/>
          </a:bodyPr>
          <a:lstStyle/>
          <a:p>
            <a:r>
              <a:rPr lang="tr-TR" sz="2600" dirty="0" smtClean="0"/>
              <a:t>Ön Uygulama</a:t>
            </a:r>
            <a:endParaRPr lang="en-US" sz="2600" dirty="0"/>
          </a:p>
          <a:p>
            <a:pPr lvl="1"/>
            <a:r>
              <a:rPr lang="tr-TR" sz="2600" dirty="0" smtClean="0"/>
              <a:t>Hassaslık Analizleri</a:t>
            </a:r>
            <a:endParaRPr lang="en-US" sz="2600" dirty="0"/>
          </a:p>
          <a:p>
            <a:r>
              <a:rPr lang="tr-TR" sz="2600" dirty="0" smtClean="0"/>
              <a:t>Kalibrasyon</a:t>
            </a:r>
            <a:endParaRPr lang="en-US" sz="2600" dirty="0"/>
          </a:p>
          <a:p>
            <a:pPr lvl="1"/>
            <a:r>
              <a:rPr lang="tr-TR" sz="2600" dirty="0" smtClean="0"/>
              <a:t>Modele girilecek bilgiler</a:t>
            </a:r>
            <a:endParaRPr lang="en-US" sz="2600" dirty="0"/>
          </a:p>
          <a:p>
            <a:pPr lvl="2"/>
            <a:r>
              <a:rPr lang="tr-TR" sz="2600" dirty="0" smtClean="0"/>
              <a:t>Zorlayıcı Fonksiyonlar</a:t>
            </a:r>
            <a:endParaRPr lang="en-US" sz="2600" dirty="0"/>
          </a:p>
          <a:p>
            <a:pPr lvl="3"/>
            <a:r>
              <a:rPr lang="tr-TR" sz="2600" dirty="0" smtClean="0"/>
              <a:t>Sınır Şartları ve Yğkleri</a:t>
            </a:r>
            <a:endParaRPr lang="en-US" sz="2600" dirty="0"/>
          </a:p>
          <a:p>
            <a:pPr lvl="3"/>
            <a:r>
              <a:rPr lang="tr-TR" sz="2600" dirty="0" smtClean="0"/>
              <a:t>Başlangıç Durumu</a:t>
            </a:r>
            <a:endParaRPr lang="en-US" sz="2600" dirty="0"/>
          </a:p>
          <a:p>
            <a:pPr lvl="3"/>
            <a:r>
              <a:rPr lang="tr-TR" sz="2600" dirty="0" smtClean="0"/>
              <a:t>Fiziksel</a:t>
            </a:r>
            <a:endParaRPr lang="en-US" sz="2600" dirty="0"/>
          </a:p>
          <a:p>
            <a:pPr lvl="2"/>
            <a:r>
              <a:rPr lang="tr-TR" sz="2600" dirty="0" smtClean="0"/>
              <a:t>Kalibrasyon Parametreleri</a:t>
            </a:r>
            <a:endParaRPr lang="en-US" sz="2600" dirty="0"/>
          </a:p>
          <a:p>
            <a:pPr lvl="3"/>
            <a:r>
              <a:rPr lang="tr-TR" sz="2600" dirty="0" smtClean="0"/>
              <a:t>Kinetik değerler</a:t>
            </a:r>
            <a:endParaRPr lang="en-US" sz="2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000" t="23333" r="21250" b="8889"/>
          <a:stretch>
            <a:fillRect/>
          </a:stretch>
        </p:blipFill>
        <p:spPr bwMode="auto">
          <a:xfrm>
            <a:off x="106536" y="0"/>
            <a:ext cx="426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375" t="21111" r="53750" b="13333"/>
          <a:stretch>
            <a:fillRect/>
          </a:stretch>
        </p:blipFill>
        <p:spPr bwMode="auto">
          <a:xfrm>
            <a:off x="3886200" y="0"/>
            <a:ext cx="5257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020762"/>
          </a:xfrm>
        </p:spPr>
        <p:txBody>
          <a:bodyPr/>
          <a:lstStyle/>
          <a:p>
            <a:r>
              <a:rPr lang="en-US" b="1" dirty="0"/>
              <a:t>Model </a:t>
            </a:r>
            <a:r>
              <a:rPr lang="tr-TR" b="1" dirty="0" smtClean="0"/>
              <a:t>Hassasiyeti</a:t>
            </a:r>
            <a:endParaRPr lang="en-US" b="1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50288" cy="5334000"/>
          </a:xfrm>
        </p:spPr>
        <p:txBody>
          <a:bodyPr>
            <a:normAutofit/>
          </a:bodyPr>
          <a:lstStyle/>
          <a:p>
            <a:r>
              <a:rPr lang="tr-TR" sz="2600" dirty="0" smtClean="0"/>
              <a:t>Parametre Değişimleri</a:t>
            </a:r>
            <a:endParaRPr lang="en-US" sz="2600" dirty="0"/>
          </a:p>
          <a:p>
            <a:pPr lvl="1"/>
            <a:r>
              <a:rPr lang="tr-TR" sz="2600" dirty="0" smtClean="0"/>
              <a:t>Parametrelerden bir tanesi sabit tutulurken diğerinin değiştirilmesi</a:t>
            </a:r>
            <a:endParaRPr lang="en-US" sz="2600" dirty="0"/>
          </a:p>
          <a:p>
            <a:pPr lvl="1"/>
            <a:r>
              <a:rPr lang="tr-TR" sz="2600" dirty="0" smtClean="0"/>
              <a:t>Yüzde değişikliğe göre modelin hangi parametreler için hassas olduğunun belirlenmesi</a:t>
            </a:r>
            <a:endParaRPr lang="en-US" sz="2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</a:t>
            </a:r>
            <a:r>
              <a:rPr lang="tr-TR" b="1" dirty="0" smtClean="0"/>
              <a:t>Hassasiyeti</a:t>
            </a:r>
            <a:endParaRPr lang="en-US" b="1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50288" cy="5257800"/>
          </a:xfrm>
        </p:spPr>
        <p:txBody>
          <a:bodyPr/>
          <a:lstStyle/>
          <a:p>
            <a:r>
              <a:rPr lang="tr-TR" sz="2800" dirty="0" smtClean="0"/>
              <a:t>Birinci-derece</a:t>
            </a:r>
            <a:r>
              <a:rPr lang="en-US" sz="2800" dirty="0" smtClean="0"/>
              <a:t> </a:t>
            </a:r>
            <a:r>
              <a:rPr lang="tr-TR" sz="2800" dirty="0" smtClean="0"/>
              <a:t>Hassasiyet Analizi</a:t>
            </a:r>
            <a:endParaRPr lang="en-US" sz="2800" dirty="0"/>
          </a:p>
          <a:p>
            <a:pPr lvl="1"/>
            <a:r>
              <a:rPr lang="tr-TR" sz="2400" dirty="0" smtClean="0"/>
              <a:t>Sistem değişkenlerinin birinci derece türevleri</a:t>
            </a:r>
            <a:endParaRPr lang="en-US" sz="2400" dirty="0"/>
          </a:p>
          <a:p>
            <a:r>
              <a:rPr lang="tr-TR" sz="2800" dirty="0" smtClean="0"/>
              <a:t>Monte Carlo Analizi</a:t>
            </a:r>
            <a:endParaRPr lang="en-US" sz="2800" dirty="0"/>
          </a:p>
          <a:p>
            <a:pPr lvl="1"/>
            <a:r>
              <a:rPr lang="tr-TR" sz="2400" dirty="0" smtClean="0"/>
              <a:t>Parametreler dağılım tğrlerine göre karakterize edilir</a:t>
            </a:r>
            <a:endParaRPr lang="en-US" sz="2400" dirty="0"/>
          </a:p>
          <a:p>
            <a:pPr lvl="1"/>
            <a:r>
              <a:rPr lang="tr-TR" sz="2400" dirty="0" smtClean="0"/>
              <a:t>Rastgele sayılar türetilir</a:t>
            </a:r>
            <a:endParaRPr lang="en-US" sz="2400" dirty="0"/>
          </a:p>
          <a:p>
            <a:pPr lvl="1"/>
            <a:r>
              <a:rPr lang="tr-TR" sz="2400" dirty="0" smtClean="0"/>
              <a:t>Her türetilen sayı için modle çıktısı elde edilir</a:t>
            </a:r>
            <a:endParaRPr lang="en-US" sz="2400" dirty="0"/>
          </a:p>
          <a:p>
            <a:pPr lvl="1"/>
            <a:r>
              <a:rPr lang="tr-TR" sz="2400" dirty="0" smtClean="0"/>
              <a:t>Çıktılar da istatistiksel dağılım olarak ifade edilir</a:t>
            </a:r>
            <a:endParaRPr lang="en-US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304800" y="152400"/>
            <a:ext cx="8382000" cy="5791200"/>
            <a:chOff x="0" y="0"/>
            <a:chExt cx="9144000" cy="6858000"/>
          </a:xfrm>
        </p:grpSpPr>
        <p:pic>
          <p:nvPicPr>
            <p:cNvPr id="287748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20000" contrast="30000"/>
            </a:blip>
            <a:srcRect t="9486" r="226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86200" y="1981200"/>
              <a:ext cx="4114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Parametre Değişim</a:t>
              </a:r>
              <a:r>
                <a:rPr lang="en-US" dirty="0" err="1" smtClean="0"/>
                <a:t>ler</a:t>
              </a:r>
              <a:r>
                <a:rPr lang="tr-TR" dirty="0" smtClean="0"/>
                <a:t>i</a:t>
              </a:r>
              <a:endParaRPr lang="tr-T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2400" y="3886200"/>
              <a:ext cx="4114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Birinci derece Analizi</a:t>
              </a:r>
              <a:endParaRPr lang="tr-T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38600" y="6400800"/>
              <a:ext cx="4114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Monte Carlo Analizi</a:t>
              </a:r>
              <a:endParaRPr lang="tr-TR" dirty="0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765"/>
            <a:ext cx="7886700" cy="1325563"/>
          </a:xfrm>
        </p:spPr>
        <p:txBody>
          <a:bodyPr/>
          <a:lstStyle/>
          <a:p>
            <a:r>
              <a:rPr lang="en-US" b="1" dirty="0"/>
              <a:t>Monte Carlo </a:t>
            </a:r>
            <a:r>
              <a:rPr lang="tr-TR" b="1" dirty="0" smtClean="0"/>
              <a:t>Simülasyonu</a:t>
            </a:r>
            <a:endParaRPr lang="tr-TR" b="1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1328"/>
            <a:ext cx="8686800" cy="4919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sz="3000" dirty="0" smtClean="0">
                <a:latin typeface="Tahoma" pitchFamily="34" charset="0"/>
              </a:rPr>
              <a:t>Hassasiyet ve belirsizlik analizlerinde kullanılır</a:t>
            </a:r>
            <a:endParaRPr lang="en-US" sz="30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Tahoma" pitchFamily="34" charset="0"/>
              </a:rPr>
              <a:t>Monte Carlo </a:t>
            </a:r>
            <a:r>
              <a:rPr lang="tr-TR" sz="3000" dirty="0" smtClean="0">
                <a:latin typeface="Tahoma" pitchFamily="34" charset="0"/>
              </a:rPr>
              <a:t>simülasyonu bir aktivite, plan ve proses ile ilgili belirsizliğin derecesinin belirlenmesinde kullanılır</a:t>
            </a:r>
            <a:r>
              <a:rPr lang="en-US" sz="3000" dirty="0" smtClean="0">
                <a:latin typeface="Tahoma" pitchFamily="34" charset="0"/>
              </a:rPr>
              <a:t>.</a:t>
            </a:r>
            <a:r>
              <a:rPr lang="en-US" sz="3000" dirty="0">
                <a:latin typeface="Tahoma" pitchFamily="34" charset="0"/>
              </a:rPr>
              <a:t>  </a:t>
            </a:r>
          </a:p>
          <a:p>
            <a:pPr>
              <a:lnSpc>
                <a:spcPct val="90000"/>
              </a:lnSpc>
            </a:pPr>
            <a:r>
              <a:rPr lang="tr-TR" sz="3000" dirty="0" smtClean="0">
                <a:latin typeface="Tahoma" pitchFamily="34" charset="0"/>
              </a:rPr>
              <a:t>Problem çözümü : rastgele sayılar</a:t>
            </a:r>
            <a:r>
              <a:rPr lang="en-US" sz="3000" dirty="0" smtClean="0">
                <a:latin typeface="Tahoma" pitchFamily="34" charset="0"/>
              </a:rPr>
              <a:t> </a:t>
            </a:r>
            <a:r>
              <a:rPr lang="tr-TR" sz="3000" dirty="0" smtClean="0">
                <a:latin typeface="Tahoma" pitchFamily="34" charset="0"/>
              </a:rPr>
              <a:t>ve olasılık içerir</a:t>
            </a:r>
            <a:r>
              <a:rPr lang="en-US" sz="3000" dirty="0" smtClean="0">
                <a:latin typeface="Tahoma" pitchFamily="34" charset="0"/>
              </a:rPr>
              <a:t>. </a:t>
            </a:r>
            <a:endParaRPr lang="en-US" sz="30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3000" dirty="0" smtClean="0">
                <a:latin typeface="Tahoma" pitchFamily="34" charset="0"/>
              </a:rPr>
              <a:t>Modelin rastgele sayıların tekrarlarıyla elde edilen çıktılarına dayanmaktadır</a:t>
            </a:r>
            <a:endParaRPr lang="en-US" sz="30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Tahoma" pitchFamily="34" charset="0"/>
              </a:rPr>
              <a:t>Y = f(x)</a:t>
            </a:r>
          </a:p>
          <a:p>
            <a:pPr lvl="2">
              <a:lnSpc>
                <a:spcPct val="90000"/>
              </a:lnSpc>
            </a:pPr>
            <a:r>
              <a:rPr lang="tr-TR" sz="3000" dirty="0" smtClean="0">
                <a:latin typeface="Tahoma" pitchFamily="34" charset="0"/>
              </a:rPr>
              <a:t>X deki değişimler Y’ye aktarılır</a:t>
            </a:r>
            <a:endParaRPr lang="en-US" sz="3000" dirty="0">
              <a:latin typeface="Tahoma" pitchFamily="34" charset="0"/>
            </a:endParaRPr>
          </a:p>
          <a:p>
            <a:pPr lvl="2">
              <a:lnSpc>
                <a:spcPct val="90000"/>
              </a:lnSpc>
            </a:pPr>
            <a:r>
              <a:rPr lang="tr-TR" sz="3000" dirty="0" smtClean="0">
                <a:latin typeface="Tahoma" pitchFamily="34" charset="0"/>
              </a:rPr>
              <a:t>X olasılık yoğunluğu fonksiyonu şeklinde ifade edilir</a:t>
            </a:r>
            <a:endParaRPr lang="en-US" sz="3000" dirty="0">
              <a:latin typeface="Tahoma" pitchFamily="34" charset="0"/>
            </a:endParaRPr>
          </a:p>
          <a:p>
            <a:pPr lvl="2">
              <a:lnSpc>
                <a:spcPct val="90000"/>
              </a:lnSpc>
            </a:pPr>
            <a:r>
              <a:rPr lang="tr-TR" sz="3000" dirty="0" smtClean="0">
                <a:latin typeface="Tahoma" pitchFamily="34" charset="0"/>
              </a:rPr>
              <a:t>Bu işlem defalarca tekrar edilerek Y’de istatistiksel dağılım şeklinde ifade edilir</a:t>
            </a:r>
            <a:endParaRPr lang="en-US" sz="3000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100" dirty="0">
              <a:latin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tr-TR" dirty="0" smtClean="0"/>
              <a:t>Su Kalitesi Modelleme Aşamaları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159000" y="1281728"/>
            <a:ext cx="8650288" cy="4495800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609600"/>
            <a:ext cx="8763000" cy="5410200"/>
            <a:chOff x="0" y="685800"/>
            <a:chExt cx="9144000" cy="6172200"/>
          </a:xfrm>
        </p:grpSpPr>
        <p:pic>
          <p:nvPicPr>
            <p:cNvPr id="280580" name="Picture 2" descr="picture"/>
            <p:cNvPicPr preferRelativeResize="0">
              <a:picLocks noChangeArrowheads="1"/>
            </p:cNvPicPr>
            <p:nvPr/>
          </p:nvPicPr>
          <p:blipFill>
            <a:blip r:embed="rId3" cstate="print"/>
            <a:srcRect r="10124" b="10580"/>
            <a:stretch>
              <a:fillRect/>
            </a:stretch>
          </p:blipFill>
          <p:spPr bwMode="auto">
            <a:xfrm>
              <a:off x="0" y="685800"/>
              <a:ext cx="9144000" cy="6172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grpSp>
          <p:nvGrpSpPr>
            <p:cNvPr id="36" name="Group 35"/>
            <p:cNvGrpSpPr/>
            <p:nvPr/>
          </p:nvGrpSpPr>
          <p:grpSpPr>
            <a:xfrm>
              <a:off x="228600" y="762000"/>
              <a:ext cx="8915400" cy="6096000"/>
              <a:chOff x="228600" y="762000"/>
              <a:chExt cx="8915400" cy="6096000"/>
            </a:xfrm>
          </p:grpSpPr>
          <p:sp>
            <p:nvSpPr>
              <p:cNvPr id="5" name="Flowchart: Alternate Process 4"/>
              <p:cNvSpPr/>
              <p:nvPr/>
            </p:nvSpPr>
            <p:spPr>
              <a:xfrm>
                <a:off x="2209800" y="1219200"/>
                <a:ext cx="14478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Problemin Tanımlanması</a:t>
                </a:r>
                <a:endParaRPr lang="tr-TR" sz="1400" dirty="0"/>
              </a:p>
            </p:txBody>
          </p:sp>
          <p:sp>
            <p:nvSpPr>
              <p:cNvPr id="6" name="Flowchart: Alternate Process 5"/>
              <p:cNvSpPr/>
              <p:nvPr/>
            </p:nvSpPr>
            <p:spPr>
              <a:xfrm>
                <a:off x="5638800" y="762000"/>
                <a:ext cx="35052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Amaçları, Seçenekleri, Kısıtlamalar</a:t>
                </a:r>
                <a:endParaRPr lang="tr-TR" sz="1400" dirty="0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6172200" y="12954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Verilerin Toplanması</a:t>
                </a:r>
                <a:endParaRPr lang="tr-TR" sz="1400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6629400" y="2209800"/>
                <a:ext cx="13716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Terori</a:t>
                </a:r>
                <a:endParaRPr lang="tr-TR" sz="1400" dirty="0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3429000" y="22860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Teorik Kurgu</a:t>
                </a:r>
                <a:endParaRPr lang="tr-TR" sz="1400" dirty="0"/>
              </a:p>
            </p:txBody>
          </p:sp>
          <p:sp>
            <p:nvSpPr>
              <p:cNvPr id="11" name="Flowchart: Alternate Process 10"/>
              <p:cNvSpPr/>
              <p:nvPr/>
            </p:nvSpPr>
            <p:spPr>
              <a:xfrm>
                <a:off x="3429000" y="28194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Sayısal Model</a:t>
                </a:r>
                <a:endParaRPr lang="tr-TR" sz="1400" dirty="0"/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990600" y="2590800"/>
                <a:ext cx="12954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Model</a:t>
                </a:r>
                <a:endParaRPr lang="tr-TR" sz="1400" dirty="0"/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2133600" y="3886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Ön Uygulama</a:t>
                </a:r>
                <a:endParaRPr lang="tr-TR" sz="1400" dirty="0"/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2133600" y="44196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Kalibrasyon</a:t>
                </a:r>
                <a:endParaRPr lang="tr-TR" sz="1400" dirty="0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2133600" y="48768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Doğrulama</a:t>
                </a:r>
                <a:endParaRPr lang="tr-TR" sz="1400" dirty="0"/>
              </a:p>
            </p:txBody>
          </p:sp>
          <p:sp>
            <p:nvSpPr>
              <p:cNvPr id="17" name="Flowchart: Alternate Process 16"/>
              <p:cNvSpPr/>
              <p:nvPr/>
            </p:nvSpPr>
            <p:spPr>
              <a:xfrm>
                <a:off x="2133600" y="5257800"/>
                <a:ext cx="14478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Seçenekleri</a:t>
                </a:r>
                <a:endParaRPr lang="tr-TR" sz="1400" dirty="0"/>
              </a:p>
            </p:txBody>
          </p:sp>
          <p:sp>
            <p:nvSpPr>
              <p:cNvPr id="18" name="Flowchart: Alternate Process 17"/>
              <p:cNvSpPr/>
              <p:nvPr/>
            </p:nvSpPr>
            <p:spPr>
              <a:xfrm>
                <a:off x="2057400" y="6019800"/>
                <a:ext cx="11430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Denetim</a:t>
                </a:r>
                <a:endParaRPr lang="tr-TR" sz="1400" dirty="0"/>
              </a:p>
            </p:txBody>
          </p:sp>
          <p:sp>
            <p:nvSpPr>
              <p:cNvPr id="19" name="Flowchart: Alternate Process 18"/>
              <p:cNvSpPr/>
              <p:nvPr/>
            </p:nvSpPr>
            <p:spPr>
              <a:xfrm>
                <a:off x="2133600" y="6629400"/>
                <a:ext cx="12954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Proses</a:t>
                </a:r>
                <a:endParaRPr lang="tr-TR" sz="1400" dirty="0"/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6477000" y="6629400"/>
                <a:ext cx="17526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Bilgi, veriler</a:t>
                </a:r>
                <a:endParaRPr lang="tr-TR" sz="1400" dirty="0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6553200" y="42672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6629400" y="48006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6553200" y="6096000"/>
                <a:ext cx="1981200" cy="3048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4" name="Flowchart: Alternate Process 23"/>
              <p:cNvSpPr/>
              <p:nvPr/>
            </p:nvSpPr>
            <p:spPr>
              <a:xfrm>
                <a:off x="4038600" y="55626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Seçeneklerin gerçek hayata geçirilmesi</a:t>
                </a:r>
                <a:endParaRPr lang="tr-TR" sz="1400" dirty="0"/>
              </a:p>
            </p:txBody>
          </p:sp>
          <p:sp>
            <p:nvSpPr>
              <p:cNvPr id="25" name="Flowchart: Alternate Process 24"/>
              <p:cNvSpPr/>
              <p:nvPr/>
            </p:nvSpPr>
            <p:spPr>
              <a:xfrm>
                <a:off x="3429000" y="6172200"/>
                <a:ext cx="10668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Ölçülmüş Su Kalitesi</a:t>
                </a:r>
                <a:endParaRPr lang="tr-TR" sz="1200" dirty="0"/>
              </a:p>
            </p:txBody>
          </p:sp>
          <p:sp>
            <p:nvSpPr>
              <p:cNvPr id="26" name="Flowchart: Alternate Process 25"/>
              <p:cNvSpPr/>
              <p:nvPr/>
            </p:nvSpPr>
            <p:spPr>
              <a:xfrm>
                <a:off x="685800" y="41910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edilmemiş model</a:t>
                </a:r>
                <a:endParaRPr lang="tr-TR" sz="1200" dirty="0"/>
              </a:p>
            </p:txBody>
          </p:sp>
          <p:sp>
            <p:nvSpPr>
              <p:cNvPr id="27" name="Flowchart: Alternate Process 26"/>
              <p:cNvSpPr/>
              <p:nvPr/>
            </p:nvSpPr>
            <p:spPr>
              <a:xfrm>
                <a:off x="533400" y="46482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model</a:t>
                </a:r>
                <a:endParaRPr lang="tr-TR" sz="1200" dirty="0"/>
              </a:p>
            </p:txBody>
          </p:sp>
          <p:sp>
            <p:nvSpPr>
              <p:cNvPr id="28" name="Flowchart: Alternate Process 27"/>
              <p:cNvSpPr/>
              <p:nvPr/>
            </p:nvSpPr>
            <p:spPr>
              <a:xfrm>
                <a:off x="228600" y="5105400"/>
                <a:ext cx="1828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Doğrulanmış model</a:t>
                </a:r>
                <a:endParaRPr lang="tr-TR" sz="1200" dirty="0"/>
              </a:p>
            </p:txBody>
          </p:sp>
          <p:sp>
            <p:nvSpPr>
              <p:cNvPr id="29" name="Flowchart: Alternate Process 28"/>
              <p:cNvSpPr/>
              <p:nvPr/>
            </p:nvSpPr>
            <p:spPr>
              <a:xfrm>
                <a:off x="838200" y="1981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Model Seçimi</a:t>
                </a:r>
                <a:endParaRPr lang="tr-TR" sz="1400" dirty="0"/>
              </a:p>
            </p:txBody>
          </p:sp>
          <p:sp>
            <p:nvSpPr>
              <p:cNvPr id="30" name="Flowchart: Alternate Process 29"/>
              <p:cNvSpPr/>
              <p:nvPr/>
            </p:nvSpPr>
            <p:spPr>
              <a:xfrm>
                <a:off x="762000" y="3581400"/>
                <a:ext cx="1828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Bilgisayar Modeli</a:t>
                </a:r>
                <a:endParaRPr lang="tr-TR" sz="1400" dirty="0"/>
              </a:p>
            </p:txBody>
          </p:sp>
          <p:sp>
            <p:nvSpPr>
              <p:cNvPr id="31" name="Flowchart: Alternate Process 30"/>
              <p:cNvSpPr/>
              <p:nvPr/>
            </p:nvSpPr>
            <p:spPr>
              <a:xfrm>
                <a:off x="3810000" y="3124200"/>
                <a:ext cx="17526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Geliştirilen Model</a:t>
                </a:r>
                <a:endParaRPr lang="tr-TR" sz="1200" dirty="0"/>
              </a:p>
            </p:txBody>
          </p:sp>
          <p:sp>
            <p:nvSpPr>
              <p:cNvPr id="32" name="Flowchart: Alternate Process 31"/>
              <p:cNvSpPr/>
              <p:nvPr/>
            </p:nvSpPr>
            <p:spPr>
              <a:xfrm>
                <a:off x="381000" y="5715000"/>
                <a:ext cx="22860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Tahmin edilen Su Kalitesi</a:t>
                </a:r>
                <a:endParaRPr lang="tr-TR" sz="1200" dirty="0"/>
              </a:p>
            </p:txBody>
          </p:sp>
          <p:sp>
            <p:nvSpPr>
              <p:cNvPr id="33" name="Flowchart: Alternate Process 32"/>
              <p:cNvSpPr/>
              <p:nvPr/>
            </p:nvSpPr>
            <p:spPr>
              <a:xfrm>
                <a:off x="4267200" y="2590800"/>
                <a:ext cx="1066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Denklemler</a:t>
                </a:r>
                <a:endParaRPr lang="tr-TR" sz="1200" dirty="0"/>
              </a:p>
            </p:txBody>
          </p:sp>
          <p:sp>
            <p:nvSpPr>
              <p:cNvPr id="13" name="Flowchart: Alternate Process 12"/>
              <p:cNvSpPr/>
              <p:nvPr/>
            </p:nvSpPr>
            <p:spPr>
              <a:xfrm>
                <a:off x="457200" y="1600200"/>
                <a:ext cx="1676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Kısa Çözümler</a:t>
                </a:r>
                <a:endParaRPr lang="tr-TR" sz="1400" dirty="0"/>
              </a:p>
            </p:txBody>
          </p:sp>
        </p:grp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543800" cy="731838"/>
          </a:xfrm>
        </p:spPr>
        <p:txBody>
          <a:bodyPr/>
          <a:lstStyle/>
          <a:p>
            <a:r>
              <a:rPr lang="en-US" dirty="0" smtClean="0"/>
              <a:t>Monte Carlo </a:t>
            </a:r>
            <a:r>
              <a:rPr lang="tr-TR" dirty="0" smtClean="0"/>
              <a:t>Simülasyonu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ahoma" pitchFamily="34" charset="0"/>
              </a:rPr>
              <a:t>1</a:t>
            </a:r>
            <a:r>
              <a:rPr lang="tr-TR" b="1" dirty="0" smtClean="0">
                <a:latin typeface="Tahoma" pitchFamily="34" charset="0"/>
              </a:rPr>
              <a:t>. Aşama</a:t>
            </a:r>
            <a:r>
              <a:rPr lang="en-US" b="1" dirty="0" smtClean="0">
                <a:latin typeface="Tahoma" pitchFamily="34" charset="0"/>
              </a:rPr>
              <a:t>: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tr-TR" b="1" dirty="0" smtClean="0">
                <a:latin typeface="Tahoma" pitchFamily="34" charset="0"/>
              </a:rPr>
              <a:t>Parametrik modeli oluştur</a:t>
            </a:r>
            <a:r>
              <a:rPr lang="en-US" dirty="0" smtClean="0">
                <a:latin typeface="Tahoma" pitchFamily="34" charset="0"/>
              </a:rPr>
              <a:t>, </a:t>
            </a:r>
            <a:r>
              <a:rPr lang="en-US" dirty="0">
                <a:latin typeface="Tahoma" pitchFamily="34" charset="0"/>
              </a:rPr>
              <a:t>y = f(x</a:t>
            </a:r>
            <a:r>
              <a:rPr lang="en-US" baseline="-25000" dirty="0">
                <a:latin typeface="Tahoma" pitchFamily="34" charset="0"/>
              </a:rPr>
              <a:t>1</a:t>
            </a:r>
            <a:r>
              <a:rPr lang="en-US" dirty="0">
                <a:latin typeface="Tahoma" pitchFamily="34" charset="0"/>
              </a:rPr>
              <a:t>, x</a:t>
            </a:r>
            <a:r>
              <a:rPr lang="en-US" baseline="-25000" dirty="0">
                <a:latin typeface="Tahoma" pitchFamily="34" charset="0"/>
              </a:rPr>
              <a:t>2</a:t>
            </a:r>
            <a:r>
              <a:rPr lang="en-US" dirty="0">
                <a:latin typeface="Tahoma" pitchFamily="34" charset="0"/>
              </a:rPr>
              <a:t>, ..., </a:t>
            </a:r>
            <a:r>
              <a:rPr lang="en-US" dirty="0" err="1">
                <a:latin typeface="Tahoma" pitchFamily="34" charset="0"/>
              </a:rPr>
              <a:t>x</a:t>
            </a:r>
            <a:r>
              <a:rPr lang="en-US" baseline="-25000" dirty="0" err="1">
                <a:latin typeface="Tahoma" pitchFamily="34" charset="0"/>
              </a:rPr>
              <a:t>q</a:t>
            </a:r>
            <a:r>
              <a:rPr lang="en-US" dirty="0">
                <a:latin typeface="Tahoma" pitchFamily="34" charset="0"/>
              </a:rPr>
              <a:t>).</a:t>
            </a:r>
            <a:endParaRPr lang="en-US" b="1" dirty="0">
              <a:latin typeface="Tahoma" pitchFamily="34" charset="0"/>
            </a:endParaRPr>
          </a:p>
          <a:p>
            <a:r>
              <a:rPr lang="tr-TR" b="1" dirty="0" smtClean="0">
                <a:latin typeface="Tahoma" pitchFamily="34" charset="0"/>
              </a:rPr>
              <a:t>2. Aşama </a:t>
            </a:r>
            <a:r>
              <a:rPr lang="en-US" b="1" dirty="0" smtClean="0">
                <a:latin typeface="Tahoma" pitchFamily="34" charset="0"/>
              </a:rPr>
              <a:t>: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tr-TR" b="1" dirty="0" smtClean="0">
                <a:latin typeface="Tahoma" pitchFamily="34" charset="0"/>
              </a:rPr>
              <a:t>Rastgele sayılar kümesini oluştur</a:t>
            </a:r>
            <a:r>
              <a:rPr lang="en-US" dirty="0" smtClean="0">
                <a:latin typeface="Tahoma" pitchFamily="34" charset="0"/>
              </a:rPr>
              <a:t>, </a:t>
            </a:r>
            <a:r>
              <a:rPr lang="en-US" dirty="0">
                <a:latin typeface="Tahoma" pitchFamily="34" charset="0"/>
              </a:rPr>
              <a:t>x</a:t>
            </a:r>
            <a:r>
              <a:rPr lang="en-US" baseline="-25000" dirty="0">
                <a:latin typeface="Tahoma" pitchFamily="34" charset="0"/>
              </a:rPr>
              <a:t>i1</a:t>
            </a:r>
            <a:r>
              <a:rPr lang="en-US" dirty="0">
                <a:latin typeface="Tahoma" pitchFamily="34" charset="0"/>
              </a:rPr>
              <a:t>, x</a:t>
            </a:r>
            <a:r>
              <a:rPr lang="en-US" baseline="-25000" dirty="0">
                <a:latin typeface="Tahoma" pitchFamily="34" charset="0"/>
              </a:rPr>
              <a:t>i2</a:t>
            </a:r>
            <a:r>
              <a:rPr lang="en-US" dirty="0">
                <a:latin typeface="Tahoma" pitchFamily="34" charset="0"/>
              </a:rPr>
              <a:t>, ..., </a:t>
            </a:r>
            <a:r>
              <a:rPr lang="en-US" dirty="0" err="1">
                <a:latin typeface="Tahoma" pitchFamily="34" charset="0"/>
              </a:rPr>
              <a:t>x</a:t>
            </a:r>
            <a:r>
              <a:rPr lang="en-US" baseline="-25000" dirty="0" err="1">
                <a:latin typeface="Tahoma" pitchFamily="34" charset="0"/>
              </a:rPr>
              <a:t>iq</a:t>
            </a:r>
            <a:r>
              <a:rPr lang="en-US" dirty="0">
                <a:latin typeface="Tahoma" pitchFamily="34" charset="0"/>
              </a:rPr>
              <a:t>.</a:t>
            </a:r>
            <a:endParaRPr lang="en-US" b="1" dirty="0">
              <a:latin typeface="Tahoma" pitchFamily="34" charset="0"/>
            </a:endParaRPr>
          </a:p>
          <a:p>
            <a:r>
              <a:rPr lang="tr-TR" b="1" dirty="0" smtClean="0">
                <a:latin typeface="Tahoma" pitchFamily="34" charset="0"/>
              </a:rPr>
              <a:t>3. Aşama </a:t>
            </a:r>
            <a:r>
              <a:rPr lang="en-US" b="1" dirty="0" smtClean="0">
                <a:latin typeface="Tahoma" pitchFamily="34" charset="0"/>
              </a:rPr>
              <a:t>: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tr-TR" b="1" dirty="0" smtClean="0">
                <a:latin typeface="Tahoma" pitchFamily="34" charset="0"/>
              </a:rPr>
              <a:t>Modeli çalıştır ve sonuçları </a:t>
            </a:r>
            <a:r>
              <a:rPr lang="en-US" dirty="0" err="1" smtClean="0">
                <a:latin typeface="Tahoma" pitchFamily="34" charset="0"/>
              </a:rPr>
              <a:t>y</a:t>
            </a:r>
            <a:r>
              <a:rPr lang="en-US" baseline="-25000" dirty="0" err="1" smtClean="0">
                <a:latin typeface="Tahoma" pitchFamily="34" charset="0"/>
              </a:rPr>
              <a:t>i</a:t>
            </a:r>
            <a:r>
              <a:rPr lang="tr-TR" dirty="0" smtClean="0">
                <a:latin typeface="Tahoma" pitchFamily="34" charset="0"/>
              </a:rPr>
              <a:t> olarak kaydet.</a:t>
            </a:r>
            <a:endParaRPr lang="en-US" b="1" dirty="0">
              <a:latin typeface="Tahoma" pitchFamily="34" charset="0"/>
            </a:endParaRPr>
          </a:p>
          <a:p>
            <a:r>
              <a:rPr lang="tr-TR" b="1" dirty="0" smtClean="0">
                <a:latin typeface="Tahoma" pitchFamily="34" charset="0"/>
              </a:rPr>
              <a:t>4. Aşama </a:t>
            </a:r>
            <a:r>
              <a:rPr lang="en-US" b="1" dirty="0" smtClean="0">
                <a:latin typeface="Tahoma" pitchFamily="34" charset="0"/>
              </a:rPr>
              <a:t>:</a:t>
            </a:r>
            <a:r>
              <a:rPr lang="en-US" dirty="0" smtClean="0">
                <a:latin typeface="Tahoma" pitchFamily="34" charset="0"/>
              </a:rPr>
              <a:t> 2 </a:t>
            </a:r>
            <a:r>
              <a:rPr lang="tr-TR" dirty="0" smtClean="0">
                <a:latin typeface="Tahoma" pitchFamily="34" charset="0"/>
              </a:rPr>
              <a:t>ve</a:t>
            </a:r>
            <a:r>
              <a:rPr lang="en-US" dirty="0" smtClean="0">
                <a:latin typeface="Tahoma" pitchFamily="34" charset="0"/>
              </a:rPr>
              <a:t> 3</a:t>
            </a:r>
            <a:r>
              <a:rPr lang="tr-TR" dirty="0" smtClean="0">
                <a:latin typeface="Tahoma" pitchFamily="34" charset="0"/>
              </a:rPr>
              <a:t>. Aşamaları </a:t>
            </a:r>
            <a:r>
              <a:rPr lang="en-US" dirty="0" err="1" smtClean="0">
                <a:latin typeface="Tahoma" pitchFamily="34" charset="0"/>
              </a:rPr>
              <a:t>i</a:t>
            </a:r>
            <a:r>
              <a:rPr lang="en-US" dirty="0" smtClean="0">
                <a:latin typeface="Tahoma" pitchFamily="34" charset="0"/>
              </a:rPr>
              <a:t> = 1</a:t>
            </a:r>
            <a:r>
              <a:rPr lang="tr-TR" dirty="0" smtClean="0">
                <a:latin typeface="Tahoma" pitchFamily="34" charset="0"/>
              </a:rPr>
              <a:t>’den </a:t>
            </a:r>
            <a:r>
              <a:rPr lang="en-US" dirty="0" smtClean="0">
                <a:latin typeface="Tahoma" pitchFamily="34" charset="0"/>
              </a:rPr>
              <a:t>n</a:t>
            </a:r>
            <a:r>
              <a:rPr lang="tr-TR" dirty="0" smtClean="0">
                <a:latin typeface="Tahoma" pitchFamily="34" charset="0"/>
              </a:rPr>
              <a:t>’e kadar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tr-TR" dirty="0" smtClean="0">
                <a:latin typeface="Tahoma" pitchFamily="34" charset="0"/>
              </a:rPr>
              <a:t>tekrar et</a:t>
            </a:r>
            <a:endParaRPr lang="en-US" b="1" dirty="0">
              <a:latin typeface="Tahoma" pitchFamily="34" charset="0"/>
            </a:endParaRPr>
          </a:p>
          <a:p>
            <a:r>
              <a:rPr lang="tr-TR" b="1" dirty="0" smtClean="0">
                <a:latin typeface="Tahoma" pitchFamily="34" charset="0"/>
              </a:rPr>
              <a:t>5. Aşama </a:t>
            </a:r>
            <a:r>
              <a:rPr lang="en-US" b="1" dirty="0" smtClean="0">
                <a:latin typeface="Tahoma" pitchFamily="34" charset="0"/>
              </a:rPr>
              <a:t>: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tr-TR" dirty="0" smtClean="0">
                <a:latin typeface="Tahoma" pitchFamily="34" charset="0"/>
              </a:rPr>
              <a:t>Sonuçların analizi: histogram, istatistiksel özetleri ve güvenilirlik aralıklarını değerlendir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944563"/>
          </a:xfrm>
        </p:spPr>
        <p:txBody>
          <a:bodyPr/>
          <a:lstStyle/>
          <a:p>
            <a:r>
              <a:rPr lang="en-US" sz="3600" dirty="0" smtClean="0"/>
              <a:t>Monte Carlo </a:t>
            </a:r>
            <a:r>
              <a:rPr lang="tr-TR" sz="3600" dirty="0" smtClean="0"/>
              <a:t>Simülasyonu</a:t>
            </a:r>
            <a:endParaRPr lang="tr-TR" sz="3500" dirty="0">
              <a:latin typeface="Verdana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tr-TR"/>
          </a:p>
        </p:txBody>
      </p:sp>
      <p:pic>
        <p:nvPicPr>
          <p:cNvPr id="110596" name="Picture 4" descr="Deterministic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800513"/>
            <a:ext cx="2895600" cy="1005827"/>
          </a:xfrm>
          <a:prstGeom prst="rect">
            <a:avLst/>
          </a:prstGeom>
          <a:noFill/>
        </p:spPr>
      </p:pic>
      <p:pic>
        <p:nvPicPr>
          <p:cNvPr id="110598" name="Picture 6" descr="MonteCarloAnaly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01702"/>
            <a:ext cx="4343400" cy="3399183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tr-TR" b="1" dirty="0" smtClean="0"/>
              <a:t>Su Kalitesi Modelleme Aşamaları</a:t>
            </a:r>
            <a:endParaRPr lang="en-US" b="1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50288" cy="4495800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" y="685800"/>
            <a:ext cx="9067800" cy="5334000"/>
            <a:chOff x="0" y="685800"/>
            <a:chExt cx="9144000" cy="6172200"/>
          </a:xfrm>
        </p:grpSpPr>
        <p:pic>
          <p:nvPicPr>
            <p:cNvPr id="280580" name="Picture 2" descr="picture"/>
            <p:cNvPicPr preferRelativeResize="0">
              <a:picLocks noChangeArrowheads="1"/>
            </p:cNvPicPr>
            <p:nvPr/>
          </p:nvPicPr>
          <p:blipFill>
            <a:blip r:embed="rId3" cstate="print"/>
            <a:srcRect r="10124" b="10580"/>
            <a:stretch>
              <a:fillRect/>
            </a:stretch>
          </p:blipFill>
          <p:spPr bwMode="auto">
            <a:xfrm>
              <a:off x="0" y="685800"/>
              <a:ext cx="9144000" cy="6172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grpSp>
          <p:nvGrpSpPr>
            <p:cNvPr id="2" name="Group 35"/>
            <p:cNvGrpSpPr/>
            <p:nvPr/>
          </p:nvGrpSpPr>
          <p:grpSpPr>
            <a:xfrm>
              <a:off x="228600" y="762000"/>
              <a:ext cx="8915400" cy="6096000"/>
              <a:chOff x="228600" y="762000"/>
              <a:chExt cx="8915400" cy="6096000"/>
            </a:xfrm>
          </p:grpSpPr>
          <p:sp>
            <p:nvSpPr>
              <p:cNvPr id="5" name="Flowchart: Alternate Process 4"/>
              <p:cNvSpPr/>
              <p:nvPr/>
            </p:nvSpPr>
            <p:spPr>
              <a:xfrm>
                <a:off x="2209800" y="1219200"/>
                <a:ext cx="14478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Problemin Tanımlanması</a:t>
                </a:r>
                <a:endParaRPr lang="tr-TR" sz="1400" dirty="0"/>
              </a:p>
            </p:txBody>
          </p:sp>
          <p:sp>
            <p:nvSpPr>
              <p:cNvPr id="6" name="Flowchart: Alternate Process 5"/>
              <p:cNvSpPr/>
              <p:nvPr/>
            </p:nvSpPr>
            <p:spPr>
              <a:xfrm>
                <a:off x="5638800" y="762000"/>
                <a:ext cx="35052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Amaçları, Seçenekleri, Kısıtlamalar</a:t>
                </a:r>
                <a:endParaRPr lang="tr-TR" sz="1400" dirty="0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6172200" y="12954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Verilerin Toplanması</a:t>
                </a:r>
                <a:endParaRPr lang="tr-TR" sz="1400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6629400" y="2209800"/>
                <a:ext cx="13716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Terori</a:t>
                </a:r>
                <a:endParaRPr lang="tr-TR" sz="1400" dirty="0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3429000" y="22860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Teorik Kurgu</a:t>
                </a:r>
                <a:endParaRPr lang="tr-TR" sz="1400" dirty="0"/>
              </a:p>
            </p:txBody>
          </p:sp>
          <p:sp>
            <p:nvSpPr>
              <p:cNvPr id="11" name="Flowchart: Alternate Process 10"/>
              <p:cNvSpPr/>
              <p:nvPr/>
            </p:nvSpPr>
            <p:spPr>
              <a:xfrm>
                <a:off x="3429000" y="28194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Sayısal Model</a:t>
                </a:r>
                <a:endParaRPr lang="tr-TR" sz="1400" dirty="0"/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990600" y="2590800"/>
                <a:ext cx="12954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Model</a:t>
                </a:r>
                <a:endParaRPr lang="tr-TR" sz="1400" dirty="0"/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2133600" y="3886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Ön Uygulama</a:t>
                </a:r>
                <a:endParaRPr lang="tr-TR" sz="1400" dirty="0"/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2133600" y="44196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Kalibrasyon</a:t>
                </a:r>
                <a:endParaRPr lang="tr-TR" sz="1400" dirty="0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2133600" y="48768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Doğrulama</a:t>
                </a:r>
                <a:endParaRPr lang="tr-TR" sz="1400" dirty="0"/>
              </a:p>
            </p:txBody>
          </p:sp>
          <p:sp>
            <p:nvSpPr>
              <p:cNvPr id="17" name="Flowchart: Alternate Process 16"/>
              <p:cNvSpPr/>
              <p:nvPr/>
            </p:nvSpPr>
            <p:spPr>
              <a:xfrm>
                <a:off x="2133600" y="5257800"/>
                <a:ext cx="14478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Seçenekleri</a:t>
                </a:r>
                <a:endParaRPr lang="tr-TR" sz="1400" dirty="0"/>
              </a:p>
            </p:txBody>
          </p:sp>
          <p:sp>
            <p:nvSpPr>
              <p:cNvPr id="18" name="Flowchart: Alternate Process 17"/>
              <p:cNvSpPr/>
              <p:nvPr/>
            </p:nvSpPr>
            <p:spPr>
              <a:xfrm>
                <a:off x="2057400" y="6019800"/>
                <a:ext cx="11430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Denetim</a:t>
                </a:r>
                <a:endParaRPr lang="tr-TR" sz="1400" dirty="0"/>
              </a:p>
            </p:txBody>
          </p:sp>
          <p:sp>
            <p:nvSpPr>
              <p:cNvPr id="19" name="Flowchart: Alternate Process 18"/>
              <p:cNvSpPr/>
              <p:nvPr/>
            </p:nvSpPr>
            <p:spPr>
              <a:xfrm>
                <a:off x="2133600" y="6629400"/>
                <a:ext cx="12954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Proses</a:t>
                </a:r>
                <a:endParaRPr lang="tr-TR" sz="1400" dirty="0"/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6477000" y="6629400"/>
                <a:ext cx="17526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Bilgi, veriler</a:t>
                </a:r>
                <a:endParaRPr lang="tr-TR" sz="1400" dirty="0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6553200" y="42672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6629400" y="48006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6553200" y="6096000"/>
                <a:ext cx="1981200" cy="3048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4" name="Flowchart: Alternate Process 23"/>
              <p:cNvSpPr/>
              <p:nvPr/>
            </p:nvSpPr>
            <p:spPr>
              <a:xfrm>
                <a:off x="4038600" y="55626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Seçeneklerin gerçek hayata geçirilmesi</a:t>
                </a:r>
                <a:endParaRPr lang="tr-TR" sz="1400" dirty="0"/>
              </a:p>
            </p:txBody>
          </p:sp>
          <p:sp>
            <p:nvSpPr>
              <p:cNvPr id="25" name="Flowchart: Alternate Process 24"/>
              <p:cNvSpPr/>
              <p:nvPr/>
            </p:nvSpPr>
            <p:spPr>
              <a:xfrm>
                <a:off x="3429000" y="6172200"/>
                <a:ext cx="10668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Ölçülmüş Su Kalitesi</a:t>
                </a:r>
                <a:endParaRPr lang="tr-TR" sz="1200" dirty="0"/>
              </a:p>
            </p:txBody>
          </p:sp>
          <p:sp>
            <p:nvSpPr>
              <p:cNvPr id="26" name="Flowchart: Alternate Process 25"/>
              <p:cNvSpPr/>
              <p:nvPr/>
            </p:nvSpPr>
            <p:spPr>
              <a:xfrm>
                <a:off x="685800" y="41910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edilmemiş model</a:t>
                </a:r>
                <a:endParaRPr lang="tr-TR" sz="1200" dirty="0"/>
              </a:p>
            </p:txBody>
          </p:sp>
          <p:sp>
            <p:nvSpPr>
              <p:cNvPr id="27" name="Flowchart: Alternate Process 26"/>
              <p:cNvSpPr/>
              <p:nvPr/>
            </p:nvSpPr>
            <p:spPr>
              <a:xfrm>
                <a:off x="533400" y="46482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model</a:t>
                </a:r>
                <a:endParaRPr lang="tr-TR" sz="1200" dirty="0"/>
              </a:p>
            </p:txBody>
          </p:sp>
          <p:sp>
            <p:nvSpPr>
              <p:cNvPr id="28" name="Flowchart: Alternate Process 27"/>
              <p:cNvSpPr/>
              <p:nvPr/>
            </p:nvSpPr>
            <p:spPr>
              <a:xfrm>
                <a:off x="228600" y="5105400"/>
                <a:ext cx="1828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Doğrulanmış model</a:t>
                </a:r>
                <a:endParaRPr lang="tr-TR" sz="1200" dirty="0"/>
              </a:p>
            </p:txBody>
          </p:sp>
          <p:sp>
            <p:nvSpPr>
              <p:cNvPr id="29" name="Flowchart: Alternate Process 28"/>
              <p:cNvSpPr/>
              <p:nvPr/>
            </p:nvSpPr>
            <p:spPr>
              <a:xfrm>
                <a:off x="838200" y="1981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Model Seçimi</a:t>
                </a:r>
                <a:endParaRPr lang="tr-TR" sz="1400" dirty="0"/>
              </a:p>
            </p:txBody>
          </p:sp>
          <p:sp>
            <p:nvSpPr>
              <p:cNvPr id="30" name="Flowchart: Alternate Process 29"/>
              <p:cNvSpPr/>
              <p:nvPr/>
            </p:nvSpPr>
            <p:spPr>
              <a:xfrm>
                <a:off x="762000" y="3581400"/>
                <a:ext cx="1828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Bilgisayar Modeli</a:t>
                </a:r>
                <a:endParaRPr lang="tr-TR" sz="1400" dirty="0"/>
              </a:p>
            </p:txBody>
          </p:sp>
          <p:sp>
            <p:nvSpPr>
              <p:cNvPr id="31" name="Flowchart: Alternate Process 30"/>
              <p:cNvSpPr/>
              <p:nvPr/>
            </p:nvSpPr>
            <p:spPr>
              <a:xfrm>
                <a:off x="3810000" y="3124200"/>
                <a:ext cx="17526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Geliştirilen Model</a:t>
                </a:r>
                <a:endParaRPr lang="tr-TR" sz="1200" dirty="0"/>
              </a:p>
            </p:txBody>
          </p:sp>
          <p:sp>
            <p:nvSpPr>
              <p:cNvPr id="32" name="Flowchart: Alternate Process 31"/>
              <p:cNvSpPr/>
              <p:nvPr/>
            </p:nvSpPr>
            <p:spPr>
              <a:xfrm>
                <a:off x="381000" y="5715000"/>
                <a:ext cx="22860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Tahmin edilen Su Kalitesi</a:t>
                </a:r>
                <a:endParaRPr lang="tr-TR" sz="1200" dirty="0"/>
              </a:p>
            </p:txBody>
          </p:sp>
          <p:sp>
            <p:nvSpPr>
              <p:cNvPr id="33" name="Flowchart: Alternate Process 32"/>
              <p:cNvSpPr/>
              <p:nvPr/>
            </p:nvSpPr>
            <p:spPr>
              <a:xfrm>
                <a:off x="4267200" y="2590800"/>
                <a:ext cx="1066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Denklemler</a:t>
                </a:r>
                <a:endParaRPr lang="tr-TR" sz="1200" dirty="0"/>
              </a:p>
            </p:txBody>
          </p:sp>
          <p:sp>
            <p:nvSpPr>
              <p:cNvPr id="13" name="Flowchart: Alternate Process 12"/>
              <p:cNvSpPr/>
              <p:nvPr/>
            </p:nvSpPr>
            <p:spPr>
              <a:xfrm>
                <a:off x="457200" y="1600200"/>
                <a:ext cx="1676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Kısa Çözümler</a:t>
                </a:r>
                <a:endParaRPr lang="tr-TR" sz="1400" dirty="0"/>
              </a:p>
            </p:txBody>
          </p:sp>
        </p:grpSp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Su Kalitesi Modelleme Aşamaları</a:t>
            </a:r>
            <a:endParaRPr lang="en-US" b="1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50288" cy="5334000"/>
          </a:xfrm>
        </p:spPr>
        <p:txBody>
          <a:bodyPr>
            <a:noAutofit/>
          </a:bodyPr>
          <a:lstStyle/>
          <a:p>
            <a:r>
              <a:rPr lang="tr-TR" sz="2800" dirty="0" smtClean="0"/>
              <a:t>Kalibrasyon ve Doğrulama</a:t>
            </a:r>
            <a:endParaRPr lang="en-US" sz="2800" dirty="0"/>
          </a:p>
          <a:p>
            <a:pPr lvl="1"/>
            <a:r>
              <a:rPr lang="tr-TR" sz="2800" dirty="0" smtClean="0"/>
              <a:t>Doğrulama</a:t>
            </a:r>
            <a:endParaRPr lang="en-US" sz="2800" dirty="0"/>
          </a:p>
          <a:p>
            <a:pPr lvl="2"/>
            <a:r>
              <a:rPr lang="tr-TR" sz="2800" dirty="0" smtClean="0"/>
              <a:t>Modelin Gücü</a:t>
            </a:r>
            <a:endParaRPr lang="en-US" sz="2800" dirty="0"/>
          </a:p>
          <a:p>
            <a:r>
              <a:rPr lang="tr-TR" sz="2800" dirty="0" smtClean="0"/>
              <a:t>Yönetim Uygulamaları</a:t>
            </a:r>
            <a:endParaRPr lang="en-US" sz="2800" dirty="0"/>
          </a:p>
          <a:p>
            <a:r>
              <a:rPr lang="tr-TR" sz="2800" dirty="0" smtClean="0"/>
              <a:t>Uygulamalar sonrası denetim</a:t>
            </a:r>
            <a:endParaRPr lang="en-US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6590"/>
            <a:ext cx="7886700" cy="1325563"/>
          </a:xfrm>
        </p:spPr>
        <p:txBody>
          <a:bodyPr/>
          <a:lstStyle/>
          <a:p>
            <a:r>
              <a:rPr lang="en-US" b="1" dirty="0"/>
              <a:t>Model </a:t>
            </a:r>
            <a:r>
              <a:rPr lang="tr-TR" b="1" dirty="0" smtClean="0"/>
              <a:t>Kalibrasyonu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819400"/>
            <a:ext cx="838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MODEL</a:t>
            </a:r>
            <a:endParaRPr lang="tr-TR" sz="1400" dirty="0"/>
          </a:p>
        </p:txBody>
      </p:sp>
      <p:grpSp>
        <p:nvGrpSpPr>
          <p:cNvPr id="2" name="Group 25"/>
          <p:cNvGrpSpPr/>
          <p:nvPr/>
        </p:nvGrpSpPr>
        <p:grpSpPr>
          <a:xfrm>
            <a:off x="266700" y="1219200"/>
            <a:ext cx="8763000" cy="4648200"/>
            <a:chOff x="0" y="1295400"/>
            <a:chExt cx="9144000" cy="5562600"/>
          </a:xfrm>
        </p:grpSpPr>
        <p:pic>
          <p:nvPicPr>
            <p:cNvPr id="282628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10000" contrast="10000"/>
            </a:blip>
            <a:srcRect b="14865"/>
            <a:stretch>
              <a:fillRect/>
            </a:stretch>
          </p:blipFill>
          <p:spPr bwMode="auto">
            <a:xfrm>
              <a:off x="0" y="1295400"/>
              <a:ext cx="9144000" cy="5562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10" name="Flowchart: Decision 9"/>
            <p:cNvSpPr/>
            <p:nvPr/>
          </p:nvSpPr>
          <p:spPr>
            <a:xfrm>
              <a:off x="3048000" y="3962400"/>
              <a:ext cx="2057400" cy="16764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dirty="0" smtClean="0"/>
                <a:t>Hata</a:t>
              </a:r>
            </a:p>
            <a:p>
              <a:pPr algn="ctr"/>
              <a:r>
                <a:rPr lang="tr-TR" sz="1400" dirty="0" smtClean="0"/>
                <a:t>Kabul</a:t>
              </a:r>
            </a:p>
            <a:p>
              <a:pPr algn="ctr"/>
              <a:r>
                <a:rPr lang="tr-TR" sz="1400" dirty="0" smtClean="0"/>
                <a:t>Edilebilir</a:t>
              </a:r>
              <a:endParaRPr lang="tr-TR" sz="1400" dirty="0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133600" y="1447800"/>
              <a:ext cx="2209800" cy="1219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charset="0"/>
                <a:buChar char="•"/>
              </a:pPr>
              <a:r>
                <a:rPr lang="tr-TR" sz="1400" dirty="0" smtClean="0"/>
                <a:t>Fiziki parametreler</a:t>
              </a:r>
            </a:p>
            <a:p>
              <a:pPr>
                <a:buFont typeface="Arial" charset="0"/>
                <a:buChar char="•"/>
              </a:pPr>
              <a:r>
                <a:rPr lang="tr-TR" sz="1400" dirty="0" smtClean="0"/>
                <a:t>Sınır şartları</a:t>
              </a:r>
            </a:p>
            <a:p>
              <a:pPr>
                <a:buFont typeface="Arial" charset="0"/>
                <a:buChar char="•"/>
              </a:pPr>
              <a:r>
                <a:rPr lang="tr-TR" sz="1400" dirty="0" smtClean="0"/>
                <a:t>Başlangıç değerleri</a:t>
              </a: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4648200" y="2819399"/>
              <a:ext cx="8382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Model</a:t>
              </a: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2438400" y="3429000"/>
              <a:ext cx="19812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Kinetik Parametreler</a:t>
              </a:r>
              <a:endParaRPr lang="tr-TR" sz="1400" dirty="0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5867400" y="4648200"/>
              <a:ext cx="28194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Hata = (ölçülen-model çıktısı)</a:t>
              </a: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2438400" y="4953000"/>
              <a:ext cx="8382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HAYIR</a:t>
              </a: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114800" y="5562600"/>
              <a:ext cx="8382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EVET</a:t>
              </a:r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096000" y="6477000"/>
              <a:ext cx="15240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dirty="0" smtClean="0"/>
                <a:t>Veriler</a:t>
              </a: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3048000" y="6477000"/>
              <a:ext cx="22860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dirty="0" smtClean="0"/>
                <a:t>Kalibrasyon Tamamlanır</a:t>
              </a: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0" y="1752600"/>
              <a:ext cx="1676400" cy="533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Veri Toplanması</a:t>
              </a: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5562600" y="3048000"/>
              <a:ext cx="1371600" cy="1143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Değişkenlerin hesaplanması</a:t>
              </a: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5486400" y="5181600"/>
              <a:ext cx="1371600" cy="1143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Ölçülmüş değişkenler</a:t>
              </a: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838200" y="4114800"/>
              <a:ext cx="1981200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Kalibrasyonu tekrar başlat</a:t>
              </a:r>
              <a:endParaRPr lang="tr-TR" sz="1400" dirty="0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0" y="3352800"/>
              <a:ext cx="2133600" cy="609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dirty="0" smtClean="0"/>
                <a:t>Saha Çalışmaları, Literatür</a:t>
              </a:r>
              <a:endParaRPr lang="tr-TR" sz="1400" dirty="0"/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6590"/>
            <a:ext cx="8515350" cy="87007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Model </a:t>
            </a:r>
            <a:r>
              <a:rPr lang="tr-TR" b="1" dirty="0" smtClean="0"/>
              <a:t>Kalibrasyonu</a:t>
            </a:r>
            <a:r>
              <a:rPr lang="en-US" b="1" dirty="0" smtClean="0"/>
              <a:t> – SWAT Mogan </a:t>
            </a:r>
            <a:r>
              <a:rPr lang="en-US" b="1" dirty="0" err="1" smtClean="0"/>
              <a:t>Havza</a:t>
            </a:r>
            <a:r>
              <a:rPr lang="tr-TR" b="1" dirty="0" err="1" smtClean="0"/>
              <a:t>sı</a:t>
            </a:r>
            <a:r>
              <a:rPr lang="tr-TR" b="1" dirty="0" smtClean="0"/>
              <a:t> Uygulaması</a:t>
            </a:r>
            <a:endParaRPr lang="en-US" b="1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  <p:graphicFrame>
        <p:nvGraphicFramePr>
          <p:cNvPr id="28" name="Grafik 1"/>
          <p:cNvGraphicFramePr/>
          <p:nvPr>
            <p:extLst>
              <p:ext uri="{D42A27DB-BD31-4B8C-83A1-F6EECF244321}">
                <p14:modId xmlns:p14="http://schemas.microsoft.com/office/powerpoint/2010/main" val="1094147375"/>
              </p:ext>
            </p:extLst>
          </p:nvPr>
        </p:nvGraphicFramePr>
        <p:xfrm>
          <a:off x="0" y="762000"/>
          <a:ext cx="4781550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afik 2"/>
          <p:cNvGraphicFramePr/>
          <p:nvPr>
            <p:extLst>
              <p:ext uri="{D42A27DB-BD31-4B8C-83A1-F6EECF244321}">
                <p14:modId xmlns:p14="http://schemas.microsoft.com/office/powerpoint/2010/main" val="836719189"/>
              </p:ext>
            </p:extLst>
          </p:nvPr>
        </p:nvGraphicFramePr>
        <p:xfrm>
          <a:off x="4410116" y="3048000"/>
          <a:ext cx="466725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894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tr-TR" dirty="0" smtClean="0"/>
              <a:t>Su Kalitesi Modelleme Aşamaları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650288" cy="4495800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685800"/>
            <a:ext cx="9144000" cy="5334000"/>
            <a:chOff x="0" y="685800"/>
            <a:chExt cx="9144000" cy="6172200"/>
          </a:xfrm>
        </p:grpSpPr>
        <p:pic>
          <p:nvPicPr>
            <p:cNvPr id="280580" name="Picture 2" descr="picture"/>
            <p:cNvPicPr preferRelativeResize="0">
              <a:picLocks noChangeArrowheads="1"/>
            </p:cNvPicPr>
            <p:nvPr/>
          </p:nvPicPr>
          <p:blipFill>
            <a:blip r:embed="rId3" cstate="print"/>
            <a:srcRect r="10124" b="10580"/>
            <a:stretch>
              <a:fillRect/>
            </a:stretch>
          </p:blipFill>
          <p:spPr bwMode="auto">
            <a:xfrm>
              <a:off x="0" y="685800"/>
              <a:ext cx="9144000" cy="6172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grpSp>
          <p:nvGrpSpPr>
            <p:cNvPr id="2" name="Group 35"/>
            <p:cNvGrpSpPr/>
            <p:nvPr/>
          </p:nvGrpSpPr>
          <p:grpSpPr>
            <a:xfrm>
              <a:off x="228600" y="762000"/>
              <a:ext cx="8915400" cy="6096000"/>
              <a:chOff x="228600" y="762000"/>
              <a:chExt cx="8915400" cy="6096000"/>
            </a:xfrm>
          </p:grpSpPr>
          <p:sp>
            <p:nvSpPr>
              <p:cNvPr id="5" name="Flowchart: Alternate Process 4"/>
              <p:cNvSpPr/>
              <p:nvPr/>
            </p:nvSpPr>
            <p:spPr>
              <a:xfrm>
                <a:off x="2209800" y="1219200"/>
                <a:ext cx="14478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Problemin Tanımlanması</a:t>
                </a:r>
                <a:endParaRPr lang="tr-TR" sz="1400" dirty="0"/>
              </a:p>
            </p:txBody>
          </p:sp>
          <p:sp>
            <p:nvSpPr>
              <p:cNvPr id="6" name="Flowchart: Alternate Process 5"/>
              <p:cNvSpPr/>
              <p:nvPr/>
            </p:nvSpPr>
            <p:spPr>
              <a:xfrm>
                <a:off x="5638800" y="762000"/>
                <a:ext cx="35052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Amaçları, Seçenekleri, Kısıtlamalar</a:t>
                </a:r>
                <a:endParaRPr lang="tr-TR" sz="1400" dirty="0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6172200" y="12954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Verilerin Toplanması</a:t>
                </a:r>
                <a:endParaRPr lang="tr-TR" sz="1400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6629400" y="2209800"/>
                <a:ext cx="13716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Terori</a:t>
                </a:r>
                <a:endParaRPr lang="tr-TR" sz="1400" dirty="0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3429000" y="22860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Teorik Kurgu</a:t>
                </a:r>
                <a:endParaRPr lang="tr-TR" sz="1400" dirty="0"/>
              </a:p>
            </p:txBody>
          </p:sp>
          <p:sp>
            <p:nvSpPr>
              <p:cNvPr id="11" name="Flowchart: Alternate Process 10"/>
              <p:cNvSpPr/>
              <p:nvPr/>
            </p:nvSpPr>
            <p:spPr>
              <a:xfrm>
                <a:off x="3429000" y="28194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Sayısal Model</a:t>
                </a:r>
                <a:endParaRPr lang="tr-TR" sz="1400" dirty="0"/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990600" y="2590800"/>
                <a:ext cx="1295400" cy="533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Mevcut Model</a:t>
                </a:r>
                <a:endParaRPr lang="tr-TR" sz="1400" dirty="0"/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2133600" y="3886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Ön Uygulama</a:t>
                </a:r>
                <a:endParaRPr lang="tr-TR" sz="1400" dirty="0"/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2133600" y="44196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Kalibrasyon</a:t>
                </a:r>
                <a:endParaRPr lang="tr-TR" sz="1400" dirty="0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2133600" y="48768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Doğrulama</a:t>
                </a:r>
                <a:endParaRPr lang="tr-TR" sz="1400" dirty="0"/>
              </a:p>
            </p:txBody>
          </p:sp>
          <p:sp>
            <p:nvSpPr>
              <p:cNvPr id="17" name="Flowchart: Alternate Process 16"/>
              <p:cNvSpPr/>
              <p:nvPr/>
            </p:nvSpPr>
            <p:spPr>
              <a:xfrm>
                <a:off x="2133600" y="5257800"/>
                <a:ext cx="14478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Yönetim Seçenekleri</a:t>
                </a:r>
                <a:endParaRPr lang="tr-TR" sz="1400" dirty="0"/>
              </a:p>
            </p:txBody>
          </p:sp>
          <p:sp>
            <p:nvSpPr>
              <p:cNvPr id="18" name="Flowchart: Alternate Process 17"/>
              <p:cNvSpPr/>
              <p:nvPr/>
            </p:nvSpPr>
            <p:spPr>
              <a:xfrm>
                <a:off x="2057400" y="6019800"/>
                <a:ext cx="11430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Denetim</a:t>
                </a:r>
                <a:endParaRPr lang="tr-TR" sz="1400" dirty="0"/>
              </a:p>
            </p:txBody>
          </p:sp>
          <p:sp>
            <p:nvSpPr>
              <p:cNvPr id="19" name="Flowchart: Alternate Process 18"/>
              <p:cNvSpPr/>
              <p:nvPr/>
            </p:nvSpPr>
            <p:spPr>
              <a:xfrm>
                <a:off x="2133600" y="6629400"/>
                <a:ext cx="12954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Proses</a:t>
                </a:r>
                <a:endParaRPr lang="tr-TR" sz="1400" dirty="0"/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6477000" y="6629400"/>
                <a:ext cx="17526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Bilgi, veriler</a:t>
                </a:r>
                <a:endParaRPr lang="tr-TR" sz="1400" dirty="0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6553200" y="42672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6629400" y="4800600"/>
                <a:ext cx="1981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3" name="Flowchart: Alternate Process 22"/>
              <p:cNvSpPr/>
              <p:nvPr/>
            </p:nvSpPr>
            <p:spPr>
              <a:xfrm>
                <a:off x="6553200" y="6096000"/>
                <a:ext cx="1981200" cy="3048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Verilerin Toplanması</a:t>
                </a:r>
                <a:endParaRPr lang="tr-TR" sz="1400" dirty="0"/>
              </a:p>
            </p:txBody>
          </p:sp>
          <p:sp>
            <p:nvSpPr>
              <p:cNvPr id="24" name="Flowchart: Alternate Process 23"/>
              <p:cNvSpPr/>
              <p:nvPr/>
            </p:nvSpPr>
            <p:spPr>
              <a:xfrm>
                <a:off x="4038600" y="5562600"/>
                <a:ext cx="22860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Seçeneklerin gerçek hayata geçirilmesi</a:t>
                </a:r>
                <a:endParaRPr lang="tr-TR" sz="1400" dirty="0"/>
              </a:p>
            </p:txBody>
          </p:sp>
          <p:sp>
            <p:nvSpPr>
              <p:cNvPr id="25" name="Flowchart: Alternate Process 24"/>
              <p:cNvSpPr/>
              <p:nvPr/>
            </p:nvSpPr>
            <p:spPr>
              <a:xfrm>
                <a:off x="3429000" y="6172200"/>
                <a:ext cx="10668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Ölçülmüş Su Kalitesi</a:t>
                </a:r>
                <a:endParaRPr lang="tr-TR" sz="1200" dirty="0"/>
              </a:p>
            </p:txBody>
          </p:sp>
          <p:sp>
            <p:nvSpPr>
              <p:cNvPr id="26" name="Flowchart: Alternate Process 25"/>
              <p:cNvSpPr/>
              <p:nvPr/>
            </p:nvSpPr>
            <p:spPr>
              <a:xfrm>
                <a:off x="685800" y="41910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edilmemiş model</a:t>
                </a:r>
                <a:endParaRPr lang="tr-TR" sz="1200" dirty="0"/>
              </a:p>
            </p:txBody>
          </p:sp>
          <p:sp>
            <p:nvSpPr>
              <p:cNvPr id="27" name="Flowchart: Alternate Process 26"/>
              <p:cNvSpPr/>
              <p:nvPr/>
            </p:nvSpPr>
            <p:spPr>
              <a:xfrm>
                <a:off x="533400" y="4648200"/>
                <a:ext cx="2057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Kalibre model</a:t>
                </a:r>
                <a:endParaRPr lang="tr-TR" sz="1200" dirty="0"/>
              </a:p>
            </p:txBody>
          </p:sp>
          <p:sp>
            <p:nvSpPr>
              <p:cNvPr id="28" name="Flowchart: Alternate Process 27"/>
              <p:cNvSpPr/>
              <p:nvPr/>
            </p:nvSpPr>
            <p:spPr>
              <a:xfrm>
                <a:off x="228600" y="5105400"/>
                <a:ext cx="1828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Doğrulanmış model</a:t>
                </a:r>
                <a:endParaRPr lang="tr-TR" sz="1200" dirty="0"/>
              </a:p>
            </p:txBody>
          </p:sp>
          <p:sp>
            <p:nvSpPr>
              <p:cNvPr id="29" name="Flowchart: Alternate Process 28"/>
              <p:cNvSpPr/>
              <p:nvPr/>
            </p:nvSpPr>
            <p:spPr>
              <a:xfrm>
                <a:off x="838200" y="1981200"/>
                <a:ext cx="1447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Model Seçimi</a:t>
                </a:r>
                <a:endParaRPr lang="tr-TR" sz="1400" dirty="0"/>
              </a:p>
            </p:txBody>
          </p:sp>
          <p:sp>
            <p:nvSpPr>
              <p:cNvPr id="30" name="Flowchart: Alternate Process 29"/>
              <p:cNvSpPr/>
              <p:nvPr/>
            </p:nvSpPr>
            <p:spPr>
              <a:xfrm>
                <a:off x="762000" y="3581400"/>
                <a:ext cx="1828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Bilgisayar Modeli</a:t>
                </a:r>
                <a:endParaRPr lang="tr-TR" sz="1400" dirty="0"/>
              </a:p>
            </p:txBody>
          </p:sp>
          <p:sp>
            <p:nvSpPr>
              <p:cNvPr id="31" name="Flowchart: Alternate Process 30"/>
              <p:cNvSpPr/>
              <p:nvPr/>
            </p:nvSpPr>
            <p:spPr>
              <a:xfrm>
                <a:off x="3810000" y="3124200"/>
                <a:ext cx="17526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Yeni Geliştirilen Model</a:t>
                </a:r>
                <a:endParaRPr lang="tr-TR" sz="1200" dirty="0"/>
              </a:p>
            </p:txBody>
          </p:sp>
          <p:sp>
            <p:nvSpPr>
              <p:cNvPr id="32" name="Flowchart: Alternate Process 31"/>
              <p:cNvSpPr/>
              <p:nvPr/>
            </p:nvSpPr>
            <p:spPr>
              <a:xfrm>
                <a:off x="381000" y="5715000"/>
                <a:ext cx="22860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Tahmin edilen Su Kalitesi</a:t>
                </a:r>
                <a:endParaRPr lang="tr-TR" sz="1200" dirty="0"/>
              </a:p>
            </p:txBody>
          </p:sp>
          <p:sp>
            <p:nvSpPr>
              <p:cNvPr id="33" name="Flowchart: Alternate Process 32"/>
              <p:cNvSpPr/>
              <p:nvPr/>
            </p:nvSpPr>
            <p:spPr>
              <a:xfrm>
                <a:off x="4267200" y="2590800"/>
                <a:ext cx="10668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00" dirty="0" smtClean="0"/>
                  <a:t>Denklemler</a:t>
                </a:r>
                <a:endParaRPr lang="tr-TR" sz="1200" dirty="0"/>
              </a:p>
            </p:txBody>
          </p:sp>
          <p:sp>
            <p:nvSpPr>
              <p:cNvPr id="13" name="Flowchart: Alternate Process 12"/>
              <p:cNvSpPr/>
              <p:nvPr/>
            </p:nvSpPr>
            <p:spPr>
              <a:xfrm>
                <a:off x="457200" y="1600200"/>
                <a:ext cx="1676400" cy="1524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Kısa Çözümler</a:t>
                </a:r>
                <a:endParaRPr lang="tr-TR" sz="1400" dirty="0"/>
              </a:p>
            </p:txBody>
          </p:sp>
        </p:grpSp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228600"/>
            <a:ext cx="8839200" cy="5791200"/>
            <a:chOff x="0" y="0"/>
            <a:chExt cx="9144000" cy="6858000"/>
          </a:xfrm>
        </p:grpSpPr>
        <p:pic>
          <p:nvPicPr>
            <p:cNvPr id="1710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" name="Group 22"/>
            <p:cNvGrpSpPr/>
            <p:nvPr/>
          </p:nvGrpSpPr>
          <p:grpSpPr>
            <a:xfrm>
              <a:off x="0" y="152400"/>
              <a:ext cx="9144000" cy="6553200"/>
              <a:chOff x="0" y="152400"/>
              <a:chExt cx="9144000" cy="6553200"/>
            </a:xfrm>
          </p:grpSpPr>
          <p:sp>
            <p:nvSpPr>
              <p:cNvPr id="6" name="Flowchart: Alternate Process 5"/>
              <p:cNvSpPr/>
              <p:nvPr/>
            </p:nvSpPr>
            <p:spPr>
              <a:xfrm>
                <a:off x="152400" y="152400"/>
                <a:ext cx="2743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Ölçülen Debiler</a:t>
                </a:r>
                <a:endParaRPr lang="tr-TR" dirty="0"/>
              </a:p>
            </p:txBody>
          </p:sp>
          <p:sp>
            <p:nvSpPr>
              <p:cNvPr id="7" name="Flowchart: Alternate Process 6"/>
              <p:cNvSpPr/>
              <p:nvPr/>
            </p:nvSpPr>
            <p:spPr>
              <a:xfrm>
                <a:off x="0" y="609600"/>
                <a:ext cx="2968668" cy="6858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Katsayılar</a:t>
                </a:r>
              </a:p>
              <a:p>
                <a:pPr algn="ctr"/>
                <a:r>
                  <a:rPr lang="tr-TR" dirty="0" smtClean="0"/>
                  <a:t>Parametreler</a:t>
                </a:r>
                <a:endParaRPr lang="tr-TR" dirty="0"/>
              </a:p>
            </p:txBody>
          </p:sp>
          <p:sp>
            <p:nvSpPr>
              <p:cNvPr id="8" name="Flowchart: Alternate Process 7"/>
              <p:cNvSpPr/>
              <p:nvPr/>
            </p:nvSpPr>
            <p:spPr>
              <a:xfrm>
                <a:off x="152400" y="1371600"/>
                <a:ext cx="2743200" cy="3810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Ölçülen Yoğunluklar</a:t>
                </a:r>
                <a:endParaRPr lang="tr-TR" dirty="0"/>
              </a:p>
            </p:txBody>
          </p:sp>
          <p:sp>
            <p:nvSpPr>
              <p:cNvPr id="9" name="Flowchart: Alternate Process 8"/>
              <p:cNvSpPr/>
              <p:nvPr/>
            </p:nvSpPr>
            <p:spPr>
              <a:xfrm>
                <a:off x="3429000" y="304800"/>
                <a:ext cx="2743200" cy="838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İstatistiksel Analizler</a:t>
                </a:r>
                <a:endParaRPr lang="tr-TR" dirty="0"/>
              </a:p>
            </p:txBody>
          </p:sp>
          <p:sp>
            <p:nvSpPr>
              <p:cNvPr id="10" name="Flowchart: Alternate Process 9"/>
              <p:cNvSpPr/>
              <p:nvPr/>
            </p:nvSpPr>
            <p:spPr>
              <a:xfrm>
                <a:off x="7391400" y="228600"/>
                <a:ext cx="17526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Ölçülen Debiler</a:t>
                </a:r>
                <a:endParaRPr lang="tr-TR" sz="1400" dirty="0"/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7315200" y="914400"/>
                <a:ext cx="10668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Zaman</a:t>
                </a:r>
                <a:endParaRPr lang="tr-TR" sz="1400" dirty="0"/>
              </a:p>
            </p:txBody>
          </p:sp>
          <p:sp>
            <p:nvSpPr>
              <p:cNvPr id="13" name="Flowchart: Alternate Process 12"/>
              <p:cNvSpPr/>
              <p:nvPr/>
            </p:nvSpPr>
            <p:spPr>
              <a:xfrm>
                <a:off x="6934200" y="3352800"/>
                <a:ext cx="1371600" cy="3048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Olasılık</a:t>
                </a:r>
                <a:endParaRPr lang="tr-TR" sz="1400" dirty="0"/>
              </a:p>
            </p:txBody>
          </p:sp>
          <p:sp>
            <p:nvSpPr>
              <p:cNvPr id="14" name="Flowchart: Alternate Process 13"/>
              <p:cNvSpPr/>
              <p:nvPr/>
            </p:nvSpPr>
            <p:spPr>
              <a:xfrm>
                <a:off x="6934200" y="1752600"/>
                <a:ext cx="15240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Olasılık</a:t>
                </a:r>
                <a:endParaRPr lang="tr-TR" sz="1400" dirty="0"/>
              </a:p>
            </p:txBody>
          </p:sp>
          <p:sp>
            <p:nvSpPr>
              <p:cNvPr id="15" name="Flowchart: Alternate Process 14"/>
              <p:cNvSpPr/>
              <p:nvPr/>
            </p:nvSpPr>
            <p:spPr>
              <a:xfrm>
                <a:off x="3276600" y="2514600"/>
                <a:ext cx="13716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Rastgele Sayılar</a:t>
                </a:r>
                <a:endParaRPr lang="tr-TR" sz="1400" dirty="0"/>
              </a:p>
            </p:txBody>
          </p:sp>
          <p:sp>
            <p:nvSpPr>
              <p:cNvPr id="16" name="Flowchart: Alternate Process 15"/>
              <p:cNvSpPr/>
              <p:nvPr/>
            </p:nvSpPr>
            <p:spPr>
              <a:xfrm>
                <a:off x="3352800" y="3124200"/>
                <a:ext cx="2743200" cy="4572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Monte Carlo Simülasyonu</a:t>
                </a:r>
                <a:endParaRPr lang="tr-TR" dirty="0"/>
              </a:p>
            </p:txBody>
          </p:sp>
          <p:sp>
            <p:nvSpPr>
              <p:cNvPr id="17" name="Flowchart: Alternate Process 16"/>
              <p:cNvSpPr/>
              <p:nvPr/>
            </p:nvSpPr>
            <p:spPr>
              <a:xfrm>
                <a:off x="533400" y="3962400"/>
                <a:ext cx="2362200" cy="609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İstatistiksel Analizler</a:t>
                </a:r>
                <a:endParaRPr lang="tr-TR" dirty="0"/>
              </a:p>
            </p:txBody>
          </p:sp>
          <p:sp>
            <p:nvSpPr>
              <p:cNvPr id="18" name="Flowchart: Alternate Process 17"/>
              <p:cNvSpPr/>
              <p:nvPr/>
            </p:nvSpPr>
            <p:spPr>
              <a:xfrm>
                <a:off x="3352800" y="3886200"/>
                <a:ext cx="2438400" cy="990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Çıktılar</a:t>
                </a:r>
                <a:endParaRPr lang="tr-TR" dirty="0"/>
              </a:p>
            </p:txBody>
          </p:sp>
          <p:sp>
            <p:nvSpPr>
              <p:cNvPr id="19" name="Flowchart: Alternate Process 18"/>
              <p:cNvSpPr/>
              <p:nvPr/>
            </p:nvSpPr>
            <p:spPr>
              <a:xfrm>
                <a:off x="6096000" y="3962400"/>
                <a:ext cx="2743200" cy="990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Su Kalitesi Modeli</a:t>
                </a:r>
                <a:endParaRPr lang="tr-TR" dirty="0"/>
              </a:p>
            </p:txBody>
          </p:sp>
          <p:sp>
            <p:nvSpPr>
              <p:cNvPr id="20" name="Flowchart: Alternate Process 19"/>
              <p:cNvSpPr/>
              <p:nvPr/>
            </p:nvSpPr>
            <p:spPr>
              <a:xfrm>
                <a:off x="3124200" y="6477000"/>
                <a:ext cx="16764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Olasılık</a:t>
                </a:r>
                <a:endParaRPr lang="tr-TR" sz="1400" dirty="0"/>
              </a:p>
            </p:txBody>
          </p:sp>
          <p:sp>
            <p:nvSpPr>
              <p:cNvPr id="21" name="Flowchart: Alternate Process 20"/>
              <p:cNvSpPr/>
              <p:nvPr/>
            </p:nvSpPr>
            <p:spPr>
              <a:xfrm>
                <a:off x="3200400" y="5410200"/>
                <a:ext cx="15240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Limit Değerler</a:t>
                </a:r>
                <a:endParaRPr lang="tr-TR" sz="1400" dirty="0"/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5486400" y="5867400"/>
                <a:ext cx="1524000" cy="228600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dirty="0" smtClean="0"/>
                  <a:t>Limit üstü</a:t>
                </a:r>
                <a:endParaRPr lang="tr-TR" sz="1400" dirty="0"/>
              </a:p>
            </p:txBody>
          </p:sp>
        </p:grp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Verdana" pitchFamily="34" charset="0"/>
              </a:rPr>
              <a:t>Örnek</a:t>
            </a:r>
            <a:endParaRPr lang="tr-TR" dirty="0">
              <a:latin typeface="Verdana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686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200" dirty="0" smtClean="0">
                <a:latin typeface="Tahoma" pitchFamily="34" charset="0"/>
              </a:rPr>
              <a:t>Nehir sistemi için BOİ modeli</a:t>
            </a:r>
            <a:r>
              <a:rPr lang="en-US" sz="2200" dirty="0" smtClean="0">
                <a:latin typeface="Tahoma" pitchFamily="34" charset="0"/>
              </a:rPr>
              <a:t>:</a:t>
            </a:r>
            <a:endParaRPr lang="en-US" sz="22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>
                <a:latin typeface="Tahoma" pitchFamily="34" charset="0"/>
              </a:rPr>
              <a:t>BO</a:t>
            </a:r>
            <a:r>
              <a:rPr lang="tr-TR" sz="2200" dirty="0" smtClean="0">
                <a:latin typeface="Tahoma" pitchFamily="34" charset="0"/>
              </a:rPr>
              <a:t>İ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>
                <a:latin typeface="Tahoma" pitchFamily="34" charset="0"/>
              </a:rPr>
              <a:t>= </a:t>
            </a:r>
            <a:r>
              <a:rPr lang="en-US" sz="2200" dirty="0" smtClean="0">
                <a:latin typeface="Tahoma" pitchFamily="34" charset="0"/>
              </a:rPr>
              <a:t>BO</a:t>
            </a:r>
            <a:r>
              <a:rPr lang="tr-TR" sz="2200" dirty="0" smtClean="0">
                <a:latin typeface="Tahoma" pitchFamily="34" charset="0"/>
              </a:rPr>
              <a:t>İ</a:t>
            </a:r>
            <a:r>
              <a:rPr lang="en-US" sz="2200" baseline="-25000" dirty="0" smtClean="0">
                <a:latin typeface="Tahoma" pitchFamily="34" charset="0"/>
              </a:rPr>
              <a:t>0</a:t>
            </a:r>
            <a:r>
              <a:rPr lang="en-US" sz="2200" dirty="0" smtClean="0">
                <a:latin typeface="Tahoma" pitchFamily="34" charset="0"/>
              </a:rPr>
              <a:t>e</a:t>
            </a:r>
            <a:r>
              <a:rPr lang="tr-TR" sz="2200" baseline="30000" dirty="0">
                <a:latin typeface="Tahoma" pitchFamily="34" charset="0"/>
              </a:rPr>
              <a:t>-</a:t>
            </a:r>
            <a:r>
              <a:rPr lang="en-US" sz="2200" baseline="30000" dirty="0">
                <a:latin typeface="Tahoma" pitchFamily="34" charset="0"/>
              </a:rPr>
              <a:t>k*xi/V</a:t>
            </a:r>
            <a:endParaRPr lang="en-US" sz="22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ahoma" pitchFamily="34" charset="0"/>
              </a:rPr>
              <a:t>	</a:t>
            </a:r>
            <a:r>
              <a:rPr lang="en-US" sz="2200" dirty="0" smtClean="0">
                <a:latin typeface="Tahoma" pitchFamily="34" charset="0"/>
              </a:rPr>
              <a:t>BO</a:t>
            </a:r>
            <a:r>
              <a:rPr lang="tr-TR" sz="2200" dirty="0" smtClean="0">
                <a:latin typeface="Tahoma" pitchFamily="34" charset="0"/>
              </a:rPr>
              <a:t>İ</a:t>
            </a:r>
            <a:r>
              <a:rPr lang="en-US" sz="2200" baseline="-25000" dirty="0" smtClean="0">
                <a:latin typeface="Tahoma" pitchFamily="34" charset="0"/>
              </a:rPr>
              <a:t>0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>
                <a:latin typeface="Tahoma" pitchFamily="34" charset="0"/>
              </a:rPr>
              <a:t>= </a:t>
            </a:r>
            <a:r>
              <a:rPr lang="en-US" sz="2200" dirty="0" smtClean="0">
                <a:latin typeface="Tahoma" pitchFamily="34" charset="0"/>
              </a:rPr>
              <a:t>BO</a:t>
            </a:r>
            <a:r>
              <a:rPr lang="tr-TR" sz="2200" dirty="0" smtClean="0">
                <a:latin typeface="Tahoma" pitchFamily="34" charset="0"/>
              </a:rPr>
              <a:t>İ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tr-TR" sz="2200" dirty="0" smtClean="0">
                <a:latin typeface="Tahoma" pitchFamily="34" charset="0"/>
              </a:rPr>
              <a:t>yoğunluğu </a:t>
            </a:r>
            <a:r>
              <a:rPr lang="en-US" sz="2200" dirty="0" smtClean="0">
                <a:latin typeface="Tahoma" pitchFamily="34" charset="0"/>
              </a:rPr>
              <a:t>x</a:t>
            </a:r>
            <a:r>
              <a:rPr lang="en-US" sz="2200" dirty="0">
                <a:latin typeface="Tahoma" pitchFamily="34" charset="0"/>
              </a:rPr>
              <a:t>= </a:t>
            </a:r>
            <a:r>
              <a:rPr lang="en-US" sz="2200" dirty="0" smtClean="0">
                <a:latin typeface="Tahoma" pitchFamily="34" charset="0"/>
              </a:rPr>
              <a:t>0 km</a:t>
            </a:r>
            <a:r>
              <a:rPr lang="tr-TR" sz="2200" dirty="0" smtClean="0">
                <a:latin typeface="Tahoma" pitchFamily="34" charset="0"/>
              </a:rPr>
              <a:t>, 25 mg</a:t>
            </a:r>
            <a:r>
              <a:rPr lang="en-US" sz="2200" dirty="0" smtClean="0">
                <a:latin typeface="Tahoma" pitchFamily="34" charset="0"/>
              </a:rPr>
              <a:t>/</a:t>
            </a:r>
            <a:r>
              <a:rPr lang="tr-TR" sz="2200" dirty="0" smtClean="0">
                <a:latin typeface="Tahoma" pitchFamily="34" charset="0"/>
              </a:rPr>
              <a:t>L</a:t>
            </a:r>
            <a:r>
              <a:rPr lang="tr-TR" sz="2200" baseline="-25000" dirty="0" smtClean="0">
                <a:latin typeface="Tahoma" pitchFamily="34" charset="0"/>
              </a:rPr>
              <a:t> </a:t>
            </a:r>
            <a:endParaRPr lang="en-US" sz="22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ahoma" pitchFamily="34" charset="0"/>
              </a:rPr>
              <a:t>   </a:t>
            </a:r>
            <a:r>
              <a:rPr lang="en-US" sz="2200" dirty="0" smtClean="0">
                <a:latin typeface="Tahoma" pitchFamily="34" charset="0"/>
              </a:rPr>
              <a:t>BO</a:t>
            </a:r>
            <a:r>
              <a:rPr lang="tr-TR" sz="2200" dirty="0" smtClean="0">
                <a:latin typeface="Tahoma" pitchFamily="34" charset="0"/>
              </a:rPr>
              <a:t>İ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en-US" sz="2200" dirty="0">
                <a:latin typeface="Tahoma" pitchFamily="34" charset="0"/>
              </a:rPr>
              <a:t>= </a:t>
            </a:r>
            <a:r>
              <a:rPr lang="en-US" sz="2200" dirty="0" smtClean="0">
                <a:latin typeface="Tahoma" pitchFamily="34" charset="0"/>
              </a:rPr>
              <a:t>BO</a:t>
            </a:r>
            <a:r>
              <a:rPr lang="tr-TR" sz="2200" dirty="0" smtClean="0">
                <a:latin typeface="Tahoma" pitchFamily="34" charset="0"/>
              </a:rPr>
              <a:t>İ</a:t>
            </a:r>
            <a:r>
              <a:rPr lang="en-US" sz="2200" dirty="0" smtClean="0">
                <a:latin typeface="Tahoma" pitchFamily="34" charset="0"/>
              </a:rPr>
              <a:t> </a:t>
            </a:r>
            <a:r>
              <a:rPr lang="tr-TR" sz="2200" dirty="0" smtClean="0">
                <a:latin typeface="Tahoma" pitchFamily="34" charset="0"/>
              </a:rPr>
              <a:t>yoğunluğu </a:t>
            </a:r>
            <a:r>
              <a:rPr lang="en-US" sz="2200" dirty="0" smtClean="0">
                <a:latin typeface="Tahoma" pitchFamily="34" charset="0"/>
              </a:rPr>
              <a:t>x=10</a:t>
            </a:r>
            <a:r>
              <a:rPr lang="tr-TR" sz="2200" dirty="0" smtClean="0">
                <a:latin typeface="Tahoma" pitchFamily="34" charset="0"/>
              </a:rPr>
              <a:t> km, </a:t>
            </a:r>
            <a:r>
              <a:rPr lang="tr-TR" sz="2200" b="1" dirty="0" smtClean="0">
                <a:latin typeface="Tahoma" pitchFamily="34" charset="0"/>
              </a:rPr>
              <a:t>% 95 değeri</a:t>
            </a:r>
            <a:r>
              <a:rPr lang="en-US" sz="2200" b="1" dirty="0" smtClean="0">
                <a:latin typeface="Tahoma" pitchFamily="34" charset="0"/>
              </a:rPr>
              <a:t>?</a:t>
            </a:r>
            <a:r>
              <a:rPr lang="tr-TR" sz="2200" b="1" dirty="0" smtClean="0">
                <a:latin typeface="Tahoma" pitchFamily="34" charset="0"/>
              </a:rPr>
              <a:t> </a:t>
            </a:r>
            <a:endParaRPr lang="en-US" sz="2200" b="1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ahoma" pitchFamily="34" charset="0"/>
              </a:rPr>
              <a:t>   k = </a:t>
            </a:r>
            <a:r>
              <a:rPr lang="tr-TR" sz="2200" dirty="0" smtClean="0">
                <a:latin typeface="Tahoma" pitchFamily="34" charset="0"/>
              </a:rPr>
              <a:t>BOİ parçalanma hız sabiti </a:t>
            </a:r>
            <a:r>
              <a:rPr lang="en-US" sz="2200" dirty="0" smtClean="0">
                <a:latin typeface="Tahoma" pitchFamily="34" charset="0"/>
              </a:rPr>
              <a:t>(1/</a:t>
            </a:r>
            <a:r>
              <a:rPr lang="tr-TR" sz="2200" dirty="0" smtClean="0">
                <a:latin typeface="Tahoma" pitchFamily="34" charset="0"/>
              </a:rPr>
              <a:t>gün</a:t>
            </a:r>
            <a:r>
              <a:rPr lang="en-US" sz="2200" dirty="0" smtClean="0">
                <a:latin typeface="Tahoma" pitchFamily="34" charset="0"/>
              </a:rPr>
              <a:t>), </a:t>
            </a:r>
            <a:r>
              <a:rPr lang="en-US" sz="2200" dirty="0" err="1" smtClean="0">
                <a:latin typeface="Tahoma" pitchFamily="34" charset="0"/>
              </a:rPr>
              <a:t>Ortalama</a:t>
            </a:r>
            <a:r>
              <a:rPr lang="en-US" sz="2200" dirty="0" smtClean="0">
                <a:latin typeface="Tahoma" pitchFamily="34" charset="0"/>
              </a:rPr>
              <a:t>=0,1 1/g</a:t>
            </a:r>
            <a:r>
              <a:rPr lang="tr-TR" sz="2200" dirty="0" smtClean="0">
                <a:latin typeface="Tahoma" pitchFamily="34" charset="0"/>
              </a:rPr>
              <a:t>ün, 	standart sapma =0.05</a:t>
            </a:r>
            <a:endParaRPr lang="en-US" sz="22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Tahoma" pitchFamily="34" charset="0"/>
              </a:rPr>
              <a:t>	V = </a:t>
            </a:r>
            <a:r>
              <a:rPr lang="tr-TR" sz="2200" dirty="0" smtClean="0">
                <a:latin typeface="Tahoma" pitchFamily="34" charset="0"/>
              </a:rPr>
              <a:t>Nehir ortalama hızı</a:t>
            </a:r>
            <a:r>
              <a:rPr lang="en-US" sz="2200" dirty="0" smtClean="0">
                <a:latin typeface="Tahoma" pitchFamily="34" charset="0"/>
              </a:rPr>
              <a:t>(m/s</a:t>
            </a:r>
            <a:r>
              <a:rPr lang="tr-TR" sz="2200" dirty="0" smtClean="0">
                <a:latin typeface="Tahoma" pitchFamily="34" charset="0"/>
              </a:rPr>
              <a:t>n</a:t>
            </a:r>
            <a:r>
              <a:rPr lang="en-US" sz="2200" dirty="0" smtClean="0">
                <a:latin typeface="Tahoma" pitchFamily="34" charset="0"/>
              </a:rPr>
              <a:t>)</a:t>
            </a:r>
            <a:r>
              <a:rPr lang="tr-TR" sz="2200" dirty="0" smtClean="0">
                <a:latin typeface="Tahoma" pitchFamily="34" charset="0"/>
              </a:rPr>
              <a:t>, 2 m</a:t>
            </a:r>
            <a:r>
              <a:rPr lang="en-US" sz="2200" dirty="0" smtClean="0">
                <a:latin typeface="Tahoma" pitchFamily="34" charset="0"/>
              </a:rPr>
              <a:t>/</a:t>
            </a:r>
            <a:r>
              <a:rPr lang="tr-TR" sz="2200" dirty="0" smtClean="0">
                <a:latin typeface="Tahoma" pitchFamily="34" charset="0"/>
              </a:rPr>
              <a:t>sn</a:t>
            </a:r>
            <a:endParaRPr lang="en-US" sz="22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baseline="-25000" dirty="0"/>
          </a:p>
          <a:p>
            <a:pPr>
              <a:lnSpc>
                <a:spcPct val="80000"/>
              </a:lnSpc>
            </a:pPr>
            <a:endParaRPr lang="tr-TR" sz="1500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3200400"/>
            <a:ext cx="7696200" cy="2819400"/>
            <a:chOff x="1371600" y="3429000"/>
            <a:chExt cx="6934200" cy="3429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3429000"/>
              <a:ext cx="69342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lowchart: Alternate Process 4"/>
            <p:cNvSpPr/>
            <p:nvPr/>
          </p:nvSpPr>
          <p:spPr>
            <a:xfrm>
              <a:off x="4953000" y="6096000"/>
              <a:ext cx="2590800" cy="762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Su </a:t>
              </a:r>
              <a:r>
                <a:rPr lang="en-US" sz="1400" dirty="0" err="1" smtClean="0"/>
                <a:t>Kal</a:t>
              </a:r>
              <a:r>
                <a:rPr lang="tr-TR" sz="1400" dirty="0" smtClean="0"/>
                <a:t>itesi-Kirlilik Yükü-Modelleme Uygulaması</a:t>
              </a:r>
              <a:endParaRPr lang="en-US" sz="1400" dirty="0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4800" y="76200"/>
            <a:ext cx="8458200" cy="5943599"/>
            <a:chOff x="0" y="1"/>
            <a:chExt cx="9144000" cy="6858000"/>
          </a:xfrm>
        </p:grpSpPr>
        <p:pic>
          <p:nvPicPr>
            <p:cNvPr id="16998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lowchart: Alternate Process 4"/>
            <p:cNvSpPr/>
            <p:nvPr/>
          </p:nvSpPr>
          <p:spPr>
            <a:xfrm>
              <a:off x="76200" y="76200"/>
              <a:ext cx="8915400" cy="685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600" dirty="0" smtClean="0"/>
                <a:t>KİRLİLİK YÜKÜ-SU KALİTESİ ETKİLERİ</a:t>
              </a:r>
            </a:p>
            <a:p>
              <a:pPr algn="ctr"/>
              <a:r>
                <a:rPr lang="tr-TR" sz="2600" dirty="0" smtClean="0"/>
                <a:t>YÜKLEME KAPASİTESİ</a:t>
              </a:r>
              <a:endParaRPr lang="tr-TR" sz="2600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1600200" y="914400"/>
              <a:ext cx="1295400" cy="457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Girdiler</a:t>
              </a:r>
              <a:endParaRPr lang="tr-TR" dirty="0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3886200" y="914400"/>
              <a:ext cx="3886200" cy="609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Model = Transfer Fonksiyonu </a:t>
              </a:r>
              <a:endParaRPr lang="tr-TR" dirty="0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5410200" y="1905000"/>
              <a:ext cx="3429000" cy="609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YK= F</a:t>
              </a:r>
              <a:r>
                <a:rPr lang="tr-TR" baseline="30000" dirty="0" smtClean="0"/>
                <a:t>-1</a:t>
              </a:r>
              <a:r>
                <a:rPr lang="tr-TR" dirty="0" smtClean="0"/>
                <a:t> (Su Kalitesi Limit Değeri) </a:t>
              </a:r>
              <a:endParaRPr lang="tr-TR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6400800" y="2667000"/>
              <a:ext cx="1295400" cy="457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Çıktılar</a:t>
              </a:r>
              <a:endParaRPr lang="tr-TR" dirty="0"/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7543800" y="3200400"/>
              <a:ext cx="12954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Limit</a:t>
              </a:r>
              <a:endParaRPr lang="tr-TR" dirty="0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2590800" y="3657600"/>
              <a:ext cx="3429000" cy="609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200" dirty="0" smtClean="0"/>
                <a:t>Alıcı Ortam (Nehir, Göl)</a:t>
              </a:r>
              <a:endParaRPr lang="tr-TR" sz="2200" dirty="0"/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304800" y="5257800"/>
              <a:ext cx="1981200" cy="609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600" dirty="0" smtClean="0"/>
                <a:t>Kirleticiler</a:t>
              </a:r>
              <a:endParaRPr lang="tr-TR" sz="2600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4724400" y="5562600"/>
              <a:ext cx="3429000" cy="1295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200" dirty="0" smtClean="0"/>
                <a:t>Su Kalitesi-Kirlilik Yükü –Modelleme Uygulaması</a:t>
              </a:r>
              <a:endParaRPr lang="tr-TR" sz="2200" dirty="0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tr-TR" dirty="0" smtClean="0"/>
              <a:t>Model Seçimi</a:t>
            </a:r>
            <a:endParaRPr lang="en-US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868362"/>
            <a:ext cx="7543800" cy="4572000"/>
            <a:chOff x="304800" y="838200"/>
            <a:chExt cx="8610600" cy="5562600"/>
          </a:xfrm>
        </p:grpSpPr>
        <p:pic>
          <p:nvPicPr>
            <p:cNvPr id="281604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>
              <a:lum/>
            </a:blip>
            <a:srcRect b="17625"/>
            <a:stretch>
              <a:fillRect/>
            </a:stretch>
          </p:blipFill>
          <p:spPr bwMode="auto">
            <a:xfrm>
              <a:off x="304800" y="838200"/>
              <a:ext cx="8610600" cy="5562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25947" y="3131653"/>
              <a:ext cx="14510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Güvenilirlik</a:t>
              </a:r>
              <a:endParaRPr lang="tr-TR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400" y="58674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Zorluk Seviyesi</a:t>
              </a:r>
              <a:endParaRPr lang="tr-TR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13716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Maliyet=sınırsız</a:t>
              </a:r>
              <a:endParaRPr lang="tr-T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895600"/>
              <a:ext cx="30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İstenen Güvenilirlik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4419600"/>
              <a:ext cx="838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400" dirty="0" smtClean="0"/>
                <a:t>Maliyet</a:t>
              </a:r>
              <a:endParaRPr lang="tr-TR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00" y="5334000"/>
              <a:ext cx="838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400" dirty="0" smtClean="0"/>
                <a:t>Maliyet</a:t>
              </a:r>
              <a:endParaRPr lang="tr-TR" sz="1400" dirty="0"/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80063" y="6243637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>
            <a:normAutofit/>
          </a:bodyPr>
          <a:lstStyle/>
          <a:p>
            <a:r>
              <a:rPr lang="tr-TR" b="1" dirty="0" smtClean="0"/>
              <a:t>Su Kalitesi Modelleri</a:t>
            </a:r>
            <a:endParaRPr lang="en-US" b="1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1"/>
            <a:ext cx="8802688" cy="5410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Hydrocomp</a:t>
            </a:r>
            <a:r>
              <a:rPr lang="en-US" sz="2800" dirty="0"/>
              <a:t> Simulation Program-Fortran (HSPF)</a:t>
            </a:r>
          </a:p>
          <a:p>
            <a:pPr lvl="1">
              <a:lnSpc>
                <a:spcPct val="80000"/>
              </a:lnSpc>
            </a:pPr>
            <a:r>
              <a:rPr lang="tr-TR" sz="2400" dirty="0" smtClean="0"/>
              <a:t>Hidrolojik Bileşeni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Havza bazında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Yayılı kirlilik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Nehir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Yüzey akış suyu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tr-TR" sz="2400" dirty="0" smtClean="0"/>
              <a:t>Kirleticilerin modellenmesi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tr-TR" sz="2400" dirty="0" smtClean="0"/>
              <a:t>Girdiler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Zaman serisi </a:t>
            </a:r>
            <a:r>
              <a:rPr lang="en-US" sz="2000" dirty="0" smtClean="0"/>
              <a:t>(</a:t>
            </a:r>
            <a:r>
              <a:rPr lang="tr-TR" sz="2000" dirty="0" smtClean="0"/>
              <a:t>hava sıcaklığı</a:t>
            </a:r>
            <a:r>
              <a:rPr lang="en-US" sz="2000" dirty="0" smtClean="0"/>
              <a:t>, </a:t>
            </a:r>
            <a:r>
              <a:rPr lang="tr-TR" sz="2000" dirty="0" smtClean="0"/>
              <a:t>yağış</a:t>
            </a:r>
            <a:r>
              <a:rPr lang="en-US" sz="2000" dirty="0" smtClean="0"/>
              <a:t>, </a:t>
            </a:r>
            <a:r>
              <a:rPr lang="tr-TR" sz="2000" dirty="0" smtClean="0"/>
              <a:t>buharlaşma</a:t>
            </a:r>
            <a:r>
              <a:rPr lang="en-US" sz="2000" dirty="0" smtClean="0"/>
              <a:t>, </a:t>
            </a:r>
            <a:r>
              <a:rPr lang="tr-TR" sz="2000" dirty="0" smtClean="0"/>
              <a:t>debiler</a:t>
            </a:r>
            <a:r>
              <a:rPr lang="en-US" sz="2000" dirty="0" smtClean="0"/>
              <a:t>, </a:t>
            </a:r>
            <a:r>
              <a:rPr lang="tr-TR" sz="2000" dirty="0" smtClean="0"/>
              <a:t>rüzgar</a:t>
            </a:r>
            <a:r>
              <a:rPr lang="en-US" sz="2000" dirty="0" smtClean="0"/>
              <a:t>)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Parametreler</a:t>
            </a:r>
            <a:r>
              <a:rPr lang="en-US" sz="2000" dirty="0" smtClean="0"/>
              <a:t> (</a:t>
            </a:r>
            <a:r>
              <a:rPr lang="tr-TR" sz="2000" dirty="0" smtClean="0"/>
              <a:t>kanal geometrisi</a:t>
            </a:r>
            <a:r>
              <a:rPr lang="en-US" sz="2000" dirty="0" smtClean="0"/>
              <a:t>, </a:t>
            </a:r>
            <a:r>
              <a:rPr lang="tr-TR" sz="2000" dirty="0" smtClean="0"/>
              <a:t>toprak nem oranı</a:t>
            </a:r>
            <a:r>
              <a:rPr lang="en-US" sz="2000" dirty="0" smtClean="0"/>
              <a:t>and </a:t>
            </a:r>
            <a:r>
              <a:rPr lang="tr-TR" sz="2000" dirty="0" smtClean="0"/>
              <a:t>ürün deseni</a:t>
            </a:r>
            <a:r>
              <a:rPr lang="en-US" sz="2000" dirty="0" smtClean="0"/>
              <a:t>,</a:t>
            </a:r>
            <a:r>
              <a:rPr lang="tr-TR" sz="2000" dirty="0" smtClean="0"/>
              <a:t>vb</a:t>
            </a:r>
            <a:r>
              <a:rPr lang="en-US" sz="2000" dirty="0" smtClean="0"/>
              <a:t>)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Kirletici profilleri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Kinetik parametreler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tr-TR" sz="2400" dirty="0" smtClean="0"/>
              <a:t>Çıktılar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tr-TR" sz="2000" dirty="0" smtClean="0"/>
              <a:t>Debi ve Kirleticilerin zamana göre değişimleri</a:t>
            </a:r>
            <a:endParaRPr lang="en-US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Su Kalitesi Modelleri</a:t>
            </a:r>
            <a:endParaRPr lang="en-US" b="1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1"/>
            <a:ext cx="8802688" cy="5181600"/>
          </a:xfrm>
        </p:spPr>
        <p:txBody>
          <a:bodyPr>
            <a:normAutofit/>
          </a:bodyPr>
          <a:lstStyle/>
          <a:p>
            <a:r>
              <a:rPr lang="en-US" sz="2600" dirty="0"/>
              <a:t>WASP</a:t>
            </a:r>
          </a:p>
          <a:p>
            <a:pPr lvl="1"/>
            <a:r>
              <a:rPr lang="tr-TR" sz="2600" dirty="0" smtClean="0"/>
              <a:t>Göllerde su kalitesi modellemesi</a:t>
            </a:r>
            <a:endParaRPr lang="en-US" sz="2600" dirty="0"/>
          </a:p>
          <a:p>
            <a:pPr lvl="1"/>
            <a:r>
              <a:rPr lang="tr-TR" sz="2600" dirty="0" smtClean="0"/>
              <a:t>Alt programlar</a:t>
            </a:r>
            <a:endParaRPr lang="en-US" sz="2600" dirty="0"/>
          </a:p>
          <a:p>
            <a:pPr lvl="2"/>
            <a:r>
              <a:rPr lang="en-US" sz="2600" dirty="0"/>
              <a:t>EUTRO4 : </a:t>
            </a:r>
            <a:r>
              <a:rPr lang="tr-TR" sz="2600" dirty="0" smtClean="0"/>
              <a:t>konvensiyonel kirleticiler</a:t>
            </a:r>
            <a:endParaRPr lang="en-US" sz="2600" dirty="0"/>
          </a:p>
          <a:p>
            <a:pPr lvl="2"/>
            <a:r>
              <a:rPr lang="en-US" sz="2600" dirty="0"/>
              <a:t>TOXI4: </a:t>
            </a:r>
            <a:r>
              <a:rPr lang="tr-TR" sz="2600" dirty="0" smtClean="0"/>
              <a:t>Toksik maddeler</a:t>
            </a:r>
            <a:endParaRPr lang="en-US" sz="2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Su Kalitesi Modelleri</a:t>
            </a:r>
            <a:endParaRPr lang="en-US" b="1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1"/>
            <a:ext cx="8802688" cy="4953000"/>
          </a:xfrm>
        </p:spPr>
        <p:txBody>
          <a:bodyPr>
            <a:normAutofit/>
          </a:bodyPr>
          <a:lstStyle/>
          <a:p>
            <a:r>
              <a:rPr lang="en-US" sz="2600" dirty="0"/>
              <a:t>BASINS (Better Assessment Science Integrating Point and Nonpoint)</a:t>
            </a:r>
          </a:p>
          <a:p>
            <a:pPr lvl="1"/>
            <a:r>
              <a:rPr lang="tr-TR" sz="2600" dirty="0" smtClean="0"/>
              <a:t>Çok amaçlı modelleme aracı</a:t>
            </a:r>
            <a:endParaRPr lang="en-US" sz="2600" dirty="0"/>
          </a:p>
          <a:p>
            <a:pPr lvl="1"/>
            <a:r>
              <a:rPr lang="en-US" sz="2600" dirty="0"/>
              <a:t>3 </a:t>
            </a:r>
            <a:r>
              <a:rPr lang="tr-TR" sz="2600" dirty="0" smtClean="0"/>
              <a:t>amaç</a:t>
            </a:r>
            <a:r>
              <a:rPr lang="en-US" sz="2600" dirty="0" smtClean="0"/>
              <a:t>:</a:t>
            </a:r>
            <a:endParaRPr lang="en-US" sz="2600" dirty="0"/>
          </a:p>
          <a:p>
            <a:pPr lvl="2"/>
            <a:r>
              <a:rPr lang="tr-TR" sz="2600" dirty="0" smtClean="0"/>
              <a:t>Çevresel bilginin incelenmesi</a:t>
            </a:r>
            <a:endParaRPr lang="en-US" sz="2600" dirty="0"/>
          </a:p>
          <a:p>
            <a:pPr lvl="2"/>
            <a:r>
              <a:rPr lang="tr-TR" sz="2600" dirty="0" smtClean="0"/>
              <a:t>Bütüncül havza modelleme işlevi</a:t>
            </a:r>
            <a:endParaRPr lang="en-US" sz="2600" dirty="0"/>
          </a:p>
          <a:p>
            <a:pPr lvl="2"/>
            <a:r>
              <a:rPr lang="tr-TR" sz="2600" dirty="0" smtClean="0"/>
              <a:t>Noktasal ve yayılı kirlilik yönetim seçeneklerinin araştırılması</a:t>
            </a:r>
            <a:endParaRPr lang="en-US" sz="2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QUAL2K</a:t>
            </a:r>
            <a:endParaRPr lang="en-US" b="1" dirty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1"/>
            <a:ext cx="87630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Brown </a:t>
            </a:r>
            <a:r>
              <a:rPr lang="en-US" sz="3200" dirty="0"/>
              <a:t>and Barnwell </a:t>
            </a:r>
            <a:r>
              <a:rPr lang="en-US" sz="3200" dirty="0" smtClean="0"/>
              <a:t>1987</a:t>
            </a:r>
            <a:r>
              <a:rPr lang="tr-TR" sz="3200" dirty="0" smtClean="0"/>
              <a:t> tarafından geliştirildi</a:t>
            </a:r>
            <a:r>
              <a:rPr lang="en-US" sz="3200" dirty="0" smtClean="0"/>
              <a:t> </a:t>
            </a:r>
            <a:endParaRPr lang="tr-TR" sz="3200" dirty="0"/>
          </a:p>
          <a:p>
            <a:pPr lvl="1">
              <a:lnSpc>
                <a:spcPct val="80000"/>
              </a:lnSpc>
            </a:pPr>
            <a:r>
              <a:rPr lang="tr-TR" sz="3200" dirty="0" smtClean="0"/>
              <a:t>Tek boyutlu</a:t>
            </a:r>
            <a:r>
              <a:rPr lang="en-US" sz="3200" dirty="0" smtClean="0"/>
              <a:t>. </a:t>
            </a:r>
            <a:endParaRPr lang="tr-TR" sz="3200" dirty="0" smtClean="0"/>
          </a:p>
          <a:p>
            <a:pPr lvl="1">
              <a:lnSpc>
                <a:spcPct val="80000"/>
              </a:lnSpc>
            </a:pPr>
            <a:r>
              <a:rPr lang="tr-TR" sz="3200" dirty="0" smtClean="0"/>
              <a:t>Kanal düşeyde tam karışımlı</a:t>
            </a:r>
            <a:r>
              <a:rPr lang="en-US" sz="3200" dirty="0" smtClean="0"/>
              <a:t>.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tr-TR" sz="3200" dirty="0" smtClean="0"/>
              <a:t>Kararlı durum – akım ve su kalitesi için</a:t>
            </a:r>
          </a:p>
          <a:p>
            <a:pPr lvl="1">
              <a:lnSpc>
                <a:spcPct val="80000"/>
              </a:lnSpc>
            </a:pPr>
            <a:r>
              <a:rPr lang="tr-TR" sz="3200" dirty="0" smtClean="0"/>
              <a:t>Günlük değişimler modellenebiliyor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tr-TR" sz="3200" dirty="0" smtClean="0"/>
              <a:t>Isı ve radyosyon bilgileri</a:t>
            </a:r>
          </a:p>
          <a:p>
            <a:pPr lvl="1">
              <a:lnSpc>
                <a:spcPct val="80000"/>
              </a:lnSpc>
            </a:pPr>
            <a:r>
              <a:rPr lang="tr-TR" sz="3200" dirty="0" smtClean="0"/>
              <a:t>Noktasal ve yayılı kirlilik kaynakları modelleniyor</a:t>
            </a:r>
            <a:endParaRPr lang="en-US" sz="32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080"/>
            <a:ext cx="7886700" cy="783652"/>
          </a:xfrm>
        </p:spPr>
        <p:txBody>
          <a:bodyPr/>
          <a:lstStyle/>
          <a:p>
            <a:r>
              <a:rPr lang="tr-TR" b="1" dirty="0" smtClean="0"/>
              <a:t>QUAL2K – Akarsu ve Kollarının Grafiksel Temsili</a:t>
            </a:r>
            <a:endParaRPr lang="en-US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19200"/>
            <a:ext cx="4343400" cy="4572000"/>
            <a:chOff x="381000" y="1219200"/>
            <a:chExt cx="4343400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3886200" cy="4572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24100" y="1503087"/>
              <a:ext cx="16383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Memba Sınır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1144" y="5181600"/>
              <a:ext cx="16383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Mansap Sınır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5613" y="2754553"/>
              <a:ext cx="16383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Su kullanımı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8900" y="3543300"/>
              <a:ext cx="16383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Su Kullanımları</a:t>
              </a:r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2700" y="4756666"/>
              <a:ext cx="21717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Noktasal Kirletici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4160291"/>
              <a:ext cx="1130193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Yayılı Kirlilik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836" y="3209010"/>
              <a:ext cx="1073443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Noktasal Kirletici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449" y="1799561"/>
              <a:ext cx="1166813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Noktasal Kirletici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7983" y="2490944"/>
              <a:ext cx="121927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Su temini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6649" y="729786"/>
            <a:ext cx="4658726" cy="5061414"/>
            <a:chOff x="4436649" y="729786"/>
            <a:chExt cx="4658726" cy="5061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8896"/>
            <a:stretch/>
          </p:blipFill>
          <p:spPr>
            <a:xfrm>
              <a:off x="4436649" y="1143000"/>
              <a:ext cx="4628389" cy="4648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8061222" y="3358634"/>
              <a:ext cx="16383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Akarsu ana kol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306494">
              <a:off x="7254030" y="3505377"/>
              <a:ext cx="112742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Yan Kollar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2306494">
              <a:off x="7228295" y="1830858"/>
              <a:ext cx="112742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Yan Kollar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8918729">
              <a:off x="6251014" y="2482554"/>
              <a:ext cx="112742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Yan Kollar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57075" y="993599"/>
              <a:ext cx="16383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Memba Sınır-1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8791367">
              <a:off x="5914594" y="1364270"/>
              <a:ext cx="16383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Memba Sınır-2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904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QUAL2K- Çözünmüş Oksijen Değişimleri</a:t>
            </a:r>
            <a:endParaRPr lang="en-US" sz="4000" b="1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9860" name="Picture 4" descr="do s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0544"/>
            <a:ext cx="8791575" cy="4668612"/>
          </a:xfrm>
          <a:prstGeom prst="rect">
            <a:avLst/>
          </a:prstGeom>
          <a:noFill/>
        </p:spPr>
      </p:pic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152400" y="5579156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(</a:t>
            </a:r>
            <a:r>
              <a:rPr lang="en-US" sz="1600" dirty="0" err="1" smtClean="0"/>
              <a:t>Kaynak</a:t>
            </a:r>
            <a:r>
              <a:rPr lang="en-US" sz="1600" dirty="0" smtClean="0"/>
              <a:t>: </a:t>
            </a:r>
            <a:r>
              <a:rPr lang="en-US" sz="1600" u="sng" dirty="0"/>
              <a:t>Environmental Science: A Global Concern</a:t>
            </a:r>
            <a:r>
              <a:rPr lang="en-US" sz="1600" dirty="0"/>
              <a:t>, 3rd ed. by W.P Cunningham and B.W. </a:t>
            </a:r>
            <a:r>
              <a:rPr lang="en-US" sz="1600" dirty="0" err="1"/>
              <a:t>Saigo</a:t>
            </a:r>
            <a:r>
              <a:rPr lang="en-US" sz="1600" dirty="0"/>
              <a:t>, WC Brown Publishers, © 1995)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152400"/>
            <a:ext cx="9067800" cy="5867400"/>
            <a:chOff x="0" y="0"/>
            <a:chExt cx="9144000" cy="6858000"/>
          </a:xfrm>
        </p:grpSpPr>
        <p:pic>
          <p:nvPicPr>
            <p:cNvPr id="2928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0000" t="10785" r="17999" b="1022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3423166" y="2672834"/>
              <a:ext cx="2971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Çözünmüş Oksijen</a:t>
              </a:r>
              <a:endParaRPr lang="tr-TR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152400"/>
            <a:ext cx="3429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Çözünmüş Oksijen, QUAL2K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886700" cy="1066800"/>
          </a:xfrm>
        </p:spPr>
        <p:txBody>
          <a:bodyPr/>
          <a:lstStyle/>
          <a:p>
            <a:r>
              <a:rPr lang="tr-TR" sz="4000" dirty="0" smtClean="0">
                <a:latin typeface="Verdana" pitchFamily="34" charset="0"/>
              </a:rPr>
              <a:t>Azot ve Su Kalitesi</a:t>
            </a:r>
            <a:endParaRPr lang="tr-TR" sz="4000" dirty="0">
              <a:latin typeface="Verdana" pitchFamily="34" charset="0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1066800"/>
            <a:ext cx="9144000" cy="4976018"/>
            <a:chOff x="0" y="1371600"/>
            <a:chExt cx="8991600" cy="5486400"/>
          </a:xfrm>
        </p:grpSpPr>
        <p:pic>
          <p:nvPicPr>
            <p:cNvPr id="251908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/>
            <a:srcRect b="22795"/>
            <a:stretch>
              <a:fillRect/>
            </a:stretch>
          </p:blipFill>
          <p:spPr bwMode="auto">
            <a:xfrm>
              <a:off x="0" y="1371600"/>
              <a:ext cx="8991600" cy="5486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5" name="Flowchart: Alternate Process 4"/>
            <p:cNvSpPr/>
            <p:nvPr/>
          </p:nvSpPr>
          <p:spPr>
            <a:xfrm>
              <a:off x="228600" y="1752600"/>
              <a:ext cx="1676400" cy="381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Atmosfer</a:t>
              </a:r>
              <a:endParaRPr lang="tr-TR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304800" y="2362200"/>
              <a:ext cx="1676400" cy="381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Su</a:t>
              </a:r>
              <a:endParaRPr lang="tr-TR" dirty="0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Verdana" pitchFamily="34" charset="0"/>
              </a:rPr>
              <a:t>Azot ve Su Kalitesi</a:t>
            </a:r>
            <a:endParaRPr lang="tr-TR" sz="4000" dirty="0">
              <a:latin typeface="Verdana" pitchFamily="34" charset="0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61950" y="1371600"/>
            <a:ext cx="8153400" cy="4419600"/>
            <a:chOff x="533400" y="1524000"/>
            <a:chExt cx="8153400" cy="4419600"/>
          </a:xfrm>
        </p:grpSpPr>
        <p:pic>
          <p:nvPicPr>
            <p:cNvPr id="252932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/>
            <a:srcRect l="3200" t="15384" r="34917" b="25641"/>
            <a:stretch>
              <a:fillRect/>
            </a:stretch>
          </p:blipFill>
          <p:spPr bwMode="auto">
            <a:xfrm>
              <a:off x="533400" y="1524000"/>
              <a:ext cx="8153400" cy="4419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5" name="Flowchart: Alternate Process 4"/>
            <p:cNvSpPr/>
            <p:nvPr/>
          </p:nvSpPr>
          <p:spPr>
            <a:xfrm>
              <a:off x="609600" y="1676400"/>
              <a:ext cx="33528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Kanalizasyon</a:t>
              </a:r>
              <a:endParaRPr lang="tr-TR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2438400" y="3505200"/>
              <a:ext cx="18288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Amonyum</a:t>
              </a:r>
              <a:endParaRPr lang="tr-TR" dirty="0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533400" y="3048000"/>
              <a:ext cx="1295400" cy="1295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Organik Azot</a:t>
              </a:r>
              <a:endParaRPr lang="tr-TR" dirty="0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5029200" y="3429000"/>
              <a:ext cx="12954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Nitrit</a:t>
              </a:r>
              <a:endParaRPr lang="tr-TR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7239000" y="3505200"/>
              <a:ext cx="12954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Nitrat</a:t>
              </a:r>
              <a:endParaRPr lang="tr-TR" dirty="0"/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4038600" y="4343400"/>
              <a:ext cx="32766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Oksijen</a:t>
              </a:r>
              <a:endParaRPr lang="tr-TR" dirty="0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4343400" y="5257800"/>
              <a:ext cx="32766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Nitrifikasyon</a:t>
              </a:r>
              <a:endParaRPr lang="tr-TR" dirty="0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0"/>
            <a:ext cx="7886700" cy="1325563"/>
          </a:xfrm>
        </p:spPr>
        <p:txBody>
          <a:bodyPr/>
          <a:lstStyle/>
          <a:p>
            <a:r>
              <a:rPr lang="en-US" b="1" dirty="0" err="1" smtClean="0"/>
              <a:t>Sedim</a:t>
            </a:r>
            <a:r>
              <a:rPr lang="tr-TR" b="1" dirty="0" smtClean="0"/>
              <a:t>an</a:t>
            </a:r>
            <a:r>
              <a:rPr lang="en-US" b="1" dirty="0" smtClean="0"/>
              <a:t> </a:t>
            </a:r>
            <a:r>
              <a:rPr lang="tr-TR" b="1" dirty="0" smtClean="0"/>
              <a:t>Oksijen İhtiyacı</a:t>
            </a:r>
            <a:endParaRPr lang="tr-TR" b="1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990600"/>
            <a:ext cx="8686800" cy="4953000"/>
            <a:chOff x="228600" y="1447800"/>
            <a:chExt cx="8686800" cy="4953000"/>
          </a:xfrm>
        </p:grpSpPr>
        <p:pic>
          <p:nvPicPr>
            <p:cNvPr id="250884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/>
            <a:srcRect r="42169"/>
            <a:stretch>
              <a:fillRect/>
            </a:stretch>
          </p:blipFill>
          <p:spPr bwMode="auto">
            <a:xfrm>
              <a:off x="228600" y="1447800"/>
              <a:ext cx="8686800" cy="4953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5" name="Flowchart: Alternate Process 4"/>
            <p:cNvSpPr/>
            <p:nvPr/>
          </p:nvSpPr>
          <p:spPr>
            <a:xfrm>
              <a:off x="6781800" y="1600200"/>
              <a:ext cx="1828800" cy="457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Atmosfer</a:t>
              </a:r>
              <a:endParaRPr lang="tr-TR" dirty="0"/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6934200" y="3276600"/>
              <a:ext cx="1828800" cy="457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Su</a:t>
              </a:r>
              <a:endParaRPr lang="tr-TR" dirty="0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6858000" y="5410200"/>
              <a:ext cx="1828800" cy="457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Sediman</a:t>
              </a:r>
              <a:endParaRPr lang="tr-TR" dirty="0"/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4419600" y="3124200"/>
              <a:ext cx="18288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ÇO</a:t>
              </a:r>
            </a:p>
            <a:p>
              <a:pPr algn="ctr"/>
              <a:r>
                <a:rPr lang="tr-TR" dirty="0" smtClean="0"/>
                <a:t>Tüketilir</a:t>
              </a:r>
              <a:endParaRPr lang="tr-TR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4572000" y="5105400"/>
              <a:ext cx="1676400" cy="914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ÇO</a:t>
              </a:r>
            </a:p>
            <a:p>
              <a:pPr algn="ctr"/>
              <a:r>
                <a:rPr lang="tr-TR" dirty="0" smtClean="0"/>
                <a:t>Tüketilir</a:t>
              </a:r>
              <a:endParaRPr lang="tr-TR" dirty="0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876800" y="4191000"/>
              <a:ext cx="914400" cy="6858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SOİ</a:t>
              </a:r>
              <a:endParaRPr lang="tr-TR" dirty="0"/>
            </a:p>
          </p:txBody>
        </p:sp>
        <p:sp>
          <p:nvSpPr>
            <p:cNvPr id="11" name="Flowchart: Alternate Process 10"/>
            <p:cNvSpPr/>
            <p:nvPr/>
          </p:nvSpPr>
          <p:spPr>
            <a:xfrm>
              <a:off x="381000" y="3124200"/>
              <a:ext cx="2209800" cy="1143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Organik Maddeler</a:t>
              </a:r>
              <a:endParaRPr lang="tr-TR" dirty="0"/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381000" y="5334000"/>
              <a:ext cx="2209800" cy="8382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Organik Maddeler</a:t>
              </a:r>
              <a:endParaRPr lang="tr-TR" dirty="0"/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 smtClean="0"/>
              <a:t>Su Kalitesi Modelleme Aşamaları</a:t>
            </a:r>
            <a:endParaRPr lang="en-US" b="1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5028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600" dirty="0" smtClean="0"/>
              <a:t>Problemin Tanımlanması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tr-TR" sz="2600" dirty="0" smtClean="0"/>
              <a:t>Yönetim amaçları</a:t>
            </a:r>
            <a:r>
              <a:rPr lang="en-US" sz="2600" dirty="0" smtClean="0"/>
              <a:t>, </a:t>
            </a:r>
            <a:r>
              <a:rPr lang="tr-TR" sz="2600" dirty="0" smtClean="0"/>
              <a:t>kontrol seçenekleri</a:t>
            </a:r>
            <a:r>
              <a:rPr lang="en-US" sz="2600" dirty="0" smtClean="0"/>
              <a:t>, </a:t>
            </a:r>
            <a:r>
              <a:rPr lang="tr-TR" sz="2600" dirty="0" smtClean="0"/>
              <a:t>ve kısıtlamalar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tr-TR" sz="2600" dirty="0" smtClean="0"/>
              <a:t>Yüzey suyunun fiziksel, biyolojik ve kimyasa</a:t>
            </a:r>
            <a:r>
              <a:rPr lang="en-US" sz="2600" dirty="0" smtClean="0"/>
              <a:t>l</a:t>
            </a:r>
            <a:r>
              <a:rPr lang="tr-TR" sz="2600" dirty="0" smtClean="0"/>
              <a:t> özellikleri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tr-TR" sz="2600" dirty="0" smtClean="0"/>
              <a:t>Model Seçimi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tr-TR" sz="2600" dirty="0" smtClean="0"/>
              <a:t>Teorik olarak kurulması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tr-TR" sz="2600" dirty="0" smtClean="0"/>
              <a:t>Sayısal özellikler ve doğru</a:t>
            </a:r>
            <a:r>
              <a:rPr lang="en-US" sz="2600" dirty="0" smtClean="0"/>
              <a:t>l</a:t>
            </a:r>
            <a:r>
              <a:rPr lang="tr-TR" sz="2600" dirty="0" smtClean="0"/>
              <a:t>ama</a:t>
            </a:r>
            <a:endParaRPr lang="en-US" sz="2600" dirty="0"/>
          </a:p>
          <a:p>
            <a:pPr lvl="2">
              <a:lnSpc>
                <a:spcPct val="90000"/>
              </a:lnSpc>
            </a:pPr>
            <a:r>
              <a:rPr lang="tr-TR" sz="2600" dirty="0" smtClean="0"/>
              <a:t>Madde dengesi</a:t>
            </a:r>
            <a:endParaRPr lang="en-US" sz="2600" dirty="0"/>
          </a:p>
          <a:p>
            <a:pPr lvl="2">
              <a:lnSpc>
                <a:spcPct val="90000"/>
              </a:lnSpc>
            </a:pPr>
            <a:r>
              <a:rPr lang="tr-TR" sz="2600" dirty="0" smtClean="0"/>
              <a:t>Basit çözümler</a:t>
            </a:r>
            <a:endParaRPr lang="en-US" sz="2600" dirty="0"/>
          </a:p>
          <a:p>
            <a:pPr lvl="2">
              <a:lnSpc>
                <a:spcPct val="90000"/>
              </a:lnSpc>
            </a:pPr>
            <a:r>
              <a:rPr lang="tr-TR" sz="2600" dirty="0" smtClean="0"/>
              <a:t>Farklı aralıklarda denemeler</a:t>
            </a:r>
            <a:endParaRPr lang="en-US" sz="2600" dirty="0"/>
          </a:p>
          <a:p>
            <a:pPr lvl="2">
              <a:lnSpc>
                <a:spcPct val="90000"/>
              </a:lnSpc>
            </a:pPr>
            <a:r>
              <a:rPr lang="tr-TR" sz="2600" dirty="0" smtClean="0"/>
              <a:t>Grafiksel karşılaştırmalar</a:t>
            </a:r>
            <a:endParaRPr lang="en-US" sz="2600" dirty="0"/>
          </a:p>
          <a:p>
            <a:pPr lvl="2">
              <a:lnSpc>
                <a:spcPct val="90000"/>
              </a:lnSpc>
            </a:pPr>
            <a:r>
              <a:rPr lang="tr-TR" sz="2600" dirty="0" smtClean="0"/>
              <a:t>Gerçek sayılarla denemeler</a:t>
            </a:r>
            <a:endParaRPr lang="en-US" sz="26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Modelleme Örnekleri</a:t>
            </a:r>
            <a:endParaRPr lang="tr-TR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b="1" dirty="0" smtClean="0"/>
              <a:t>Chicago Nehri – Kentsel Yayılı Kirliliği Önleme amaçlı Modelleme Çalışması</a:t>
            </a:r>
          </a:p>
          <a:p>
            <a:r>
              <a:rPr lang="tr-TR" sz="2600" b="1" i="1" dirty="0" smtClean="0"/>
              <a:t>Mogan Gölleri Havzalarında  Tarımsal Yayılı Kirliliği Önlemeye yönelik Modelleme Çalışması</a:t>
            </a:r>
            <a:endParaRPr lang="tr-TR" sz="2600" b="1" i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81000" y="914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 Bileşenleri ve Sınırı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1676400"/>
            <a:ext cx="7391400" cy="4145200"/>
            <a:chOff x="914400" y="1676400"/>
            <a:chExt cx="7391400" cy="4145200"/>
          </a:xfrm>
        </p:grpSpPr>
        <p:grpSp>
          <p:nvGrpSpPr>
            <p:cNvPr id="2" name="Group 9"/>
            <p:cNvGrpSpPr>
              <a:grpSpLocks noChangeAspect="1"/>
            </p:cNvGrpSpPr>
            <p:nvPr/>
          </p:nvGrpSpPr>
          <p:grpSpPr bwMode="auto">
            <a:xfrm>
              <a:off x="914400" y="1676400"/>
              <a:ext cx="7391400" cy="4145200"/>
              <a:chOff x="-1015" y="1354"/>
              <a:chExt cx="11940" cy="7166"/>
            </a:xfrm>
          </p:grpSpPr>
          <p:sp>
            <p:nvSpPr>
              <p:cNvPr id="22536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1678" y="1354"/>
                <a:ext cx="9247" cy="6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aphicFrame>
            <p:nvGraphicFramePr>
              <p:cNvPr id="22537" name="Object 11"/>
              <p:cNvGraphicFramePr>
                <a:graphicFrameLocks/>
              </p:cNvGraphicFramePr>
              <p:nvPr/>
            </p:nvGraphicFramePr>
            <p:xfrm>
              <a:off x="-269" y="1584"/>
              <a:ext cx="8074" cy="69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" name="Bitmap Image" r:id="rId3" imgW="6409524" imgH="5504762" progId="PBrush">
                      <p:embed/>
                    </p:oleObj>
                  </mc:Choice>
                  <mc:Fallback>
                    <p:oleObj name="Bitmap Image" r:id="rId3" imgW="6409524" imgH="5504762" progId="PBrush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69" y="1584"/>
                            <a:ext cx="8074" cy="693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969696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38" name="Text Box 12"/>
              <p:cNvSpPr txBox="1">
                <a:spLocks noChangeArrowheads="1"/>
              </p:cNvSpPr>
              <p:nvPr/>
            </p:nvSpPr>
            <p:spPr bwMode="auto">
              <a:xfrm>
                <a:off x="2429" y="3143"/>
                <a:ext cx="2401" cy="4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76810" tIns="38405" rIns="76810" bIns="38405">
                <a:spAutoFit/>
              </a:bodyPr>
              <a:lstStyle/>
              <a:p>
                <a:r>
                  <a:rPr lang="tr-TR" sz="1200" dirty="0" smtClean="0">
                    <a:solidFill>
                      <a:srgbClr val="000000"/>
                    </a:solidFill>
                  </a:rPr>
                  <a:t>Sistem Bileşenleri</a:t>
                </a:r>
                <a:endParaRPr lang="tr-TR" dirty="0"/>
              </a:p>
            </p:txBody>
          </p:sp>
          <p:sp>
            <p:nvSpPr>
              <p:cNvPr id="22539" name="Text Box 13"/>
              <p:cNvSpPr txBox="1">
                <a:spLocks noChangeArrowheads="1"/>
              </p:cNvSpPr>
              <p:nvPr/>
            </p:nvSpPr>
            <p:spPr bwMode="auto">
              <a:xfrm>
                <a:off x="4151" y="7321"/>
                <a:ext cx="3364" cy="45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76810" tIns="38405" rIns="76810" bIns="38405">
                <a:spAutoFit/>
              </a:bodyPr>
              <a:lstStyle/>
              <a:p>
                <a:r>
                  <a:rPr lang="tr-TR" sz="1200" dirty="0" smtClean="0">
                    <a:solidFill>
                      <a:srgbClr val="000000"/>
                    </a:solidFill>
                  </a:rPr>
                  <a:t>Sistem bileşenlerinin etkileşimi</a:t>
                </a:r>
                <a:endParaRPr lang="tr-TR" dirty="0"/>
              </a:p>
            </p:txBody>
          </p:sp>
          <p:sp>
            <p:nvSpPr>
              <p:cNvPr id="22540" name="Text Box 14"/>
              <p:cNvSpPr txBox="1">
                <a:spLocks noChangeArrowheads="1"/>
              </p:cNvSpPr>
              <p:nvPr/>
            </p:nvSpPr>
            <p:spPr bwMode="auto">
              <a:xfrm>
                <a:off x="6907" y="4495"/>
                <a:ext cx="1836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76810" tIns="38405" rIns="76810" bIns="38405">
                <a:spAutoFit/>
              </a:bodyPr>
              <a:lstStyle/>
              <a:p>
                <a:r>
                  <a:rPr lang="tr-TR" sz="1300" dirty="0" smtClean="0">
                    <a:solidFill>
                      <a:srgbClr val="000000"/>
                    </a:solidFill>
                  </a:rPr>
                  <a:t>Sistem çıktıları</a:t>
                </a:r>
                <a:endParaRPr lang="tr-TR" dirty="0"/>
              </a:p>
            </p:txBody>
          </p:sp>
          <p:sp>
            <p:nvSpPr>
              <p:cNvPr id="22541" name="Text Box 15"/>
              <p:cNvSpPr txBox="1">
                <a:spLocks noChangeArrowheads="1"/>
              </p:cNvSpPr>
              <p:nvPr/>
            </p:nvSpPr>
            <p:spPr bwMode="auto">
              <a:xfrm>
                <a:off x="-1015" y="4863"/>
                <a:ext cx="1919" cy="4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76810" tIns="38405" rIns="76810" bIns="38405">
                <a:spAutoFit/>
              </a:bodyPr>
              <a:lstStyle/>
              <a:p>
                <a:r>
                  <a:rPr lang="tr-TR" sz="1300" dirty="0" smtClean="0">
                    <a:solidFill>
                      <a:srgbClr val="000000"/>
                    </a:solidFill>
                  </a:rPr>
                  <a:t>Sistem Girdileri</a:t>
                </a:r>
                <a:endParaRPr lang="tr-TR" dirty="0"/>
              </a:p>
            </p:txBody>
          </p:sp>
          <p:sp>
            <p:nvSpPr>
              <p:cNvPr id="22542" name="Text Box 16"/>
              <p:cNvSpPr txBox="1">
                <a:spLocks noChangeArrowheads="1"/>
              </p:cNvSpPr>
              <p:nvPr/>
            </p:nvSpPr>
            <p:spPr bwMode="auto">
              <a:xfrm>
                <a:off x="1511" y="7075"/>
                <a:ext cx="1525" cy="47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tr-TR" sz="1200" dirty="0" smtClean="0">
                    <a:solidFill>
                      <a:srgbClr val="000000"/>
                    </a:solidFill>
                  </a:rPr>
                  <a:t>Sistem Sınırı</a:t>
                </a:r>
                <a:endParaRPr lang="tr-TR" dirty="0"/>
              </a:p>
            </p:txBody>
          </p:sp>
        </p:grp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60884" y="2362400"/>
              <a:ext cx="1486328" cy="2620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76810" tIns="38405" rIns="76810" bIns="38405">
              <a:spAutoFit/>
            </a:bodyPr>
            <a:lstStyle/>
            <a:p>
              <a:r>
                <a:rPr lang="tr-TR" sz="1200" dirty="0" smtClean="0">
                  <a:solidFill>
                    <a:srgbClr val="000000"/>
                  </a:solidFill>
                </a:rPr>
                <a:t>Sistem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62504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l-size image (87 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6800850" cy="3790951"/>
          </a:xfrm>
          <a:prstGeom prst="rect">
            <a:avLst/>
          </a:prstGeom>
          <a:noFill/>
        </p:spPr>
      </p:pic>
      <p:sp>
        <p:nvSpPr>
          <p:cNvPr id="52229" name="Text Box 22"/>
          <p:cNvSpPr txBox="1">
            <a:spLocks noChangeArrowheads="1"/>
          </p:cNvSpPr>
          <p:nvPr/>
        </p:nvSpPr>
        <p:spPr bwMode="auto">
          <a:xfrm>
            <a:off x="4724400" y="1524000"/>
            <a:ext cx="2212873" cy="400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577" tIns="45789" rIns="91577" bIns="45789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smtClean="0"/>
              <a:t>Sistem sınırı</a:t>
            </a:r>
            <a:endParaRPr lang="tr-TR" sz="2000" dirty="0"/>
          </a:p>
        </p:txBody>
      </p:sp>
      <p:sp>
        <p:nvSpPr>
          <p:cNvPr id="52230" name="Line 40"/>
          <p:cNvSpPr>
            <a:spLocks noChangeShapeType="1"/>
          </p:cNvSpPr>
          <p:nvPr/>
        </p:nvSpPr>
        <p:spPr bwMode="auto">
          <a:xfrm flipH="1">
            <a:off x="3962400" y="1828800"/>
            <a:ext cx="14478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577" tIns="45789" rIns="91577" bIns="45789"/>
          <a:lstStyle/>
          <a:p>
            <a:endParaRPr lang="tr-TR"/>
          </a:p>
        </p:txBody>
      </p:sp>
      <p:sp>
        <p:nvSpPr>
          <p:cNvPr id="52232" name="TextBox 33"/>
          <p:cNvSpPr txBox="1">
            <a:spLocks noChangeArrowheads="1"/>
          </p:cNvSpPr>
          <p:nvPr/>
        </p:nvSpPr>
        <p:spPr bwMode="auto">
          <a:xfrm>
            <a:off x="784123" y="1314649"/>
            <a:ext cx="6172200" cy="4618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577" tIns="45789" rIns="91577" bIns="45789">
            <a:spAutoFit/>
          </a:bodyPr>
          <a:lstStyle/>
          <a:p>
            <a:r>
              <a:rPr lang="en-US" sz="2400" dirty="0" err="1" smtClean="0"/>
              <a:t>Havza</a:t>
            </a:r>
            <a:r>
              <a:rPr lang="en-US" sz="2400" dirty="0" smtClean="0"/>
              <a:t> S</a:t>
            </a:r>
            <a:r>
              <a:rPr lang="tr-TR" sz="2400" dirty="0" err="1" smtClean="0"/>
              <a:t>ınırı</a:t>
            </a:r>
            <a:endParaRPr lang="en-US" sz="2200" b="1" i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52400" y="310304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 Sınırları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140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Box 33"/>
          <p:cNvSpPr txBox="1">
            <a:spLocks noChangeArrowheads="1"/>
          </p:cNvSpPr>
          <p:nvPr/>
        </p:nvSpPr>
        <p:spPr bwMode="auto">
          <a:xfrm>
            <a:off x="228600" y="838200"/>
            <a:ext cx="8610600" cy="4618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577" tIns="45789" rIns="91577" bIns="45789">
            <a:spAutoFit/>
          </a:bodyPr>
          <a:lstStyle/>
          <a:p>
            <a:r>
              <a:rPr lang="tr-TR" sz="2400" dirty="0" smtClean="0"/>
              <a:t>Su kaynakları üzerindeki baskılar</a:t>
            </a:r>
            <a:endParaRPr lang="en-US" sz="2200" b="1" i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8763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 Sınırları ve Girdileri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300004"/>
            <a:ext cx="8382000" cy="4643596"/>
            <a:chOff x="381000" y="1300004"/>
            <a:chExt cx="8382000" cy="4643596"/>
          </a:xfrm>
        </p:grpSpPr>
        <p:pic>
          <p:nvPicPr>
            <p:cNvPr id="7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>
              <a:lum contrast="40000"/>
            </a:blip>
            <a:srcRect t="8064" r="13039"/>
            <a:stretch>
              <a:fillRect/>
            </a:stretch>
          </p:blipFill>
          <p:spPr bwMode="auto">
            <a:xfrm>
              <a:off x="381000" y="1300004"/>
              <a:ext cx="8382000" cy="4643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581400" y="1364086"/>
              <a:ext cx="1657350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Yüzey akış suyu</a:t>
              </a:r>
            </a:p>
            <a:p>
              <a:endParaRPr lang="tr-TR" dirty="0" smtClean="0"/>
            </a:p>
            <a:p>
              <a:r>
                <a:rPr lang="tr-TR" dirty="0" smtClean="0"/>
                <a:t>Yayılı kirlilik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1763460"/>
              <a:ext cx="12954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Tarım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43750" y="2057400"/>
              <a:ext cx="1295400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Gübre, Pestisit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33800" y="2743200"/>
              <a:ext cx="25908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Atmosferik çökelme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3722940"/>
              <a:ext cx="12954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Endüstri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0732" y="4555728"/>
              <a:ext cx="12954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Gübre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4092272"/>
              <a:ext cx="19812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Kentsel </a:t>
              </a:r>
              <a:r>
                <a:rPr lang="tr-TR" dirty="0" err="1" smtClean="0"/>
                <a:t>Atıksu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3445941"/>
              <a:ext cx="1524000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Kentsel Yayılı Kirlilik</a:t>
              </a:r>
              <a:endParaRPr lang="en-US" dirty="0"/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37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9" y="365126"/>
            <a:ext cx="9144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600" b="1" i="1" dirty="0" smtClean="0"/>
              <a:t>Problem tanımı ve sistem analizi</a:t>
            </a:r>
            <a:r>
              <a:rPr lang="tr-TR" sz="2600" i="1" dirty="0" smtClean="0"/>
              <a:t>: Nehirlerde kirlilik</a:t>
            </a:r>
            <a:endParaRPr lang="en-US" sz="2600" i="1" dirty="0" smtClean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42902" y="1219200"/>
            <a:ext cx="8602916" cy="4435318"/>
            <a:chOff x="42902" y="1219200"/>
            <a:chExt cx="8602916" cy="4435318"/>
          </a:xfrm>
        </p:grpSpPr>
        <p:grpSp>
          <p:nvGrpSpPr>
            <p:cNvPr id="7" name="Group 6"/>
            <p:cNvGrpSpPr/>
            <p:nvPr/>
          </p:nvGrpSpPr>
          <p:grpSpPr>
            <a:xfrm>
              <a:off x="42902" y="1219200"/>
              <a:ext cx="8602916" cy="4435318"/>
              <a:chOff x="42902" y="1219200"/>
              <a:chExt cx="8602916" cy="443531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1371600"/>
                <a:ext cx="1676400" cy="64633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Deşarj Noktası     </a:t>
                </a:r>
              </a:p>
              <a:p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09800" y="2286000"/>
                <a:ext cx="12954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Sistem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19300" y="2780507"/>
                <a:ext cx="11049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Sınır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2900" y="1219200"/>
                <a:ext cx="1676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2355" y="3618226"/>
                <a:ext cx="2057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3851" y="4535610"/>
                <a:ext cx="16764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Girdi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09445" y="4819264"/>
                <a:ext cx="1286755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Çıkış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09800" y="4126891"/>
                <a:ext cx="11049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Sınır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275730" y="5285186"/>
                <a:ext cx="150607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Sınır Element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23280" y="3495595"/>
                <a:ext cx="160132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Karışım Bölgesi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902" y="2277035"/>
                <a:ext cx="167640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Girdi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69418" y="1607742"/>
                <a:ext cx="1676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44450" y="2672324"/>
                <a:ext cx="1286755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Çıkış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509543" y="2477869"/>
              <a:ext cx="102485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tr-TR" dirty="0"/>
            </a:p>
            <a:p>
              <a:endParaRPr lang="en-US" dirty="0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91440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600" b="1" i="1" dirty="0" smtClean="0"/>
              <a:t>Sistem Analizi: Nehirde Kirlilik Modellemesi</a:t>
            </a:r>
            <a:endParaRPr lang="en-US" sz="26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47622" y="3886200"/>
            <a:ext cx="18625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1351002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" y="1143000"/>
            <a:ext cx="8184776" cy="4419600"/>
            <a:chOff x="152400" y="1143000"/>
            <a:chExt cx="8184776" cy="4419600"/>
          </a:xfrm>
        </p:grpSpPr>
        <p:grpSp>
          <p:nvGrpSpPr>
            <p:cNvPr id="21" name="Group 20"/>
            <p:cNvGrpSpPr/>
            <p:nvPr/>
          </p:nvGrpSpPr>
          <p:grpSpPr>
            <a:xfrm>
              <a:off x="152400" y="1143000"/>
              <a:ext cx="8184776" cy="4419600"/>
              <a:chOff x="152400" y="1143000"/>
              <a:chExt cx="8184776" cy="44196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400" y="1143000"/>
                <a:ext cx="8184776" cy="4419600"/>
                <a:chOff x="152400" y="1143000"/>
                <a:chExt cx="8184776" cy="4419600"/>
              </a:xfrm>
            </p:grpSpPr>
            <p:pic>
              <p:nvPicPr>
                <p:cNvPr id="19456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52400" y="1143000"/>
                  <a:ext cx="8077200" cy="441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5791200" y="2667000"/>
                  <a:ext cx="1286755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Çıkış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28600" y="2667000"/>
                  <a:ext cx="1286755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Giriş</a:t>
                  </a:r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728908" y="2567781"/>
                  <a:ext cx="1286755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Sistem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219200" y="3168134"/>
                  <a:ext cx="1286755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Sınır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862577" y="1486059"/>
                  <a:ext cx="1286755" cy="64633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Deşarj,</a:t>
                  </a:r>
                </a:p>
                <a:p>
                  <a:r>
                    <a:rPr lang="tr-TR" dirty="0" smtClean="0"/>
                    <a:t>Girdi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9049" y="3943579"/>
                  <a:ext cx="245584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85590" y="5109131"/>
                  <a:ext cx="914400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Giriş</a:t>
                  </a:r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410200" y="5088215"/>
                  <a:ext cx="1286755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Çıkış</a:t>
                  </a:r>
                  <a:endParaRPr lang="en-US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419600" y="3173820"/>
                  <a:ext cx="1286755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Element</a:t>
                  </a:r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050421" y="1763058"/>
                  <a:ext cx="1286755" cy="36933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Alan</a:t>
                  </a:r>
                  <a:endParaRPr lang="en-US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558829" y="3981094"/>
                <a:ext cx="214752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tr-TR" dirty="0" smtClean="0"/>
              </a:p>
              <a:p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909068" y="1353563"/>
              <a:ext cx="128675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En Kesit</a:t>
              </a:r>
              <a:endParaRPr lang="en-US" dirty="0"/>
            </a:p>
          </p:txBody>
        </p: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6153150"/>
            <a:ext cx="475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17-20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Kasım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2015  - Antalya</a:t>
            </a:r>
            <a:endParaRPr lang="tr-TR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Su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Kaynaklarının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Modellenmesi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Konulu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Hizmet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İçi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Eğitim</a:t>
            </a:r>
            <a:r>
              <a:rPr lang="en-US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 </a:t>
            </a:r>
            <a:r>
              <a:rPr lang="en-US" altLang="tr-TR" sz="1100" dirty="0" err="1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Programı</a:t>
            </a:r>
            <a:endParaRPr lang="en-US" altLang="tr-TR" sz="1100" dirty="0">
              <a:solidFill>
                <a:schemeClr val="bg1"/>
              </a:solidFill>
              <a:latin typeface="BentonSansTRUReg" pitchFamily="1" charset="-94"/>
              <a:ea typeface="ヒラギノ角ゴ Pro W3" pitchFamily="1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1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T.C. Orman ve Su İşleri Bakanlığı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580063" y="6207125"/>
            <a:ext cx="353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ODTÜ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 dirty="0">
                <a:solidFill>
                  <a:schemeClr val="bg1"/>
                </a:solidFill>
                <a:latin typeface="BentonSansTRUReg" pitchFamily="1" charset="-94"/>
                <a:ea typeface="ヒラギノ角ゴ Pro W3" pitchFamily="1" charset="-128"/>
              </a:rPr>
              <a:t>			METU</a:t>
            </a:r>
            <a:endParaRPr lang="en-US" altLang="tr-TR" sz="2400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07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9D7B4D-84FA-4378-864B-D1DEFC5CB600}"/>
</file>

<file path=customXml/itemProps2.xml><?xml version="1.0" encoding="utf-8"?>
<ds:datastoreItem xmlns:ds="http://schemas.openxmlformats.org/officeDocument/2006/customXml" ds:itemID="{B2528A88-1BDB-48F1-B9A2-BC5DD74568B2}"/>
</file>

<file path=customXml/itemProps3.xml><?xml version="1.0" encoding="utf-8"?>
<ds:datastoreItem xmlns:ds="http://schemas.openxmlformats.org/officeDocument/2006/customXml" ds:itemID="{9E1EDF96-F099-408C-96E4-0D8F1F2C3D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1926</Words>
  <Application>Microsoft Office PowerPoint</Application>
  <PresentationFormat>Ekran Gösterisi (4:3)</PresentationFormat>
  <Paragraphs>624</Paragraphs>
  <Slides>40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40</vt:i4>
      </vt:variant>
    </vt:vector>
  </HeadingPairs>
  <TitlesOfParts>
    <vt:vector size="53" baseType="lpstr">
      <vt:lpstr>Arial</vt:lpstr>
      <vt:lpstr>BentonSansTRUBol</vt:lpstr>
      <vt:lpstr>BentonSansTRUReg</vt:lpstr>
      <vt:lpstr>Calibri</vt:lpstr>
      <vt:lpstr>Calibri Light</vt:lpstr>
      <vt:lpstr>Symbol</vt:lpstr>
      <vt:lpstr>Tahoma</vt:lpstr>
      <vt:lpstr>Verdana</vt:lpstr>
      <vt:lpstr>Wingdings</vt:lpstr>
      <vt:lpstr>ヒラギノ角ゴ Pro W3</vt:lpstr>
      <vt:lpstr>Office Theme</vt:lpstr>
      <vt:lpstr>Bitmap Image</vt:lpstr>
      <vt:lpstr>Equation</vt:lpstr>
      <vt:lpstr>PowerPoint Sunusu</vt:lpstr>
      <vt:lpstr>Su Kalitesi Modelleme Aşamaları</vt:lpstr>
      <vt:lpstr>Model Seçimi</vt:lpstr>
      <vt:lpstr>Su Kalitesi Modelleme Aşamaları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Sistem Analizi: Nehirde Kirlilik Modellemesi: Kütle Dengesi</vt:lpstr>
      <vt:lpstr>Su Kalitesi Modelleme Aşamaları</vt:lpstr>
      <vt:lpstr>Su Kalitesi Modelleme Aşamaları</vt:lpstr>
      <vt:lpstr>PowerPoint Sunusu</vt:lpstr>
      <vt:lpstr>Model Hassasiyeti</vt:lpstr>
      <vt:lpstr>Model Hassasiyeti</vt:lpstr>
      <vt:lpstr>PowerPoint Sunusu</vt:lpstr>
      <vt:lpstr>Monte Carlo Simülasyonu</vt:lpstr>
      <vt:lpstr>Monte Carlo Simülasyonu</vt:lpstr>
      <vt:lpstr>Monte Carlo Simülasyonu</vt:lpstr>
      <vt:lpstr>Su Kalitesi Modelleme Aşamaları</vt:lpstr>
      <vt:lpstr>Su Kalitesi Modelleme Aşamaları</vt:lpstr>
      <vt:lpstr>Model Kalibrasyonu</vt:lpstr>
      <vt:lpstr>Model Kalibrasyonu – SWAT Mogan Havzası Uygulaması</vt:lpstr>
      <vt:lpstr>Su Kalitesi Modelleme Aşamaları</vt:lpstr>
      <vt:lpstr>PowerPoint Sunusu</vt:lpstr>
      <vt:lpstr>Örnek</vt:lpstr>
      <vt:lpstr>PowerPoint Sunusu</vt:lpstr>
      <vt:lpstr>Su Kalitesi Modelleri</vt:lpstr>
      <vt:lpstr>Su Kalitesi Modelleri</vt:lpstr>
      <vt:lpstr>Su Kalitesi Modelleri</vt:lpstr>
      <vt:lpstr>QUAL2K</vt:lpstr>
      <vt:lpstr>QUAL2K – Akarsu ve Kollarının Grafiksel Temsili</vt:lpstr>
      <vt:lpstr>QUAL2K- Çözünmüş Oksijen Değişimleri</vt:lpstr>
      <vt:lpstr>PowerPoint Sunusu</vt:lpstr>
      <vt:lpstr>Azot ve Su Kalitesi</vt:lpstr>
      <vt:lpstr>Azot ve Su Kalitesi</vt:lpstr>
      <vt:lpstr>Sediman Oksijen İhtiyacı</vt:lpstr>
      <vt:lpstr>Modelleme Örnekleri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YÜZEY SUYU MODELLEMESİ VE PRESİPLERİ</dc:title>
  <dc:creator>Emre</dc:creator>
  <cp:lastModifiedBy>İlker BOZAT</cp:lastModifiedBy>
  <cp:revision>265</cp:revision>
  <dcterms:created xsi:type="dcterms:W3CDTF">2006-08-16T00:00:00Z</dcterms:created>
  <dcterms:modified xsi:type="dcterms:W3CDTF">2019-01-22T09:01:39Z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