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706" r:id="rId3"/>
    <p:sldId id="707" r:id="rId4"/>
    <p:sldId id="695" r:id="rId5"/>
    <p:sldId id="696" r:id="rId6"/>
    <p:sldId id="708" r:id="rId7"/>
    <p:sldId id="709" r:id="rId8"/>
    <p:sldId id="703" r:id="rId9"/>
    <p:sldId id="704" r:id="rId10"/>
    <p:sldId id="705" r:id="rId11"/>
    <p:sldId id="710" r:id="rId12"/>
    <p:sldId id="711" r:id="rId13"/>
    <p:sldId id="712" r:id="rId14"/>
    <p:sldId id="713" r:id="rId15"/>
    <p:sldId id="714" r:id="rId16"/>
    <p:sldId id="715" r:id="rId17"/>
    <p:sldId id="674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6600"/>
    <a:srgbClr val="FFFFFF"/>
    <a:srgbClr val="66FF66"/>
    <a:srgbClr val="FFFF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660"/>
  </p:normalViewPr>
  <p:slideViewPr>
    <p:cSldViewPr>
      <p:cViewPr varScale="1">
        <p:scale>
          <a:sx n="116" d="100"/>
          <a:sy n="116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EF16-0E36-4E69-A094-0BB59D82BB7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E158-E810-470A-86A2-2A99DB5753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79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2FF32F-B72E-48EA-B4D5-278A9A2C0662}" type="datetimeFigureOut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A6842F-53BA-4BAA-AA31-1E1F4A29BA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B2A2D-D0B0-4857-9C35-25B5058DEAF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643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BAB4-E21F-4C54-9A91-32A01C92A56B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DA3C-BAC4-4468-B55F-B890F63640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EBBB-AB48-44CE-A8A4-232E8E4AE5BD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19FF-E128-423F-9888-727DEE726F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4EE0-CC53-461C-8CD6-77218A076ED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5949-6440-487A-9D0B-DD2BE3F61A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DF0F-AFE3-4FC5-B069-11FED70E5501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A1A7-C67D-4615-B2B4-F0B5EABE7F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4393-C0F4-4F89-85B0-B8BC8FE406C3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14CF-56DF-43F5-9EB4-C7275D84FC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DE06-C6EF-44E6-8398-D8E68793157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87D1-6A5E-4BD6-A4F7-E61C9B6226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5EF-DA47-4613-9873-561DEEB92A86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020E-CD4B-4822-B91C-C00D13891D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FFAA-4240-48EA-8756-59582C90AD85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A34C-048F-4BB0-BC0E-E94471684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FE40-803A-4EFE-B81A-59BCE69B503E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3475-7B68-489B-85D2-C4429E4B37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6BAF-5316-4A4E-868D-EEF0EFE190C7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D262-437A-4C1A-BB4C-5C05C5AA2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9267-0756-4BE4-BEB9-138E2DC1208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804-FD30-4781-856C-29BD405AC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25593-BD7C-4F3C-85D0-21EE095740F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D53A4-7887-4A7D-9BED-F847B1C550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MODEP/MODEP/MODEP_gorusler.xls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717032"/>
            <a:ext cx="8712968" cy="29238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EYLEM PLANI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(MODEP)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Kalitesi Yönetimi Dairesi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Şube Müdürlüğü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051720" y="6309320"/>
            <a:ext cx="57150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27/02/2014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endParaRPr lang="tr-TR" sz="16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1043608" y="-146432"/>
            <a:ext cx="7231467" cy="163121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434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08725"/>
            <a:ext cx="410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5"/>
            <a:ext cx="91440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</a:t>
            </a:fld>
            <a:r>
              <a:rPr lang="tr-TR" dirty="0" smtClean="0"/>
              <a:t>/17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7166" y="1196752"/>
            <a:ext cx="8496944" cy="5184576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çalışmalarında işe öncelikli olarak hangi havzadan (verisi çok olan veya Ergene ve Susurluk gibi kritik durumda bulunan) başlanacağının veya ülkenin tümünün mü ele alınacağının belirlenmesi için havzalar arasında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önceliklendirme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yapılmalıdır.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Bakanlık personeli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kendi başına model girdilerini girebilecek ve sonuçları yorumlayabilecek yeterlilikte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olmalıdır.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73063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10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7798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340768"/>
            <a:ext cx="8445624" cy="4525963"/>
          </a:xfrm>
        </p:spPr>
        <p:txBody>
          <a:bodyPr/>
          <a:lstStyle/>
          <a:p>
            <a:pPr marL="373063" indent="0" algn="ctr">
              <a:buClr>
                <a:srgbClr val="FF0000"/>
              </a:buClr>
              <a:buNone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Eylem Planı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(MODEP)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73063" indent="0">
              <a:buClr>
                <a:srgbClr val="FF0000"/>
              </a:buClr>
              <a:buNone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Kısa, Orta ve Uzun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vadede Bakanlığın su kaynaklarının modellemesi konusunda hedefleri</a:t>
            </a:r>
          </a:p>
          <a:p>
            <a:pPr marL="373063" lvl="0" indent="0" algn="just">
              <a:buClr>
                <a:srgbClr val="FF0000"/>
              </a:buClr>
              <a:buNone/>
            </a:pPr>
            <a:endParaRPr lang="tr-TR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çalışmalarında havzaların önceliklerinin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belirlenmesi</a:t>
            </a:r>
          </a:p>
          <a:p>
            <a:pPr marL="373063" lvl="0" indent="0" algn="just">
              <a:buClr>
                <a:srgbClr val="FF0000"/>
              </a:buClr>
              <a:buNone/>
            </a:pPr>
            <a:endParaRPr lang="tr-TR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Uygun ve Sürdürülebilir modellerin ortaya konulması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11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Toplantısının Gündemi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Yuvarlatılmış Dikdörtgen 6"/>
          <p:cNvSpPr/>
          <p:nvPr/>
        </p:nvSpPr>
        <p:spPr>
          <a:xfrm>
            <a:off x="1979712" y="1146448"/>
            <a:ext cx="5400600" cy="914400"/>
          </a:xfrm>
          <a:prstGeom prst="roundRect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7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Yönetim 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i-FI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Sulak Alan ve Göl Hidrolojisi ve Ekolojisi </a:t>
            </a:r>
            <a:r>
              <a:rPr lang="fi-F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Modelleri</a:t>
            </a:r>
            <a:endParaRPr lang="tr-T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Ötrofikasyon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Modeli </a:t>
            </a: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Akarsular, Göller, Kıyı ve Geçiş Suları (Yerüstü) Alıcı Ortam Standardı (Çevresel Kalite Standardı) Belirlenmesi için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Kullanılacak Modeller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Yeraltı Suyu Hidrolojisi ve Kalite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Alıcı Ortam Standardından (Çevresel Kalite Standardı) Deşarj Standardına Geçiş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Hidrolojik ve </a:t>
            </a:r>
            <a:r>
              <a:rPr lang="tr-T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Hidromorfolojik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Modelleri Kapsayan Hidrodinamik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Yönetim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Kuraklık Yönetim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İklim Değişikliğine Uyum Modeli </a:t>
            </a:r>
            <a:endParaRPr lang="tr-T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Ekolojik ve Biyolojik İndeks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için  Öncelikli İhtiyaç Duyulan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Alanlar;</a:t>
            </a:r>
            <a:endParaRPr lang="tr-TR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Sapanca Gölünün Hidrolojik ve Ekolojik Modellenmesi</a:t>
            </a:r>
          </a:p>
          <a:p>
            <a:pPr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Mamasın, Eğirdir ve </a:t>
            </a:r>
            <a:r>
              <a:rPr lang="tr-TR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Karacaören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Baraj </a:t>
            </a:r>
            <a:r>
              <a:rPr lang="tr-TR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Gölerinin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Özel Hüküm Açısından Modellenmesi</a:t>
            </a:r>
          </a:p>
          <a:p>
            <a:pPr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Beyşehir Gölünün Hidrolojik, Hidrojeolojik ve Ekolojik Modellenmesi </a:t>
            </a:r>
          </a:p>
          <a:p>
            <a:pPr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4) Nilüfer Çayı, Ergene, Nizip, </a:t>
            </a:r>
            <a:r>
              <a:rPr lang="tr-TR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Sacır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Derelerinin Modellenmesi </a:t>
            </a: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12</a:t>
            </a:fld>
            <a:r>
              <a:rPr lang="tr-TR" dirty="0" smtClean="0"/>
              <a:t>/17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33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GÖRÜŞLER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13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395536" y="1196752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Dr. Ülkü YETİŞ tarafından;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Alıcı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Ortam Standardından (Çevresel Kalite Standardı) Deşarj Standardına Geçiş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Modeli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hususunun göl veya akarsu modellerinden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ayrı tutulmaması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gerektiği belirtilmiştir.</a:t>
            </a:r>
          </a:p>
          <a:p>
            <a:pPr lvl="1" algn="just">
              <a:buClr>
                <a:srgbClr val="0000FF"/>
              </a:buClr>
              <a:buFont typeface="Wingdings" pitchFamily="2" charset="2"/>
              <a:buChar char="ü"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SUEN tarafından;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geliştirme ve kullanımında; ihtiyaç belirleme (</a:t>
            </a:r>
            <a:r>
              <a:rPr lang="tr-TR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requirements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gathering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kalibrasyon, </a:t>
            </a:r>
            <a:r>
              <a:rPr lang="tr-TR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verifikasyon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ve kullanıcı testleri süreçlerinin de dikkate alınması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gerektiği  belirtilmiştir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14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GÖRÜŞLER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kdörtgen 6"/>
          <p:cNvSpPr/>
          <p:nvPr/>
        </p:nvSpPr>
        <p:spPr>
          <a:xfrm>
            <a:off x="323528" y="1196752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Dr. Meltem KAÇIKOÇ tarafından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Clr>
                <a:srgbClr val="FF0000"/>
              </a:buClr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14375" lvl="1" indent="-35401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Modelin güçlü ve zayıf yönleri, veri gereksinimi,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kullanıcı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uyumluluğu, çözümleme süresi, donanım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gereksinimleri gibi faktörler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göz önünde bulundurularak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 seçimi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yapılması gerektiği belirtilmiştir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362" lvl="1" algn="just">
              <a:buClr>
                <a:srgbClr val="FF0000"/>
              </a:buClr>
            </a:pPr>
            <a:endParaRPr lang="tr-TR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14375" lvl="1" indent="-35401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Modellerin hidrolik, hidrodinamik, iklim değişikliği, yeraltı suyu, su kalitesi ve havza yönetimi olarak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sınıflandırılmasının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daha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faydalı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olacağı belirtilmiştir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362" lvl="1" algn="just">
              <a:buClr>
                <a:srgbClr val="FF0000"/>
              </a:buClr>
            </a:pPr>
            <a:endParaRPr lang="tr-TR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14375" lvl="1" indent="-35401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Ayrıca,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 temini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çalışmalarının geliştirilmesi ve Bilimsel Çalışma Grubu üyelerinin danışmanlığında bir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kitabının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oluşturulmasının gerekliliği ortaya konmuştur.</a:t>
            </a:r>
          </a:p>
        </p:txBody>
      </p:sp>
    </p:spTree>
    <p:extLst>
      <p:ext uri="{BB962C8B-B14F-4D97-AF65-F5344CB8AC3E}">
        <p14:creationId xmlns:p14="http://schemas.microsoft.com/office/powerpoint/2010/main" val="2780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GÖRÜŞLER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15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179512" y="1052736"/>
            <a:ext cx="856850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Envanter ve İzleme Dairesi Başkanlığı tarafından ;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Hidromorfolojik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çalışmalar sonucu  en erken 2016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ve/veya 2017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yılında elde edilmesi beklenen veriler ışığında modelleme çalışmalarının 2017 yılından sonra yapılabileceği,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Biyolojik indekslerin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gerçek veriler kullanılarak su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kalitesinin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belirlenmesini sağlayan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araçlar olduğu, bu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nedenle bu konuda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herhangi bir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geliştirilmesinin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mümkün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olmadığı,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Yüzey Suyu Su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 Modellemesinin 2015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yılı içerisinde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yapılabileceği,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Referans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Koşulların ve Maksimum Ekolojik Potansiyelin Belirlenmesine Yönelik </a:t>
            </a:r>
            <a:r>
              <a:rPr lang="tr-TR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Modelleme’nin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2016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yılı sonunda elde edilecek verilerle 2017 yılı içerisinde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yapılabileceği belirtilmiştir.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16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457200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GÖRÜŞLER</a:t>
            </a:r>
            <a:endParaRPr lang="tr-TR" sz="32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Yuvarlatılmış Dikdörtgen"/>
          <p:cNvSpPr/>
          <p:nvPr/>
        </p:nvSpPr>
        <p:spPr>
          <a:xfrm>
            <a:off x="6228184" y="5157192"/>
            <a:ext cx="2160240" cy="919401"/>
          </a:xfrm>
          <a:prstGeom prst="roundRect">
            <a:avLst/>
          </a:prstGeom>
          <a:ln cap="rnd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algn="ctr">
              <a:buClr>
                <a:srgbClr val="FF0000"/>
              </a:buClr>
            </a:pPr>
            <a:r>
              <a:rPr lang="tr-T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MODEP Görüşler</a:t>
            </a:r>
            <a:endParaRPr lang="tr-TR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51520" y="1340768"/>
            <a:ext cx="8291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Yönetimi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Planlama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Dairesi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Başkanlığı tarafından;</a:t>
            </a:r>
          </a:p>
          <a:p>
            <a:pPr algn="just">
              <a:buClr>
                <a:srgbClr val="FF0000"/>
              </a:buClr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17550" lvl="1" indent="-2603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Eylem Planı (MODEP)’</a:t>
            </a:r>
            <a:r>
              <a:rPr lang="tr-T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nda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verilen modelleme başlıkları Hidrolojik/Hidrodinamik Model, Su Kalite Modeli, Ekoloji Modeli, Kuraklık-İklim ve Taşkın Modellemesi ana başlıkları altında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incelenmesi gerektiği,</a:t>
            </a:r>
          </a:p>
          <a:p>
            <a:pPr lvl="1" algn="just">
              <a:buClr>
                <a:srgbClr val="FF0000"/>
              </a:buClr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17550" lvl="1" indent="-2603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Modelinin bu başlıklar altında ifade edilen konuların hepsinin bütüncül şekilde sorgulayacak şekilde yapılması ülkemiz adına daha sürdürülebilir olduğu ifade edilmiştir.</a:t>
            </a:r>
          </a:p>
        </p:txBody>
      </p:sp>
    </p:spTree>
    <p:extLst>
      <p:ext uri="{BB962C8B-B14F-4D97-AF65-F5344CB8AC3E}">
        <p14:creationId xmlns:p14="http://schemas.microsoft.com/office/powerpoint/2010/main" val="15019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17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946175" y="0"/>
            <a:ext cx="59907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ORMAN ve SU İŞLERİ BAKANLIĞI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07504" y="1340768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>
                <a:ln w="11430"/>
                <a:solidFill>
                  <a:srgbClr val="FF0000"/>
                </a:solidFill>
                <a:latin typeface="Arial"/>
              </a:rPr>
              <a:t>ARZ EDERİM</a:t>
            </a:r>
          </a:p>
        </p:txBody>
      </p:sp>
      <p:pic>
        <p:nvPicPr>
          <p:cNvPr id="104452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369592"/>
            <a:ext cx="67770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021388"/>
            <a:ext cx="3898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20.12.2013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tarihinde gerçekleştirilen Çalışma Grubu 1’inci Toplantısı’nda görüşülen konular şunlardır:</a:t>
            </a: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kaynakları modellerinin çeşitleri nelerdir?</a:t>
            </a:r>
          </a:p>
          <a:p>
            <a:pPr lvl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kaynaklarının kalite ve hidrolojik açıdan modellenmesi nasıl ayrı ayrı mı yoksa bütüncül mü düşünülmelidir?  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Dünya’daki diğer ülkelerin modelleme konusundaki tecrübeleri nelerdir?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vizyonu kısa, orta ve uzun vadede nasıl olmalıdır?</a:t>
            </a:r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663575" y="115888"/>
            <a:ext cx="8229600" cy="5635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Toplantısının Gündemi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323528" y="1196752"/>
            <a:ext cx="8568952" cy="914400"/>
          </a:xfrm>
          <a:prstGeom prst="roundRect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8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teknik ve idari yapısının şekillenmesinde nasıl bir yol izlenmelidir?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Ülkemize özgü yeni bir model oluşturulmalı mı, yoksa mevcut modellerle mi çalışılmalıdır?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Ülkemize özgü yeni bir model oluşturulması için doğru zaman nedir?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 ülkelerinin geliştirdiği modeller mi yoksa ABD ve diğer ülkelerin modelleri mi esas alınmalıdır?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3</a:t>
            </a:fld>
            <a:r>
              <a:rPr lang="tr-TR" dirty="0" smtClean="0"/>
              <a:t>/17</a:t>
            </a:r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663575" y="115888"/>
            <a:ext cx="8229600" cy="5635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Toplantısının Gündemi</a:t>
            </a:r>
          </a:p>
        </p:txBody>
      </p:sp>
    </p:spTree>
    <p:extLst>
      <p:ext uri="{BB962C8B-B14F-4D97-AF65-F5344CB8AC3E}">
        <p14:creationId xmlns:p14="http://schemas.microsoft.com/office/powerpoint/2010/main" val="16204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Toplantısında Alınan Kararlar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525963"/>
          </a:xfrm>
        </p:spPr>
        <p:txBody>
          <a:bodyPr/>
          <a:lstStyle/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Modellemede ortak bir dil ve bakış noktası oluşturmalıdır.</a:t>
            </a: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Kısa vadede, en uygun model seçilmeli ve kullanılmalıdır.</a:t>
            </a:r>
          </a:p>
          <a:p>
            <a:pPr marL="631825" lvl="1" indent="-450850" algn="just">
              <a:buClr>
                <a:srgbClr val="FF0000"/>
              </a:buClr>
              <a:buNone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düzensiz verilerle kolay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çalıştırılabilmelidir.</a:t>
            </a: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çalışmalarında su kaynağının havza bazında ele alınması gerekmektedir.</a:t>
            </a:r>
          </a:p>
          <a:p>
            <a:pPr lvl="1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0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4</a:t>
            </a:fld>
            <a:r>
              <a:rPr lang="tr-TR" dirty="0" smtClean="0"/>
              <a:t>/17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51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6856" y="1495325"/>
            <a:ext cx="8229600" cy="4525963"/>
          </a:xfrm>
        </p:spPr>
        <p:txBody>
          <a:bodyPr/>
          <a:lstStyle/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Yeraltı ve yerüstü sularının birlikte değerlendirilmesi gerekmektedir.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koruma ve senaryo bazlı olmalıdır.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Üniversite ve enstitülerle birlikte çalışılmalıdır.</a:t>
            </a:r>
          </a:p>
          <a:p>
            <a:pPr marL="360363" lvl="1" indent="-360363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konusunda uzman yetiştirilmelidir.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/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5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1’inci Toplantısında Alınan Kararlar</a:t>
            </a: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3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Toplantısının Gündemi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7930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22.01.2014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tarihinde gerçekleştirilen Çalışma Grubu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2’inci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Toplantısı’nda görüşülen konular şunlardır:</a:t>
            </a:r>
          </a:p>
          <a:p>
            <a:pPr algn="just"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Şube Müdürlüğü’nün yapılanması nasıl olmalıdır?</a:t>
            </a: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 ülkelerinde ve ABD’de modelleme çalışmaları nasıl yapılıyor?</a:t>
            </a: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Kamu kurumları, üniversiteler ve özel sektör modelleme çalışmalarının neresinde olmalıdır?</a:t>
            </a: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6</a:t>
            </a:fld>
            <a:r>
              <a:rPr lang="tr-TR" dirty="0" smtClean="0"/>
              <a:t>/17</a:t>
            </a:r>
            <a:endParaRPr lang="tr-TR" dirty="0"/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Yuvarlatılmış Dikdörtgen 5"/>
          <p:cNvSpPr/>
          <p:nvPr/>
        </p:nvSpPr>
        <p:spPr>
          <a:xfrm>
            <a:off x="323528" y="1218456"/>
            <a:ext cx="8568952" cy="914400"/>
          </a:xfrm>
          <a:prstGeom prst="roundRect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1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024336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seçiminde nelere dikkat edilmesi gerekmektedir?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Kamuya açık modeller mi, yoksa paralı modeller mi kullanılmalıdır?</a:t>
            </a: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ÇKS’lerin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türetilmesinde hangi metot kullanılmalıdır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Ekosistem modellemesi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Deterministik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yaklaşım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Olasılık yaklaşımı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7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Toplantısının Gündemi</a:t>
            </a:r>
          </a:p>
        </p:txBody>
      </p:sp>
    </p:spTree>
    <p:extLst>
      <p:ext uri="{BB962C8B-B14F-4D97-AF65-F5344CB8AC3E}">
        <p14:creationId xmlns:p14="http://schemas.microsoft.com/office/powerpoint/2010/main" val="5834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340768"/>
            <a:ext cx="8445624" cy="4525963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ihtiyaçlarının belirlenmesi için bir 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dosyası oluşturulmalı ve bu ihtiyaçlar ile ilgili çalışma grubu üyelerinin görüşleri alınmalıdır. 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Bakanlığın ihtiyaçları doğrultusunda modelleme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amacı belirlenmeli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bu amaca yönelik olarak çalışmalar planlanmalıdır.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Kısa, orta ve uzun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vadede Bakanlığın hedefleri belirlenmelidir.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8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7356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8624110" cy="5184576"/>
          </a:xfrm>
        </p:spPr>
        <p:txBody>
          <a:bodyPr/>
          <a:lstStyle/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Çalışma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grubunun öncelikle çalışma şeklinin ne olacağı, komisyonun hangi konular üzerinde çalışacağı ve modelleme konusunda Su Yönetimi Genel Müdürlüğünün nasıl bir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yol izlemesi gerektiği belirlenmelidir .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Belirlenen yol haritası ile adım adım ana hedefe ulaşılmalıdır.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Belirlenen yol haritası kapsamında uygun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sürdürülebilir bir model seçilmeli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bir sonraki toplantıda fiili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adımlar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atılmaya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başlanmalıdır.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9</a:t>
            </a:fld>
            <a:r>
              <a:rPr lang="tr-TR" dirty="0" smtClean="0"/>
              <a:t>/17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12607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5FBF9-456C-4A87-91C5-33F983AC3A0A}"/>
</file>

<file path=customXml/itemProps2.xml><?xml version="1.0" encoding="utf-8"?>
<ds:datastoreItem xmlns:ds="http://schemas.openxmlformats.org/officeDocument/2006/customXml" ds:itemID="{4EC1765E-5DA4-4764-8F5A-DC0A95372F0A}"/>
</file>

<file path=customXml/itemProps3.xml><?xml version="1.0" encoding="utf-8"?>
<ds:datastoreItem xmlns:ds="http://schemas.openxmlformats.org/officeDocument/2006/customXml" ds:itemID="{417CFA7C-646F-4818-84B5-347F01AD9AF5}"/>
</file>

<file path=docProps/app.xml><?xml version="1.0" encoding="utf-8"?>
<Properties xmlns="http://schemas.openxmlformats.org/officeDocument/2006/extended-properties" xmlns:vt="http://schemas.openxmlformats.org/officeDocument/2006/docPropsVTypes">
  <TotalTime>8262</TotalTime>
  <Words>757</Words>
  <Application>Microsoft Office PowerPoint</Application>
  <PresentationFormat>Ekran Gösterisi (4:3)</PresentationFormat>
  <Paragraphs>180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Ofis Teması</vt:lpstr>
      <vt:lpstr>PowerPoint Sunusu</vt:lpstr>
      <vt:lpstr>Çalışma Grubu  1’inci Toplantısının Gündemi</vt:lpstr>
      <vt:lpstr>Çalışma Grubu  1’inci Toplantısının Gündemi</vt:lpstr>
      <vt:lpstr>Çalışma Grubu  1’inci Toplantısında Alınan Kararlar</vt:lpstr>
      <vt:lpstr>Çalışma Grubu  1’inci Toplantısında Alınan Kararlar</vt:lpstr>
      <vt:lpstr>Çalışma Grubu  2’nci Toplantısının Gündemi</vt:lpstr>
      <vt:lpstr>Çalışma Grubu  2’nci Toplantısının Gündemi</vt:lpstr>
      <vt:lpstr>Çalışma Grubu  2’nci Toplantısında Alınan Kararlar</vt:lpstr>
      <vt:lpstr>Çalışma Grubu  2’nci Toplantısında Alınan Kararlar</vt:lpstr>
      <vt:lpstr>Çalışma Grubu  2’nci Toplantısında Alınan Kararlar</vt:lpstr>
      <vt:lpstr>Çalışma Grubu  2’nci Toplantısının Gündemi</vt:lpstr>
      <vt:lpstr>MODEP</vt:lpstr>
      <vt:lpstr>MODEP GÖRÜŞLER</vt:lpstr>
      <vt:lpstr>MODEP GÖRÜŞLER</vt:lpstr>
      <vt:lpstr>MODEP GÖRÜŞLER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590</cp:revision>
  <cp:lastPrinted>2013-08-12T11:49:10Z</cp:lastPrinted>
  <dcterms:created xsi:type="dcterms:W3CDTF">2013-03-12T09:38:40Z</dcterms:created>
  <dcterms:modified xsi:type="dcterms:W3CDTF">2019-01-22T08:56:48Z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