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36" r:id="rId3"/>
    <p:sldId id="337" r:id="rId4"/>
    <p:sldId id="339" r:id="rId5"/>
    <p:sldId id="329" r:id="rId6"/>
    <p:sldId id="349" r:id="rId7"/>
    <p:sldId id="344" r:id="rId8"/>
    <p:sldId id="346" r:id="rId9"/>
    <p:sldId id="356" r:id="rId10"/>
    <p:sldId id="347" r:id="rId11"/>
    <p:sldId id="351" r:id="rId12"/>
    <p:sldId id="352" r:id="rId13"/>
    <p:sldId id="353" r:id="rId14"/>
    <p:sldId id="354" r:id="rId15"/>
    <p:sldId id="355" r:id="rId16"/>
    <p:sldId id="345" r:id="rId17"/>
    <p:sldId id="348" r:id="rId18"/>
    <p:sldId id="341" r:id="rId19"/>
    <p:sldId id="343" r:id="rId20"/>
    <p:sldId id="331" r:id="rId21"/>
    <p:sldId id="350" r:id="rId22"/>
    <p:sldId id="333" r:id="rId23"/>
    <p:sldId id="32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A2D668"/>
    <a:srgbClr val="006600"/>
    <a:srgbClr val="FF66FF"/>
    <a:srgbClr val="FFCCFF"/>
    <a:srgbClr val="BCEEBC"/>
    <a:srgbClr val="0066FF"/>
    <a:srgbClr val="33CC33"/>
    <a:srgbClr val="8DE38D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4B6CE-C27F-4501-A1C6-20E4DC301ABB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10053-2216-4B37-8894-9F2E88EA88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71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41B4D-8544-4C00-95E8-4C14F9AA66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46596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A79E96-82AD-4721-9CEB-946823B3FB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4538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30CE85-A3CB-4827-A0A4-C99EF10F5A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20045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BD7-044C-4228-AA7F-EF39B7574617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4824-01CF-4DFD-8488-4B30DC9DC3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3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BD7-044C-4228-AA7F-EF39B7574617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4824-01CF-4DFD-8488-4B30DC9DC3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93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BD7-044C-4228-AA7F-EF39B7574617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4824-01CF-4DFD-8488-4B30DC9DC3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2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43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BD7-044C-4228-AA7F-EF39B7574617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4824-01CF-4DFD-8488-4B30DC9DC3F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1409700" y="1340768"/>
            <a:ext cx="6477000" cy="0"/>
          </a:xfrm>
          <a:prstGeom prst="line">
            <a:avLst/>
          </a:prstGeom>
          <a:noFill/>
          <a:ln w="38100">
            <a:solidFill>
              <a:srgbClr val="F3FFE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75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BD7-044C-4228-AA7F-EF39B7574617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4824-01CF-4DFD-8488-4B30DC9DC3F4}" type="slidenum">
              <a:rPr lang="tr-TR" smtClean="0"/>
              <a:t>‹#›</a:t>
            </a:fld>
            <a:endParaRPr lang="tr-TR"/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 flipV="1">
            <a:off x="1409700" y="1340768"/>
            <a:ext cx="6477000" cy="0"/>
          </a:xfrm>
          <a:prstGeom prst="line">
            <a:avLst/>
          </a:prstGeom>
          <a:noFill/>
          <a:ln w="38100">
            <a:solidFill>
              <a:srgbClr val="F3FFE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943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BD7-044C-4228-AA7F-EF39B7574617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4824-01CF-4DFD-8488-4B30DC9DC3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20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BD7-044C-4228-AA7F-EF39B7574617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4824-01CF-4DFD-8488-4B30DC9DC3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7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BD7-044C-4228-AA7F-EF39B7574617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4824-01CF-4DFD-8488-4B30DC9DC3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96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BD7-044C-4228-AA7F-EF39B7574617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4824-01CF-4DFD-8488-4B30DC9DC3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5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BD7-044C-4228-AA7F-EF39B7574617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4824-01CF-4DFD-8488-4B30DC9DC3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9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rotWithShape="0">
          <a:gsLst>
            <a:gs pos="0">
              <a:srgbClr val="0033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BD7-044C-4228-AA7F-EF39B7574617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4824-01CF-4DFD-8488-4B30DC9DC3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09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88BD7-044C-4228-AA7F-EF39B7574617}" type="datetimeFigureOut">
              <a:rPr lang="tr-TR" smtClean="0"/>
              <a:t>22.01.2019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4824-01CF-4DFD-8488-4B30DC9DC3F4}" type="slidenum">
              <a:rPr lang="tr-TR" smtClean="0"/>
              <a:t>‹#›</a:t>
            </a:fld>
            <a:endParaRPr lang="tr-TR"/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 flipV="1">
            <a:off x="1409700" y="1340768"/>
            <a:ext cx="6477000" cy="0"/>
          </a:xfrm>
          <a:prstGeom prst="line">
            <a:avLst/>
          </a:prstGeom>
          <a:noFill/>
          <a:ln w="38100">
            <a:solidFill>
              <a:srgbClr val="F3FFE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81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980728"/>
            <a:ext cx="9144000" cy="1524000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MODELLEME VE KİRLİLİK KONTROLÜ </a:t>
            </a:r>
            <a:endParaRPr lang="tr-TR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844824"/>
                <a:ext cx="8424936" cy="50405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sz="2800" smtClean="0">
                          <a:solidFill>
                            <a:schemeClr val="bg1"/>
                          </a:solidFill>
                        </a:rPr>
                        <m:t>GTMY</m:t>
                      </m:r>
                      <m:r>
                        <m:rPr>
                          <m:nor/>
                        </m:rPr>
                        <a:rPr lang="tr-TR" sz="2800" smtClean="0">
                          <a:solidFill>
                            <a:schemeClr val="bg1"/>
                          </a:solidFill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tr-T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8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𝐵𝐾𝑌𝑃</m:t>
                          </m:r>
                        </m:e>
                      </m:nary>
                      <m:r>
                        <a:rPr lang="tr-TR" sz="2800" b="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tr-T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sz="28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𝑌𝐾𝑌𝑃</m:t>
                          </m:r>
                          <m:r>
                            <a:rPr lang="tr-TR" sz="28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 </m:t>
                          </m:r>
                          <m:r>
                            <m:rPr>
                              <m:nor/>
                            </m:rPr>
                            <a:rPr lang="tr-TR" sz="2800">
                              <a:solidFill>
                                <a:schemeClr val="bg1"/>
                              </a:solidFill>
                            </a:rPr>
                            <m:t>emniyet</m:t>
                          </m:r>
                          <m:r>
                            <m:rPr>
                              <m:nor/>
                            </m:rPr>
                            <a:rPr lang="tr-TR" sz="280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sz="2800">
                              <a:solidFill>
                                <a:schemeClr val="bg1"/>
                              </a:solidFill>
                            </a:rPr>
                            <m:t>pay</m:t>
                          </m:r>
                          <m:r>
                            <m:rPr>
                              <m:nor/>
                            </m:rPr>
                            <a:rPr lang="tr-TR" sz="2800">
                              <a:solidFill>
                                <a:schemeClr val="bg1"/>
                              </a:solidFill>
                            </a:rPr>
                            <m:t>ı</m:t>
                          </m:r>
                        </m:e>
                      </m:nary>
                    </m:oMath>
                  </m:oMathPara>
                </a14:m>
                <a:endParaRPr lang="tr-TR" sz="2800" dirty="0"/>
              </a:p>
              <a:p>
                <a:pPr marL="0" indent="0">
                  <a:buNone/>
                </a:pPr>
                <a:r>
                  <a:rPr lang="tr-TR" sz="2800" dirty="0"/>
                  <a:t> </a:t>
                </a:r>
              </a:p>
              <a:p>
                <a:pPr marL="0" indent="0">
                  <a:buNone/>
                </a:pPr>
                <a:r>
                  <a:rPr lang="tr-TR" sz="2600" b="1" dirty="0"/>
                  <a:t>GTMY</a:t>
                </a:r>
                <a:r>
                  <a:rPr lang="tr-TR" sz="2600" dirty="0"/>
                  <a:t> </a:t>
                </a:r>
                <a:r>
                  <a:rPr lang="tr-TR" sz="2600" dirty="0" smtClean="0"/>
                  <a:t>=günlük </a:t>
                </a:r>
                <a:r>
                  <a:rPr lang="tr-TR" sz="2600" dirty="0"/>
                  <a:t>toplam maksimum yük</a:t>
                </a:r>
              </a:p>
              <a:p>
                <a:pPr marL="0" indent="0">
                  <a:buNone/>
                </a:pPr>
                <a:r>
                  <a:rPr lang="tr-TR" sz="2600" b="1" dirty="0" smtClean="0"/>
                  <a:t>BKYP</a:t>
                </a:r>
                <a:r>
                  <a:rPr lang="tr-TR" sz="2600" dirty="0" smtClean="0"/>
                  <a:t> </a:t>
                </a:r>
                <a:r>
                  <a:rPr lang="tr-TR" sz="2600" dirty="0"/>
                  <a:t>	= </a:t>
                </a:r>
                <a:r>
                  <a:rPr lang="tr-TR" sz="2600" dirty="0" smtClean="0"/>
                  <a:t>noktasal kirlilik </a:t>
                </a:r>
                <a:r>
                  <a:rPr lang="tr-TR" sz="2600" dirty="0"/>
                  <a:t>yükü payları ya da GTMYnin mevcut veya gelecekteki </a:t>
                </a:r>
                <a:r>
                  <a:rPr lang="tr-TR" sz="2600" dirty="0" smtClean="0"/>
                  <a:t>noktasal </a:t>
                </a:r>
                <a:r>
                  <a:rPr lang="tr-TR" sz="2600" dirty="0"/>
                  <a:t>kaynaklara ait payı</a:t>
                </a:r>
              </a:p>
              <a:p>
                <a:pPr marL="0" indent="0">
                  <a:buNone/>
                </a:pPr>
                <a:r>
                  <a:rPr lang="tr-TR" sz="2600" b="1" dirty="0"/>
                  <a:t>YKYP</a:t>
                </a:r>
                <a:r>
                  <a:rPr lang="tr-TR" sz="2600" dirty="0"/>
                  <a:t> 	= yayılı kaynak yük payları ya da GTMYnin mevcut veya gelecekteki yayılı kaynak ve </a:t>
                </a:r>
                <a:r>
                  <a:rPr lang="tr-TR" sz="2600" u="sng" dirty="0"/>
                  <a:t>arkaplan miktarlara</a:t>
                </a:r>
                <a:r>
                  <a:rPr lang="tr-TR" sz="2600" dirty="0"/>
                  <a:t> ait </a:t>
                </a:r>
                <a:r>
                  <a:rPr lang="tr-TR" sz="2600" dirty="0" smtClean="0"/>
                  <a:t>payı</a:t>
                </a:r>
              </a:p>
              <a:p>
                <a:pPr marL="0" indent="0">
                  <a:buNone/>
                </a:pPr>
                <a:r>
                  <a:rPr lang="tr-TR" sz="2600" b="1" dirty="0" smtClean="0"/>
                  <a:t>Emniyet </a:t>
                </a:r>
                <a:r>
                  <a:rPr lang="tr-TR" sz="2600" b="1" dirty="0"/>
                  <a:t>payı </a:t>
                </a:r>
                <a:r>
                  <a:rPr lang="tr-TR" sz="2600" dirty="0"/>
                  <a:t>= kirlilik yükü ve alıcı ortam kalitesi arasındaki ilişkiden kaynaklanan </a:t>
                </a:r>
                <a:r>
                  <a:rPr lang="tr-TR" sz="2600" dirty="0" smtClean="0"/>
                  <a:t>belirsizlik</a:t>
                </a:r>
                <a:endParaRPr lang="tr-TR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844824"/>
                <a:ext cx="8424936" cy="5040560"/>
              </a:xfrm>
              <a:blipFill rotWithShape="1">
                <a:blip r:embed="rId2"/>
                <a:stretch>
                  <a:fillRect l="-1302" r="-15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tr-TR" altLang="tr-TR" sz="3200" b="1" dirty="0" smtClean="0"/>
              <a:t>GTMY</a:t>
            </a:r>
            <a:endParaRPr lang="en-US" altLang="tr-TR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43608" y="1700808"/>
            <a:ext cx="1080120" cy="1323439"/>
          </a:xfrm>
          <a:prstGeom prst="rect">
            <a:avLst/>
          </a:prstGeom>
          <a:noFill/>
          <a:ln w="57150">
            <a:solidFill>
              <a:srgbClr val="BCEEB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0" b="1" dirty="0" smtClean="0">
              <a:solidFill>
                <a:srgbClr val="BCEEBC"/>
              </a:solidFill>
            </a:endParaRPr>
          </a:p>
          <a:p>
            <a:pPr algn="ctr"/>
            <a:endParaRPr lang="tr-TR" sz="4000" b="1" dirty="0">
              <a:solidFill>
                <a:srgbClr val="BCEE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4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390616"/>
            <a:ext cx="8229600" cy="1143000"/>
          </a:xfrm>
        </p:spPr>
        <p:txBody>
          <a:bodyPr/>
          <a:lstStyle/>
          <a:p>
            <a:r>
              <a:rPr lang="tr-TR" dirty="0" smtClean="0"/>
              <a:t>GTMY SÜRECİ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9758"/>
            <a:ext cx="7344816" cy="508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2348880"/>
            <a:ext cx="1728192" cy="864096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Standartlar/</a:t>
            </a:r>
          </a:p>
          <a:p>
            <a:pPr algn="ctr"/>
            <a:r>
              <a:rPr lang="tr-TR" dirty="0" smtClean="0">
                <a:solidFill>
                  <a:srgbClr val="0070C0"/>
                </a:solidFill>
              </a:rPr>
              <a:t>Müsaade edilebilir yük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361456"/>
            <a:ext cx="1728192" cy="86409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Mevcut yükün hesaplanması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3861048"/>
            <a:ext cx="1728192" cy="86409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Gereken yük azaltımı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5373216"/>
            <a:ext cx="1728192" cy="864096"/>
          </a:xfrm>
          <a:prstGeom prst="rect">
            <a:avLst/>
          </a:prstGeom>
          <a:solidFill>
            <a:srgbClr val="BCE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Yük azaltım senaryoları geliştirilmesi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3564" y="5388419"/>
            <a:ext cx="1840284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Uygulama Planların geliştirilmesi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8323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1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Müsaade Edilebilir Yükün Belirlenmesi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6" y="1406739"/>
            <a:ext cx="8239646" cy="536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4869160"/>
            <a:ext cx="720080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1043608" y="5949280"/>
            <a:ext cx="720080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611560" y="1700808"/>
            <a:ext cx="2808312" cy="1440161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0070C0"/>
                </a:solidFill>
              </a:rPr>
              <a:t>Müsaade edilebilir yükün belirlenmesi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1700808"/>
            <a:ext cx="3847158" cy="1440161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0070C0"/>
                </a:solidFill>
              </a:rPr>
              <a:t>GTMY ‘ün belirlenmesi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9908" y="3969061"/>
            <a:ext cx="7826548" cy="26282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</a:rPr>
              <a:t>Kirletici Yükün hesabı:</a:t>
            </a:r>
          </a:p>
          <a:p>
            <a:pPr algn="ctr"/>
            <a:r>
              <a:rPr lang="tr-TR" sz="2800" b="1" dirty="0" smtClean="0">
                <a:solidFill>
                  <a:srgbClr val="0070C0"/>
                </a:solidFill>
              </a:rPr>
              <a:t>1. Basit metot</a:t>
            </a:r>
          </a:p>
          <a:p>
            <a:pPr algn="ctr"/>
            <a:r>
              <a:rPr lang="tr-TR" sz="2800" b="1" dirty="0" smtClean="0">
                <a:solidFill>
                  <a:srgbClr val="0070C0"/>
                </a:solidFill>
              </a:rPr>
              <a:t>Kütle denge yaklaşımı</a:t>
            </a:r>
          </a:p>
          <a:p>
            <a:pPr algn="ctr"/>
            <a:r>
              <a:rPr lang="tr-TR" sz="2800" b="1" smtClean="0">
                <a:solidFill>
                  <a:srgbClr val="0070C0"/>
                </a:solidFill>
              </a:rPr>
              <a:t>2. </a:t>
            </a:r>
            <a:r>
              <a:rPr lang="tr-TR" sz="2800" b="1" dirty="0" smtClean="0">
                <a:solidFill>
                  <a:srgbClr val="0070C0"/>
                </a:solidFill>
              </a:rPr>
              <a:t>Kompleks metot</a:t>
            </a:r>
          </a:p>
          <a:p>
            <a:pPr algn="ctr"/>
            <a:r>
              <a:rPr lang="tr-TR" sz="2800" b="1" dirty="0" smtClean="0">
                <a:solidFill>
                  <a:srgbClr val="0070C0"/>
                </a:solidFill>
              </a:rPr>
              <a:t>metotlar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Mevcut Yükün Belirlenmesi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54299"/>
            <a:ext cx="7238669" cy="465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1772814"/>
            <a:ext cx="2808312" cy="1440161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Mevcut yükün hesaplanması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1700808"/>
            <a:ext cx="3024336" cy="2808313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İzleme verilerini kullanılarak mevcut yükün hesaplanması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Gerekli Yük Azaltımı ve Hedefler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7691"/>
            <a:ext cx="7178793" cy="45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4" y="1772815"/>
            <a:ext cx="3240360" cy="2520281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Model kullanımı ya da modelsiz yaklaşımlar 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1700808"/>
            <a:ext cx="2592288" cy="1872209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Hedef kalitenin sağlanması için gerekli yük azaltımının belirlenmesi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Yük Azaltım Senaryolarının Geliştirilmesi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2" y="1546224"/>
            <a:ext cx="8253752" cy="49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1772815"/>
            <a:ext cx="2808312" cy="1440161"/>
          </a:xfrm>
          <a:prstGeom prst="rect">
            <a:avLst/>
          </a:prstGeom>
          <a:solidFill>
            <a:srgbClr val="A2D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0070C0"/>
                </a:solidFill>
              </a:rPr>
              <a:t>Yük azaltım senaryolarının geliştirilmesi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628800"/>
            <a:ext cx="4032448" cy="2736304"/>
          </a:xfrm>
          <a:prstGeom prst="rect">
            <a:avLst/>
          </a:prstGeom>
          <a:solidFill>
            <a:srgbClr val="A2D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0070C0"/>
                </a:solidFill>
              </a:rPr>
              <a:t>Su kalite hedeflerinin sağlanması için yapılması gereken düzeltme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4797151"/>
            <a:ext cx="6264696" cy="14401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0070C0"/>
                </a:solidFill>
              </a:rPr>
              <a:t>Örneğin; % 50 P azaltımı</a:t>
            </a:r>
            <a:endParaRPr lang="tr-T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b="1" dirty="0"/>
              <a:t>Havza </a:t>
            </a:r>
            <a:r>
              <a:rPr lang="tr-TR" sz="3000" b="1" dirty="0" smtClean="0"/>
              <a:t>Bazlı </a:t>
            </a:r>
            <a:r>
              <a:rPr lang="tr-TR" sz="3000" b="1" dirty="0"/>
              <a:t>GTMY Ç</a:t>
            </a:r>
            <a:r>
              <a:rPr lang="tr-TR" sz="3000" b="1" dirty="0" smtClean="0"/>
              <a:t>alışmalarının Yararları</a:t>
            </a:r>
            <a:endParaRPr lang="tr-TR" sz="30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26669"/>
            <a:ext cx="5988888" cy="5142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6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b="1" dirty="0"/>
              <a:t>GTMYnin h</a:t>
            </a:r>
            <a:r>
              <a:rPr lang="tr-TR" sz="3000" b="1" dirty="0" smtClean="0"/>
              <a:t>esaplanmasındaki </a:t>
            </a:r>
            <a:r>
              <a:rPr lang="tr-TR" sz="3000" b="1" dirty="0"/>
              <a:t>a</a:t>
            </a:r>
            <a:r>
              <a:rPr lang="tr-TR" sz="3000" b="1" dirty="0" smtClean="0"/>
              <a:t>dımlar</a:t>
            </a:r>
            <a:endParaRPr lang="tr-TR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48" y="1843608"/>
            <a:ext cx="8460432" cy="4393704"/>
          </a:xfrm>
        </p:spPr>
        <p:txBody>
          <a:bodyPr>
            <a:noAutofit/>
          </a:bodyPr>
          <a:lstStyle/>
          <a:p>
            <a:pPr lvl="0"/>
            <a:r>
              <a:rPr lang="tr-TR" sz="2400" dirty="0" smtClean="0"/>
              <a:t>Kirlilikten </a:t>
            </a:r>
            <a:r>
              <a:rPr lang="tr-TR" sz="2400" dirty="0"/>
              <a:t>etkilenmiş su kütlesi ve ait olduğu havzanın karakterize edilmesi</a:t>
            </a:r>
          </a:p>
          <a:p>
            <a:pPr lvl="0"/>
            <a:r>
              <a:rPr lang="tr-TR" sz="2400" dirty="0"/>
              <a:t>Kirletici kaynakların tanımlanması</a:t>
            </a:r>
          </a:p>
          <a:p>
            <a:pPr lvl="0"/>
            <a:r>
              <a:rPr lang="tr-TR" sz="2400" dirty="0"/>
              <a:t>Su kütlesi için kalite hedeflerinin belirlenmesi </a:t>
            </a:r>
            <a:r>
              <a:rPr lang="tr-TR" sz="2400" dirty="0" smtClean="0"/>
              <a:t>(ÇKSler)</a:t>
            </a:r>
            <a:endParaRPr lang="tr-TR" sz="2400" dirty="0"/>
          </a:p>
          <a:p>
            <a:pPr lvl="0"/>
            <a:r>
              <a:rPr lang="tr-TR" sz="2400" dirty="0"/>
              <a:t>(Hedef) Su kalitesi ve kirletici yük arasındaki ilişkinin analizi ile su kütlesinde ÇKSlerin aşılmayacağı kirletici yükünün ya da su kütlesinin kabul edebileceği kirletici yükünü hesaplanması </a:t>
            </a:r>
          </a:p>
          <a:p>
            <a:pPr lvl="0"/>
            <a:r>
              <a:rPr lang="tr-TR" sz="2400" dirty="0"/>
              <a:t>Belirlenen kabul edilebilir kirletici yükün, kirletici kaynaklar arasında paylaştırılması </a:t>
            </a:r>
          </a:p>
          <a:p>
            <a:pPr lvl="0"/>
            <a:r>
              <a:rPr lang="tr-TR" sz="2400" dirty="0"/>
              <a:t>GTMY raporlarının </a:t>
            </a:r>
            <a:r>
              <a:rPr lang="tr-TR" sz="2400" dirty="0" smtClean="0"/>
              <a:t>hazırlanması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378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tr-TR" sz="3200" b="1" dirty="0" smtClean="0"/>
              <a:t>Model</a:t>
            </a:r>
            <a:r>
              <a:rPr lang="tr-TR" altLang="tr-TR" sz="3200" b="1" dirty="0" smtClean="0"/>
              <a:t>ler</a:t>
            </a:r>
            <a:endParaRPr lang="en-US" altLang="tr-TR" sz="3200" b="1" dirty="0" smtClean="0"/>
          </a:p>
        </p:txBody>
      </p:sp>
      <p:sp>
        <p:nvSpPr>
          <p:cNvPr id="493574" name="Rectangle 6"/>
          <p:cNvSpPr>
            <a:spLocks noChangeArrowheads="1"/>
          </p:cNvSpPr>
          <p:nvPr/>
        </p:nvSpPr>
        <p:spPr bwMode="auto">
          <a:xfrm>
            <a:off x="457200" y="19812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b="1" dirty="0" smtClean="0">
                <a:latin typeface="+mn-lt"/>
              </a:rPr>
              <a:t>Arazi kullanım </a:t>
            </a:r>
            <a:r>
              <a:rPr lang="en-US" sz="2800" b="1" dirty="0" smtClean="0">
                <a:latin typeface="+mn-lt"/>
              </a:rPr>
              <a:t>model</a:t>
            </a:r>
            <a:r>
              <a:rPr lang="tr-TR" sz="2800" b="1" dirty="0" smtClean="0">
                <a:latin typeface="+mn-lt"/>
              </a:rPr>
              <a:t>leri</a:t>
            </a:r>
            <a:endParaRPr lang="en-US" sz="2800" dirty="0">
              <a:latin typeface="+mn-lt"/>
            </a:endParaRPr>
          </a:p>
        </p:txBody>
      </p:sp>
      <p:sp>
        <p:nvSpPr>
          <p:cNvPr id="493575" name="Rectangle 7"/>
          <p:cNvSpPr>
            <a:spLocks noChangeArrowheads="1"/>
          </p:cNvSpPr>
          <p:nvPr/>
        </p:nvSpPr>
        <p:spPr bwMode="auto">
          <a:xfrm>
            <a:off x="457200" y="33528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b="1" dirty="0" smtClean="0">
                <a:latin typeface="+mn-lt"/>
              </a:rPr>
              <a:t>Alıcı ortam </a:t>
            </a:r>
            <a:r>
              <a:rPr lang="en-US" sz="2800" b="1" dirty="0" smtClean="0">
                <a:latin typeface="+mn-lt"/>
              </a:rPr>
              <a:t>model</a:t>
            </a:r>
            <a:r>
              <a:rPr lang="tr-TR" sz="2800" b="1" dirty="0" smtClean="0">
                <a:latin typeface="+mn-lt"/>
              </a:rPr>
              <a:t>leri</a:t>
            </a:r>
            <a:endParaRPr lang="en-US" sz="2800" dirty="0">
              <a:latin typeface="+mn-lt"/>
            </a:endParaRPr>
          </a:p>
        </p:txBody>
      </p:sp>
      <p:sp>
        <p:nvSpPr>
          <p:cNvPr id="493576" name="Rectangle 8"/>
          <p:cNvSpPr>
            <a:spLocks noChangeArrowheads="1"/>
          </p:cNvSpPr>
          <p:nvPr/>
        </p:nvSpPr>
        <p:spPr bwMode="auto">
          <a:xfrm>
            <a:off x="457200" y="487680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b="1" dirty="0" smtClean="0">
                <a:latin typeface="+mn-lt"/>
              </a:rPr>
              <a:t>Havza</a:t>
            </a:r>
            <a:r>
              <a:rPr lang="en-US" sz="2800" b="1" dirty="0" smtClean="0">
                <a:latin typeface="+mn-lt"/>
              </a:rPr>
              <a:t> model</a:t>
            </a:r>
            <a:r>
              <a:rPr lang="tr-TR" sz="2800" b="1" dirty="0" smtClean="0">
                <a:latin typeface="+mn-lt"/>
              </a:rPr>
              <a:t>leri</a:t>
            </a:r>
            <a:endParaRPr lang="en-US" sz="2800" b="1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FF3300"/>
              </a:solidFill>
              <a:latin typeface="Verdana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64217" y="1714500"/>
            <a:ext cx="3200400" cy="4419600"/>
            <a:chOff x="3631" y="1152"/>
            <a:chExt cx="2016" cy="2784"/>
          </a:xfrm>
        </p:grpSpPr>
        <p:sp>
          <p:nvSpPr>
            <p:cNvPr id="9243" name="Freeform 10"/>
            <p:cNvSpPr>
              <a:spLocks/>
            </p:cNvSpPr>
            <p:nvPr/>
          </p:nvSpPr>
          <p:spPr bwMode="auto">
            <a:xfrm>
              <a:off x="5052" y="2820"/>
              <a:ext cx="72" cy="156"/>
            </a:xfrm>
            <a:custGeom>
              <a:avLst/>
              <a:gdLst>
                <a:gd name="T0" fmla="*/ 72 w 72"/>
                <a:gd name="T1" fmla="*/ 0 h 156"/>
                <a:gd name="T2" fmla="*/ 24 w 72"/>
                <a:gd name="T3" fmla="*/ 12 h 156"/>
                <a:gd name="T4" fmla="*/ 0 w 72"/>
                <a:gd name="T5" fmla="*/ 48 h 156"/>
                <a:gd name="T6" fmla="*/ 36 w 72"/>
                <a:gd name="T7" fmla="*/ 156 h 156"/>
                <a:gd name="T8" fmla="*/ 72 w 7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56"/>
                <a:gd name="T17" fmla="*/ 72 w 7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56">
                  <a:moveTo>
                    <a:pt x="72" y="0"/>
                  </a:moveTo>
                  <a:cubicBezTo>
                    <a:pt x="56" y="4"/>
                    <a:pt x="38" y="3"/>
                    <a:pt x="24" y="12"/>
                  </a:cubicBezTo>
                  <a:cubicBezTo>
                    <a:pt x="12" y="20"/>
                    <a:pt x="0" y="48"/>
                    <a:pt x="0" y="48"/>
                  </a:cubicBezTo>
                  <a:lnTo>
                    <a:pt x="36" y="156"/>
                  </a:lnTo>
                  <a:lnTo>
                    <a:pt x="7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9244" name="Freeform 11"/>
            <p:cNvSpPr>
              <a:spLocks/>
            </p:cNvSpPr>
            <p:nvPr/>
          </p:nvSpPr>
          <p:spPr bwMode="auto">
            <a:xfrm>
              <a:off x="3631" y="1152"/>
              <a:ext cx="2016" cy="2784"/>
            </a:xfrm>
            <a:custGeom>
              <a:avLst/>
              <a:gdLst>
                <a:gd name="T0" fmla="*/ 16862 w 1440"/>
                <a:gd name="T1" fmla="*/ 101508 h 1776"/>
                <a:gd name="T2" fmla="*/ 19841 w 1440"/>
                <a:gd name="T3" fmla="*/ 93270 h 1776"/>
                <a:gd name="T4" fmla="*/ 23799 w 1440"/>
                <a:gd name="T5" fmla="*/ 82289 h 1776"/>
                <a:gd name="T6" fmla="*/ 26774 w 1440"/>
                <a:gd name="T7" fmla="*/ 74079 h 1776"/>
                <a:gd name="T8" fmla="*/ 28771 w 1440"/>
                <a:gd name="T9" fmla="*/ 57618 h 1776"/>
                <a:gd name="T10" fmla="*/ 29744 w 1440"/>
                <a:gd name="T11" fmla="*/ 43892 h 1776"/>
                <a:gd name="T12" fmla="*/ 29744 w 1440"/>
                <a:gd name="T13" fmla="*/ 30194 h 1776"/>
                <a:gd name="T14" fmla="*/ 28771 w 1440"/>
                <a:gd name="T15" fmla="*/ 16439 h 1776"/>
                <a:gd name="T16" fmla="*/ 24794 w 1440"/>
                <a:gd name="T17" fmla="*/ 2748 h 1776"/>
                <a:gd name="T18" fmla="*/ 19841 w 1440"/>
                <a:gd name="T19" fmla="*/ 0 h 1776"/>
                <a:gd name="T20" fmla="*/ 13887 w 1440"/>
                <a:gd name="T21" fmla="*/ 0 h 1776"/>
                <a:gd name="T22" fmla="*/ 7937 w 1440"/>
                <a:gd name="T23" fmla="*/ 0 h 1776"/>
                <a:gd name="T24" fmla="*/ 4953 w 1440"/>
                <a:gd name="T25" fmla="*/ 2748 h 1776"/>
                <a:gd name="T26" fmla="*/ 1978 w 1440"/>
                <a:gd name="T27" fmla="*/ 5458 h 1776"/>
                <a:gd name="T28" fmla="*/ 995 w 1440"/>
                <a:gd name="T29" fmla="*/ 10979 h 1776"/>
                <a:gd name="T30" fmla="*/ 0 w 1440"/>
                <a:gd name="T31" fmla="*/ 21960 h 1776"/>
                <a:gd name="T32" fmla="*/ 0 w 1440"/>
                <a:gd name="T33" fmla="*/ 38405 h 1776"/>
                <a:gd name="T34" fmla="*/ 995 w 1440"/>
                <a:gd name="T35" fmla="*/ 49352 h 1776"/>
                <a:gd name="T36" fmla="*/ 3977 w 1440"/>
                <a:gd name="T37" fmla="*/ 63106 h 1776"/>
                <a:gd name="T38" fmla="*/ 5947 w 1440"/>
                <a:gd name="T39" fmla="*/ 76831 h 1776"/>
                <a:gd name="T40" fmla="*/ 8929 w 1440"/>
                <a:gd name="T41" fmla="*/ 82289 h 1776"/>
                <a:gd name="T42" fmla="*/ 11889 w 1440"/>
                <a:gd name="T43" fmla="*/ 93270 h 1776"/>
                <a:gd name="T44" fmla="*/ 14871 w 1440"/>
                <a:gd name="T45" fmla="*/ 98772 h 1776"/>
                <a:gd name="T46" fmla="*/ 15866 w 1440"/>
                <a:gd name="T47" fmla="*/ 101508 h 1776"/>
                <a:gd name="T48" fmla="*/ 16862 w 1440"/>
                <a:gd name="T49" fmla="*/ 101508 h 17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0"/>
                <a:gd name="T76" fmla="*/ 0 h 1776"/>
                <a:gd name="T77" fmla="*/ 1440 w 1440"/>
                <a:gd name="T78" fmla="*/ 1776 h 17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0" h="1776">
                  <a:moveTo>
                    <a:pt x="816" y="1776"/>
                  </a:moveTo>
                  <a:lnTo>
                    <a:pt x="960" y="1632"/>
                  </a:lnTo>
                  <a:lnTo>
                    <a:pt x="1152" y="1440"/>
                  </a:lnTo>
                  <a:lnTo>
                    <a:pt x="1296" y="1296"/>
                  </a:lnTo>
                  <a:lnTo>
                    <a:pt x="1392" y="1008"/>
                  </a:lnTo>
                  <a:lnTo>
                    <a:pt x="1440" y="768"/>
                  </a:lnTo>
                  <a:lnTo>
                    <a:pt x="1440" y="528"/>
                  </a:lnTo>
                  <a:lnTo>
                    <a:pt x="1392" y="288"/>
                  </a:lnTo>
                  <a:lnTo>
                    <a:pt x="1200" y="48"/>
                  </a:lnTo>
                  <a:lnTo>
                    <a:pt x="960" y="0"/>
                  </a:lnTo>
                  <a:lnTo>
                    <a:pt x="672" y="0"/>
                  </a:lnTo>
                  <a:lnTo>
                    <a:pt x="384" y="0"/>
                  </a:lnTo>
                  <a:lnTo>
                    <a:pt x="240" y="48"/>
                  </a:lnTo>
                  <a:lnTo>
                    <a:pt x="96" y="96"/>
                  </a:lnTo>
                  <a:lnTo>
                    <a:pt x="48" y="192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48" y="864"/>
                  </a:lnTo>
                  <a:lnTo>
                    <a:pt x="192" y="1104"/>
                  </a:lnTo>
                  <a:lnTo>
                    <a:pt x="288" y="1344"/>
                  </a:lnTo>
                  <a:lnTo>
                    <a:pt x="432" y="1440"/>
                  </a:lnTo>
                  <a:lnTo>
                    <a:pt x="576" y="1632"/>
                  </a:lnTo>
                  <a:lnTo>
                    <a:pt x="720" y="1728"/>
                  </a:lnTo>
                  <a:lnTo>
                    <a:pt x="768" y="1776"/>
                  </a:lnTo>
                  <a:lnTo>
                    <a:pt x="816" y="17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245" name="Freeform 12"/>
            <p:cNvSpPr>
              <a:spLocks/>
            </p:cNvSpPr>
            <p:nvPr/>
          </p:nvSpPr>
          <p:spPr bwMode="auto">
            <a:xfrm>
              <a:off x="4416" y="1584"/>
              <a:ext cx="576" cy="1536"/>
            </a:xfrm>
            <a:custGeom>
              <a:avLst/>
              <a:gdLst>
                <a:gd name="T0" fmla="*/ 5753 w 432"/>
                <a:gd name="T1" fmla="*/ 85 h 1440"/>
                <a:gd name="T2" fmla="*/ 3199 w 432"/>
                <a:gd name="T3" fmla="*/ 0 h 1440"/>
                <a:gd name="T4" fmla="*/ 1919 w 432"/>
                <a:gd name="T5" fmla="*/ 85 h 1440"/>
                <a:gd name="T6" fmla="*/ 1280 w 432"/>
                <a:gd name="T7" fmla="*/ 257 h 1440"/>
                <a:gd name="T8" fmla="*/ 635 w 432"/>
                <a:gd name="T9" fmla="*/ 599 h 1440"/>
                <a:gd name="T10" fmla="*/ 635 w 432"/>
                <a:gd name="T11" fmla="*/ 1030 h 1440"/>
                <a:gd name="T12" fmla="*/ 0 w 432"/>
                <a:gd name="T13" fmla="*/ 1457 h 1440"/>
                <a:gd name="T14" fmla="*/ 635 w 432"/>
                <a:gd name="T15" fmla="*/ 1716 h 1440"/>
                <a:gd name="T16" fmla="*/ 1280 w 432"/>
                <a:gd name="T17" fmla="*/ 2059 h 1440"/>
                <a:gd name="T18" fmla="*/ 2559 w 432"/>
                <a:gd name="T19" fmla="*/ 2316 h 1440"/>
                <a:gd name="T20" fmla="*/ 3199 w 432"/>
                <a:gd name="T21" fmla="*/ 2572 h 1440"/>
                <a:gd name="T22" fmla="*/ 5120 w 432"/>
                <a:gd name="T23" fmla="*/ 2316 h 1440"/>
                <a:gd name="T24" fmla="*/ 3840 w 432"/>
                <a:gd name="T25" fmla="*/ 1716 h 1440"/>
                <a:gd name="T26" fmla="*/ 3199 w 432"/>
                <a:gd name="T27" fmla="*/ 1201 h 1440"/>
                <a:gd name="T28" fmla="*/ 5120 w 432"/>
                <a:gd name="T29" fmla="*/ 772 h 1440"/>
                <a:gd name="T30" fmla="*/ 5753 w 432"/>
                <a:gd name="T31" fmla="*/ 429 h 1440"/>
                <a:gd name="T32" fmla="*/ 5753 w 432"/>
                <a:gd name="T33" fmla="*/ 85 h 14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2"/>
                <a:gd name="T52" fmla="*/ 0 h 1440"/>
                <a:gd name="T53" fmla="*/ 432 w 432"/>
                <a:gd name="T54" fmla="*/ 1440 h 14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2" h="1440">
                  <a:moveTo>
                    <a:pt x="432" y="48"/>
                  </a:moveTo>
                  <a:lnTo>
                    <a:pt x="240" y="0"/>
                  </a:lnTo>
                  <a:lnTo>
                    <a:pt x="144" y="48"/>
                  </a:lnTo>
                  <a:lnTo>
                    <a:pt x="96" y="144"/>
                  </a:lnTo>
                  <a:lnTo>
                    <a:pt x="48" y="336"/>
                  </a:lnTo>
                  <a:lnTo>
                    <a:pt x="48" y="576"/>
                  </a:lnTo>
                  <a:lnTo>
                    <a:pt x="0" y="816"/>
                  </a:lnTo>
                  <a:lnTo>
                    <a:pt x="48" y="960"/>
                  </a:lnTo>
                  <a:lnTo>
                    <a:pt x="96" y="1152"/>
                  </a:lnTo>
                  <a:lnTo>
                    <a:pt x="192" y="1296"/>
                  </a:lnTo>
                  <a:lnTo>
                    <a:pt x="240" y="1440"/>
                  </a:lnTo>
                  <a:lnTo>
                    <a:pt x="384" y="1296"/>
                  </a:lnTo>
                  <a:lnTo>
                    <a:pt x="288" y="960"/>
                  </a:lnTo>
                  <a:lnTo>
                    <a:pt x="240" y="672"/>
                  </a:lnTo>
                  <a:lnTo>
                    <a:pt x="384" y="432"/>
                  </a:lnTo>
                  <a:lnTo>
                    <a:pt x="432" y="240"/>
                  </a:lnTo>
                  <a:lnTo>
                    <a:pt x="432" y="48"/>
                  </a:ln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246" name="Freeform 13"/>
            <p:cNvSpPr>
              <a:spLocks/>
            </p:cNvSpPr>
            <p:nvPr/>
          </p:nvSpPr>
          <p:spPr bwMode="auto">
            <a:xfrm>
              <a:off x="3744" y="1343"/>
              <a:ext cx="672" cy="769"/>
            </a:xfrm>
            <a:custGeom>
              <a:avLst/>
              <a:gdLst>
                <a:gd name="T0" fmla="*/ 624 w 672"/>
                <a:gd name="T1" fmla="*/ 241 h 769"/>
                <a:gd name="T2" fmla="*/ 528 w 672"/>
                <a:gd name="T3" fmla="*/ 145 h 769"/>
                <a:gd name="T4" fmla="*/ 432 w 672"/>
                <a:gd name="T5" fmla="*/ 49 h 769"/>
                <a:gd name="T6" fmla="*/ 240 w 672"/>
                <a:gd name="T7" fmla="*/ 1 h 769"/>
                <a:gd name="T8" fmla="*/ 204 w 672"/>
                <a:gd name="T9" fmla="*/ 37 h 769"/>
                <a:gd name="T10" fmla="*/ 144 w 672"/>
                <a:gd name="T11" fmla="*/ 145 h 769"/>
                <a:gd name="T12" fmla="*/ 0 w 672"/>
                <a:gd name="T13" fmla="*/ 337 h 769"/>
                <a:gd name="T14" fmla="*/ 0 w 672"/>
                <a:gd name="T15" fmla="*/ 577 h 769"/>
                <a:gd name="T16" fmla="*/ 48 w 672"/>
                <a:gd name="T17" fmla="*/ 673 h 769"/>
                <a:gd name="T18" fmla="*/ 240 w 672"/>
                <a:gd name="T19" fmla="*/ 673 h 769"/>
                <a:gd name="T20" fmla="*/ 288 w 672"/>
                <a:gd name="T21" fmla="*/ 769 h 769"/>
                <a:gd name="T22" fmla="*/ 528 w 672"/>
                <a:gd name="T23" fmla="*/ 673 h 769"/>
                <a:gd name="T24" fmla="*/ 576 w 672"/>
                <a:gd name="T25" fmla="*/ 481 h 769"/>
                <a:gd name="T26" fmla="*/ 672 w 672"/>
                <a:gd name="T27" fmla="*/ 337 h 769"/>
                <a:gd name="T28" fmla="*/ 624 w 672"/>
                <a:gd name="T29" fmla="*/ 241 h 7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2"/>
                <a:gd name="T46" fmla="*/ 0 h 769"/>
                <a:gd name="T47" fmla="*/ 672 w 672"/>
                <a:gd name="T48" fmla="*/ 769 h 7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2" h="769">
                  <a:moveTo>
                    <a:pt x="624" y="241"/>
                  </a:moveTo>
                  <a:lnTo>
                    <a:pt x="528" y="145"/>
                  </a:lnTo>
                  <a:lnTo>
                    <a:pt x="432" y="49"/>
                  </a:lnTo>
                  <a:cubicBezTo>
                    <a:pt x="368" y="33"/>
                    <a:pt x="306" y="4"/>
                    <a:pt x="240" y="1"/>
                  </a:cubicBezTo>
                  <a:cubicBezTo>
                    <a:pt x="223" y="0"/>
                    <a:pt x="204" y="37"/>
                    <a:pt x="204" y="37"/>
                  </a:cubicBezTo>
                  <a:lnTo>
                    <a:pt x="144" y="145"/>
                  </a:lnTo>
                  <a:lnTo>
                    <a:pt x="0" y="337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240" y="673"/>
                  </a:lnTo>
                  <a:lnTo>
                    <a:pt x="288" y="769"/>
                  </a:lnTo>
                  <a:lnTo>
                    <a:pt x="528" y="673"/>
                  </a:lnTo>
                  <a:lnTo>
                    <a:pt x="576" y="481"/>
                  </a:lnTo>
                  <a:lnTo>
                    <a:pt x="672" y="337"/>
                  </a:lnTo>
                  <a:lnTo>
                    <a:pt x="624" y="241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9247" name="Freeform 14"/>
            <p:cNvSpPr>
              <a:spLocks/>
            </p:cNvSpPr>
            <p:nvPr/>
          </p:nvSpPr>
          <p:spPr bwMode="auto">
            <a:xfrm>
              <a:off x="5052" y="2820"/>
              <a:ext cx="72" cy="156"/>
            </a:xfrm>
            <a:custGeom>
              <a:avLst/>
              <a:gdLst>
                <a:gd name="T0" fmla="*/ 72 w 72"/>
                <a:gd name="T1" fmla="*/ 0 h 156"/>
                <a:gd name="T2" fmla="*/ 24 w 72"/>
                <a:gd name="T3" fmla="*/ 12 h 156"/>
                <a:gd name="T4" fmla="*/ 0 w 72"/>
                <a:gd name="T5" fmla="*/ 48 h 156"/>
                <a:gd name="T6" fmla="*/ 36 w 72"/>
                <a:gd name="T7" fmla="*/ 156 h 156"/>
                <a:gd name="T8" fmla="*/ 72 w 7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56"/>
                <a:gd name="T17" fmla="*/ 72 w 7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56">
                  <a:moveTo>
                    <a:pt x="72" y="0"/>
                  </a:moveTo>
                  <a:cubicBezTo>
                    <a:pt x="56" y="4"/>
                    <a:pt x="38" y="3"/>
                    <a:pt x="24" y="12"/>
                  </a:cubicBezTo>
                  <a:cubicBezTo>
                    <a:pt x="12" y="20"/>
                    <a:pt x="0" y="48"/>
                    <a:pt x="0" y="48"/>
                  </a:cubicBezTo>
                  <a:lnTo>
                    <a:pt x="36" y="156"/>
                  </a:lnTo>
                  <a:lnTo>
                    <a:pt x="7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9248" name="Freeform 15"/>
            <p:cNvSpPr>
              <a:spLocks/>
            </p:cNvSpPr>
            <p:nvPr/>
          </p:nvSpPr>
          <p:spPr bwMode="auto">
            <a:xfrm>
              <a:off x="4992" y="1968"/>
              <a:ext cx="288" cy="624"/>
            </a:xfrm>
            <a:custGeom>
              <a:avLst/>
              <a:gdLst>
                <a:gd name="T0" fmla="*/ 496 w 240"/>
                <a:gd name="T1" fmla="*/ 865 h 528"/>
                <a:gd name="T2" fmla="*/ 251 w 240"/>
                <a:gd name="T3" fmla="*/ 1295 h 528"/>
                <a:gd name="T4" fmla="*/ 0 w 240"/>
                <a:gd name="T5" fmla="*/ 1728 h 528"/>
                <a:gd name="T6" fmla="*/ 251 w 240"/>
                <a:gd name="T7" fmla="*/ 2158 h 528"/>
                <a:gd name="T8" fmla="*/ 746 w 240"/>
                <a:gd name="T9" fmla="*/ 2372 h 528"/>
                <a:gd name="T10" fmla="*/ 1241 w 240"/>
                <a:gd name="T11" fmla="*/ 1728 h 528"/>
                <a:gd name="T12" fmla="*/ 1241 w 240"/>
                <a:gd name="T13" fmla="*/ 1081 h 528"/>
                <a:gd name="T14" fmla="*/ 496 w 240"/>
                <a:gd name="T15" fmla="*/ 0 h 528"/>
                <a:gd name="T16" fmla="*/ 251 w 240"/>
                <a:gd name="T17" fmla="*/ 430 h 528"/>
                <a:gd name="T18" fmla="*/ 496 w 240"/>
                <a:gd name="T19" fmla="*/ 865 h 5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528"/>
                <a:gd name="T32" fmla="*/ 240 w 240"/>
                <a:gd name="T33" fmla="*/ 528 h 5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528">
                  <a:moveTo>
                    <a:pt x="96" y="192"/>
                  </a:moveTo>
                  <a:lnTo>
                    <a:pt x="48" y="288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528"/>
                  </a:lnTo>
                  <a:lnTo>
                    <a:pt x="240" y="384"/>
                  </a:lnTo>
                  <a:lnTo>
                    <a:pt x="240" y="240"/>
                  </a:lnTo>
                  <a:lnTo>
                    <a:pt x="96" y="0"/>
                  </a:lnTo>
                  <a:lnTo>
                    <a:pt x="48" y="96"/>
                  </a:lnTo>
                  <a:lnTo>
                    <a:pt x="96" y="192"/>
                  </a:ln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249" name="Text Box 16"/>
            <p:cNvSpPr txBox="1">
              <a:spLocks noChangeArrowheads="1"/>
            </p:cNvSpPr>
            <p:nvPr/>
          </p:nvSpPr>
          <p:spPr bwMode="auto">
            <a:xfrm>
              <a:off x="3818" y="1488"/>
              <a:ext cx="50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b="1" dirty="0" smtClean="0">
                  <a:latin typeface="Arial Narrow" pitchFamily="34" charset="0"/>
                </a:rPr>
                <a:t>Ekili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b="1" dirty="0" smtClean="0">
                  <a:latin typeface="Arial Narrow" pitchFamily="34" charset="0"/>
                </a:rPr>
                <a:t>alanlar</a:t>
              </a:r>
              <a:endParaRPr lang="en-US" altLang="tr-TR" sz="2400" dirty="0">
                <a:latin typeface="Times New Roman" pitchFamily="18" charset="0"/>
              </a:endParaRPr>
            </a:p>
          </p:txBody>
        </p:sp>
        <p:sp>
          <p:nvSpPr>
            <p:cNvPr id="9250" name="Text Box 17"/>
            <p:cNvSpPr txBox="1">
              <a:spLocks noChangeArrowheads="1"/>
            </p:cNvSpPr>
            <p:nvPr/>
          </p:nvSpPr>
          <p:spPr bwMode="auto">
            <a:xfrm>
              <a:off x="4459" y="1776"/>
              <a:ext cx="5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b="1" dirty="0" smtClean="0">
                  <a:latin typeface="Arial Narrow" pitchFamily="34" charset="0"/>
                </a:rPr>
                <a:t>Otlaklar</a:t>
              </a:r>
              <a:endParaRPr lang="en-US" altLang="tr-TR" sz="2400" dirty="0">
                <a:latin typeface="Times New Roman" pitchFamily="18" charset="0"/>
              </a:endParaRPr>
            </a:p>
          </p:txBody>
        </p:sp>
        <p:sp>
          <p:nvSpPr>
            <p:cNvPr id="9251" name="Freeform 18"/>
            <p:cNvSpPr>
              <a:spLocks/>
            </p:cNvSpPr>
            <p:nvPr/>
          </p:nvSpPr>
          <p:spPr bwMode="auto">
            <a:xfrm>
              <a:off x="4752" y="3072"/>
              <a:ext cx="432" cy="432"/>
            </a:xfrm>
            <a:custGeom>
              <a:avLst/>
              <a:gdLst>
                <a:gd name="T0" fmla="*/ 0 w 288"/>
                <a:gd name="T1" fmla="*/ 918 h 336"/>
                <a:gd name="T2" fmla="*/ 3690 w 288"/>
                <a:gd name="T3" fmla="*/ 0 h 336"/>
                <a:gd name="T4" fmla="*/ 9224 w 288"/>
                <a:gd name="T5" fmla="*/ 467 h 336"/>
                <a:gd name="T6" fmla="*/ 11072 w 288"/>
                <a:gd name="T7" fmla="*/ 1846 h 336"/>
                <a:gd name="T8" fmla="*/ 11072 w 288"/>
                <a:gd name="T9" fmla="*/ 2766 h 336"/>
                <a:gd name="T10" fmla="*/ 5535 w 288"/>
                <a:gd name="T11" fmla="*/ 3223 h 336"/>
                <a:gd name="T12" fmla="*/ 0 w 288"/>
                <a:gd name="T13" fmla="*/ 2766 h 336"/>
                <a:gd name="T14" fmla="*/ 0 w 288"/>
                <a:gd name="T15" fmla="*/ 91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"/>
                <a:gd name="T25" fmla="*/ 0 h 336"/>
                <a:gd name="T26" fmla="*/ 288 w 288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" h="336">
                  <a:moveTo>
                    <a:pt x="0" y="96"/>
                  </a:moveTo>
                  <a:lnTo>
                    <a:pt x="96" y="0"/>
                  </a:lnTo>
                  <a:lnTo>
                    <a:pt x="240" y="48"/>
                  </a:lnTo>
                  <a:lnTo>
                    <a:pt x="288" y="192"/>
                  </a:lnTo>
                  <a:lnTo>
                    <a:pt x="288" y="288"/>
                  </a:lnTo>
                  <a:lnTo>
                    <a:pt x="144" y="336"/>
                  </a:lnTo>
                  <a:lnTo>
                    <a:pt x="0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252" name="Freeform 19"/>
            <p:cNvSpPr>
              <a:spLocks/>
            </p:cNvSpPr>
            <p:nvPr/>
          </p:nvSpPr>
          <p:spPr bwMode="auto">
            <a:xfrm>
              <a:off x="4848" y="3264"/>
              <a:ext cx="165" cy="192"/>
            </a:xfrm>
            <a:custGeom>
              <a:avLst/>
              <a:gdLst>
                <a:gd name="T0" fmla="*/ 0 w 165"/>
                <a:gd name="T1" fmla="*/ 10240 h 96"/>
                <a:gd name="T2" fmla="*/ 12 w 165"/>
                <a:gd name="T3" fmla="*/ 34816 h 96"/>
                <a:gd name="T4" fmla="*/ 96 w 165"/>
                <a:gd name="T5" fmla="*/ 47104 h 96"/>
                <a:gd name="T6" fmla="*/ 156 w 165"/>
                <a:gd name="T7" fmla="*/ 40960 h 96"/>
                <a:gd name="T8" fmla="*/ 132 w 165"/>
                <a:gd name="T9" fmla="*/ 22528 h 96"/>
                <a:gd name="T10" fmla="*/ 0 w 165"/>
                <a:gd name="T11" fmla="*/ 1024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96"/>
                <a:gd name="T20" fmla="*/ 165 w 165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96">
                  <a:moveTo>
                    <a:pt x="0" y="20"/>
                  </a:moveTo>
                  <a:cubicBezTo>
                    <a:pt x="4" y="36"/>
                    <a:pt x="0" y="56"/>
                    <a:pt x="12" y="68"/>
                  </a:cubicBezTo>
                  <a:cubicBezTo>
                    <a:pt x="33" y="89"/>
                    <a:pt x="68" y="83"/>
                    <a:pt x="96" y="92"/>
                  </a:cubicBezTo>
                  <a:cubicBezTo>
                    <a:pt x="116" y="88"/>
                    <a:pt x="144" y="96"/>
                    <a:pt x="156" y="80"/>
                  </a:cubicBezTo>
                  <a:cubicBezTo>
                    <a:pt x="165" y="68"/>
                    <a:pt x="144" y="52"/>
                    <a:pt x="132" y="44"/>
                  </a:cubicBezTo>
                  <a:cubicBezTo>
                    <a:pt x="96" y="21"/>
                    <a:pt x="40" y="0"/>
                    <a:pt x="0" y="2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253" name="Freeform 20"/>
            <p:cNvSpPr>
              <a:spLocks/>
            </p:cNvSpPr>
            <p:nvPr/>
          </p:nvSpPr>
          <p:spPr bwMode="auto">
            <a:xfrm>
              <a:off x="4944" y="3417"/>
              <a:ext cx="96" cy="87"/>
            </a:xfrm>
            <a:custGeom>
              <a:avLst/>
              <a:gdLst>
                <a:gd name="T0" fmla="*/ 0 w 96"/>
                <a:gd name="T1" fmla="*/ 15 h 87"/>
                <a:gd name="T2" fmla="*/ 96 w 96"/>
                <a:gd name="T3" fmla="*/ 27 h 87"/>
                <a:gd name="T4" fmla="*/ 60 w 96"/>
                <a:gd name="T5" fmla="*/ 3 h 87"/>
                <a:gd name="T6" fmla="*/ 0 w 96"/>
                <a:gd name="T7" fmla="*/ 15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7"/>
                <a:gd name="T14" fmla="*/ 96 w 96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7">
                  <a:moveTo>
                    <a:pt x="0" y="15"/>
                  </a:moveTo>
                  <a:cubicBezTo>
                    <a:pt x="84" y="71"/>
                    <a:pt x="56" y="87"/>
                    <a:pt x="96" y="27"/>
                  </a:cubicBezTo>
                  <a:cubicBezTo>
                    <a:pt x="84" y="19"/>
                    <a:pt x="74" y="5"/>
                    <a:pt x="60" y="3"/>
                  </a:cubicBezTo>
                  <a:cubicBezTo>
                    <a:pt x="40" y="0"/>
                    <a:pt x="20" y="15"/>
                    <a:pt x="0" y="1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9254" name="AutoShape 21"/>
            <p:cNvSpPr>
              <a:spLocks noChangeArrowheads="1"/>
            </p:cNvSpPr>
            <p:nvPr/>
          </p:nvSpPr>
          <p:spPr bwMode="auto">
            <a:xfrm>
              <a:off x="5088" y="3168"/>
              <a:ext cx="48" cy="96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9255" name="Text Box 22"/>
            <p:cNvSpPr txBox="1">
              <a:spLocks noChangeArrowheads="1"/>
            </p:cNvSpPr>
            <p:nvPr/>
          </p:nvSpPr>
          <p:spPr bwMode="auto">
            <a:xfrm>
              <a:off x="4695" y="3120"/>
              <a:ext cx="5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800" b="1" dirty="0" smtClean="0">
                  <a:latin typeface="Arial Narrow" pitchFamily="34" charset="0"/>
                </a:rPr>
                <a:t>Kentsel</a:t>
              </a:r>
              <a:endParaRPr lang="en-US" altLang="tr-TR" sz="2400" dirty="0">
                <a:latin typeface="Times New Roman" pitchFamily="18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389432" y="1773232"/>
            <a:ext cx="4535495" cy="4419606"/>
            <a:chOff x="4944" y="2772"/>
            <a:chExt cx="2857" cy="2784"/>
          </a:xfrm>
        </p:grpSpPr>
        <p:sp>
          <p:nvSpPr>
            <p:cNvPr id="9230" name="Freeform 30"/>
            <p:cNvSpPr>
              <a:spLocks/>
            </p:cNvSpPr>
            <p:nvPr/>
          </p:nvSpPr>
          <p:spPr bwMode="auto">
            <a:xfrm>
              <a:off x="5052" y="2820"/>
              <a:ext cx="72" cy="156"/>
            </a:xfrm>
            <a:custGeom>
              <a:avLst/>
              <a:gdLst>
                <a:gd name="T0" fmla="*/ 72 w 72"/>
                <a:gd name="T1" fmla="*/ 0 h 156"/>
                <a:gd name="T2" fmla="*/ 24 w 72"/>
                <a:gd name="T3" fmla="*/ 12 h 156"/>
                <a:gd name="T4" fmla="*/ 0 w 72"/>
                <a:gd name="T5" fmla="*/ 48 h 156"/>
                <a:gd name="T6" fmla="*/ 36 w 72"/>
                <a:gd name="T7" fmla="*/ 156 h 156"/>
                <a:gd name="T8" fmla="*/ 72 w 7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56"/>
                <a:gd name="T17" fmla="*/ 72 w 7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56">
                  <a:moveTo>
                    <a:pt x="72" y="0"/>
                  </a:moveTo>
                  <a:cubicBezTo>
                    <a:pt x="56" y="4"/>
                    <a:pt x="38" y="3"/>
                    <a:pt x="24" y="12"/>
                  </a:cubicBezTo>
                  <a:cubicBezTo>
                    <a:pt x="12" y="20"/>
                    <a:pt x="0" y="48"/>
                    <a:pt x="0" y="48"/>
                  </a:cubicBezTo>
                  <a:lnTo>
                    <a:pt x="36" y="156"/>
                  </a:lnTo>
                  <a:lnTo>
                    <a:pt x="7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9231" name="Freeform 31"/>
            <p:cNvSpPr>
              <a:spLocks/>
            </p:cNvSpPr>
            <p:nvPr/>
          </p:nvSpPr>
          <p:spPr bwMode="auto">
            <a:xfrm>
              <a:off x="5785" y="2772"/>
              <a:ext cx="2016" cy="2784"/>
            </a:xfrm>
            <a:custGeom>
              <a:avLst/>
              <a:gdLst>
                <a:gd name="T0" fmla="*/ 16862 w 1440"/>
                <a:gd name="T1" fmla="*/ 101508 h 1776"/>
                <a:gd name="T2" fmla="*/ 19841 w 1440"/>
                <a:gd name="T3" fmla="*/ 93270 h 1776"/>
                <a:gd name="T4" fmla="*/ 23799 w 1440"/>
                <a:gd name="T5" fmla="*/ 82289 h 1776"/>
                <a:gd name="T6" fmla="*/ 26774 w 1440"/>
                <a:gd name="T7" fmla="*/ 74079 h 1776"/>
                <a:gd name="T8" fmla="*/ 28771 w 1440"/>
                <a:gd name="T9" fmla="*/ 57618 h 1776"/>
                <a:gd name="T10" fmla="*/ 29744 w 1440"/>
                <a:gd name="T11" fmla="*/ 43892 h 1776"/>
                <a:gd name="T12" fmla="*/ 29744 w 1440"/>
                <a:gd name="T13" fmla="*/ 30194 h 1776"/>
                <a:gd name="T14" fmla="*/ 28771 w 1440"/>
                <a:gd name="T15" fmla="*/ 16439 h 1776"/>
                <a:gd name="T16" fmla="*/ 24794 w 1440"/>
                <a:gd name="T17" fmla="*/ 2748 h 1776"/>
                <a:gd name="T18" fmla="*/ 19841 w 1440"/>
                <a:gd name="T19" fmla="*/ 0 h 1776"/>
                <a:gd name="T20" fmla="*/ 13887 w 1440"/>
                <a:gd name="T21" fmla="*/ 0 h 1776"/>
                <a:gd name="T22" fmla="*/ 7937 w 1440"/>
                <a:gd name="T23" fmla="*/ 0 h 1776"/>
                <a:gd name="T24" fmla="*/ 4953 w 1440"/>
                <a:gd name="T25" fmla="*/ 2748 h 1776"/>
                <a:gd name="T26" fmla="*/ 1978 w 1440"/>
                <a:gd name="T27" fmla="*/ 5458 h 1776"/>
                <a:gd name="T28" fmla="*/ 995 w 1440"/>
                <a:gd name="T29" fmla="*/ 10979 h 1776"/>
                <a:gd name="T30" fmla="*/ 0 w 1440"/>
                <a:gd name="T31" fmla="*/ 21960 h 1776"/>
                <a:gd name="T32" fmla="*/ 0 w 1440"/>
                <a:gd name="T33" fmla="*/ 38405 h 1776"/>
                <a:gd name="T34" fmla="*/ 995 w 1440"/>
                <a:gd name="T35" fmla="*/ 49352 h 1776"/>
                <a:gd name="T36" fmla="*/ 3977 w 1440"/>
                <a:gd name="T37" fmla="*/ 63106 h 1776"/>
                <a:gd name="T38" fmla="*/ 5947 w 1440"/>
                <a:gd name="T39" fmla="*/ 76831 h 1776"/>
                <a:gd name="T40" fmla="*/ 8929 w 1440"/>
                <a:gd name="T41" fmla="*/ 82289 h 1776"/>
                <a:gd name="T42" fmla="*/ 11889 w 1440"/>
                <a:gd name="T43" fmla="*/ 93270 h 1776"/>
                <a:gd name="T44" fmla="*/ 14871 w 1440"/>
                <a:gd name="T45" fmla="*/ 98772 h 1776"/>
                <a:gd name="T46" fmla="*/ 15866 w 1440"/>
                <a:gd name="T47" fmla="*/ 101508 h 1776"/>
                <a:gd name="T48" fmla="*/ 16862 w 1440"/>
                <a:gd name="T49" fmla="*/ 101508 h 17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0"/>
                <a:gd name="T76" fmla="*/ 0 h 1776"/>
                <a:gd name="T77" fmla="*/ 1440 w 1440"/>
                <a:gd name="T78" fmla="*/ 1776 h 17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0" h="1776">
                  <a:moveTo>
                    <a:pt x="816" y="1776"/>
                  </a:moveTo>
                  <a:lnTo>
                    <a:pt x="960" y="1632"/>
                  </a:lnTo>
                  <a:lnTo>
                    <a:pt x="1152" y="1440"/>
                  </a:lnTo>
                  <a:lnTo>
                    <a:pt x="1296" y="1296"/>
                  </a:lnTo>
                  <a:lnTo>
                    <a:pt x="1392" y="1008"/>
                  </a:lnTo>
                  <a:lnTo>
                    <a:pt x="1440" y="768"/>
                  </a:lnTo>
                  <a:lnTo>
                    <a:pt x="1440" y="528"/>
                  </a:lnTo>
                  <a:lnTo>
                    <a:pt x="1392" y="288"/>
                  </a:lnTo>
                  <a:lnTo>
                    <a:pt x="1200" y="48"/>
                  </a:lnTo>
                  <a:lnTo>
                    <a:pt x="960" y="0"/>
                  </a:lnTo>
                  <a:lnTo>
                    <a:pt x="672" y="0"/>
                  </a:lnTo>
                  <a:lnTo>
                    <a:pt x="384" y="0"/>
                  </a:lnTo>
                  <a:lnTo>
                    <a:pt x="240" y="48"/>
                  </a:lnTo>
                  <a:lnTo>
                    <a:pt x="96" y="96"/>
                  </a:lnTo>
                  <a:lnTo>
                    <a:pt x="48" y="192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48" y="864"/>
                  </a:lnTo>
                  <a:lnTo>
                    <a:pt x="192" y="1104"/>
                  </a:lnTo>
                  <a:lnTo>
                    <a:pt x="288" y="1344"/>
                  </a:lnTo>
                  <a:lnTo>
                    <a:pt x="432" y="1440"/>
                  </a:lnTo>
                  <a:lnTo>
                    <a:pt x="576" y="1632"/>
                  </a:lnTo>
                  <a:lnTo>
                    <a:pt x="720" y="1728"/>
                  </a:lnTo>
                  <a:lnTo>
                    <a:pt x="768" y="1776"/>
                  </a:lnTo>
                  <a:lnTo>
                    <a:pt x="816" y="17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auto">
            <a:xfrm>
              <a:off x="6601" y="3070"/>
              <a:ext cx="576" cy="1536"/>
            </a:xfrm>
            <a:custGeom>
              <a:avLst/>
              <a:gdLst>
                <a:gd name="T0" fmla="*/ 5753 w 432"/>
                <a:gd name="T1" fmla="*/ 85 h 1440"/>
                <a:gd name="T2" fmla="*/ 3199 w 432"/>
                <a:gd name="T3" fmla="*/ 0 h 1440"/>
                <a:gd name="T4" fmla="*/ 1919 w 432"/>
                <a:gd name="T5" fmla="*/ 85 h 1440"/>
                <a:gd name="T6" fmla="*/ 1280 w 432"/>
                <a:gd name="T7" fmla="*/ 257 h 1440"/>
                <a:gd name="T8" fmla="*/ 635 w 432"/>
                <a:gd name="T9" fmla="*/ 599 h 1440"/>
                <a:gd name="T10" fmla="*/ 635 w 432"/>
                <a:gd name="T11" fmla="*/ 1030 h 1440"/>
                <a:gd name="T12" fmla="*/ 0 w 432"/>
                <a:gd name="T13" fmla="*/ 1457 h 1440"/>
                <a:gd name="T14" fmla="*/ 635 w 432"/>
                <a:gd name="T15" fmla="*/ 1716 h 1440"/>
                <a:gd name="T16" fmla="*/ 1280 w 432"/>
                <a:gd name="T17" fmla="*/ 2059 h 1440"/>
                <a:gd name="T18" fmla="*/ 2559 w 432"/>
                <a:gd name="T19" fmla="*/ 2316 h 1440"/>
                <a:gd name="T20" fmla="*/ 3199 w 432"/>
                <a:gd name="T21" fmla="*/ 2572 h 1440"/>
                <a:gd name="T22" fmla="*/ 5120 w 432"/>
                <a:gd name="T23" fmla="*/ 2316 h 1440"/>
                <a:gd name="T24" fmla="*/ 3840 w 432"/>
                <a:gd name="T25" fmla="*/ 1716 h 1440"/>
                <a:gd name="T26" fmla="*/ 3199 w 432"/>
                <a:gd name="T27" fmla="*/ 1201 h 1440"/>
                <a:gd name="T28" fmla="*/ 5120 w 432"/>
                <a:gd name="T29" fmla="*/ 772 h 1440"/>
                <a:gd name="T30" fmla="*/ 5753 w 432"/>
                <a:gd name="T31" fmla="*/ 429 h 1440"/>
                <a:gd name="T32" fmla="*/ 5753 w 432"/>
                <a:gd name="T33" fmla="*/ 85 h 14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2"/>
                <a:gd name="T52" fmla="*/ 0 h 1440"/>
                <a:gd name="T53" fmla="*/ 432 w 432"/>
                <a:gd name="T54" fmla="*/ 1440 h 14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2" h="1440">
                  <a:moveTo>
                    <a:pt x="432" y="48"/>
                  </a:moveTo>
                  <a:lnTo>
                    <a:pt x="240" y="0"/>
                  </a:lnTo>
                  <a:lnTo>
                    <a:pt x="144" y="48"/>
                  </a:lnTo>
                  <a:lnTo>
                    <a:pt x="96" y="144"/>
                  </a:lnTo>
                  <a:lnTo>
                    <a:pt x="48" y="336"/>
                  </a:lnTo>
                  <a:lnTo>
                    <a:pt x="48" y="576"/>
                  </a:lnTo>
                  <a:lnTo>
                    <a:pt x="0" y="816"/>
                  </a:lnTo>
                  <a:lnTo>
                    <a:pt x="48" y="960"/>
                  </a:lnTo>
                  <a:lnTo>
                    <a:pt x="96" y="1152"/>
                  </a:lnTo>
                  <a:lnTo>
                    <a:pt x="192" y="1296"/>
                  </a:lnTo>
                  <a:lnTo>
                    <a:pt x="240" y="1440"/>
                  </a:lnTo>
                  <a:lnTo>
                    <a:pt x="384" y="1296"/>
                  </a:lnTo>
                  <a:lnTo>
                    <a:pt x="288" y="960"/>
                  </a:lnTo>
                  <a:lnTo>
                    <a:pt x="240" y="672"/>
                  </a:lnTo>
                  <a:lnTo>
                    <a:pt x="384" y="432"/>
                  </a:lnTo>
                  <a:lnTo>
                    <a:pt x="432" y="240"/>
                  </a:lnTo>
                  <a:lnTo>
                    <a:pt x="432" y="48"/>
                  </a:ln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auto">
            <a:xfrm>
              <a:off x="5982" y="2879"/>
              <a:ext cx="672" cy="769"/>
            </a:xfrm>
            <a:custGeom>
              <a:avLst/>
              <a:gdLst>
                <a:gd name="T0" fmla="*/ 624 w 672"/>
                <a:gd name="T1" fmla="*/ 241 h 769"/>
                <a:gd name="T2" fmla="*/ 528 w 672"/>
                <a:gd name="T3" fmla="*/ 145 h 769"/>
                <a:gd name="T4" fmla="*/ 432 w 672"/>
                <a:gd name="T5" fmla="*/ 49 h 769"/>
                <a:gd name="T6" fmla="*/ 240 w 672"/>
                <a:gd name="T7" fmla="*/ 1 h 769"/>
                <a:gd name="T8" fmla="*/ 204 w 672"/>
                <a:gd name="T9" fmla="*/ 37 h 769"/>
                <a:gd name="T10" fmla="*/ 144 w 672"/>
                <a:gd name="T11" fmla="*/ 145 h 769"/>
                <a:gd name="T12" fmla="*/ 0 w 672"/>
                <a:gd name="T13" fmla="*/ 337 h 769"/>
                <a:gd name="T14" fmla="*/ 0 w 672"/>
                <a:gd name="T15" fmla="*/ 577 h 769"/>
                <a:gd name="T16" fmla="*/ 48 w 672"/>
                <a:gd name="T17" fmla="*/ 673 h 769"/>
                <a:gd name="T18" fmla="*/ 240 w 672"/>
                <a:gd name="T19" fmla="*/ 673 h 769"/>
                <a:gd name="T20" fmla="*/ 288 w 672"/>
                <a:gd name="T21" fmla="*/ 769 h 769"/>
                <a:gd name="T22" fmla="*/ 528 w 672"/>
                <a:gd name="T23" fmla="*/ 673 h 769"/>
                <a:gd name="T24" fmla="*/ 576 w 672"/>
                <a:gd name="T25" fmla="*/ 481 h 769"/>
                <a:gd name="T26" fmla="*/ 672 w 672"/>
                <a:gd name="T27" fmla="*/ 337 h 769"/>
                <a:gd name="T28" fmla="*/ 624 w 672"/>
                <a:gd name="T29" fmla="*/ 241 h 7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2"/>
                <a:gd name="T46" fmla="*/ 0 h 769"/>
                <a:gd name="T47" fmla="*/ 672 w 672"/>
                <a:gd name="T48" fmla="*/ 769 h 7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2" h="769">
                  <a:moveTo>
                    <a:pt x="624" y="241"/>
                  </a:moveTo>
                  <a:lnTo>
                    <a:pt x="528" y="145"/>
                  </a:lnTo>
                  <a:lnTo>
                    <a:pt x="432" y="49"/>
                  </a:lnTo>
                  <a:cubicBezTo>
                    <a:pt x="368" y="33"/>
                    <a:pt x="306" y="4"/>
                    <a:pt x="240" y="1"/>
                  </a:cubicBezTo>
                  <a:cubicBezTo>
                    <a:pt x="223" y="0"/>
                    <a:pt x="204" y="37"/>
                    <a:pt x="204" y="37"/>
                  </a:cubicBezTo>
                  <a:lnTo>
                    <a:pt x="144" y="145"/>
                  </a:lnTo>
                  <a:lnTo>
                    <a:pt x="0" y="337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240" y="673"/>
                  </a:lnTo>
                  <a:lnTo>
                    <a:pt x="288" y="769"/>
                  </a:lnTo>
                  <a:lnTo>
                    <a:pt x="528" y="673"/>
                  </a:lnTo>
                  <a:lnTo>
                    <a:pt x="576" y="481"/>
                  </a:lnTo>
                  <a:lnTo>
                    <a:pt x="672" y="337"/>
                  </a:lnTo>
                  <a:lnTo>
                    <a:pt x="624" y="241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auto">
            <a:xfrm>
              <a:off x="5052" y="2820"/>
              <a:ext cx="72" cy="156"/>
            </a:xfrm>
            <a:custGeom>
              <a:avLst/>
              <a:gdLst>
                <a:gd name="T0" fmla="*/ 72 w 72"/>
                <a:gd name="T1" fmla="*/ 0 h 156"/>
                <a:gd name="T2" fmla="*/ 24 w 72"/>
                <a:gd name="T3" fmla="*/ 12 h 156"/>
                <a:gd name="T4" fmla="*/ 0 w 72"/>
                <a:gd name="T5" fmla="*/ 48 h 156"/>
                <a:gd name="T6" fmla="*/ 36 w 72"/>
                <a:gd name="T7" fmla="*/ 156 h 156"/>
                <a:gd name="T8" fmla="*/ 72 w 7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56"/>
                <a:gd name="T17" fmla="*/ 72 w 7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56">
                  <a:moveTo>
                    <a:pt x="72" y="0"/>
                  </a:moveTo>
                  <a:cubicBezTo>
                    <a:pt x="56" y="4"/>
                    <a:pt x="38" y="3"/>
                    <a:pt x="24" y="12"/>
                  </a:cubicBezTo>
                  <a:cubicBezTo>
                    <a:pt x="12" y="20"/>
                    <a:pt x="0" y="48"/>
                    <a:pt x="0" y="48"/>
                  </a:cubicBezTo>
                  <a:lnTo>
                    <a:pt x="36" y="156"/>
                  </a:lnTo>
                  <a:lnTo>
                    <a:pt x="7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auto">
            <a:xfrm>
              <a:off x="7233" y="3678"/>
              <a:ext cx="288" cy="624"/>
            </a:xfrm>
            <a:custGeom>
              <a:avLst/>
              <a:gdLst>
                <a:gd name="T0" fmla="*/ 496 w 240"/>
                <a:gd name="T1" fmla="*/ 865 h 528"/>
                <a:gd name="T2" fmla="*/ 251 w 240"/>
                <a:gd name="T3" fmla="*/ 1295 h 528"/>
                <a:gd name="T4" fmla="*/ 0 w 240"/>
                <a:gd name="T5" fmla="*/ 1728 h 528"/>
                <a:gd name="T6" fmla="*/ 251 w 240"/>
                <a:gd name="T7" fmla="*/ 2158 h 528"/>
                <a:gd name="T8" fmla="*/ 746 w 240"/>
                <a:gd name="T9" fmla="*/ 2372 h 528"/>
                <a:gd name="T10" fmla="*/ 1241 w 240"/>
                <a:gd name="T11" fmla="*/ 1728 h 528"/>
                <a:gd name="T12" fmla="*/ 1241 w 240"/>
                <a:gd name="T13" fmla="*/ 1081 h 528"/>
                <a:gd name="T14" fmla="*/ 496 w 240"/>
                <a:gd name="T15" fmla="*/ 0 h 528"/>
                <a:gd name="T16" fmla="*/ 251 w 240"/>
                <a:gd name="T17" fmla="*/ 430 h 528"/>
                <a:gd name="T18" fmla="*/ 496 w 240"/>
                <a:gd name="T19" fmla="*/ 865 h 5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528"/>
                <a:gd name="T32" fmla="*/ 240 w 240"/>
                <a:gd name="T33" fmla="*/ 528 h 5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528">
                  <a:moveTo>
                    <a:pt x="96" y="192"/>
                  </a:moveTo>
                  <a:lnTo>
                    <a:pt x="48" y="288"/>
                  </a:lnTo>
                  <a:lnTo>
                    <a:pt x="0" y="384"/>
                  </a:lnTo>
                  <a:lnTo>
                    <a:pt x="48" y="480"/>
                  </a:lnTo>
                  <a:lnTo>
                    <a:pt x="144" y="528"/>
                  </a:lnTo>
                  <a:lnTo>
                    <a:pt x="240" y="384"/>
                  </a:lnTo>
                  <a:lnTo>
                    <a:pt x="240" y="240"/>
                  </a:lnTo>
                  <a:lnTo>
                    <a:pt x="96" y="0"/>
                  </a:lnTo>
                  <a:lnTo>
                    <a:pt x="48" y="96"/>
                  </a:lnTo>
                  <a:lnTo>
                    <a:pt x="96" y="192"/>
                  </a:ln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236" name="Text Box 36"/>
            <p:cNvSpPr txBox="1">
              <a:spLocks noChangeArrowheads="1"/>
            </p:cNvSpPr>
            <p:nvPr/>
          </p:nvSpPr>
          <p:spPr bwMode="auto">
            <a:xfrm>
              <a:off x="6051" y="3060"/>
              <a:ext cx="531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tr-TR" b="1" dirty="0" smtClean="0"/>
                <a:t>Ekili </a:t>
              </a:r>
            </a:p>
            <a:p>
              <a:pPr algn="ctr" eaLnBrk="0" hangingPunct="0">
                <a:defRPr/>
              </a:pPr>
              <a:r>
                <a:rPr lang="tr-TR" b="1" dirty="0" smtClean="0"/>
                <a:t>alanlar</a:t>
              </a:r>
              <a:endParaRPr lang="en-US" dirty="0"/>
            </a:p>
          </p:txBody>
        </p:sp>
        <p:sp>
          <p:nvSpPr>
            <p:cNvPr id="9237" name="Freeform 38"/>
            <p:cNvSpPr>
              <a:spLocks/>
            </p:cNvSpPr>
            <p:nvPr/>
          </p:nvSpPr>
          <p:spPr bwMode="auto">
            <a:xfrm>
              <a:off x="7017" y="4531"/>
              <a:ext cx="432" cy="432"/>
            </a:xfrm>
            <a:custGeom>
              <a:avLst/>
              <a:gdLst>
                <a:gd name="T0" fmla="*/ 0 w 288"/>
                <a:gd name="T1" fmla="*/ 918 h 336"/>
                <a:gd name="T2" fmla="*/ 3690 w 288"/>
                <a:gd name="T3" fmla="*/ 0 h 336"/>
                <a:gd name="T4" fmla="*/ 9224 w 288"/>
                <a:gd name="T5" fmla="*/ 467 h 336"/>
                <a:gd name="T6" fmla="*/ 11072 w 288"/>
                <a:gd name="T7" fmla="*/ 1846 h 336"/>
                <a:gd name="T8" fmla="*/ 11072 w 288"/>
                <a:gd name="T9" fmla="*/ 2766 h 336"/>
                <a:gd name="T10" fmla="*/ 5535 w 288"/>
                <a:gd name="T11" fmla="*/ 3223 h 336"/>
                <a:gd name="T12" fmla="*/ 0 w 288"/>
                <a:gd name="T13" fmla="*/ 2766 h 336"/>
                <a:gd name="T14" fmla="*/ 0 w 288"/>
                <a:gd name="T15" fmla="*/ 91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"/>
                <a:gd name="T25" fmla="*/ 0 h 336"/>
                <a:gd name="T26" fmla="*/ 288 w 288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" h="336">
                  <a:moveTo>
                    <a:pt x="0" y="96"/>
                  </a:moveTo>
                  <a:lnTo>
                    <a:pt x="96" y="0"/>
                  </a:lnTo>
                  <a:lnTo>
                    <a:pt x="240" y="48"/>
                  </a:lnTo>
                  <a:lnTo>
                    <a:pt x="288" y="192"/>
                  </a:lnTo>
                  <a:lnTo>
                    <a:pt x="288" y="288"/>
                  </a:lnTo>
                  <a:lnTo>
                    <a:pt x="144" y="336"/>
                  </a:lnTo>
                  <a:lnTo>
                    <a:pt x="0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239" name="Freeform 40"/>
            <p:cNvSpPr>
              <a:spLocks/>
            </p:cNvSpPr>
            <p:nvPr/>
          </p:nvSpPr>
          <p:spPr bwMode="auto">
            <a:xfrm>
              <a:off x="4944" y="3417"/>
              <a:ext cx="96" cy="87"/>
            </a:xfrm>
            <a:custGeom>
              <a:avLst/>
              <a:gdLst>
                <a:gd name="T0" fmla="*/ 0 w 96"/>
                <a:gd name="T1" fmla="*/ 15 h 87"/>
                <a:gd name="T2" fmla="*/ 96 w 96"/>
                <a:gd name="T3" fmla="*/ 27 h 87"/>
                <a:gd name="T4" fmla="*/ 60 w 96"/>
                <a:gd name="T5" fmla="*/ 3 h 87"/>
                <a:gd name="T6" fmla="*/ 0 w 96"/>
                <a:gd name="T7" fmla="*/ 15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7"/>
                <a:gd name="T14" fmla="*/ 96 w 96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7">
                  <a:moveTo>
                    <a:pt x="0" y="15"/>
                  </a:moveTo>
                  <a:cubicBezTo>
                    <a:pt x="84" y="71"/>
                    <a:pt x="56" y="87"/>
                    <a:pt x="96" y="27"/>
                  </a:cubicBezTo>
                  <a:cubicBezTo>
                    <a:pt x="84" y="19"/>
                    <a:pt x="74" y="5"/>
                    <a:pt x="60" y="3"/>
                  </a:cubicBezTo>
                  <a:cubicBezTo>
                    <a:pt x="40" y="0"/>
                    <a:pt x="20" y="15"/>
                    <a:pt x="0" y="1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9240" name="AutoShape 41"/>
            <p:cNvSpPr>
              <a:spLocks noChangeArrowheads="1"/>
            </p:cNvSpPr>
            <p:nvPr/>
          </p:nvSpPr>
          <p:spPr bwMode="auto">
            <a:xfrm>
              <a:off x="5088" y="3168"/>
              <a:ext cx="48" cy="96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9242" name="Text Box 42"/>
            <p:cNvSpPr txBox="1">
              <a:spLocks noChangeArrowheads="1"/>
            </p:cNvSpPr>
            <p:nvPr/>
          </p:nvSpPr>
          <p:spPr bwMode="auto">
            <a:xfrm>
              <a:off x="6962" y="4665"/>
              <a:ext cx="559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tr-TR" b="1" dirty="0" smtClean="0">
                  <a:latin typeface="+mn-lt"/>
                </a:rPr>
                <a:t>Kentsel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6633" y="3264"/>
              <a:ext cx="60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tr-TR" b="1" dirty="0" smtClean="0">
                  <a:latin typeface="+mn-lt"/>
                </a:rPr>
                <a:t>Otlaklar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400800" y="2819400"/>
            <a:ext cx="1949450" cy="3352800"/>
            <a:chOff x="4028" y="1824"/>
            <a:chExt cx="1228" cy="2112"/>
          </a:xfrm>
        </p:grpSpPr>
        <p:sp>
          <p:nvSpPr>
            <p:cNvPr id="9225" name="Freeform 24"/>
            <p:cNvSpPr>
              <a:spLocks/>
            </p:cNvSpPr>
            <p:nvPr/>
          </p:nvSpPr>
          <p:spPr bwMode="auto">
            <a:xfrm>
              <a:off x="4028" y="1884"/>
              <a:ext cx="572" cy="526"/>
            </a:xfrm>
            <a:custGeom>
              <a:avLst/>
              <a:gdLst>
                <a:gd name="T0" fmla="*/ 556 w 572"/>
                <a:gd name="T1" fmla="*/ 492 h 526"/>
                <a:gd name="T2" fmla="*/ 520 w 572"/>
                <a:gd name="T3" fmla="*/ 408 h 526"/>
                <a:gd name="T4" fmla="*/ 484 w 572"/>
                <a:gd name="T5" fmla="*/ 312 h 526"/>
                <a:gd name="T6" fmla="*/ 472 w 572"/>
                <a:gd name="T7" fmla="*/ 276 h 526"/>
                <a:gd name="T8" fmla="*/ 280 w 572"/>
                <a:gd name="T9" fmla="*/ 216 h 526"/>
                <a:gd name="T10" fmla="*/ 136 w 572"/>
                <a:gd name="T11" fmla="*/ 192 h 526"/>
                <a:gd name="T12" fmla="*/ 88 w 572"/>
                <a:gd name="T13" fmla="*/ 132 h 526"/>
                <a:gd name="T14" fmla="*/ 16 w 572"/>
                <a:gd name="T15" fmla="*/ 72 h 526"/>
                <a:gd name="T16" fmla="*/ 4 w 572"/>
                <a:gd name="T17" fmla="*/ 0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2"/>
                <a:gd name="T28" fmla="*/ 0 h 526"/>
                <a:gd name="T29" fmla="*/ 572 w 572"/>
                <a:gd name="T30" fmla="*/ 526 h 5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2" h="526">
                  <a:moveTo>
                    <a:pt x="556" y="492"/>
                  </a:moveTo>
                  <a:cubicBezTo>
                    <a:pt x="572" y="526"/>
                    <a:pt x="538" y="481"/>
                    <a:pt x="520" y="408"/>
                  </a:cubicBezTo>
                  <a:cubicBezTo>
                    <a:pt x="498" y="320"/>
                    <a:pt x="522" y="400"/>
                    <a:pt x="484" y="312"/>
                  </a:cubicBezTo>
                  <a:cubicBezTo>
                    <a:pt x="479" y="300"/>
                    <a:pt x="482" y="284"/>
                    <a:pt x="472" y="276"/>
                  </a:cubicBezTo>
                  <a:cubicBezTo>
                    <a:pt x="397" y="217"/>
                    <a:pt x="367" y="229"/>
                    <a:pt x="280" y="216"/>
                  </a:cubicBezTo>
                  <a:cubicBezTo>
                    <a:pt x="232" y="209"/>
                    <a:pt x="136" y="192"/>
                    <a:pt x="136" y="192"/>
                  </a:cubicBezTo>
                  <a:cubicBezTo>
                    <a:pt x="55" y="138"/>
                    <a:pt x="134" y="202"/>
                    <a:pt x="88" y="132"/>
                  </a:cubicBezTo>
                  <a:cubicBezTo>
                    <a:pt x="70" y="104"/>
                    <a:pt x="43" y="90"/>
                    <a:pt x="16" y="72"/>
                  </a:cubicBezTo>
                  <a:cubicBezTo>
                    <a:pt x="0" y="25"/>
                    <a:pt x="4" y="49"/>
                    <a:pt x="4" y="0"/>
                  </a:cubicBezTo>
                </a:path>
              </a:pathLst>
            </a:custGeom>
            <a:noFill/>
            <a:ln w="476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9226" name="Freeform 26"/>
            <p:cNvSpPr>
              <a:spLocks/>
            </p:cNvSpPr>
            <p:nvPr/>
          </p:nvSpPr>
          <p:spPr bwMode="auto">
            <a:xfrm>
              <a:off x="4608" y="1824"/>
              <a:ext cx="144" cy="2112"/>
            </a:xfrm>
            <a:custGeom>
              <a:avLst/>
              <a:gdLst>
                <a:gd name="T0" fmla="*/ 40 w 160"/>
                <a:gd name="T1" fmla="*/ 13175 h 1680"/>
                <a:gd name="T2" fmla="*/ 21 w 160"/>
                <a:gd name="T3" fmla="*/ 10161 h 1680"/>
                <a:gd name="T4" fmla="*/ 59 w 160"/>
                <a:gd name="T5" fmla="*/ 7527 h 1680"/>
                <a:gd name="T6" fmla="*/ 5 w 160"/>
                <a:gd name="T7" fmla="*/ 3761 h 1680"/>
                <a:gd name="T8" fmla="*/ 40 w 160"/>
                <a:gd name="T9" fmla="*/ 1505 h 1680"/>
                <a:gd name="T10" fmla="*/ 59 w 160"/>
                <a:gd name="T11" fmla="*/ 0 h 1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1680"/>
                <a:gd name="T20" fmla="*/ 160 w 160"/>
                <a:gd name="T21" fmla="*/ 1680 h 1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1680">
                  <a:moveTo>
                    <a:pt x="104" y="1680"/>
                  </a:moveTo>
                  <a:cubicBezTo>
                    <a:pt x="76" y="1548"/>
                    <a:pt x="48" y="1416"/>
                    <a:pt x="56" y="1296"/>
                  </a:cubicBezTo>
                  <a:cubicBezTo>
                    <a:pt x="64" y="1176"/>
                    <a:pt x="160" y="1096"/>
                    <a:pt x="152" y="960"/>
                  </a:cubicBezTo>
                  <a:cubicBezTo>
                    <a:pt x="144" y="824"/>
                    <a:pt x="16" y="608"/>
                    <a:pt x="8" y="480"/>
                  </a:cubicBezTo>
                  <a:cubicBezTo>
                    <a:pt x="0" y="352"/>
                    <a:pt x="80" y="272"/>
                    <a:pt x="104" y="192"/>
                  </a:cubicBezTo>
                  <a:cubicBezTo>
                    <a:pt x="128" y="112"/>
                    <a:pt x="140" y="56"/>
                    <a:pt x="152" y="0"/>
                  </a:cubicBezTo>
                </a:path>
              </a:pathLst>
            </a:custGeom>
            <a:noFill/>
            <a:ln w="476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227" name="Freeform 25"/>
            <p:cNvSpPr>
              <a:spLocks/>
            </p:cNvSpPr>
            <p:nvPr/>
          </p:nvSpPr>
          <p:spPr bwMode="auto">
            <a:xfrm>
              <a:off x="4720" y="1872"/>
              <a:ext cx="536" cy="1035"/>
            </a:xfrm>
            <a:custGeom>
              <a:avLst/>
              <a:gdLst>
                <a:gd name="T0" fmla="*/ 32 w 536"/>
                <a:gd name="T1" fmla="*/ 996 h 1035"/>
                <a:gd name="T2" fmla="*/ 79 w 536"/>
                <a:gd name="T3" fmla="*/ 936 h 1035"/>
                <a:gd name="T4" fmla="*/ 34 w 536"/>
                <a:gd name="T5" fmla="*/ 984 h 1035"/>
                <a:gd name="T6" fmla="*/ 212 w 536"/>
                <a:gd name="T7" fmla="*/ 792 h 1035"/>
                <a:gd name="T8" fmla="*/ 236 w 536"/>
                <a:gd name="T9" fmla="*/ 720 h 1035"/>
                <a:gd name="T10" fmla="*/ 308 w 536"/>
                <a:gd name="T11" fmla="*/ 564 h 1035"/>
                <a:gd name="T12" fmla="*/ 332 w 536"/>
                <a:gd name="T13" fmla="*/ 528 h 1035"/>
                <a:gd name="T14" fmla="*/ 368 w 536"/>
                <a:gd name="T15" fmla="*/ 504 h 1035"/>
                <a:gd name="T16" fmla="*/ 380 w 536"/>
                <a:gd name="T17" fmla="*/ 468 h 1035"/>
                <a:gd name="T18" fmla="*/ 404 w 536"/>
                <a:gd name="T19" fmla="*/ 432 h 1035"/>
                <a:gd name="T20" fmla="*/ 428 w 536"/>
                <a:gd name="T21" fmla="*/ 204 h 1035"/>
                <a:gd name="T22" fmla="*/ 512 w 536"/>
                <a:gd name="T23" fmla="*/ 60 h 1035"/>
                <a:gd name="T24" fmla="*/ 536 w 536"/>
                <a:gd name="T25" fmla="*/ 0 h 10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6"/>
                <a:gd name="T40" fmla="*/ 0 h 1035"/>
                <a:gd name="T41" fmla="*/ 536 w 536"/>
                <a:gd name="T42" fmla="*/ 1035 h 10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6" h="1035">
                  <a:moveTo>
                    <a:pt x="32" y="996"/>
                  </a:moveTo>
                  <a:cubicBezTo>
                    <a:pt x="32" y="994"/>
                    <a:pt x="49" y="970"/>
                    <a:pt x="79" y="936"/>
                  </a:cubicBezTo>
                  <a:cubicBezTo>
                    <a:pt x="87" y="926"/>
                    <a:pt x="0" y="1035"/>
                    <a:pt x="34" y="984"/>
                  </a:cubicBezTo>
                  <a:cubicBezTo>
                    <a:pt x="56" y="960"/>
                    <a:pt x="186" y="828"/>
                    <a:pt x="212" y="792"/>
                  </a:cubicBezTo>
                  <a:lnTo>
                    <a:pt x="236" y="720"/>
                  </a:lnTo>
                  <a:cubicBezTo>
                    <a:pt x="271" y="616"/>
                    <a:pt x="218" y="624"/>
                    <a:pt x="308" y="564"/>
                  </a:cubicBezTo>
                  <a:cubicBezTo>
                    <a:pt x="316" y="552"/>
                    <a:pt x="322" y="538"/>
                    <a:pt x="332" y="528"/>
                  </a:cubicBezTo>
                  <a:cubicBezTo>
                    <a:pt x="342" y="518"/>
                    <a:pt x="359" y="515"/>
                    <a:pt x="368" y="504"/>
                  </a:cubicBezTo>
                  <a:cubicBezTo>
                    <a:pt x="376" y="494"/>
                    <a:pt x="374" y="479"/>
                    <a:pt x="380" y="468"/>
                  </a:cubicBezTo>
                  <a:cubicBezTo>
                    <a:pt x="386" y="455"/>
                    <a:pt x="396" y="444"/>
                    <a:pt x="404" y="432"/>
                  </a:cubicBezTo>
                  <a:cubicBezTo>
                    <a:pt x="435" y="279"/>
                    <a:pt x="393" y="498"/>
                    <a:pt x="428" y="204"/>
                  </a:cubicBezTo>
                  <a:cubicBezTo>
                    <a:pt x="434" y="149"/>
                    <a:pt x="482" y="104"/>
                    <a:pt x="512" y="60"/>
                  </a:cubicBezTo>
                  <a:cubicBezTo>
                    <a:pt x="524" y="42"/>
                    <a:pt x="526" y="19"/>
                    <a:pt x="536" y="0"/>
                  </a:cubicBezTo>
                </a:path>
              </a:pathLst>
            </a:custGeom>
            <a:noFill/>
            <a:ln w="476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9228" name="Freeform 27"/>
            <p:cNvSpPr>
              <a:spLocks/>
            </p:cNvSpPr>
            <p:nvPr/>
          </p:nvSpPr>
          <p:spPr bwMode="auto">
            <a:xfrm>
              <a:off x="4656" y="3216"/>
              <a:ext cx="528" cy="480"/>
            </a:xfrm>
            <a:custGeom>
              <a:avLst/>
              <a:gdLst>
                <a:gd name="T0" fmla="*/ 0 w 432"/>
                <a:gd name="T1" fmla="*/ 8329 h 336"/>
                <a:gd name="T2" fmla="*/ 874 w 432"/>
                <a:gd name="T3" fmla="*/ 5951 h 336"/>
                <a:gd name="T4" fmla="*/ 1459 w 432"/>
                <a:gd name="T5" fmla="*/ 3570 h 336"/>
                <a:gd name="T6" fmla="*/ 1755 w 432"/>
                <a:gd name="T7" fmla="*/ 1196 h 336"/>
                <a:gd name="T8" fmla="*/ 2628 w 43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336"/>
                <a:gd name="T17" fmla="*/ 432 w 43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336">
                  <a:moveTo>
                    <a:pt x="0" y="336"/>
                  </a:moveTo>
                  <a:cubicBezTo>
                    <a:pt x="52" y="304"/>
                    <a:pt x="104" y="272"/>
                    <a:pt x="144" y="240"/>
                  </a:cubicBezTo>
                  <a:cubicBezTo>
                    <a:pt x="184" y="208"/>
                    <a:pt x="216" y="176"/>
                    <a:pt x="240" y="144"/>
                  </a:cubicBezTo>
                  <a:cubicBezTo>
                    <a:pt x="264" y="112"/>
                    <a:pt x="256" y="72"/>
                    <a:pt x="288" y="48"/>
                  </a:cubicBezTo>
                  <a:cubicBezTo>
                    <a:pt x="320" y="24"/>
                    <a:pt x="376" y="12"/>
                    <a:pt x="432" y="0"/>
                  </a:cubicBezTo>
                </a:path>
              </a:pathLst>
            </a:custGeom>
            <a:noFill/>
            <a:ln w="476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9229" name="Freeform 28"/>
            <p:cNvSpPr>
              <a:spLocks/>
            </p:cNvSpPr>
            <p:nvPr/>
          </p:nvSpPr>
          <p:spPr bwMode="auto">
            <a:xfrm>
              <a:off x="4224" y="3024"/>
              <a:ext cx="476" cy="233"/>
            </a:xfrm>
            <a:custGeom>
              <a:avLst/>
              <a:gdLst>
                <a:gd name="T0" fmla="*/ 34 w 604"/>
                <a:gd name="T1" fmla="*/ 2 h 588"/>
                <a:gd name="T2" fmla="*/ 30 w 604"/>
                <a:gd name="T3" fmla="*/ 2 h 588"/>
                <a:gd name="T4" fmla="*/ 28 w 604"/>
                <a:gd name="T5" fmla="*/ 1 h 588"/>
                <a:gd name="T6" fmla="*/ 27 w 604"/>
                <a:gd name="T7" fmla="*/ 1 h 588"/>
                <a:gd name="T8" fmla="*/ 16 w 604"/>
                <a:gd name="T9" fmla="*/ 1 h 588"/>
                <a:gd name="T10" fmla="*/ 8 w 604"/>
                <a:gd name="T11" fmla="*/ 1 h 588"/>
                <a:gd name="T12" fmla="*/ 5 w 604"/>
                <a:gd name="T13" fmla="*/ 0 h 588"/>
                <a:gd name="T14" fmla="*/ 2 w 604"/>
                <a:gd name="T15" fmla="*/ 0 h 588"/>
                <a:gd name="T16" fmla="*/ 1 w 604"/>
                <a:gd name="T17" fmla="*/ 0 h 5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4"/>
                <a:gd name="T28" fmla="*/ 0 h 588"/>
                <a:gd name="T29" fmla="*/ 604 w 604"/>
                <a:gd name="T30" fmla="*/ 588 h 5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4" h="588">
                  <a:moveTo>
                    <a:pt x="604" y="588"/>
                  </a:moveTo>
                  <a:cubicBezTo>
                    <a:pt x="563" y="526"/>
                    <a:pt x="538" y="481"/>
                    <a:pt x="520" y="408"/>
                  </a:cubicBezTo>
                  <a:cubicBezTo>
                    <a:pt x="498" y="320"/>
                    <a:pt x="522" y="400"/>
                    <a:pt x="484" y="312"/>
                  </a:cubicBezTo>
                  <a:cubicBezTo>
                    <a:pt x="479" y="300"/>
                    <a:pt x="482" y="284"/>
                    <a:pt x="472" y="276"/>
                  </a:cubicBezTo>
                  <a:cubicBezTo>
                    <a:pt x="397" y="217"/>
                    <a:pt x="367" y="229"/>
                    <a:pt x="280" y="216"/>
                  </a:cubicBezTo>
                  <a:cubicBezTo>
                    <a:pt x="232" y="209"/>
                    <a:pt x="136" y="192"/>
                    <a:pt x="136" y="192"/>
                  </a:cubicBezTo>
                  <a:cubicBezTo>
                    <a:pt x="55" y="138"/>
                    <a:pt x="134" y="202"/>
                    <a:pt x="88" y="132"/>
                  </a:cubicBezTo>
                  <a:cubicBezTo>
                    <a:pt x="70" y="104"/>
                    <a:pt x="43" y="90"/>
                    <a:pt x="16" y="72"/>
                  </a:cubicBezTo>
                  <a:cubicBezTo>
                    <a:pt x="0" y="25"/>
                    <a:pt x="4" y="49"/>
                    <a:pt x="4" y="0"/>
                  </a:cubicBezTo>
                </a:path>
              </a:pathLst>
            </a:custGeom>
            <a:noFill/>
            <a:ln w="476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06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4" grpId="0" autoUpdateAnimBg="0"/>
      <p:bldP spid="493574" grpId="1"/>
      <p:bldP spid="493575" grpId="0" autoUpdateAnimBg="0"/>
      <p:bldP spid="49357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35337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/>
              <a:t>Bilgisayar modelleri</a:t>
            </a:r>
            <a:endParaRPr lang="tr-TR" sz="3000" b="1" dirty="0"/>
          </a:p>
        </p:txBody>
      </p:sp>
    </p:spTree>
    <p:extLst>
      <p:ext uri="{BB962C8B-B14F-4D97-AF65-F5344CB8AC3E}">
        <p14:creationId xmlns:p14="http://schemas.microsoft.com/office/powerpoint/2010/main" val="3572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404664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000" b="1" dirty="0" smtClean="0"/>
              <a:t>Kirletici Yük Kaynakları</a:t>
            </a:r>
            <a:endParaRPr lang="en-US" altLang="tr-TR" sz="30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916832"/>
            <a:ext cx="8101210" cy="388887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Noktasal kaynaklar</a:t>
            </a:r>
            <a:endParaRPr lang="en-US" altLang="tr-TR" sz="2400" b="1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tr-TR" altLang="tr-TR" sz="2400" b="1" dirty="0" smtClean="0"/>
              <a:t>Deşarjlarla ilgili bilgi mevcudiyeti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tr-TR" altLang="tr-TR" sz="2400" b="1" dirty="0" smtClean="0"/>
              <a:t>Bazıları büyük oranda sabit debili</a:t>
            </a:r>
            <a:r>
              <a:rPr lang="en-US" altLang="tr-TR" sz="2400" b="1" dirty="0" smtClean="0"/>
              <a:t>, </a:t>
            </a:r>
            <a:r>
              <a:rPr lang="tr-TR" altLang="tr-TR" sz="2400" b="1" dirty="0" smtClean="0"/>
              <a:t>diğerleri yağış-ilintili</a:t>
            </a:r>
            <a:endParaRPr lang="en-US" altLang="tr-TR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Yayılı kaynaklar</a:t>
            </a:r>
            <a:endParaRPr lang="en-US" altLang="tr-TR" sz="2400" b="1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tr-TR" altLang="tr-TR" sz="2400" b="1" dirty="0" smtClean="0"/>
              <a:t>Tümü (genellikle) yağış-ilintili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tr-TR" altLang="tr-TR" sz="2400" b="1" dirty="0" smtClean="0"/>
              <a:t>Yüzey akıntısı yeterli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tr-TR" sz="2400" b="1" dirty="0" err="1" smtClean="0"/>
              <a:t>Literat</a:t>
            </a:r>
            <a:r>
              <a:rPr lang="tr-TR" altLang="tr-TR" sz="2400" b="1" dirty="0" smtClean="0"/>
              <a:t>ür değerleri kullanılabilir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tr-TR" sz="2400" b="1" dirty="0" smtClean="0"/>
              <a:t>Model</a:t>
            </a:r>
            <a:r>
              <a:rPr lang="tr-TR" altLang="tr-TR" sz="2400" b="1" dirty="0" smtClean="0"/>
              <a:t>leme ile çok daha doğru sonuçlar (ihtiyaç var mı?)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tr-TR" sz="2400" b="1" dirty="0" smtClean="0"/>
              <a:t>A</a:t>
            </a:r>
            <a:r>
              <a:rPr lang="tr-TR" altLang="tr-TR" sz="2400" b="1" dirty="0" smtClean="0"/>
              <a:t>tmosferik </a:t>
            </a:r>
            <a:r>
              <a:rPr lang="en-US" altLang="tr-TR" sz="2400" b="1" dirty="0" smtClean="0"/>
              <a:t> </a:t>
            </a:r>
            <a:r>
              <a:rPr lang="tr-TR" altLang="tr-TR" sz="2400" b="1" dirty="0" smtClean="0"/>
              <a:t>çökelme</a:t>
            </a:r>
            <a:endParaRPr lang="en-US" altLang="tr-TR" sz="2400" b="1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tr-TR" altLang="tr-TR" sz="2400" b="1" dirty="0" smtClean="0"/>
              <a:t>Bazen çok önemli olabilir</a:t>
            </a:r>
            <a:endParaRPr lang="en-US" altLang="tr-T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629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41379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sz="3000" b="1" dirty="0" smtClean="0"/>
              <a:t>Ne derece kompleks modellere ihtiyaç var </a:t>
            </a:r>
            <a:r>
              <a:rPr lang="en-US" altLang="tr-TR" sz="3000" b="1" dirty="0" smtClean="0"/>
              <a:t>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0808"/>
            <a:ext cx="8382000" cy="4800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 smtClean="0"/>
              <a:t>Ne derece kompleks modeller ihtiyaç var?</a:t>
            </a:r>
            <a:endParaRPr lang="en-US" altLang="tr-TR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000" dirty="0" smtClean="0"/>
              <a:t>Çevresel sistemin ne derece kompleks olduğu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000" dirty="0" smtClean="0"/>
              <a:t>İlgilendiğimiz kirleticinin ne derece kompleks olduğu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000" dirty="0" smtClean="0"/>
              <a:t>Ne hassasiyette sonuç istediğimiz</a:t>
            </a:r>
            <a:endParaRPr lang="en-US" altLang="tr-T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 smtClean="0"/>
              <a:t>Gerekenden daha basit model kullanımı;</a:t>
            </a:r>
            <a:r>
              <a:rPr lang="en-US" altLang="tr-TR" sz="24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000" dirty="0" smtClean="0"/>
              <a:t>Kilit prosesleri gözden kaçırıp, gerekenden fazla ekstrapolasyon yapabiliriz</a:t>
            </a:r>
            <a:r>
              <a:rPr lang="en-US" altLang="tr-TR" sz="2000" dirty="0" smtClean="0"/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000" dirty="0" smtClean="0"/>
              <a:t>Yönetimsel kararlar için gerek duyduğumuz yanıtları üretemeyebiliriz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000" dirty="0" smtClean="0"/>
              <a:t>Değişen koşullar altında ne tür çözümler noktasında yetersiz olabilir</a:t>
            </a:r>
            <a:endParaRPr lang="en-US" altLang="tr-T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 smtClean="0"/>
              <a:t>Gerekenden daha kompleks model kullanımı;</a:t>
            </a:r>
            <a:r>
              <a:rPr lang="en-US" altLang="tr-TR" sz="24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000" dirty="0" smtClean="0"/>
              <a:t>Gereksiz veri ve hesaplamalar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000" dirty="0" smtClean="0"/>
              <a:t>Gereksiz belirsizlik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altLang="tr-TR" sz="2000" dirty="0" smtClean="0"/>
              <a:t>Problemlere odaklanmak yerine sonsuz analizler</a:t>
            </a:r>
          </a:p>
        </p:txBody>
      </p:sp>
    </p:spTree>
    <p:extLst>
      <p:ext uri="{BB962C8B-B14F-4D97-AF65-F5344CB8AC3E}">
        <p14:creationId xmlns:p14="http://schemas.microsoft.com/office/powerpoint/2010/main" val="21033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Temel Sorular</a:t>
            </a:r>
            <a:endParaRPr lang="tr-T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56510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Öncelikli modelleme ihtiyaçlarımız hangi alanda ?</a:t>
            </a:r>
          </a:p>
          <a:p>
            <a:r>
              <a:rPr lang="tr-TR" sz="2800" dirty="0" smtClean="0"/>
              <a:t>Hangi tür modeller?</a:t>
            </a:r>
            <a:endParaRPr lang="tr-TR" sz="2400" dirty="0"/>
          </a:p>
          <a:p>
            <a:r>
              <a:rPr lang="tr-TR" sz="2800" dirty="0" smtClean="0"/>
              <a:t>Bunun için gerekli verimiz var mı? Mevcut verilerimiz halen ne düzeyde? Hangi düzeye gelişmesi hedefleniyor?</a:t>
            </a:r>
          </a:p>
          <a:p>
            <a:r>
              <a:rPr lang="tr-TR" sz="2800" dirty="0" smtClean="0"/>
              <a:t>Kirlilik kontrolü ya da deşarj izni uygulaması için «eş-zamanlı» olarak tüm alıcı ortamlarda bunu yapabilir miyiz?</a:t>
            </a:r>
          </a:p>
          <a:p>
            <a:endParaRPr lang="tr-TR" sz="28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518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2520950" y="1577975"/>
            <a:ext cx="4489450" cy="5289494"/>
            <a:chOff x="1500" y="954"/>
            <a:chExt cx="2820" cy="3372"/>
          </a:xfrm>
        </p:grpSpPr>
        <p:grpSp>
          <p:nvGrpSpPr>
            <p:cNvPr id="18437" name="Group 4"/>
            <p:cNvGrpSpPr>
              <a:grpSpLocks/>
            </p:cNvGrpSpPr>
            <p:nvPr/>
          </p:nvGrpSpPr>
          <p:grpSpPr bwMode="auto">
            <a:xfrm>
              <a:off x="1500" y="2010"/>
              <a:ext cx="1620" cy="2316"/>
              <a:chOff x="624" y="2010"/>
              <a:chExt cx="1620" cy="2316"/>
            </a:xfrm>
          </p:grpSpPr>
          <p:pic>
            <p:nvPicPr>
              <p:cNvPr id="1843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2010"/>
                <a:ext cx="1620" cy="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0" name="Text Box 6"/>
              <p:cNvSpPr txBox="1">
                <a:spLocks noChangeArrowheads="1"/>
              </p:cNvSpPr>
              <p:nvPr/>
            </p:nvSpPr>
            <p:spPr bwMode="auto">
              <a:xfrm>
                <a:off x="720" y="4032"/>
                <a:ext cx="1440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tr-TR" sz="2400" dirty="0"/>
                  <a:t>Albert Einstein</a:t>
                </a:r>
              </a:p>
            </p:txBody>
          </p:sp>
        </p:grpSp>
        <p:sp>
          <p:nvSpPr>
            <p:cNvPr id="18438" name="AutoShape 7"/>
            <p:cNvSpPr>
              <a:spLocks noChangeArrowheads="1"/>
            </p:cNvSpPr>
            <p:nvPr/>
          </p:nvSpPr>
          <p:spPr bwMode="auto">
            <a:xfrm>
              <a:off x="2688" y="954"/>
              <a:ext cx="1632" cy="1392"/>
            </a:xfrm>
            <a:prstGeom prst="wedgeRoundRectCallout">
              <a:avLst>
                <a:gd name="adj1" fmla="val -57537"/>
                <a:gd name="adj2" fmla="val 61708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tr-TR" sz="2400" b="1" i="1" dirty="0"/>
                <a:t>“Make things as simple as possible, </a:t>
              </a:r>
            </a:p>
            <a:p>
              <a:pPr eaLnBrk="1" hangingPunct="1"/>
              <a:r>
                <a:rPr lang="en-US" altLang="tr-TR" sz="2400" b="1" i="1" dirty="0"/>
                <a:t>but not any simpler.”</a:t>
              </a:r>
            </a:p>
            <a:p>
              <a:pPr algn="ctr" eaLnBrk="1" hangingPunct="1"/>
              <a:endParaRPr lang="en-US" altLang="tr-TR" sz="24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518864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chemeClr val="bg1"/>
                </a:solidFill>
              </a:rPr>
              <a:t>Ne derece kompleks modeller ?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>
                <a:solidFill>
                  <a:schemeClr val="tx1"/>
                </a:solidFill>
              </a:rPr>
              <a:t>Teşekkürler...</a:t>
            </a:r>
            <a:endParaRPr lang="tr-T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3792"/>
            <a:ext cx="7994650" cy="1143000"/>
          </a:xfrm>
        </p:spPr>
        <p:txBody>
          <a:bodyPr/>
          <a:lstStyle/>
          <a:p>
            <a:pPr eaLnBrk="1" hangingPunct="1"/>
            <a:r>
              <a:rPr lang="tr-TR" altLang="tr-TR" sz="3200" b="1" dirty="0" smtClean="0"/>
              <a:t>Veri Bazlı Yaklaşımlar</a:t>
            </a:r>
            <a:endParaRPr lang="en-US" altLang="tr-TR" sz="3200" b="1" dirty="0" smtClean="0"/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4744"/>
            <a:ext cx="80772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tr-TR" altLang="tr-TR" sz="2400" b="1" dirty="0" smtClean="0"/>
              <a:t>İzleme verisi</a:t>
            </a:r>
            <a:endParaRPr lang="en-US" altLang="tr-TR" sz="2400" b="1" dirty="0" smtClean="0"/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tr-TR" altLang="tr-TR" sz="2200" b="1" dirty="0" smtClean="0"/>
              <a:t>Geçmiş ve mevcut durum (geleceğe dair sınırlı kullanım)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tr-TR" altLang="tr-TR" sz="2200" b="1" dirty="0" smtClean="0"/>
              <a:t>Su kütlesini ne kadar tanıyabileceğiniz verinizin ne kadar olduğu ile ilintili</a:t>
            </a:r>
          </a:p>
          <a:p>
            <a:pPr lvl="2" eaLnBrk="1" hangingPunct="1">
              <a:lnSpc>
                <a:spcPct val="120000"/>
              </a:lnSpc>
            </a:pPr>
            <a:r>
              <a:rPr lang="tr-TR" altLang="tr-TR" sz="2000" b="1" dirty="0" smtClean="0"/>
              <a:t>Genellikle su kütlesine özel değil</a:t>
            </a:r>
          </a:p>
          <a:p>
            <a:pPr lvl="2" eaLnBrk="1" hangingPunct="1">
              <a:lnSpc>
                <a:spcPct val="120000"/>
              </a:lnSpc>
            </a:pPr>
            <a:r>
              <a:rPr lang="tr-TR" altLang="tr-TR" sz="2000" b="1" dirty="0" smtClean="0"/>
              <a:t>Sınırlı koşulları temsil edebilir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sz="2400" b="1" dirty="0" err="1" smtClean="0"/>
              <a:t>Literat</a:t>
            </a:r>
            <a:r>
              <a:rPr lang="tr-TR" altLang="tr-TR" sz="2400" b="1" dirty="0" smtClean="0"/>
              <a:t>ür</a:t>
            </a:r>
            <a:endParaRPr lang="en-US" altLang="tr-TR" sz="2400" b="1" dirty="0" smtClean="0"/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tr-TR" altLang="tr-TR" sz="2200" b="1" dirty="0" smtClean="0"/>
              <a:t>L</a:t>
            </a:r>
            <a:r>
              <a:rPr lang="en-US" altLang="tr-TR" sz="2200" b="1" dirty="0" smtClean="0"/>
              <a:t>o</a:t>
            </a:r>
            <a:r>
              <a:rPr lang="tr-TR" altLang="tr-TR" sz="2200" b="1" dirty="0" smtClean="0"/>
              <a:t>k</a:t>
            </a:r>
            <a:r>
              <a:rPr lang="en-US" altLang="tr-TR" sz="2200" b="1" dirty="0" smtClean="0"/>
              <a:t>al </a:t>
            </a:r>
            <a:r>
              <a:rPr lang="tr-TR" altLang="tr-TR" sz="2200" b="1" dirty="0" smtClean="0"/>
              <a:t>koşullar</a:t>
            </a:r>
            <a:endParaRPr lang="en-US" altLang="tr-TR" sz="2200" b="1" dirty="0" smtClean="0"/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tr-TR" altLang="tr-TR" sz="2200" b="1" dirty="0" smtClean="0"/>
              <a:t>Çok değişken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tr-TR" altLang="tr-TR" sz="2200" b="1" dirty="0" smtClean="0"/>
              <a:t>Statik (yıllık ortalama)</a:t>
            </a:r>
            <a:endParaRPr lang="en-US" altLang="tr-TR" sz="2200" b="1" dirty="0" smtClean="0"/>
          </a:p>
          <a:p>
            <a:pPr lvl="1" eaLnBrk="1" hangingPunct="1">
              <a:lnSpc>
                <a:spcPct val="120000"/>
              </a:lnSpc>
            </a:pPr>
            <a:endParaRPr lang="en-US" altLang="tr-TR" sz="2300" dirty="0" smtClean="0"/>
          </a:p>
          <a:p>
            <a:pPr eaLnBrk="1" hangingPunct="1">
              <a:lnSpc>
                <a:spcPct val="120000"/>
              </a:lnSpc>
            </a:pP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5379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3056"/>
            <a:ext cx="7772400" cy="1362075"/>
          </a:xfrm>
        </p:spPr>
        <p:txBody>
          <a:bodyPr/>
          <a:lstStyle/>
          <a:p>
            <a:pPr algn="ctr"/>
            <a:r>
              <a:rPr lang="tr-TR" dirty="0" smtClean="0"/>
              <a:t>Modelleme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28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Veri bazlı yaklaşımlar yeterli değilse;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20688"/>
            <a:ext cx="8610600" cy="723900"/>
          </a:xfrm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tabLst>
                <a:tab pos="7442200" algn="l"/>
              </a:tabLst>
              <a:defRPr/>
            </a:pPr>
            <a:r>
              <a:rPr lang="en-US" sz="3000" b="1" dirty="0" smtClean="0"/>
              <a:t>Model </a:t>
            </a:r>
            <a:r>
              <a:rPr lang="tr-TR" sz="3000" b="1" dirty="0" smtClean="0"/>
              <a:t>gerekli mi</a:t>
            </a:r>
            <a:r>
              <a:rPr lang="en-US" sz="3000" b="1" dirty="0" smtClean="0"/>
              <a:t>? </a:t>
            </a:r>
            <a:r>
              <a:rPr lang="tr-TR" sz="3000" b="1" dirty="0" smtClean="0"/>
              <a:t> Karar !?</a:t>
            </a:r>
            <a:r>
              <a:rPr lang="en-US" sz="3000" b="1" dirty="0" smtClean="0"/>
              <a:t>   </a:t>
            </a:r>
            <a:endParaRPr lang="en-US" sz="21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700808"/>
            <a:ext cx="7239000" cy="3743618"/>
          </a:xfrm>
          <a:noFill/>
        </p:spPr>
        <p:txBody>
          <a:bodyPr lIns="92075" tIns="46038" rIns="92075" bIns="46038">
            <a:noAutofit/>
          </a:bodyPr>
          <a:lstStyle/>
          <a:p>
            <a:pPr marL="285750" indent="-228600" eaLnBrk="1" hangingPunct="1">
              <a:lnSpc>
                <a:spcPct val="90000"/>
              </a:lnSpc>
            </a:pPr>
            <a:r>
              <a:rPr lang="tr-TR" altLang="tr-TR" sz="2200" b="1" dirty="0" smtClean="0"/>
              <a:t>Kaynaklara ait yükler nelerdir ?</a:t>
            </a:r>
            <a:endParaRPr lang="en-US" altLang="tr-TR" sz="2200" b="1" dirty="0" smtClean="0"/>
          </a:p>
          <a:p>
            <a:pPr marL="285750" indent="-228600" eaLnBrk="1" hangingPunct="1">
              <a:lnSpc>
                <a:spcPct val="90000"/>
              </a:lnSpc>
            </a:pPr>
            <a:r>
              <a:rPr lang="tr-TR" altLang="tr-TR" sz="2200" b="1" dirty="0" smtClean="0"/>
              <a:t>Nerede ne zaman çevresel kalite kaybı var</a:t>
            </a:r>
            <a:r>
              <a:rPr lang="en-US" altLang="tr-TR" sz="2200" b="1" dirty="0" smtClean="0"/>
              <a:t>?  </a:t>
            </a:r>
          </a:p>
          <a:p>
            <a:pPr marL="285750" indent="-228600" eaLnBrk="1" hangingPunct="1">
              <a:lnSpc>
                <a:spcPct val="90000"/>
              </a:lnSpc>
            </a:pPr>
            <a:r>
              <a:rPr lang="tr-TR" altLang="tr-TR" sz="2200" b="1" dirty="0" smtClean="0"/>
              <a:t>Tek bir kirletici kaynak mı? Yoksa birden fazla kaynak mı?</a:t>
            </a:r>
          </a:p>
          <a:p>
            <a:pPr marL="285750" indent="-228600" eaLnBrk="1" hangingPunct="1">
              <a:lnSpc>
                <a:spcPct val="90000"/>
              </a:lnSpc>
            </a:pPr>
            <a:r>
              <a:rPr lang="tr-TR" altLang="tr-TR" sz="2200" b="1" dirty="0" smtClean="0"/>
              <a:t>Yönetsel yaklaşımların su kalite standartlarının sağlanması yönünde katkısı olabilir mi?</a:t>
            </a:r>
          </a:p>
          <a:p>
            <a:pPr marL="285750" indent="-228600" eaLnBrk="1" hangingPunct="1">
              <a:lnSpc>
                <a:spcPct val="90000"/>
              </a:lnSpc>
            </a:pPr>
            <a:r>
              <a:rPr lang="tr-TR" altLang="tr-TR" sz="2200" b="1" dirty="0" smtClean="0"/>
              <a:t>Hangi yönetim yaklaşımları olumsuz etkiyi en aza indirecek?</a:t>
            </a:r>
            <a:endParaRPr lang="en-US" altLang="tr-TR" sz="2200" b="1" dirty="0" smtClean="0"/>
          </a:p>
          <a:p>
            <a:pPr marL="285750" indent="-228600" eaLnBrk="1" hangingPunct="1">
              <a:lnSpc>
                <a:spcPct val="90000"/>
              </a:lnSpc>
            </a:pPr>
            <a:r>
              <a:rPr lang="tr-TR" altLang="tr-TR" sz="2200" b="1" dirty="0" smtClean="0"/>
              <a:t>Gelecekte daha kötü koşullar bekleniyor mu</a:t>
            </a:r>
            <a:r>
              <a:rPr lang="en-US" altLang="tr-TR" sz="2200" b="1" dirty="0" smtClean="0"/>
              <a:t>?</a:t>
            </a:r>
          </a:p>
          <a:p>
            <a:pPr marL="285750" indent="-228600" eaLnBrk="1" hangingPunct="1">
              <a:lnSpc>
                <a:spcPct val="90000"/>
              </a:lnSpc>
            </a:pPr>
            <a:r>
              <a:rPr lang="tr-TR" altLang="tr-TR" sz="2200" b="1" dirty="0" smtClean="0"/>
              <a:t>Etkinin en aza indirilmesi için gelecekte beklenen büyüme nasıl yönetilebir ?</a:t>
            </a:r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609600" y="1676400"/>
            <a:ext cx="457200" cy="3581400"/>
          </a:xfrm>
          <a:prstGeom prst="downArrow">
            <a:avLst>
              <a:gd name="adj1" fmla="val 50000"/>
              <a:gd name="adj2" fmla="val 195833"/>
            </a:avLst>
          </a:prstGeom>
          <a:gradFill rotWithShape="1">
            <a:gsLst>
              <a:gs pos="0">
                <a:srgbClr val="FF33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28568" y="1295400"/>
            <a:ext cx="687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solidFill>
                  <a:srgbClr val="FF3300"/>
                </a:solidFill>
              </a:rPr>
              <a:t>Hayır</a:t>
            </a:r>
            <a:endParaRPr lang="en-US" altLang="tr-TR" sz="1800" b="1" dirty="0">
              <a:solidFill>
                <a:srgbClr val="FF3300"/>
              </a:solidFill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539552" y="5257800"/>
            <a:ext cx="591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solidFill>
                  <a:srgbClr val="009900"/>
                </a:solidFill>
              </a:rPr>
              <a:t>Evet</a:t>
            </a:r>
            <a:endParaRPr lang="en-US" altLang="tr-TR" sz="18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3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Modellerin Kullanım </a:t>
            </a:r>
            <a:r>
              <a:rPr lang="tr-TR" sz="3000" b="1" dirty="0"/>
              <a:t>Y</a:t>
            </a:r>
            <a:r>
              <a:rPr lang="tr-TR" sz="3000" b="1" dirty="0" smtClean="0"/>
              <a:t>erleri</a:t>
            </a:r>
            <a:endParaRPr lang="tr-TR" sz="30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76672" y="1957477"/>
            <a:ext cx="765576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eaLnBrk="1" hangingPunct="1">
              <a:spcBef>
                <a:spcPts val="0"/>
              </a:spcBef>
              <a:spcAft>
                <a:spcPts val="600"/>
              </a:spcAft>
            </a:pPr>
            <a:r>
              <a:rPr lang="tr-TR" altLang="tr-TR" sz="2800" dirty="0" smtClean="0"/>
              <a:t>GTMY</a:t>
            </a:r>
            <a:endParaRPr lang="tr-TR" altLang="tr-TR" sz="2800" dirty="0"/>
          </a:p>
          <a:p>
            <a:pPr marL="571500" indent="-571500" eaLnBrk="1" hangingPunct="1">
              <a:spcBef>
                <a:spcPts val="0"/>
              </a:spcBef>
              <a:spcAft>
                <a:spcPts val="600"/>
              </a:spcAft>
            </a:pPr>
            <a:r>
              <a:rPr lang="tr-TR" altLang="tr-TR" sz="2800" dirty="0"/>
              <a:t>Y</a:t>
            </a:r>
            <a:r>
              <a:rPr lang="tr-TR" altLang="tr-TR" sz="2800" dirty="0" smtClean="0"/>
              <a:t>ağmur dreanaj suları yönetimi</a:t>
            </a:r>
            <a:endParaRPr lang="tr-TR" altLang="tr-TR" sz="2800" dirty="0"/>
          </a:p>
          <a:p>
            <a:pPr marL="571500" indent="-571500" eaLnBrk="1" hangingPunct="1">
              <a:spcBef>
                <a:spcPts val="0"/>
              </a:spcBef>
              <a:spcAft>
                <a:spcPts val="600"/>
              </a:spcAft>
            </a:pPr>
            <a:r>
              <a:rPr lang="tr-TR" altLang="tr-TR" sz="2800" dirty="0" smtClean="0"/>
              <a:t>Deşarj izinleri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600"/>
              </a:spcAft>
            </a:pPr>
            <a:r>
              <a:rPr lang="tr-TR" altLang="tr-TR" sz="2800" dirty="0"/>
              <a:t>T</a:t>
            </a:r>
            <a:r>
              <a:rPr lang="tr-TR" altLang="tr-TR" sz="2800" dirty="0" smtClean="0"/>
              <a:t>ehlikeli atık remediasyonu</a:t>
            </a:r>
            <a:endParaRPr lang="tr-TR" altLang="tr-TR" sz="2800" dirty="0"/>
          </a:p>
          <a:p>
            <a:pPr marL="571500" indent="-571500" eaLnBrk="1" hangingPunct="1">
              <a:spcBef>
                <a:spcPts val="0"/>
              </a:spcBef>
              <a:spcAft>
                <a:spcPts val="600"/>
              </a:spcAft>
            </a:pPr>
            <a:r>
              <a:rPr lang="tr-TR" altLang="tr-TR" sz="2800" dirty="0"/>
              <a:t>K</a:t>
            </a:r>
            <a:r>
              <a:rPr lang="tr-TR" altLang="tr-TR" sz="2800" dirty="0" smtClean="0"/>
              <a:t>ıyı alanlarının planlanması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600"/>
              </a:spcAft>
            </a:pPr>
            <a:r>
              <a:rPr lang="tr-TR" altLang="tr-TR" sz="2800" dirty="0"/>
              <a:t>H</a:t>
            </a:r>
            <a:r>
              <a:rPr lang="tr-TR" altLang="tr-TR" sz="2800" dirty="0" smtClean="0"/>
              <a:t>avza yönetimi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600"/>
              </a:spcAft>
            </a:pPr>
            <a:r>
              <a:rPr lang="tr-TR" altLang="tr-TR" sz="2800" dirty="0"/>
              <a:t>A</a:t>
            </a:r>
            <a:r>
              <a:rPr lang="tr-TR" altLang="tr-TR" sz="2800" dirty="0" smtClean="0"/>
              <a:t>tmosferik çalışmalar</a:t>
            </a:r>
            <a:endParaRPr lang="en-US" altLang="tr-TR" sz="2800" dirty="0"/>
          </a:p>
        </p:txBody>
      </p:sp>
    </p:spTree>
    <p:extLst>
      <p:ext uri="{BB962C8B-B14F-4D97-AF65-F5344CB8AC3E}">
        <p14:creationId xmlns:p14="http://schemas.microsoft.com/office/powerpoint/2010/main" val="22493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Yayılı Kaynaklar</a:t>
            </a:r>
            <a:endParaRPr lang="tr-T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Autofit/>
          </a:bodyPr>
          <a:lstStyle/>
          <a:p>
            <a:r>
              <a:rPr lang="tr-TR" sz="2800" dirty="0" smtClean="0"/>
              <a:t>Yayılı kaynakların kontrolü noktasal kaynaklara göre daha zor</a:t>
            </a:r>
          </a:p>
          <a:p>
            <a:r>
              <a:rPr lang="tr-TR" sz="2800" dirty="0" smtClean="0"/>
              <a:t>Nümerik modeller;</a:t>
            </a:r>
          </a:p>
          <a:p>
            <a:pPr lvl="1"/>
            <a:r>
              <a:rPr lang="tr-TR" sz="2400" dirty="0" smtClean="0"/>
              <a:t>Zamana ve mekana bağlı farklılıkların yansıtılması </a:t>
            </a:r>
          </a:p>
          <a:p>
            <a:pPr lvl="1"/>
            <a:r>
              <a:rPr lang="tr-TR" sz="2400" dirty="0" smtClean="0"/>
              <a:t>Farklı senaryolarının sonuçlarının değerlendirilebilmesi</a:t>
            </a:r>
          </a:p>
          <a:p>
            <a:pPr marL="0" indent="0">
              <a:buNone/>
            </a:pPr>
            <a:r>
              <a:rPr lang="tr-TR" sz="2800" dirty="0" smtClean="0"/>
              <a:t>    için nümerik modeller gerekli</a:t>
            </a:r>
          </a:p>
        </p:txBody>
      </p:sp>
    </p:spTree>
    <p:extLst>
      <p:ext uri="{BB962C8B-B14F-4D97-AF65-F5344CB8AC3E}">
        <p14:creationId xmlns:p14="http://schemas.microsoft.com/office/powerpoint/2010/main" val="3190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Noktasal Kaynaklar</a:t>
            </a:r>
            <a:endParaRPr lang="tr-T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927373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Kontrolü daha kolay</a:t>
            </a:r>
          </a:p>
          <a:p>
            <a:r>
              <a:rPr lang="tr-TR" sz="2800" dirty="0" smtClean="0"/>
              <a:t>Hedef ÇKSlerin sağlanması garanti edilebilir</a:t>
            </a:r>
          </a:p>
          <a:p>
            <a:pPr lvl="1"/>
            <a:r>
              <a:rPr lang="tr-TR" sz="2400" dirty="0" smtClean="0"/>
              <a:t>GTMY</a:t>
            </a:r>
          </a:p>
          <a:p>
            <a:r>
              <a:rPr lang="tr-TR" sz="2800" dirty="0" smtClean="0"/>
              <a:t>Zor ve pahalı bir yaklaşım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802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2494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tr-TR" sz="4800" dirty="0" smtClean="0"/>
              <a:t>GMTY </a:t>
            </a:r>
            <a:br>
              <a:rPr lang="tr-TR" sz="4800" dirty="0" smtClean="0"/>
            </a:br>
            <a:r>
              <a:rPr lang="tr-TR" sz="4800" dirty="0" smtClean="0"/>
              <a:t>(TMDL)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6615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8213B3-251C-4CDA-A236-0DA464791247}"/>
</file>

<file path=customXml/itemProps2.xml><?xml version="1.0" encoding="utf-8"?>
<ds:datastoreItem xmlns:ds="http://schemas.openxmlformats.org/officeDocument/2006/customXml" ds:itemID="{C711527E-E418-429D-967C-878D96B24B4F}"/>
</file>

<file path=customXml/itemProps3.xml><?xml version="1.0" encoding="utf-8"?>
<ds:datastoreItem xmlns:ds="http://schemas.openxmlformats.org/officeDocument/2006/customXml" ds:itemID="{A46AFD32-DA73-4C05-A553-FE9D9EB25667}"/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2410</TotalTime>
  <Words>591</Words>
  <Application>Microsoft Office PowerPoint</Application>
  <PresentationFormat>Ekran Gösterisi (4:3)</PresentationFormat>
  <Paragraphs>133</Paragraphs>
  <Slides>23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Cambria Math</vt:lpstr>
      <vt:lpstr>Times New Roman</vt:lpstr>
      <vt:lpstr>Verdana</vt:lpstr>
      <vt:lpstr>Wingdings</vt:lpstr>
      <vt:lpstr>Office Theme</vt:lpstr>
      <vt:lpstr>  MODELLEME VE KİRLİLİK KONTROLÜ </vt:lpstr>
      <vt:lpstr>Kirletici Yük Kaynakları</vt:lpstr>
      <vt:lpstr>Veri Bazlı Yaklaşımlar</vt:lpstr>
      <vt:lpstr>Modelleme</vt:lpstr>
      <vt:lpstr>Model gerekli mi?  Karar !?   </vt:lpstr>
      <vt:lpstr>Modellerin Kullanım Yerleri</vt:lpstr>
      <vt:lpstr>Yayılı Kaynaklar</vt:lpstr>
      <vt:lpstr>Noktasal Kaynaklar</vt:lpstr>
      <vt:lpstr>GMTY  (TMDL)</vt:lpstr>
      <vt:lpstr>GTMY</vt:lpstr>
      <vt:lpstr>GTMY SÜRECİ</vt:lpstr>
      <vt:lpstr>Müsaade Edilebilir Yükün Belirlenmesi</vt:lpstr>
      <vt:lpstr>Mevcut Yükün Belirlenmesi</vt:lpstr>
      <vt:lpstr>Gerekli Yük Azaltımı ve Hedefler</vt:lpstr>
      <vt:lpstr>Yük Azaltım Senaryolarının Geliştirilmesi</vt:lpstr>
      <vt:lpstr>Havza Bazlı GTMY Çalışmalarının Yararları</vt:lpstr>
      <vt:lpstr>GTMYnin hesaplanmasındaki adımlar</vt:lpstr>
      <vt:lpstr>Modeller</vt:lpstr>
      <vt:lpstr>PowerPoint Sunusu</vt:lpstr>
      <vt:lpstr>Ne derece kompleks modellere ihtiyaç var ?</vt:lpstr>
      <vt:lpstr>Temel Sorular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ENDÜSTRİLERDE ENTEGRE KİRLİLİK ÖNLEME VE KONTROL YAKLAŞIMLARI</dc:title>
  <dc:creator>ulku</dc:creator>
  <cp:lastModifiedBy>İlker BOZAT</cp:lastModifiedBy>
  <cp:revision>131</cp:revision>
  <dcterms:created xsi:type="dcterms:W3CDTF">2013-04-13T03:44:30Z</dcterms:created>
  <dcterms:modified xsi:type="dcterms:W3CDTF">2019-01-22T08:56:08Z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