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diagrams/drawing1.xml" ContentType="application/vnd.ms-office.drawingml.diagramDrawing+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323" r:id="rId2"/>
    <p:sldId id="258" r:id="rId3"/>
    <p:sldId id="335" r:id="rId4"/>
    <p:sldId id="333" r:id="rId5"/>
    <p:sldId id="332" r:id="rId6"/>
    <p:sldId id="317" r:id="rId7"/>
    <p:sldId id="318" r:id="rId8"/>
    <p:sldId id="319" r:id="rId9"/>
    <p:sldId id="320" r:id="rId10"/>
    <p:sldId id="321" r:id="rId11"/>
    <p:sldId id="287" r:id="rId12"/>
    <p:sldId id="280" r:id="rId13"/>
    <p:sldId id="281" r:id="rId14"/>
    <p:sldId id="294" r:id="rId15"/>
    <p:sldId id="359" r:id="rId16"/>
    <p:sldId id="362" r:id="rId17"/>
    <p:sldId id="364" r:id="rId18"/>
    <p:sldId id="365" r:id="rId19"/>
    <p:sldId id="369" r:id="rId20"/>
    <p:sldId id="370" r:id="rId21"/>
    <p:sldId id="371" r:id="rId22"/>
    <p:sldId id="372" r:id="rId23"/>
    <p:sldId id="373" r:id="rId24"/>
    <p:sldId id="374" r:id="rId25"/>
    <p:sldId id="375" r:id="rId26"/>
    <p:sldId id="376" r:id="rId27"/>
    <p:sldId id="304"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002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25" autoAdjust="0"/>
    <p:restoredTop sz="94153" autoAdjust="0"/>
  </p:normalViewPr>
  <p:slideViewPr>
    <p:cSldViewPr>
      <p:cViewPr varScale="1">
        <p:scale>
          <a:sx n="109" d="100"/>
          <a:sy n="109"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A71DF-0408-4CD6-80C7-86F1695A5B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FDBD6CD3-BF8F-4C1C-BC8F-6F1258A921A3}">
      <dgm:prSet phldrT="[Metin]" custT="1"/>
      <dgm:spPr/>
      <dgm:t>
        <a:bodyPr/>
        <a:lstStyle/>
        <a:p>
          <a:r>
            <a:rPr lang="tr-TR" sz="2600" b="1" dirty="0" smtClean="0">
              <a:latin typeface="Times New Roman" pitchFamily="18" charset="0"/>
              <a:cs typeface="Times New Roman" pitchFamily="18" charset="0"/>
            </a:rPr>
            <a:t>İŞ ADIMI-1</a:t>
          </a:r>
          <a:endParaRPr lang="tr-TR" sz="2600" b="1" dirty="0">
            <a:latin typeface="Times New Roman" pitchFamily="18" charset="0"/>
            <a:cs typeface="Times New Roman" pitchFamily="18" charset="0"/>
          </a:endParaRPr>
        </a:p>
      </dgm:t>
    </dgm:pt>
    <dgm:pt modelId="{495FFECF-71B7-4D9B-A110-8F6E524B97BF}" type="parTrans" cxnId="{61CF8797-7D65-4EC5-A3D5-DEA72C8E098B}">
      <dgm:prSet/>
      <dgm:spPr/>
      <dgm:t>
        <a:bodyPr/>
        <a:lstStyle/>
        <a:p>
          <a:endParaRPr lang="tr-TR"/>
        </a:p>
      </dgm:t>
    </dgm:pt>
    <dgm:pt modelId="{3AE2018F-1A1E-4145-8C3D-8F257FF9304F}" type="sibTrans" cxnId="{61CF8797-7D65-4EC5-A3D5-DEA72C8E098B}">
      <dgm:prSet/>
      <dgm:spPr/>
      <dgm:t>
        <a:bodyPr/>
        <a:lstStyle/>
        <a:p>
          <a:endParaRPr lang="tr-TR"/>
        </a:p>
      </dgm:t>
    </dgm:pt>
    <dgm:pt modelId="{8E1E1700-7C55-407F-BA36-A237217B7D54}">
      <dgm:prSet phldrT="[Metin]" custT="1"/>
      <dgm:spPr/>
      <dgm:t>
        <a:bodyPr/>
        <a:lstStyle/>
        <a:p>
          <a:r>
            <a:rPr lang="tr-TR" sz="2000" dirty="0" smtClean="0">
              <a:solidFill>
                <a:srgbClr val="0000FF"/>
              </a:solidFill>
              <a:latin typeface="Times New Roman" pitchFamily="18" charset="0"/>
              <a:cs typeface="Times New Roman" pitchFamily="18" charset="0"/>
            </a:rPr>
            <a:t>Havzanın Genel Özelliklerinin Belirlenmesi</a:t>
          </a:r>
          <a:endParaRPr lang="tr-TR" sz="2000" dirty="0"/>
        </a:p>
      </dgm:t>
    </dgm:pt>
    <dgm:pt modelId="{A25DBCFA-0E1B-47B1-9C73-EBD4364A70B6}" type="parTrans" cxnId="{CE98E635-DEDC-4670-8789-A5F9CA60276F}">
      <dgm:prSet/>
      <dgm:spPr/>
      <dgm:t>
        <a:bodyPr/>
        <a:lstStyle/>
        <a:p>
          <a:endParaRPr lang="tr-TR"/>
        </a:p>
      </dgm:t>
    </dgm:pt>
    <dgm:pt modelId="{0736749C-8339-4A17-886B-2291B060DBED}" type="sibTrans" cxnId="{CE98E635-DEDC-4670-8789-A5F9CA60276F}">
      <dgm:prSet/>
      <dgm:spPr/>
      <dgm:t>
        <a:bodyPr/>
        <a:lstStyle/>
        <a:p>
          <a:endParaRPr lang="tr-TR"/>
        </a:p>
      </dgm:t>
    </dgm:pt>
    <dgm:pt modelId="{8317A045-1020-46FF-B7C6-026187FDB561}">
      <dgm:prSet phldrT="[Metin]" custT="1"/>
      <dgm:spPr/>
      <dgm:t>
        <a:bodyPr/>
        <a:lstStyle/>
        <a:p>
          <a:r>
            <a:rPr lang="tr-TR" sz="2600" b="1" dirty="0" smtClean="0">
              <a:latin typeface="Times New Roman" pitchFamily="18" charset="0"/>
              <a:cs typeface="Times New Roman" pitchFamily="18" charset="0"/>
            </a:rPr>
            <a:t>İŞ ADIMI-2</a:t>
          </a:r>
          <a:endParaRPr lang="tr-TR" sz="2600" b="1" dirty="0">
            <a:latin typeface="Times New Roman" pitchFamily="18" charset="0"/>
            <a:cs typeface="Times New Roman" pitchFamily="18" charset="0"/>
          </a:endParaRPr>
        </a:p>
      </dgm:t>
    </dgm:pt>
    <dgm:pt modelId="{3943EEAC-C2DA-4B3A-8A8C-8D852FB4E400}" type="parTrans" cxnId="{686DF5CB-27DA-476B-8170-6D62D85D0AF8}">
      <dgm:prSet/>
      <dgm:spPr/>
      <dgm:t>
        <a:bodyPr/>
        <a:lstStyle/>
        <a:p>
          <a:endParaRPr lang="tr-TR"/>
        </a:p>
      </dgm:t>
    </dgm:pt>
    <dgm:pt modelId="{20CD9ACD-7EFB-4269-A73C-296D072F44E1}" type="sibTrans" cxnId="{686DF5CB-27DA-476B-8170-6D62D85D0AF8}">
      <dgm:prSet/>
      <dgm:spPr/>
      <dgm:t>
        <a:bodyPr/>
        <a:lstStyle/>
        <a:p>
          <a:endParaRPr lang="tr-TR"/>
        </a:p>
      </dgm:t>
    </dgm:pt>
    <dgm:pt modelId="{1BDD0061-0A10-48EF-9473-7A579CD10DB5}">
      <dgm:prSet phldrT="[Metin]" custT="1"/>
      <dgm:spPr/>
      <dgm:t>
        <a:bodyPr/>
        <a:lstStyle/>
        <a:p>
          <a:r>
            <a:rPr lang="tr-TR" sz="2000" dirty="0" smtClean="0">
              <a:solidFill>
                <a:srgbClr val="0000FF"/>
              </a:solidFill>
              <a:latin typeface="Times New Roman" pitchFamily="18" charset="0"/>
              <a:cs typeface="Times New Roman" pitchFamily="18" charset="0"/>
            </a:rPr>
            <a:t>Su Kalitesini Etkileyen Kirletici Kaynakların Belirlenmesi</a:t>
          </a:r>
          <a:endParaRPr lang="tr-TR" sz="2000" dirty="0"/>
        </a:p>
      </dgm:t>
    </dgm:pt>
    <dgm:pt modelId="{D69FB78D-93D2-437D-BEDB-B96A17CDB460}" type="parTrans" cxnId="{21DEAE0D-9F0F-4318-9F1F-532E57696544}">
      <dgm:prSet/>
      <dgm:spPr/>
      <dgm:t>
        <a:bodyPr/>
        <a:lstStyle/>
        <a:p>
          <a:endParaRPr lang="tr-TR"/>
        </a:p>
      </dgm:t>
    </dgm:pt>
    <dgm:pt modelId="{FECD99E0-9599-48F4-B5E2-2A824374925E}" type="sibTrans" cxnId="{21DEAE0D-9F0F-4318-9F1F-532E57696544}">
      <dgm:prSet/>
      <dgm:spPr/>
      <dgm:t>
        <a:bodyPr/>
        <a:lstStyle/>
        <a:p>
          <a:endParaRPr lang="tr-TR"/>
        </a:p>
      </dgm:t>
    </dgm:pt>
    <dgm:pt modelId="{9424D924-C9CC-4EEB-8EB3-5155844C12D6}">
      <dgm:prSet phldrT="[Metin]" custT="1"/>
      <dgm:spPr/>
      <dgm:t>
        <a:bodyPr/>
        <a:lstStyle/>
        <a:p>
          <a:r>
            <a:rPr lang="tr-TR" sz="2000" dirty="0" smtClean="0">
              <a:solidFill>
                <a:srgbClr val="0000FF"/>
              </a:solidFill>
              <a:latin typeface="Times New Roman" pitchFamily="18" charset="0"/>
              <a:cs typeface="Times New Roman" pitchFamily="18" charset="0"/>
            </a:rPr>
            <a:t>Su Kalitesinin Belirlenmesi ve </a:t>
          </a:r>
          <a:r>
            <a:rPr lang="tr-TR" sz="2000" b="1" dirty="0" smtClean="0">
              <a:solidFill>
                <a:srgbClr val="FF0000"/>
              </a:solidFill>
              <a:latin typeface="Times New Roman" pitchFamily="18" charset="0"/>
              <a:cs typeface="Times New Roman" pitchFamily="18" charset="0"/>
            </a:rPr>
            <a:t>Model Çalışmaları</a:t>
          </a:r>
          <a:endParaRPr lang="tr-TR" sz="2000" b="1" dirty="0">
            <a:solidFill>
              <a:srgbClr val="FF0000"/>
            </a:solidFill>
          </a:endParaRPr>
        </a:p>
      </dgm:t>
    </dgm:pt>
    <dgm:pt modelId="{A7CAC3D6-2890-4DC2-AB42-960372013BC6}" type="parTrans" cxnId="{D76167AC-C0F5-4C5E-9EBE-8146ACB83B6D}">
      <dgm:prSet/>
      <dgm:spPr/>
      <dgm:t>
        <a:bodyPr/>
        <a:lstStyle/>
        <a:p>
          <a:endParaRPr lang="tr-TR"/>
        </a:p>
      </dgm:t>
    </dgm:pt>
    <dgm:pt modelId="{33B74882-B131-434B-B616-6D5FC16B25B4}" type="sibTrans" cxnId="{D76167AC-C0F5-4C5E-9EBE-8146ACB83B6D}">
      <dgm:prSet/>
      <dgm:spPr/>
      <dgm:t>
        <a:bodyPr/>
        <a:lstStyle/>
        <a:p>
          <a:endParaRPr lang="tr-TR"/>
        </a:p>
      </dgm:t>
    </dgm:pt>
    <dgm:pt modelId="{2628AFF7-F451-4E8F-8A04-73B9ED702F47}">
      <dgm:prSet phldrT="[Metin]" custT="1"/>
      <dgm:spPr/>
      <dgm:t>
        <a:bodyPr/>
        <a:lstStyle/>
        <a:p>
          <a:r>
            <a:rPr lang="tr-TR" sz="2600" b="1" dirty="0" smtClean="0">
              <a:latin typeface="Times New Roman" pitchFamily="18" charset="0"/>
              <a:cs typeface="Times New Roman" pitchFamily="18" charset="0"/>
            </a:rPr>
            <a:t>İŞ ADIMI- 3 </a:t>
          </a:r>
          <a:endParaRPr lang="tr-TR" sz="2600" b="1" dirty="0">
            <a:latin typeface="Times New Roman" pitchFamily="18" charset="0"/>
            <a:cs typeface="Times New Roman" pitchFamily="18" charset="0"/>
          </a:endParaRPr>
        </a:p>
      </dgm:t>
    </dgm:pt>
    <dgm:pt modelId="{25381483-30F4-4666-9344-9D4E7F3D4004}" type="parTrans" cxnId="{EC9083D5-4BA2-4A30-9CC1-27458E06B3C8}">
      <dgm:prSet/>
      <dgm:spPr/>
      <dgm:t>
        <a:bodyPr/>
        <a:lstStyle/>
        <a:p>
          <a:endParaRPr lang="tr-TR"/>
        </a:p>
      </dgm:t>
    </dgm:pt>
    <dgm:pt modelId="{122ABDCB-37F6-4C17-9CCA-FF117512E618}" type="sibTrans" cxnId="{EC9083D5-4BA2-4A30-9CC1-27458E06B3C8}">
      <dgm:prSet/>
      <dgm:spPr/>
      <dgm:t>
        <a:bodyPr/>
        <a:lstStyle/>
        <a:p>
          <a:endParaRPr lang="tr-TR"/>
        </a:p>
      </dgm:t>
    </dgm:pt>
    <dgm:pt modelId="{B6453608-ACA4-4888-B902-BFDC31E5AC2E}">
      <dgm:prSet phldrT="[Metin]" custT="1"/>
      <dgm:spPr/>
      <dgm:t>
        <a:bodyPr/>
        <a:lstStyle/>
        <a:p>
          <a:r>
            <a:rPr lang="tr-TR" sz="2000" dirty="0" smtClean="0">
              <a:solidFill>
                <a:srgbClr val="0000FF"/>
              </a:solidFill>
              <a:latin typeface="Times New Roman" pitchFamily="18" charset="0"/>
              <a:cs typeface="Times New Roman" pitchFamily="18" charset="0"/>
            </a:rPr>
            <a:t>Havza Koruma Planı ve Alternatiflerin Hazırlanması</a:t>
          </a:r>
          <a:endParaRPr lang="tr-TR" sz="2000" dirty="0"/>
        </a:p>
      </dgm:t>
    </dgm:pt>
    <dgm:pt modelId="{4A98A78F-2A1E-487F-85C9-1C302E00C9DA}" type="parTrans" cxnId="{AC0792E2-3FFF-4D35-B18C-7C0279EB72B0}">
      <dgm:prSet/>
      <dgm:spPr/>
      <dgm:t>
        <a:bodyPr/>
        <a:lstStyle/>
        <a:p>
          <a:endParaRPr lang="tr-TR"/>
        </a:p>
      </dgm:t>
    </dgm:pt>
    <dgm:pt modelId="{DA40E120-DE64-417C-A8D7-E7CF2C56339F}" type="sibTrans" cxnId="{AC0792E2-3FFF-4D35-B18C-7C0279EB72B0}">
      <dgm:prSet/>
      <dgm:spPr/>
      <dgm:t>
        <a:bodyPr/>
        <a:lstStyle/>
        <a:p>
          <a:endParaRPr lang="tr-TR"/>
        </a:p>
      </dgm:t>
    </dgm:pt>
    <dgm:pt modelId="{392714B3-F036-44F1-8E83-B844D5992D32}">
      <dgm:prSet custT="1"/>
      <dgm:spPr/>
      <dgm:t>
        <a:bodyPr/>
        <a:lstStyle/>
        <a:p>
          <a:r>
            <a:rPr lang="tr-TR" sz="2000" dirty="0" smtClean="0">
              <a:solidFill>
                <a:srgbClr val="0000FF"/>
              </a:solidFill>
              <a:latin typeface="Times New Roman" pitchFamily="18" charset="0"/>
              <a:cs typeface="Times New Roman" pitchFamily="18" charset="0"/>
            </a:rPr>
            <a:t>Havza Koruma Kuşaklarının Belirlenmesi</a:t>
          </a:r>
        </a:p>
      </dgm:t>
    </dgm:pt>
    <dgm:pt modelId="{798BBEBE-5CA6-4E67-8A4B-0A47CF14BB26}" type="parTrans" cxnId="{76B79CF0-A112-41E5-9CD9-6ADABB4DF67D}">
      <dgm:prSet/>
      <dgm:spPr/>
      <dgm:t>
        <a:bodyPr/>
        <a:lstStyle/>
        <a:p>
          <a:endParaRPr lang="tr-TR"/>
        </a:p>
      </dgm:t>
    </dgm:pt>
    <dgm:pt modelId="{E1E61252-766B-4D0D-85FC-552E4A4C3421}" type="sibTrans" cxnId="{76B79CF0-A112-41E5-9CD9-6ADABB4DF67D}">
      <dgm:prSet/>
      <dgm:spPr/>
      <dgm:t>
        <a:bodyPr/>
        <a:lstStyle/>
        <a:p>
          <a:endParaRPr lang="tr-TR"/>
        </a:p>
      </dgm:t>
    </dgm:pt>
    <dgm:pt modelId="{243F6B07-5506-47A1-9D76-3FBDF16EC8C6}">
      <dgm:prSet custT="1"/>
      <dgm:spPr/>
      <dgm:t>
        <a:bodyPr/>
        <a:lstStyle/>
        <a:p>
          <a:r>
            <a:rPr lang="tr-TR" sz="2000" dirty="0" smtClean="0">
              <a:solidFill>
                <a:srgbClr val="0000FF"/>
              </a:solidFill>
              <a:latin typeface="Times New Roman" pitchFamily="18" charset="0"/>
              <a:cs typeface="Times New Roman" pitchFamily="18" charset="0"/>
            </a:rPr>
            <a:t>Özel Hükümlerin Belirlenmesi</a:t>
          </a:r>
        </a:p>
      </dgm:t>
    </dgm:pt>
    <dgm:pt modelId="{2783C9A6-011D-4E31-A2FE-401E348EC190}" type="parTrans" cxnId="{E89CD87E-59D7-4585-AC08-F6909FD3A7C1}">
      <dgm:prSet/>
      <dgm:spPr/>
      <dgm:t>
        <a:bodyPr/>
        <a:lstStyle/>
        <a:p>
          <a:endParaRPr lang="tr-TR"/>
        </a:p>
      </dgm:t>
    </dgm:pt>
    <dgm:pt modelId="{7868A543-26EF-4E52-80FE-BF182E78EB50}" type="sibTrans" cxnId="{E89CD87E-59D7-4585-AC08-F6909FD3A7C1}">
      <dgm:prSet/>
      <dgm:spPr/>
      <dgm:t>
        <a:bodyPr/>
        <a:lstStyle/>
        <a:p>
          <a:endParaRPr lang="tr-TR"/>
        </a:p>
      </dgm:t>
    </dgm:pt>
    <dgm:pt modelId="{9E4EB8F1-17B8-4A70-B1A1-F63F63327CDD}">
      <dgm:prSet phldrT="[Metin]" custT="1"/>
      <dgm:spPr/>
      <dgm:t>
        <a:bodyPr/>
        <a:lstStyle/>
        <a:p>
          <a:r>
            <a:rPr lang="tr-TR" sz="2000" dirty="0" smtClean="0">
              <a:solidFill>
                <a:srgbClr val="0000FF"/>
              </a:solidFill>
              <a:latin typeface="Times New Roman" pitchFamily="18" charset="0"/>
              <a:cs typeface="Times New Roman" pitchFamily="18" charset="0"/>
            </a:rPr>
            <a:t>İzleme Faaliyetlerinin Yürütülmesi </a:t>
          </a:r>
          <a:endParaRPr lang="tr-TR" sz="2000" dirty="0">
            <a:solidFill>
              <a:srgbClr val="0000FF"/>
            </a:solidFill>
            <a:latin typeface="Times New Roman" pitchFamily="18" charset="0"/>
            <a:cs typeface="Times New Roman" pitchFamily="18" charset="0"/>
          </a:endParaRPr>
        </a:p>
      </dgm:t>
    </dgm:pt>
    <dgm:pt modelId="{7AFCDB38-7F76-49C6-81A1-145D7A808EB7}" type="parTrans" cxnId="{7F78568C-109D-4CA6-97FB-A6FB8DFAD5EB}">
      <dgm:prSet/>
      <dgm:spPr/>
      <dgm:t>
        <a:bodyPr/>
        <a:lstStyle/>
        <a:p>
          <a:endParaRPr lang="tr-TR"/>
        </a:p>
      </dgm:t>
    </dgm:pt>
    <dgm:pt modelId="{CFEF36A4-8F68-4F29-8CAC-CD8CF48B9058}" type="sibTrans" cxnId="{7F78568C-109D-4CA6-97FB-A6FB8DFAD5EB}">
      <dgm:prSet/>
      <dgm:spPr/>
      <dgm:t>
        <a:bodyPr/>
        <a:lstStyle/>
        <a:p>
          <a:endParaRPr lang="tr-TR"/>
        </a:p>
      </dgm:t>
    </dgm:pt>
    <dgm:pt modelId="{C3C285E2-F85D-4638-B910-74C96CCD4971}">
      <dgm:prSet phldrT="[Metin]" custT="1"/>
      <dgm:spPr/>
      <dgm:t>
        <a:bodyPr/>
        <a:lstStyle/>
        <a:p>
          <a:r>
            <a:rPr lang="tr-TR" sz="2600" b="1" dirty="0" smtClean="0">
              <a:latin typeface="Times New Roman" pitchFamily="18" charset="0"/>
              <a:cs typeface="Times New Roman" pitchFamily="18" charset="0"/>
            </a:rPr>
            <a:t>İŞ ADIMI- 4 </a:t>
          </a:r>
          <a:endParaRPr lang="tr-TR" sz="2600" b="1" dirty="0">
            <a:latin typeface="Times New Roman" pitchFamily="18" charset="0"/>
            <a:cs typeface="Times New Roman" pitchFamily="18" charset="0"/>
          </a:endParaRPr>
        </a:p>
      </dgm:t>
    </dgm:pt>
    <dgm:pt modelId="{9C2FA861-5F57-4A25-84A2-76DF92D5BAF4}" type="parTrans" cxnId="{0A4F8F7D-5AAA-4C87-996F-D00F41C87907}">
      <dgm:prSet/>
      <dgm:spPr/>
      <dgm:t>
        <a:bodyPr/>
        <a:lstStyle/>
        <a:p>
          <a:endParaRPr lang="tr-TR"/>
        </a:p>
      </dgm:t>
    </dgm:pt>
    <dgm:pt modelId="{DDA05A9C-233C-4F57-8FED-35AC821E2D00}" type="sibTrans" cxnId="{0A4F8F7D-5AAA-4C87-996F-D00F41C87907}">
      <dgm:prSet/>
      <dgm:spPr/>
      <dgm:t>
        <a:bodyPr/>
        <a:lstStyle/>
        <a:p>
          <a:endParaRPr lang="tr-TR"/>
        </a:p>
      </dgm:t>
    </dgm:pt>
    <dgm:pt modelId="{51730BD6-1448-48F1-BFE4-DDA1C0425771}">
      <dgm:prSet phldrT="[Metin]" custT="1"/>
      <dgm:spPr/>
      <dgm:t>
        <a:bodyPr/>
        <a:lstStyle/>
        <a:p>
          <a:r>
            <a:rPr lang="tr-TR" sz="2000" dirty="0" smtClean="0">
              <a:solidFill>
                <a:srgbClr val="0000FF"/>
              </a:solidFill>
              <a:latin typeface="Times New Roman" pitchFamily="18" charset="0"/>
              <a:cs typeface="Times New Roman" pitchFamily="18" charset="0"/>
            </a:rPr>
            <a:t>Coğrafi Bilgi Sistemi Çalışmalarının Yürütülmesi</a:t>
          </a:r>
          <a:endParaRPr lang="tr-TR" sz="2000" dirty="0">
            <a:solidFill>
              <a:srgbClr val="0000FF"/>
            </a:solidFill>
            <a:latin typeface="Times New Roman" pitchFamily="18" charset="0"/>
            <a:cs typeface="Times New Roman" pitchFamily="18" charset="0"/>
          </a:endParaRPr>
        </a:p>
      </dgm:t>
    </dgm:pt>
    <dgm:pt modelId="{1C94661F-798C-4255-8640-4E8257B20C36}" type="parTrans" cxnId="{B853C79B-4B8E-4A82-B38F-A623688B3C18}">
      <dgm:prSet/>
      <dgm:spPr/>
      <dgm:t>
        <a:bodyPr/>
        <a:lstStyle/>
        <a:p>
          <a:endParaRPr lang="tr-TR"/>
        </a:p>
      </dgm:t>
    </dgm:pt>
    <dgm:pt modelId="{7D4C512A-200B-47D2-B5FA-1FEC6F753509}" type="sibTrans" cxnId="{B853C79B-4B8E-4A82-B38F-A623688B3C18}">
      <dgm:prSet/>
      <dgm:spPr/>
      <dgm:t>
        <a:bodyPr/>
        <a:lstStyle/>
        <a:p>
          <a:endParaRPr lang="tr-TR"/>
        </a:p>
      </dgm:t>
    </dgm:pt>
    <dgm:pt modelId="{7E87E72E-3C77-44DE-A0BA-E1EFD78FEB09}" type="pres">
      <dgm:prSet presAssocID="{93EA71DF-0408-4CD6-80C7-86F1695A5BD4}" presName="Name0" presStyleCnt="0">
        <dgm:presLayoutVars>
          <dgm:dir/>
          <dgm:animLvl val="lvl"/>
          <dgm:resizeHandles val="exact"/>
        </dgm:presLayoutVars>
      </dgm:prSet>
      <dgm:spPr/>
      <dgm:t>
        <a:bodyPr/>
        <a:lstStyle/>
        <a:p>
          <a:endParaRPr lang="tr-TR"/>
        </a:p>
      </dgm:t>
    </dgm:pt>
    <dgm:pt modelId="{34973288-4015-4F48-B168-D6E5718E0A2B}" type="pres">
      <dgm:prSet presAssocID="{FDBD6CD3-BF8F-4C1C-BC8F-6F1258A921A3}" presName="linNode" presStyleCnt="0"/>
      <dgm:spPr/>
    </dgm:pt>
    <dgm:pt modelId="{9101FFAF-084B-405C-9C20-8AB7F91C00B7}" type="pres">
      <dgm:prSet presAssocID="{FDBD6CD3-BF8F-4C1C-BC8F-6F1258A921A3}" presName="parentText" presStyleLbl="node1" presStyleIdx="0" presStyleCnt="4" custScaleY="58845" custLinFactNeighborY="-151">
        <dgm:presLayoutVars>
          <dgm:chMax val="1"/>
          <dgm:bulletEnabled val="1"/>
        </dgm:presLayoutVars>
      </dgm:prSet>
      <dgm:spPr/>
      <dgm:t>
        <a:bodyPr/>
        <a:lstStyle/>
        <a:p>
          <a:endParaRPr lang="tr-TR"/>
        </a:p>
      </dgm:t>
    </dgm:pt>
    <dgm:pt modelId="{ACBA979B-058C-4896-9CC2-BFB27D230C6E}" type="pres">
      <dgm:prSet presAssocID="{FDBD6CD3-BF8F-4C1C-BC8F-6F1258A921A3}" presName="descendantText" presStyleLbl="alignAccFollowNode1" presStyleIdx="0" presStyleCnt="4" custScaleX="92378" custScaleY="52222">
        <dgm:presLayoutVars>
          <dgm:bulletEnabled val="1"/>
        </dgm:presLayoutVars>
      </dgm:prSet>
      <dgm:spPr/>
      <dgm:t>
        <a:bodyPr/>
        <a:lstStyle/>
        <a:p>
          <a:endParaRPr lang="tr-TR"/>
        </a:p>
      </dgm:t>
    </dgm:pt>
    <dgm:pt modelId="{7A706550-A49C-4639-801D-3FED6CDF1BD5}" type="pres">
      <dgm:prSet presAssocID="{3AE2018F-1A1E-4145-8C3D-8F257FF9304F}" presName="sp" presStyleCnt="0"/>
      <dgm:spPr/>
    </dgm:pt>
    <dgm:pt modelId="{7E6BE91C-5D8C-4209-972A-ABB2CC41574D}" type="pres">
      <dgm:prSet presAssocID="{8317A045-1020-46FF-B7C6-026187FDB561}" presName="linNode" presStyleCnt="0"/>
      <dgm:spPr/>
    </dgm:pt>
    <dgm:pt modelId="{6FD186D8-6866-4F53-917E-C863B75F73BB}" type="pres">
      <dgm:prSet presAssocID="{8317A045-1020-46FF-B7C6-026187FDB561}" presName="parentText" presStyleLbl="node1" presStyleIdx="1" presStyleCnt="4" custScaleY="59291" custLinFactNeighborY="-4774">
        <dgm:presLayoutVars>
          <dgm:chMax val="1"/>
          <dgm:bulletEnabled val="1"/>
        </dgm:presLayoutVars>
      </dgm:prSet>
      <dgm:spPr/>
      <dgm:t>
        <a:bodyPr/>
        <a:lstStyle/>
        <a:p>
          <a:endParaRPr lang="tr-TR"/>
        </a:p>
      </dgm:t>
    </dgm:pt>
    <dgm:pt modelId="{9BE8840A-D53B-4639-AA3E-751741E8085E}" type="pres">
      <dgm:prSet presAssocID="{8317A045-1020-46FF-B7C6-026187FDB561}" presName="descendantText" presStyleLbl="alignAccFollowNode1" presStyleIdx="1" presStyleCnt="4" custScaleX="92378" custScaleY="99901" custLinFactNeighborY="-5967">
        <dgm:presLayoutVars>
          <dgm:bulletEnabled val="1"/>
        </dgm:presLayoutVars>
      </dgm:prSet>
      <dgm:spPr/>
      <dgm:t>
        <a:bodyPr/>
        <a:lstStyle/>
        <a:p>
          <a:endParaRPr lang="tr-TR"/>
        </a:p>
      </dgm:t>
    </dgm:pt>
    <dgm:pt modelId="{E422C067-48F8-46B0-ACFE-65531AB3214C}" type="pres">
      <dgm:prSet presAssocID="{20CD9ACD-7EFB-4269-A73C-296D072F44E1}" presName="sp" presStyleCnt="0"/>
      <dgm:spPr/>
    </dgm:pt>
    <dgm:pt modelId="{2923EBBC-4C5C-4F34-80DF-C307E73AF560}" type="pres">
      <dgm:prSet presAssocID="{2628AFF7-F451-4E8F-8A04-73B9ED702F47}" presName="linNode" presStyleCnt="0"/>
      <dgm:spPr/>
    </dgm:pt>
    <dgm:pt modelId="{8B27FD76-3B44-4CE7-AEFD-34E302D1A17A}" type="pres">
      <dgm:prSet presAssocID="{2628AFF7-F451-4E8F-8A04-73B9ED702F47}" presName="parentText" presStyleLbl="node1" presStyleIdx="2" presStyleCnt="4" custScaleY="62674" custLinFactNeighborY="-6251">
        <dgm:presLayoutVars>
          <dgm:chMax val="1"/>
          <dgm:bulletEnabled val="1"/>
        </dgm:presLayoutVars>
      </dgm:prSet>
      <dgm:spPr/>
      <dgm:t>
        <a:bodyPr/>
        <a:lstStyle/>
        <a:p>
          <a:endParaRPr lang="tr-TR"/>
        </a:p>
      </dgm:t>
    </dgm:pt>
    <dgm:pt modelId="{05941FC1-376D-46EB-9923-992546F2831D}" type="pres">
      <dgm:prSet presAssocID="{2628AFF7-F451-4E8F-8A04-73B9ED702F47}" presName="descendantText" presStyleLbl="alignAccFollowNode1" presStyleIdx="2" presStyleCnt="4" custScaleX="92378" custScaleY="75793" custLinFactNeighborY="-4743">
        <dgm:presLayoutVars>
          <dgm:bulletEnabled val="1"/>
        </dgm:presLayoutVars>
      </dgm:prSet>
      <dgm:spPr/>
      <dgm:t>
        <a:bodyPr/>
        <a:lstStyle/>
        <a:p>
          <a:endParaRPr lang="tr-TR"/>
        </a:p>
      </dgm:t>
    </dgm:pt>
    <dgm:pt modelId="{F8A5B572-1218-4D07-8A2D-9C2D7975325F}" type="pres">
      <dgm:prSet presAssocID="{122ABDCB-37F6-4C17-9CCA-FF117512E618}" presName="sp" presStyleCnt="0"/>
      <dgm:spPr/>
    </dgm:pt>
    <dgm:pt modelId="{35FDC436-B83D-4221-85D0-95CE466FFAC0}" type="pres">
      <dgm:prSet presAssocID="{C3C285E2-F85D-4638-B910-74C96CCD4971}" presName="linNode" presStyleCnt="0"/>
      <dgm:spPr/>
    </dgm:pt>
    <dgm:pt modelId="{FA627FA4-3DCB-412E-8187-E13CC04F84B6}" type="pres">
      <dgm:prSet presAssocID="{C3C285E2-F85D-4638-B910-74C96CCD4971}" presName="parentText" presStyleLbl="node1" presStyleIdx="3" presStyleCnt="4" custScaleY="51205" custLinFactNeighborY="6182">
        <dgm:presLayoutVars>
          <dgm:chMax val="1"/>
          <dgm:bulletEnabled val="1"/>
        </dgm:presLayoutVars>
      </dgm:prSet>
      <dgm:spPr/>
      <dgm:t>
        <a:bodyPr/>
        <a:lstStyle/>
        <a:p>
          <a:endParaRPr lang="tr-TR"/>
        </a:p>
      </dgm:t>
    </dgm:pt>
    <dgm:pt modelId="{C39EB99D-DF88-4606-8C2D-0A5A4ACC2DE2}" type="pres">
      <dgm:prSet presAssocID="{C3C285E2-F85D-4638-B910-74C96CCD4971}" presName="descendantText" presStyleLbl="alignAccFollowNode1" presStyleIdx="3" presStyleCnt="4" custScaleX="92378" custScaleY="41500">
        <dgm:presLayoutVars>
          <dgm:bulletEnabled val="1"/>
        </dgm:presLayoutVars>
      </dgm:prSet>
      <dgm:spPr/>
      <dgm:t>
        <a:bodyPr/>
        <a:lstStyle/>
        <a:p>
          <a:endParaRPr lang="tr-TR"/>
        </a:p>
      </dgm:t>
    </dgm:pt>
  </dgm:ptLst>
  <dgm:cxnLst>
    <dgm:cxn modelId="{E89CD87E-59D7-4585-AC08-F6909FD3A7C1}" srcId="{2628AFF7-F451-4E8F-8A04-73B9ED702F47}" destId="{243F6B07-5506-47A1-9D76-3FBDF16EC8C6}" srcOrd="2" destOrd="0" parTransId="{2783C9A6-011D-4E31-A2FE-401E348EC190}" sibTransId="{7868A543-26EF-4E52-80FE-BF182E78EB50}"/>
    <dgm:cxn modelId="{61CF8797-7D65-4EC5-A3D5-DEA72C8E098B}" srcId="{93EA71DF-0408-4CD6-80C7-86F1695A5BD4}" destId="{FDBD6CD3-BF8F-4C1C-BC8F-6F1258A921A3}" srcOrd="0" destOrd="0" parTransId="{495FFECF-71B7-4D9B-A110-8F6E524B97BF}" sibTransId="{3AE2018F-1A1E-4145-8C3D-8F257FF9304F}"/>
    <dgm:cxn modelId="{21DEAE0D-9F0F-4318-9F1F-532E57696544}" srcId="{8317A045-1020-46FF-B7C6-026187FDB561}" destId="{1BDD0061-0A10-48EF-9473-7A579CD10DB5}" srcOrd="0" destOrd="0" parTransId="{D69FB78D-93D2-437D-BEDB-B96A17CDB460}" sibTransId="{FECD99E0-9599-48F4-B5E2-2A824374925E}"/>
    <dgm:cxn modelId="{B853C79B-4B8E-4A82-B38F-A623688B3C18}" srcId="{C3C285E2-F85D-4638-B910-74C96CCD4971}" destId="{51730BD6-1448-48F1-BFE4-DDA1C0425771}" srcOrd="0" destOrd="0" parTransId="{1C94661F-798C-4255-8640-4E8257B20C36}" sibTransId="{7D4C512A-200B-47D2-B5FA-1FEC6F753509}"/>
    <dgm:cxn modelId="{081D2509-24AB-4FBF-B65A-2464162C99F6}" type="presOf" srcId="{8E1E1700-7C55-407F-BA36-A237217B7D54}" destId="{ACBA979B-058C-4896-9CC2-BFB27D230C6E}" srcOrd="0" destOrd="0" presId="urn:microsoft.com/office/officeart/2005/8/layout/vList5"/>
    <dgm:cxn modelId="{0A4F8F7D-5AAA-4C87-996F-D00F41C87907}" srcId="{93EA71DF-0408-4CD6-80C7-86F1695A5BD4}" destId="{C3C285E2-F85D-4638-B910-74C96CCD4971}" srcOrd="3" destOrd="0" parTransId="{9C2FA861-5F57-4A25-84A2-76DF92D5BAF4}" sibTransId="{DDA05A9C-233C-4F57-8FED-35AC821E2D00}"/>
    <dgm:cxn modelId="{41881929-59C4-4AFC-B3F8-864EA28C3047}" type="presOf" srcId="{51730BD6-1448-48F1-BFE4-DDA1C0425771}" destId="{C39EB99D-DF88-4606-8C2D-0A5A4ACC2DE2}" srcOrd="0" destOrd="0" presId="urn:microsoft.com/office/officeart/2005/8/layout/vList5"/>
    <dgm:cxn modelId="{686DF5CB-27DA-476B-8170-6D62D85D0AF8}" srcId="{93EA71DF-0408-4CD6-80C7-86F1695A5BD4}" destId="{8317A045-1020-46FF-B7C6-026187FDB561}" srcOrd="1" destOrd="0" parTransId="{3943EEAC-C2DA-4B3A-8A8C-8D852FB4E400}" sibTransId="{20CD9ACD-7EFB-4269-A73C-296D072F44E1}"/>
    <dgm:cxn modelId="{AC0792E2-3FFF-4D35-B18C-7C0279EB72B0}" srcId="{2628AFF7-F451-4E8F-8A04-73B9ED702F47}" destId="{B6453608-ACA4-4888-B902-BFDC31E5AC2E}" srcOrd="0" destOrd="0" parTransId="{4A98A78F-2A1E-487F-85C9-1C302E00C9DA}" sibTransId="{DA40E120-DE64-417C-A8D7-E7CF2C56339F}"/>
    <dgm:cxn modelId="{1AAB751D-187F-4AE5-9F90-9DCCDF9D40DF}" type="presOf" srcId="{93EA71DF-0408-4CD6-80C7-86F1695A5BD4}" destId="{7E87E72E-3C77-44DE-A0BA-E1EFD78FEB09}" srcOrd="0" destOrd="0" presId="urn:microsoft.com/office/officeart/2005/8/layout/vList5"/>
    <dgm:cxn modelId="{4F871B14-FC32-483A-A804-97C6F185B49F}" type="presOf" srcId="{392714B3-F036-44F1-8E83-B844D5992D32}" destId="{05941FC1-376D-46EB-9923-992546F2831D}" srcOrd="0" destOrd="1" presId="urn:microsoft.com/office/officeart/2005/8/layout/vList5"/>
    <dgm:cxn modelId="{8076EDD5-5D81-44FF-B0D6-9B08EA60C47D}" type="presOf" srcId="{243F6B07-5506-47A1-9D76-3FBDF16EC8C6}" destId="{05941FC1-376D-46EB-9923-992546F2831D}" srcOrd="0" destOrd="2" presId="urn:microsoft.com/office/officeart/2005/8/layout/vList5"/>
    <dgm:cxn modelId="{1CAA8232-6ECC-4303-9CD6-399C6CB2F554}" type="presOf" srcId="{8317A045-1020-46FF-B7C6-026187FDB561}" destId="{6FD186D8-6866-4F53-917E-C863B75F73BB}" srcOrd="0" destOrd="0" presId="urn:microsoft.com/office/officeart/2005/8/layout/vList5"/>
    <dgm:cxn modelId="{7F78568C-109D-4CA6-97FB-A6FB8DFAD5EB}" srcId="{8317A045-1020-46FF-B7C6-026187FDB561}" destId="{9E4EB8F1-17B8-4A70-B1A1-F63F63327CDD}" srcOrd="1" destOrd="0" parTransId="{7AFCDB38-7F76-49C6-81A1-145D7A808EB7}" sibTransId="{CFEF36A4-8F68-4F29-8CAC-CD8CF48B9058}"/>
    <dgm:cxn modelId="{76B79CF0-A112-41E5-9CD9-6ADABB4DF67D}" srcId="{2628AFF7-F451-4E8F-8A04-73B9ED702F47}" destId="{392714B3-F036-44F1-8E83-B844D5992D32}" srcOrd="1" destOrd="0" parTransId="{798BBEBE-5CA6-4E67-8A4B-0A47CF14BB26}" sibTransId="{E1E61252-766B-4D0D-85FC-552E4A4C3421}"/>
    <dgm:cxn modelId="{D806F35F-4A50-4ED0-93A3-439AE9A077B2}" type="presOf" srcId="{9424D924-C9CC-4EEB-8EB3-5155844C12D6}" destId="{9BE8840A-D53B-4639-AA3E-751741E8085E}" srcOrd="0" destOrd="2" presId="urn:microsoft.com/office/officeart/2005/8/layout/vList5"/>
    <dgm:cxn modelId="{D76167AC-C0F5-4C5E-9EBE-8146ACB83B6D}" srcId="{8317A045-1020-46FF-B7C6-026187FDB561}" destId="{9424D924-C9CC-4EEB-8EB3-5155844C12D6}" srcOrd="2" destOrd="0" parTransId="{A7CAC3D6-2890-4DC2-AB42-960372013BC6}" sibTransId="{33B74882-B131-434B-B616-6D5FC16B25B4}"/>
    <dgm:cxn modelId="{EC9083D5-4BA2-4A30-9CC1-27458E06B3C8}" srcId="{93EA71DF-0408-4CD6-80C7-86F1695A5BD4}" destId="{2628AFF7-F451-4E8F-8A04-73B9ED702F47}" srcOrd="2" destOrd="0" parTransId="{25381483-30F4-4666-9344-9D4E7F3D4004}" sibTransId="{122ABDCB-37F6-4C17-9CCA-FF117512E618}"/>
    <dgm:cxn modelId="{E59E7BD3-7351-4138-B358-E99F29312B8E}" type="presOf" srcId="{FDBD6CD3-BF8F-4C1C-BC8F-6F1258A921A3}" destId="{9101FFAF-084B-405C-9C20-8AB7F91C00B7}" srcOrd="0" destOrd="0" presId="urn:microsoft.com/office/officeart/2005/8/layout/vList5"/>
    <dgm:cxn modelId="{CE98E635-DEDC-4670-8789-A5F9CA60276F}" srcId="{FDBD6CD3-BF8F-4C1C-BC8F-6F1258A921A3}" destId="{8E1E1700-7C55-407F-BA36-A237217B7D54}" srcOrd="0" destOrd="0" parTransId="{A25DBCFA-0E1B-47B1-9C73-EBD4364A70B6}" sibTransId="{0736749C-8339-4A17-886B-2291B060DBED}"/>
    <dgm:cxn modelId="{C4AE3BFE-5E76-4EF2-A410-00F928D0D9A2}" type="presOf" srcId="{2628AFF7-F451-4E8F-8A04-73B9ED702F47}" destId="{8B27FD76-3B44-4CE7-AEFD-34E302D1A17A}" srcOrd="0" destOrd="0" presId="urn:microsoft.com/office/officeart/2005/8/layout/vList5"/>
    <dgm:cxn modelId="{E5276EFA-2080-4A83-816A-DC2E85EA204C}" type="presOf" srcId="{1BDD0061-0A10-48EF-9473-7A579CD10DB5}" destId="{9BE8840A-D53B-4639-AA3E-751741E8085E}" srcOrd="0" destOrd="0" presId="urn:microsoft.com/office/officeart/2005/8/layout/vList5"/>
    <dgm:cxn modelId="{180D3B71-5834-4266-A0B6-B1B7303ACBFA}" type="presOf" srcId="{B6453608-ACA4-4888-B902-BFDC31E5AC2E}" destId="{05941FC1-376D-46EB-9923-992546F2831D}" srcOrd="0" destOrd="0" presId="urn:microsoft.com/office/officeart/2005/8/layout/vList5"/>
    <dgm:cxn modelId="{88327073-9A1D-49F6-869D-A9C905EDC7CF}" type="presOf" srcId="{C3C285E2-F85D-4638-B910-74C96CCD4971}" destId="{FA627FA4-3DCB-412E-8187-E13CC04F84B6}" srcOrd="0" destOrd="0" presId="urn:microsoft.com/office/officeart/2005/8/layout/vList5"/>
    <dgm:cxn modelId="{0F653742-BE95-45CE-A2EF-2E26981BFFAE}" type="presOf" srcId="{9E4EB8F1-17B8-4A70-B1A1-F63F63327CDD}" destId="{9BE8840A-D53B-4639-AA3E-751741E8085E}" srcOrd="0" destOrd="1" presId="urn:microsoft.com/office/officeart/2005/8/layout/vList5"/>
    <dgm:cxn modelId="{84065FDA-3EAC-4760-AE7B-E6EB20A4465C}" type="presParOf" srcId="{7E87E72E-3C77-44DE-A0BA-E1EFD78FEB09}" destId="{34973288-4015-4F48-B168-D6E5718E0A2B}" srcOrd="0" destOrd="0" presId="urn:microsoft.com/office/officeart/2005/8/layout/vList5"/>
    <dgm:cxn modelId="{6D71598E-15D2-4E87-980D-FF2CED2AB7A7}" type="presParOf" srcId="{34973288-4015-4F48-B168-D6E5718E0A2B}" destId="{9101FFAF-084B-405C-9C20-8AB7F91C00B7}" srcOrd="0" destOrd="0" presId="urn:microsoft.com/office/officeart/2005/8/layout/vList5"/>
    <dgm:cxn modelId="{F223016E-C216-47A8-838B-9D69AE0245F1}" type="presParOf" srcId="{34973288-4015-4F48-B168-D6E5718E0A2B}" destId="{ACBA979B-058C-4896-9CC2-BFB27D230C6E}" srcOrd="1" destOrd="0" presId="urn:microsoft.com/office/officeart/2005/8/layout/vList5"/>
    <dgm:cxn modelId="{C4258A93-3FCE-4015-8E41-4C562C2390EB}" type="presParOf" srcId="{7E87E72E-3C77-44DE-A0BA-E1EFD78FEB09}" destId="{7A706550-A49C-4639-801D-3FED6CDF1BD5}" srcOrd="1" destOrd="0" presId="urn:microsoft.com/office/officeart/2005/8/layout/vList5"/>
    <dgm:cxn modelId="{384424F2-1F14-491A-8E56-437720073F11}" type="presParOf" srcId="{7E87E72E-3C77-44DE-A0BA-E1EFD78FEB09}" destId="{7E6BE91C-5D8C-4209-972A-ABB2CC41574D}" srcOrd="2" destOrd="0" presId="urn:microsoft.com/office/officeart/2005/8/layout/vList5"/>
    <dgm:cxn modelId="{9B1C1A2A-68CF-4C68-8B7F-BD69B9999C90}" type="presParOf" srcId="{7E6BE91C-5D8C-4209-972A-ABB2CC41574D}" destId="{6FD186D8-6866-4F53-917E-C863B75F73BB}" srcOrd="0" destOrd="0" presId="urn:microsoft.com/office/officeart/2005/8/layout/vList5"/>
    <dgm:cxn modelId="{12FAF97B-D431-41A0-930D-C7B72D88A9F5}" type="presParOf" srcId="{7E6BE91C-5D8C-4209-972A-ABB2CC41574D}" destId="{9BE8840A-D53B-4639-AA3E-751741E8085E}" srcOrd="1" destOrd="0" presId="urn:microsoft.com/office/officeart/2005/8/layout/vList5"/>
    <dgm:cxn modelId="{1B606E73-D606-4028-A020-72AA3F419FFB}" type="presParOf" srcId="{7E87E72E-3C77-44DE-A0BA-E1EFD78FEB09}" destId="{E422C067-48F8-46B0-ACFE-65531AB3214C}" srcOrd="3" destOrd="0" presId="urn:microsoft.com/office/officeart/2005/8/layout/vList5"/>
    <dgm:cxn modelId="{74231BEF-CC6C-413D-B695-B75C9308D584}" type="presParOf" srcId="{7E87E72E-3C77-44DE-A0BA-E1EFD78FEB09}" destId="{2923EBBC-4C5C-4F34-80DF-C307E73AF560}" srcOrd="4" destOrd="0" presId="urn:microsoft.com/office/officeart/2005/8/layout/vList5"/>
    <dgm:cxn modelId="{6F919176-817B-4ED2-88D0-27DCB9E0AE94}" type="presParOf" srcId="{2923EBBC-4C5C-4F34-80DF-C307E73AF560}" destId="{8B27FD76-3B44-4CE7-AEFD-34E302D1A17A}" srcOrd="0" destOrd="0" presId="urn:microsoft.com/office/officeart/2005/8/layout/vList5"/>
    <dgm:cxn modelId="{0AEC0E58-ECDE-4CBB-9944-3B80FD315626}" type="presParOf" srcId="{2923EBBC-4C5C-4F34-80DF-C307E73AF560}" destId="{05941FC1-376D-46EB-9923-992546F2831D}" srcOrd="1" destOrd="0" presId="urn:microsoft.com/office/officeart/2005/8/layout/vList5"/>
    <dgm:cxn modelId="{B9B55572-BE45-4184-8CE3-AAA16337967A}" type="presParOf" srcId="{7E87E72E-3C77-44DE-A0BA-E1EFD78FEB09}" destId="{F8A5B572-1218-4D07-8A2D-9C2D7975325F}" srcOrd="5" destOrd="0" presId="urn:microsoft.com/office/officeart/2005/8/layout/vList5"/>
    <dgm:cxn modelId="{80B5AE96-B053-48D5-9C3D-F48A41101CEB}" type="presParOf" srcId="{7E87E72E-3C77-44DE-A0BA-E1EFD78FEB09}" destId="{35FDC436-B83D-4221-85D0-95CE466FFAC0}" srcOrd="6" destOrd="0" presId="urn:microsoft.com/office/officeart/2005/8/layout/vList5"/>
    <dgm:cxn modelId="{79A96426-3104-45C2-9F3C-724729EB77A2}" type="presParOf" srcId="{35FDC436-B83D-4221-85D0-95CE466FFAC0}" destId="{FA627FA4-3DCB-412E-8187-E13CC04F84B6}" srcOrd="0" destOrd="0" presId="urn:microsoft.com/office/officeart/2005/8/layout/vList5"/>
    <dgm:cxn modelId="{5C8C3954-9391-44F9-A550-D5848D8D3268}" type="presParOf" srcId="{35FDC436-B83D-4221-85D0-95CE466FFAC0}" destId="{C39EB99D-DF88-4606-8C2D-0A5A4ACC2D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15EF1C-EE4F-43B2-B47D-3BF21C1B4E77}" type="datetimeFigureOut">
              <a:rPr lang="tr-TR" smtClean="0"/>
              <a:pPr/>
              <a:t>22.01.2019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A4257-F19A-401D-8BE1-CB60F8E31794}" type="slidenum">
              <a:rPr lang="tr-TR" smtClean="0"/>
              <a:pPr/>
              <a:t>‹#›</a:t>
            </a:fld>
            <a:endParaRPr lang="tr-TR"/>
          </a:p>
        </p:txBody>
      </p:sp>
    </p:spTree>
    <p:extLst>
      <p:ext uri="{BB962C8B-B14F-4D97-AF65-F5344CB8AC3E}">
        <p14:creationId xmlns:p14="http://schemas.microsoft.com/office/powerpoint/2010/main" val="175724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C5A4257-F19A-401D-8BE1-CB60F8E31794}" type="slidenum">
              <a:rPr lang="tr-TR" smtClean="0"/>
              <a:pPr/>
              <a:t>6</a:t>
            </a:fld>
            <a:endParaRPr lang="tr-TR"/>
          </a:p>
        </p:txBody>
      </p:sp>
    </p:spTree>
    <p:extLst>
      <p:ext uri="{BB962C8B-B14F-4D97-AF65-F5344CB8AC3E}">
        <p14:creationId xmlns:p14="http://schemas.microsoft.com/office/powerpoint/2010/main" val="344791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C5A4257-F19A-401D-8BE1-CB60F8E31794}" type="slidenum">
              <a:rPr lang="tr-TR" smtClean="0"/>
              <a:pPr/>
              <a:t>7</a:t>
            </a:fld>
            <a:endParaRPr lang="tr-TR"/>
          </a:p>
        </p:txBody>
      </p:sp>
    </p:spTree>
    <p:extLst>
      <p:ext uri="{BB962C8B-B14F-4D97-AF65-F5344CB8AC3E}">
        <p14:creationId xmlns:p14="http://schemas.microsoft.com/office/powerpoint/2010/main" val="118490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C5A4257-F19A-401D-8BE1-CB60F8E31794}" type="slidenum">
              <a:rPr lang="tr-TR" smtClean="0"/>
              <a:pPr/>
              <a:t>11</a:t>
            </a:fld>
            <a:endParaRPr lang="tr-TR"/>
          </a:p>
        </p:txBody>
      </p:sp>
    </p:spTree>
    <p:extLst>
      <p:ext uri="{BB962C8B-B14F-4D97-AF65-F5344CB8AC3E}">
        <p14:creationId xmlns:p14="http://schemas.microsoft.com/office/powerpoint/2010/main" val="95273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5A4257-F19A-401D-8BE1-CB60F8E31794}" type="slidenum">
              <a:rPr lang="tr-TR" smtClean="0"/>
              <a:pPr/>
              <a:t>24</a:t>
            </a:fld>
            <a:endParaRPr lang="tr-TR"/>
          </a:p>
        </p:txBody>
      </p:sp>
    </p:spTree>
    <p:extLst>
      <p:ext uri="{BB962C8B-B14F-4D97-AF65-F5344CB8AC3E}">
        <p14:creationId xmlns:p14="http://schemas.microsoft.com/office/powerpoint/2010/main" val="161073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C5A4257-F19A-401D-8BE1-CB60F8E31794}" type="slidenum">
              <a:rPr lang="tr-TR" smtClean="0"/>
              <a:pPr/>
              <a:t>26</a:t>
            </a:fld>
            <a:endParaRPr lang="tr-TR"/>
          </a:p>
        </p:txBody>
      </p:sp>
    </p:spTree>
    <p:extLst>
      <p:ext uri="{BB962C8B-B14F-4D97-AF65-F5344CB8AC3E}">
        <p14:creationId xmlns:p14="http://schemas.microsoft.com/office/powerpoint/2010/main" val="399749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fld id="{208FB75E-B62A-4A8C-B03D-02F0E59E7935}" type="datetime1">
              <a:rPr lang="tr-TR" smtClean="0"/>
              <a:pPr/>
              <a:t>22.01.2019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fld id="{9C76E2F4-2312-4C02-A191-543DAA5771E7}" type="datetime1">
              <a:rPr lang="tr-TR" smtClean="0"/>
              <a:pPr/>
              <a:t>22.01.2019</a:t>
            </a:fld>
            <a:endParaRPr lang="tr-TR"/>
          </a:p>
        </p:txBody>
      </p:sp>
      <p:sp>
        <p:nvSpPr>
          <p:cNvPr id="3" name="4 Altbilgi Yer Tutucusu"/>
          <p:cNvSpPr>
            <a:spLocks noGrp="1"/>
          </p:cNvSpPr>
          <p:nvPr>
            <p:ph type="ftr" sz="quarter" idx="11"/>
          </p:nvPr>
        </p:nvSpPr>
        <p:spPr/>
        <p:txBody>
          <a:bodyPr/>
          <a:lstStyle>
            <a:lvl1pPr>
              <a:defRPr/>
            </a:lvl1pPr>
          </a:lstStyle>
          <a:p>
            <a:endParaRPr lang="tr-TR"/>
          </a:p>
        </p:txBody>
      </p:sp>
      <p:sp>
        <p:nvSpPr>
          <p:cNvPr id="4" name="5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Content Placeholder 2"/>
          <p:cNvSpPr>
            <a:spLocks noGrp="1"/>
          </p:cNvSpPr>
          <p:nvPr>
            <p:ph idx="1"/>
          </p:nvPr>
        </p:nvSpPr>
        <p:spPr>
          <a:xfrm>
            <a:off x="457200" y="1600200"/>
            <a:ext cx="8229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989B3C87-BC37-4DF7-A15F-42DEE83AF1E7}" type="datetime1">
              <a:rPr lang="tr-TR" smtClean="0"/>
              <a:pPr/>
              <a:t>22.01.2019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bl" preserve="1">
  <p:cSld name="Başlık ve Tab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Table Placeholder 2"/>
          <p:cNvSpPr>
            <a:spLocks noGrp="1"/>
          </p:cNvSpPr>
          <p:nvPr>
            <p:ph type="tbl" idx="1"/>
          </p:nvPr>
        </p:nvSpPr>
        <p:spPr>
          <a:xfrm>
            <a:off x="457200" y="1600200"/>
            <a:ext cx="8229600" cy="4525963"/>
          </a:xfrm>
        </p:spPr>
        <p:txBody>
          <a:bodyPr/>
          <a:lstStyle/>
          <a:p>
            <a:pPr lvl="0"/>
            <a:r>
              <a:rPr lang="tr-TR" noProof="0" smtClean="0"/>
              <a:t>Tablo eklemek için simgeyi tıklatın</a:t>
            </a:r>
            <a:endParaRPr lang="tr-TR" noProof="0"/>
          </a:p>
        </p:txBody>
      </p:sp>
      <p:sp>
        <p:nvSpPr>
          <p:cNvPr id="4" name="3 Veri Yer Tutucusu"/>
          <p:cNvSpPr>
            <a:spLocks noGrp="1"/>
          </p:cNvSpPr>
          <p:nvPr>
            <p:ph type="dt" sz="half" idx="10"/>
          </p:nvPr>
        </p:nvSpPr>
        <p:spPr/>
        <p:txBody>
          <a:bodyPr/>
          <a:lstStyle>
            <a:lvl1pPr>
              <a:defRPr/>
            </a:lvl1pPr>
          </a:lstStyle>
          <a:p>
            <a:fld id="{5B323A28-BF2A-4D2A-81C3-6E8702F9213E}" type="datetime1">
              <a:rPr lang="tr-TR" smtClean="0"/>
              <a:pPr/>
              <a:t>22.01.2019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lum/>
          </a:blip>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E9CA4954-D019-48E1-A99C-212AC24B9BD9}" type="datetime1">
              <a:rPr lang="tr-TR" smtClean="0"/>
              <a:pPr/>
              <a:t>22.01.2019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B1DEFA8C-F947-479F-BE07-76B6B3F80BF1}" type="slidenum">
              <a:rPr lang="tr-TR" smtClean="0"/>
              <a:pPr/>
              <a:t>‹#›</a:t>
            </a:fld>
            <a:endParaRPr lang="tr-TR"/>
          </a:p>
        </p:txBody>
      </p:sp>
      <p:pic>
        <p:nvPicPr>
          <p:cNvPr id="2" name="Picture 7" descr="C:\Users\mustafasager\Downloads\sulogo2.png"/>
          <p:cNvPicPr>
            <a:picLocks noChangeAspect="1" noChangeArrowheads="1"/>
          </p:cNvPicPr>
          <p:nvPr/>
        </p:nvPicPr>
        <p:blipFill>
          <a:blip r:embed="rId7" cstate="print"/>
          <a:srcRect/>
          <a:stretch>
            <a:fillRect/>
          </a:stretch>
        </p:blipFill>
        <p:spPr bwMode="auto">
          <a:xfrm>
            <a:off x="8021638" y="0"/>
            <a:ext cx="1122362" cy="1052513"/>
          </a:xfrm>
          <a:prstGeom prst="rect">
            <a:avLst/>
          </a:prstGeom>
          <a:ln>
            <a:noFill/>
          </a:ln>
          <a:effectLst>
            <a:outerShdw blurRad="190500" algn="tl" rotWithShape="0">
              <a:srgbClr val="000000">
                <a:alpha val="70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gi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5460" y="41107"/>
            <a:ext cx="864096" cy="865573"/>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ctrTitle"/>
          </p:nvPr>
        </p:nvSpPr>
        <p:spPr>
          <a:xfrm>
            <a:off x="683568" y="1700808"/>
            <a:ext cx="7772400" cy="1470025"/>
          </a:xfrm>
        </p:spPr>
        <p:txBody>
          <a:bodyPr>
            <a:noAutofit/>
          </a:bodyPr>
          <a:lstStyle/>
          <a:p>
            <a:r>
              <a:rPr lang="tr-TR" sz="3600" dirty="0" smtClean="0">
                <a:solidFill>
                  <a:srgbClr val="0000FF"/>
                </a:solidFill>
                <a:latin typeface="Times New Roman" panose="02020603050405020304" pitchFamily="18" charset="0"/>
                <a:ea typeface="+mn-ea"/>
                <a:cs typeface="Times New Roman" panose="02020603050405020304" pitchFamily="18" charset="0"/>
              </a:rPr>
              <a:t>ÖZEL </a:t>
            </a:r>
            <a:r>
              <a:rPr lang="tr-TR" sz="3600" dirty="0">
                <a:solidFill>
                  <a:srgbClr val="0000FF"/>
                </a:solidFill>
                <a:latin typeface="Times New Roman" panose="02020603050405020304" pitchFamily="18" charset="0"/>
                <a:ea typeface="+mn-ea"/>
                <a:cs typeface="Times New Roman" panose="02020603050405020304" pitchFamily="18" charset="0"/>
              </a:rPr>
              <a:t>HÜKÜM </a:t>
            </a:r>
            <a:r>
              <a:rPr lang="tr-TR" sz="3600" dirty="0" smtClean="0">
                <a:solidFill>
                  <a:srgbClr val="0000FF"/>
                </a:solidFill>
                <a:latin typeface="Times New Roman" panose="02020603050405020304" pitchFamily="18" charset="0"/>
                <a:ea typeface="+mn-ea"/>
                <a:cs typeface="Times New Roman" panose="02020603050405020304" pitchFamily="18" charset="0"/>
              </a:rPr>
              <a:t>BELİRLEME ÇALIŞMALARINDA MODELLEME </a:t>
            </a:r>
            <a:endParaRPr lang="tr-TR" sz="3600" dirty="0">
              <a:solidFill>
                <a:srgbClr val="0000FF"/>
              </a:solidFill>
              <a:latin typeface="Times New Roman" panose="02020603050405020304" pitchFamily="18" charset="0"/>
              <a:ea typeface="+mn-ea"/>
              <a:cs typeface="Times New Roman" panose="02020603050405020304" pitchFamily="18" charset="0"/>
            </a:endParaRPr>
          </a:p>
        </p:txBody>
      </p:sp>
      <p:sp>
        <p:nvSpPr>
          <p:cNvPr id="4" name="Alt Başlık 3"/>
          <p:cNvSpPr>
            <a:spLocks noGrp="1"/>
          </p:cNvSpPr>
          <p:nvPr>
            <p:ph type="subTitle" idx="1"/>
          </p:nvPr>
        </p:nvSpPr>
        <p:spPr>
          <a:xfrm>
            <a:off x="1369368" y="4149080"/>
            <a:ext cx="6400800" cy="2617608"/>
          </a:xfrm>
        </p:spPr>
        <p:txBody>
          <a:bodyPr>
            <a:normAutofit/>
          </a:bodyPr>
          <a:lstStyle/>
          <a:p>
            <a:r>
              <a:rPr lang="tr-TR" dirty="0" smtClean="0">
                <a:solidFill>
                  <a:srgbClr val="FF0000"/>
                </a:solidFill>
                <a:latin typeface="Times New Roman" panose="02020603050405020304" pitchFamily="18" charset="0"/>
                <a:cs typeface="Times New Roman" panose="02020603050405020304" pitchFamily="18" charset="0"/>
              </a:rPr>
              <a:t>Ertuğrul Kahveci</a:t>
            </a:r>
          </a:p>
          <a:p>
            <a:r>
              <a:rPr lang="tr-TR" smtClean="0">
                <a:solidFill>
                  <a:srgbClr val="FF0000"/>
                </a:solidFill>
                <a:latin typeface="Times New Roman" panose="02020603050405020304" pitchFamily="18" charset="0"/>
                <a:cs typeface="Times New Roman" panose="02020603050405020304" pitchFamily="18" charset="0"/>
              </a:rPr>
              <a:t>Uzman</a:t>
            </a:r>
          </a:p>
          <a:p>
            <a:endParaRPr lang="tr-TR" dirty="0" smtClean="0">
              <a:solidFill>
                <a:srgbClr val="FF0000"/>
              </a:solidFill>
              <a:latin typeface="Times New Roman" panose="02020603050405020304" pitchFamily="18" charset="0"/>
              <a:cs typeface="Times New Roman" panose="02020603050405020304" pitchFamily="18" charset="0"/>
            </a:endParaRPr>
          </a:p>
          <a:p>
            <a:r>
              <a:rPr lang="tr-TR" sz="2000" dirty="0" smtClean="0">
                <a:solidFill>
                  <a:srgbClr val="FF0000"/>
                </a:solidFill>
                <a:latin typeface="Times New Roman" panose="02020603050405020304" pitchFamily="18" charset="0"/>
                <a:cs typeface="Times New Roman" panose="02020603050405020304" pitchFamily="18" charset="0"/>
              </a:rPr>
              <a:t>Kasım 2015</a:t>
            </a:r>
          </a:p>
          <a:p>
            <a:r>
              <a:rPr lang="tr-TR" sz="2000" dirty="0" smtClean="0">
                <a:solidFill>
                  <a:srgbClr val="FF0000"/>
                </a:solidFill>
                <a:latin typeface="Times New Roman" panose="02020603050405020304" pitchFamily="18" charset="0"/>
                <a:cs typeface="Times New Roman" panose="02020603050405020304" pitchFamily="18" charset="0"/>
              </a:rPr>
              <a:t>ANTALYA</a:t>
            </a:r>
            <a:endParaRPr lang="tr-TR" sz="2000" dirty="0">
              <a:solidFill>
                <a:srgbClr val="FF0000"/>
              </a:solidFill>
              <a:latin typeface="Times New Roman" panose="02020603050405020304" pitchFamily="18" charset="0"/>
              <a:cs typeface="Times New Roman" panose="02020603050405020304" pitchFamily="18" charset="0"/>
            </a:endParaRPr>
          </a:p>
          <a:p>
            <a:endParaRPr lang="tr-TR" dirty="0">
              <a:solidFill>
                <a:srgbClr val="FF0000"/>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5" name="1 Başlık"/>
          <p:cNvSpPr txBox="1">
            <a:spLocks/>
          </p:cNvSpPr>
          <p:nvPr/>
        </p:nvSpPr>
        <p:spPr bwMode="auto">
          <a:xfrm>
            <a:off x="1115616" y="0"/>
            <a:ext cx="6992043" cy="9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1800" dirty="0">
                <a:solidFill>
                  <a:srgbClr val="0000FF"/>
                </a:solidFill>
                <a:latin typeface="Times New Roman" panose="02020603050405020304" pitchFamily="18" charset="0"/>
                <a:ea typeface="+mn-ea"/>
                <a:cs typeface="Times New Roman" panose="02020603050405020304" pitchFamily="18" charset="0"/>
              </a:rPr>
              <a:t>T.C.</a:t>
            </a:r>
          </a:p>
          <a:p>
            <a:r>
              <a:rPr lang="tr-TR" sz="1800" dirty="0">
                <a:solidFill>
                  <a:srgbClr val="0000FF"/>
                </a:solidFill>
                <a:latin typeface="Times New Roman" panose="02020603050405020304" pitchFamily="18" charset="0"/>
                <a:ea typeface="+mn-ea"/>
                <a:cs typeface="Times New Roman" panose="02020603050405020304" pitchFamily="18" charset="0"/>
              </a:rPr>
              <a:t>ORMAN VE SU İŞLERİ BAKANLIĞI</a:t>
            </a:r>
          </a:p>
          <a:p>
            <a:r>
              <a:rPr lang="tr-TR" sz="1800" dirty="0">
                <a:solidFill>
                  <a:srgbClr val="0000FF"/>
                </a:solidFill>
                <a:latin typeface="Times New Roman" panose="02020603050405020304" pitchFamily="18" charset="0"/>
                <a:ea typeface="+mn-ea"/>
                <a:cs typeface="Times New Roman" panose="02020603050405020304" pitchFamily="18" charset="0"/>
              </a:rPr>
              <a:t>SU YÖNETİMİ GENEL MÜDÜRLÜĞÜ</a:t>
            </a:r>
          </a:p>
        </p:txBody>
      </p:sp>
    </p:spTree>
    <p:extLst>
      <p:ext uri="{BB962C8B-B14F-4D97-AF65-F5344CB8AC3E}">
        <p14:creationId xmlns:p14="http://schemas.microsoft.com/office/powerpoint/2010/main" val="1869294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Başlık"/>
          <p:cNvSpPr>
            <a:spLocks noGrp="1"/>
          </p:cNvSpPr>
          <p:nvPr>
            <p:ph type="title"/>
          </p:nvPr>
        </p:nvSpPr>
        <p:spPr>
          <a:xfrm>
            <a:off x="1187624" y="116632"/>
            <a:ext cx="6920035" cy="792088"/>
          </a:xfrm>
        </p:spPr>
        <p:txBody>
          <a:bodyPr>
            <a:normAutofit/>
          </a:bodyPr>
          <a:lstStyle/>
          <a:p>
            <a:pPr>
              <a:defRPr/>
            </a:pPr>
            <a:r>
              <a:rPr lang="tr-TR" sz="3200" b="1" dirty="0" smtClean="0">
                <a:solidFill>
                  <a:srgbClr val="FF0000"/>
                </a:solidFill>
                <a:latin typeface="Times New Roman" panose="02020603050405020304" pitchFamily="18" charset="0"/>
                <a:cs typeface="Times New Roman" panose="02020603050405020304" pitchFamily="18" charset="0"/>
              </a:rPr>
              <a:t>ÖZEL HÜKÜMLERİN AMACI</a:t>
            </a:r>
            <a:endParaRPr lang="tr-TR" sz="3200" dirty="0">
              <a:latin typeface="Times New Roman" panose="02020603050405020304" pitchFamily="18" charset="0"/>
              <a:cs typeface="Times New Roman" panose="02020603050405020304" pitchFamily="18" charset="0"/>
            </a:endParaRPr>
          </a:p>
        </p:txBody>
      </p:sp>
      <p:pic>
        <p:nvPicPr>
          <p:cNvPr id="5"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idx="1"/>
          </p:nvPr>
        </p:nvSpPr>
        <p:spPr>
          <a:xfrm>
            <a:off x="446276" y="2344944"/>
            <a:ext cx="5742230" cy="1333967"/>
          </a:xfrm>
          <a:solidFill>
            <a:srgbClr val="C0C0C0">
              <a:alpha val="50195"/>
            </a:srgbClr>
          </a:solidFill>
        </p:spPr>
        <p:txBody>
          <a:bodyPr>
            <a:noAutofit/>
          </a:bodyPr>
          <a:lstStyle/>
          <a:p>
            <a:pPr algn="ctr" eaLnBrk="1" hangingPunct="1">
              <a:buFontTx/>
              <a:buNone/>
            </a:pPr>
            <a:r>
              <a:rPr lang="tr-TR" sz="2400" dirty="0" smtClean="0">
                <a:solidFill>
                  <a:srgbClr val="0000FF"/>
                </a:solidFill>
                <a:latin typeface="Times New Roman" panose="02020603050405020304" pitchFamily="18" charset="0"/>
                <a:cs typeface="Times New Roman" panose="02020603050405020304" pitchFamily="18" charset="0"/>
              </a:rPr>
              <a:t>Su Kirliliği Kontrol Yönetmeliği yerine </a:t>
            </a:r>
          </a:p>
          <a:p>
            <a:pPr algn="ctr" eaLnBrk="1" hangingPunct="1">
              <a:buFontTx/>
              <a:buNone/>
            </a:pPr>
            <a:r>
              <a:rPr lang="tr-TR" sz="2400" dirty="0" smtClean="0">
                <a:solidFill>
                  <a:srgbClr val="0000FF"/>
                </a:solidFill>
                <a:latin typeface="Times New Roman" panose="02020603050405020304" pitchFamily="18" charset="0"/>
                <a:cs typeface="Times New Roman" panose="02020603050405020304" pitchFamily="18" charset="0"/>
              </a:rPr>
              <a:t>havzanın fiziki ve teknik özelliklerinin</a:t>
            </a:r>
          </a:p>
          <a:p>
            <a:pPr algn="ctr" eaLnBrk="1" hangingPunct="1">
              <a:buFontTx/>
              <a:buNone/>
            </a:pPr>
            <a:r>
              <a:rPr lang="tr-TR" sz="2400" dirty="0" smtClean="0">
                <a:solidFill>
                  <a:srgbClr val="FF0000"/>
                </a:solidFill>
                <a:latin typeface="Times New Roman" panose="02020603050405020304" pitchFamily="18" charset="0"/>
                <a:cs typeface="Times New Roman" panose="02020603050405020304" pitchFamily="18" charset="0"/>
              </a:rPr>
              <a:t>bilimsel çalışmalar ile değerlendirilmesi </a:t>
            </a:r>
          </a:p>
        </p:txBody>
      </p:sp>
      <p:sp>
        <p:nvSpPr>
          <p:cNvPr id="8" name="Rectangle 3"/>
          <p:cNvSpPr>
            <a:spLocks noChangeArrowheads="1"/>
          </p:cNvSpPr>
          <p:nvPr/>
        </p:nvSpPr>
        <p:spPr bwMode="auto">
          <a:xfrm>
            <a:off x="387671" y="4398991"/>
            <a:ext cx="5904656" cy="2198361"/>
          </a:xfrm>
          <a:prstGeom prst="rect">
            <a:avLst/>
          </a:prstGeom>
          <a:solidFill>
            <a:srgbClr val="C0C0C0">
              <a:alpha val="50195"/>
            </a:srgbClr>
          </a:solidFill>
          <a:ln w="9525">
            <a:noFill/>
            <a:miter lim="800000"/>
            <a:headEnd/>
            <a:tailEnd/>
          </a:ln>
        </p:spPr>
        <p:txBody>
          <a:bodyPr/>
          <a:lstStyle/>
          <a:p>
            <a:pPr marL="0" lvl="1" algn="ctr">
              <a:spcBef>
                <a:spcPct val="20000"/>
              </a:spcBef>
            </a:pPr>
            <a:r>
              <a:rPr lang="tr-TR" sz="2400" dirty="0" smtClean="0">
                <a:solidFill>
                  <a:srgbClr val="0000FF"/>
                </a:solidFill>
                <a:latin typeface="Times New Roman" panose="02020603050405020304" pitchFamily="18" charset="0"/>
                <a:cs typeface="Times New Roman" panose="02020603050405020304" pitchFamily="18" charset="0"/>
              </a:rPr>
              <a:t>Havza özelinde uygulanabilir, anlaşılabilir</a:t>
            </a:r>
          </a:p>
          <a:p>
            <a:pPr marL="0" lvl="1" algn="ctr">
              <a:spcBef>
                <a:spcPct val="20000"/>
              </a:spcBef>
            </a:pPr>
            <a:r>
              <a:rPr lang="tr-TR" sz="2400" dirty="0" smtClean="0">
                <a:solidFill>
                  <a:srgbClr val="0000FF"/>
                </a:solidFill>
                <a:latin typeface="Times New Roman" panose="02020603050405020304" pitchFamily="18" charset="0"/>
                <a:cs typeface="Times New Roman" panose="02020603050405020304" pitchFamily="18" charset="0"/>
              </a:rPr>
              <a:t>Mevcut bilimsel verilerle su kalitesini koruyacak ve iyileştirecek, </a:t>
            </a:r>
          </a:p>
          <a:p>
            <a:pPr marL="0" lvl="1" algn="ctr">
              <a:spcBef>
                <a:spcPct val="20000"/>
              </a:spcBef>
            </a:pPr>
            <a:r>
              <a:rPr lang="tr-TR" sz="2400" dirty="0" smtClean="0">
                <a:solidFill>
                  <a:srgbClr val="FF0000"/>
                </a:solidFill>
                <a:latin typeface="Times New Roman" panose="02020603050405020304" pitchFamily="18" charset="0"/>
                <a:cs typeface="Times New Roman" panose="02020603050405020304" pitchFamily="18" charset="0"/>
              </a:rPr>
              <a:t>En uygun arazi kullanımı</a:t>
            </a:r>
          </a:p>
          <a:p>
            <a:pPr marL="0" lvl="1" algn="ctr">
              <a:spcBef>
                <a:spcPct val="20000"/>
              </a:spcBef>
            </a:pPr>
            <a:r>
              <a:rPr lang="tr-TR" sz="2400" dirty="0" smtClean="0">
                <a:solidFill>
                  <a:srgbClr val="FF0000"/>
                </a:solidFill>
                <a:latin typeface="Times New Roman" panose="02020603050405020304" pitchFamily="18" charset="0"/>
                <a:cs typeface="Times New Roman" panose="02020603050405020304" pitchFamily="18" charset="0"/>
              </a:rPr>
              <a:t>Havza Koruma Uygulama Programı</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523822" y="1263856"/>
            <a:ext cx="5632354" cy="504825"/>
          </a:xfrm>
          <a:prstGeom prst="rect">
            <a:avLst/>
          </a:prstGeom>
          <a:solidFill>
            <a:srgbClr val="C0C0C0">
              <a:alpha val="50195"/>
            </a:srgbClr>
          </a:solidFill>
          <a:ln w="9525">
            <a:noFill/>
            <a:miter lim="800000"/>
            <a:headEnd/>
            <a:tailEnd/>
          </a:ln>
        </p:spPr>
        <p:txBody>
          <a:bodyPr/>
          <a:lstStyle/>
          <a:p>
            <a:pPr marL="342900" indent="-342900" algn="ctr">
              <a:lnSpc>
                <a:spcPct val="90000"/>
              </a:lnSpc>
              <a:spcBef>
                <a:spcPct val="20000"/>
              </a:spcBef>
            </a:pPr>
            <a:r>
              <a:rPr lang="tr-TR" sz="2400" dirty="0">
                <a:solidFill>
                  <a:srgbClr val="0000FF"/>
                </a:solidFill>
                <a:latin typeface="Times New Roman" panose="02020603050405020304" pitchFamily="18" charset="0"/>
                <a:cs typeface="Times New Roman" panose="02020603050405020304" pitchFamily="18" charset="0"/>
              </a:rPr>
              <a:t>Özel Hüküm </a:t>
            </a:r>
            <a:r>
              <a:rPr lang="tr-TR" sz="2400" dirty="0" smtClean="0">
                <a:solidFill>
                  <a:srgbClr val="0000FF"/>
                </a:solidFill>
                <a:latin typeface="Times New Roman" panose="02020603050405020304" pitchFamily="18" charset="0"/>
                <a:cs typeface="Times New Roman" panose="02020603050405020304" pitchFamily="18" charset="0"/>
              </a:rPr>
              <a:t>Belirleme Çalışması</a:t>
            </a:r>
            <a:endParaRPr lang="tr-TR" sz="2400" dirty="0">
              <a:solidFill>
                <a:srgbClr val="0000FF"/>
              </a:solidFill>
              <a:latin typeface="Times New Roman" panose="02020603050405020304" pitchFamily="18" charset="0"/>
              <a:cs typeface="Times New Roman" panose="02020603050405020304" pitchFamily="18" charset="0"/>
            </a:endParaRPr>
          </a:p>
        </p:txBody>
      </p:sp>
      <p:sp>
        <p:nvSpPr>
          <p:cNvPr id="10" name="AutoShape 7"/>
          <p:cNvSpPr>
            <a:spLocks noChangeArrowheads="1"/>
          </p:cNvSpPr>
          <p:nvPr/>
        </p:nvSpPr>
        <p:spPr bwMode="auto">
          <a:xfrm>
            <a:off x="2267743" y="1768681"/>
            <a:ext cx="2016225" cy="576263"/>
          </a:xfrm>
          <a:prstGeom prst="downArrow">
            <a:avLst>
              <a:gd name="adj1" fmla="val 50000"/>
              <a:gd name="adj2" fmla="val 25000"/>
            </a:avLst>
          </a:prstGeom>
          <a:solidFill>
            <a:schemeClr val="accent1"/>
          </a:solidFill>
          <a:ln w="31750">
            <a:solidFill>
              <a:schemeClr val="tx1"/>
            </a:solidFill>
            <a:miter lim="800000"/>
            <a:headEnd/>
            <a:tailEnd/>
          </a:ln>
        </p:spPr>
        <p:txBody>
          <a:bodyPr wrap="none" anchor="ctr"/>
          <a:lstStyle/>
          <a:p>
            <a:endParaRPr lang="tr-TR">
              <a:latin typeface="Arial" panose="020B0604020202020204" pitchFamily="34" charset="0"/>
              <a:cs typeface="Arial" panose="020B0604020202020204" pitchFamily="34" charset="0"/>
            </a:endParaRPr>
          </a:p>
        </p:txBody>
      </p:sp>
      <p:sp>
        <p:nvSpPr>
          <p:cNvPr id="11" name="AutoShape 8"/>
          <p:cNvSpPr>
            <a:spLocks noChangeArrowheads="1"/>
          </p:cNvSpPr>
          <p:nvPr/>
        </p:nvSpPr>
        <p:spPr bwMode="auto">
          <a:xfrm>
            <a:off x="2237271" y="3715175"/>
            <a:ext cx="2160240" cy="648196"/>
          </a:xfrm>
          <a:prstGeom prst="downArrow">
            <a:avLst>
              <a:gd name="adj1" fmla="val 50000"/>
              <a:gd name="adj2" fmla="val 25000"/>
            </a:avLst>
          </a:prstGeom>
          <a:solidFill>
            <a:schemeClr val="accent1"/>
          </a:solidFill>
          <a:ln w="31750">
            <a:solidFill>
              <a:schemeClr val="tx1"/>
            </a:solidFill>
            <a:miter lim="800000"/>
            <a:headEnd/>
            <a:tailEnd/>
          </a:ln>
        </p:spPr>
        <p:txBody>
          <a:bodyPr wrap="none" anchor="ctr"/>
          <a:lstStyle/>
          <a:p>
            <a:endParaRPr lang="tr-TR">
              <a:latin typeface="Arial" panose="020B0604020202020204" pitchFamily="34" charset="0"/>
              <a:cs typeface="Arial" panose="020B0604020202020204" pitchFamily="34" charset="0"/>
            </a:endParaRPr>
          </a:p>
        </p:txBody>
      </p:sp>
      <p:sp>
        <p:nvSpPr>
          <p:cNvPr id="12" name="AutoShape 9"/>
          <p:cNvSpPr>
            <a:spLocks noChangeArrowheads="1"/>
          </p:cNvSpPr>
          <p:nvPr/>
        </p:nvSpPr>
        <p:spPr bwMode="auto">
          <a:xfrm rot="10800000">
            <a:off x="6516688" y="1412875"/>
            <a:ext cx="2087562" cy="4752975"/>
          </a:xfrm>
          <a:prstGeom prst="rightArrow">
            <a:avLst>
              <a:gd name="adj1" fmla="val 50000"/>
              <a:gd name="adj2" fmla="val 25000"/>
            </a:avLst>
          </a:prstGeom>
          <a:solidFill>
            <a:srgbClr val="FF0000"/>
          </a:solidFill>
          <a:ln w="9525">
            <a:solidFill>
              <a:schemeClr val="tx1"/>
            </a:solidFill>
            <a:miter lim="800000"/>
            <a:headEnd/>
            <a:tailEnd/>
          </a:ln>
        </p:spPr>
        <p:txBody>
          <a:bodyPr rot="10800000"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tr-TR" altLang="tr-TR" dirty="0">
                <a:solidFill>
                  <a:schemeClr val="bg1"/>
                </a:solidFill>
                <a:latin typeface="Times New Roman" panose="02020603050405020304" pitchFamily="18" charset="0"/>
              </a:rPr>
              <a:t>Koruma ve </a:t>
            </a:r>
          </a:p>
          <a:p>
            <a:pPr algn="ctr" eaLnBrk="1" hangingPunct="1"/>
            <a:r>
              <a:rPr lang="tr-TR" altLang="tr-TR" dirty="0">
                <a:solidFill>
                  <a:schemeClr val="bg1"/>
                </a:solidFill>
                <a:latin typeface="Times New Roman" panose="02020603050405020304" pitchFamily="18" charset="0"/>
              </a:rPr>
              <a:t>Kullanma</a:t>
            </a:r>
          </a:p>
          <a:p>
            <a:pPr algn="ctr" eaLnBrk="1" hangingPunct="1"/>
            <a:r>
              <a:rPr lang="tr-TR" altLang="tr-TR" dirty="0">
                <a:solidFill>
                  <a:schemeClr val="bg1"/>
                </a:solidFill>
                <a:latin typeface="Times New Roman" panose="02020603050405020304" pitchFamily="18" charset="0"/>
              </a:rPr>
              <a:t> Dengesi</a:t>
            </a: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10</a:t>
            </a:fld>
            <a:endParaRPr lang="tr-TR"/>
          </a:p>
        </p:txBody>
      </p:sp>
    </p:spTree>
    <p:extLst>
      <p:ext uri="{BB962C8B-B14F-4D97-AF65-F5344CB8AC3E}">
        <p14:creationId xmlns:p14="http://schemas.microsoft.com/office/powerpoint/2010/main" val="4253963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980728"/>
          </a:xfrm>
        </p:spPr>
        <p:txBody>
          <a:bodyPr>
            <a:normAutofit/>
          </a:bodyPr>
          <a:lstStyle/>
          <a:p>
            <a:pPr>
              <a:defRPr/>
            </a:pPr>
            <a:r>
              <a:rPr lang="tr-TR" sz="3200" b="1" dirty="0" smtClean="0">
                <a:solidFill>
                  <a:srgbClr val="FF0000"/>
                </a:solidFill>
                <a:latin typeface="Times New Roman" pitchFamily="18" charset="0"/>
                <a:cs typeface="Times New Roman" pitchFamily="18" charset="0"/>
              </a:rPr>
              <a:t>NEDEN</a:t>
            </a:r>
            <a:r>
              <a:rPr lang="tr-TR" sz="3200" dirty="0" smtClean="0">
                <a:solidFill>
                  <a:srgbClr val="FF0000"/>
                </a:solidFill>
                <a:latin typeface="Times New Roman" pitchFamily="18" charset="0"/>
                <a:cs typeface="Times New Roman" pitchFamily="18" charset="0"/>
              </a:rPr>
              <a:t> </a:t>
            </a:r>
            <a:r>
              <a:rPr lang="tr-TR" sz="3200" b="1" dirty="0" smtClean="0">
                <a:solidFill>
                  <a:srgbClr val="FF0000"/>
                </a:solidFill>
                <a:latin typeface="Times New Roman" pitchFamily="18" charset="0"/>
                <a:cs typeface="Times New Roman" pitchFamily="18" charset="0"/>
              </a:rPr>
              <a:t>İHTİYAÇ VAR?</a:t>
            </a:r>
            <a:endParaRPr lang="tr-TR" sz="3200" dirty="0">
              <a:latin typeface="Times New Roman" pitchFamily="18" charset="0"/>
              <a:cs typeface="Times New Roman" pitchFamily="18" charset="0"/>
            </a:endParaRPr>
          </a:p>
        </p:txBody>
      </p:sp>
      <p:sp>
        <p:nvSpPr>
          <p:cNvPr id="15363" name="İçerik Yer Tutucusu 2"/>
          <p:cNvSpPr>
            <a:spLocks noGrp="1"/>
          </p:cNvSpPr>
          <p:nvPr>
            <p:ph idx="1"/>
          </p:nvPr>
        </p:nvSpPr>
        <p:spPr>
          <a:xfrm>
            <a:off x="395288" y="1664569"/>
            <a:ext cx="8507412" cy="3528863"/>
          </a:xfrm>
        </p:spPr>
        <p:txBody>
          <a:bodyPr>
            <a:normAutofit/>
          </a:bodyPr>
          <a:lstStyle/>
          <a:p>
            <a:pPr algn="just"/>
            <a:r>
              <a:rPr lang="tr-TR" sz="2800" dirty="0" smtClean="0">
                <a:solidFill>
                  <a:srgbClr val="0000FF"/>
                </a:solidFill>
                <a:latin typeface="Times New Roman" panose="02020603050405020304" pitchFamily="18" charset="0"/>
                <a:cs typeface="Times New Roman" panose="02020603050405020304" pitchFamily="18" charset="0"/>
              </a:rPr>
              <a:t>Su Kirliliği Kontrol Yönetmeliği 16-20. Maddelerinde yer alan tedbirler, Türkiye’deki bütün içme ve kullanma suyu havzaları için ortak hazırlanmıştır.</a:t>
            </a:r>
          </a:p>
          <a:p>
            <a:pPr algn="just"/>
            <a:endParaRPr lang="tr-TR" sz="2800" dirty="0" smtClean="0">
              <a:solidFill>
                <a:srgbClr val="0000FF"/>
              </a:solidFill>
              <a:latin typeface="Times New Roman" panose="02020603050405020304" pitchFamily="18" charset="0"/>
              <a:cs typeface="Times New Roman" panose="02020603050405020304" pitchFamily="18" charset="0"/>
            </a:endParaRPr>
          </a:p>
          <a:p>
            <a:pPr algn="just"/>
            <a:r>
              <a:rPr lang="tr-TR" sz="2800" dirty="0" smtClean="0">
                <a:solidFill>
                  <a:srgbClr val="0000FF"/>
                </a:solidFill>
                <a:latin typeface="Times New Roman" panose="02020603050405020304" pitchFamily="18" charset="0"/>
                <a:cs typeface="Times New Roman" panose="02020603050405020304" pitchFamily="18" charset="0"/>
              </a:rPr>
              <a:t>Türkiye’de her bir havza, su miktarı ve su kalitesi açısından çok farklılıklar gösterdiği için aynı hükümleri farklı havzalarda uygulamak mümkün olmamaktadır. </a:t>
            </a:r>
          </a:p>
        </p:txBody>
      </p:sp>
      <p:pic>
        <p:nvPicPr>
          <p:cNvPr id="4" name="Picture 3" descr="\\Sygmbgcan\hypd\RESİMLER VE LOGOLAR\Logolar\Genel Müdürlük(şeffa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B1DEFA8C-F947-479F-BE07-76B6B3F80BF1}"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115616" y="0"/>
            <a:ext cx="7056784" cy="980728"/>
          </a:xfrm>
        </p:spPr>
        <p:txBody>
          <a:bodyPr/>
          <a:lstStyle/>
          <a:p>
            <a:r>
              <a:rPr lang="tr-TR" sz="3200" b="1" dirty="0" smtClean="0">
                <a:solidFill>
                  <a:srgbClr val="FF0000"/>
                </a:solidFill>
                <a:latin typeface="Times New Roman" pitchFamily="18" charset="0"/>
                <a:cs typeface="Times New Roman" pitchFamily="18" charset="0"/>
              </a:rPr>
              <a:t>NERELERDE YAPILIR?</a:t>
            </a:r>
            <a:endParaRPr lang="tr-TR" sz="3200" b="1" dirty="0">
              <a:solidFill>
                <a:srgbClr val="FF0000"/>
              </a:solidFill>
              <a:latin typeface="Times New Roman" pitchFamily="18" charset="0"/>
              <a:cs typeface="Times New Roman" pitchFamily="18" charset="0"/>
            </a:endParaRPr>
          </a:p>
        </p:txBody>
      </p:sp>
      <p:sp>
        <p:nvSpPr>
          <p:cNvPr id="138243" name="Rectangle 3"/>
          <p:cNvSpPr>
            <a:spLocks noGrp="1" noChangeArrowheads="1"/>
          </p:cNvSpPr>
          <p:nvPr>
            <p:ph idx="1"/>
          </p:nvPr>
        </p:nvSpPr>
        <p:spPr>
          <a:xfrm>
            <a:off x="251520" y="1664804"/>
            <a:ext cx="8640960" cy="3528392"/>
          </a:xfrm>
        </p:spPr>
        <p:txBody>
          <a:bodyPr/>
          <a:lstStyle/>
          <a:p>
            <a:pPr algn="just">
              <a:lnSpc>
                <a:spcPct val="90000"/>
              </a:lnSpc>
            </a:pPr>
            <a:r>
              <a:rPr lang="tr-TR" sz="2800" dirty="0">
                <a:solidFill>
                  <a:srgbClr val="0000FF"/>
                </a:solidFill>
                <a:latin typeface="Times New Roman" panose="02020603050405020304" pitchFamily="18" charset="0"/>
                <a:cs typeface="Times New Roman" panose="02020603050405020304" pitchFamily="18" charset="0"/>
              </a:rPr>
              <a:t>Özel</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smtClean="0">
                <a:solidFill>
                  <a:srgbClr val="0000FF"/>
                </a:solidFill>
                <a:latin typeface="Times New Roman" panose="02020603050405020304" pitchFamily="18" charset="0"/>
                <a:cs typeface="Times New Roman" panose="02020603050405020304" pitchFamily="18" charset="0"/>
              </a:rPr>
              <a:t>hüküm belirleme çalışmasının </a:t>
            </a:r>
            <a:r>
              <a:rPr lang="tr-TR" sz="2800" dirty="0">
                <a:solidFill>
                  <a:srgbClr val="0000FF"/>
                </a:solidFill>
                <a:latin typeface="Times New Roman" panose="02020603050405020304" pitchFamily="18" charset="0"/>
                <a:cs typeface="Times New Roman" panose="02020603050405020304" pitchFamily="18" charset="0"/>
              </a:rPr>
              <a:t>içme ve kullanma suyu temin maksadıyla kullanılan veya kullanılması planlanan </a:t>
            </a:r>
            <a:r>
              <a:rPr lang="tr-TR" sz="2800" dirty="0">
                <a:solidFill>
                  <a:srgbClr val="FF0000"/>
                </a:solidFill>
                <a:latin typeface="Times New Roman" panose="02020603050405020304" pitchFamily="18" charset="0"/>
                <a:cs typeface="Times New Roman" panose="02020603050405020304" pitchFamily="18" charset="0"/>
              </a:rPr>
              <a:t>tüm </a:t>
            </a:r>
            <a:r>
              <a:rPr lang="tr-TR" sz="2800" dirty="0" smtClean="0">
                <a:solidFill>
                  <a:srgbClr val="FF0000"/>
                </a:solidFill>
                <a:latin typeface="Times New Roman" panose="02020603050405020304" pitchFamily="18" charset="0"/>
                <a:cs typeface="Times New Roman" panose="02020603050405020304" pitchFamily="18" charset="0"/>
              </a:rPr>
              <a:t>yerüstü </a:t>
            </a:r>
            <a:r>
              <a:rPr lang="tr-TR" sz="2800" dirty="0">
                <a:solidFill>
                  <a:srgbClr val="FF0000"/>
                </a:solidFill>
                <a:latin typeface="Times New Roman" panose="02020603050405020304" pitchFamily="18" charset="0"/>
                <a:cs typeface="Times New Roman" panose="02020603050405020304" pitchFamily="18" charset="0"/>
              </a:rPr>
              <a:t>su kaynaklarının havzasında </a:t>
            </a:r>
            <a:r>
              <a:rPr lang="tr-TR" sz="2800" dirty="0">
                <a:solidFill>
                  <a:srgbClr val="0000FF"/>
                </a:solidFill>
                <a:latin typeface="Times New Roman" panose="02020603050405020304" pitchFamily="18" charset="0"/>
                <a:cs typeface="Times New Roman" panose="02020603050405020304" pitchFamily="18" charset="0"/>
              </a:rPr>
              <a:t>yapılması gerekmektedir. </a:t>
            </a:r>
          </a:p>
          <a:p>
            <a:pPr algn="just">
              <a:lnSpc>
                <a:spcPct val="90000"/>
              </a:lnSpc>
            </a:pPr>
            <a:endParaRPr lang="tr-TR" sz="2800" dirty="0">
              <a:solidFill>
                <a:srgbClr val="0000FF"/>
              </a:solidFill>
              <a:latin typeface="Times New Roman" panose="02020603050405020304" pitchFamily="18" charset="0"/>
              <a:cs typeface="Times New Roman" panose="02020603050405020304" pitchFamily="18" charset="0"/>
            </a:endParaRPr>
          </a:p>
          <a:p>
            <a:pPr algn="just">
              <a:lnSpc>
                <a:spcPct val="90000"/>
              </a:lnSpc>
            </a:pPr>
            <a:r>
              <a:rPr lang="tr-TR" sz="2800" dirty="0">
                <a:solidFill>
                  <a:srgbClr val="0000FF"/>
                </a:solidFill>
                <a:latin typeface="Times New Roman" panose="02020603050405020304" pitchFamily="18" charset="0"/>
                <a:cs typeface="Times New Roman" panose="02020603050405020304" pitchFamily="18" charset="0"/>
              </a:rPr>
              <a:t>Ancak </a:t>
            </a:r>
            <a:r>
              <a:rPr lang="tr-TR" sz="2800" dirty="0" smtClean="0">
                <a:solidFill>
                  <a:srgbClr val="0000FF"/>
                </a:solidFill>
                <a:latin typeface="Times New Roman" panose="02020603050405020304" pitchFamily="18" charset="0"/>
                <a:cs typeface="Times New Roman" panose="02020603050405020304" pitchFamily="18" charset="0"/>
              </a:rPr>
              <a:t>mevzuatlarda </a:t>
            </a:r>
            <a:r>
              <a:rPr lang="tr-TR" sz="2800" dirty="0">
                <a:solidFill>
                  <a:srgbClr val="0000FF"/>
                </a:solidFill>
                <a:latin typeface="Times New Roman" panose="02020603050405020304" pitchFamily="18" charset="0"/>
                <a:cs typeface="Times New Roman" panose="02020603050405020304" pitchFamily="18" charset="0"/>
              </a:rPr>
              <a:t>yer alan hükümler uygulandığı halde </a:t>
            </a:r>
            <a:r>
              <a:rPr lang="tr-TR" sz="2800" dirty="0">
                <a:solidFill>
                  <a:srgbClr val="FF0000"/>
                </a:solidFill>
                <a:latin typeface="Times New Roman" panose="02020603050405020304" pitchFamily="18" charset="0"/>
                <a:cs typeface="Times New Roman" panose="02020603050405020304" pitchFamily="18" charset="0"/>
              </a:rPr>
              <a:t>su kalitesinin olumsuz yönde değiştiği havzalarda </a:t>
            </a:r>
            <a:r>
              <a:rPr lang="tr-TR" sz="2800" i="1" dirty="0" smtClean="0">
                <a:solidFill>
                  <a:srgbClr val="0000FF"/>
                </a:solidFill>
                <a:latin typeface="Times New Roman" panose="02020603050405020304" pitchFamily="18" charset="0"/>
                <a:cs typeface="Times New Roman" panose="02020603050405020304" pitchFamily="18" charset="0"/>
              </a:rPr>
              <a:t>öncelikli olarak </a:t>
            </a:r>
            <a:r>
              <a:rPr lang="tr-TR" sz="2800" dirty="0">
                <a:solidFill>
                  <a:srgbClr val="0000FF"/>
                </a:solidFill>
                <a:latin typeface="Times New Roman" panose="02020603050405020304" pitchFamily="18" charset="0"/>
                <a:cs typeface="Times New Roman" panose="02020603050405020304" pitchFamily="18" charset="0"/>
              </a:rPr>
              <a:t>yapılmaktadır.</a:t>
            </a:r>
          </a:p>
        </p:txBody>
      </p:sp>
      <p:pic>
        <p:nvPicPr>
          <p:cNvPr id="4"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B1DEFA8C-F947-479F-BE07-76B6B3F80BF1}"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187624" y="0"/>
            <a:ext cx="6920035" cy="980728"/>
          </a:xfrm>
        </p:spPr>
        <p:txBody>
          <a:bodyPr/>
          <a:lstStyle/>
          <a:p>
            <a:r>
              <a:rPr lang="tr-TR" sz="3200" b="1" dirty="0" smtClean="0">
                <a:solidFill>
                  <a:srgbClr val="FF0000"/>
                </a:solidFill>
                <a:latin typeface="Times New Roman" pitchFamily="18" charset="0"/>
                <a:cs typeface="Times New Roman" pitchFamily="18" charset="0"/>
              </a:rPr>
              <a:t>KİMLER TARAFINDAN YAPILIR/YAPTIRILIR?</a:t>
            </a:r>
            <a:endParaRPr lang="tr-TR" sz="3200" b="1" dirty="0">
              <a:solidFill>
                <a:srgbClr val="FF0000"/>
              </a:solidFill>
              <a:latin typeface="Times New Roman" pitchFamily="18" charset="0"/>
              <a:cs typeface="Times New Roman" pitchFamily="18" charset="0"/>
            </a:endParaRPr>
          </a:p>
        </p:txBody>
      </p:sp>
      <p:sp>
        <p:nvSpPr>
          <p:cNvPr id="139267" name="Rectangle 3"/>
          <p:cNvSpPr>
            <a:spLocks noGrp="1" noChangeArrowheads="1"/>
          </p:cNvSpPr>
          <p:nvPr>
            <p:ph idx="1"/>
          </p:nvPr>
        </p:nvSpPr>
        <p:spPr>
          <a:xfrm>
            <a:off x="323528" y="1807096"/>
            <a:ext cx="8424936" cy="3243808"/>
          </a:xfrm>
        </p:spPr>
        <p:txBody>
          <a:bodyPr/>
          <a:lstStyle/>
          <a:p>
            <a:pPr algn="just"/>
            <a:r>
              <a:rPr lang="tr-TR" sz="2800" dirty="0">
                <a:solidFill>
                  <a:srgbClr val="0000FF"/>
                </a:solidFill>
                <a:latin typeface="Times New Roman" panose="02020603050405020304" pitchFamily="18" charset="0"/>
                <a:cs typeface="Times New Roman" panose="02020603050405020304" pitchFamily="18" charset="0"/>
              </a:rPr>
              <a:t>Özel hükümler, </a:t>
            </a:r>
            <a:r>
              <a:rPr lang="tr-TR" sz="2800" dirty="0" smtClean="0">
                <a:solidFill>
                  <a:srgbClr val="FF0000"/>
                </a:solidFill>
                <a:latin typeface="Times New Roman" panose="02020603050405020304" pitchFamily="18" charset="0"/>
                <a:cs typeface="Times New Roman" panose="02020603050405020304" pitchFamily="18" charset="0"/>
              </a:rPr>
              <a:t>Bakanlıkça</a:t>
            </a:r>
            <a:r>
              <a:rPr lang="tr-TR" sz="2800" dirty="0" smtClean="0">
                <a:solidFill>
                  <a:srgbClr val="0000FF"/>
                </a:solidFill>
                <a:latin typeface="Times New Roman" panose="02020603050405020304" pitchFamily="18" charset="0"/>
                <a:cs typeface="Times New Roman" panose="02020603050405020304" pitchFamily="18" charset="0"/>
              </a:rPr>
              <a:t> </a:t>
            </a:r>
            <a:r>
              <a:rPr lang="tr-TR" sz="2800" dirty="0">
                <a:solidFill>
                  <a:srgbClr val="0000FF"/>
                </a:solidFill>
                <a:latin typeface="Times New Roman" panose="02020603050405020304" pitchFamily="18" charset="0"/>
                <a:cs typeface="Times New Roman" panose="02020603050405020304" pitchFamily="18" charset="0"/>
              </a:rPr>
              <a:t>veya Bakanlıkla koordineli olarak </a:t>
            </a:r>
            <a:r>
              <a:rPr lang="tr-TR" sz="2800" dirty="0">
                <a:solidFill>
                  <a:srgbClr val="FF0000"/>
                </a:solidFill>
                <a:latin typeface="Times New Roman" panose="02020603050405020304" pitchFamily="18" charset="0"/>
                <a:cs typeface="Times New Roman" panose="02020603050405020304" pitchFamily="18" charset="0"/>
              </a:rPr>
              <a:t>Valiliklerce</a:t>
            </a:r>
            <a:r>
              <a:rPr lang="tr-TR" sz="2800" dirty="0">
                <a:solidFill>
                  <a:srgbClr val="0000FF"/>
                </a:solidFill>
                <a:latin typeface="Times New Roman" panose="02020603050405020304" pitchFamily="18" charset="0"/>
                <a:cs typeface="Times New Roman" panose="02020603050405020304" pitchFamily="18" charset="0"/>
              </a:rPr>
              <a:t>, Büyükşehir Belediyeleri’ne içme ve kullanma suyu temin edilen havzalarda </a:t>
            </a:r>
            <a:r>
              <a:rPr lang="tr-TR" sz="2800" dirty="0">
                <a:solidFill>
                  <a:srgbClr val="FF0000"/>
                </a:solidFill>
                <a:latin typeface="Times New Roman" panose="02020603050405020304" pitchFamily="18" charset="0"/>
                <a:cs typeface="Times New Roman" panose="02020603050405020304" pitchFamily="18" charset="0"/>
              </a:rPr>
              <a:t>Bakanlıkça</a:t>
            </a:r>
            <a:r>
              <a:rPr lang="tr-TR" sz="2800" dirty="0">
                <a:solidFill>
                  <a:srgbClr val="0000FF"/>
                </a:solidFill>
                <a:latin typeface="Times New Roman" panose="02020603050405020304" pitchFamily="18" charset="0"/>
                <a:cs typeface="Times New Roman" panose="02020603050405020304" pitchFamily="18" charset="0"/>
              </a:rPr>
              <a:t> veya Bakanlığın koordinasyonunda Büyükşehir Belediyesi </a:t>
            </a:r>
            <a:r>
              <a:rPr lang="tr-TR" sz="2800" dirty="0">
                <a:solidFill>
                  <a:srgbClr val="FF0000"/>
                </a:solidFill>
                <a:latin typeface="Times New Roman" panose="02020603050405020304" pitchFamily="18" charset="0"/>
                <a:cs typeface="Times New Roman" panose="02020603050405020304" pitchFamily="18" charset="0"/>
              </a:rPr>
              <a:t>Su ve Kanalizasyon İdaresi Genel Müdürlükleri’nce </a:t>
            </a:r>
            <a:r>
              <a:rPr lang="tr-TR" sz="2800" dirty="0">
                <a:solidFill>
                  <a:srgbClr val="0000FF"/>
                </a:solidFill>
                <a:latin typeface="Times New Roman" panose="02020603050405020304" pitchFamily="18" charset="0"/>
                <a:cs typeface="Times New Roman" panose="02020603050405020304" pitchFamily="18" charset="0"/>
              </a:rPr>
              <a:t>yapılır/yaptırılır. </a:t>
            </a:r>
          </a:p>
        </p:txBody>
      </p:sp>
      <p:pic>
        <p:nvPicPr>
          <p:cNvPr id="4"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B1DEFA8C-F947-479F-BE07-76B6B3F80BF1}"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27"/>
          <p:cNvSpPr/>
          <p:nvPr/>
        </p:nvSpPr>
        <p:spPr bwMode="auto">
          <a:xfrm>
            <a:off x="755650" y="3517900"/>
            <a:ext cx="61913" cy="36513"/>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spAutoFit/>
          </a:bodyPr>
          <a:lstStyle/>
          <a:p>
            <a:pPr algn="ctr" eaLnBrk="0" hangingPunct="0">
              <a:defRPr/>
            </a:pPr>
            <a:endParaRPr lang="tr-TR">
              <a:latin typeface="Arial" charset="0"/>
            </a:endParaRPr>
          </a:p>
        </p:txBody>
      </p:sp>
      <p:sp>
        <p:nvSpPr>
          <p:cNvPr id="18451" name="31 Metin kutusu"/>
          <p:cNvSpPr txBox="1">
            <a:spLocks noChangeArrowheads="1"/>
          </p:cNvSpPr>
          <p:nvPr/>
        </p:nvSpPr>
        <p:spPr bwMode="auto">
          <a:xfrm>
            <a:off x="1187625" y="44624"/>
            <a:ext cx="6945188" cy="954107"/>
          </a:xfrm>
          <a:prstGeom prst="rect">
            <a:avLst/>
          </a:prstGeom>
          <a:noFill/>
          <a:ln w="9525">
            <a:noFill/>
            <a:miter lim="800000"/>
            <a:headEnd/>
            <a:tailEnd/>
          </a:ln>
        </p:spPr>
        <p:txBody>
          <a:bodyPr wrap="square">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ÖZEL HÜKÜM </a:t>
            </a:r>
            <a:r>
              <a:rPr lang="tr-TR" sz="2800" b="1" dirty="0" smtClean="0">
                <a:solidFill>
                  <a:srgbClr val="FF0000"/>
                </a:solidFill>
                <a:latin typeface="Times New Roman" panose="02020603050405020304" pitchFamily="18" charset="0"/>
                <a:cs typeface="Times New Roman" panose="02020603050405020304" pitchFamily="18" charset="0"/>
              </a:rPr>
              <a:t>BELİRLEME ÇALIŞMASININ </a:t>
            </a:r>
            <a:r>
              <a:rPr lang="tr-TR" sz="2800" b="1" dirty="0">
                <a:solidFill>
                  <a:srgbClr val="FF0000"/>
                </a:solidFill>
                <a:latin typeface="Times New Roman" panose="02020603050405020304" pitchFamily="18" charset="0"/>
                <a:cs typeface="Times New Roman" panose="02020603050405020304" pitchFamily="18" charset="0"/>
              </a:rPr>
              <a:t>AŞAMALARI</a:t>
            </a:r>
          </a:p>
        </p:txBody>
      </p:sp>
      <p:pic>
        <p:nvPicPr>
          <p:cNvPr id="28"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7 Diyagram"/>
          <p:cNvGraphicFramePr/>
          <p:nvPr>
            <p:extLst>
              <p:ext uri="{D42A27DB-BD31-4B8C-83A1-F6EECF244321}">
                <p14:modId xmlns:p14="http://schemas.microsoft.com/office/powerpoint/2010/main" val="1611519661"/>
              </p:ext>
            </p:extLst>
          </p:nvPr>
        </p:nvGraphicFramePr>
        <p:xfrm>
          <a:off x="179512" y="1124744"/>
          <a:ext cx="885698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p:txBody>
          <a:bodyPr/>
          <a:lstStyle/>
          <a:p>
            <a:fld id="{B1DEFA8C-F947-479F-BE07-76B6B3F80BF1}" type="slidenum">
              <a:rPr lang="tr-TR" smtClean="0"/>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5286"/>
            <a:ext cx="8229600" cy="1143000"/>
          </a:xfrm>
        </p:spPr>
        <p:txBody>
          <a:bodyPr/>
          <a:lstStyle/>
          <a:p>
            <a:r>
              <a:rPr lang="tr-TR" sz="2800" b="1" dirty="0" smtClean="0">
                <a:solidFill>
                  <a:srgbClr val="FF0000"/>
                </a:solidFill>
                <a:latin typeface="Times New Roman" panose="02020603050405020304" pitchFamily="18" charset="0"/>
                <a:cs typeface="Times New Roman" panose="02020603050405020304" pitchFamily="18" charset="0"/>
              </a:rPr>
              <a:t>MODELLEME VE RAPORLAMA İÇİN GEREKEN VERİLER</a:t>
            </a:r>
            <a:endParaRPr lang="tr-TR" sz="28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268760"/>
            <a:ext cx="8229600" cy="4896544"/>
          </a:xfrm>
        </p:spPr>
        <p:txBody>
          <a:bodyPr/>
          <a:lstStyle/>
          <a:p>
            <a:r>
              <a:rPr lang="tr-TR" sz="2000" b="1" dirty="0" smtClean="0">
                <a:solidFill>
                  <a:srgbClr val="FF0000"/>
                </a:solidFill>
                <a:latin typeface="Times New Roman" panose="02020603050405020304" pitchFamily="18" charset="0"/>
                <a:cs typeface="Times New Roman" panose="02020603050405020304" pitchFamily="18" charset="0"/>
              </a:rPr>
              <a:t>Havzanın Konumu ve Sınırları</a:t>
            </a:r>
          </a:p>
          <a:p>
            <a:r>
              <a:rPr lang="tr-TR" sz="2000" dirty="0" smtClean="0">
                <a:solidFill>
                  <a:srgbClr val="0000FF"/>
                </a:solidFill>
                <a:latin typeface="Times New Roman" panose="02020603050405020304" pitchFamily="18" charset="0"/>
                <a:cs typeface="Times New Roman" panose="02020603050405020304" pitchFamily="18" charset="0"/>
              </a:rPr>
              <a:t>a-Havza sınırları (sınır koordinatlarının verilmesi), idari sınırlar, yerleşimler, maksimum su kotuna göre rezervuar alanı sınırları, rezervuarı besleyen önemli dereler vb. alanların harita üzerinde gösterilmesi, (1/25 000 ölçekli </a:t>
            </a:r>
            <a:r>
              <a:rPr lang="tr-TR" sz="2000" dirty="0" err="1" smtClean="0">
                <a:solidFill>
                  <a:srgbClr val="0000FF"/>
                </a:solidFill>
                <a:latin typeface="Times New Roman" panose="02020603050405020304" pitchFamily="18" charset="0"/>
                <a:cs typeface="Times New Roman" panose="02020603050405020304" pitchFamily="18" charset="0"/>
              </a:rPr>
              <a:t>Topoğrafik</a:t>
            </a:r>
            <a:r>
              <a:rPr lang="tr-TR" sz="2000" dirty="0" smtClean="0">
                <a:solidFill>
                  <a:srgbClr val="0000FF"/>
                </a:solidFill>
                <a:latin typeface="Times New Roman" panose="02020603050405020304" pitchFamily="18" charset="0"/>
                <a:cs typeface="Times New Roman" panose="02020603050405020304" pitchFamily="18" charset="0"/>
              </a:rPr>
              <a:t> harita)</a:t>
            </a:r>
          </a:p>
          <a:p>
            <a:r>
              <a:rPr lang="tr-TR" sz="2000" b="1" dirty="0" smtClean="0">
                <a:solidFill>
                  <a:srgbClr val="FF0000"/>
                </a:solidFill>
                <a:latin typeface="Times New Roman" panose="02020603050405020304" pitchFamily="18" charset="0"/>
                <a:cs typeface="Times New Roman" panose="02020603050405020304" pitchFamily="18" charset="0"/>
              </a:rPr>
              <a:t>Yerleşimler </a:t>
            </a:r>
            <a:r>
              <a:rPr lang="tr-TR" sz="2000" b="1" dirty="0">
                <a:solidFill>
                  <a:srgbClr val="FF0000"/>
                </a:solidFill>
                <a:latin typeface="Times New Roman" panose="02020603050405020304" pitchFamily="18" charset="0"/>
                <a:cs typeface="Times New Roman" panose="02020603050405020304" pitchFamily="18" charset="0"/>
              </a:rPr>
              <a:t>ve Nüfus</a:t>
            </a:r>
          </a:p>
          <a:p>
            <a:r>
              <a:rPr lang="tr-TR" sz="2000" dirty="0">
                <a:solidFill>
                  <a:srgbClr val="0000FF"/>
                </a:solidFill>
                <a:latin typeface="Times New Roman" panose="02020603050405020304" pitchFamily="18" charset="0"/>
                <a:cs typeface="Times New Roman" panose="02020603050405020304" pitchFamily="18" charset="0"/>
              </a:rPr>
              <a:t>a-Havzadaki yerleşimlerin en son nüfus sayımı bilgilerinin </a:t>
            </a:r>
            <a:r>
              <a:rPr lang="tr-TR" sz="2000" dirty="0" smtClean="0">
                <a:solidFill>
                  <a:srgbClr val="0000FF"/>
                </a:solidFill>
                <a:latin typeface="Times New Roman" panose="02020603050405020304" pitchFamily="18" charset="0"/>
                <a:cs typeface="Times New Roman" panose="02020603050405020304" pitchFamily="18" charset="0"/>
              </a:rPr>
              <a:t>derlenmesi</a:t>
            </a:r>
          </a:p>
          <a:p>
            <a:r>
              <a:rPr lang="tr-TR" sz="2000" dirty="0">
                <a:solidFill>
                  <a:srgbClr val="0000FF"/>
                </a:solidFill>
                <a:latin typeface="Times New Roman" panose="02020603050405020304" pitchFamily="18" charset="0"/>
                <a:cs typeface="Times New Roman" panose="02020603050405020304" pitchFamily="18" charset="0"/>
              </a:rPr>
              <a:t>b-Mutlak, kısa ve orta mesafeli koruma alanındaki mevcut yerleşimler için yerleşik alan sınır koordinatlarının belirlenmesi,</a:t>
            </a:r>
          </a:p>
          <a:p>
            <a:r>
              <a:rPr lang="tr-TR" sz="2000" b="1" dirty="0" smtClean="0">
                <a:solidFill>
                  <a:srgbClr val="FF0000"/>
                </a:solidFill>
                <a:latin typeface="Times New Roman" panose="02020603050405020304" pitchFamily="18" charset="0"/>
                <a:cs typeface="Times New Roman" panose="02020603050405020304" pitchFamily="18" charset="0"/>
              </a:rPr>
              <a:t>Altyapı</a:t>
            </a:r>
            <a:r>
              <a:rPr lang="tr-TR" sz="2000" b="1" dirty="0">
                <a:solidFill>
                  <a:srgbClr val="FF0000"/>
                </a:solidFill>
                <a:latin typeface="Times New Roman" panose="02020603050405020304" pitchFamily="18" charset="0"/>
                <a:cs typeface="Times New Roman" panose="02020603050405020304" pitchFamily="18" charset="0"/>
              </a:rPr>
              <a:t>, Ulaşım ve Planlar</a:t>
            </a:r>
          </a:p>
          <a:p>
            <a:r>
              <a:rPr lang="tr-TR" sz="2000" dirty="0">
                <a:solidFill>
                  <a:srgbClr val="0000FF"/>
                </a:solidFill>
                <a:latin typeface="Times New Roman" panose="02020603050405020304" pitchFamily="18" charset="0"/>
                <a:cs typeface="Times New Roman" panose="02020603050405020304" pitchFamily="18" charset="0"/>
              </a:rPr>
              <a:t>a-Havzadaki yerleşimlerin mevcut altyapı (kanalizasyon, su, fosseptik) durumlarının belirlenmesi</a:t>
            </a:r>
          </a:p>
          <a:p>
            <a:r>
              <a:rPr lang="tr-TR" sz="2000" dirty="0">
                <a:solidFill>
                  <a:srgbClr val="0000FF"/>
                </a:solidFill>
                <a:latin typeface="Times New Roman" panose="02020603050405020304" pitchFamily="18" charset="0"/>
                <a:cs typeface="Times New Roman" panose="02020603050405020304" pitchFamily="18" charset="0"/>
              </a:rPr>
              <a:t>b-Havzadaki ulaşım altyapısının belirlenmesi</a:t>
            </a:r>
            <a:r>
              <a:rPr lang="tr-TR" sz="2000" dirty="0" smtClean="0">
                <a:solidFill>
                  <a:srgbClr val="0000FF"/>
                </a:solidFill>
                <a:latin typeface="Times New Roman" panose="02020603050405020304" pitchFamily="18" charset="0"/>
                <a:cs typeface="Times New Roman" panose="02020603050405020304" pitchFamily="18" charset="0"/>
              </a:rPr>
              <a:t>,</a:t>
            </a:r>
          </a:p>
          <a:p>
            <a:r>
              <a:rPr lang="tr-TR" sz="2000" dirty="0">
                <a:solidFill>
                  <a:srgbClr val="0000FF"/>
                </a:solidFill>
                <a:latin typeface="Times New Roman" panose="02020603050405020304" pitchFamily="18" charset="0"/>
                <a:cs typeface="Times New Roman" panose="02020603050405020304" pitchFamily="18" charset="0"/>
              </a:rPr>
              <a:t>c-Havzadaki mevcut imar durumunun belirlenmesi,</a:t>
            </a:r>
          </a:p>
          <a:p>
            <a:r>
              <a:rPr lang="tr-TR" sz="2000" dirty="0">
                <a:solidFill>
                  <a:srgbClr val="0000FF"/>
                </a:solidFill>
                <a:latin typeface="Times New Roman" panose="02020603050405020304" pitchFamily="18" charset="0"/>
                <a:cs typeface="Times New Roman" panose="02020603050405020304" pitchFamily="18" charset="0"/>
              </a:rPr>
              <a:t>d-Havzada yapılmakta olan ve yapılması düşünülen planların belirlenmesi,</a:t>
            </a:r>
          </a:p>
          <a:p>
            <a:endParaRPr lang="tr-TR" sz="1800" dirty="0"/>
          </a:p>
          <a:p>
            <a:endParaRPr lang="tr-TR" sz="1800" dirty="0"/>
          </a:p>
          <a:p>
            <a:endParaRPr lang="tr-TR" sz="1800"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15</a:t>
            </a:fld>
            <a:endParaRPr lang="tr-TR"/>
          </a:p>
        </p:txBody>
      </p:sp>
      <p:pic>
        <p:nvPicPr>
          <p:cNvPr id="5"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6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8050" y="883336"/>
            <a:ext cx="8229600" cy="5382344"/>
          </a:xfrm>
        </p:spPr>
        <p:txBody>
          <a:bodyPr/>
          <a:lstStyle/>
          <a:p>
            <a:r>
              <a:rPr lang="tr-TR" sz="2000" b="1" dirty="0" smtClean="0">
                <a:solidFill>
                  <a:srgbClr val="FF0000"/>
                </a:solidFill>
                <a:latin typeface="Times New Roman" panose="02020603050405020304" pitchFamily="18" charset="0"/>
                <a:cs typeface="Times New Roman" panose="02020603050405020304" pitchFamily="18" charset="0"/>
              </a:rPr>
              <a:t>Havzadaki </a:t>
            </a:r>
            <a:r>
              <a:rPr lang="tr-TR" sz="2000" b="1" dirty="0">
                <a:solidFill>
                  <a:srgbClr val="FF0000"/>
                </a:solidFill>
                <a:latin typeface="Times New Roman" panose="02020603050405020304" pitchFamily="18" charset="0"/>
                <a:cs typeface="Times New Roman" panose="02020603050405020304" pitchFamily="18" charset="0"/>
              </a:rPr>
              <a:t>Arazi </a:t>
            </a:r>
            <a:r>
              <a:rPr lang="tr-TR" sz="2000" b="1" dirty="0" smtClean="0">
                <a:solidFill>
                  <a:srgbClr val="FF0000"/>
                </a:solidFill>
                <a:latin typeface="Times New Roman" panose="02020603050405020304" pitchFamily="18" charset="0"/>
                <a:cs typeface="Times New Roman" panose="02020603050405020304" pitchFamily="18" charset="0"/>
              </a:rPr>
              <a:t>Kullanımları</a:t>
            </a:r>
          </a:p>
          <a:p>
            <a:r>
              <a:rPr lang="tr-TR" sz="2000" dirty="0">
                <a:solidFill>
                  <a:srgbClr val="0000FF"/>
                </a:solidFill>
                <a:latin typeface="Times New Roman" panose="02020603050405020304" pitchFamily="18" charset="0"/>
                <a:cs typeface="Times New Roman" panose="02020603050405020304" pitchFamily="18" charset="0"/>
              </a:rPr>
              <a:t>a-Havzadaki yerleşim, tarım, sanayi, orman, mera, </a:t>
            </a:r>
            <a:r>
              <a:rPr lang="tr-TR" sz="2000" dirty="0" err="1">
                <a:solidFill>
                  <a:srgbClr val="0000FF"/>
                </a:solidFill>
                <a:latin typeface="Times New Roman" panose="02020603050405020304" pitchFamily="18" charset="0"/>
                <a:cs typeface="Times New Roman" panose="02020603050405020304" pitchFamily="18" charset="0"/>
              </a:rPr>
              <a:t>rekreatif</a:t>
            </a:r>
            <a:r>
              <a:rPr lang="tr-TR" sz="2000" dirty="0">
                <a:solidFill>
                  <a:srgbClr val="0000FF"/>
                </a:solidFill>
                <a:latin typeface="Times New Roman" panose="02020603050405020304" pitchFamily="18" charset="0"/>
                <a:cs typeface="Times New Roman" panose="02020603050405020304" pitchFamily="18" charset="0"/>
              </a:rPr>
              <a:t> vb. kullanım biçimlerinin incelenmesi, sosyal ve ekonomik yönden değerlendirilmesi,</a:t>
            </a:r>
          </a:p>
          <a:p>
            <a:r>
              <a:rPr lang="tr-TR" sz="2000" b="1" dirty="0" err="1" smtClean="0">
                <a:solidFill>
                  <a:srgbClr val="FF0000"/>
                </a:solidFill>
                <a:latin typeface="Times New Roman" panose="02020603050405020304" pitchFamily="18" charset="0"/>
                <a:cs typeface="Times New Roman" panose="02020603050405020304" pitchFamily="18" charset="0"/>
              </a:rPr>
              <a:t>Sosyo</a:t>
            </a:r>
            <a:r>
              <a:rPr lang="tr-TR" sz="2000" b="1" dirty="0" smtClean="0">
                <a:solidFill>
                  <a:srgbClr val="FF0000"/>
                </a:solidFill>
                <a:latin typeface="Times New Roman" panose="02020603050405020304" pitchFamily="18" charset="0"/>
                <a:cs typeface="Times New Roman" panose="02020603050405020304" pitchFamily="18" charset="0"/>
              </a:rPr>
              <a:t>-Ekonomik </a:t>
            </a:r>
            <a:r>
              <a:rPr lang="tr-TR" sz="2000" b="1" dirty="0">
                <a:solidFill>
                  <a:srgbClr val="FF0000"/>
                </a:solidFill>
                <a:latin typeface="Times New Roman" panose="02020603050405020304" pitchFamily="18" charset="0"/>
                <a:cs typeface="Times New Roman" panose="02020603050405020304" pitchFamily="18" charset="0"/>
              </a:rPr>
              <a:t>Yapı</a:t>
            </a:r>
          </a:p>
          <a:p>
            <a:r>
              <a:rPr lang="tr-TR" sz="2000" dirty="0" smtClean="0">
                <a:solidFill>
                  <a:srgbClr val="0000FF"/>
                </a:solidFill>
                <a:latin typeface="Times New Roman" panose="02020603050405020304" pitchFamily="18" charset="0"/>
                <a:cs typeface="Times New Roman" panose="02020603050405020304" pitchFamily="18" charset="0"/>
              </a:rPr>
              <a:t>a- </a:t>
            </a:r>
            <a:r>
              <a:rPr lang="tr-TR" sz="2000" dirty="0">
                <a:solidFill>
                  <a:srgbClr val="0000FF"/>
                </a:solidFill>
                <a:latin typeface="Times New Roman" panose="02020603050405020304" pitchFamily="18" charset="0"/>
                <a:cs typeface="Times New Roman" panose="02020603050405020304" pitchFamily="18" charset="0"/>
              </a:rPr>
              <a:t>Havzanın </a:t>
            </a:r>
            <a:r>
              <a:rPr lang="tr-TR" sz="2000" dirty="0" err="1">
                <a:solidFill>
                  <a:srgbClr val="0000FF"/>
                </a:solidFill>
                <a:latin typeface="Times New Roman" panose="02020603050405020304" pitchFamily="18" charset="0"/>
                <a:cs typeface="Times New Roman" panose="02020603050405020304" pitchFamily="18" charset="0"/>
              </a:rPr>
              <a:t>sosyo</a:t>
            </a:r>
            <a:r>
              <a:rPr lang="tr-TR" sz="2000" dirty="0">
                <a:solidFill>
                  <a:srgbClr val="0000FF"/>
                </a:solidFill>
                <a:latin typeface="Times New Roman" panose="02020603050405020304" pitchFamily="18" charset="0"/>
                <a:cs typeface="Times New Roman" panose="02020603050405020304" pitchFamily="18" charset="0"/>
              </a:rPr>
              <a:t>- ekonomik özelliklerinin incelenmesi</a:t>
            </a:r>
          </a:p>
          <a:p>
            <a:r>
              <a:rPr lang="tr-TR" sz="2000" b="1" dirty="0" smtClean="0">
                <a:solidFill>
                  <a:srgbClr val="FF0000"/>
                </a:solidFill>
                <a:latin typeface="Times New Roman" panose="02020603050405020304" pitchFamily="18" charset="0"/>
                <a:cs typeface="Times New Roman" panose="02020603050405020304" pitchFamily="18" charset="0"/>
              </a:rPr>
              <a:t>Havzadaki </a:t>
            </a:r>
            <a:r>
              <a:rPr lang="tr-TR" sz="2000" b="1" dirty="0">
                <a:solidFill>
                  <a:srgbClr val="FF0000"/>
                </a:solidFill>
                <a:latin typeface="Times New Roman" panose="02020603050405020304" pitchFamily="18" charset="0"/>
                <a:cs typeface="Times New Roman" panose="02020603050405020304" pitchFamily="18" charset="0"/>
              </a:rPr>
              <a:t>Korunan Alanlar</a:t>
            </a:r>
          </a:p>
          <a:p>
            <a:r>
              <a:rPr lang="tr-TR" sz="2000" dirty="0">
                <a:solidFill>
                  <a:srgbClr val="0000FF"/>
                </a:solidFill>
                <a:latin typeface="Times New Roman" panose="02020603050405020304" pitchFamily="18" charset="0"/>
                <a:cs typeface="Times New Roman" panose="02020603050405020304" pitchFamily="18" charset="0"/>
              </a:rPr>
              <a:t>a-Havzada ulusal ve uluslararası mevzuatla koruma altına alınmış alanların belirlenmesi,</a:t>
            </a:r>
          </a:p>
          <a:p>
            <a:r>
              <a:rPr lang="tr-TR" sz="2000" dirty="0">
                <a:solidFill>
                  <a:srgbClr val="0000FF"/>
                </a:solidFill>
                <a:latin typeface="Times New Roman" panose="02020603050405020304" pitchFamily="18" charset="0"/>
                <a:cs typeface="Times New Roman" panose="02020603050405020304" pitchFamily="18" charset="0"/>
              </a:rPr>
              <a:t>b-Koruma statüsü bulunan alanlar dışında korunması gereken alanların önerilmesi</a:t>
            </a:r>
            <a:r>
              <a:rPr lang="tr-TR" sz="2000" dirty="0" smtClean="0">
                <a:solidFill>
                  <a:srgbClr val="0000FF"/>
                </a:solidFill>
                <a:latin typeface="Times New Roman" panose="02020603050405020304" pitchFamily="18" charset="0"/>
                <a:cs typeface="Times New Roman" panose="02020603050405020304" pitchFamily="18" charset="0"/>
              </a:rPr>
              <a:t>,</a:t>
            </a:r>
          </a:p>
          <a:p>
            <a:r>
              <a:rPr lang="tr-TR" sz="2000" b="1" dirty="0" smtClean="0">
                <a:solidFill>
                  <a:srgbClr val="FF0000"/>
                </a:solidFill>
                <a:latin typeface="Times New Roman" panose="02020603050405020304" pitchFamily="18" charset="0"/>
                <a:cs typeface="Times New Roman" panose="02020603050405020304" pitchFamily="18" charset="0"/>
              </a:rPr>
              <a:t>İklim</a:t>
            </a:r>
            <a:endParaRPr lang="tr-TR" sz="2000" b="1" dirty="0">
              <a:solidFill>
                <a:srgbClr val="FF0000"/>
              </a:solidFill>
              <a:latin typeface="Times New Roman" panose="02020603050405020304" pitchFamily="18" charset="0"/>
              <a:cs typeface="Times New Roman" panose="02020603050405020304" pitchFamily="18" charset="0"/>
            </a:endParaRPr>
          </a:p>
          <a:p>
            <a:r>
              <a:rPr lang="tr-TR" sz="2000" dirty="0">
                <a:solidFill>
                  <a:srgbClr val="0000FF"/>
                </a:solidFill>
                <a:latin typeface="Times New Roman" panose="02020603050405020304" pitchFamily="18" charset="0"/>
                <a:cs typeface="Times New Roman" panose="02020603050405020304" pitchFamily="18" charset="0"/>
              </a:rPr>
              <a:t>a- Havza bazında uzun dönemli meteorolojik veriler elde edilerek, yağış, sıcaklık, buharlaşma, rüzgar gibi iklimsel elemanların incelenmesi,</a:t>
            </a:r>
          </a:p>
          <a:p>
            <a:r>
              <a:rPr lang="tr-TR" sz="2000" b="1" dirty="0" smtClean="0">
                <a:solidFill>
                  <a:srgbClr val="FF0000"/>
                </a:solidFill>
                <a:latin typeface="Times New Roman" panose="02020603050405020304" pitchFamily="18" charset="0"/>
                <a:cs typeface="Times New Roman" panose="02020603050405020304" pitchFamily="18" charset="0"/>
              </a:rPr>
              <a:t>Jeoloji                              </a:t>
            </a:r>
            <a:endParaRPr lang="tr-TR" sz="2000" b="1" dirty="0">
              <a:solidFill>
                <a:srgbClr val="FF0000"/>
              </a:solidFill>
              <a:latin typeface="Times New Roman" panose="02020603050405020304" pitchFamily="18" charset="0"/>
              <a:cs typeface="Times New Roman" panose="02020603050405020304" pitchFamily="18" charset="0"/>
            </a:endParaRPr>
          </a:p>
          <a:p>
            <a:r>
              <a:rPr lang="tr-TR" sz="2000" dirty="0">
                <a:solidFill>
                  <a:srgbClr val="0000FF"/>
                </a:solidFill>
                <a:latin typeface="Times New Roman" panose="02020603050405020304" pitchFamily="18" charset="0"/>
                <a:cs typeface="Times New Roman" panose="02020603050405020304" pitchFamily="18" charset="0"/>
              </a:rPr>
              <a:t>a-Havzanın jeolojik yapısının incelenmesi, ( Jeolojik Harita, 1/25 000)</a:t>
            </a:r>
          </a:p>
          <a:p>
            <a:r>
              <a:rPr lang="tr-TR" sz="2000" dirty="0">
                <a:solidFill>
                  <a:srgbClr val="0000FF"/>
                </a:solidFill>
                <a:latin typeface="Times New Roman" panose="02020603050405020304" pitchFamily="18" charset="0"/>
                <a:cs typeface="Times New Roman" panose="02020603050405020304" pitchFamily="18" charset="0"/>
              </a:rPr>
              <a:t>b-Mutlak, Kısa ve Orta mesafeli koruma alanlarındaki geçirgenliği yüksek olan jeolojik birimlerin belirlenmesi,</a:t>
            </a:r>
          </a:p>
          <a:p>
            <a:endParaRPr lang="tr-TR" sz="1800" dirty="0"/>
          </a:p>
          <a:p>
            <a:pPr marL="0" indent="0">
              <a:buNone/>
            </a:pPr>
            <a:endParaRPr lang="tr-TR" sz="1800" dirty="0"/>
          </a:p>
          <a:p>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16</a:t>
            </a:fld>
            <a:endParaRPr lang="tr-TR"/>
          </a:p>
        </p:txBody>
      </p:sp>
      <p:sp>
        <p:nvSpPr>
          <p:cNvPr id="5" name="Unvan 1"/>
          <p:cNvSpPr txBox="1">
            <a:spLocks/>
          </p:cNvSpPr>
          <p:nvPr/>
        </p:nvSpPr>
        <p:spPr bwMode="auto">
          <a:xfrm>
            <a:off x="459759"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2800" b="1" dirty="0" smtClean="0">
                <a:solidFill>
                  <a:srgbClr val="FF0000"/>
                </a:solidFill>
                <a:latin typeface="Times New Roman" panose="02020603050405020304" pitchFamily="18" charset="0"/>
                <a:cs typeface="Times New Roman" panose="02020603050405020304" pitchFamily="18" charset="0"/>
              </a:rPr>
              <a:t>MODELLEME VE </a:t>
            </a:r>
            <a:r>
              <a:rPr lang="tr-TR" sz="2800" b="1" dirty="0">
                <a:solidFill>
                  <a:srgbClr val="FF0000"/>
                </a:solidFill>
                <a:latin typeface="Times New Roman" panose="02020603050405020304" pitchFamily="18" charset="0"/>
                <a:cs typeface="Times New Roman" panose="02020603050405020304" pitchFamily="18" charset="0"/>
              </a:rPr>
              <a:t>RAPORLAMA  </a:t>
            </a:r>
            <a:r>
              <a:rPr lang="tr-TR" sz="2800" b="1" dirty="0" smtClean="0">
                <a:solidFill>
                  <a:srgbClr val="FF0000"/>
                </a:solidFill>
                <a:latin typeface="Times New Roman" panose="02020603050405020304" pitchFamily="18" charset="0"/>
                <a:cs typeface="Times New Roman" panose="02020603050405020304" pitchFamily="18" charset="0"/>
              </a:rPr>
              <a:t>İÇİN GEREKEN VERİLER</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46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000" b="1" dirty="0" smtClean="0">
                <a:solidFill>
                  <a:srgbClr val="FF0000"/>
                </a:solidFill>
                <a:latin typeface="Times New Roman" panose="02020603050405020304" pitchFamily="18" charset="0"/>
                <a:cs typeface="Times New Roman" panose="02020603050405020304" pitchFamily="18" charset="0"/>
              </a:rPr>
              <a:t>Topoğrafya</a:t>
            </a:r>
            <a:endParaRPr lang="tr-TR" sz="2000" b="1" dirty="0">
              <a:solidFill>
                <a:srgbClr val="FF0000"/>
              </a:solidFill>
              <a:latin typeface="Times New Roman" panose="02020603050405020304" pitchFamily="18" charset="0"/>
              <a:cs typeface="Times New Roman" panose="02020603050405020304" pitchFamily="18" charset="0"/>
            </a:endParaRPr>
          </a:p>
          <a:p>
            <a:r>
              <a:rPr lang="tr-TR" sz="2000" dirty="0">
                <a:solidFill>
                  <a:srgbClr val="0000FF"/>
                </a:solidFill>
                <a:latin typeface="Times New Roman" panose="02020603050405020304" pitchFamily="18" charset="0"/>
                <a:cs typeface="Times New Roman" panose="02020603050405020304" pitchFamily="18" charset="0"/>
              </a:rPr>
              <a:t>a-Havzanın </a:t>
            </a:r>
            <a:r>
              <a:rPr lang="tr-TR" sz="2000" dirty="0" err="1">
                <a:solidFill>
                  <a:srgbClr val="0000FF"/>
                </a:solidFill>
                <a:latin typeface="Times New Roman" panose="02020603050405020304" pitchFamily="18" charset="0"/>
                <a:cs typeface="Times New Roman" panose="02020603050405020304" pitchFamily="18" charset="0"/>
              </a:rPr>
              <a:t>topoğrafik</a:t>
            </a:r>
            <a:r>
              <a:rPr lang="tr-TR" sz="2000" dirty="0">
                <a:solidFill>
                  <a:srgbClr val="0000FF"/>
                </a:solidFill>
                <a:latin typeface="Times New Roman" panose="02020603050405020304" pitchFamily="18" charset="0"/>
                <a:cs typeface="Times New Roman" panose="02020603050405020304" pitchFamily="18" charset="0"/>
              </a:rPr>
              <a:t> yapısının incelenmesi,</a:t>
            </a:r>
          </a:p>
          <a:p>
            <a:r>
              <a:rPr lang="tr-TR" sz="2000" dirty="0">
                <a:solidFill>
                  <a:srgbClr val="0000FF"/>
                </a:solidFill>
                <a:latin typeface="Times New Roman" panose="02020603050405020304" pitchFamily="18" charset="0"/>
                <a:cs typeface="Times New Roman" panose="02020603050405020304" pitchFamily="18" charset="0"/>
              </a:rPr>
              <a:t>b-Erozyona hassas bölgelerin tespit edilerek 1/25.000 ölçekli haritalar üzerinde gösterilmesi</a:t>
            </a:r>
          </a:p>
          <a:p>
            <a:r>
              <a:rPr lang="tr-TR" sz="2000" b="1" dirty="0" smtClean="0">
                <a:solidFill>
                  <a:srgbClr val="FF0000"/>
                </a:solidFill>
                <a:latin typeface="Times New Roman" panose="02020603050405020304" pitchFamily="18" charset="0"/>
                <a:cs typeface="Times New Roman" panose="02020603050405020304" pitchFamily="18" charset="0"/>
              </a:rPr>
              <a:t>Hidrojeoloji</a:t>
            </a:r>
            <a:endParaRPr lang="tr-TR" sz="2000" b="1" dirty="0">
              <a:solidFill>
                <a:srgbClr val="FF0000"/>
              </a:solidFill>
              <a:latin typeface="Times New Roman" panose="02020603050405020304" pitchFamily="18" charset="0"/>
              <a:cs typeface="Times New Roman" panose="02020603050405020304" pitchFamily="18" charset="0"/>
            </a:endParaRPr>
          </a:p>
          <a:p>
            <a:r>
              <a:rPr lang="tr-TR" sz="2000" dirty="0">
                <a:solidFill>
                  <a:srgbClr val="0000FF"/>
                </a:solidFill>
                <a:latin typeface="Times New Roman" panose="02020603050405020304" pitchFamily="18" charset="0"/>
                <a:cs typeface="Times New Roman" panose="02020603050405020304" pitchFamily="18" charset="0"/>
              </a:rPr>
              <a:t>a-Havzadaki önemli kaynak, membaa ve pınarların koordinatlarının tespit edilmesi</a:t>
            </a:r>
            <a:r>
              <a:rPr lang="tr-TR" sz="2000" dirty="0" smtClean="0">
                <a:solidFill>
                  <a:srgbClr val="0000FF"/>
                </a:solidFill>
                <a:latin typeface="Times New Roman" panose="02020603050405020304" pitchFamily="18" charset="0"/>
                <a:cs typeface="Times New Roman" panose="02020603050405020304" pitchFamily="18" charset="0"/>
              </a:rPr>
              <a:t>,</a:t>
            </a:r>
          </a:p>
          <a:p>
            <a:r>
              <a:rPr lang="tr-TR" sz="2000" dirty="0">
                <a:solidFill>
                  <a:srgbClr val="0000FF"/>
                </a:solidFill>
                <a:latin typeface="Times New Roman" panose="02020603050405020304" pitchFamily="18" charset="0"/>
                <a:cs typeface="Times New Roman" panose="02020603050405020304" pitchFamily="18" charset="0"/>
              </a:rPr>
              <a:t>b-Havzada yeraltı suyu potansiyeli, </a:t>
            </a:r>
            <a:r>
              <a:rPr lang="tr-TR" sz="2000" dirty="0" err="1">
                <a:solidFill>
                  <a:srgbClr val="0000FF"/>
                </a:solidFill>
                <a:latin typeface="Times New Roman" panose="02020603050405020304" pitchFamily="18" charset="0"/>
                <a:cs typeface="Times New Roman" panose="02020603050405020304" pitchFamily="18" charset="0"/>
              </a:rPr>
              <a:t>akifer</a:t>
            </a:r>
            <a:r>
              <a:rPr lang="tr-TR" sz="2000" dirty="0">
                <a:solidFill>
                  <a:srgbClr val="0000FF"/>
                </a:solidFill>
                <a:latin typeface="Times New Roman" panose="02020603050405020304" pitchFamily="18" charset="0"/>
                <a:cs typeface="Times New Roman" panose="02020603050405020304" pitchFamily="18" charset="0"/>
              </a:rPr>
              <a:t> sınırları, kapasitesi, </a:t>
            </a:r>
            <a:r>
              <a:rPr lang="tr-TR" sz="2000" dirty="0" err="1">
                <a:solidFill>
                  <a:srgbClr val="0000FF"/>
                </a:solidFill>
                <a:latin typeface="Times New Roman" panose="02020603050405020304" pitchFamily="18" charset="0"/>
                <a:cs typeface="Times New Roman" panose="02020603050405020304" pitchFamily="18" charset="0"/>
              </a:rPr>
              <a:t>akifer</a:t>
            </a:r>
            <a:r>
              <a:rPr lang="tr-TR" sz="2000" dirty="0">
                <a:solidFill>
                  <a:srgbClr val="0000FF"/>
                </a:solidFill>
                <a:latin typeface="Times New Roman" panose="02020603050405020304" pitchFamily="18" charset="0"/>
                <a:cs typeface="Times New Roman" panose="02020603050405020304" pitchFamily="18" charset="0"/>
              </a:rPr>
              <a:t> üzerindeki jeolojik birim ve yıllık güvenli çekilebilir su miktarının belirlenmesi, (Hidrojeoloji Haritası 1/25000)</a:t>
            </a:r>
          </a:p>
          <a:p>
            <a:r>
              <a:rPr lang="tr-TR" sz="2000" dirty="0">
                <a:solidFill>
                  <a:srgbClr val="0000FF"/>
                </a:solidFill>
                <a:latin typeface="Times New Roman" panose="02020603050405020304" pitchFamily="18" charset="0"/>
                <a:cs typeface="Times New Roman" panose="02020603050405020304" pitchFamily="18" charset="0"/>
              </a:rPr>
              <a:t>c-Havzada ruhsatlı kuyular ve kullanım amaçlarının belirlenmesi,</a:t>
            </a:r>
          </a:p>
          <a:p>
            <a:r>
              <a:rPr lang="tr-TR" sz="2000" dirty="0">
                <a:solidFill>
                  <a:srgbClr val="0000FF"/>
                </a:solidFill>
                <a:latin typeface="Times New Roman" panose="02020603050405020304" pitchFamily="18" charset="0"/>
                <a:cs typeface="Times New Roman" panose="02020603050405020304" pitchFamily="18" charset="0"/>
              </a:rPr>
              <a:t>d-</a:t>
            </a:r>
            <a:r>
              <a:rPr lang="tr-TR" sz="2000" dirty="0" err="1">
                <a:solidFill>
                  <a:srgbClr val="0000FF"/>
                </a:solidFill>
                <a:latin typeface="Times New Roman" panose="02020603050405020304" pitchFamily="18" charset="0"/>
                <a:cs typeface="Times New Roman" panose="02020603050405020304" pitchFamily="18" charset="0"/>
              </a:rPr>
              <a:t>Yeraltısuyu</a:t>
            </a:r>
            <a:r>
              <a:rPr lang="tr-TR" sz="2000" dirty="0">
                <a:solidFill>
                  <a:srgbClr val="0000FF"/>
                </a:solidFill>
                <a:latin typeface="Times New Roman" panose="02020603050405020304" pitchFamily="18" charset="0"/>
                <a:cs typeface="Times New Roman" panose="02020603050405020304" pitchFamily="18" charset="0"/>
              </a:rPr>
              <a:t> (akım yönü) hareketlerinin incelenerek, bağlantılı olduğu yüzeysel su kaynakları (gölle, dere) ve etkileşimlerinin ortaya konulması,</a:t>
            </a:r>
          </a:p>
          <a:p>
            <a:endParaRPr lang="tr-TR" sz="1800" dirty="0"/>
          </a:p>
          <a:p>
            <a:endParaRPr lang="tr-TR" sz="1800"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17</a:t>
            </a:fld>
            <a:endParaRPr lang="tr-TR"/>
          </a:p>
        </p:txBody>
      </p:sp>
      <p:sp>
        <p:nvSpPr>
          <p:cNvPr id="5" name="Unvan 1"/>
          <p:cNvSpPr>
            <a:spLocks noGrp="1"/>
          </p:cNvSpPr>
          <p:nvPr>
            <p:ph type="title"/>
          </p:nvPr>
        </p:nvSpPr>
        <p:spPr>
          <a:xfrm>
            <a:off x="459314" y="-99392"/>
            <a:ext cx="8229600" cy="1143000"/>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MODELLEME VE RAPORLAMA İÇİN </a:t>
            </a:r>
            <a:r>
              <a:rPr lang="tr-TR" sz="2800" b="1" dirty="0" smtClean="0">
                <a:solidFill>
                  <a:srgbClr val="FF0000"/>
                </a:solidFill>
                <a:latin typeface="Times New Roman" panose="02020603050405020304" pitchFamily="18" charset="0"/>
                <a:cs typeface="Times New Roman" panose="02020603050405020304" pitchFamily="18" charset="0"/>
              </a:rPr>
              <a:t>GEREKEN VERİLER</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01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000" b="1" dirty="0" smtClean="0">
                <a:solidFill>
                  <a:srgbClr val="FF0000"/>
                </a:solidFill>
                <a:latin typeface="Times New Roman" panose="02020603050405020304" pitchFamily="18" charset="0"/>
                <a:cs typeface="Times New Roman" panose="02020603050405020304" pitchFamily="18" charset="0"/>
              </a:rPr>
              <a:t>Hidroloji</a:t>
            </a:r>
            <a:endParaRPr lang="tr-TR" sz="2000" b="1" dirty="0">
              <a:solidFill>
                <a:srgbClr val="FF0000"/>
              </a:solidFill>
              <a:latin typeface="Times New Roman" panose="02020603050405020304" pitchFamily="18" charset="0"/>
              <a:cs typeface="Times New Roman" panose="02020603050405020304" pitchFamily="18" charset="0"/>
            </a:endParaRPr>
          </a:p>
          <a:p>
            <a:r>
              <a:rPr lang="tr-TR" sz="2000" dirty="0">
                <a:solidFill>
                  <a:srgbClr val="0000FF"/>
                </a:solidFill>
                <a:latin typeface="Times New Roman" panose="02020603050405020304" pitchFamily="18" charset="0"/>
                <a:cs typeface="Times New Roman" panose="02020603050405020304" pitchFamily="18" charset="0"/>
              </a:rPr>
              <a:t>a-Havzadaki derelerin akım debilerinin belirlenmesi,</a:t>
            </a:r>
          </a:p>
          <a:p>
            <a:r>
              <a:rPr lang="tr-TR" sz="2000" dirty="0">
                <a:solidFill>
                  <a:srgbClr val="0000FF"/>
                </a:solidFill>
                <a:latin typeface="Times New Roman" panose="02020603050405020304" pitchFamily="18" charset="0"/>
                <a:cs typeface="Times New Roman" panose="02020603050405020304" pitchFamily="18" charset="0"/>
              </a:rPr>
              <a:t>b-Rezervuarın drenaj alanı, ortalama özgül debi, yüzey alanı, ortalama derinliği, maksimum su kotu ve benzeri özelliklerinin belirlenmesi,</a:t>
            </a:r>
          </a:p>
          <a:p>
            <a:r>
              <a:rPr lang="tr-TR" sz="2000" dirty="0">
                <a:solidFill>
                  <a:srgbClr val="0000FF"/>
                </a:solidFill>
                <a:latin typeface="Times New Roman" panose="02020603050405020304" pitchFamily="18" charset="0"/>
                <a:cs typeface="Times New Roman" panose="02020603050405020304" pitchFamily="18" charset="0"/>
              </a:rPr>
              <a:t>c-Rezervuarın su bütçesinin yapılması,  rezervuarın </a:t>
            </a:r>
            <a:r>
              <a:rPr lang="tr-TR" sz="2000" dirty="0" err="1">
                <a:solidFill>
                  <a:srgbClr val="0000FF"/>
                </a:solidFill>
                <a:latin typeface="Times New Roman" panose="02020603050405020304" pitchFamily="18" charset="0"/>
                <a:cs typeface="Times New Roman" panose="02020603050405020304" pitchFamily="18" charset="0"/>
              </a:rPr>
              <a:t>beslenim</a:t>
            </a:r>
            <a:r>
              <a:rPr lang="tr-TR" sz="2000" dirty="0">
                <a:solidFill>
                  <a:srgbClr val="0000FF"/>
                </a:solidFill>
                <a:latin typeface="Times New Roman" panose="02020603050405020304" pitchFamily="18" charset="0"/>
                <a:cs typeface="Times New Roman" panose="02020603050405020304" pitchFamily="18" charset="0"/>
              </a:rPr>
              <a:t> (yeraltı suyu, yüzeysel akış, dereler </a:t>
            </a:r>
            <a:r>
              <a:rPr lang="tr-TR" sz="2000" dirty="0" err="1">
                <a:solidFill>
                  <a:srgbClr val="0000FF"/>
                </a:solidFill>
                <a:latin typeface="Times New Roman" panose="02020603050405020304" pitchFamily="18" charset="0"/>
                <a:cs typeface="Times New Roman" panose="02020603050405020304" pitchFamily="18" charset="0"/>
              </a:rPr>
              <a:t>v.b</a:t>
            </a:r>
            <a:r>
              <a:rPr lang="tr-TR" sz="2000" dirty="0">
                <a:solidFill>
                  <a:srgbClr val="0000FF"/>
                </a:solidFill>
                <a:latin typeface="Times New Roman" panose="02020603050405020304" pitchFamily="18" charset="0"/>
                <a:cs typeface="Times New Roman" panose="02020603050405020304" pitchFamily="18" charset="0"/>
              </a:rPr>
              <a:t> ile) ve boşalım ( sulama, içme ve kullanma, buharlaşma </a:t>
            </a:r>
            <a:r>
              <a:rPr lang="tr-TR" sz="2000" dirty="0" err="1">
                <a:solidFill>
                  <a:srgbClr val="0000FF"/>
                </a:solidFill>
                <a:latin typeface="Times New Roman" panose="02020603050405020304" pitchFamily="18" charset="0"/>
                <a:cs typeface="Times New Roman" panose="02020603050405020304" pitchFamily="18" charset="0"/>
              </a:rPr>
              <a:t>v.s</a:t>
            </a:r>
            <a:r>
              <a:rPr lang="tr-TR" sz="2000" dirty="0">
                <a:solidFill>
                  <a:srgbClr val="0000FF"/>
                </a:solidFill>
                <a:latin typeface="Times New Roman" panose="02020603050405020304" pitchFamily="18" charset="0"/>
                <a:cs typeface="Times New Roman" panose="02020603050405020304" pitchFamily="18" charset="0"/>
              </a:rPr>
              <a:t> ile) miktarlarının belirlenmesi,</a:t>
            </a:r>
          </a:p>
          <a:p>
            <a:r>
              <a:rPr lang="tr-TR" sz="2000" dirty="0">
                <a:solidFill>
                  <a:srgbClr val="0000FF"/>
                </a:solidFill>
                <a:latin typeface="Times New Roman" panose="02020603050405020304" pitchFamily="18" charset="0"/>
                <a:cs typeface="Times New Roman" panose="02020603050405020304" pitchFamily="18" charset="0"/>
              </a:rPr>
              <a:t>d-Kullanım alanları için ayrılan su miktarının belirlenmesi</a:t>
            </a:r>
            <a:r>
              <a:rPr lang="tr-TR" sz="2000" dirty="0" smtClean="0">
                <a:solidFill>
                  <a:srgbClr val="0000FF"/>
                </a:solidFill>
                <a:latin typeface="Times New Roman" panose="02020603050405020304" pitchFamily="18" charset="0"/>
                <a:cs typeface="Times New Roman" panose="02020603050405020304" pitchFamily="18" charset="0"/>
              </a:rPr>
              <a:t>,</a:t>
            </a:r>
          </a:p>
          <a:p>
            <a:r>
              <a:rPr lang="tr-TR" sz="2000" dirty="0">
                <a:solidFill>
                  <a:srgbClr val="0000FF"/>
                </a:solidFill>
                <a:latin typeface="Times New Roman" panose="02020603050405020304" pitchFamily="18" charset="0"/>
                <a:cs typeface="Times New Roman" panose="02020603050405020304" pitchFamily="18" charset="0"/>
              </a:rPr>
              <a:t>e-Planlanan su kullanım miktarlarının belirlenmesi,</a:t>
            </a:r>
          </a:p>
          <a:p>
            <a:r>
              <a:rPr lang="tr-TR" sz="2000" b="1" dirty="0" smtClean="0">
                <a:solidFill>
                  <a:srgbClr val="FF0000"/>
                </a:solidFill>
                <a:latin typeface="Times New Roman" panose="02020603050405020304" pitchFamily="18" charset="0"/>
                <a:cs typeface="Times New Roman" panose="02020603050405020304" pitchFamily="18" charset="0"/>
              </a:rPr>
              <a:t>Toprak </a:t>
            </a:r>
            <a:r>
              <a:rPr lang="tr-TR" sz="2000" b="1" dirty="0">
                <a:solidFill>
                  <a:srgbClr val="FF0000"/>
                </a:solidFill>
                <a:latin typeface="Times New Roman" panose="02020603050405020304" pitchFamily="18" charset="0"/>
                <a:cs typeface="Times New Roman" panose="02020603050405020304" pitchFamily="18" charset="0"/>
              </a:rPr>
              <a:t>Özellikleri</a:t>
            </a:r>
          </a:p>
          <a:p>
            <a:r>
              <a:rPr lang="tr-TR" sz="2000" dirty="0">
                <a:solidFill>
                  <a:srgbClr val="0000FF"/>
                </a:solidFill>
                <a:latin typeface="Times New Roman" panose="02020603050405020304" pitchFamily="18" charset="0"/>
                <a:cs typeface="Times New Roman" panose="02020603050405020304" pitchFamily="18" charset="0"/>
              </a:rPr>
              <a:t>a-Havzadaki toprak sınıflarının belirlenmesi</a:t>
            </a:r>
          </a:p>
          <a:p>
            <a:r>
              <a:rPr lang="tr-TR" sz="2000" dirty="0">
                <a:solidFill>
                  <a:srgbClr val="0000FF"/>
                </a:solidFill>
                <a:latin typeface="Times New Roman" panose="02020603050405020304" pitchFamily="18" charset="0"/>
                <a:cs typeface="Times New Roman" panose="02020603050405020304" pitchFamily="18" charset="0"/>
              </a:rPr>
              <a:t>b-Havzadaki tarım alanlarında bitki ürün deseninin belirlenmesi,</a:t>
            </a:r>
          </a:p>
          <a:p>
            <a:r>
              <a:rPr lang="tr-TR" sz="2000" b="1" dirty="0" smtClean="0">
                <a:solidFill>
                  <a:srgbClr val="FF0000"/>
                </a:solidFill>
                <a:latin typeface="Times New Roman" panose="02020603050405020304" pitchFamily="18" charset="0"/>
                <a:cs typeface="Times New Roman" panose="02020603050405020304" pitchFamily="18" charset="0"/>
              </a:rPr>
              <a:t>Havzanın </a:t>
            </a:r>
            <a:r>
              <a:rPr lang="tr-TR" sz="2000" b="1" dirty="0">
                <a:solidFill>
                  <a:srgbClr val="FF0000"/>
                </a:solidFill>
                <a:latin typeface="Times New Roman" panose="02020603050405020304" pitchFamily="18" charset="0"/>
                <a:cs typeface="Times New Roman" panose="02020603050405020304" pitchFamily="18" charset="0"/>
              </a:rPr>
              <a:t>Biyolojik Yapısı</a:t>
            </a:r>
          </a:p>
          <a:p>
            <a:r>
              <a:rPr lang="tr-TR" sz="2000" dirty="0">
                <a:solidFill>
                  <a:srgbClr val="0000FF"/>
                </a:solidFill>
                <a:latin typeface="Times New Roman" panose="02020603050405020304" pitchFamily="18" charset="0"/>
                <a:cs typeface="Times New Roman" panose="02020603050405020304" pitchFamily="18" charset="0"/>
              </a:rPr>
              <a:t>a- Havza ve rezervuarda mevcut flora ve faunanın tespit edilmesi,</a:t>
            </a:r>
          </a:p>
          <a:p>
            <a:endParaRPr lang="tr-TR" sz="2000" dirty="0">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18</a:t>
            </a:fld>
            <a:endParaRPr lang="tr-TR"/>
          </a:p>
        </p:txBody>
      </p:sp>
      <p:sp>
        <p:nvSpPr>
          <p:cNvPr id="5" name="Unvan 1"/>
          <p:cNvSpPr>
            <a:spLocks noGrp="1"/>
          </p:cNvSpPr>
          <p:nvPr>
            <p:ph type="title"/>
          </p:nvPr>
        </p:nvSpPr>
        <p:spPr>
          <a:xfrm>
            <a:off x="490809" y="-99392"/>
            <a:ext cx="8229600" cy="1143000"/>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MODELLEME VE RAPORLAMA İÇİN </a:t>
            </a:r>
            <a:r>
              <a:rPr lang="tr-TR" sz="2800" b="1" dirty="0" smtClean="0">
                <a:solidFill>
                  <a:srgbClr val="FF0000"/>
                </a:solidFill>
                <a:latin typeface="Times New Roman" panose="02020603050405020304" pitchFamily="18" charset="0"/>
                <a:cs typeface="Times New Roman" panose="02020603050405020304" pitchFamily="18" charset="0"/>
              </a:rPr>
              <a:t>GEREKEN VERİLER</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000" b="1" dirty="0" smtClean="0">
                <a:solidFill>
                  <a:srgbClr val="FF0000"/>
                </a:solidFill>
                <a:latin typeface="Times New Roman" panose="02020603050405020304" pitchFamily="18" charset="0"/>
                <a:cs typeface="Times New Roman" panose="02020603050405020304" pitchFamily="18" charset="0"/>
              </a:rPr>
              <a:t>SU </a:t>
            </a:r>
            <a:r>
              <a:rPr lang="tr-TR" sz="2000" b="1" dirty="0">
                <a:solidFill>
                  <a:srgbClr val="FF0000"/>
                </a:solidFill>
                <a:latin typeface="Times New Roman" panose="02020603050405020304" pitchFamily="18" charset="0"/>
                <a:cs typeface="Times New Roman" panose="02020603050405020304" pitchFamily="18" charset="0"/>
              </a:rPr>
              <a:t>KALİTESİNİ ETKİLEYEN KİRLETİCİ KAYNAKLAR</a:t>
            </a:r>
          </a:p>
          <a:p>
            <a:r>
              <a:rPr lang="tr-TR" sz="2000" b="1" dirty="0" smtClean="0">
                <a:solidFill>
                  <a:srgbClr val="FF0000"/>
                </a:solidFill>
                <a:latin typeface="Times New Roman" panose="02020603050405020304" pitchFamily="18" charset="0"/>
                <a:cs typeface="Times New Roman" panose="02020603050405020304" pitchFamily="18" charset="0"/>
              </a:rPr>
              <a:t>Noktasal </a:t>
            </a:r>
            <a:r>
              <a:rPr lang="tr-TR" sz="2000" b="1" dirty="0">
                <a:solidFill>
                  <a:srgbClr val="FF0000"/>
                </a:solidFill>
                <a:latin typeface="Times New Roman" panose="02020603050405020304" pitchFamily="18" charset="0"/>
                <a:cs typeface="Times New Roman" panose="02020603050405020304" pitchFamily="18" charset="0"/>
              </a:rPr>
              <a:t>Kaynaklar</a:t>
            </a:r>
          </a:p>
          <a:p>
            <a:r>
              <a:rPr lang="tr-TR" sz="2000" b="1" dirty="0" smtClean="0">
                <a:solidFill>
                  <a:srgbClr val="FF0000"/>
                </a:solidFill>
                <a:latin typeface="Times New Roman" panose="02020603050405020304" pitchFamily="18" charset="0"/>
                <a:cs typeface="Times New Roman" panose="02020603050405020304" pitchFamily="18" charset="0"/>
              </a:rPr>
              <a:t>Kentsel </a:t>
            </a:r>
            <a:r>
              <a:rPr lang="tr-TR" sz="2000" b="1" dirty="0" err="1">
                <a:solidFill>
                  <a:srgbClr val="FF0000"/>
                </a:solidFill>
                <a:latin typeface="Times New Roman" panose="02020603050405020304" pitchFamily="18" charset="0"/>
                <a:cs typeface="Times New Roman" panose="02020603050405020304" pitchFamily="18" charset="0"/>
              </a:rPr>
              <a:t>Atıksu</a:t>
            </a:r>
            <a:endParaRPr lang="tr-TR" sz="2000" b="1" dirty="0">
              <a:solidFill>
                <a:srgbClr val="FF0000"/>
              </a:solidFill>
              <a:latin typeface="Times New Roman" panose="02020603050405020304" pitchFamily="18" charset="0"/>
              <a:cs typeface="Times New Roman" panose="02020603050405020304" pitchFamily="18" charset="0"/>
            </a:endParaRPr>
          </a:p>
          <a:p>
            <a:r>
              <a:rPr lang="tr-TR" sz="2000" dirty="0">
                <a:solidFill>
                  <a:srgbClr val="0000FF"/>
                </a:solidFill>
                <a:latin typeface="Times New Roman" panose="02020603050405020304" pitchFamily="18" charset="0"/>
                <a:cs typeface="Times New Roman" panose="02020603050405020304" pitchFamily="18" charset="0"/>
              </a:rPr>
              <a:t>a-Mevcut evsel nitelikli </a:t>
            </a:r>
            <a:r>
              <a:rPr lang="tr-TR" sz="2000" dirty="0" err="1">
                <a:solidFill>
                  <a:srgbClr val="0000FF"/>
                </a:solidFill>
                <a:latin typeface="Times New Roman" panose="02020603050405020304" pitchFamily="18" charset="0"/>
                <a:cs typeface="Times New Roman" panose="02020603050405020304" pitchFamily="18" charset="0"/>
              </a:rPr>
              <a:t>atıksu</a:t>
            </a:r>
            <a:r>
              <a:rPr lang="tr-TR" sz="2000" dirty="0">
                <a:solidFill>
                  <a:srgbClr val="0000FF"/>
                </a:solidFill>
                <a:latin typeface="Times New Roman" panose="02020603050405020304" pitchFamily="18" charset="0"/>
                <a:cs typeface="Times New Roman" panose="02020603050405020304" pitchFamily="18" charset="0"/>
              </a:rPr>
              <a:t> miktarının belirlenmesi,</a:t>
            </a:r>
          </a:p>
          <a:p>
            <a:r>
              <a:rPr lang="tr-TR" sz="2000" b="1" dirty="0" smtClean="0">
                <a:solidFill>
                  <a:srgbClr val="FF0000"/>
                </a:solidFill>
                <a:latin typeface="Times New Roman" panose="02020603050405020304" pitchFamily="18" charset="0"/>
                <a:cs typeface="Times New Roman" panose="02020603050405020304" pitchFamily="18" charset="0"/>
              </a:rPr>
              <a:t>Kentsel </a:t>
            </a:r>
            <a:r>
              <a:rPr lang="tr-TR" sz="2000" b="1" dirty="0">
                <a:solidFill>
                  <a:srgbClr val="FF0000"/>
                </a:solidFill>
                <a:latin typeface="Times New Roman" panose="02020603050405020304" pitchFamily="18" charset="0"/>
                <a:cs typeface="Times New Roman" panose="02020603050405020304" pitchFamily="18" charset="0"/>
              </a:rPr>
              <a:t>Katı Atık</a:t>
            </a:r>
          </a:p>
          <a:p>
            <a:r>
              <a:rPr lang="tr-TR" sz="2000" dirty="0">
                <a:solidFill>
                  <a:srgbClr val="0000FF"/>
                </a:solidFill>
                <a:latin typeface="Times New Roman" panose="02020603050405020304" pitchFamily="18" charset="0"/>
                <a:cs typeface="Times New Roman" panose="02020603050405020304" pitchFamily="18" charset="0"/>
              </a:rPr>
              <a:t>a-Havzadaki mevcut katı atık depolama sahaları koordinatlarının belirlenmesi ve bu sahaların rezervuara etkisinin araştırılması,</a:t>
            </a:r>
          </a:p>
          <a:p>
            <a:endParaRPr lang="tr-TR" sz="1800" dirty="0"/>
          </a:p>
          <a:p>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19</a:t>
            </a:fld>
            <a:endParaRPr lang="tr-TR"/>
          </a:p>
        </p:txBody>
      </p:sp>
      <p:sp>
        <p:nvSpPr>
          <p:cNvPr id="5" name="Unvan 1"/>
          <p:cNvSpPr>
            <a:spLocks noGrp="1"/>
          </p:cNvSpPr>
          <p:nvPr>
            <p:ph type="title"/>
          </p:nvPr>
        </p:nvSpPr>
        <p:spPr>
          <a:xfrm>
            <a:off x="539552" y="-99392"/>
            <a:ext cx="8229600" cy="1143000"/>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MODELLEME VE RAPORLAMA İÇİN </a:t>
            </a:r>
            <a:r>
              <a:rPr lang="tr-TR" sz="2800" b="1" dirty="0" smtClean="0">
                <a:solidFill>
                  <a:srgbClr val="FF0000"/>
                </a:solidFill>
                <a:latin typeface="Times New Roman" panose="02020603050405020304" pitchFamily="18" charset="0"/>
                <a:cs typeface="Times New Roman" panose="02020603050405020304" pitchFamily="18" charset="0"/>
              </a:rPr>
              <a:t>GEREKEN VERİLER</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0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0"/>
            <a:ext cx="6992043" cy="908720"/>
          </a:xfrm>
        </p:spPr>
        <p:txBody>
          <a:bodyPr/>
          <a:lstStyle/>
          <a:p>
            <a:r>
              <a:rPr lang="tr-TR" sz="3200" b="1" dirty="0" smtClean="0">
                <a:solidFill>
                  <a:srgbClr val="FF0000"/>
                </a:solidFill>
                <a:latin typeface="Times New Roman" panose="02020603050405020304" pitchFamily="18" charset="0"/>
                <a:cs typeface="Times New Roman" pitchFamily="18" charset="0"/>
              </a:rPr>
              <a:t>SUNUM İÇERİĞİ</a:t>
            </a:r>
            <a:endParaRPr lang="tr-TR" sz="3200"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251520" y="1600200"/>
            <a:ext cx="8696122" cy="4525963"/>
          </a:xfrm>
        </p:spPr>
        <p:txBody>
          <a:bodyPr/>
          <a:lstStyle/>
          <a:p>
            <a:pPr lvl="1"/>
            <a:r>
              <a:rPr lang="tr-TR" dirty="0" smtClean="0">
                <a:solidFill>
                  <a:srgbClr val="0000FF"/>
                </a:solidFill>
                <a:latin typeface="Times New Roman" panose="02020603050405020304" pitchFamily="18" charset="0"/>
                <a:cs typeface="Times New Roman" panose="02020603050405020304" pitchFamily="18" charset="0"/>
              </a:rPr>
              <a:t>Dünya’da ve Türkiye’de İçme Suyunun Durumu</a:t>
            </a:r>
            <a:endParaRPr lang="tr-TR" dirty="0">
              <a:solidFill>
                <a:srgbClr val="0000FF"/>
              </a:solidFill>
              <a:latin typeface="Times New Roman" panose="02020603050405020304" pitchFamily="18" charset="0"/>
              <a:cs typeface="Times New Roman" panose="02020603050405020304" pitchFamily="18" charset="0"/>
            </a:endParaRPr>
          </a:p>
          <a:p>
            <a:pPr lvl="1"/>
            <a:r>
              <a:rPr lang="tr-TR" dirty="0" smtClean="0">
                <a:solidFill>
                  <a:srgbClr val="0000FF"/>
                </a:solidFill>
                <a:latin typeface="Times New Roman" panose="02020603050405020304" pitchFamily="18" charset="0"/>
                <a:cs typeface="Times New Roman" panose="02020603050405020304" pitchFamily="18" charset="0"/>
              </a:rPr>
              <a:t>Türkiye’deki İçme Suyu Koruma Çalışmaları</a:t>
            </a:r>
          </a:p>
          <a:p>
            <a:pPr lvl="2"/>
            <a:r>
              <a:rPr lang="tr-TR" dirty="0" smtClean="0">
                <a:solidFill>
                  <a:srgbClr val="0000FF"/>
                </a:solidFill>
                <a:latin typeface="Times New Roman" panose="02020603050405020304" pitchFamily="18" charset="0"/>
                <a:cs typeface="Times New Roman" panose="02020603050405020304" pitchFamily="18" charset="0"/>
              </a:rPr>
              <a:t>Yasal ve Kurumsal Çerçeve</a:t>
            </a:r>
          </a:p>
          <a:p>
            <a:pPr lvl="2"/>
            <a:r>
              <a:rPr lang="tr-TR" dirty="0" smtClean="0">
                <a:solidFill>
                  <a:srgbClr val="0000FF"/>
                </a:solidFill>
                <a:latin typeface="Times New Roman" panose="02020603050405020304" pitchFamily="18" charset="0"/>
                <a:cs typeface="Times New Roman" panose="02020603050405020304" pitchFamily="18" charset="0"/>
              </a:rPr>
              <a:t>Özel Hüküm Belirleme Çalışmaları</a:t>
            </a:r>
          </a:p>
          <a:p>
            <a:pPr lvl="1"/>
            <a:r>
              <a:rPr lang="tr-TR" dirty="0" smtClean="0">
                <a:solidFill>
                  <a:srgbClr val="0000FF"/>
                </a:solidFill>
                <a:latin typeface="Times New Roman" panose="02020603050405020304" pitchFamily="18" charset="0"/>
                <a:cs typeface="Times New Roman" panose="02020603050405020304" pitchFamily="18" charset="0"/>
              </a:rPr>
              <a:t>Özel Hüküm Çalışmalarında Modelleme</a:t>
            </a:r>
          </a:p>
          <a:p>
            <a:pPr lvl="2">
              <a:buFont typeface="Arial" panose="020B0604020202020204" pitchFamily="34" charset="0"/>
              <a:buChar char="•"/>
            </a:pPr>
            <a:r>
              <a:rPr lang="tr-TR" dirty="0" smtClean="0">
                <a:solidFill>
                  <a:srgbClr val="0000FF"/>
                </a:solidFill>
                <a:latin typeface="Times New Roman" panose="02020603050405020304" pitchFamily="18" charset="0"/>
                <a:cs typeface="Times New Roman" panose="02020603050405020304" pitchFamily="18" charset="0"/>
              </a:rPr>
              <a:t>Modelleme ve Raporlama İçin Gereken Veriler</a:t>
            </a:r>
          </a:p>
          <a:p>
            <a:pPr lvl="2">
              <a:buFont typeface="Arial" panose="020B0604020202020204" pitchFamily="34" charset="0"/>
              <a:buChar char="•"/>
            </a:pPr>
            <a:r>
              <a:rPr lang="tr-TR" dirty="0" smtClean="0">
                <a:solidFill>
                  <a:srgbClr val="0000FF"/>
                </a:solidFill>
                <a:latin typeface="Times New Roman" panose="02020603050405020304" pitchFamily="18" charset="0"/>
                <a:cs typeface="Times New Roman" panose="02020603050405020304" pitchFamily="18" charset="0"/>
              </a:rPr>
              <a:t>Senaryolar</a:t>
            </a:r>
          </a:p>
          <a:p>
            <a:pPr lvl="2">
              <a:buFont typeface="Arial" panose="020B0604020202020204" pitchFamily="34" charset="0"/>
              <a:buChar char="•"/>
            </a:pPr>
            <a:endParaRPr lang="tr-TR" dirty="0" smtClean="0">
              <a:solidFill>
                <a:srgbClr val="0000FF"/>
              </a:solidFill>
              <a:latin typeface="Times New Roman" panose="02020603050405020304" pitchFamily="18" charset="0"/>
              <a:cs typeface="Times New Roman" panose="02020603050405020304" pitchFamily="18" charset="0"/>
            </a:endParaRPr>
          </a:p>
          <a:p>
            <a:pPr lvl="1"/>
            <a:endParaRPr lang="tr-TR" dirty="0" smtClean="0"/>
          </a:p>
          <a:p>
            <a:pPr marL="0" indent="0">
              <a:buNone/>
            </a:pPr>
            <a:endParaRPr lang="tr-TR" dirty="0" smtClean="0"/>
          </a:p>
        </p:txBody>
      </p:sp>
      <p:pic>
        <p:nvPicPr>
          <p:cNvPr id="4"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000" b="1" dirty="0" smtClean="0">
                <a:solidFill>
                  <a:srgbClr val="FF0000"/>
                </a:solidFill>
                <a:latin typeface="Times New Roman" panose="02020603050405020304" pitchFamily="18" charset="0"/>
                <a:cs typeface="Times New Roman" panose="02020603050405020304" pitchFamily="18" charset="0"/>
              </a:rPr>
              <a:t>Endüstriyel </a:t>
            </a:r>
            <a:r>
              <a:rPr lang="tr-TR" sz="2000" b="1" dirty="0">
                <a:solidFill>
                  <a:srgbClr val="FF0000"/>
                </a:solidFill>
                <a:latin typeface="Times New Roman" panose="02020603050405020304" pitchFamily="18" charset="0"/>
                <a:cs typeface="Times New Roman" panose="02020603050405020304" pitchFamily="18" charset="0"/>
              </a:rPr>
              <a:t>Kirleticiler</a:t>
            </a:r>
          </a:p>
          <a:p>
            <a:r>
              <a:rPr lang="tr-TR" sz="2000" dirty="0" smtClean="0">
                <a:solidFill>
                  <a:srgbClr val="0000FF"/>
                </a:solidFill>
                <a:latin typeface="Times New Roman" panose="02020603050405020304" pitchFamily="18" charset="0"/>
                <a:cs typeface="Times New Roman" panose="02020603050405020304" pitchFamily="18" charset="0"/>
              </a:rPr>
              <a:t>a-Havzada </a:t>
            </a:r>
            <a:r>
              <a:rPr lang="tr-TR" sz="2000" dirty="0">
                <a:solidFill>
                  <a:srgbClr val="0000FF"/>
                </a:solidFill>
                <a:latin typeface="Times New Roman" panose="02020603050405020304" pitchFamily="18" charset="0"/>
                <a:cs typeface="Times New Roman" panose="02020603050405020304" pitchFamily="18" charset="0"/>
              </a:rPr>
              <a:t>işletme, fabrikaların adı, adresi, yeri, sektörü, personel sayısı, üretimi ve üretim miktarının belirlenmesi,</a:t>
            </a:r>
          </a:p>
          <a:p>
            <a:r>
              <a:rPr lang="tr-TR" sz="2000" b="1" dirty="0" smtClean="0">
                <a:solidFill>
                  <a:srgbClr val="FF0000"/>
                </a:solidFill>
                <a:latin typeface="Times New Roman" panose="02020603050405020304" pitchFamily="18" charset="0"/>
                <a:cs typeface="Times New Roman" panose="02020603050405020304" pitchFamily="18" charset="0"/>
              </a:rPr>
              <a:t>Maden </a:t>
            </a:r>
            <a:r>
              <a:rPr lang="tr-TR" sz="2000" b="1" dirty="0">
                <a:solidFill>
                  <a:srgbClr val="FF0000"/>
                </a:solidFill>
                <a:latin typeface="Times New Roman" panose="02020603050405020304" pitchFamily="18" charset="0"/>
                <a:cs typeface="Times New Roman" panose="02020603050405020304" pitchFamily="18" charset="0"/>
              </a:rPr>
              <a:t>ve Tabii Malzeme Ocakları</a:t>
            </a:r>
          </a:p>
          <a:p>
            <a:r>
              <a:rPr lang="tr-TR" sz="2000" dirty="0">
                <a:solidFill>
                  <a:srgbClr val="0000FF"/>
                </a:solidFill>
                <a:latin typeface="Times New Roman" panose="02020603050405020304" pitchFamily="18" charset="0"/>
                <a:cs typeface="Times New Roman" panose="02020603050405020304" pitchFamily="18" charset="0"/>
              </a:rPr>
              <a:t>a-Mevcut maden ve tabii malzeme ocaklarının rezerv alanı, üretimi, koordinatlarının tespiti,</a:t>
            </a:r>
          </a:p>
          <a:p>
            <a:r>
              <a:rPr lang="tr-TR" sz="2000" dirty="0">
                <a:solidFill>
                  <a:srgbClr val="0000FF"/>
                </a:solidFill>
                <a:latin typeface="Times New Roman" panose="02020603050405020304" pitchFamily="18" charset="0"/>
                <a:cs typeface="Times New Roman" panose="02020603050405020304" pitchFamily="18" charset="0"/>
              </a:rPr>
              <a:t>b-Bu alanlardan kaynaklanacak kirleticilerin </a:t>
            </a:r>
            <a:r>
              <a:rPr lang="tr-TR" sz="2000" dirty="0" smtClean="0">
                <a:solidFill>
                  <a:srgbClr val="0000FF"/>
                </a:solidFill>
                <a:latin typeface="Times New Roman" panose="02020603050405020304" pitchFamily="18" charset="0"/>
                <a:cs typeface="Times New Roman" panose="02020603050405020304" pitchFamily="18" charset="0"/>
              </a:rPr>
              <a:t>tespiti,</a:t>
            </a:r>
            <a:endParaRPr lang="tr-TR" sz="2000" dirty="0">
              <a:solidFill>
                <a:srgbClr val="0000FF"/>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20</a:t>
            </a:fld>
            <a:endParaRPr lang="tr-TR"/>
          </a:p>
        </p:txBody>
      </p:sp>
      <p:sp>
        <p:nvSpPr>
          <p:cNvPr id="5" name="Unvan 1"/>
          <p:cNvSpPr>
            <a:spLocks noGrp="1"/>
          </p:cNvSpPr>
          <p:nvPr>
            <p:ph type="title"/>
          </p:nvPr>
        </p:nvSpPr>
        <p:spPr>
          <a:xfrm>
            <a:off x="457200" y="-99392"/>
            <a:ext cx="8229600" cy="1143000"/>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MODELLEME VE RAPORLAMA İÇİN </a:t>
            </a:r>
            <a:r>
              <a:rPr lang="tr-TR" sz="2800" b="1" dirty="0" smtClean="0">
                <a:solidFill>
                  <a:srgbClr val="FF0000"/>
                </a:solidFill>
                <a:latin typeface="Times New Roman" panose="02020603050405020304" pitchFamily="18" charset="0"/>
                <a:cs typeface="Times New Roman" panose="02020603050405020304" pitchFamily="18" charset="0"/>
              </a:rPr>
              <a:t>GEREKEN VERİLER</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505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668739"/>
          </a:xfrm>
        </p:spPr>
        <p:txBody>
          <a:bodyPr/>
          <a:lstStyle/>
          <a:p>
            <a:r>
              <a:rPr lang="tr-TR" sz="2000" b="1" dirty="0">
                <a:solidFill>
                  <a:srgbClr val="FF0000"/>
                </a:solidFill>
                <a:latin typeface="Times New Roman" panose="02020603050405020304" pitchFamily="18" charset="0"/>
                <a:cs typeface="Times New Roman" panose="02020603050405020304" pitchFamily="18" charset="0"/>
              </a:rPr>
              <a:t>Yayılı </a:t>
            </a:r>
            <a:r>
              <a:rPr lang="tr-TR" sz="2000" b="1" dirty="0" smtClean="0">
                <a:solidFill>
                  <a:srgbClr val="FF0000"/>
                </a:solidFill>
                <a:latin typeface="Times New Roman" panose="02020603050405020304" pitchFamily="18" charset="0"/>
                <a:cs typeface="Times New Roman" panose="02020603050405020304" pitchFamily="18" charset="0"/>
              </a:rPr>
              <a:t>Kaynaklar</a:t>
            </a:r>
          </a:p>
          <a:p>
            <a:r>
              <a:rPr lang="tr-TR" sz="2000" b="1" dirty="0" smtClean="0">
                <a:solidFill>
                  <a:srgbClr val="FF0000"/>
                </a:solidFill>
                <a:latin typeface="Times New Roman" panose="02020603050405020304" pitchFamily="18" charset="0"/>
                <a:cs typeface="Times New Roman" panose="02020603050405020304" pitchFamily="18" charset="0"/>
              </a:rPr>
              <a:t>Tarımsal </a:t>
            </a:r>
            <a:r>
              <a:rPr lang="tr-TR" sz="2000" b="1" dirty="0">
                <a:solidFill>
                  <a:srgbClr val="FF0000"/>
                </a:solidFill>
                <a:latin typeface="Times New Roman" panose="02020603050405020304" pitchFamily="18" charset="0"/>
                <a:cs typeface="Times New Roman" panose="02020603050405020304" pitchFamily="18" charset="0"/>
              </a:rPr>
              <a:t>Kaynaklar</a:t>
            </a:r>
          </a:p>
          <a:p>
            <a:r>
              <a:rPr lang="tr-TR" sz="2000" dirty="0">
                <a:solidFill>
                  <a:srgbClr val="0000FF"/>
                </a:solidFill>
                <a:latin typeface="Times New Roman" panose="02020603050405020304" pitchFamily="18" charset="0"/>
                <a:cs typeface="Times New Roman" panose="02020603050405020304" pitchFamily="18" charset="0"/>
              </a:rPr>
              <a:t>a-Tarım alanlarının belirlenmesi,</a:t>
            </a:r>
          </a:p>
          <a:p>
            <a:r>
              <a:rPr lang="tr-TR" sz="2000" dirty="0">
                <a:solidFill>
                  <a:srgbClr val="0000FF"/>
                </a:solidFill>
                <a:latin typeface="Times New Roman" panose="02020603050405020304" pitchFamily="18" charset="0"/>
                <a:cs typeface="Times New Roman" panose="02020603050405020304" pitchFamily="18" charset="0"/>
              </a:rPr>
              <a:t>b-Havzada yapılan tarımsal faaliyetlerde kullanılan gübre, pestisit çeşit ve</a:t>
            </a:r>
          </a:p>
          <a:p>
            <a:r>
              <a:rPr lang="tr-TR" sz="2000" dirty="0">
                <a:solidFill>
                  <a:srgbClr val="0000FF"/>
                </a:solidFill>
                <a:latin typeface="Times New Roman" panose="02020603050405020304" pitchFamily="18" charset="0"/>
                <a:cs typeface="Times New Roman" panose="02020603050405020304" pitchFamily="18" charset="0"/>
              </a:rPr>
              <a:t>miktarlarının belirlenmesi,</a:t>
            </a:r>
          </a:p>
          <a:p>
            <a:r>
              <a:rPr lang="tr-TR" sz="2000" dirty="0">
                <a:solidFill>
                  <a:srgbClr val="0000FF"/>
                </a:solidFill>
                <a:latin typeface="Times New Roman" panose="02020603050405020304" pitchFamily="18" charset="0"/>
                <a:cs typeface="Times New Roman" panose="02020603050405020304" pitchFamily="18" charset="0"/>
              </a:rPr>
              <a:t>c-Havzadaki tarım alanlarında kullanılacak gübre çeşit ve miktarlarının ilgili birim tarafından araştırma sonucu tespit edilmesi,</a:t>
            </a:r>
          </a:p>
          <a:p>
            <a:r>
              <a:rPr lang="tr-TR" sz="2000" dirty="0">
                <a:solidFill>
                  <a:srgbClr val="0000FF"/>
                </a:solidFill>
                <a:latin typeface="Times New Roman" panose="02020603050405020304" pitchFamily="18" charset="0"/>
                <a:cs typeface="Times New Roman" panose="02020603050405020304" pitchFamily="18" charset="0"/>
              </a:rPr>
              <a:t>d</a:t>
            </a:r>
            <a:r>
              <a:rPr lang="tr-TR" sz="2000" dirty="0" smtClean="0">
                <a:solidFill>
                  <a:srgbClr val="0000FF"/>
                </a:solidFill>
                <a:latin typeface="Times New Roman" panose="02020603050405020304" pitchFamily="18" charset="0"/>
                <a:cs typeface="Times New Roman" panose="02020603050405020304" pitchFamily="18" charset="0"/>
              </a:rPr>
              <a:t>-Sulama </a:t>
            </a:r>
            <a:r>
              <a:rPr lang="tr-TR" sz="2000" dirty="0">
                <a:solidFill>
                  <a:srgbClr val="0000FF"/>
                </a:solidFill>
                <a:latin typeface="Times New Roman" panose="02020603050405020304" pitchFamily="18" charset="0"/>
                <a:cs typeface="Times New Roman" panose="02020603050405020304" pitchFamily="18" charset="0"/>
              </a:rPr>
              <a:t>Tekniklerinin belirlenmesi</a:t>
            </a:r>
          </a:p>
          <a:p>
            <a:endParaRPr lang="tr-TR" dirty="0"/>
          </a:p>
          <a:p>
            <a:endParaRPr lang="tr-TR" dirty="0"/>
          </a:p>
          <a:p>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21</a:t>
            </a:fld>
            <a:endParaRPr lang="tr-TR"/>
          </a:p>
        </p:txBody>
      </p:sp>
      <p:sp>
        <p:nvSpPr>
          <p:cNvPr id="5" name="Unvan 1"/>
          <p:cNvSpPr>
            <a:spLocks noGrp="1"/>
          </p:cNvSpPr>
          <p:nvPr>
            <p:ph type="title"/>
          </p:nvPr>
        </p:nvSpPr>
        <p:spPr>
          <a:xfrm>
            <a:off x="457200" y="-55095"/>
            <a:ext cx="8229600" cy="1143000"/>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MODELLEME VE RAPORLAMA İÇİN </a:t>
            </a:r>
            <a:r>
              <a:rPr lang="tr-TR" sz="2800" b="1" dirty="0" smtClean="0">
                <a:solidFill>
                  <a:srgbClr val="FF0000"/>
                </a:solidFill>
                <a:latin typeface="Times New Roman" panose="02020603050405020304" pitchFamily="18" charset="0"/>
                <a:cs typeface="Times New Roman" panose="02020603050405020304" pitchFamily="18" charset="0"/>
              </a:rPr>
              <a:t>GEREKEN VERİLER</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75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000" b="1" dirty="0" smtClean="0">
                <a:solidFill>
                  <a:srgbClr val="FF0000"/>
                </a:solidFill>
                <a:latin typeface="Times New Roman" panose="02020603050405020304" pitchFamily="18" charset="0"/>
                <a:cs typeface="Times New Roman" panose="02020603050405020304" pitchFamily="18" charset="0"/>
              </a:rPr>
              <a:t>Orman</a:t>
            </a:r>
            <a:r>
              <a:rPr lang="tr-TR" sz="2000" b="1" dirty="0">
                <a:solidFill>
                  <a:srgbClr val="FF0000"/>
                </a:solidFill>
                <a:latin typeface="Times New Roman" panose="02020603050405020304" pitchFamily="18" charset="0"/>
                <a:cs typeface="Times New Roman" panose="02020603050405020304" pitchFamily="18" charset="0"/>
              </a:rPr>
              <a:t>, Mera ve Otlaklar</a:t>
            </a:r>
          </a:p>
          <a:p>
            <a:r>
              <a:rPr lang="tr-TR" sz="2000" b="1" dirty="0" smtClean="0">
                <a:solidFill>
                  <a:srgbClr val="FF0000"/>
                </a:solidFill>
                <a:latin typeface="Times New Roman" panose="02020603050405020304" pitchFamily="18" charset="0"/>
                <a:cs typeface="Times New Roman" panose="02020603050405020304" pitchFamily="18" charset="0"/>
              </a:rPr>
              <a:t>Hava </a:t>
            </a:r>
            <a:r>
              <a:rPr lang="tr-TR" sz="2000" b="1" dirty="0">
                <a:solidFill>
                  <a:srgbClr val="FF0000"/>
                </a:solidFill>
                <a:latin typeface="Times New Roman" panose="02020603050405020304" pitchFamily="18" charset="0"/>
                <a:cs typeface="Times New Roman" panose="02020603050405020304" pitchFamily="18" charset="0"/>
              </a:rPr>
              <a:t>Kirleticileri Birikimi</a:t>
            </a:r>
          </a:p>
          <a:p>
            <a:r>
              <a:rPr lang="tr-TR" sz="2000" dirty="0">
                <a:solidFill>
                  <a:srgbClr val="0000FF"/>
                </a:solidFill>
                <a:latin typeface="Times New Roman" panose="02020603050405020304" pitchFamily="18" charset="0"/>
                <a:cs typeface="Times New Roman" panose="02020603050405020304" pitchFamily="18" charset="0"/>
              </a:rPr>
              <a:t>İçme suyu kaynağını etkileyen, ısınma, trafik ve endüstriyel kaynaklı hava kirleticilerinin tespiti, </a:t>
            </a:r>
            <a:endParaRPr lang="tr-TR" sz="2000" dirty="0" smtClean="0">
              <a:solidFill>
                <a:srgbClr val="0000FF"/>
              </a:solidFill>
              <a:latin typeface="Times New Roman" panose="02020603050405020304" pitchFamily="18" charset="0"/>
              <a:cs typeface="Times New Roman" panose="02020603050405020304" pitchFamily="18" charset="0"/>
            </a:endParaRPr>
          </a:p>
          <a:p>
            <a:r>
              <a:rPr lang="tr-TR" sz="2000" b="1" dirty="0" smtClean="0">
                <a:solidFill>
                  <a:srgbClr val="FF0000"/>
                </a:solidFill>
                <a:latin typeface="Times New Roman" panose="02020603050405020304" pitchFamily="18" charset="0"/>
                <a:cs typeface="Times New Roman" panose="02020603050405020304" pitchFamily="18" charset="0"/>
              </a:rPr>
              <a:t>Rezervuar </a:t>
            </a:r>
            <a:r>
              <a:rPr lang="tr-TR" sz="2000" b="1" dirty="0">
                <a:solidFill>
                  <a:srgbClr val="FF0000"/>
                </a:solidFill>
                <a:latin typeface="Times New Roman" panose="02020603050405020304" pitchFamily="18" charset="0"/>
                <a:cs typeface="Times New Roman" panose="02020603050405020304" pitchFamily="18" charset="0"/>
              </a:rPr>
              <a:t>İçerisindeki Faaliyetler</a:t>
            </a:r>
          </a:p>
          <a:p>
            <a:r>
              <a:rPr lang="tr-TR" sz="2000" dirty="0">
                <a:solidFill>
                  <a:srgbClr val="0000FF"/>
                </a:solidFill>
                <a:latin typeface="Times New Roman" panose="02020603050405020304" pitchFamily="18" charset="0"/>
                <a:cs typeface="Times New Roman" panose="02020603050405020304" pitchFamily="18" charset="0"/>
              </a:rPr>
              <a:t>a-Rezervuar içerisindeki balıkçılık vb. faaliyetlerin tespiti,</a:t>
            </a:r>
          </a:p>
          <a:p>
            <a:r>
              <a:rPr lang="tr-TR" sz="2000" b="1" dirty="0" smtClean="0">
                <a:solidFill>
                  <a:srgbClr val="FF0000"/>
                </a:solidFill>
                <a:latin typeface="Times New Roman" panose="02020603050405020304" pitchFamily="18" charset="0"/>
                <a:cs typeface="Times New Roman" panose="02020603050405020304" pitchFamily="18" charset="0"/>
              </a:rPr>
              <a:t>Rezervuar </a:t>
            </a:r>
            <a:r>
              <a:rPr lang="tr-TR" sz="2000" b="1" dirty="0">
                <a:solidFill>
                  <a:srgbClr val="FF0000"/>
                </a:solidFill>
                <a:latin typeface="Times New Roman" panose="02020603050405020304" pitchFamily="18" charset="0"/>
                <a:cs typeface="Times New Roman" panose="02020603050405020304" pitchFamily="18" charset="0"/>
              </a:rPr>
              <a:t>İçerisinde ve besleyen derelerde;</a:t>
            </a:r>
          </a:p>
          <a:p>
            <a:r>
              <a:rPr lang="tr-TR" sz="2000" dirty="0">
                <a:solidFill>
                  <a:srgbClr val="0000FF"/>
                </a:solidFill>
                <a:latin typeface="Times New Roman" panose="02020603050405020304" pitchFamily="18" charset="0"/>
                <a:cs typeface="Times New Roman" panose="02020603050405020304" pitchFamily="18" charset="0"/>
              </a:rPr>
              <a:t>a- Rezervuar dip çamurunda olası kirleticilerin tespiti,</a:t>
            </a:r>
          </a:p>
          <a:p>
            <a:r>
              <a:rPr lang="tr-TR" sz="2000" dirty="0">
                <a:solidFill>
                  <a:srgbClr val="0000FF"/>
                </a:solidFill>
                <a:latin typeface="Times New Roman" panose="02020603050405020304" pitchFamily="18" charset="0"/>
                <a:cs typeface="Times New Roman" panose="02020603050405020304" pitchFamily="18" charset="0"/>
              </a:rPr>
              <a:t>b-Derelerle taşınan </a:t>
            </a:r>
            <a:r>
              <a:rPr lang="tr-TR" sz="2000" dirty="0" err="1">
                <a:solidFill>
                  <a:srgbClr val="0000FF"/>
                </a:solidFill>
                <a:latin typeface="Times New Roman" panose="02020603050405020304" pitchFamily="18" charset="0"/>
                <a:cs typeface="Times New Roman" panose="02020603050405020304" pitchFamily="18" charset="0"/>
              </a:rPr>
              <a:t>sedimanlardan</a:t>
            </a:r>
            <a:r>
              <a:rPr lang="tr-TR" sz="2000" dirty="0">
                <a:solidFill>
                  <a:srgbClr val="0000FF"/>
                </a:solidFill>
                <a:latin typeface="Times New Roman" panose="02020603050405020304" pitchFamily="18" charset="0"/>
                <a:cs typeface="Times New Roman" panose="02020603050405020304" pitchFamily="18" charset="0"/>
              </a:rPr>
              <a:t> kaynaklanan kirliliğin tespiti,</a:t>
            </a:r>
          </a:p>
          <a:p>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22</a:t>
            </a:fld>
            <a:endParaRPr lang="tr-TR"/>
          </a:p>
        </p:txBody>
      </p:sp>
      <p:sp>
        <p:nvSpPr>
          <p:cNvPr id="5" name="Unvan 1"/>
          <p:cNvSpPr>
            <a:spLocks noGrp="1"/>
          </p:cNvSpPr>
          <p:nvPr>
            <p:ph type="title"/>
          </p:nvPr>
        </p:nvSpPr>
        <p:spPr>
          <a:xfrm>
            <a:off x="457200" y="-99392"/>
            <a:ext cx="8229600" cy="1143000"/>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MODELLEME VE RAPORLAMA İÇİN </a:t>
            </a:r>
            <a:r>
              <a:rPr lang="tr-TR" sz="2800" b="1" dirty="0" smtClean="0">
                <a:solidFill>
                  <a:srgbClr val="FF0000"/>
                </a:solidFill>
                <a:latin typeface="Times New Roman" panose="02020603050405020304" pitchFamily="18" charset="0"/>
                <a:cs typeface="Times New Roman" panose="02020603050405020304" pitchFamily="18" charset="0"/>
              </a:rPr>
              <a:t>GEREKEN VERİLER</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95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0"/>
            <a:ext cx="8229600" cy="1143000"/>
          </a:xfrm>
        </p:spPr>
        <p:txBody>
          <a:bodyPr/>
          <a:lstStyle/>
          <a:p>
            <a:r>
              <a:rPr lang="tr-TR" sz="2800" b="1" dirty="0" smtClean="0">
                <a:solidFill>
                  <a:srgbClr val="FF0000"/>
                </a:solidFill>
                <a:latin typeface="Times New Roman" panose="02020603050405020304" pitchFamily="18" charset="0"/>
                <a:cs typeface="Times New Roman" panose="02020603050405020304" pitchFamily="18" charset="0"/>
              </a:rPr>
              <a:t>SENARYOLAR</a:t>
            </a:r>
            <a:endParaRPr lang="tr-TR" sz="28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143000"/>
            <a:ext cx="9144000" cy="5578475"/>
          </a:xfrm>
        </p:spPr>
        <p:txBody>
          <a:bodyPr/>
          <a:lstStyle/>
          <a:p>
            <a:r>
              <a:rPr lang="tr-TR" sz="2000" b="1" dirty="0">
                <a:solidFill>
                  <a:srgbClr val="FF0000"/>
                </a:solidFill>
                <a:latin typeface="Times New Roman" panose="02020603050405020304" pitchFamily="18" charset="0"/>
                <a:cs typeface="Times New Roman" panose="02020603050405020304" pitchFamily="18" charset="0"/>
              </a:rPr>
              <a:t>Alternatif Havza Gelişim </a:t>
            </a:r>
            <a:r>
              <a:rPr lang="tr-TR" sz="2000" b="1" dirty="0" smtClean="0">
                <a:solidFill>
                  <a:srgbClr val="FF0000"/>
                </a:solidFill>
                <a:latin typeface="Times New Roman" panose="02020603050405020304" pitchFamily="18" charset="0"/>
                <a:cs typeface="Times New Roman" panose="02020603050405020304" pitchFamily="18" charset="0"/>
              </a:rPr>
              <a:t>Senaryoları</a:t>
            </a:r>
          </a:p>
          <a:p>
            <a:endParaRPr lang="tr-TR" sz="2000" dirty="0">
              <a:latin typeface="Times New Roman" panose="02020603050405020304" pitchFamily="18" charset="0"/>
              <a:cs typeface="Times New Roman" panose="02020603050405020304" pitchFamily="18" charset="0"/>
            </a:endParaRPr>
          </a:p>
          <a:p>
            <a:r>
              <a:rPr lang="tr-TR" sz="2000" dirty="0">
                <a:solidFill>
                  <a:srgbClr val="0000FF"/>
                </a:solidFill>
                <a:latin typeface="Times New Roman" panose="02020603050405020304" pitchFamily="18" charset="0"/>
                <a:cs typeface="Times New Roman" panose="02020603050405020304" pitchFamily="18" charset="0"/>
              </a:rPr>
              <a:t>Özel Hüküm Belirleme Çalışması kapsamında, su kalite modeline girdi oluşturmak üzere, kentsel-kırsal gelişme, tarım ve hayvancılık sektörlerindeki potansiyeller dikkate alınarak sekiz farklı gelişme senaryosu belirlenmiştir. Su kalite modeli bu senaryolar için çalıştırılarak, göl su kalitesinin A1 sınıfında olabilmesine yönelik en uygun senaryonun seçilmesini sağlayacaktır.</a:t>
            </a:r>
          </a:p>
          <a:p>
            <a:endParaRPr lang="tr-TR" sz="2000" dirty="0">
              <a:latin typeface="Times New Roman" panose="02020603050405020304" pitchFamily="18" charset="0"/>
              <a:cs typeface="Times New Roman" panose="02020603050405020304" pitchFamily="18" charset="0"/>
            </a:endParaRPr>
          </a:p>
          <a:p>
            <a:r>
              <a:rPr lang="tr-TR" sz="2000" b="1" dirty="0">
                <a:solidFill>
                  <a:srgbClr val="FF0000"/>
                </a:solidFill>
                <a:latin typeface="Times New Roman" panose="02020603050405020304" pitchFamily="18" charset="0"/>
                <a:cs typeface="Times New Roman" panose="02020603050405020304" pitchFamily="18" charset="0"/>
              </a:rPr>
              <a:t>Senaryo 1: </a:t>
            </a:r>
            <a:r>
              <a:rPr lang="tr-TR" sz="2000" dirty="0" smtClean="0">
                <a:solidFill>
                  <a:srgbClr val="0000FF"/>
                </a:solidFill>
                <a:latin typeface="Times New Roman" panose="02020603050405020304" pitchFamily="18" charset="0"/>
                <a:cs typeface="Times New Roman" panose="02020603050405020304" pitchFamily="18" charset="0"/>
              </a:rPr>
              <a:t>Yerleşmeler </a:t>
            </a:r>
            <a:r>
              <a:rPr lang="tr-TR" sz="2000" dirty="0">
                <a:solidFill>
                  <a:srgbClr val="0000FF"/>
                </a:solidFill>
                <a:latin typeface="Times New Roman" panose="02020603050405020304" pitchFamily="18" charset="0"/>
                <a:cs typeface="Times New Roman" panose="02020603050405020304" pitchFamily="18" charset="0"/>
              </a:rPr>
              <a:t>için </a:t>
            </a:r>
            <a:r>
              <a:rPr lang="tr-TR" sz="2000" dirty="0" smtClean="0">
                <a:solidFill>
                  <a:srgbClr val="0000FF"/>
                </a:solidFill>
                <a:latin typeface="Times New Roman" panose="02020603050405020304" pitchFamily="18" charset="0"/>
                <a:cs typeface="Times New Roman" panose="02020603050405020304" pitchFamily="18" charset="0"/>
              </a:rPr>
              <a:t>2040 </a:t>
            </a:r>
            <a:r>
              <a:rPr lang="tr-TR" sz="2000" dirty="0">
                <a:solidFill>
                  <a:srgbClr val="0000FF"/>
                </a:solidFill>
                <a:latin typeface="Times New Roman" panose="02020603050405020304" pitchFamily="18" charset="0"/>
                <a:cs typeface="Times New Roman" panose="02020603050405020304" pitchFamily="18" charset="0"/>
              </a:rPr>
              <a:t>yılı projeksiyon nüfusları dikkate alınmıştır. Hayvancılık için geçmiş on yıllık olağan artış 2040 yılına </a:t>
            </a:r>
            <a:r>
              <a:rPr lang="tr-TR" sz="2000" dirty="0" err="1">
                <a:solidFill>
                  <a:srgbClr val="0000FF"/>
                </a:solidFill>
                <a:latin typeface="Times New Roman" panose="02020603050405020304" pitchFamily="18" charset="0"/>
                <a:cs typeface="Times New Roman" panose="02020603050405020304" pitchFamily="18" charset="0"/>
              </a:rPr>
              <a:t>projekte</a:t>
            </a:r>
            <a:r>
              <a:rPr lang="tr-TR" sz="2000" dirty="0">
                <a:solidFill>
                  <a:srgbClr val="0000FF"/>
                </a:solidFill>
                <a:latin typeface="Times New Roman" panose="02020603050405020304" pitchFamily="18" charset="0"/>
                <a:cs typeface="Times New Roman" panose="02020603050405020304" pitchFamily="18" charset="0"/>
              </a:rPr>
              <a:t> edilmiştir. Tarımda ise mevcuttan farklı olarak bir gelişim öngörülmemiştir.</a:t>
            </a:r>
          </a:p>
          <a:p>
            <a:endParaRPr lang="tr-TR" sz="20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23</a:t>
            </a:fld>
            <a:endParaRPr lang="tr-TR"/>
          </a:p>
        </p:txBody>
      </p:sp>
      <p:pic>
        <p:nvPicPr>
          <p:cNvPr id="5"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42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52736"/>
            <a:ext cx="9144000" cy="4525963"/>
          </a:xfrm>
        </p:spPr>
        <p:txBody>
          <a:bodyPr/>
          <a:lstStyle/>
          <a:p>
            <a:r>
              <a:rPr lang="tr-TR" sz="2000" b="1" dirty="0">
                <a:solidFill>
                  <a:srgbClr val="FF0000"/>
                </a:solidFill>
                <a:latin typeface="Times New Roman" panose="02020603050405020304" pitchFamily="18" charset="0"/>
                <a:cs typeface="Times New Roman" panose="02020603050405020304" pitchFamily="18" charset="0"/>
              </a:rPr>
              <a:t>Senaryo 2: </a:t>
            </a:r>
            <a:r>
              <a:rPr lang="tr-TR" sz="2000" dirty="0">
                <a:solidFill>
                  <a:srgbClr val="0000FF"/>
                </a:solidFill>
                <a:latin typeface="Times New Roman" panose="02020603050405020304" pitchFamily="18" charset="0"/>
                <a:cs typeface="Times New Roman" panose="02020603050405020304" pitchFamily="18" charset="0"/>
              </a:rPr>
              <a:t>Senaryo 1'e ilave olarak tarımsal üretimin mevcut duruma oranla </a:t>
            </a:r>
            <a:r>
              <a:rPr lang="tr-TR" sz="2000" dirty="0" smtClean="0">
                <a:solidFill>
                  <a:srgbClr val="0000FF"/>
                </a:solidFill>
                <a:latin typeface="Times New Roman" panose="02020603050405020304" pitchFamily="18" charset="0"/>
                <a:cs typeface="Times New Roman" panose="02020603050405020304" pitchFamily="18" charset="0"/>
              </a:rPr>
              <a:t>2040 yılına kadar 1,5 </a:t>
            </a:r>
            <a:r>
              <a:rPr lang="tr-TR" sz="2000" dirty="0">
                <a:solidFill>
                  <a:srgbClr val="0000FF"/>
                </a:solidFill>
                <a:latin typeface="Times New Roman" panose="02020603050405020304" pitchFamily="18" charset="0"/>
                <a:cs typeface="Times New Roman" panose="02020603050405020304" pitchFamily="18" charset="0"/>
              </a:rPr>
              <a:t>kat </a:t>
            </a:r>
            <a:r>
              <a:rPr lang="tr-TR" sz="2000" dirty="0" smtClean="0">
                <a:solidFill>
                  <a:srgbClr val="0000FF"/>
                </a:solidFill>
                <a:latin typeface="Times New Roman" panose="02020603050405020304" pitchFamily="18" charset="0"/>
                <a:cs typeface="Times New Roman" panose="02020603050405020304" pitchFamily="18" charset="0"/>
              </a:rPr>
              <a:t>artacağı </a:t>
            </a:r>
            <a:r>
              <a:rPr lang="tr-TR" sz="2000" dirty="0">
                <a:solidFill>
                  <a:srgbClr val="0000FF"/>
                </a:solidFill>
                <a:latin typeface="Times New Roman" panose="02020603050405020304" pitchFamily="18" charset="0"/>
                <a:cs typeface="Times New Roman" panose="02020603050405020304" pitchFamily="18" charset="0"/>
              </a:rPr>
              <a:t>öngörülmüştür. </a:t>
            </a:r>
            <a:endParaRPr lang="tr-TR" sz="2000" dirty="0" smtClean="0">
              <a:solidFill>
                <a:srgbClr val="0000FF"/>
              </a:solidFill>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r>
              <a:rPr lang="tr-TR" sz="2000" b="1" dirty="0">
                <a:solidFill>
                  <a:srgbClr val="FF0000"/>
                </a:solidFill>
                <a:latin typeface="Times New Roman" panose="02020603050405020304" pitchFamily="18" charset="0"/>
                <a:cs typeface="Times New Roman" panose="02020603050405020304" pitchFamily="18" charset="0"/>
              </a:rPr>
              <a:t>Senaryo 3: </a:t>
            </a:r>
            <a:r>
              <a:rPr lang="tr-TR" sz="2000" dirty="0">
                <a:solidFill>
                  <a:srgbClr val="0000FF"/>
                </a:solidFill>
                <a:latin typeface="Times New Roman" panose="02020603050405020304" pitchFamily="18" charset="0"/>
                <a:cs typeface="Times New Roman" panose="02020603050405020304" pitchFamily="18" charset="0"/>
              </a:rPr>
              <a:t>Senaryo 1'e ilave olarak kümes hayvancılığının mevcut duruma oranla </a:t>
            </a:r>
            <a:r>
              <a:rPr lang="tr-TR" sz="2000" dirty="0" smtClean="0">
                <a:solidFill>
                  <a:srgbClr val="0000FF"/>
                </a:solidFill>
                <a:latin typeface="Times New Roman" panose="02020603050405020304" pitchFamily="18" charset="0"/>
                <a:cs typeface="Times New Roman" panose="02020603050405020304" pitchFamily="18" charset="0"/>
              </a:rPr>
              <a:t>2040 yılına kadar 4 </a:t>
            </a:r>
            <a:r>
              <a:rPr lang="tr-TR" sz="2000" dirty="0">
                <a:solidFill>
                  <a:srgbClr val="0000FF"/>
                </a:solidFill>
                <a:latin typeface="Times New Roman" panose="02020603050405020304" pitchFamily="18" charset="0"/>
                <a:cs typeface="Times New Roman" panose="02020603050405020304" pitchFamily="18" charset="0"/>
              </a:rPr>
              <a:t>kat artacağı öngörülmüştür. </a:t>
            </a:r>
            <a:endParaRPr lang="tr-TR" sz="2000" dirty="0" smtClean="0">
              <a:solidFill>
                <a:srgbClr val="0000FF"/>
              </a:solidFill>
              <a:latin typeface="Times New Roman" panose="02020603050405020304" pitchFamily="18" charset="0"/>
              <a:cs typeface="Times New Roman" panose="02020603050405020304" pitchFamily="18" charset="0"/>
            </a:endParaRPr>
          </a:p>
          <a:p>
            <a:endParaRPr lang="tr-TR" sz="2000" dirty="0">
              <a:solidFill>
                <a:srgbClr val="0000FF"/>
              </a:solidFill>
              <a:latin typeface="Times New Roman" panose="02020603050405020304" pitchFamily="18" charset="0"/>
              <a:cs typeface="Times New Roman" panose="02020603050405020304" pitchFamily="18" charset="0"/>
            </a:endParaRPr>
          </a:p>
          <a:p>
            <a:r>
              <a:rPr lang="tr-TR" sz="2000" b="1" dirty="0">
                <a:solidFill>
                  <a:srgbClr val="FF0000"/>
                </a:solidFill>
                <a:latin typeface="Times New Roman" panose="02020603050405020304" pitchFamily="18" charset="0"/>
                <a:cs typeface="Times New Roman" panose="02020603050405020304" pitchFamily="18" charset="0"/>
              </a:rPr>
              <a:t>Senaryo 4: </a:t>
            </a:r>
            <a:r>
              <a:rPr lang="tr-TR" sz="2000" dirty="0">
                <a:solidFill>
                  <a:srgbClr val="0000FF"/>
                </a:solidFill>
                <a:latin typeface="Times New Roman" panose="02020603050405020304" pitchFamily="18" charset="0"/>
                <a:cs typeface="Times New Roman" panose="02020603050405020304" pitchFamily="18" charset="0"/>
              </a:rPr>
              <a:t>Senaryo 1'e ilave olarak Senaryo 2 ile Senaryo 3'ün birlikte gerçekleştiği durumdur.</a:t>
            </a:r>
          </a:p>
          <a:p>
            <a:endParaRPr lang="tr-TR" sz="2000" dirty="0">
              <a:latin typeface="Times New Roman" panose="02020603050405020304" pitchFamily="18" charset="0"/>
              <a:cs typeface="Times New Roman" panose="02020603050405020304" pitchFamily="18" charset="0"/>
            </a:endParaRPr>
          </a:p>
          <a:p>
            <a:r>
              <a:rPr lang="tr-TR" sz="2000" b="1" dirty="0">
                <a:solidFill>
                  <a:srgbClr val="FF0000"/>
                </a:solidFill>
                <a:latin typeface="Times New Roman" panose="02020603050405020304" pitchFamily="18" charset="0"/>
                <a:cs typeface="Times New Roman" panose="02020603050405020304" pitchFamily="18" charset="0"/>
              </a:rPr>
              <a:t>Senaryo 5: </a:t>
            </a:r>
            <a:r>
              <a:rPr lang="tr-TR" sz="2000" dirty="0">
                <a:solidFill>
                  <a:srgbClr val="0000FF"/>
                </a:solidFill>
                <a:latin typeface="Times New Roman" panose="02020603050405020304" pitchFamily="18" charset="0"/>
                <a:cs typeface="Times New Roman" panose="02020603050405020304" pitchFamily="18" charset="0"/>
              </a:rPr>
              <a:t>Senaryo 1'e ilave olarak evsel </a:t>
            </a:r>
            <a:r>
              <a:rPr lang="tr-TR" sz="2000" dirty="0" err="1">
                <a:solidFill>
                  <a:srgbClr val="0000FF"/>
                </a:solidFill>
                <a:latin typeface="Times New Roman" panose="02020603050405020304" pitchFamily="18" charset="0"/>
                <a:cs typeface="Times New Roman" panose="02020603050405020304" pitchFamily="18" charset="0"/>
              </a:rPr>
              <a:t>atıksu</a:t>
            </a:r>
            <a:r>
              <a:rPr lang="tr-TR" sz="2000" dirty="0">
                <a:solidFill>
                  <a:srgbClr val="0000FF"/>
                </a:solidFill>
                <a:latin typeface="Times New Roman" panose="02020603050405020304" pitchFamily="18" charset="0"/>
                <a:cs typeface="Times New Roman" panose="02020603050405020304" pitchFamily="18" charset="0"/>
              </a:rPr>
              <a:t> bertaraf tedbirleri ile düzensiz depolama alanı sızıntı suyunun </a:t>
            </a:r>
            <a:r>
              <a:rPr lang="tr-TR" sz="2000" dirty="0" err="1">
                <a:solidFill>
                  <a:srgbClr val="0000FF"/>
                </a:solidFill>
                <a:latin typeface="Times New Roman" panose="02020603050405020304" pitchFamily="18" charset="0"/>
                <a:cs typeface="Times New Roman" panose="02020603050405020304" pitchFamily="18" charset="0"/>
              </a:rPr>
              <a:t>bertarafına</a:t>
            </a:r>
            <a:r>
              <a:rPr lang="tr-TR" sz="2000" dirty="0">
                <a:solidFill>
                  <a:srgbClr val="0000FF"/>
                </a:solidFill>
                <a:latin typeface="Times New Roman" panose="02020603050405020304" pitchFamily="18" charset="0"/>
                <a:cs typeface="Times New Roman" panose="02020603050405020304" pitchFamily="18" charset="0"/>
              </a:rPr>
              <a:t> yönelik tedbirlerin alındığı durumdur.</a:t>
            </a:r>
          </a:p>
          <a:p>
            <a:endParaRPr lang="tr-TR" sz="2000" dirty="0">
              <a:solidFill>
                <a:srgbClr val="0000FF"/>
              </a:solidFill>
              <a:latin typeface="Times New Roman" panose="02020603050405020304" pitchFamily="18" charset="0"/>
              <a:cs typeface="Times New Roman" panose="02020603050405020304" pitchFamily="18" charset="0"/>
            </a:endParaRPr>
          </a:p>
          <a:p>
            <a:r>
              <a:rPr lang="tr-TR" sz="2000" b="1" dirty="0">
                <a:solidFill>
                  <a:srgbClr val="FF0000"/>
                </a:solidFill>
                <a:latin typeface="Times New Roman" panose="02020603050405020304" pitchFamily="18" charset="0"/>
                <a:cs typeface="Times New Roman" panose="02020603050405020304" pitchFamily="18" charset="0"/>
              </a:rPr>
              <a:t>Senaryo 6: </a:t>
            </a:r>
            <a:r>
              <a:rPr lang="tr-TR" sz="2000" dirty="0">
                <a:solidFill>
                  <a:srgbClr val="0000FF"/>
                </a:solidFill>
                <a:latin typeface="Times New Roman" panose="02020603050405020304" pitchFamily="18" charset="0"/>
                <a:cs typeface="Times New Roman" panose="02020603050405020304" pitchFamily="18" charset="0"/>
              </a:rPr>
              <a:t>Senaryo 2'ye ilave olarak evsel </a:t>
            </a:r>
            <a:r>
              <a:rPr lang="tr-TR" sz="2000" dirty="0" err="1">
                <a:solidFill>
                  <a:srgbClr val="0000FF"/>
                </a:solidFill>
                <a:latin typeface="Times New Roman" panose="02020603050405020304" pitchFamily="18" charset="0"/>
                <a:cs typeface="Times New Roman" panose="02020603050405020304" pitchFamily="18" charset="0"/>
              </a:rPr>
              <a:t>atıksu</a:t>
            </a:r>
            <a:r>
              <a:rPr lang="tr-TR" sz="2000" dirty="0">
                <a:solidFill>
                  <a:srgbClr val="0000FF"/>
                </a:solidFill>
                <a:latin typeface="Times New Roman" panose="02020603050405020304" pitchFamily="18" charset="0"/>
                <a:cs typeface="Times New Roman" panose="02020603050405020304" pitchFamily="18" charset="0"/>
              </a:rPr>
              <a:t> bertaraf tedbirleri ile düzensiz depolama alanı sızıntı suyunun </a:t>
            </a:r>
            <a:r>
              <a:rPr lang="tr-TR" sz="2000" dirty="0" err="1">
                <a:solidFill>
                  <a:srgbClr val="0000FF"/>
                </a:solidFill>
                <a:latin typeface="Times New Roman" panose="02020603050405020304" pitchFamily="18" charset="0"/>
                <a:cs typeface="Times New Roman" panose="02020603050405020304" pitchFamily="18" charset="0"/>
              </a:rPr>
              <a:t>bertarafına</a:t>
            </a:r>
            <a:r>
              <a:rPr lang="tr-TR" sz="2000" dirty="0">
                <a:solidFill>
                  <a:srgbClr val="0000FF"/>
                </a:solidFill>
                <a:latin typeface="Times New Roman" panose="02020603050405020304" pitchFamily="18" charset="0"/>
                <a:cs typeface="Times New Roman" panose="02020603050405020304" pitchFamily="18" charset="0"/>
              </a:rPr>
              <a:t> yönelik tedbirlerin alındığı durumdur.</a:t>
            </a:r>
          </a:p>
          <a:p>
            <a:endParaRPr lang="tr-TR" sz="2000" dirty="0">
              <a:solidFill>
                <a:srgbClr val="0000FF"/>
              </a:solidFill>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24</a:t>
            </a:fld>
            <a:endParaRPr lang="tr-TR"/>
          </a:p>
        </p:txBody>
      </p:sp>
      <p:sp>
        <p:nvSpPr>
          <p:cNvPr id="5" name="Unvan 1"/>
          <p:cNvSpPr>
            <a:spLocks noGrp="1"/>
          </p:cNvSpPr>
          <p:nvPr>
            <p:ph type="title"/>
          </p:nvPr>
        </p:nvSpPr>
        <p:spPr>
          <a:xfrm>
            <a:off x="683568" y="0"/>
            <a:ext cx="8229600" cy="1143000"/>
          </a:xfrm>
        </p:spPr>
        <p:txBody>
          <a:bodyPr/>
          <a:lstStyle/>
          <a:p>
            <a:r>
              <a:rPr lang="tr-TR" sz="2800" b="1" dirty="0" smtClean="0">
                <a:solidFill>
                  <a:srgbClr val="FF0000"/>
                </a:solidFill>
                <a:latin typeface="Times New Roman" panose="02020603050405020304" pitchFamily="18" charset="0"/>
                <a:cs typeface="Times New Roman" panose="02020603050405020304" pitchFamily="18" charset="0"/>
              </a:rPr>
              <a:t>SENARYOLAR</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Sygmbgcan\hypd\RESİMLER VE LOGOLAR\Logolar\Genel Müdürlük(şeffa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82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43000"/>
            <a:ext cx="8928992" cy="2905704"/>
          </a:xfrm>
        </p:spPr>
        <p:txBody>
          <a:bodyPr/>
          <a:lstStyle/>
          <a:p>
            <a:endParaRPr lang="tr-TR" sz="2000" dirty="0">
              <a:latin typeface="Times New Roman" panose="02020603050405020304" pitchFamily="18" charset="0"/>
              <a:cs typeface="Times New Roman" panose="02020603050405020304" pitchFamily="18" charset="0"/>
            </a:endParaRPr>
          </a:p>
          <a:p>
            <a:r>
              <a:rPr lang="tr-TR" sz="2000" b="1" dirty="0">
                <a:solidFill>
                  <a:srgbClr val="FF0000"/>
                </a:solidFill>
                <a:latin typeface="Times New Roman" panose="02020603050405020304" pitchFamily="18" charset="0"/>
                <a:cs typeface="Times New Roman" panose="02020603050405020304" pitchFamily="18" charset="0"/>
              </a:rPr>
              <a:t>Senaryo 7: </a:t>
            </a:r>
            <a:r>
              <a:rPr lang="tr-TR" sz="2000" dirty="0">
                <a:solidFill>
                  <a:srgbClr val="0000FF"/>
                </a:solidFill>
                <a:latin typeface="Times New Roman" panose="02020603050405020304" pitchFamily="18" charset="0"/>
                <a:cs typeface="Times New Roman" panose="02020603050405020304" pitchFamily="18" charset="0"/>
              </a:rPr>
              <a:t>Senaryo 3'e ilave olarak evsel </a:t>
            </a:r>
            <a:r>
              <a:rPr lang="tr-TR" sz="2000" dirty="0" err="1">
                <a:solidFill>
                  <a:srgbClr val="0000FF"/>
                </a:solidFill>
                <a:latin typeface="Times New Roman" panose="02020603050405020304" pitchFamily="18" charset="0"/>
                <a:cs typeface="Times New Roman" panose="02020603050405020304" pitchFamily="18" charset="0"/>
              </a:rPr>
              <a:t>atıksu</a:t>
            </a:r>
            <a:r>
              <a:rPr lang="tr-TR" sz="2000" dirty="0">
                <a:solidFill>
                  <a:srgbClr val="0000FF"/>
                </a:solidFill>
                <a:latin typeface="Times New Roman" panose="02020603050405020304" pitchFamily="18" charset="0"/>
                <a:cs typeface="Times New Roman" panose="02020603050405020304" pitchFamily="18" charset="0"/>
              </a:rPr>
              <a:t> bertaraf tedbirleri ile düzensiz depolama alanı sızıntı suyunun </a:t>
            </a:r>
            <a:r>
              <a:rPr lang="tr-TR" sz="2000" dirty="0" err="1">
                <a:solidFill>
                  <a:srgbClr val="0000FF"/>
                </a:solidFill>
                <a:latin typeface="Times New Roman" panose="02020603050405020304" pitchFamily="18" charset="0"/>
                <a:cs typeface="Times New Roman" panose="02020603050405020304" pitchFamily="18" charset="0"/>
              </a:rPr>
              <a:t>bertarafına</a:t>
            </a:r>
            <a:r>
              <a:rPr lang="tr-TR" sz="2000" dirty="0">
                <a:solidFill>
                  <a:srgbClr val="0000FF"/>
                </a:solidFill>
                <a:latin typeface="Times New Roman" panose="02020603050405020304" pitchFamily="18" charset="0"/>
                <a:cs typeface="Times New Roman" panose="02020603050405020304" pitchFamily="18" charset="0"/>
              </a:rPr>
              <a:t> yönelik tedbirlerin alındığı durumdur.</a:t>
            </a:r>
          </a:p>
          <a:p>
            <a:endParaRPr lang="tr-TR" sz="2000" dirty="0">
              <a:latin typeface="Times New Roman" panose="02020603050405020304" pitchFamily="18" charset="0"/>
              <a:cs typeface="Times New Roman" panose="02020603050405020304" pitchFamily="18" charset="0"/>
            </a:endParaRPr>
          </a:p>
          <a:p>
            <a:r>
              <a:rPr lang="tr-TR" sz="2000" b="1" dirty="0">
                <a:solidFill>
                  <a:srgbClr val="FF0000"/>
                </a:solidFill>
                <a:latin typeface="Times New Roman" panose="02020603050405020304" pitchFamily="18" charset="0"/>
                <a:cs typeface="Times New Roman" panose="02020603050405020304" pitchFamily="18" charset="0"/>
              </a:rPr>
              <a:t>Senaryo 8: </a:t>
            </a:r>
            <a:r>
              <a:rPr lang="tr-TR" sz="2000" dirty="0">
                <a:solidFill>
                  <a:srgbClr val="0000FF"/>
                </a:solidFill>
                <a:latin typeface="Times New Roman" panose="02020603050405020304" pitchFamily="18" charset="0"/>
                <a:cs typeface="Times New Roman" panose="02020603050405020304" pitchFamily="18" charset="0"/>
              </a:rPr>
              <a:t>Senaryo 4'e ilave olarak evsel </a:t>
            </a:r>
            <a:r>
              <a:rPr lang="tr-TR" sz="2000" dirty="0" err="1">
                <a:solidFill>
                  <a:srgbClr val="0000FF"/>
                </a:solidFill>
                <a:latin typeface="Times New Roman" panose="02020603050405020304" pitchFamily="18" charset="0"/>
                <a:cs typeface="Times New Roman" panose="02020603050405020304" pitchFamily="18" charset="0"/>
              </a:rPr>
              <a:t>atıksu</a:t>
            </a:r>
            <a:r>
              <a:rPr lang="tr-TR" sz="2000" dirty="0">
                <a:solidFill>
                  <a:srgbClr val="0000FF"/>
                </a:solidFill>
                <a:latin typeface="Times New Roman" panose="02020603050405020304" pitchFamily="18" charset="0"/>
                <a:cs typeface="Times New Roman" panose="02020603050405020304" pitchFamily="18" charset="0"/>
              </a:rPr>
              <a:t> bertaraf tedbirleri ile düzensiz depolama alanı sızıntı suyunun </a:t>
            </a:r>
            <a:r>
              <a:rPr lang="tr-TR" sz="2000" dirty="0" err="1">
                <a:solidFill>
                  <a:srgbClr val="0000FF"/>
                </a:solidFill>
                <a:latin typeface="Times New Roman" panose="02020603050405020304" pitchFamily="18" charset="0"/>
                <a:cs typeface="Times New Roman" panose="02020603050405020304" pitchFamily="18" charset="0"/>
              </a:rPr>
              <a:t>bertarafına</a:t>
            </a:r>
            <a:r>
              <a:rPr lang="tr-TR" sz="2000" dirty="0">
                <a:solidFill>
                  <a:srgbClr val="0000FF"/>
                </a:solidFill>
                <a:latin typeface="Times New Roman" panose="02020603050405020304" pitchFamily="18" charset="0"/>
                <a:cs typeface="Times New Roman" panose="02020603050405020304" pitchFamily="18" charset="0"/>
              </a:rPr>
              <a:t> yönelik tedbirlerin alındığı durumdur.</a:t>
            </a:r>
          </a:p>
          <a:p>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25</a:t>
            </a:fld>
            <a:endParaRPr lang="tr-TR"/>
          </a:p>
        </p:txBody>
      </p:sp>
      <p:sp>
        <p:nvSpPr>
          <p:cNvPr id="5" name="Unvan 1"/>
          <p:cNvSpPr>
            <a:spLocks noGrp="1"/>
          </p:cNvSpPr>
          <p:nvPr>
            <p:ph type="title"/>
          </p:nvPr>
        </p:nvSpPr>
        <p:spPr>
          <a:xfrm>
            <a:off x="683568" y="0"/>
            <a:ext cx="8229600" cy="1143000"/>
          </a:xfrm>
        </p:spPr>
        <p:txBody>
          <a:bodyPr/>
          <a:lstStyle/>
          <a:p>
            <a:r>
              <a:rPr lang="tr-TR" sz="2800" b="1" dirty="0" smtClean="0">
                <a:solidFill>
                  <a:srgbClr val="FF0000"/>
                </a:solidFill>
                <a:latin typeface="Times New Roman" panose="02020603050405020304" pitchFamily="18" charset="0"/>
                <a:cs typeface="Times New Roman" panose="02020603050405020304" pitchFamily="18" charset="0"/>
              </a:rPr>
              <a:t>SENARYOLAR</a:t>
            </a:r>
            <a:endParaRPr lang="tr-TR"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96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a:xfrm>
            <a:off x="1187624" y="0"/>
            <a:ext cx="6920035" cy="954832"/>
          </a:xfrm>
        </p:spPr>
        <p:txBody>
          <a:bodyPr/>
          <a:lstStyle/>
          <a:p>
            <a:pPr algn="ctr">
              <a:defRPr/>
            </a:pPr>
            <a:r>
              <a:rPr lang="tr-TR" sz="2800" b="1" dirty="0" smtClean="0">
                <a:solidFill>
                  <a:srgbClr val="FF0000"/>
                </a:solidFill>
                <a:latin typeface="Times New Roman" panose="02020603050405020304" pitchFamily="18" charset="0"/>
                <a:ea typeface="Verdana" pitchFamily="34" charset="0"/>
                <a:cs typeface="Times New Roman" panose="02020603050405020304" pitchFamily="18" charset="0"/>
              </a:rPr>
              <a:t>ÖZEL HÜKÜM BELİRLEME ÇALIŞMALARIMIZ</a:t>
            </a:r>
          </a:p>
        </p:txBody>
      </p:sp>
      <p:pic>
        <p:nvPicPr>
          <p:cNvPr id="4" name="Picture 3" descr="\\Sygmbgcan\hypd\RESİMLER VE LOGOLAR\Logolar\Genel Müdürlük(şeffa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a:xfrm>
            <a:off x="6902896" y="6356350"/>
            <a:ext cx="2133600" cy="365125"/>
          </a:xfrm>
        </p:spPr>
        <p:txBody>
          <a:bodyPr/>
          <a:lstStyle/>
          <a:p>
            <a:fld id="{B1DEFA8C-F947-479F-BE07-76B6B3F80BF1}" type="slidenum">
              <a:rPr lang="tr-TR" smtClean="0"/>
              <a:pPr/>
              <a:t>26</a:t>
            </a:fld>
            <a:endParaRPr lang="tr-TR" dirty="0"/>
          </a:p>
        </p:txBody>
      </p:sp>
      <p:pic>
        <p:nvPicPr>
          <p:cNvPr id="6" name="Resim 5" descr="C:\Users\IRM\Desktop\İÇMESUYU HARİTASI-15.09.2015.jpg"/>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21" t="4187" r="1181" b="992"/>
          <a:stretch/>
        </p:blipFill>
        <p:spPr bwMode="auto">
          <a:xfrm>
            <a:off x="451916" y="996748"/>
            <a:ext cx="8240168" cy="5816627"/>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9706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5750" y="6088559"/>
            <a:ext cx="9123352" cy="769441"/>
          </a:xfrm>
          <a:prstGeom prst="rect">
            <a:avLst/>
          </a:prstGeom>
          <a:noFill/>
        </p:spPr>
        <p:txBody>
          <a:bodyPr wrap="square" rtlCol="0">
            <a:spAutoFit/>
          </a:bodyPr>
          <a:lstStyle/>
          <a:p>
            <a:pPr algn="ctr"/>
            <a:r>
              <a:rPr lang="tr-TR" sz="4400" dirty="0" smtClean="0">
                <a:solidFill>
                  <a:srgbClr val="0000FF"/>
                </a:solidFill>
                <a:latin typeface="Times New Roman" panose="02020603050405020304" pitchFamily="18" charset="0"/>
                <a:cs typeface="Times New Roman" panose="02020603050405020304" pitchFamily="18" charset="0"/>
              </a:rPr>
              <a:t>TEŞEKKÜRLER</a:t>
            </a:r>
            <a:endParaRPr lang="tr-TR" sz="4400" dirty="0">
              <a:solidFill>
                <a:srgbClr val="0000FF"/>
              </a:solidFill>
              <a:latin typeface="Times New Roman" panose="02020603050405020304" pitchFamily="18" charset="0"/>
              <a:cs typeface="Times New Roman" panose="02020603050405020304" pitchFamily="18" charset="0"/>
            </a:endParaRPr>
          </a:p>
        </p:txBody>
      </p:sp>
      <p:pic>
        <p:nvPicPr>
          <p:cNvPr id="2050" name="Picture 2" descr="\\Sygmbgcan\hypd\RESİMLER VE LOGOLAR\Sunumlar için resim ve fotoğraflar\conserve_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0" y="49092"/>
            <a:ext cx="9123352" cy="6074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1DEFA8C-F947-479F-BE07-76B6B3F80BF1}" type="slidenum">
              <a:rPr lang="tr-TR" smtClean="0"/>
              <a:pPr/>
              <a:t>3</a:t>
            </a:fld>
            <a:endParaRPr lang="tr-TR"/>
          </a:p>
        </p:txBody>
      </p:sp>
      <p:sp>
        <p:nvSpPr>
          <p:cNvPr id="6" name="Unvan 1"/>
          <p:cNvSpPr>
            <a:spLocks noGrp="1"/>
          </p:cNvSpPr>
          <p:nvPr>
            <p:ph type="title"/>
          </p:nvPr>
        </p:nvSpPr>
        <p:spPr>
          <a:xfrm>
            <a:off x="1547664" y="188640"/>
            <a:ext cx="6408712" cy="562074"/>
          </a:xfrm>
        </p:spPr>
        <p:txBody>
          <a:bodyPr/>
          <a:lstStyle/>
          <a:p>
            <a:r>
              <a:rPr lang="tr-TR" sz="2800" b="1" dirty="0" smtClean="0">
                <a:solidFill>
                  <a:srgbClr val="FF0000"/>
                </a:solidFill>
                <a:latin typeface="Times New Roman" panose="02020603050405020304" pitchFamily="18" charset="0"/>
                <a:cs typeface="Times New Roman" panose="02020603050405020304" pitchFamily="18" charset="0"/>
              </a:rPr>
              <a:t>DÜNYA’DA DURUM</a:t>
            </a:r>
            <a:endParaRPr lang="tr-TR" sz="2800" b="1" dirty="0">
              <a:solidFill>
                <a:srgbClr val="FF0000"/>
              </a:solidFill>
            </a:endParaRPr>
          </a:p>
        </p:txBody>
      </p:sp>
      <p:pic>
        <p:nvPicPr>
          <p:cNvPr id="7"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26808" y="1364320"/>
            <a:ext cx="9125712" cy="5017008"/>
          </a:xfrm>
          <a:prstGeom prst="rect">
            <a:avLst/>
          </a:prstGeom>
        </p:spPr>
      </p:pic>
    </p:spTree>
    <p:extLst>
      <p:ext uri="{BB962C8B-B14F-4D97-AF65-F5344CB8AC3E}">
        <p14:creationId xmlns:p14="http://schemas.microsoft.com/office/powerpoint/2010/main" val="2461964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1DEFA8C-F947-479F-BE07-76B6B3F80BF1}" type="slidenum">
              <a:rPr lang="tr-TR" smtClean="0"/>
              <a:pPr/>
              <a:t>4</a:t>
            </a:fld>
            <a:endParaRPr lang="tr-TR"/>
          </a:p>
        </p:txBody>
      </p:sp>
      <p:pic>
        <p:nvPicPr>
          <p:cNvPr id="5" name="Resim 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2241040"/>
            <a:ext cx="9144000" cy="2004164"/>
          </a:xfrm>
          <a:prstGeom prst="rect">
            <a:avLst/>
          </a:prstGeom>
          <a:noFill/>
          <a:ln>
            <a:noFill/>
          </a:ln>
        </p:spPr>
      </p:pic>
      <p:sp>
        <p:nvSpPr>
          <p:cNvPr id="7" name="Metin kutusu 6"/>
          <p:cNvSpPr txBox="1"/>
          <p:nvPr/>
        </p:nvSpPr>
        <p:spPr>
          <a:xfrm>
            <a:off x="0" y="4725144"/>
            <a:ext cx="9144000" cy="523220"/>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9 </a:t>
            </a:r>
            <a:r>
              <a:rPr lang="tr-TR" sz="2800" dirty="0">
                <a:solidFill>
                  <a:srgbClr val="0000FF"/>
                </a:solidFill>
                <a:latin typeface="Times New Roman" panose="02020603050405020304" pitchFamily="18" charset="0"/>
                <a:cs typeface="Times New Roman" panose="02020603050405020304" pitchFamily="18" charset="0"/>
              </a:rPr>
              <a:t>kişiden</a:t>
            </a:r>
            <a:r>
              <a:rPr lang="tr-TR" sz="2800" b="1" dirty="0">
                <a:solidFill>
                  <a:srgbClr val="FF0000"/>
                </a:solidFill>
                <a:latin typeface="Times New Roman" panose="02020603050405020304" pitchFamily="18" charset="0"/>
                <a:cs typeface="Times New Roman" panose="02020603050405020304" pitchFamily="18" charset="0"/>
              </a:rPr>
              <a:t> </a:t>
            </a:r>
            <a:r>
              <a:rPr lang="tr-TR" sz="2800" b="1" dirty="0" smtClean="0">
                <a:solidFill>
                  <a:srgbClr val="FF0000"/>
                </a:solidFill>
                <a:latin typeface="Times New Roman" panose="02020603050405020304" pitchFamily="18" charset="0"/>
                <a:cs typeface="Times New Roman" panose="02020603050405020304" pitchFamily="18" charset="0"/>
              </a:rPr>
              <a:t>1</a:t>
            </a:r>
            <a:r>
              <a:rPr lang="tr-TR" sz="2800" dirty="0" smtClean="0">
                <a:solidFill>
                  <a:srgbClr val="0000FF"/>
                </a:solidFill>
                <a:latin typeface="Times New Roman" panose="02020603050405020304" pitchFamily="18" charset="0"/>
                <a:cs typeface="Times New Roman" panose="02020603050405020304" pitchFamily="18" charset="0"/>
              </a:rPr>
              <a:t>’inin </a:t>
            </a:r>
            <a:r>
              <a:rPr lang="tr-TR" sz="2800" dirty="0">
                <a:solidFill>
                  <a:srgbClr val="0000FF"/>
                </a:solidFill>
                <a:latin typeface="Times New Roman" panose="02020603050405020304" pitchFamily="18" charset="0"/>
                <a:cs typeface="Times New Roman" panose="02020603050405020304" pitchFamily="18" charset="0"/>
              </a:rPr>
              <a:t>temiz </a:t>
            </a:r>
            <a:r>
              <a:rPr lang="tr-TR" sz="2800" dirty="0" smtClean="0">
                <a:solidFill>
                  <a:srgbClr val="0000FF"/>
                </a:solidFill>
                <a:latin typeface="Times New Roman" panose="02020603050405020304" pitchFamily="18" charset="0"/>
                <a:cs typeface="Times New Roman" panose="02020603050405020304" pitchFamily="18" charset="0"/>
              </a:rPr>
              <a:t> içme </a:t>
            </a:r>
            <a:r>
              <a:rPr lang="tr-TR" sz="2800" dirty="0">
                <a:solidFill>
                  <a:srgbClr val="0000FF"/>
                </a:solidFill>
                <a:latin typeface="Times New Roman" panose="02020603050405020304" pitchFamily="18" charset="0"/>
                <a:cs typeface="Times New Roman" panose="02020603050405020304" pitchFamily="18" charset="0"/>
              </a:rPr>
              <a:t>suyu </a:t>
            </a:r>
            <a:r>
              <a:rPr lang="tr-TR" sz="2800" dirty="0" smtClean="0">
                <a:solidFill>
                  <a:srgbClr val="0000FF"/>
                </a:solidFill>
                <a:latin typeface="Times New Roman" panose="02020603050405020304" pitchFamily="18" charset="0"/>
                <a:cs typeface="Times New Roman" panose="02020603050405020304" pitchFamily="18" charset="0"/>
              </a:rPr>
              <a:t>kaynağına erişimi yok!</a:t>
            </a:r>
            <a:endParaRPr lang="tr-TR" sz="2800" dirty="0">
              <a:solidFill>
                <a:srgbClr val="0000FF"/>
              </a:solidFill>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2241040"/>
            <a:ext cx="9144000" cy="2004164"/>
          </a:xfrm>
          <a:prstGeom prst="rect">
            <a:avLst/>
          </a:prstGeom>
        </p:spPr>
      </p:pic>
      <p:sp>
        <p:nvSpPr>
          <p:cNvPr id="9" name="Metin kutusu 8"/>
          <p:cNvSpPr txBox="1"/>
          <p:nvPr/>
        </p:nvSpPr>
        <p:spPr>
          <a:xfrm>
            <a:off x="-540568" y="5350842"/>
            <a:ext cx="8639944" cy="523220"/>
          </a:xfrm>
          <a:prstGeom prst="rect">
            <a:avLst/>
          </a:prstGeom>
          <a:noFill/>
        </p:spPr>
        <p:txBody>
          <a:bodyPr wrap="square" rtlCol="0">
            <a:spAutoFit/>
          </a:bodyPr>
          <a:lstStyle/>
          <a:p>
            <a:pPr algn="ctr"/>
            <a:r>
              <a:rPr lang="tr-TR" sz="2800" b="1" dirty="0" smtClean="0">
                <a:solidFill>
                  <a:srgbClr val="FF0000"/>
                </a:solidFill>
                <a:latin typeface="Times New Roman" panose="02020603050405020304" pitchFamily="18" charset="0"/>
                <a:cs typeface="Times New Roman" panose="02020603050405020304" pitchFamily="18" charset="0"/>
              </a:rPr>
              <a:t>3 </a:t>
            </a:r>
            <a:r>
              <a:rPr lang="tr-TR" sz="2800" dirty="0">
                <a:solidFill>
                  <a:srgbClr val="0000FF"/>
                </a:solidFill>
                <a:latin typeface="Times New Roman" panose="02020603050405020304" pitchFamily="18" charset="0"/>
                <a:cs typeface="Times New Roman" panose="02020603050405020304" pitchFamily="18" charset="0"/>
              </a:rPr>
              <a:t>kişiden</a:t>
            </a:r>
            <a:r>
              <a:rPr lang="tr-TR" sz="2800" b="1" dirty="0">
                <a:solidFill>
                  <a:srgbClr val="FF0000"/>
                </a:solidFill>
                <a:latin typeface="Times New Roman" panose="02020603050405020304" pitchFamily="18" charset="0"/>
                <a:cs typeface="Times New Roman" panose="02020603050405020304" pitchFamily="18" charset="0"/>
              </a:rPr>
              <a:t> </a:t>
            </a:r>
            <a:r>
              <a:rPr lang="tr-TR" sz="2800" b="1" dirty="0" smtClean="0">
                <a:solidFill>
                  <a:srgbClr val="FF0000"/>
                </a:solidFill>
                <a:latin typeface="Times New Roman" panose="02020603050405020304" pitchFamily="18" charset="0"/>
                <a:cs typeface="Times New Roman" panose="02020603050405020304" pitchFamily="18" charset="0"/>
              </a:rPr>
              <a:t>1</a:t>
            </a:r>
            <a:r>
              <a:rPr lang="tr-TR" sz="2800" dirty="0" smtClean="0">
                <a:solidFill>
                  <a:srgbClr val="0000FF"/>
                </a:solidFill>
                <a:latin typeface="Times New Roman" panose="02020603050405020304" pitchFamily="18" charset="0"/>
                <a:cs typeface="Times New Roman" panose="02020603050405020304" pitchFamily="18" charset="0"/>
              </a:rPr>
              <a:t>’i yeterli sıhhi tesisata sahip değil!</a:t>
            </a:r>
            <a:endParaRPr lang="tr-TR" sz="2800" dirty="0">
              <a:solidFill>
                <a:srgbClr val="0000FF"/>
              </a:solidFill>
              <a:latin typeface="Times New Roman" panose="02020603050405020304" pitchFamily="18" charset="0"/>
              <a:cs typeface="Times New Roman" panose="02020603050405020304" pitchFamily="18" charset="0"/>
            </a:endParaRPr>
          </a:p>
        </p:txBody>
      </p:sp>
      <p:sp>
        <p:nvSpPr>
          <p:cNvPr id="10" name="Unvan 1"/>
          <p:cNvSpPr>
            <a:spLocks noGrp="1"/>
          </p:cNvSpPr>
          <p:nvPr>
            <p:ph type="title"/>
          </p:nvPr>
        </p:nvSpPr>
        <p:spPr>
          <a:xfrm>
            <a:off x="1547664" y="188640"/>
            <a:ext cx="6408712" cy="562074"/>
          </a:xfrm>
        </p:spPr>
        <p:txBody>
          <a:bodyPr/>
          <a:lstStyle/>
          <a:p>
            <a:r>
              <a:rPr lang="tr-TR" sz="2800" b="1" dirty="0" smtClean="0">
                <a:solidFill>
                  <a:srgbClr val="FF0000"/>
                </a:solidFill>
                <a:latin typeface="Times New Roman" panose="02020603050405020304" pitchFamily="18" charset="0"/>
                <a:cs typeface="Times New Roman" panose="02020603050405020304" pitchFamily="18" charset="0"/>
              </a:rPr>
              <a:t>DÜNYA’DA DURUM</a:t>
            </a:r>
            <a:endParaRPr lang="tr-TR" sz="2800" b="1" dirty="0">
              <a:solidFill>
                <a:srgbClr val="FF0000"/>
              </a:solidFill>
            </a:endParaRPr>
          </a:p>
        </p:txBody>
      </p:sp>
      <p:pic>
        <p:nvPicPr>
          <p:cNvPr id="11" name="Picture 3" descr="\\Sygmbgcan\hypd\RESİMLER VE LOGOLAR\Logolar\Genel Müdürlük(şeffa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62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1DEFA8C-F947-479F-BE07-76B6B3F80BF1}" type="slidenum">
              <a:rPr lang="tr-TR" smtClean="0"/>
              <a:pPr/>
              <a:t>5</a:t>
            </a:fld>
            <a:endParaRPr lang="tr-TR"/>
          </a:p>
        </p:txBody>
      </p:sp>
      <p:sp>
        <p:nvSpPr>
          <p:cNvPr id="5" name="Unvan 1"/>
          <p:cNvSpPr>
            <a:spLocks noGrp="1"/>
          </p:cNvSpPr>
          <p:nvPr>
            <p:ph type="title"/>
          </p:nvPr>
        </p:nvSpPr>
        <p:spPr>
          <a:xfrm>
            <a:off x="1547664" y="188640"/>
            <a:ext cx="6408712" cy="562074"/>
          </a:xfrm>
        </p:spPr>
        <p:txBody>
          <a:bodyPr/>
          <a:lstStyle/>
          <a:p>
            <a:r>
              <a:rPr lang="tr-TR" sz="2800" b="1" dirty="0" smtClean="0">
                <a:solidFill>
                  <a:srgbClr val="FF0000"/>
                </a:solidFill>
                <a:latin typeface="Times New Roman" panose="02020603050405020304" pitchFamily="18" charset="0"/>
                <a:cs typeface="Times New Roman" panose="02020603050405020304" pitchFamily="18" charset="0"/>
              </a:rPr>
              <a:t>TÜRKİYE’DE DURUM</a:t>
            </a:r>
            <a:endParaRPr lang="tr-TR" sz="2800" b="1" dirty="0">
              <a:solidFill>
                <a:srgbClr val="FF0000"/>
              </a:solidFill>
            </a:endParaRPr>
          </a:p>
        </p:txBody>
      </p:sp>
      <p:pic>
        <p:nvPicPr>
          <p:cNvPr id="8" name="Resim 7"/>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90750" r="79590"/>
          <a:stretch/>
        </p:blipFill>
        <p:spPr>
          <a:xfrm>
            <a:off x="-180528" y="5695588"/>
            <a:ext cx="1866280" cy="469716"/>
          </a:xfrm>
          <a:prstGeom prst="rect">
            <a:avLst/>
          </a:prstGeom>
        </p:spPr>
      </p:pic>
      <p:pic>
        <p:nvPicPr>
          <p:cNvPr id="9" name="Picture 3" descr="\\Sygmbgcan\hypd\RESİMLER VE LOGOLAR\Logolar\Genel Müdürlük(şeffa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3116"/>
          <a:stretch/>
        </p:blipFill>
        <p:spPr>
          <a:xfrm>
            <a:off x="151856" y="1514655"/>
            <a:ext cx="8840288" cy="4032448"/>
          </a:xfrm>
          <a:prstGeom prst="rect">
            <a:avLst/>
          </a:prstGeom>
        </p:spPr>
      </p:pic>
      <p:pic>
        <p:nvPicPr>
          <p:cNvPr id="10" name="Resim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89972"/>
          <a:stretch/>
        </p:blipFill>
        <p:spPr>
          <a:xfrm>
            <a:off x="467544" y="5594967"/>
            <a:ext cx="10088472" cy="531104"/>
          </a:xfrm>
          <a:prstGeom prst="rect">
            <a:avLst/>
          </a:prstGeom>
        </p:spPr>
      </p:pic>
    </p:spTree>
    <p:extLst>
      <p:ext uri="{BB962C8B-B14F-4D97-AF65-F5344CB8AC3E}">
        <p14:creationId xmlns:p14="http://schemas.microsoft.com/office/powerpoint/2010/main" val="1106200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88286"/>
            <a:ext cx="6920035" cy="548680"/>
          </a:xfrm>
        </p:spPr>
        <p:txBody>
          <a:bodyPr>
            <a:normAutofit/>
          </a:bodyPr>
          <a:lstStyle/>
          <a:p>
            <a:r>
              <a:rPr lang="tr-TR" sz="2800" b="1" dirty="0" smtClean="0">
                <a:solidFill>
                  <a:srgbClr val="FF0000"/>
                </a:solidFill>
                <a:latin typeface="Times New Roman" pitchFamily="18" charset="0"/>
                <a:cs typeface="Times New Roman" pitchFamily="18" charset="0"/>
              </a:rPr>
              <a:t>YASAL VE KURUMSAL ÇERÇEVE</a:t>
            </a:r>
            <a:endParaRPr lang="tr-TR" sz="2800" b="1" dirty="0">
              <a:solidFill>
                <a:srgbClr val="FF0000"/>
              </a:solidFill>
              <a:latin typeface="Times New Roman" pitchFamily="18" charset="0"/>
              <a:cs typeface="Times New Roman" pitchFamily="18" charset="0"/>
            </a:endParaRPr>
          </a:p>
        </p:txBody>
      </p:sp>
      <p:pic>
        <p:nvPicPr>
          <p:cNvPr id="5" name="Picture 3" descr="\\Sygmbgcan\hypd\RESİMLER VE LOGOLAR\Logolar\Genel Müdürlük(şeffa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296088" y="1078915"/>
            <a:ext cx="2108848" cy="909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1400" b="1" dirty="0">
                <a:latin typeface="Times New Roman" panose="02020603050405020304" pitchFamily="18" charset="0"/>
                <a:cs typeface="Times New Roman" panose="02020603050405020304" pitchFamily="18" charset="0"/>
              </a:rPr>
              <a:t>Su Kaynaklarının Korunması ve Geliştirilmesi</a:t>
            </a:r>
          </a:p>
        </p:txBody>
      </p:sp>
      <p:sp>
        <p:nvSpPr>
          <p:cNvPr id="13" name="Dikdörtgen 12"/>
          <p:cNvSpPr/>
          <p:nvPr/>
        </p:nvSpPr>
        <p:spPr>
          <a:xfrm>
            <a:off x="2458608" y="1078915"/>
            <a:ext cx="2106568" cy="909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Times New Roman" panose="02020603050405020304" pitchFamily="18" charset="0"/>
                <a:cs typeface="Times New Roman" panose="02020603050405020304" pitchFamily="18" charset="0"/>
              </a:rPr>
              <a:t>İçme Suyu Kaynaklarının Korunması ve </a:t>
            </a:r>
            <a:r>
              <a:rPr lang="tr-TR" sz="1400" b="1" dirty="0" smtClean="0">
                <a:latin typeface="Times New Roman" panose="02020603050405020304" pitchFamily="18" charset="0"/>
                <a:cs typeface="Times New Roman" panose="02020603050405020304" pitchFamily="18" charset="0"/>
              </a:rPr>
              <a:t>Planlanması</a:t>
            </a:r>
            <a:endParaRPr lang="tr-TR" sz="1400" b="1" dirty="0">
              <a:latin typeface="Times New Roman" panose="02020603050405020304" pitchFamily="18" charset="0"/>
              <a:cs typeface="Times New Roman" panose="02020603050405020304" pitchFamily="18" charset="0"/>
            </a:endParaRPr>
          </a:p>
        </p:txBody>
      </p:sp>
      <p:sp>
        <p:nvSpPr>
          <p:cNvPr id="14" name="Dikdörtgen 13"/>
          <p:cNvSpPr/>
          <p:nvPr/>
        </p:nvSpPr>
        <p:spPr>
          <a:xfrm>
            <a:off x="4618848" y="1078915"/>
            <a:ext cx="2106568" cy="909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Times New Roman" panose="02020603050405020304" pitchFamily="18" charset="0"/>
                <a:cs typeface="Times New Roman" panose="02020603050405020304" pitchFamily="18" charset="0"/>
              </a:rPr>
              <a:t>İçme Suyu </a:t>
            </a:r>
            <a:r>
              <a:rPr lang="tr-TR" sz="1400" b="1" dirty="0" smtClean="0">
                <a:latin typeface="Times New Roman" panose="02020603050405020304" pitchFamily="18" charset="0"/>
                <a:cs typeface="Times New Roman" panose="02020603050405020304" pitchFamily="18" charset="0"/>
              </a:rPr>
              <a:t>Kalitesinin </a:t>
            </a:r>
            <a:r>
              <a:rPr lang="tr-TR" sz="1400" b="1" dirty="0">
                <a:latin typeface="Times New Roman" panose="02020603050405020304" pitchFamily="18" charset="0"/>
                <a:cs typeface="Times New Roman" panose="02020603050405020304" pitchFamily="18" charset="0"/>
              </a:rPr>
              <a:t>ve Uygun Arıtma Tipinin Belirlenmesi, İzlenmesi</a:t>
            </a:r>
          </a:p>
        </p:txBody>
      </p:sp>
      <p:sp>
        <p:nvSpPr>
          <p:cNvPr id="15" name="Dikdörtgen 14"/>
          <p:cNvSpPr/>
          <p:nvPr/>
        </p:nvSpPr>
        <p:spPr>
          <a:xfrm>
            <a:off x="6776808" y="1080148"/>
            <a:ext cx="2111128" cy="908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Times New Roman" panose="02020603050405020304" pitchFamily="18" charset="0"/>
                <a:cs typeface="Times New Roman" panose="02020603050405020304" pitchFamily="18" charset="0"/>
              </a:rPr>
              <a:t>Kullanıcıya ulaşan </a:t>
            </a:r>
            <a:r>
              <a:rPr lang="tr-TR" sz="1400" b="1" dirty="0" smtClean="0">
                <a:latin typeface="Times New Roman" panose="02020603050405020304" pitchFamily="18" charset="0"/>
                <a:cs typeface="Times New Roman" panose="02020603050405020304" pitchFamily="18" charset="0"/>
              </a:rPr>
              <a:t>Suyun Kalitesinin İzlenmesi </a:t>
            </a:r>
            <a:r>
              <a:rPr lang="tr-TR" sz="1400" b="1" dirty="0">
                <a:latin typeface="Times New Roman" panose="02020603050405020304" pitchFamily="18" charset="0"/>
                <a:cs typeface="Times New Roman" panose="02020603050405020304" pitchFamily="18" charset="0"/>
              </a:rPr>
              <a:t>v</a:t>
            </a:r>
            <a:r>
              <a:rPr lang="tr-TR" sz="1400" b="1" dirty="0" smtClean="0">
                <a:latin typeface="Times New Roman" panose="02020603050405020304" pitchFamily="18" charset="0"/>
                <a:cs typeface="Times New Roman" panose="02020603050405020304" pitchFamily="18" charset="0"/>
              </a:rPr>
              <a:t>e Kontrolü</a:t>
            </a:r>
            <a:endParaRPr lang="tr-TR" sz="1400" b="1" dirty="0">
              <a:latin typeface="Times New Roman" panose="02020603050405020304" pitchFamily="18" charset="0"/>
              <a:cs typeface="Times New Roman" panose="02020603050405020304" pitchFamily="18" charset="0"/>
            </a:endParaRPr>
          </a:p>
        </p:txBody>
      </p:sp>
      <p:sp>
        <p:nvSpPr>
          <p:cNvPr id="16" name="Dikdörtgen 15"/>
          <p:cNvSpPr/>
          <p:nvPr/>
        </p:nvSpPr>
        <p:spPr>
          <a:xfrm>
            <a:off x="296088" y="1988841"/>
            <a:ext cx="2108848" cy="38884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tr-TR" sz="1400" dirty="0" smtClean="0">
                <a:solidFill>
                  <a:schemeClr val="tx1"/>
                </a:solidFill>
                <a:latin typeface="Times New Roman" panose="02020603050405020304" pitchFamily="18" charset="0"/>
                <a:cs typeface="Times New Roman" panose="02020603050405020304" pitchFamily="18" charset="0"/>
              </a:rPr>
              <a:t> Orman </a:t>
            </a:r>
            <a:r>
              <a:rPr lang="tr-TR" sz="1400" dirty="0">
                <a:solidFill>
                  <a:schemeClr val="tx1"/>
                </a:solidFill>
                <a:latin typeface="Times New Roman" panose="02020603050405020304" pitchFamily="18" charset="0"/>
                <a:cs typeface="Times New Roman" panose="02020603050405020304" pitchFamily="18" charset="0"/>
              </a:rPr>
              <a:t>ve Su İşleri Bakanlığının Teşkilat ve Görevleri Hakkında Kanun Hükmünde </a:t>
            </a:r>
            <a:r>
              <a:rPr lang="tr-TR" sz="1400" dirty="0" smtClean="0">
                <a:solidFill>
                  <a:schemeClr val="tx1"/>
                </a:solidFill>
                <a:latin typeface="Times New Roman" panose="02020603050405020304" pitchFamily="18" charset="0"/>
                <a:cs typeface="Times New Roman" panose="02020603050405020304" pitchFamily="18" charset="0"/>
              </a:rPr>
              <a:t>Kararname</a:t>
            </a:r>
          </a:p>
          <a:p>
            <a:pPr>
              <a:buFont typeface="Arial" panose="020B0604020202020204" pitchFamily="34" charset="0"/>
              <a:buChar char="•"/>
            </a:pPr>
            <a:r>
              <a:rPr lang="tr-TR" sz="1400" dirty="0" smtClean="0">
                <a:solidFill>
                  <a:schemeClr val="tx1"/>
                </a:solidFill>
                <a:latin typeface="Times New Roman" panose="02020603050405020304" pitchFamily="18" charset="0"/>
                <a:cs typeface="Times New Roman" panose="02020603050405020304" pitchFamily="18" charset="0"/>
              </a:rPr>
              <a:t> 2560 </a:t>
            </a:r>
            <a:r>
              <a:rPr lang="tr-TR" sz="1400" dirty="0">
                <a:solidFill>
                  <a:schemeClr val="tx1"/>
                </a:solidFill>
                <a:latin typeface="Times New Roman" panose="02020603050405020304" pitchFamily="18" charset="0"/>
                <a:cs typeface="Times New Roman" panose="02020603050405020304" pitchFamily="18" charset="0"/>
              </a:rPr>
              <a:t>sayılı İstanbul Su ve Kanalizasyon İdaresi Genel Müdürlüğü Kuruluş ve Görevleri Hakkında </a:t>
            </a:r>
            <a:r>
              <a:rPr lang="tr-TR" sz="1400" dirty="0" smtClean="0">
                <a:solidFill>
                  <a:schemeClr val="tx1"/>
                </a:solidFill>
                <a:latin typeface="Times New Roman" panose="02020603050405020304" pitchFamily="18" charset="0"/>
                <a:cs typeface="Times New Roman" panose="02020603050405020304" pitchFamily="18" charset="0"/>
              </a:rPr>
              <a:t>Kanun</a:t>
            </a:r>
            <a:endParaRPr lang="tr-TR" sz="14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sz="1400" dirty="0" smtClean="0">
                <a:solidFill>
                  <a:schemeClr val="tx1"/>
                </a:solidFill>
                <a:latin typeface="Times New Roman" panose="02020603050405020304" pitchFamily="18" charset="0"/>
                <a:cs typeface="Times New Roman" panose="02020603050405020304" pitchFamily="18" charset="0"/>
              </a:rPr>
              <a:t> Su </a:t>
            </a:r>
            <a:r>
              <a:rPr lang="tr-TR" sz="1400" dirty="0">
                <a:solidFill>
                  <a:schemeClr val="tx1"/>
                </a:solidFill>
                <a:latin typeface="Times New Roman" panose="02020603050405020304" pitchFamily="18" charset="0"/>
                <a:cs typeface="Times New Roman" panose="02020603050405020304" pitchFamily="18" charset="0"/>
              </a:rPr>
              <a:t>Havzalarının Korunması ve Yönetim Planlarının Hazırlanması Hakkında Yönetmelik </a:t>
            </a:r>
          </a:p>
          <a:p>
            <a:pPr>
              <a:buFont typeface="Arial" panose="020B0604020202020204" pitchFamily="34" charset="0"/>
              <a:buChar char="•"/>
            </a:pPr>
            <a:r>
              <a:rPr lang="tr-TR" sz="1400" dirty="0" smtClean="0">
                <a:solidFill>
                  <a:schemeClr val="tx1"/>
                </a:solidFill>
                <a:latin typeface="Times New Roman" panose="02020603050405020304" pitchFamily="18" charset="0"/>
                <a:cs typeface="Times New Roman" panose="02020603050405020304" pitchFamily="18" charset="0"/>
              </a:rPr>
              <a:t> Yeraltı </a:t>
            </a:r>
            <a:r>
              <a:rPr lang="tr-TR" sz="1400" dirty="0">
                <a:solidFill>
                  <a:schemeClr val="tx1"/>
                </a:solidFill>
                <a:latin typeface="Times New Roman" panose="02020603050405020304" pitchFamily="18" charset="0"/>
                <a:cs typeface="Times New Roman" panose="02020603050405020304" pitchFamily="18" charset="0"/>
              </a:rPr>
              <a:t>Sularının Kirlenmeye ve Bozulmaya Karşı  Korunması Hakkında Yönetmelik</a:t>
            </a:r>
          </a:p>
        </p:txBody>
      </p:sp>
      <p:sp>
        <p:nvSpPr>
          <p:cNvPr id="17" name="Dikdörtgen 16"/>
          <p:cNvSpPr/>
          <p:nvPr/>
        </p:nvSpPr>
        <p:spPr>
          <a:xfrm>
            <a:off x="2456328" y="1988840"/>
            <a:ext cx="2111128" cy="38884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anose="020B0604020202020204" pitchFamily="34" charset="0"/>
              <a:buChar char="•"/>
            </a:pPr>
            <a:r>
              <a:rPr lang="tr-TR" sz="1400" dirty="0" smtClean="0">
                <a:solidFill>
                  <a:schemeClr val="tx1"/>
                </a:solidFill>
                <a:latin typeface="Times New Roman" panose="02020603050405020304" pitchFamily="18" charset="0"/>
                <a:cs typeface="Times New Roman" panose="02020603050405020304" pitchFamily="18" charset="0"/>
              </a:rPr>
              <a:t> Su </a:t>
            </a:r>
            <a:r>
              <a:rPr lang="tr-TR" sz="1400" dirty="0">
                <a:solidFill>
                  <a:schemeClr val="tx1"/>
                </a:solidFill>
                <a:latin typeface="Times New Roman" panose="02020603050405020304" pitchFamily="18" charset="0"/>
                <a:cs typeface="Times New Roman" panose="02020603050405020304" pitchFamily="18" charset="0"/>
              </a:rPr>
              <a:t>Kirliliği Kontrolü </a:t>
            </a:r>
            <a:r>
              <a:rPr lang="tr-TR" sz="1400" dirty="0" smtClean="0">
                <a:solidFill>
                  <a:schemeClr val="tx1"/>
                </a:solidFill>
                <a:latin typeface="Times New Roman" panose="02020603050405020304" pitchFamily="18" charset="0"/>
                <a:cs typeface="Times New Roman" panose="02020603050405020304" pitchFamily="18" charset="0"/>
              </a:rPr>
              <a:t>Yönetmeliği</a:t>
            </a:r>
          </a:p>
          <a:p>
            <a:pPr>
              <a:buFont typeface="Arial" panose="020B0604020202020204" pitchFamily="34" charset="0"/>
              <a:buChar char="•"/>
            </a:pPr>
            <a:r>
              <a:rPr lang="tr-TR" sz="1400" dirty="0" smtClean="0">
                <a:solidFill>
                  <a:schemeClr val="tx1"/>
                </a:solidFill>
                <a:latin typeface="Times New Roman" panose="02020603050405020304" pitchFamily="18" charset="0"/>
                <a:cs typeface="Times New Roman" panose="02020603050405020304" pitchFamily="18" charset="0"/>
              </a:rPr>
              <a:t> Su </a:t>
            </a:r>
            <a:r>
              <a:rPr lang="tr-TR" sz="1400" dirty="0">
                <a:solidFill>
                  <a:schemeClr val="tx1"/>
                </a:solidFill>
                <a:latin typeface="Times New Roman" panose="02020603050405020304" pitchFamily="18" charset="0"/>
                <a:cs typeface="Times New Roman" panose="02020603050405020304" pitchFamily="18" charset="0"/>
              </a:rPr>
              <a:t>Kirliliği Kontrolü Yönetmeliği Havzalarda Özel Hüküm Belirleme Çalışmalarına İlişkin Usul ve Esaslar Tebliği</a:t>
            </a:r>
          </a:p>
        </p:txBody>
      </p:sp>
      <p:sp>
        <p:nvSpPr>
          <p:cNvPr id="18" name="Dikdörtgen 17"/>
          <p:cNvSpPr/>
          <p:nvPr/>
        </p:nvSpPr>
        <p:spPr>
          <a:xfrm>
            <a:off x="4621128" y="1988841"/>
            <a:ext cx="2104288" cy="38884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buFont typeface="Arial" panose="020B0604020202020204" pitchFamily="34" charset="0"/>
              <a:buChar char="•"/>
            </a:pP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İçmesuyu</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a:solidFill>
                  <a:schemeClr val="tx1"/>
                </a:solidFill>
                <a:latin typeface="Times New Roman" panose="02020603050405020304" pitchFamily="18" charset="0"/>
                <a:cs typeface="Times New Roman" panose="02020603050405020304" pitchFamily="18" charset="0"/>
              </a:rPr>
              <a:t>Elde Edilen veya Elde Edilmesi Planlanan Yüzeysel Suların Kalitesine Dair Yönetmelik </a:t>
            </a:r>
          </a:p>
        </p:txBody>
      </p:sp>
      <p:sp>
        <p:nvSpPr>
          <p:cNvPr id="19" name="Dikdörtgen 18"/>
          <p:cNvSpPr/>
          <p:nvPr/>
        </p:nvSpPr>
        <p:spPr>
          <a:xfrm>
            <a:off x="6776808" y="1988841"/>
            <a:ext cx="2115672" cy="38884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buFont typeface="Arial" panose="020B0604020202020204" pitchFamily="34" charset="0"/>
              <a:buChar char="•"/>
            </a:pPr>
            <a:r>
              <a:rPr lang="tr-TR" sz="1400" dirty="0" smtClean="0">
                <a:solidFill>
                  <a:schemeClr val="tx1"/>
                </a:solidFill>
                <a:latin typeface="Times New Roman" panose="02020603050405020304" pitchFamily="18" charset="0"/>
                <a:cs typeface="Times New Roman" panose="02020603050405020304" pitchFamily="18" charset="0"/>
              </a:rPr>
              <a:t> İnsani </a:t>
            </a:r>
            <a:r>
              <a:rPr lang="tr-TR" sz="1400" dirty="0">
                <a:solidFill>
                  <a:schemeClr val="tx1"/>
                </a:solidFill>
                <a:latin typeface="Times New Roman" panose="02020603050405020304" pitchFamily="18" charset="0"/>
                <a:cs typeface="Times New Roman" panose="02020603050405020304" pitchFamily="18" charset="0"/>
              </a:rPr>
              <a:t>Tüketim Amaçlı Sular Hakkında </a:t>
            </a:r>
            <a:r>
              <a:rPr lang="tr-TR" sz="1400" dirty="0" smtClean="0">
                <a:solidFill>
                  <a:schemeClr val="tx1"/>
                </a:solidFill>
                <a:latin typeface="Times New Roman" panose="02020603050405020304" pitchFamily="18" charset="0"/>
                <a:cs typeface="Times New Roman" panose="02020603050405020304" pitchFamily="18" charset="0"/>
              </a:rPr>
              <a:t>Yönetmelik</a:t>
            </a:r>
            <a:endParaRPr lang="tr-TR" sz="1400" dirty="0">
              <a:solidFill>
                <a:schemeClr val="tx1"/>
              </a:solidFill>
              <a:latin typeface="Times New Roman" panose="02020603050405020304" pitchFamily="18" charset="0"/>
              <a:cs typeface="Times New Roman" panose="02020603050405020304" pitchFamily="18" charset="0"/>
            </a:endParaRPr>
          </a:p>
        </p:txBody>
      </p:sp>
      <p:sp>
        <p:nvSpPr>
          <p:cNvPr id="21" name="Dikdörtgen 20"/>
          <p:cNvSpPr/>
          <p:nvPr/>
        </p:nvSpPr>
        <p:spPr>
          <a:xfrm>
            <a:off x="296088" y="5877271"/>
            <a:ext cx="2108848" cy="909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Times New Roman" panose="02020603050405020304" pitchFamily="18" charset="0"/>
                <a:cs typeface="Times New Roman" panose="02020603050405020304" pitchFamily="18" charset="0"/>
              </a:rPr>
              <a:t>Orman ve Su İşleri </a:t>
            </a:r>
            <a:r>
              <a:rPr lang="tr-TR" sz="1400" b="1" dirty="0" smtClean="0">
                <a:latin typeface="Times New Roman" panose="02020603050405020304" pitchFamily="18" charset="0"/>
                <a:cs typeface="Times New Roman" panose="02020603050405020304" pitchFamily="18" charset="0"/>
              </a:rPr>
              <a:t>Bakanlığı</a:t>
            </a:r>
            <a:endParaRPr lang="tr-TR" sz="1400" b="1" dirty="0">
              <a:latin typeface="Times New Roman" panose="02020603050405020304" pitchFamily="18" charset="0"/>
              <a:cs typeface="Times New Roman" panose="02020603050405020304" pitchFamily="18" charset="0"/>
            </a:endParaRPr>
          </a:p>
          <a:p>
            <a:pPr algn="ctr"/>
            <a:r>
              <a:rPr lang="tr-TR" sz="1400" b="1" dirty="0">
                <a:latin typeface="Times New Roman" panose="02020603050405020304" pitchFamily="18" charset="0"/>
                <a:cs typeface="Times New Roman" panose="02020603050405020304" pitchFamily="18" charset="0"/>
              </a:rPr>
              <a:t>Büyükşehir Belediyeleri</a:t>
            </a:r>
          </a:p>
        </p:txBody>
      </p:sp>
      <p:sp>
        <p:nvSpPr>
          <p:cNvPr id="22" name="Dikdörtgen 21"/>
          <p:cNvSpPr/>
          <p:nvPr/>
        </p:nvSpPr>
        <p:spPr>
          <a:xfrm>
            <a:off x="2458608" y="5877271"/>
            <a:ext cx="2106568" cy="909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Times New Roman" panose="02020603050405020304" pitchFamily="18" charset="0"/>
                <a:cs typeface="Times New Roman" panose="02020603050405020304" pitchFamily="18" charset="0"/>
              </a:rPr>
              <a:t>Çevre ve Şehircilik </a:t>
            </a:r>
            <a:r>
              <a:rPr lang="tr-TR" sz="1400" b="1" dirty="0" smtClean="0">
                <a:latin typeface="Times New Roman" panose="02020603050405020304" pitchFamily="18" charset="0"/>
                <a:cs typeface="Times New Roman" panose="02020603050405020304" pitchFamily="18" charset="0"/>
              </a:rPr>
              <a:t>Bakanlığı</a:t>
            </a:r>
            <a:endParaRPr lang="tr-TR" sz="1400" b="1" dirty="0">
              <a:latin typeface="Times New Roman" panose="02020603050405020304" pitchFamily="18" charset="0"/>
              <a:cs typeface="Times New Roman" panose="02020603050405020304" pitchFamily="18" charset="0"/>
            </a:endParaRPr>
          </a:p>
          <a:p>
            <a:pPr algn="ctr"/>
            <a:r>
              <a:rPr lang="tr-TR" sz="1400" b="1" dirty="0">
                <a:latin typeface="Times New Roman" panose="02020603050405020304" pitchFamily="18" charset="0"/>
                <a:cs typeface="Times New Roman" panose="02020603050405020304" pitchFamily="18" charset="0"/>
              </a:rPr>
              <a:t>Orman ve Su İşleri Bakanlığı</a:t>
            </a:r>
          </a:p>
        </p:txBody>
      </p:sp>
      <p:sp>
        <p:nvSpPr>
          <p:cNvPr id="23" name="Dikdörtgen 22"/>
          <p:cNvSpPr/>
          <p:nvPr/>
        </p:nvSpPr>
        <p:spPr>
          <a:xfrm>
            <a:off x="4618848" y="5877271"/>
            <a:ext cx="2106568" cy="909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Times New Roman" panose="02020603050405020304" pitchFamily="18" charset="0"/>
                <a:cs typeface="Times New Roman" panose="02020603050405020304" pitchFamily="18" charset="0"/>
              </a:rPr>
              <a:t>Orman ve Su İşleri Bakanlığı</a:t>
            </a:r>
          </a:p>
        </p:txBody>
      </p:sp>
      <p:sp>
        <p:nvSpPr>
          <p:cNvPr id="24" name="Dikdörtgen 23"/>
          <p:cNvSpPr/>
          <p:nvPr/>
        </p:nvSpPr>
        <p:spPr>
          <a:xfrm>
            <a:off x="6776808" y="5878504"/>
            <a:ext cx="2111128" cy="908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Times New Roman" panose="02020603050405020304" pitchFamily="18" charset="0"/>
                <a:cs typeface="Times New Roman" panose="02020603050405020304" pitchFamily="18" charset="0"/>
              </a:rPr>
              <a:t>Sağlık Bakanlığı</a:t>
            </a:r>
            <a:endParaRPr lang="tr-TR" sz="1400" b="1" dirty="0">
              <a:latin typeface="Times New Roman" panose="02020603050405020304" pitchFamily="18" charset="0"/>
              <a:cs typeface="Times New Roman" panose="02020603050405020304" pitchFamily="18" charset="0"/>
            </a:endParaRPr>
          </a:p>
        </p:txBody>
      </p:sp>
      <p:sp>
        <p:nvSpPr>
          <p:cNvPr id="25" name="Slayt Numarası Yer Tutucusu 24"/>
          <p:cNvSpPr>
            <a:spLocks noGrp="1"/>
          </p:cNvSpPr>
          <p:nvPr>
            <p:ph type="sldNum" sz="quarter" idx="12"/>
          </p:nvPr>
        </p:nvSpPr>
        <p:spPr/>
        <p:txBody>
          <a:bodyPr/>
          <a:lstStyle/>
          <a:p>
            <a:fld id="{B1DEFA8C-F947-479F-BE07-76B6B3F80BF1}" type="slidenum">
              <a:rPr lang="tr-TR" smtClean="0"/>
              <a:pPr/>
              <a:t>6</a:t>
            </a:fld>
            <a:endParaRPr lang="tr-TR"/>
          </a:p>
        </p:txBody>
      </p:sp>
    </p:spTree>
    <p:extLst>
      <p:ext uri="{BB962C8B-B14F-4D97-AF65-F5344CB8AC3E}">
        <p14:creationId xmlns:p14="http://schemas.microsoft.com/office/powerpoint/2010/main" val="398627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1078160" y="1340768"/>
            <a:ext cx="6735860" cy="3172618"/>
          </a:xfrm>
          <a:prstGeom prst="ellipse">
            <a:avLst/>
          </a:prstGeom>
          <a:solidFill>
            <a:schemeClr val="tx2">
              <a:lumMod val="75000"/>
            </a:schemeClr>
          </a:solidFill>
          <a:ln w="19050">
            <a:solidFill>
              <a:schemeClr val="tx2">
                <a:lumMod val="50000"/>
              </a:schemeClr>
            </a:solidFill>
            <a:round/>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tr-TR" altLang="tr-TR"/>
          </a:p>
        </p:txBody>
      </p:sp>
      <p:sp>
        <p:nvSpPr>
          <p:cNvPr id="6" name="Oval 4"/>
          <p:cNvSpPr>
            <a:spLocks noChangeArrowheads="1"/>
          </p:cNvSpPr>
          <p:nvPr/>
        </p:nvSpPr>
        <p:spPr bwMode="auto">
          <a:xfrm>
            <a:off x="1654224" y="1746105"/>
            <a:ext cx="5507532" cy="2330968"/>
          </a:xfrm>
          <a:prstGeom prst="ellipse">
            <a:avLst/>
          </a:prstGeom>
          <a:solidFill>
            <a:schemeClr val="accent1">
              <a:lumMod val="75000"/>
            </a:schemeClr>
          </a:solidFill>
          <a:ln w="19050">
            <a:solidFill>
              <a:schemeClr val="accent1">
                <a:lumMod val="75000"/>
              </a:schemeClr>
            </a:solidFill>
            <a:round/>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tr-TR" altLang="tr-TR"/>
          </a:p>
        </p:txBody>
      </p:sp>
      <p:sp>
        <p:nvSpPr>
          <p:cNvPr id="7" name="Oval 5"/>
          <p:cNvSpPr>
            <a:spLocks noChangeArrowheads="1"/>
          </p:cNvSpPr>
          <p:nvPr/>
        </p:nvSpPr>
        <p:spPr bwMode="auto">
          <a:xfrm>
            <a:off x="2277759" y="2033800"/>
            <a:ext cx="4298562" cy="1649921"/>
          </a:xfrm>
          <a:prstGeom prst="ellipse">
            <a:avLst/>
          </a:prstGeom>
          <a:solidFill>
            <a:schemeClr val="tx2">
              <a:lumMod val="60000"/>
              <a:lumOff val="40000"/>
            </a:schemeClr>
          </a:solidFill>
          <a:ln w="19050">
            <a:solidFill>
              <a:schemeClr val="tx2"/>
            </a:solidFill>
            <a:round/>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tr-TR" altLang="tr-TR">
              <a:latin typeface="Times New Roman" panose="02020603050405020304" pitchFamily="18" charset="0"/>
            </a:endParaRPr>
          </a:p>
        </p:txBody>
      </p:sp>
      <p:sp>
        <p:nvSpPr>
          <p:cNvPr id="8" name="Oval 6"/>
          <p:cNvSpPr>
            <a:spLocks noChangeArrowheads="1"/>
          </p:cNvSpPr>
          <p:nvPr/>
        </p:nvSpPr>
        <p:spPr bwMode="auto">
          <a:xfrm>
            <a:off x="2728864" y="2259184"/>
            <a:ext cx="3358252" cy="1070218"/>
          </a:xfrm>
          <a:prstGeom prst="ellipse">
            <a:avLst/>
          </a:prstGeom>
          <a:solidFill>
            <a:schemeClr val="accent1">
              <a:lumMod val="60000"/>
              <a:lumOff val="40000"/>
            </a:schemeClr>
          </a:solidFill>
          <a:ln w="19050">
            <a:solidFill>
              <a:schemeClr val="tx2">
                <a:lumMod val="40000"/>
                <a:lumOff val="60000"/>
              </a:schemeClr>
            </a:solidFill>
            <a:round/>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tr-TR" altLang="tr-TR"/>
          </a:p>
        </p:txBody>
      </p:sp>
      <p:sp>
        <p:nvSpPr>
          <p:cNvPr id="10" name="Oval 8"/>
          <p:cNvSpPr>
            <a:spLocks noChangeArrowheads="1"/>
          </p:cNvSpPr>
          <p:nvPr/>
        </p:nvSpPr>
        <p:spPr bwMode="auto">
          <a:xfrm>
            <a:off x="2505000" y="2780928"/>
            <a:ext cx="76200" cy="114300"/>
          </a:xfrm>
          <a:prstGeom prst="ellipse">
            <a:avLst/>
          </a:prstGeom>
          <a:solidFill>
            <a:srgbClr val="000000"/>
          </a:solidFill>
          <a:ln w="9525">
            <a:solidFill>
              <a:srgbClr val="000000"/>
            </a:solidFill>
            <a:round/>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tr-TR" altLang="tr-TR"/>
          </a:p>
        </p:txBody>
      </p:sp>
      <p:sp>
        <p:nvSpPr>
          <p:cNvPr id="11" name="Oval 9"/>
          <p:cNvSpPr>
            <a:spLocks noChangeArrowheads="1"/>
          </p:cNvSpPr>
          <p:nvPr/>
        </p:nvSpPr>
        <p:spPr bwMode="auto">
          <a:xfrm>
            <a:off x="1971600" y="2780928"/>
            <a:ext cx="76200" cy="114300"/>
          </a:xfrm>
          <a:prstGeom prst="ellipse">
            <a:avLst/>
          </a:prstGeom>
          <a:solidFill>
            <a:srgbClr val="000000"/>
          </a:solidFill>
          <a:ln w="9525">
            <a:solidFill>
              <a:srgbClr val="000000"/>
            </a:solidFill>
            <a:round/>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tr-TR" altLang="tr-TR"/>
          </a:p>
        </p:txBody>
      </p:sp>
      <p:sp>
        <p:nvSpPr>
          <p:cNvPr id="12" name="Oval 10"/>
          <p:cNvSpPr>
            <a:spLocks noChangeArrowheads="1"/>
          </p:cNvSpPr>
          <p:nvPr/>
        </p:nvSpPr>
        <p:spPr bwMode="auto">
          <a:xfrm>
            <a:off x="1438200" y="2780928"/>
            <a:ext cx="76200" cy="114300"/>
          </a:xfrm>
          <a:prstGeom prst="ellipse">
            <a:avLst/>
          </a:prstGeom>
          <a:solidFill>
            <a:srgbClr val="000000"/>
          </a:solidFill>
          <a:ln w="9525">
            <a:solidFill>
              <a:srgbClr val="000000"/>
            </a:solidFill>
            <a:round/>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tr-TR" altLang="tr-TR"/>
          </a:p>
        </p:txBody>
      </p:sp>
      <p:sp>
        <p:nvSpPr>
          <p:cNvPr id="13" name="Oval 11"/>
          <p:cNvSpPr>
            <a:spLocks noChangeArrowheads="1"/>
          </p:cNvSpPr>
          <p:nvPr/>
        </p:nvSpPr>
        <p:spPr bwMode="auto">
          <a:xfrm>
            <a:off x="3256170" y="2492896"/>
            <a:ext cx="2417940" cy="551325"/>
          </a:xfrm>
          <a:prstGeom prst="ellipse">
            <a:avLst/>
          </a:prstGeom>
          <a:solidFill>
            <a:schemeClr val="accent5">
              <a:lumMod val="40000"/>
              <a:lumOff val="60000"/>
            </a:schemeClr>
          </a:solidFill>
          <a:ln w="19050">
            <a:solidFill>
              <a:schemeClr val="accent5">
                <a:lumMod val="40000"/>
                <a:lumOff val="60000"/>
              </a:schemeClr>
            </a:solidFill>
            <a:round/>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tr-TR" altLang="tr-TR"/>
          </a:p>
        </p:txBody>
      </p:sp>
      <p:sp>
        <p:nvSpPr>
          <p:cNvPr id="14" name="Line 12"/>
          <p:cNvSpPr>
            <a:spLocks noChangeShapeType="1"/>
          </p:cNvSpPr>
          <p:nvPr/>
        </p:nvSpPr>
        <p:spPr bwMode="auto">
          <a:xfrm>
            <a:off x="2934816" y="2895228"/>
            <a:ext cx="0" cy="211653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5" name="Line 13"/>
          <p:cNvSpPr>
            <a:spLocks noChangeShapeType="1"/>
          </p:cNvSpPr>
          <p:nvPr/>
        </p:nvSpPr>
        <p:spPr bwMode="auto">
          <a:xfrm>
            <a:off x="2553816" y="2923802"/>
            <a:ext cx="0" cy="2316559"/>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 name="Line 14"/>
          <p:cNvSpPr>
            <a:spLocks noChangeShapeType="1"/>
          </p:cNvSpPr>
          <p:nvPr/>
        </p:nvSpPr>
        <p:spPr bwMode="auto">
          <a:xfrm>
            <a:off x="2020416" y="2923802"/>
            <a:ext cx="0" cy="2726596"/>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 name="Line 15"/>
          <p:cNvSpPr>
            <a:spLocks noChangeShapeType="1"/>
          </p:cNvSpPr>
          <p:nvPr/>
        </p:nvSpPr>
        <p:spPr bwMode="auto">
          <a:xfrm>
            <a:off x="1487016" y="2923802"/>
            <a:ext cx="0" cy="3025478"/>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 name="Rectangle 22"/>
          <p:cNvSpPr>
            <a:spLocks noChangeArrowheads="1"/>
          </p:cNvSpPr>
          <p:nvPr/>
        </p:nvSpPr>
        <p:spPr bwMode="auto">
          <a:xfrm>
            <a:off x="286072" y="5011762"/>
            <a:ext cx="8534400" cy="1400383"/>
          </a:xfrm>
          <a:prstGeom prst="rect">
            <a:avLst/>
          </a:prstGeom>
          <a:noFill/>
          <a:ln w="9525">
            <a:noFill/>
            <a:miter lim="800000"/>
            <a:headEnd/>
            <a:tailEnd/>
          </a:ln>
          <a:effectLst/>
        </p:spPr>
        <p:txBody>
          <a:bodyPr bIns="0">
            <a:spAutoFit/>
          </a:bodyPr>
          <a:lstStyle/>
          <a:p>
            <a:pPr indent="180975" algn="just" eaLnBrk="0" hangingPunct="0">
              <a:defRPr/>
            </a:pPr>
            <a:r>
              <a:rPr lang="tr-TR" sz="1200" dirty="0">
                <a:latin typeface="Arial" charset="0"/>
                <a:ea typeface="Arial Unicode MS" pitchFamily="34" charset="-128"/>
                <a:cs typeface="Arial Unicode MS" pitchFamily="34" charset="-128"/>
              </a:rPr>
              <a:t>                                        </a:t>
            </a:r>
            <a:r>
              <a:rPr lang="tr-TR" sz="1200" dirty="0">
                <a:latin typeface="Arial" charset="0"/>
              </a:rPr>
              <a:t>              </a:t>
            </a:r>
            <a:r>
              <a:rPr lang="tr-TR" sz="2200" dirty="0">
                <a:solidFill>
                  <a:srgbClr val="0000FF"/>
                </a:solidFill>
                <a:latin typeface="Times New Roman" panose="02020603050405020304" pitchFamily="18" charset="0"/>
                <a:cs typeface="Times New Roman" panose="02020603050405020304" pitchFamily="18" charset="0"/>
              </a:rPr>
              <a:t>Mutlak Koruma Alanı  (0 – 300 m)</a:t>
            </a:r>
          </a:p>
          <a:p>
            <a:pPr indent="180975" eaLnBrk="0" hangingPunct="0">
              <a:defRPr/>
            </a:pPr>
            <a:r>
              <a:rPr lang="tr-TR" sz="2200" dirty="0">
                <a:solidFill>
                  <a:srgbClr val="0000FF"/>
                </a:solidFill>
                <a:latin typeface="Times New Roman" panose="02020603050405020304" pitchFamily="18" charset="0"/>
                <a:cs typeface="Times New Roman" panose="02020603050405020304" pitchFamily="18" charset="0"/>
              </a:rPr>
              <a:t>                           </a:t>
            </a:r>
            <a:r>
              <a:rPr lang="tr-TR" sz="2200" dirty="0" smtClean="0">
                <a:solidFill>
                  <a:srgbClr val="0000FF"/>
                </a:solidFill>
                <a:latin typeface="Times New Roman" panose="02020603050405020304" pitchFamily="18" charset="0"/>
                <a:cs typeface="Times New Roman" panose="02020603050405020304" pitchFamily="18" charset="0"/>
              </a:rPr>
              <a:t>Kısa </a:t>
            </a:r>
            <a:r>
              <a:rPr lang="tr-TR" sz="2200" dirty="0">
                <a:solidFill>
                  <a:srgbClr val="0000FF"/>
                </a:solidFill>
                <a:latin typeface="Times New Roman" panose="02020603050405020304" pitchFamily="18" charset="0"/>
                <a:cs typeface="Times New Roman" panose="02020603050405020304" pitchFamily="18" charset="0"/>
              </a:rPr>
              <a:t>Mesafeli Koruma Alanı (</a:t>
            </a:r>
            <a:r>
              <a:rPr lang="tr-TR" sz="2200" dirty="0" smtClean="0">
                <a:solidFill>
                  <a:srgbClr val="0000FF"/>
                </a:solidFill>
                <a:latin typeface="Times New Roman" panose="02020603050405020304" pitchFamily="18" charset="0"/>
                <a:cs typeface="Times New Roman" panose="02020603050405020304" pitchFamily="18" charset="0"/>
              </a:rPr>
              <a:t>300 m </a:t>
            </a:r>
            <a:r>
              <a:rPr lang="tr-TR" sz="2200" dirty="0">
                <a:solidFill>
                  <a:srgbClr val="0000FF"/>
                </a:solidFill>
                <a:latin typeface="Times New Roman" panose="02020603050405020304" pitchFamily="18" charset="0"/>
                <a:cs typeface="Times New Roman" panose="02020603050405020304" pitchFamily="18" charset="0"/>
              </a:rPr>
              <a:t>–1000 m)</a:t>
            </a:r>
          </a:p>
          <a:p>
            <a:pPr indent="180975" eaLnBrk="0" hangingPunct="0">
              <a:defRPr/>
            </a:pPr>
            <a:r>
              <a:rPr lang="tr-TR" sz="2200" dirty="0">
                <a:solidFill>
                  <a:srgbClr val="0000FF"/>
                </a:solidFill>
                <a:latin typeface="Times New Roman" panose="02020603050405020304" pitchFamily="18" charset="0"/>
                <a:cs typeface="Times New Roman" panose="02020603050405020304" pitchFamily="18" charset="0"/>
              </a:rPr>
              <a:t>	        </a:t>
            </a:r>
            <a:r>
              <a:rPr lang="tr-TR" sz="2200" dirty="0" smtClean="0">
                <a:solidFill>
                  <a:srgbClr val="0000FF"/>
                </a:solidFill>
                <a:latin typeface="Times New Roman" panose="02020603050405020304" pitchFamily="18" charset="0"/>
                <a:cs typeface="Times New Roman" panose="02020603050405020304" pitchFamily="18" charset="0"/>
              </a:rPr>
              <a:t>Orta </a:t>
            </a:r>
            <a:r>
              <a:rPr lang="tr-TR" sz="2200" dirty="0">
                <a:solidFill>
                  <a:srgbClr val="0000FF"/>
                </a:solidFill>
                <a:latin typeface="Times New Roman" panose="02020603050405020304" pitchFamily="18" charset="0"/>
                <a:cs typeface="Times New Roman" panose="02020603050405020304" pitchFamily="18" charset="0"/>
              </a:rPr>
              <a:t>Mesafeli Koruma Alanı (</a:t>
            </a:r>
            <a:r>
              <a:rPr lang="tr-TR" sz="2200" dirty="0" smtClean="0">
                <a:solidFill>
                  <a:srgbClr val="0000FF"/>
                </a:solidFill>
                <a:latin typeface="Times New Roman" panose="02020603050405020304" pitchFamily="18" charset="0"/>
                <a:cs typeface="Times New Roman" panose="02020603050405020304" pitchFamily="18" charset="0"/>
              </a:rPr>
              <a:t>1000 m </a:t>
            </a:r>
            <a:r>
              <a:rPr lang="tr-TR" sz="2200" dirty="0">
                <a:solidFill>
                  <a:srgbClr val="0000FF"/>
                </a:solidFill>
                <a:latin typeface="Times New Roman" panose="02020603050405020304" pitchFamily="18" charset="0"/>
                <a:cs typeface="Times New Roman" panose="02020603050405020304" pitchFamily="18" charset="0"/>
              </a:rPr>
              <a:t>– 2000 m)</a:t>
            </a:r>
          </a:p>
          <a:p>
            <a:pPr indent="180975" eaLnBrk="0" hangingPunct="0">
              <a:defRPr/>
            </a:pPr>
            <a:r>
              <a:rPr lang="tr-TR" sz="2200" dirty="0">
                <a:solidFill>
                  <a:srgbClr val="0000FF"/>
                </a:solidFill>
                <a:latin typeface="Times New Roman" panose="02020603050405020304" pitchFamily="18" charset="0"/>
                <a:cs typeface="Times New Roman" panose="02020603050405020304" pitchFamily="18" charset="0"/>
              </a:rPr>
              <a:t>           </a:t>
            </a:r>
            <a:r>
              <a:rPr lang="tr-TR" sz="2200" dirty="0" smtClean="0">
                <a:solidFill>
                  <a:srgbClr val="0000FF"/>
                </a:solidFill>
                <a:latin typeface="Times New Roman" panose="02020603050405020304" pitchFamily="18" charset="0"/>
                <a:cs typeface="Times New Roman" panose="02020603050405020304" pitchFamily="18" charset="0"/>
              </a:rPr>
              <a:t>Uzun </a:t>
            </a:r>
            <a:r>
              <a:rPr lang="tr-TR" sz="2200" dirty="0">
                <a:solidFill>
                  <a:srgbClr val="0000FF"/>
                </a:solidFill>
                <a:latin typeface="Times New Roman" panose="02020603050405020304" pitchFamily="18" charset="0"/>
                <a:cs typeface="Times New Roman" panose="02020603050405020304" pitchFamily="18" charset="0"/>
              </a:rPr>
              <a:t>Mesafeli Koruma Alanı (</a:t>
            </a:r>
            <a:r>
              <a:rPr lang="tr-TR" sz="2200" dirty="0" smtClean="0">
                <a:solidFill>
                  <a:srgbClr val="0000FF"/>
                </a:solidFill>
                <a:latin typeface="Times New Roman" panose="02020603050405020304" pitchFamily="18" charset="0"/>
                <a:cs typeface="Times New Roman" panose="02020603050405020304" pitchFamily="18" charset="0"/>
              </a:rPr>
              <a:t>2000 m </a:t>
            </a:r>
            <a:r>
              <a:rPr lang="tr-TR" sz="2200" dirty="0">
                <a:solidFill>
                  <a:srgbClr val="0000FF"/>
                </a:solidFill>
                <a:latin typeface="Times New Roman" panose="02020603050405020304" pitchFamily="18" charset="0"/>
                <a:cs typeface="Times New Roman" panose="02020603050405020304" pitchFamily="18" charset="0"/>
              </a:rPr>
              <a:t>– Havza Sınırı)</a:t>
            </a:r>
          </a:p>
        </p:txBody>
      </p:sp>
      <p:sp>
        <p:nvSpPr>
          <p:cNvPr id="26" name="4 Metin kutusu"/>
          <p:cNvSpPr txBox="1">
            <a:spLocks noChangeArrowheads="1"/>
          </p:cNvSpPr>
          <p:nvPr/>
        </p:nvSpPr>
        <p:spPr bwMode="auto">
          <a:xfrm>
            <a:off x="1259632" y="0"/>
            <a:ext cx="6848027" cy="954107"/>
          </a:xfrm>
          <a:prstGeom prst="rect">
            <a:avLst/>
          </a:prstGeom>
          <a:noFill/>
          <a:ln w="9525">
            <a:noFill/>
            <a:miter lim="800000"/>
            <a:headEnd/>
            <a:tailEnd/>
          </a:ln>
        </p:spPr>
        <p:txBody>
          <a:bodyPr wrap="square">
            <a:spAutoFit/>
          </a:bodyPr>
          <a:lstStyle/>
          <a:p>
            <a:pPr algn="ctr"/>
            <a:r>
              <a:rPr lang="tr-TR" sz="2800" b="1" dirty="0">
                <a:solidFill>
                  <a:srgbClr val="FF0000"/>
                </a:solidFill>
                <a:latin typeface="Times New Roman" pitchFamily="18" charset="0"/>
                <a:cs typeface="Times New Roman" pitchFamily="18" charset="0"/>
              </a:rPr>
              <a:t>SU KİRLİLİĞİ </a:t>
            </a:r>
            <a:r>
              <a:rPr lang="tr-TR" sz="2800" b="1" dirty="0" smtClean="0">
                <a:solidFill>
                  <a:srgbClr val="FF0000"/>
                </a:solidFill>
                <a:latin typeface="Times New Roman" pitchFamily="18" charset="0"/>
                <a:cs typeface="Times New Roman" pitchFamily="18" charset="0"/>
              </a:rPr>
              <a:t>KONTROLÜ YÖNETMELİĞİ </a:t>
            </a:r>
            <a:endParaRPr lang="tr-TR" sz="2800" b="1" dirty="0">
              <a:solidFill>
                <a:srgbClr val="FF0000"/>
              </a:solidFill>
              <a:latin typeface="Times New Roman" pitchFamily="18" charset="0"/>
              <a:cs typeface="Times New Roman" pitchFamily="18" charset="0"/>
            </a:endParaRPr>
          </a:p>
        </p:txBody>
      </p:sp>
      <p:pic>
        <p:nvPicPr>
          <p:cNvPr id="27" name="Picture 3" descr="\\Sygmbgcan\hypd\RESİMLER VE LOGOLAR\Logolar\Genel Müdürlük(şeffa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
        <p:nvSpPr>
          <p:cNvPr id="28" name="Metin kutusu 27"/>
          <p:cNvSpPr txBox="1"/>
          <p:nvPr/>
        </p:nvSpPr>
        <p:spPr>
          <a:xfrm>
            <a:off x="3598440" y="2555612"/>
            <a:ext cx="1656184" cy="369332"/>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Göl Alanı</a:t>
            </a:r>
            <a:endParaRPr lang="tr-TR" b="1" dirty="0">
              <a:latin typeface="Times New Roman" panose="02020603050405020304" pitchFamily="18" charset="0"/>
              <a:cs typeface="Times New Roman" panose="02020603050405020304" pitchFamily="18" charset="0"/>
            </a:endParaRPr>
          </a:p>
        </p:txBody>
      </p:sp>
      <p:sp>
        <p:nvSpPr>
          <p:cNvPr id="29" name="Oval 8"/>
          <p:cNvSpPr>
            <a:spLocks noChangeArrowheads="1"/>
          </p:cNvSpPr>
          <p:nvPr/>
        </p:nvSpPr>
        <p:spPr bwMode="auto">
          <a:xfrm>
            <a:off x="2891938" y="2787928"/>
            <a:ext cx="76200" cy="114300"/>
          </a:xfrm>
          <a:prstGeom prst="ellipse">
            <a:avLst/>
          </a:prstGeom>
          <a:solidFill>
            <a:srgbClr val="000000"/>
          </a:solidFill>
          <a:ln w="9525">
            <a:solidFill>
              <a:srgbClr val="000000"/>
            </a:solidFill>
            <a:round/>
            <a:headEnd/>
            <a:tailEnd/>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tr-TR" altLang="tr-TR"/>
          </a:p>
        </p:txBody>
      </p:sp>
      <p:sp>
        <p:nvSpPr>
          <p:cNvPr id="31" name="Slayt Numarası Yer Tutucusu 30"/>
          <p:cNvSpPr>
            <a:spLocks noGrp="1"/>
          </p:cNvSpPr>
          <p:nvPr>
            <p:ph type="sldNum" sz="quarter" idx="12"/>
          </p:nvPr>
        </p:nvSpPr>
        <p:spPr/>
        <p:txBody>
          <a:bodyPr/>
          <a:lstStyle/>
          <a:p>
            <a:fld id="{B1DEFA8C-F947-479F-BE07-76B6B3F80BF1}" type="slidenum">
              <a:rPr lang="tr-TR" smtClean="0"/>
              <a:pPr/>
              <a:t>7</a:t>
            </a:fld>
            <a:endParaRPr lang="tr-TR"/>
          </a:p>
        </p:txBody>
      </p:sp>
    </p:spTree>
    <p:extLst>
      <p:ext uri="{BB962C8B-B14F-4D97-AF65-F5344CB8AC3E}">
        <p14:creationId xmlns:p14="http://schemas.microsoft.com/office/powerpoint/2010/main" val="1609675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etin kutusu"/>
          <p:cNvSpPr txBox="1">
            <a:spLocks noChangeArrowheads="1"/>
          </p:cNvSpPr>
          <p:nvPr/>
        </p:nvSpPr>
        <p:spPr bwMode="auto">
          <a:xfrm>
            <a:off x="1259632" y="0"/>
            <a:ext cx="6848027" cy="954107"/>
          </a:xfrm>
          <a:prstGeom prst="rect">
            <a:avLst/>
          </a:prstGeom>
          <a:noFill/>
          <a:ln w="9525">
            <a:noFill/>
            <a:miter lim="800000"/>
            <a:headEnd/>
            <a:tailEnd/>
          </a:ln>
        </p:spPr>
        <p:txBody>
          <a:bodyPr wrap="square">
            <a:spAutoFit/>
          </a:bodyPr>
          <a:lstStyle/>
          <a:p>
            <a:pPr algn="ctr"/>
            <a:r>
              <a:rPr lang="tr-TR" sz="2800" b="1" dirty="0">
                <a:solidFill>
                  <a:srgbClr val="FF0000"/>
                </a:solidFill>
                <a:latin typeface="Times New Roman" pitchFamily="18" charset="0"/>
                <a:cs typeface="Times New Roman" pitchFamily="18" charset="0"/>
              </a:rPr>
              <a:t>SU KİRLİLİĞİ </a:t>
            </a:r>
            <a:r>
              <a:rPr lang="tr-TR" sz="2800" b="1" dirty="0" smtClean="0">
                <a:solidFill>
                  <a:srgbClr val="FF0000"/>
                </a:solidFill>
                <a:latin typeface="Times New Roman" pitchFamily="18" charset="0"/>
                <a:cs typeface="Times New Roman" pitchFamily="18" charset="0"/>
              </a:rPr>
              <a:t>KONTROLÜ YÖNETMELİĞİ </a:t>
            </a:r>
            <a:endParaRPr lang="tr-TR" sz="2800" b="1" dirty="0">
              <a:solidFill>
                <a:srgbClr val="FF0000"/>
              </a:solidFill>
              <a:latin typeface="Times New Roman" pitchFamily="18" charset="0"/>
              <a:cs typeface="Times New Roman" pitchFamily="18" charset="0"/>
            </a:endParaRPr>
          </a:p>
        </p:txBody>
      </p:sp>
      <p:pic>
        <p:nvPicPr>
          <p:cNvPr id="5"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503548" y="1874729"/>
            <a:ext cx="8136904" cy="3970318"/>
          </a:xfrm>
          <a:prstGeom prst="rect">
            <a:avLst/>
          </a:prstGeom>
        </p:spPr>
        <p:txBody>
          <a:bodyPr wrap="square">
            <a:spAutoFit/>
          </a:bodyPr>
          <a:lstStyle/>
          <a:p>
            <a:pPr algn="just"/>
            <a:r>
              <a:rPr lang="tr-TR" sz="2800" b="1" dirty="0">
                <a:latin typeface="Times New Roman" panose="02020603050405020304" pitchFamily="18" charset="0"/>
                <a:cs typeface="Times New Roman" pitchFamily="18" charset="0"/>
              </a:rPr>
              <a:t> </a:t>
            </a:r>
            <a:r>
              <a:rPr lang="tr-TR" sz="2800" dirty="0">
                <a:solidFill>
                  <a:srgbClr val="0000FF"/>
                </a:solidFill>
                <a:latin typeface="Times New Roman" panose="02020603050405020304" pitchFamily="18" charset="0"/>
                <a:cs typeface="Times New Roman" panose="02020603050405020304" pitchFamily="18" charset="0"/>
              </a:rPr>
              <a:t>“İçme ve kullanma suyu rezervuarları ve benzeri su kaynaklarının korunmasında, kaynağın ve havzasının özellikleri bilimsel çalışmalar ile değerlendirilerek, koruma alanlarının tanımı ve koruma esasları ile ilgili olarak her kaynak ve havzasına ilişkin </a:t>
            </a:r>
            <a:r>
              <a:rPr lang="tr-TR" sz="2800" dirty="0">
                <a:solidFill>
                  <a:srgbClr val="FF0000"/>
                </a:solidFill>
                <a:latin typeface="Times New Roman" panose="02020603050405020304" pitchFamily="18" charset="0"/>
                <a:cs typeface="Times New Roman" panose="02020603050405020304" pitchFamily="18" charset="0"/>
              </a:rPr>
              <a:t>özel hükümler </a:t>
            </a:r>
            <a:r>
              <a:rPr lang="tr-TR" sz="2800" dirty="0">
                <a:solidFill>
                  <a:srgbClr val="0000FF"/>
                </a:solidFill>
                <a:latin typeface="Times New Roman" panose="02020603050405020304" pitchFamily="18" charset="0"/>
                <a:cs typeface="Times New Roman" panose="02020603050405020304" pitchFamily="18" charset="0"/>
              </a:rPr>
              <a:t>getirilinceye kadar”;</a:t>
            </a:r>
          </a:p>
          <a:p>
            <a:pPr algn="ctr"/>
            <a:endParaRPr lang="tr-TR" sz="2800" dirty="0">
              <a:solidFill>
                <a:srgbClr val="0000FF"/>
              </a:solidFill>
              <a:latin typeface="Times New Roman" panose="02020603050405020304" pitchFamily="18" charset="0"/>
              <a:cs typeface="Times New Roman" panose="02020603050405020304" pitchFamily="18" charset="0"/>
            </a:endParaRPr>
          </a:p>
          <a:p>
            <a:pPr algn="ctr"/>
            <a:r>
              <a:rPr lang="tr-TR" sz="2800" dirty="0">
                <a:solidFill>
                  <a:srgbClr val="FF0000"/>
                </a:solidFill>
                <a:latin typeface="Times New Roman" panose="02020603050405020304" pitchFamily="18" charset="0"/>
                <a:cs typeface="Times New Roman" panose="02020603050405020304" pitchFamily="18" charset="0"/>
              </a:rPr>
              <a:t>   </a:t>
            </a:r>
            <a:r>
              <a:rPr lang="tr-TR" sz="2800" b="1" dirty="0">
                <a:solidFill>
                  <a:srgbClr val="FF0000"/>
                </a:solidFill>
                <a:latin typeface="Times New Roman" panose="02020603050405020304" pitchFamily="18" charset="0"/>
                <a:cs typeface="Times New Roman" panose="02020603050405020304" pitchFamily="18" charset="0"/>
              </a:rPr>
              <a:t>SKKY 16 </a:t>
            </a:r>
            <a:r>
              <a:rPr lang="tr-TR" sz="2800" b="1" dirty="0" err="1">
                <a:solidFill>
                  <a:srgbClr val="FF0000"/>
                </a:solidFill>
                <a:latin typeface="Times New Roman" panose="02020603050405020304" pitchFamily="18" charset="0"/>
                <a:cs typeface="Times New Roman" panose="02020603050405020304" pitchFamily="18" charset="0"/>
              </a:rPr>
              <a:t>ıncı</a:t>
            </a:r>
            <a:r>
              <a:rPr lang="tr-TR" sz="2800" b="1" dirty="0">
                <a:solidFill>
                  <a:srgbClr val="FF0000"/>
                </a:solidFill>
                <a:latin typeface="Times New Roman" panose="02020603050405020304" pitchFamily="18" charset="0"/>
                <a:cs typeface="Times New Roman" panose="02020603050405020304" pitchFamily="18" charset="0"/>
              </a:rPr>
              <a:t> – 20 inci  maddelerinde belirlenen  genel ilkeler ve koruma alanları geçerlidir. </a:t>
            </a:r>
            <a:endParaRPr lang="tr-TR" sz="2800"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B1DEFA8C-F947-479F-BE07-76B6B3F80BF1}" type="slidenum">
              <a:rPr lang="tr-TR" smtClean="0"/>
              <a:pPr/>
              <a:t>8</a:t>
            </a:fld>
            <a:endParaRPr lang="tr-TR"/>
          </a:p>
        </p:txBody>
      </p:sp>
    </p:spTree>
    <p:extLst>
      <p:ext uri="{BB962C8B-B14F-4D97-AF65-F5344CB8AC3E}">
        <p14:creationId xmlns:p14="http://schemas.microsoft.com/office/powerpoint/2010/main" val="3057989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Başlık"/>
          <p:cNvSpPr>
            <a:spLocks noGrp="1"/>
          </p:cNvSpPr>
          <p:nvPr>
            <p:ph type="title"/>
          </p:nvPr>
        </p:nvSpPr>
        <p:spPr>
          <a:xfrm>
            <a:off x="1187624" y="116632"/>
            <a:ext cx="6920035" cy="792088"/>
          </a:xfrm>
        </p:spPr>
        <p:txBody>
          <a:bodyPr>
            <a:normAutofit/>
          </a:bodyPr>
          <a:lstStyle/>
          <a:p>
            <a:pPr>
              <a:defRPr/>
            </a:pPr>
            <a:r>
              <a:rPr lang="tr-TR" sz="3200" b="1" dirty="0" smtClean="0">
                <a:solidFill>
                  <a:srgbClr val="FF0000"/>
                </a:solidFill>
                <a:latin typeface="Times New Roman" panose="02020603050405020304" pitchFamily="18" charset="0"/>
                <a:cs typeface="Times New Roman" panose="02020603050405020304" pitchFamily="18" charset="0"/>
              </a:rPr>
              <a:t>ÖZEL HÜKÜM NEDİR?</a:t>
            </a:r>
            <a:endParaRPr lang="tr-TR" sz="3200" dirty="0">
              <a:latin typeface="Times New Roman" panose="02020603050405020304" pitchFamily="18" charset="0"/>
              <a:cs typeface="Times New Roman" panose="02020603050405020304" pitchFamily="18" charset="0"/>
            </a:endParaRPr>
          </a:p>
        </p:txBody>
      </p:sp>
      <p:pic>
        <p:nvPicPr>
          <p:cNvPr id="5" name="Picture 3" descr="\\Sygmbgcan\hypd\RESİMLER VE LOGOLAR\Logolar\Genel Müdürlük(şeffa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59" y="41917"/>
            <a:ext cx="839983" cy="841419"/>
          </a:xfrm>
          <a:prstGeom prst="rect">
            <a:avLst/>
          </a:prstGeom>
          <a:noFill/>
          <a:extLst>
            <a:ext uri="{909E8E84-426E-40DD-AFC4-6F175D3DCCD1}">
              <a14:hiddenFill xmlns:a14="http://schemas.microsoft.com/office/drawing/2010/main">
                <a:solidFill>
                  <a:srgbClr val="FFFFFF"/>
                </a:solidFill>
              </a14:hiddenFill>
            </a:ext>
          </a:extLst>
        </p:spPr>
      </p:pic>
      <p:sp>
        <p:nvSpPr>
          <p:cNvPr id="6" name="2 İçerik Yer Tutucusu"/>
          <p:cNvSpPr txBox="1">
            <a:spLocks/>
          </p:cNvSpPr>
          <p:nvPr/>
        </p:nvSpPr>
        <p:spPr bwMode="auto">
          <a:xfrm>
            <a:off x="423727" y="1592796"/>
            <a:ext cx="8296547" cy="3672408"/>
          </a:xfrm>
          <a:prstGeom prst="rect">
            <a:avLst/>
          </a:prstGeom>
          <a:noFill/>
          <a:ln w="9525">
            <a:noFill/>
            <a:miter lim="800000"/>
            <a:headEnd/>
            <a:tailEnd/>
          </a:ln>
        </p:spPr>
        <p:txBody>
          <a:bodyPr/>
          <a:lstStyle/>
          <a:p>
            <a:pPr marL="177800" indent="-95250" algn="just">
              <a:spcBef>
                <a:spcPct val="20000"/>
              </a:spcBef>
              <a:buFont typeface="Arial" charset="0"/>
              <a:buNone/>
              <a:defRPr/>
            </a:pPr>
            <a:r>
              <a:rPr lang="tr-TR" sz="2800" dirty="0">
                <a:solidFill>
                  <a:srgbClr val="0000FF"/>
                </a:solidFill>
                <a:latin typeface="Times New Roman" panose="02020603050405020304" pitchFamily="18" charset="0"/>
                <a:cs typeface="Times New Roman" panose="02020603050405020304" pitchFamily="18" charset="0"/>
              </a:rPr>
              <a:t>	İçme ve kullanma suyu kaynağı olarak ilan edilen </a:t>
            </a:r>
            <a:r>
              <a:rPr lang="tr-TR" sz="2800" dirty="0" smtClean="0">
                <a:solidFill>
                  <a:srgbClr val="0000FF"/>
                </a:solidFill>
                <a:latin typeface="Times New Roman" panose="02020603050405020304" pitchFamily="18" charset="0"/>
                <a:cs typeface="Times New Roman" panose="02020603050405020304" pitchFamily="18" charset="0"/>
              </a:rPr>
              <a:t>yerüstü </a:t>
            </a:r>
            <a:r>
              <a:rPr lang="tr-TR" sz="2800" dirty="0">
                <a:solidFill>
                  <a:srgbClr val="0000FF"/>
                </a:solidFill>
                <a:latin typeface="Times New Roman" panose="02020603050405020304" pitchFamily="18" charset="0"/>
                <a:cs typeface="Times New Roman" panose="02020603050405020304" pitchFamily="18" charset="0"/>
              </a:rPr>
              <a:t>ve yer altı sularının, </a:t>
            </a:r>
          </a:p>
          <a:p>
            <a:pPr marL="534988" indent="-452438" algn="just">
              <a:spcBef>
                <a:spcPct val="20000"/>
              </a:spcBef>
              <a:buFont typeface="Arial" charset="0"/>
              <a:buNone/>
              <a:defRPr/>
            </a:pPr>
            <a:endParaRPr lang="tr-TR" sz="2800" dirty="0">
              <a:solidFill>
                <a:srgbClr val="0000FF"/>
              </a:solidFill>
              <a:latin typeface="Times New Roman" panose="02020603050405020304" pitchFamily="18" charset="0"/>
              <a:cs typeface="Times New Roman" panose="02020603050405020304" pitchFamily="18" charset="0"/>
            </a:endParaRPr>
          </a:p>
          <a:p>
            <a:pPr marL="534988" indent="-452438">
              <a:spcBef>
                <a:spcPct val="20000"/>
              </a:spcBef>
              <a:buFont typeface="Arial" charset="0"/>
              <a:buChar char="•"/>
              <a:defRPr/>
            </a:pPr>
            <a:r>
              <a:rPr lang="tr-TR" sz="2800" dirty="0">
                <a:solidFill>
                  <a:srgbClr val="0000FF"/>
                </a:solidFill>
                <a:latin typeface="Times New Roman" panose="02020603050405020304" pitchFamily="18" charset="0"/>
                <a:cs typeface="Times New Roman" panose="02020603050405020304" pitchFamily="18" charset="0"/>
              </a:rPr>
              <a:t>içme suyu </a:t>
            </a:r>
            <a:r>
              <a:rPr lang="tr-TR" sz="2800" dirty="0">
                <a:solidFill>
                  <a:srgbClr val="FF0000"/>
                </a:solidFill>
                <a:latin typeface="Times New Roman" panose="02020603050405020304" pitchFamily="18" charset="0"/>
                <a:cs typeface="Times New Roman" panose="02020603050405020304" pitchFamily="18" charset="0"/>
              </a:rPr>
              <a:t>kalitesinde </a:t>
            </a:r>
            <a:r>
              <a:rPr lang="tr-TR" sz="2800" dirty="0">
                <a:solidFill>
                  <a:srgbClr val="0000FF"/>
                </a:solidFill>
                <a:latin typeface="Times New Roman" panose="02020603050405020304" pitchFamily="18" charset="0"/>
                <a:cs typeface="Times New Roman" panose="02020603050405020304" pitchFamily="18" charset="0"/>
              </a:rPr>
              <a:t>kalmasını sağlamak, </a:t>
            </a:r>
          </a:p>
          <a:p>
            <a:pPr marL="534988" indent="-452438">
              <a:spcBef>
                <a:spcPct val="20000"/>
              </a:spcBef>
              <a:buFont typeface="Arial" charset="0"/>
              <a:buChar char="•"/>
              <a:defRPr/>
            </a:pPr>
            <a:r>
              <a:rPr lang="tr-TR" sz="2800" dirty="0" smtClean="0">
                <a:solidFill>
                  <a:srgbClr val="0000FF"/>
                </a:solidFill>
                <a:latin typeface="Times New Roman" panose="02020603050405020304" pitchFamily="18" charset="0"/>
                <a:cs typeface="Times New Roman" panose="02020603050405020304" pitchFamily="18" charset="0"/>
              </a:rPr>
              <a:t>havzaya </a:t>
            </a:r>
            <a:r>
              <a:rPr lang="tr-TR" sz="2800" dirty="0">
                <a:solidFill>
                  <a:srgbClr val="0000FF"/>
                </a:solidFill>
                <a:latin typeface="Times New Roman" panose="02020603050405020304" pitchFamily="18" charset="0"/>
                <a:cs typeface="Times New Roman" panose="02020603050405020304" pitchFamily="18" charset="0"/>
              </a:rPr>
              <a:t>özel </a:t>
            </a:r>
            <a:r>
              <a:rPr lang="tr-TR" sz="2800" dirty="0">
                <a:solidFill>
                  <a:srgbClr val="FF0000"/>
                </a:solidFill>
                <a:latin typeface="Times New Roman" panose="02020603050405020304" pitchFamily="18" charset="0"/>
                <a:cs typeface="Times New Roman" panose="02020603050405020304" pitchFamily="18" charset="0"/>
              </a:rPr>
              <a:t>koruma-kullanma </a:t>
            </a:r>
            <a:r>
              <a:rPr lang="tr-TR" sz="2800" dirty="0">
                <a:solidFill>
                  <a:srgbClr val="0000FF"/>
                </a:solidFill>
                <a:latin typeface="Times New Roman" panose="02020603050405020304" pitchFamily="18" charset="0"/>
                <a:cs typeface="Times New Roman" panose="02020603050405020304" pitchFamily="18" charset="0"/>
              </a:rPr>
              <a:t>dengesi </a:t>
            </a:r>
            <a:r>
              <a:rPr lang="tr-TR" sz="2800" dirty="0" smtClean="0">
                <a:solidFill>
                  <a:srgbClr val="0000FF"/>
                </a:solidFill>
                <a:latin typeface="Times New Roman" panose="02020603050405020304" pitchFamily="18" charset="0"/>
                <a:cs typeface="Times New Roman" panose="02020603050405020304" pitchFamily="18" charset="0"/>
              </a:rPr>
              <a:t>oluşturmak</a:t>
            </a:r>
          </a:p>
          <a:p>
            <a:pPr marL="82550">
              <a:spcBef>
                <a:spcPct val="20000"/>
              </a:spcBef>
              <a:defRPr/>
            </a:pPr>
            <a:endParaRPr lang="tr-TR" sz="2800" dirty="0" smtClean="0">
              <a:solidFill>
                <a:srgbClr val="0000FF"/>
              </a:solidFill>
              <a:latin typeface="Times New Roman" panose="02020603050405020304" pitchFamily="18" charset="0"/>
              <a:cs typeface="Times New Roman" panose="02020603050405020304" pitchFamily="18" charset="0"/>
            </a:endParaRPr>
          </a:p>
          <a:p>
            <a:pPr marL="82550">
              <a:spcBef>
                <a:spcPct val="20000"/>
              </a:spcBef>
              <a:defRPr/>
            </a:pPr>
            <a:r>
              <a:rPr lang="tr-TR" sz="2800" dirty="0">
                <a:solidFill>
                  <a:srgbClr val="0000FF"/>
                </a:solidFill>
                <a:latin typeface="Times New Roman" panose="02020603050405020304" pitchFamily="18" charset="0"/>
                <a:cs typeface="Times New Roman" panose="02020603050405020304" pitchFamily="18" charset="0"/>
              </a:rPr>
              <a:t>a</a:t>
            </a:r>
            <a:r>
              <a:rPr lang="tr-TR" sz="2800" dirty="0" smtClean="0">
                <a:solidFill>
                  <a:srgbClr val="0000FF"/>
                </a:solidFill>
                <a:latin typeface="Times New Roman" panose="02020603050405020304" pitchFamily="18" charset="0"/>
                <a:cs typeface="Times New Roman" panose="02020603050405020304" pitchFamily="18" charset="0"/>
              </a:rPr>
              <a:t>maçlarıyla oluşturulan hükümlerdir.</a:t>
            </a:r>
            <a:endParaRPr lang="tr-TR" sz="2800" dirty="0">
              <a:solidFill>
                <a:srgbClr val="0000FF"/>
              </a:solidFill>
              <a:latin typeface="Times New Roman" panose="02020603050405020304" pitchFamily="18" charset="0"/>
              <a:cs typeface="Times New Roman" panose="02020603050405020304" pitchFamily="18" charset="0"/>
            </a:endParaRPr>
          </a:p>
          <a:p>
            <a:pPr marL="342900" indent="-342900">
              <a:spcBef>
                <a:spcPct val="20000"/>
              </a:spcBef>
              <a:buFont typeface="Arial" charset="0"/>
              <a:buChar char="•"/>
              <a:defRPr/>
            </a:pPr>
            <a:endParaRPr lang="tr-TR" sz="2400" dirty="0">
              <a:latin typeface="Arial" panose="020B0604020202020204" pitchFamily="34" charset="0"/>
              <a:cs typeface="Arial" panose="020B0604020202020204" pitchFamily="34" charset="0"/>
            </a:endParaRPr>
          </a:p>
        </p:txBody>
      </p:sp>
      <p:sp>
        <p:nvSpPr>
          <p:cNvPr id="7" name="Slayt Numarası Yer Tutucusu 6"/>
          <p:cNvSpPr>
            <a:spLocks noGrp="1"/>
          </p:cNvSpPr>
          <p:nvPr>
            <p:ph type="sldNum" sz="quarter" idx="12"/>
          </p:nvPr>
        </p:nvSpPr>
        <p:spPr/>
        <p:txBody>
          <a:bodyPr/>
          <a:lstStyle/>
          <a:p>
            <a:fld id="{B1DEFA8C-F947-479F-BE07-76B6B3F80BF1}" type="slidenum">
              <a:rPr lang="tr-TR" smtClean="0"/>
              <a:pPr/>
              <a:t>9</a:t>
            </a:fld>
            <a:endParaRPr lang="tr-TR"/>
          </a:p>
        </p:txBody>
      </p:sp>
    </p:spTree>
    <p:extLst>
      <p:ext uri="{BB962C8B-B14F-4D97-AF65-F5344CB8AC3E}">
        <p14:creationId xmlns:p14="http://schemas.microsoft.com/office/powerpoint/2010/main" val="1463539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F8937D-370B-4735-B09F-6C354738FF57}"/>
</file>

<file path=customXml/itemProps2.xml><?xml version="1.0" encoding="utf-8"?>
<ds:datastoreItem xmlns:ds="http://schemas.openxmlformats.org/officeDocument/2006/customXml" ds:itemID="{A532BCB5-184D-4AB5-B185-57967C5B516A}"/>
</file>

<file path=customXml/itemProps3.xml><?xml version="1.0" encoding="utf-8"?>
<ds:datastoreItem xmlns:ds="http://schemas.openxmlformats.org/officeDocument/2006/customXml" ds:itemID="{BF455E3B-45BA-4AF0-837A-64F127FD5B56}"/>
</file>

<file path=docProps/app.xml><?xml version="1.0" encoding="utf-8"?>
<Properties xmlns="http://schemas.openxmlformats.org/officeDocument/2006/extended-properties" xmlns:vt="http://schemas.openxmlformats.org/officeDocument/2006/docPropsVTypes">
  <Template>Tema1</Template>
  <TotalTime>5065</TotalTime>
  <Words>1449</Words>
  <Application>Microsoft Office PowerPoint</Application>
  <PresentationFormat>Ekran Gösterisi (4:3)</PresentationFormat>
  <Paragraphs>225</Paragraphs>
  <Slides>27</Slides>
  <Notes>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 Unicode MS</vt:lpstr>
      <vt:lpstr>Arial</vt:lpstr>
      <vt:lpstr>Calibri</vt:lpstr>
      <vt:lpstr>Times New Roman</vt:lpstr>
      <vt:lpstr>Verdana</vt:lpstr>
      <vt:lpstr>Tema1</vt:lpstr>
      <vt:lpstr>ÖZEL HÜKÜM BELİRLEME ÇALIŞMALARINDA MODELLEME </vt:lpstr>
      <vt:lpstr>SUNUM İÇERİĞİ</vt:lpstr>
      <vt:lpstr>DÜNYA’DA DURUM</vt:lpstr>
      <vt:lpstr>DÜNYA’DA DURUM</vt:lpstr>
      <vt:lpstr>TÜRKİYE’DE DURUM</vt:lpstr>
      <vt:lpstr>YASAL VE KURUMSAL ÇERÇEVE</vt:lpstr>
      <vt:lpstr>PowerPoint Sunusu</vt:lpstr>
      <vt:lpstr>PowerPoint Sunusu</vt:lpstr>
      <vt:lpstr>ÖZEL HÜKÜM NEDİR?</vt:lpstr>
      <vt:lpstr>ÖZEL HÜKÜMLERİN AMACI</vt:lpstr>
      <vt:lpstr>NEDEN İHTİYAÇ VAR?</vt:lpstr>
      <vt:lpstr>NERELERDE YAPILIR?</vt:lpstr>
      <vt:lpstr>KİMLER TARAFINDAN YAPILIR/YAPTIRILIR?</vt:lpstr>
      <vt:lpstr>PowerPoint Sunusu</vt:lpstr>
      <vt:lpstr>MODELLEME VE RAPORLAMA İÇİN GEREKEN VERİLER</vt:lpstr>
      <vt:lpstr>PowerPoint Sunusu</vt:lpstr>
      <vt:lpstr>MODELLEME VE RAPORLAMA İÇİN GEREKEN VERİLER</vt:lpstr>
      <vt:lpstr>MODELLEME VE RAPORLAMA İÇİN GEREKEN VERİLER</vt:lpstr>
      <vt:lpstr>MODELLEME VE RAPORLAMA İÇİN GEREKEN VERİLER</vt:lpstr>
      <vt:lpstr>MODELLEME VE RAPORLAMA İÇİN GEREKEN VERİLER</vt:lpstr>
      <vt:lpstr>MODELLEME VE RAPORLAMA İÇİN GEREKEN VERİLER</vt:lpstr>
      <vt:lpstr>MODELLEME VE RAPORLAMA İÇİN GEREKEN VERİLER</vt:lpstr>
      <vt:lpstr>SENARYOLAR</vt:lpstr>
      <vt:lpstr>SENARYOLAR</vt:lpstr>
      <vt:lpstr>SENARYOLAR</vt:lpstr>
      <vt:lpstr>ÖZEL HÜKÜM BELİRLEME ÇALIŞMALARIMIZ</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Altunkaya CAVUS</dc:creator>
  <cp:lastModifiedBy>İlker BOZAT</cp:lastModifiedBy>
  <cp:revision>248</cp:revision>
  <dcterms:modified xsi:type="dcterms:W3CDTF">2019-01-22T09:05:06Z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