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112" r:id="rId2"/>
    <p:sldId id="1113" r:id="rId3"/>
    <p:sldId id="1114" r:id="rId4"/>
    <p:sldId id="1115" r:id="rId5"/>
    <p:sldId id="1117" r:id="rId6"/>
    <p:sldId id="1118" r:id="rId7"/>
    <p:sldId id="1119" r:id="rId8"/>
    <p:sldId id="1111" r:id="rId9"/>
    <p:sldId id="1107" r:id="rId10"/>
    <p:sldId id="1108" r:id="rId11"/>
    <p:sldId id="1120" r:id="rId12"/>
    <p:sldId id="1121" r:id="rId13"/>
    <p:sldId id="1123" r:id="rId14"/>
    <p:sldId id="1124" r:id="rId15"/>
    <p:sldId id="1125" r:id="rId16"/>
    <p:sldId id="1137" r:id="rId17"/>
    <p:sldId id="1138" r:id="rId18"/>
    <p:sldId id="1127" r:id="rId19"/>
    <p:sldId id="1126" r:id="rId20"/>
    <p:sldId id="1128" r:id="rId21"/>
    <p:sldId id="1129" r:id="rId22"/>
    <p:sldId id="1132" r:id="rId23"/>
    <p:sldId id="1133" r:id="rId24"/>
    <p:sldId id="1130" r:id="rId25"/>
    <p:sldId id="1131" r:id="rId26"/>
    <p:sldId id="1135" r:id="rId27"/>
    <p:sldId id="1136" r:id="rId28"/>
    <p:sldId id="1134" r:id="rId29"/>
    <p:sldId id="1035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99FF"/>
    <a:srgbClr val="FBFADE"/>
    <a:srgbClr val="FFFFFF"/>
    <a:srgbClr val="FFFFCC"/>
    <a:srgbClr val="00FFFF"/>
    <a:srgbClr val="996600"/>
    <a:srgbClr val="66FF66"/>
    <a:srgbClr val="FFFF99"/>
    <a:srgbClr val="EEF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2" autoAdjust="0"/>
    <p:restoredTop sz="97644" autoAdjust="0"/>
  </p:normalViewPr>
  <p:slideViewPr>
    <p:cSldViewPr>
      <p:cViewPr varScale="1">
        <p:scale>
          <a:sx n="112" d="100"/>
          <a:sy n="112" d="100"/>
        </p:scale>
        <p:origin x="18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CE6FE-1923-4B65-8EFA-A4A418B676FB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1326E-4BD7-4299-BF64-49C4340770A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72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C6447-7BD6-4070-86B0-0297571AEC82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32345-880D-4D25-BB48-60EFB16C17E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71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245B2-3E67-42A6-AAEC-9FEA8F7253D5}" type="slidenum">
              <a:rPr lang="tr-TR" smtClean="0"/>
              <a:pPr/>
              <a:t>1</a:t>
            </a:fld>
            <a:endParaRPr lang="tr-TR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116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32345-880D-4D25-BB48-60EFB16C17E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57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685A-E554-4298-8E09-57CA462BA63C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E71D-BF09-4AA6-80B2-0FBB47BE48CF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9B9A-670F-48EC-BABF-AEB62D655339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6500-DBA1-4425-8B03-9E8D37CDAF7D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26B-423B-43C4-8B22-1165C1F09A46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7C5F-B7D2-4D6A-91D1-FDB080B61540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76F4-02B6-4CCC-9008-1B204E21874A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7E31-279F-4B7E-B929-C949A5B600E2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6CE3-4D57-4F43-9F61-4D9CBBB5CC7F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C6CD-3B75-4DDD-9F37-53031AAC7773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9700-300F-4E26-BBEF-025FA74687A2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EBEFE-54CF-4944-B8DA-14118AE3964E}" type="datetime1">
              <a:rPr lang="tr-TR" smtClean="0"/>
              <a:pPr/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/>
          <p:cNvSpPr>
            <a:spLocks noChangeArrowheads="1"/>
          </p:cNvSpPr>
          <p:nvPr/>
        </p:nvSpPr>
        <p:spPr bwMode="auto">
          <a:xfrm>
            <a:off x="755650" y="2133600"/>
            <a:ext cx="7920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4400" b="1" dirty="0"/>
          </a:p>
          <a:p>
            <a:pPr algn="ctr"/>
            <a:endParaRPr lang="tr-TR" sz="2800" b="1" dirty="0">
              <a:solidFill>
                <a:srgbClr val="FF0000"/>
              </a:solidFill>
            </a:endParaRPr>
          </a:p>
          <a:p>
            <a:pPr algn="ctr"/>
            <a:endParaRPr lang="tr-TR" sz="2800" b="1" dirty="0">
              <a:solidFill>
                <a:srgbClr val="FF0000"/>
              </a:solidFill>
            </a:endParaRPr>
          </a:p>
          <a:p>
            <a:pPr algn="ctr"/>
            <a:endParaRPr lang="tr-TR" sz="2800" b="1" dirty="0">
              <a:solidFill>
                <a:srgbClr val="FF0000"/>
              </a:solidFill>
            </a:endParaRPr>
          </a:p>
          <a:p>
            <a:pPr algn="ctr"/>
            <a:endParaRPr lang="tr-TR" sz="2800" b="1" dirty="0">
              <a:solidFill>
                <a:srgbClr val="FF0000"/>
              </a:solidFill>
            </a:endParaRPr>
          </a:p>
          <a:p>
            <a:pPr algn="ctr"/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23528" y="4644425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HİDROLOJİK MODEL ÇALIŞMALARI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1835696" y="6228601"/>
            <a:ext cx="571504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kern="0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kern="0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27/05/2015 </a:t>
            </a:r>
            <a:endParaRPr lang="tr-TR" sz="14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8 Dikdörtgen"/>
          <p:cNvSpPr/>
          <p:nvPr/>
        </p:nvSpPr>
        <p:spPr>
          <a:xfrm>
            <a:off x="2505210" y="-76165"/>
            <a:ext cx="4390946" cy="984885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ORMAN VE SU İŞLERİ BAKANLIĞI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SU YÖNETİMİ GENEL MÜDÜRLÜĞÜ</a:t>
            </a:r>
            <a:endParaRPr lang="tr-TR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pic>
        <p:nvPicPr>
          <p:cNvPr id="9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6309320"/>
            <a:ext cx="4104455" cy="4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 14"/>
          <p:cNvGrpSpPr/>
          <p:nvPr/>
        </p:nvGrpSpPr>
        <p:grpSpPr>
          <a:xfrm>
            <a:off x="539552" y="1111421"/>
            <a:ext cx="8152896" cy="3552045"/>
            <a:chOff x="0" y="-51719"/>
            <a:chExt cx="3769022" cy="1318349"/>
          </a:xfrm>
        </p:grpSpPr>
        <p:pic>
          <p:nvPicPr>
            <p:cNvPr id="16" name="Picture 3" descr="ANd9GcTt4ZTnH46UeeLAApxDzm4RHATIxvOLyKoZl4iW2KcAe8EJyjPdDw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356"/>
              <a:ext cx="1098496" cy="57834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Resim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182" y="-51719"/>
              <a:ext cx="1563173" cy="1318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" descr="ANd9GcTnDIWIWCIsq6AjmRov5zwjMkf-xc7ter01WMLTAJV8l3IZNkmx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643" y="394356"/>
              <a:ext cx="1039379" cy="57834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9 Dikdörtgen"/>
          <p:cNvSpPr/>
          <p:nvPr/>
        </p:nvSpPr>
        <p:spPr>
          <a:xfrm>
            <a:off x="3262860" y="5410090"/>
            <a:ext cx="320435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kern="0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Alper UĞURLUOĞLU</a:t>
            </a:r>
            <a:r>
              <a:rPr lang="tr-TR" b="1" kern="0" spc="50" dirty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kern="0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Uzman Yardımcısı</a:t>
            </a:r>
          </a:p>
        </p:txBody>
      </p:sp>
    </p:spTree>
    <p:extLst>
      <p:ext uri="{BB962C8B-B14F-4D97-AF65-F5344CB8AC3E}">
        <p14:creationId xmlns:p14="http://schemas.microsoft.com/office/powerpoint/2010/main" val="30770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Şematizasyon</a:t>
            </a: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Çalışmaları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047327"/>
            <a:ext cx="8780438" cy="548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sim 7" descr="C:\Users\augurluoglu\Desktop\20141112_14591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5340" r="30124" b="1266"/>
          <a:stretch/>
        </p:blipFill>
        <p:spPr bwMode="auto">
          <a:xfrm>
            <a:off x="1187624" y="1060351"/>
            <a:ext cx="6984256" cy="5537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13316"/>
          <a:stretch/>
        </p:blipFill>
        <p:spPr bwMode="auto">
          <a:xfrm>
            <a:off x="179511" y="1060351"/>
            <a:ext cx="8780438" cy="55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8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79 Grup"/>
          <p:cNvGrpSpPr/>
          <p:nvPr/>
        </p:nvGrpSpPr>
        <p:grpSpPr>
          <a:xfrm>
            <a:off x="4644008" y="3068960"/>
            <a:ext cx="2808312" cy="2160240"/>
            <a:chOff x="4644008" y="3068960"/>
            <a:chExt cx="2808312" cy="2160240"/>
          </a:xfrm>
        </p:grpSpPr>
        <p:cxnSp>
          <p:nvCxnSpPr>
            <p:cNvPr id="66" name="65 Düz Ok Bağlayıcısı"/>
            <p:cNvCxnSpPr/>
            <p:nvPr/>
          </p:nvCxnSpPr>
          <p:spPr>
            <a:xfrm>
              <a:off x="4644008" y="3068960"/>
              <a:ext cx="0" cy="21602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Düz Ok Bağlayıcısı"/>
            <p:cNvCxnSpPr/>
            <p:nvPr/>
          </p:nvCxnSpPr>
          <p:spPr>
            <a:xfrm>
              <a:off x="7452320" y="3068960"/>
              <a:ext cx="0" cy="21602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4904" y="4353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924300" y="836613"/>
            <a:ext cx="1439863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1400" dirty="0" smtClean="0"/>
              <a:t>Akış istasyon Haritası</a:t>
            </a:r>
            <a:r>
              <a:rPr lang="en-US" altLang="en-US" sz="1400" dirty="0" smtClean="0"/>
              <a:t>(</a:t>
            </a:r>
            <a:r>
              <a:rPr lang="tr-TR" altLang="en-US" sz="1400" dirty="0" smtClean="0"/>
              <a:t>nokta</a:t>
            </a:r>
            <a:r>
              <a:rPr lang="en-US" altLang="en-US" sz="1400" dirty="0" smtClean="0"/>
              <a:t>)</a:t>
            </a:r>
            <a:endParaRPr lang="en-GB" altLang="en-US" sz="1400" dirty="0"/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6372225" y="836613"/>
            <a:ext cx="2016125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1400" dirty="0" smtClean="0"/>
              <a:t>Seçilmiş </a:t>
            </a:r>
            <a:r>
              <a:rPr lang="en-US" altLang="en-US" sz="1400" dirty="0" smtClean="0"/>
              <a:t>RIBASIM </a:t>
            </a:r>
            <a:r>
              <a:rPr lang="tr-TR" altLang="en-US" sz="1400" dirty="0" smtClean="0"/>
              <a:t>girdi </a:t>
            </a:r>
            <a:r>
              <a:rPr lang="tr-TR" altLang="en-US" sz="1400" dirty="0" err="1" smtClean="0"/>
              <a:t>nodeları</a:t>
            </a:r>
            <a:r>
              <a:rPr lang="en-US" altLang="en-US" sz="1400" dirty="0" smtClean="0"/>
              <a:t> (</a:t>
            </a:r>
            <a:r>
              <a:rPr lang="tr-TR" altLang="en-US" sz="1400" dirty="0" smtClean="0"/>
              <a:t>nokta</a:t>
            </a:r>
            <a:r>
              <a:rPr lang="en-US" altLang="en-US" sz="1400" dirty="0" smtClean="0"/>
              <a:t>)</a:t>
            </a:r>
            <a:endParaRPr lang="en-GB" alt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3924300" y="1674813"/>
            <a:ext cx="1439863" cy="8905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23" name="Straight Arrow Connector 22"/>
          <p:cNvCxnSpPr>
            <a:stCxn id="20484" idx="2"/>
            <a:endCxn id="22" idx="0"/>
          </p:cNvCxnSpPr>
          <p:nvPr/>
        </p:nvCxnSpPr>
        <p:spPr>
          <a:xfrm>
            <a:off x="4644232" y="1359833"/>
            <a:ext cx="0" cy="3149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0511" idx="1"/>
          </p:cNvCxnSpPr>
          <p:nvPr/>
        </p:nvCxnSpPr>
        <p:spPr>
          <a:xfrm>
            <a:off x="3419475" y="5673727"/>
            <a:ext cx="504825" cy="10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TextBox 31"/>
          <p:cNvSpPr txBox="1">
            <a:spLocks noChangeArrowheads="1"/>
          </p:cNvSpPr>
          <p:nvPr/>
        </p:nvSpPr>
        <p:spPr bwMode="auto">
          <a:xfrm>
            <a:off x="5724525" y="1965325"/>
            <a:ext cx="647700" cy="307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1400" dirty="0" smtClean="0"/>
              <a:t>SYM</a:t>
            </a:r>
            <a:endParaRPr lang="en-GB" altLang="en-US" sz="1400" dirty="0"/>
          </a:p>
        </p:txBody>
      </p:sp>
      <p:cxnSp>
        <p:nvCxnSpPr>
          <p:cNvPr id="33" name="Straight Arrow Connector 32"/>
          <p:cNvCxnSpPr>
            <a:stCxn id="20494" idx="1"/>
            <a:endCxn id="22" idx="6"/>
          </p:cNvCxnSpPr>
          <p:nvPr/>
        </p:nvCxnSpPr>
        <p:spPr>
          <a:xfrm flipH="1">
            <a:off x="5364163" y="2119313"/>
            <a:ext cx="36036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670675" y="1674813"/>
            <a:ext cx="1439863" cy="8905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0497" name="TextBox 37"/>
          <p:cNvSpPr txBox="1">
            <a:spLocks noChangeArrowheads="1"/>
          </p:cNvSpPr>
          <p:nvPr/>
        </p:nvSpPr>
        <p:spPr bwMode="auto">
          <a:xfrm>
            <a:off x="6553200" y="1676400"/>
            <a:ext cx="1728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1200" dirty="0" err="1" smtClean="0"/>
              <a:t>Nodeların</a:t>
            </a:r>
            <a:r>
              <a:rPr lang="tr-TR" altLang="en-US" sz="1200" dirty="0" smtClean="0"/>
              <a:t> </a:t>
            </a:r>
          </a:p>
          <a:p>
            <a:pPr algn="ctr"/>
            <a:r>
              <a:rPr lang="tr-TR" altLang="en-US" sz="1200" dirty="0" smtClean="0"/>
              <a:t>membasında alt havzaların </a:t>
            </a:r>
          </a:p>
          <a:p>
            <a:pPr algn="ctr"/>
            <a:r>
              <a:rPr lang="tr-TR" altLang="en-US" sz="1200" dirty="0" smtClean="0"/>
              <a:t>oluşturulması</a:t>
            </a:r>
            <a:endParaRPr lang="en-GB" altLang="en-US" sz="1200" dirty="0"/>
          </a:p>
        </p:txBody>
      </p:sp>
      <p:cxnSp>
        <p:nvCxnSpPr>
          <p:cNvPr id="39" name="Straight Arrow Connector 38"/>
          <p:cNvCxnSpPr>
            <a:stCxn id="20494" idx="3"/>
            <a:endCxn id="37" idx="2"/>
          </p:cNvCxnSpPr>
          <p:nvPr/>
        </p:nvCxnSpPr>
        <p:spPr>
          <a:xfrm>
            <a:off x="6372225" y="2119313"/>
            <a:ext cx="29845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485" idx="2"/>
            <a:endCxn id="37" idx="0"/>
          </p:cNvCxnSpPr>
          <p:nvPr/>
        </p:nvCxnSpPr>
        <p:spPr>
          <a:xfrm>
            <a:off x="7380288" y="1359833"/>
            <a:ext cx="10319" cy="3149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TextBox 57"/>
          <p:cNvSpPr txBox="1">
            <a:spLocks noChangeArrowheads="1"/>
          </p:cNvSpPr>
          <p:nvPr/>
        </p:nvSpPr>
        <p:spPr bwMode="auto">
          <a:xfrm>
            <a:off x="3276600" y="2708275"/>
            <a:ext cx="27432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en-US" sz="1400" dirty="0" smtClean="0"/>
              <a:t>Alt Havzalara ait haritalar </a:t>
            </a:r>
            <a:r>
              <a:rPr lang="en-US" altLang="en-US" sz="1400" dirty="0" smtClean="0"/>
              <a:t>(raster</a:t>
            </a:r>
            <a:r>
              <a:rPr lang="en-US" altLang="en-US" sz="1400" dirty="0"/>
              <a:t>)</a:t>
            </a:r>
            <a:endParaRPr lang="en-GB" altLang="en-US" sz="1400" dirty="0"/>
          </a:p>
        </p:txBody>
      </p:sp>
      <p:cxnSp>
        <p:nvCxnSpPr>
          <p:cNvPr id="59" name="Straight Arrow Connector 58"/>
          <p:cNvCxnSpPr>
            <a:stCxn id="22" idx="4"/>
            <a:endCxn id="20502" idx="0"/>
          </p:cNvCxnSpPr>
          <p:nvPr/>
        </p:nvCxnSpPr>
        <p:spPr>
          <a:xfrm>
            <a:off x="4644232" y="2565400"/>
            <a:ext cx="3968" cy="1428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5" name="TextBox 63"/>
          <p:cNvSpPr txBox="1">
            <a:spLocks noChangeArrowheads="1"/>
          </p:cNvSpPr>
          <p:nvPr/>
        </p:nvSpPr>
        <p:spPr bwMode="auto">
          <a:xfrm>
            <a:off x="3851920" y="1733907"/>
            <a:ext cx="1630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en-US" sz="1200" dirty="0" smtClean="0"/>
              <a:t>İstasyonların membasında alt havzaların oluşturulması</a:t>
            </a:r>
            <a:endParaRPr lang="en-GB" altLang="en-US" sz="1200" dirty="0"/>
          </a:p>
        </p:txBody>
      </p:sp>
      <p:sp>
        <p:nvSpPr>
          <p:cNvPr id="75" name="Oval 74"/>
          <p:cNvSpPr/>
          <p:nvPr/>
        </p:nvSpPr>
        <p:spPr>
          <a:xfrm>
            <a:off x="3924300" y="5229225"/>
            <a:ext cx="1439863" cy="8905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0511" name="TextBox 75"/>
          <p:cNvSpPr txBox="1">
            <a:spLocks noChangeArrowheads="1"/>
          </p:cNvSpPr>
          <p:nvPr/>
        </p:nvSpPr>
        <p:spPr bwMode="auto">
          <a:xfrm>
            <a:off x="3924300" y="5305425"/>
            <a:ext cx="14398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1400" dirty="0" smtClean="0"/>
              <a:t>Her </a:t>
            </a:r>
            <a:r>
              <a:rPr lang="tr-TR" altLang="en-US" sz="1400" dirty="0" err="1" smtClean="0"/>
              <a:t>althavza</a:t>
            </a:r>
            <a:r>
              <a:rPr lang="tr-TR" altLang="en-US" sz="1400" dirty="0" smtClean="0"/>
              <a:t> için  yüzey akışının kalibre edilmesi</a:t>
            </a:r>
            <a:endParaRPr lang="en-GB" altLang="en-US" sz="1400" dirty="0"/>
          </a:p>
        </p:txBody>
      </p:sp>
      <p:sp>
        <p:nvSpPr>
          <p:cNvPr id="20512" name="TextBox 76"/>
          <p:cNvSpPr txBox="1">
            <a:spLocks noChangeArrowheads="1"/>
          </p:cNvSpPr>
          <p:nvPr/>
        </p:nvSpPr>
        <p:spPr bwMode="auto">
          <a:xfrm>
            <a:off x="3276601" y="6259513"/>
            <a:ext cx="25908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en-US" sz="1400" dirty="0" smtClean="0"/>
              <a:t>Her </a:t>
            </a:r>
            <a:r>
              <a:rPr lang="tr-TR" altLang="en-US" sz="1400" dirty="0" err="1" smtClean="0"/>
              <a:t>althavza</a:t>
            </a:r>
            <a:r>
              <a:rPr lang="tr-TR" altLang="en-US" sz="1400" dirty="0" smtClean="0"/>
              <a:t> için </a:t>
            </a:r>
            <a:r>
              <a:rPr lang="en-US" altLang="en-US" sz="1400" dirty="0" smtClean="0"/>
              <a:t>Model</a:t>
            </a:r>
            <a:r>
              <a:rPr lang="tr-TR" altLang="en-US" sz="1400" dirty="0" smtClean="0"/>
              <a:t> katsayısının belirlenmesi</a:t>
            </a:r>
            <a:r>
              <a:rPr lang="en-US" altLang="en-US" sz="1400" dirty="0" smtClean="0"/>
              <a:t> (</a:t>
            </a:r>
            <a:r>
              <a:rPr lang="en-US" altLang="en-US" sz="1400" dirty="0" err="1" smtClean="0"/>
              <a:t>tabl</a:t>
            </a:r>
            <a:r>
              <a:rPr lang="tr-TR" altLang="en-US" sz="1400" dirty="0" smtClean="0"/>
              <a:t>o</a:t>
            </a:r>
            <a:r>
              <a:rPr lang="en-US" altLang="en-US" sz="1400" dirty="0" smtClean="0"/>
              <a:t>)</a:t>
            </a:r>
            <a:endParaRPr lang="en-GB" altLang="en-US" sz="1400" dirty="0"/>
          </a:p>
        </p:txBody>
      </p:sp>
      <p:cxnSp>
        <p:nvCxnSpPr>
          <p:cNvPr id="78" name="Straight Arrow Connector 77"/>
          <p:cNvCxnSpPr>
            <a:stCxn id="75" idx="4"/>
            <a:endCxn id="20512" idx="0"/>
          </p:cNvCxnSpPr>
          <p:nvPr/>
        </p:nvCxnSpPr>
        <p:spPr>
          <a:xfrm flipH="1">
            <a:off x="4572001" y="6119813"/>
            <a:ext cx="72231" cy="139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5" name="TextBox 90"/>
          <p:cNvSpPr txBox="1">
            <a:spLocks noChangeArrowheads="1"/>
          </p:cNvSpPr>
          <p:nvPr/>
        </p:nvSpPr>
        <p:spPr bwMode="auto">
          <a:xfrm>
            <a:off x="2200275" y="5305425"/>
            <a:ext cx="1219200" cy="738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1400" dirty="0" smtClean="0"/>
              <a:t>Aylık Akış zaman Serileri (Tablo)</a:t>
            </a:r>
            <a:endParaRPr lang="en-GB" altLang="en-US" sz="1400" dirty="0"/>
          </a:p>
        </p:txBody>
      </p:sp>
      <p:sp>
        <p:nvSpPr>
          <p:cNvPr id="20517" name="TextBox 99"/>
          <p:cNvSpPr txBox="1">
            <a:spLocks noChangeArrowheads="1"/>
          </p:cNvSpPr>
          <p:nvPr/>
        </p:nvSpPr>
        <p:spPr bwMode="auto">
          <a:xfrm>
            <a:off x="6096000" y="2717800"/>
            <a:ext cx="2722562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en-US" sz="1400" dirty="0" smtClean="0"/>
              <a:t>Alt Havzalara ait haritalar </a:t>
            </a:r>
            <a:r>
              <a:rPr lang="en-US" altLang="en-US" sz="1400" dirty="0" smtClean="0"/>
              <a:t>(raster)</a:t>
            </a:r>
            <a:endParaRPr lang="en-GB" altLang="en-US" sz="1400" dirty="0"/>
          </a:p>
        </p:txBody>
      </p:sp>
      <p:cxnSp>
        <p:nvCxnSpPr>
          <p:cNvPr id="101" name="Straight Arrow Connector 100"/>
          <p:cNvCxnSpPr>
            <a:endCxn id="20517" idx="0"/>
          </p:cNvCxnSpPr>
          <p:nvPr/>
        </p:nvCxnSpPr>
        <p:spPr>
          <a:xfrm>
            <a:off x="7319962" y="2573338"/>
            <a:ext cx="137319" cy="1444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6696075" y="5229225"/>
            <a:ext cx="1439863" cy="8905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0526" name="TextBox 125"/>
          <p:cNvSpPr txBox="1">
            <a:spLocks noChangeArrowheads="1"/>
          </p:cNvSpPr>
          <p:nvPr/>
        </p:nvSpPr>
        <p:spPr bwMode="auto">
          <a:xfrm>
            <a:off x="6705600" y="5357336"/>
            <a:ext cx="14398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1400" dirty="0" smtClean="0"/>
              <a:t>Her </a:t>
            </a:r>
            <a:r>
              <a:rPr lang="tr-TR" altLang="en-US" sz="1400" dirty="0" err="1" smtClean="0"/>
              <a:t>althavza</a:t>
            </a:r>
            <a:r>
              <a:rPr lang="tr-TR" altLang="en-US" sz="1400" dirty="0" smtClean="0"/>
              <a:t> için  yüzey akışı modeli</a:t>
            </a:r>
            <a:endParaRPr lang="en-GB" altLang="en-US" sz="1400" dirty="0"/>
          </a:p>
        </p:txBody>
      </p:sp>
      <p:cxnSp>
        <p:nvCxnSpPr>
          <p:cNvPr id="133" name="Elbow Connector 132"/>
          <p:cNvCxnSpPr>
            <a:stCxn id="20512" idx="3"/>
            <a:endCxn id="20526" idx="1"/>
          </p:cNvCxnSpPr>
          <p:nvPr/>
        </p:nvCxnSpPr>
        <p:spPr>
          <a:xfrm flipV="1">
            <a:off x="5867401" y="5726668"/>
            <a:ext cx="838199" cy="79445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5" idx="4"/>
          </p:cNvCxnSpPr>
          <p:nvPr/>
        </p:nvCxnSpPr>
        <p:spPr>
          <a:xfrm flipH="1">
            <a:off x="7416800" y="6119813"/>
            <a:ext cx="0" cy="1508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36"/>
          <p:cNvSpPr txBox="1">
            <a:spLocks noChangeArrowheads="1"/>
          </p:cNvSpPr>
          <p:nvPr/>
        </p:nvSpPr>
        <p:spPr bwMode="auto">
          <a:xfrm>
            <a:off x="6324600" y="6119336"/>
            <a:ext cx="2447925" cy="738664"/>
          </a:xfrm>
          <a:prstGeom prst="rect">
            <a:avLst/>
          </a:prstGeom>
          <a:solidFill>
            <a:schemeClr val="bg1"/>
          </a:solidFill>
          <a:ln w="254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1400" dirty="0" smtClean="0"/>
              <a:t>Her bir RIBASIM </a:t>
            </a:r>
            <a:r>
              <a:rPr lang="tr-TR" altLang="en-US" sz="1400" dirty="0" err="1" smtClean="0"/>
              <a:t>node</a:t>
            </a:r>
            <a:r>
              <a:rPr lang="tr-TR" altLang="en-US" sz="1400" dirty="0" smtClean="0"/>
              <a:t> (</a:t>
            </a:r>
            <a:r>
              <a:rPr lang="tr-TR" altLang="en-US" sz="1400" dirty="0" err="1" smtClean="0"/>
              <a:t>table</a:t>
            </a:r>
            <a:r>
              <a:rPr lang="tr-TR" altLang="en-US" sz="1400" dirty="0" smtClean="0"/>
              <a:t>) için Aylık zaman serileri girdileri</a:t>
            </a:r>
            <a:endParaRPr lang="en-GB" altLang="en-US" sz="1400" dirty="0"/>
          </a:p>
        </p:txBody>
      </p:sp>
      <p:sp>
        <p:nvSpPr>
          <p:cNvPr id="73" name="TextBox 142"/>
          <p:cNvSpPr txBox="1">
            <a:spLocks noChangeArrowheads="1"/>
          </p:cNvSpPr>
          <p:nvPr/>
        </p:nvSpPr>
        <p:spPr bwMode="auto">
          <a:xfrm>
            <a:off x="3419475" y="247193"/>
            <a:ext cx="24479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1400" dirty="0" smtClean="0"/>
              <a:t>Akış Kalibrasyonu</a:t>
            </a:r>
            <a:endParaRPr lang="en-GB" altLang="en-US" sz="1400" dirty="0"/>
          </a:p>
        </p:txBody>
      </p:sp>
      <p:sp>
        <p:nvSpPr>
          <p:cNvPr id="74" name="TextBox 143"/>
          <p:cNvSpPr txBox="1">
            <a:spLocks noChangeArrowheads="1"/>
          </p:cNvSpPr>
          <p:nvPr/>
        </p:nvSpPr>
        <p:spPr bwMode="auto">
          <a:xfrm>
            <a:off x="6156325" y="247193"/>
            <a:ext cx="24479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en-US" sz="1400" dirty="0" smtClean="0"/>
              <a:t>Akış Hesaplamaları</a:t>
            </a:r>
            <a:endParaRPr lang="en-GB" altLang="en-US" sz="1400" dirty="0"/>
          </a:p>
        </p:txBody>
      </p:sp>
      <p:grpSp>
        <p:nvGrpSpPr>
          <p:cNvPr id="63" name="62 Grup"/>
          <p:cNvGrpSpPr/>
          <p:nvPr/>
        </p:nvGrpSpPr>
        <p:grpSpPr>
          <a:xfrm>
            <a:off x="381001" y="247193"/>
            <a:ext cx="8259762" cy="4982032"/>
            <a:chOff x="381001" y="247193"/>
            <a:chExt cx="8259762" cy="4982032"/>
          </a:xfrm>
        </p:grpSpPr>
        <p:grpSp>
          <p:nvGrpSpPr>
            <p:cNvPr id="61" name="60 Grup"/>
            <p:cNvGrpSpPr/>
            <p:nvPr/>
          </p:nvGrpSpPr>
          <p:grpSpPr>
            <a:xfrm>
              <a:off x="4643438" y="3016052"/>
              <a:ext cx="2813843" cy="2213173"/>
              <a:chOff x="4643438" y="3016052"/>
              <a:chExt cx="2813843" cy="2213173"/>
            </a:xfrm>
          </p:grpSpPr>
          <p:cxnSp>
            <p:nvCxnSpPr>
              <p:cNvPr id="65" name="Straight Arrow Connector 64"/>
              <p:cNvCxnSpPr>
                <a:stCxn id="20502" idx="2"/>
                <a:endCxn id="62" idx="0"/>
              </p:cNvCxnSpPr>
              <p:nvPr/>
            </p:nvCxnSpPr>
            <p:spPr>
              <a:xfrm flipH="1">
                <a:off x="4644232" y="3016052"/>
                <a:ext cx="3968" cy="13989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20508" idx="2"/>
                <a:endCxn id="75" idx="0"/>
              </p:cNvCxnSpPr>
              <p:nvPr/>
            </p:nvCxnSpPr>
            <p:spPr>
              <a:xfrm>
                <a:off x="4643438" y="5028089"/>
                <a:ext cx="794" cy="2011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20517" idx="2"/>
                <a:endCxn id="102" idx="0"/>
              </p:cNvCxnSpPr>
              <p:nvPr/>
            </p:nvCxnSpPr>
            <p:spPr>
              <a:xfrm flipH="1">
                <a:off x="7416007" y="3025577"/>
                <a:ext cx="41274" cy="13831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20521" idx="2"/>
                <a:endCxn id="125" idx="0"/>
              </p:cNvCxnSpPr>
              <p:nvPr/>
            </p:nvCxnSpPr>
            <p:spPr>
              <a:xfrm>
                <a:off x="7416800" y="5037138"/>
                <a:ext cx="0" cy="1920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59 Grup"/>
            <p:cNvGrpSpPr/>
            <p:nvPr/>
          </p:nvGrpSpPr>
          <p:grpSpPr>
            <a:xfrm>
              <a:off x="381001" y="247193"/>
              <a:ext cx="8259762" cy="4789945"/>
              <a:chOff x="381001" y="247193"/>
              <a:chExt cx="8259762" cy="4789945"/>
            </a:xfrm>
          </p:grpSpPr>
          <p:grpSp>
            <p:nvGrpSpPr>
              <p:cNvPr id="58" name="57 Grup"/>
              <p:cNvGrpSpPr/>
              <p:nvPr/>
            </p:nvGrpSpPr>
            <p:grpSpPr>
              <a:xfrm>
                <a:off x="3419475" y="3155950"/>
                <a:ext cx="5221288" cy="1881188"/>
                <a:chOff x="3419475" y="3155950"/>
                <a:chExt cx="5221288" cy="1881188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6696075" y="3163888"/>
                  <a:ext cx="1439863" cy="89058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3924300" y="3155950"/>
                  <a:ext cx="1439863" cy="89058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490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779838" y="3232150"/>
                  <a:ext cx="1763712" cy="73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tr-TR" altLang="en-US" sz="1400" dirty="0" err="1" smtClean="0"/>
                    <a:t>Althavzalardaki</a:t>
                  </a:r>
                  <a:r>
                    <a:rPr lang="tr-TR" altLang="en-US" sz="1400" dirty="0" smtClean="0"/>
                    <a:t> yağışların hesaplanması</a:t>
                  </a:r>
                  <a:endParaRPr lang="en-GB" altLang="en-US" sz="1400" dirty="0"/>
                </a:p>
              </p:txBody>
            </p:sp>
            <p:sp>
              <p:nvSpPr>
                <p:cNvPr id="20508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3419475" y="4289425"/>
                  <a:ext cx="2447925" cy="7386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tr-TR" altLang="en-US" sz="1400" dirty="0" err="1" smtClean="0"/>
                    <a:t>Althavzalardaki</a:t>
                  </a:r>
                  <a:r>
                    <a:rPr lang="tr-TR" altLang="en-US" sz="1400" dirty="0" smtClean="0"/>
                    <a:t> toplam yağışın aylık zaman serisi haline getirilmesi </a:t>
                  </a:r>
                  <a:r>
                    <a:rPr lang="en-US" altLang="en-US" sz="1400" dirty="0" smtClean="0"/>
                    <a:t>(tab</a:t>
                  </a:r>
                  <a:r>
                    <a:rPr lang="tr-TR" altLang="en-US" sz="1400" dirty="0" err="1" smtClean="0"/>
                    <a:t>lo</a:t>
                  </a:r>
                  <a:r>
                    <a:rPr lang="en-US" altLang="en-US" sz="1400" dirty="0" smtClean="0"/>
                    <a:t>)</a:t>
                  </a:r>
                  <a:endParaRPr lang="en-GB" altLang="en-US" sz="1400" dirty="0"/>
                </a:p>
              </p:txBody>
            </p:sp>
            <p:cxnSp>
              <p:nvCxnSpPr>
                <p:cNvPr id="72" name="Straight Arrow Connector 71"/>
                <p:cNvCxnSpPr>
                  <a:stCxn id="62" idx="4"/>
                  <a:endCxn id="20508" idx="0"/>
                </p:cNvCxnSpPr>
                <p:nvPr/>
              </p:nvCxnSpPr>
              <p:spPr>
                <a:xfrm flipH="1">
                  <a:off x="4643438" y="4046538"/>
                  <a:ext cx="794" cy="24288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16" name="TextBox 98"/>
                <p:cNvSpPr txBox="1">
                  <a:spLocks noChangeArrowheads="1"/>
                </p:cNvSpPr>
                <p:nvPr/>
              </p:nvSpPr>
              <p:spPr bwMode="auto">
                <a:xfrm>
                  <a:off x="6577013" y="3276600"/>
                  <a:ext cx="1728787" cy="739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tr-TR" altLang="en-US" sz="1400" dirty="0" err="1" smtClean="0"/>
                    <a:t>Althavzalardaki</a:t>
                  </a:r>
                  <a:r>
                    <a:rPr lang="tr-TR" altLang="en-US" sz="1400" dirty="0" smtClean="0"/>
                    <a:t> yağışların hesaplanması</a:t>
                  </a:r>
                  <a:endParaRPr lang="en-GB" altLang="en-US" sz="1400" dirty="0"/>
                </a:p>
              </p:txBody>
            </p:sp>
            <p:sp>
              <p:nvSpPr>
                <p:cNvPr id="20521" name="TextBox 103"/>
                <p:cNvSpPr txBox="1">
                  <a:spLocks noChangeArrowheads="1"/>
                </p:cNvSpPr>
                <p:nvPr/>
              </p:nvSpPr>
              <p:spPr bwMode="auto">
                <a:xfrm>
                  <a:off x="6192838" y="4297363"/>
                  <a:ext cx="2447925" cy="7397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tr-TR" altLang="en-US" sz="1400" dirty="0" err="1" smtClean="0"/>
                    <a:t>Althavzalardaki</a:t>
                  </a:r>
                  <a:r>
                    <a:rPr lang="tr-TR" altLang="en-US" sz="1400" dirty="0" smtClean="0"/>
                    <a:t> toplam yağışın aylık zaman serisi haline getirilmesi </a:t>
                  </a:r>
                  <a:r>
                    <a:rPr lang="en-US" altLang="en-US" sz="1400" dirty="0" smtClean="0"/>
                    <a:t>(tab</a:t>
                  </a:r>
                  <a:r>
                    <a:rPr lang="tr-TR" altLang="en-US" sz="1400" dirty="0" err="1" smtClean="0"/>
                    <a:t>lo</a:t>
                  </a:r>
                  <a:r>
                    <a:rPr lang="en-US" altLang="en-US" sz="1400" dirty="0" smtClean="0"/>
                    <a:t>)</a:t>
                  </a:r>
                  <a:endParaRPr lang="en-GB" altLang="en-US" sz="1400" dirty="0"/>
                </a:p>
              </p:txBody>
            </p:sp>
            <p:cxnSp>
              <p:nvCxnSpPr>
                <p:cNvPr id="105" name="Straight Arrow Connector 104"/>
                <p:cNvCxnSpPr>
                  <a:stCxn id="102" idx="4"/>
                  <a:endCxn id="20521" idx="0"/>
                </p:cNvCxnSpPr>
                <p:nvPr/>
              </p:nvCxnSpPr>
              <p:spPr>
                <a:xfrm>
                  <a:off x="7416800" y="4054475"/>
                  <a:ext cx="0" cy="2428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55 Grup"/>
              <p:cNvGrpSpPr/>
              <p:nvPr/>
            </p:nvGrpSpPr>
            <p:grpSpPr>
              <a:xfrm>
                <a:off x="381001" y="247193"/>
                <a:ext cx="6315074" cy="3929519"/>
                <a:chOff x="381001" y="247193"/>
                <a:chExt cx="6315074" cy="3929519"/>
              </a:xfrm>
            </p:grpSpPr>
            <p:cxnSp>
              <p:nvCxnSpPr>
                <p:cNvPr id="68" name="Straight Arrow Connector 67"/>
                <p:cNvCxnSpPr>
                  <a:stCxn id="20500" idx="3"/>
                  <a:endCxn id="62" idx="2"/>
                </p:cNvCxnSpPr>
                <p:nvPr/>
              </p:nvCxnSpPr>
              <p:spPr>
                <a:xfrm flipV="1">
                  <a:off x="2916238" y="3601244"/>
                  <a:ext cx="1008062" cy="46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54 Grup"/>
                <p:cNvGrpSpPr/>
                <p:nvPr/>
              </p:nvGrpSpPr>
              <p:grpSpPr>
                <a:xfrm>
                  <a:off x="381001" y="247193"/>
                  <a:ext cx="6315074" cy="3929519"/>
                  <a:chOff x="381001" y="247193"/>
                  <a:chExt cx="6315074" cy="3929519"/>
                </a:xfrm>
              </p:grpSpPr>
              <p:sp>
                <p:nvSpPr>
                  <p:cNvPr id="10" name="Oval 9"/>
                  <p:cNvSpPr/>
                  <p:nvPr/>
                </p:nvSpPr>
                <p:spPr>
                  <a:xfrm>
                    <a:off x="971550" y="1922463"/>
                    <a:ext cx="1439863" cy="72072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  <p:grpSp>
                <p:nvGrpSpPr>
                  <p:cNvPr id="54" name="53 Grup"/>
                  <p:cNvGrpSpPr/>
                  <p:nvPr/>
                </p:nvGrpSpPr>
                <p:grpSpPr>
                  <a:xfrm>
                    <a:off x="381001" y="247193"/>
                    <a:ext cx="6315074" cy="3929519"/>
                    <a:chOff x="381001" y="247193"/>
                    <a:chExt cx="6315074" cy="3929519"/>
                  </a:xfrm>
                </p:grpSpPr>
                <p:sp>
                  <p:nvSpPr>
                    <p:cNvPr id="20486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4262" y="2011363"/>
                      <a:ext cx="1277938" cy="523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tr-TR" altLang="en-US" sz="1400" dirty="0" smtClean="0"/>
                        <a:t>Konumsal </a:t>
                      </a:r>
                      <a:r>
                        <a:rPr lang="tr-TR" altLang="en-US" sz="1400" dirty="0" err="1" smtClean="0"/>
                        <a:t>interpolasyon</a:t>
                      </a:r>
                      <a:endParaRPr lang="en-GB" altLang="en-US" sz="1400" dirty="0"/>
                    </a:p>
                  </p:txBody>
                </p:sp>
                <p:cxnSp>
                  <p:nvCxnSpPr>
                    <p:cNvPr id="12" name="Straight Arrow Connector 11"/>
                    <p:cNvCxnSpPr>
                      <a:endCxn id="10" idx="1"/>
                    </p:cNvCxnSpPr>
                    <p:nvPr/>
                  </p:nvCxnSpPr>
                  <p:spPr>
                    <a:xfrm>
                      <a:off x="1042988" y="1574800"/>
                      <a:ext cx="139700" cy="454025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Arrow Connector 13"/>
                    <p:cNvCxnSpPr>
                      <a:endCxn id="10" idx="7"/>
                    </p:cNvCxnSpPr>
                    <p:nvPr/>
                  </p:nvCxnSpPr>
                  <p:spPr>
                    <a:xfrm flipH="1">
                      <a:off x="2200275" y="1790700"/>
                      <a:ext cx="139700" cy="238125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500" name="Text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313" y="3340100"/>
                      <a:ext cx="2447925" cy="52322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tr-TR" altLang="en-US" sz="1400" dirty="0" smtClean="0"/>
                        <a:t>Aylık Yağış haritaları </a:t>
                      </a:r>
                    </a:p>
                    <a:p>
                      <a:pPr algn="ctr"/>
                      <a:r>
                        <a:rPr lang="en-US" altLang="en-US" sz="1400" dirty="0" smtClean="0"/>
                        <a:t>(raster</a:t>
                      </a:r>
                      <a:r>
                        <a:rPr lang="en-US" altLang="en-US" sz="1400" dirty="0"/>
                        <a:t>)</a:t>
                      </a:r>
                      <a:endParaRPr lang="en-GB" altLang="en-US" sz="1400" dirty="0"/>
                    </a:p>
                  </p:txBody>
                </p:sp>
                <p:cxnSp>
                  <p:nvCxnSpPr>
                    <p:cNvPr id="52" name="Straight Arrow Connector 51"/>
                    <p:cNvCxnSpPr>
                      <a:stCxn id="10" idx="4"/>
                      <a:endCxn id="20500" idx="0"/>
                    </p:cNvCxnSpPr>
                    <p:nvPr/>
                  </p:nvCxnSpPr>
                  <p:spPr>
                    <a:xfrm>
                      <a:off x="1691482" y="2643188"/>
                      <a:ext cx="794" cy="696912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Elbow Connector 106"/>
                    <p:cNvCxnSpPr>
                      <a:endCxn id="102" idx="2"/>
                    </p:cNvCxnSpPr>
                    <p:nvPr/>
                  </p:nvCxnSpPr>
                  <p:spPr>
                    <a:xfrm flipV="1">
                      <a:off x="3671888" y="3609975"/>
                      <a:ext cx="3024187" cy="558800"/>
                    </a:xfrm>
                    <a:prstGeom prst="bentConnector3">
                      <a:avLst>
                        <a:gd name="adj1" fmla="val 72309"/>
                      </a:avLst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Elbow Connector 122"/>
                    <p:cNvCxnSpPr>
                      <a:stCxn id="20500" idx="2"/>
                    </p:cNvCxnSpPr>
                    <p:nvPr/>
                  </p:nvCxnSpPr>
                  <p:spPr>
                    <a:xfrm rot="16200000" flipH="1">
                      <a:off x="2525386" y="3030210"/>
                      <a:ext cx="313393" cy="1979612"/>
                    </a:xfrm>
                    <a:prstGeom prst="bentConnector2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1" name="TextBox 1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313" y="247193"/>
                      <a:ext cx="2447925" cy="3079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tr-TR" altLang="en-US" sz="1400" dirty="0" smtClean="0"/>
                        <a:t>Yağış Haritaları</a:t>
                      </a:r>
                      <a:endParaRPr lang="en-GB" altLang="en-US" sz="1400" dirty="0"/>
                    </a:p>
                  </p:txBody>
                </p:sp>
                <p:sp>
                  <p:nvSpPr>
                    <p:cNvPr id="76" name="TextBox 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1001" y="823456"/>
                      <a:ext cx="1238250" cy="9541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tr-TR" altLang="en-US" sz="1400" dirty="0" smtClean="0"/>
                        <a:t>Yağış verisi İstasyonlarının haritası</a:t>
                      </a:r>
                    </a:p>
                    <a:p>
                      <a:pPr algn="ctr"/>
                      <a:r>
                        <a:rPr lang="en-US" altLang="en-US" sz="1400" dirty="0" smtClean="0"/>
                        <a:t>(</a:t>
                      </a:r>
                      <a:r>
                        <a:rPr lang="tr-TR" altLang="en-US" sz="1400" dirty="0" smtClean="0"/>
                        <a:t>29 istasyon</a:t>
                      </a:r>
                      <a:r>
                        <a:rPr lang="en-US" altLang="en-US" sz="1400" dirty="0" smtClean="0"/>
                        <a:t>)</a:t>
                      </a:r>
                      <a:endParaRPr lang="en-GB" altLang="en-US" sz="1400" dirty="0"/>
                    </a:p>
                  </p:txBody>
                </p:sp>
                <p:sp>
                  <p:nvSpPr>
                    <p:cNvPr id="77" name="TextBox 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63713" y="1013936"/>
                      <a:ext cx="1152525" cy="7386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tr-TR" altLang="en-US" sz="1400" dirty="0" smtClean="0"/>
                        <a:t>Aylık Zaman Yağış Serileri </a:t>
                      </a:r>
                      <a:r>
                        <a:rPr lang="en-US" altLang="en-US" sz="1400" dirty="0" smtClean="0"/>
                        <a:t>(tab</a:t>
                      </a:r>
                      <a:r>
                        <a:rPr lang="tr-TR" altLang="en-US" sz="1400" dirty="0" err="1" smtClean="0"/>
                        <a:t>lo</a:t>
                      </a:r>
                      <a:r>
                        <a:rPr lang="en-US" altLang="en-US" sz="1400" dirty="0" smtClean="0"/>
                        <a:t>)</a:t>
                      </a:r>
                      <a:endParaRPr lang="en-GB" altLang="en-US" sz="1400" dirty="0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Veri Çalışmaları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8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784116"/>
              </p:ext>
            </p:extLst>
          </p:nvPr>
        </p:nvGraphicFramePr>
        <p:xfrm>
          <a:off x="179512" y="1052737"/>
          <a:ext cx="8640960" cy="505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688"/>
                <a:gridCol w="3045585"/>
                <a:gridCol w="3824687"/>
              </a:tblGrid>
              <a:tr h="364492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Veri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Verinin Mevcudiyeti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RIBASIM</a:t>
                      </a:r>
                      <a:r>
                        <a:rPr lang="tr-TR" sz="1600" baseline="0" dirty="0" smtClean="0"/>
                        <a:t> Modeli</a:t>
                      </a:r>
                      <a:endParaRPr lang="en-GB" sz="1600" dirty="0"/>
                    </a:p>
                  </a:txBody>
                  <a:tcPr/>
                </a:tc>
              </a:tr>
              <a:tr h="634757"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Sayısal Yükseklik Modeli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/>
                        <a:t>İnternet</a:t>
                      </a:r>
                      <a:r>
                        <a:rPr lang="tr-TR" sz="1600" dirty="0" smtClean="0"/>
                        <a:t> üzerinden </a:t>
                      </a:r>
                      <a:r>
                        <a:rPr lang="en-US" sz="1600" dirty="0" smtClean="0"/>
                        <a:t>SRTM</a:t>
                      </a:r>
                      <a:r>
                        <a:rPr lang="tr-TR" sz="1600" dirty="0" smtClean="0"/>
                        <a:t> verisi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Alt havzaların üretilmesi</a:t>
                      </a:r>
                      <a:r>
                        <a:rPr lang="tr-TR" sz="1600" baseline="0" dirty="0" smtClean="0"/>
                        <a:t> için kullanılmıştır</a:t>
                      </a:r>
                      <a:endParaRPr lang="en-GB" sz="1600" dirty="0"/>
                    </a:p>
                  </a:txBody>
                  <a:tcPr/>
                </a:tc>
              </a:tr>
              <a:tr h="1665046"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Akımlar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5</a:t>
                      </a:r>
                      <a:r>
                        <a:rPr lang="en-US" sz="1600" dirty="0" smtClean="0"/>
                        <a:t>2 </a:t>
                      </a:r>
                      <a:r>
                        <a:rPr lang="tr-TR" sz="1600" dirty="0" smtClean="0"/>
                        <a:t>istasyon</a:t>
                      </a:r>
                      <a:r>
                        <a:rPr lang="en-US" sz="1600" dirty="0" smtClean="0"/>
                        <a:t>, </a:t>
                      </a:r>
                      <a:r>
                        <a:rPr lang="tr-TR" sz="1600" dirty="0" smtClean="0"/>
                        <a:t>5</a:t>
                      </a:r>
                      <a:r>
                        <a:rPr lang="en-US" sz="1600" dirty="0" smtClean="0"/>
                        <a:t>0% </a:t>
                      </a:r>
                      <a:r>
                        <a:rPr lang="tr-TR" sz="1600" dirty="0" smtClean="0"/>
                        <a:t>ye yakın kayıp veri</a:t>
                      </a:r>
                      <a:r>
                        <a:rPr lang="en-US" sz="1600" dirty="0" smtClean="0"/>
                        <a:t> and 10% </a:t>
                      </a:r>
                      <a:r>
                        <a:rPr lang="tr-TR" sz="1600" dirty="0" smtClean="0"/>
                        <a:t>sıfırlardan oluşan</a:t>
                      </a:r>
                      <a:r>
                        <a:rPr lang="tr-TR" sz="1600" baseline="0" dirty="0" smtClean="0"/>
                        <a:t> veri (zayıf kalite), mevcut rezervuar giriş – çıkış verileri (iyi kalite)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Girdi</a:t>
                      </a:r>
                      <a:r>
                        <a:rPr lang="tr-TR" sz="1600" baseline="0" dirty="0" smtClean="0"/>
                        <a:t> akım değişkeni yüzey akışı gözlemlerinden hesaplanmıştır. Veri boşlukları diğer istasyonlardan elde edilen veriler ile doldurulmuştur. Rezervuar verilerinin izleme istasyonlarıyla değiştirilmesi ile veri kalitesi arttırılmıştır.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en-GB" sz="1600" dirty="0" smtClean="0"/>
                        <a:t>R</a:t>
                      </a:r>
                      <a:r>
                        <a:rPr lang="tr-TR" sz="1600" dirty="0" err="1" smtClean="0"/>
                        <a:t>ezervuar</a:t>
                      </a:r>
                      <a:r>
                        <a:rPr lang="tr-TR" sz="1600" baseline="0" dirty="0" smtClean="0"/>
                        <a:t> Seviyeleri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Mevcut</a:t>
                      </a:r>
                      <a:r>
                        <a:rPr lang="tr-TR" sz="1600" baseline="0" dirty="0" smtClean="0"/>
                        <a:t> değil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Kalibrasyonu</a:t>
                      </a:r>
                      <a:r>
                        <a:rPr lang="tr-TR" sz="1600" baseline="0" dirty="0" smtClean="0"/>
                        <a:t> geliştirmek için kullanılabilir</a:t>
                      </a:r>
                      <a:endParaRPr lang="en-GB" sz="1600" dirty="0"/>
                    </a:p>
                  </a:txBody>
                  <a:tcPr/>
                </a:tc>
              </a:tr>
              <a:tr h="573008"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Su Çekimleri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Tam değil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Sulama alanları </a:t>
                      </a:r>
                      <a:r>
                        <a:rPr lang="en-US" sz="1600" dirty="0" smtClean="0"/>
                        <a:t>Irrigated area partly derived from flow measurements in river</a:t>
                      </a:r>
                      <a:endParaRPr lang="en-GB" sz="1600" dirty="0"/>
                    </a:p>
                  </a:txBody>
                  <a:tcPr/>
                </a:tc>
              </a:tr>
              <a:tr h="602694"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Rezervuar İşletme</a:t>
                      </a:r>
                      <a:r>
                        <a:rPr lang="tr-TR" sz="1600" baseline="0" dirty="0" smtClean="0"/>
                        <a:t> Kuralları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Mevcut</a:t>
                      </a:r>
                      <a:r>
                        <a:rPr lang="tr-TR" sz="1600" baseline="0" dirty="0" smtClean="0"/>
                        <a:t> değil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err="1" smtClean="0"/>
                        <a:t>Batımetri</a:t>
                      </a:r>
                      <a:r>
                        <a:rPr lang="tr-TR" sz="1600" dirty="0" smtClean="0"/>
                        <a:t> ve mansaptaki sulama alanları ve akım gözlerimden türetilmiştir.</a:t>
                      </a:r>
                      <a:r>
                        <a:rPr lang="tr-TR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</a:tr>
              <a:tr h="634757"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Buharlaşma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smtClean="0"/>
                        <a:t>Bazı</a:t>
                      </a:r>
                      <a:r>
                        <a:rPr lang="tr-TR" sz="1600" baseline="0" dirty="0" smtClean="0"/>
                        <a:t> rezervuarlar için mevcut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600" dirty="0" err="1" smtClean="0"/>
                        <a:t>Adıgüzel</a:t>
                      </a:r>
                      <a:r>
                        <a:rPr lang="tr-TR" sz="1600" dirty="0" smtClean="0"/>
                        <a:t> Barajı</a:t>
                      </a:r>
                      <a:r>
                        <a:rPr lang="tr-TR" sz="1600" baseline="0" dirty="0" smtClean="0"/>
                        <a:t> buharlaşma verileri diğer rezervuarlar için de kabul olarak alınmıştır.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r>
              <a:rPr lang="tr-TR" dirty="0" smtClean="0"/>
              <a:t>/29</a:t>
            </a:r>
            <a:endParaRPr lang="tr-TR" dirty="0"/>
          </a:p>
        </p:txBody>
      </p:sp>
      <p:sp>
        <p:nvSpPr>
          <p:cNvPr id="5" name="9 Dikdörtgen"/>
          <p:cNvSpPr/>
          <p:nvPr/>
        </p:nvSpPr>
        <p:spPr>
          <a:xfrm>
            <a:off x="1187624" y="102836"/>
            <a:ext cx="70562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kern="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RIBASIM Modeli</a:t>
            </a:r>
            <a:endParaRPr lang="tr-TR" sz="4400" b="1" kern="0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7" cy="4586511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SzPct val="100000"/>
            </a:pPr>
            <a:r>
              <a:rPr lang="tr-TR" sz="2800" b="1" dirty="0" smtClean="0">
                <a:solidFill>
                  <a:srgbClr val="0000FF"/>
                </a:solidFill>
              </a:rPr>
              <a:t>Ekim 2003 – Eylül 2011 ayları arasında çalışmaktadır.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800" b="1" dirty="0" smtClean="0">
                <a:solidFill>
                  <a:srgbClr val="0000FF"/>
                </a:solidFill>
              </a:rPr>
              <a:t>1 Aylık zaman aralıklıdır.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800" b="1" dirty="0" err="1" smtClean="0">
                <a:solidFill>
                  <a:srgbClr val="0000FF"/>
                </a:solidFill>
              </a:rPr>
              <a:t>Cindere</a:t>
            </a:r>
            <a:r>
              <a:rPr lang="tr-TR" sz="2800" b="1" dirty="0" smtClean="0">
                <a:solidFill>
                  <a:srgbClr val="0000FF"/>
                </a:solidFill>
              </a:rPr>
              <a:t> Barajı bekletme süresi 1 aydan daha az olduğundan dolayı  </a:t>
            </a:r>
            <a:r>
              <a:rPr lang="tr-TR" sz="2800" b="1" dirty="0" err="1" smtClean="0">
                <a:solidFill>
                  <a:srgbClr val="0000FF"/>
                </a:solidFill>
              </a:rPr>
              <a:t>şematizasyondan</a:t>
            </a:r>
            <a:r>
              <a:rPr lang="tr-TR" sz="2800" b="1" dirty="0" smtClean="0">
                <a:solidFill>
                  <a:srgbClr val="0000FF"/>
                </a:solidFill>
              </a:rPr>
              <a:t> çıkarılmıştır.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800" b="1" dirty="0" smtClean="0">
                <a:solidFill>
                  <a:srgbClr val="0000FF"/>
                </a:solidFill>
              </a:rPr>
              <a:t>Mevcut durum ve doğal akış rejimi (barajlar ve su kullanımı hariç) hesaplanmıştır.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800" b="1" dirty="0" smtClean="0">
                <a:solidFill>
                  <a:srgbClr val="0000FF"/>
                </a:solidFill>
              </a:rPr>
              <a:t>Her bir barajın mansaptaki en yakın sulama alanına su sağladığı kabulü yapılmıştır.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800" b="1" dirty="0" smtClean="0">
                <a:solidFill>
                  <a:srgbClr val="0000FF"/>
                </a:solidFill>
              </a:rPr>
              <a:t>Sonuçlar aylık ve çeyrek dönemlik akışlar olarak sunulmuştur.</a:t>
            </a:r>
          </a:p>
        </p:txBody>
      </p:sp>
    </p:spTree>
    <p:extLst>
      <p:ext uri="{BB962C8B-B14F-4D97-AF65-F5344CB8AC3E}">
        <p14:creationId xmlns:p14="http://schemas.microsoft.com/office/powerpoint/2010/main" val="14008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E07A006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  <p:sp>
        <p:nvSpPr>
          <p:cNvPr id="2" name="Dikdörtgen 1"/>
          <p:cNvSpPr/>
          <p:nvPr/>
        </p:nvSpPr>
        <p:spPr>
          <a:xfrm>
            <a:off x="2411760" y="2852936"/>
            <a:ext cx="1008112" cy="360040"/>
          </a:xfrm>
          <a:prstGeom prst="rect">
            <a:avLst/>
          </a:prstGeom>
          <a:noFill/>
          <a:ln w="762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84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62998" y="6309320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E07A006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8" y="1052736"/>
            <a:ext cx="871314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4156" y="3789040"/>
            <a:ext cx="871296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Daha önce yapılan çalışmalardaki kalibrasyon sonuçlarından özellikle kurak yıllar için daha iyi sonuçlar elde edilmiştir.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2004 ve 20029 yıllarındaki düşük akışlar olduğundan düşük tahmin edilmiştir.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2006 yılındaki pik değer olan durumdan fazla tahmin edilmiştir.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Bu durumun barajların işletme kurallarıyla ilgili bilgilerin kısıtlı olmasından kaynaklandığı tahmin edilmektedir.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Doğal akım özellikle pik akımlarda daha fazla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35208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16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E07A034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  <p:sp>
        <p:nvSpPr>
          <p:cNvPr id="2" name="Dikdörtgen 1"/>
          <p:cNvSpPr/>
          <p:nvPr/>
        </p:nvSpPr>
        <p:spPr>
          <a:xfrm>
            <a:off x="1763688" y="5301208"/>
            <a:ext cx="1008112" cy="360040"/>
          </a:xfrm>
          <a:prstGeom prst="rect">
            <a:avLst/>
          </a:prstGeom>
          <a:noFill/>
          <a:ln w="762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8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62998" y="6309320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E07A034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156" y="3789040"/>
            <a:ext cx="871296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SzPct val="100000"/>
            </a:pPr>
            <a:endParaRPr lang="tr-TR" sz="2000" b="1" dirty="0" smtClean="0">
              <a:solidFill>
                <a:srgbClr val="0000FF"/>
              </a:solidFill>
            </a:endParaRP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Kalibrasyon sonuçları oldukça doğru sonuçlar vermektedir.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Doğal akış rejimi ile yapay akış rejimi arasında daha kısıtlı bir fark görünmektedir.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424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2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18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D07A015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  <p:sp>
        <p:nvSpPr>
          <p:cNvPr id="8" name="Dikdörtgen 7"/>
          <p:cNvSpPr/>
          <p:nvPr/>
        </p:nvSpPr>
        <p:spPr>
          <a:xfrm>
            <a:off x="3059832" y="2420888"/>
            <a:ext cx="1008112" cy="360040"/>
          </a:xfrm>
          <a:prstGeom prst="rect">
            <a:avLst/>
          </a:prstGeom>
          <a:noFill/>
          <a:ln w="762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4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62998" y="6309320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19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D07A015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156" y="3789040"/>
            <a:ext cx="871296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SzPct val="100000"/>
            </a:pPr>
            <a:endParaRPr lang="tr-TR" sz="2000" b="1" dirty="0" smtClean="0">
              <a:solidFill>
                <a:srgbClr val="0000FF"/>
              </a:solidFill>
            </a:endParaRP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Kalibrasyon, ölçülen akımlarda bulunan birçok sıfır akımdan dolayı çok iyi sonuçlanmamıştır.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Ölçülmüş zaman serilerinin kullanımı mansapta gerçekçi olmayan sonuçlara neden olmaktadır.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Ölçülmüş zaman serileri Adıgüzel Barajı için hesaplanan yüzey akış derinliği verileri ile değiştirilmiştir.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424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0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9"/>
          <p:cNvSpPr/>
          <p:nvPr/>
        </p:nvSpPr>
        <p:spPr>
          <a:xfrm>
            <a:off x="304800" y="1524000"/>
            <a:ext cx="3399552" cy="4121956"/>
          </a:xfrm>
          <a:prstGeom prst="ellipse">
            <a:avLst/>
          </a:prstGeom>
          <a:noFill/>
          <a:ln w="8572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r>
              <a:rPr lang="tr-TR" dirty="0" smtClean="0"/>
              <a:t>/29</a:t>
            </a:r>
            <a:endParaRPr lang="tr-TR" dirty="0"/>
          </a:p>
        </p:txBody>
      </p:sp>
      <p:sp>
        <p:nvSpPr>
          <p:cNvPr id="5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HiDROLOJİ</a:t>
            </a: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ÇALIŞMA GRUBU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99905" y="1066800"/>
            <a:ext cx="787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Nehir Havzası Araştırıcısı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2771800" y="1966545"/>
            <a:ext cx="1029909" cy="986626"/>
            <a:chOff x="2771800" y="1966545"/>
            <a:chExt cx="1029909" cy="986626"/>
          </a:xfrm>
        </p:grpSpPr>
        <p:sp>
          <p:nvSpPr>
            <p:cNvPr id="17" name="Bent Arrow 19"/>
            <p:cNvSpPr/>
            <p:nvPr/>
          </p:nvSpPr>
          <p:spPr bwMode="auto">
            <a:xfrm>
              <a:off x="2771800" y="2305099"/>
              <a:ext cx="1029909" cy="648072"/>
            </a:xfrm>
            <a:prstGeom prst="ben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21"/>
            <p:cNvSpPr txBox="1"/>
            <p:nvPr/>
          </p:nvSpPr>
          <p:spPr>
            <a:xfrm>
              <a:off x="2869156" y="1966545"/>
              <a:ext cx="83519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 smtClean="0"/>
                <a:t>Çıktı</a:t>
              </a:r>
              <a:endParaRPr lang="en-GB" dirty="0"/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4427984" y="1830228"/>
            <a:ext cx="4464496" cy="4047044"/>
            <a:chOff x="4427984" y="1830228"/>
            <a:chExt cx="4464496" cy="4047044"/>
          </a:xfrm>
        </p:grpSpPr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5868144" y="1830228"/>
              <a:ext cx="2520280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E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E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E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E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E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E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E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E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E"/>
                  </a:solidFill>
                  <a:latin typeface="Arial" charset="0"/>
                </a:defRPr>
              </a:lvl9pPr>
            </a:lstStyle>
            <a:p>
              <a:r>
                <a:rPr lang="en-US" kern="0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WFD</a:t>
              </a:r>
              <a:r>
                <a:rPr lang="en-US" kern="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kern="0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explorer</a:t>
              </a:r>
              <a:endParaRPr lang="en-GB" kern="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8" name="Grup 7"/>
            <p:cNvGrpSpPr/>
            <p:nvPr/>
          </p:nvGrpSpPr>
          <p:grpSpPr>
            <a:xfrm>
              <a:off x="4427984" y="2474307"/>
              <a:ext cx="4464496" cy="3402965"/>
              <a:chOff x="4427984" y="2474307"/>
              <a:chExt cx="4464496" cy="3402965"/>
            </a:xfrm>
          </p:grpSpPr>
          <p:grpSp>
            <p:nvGrpSpPr>
              <p:cNvPr id="2" name="Grup 1"/>
              <p:cNvGrpSpPr/>
              <p:nvPr/>
            </p:nvGrpSpPr>
            <p:grpSpPr>
              <a:xfrm>
                <a:off x="4427984" y="2474307"/>
                <a:ext cx="4464496" cy="3402965"/>
                <a:chOff x="4427984" y="2474307"/>
                <a:chExt cx="4464496" cy="3402965"/>
              </a:xfrm>
            </p:grpSpPr>
            <p:pic>
              <p:nvPicPr>
                <p:cNvPr id="13" name="Picture 4"/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27984" y="2474307"/>
                  <a:ext cx="4464496" cy="3402965"/>
                </a:xfrm>
                <a:prstGeom prst="rect">
                  <a:avLst/>
                </a:prstGeom>
              </p:spPr>
            </p:pic>
            <p:sp>
              <p:nvSpPr>
                <p:cNvPr id="26" name="25 Metin kutusu"/>
                <p:cNvSpPr txBox="1"/>
                <p:nvPr/>
              </p:nvSpPr>
              <p:spPr>
                <a:xfrm>
                  <a:off x="5292080" y="3068960"/>
                  <a:ext cx="864096" cy="30777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sz="1400" b="1" dirty="0" smtClean="0"/>
                    <a:t>Hidroloji</a:t>
                  </a:r>
                  <a:endParaRPr lang="en-GB" sz="1400" b="1" dirty="0"/>
                </a:p>
              </p:txBody>
            </p:sp>
            <p:sp>
              <p:nvSpPr>
                <p:cNvPr id="27" name="26 Metin kutusu"/>
                <p:cNvSpPr txBox="1"/>
                <p:nvPr/>
              </p:nvSpPr>
              <p:spPr>
                <a:xfrm>
                  <a:off x="5241936" y="3842512"/>
                  <a:ext cx="1008112" cy="30777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sz="1400" b="1" dirty="0" smtClean="0"/>
                    <a:t>Su Kalitesi</a:t>
                  </a:r>
                  <a:endParaRPr lang="en-GB" sz="1400" b="1" dirty="0"/>
                </a:p>
              </p:txBody>
            </p:sp>
            <p:sp>
              <p:nvSpPr>
                <p:cNvPr id="28" name="27 Metin kutusu"/>
                <p:cNvSpPr txBox="1"/>
                <p:nvPr/>
              </p:nvSpPr>
              <p:spPr>
                <a:xfrm>
                  <a:off x="5328084" y="4691848"/>
                  <a:ext cx="792088" cy="307777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r-TR" sz="1400" b="1" dirty="0" smtClean="0"/>
                    <a:t>Ekoloji</a:t>
                  </a:r>
                  <a:endParaRPr lang="en-GB" sz="1400" b="1" dirty="0"/>
                </a:p>
              </p:txBody>
            </p:sp>
            <p:sp>
              <p:nvSpPr>
                <p:cNvPr id="29" name="28 Metin kutusu"/>
                <p:cNvSpPr txBox="1"/>
                <p:nvPr/>
              </p:nvSpPr>
              <p:spPr>
                <a:xfrm flipH="1">
                  <a:off x="4499992" y="3356992"/>
                  <a:ext cx="215444" cy="1296144"/>
                </a:xfrm>
                <a:prstGeom prst="rect">
                  <a:avLst/>
                </a:prstGeom>
                <a:solidFill>
                  <a:srgbClr val="FBFADE"/>
                </a:solidFill>
              </p:spPr>
              <p:txBody>
                <a:bodyPr vert="vert270" wrap="square" lIns="0" tIns="0" rIns="0" bIns="0" rtlCol="0">
                  <a:spAutoFit/>
                </a:bodyPr>
                <a:lstStyle/>
                <a:p>
                  <a:pPr algn="ctr"/>
                  <a:r>
                    <a:rPr lang="tr-TR" sz="1400" dirty="0" smtClean="0"/>
                    <a:t>Önlemler</a:t>
                  </a:r>
                  <a:endParaRPr lang="en-GB" sz="1400" dirty="0"/>
                </a:p>
              </p:txBody>
            </p:sp>
            <p:sp>
              <p:nvSpPr>
                <p:cNvPr id="30" name="29 Metin kutusu"/>
                <p:cNvSpPr txBox="1"/>
                <p:nvPr/>
              </p:nvSpPr>
              <p:spPr>
                <a:xfrm>
                  <a:off x="8028384" y="2730406"/>
                  <a:ext cx="792088" cy="33855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tr-TR" sz="1100" dirty="0" smtClean="0"/>
                    <a:t>Su Kütlesi Verileri</a:t>
                  </a:r>
                  <a:endParaRPr lang="en-GB" sz="1100" dirty="0"/>
                </a:p>
              </p:txBody>
            </p:sp>
            <p:sp>
              <p:nvSpPr>
                <p:cNvPr id="31" name="30 Metin kutusu"/>
                <p:cNvSpPr txBox="1"/>
                <p:nvPr/>
              </p:nvSpPr>
              <p:spPr>
                <a:xfrm>
                  <a:off x="7344308" y="4653309"/>
                  <a:ext cx="648072" cy="215444"/>
                </a:xfrm>
                <a:prstGeom prst="rect">
                  <a:avLst/>
                </a:prstGeom>
                <a:solidFill>
                  <a:srgbClr val="CC99F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sz="1400" dirty="0" smtClean="0"/>
                    <a:t>Raporlar</a:t>
                  </a:r>
                  <a:endParaRPr lang="en-GB" sz="1400" dirty="0"/>
                </a:p>
              </p:txBody>
            </p:sp>
            <p:sp>
              <p:nvSpPr>
                <p:cNvPr id="32" name="31 Metin kutusu"/>
                <p:cNvSpPr txBox="1"/>
                <p:nvPr/>
              </p:nvSpPr>
              <p:spPr>
                <a:xfrm>
                  <a:off x="7524328" y="5013176"/>
                  <a:ext cx="648072" cy="215444"/>
                </a:xfrm>
                <a:prstGeom prst="rect">
                  <a:avLst/>
                </a:prstGeom>
                <a:solidFill>
                  <a:srgbClr val="CC99F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sz="1400" dirty="0" smtClean="0"/>
                    <a:t>Haritalar</a:t>
                  </a:r>
                  <a:endParaRPr lang="en-GB" sz="1400" dirty="0"/>
                </a:p>
              </p:txBody>
            </p:sp>
            <p:sp>
              <p:nvSpPr>
                <p:cNvPr id="33" name="32 Metin kutusu"/>
                <p:cNvSpPr txBox="1"/>
                <p:nvPr/>
              </p:nvSpPr>
              <p:spPr>
                <a:xfrm>
                  <a:off x="7668344" y="5445224"/>
                  <a:ext cx="648072" cy="215444"/>
                </a:xfrm>
                <a:prstGeom prst="rect">
                  <a:avLst/>
                </a:prstGeom>
                <a:solidFill>
                  <a:srgbClr val="CC99FF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sz="1400" dirty="0" smtClean="0"/>
                    <a:t>Çıktılar</a:t>
                  </a:r>
                  <a:endParaRPr lang="en-GB" sz="1400" dirty="0"/>
                </a:p>
              </p:txBody>
            </p:sp>
          </p:grpSp>
          <p:sp>
            <p:nvSpPr>
              <p:cNvPr id="35" name="34 Akış Çizelgesi: Karar"/>
              <p:cNvSpPr/>
              <p:nvPr/>
            </p:nvSpPr>
            <p:spPr>
              <a:xfrm>
                <a:off x="6372200" y="3933056"/>
                <a:ext cx="792088" cy="360040"/>
              </a:xfrm>
              <a:prstGeom prst="flowChartDecision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35 Akış Çizelgesi: Karar"/>
              <p:cNvSpPr/>
              <p:nvPr/>
            </p:nvSpPr>
            <p:spPr>
              <a:xfrm>
                <a:off x="6372200" y="4725144"/>
                <a:ext cx="792088" cy="432048"/>
              </a:xfrm>
              <a:prstGeom prst="flowChartDecisio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7" name="Grup 6"/>
          <p:cNvGrpSpPr/>
          <p:nvPr/>
        </p:nvGrpSpPr>
        <p:grpSpPr>
          <a:xfrm>
            <a:off x="4531711" y="1966545"/>
            <a:ext cx="1192413" cy="1058636"/>
            <a:chOff x="4531711" y="1966545"/>
            <a:chExt cx="1192413" cy="1058636"/>
          </a:xfrm>
        </p:grpSpPr>
        <p:sp>
          <p:nvSpPr>
            <p:cNvPr id="18" name="Bent Arrow 20"/>
            <p:cNvSpPr/>
            <p:nvPr/>
          </p:nvSpPr>
          <p:spPr bwMode="auto">
            <a:xfrm rot="5400000">
              <a:off x="4803881" y="2104937"/>
              <a:ext cx="648074" cy="119241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512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22"/>
            <p:cNvSpPr txBox="1"/>
            <p:nvPr/>
          </p:nvSpPr>
          <p:spPr>
            <a:xfrm>
              <a:off x="4558581" y="1966545"/>
              <a:ext cx="83519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 smtClean="0"/>
                <a:t>Girdi</a:t>
              </a:r>
              <a:endParaRPr lang="en-GB" sz="1600" dirty="0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3707904" y="1873051"/>
            <a:ext cx="1008112" cy="1262401"/>
            <a:chOff x="3707904" y="1873051"/>
            <a:chExt cx="1008112" cy="1262401"/>
          </a:xfrm>
        </p:grpSpPr>
        <p:sp>
          <p:nvSpPr>
            <p:cNvPr id="21" name="TextBox 23"/>
            <p:cNvSpPr txBox="1"/>
            <p:nvPr/>
          </p:nvSpPr>
          <p:spPr>
            <a:xfrm>
              <a:off x="3707904" y="2827675"/>
              <a:ext cx="1008112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tr-TR" sz="1400" b="1" dirty="0" smtClean="0"/>
                <a:t>Senaryolar</a:t>
              </a:r>
              <a:endParaRPr lang="en-GB" sz="1600" b="1" dirty="0"/>
            </a:p>
          </p:txBody>
        </p:sp>
        <p:sp>
          <p:nvSpPr>
            <p:cNvPr id="16" name="Flowchart: Magnetic Disk 8"/>
            <p:cNvSpPr/>
            <p:nvPr/>
          </p:nvSpPr>
          <p:spPr bwMode="auto">
            <a:xfrm>
              <a:off x="3801709" y="1873051"/>
              <a:ext cx="730004" cy="864096"/>
            </a:xfrm>
            <a:prstGeom prst="flowChartMagneticDisk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592" y="2218934"/>
            <a:ext cx="1851387" cy="61118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RIBASIM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5" name="Grup 24"/>
          <p:cNvGrpSpPr/>
          <p:nvPr/>
        </p:nvGrpSpPr>
        <p:grpSpPr>
          <a:xfrm>
            <a:off x="643496" y="2953171"/>
            <a:ext cx="2704368" cy="2316099"/>
            <a:chOff x="643496" y="2953171"/>
            <a:chExt cx="2704368" cy="2316099"/>
          </a:xfrm>
        </p:grpSpPr>
        <p:pic>
          <p:nvPicPr>
            <p:cNvPr id="9" name="Picture 7" descr="rib_kl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96" y="2953171"/>
              <a:ext cx="2704368" cy="175072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" name="TextBox 24"/>
            <p:cNvSpPr txBox="1"/>
            <p:nvPr/>
          </p:nvSpPr>
          <p:spPr>
            <a:xfrm>
              <a:off x="755576" y="4869160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Su Bütçesi</a:t>
              </a:r>
              <a:endParaRPr lang="en-GB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2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20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D07A061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  <p:sp>
        <p:nvSpPr>
          <p:cNvPr id="8" name="Dikdörtgen 7"/>
          <p:cNvSpPr/>
          <p:nvPr/>
        </p:nvSpPr>
        <p:spPr>
          <a:xfrm>
            <a:off x="3851919" y="5589240"/>
            <a:ext cx="1008112" cy="360040"/>
          </a:xfrm>
          <a:prstGeom prst="rect">
            <a:avLst/>
          </a:prstGeom>
          <a:noFill/>
          <a:ln w="762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61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62998" y="6309320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21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D07A061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156" y="3789040"/>
            <a:ext cx="871296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SzPct val="100000"/>
            </a:pPr>
            <a:endParaRPr lang="tr-TR" sz="2000" b="1" dirty="0" smtClean="0">
              <a:solidFill>
                <a:srgbClr val="0000FF"/>
              </a:solidFill>
            </a:endParaRP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Kalibrasyon sonucu yeterince iyi değil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Karacasu Baraj işletim kuralları bilgisinin eksikliğinden kaynaklandığı düşünülmektedir.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28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22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E07A012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  <p:sp>
        <p:nvSpPr>
          <p:cNvPr id="8" name="Dikdörtgen 7"/>
          <p:cNvSpPr/>
          <p:nvPr/>
        </p:nvSpPr>
        <p:spPr>
          <a:xfrm>
            <a:off x="4211960" y="2871020"/>
            <a:ext cx="1008112" cy="360040"/>
          </a:xfrm>
          <a:prstGeom prst="rect">
            <a:avLst/>
          </a:prstGeom>
          <a:noFill/>
          <a:ln w="762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3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62998" y="6309320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23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E07A012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156" y="3789040"/>
            <a:ext cx="871296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SzPct val="100000"/>
            </a:pPr>
            <a:endParaRPr lang="tr-TR" sz="2000" b="1" dirty="0" smtClean="0">
              <a:solidFill>
                <a:srgbClr val="0000FF"/>
              </a:solidFill>
            </a:endParaRP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err="1">
                <a:solidFill>
                  <a:srgbClr val="0000FF"/>
                </a:solidFill>
              </a:rPr>
              <a:t>Cindere</a:t>
            </a:r>
            <a:r>
              <a:rPr lang="tr-TR" sz="2000" b="1" dirty="0">
                <a:solidFill>
                  <a:srgbClr val="0000FF"/>
                </a:solidFill>
              </a:rPr>
              <a:t> Barajının hemen mansabındaki Büyük Menderes Nehrine ait akışlar tamamen Sulama suyu ihtiyacına göre  şekillenmektedir.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>
                <a:solidFill>
                  <a:srgbClr val="0000FF"/>
                </a:solidFill>
              </a:rPr>
              <a:t>Doğal </a:t>
            </a:r>
            <a:r>
              <a:rPr lang="tr-TR" sz="2000" b="1" dirty="0" smtClean="0">
                <a:solidFill>
                  <a:srgbClr val="0000FF"/>
                </a:solidFill>
              </a:rPr>
              <a:t>akışlar azalmakta ve pik akış zamanları kıştan yaza doğru değişmektedir.</a:t>
            </a:r>
            <a:endParaRPr lang="tr-TR" sz="2000" b="1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424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6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24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D07A115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  <p:sp>
        <p:nvSpPr>
          <p:cNvPr id="8" name="Dikdörtgen 7"/>
          <p:cNvSpPr/>
          <p:nvPr/>
        </p:nvSpPr>
        <p:spPr>
          <a:xfrm>
            <a:off x="4698763" y="2348880"/>
            <a:ext cx="1008112" cy="360040"/>
          </a:xfrm>
          <a:prstGeom prst="rect">
            <a:avLst/>
          </a:prstGeom>
          <a:noFill/>
          <a:ln w="762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3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62998" y="6309320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25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</a:t>
            </a:r>
            <a:r>
              <a:rPr lang="tr-TR" sz="32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– </a:t>
            </a: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D07A115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156" y="3789040"/>
            <a:ext cx="871296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SzPct val="100000"/>
            </a:pPr>
            <a:endParaRPr lang="tr-TR" sz="2000" b="1" dirty="0" smtClean="0">
              <a:solidFill>
                <a:srgbClr val="0000FF"/>
              </a:solidFill>
            </a:endParaRP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err="1" smtClean="0">
                <a:solidFill>
                  <a:srgbClr val="0000FF"/>
                </a:solidFill>
              </a:rPr>
              <a:t>Cindere</a:t>
            </a:r>
            <a:r>
              <a:rPr lang="tr-TR" sz="2000" b="1" dirty="0" smtClean="0">
                <a:solidFill>
                  <a:srgbClr val="0000FF"/>
                </a:solidFill>
              </a:rPr>
              <a:t> Barajının hemen mansabındaki Büyük Menderes Nehrine ait akışlar tamamen Sulama suyu ihtiyacına göre  şekillenmektedir.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Doğal akışlar diğer barajların işletimi ile bazı yıllar azalmakta bazı yıllar artmaktadır.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Pik akışların zamanları kıştan yaza doğru değişim göstermektedir.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Kış aylarında çok düşük akımlar gözlenmektedir.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28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6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26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– E07A036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0"/>
            <a:ext cx="8809547" cy="4882925"/>
          </a:xfrm>
          <a:prstGeom prst="rect">
            <a:avLst/>
          </a:prstGeom>
          <a:noFill/>
        </p:spPr>
      </p:pic>
      <p:sp>
        <p:nvSpPr>
          <p:cNvPr id="8" name="Dikdörtgen 7"/>
          <p:cNvSpPr/>
          <p:nvPr/>
        </p:nvSpPr>
        <p:spPr>
          <a:xfrm>
            <a:off x="6732240" y="4005064"/>
            <a:ext cx="1008112" cy="360040"/>
          </a:xfrm>
          <a:prstGeom prst="rect">
            <a:avLst/>
          </a:prstGeom>
          <a:noFill/>
          <a:ln w="762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5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62998" y="6309320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27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RIBASIM Sonuçları </a:t>
            </a:r>
            <a:r>
              <a:rPr lang="tr-TR" sz="32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– </a:t>
            </a: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E07A036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156" y="3789040"/>
            <a:ext cx="871296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SzPct val="100000"/>
            </a:pPr>
            <a:endParaRPr lang="tr-TR" sz="2000" b="1" dirty="0" smtClean="0">
              <a:solidFill>
                <a:srgbClr val="0000FF"/>
              </a:solidFill>
            </a:endParaRP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Ortalama yıllık akışın doğru </a:t>
            </a:r>
            <a:r>
              <a:rPr lang="tr-TR" sz="2000" b="1" dirty="0" err="1" smtClean="0">
                <a:solidFill>
                  <a:srgbClr val="0000FF"/>
                </a:solidFill>
              </a:rPr>
              <a:t>simüle</a:t>
            </a:r>
            <a:r>
              <a:rPr lang="tr-TR" sz="2000" b="1" dirty="0" smtClean="0">
                <a:solidFill>
                  <a:srgbClr val="0000FF"/>
                </a:solidFill>
              </a:rPr>
              <a:t> edildiği görülmektedir.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Simülasyondan elde edilen sonuçlar </a:t>
            </a:r>
            <a:r>
              <a:rPr lang="tr-TR" sz="2000" b="1" smtClean="0">
                <a:solidFill>
                  <a:srgbClr val="0000FF"/>
                </a:solidFill>
              </a:rPr>
              <a:t>ölçüm sonuçlarından </a:t>
            </a:r>
            <a:r>
              <a:rPr lang="tr-TR" sz="2000" b="1" dirty="0" smtClean="0">
                <a:solidFill>
                  <a:srgbClr val="0000FF"/>
                </a:solidFill>
              </a:rPr>
              <a:t>daha fazla mevsimsel dinamiğe sahiptir.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Işıklı gölü çıkışına ilişkin işletme bilgilerinin eksikliği bulunmaktadır.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" y="1030262"/>
            <a:ext cx="9014005" cy="283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8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62998" y="6309320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28</a:t>
            </a:fld>
            <a:r>
              <a:rPr lang="tr-TR" dirty="0" smtClean="0"/>
              <a:t>/29</a:t>
            </a:r>
            <a:endParaRPr lang="tr-TR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387797"/>
            <a:ext cx="835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Sonuçlar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4156" y="1052736"/>
            <a:ext cx="8712967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</a:endParaRPr>
          </a:p>
          <a:p>
            <a:pPr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</a:rPr>
              <a:t>RIBASIM modeli, </a:t>
            </a:r>
            <a:r>
              <a:rPr lang="tr-TR" sz="2400" b="1" dirty="0" smtClean="0">
                <a:solidFill>
                  <a:srgbClr val="0000FF"/>
                </a:solidFill>
              </a:rPr>
              <a:t>WFD Explorer için yeterli sonuçları vermektedir.</a:t>
            </a:r>
          </a:p>
          <a:p>
            <a:pPr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</a:rPr>
              <a:t>Membada kalan nehir kollardaki sonuçlar eksik verilerin tamamlanması için diğer havzalardan kullanılan veriler nedeniyle gerçek verilerden önemli derecede farklılık göstermektedir.</a:t>
            </a:r>
          </a:p>
          <a:p>
            <a:pPr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</a:rPr>
              <a:t>Ölçülen akımlarının kalitesi ve kapsamı geliştirilebilir. Barajlar için giriş akım kayıtlarının kalitesi yeterli düzeydedir.</a:t>
            </a:r>
          </a:p>
          <a:p>
            <a:pPr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</a:rPr>
              <a:t>Rezervuar işletmesine ilişkin mansaptaki en yakın sulama alanına su arzının kabulü geçerli görünmektedir. Havzadaki Rezervuar işletimini ve depolamaları, rezervuar çıkış akımlarını koordine ederek optimize etme potansiyeli bulunmaktadır.</a:t>
            </a:r>
          </a:p>
          <a:p>
            <a:pPr algn="just">
              <a:buClr>
                <a:srgbClr val="FF0000"/>
              </a:buClr>
              <a:buSzPct val="100000"/>
            </a:pP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51520" y="1196752"/>
            <a:ext cx="871296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i="1" kern="0" spc="50" dirty="0" smtClean="0">
                <a:ln w="11430"/>
                <a:solidFill>
                  <a:srgbClr val="FF0000"/>
                </a:solidFill>
                <a:latin typeface="Arial"/>
              </a:rPr>
              <a:t>TEŞEKKÜR</a:t>
            </a:r>
            <a:r>
              <a:rPr lang="tr-TR" sz="4400" b="1" i="1" kern="0" spc="50" dirty="0" smtClean="0">
                <a:ln w="11430"/>
                <a:solidFill>
                  <a:srgbClr val="FF0000"/>
                </a:solidFill>
                <a:latin typeface="Arial"/>
                <a:cs typeface="+mn-cs"/>
              </a:rPr>
              <a:t> EDERİM…</a:t>
            </a:r>
            <a:endParaRPr lang="tr-TR" sz="4400" b="1" i="1" kern="0" spc="50" dirty="0">
              <a:ln w="11430"/>
              <a:solidFill>
                <a:srgbClr val="FF0000"/>
              </a:solidFill>
              <a:latin typeface="Arial"/>
              <a:cs typeface="+mn-cs"/>
            </a:endParaRPr>
          </a:p>
        </p:txBody>
      </p:sp>
      <p:pic>
        <p:nvPicPr>
          <p:cNvPr id="9" name="Picture 2" descr="C:\Users\rkarakoc\Documents\Alınan Dosyalarım\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34" y="2584770"/>
            <a:ext cx="6776303" cy="379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390001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Dikdörtgen"/>
          <p:cNvSpPr/>
          <p:nvPr/>
        </p:nvSpPr>
        <p:spPr>
          <a:xfrm>
            <a:off x="2464422" y="-4157"/>
            <a:ext cx="4562467" cy="101566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ORMAN VE SU İŞLERİ BAKANLIĞI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SU YÖNETİMİ GENEL MÜDÜRLÜĞÜ</a:t>
            </a:r>
            <a:endParaRPr lang="tr-TR" sz="2000" b="1" kern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pic>
        <p:nvPicPr>
          <p:cNvPr id="11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5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1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r>
              <a:rPr lang="tr-TR" dirty="0" smtClean="0"/>
              <a:t>/29</a:t>
            </a:r>
            <a:endParaRPr lang="tr-TR" dirty="0"/>
          </a:p>
        </p:txBody>
      </p:sp>
      <p:sp>
        <p:nvSpPr>
          <p:cNvPr id="5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HiDROLOJİ</a:t>
            </a: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ÇALIŞMA GRUBU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 1"/>
          <p:cNvGrpSpPr/>
          <p:nvPr/>
        </p:nvGrpSpPr>
        <p:grpSpPr>
          <a:xfrm>
            <a:off x="179512" y="1340768"/>
            <a:ext cx="2952328" cy="3672408"/>
            <a:chOff x="179512" y="1340768"/>
            <a:chExt cx="2952328" cy="3672408"/>
          </a:xfrm>
        </p:grpSpPr>
        <p:sp>
          <p:nvSpPr>
            <p:cNvPr id="34" name="Rounded Rectangle 3"/>
            <p:cNvSpPr/>
            <p:nvPr/>
          </p:nvSpPr>
          <p:spPr>
            <a:xfrm>
              <a:off x="179512" y="1340768"/>
              <a:ext cx="2952328" cy="1080120"/>
            </a:xfrm>
            <a:prstGeom prst="roundRec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/>
                <a:t>H</a:t>
              </a:r>
              <a:r>
                <a:rPr lang="tr-TR" sz="2400" dirty="0" err="1" smtClean="0"/>
                <a:t>idroloji</a:t>
              </a:r>
              <a:endParaRPr lang="en-GB" sz="2400" dirty="0" smtClean="0"/>
            </a:p>
            <a:p>
              <a:pPr algn="ctr"/>
              <a:endParaRPr lang="en-GB" sz="1100" dirty="0" smtClean="0"/>
            </a:p>
            <a:p>
              <a:pPr algn="ctr"/>
              <a:r>
                <a:rPr lang="en-GB" sz="1600" dirty="0" smtClean="0"/>
                <a:t>0D-RIBASIM</a:t>
              </a:r>
              <a:endParaRPr lang="en-GB" sz="2000" dirty="0"/>
            </a:p>
          </p:txBody>
        </p:sp>
        <p:sp>
          <p:nvSpPr>
            <p:cNvPr id="39" name="Flowchart: Magnetic Disk 6"/>
            <p:cNvSpPr/>
            <p:nvPr/>
          </p:nvSpPr>
          <p:spPr>
            <a:xfrm>
              <a:off x="683568" y="2636912"/>
              <a:ext cx="2016224" cy="2376264"/>
            </a:xfrm>
            <a:prstGeom prst="flowChartMagneticDisk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000" dirty="0" smtClean="0"/>
            </a:p>
            <a:p>
              <a:pPr algn="ctr"/>
              <a:r>
                <a:rPr lang="tr-TR" sz="2000" dirty="0" smtClean="0"/>
                <a:t>CBS</a:t>
              </a:r>
              <a:r>
                <a:rPr lang="en-GB" sz="2000" dirty="0" smtClean="0"/>
                <a:t> </a:t>
              </a:r>
              <a:r>
                <a:rPr lang="tr-TR" sz="2000" dirty="0" smtClean="0"/>
                <a:t>haritaları</a:t>
              </a:r>
              <a:endParaRPr lang="en-GB" sz="2000" dirty="0" smtClean="0"/>
            </a:p>
            <a:p>
              <a:pPr algn="ctr"/>
              <a:r>
                <a:rPr lang="tr-TR" sz="2000" dirty="0" smtClean="0"/>
                <a:t>Bağlantılar</a:t>
              </a:r>
              <a:endParaRPr lang="en-GB" sz="2000" dirty="0" smtClean="0"/>
            </a:p>
            <a:p>
              <a:pPr algn="ctr"/>
              <a:r>
                <a:rPr lang="tr-TR" sz="2000" dirty="0" smtClean="0"/>
                <a:t>Meteoroloji</a:t>
              </a:r>
            </a:p>
            <a:p>
              <a:pPr algn="ctr"/>
              <a:r>
                <a:rPr lang="tr-TR" sz="2000" dirty="0" smtClean="0"/>
                <a:t>Akış</a:t>
              </a:r>
              <a:endParaRPr lang="en-GB" sz="2000" dirty="0"/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3491880" y="1340768"/>
            <a:ext cx="5544616" cy="3121739"/>
            <a:chOff x="3491880" y="1340768"/>
            <a:chExt cx="5544616" cy="3121739"/>
          </a:xfrm>
        </p:grpSpPr>
        <p:grpSp>
          <p:nvGrpSpPr>
            <p:cNvPr id="3" name="Grup 2"/>
            <p:cNvGrpSpPr/>
            <p:nvPr/>
          </p:nvGrpSpPr>
          <p:grpSpPr>
            <a:xfrm>
              <a:off x="3491880" y="1340768"/>
              <a:ext cx="2448272" cy="3121739"/>
              <a:chOff x="3491880" y="1340768"/>
              <a:chExt cx="2448272" cy="3121739"/>
            </a:xfrm>
          </p:grpSpPr>
          <p:sp>
            <p:nvSpPr>
              <p:cNvPr id="37" name="Rounded Rectangle 4"/>
              <p:cNvSpPr/>
              <p:nvPr/>
            </p:nvSpPr>
            <p:spPr>
              <a:xfrm>
                <a:off x="3491880" y="1340768"/>
                <a:ext cx="2448272" cy="720080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3200" baseline="-25000" dirty="0" smtClean="0"/>
                  <a:t>Su Kalitesi</a:t>
                </a:r>
                <a:endParaRPr lang="en-GB" sz="3200" baseline="-25000" dirty="0" smtClean="0"/>
              </a:p>
              <a:p>
                <a:pPr algn="ctr"/>
                <a:endParaRPr lang="en-GB" sz="1400" baseline="-25000" dirty="0" smtClean="0"/>
              </a:p>
              <a:p>
                <a:pPr algn="ctr"/>
                <a:r>
                  <a:rPr lang="en-GB" sz="1400" dirty="0" smtClean="0"/>
                  <a:t>DELWAQ – </a:t>
                </a:r>
                <a:r>
                  <a:rPr lang="tr-TR" sz="1400" dirty="0" smtClean="0"/>
                  <a:t>Kararlı Akım</a:t>
                </a:r>
                <a:endParaRPr lang="en-GB" sz="1400" dirty="0"/>
              </a:p>
            </p:txBody>
          </p:sp>
          <p:sp>
            <p:nvSpPr>
              <p:cNvPr id="40" name="Flowchart: Magnetic Disk 7"/>
              <p:cNvSpPr/>
              <p:nvPr/>
            </p:nvSpPr>
            <p:spPr>
              <a:xfrm>
                <a:off x="3822917" y="2662307"/>
                <a:ext cx="1512168" cy="1800200"/>
              </a:xfrm>
              <a:prstGeom prst="flowChartMagneticDisk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1100" dirty="0" smtClean="0"/>
                  <a:t>Yükler</a:t>
                </a:r>
                <a:endParaRPr lang="en-GB" sz="1100" dirty="0" smtClean="0"/>
              </a:p>
              <a:p>
                <a:pPr algn="ctr"/>
                <a:r>
                  <a:rPr lang="tr-TR" sz="1100" dirty="0" smtClean="0"/>
                  <a:t>Kirletici Parametreleri</a:t>
                </a:r>
                <a:endParaRPr lang="en-GB" sz="1100" dirty="0" smtClean="0"/>
              </a:p>
              <a:p>
                <a:pPr algn="ctr"/>
                <a:r>
                  <a:rPr lang="tr-TR" sz="1100" dirty="0" smtClean="0"/>
                  <a:t>Süreçler</a:t>
                </a:r>
                <a:endParaRPr lang="en-GB" sz="1100" dirty="0"/>
              </a:p>
            </p:txBody>
          </p:sp>
        </p:grpSp>
        <p:grpSp>
          <p:nvGrpSpPr>
            <p:cNvPr id="9" name="Grup 8"/>
            <p:cNvGrpSpPr/>
            <p:nvPr/>
          </p:nvGrpSpPr>
          <p:grpSpPr>
            <a:xfrm>
              <a:off x="6588224" y="1340768"/>
              <a:ext cx="2448272" cy="3096344"/>
              <a:chOff x="6588224" y="1340768"/>
              <a:chExt cx="2448272" cy="3096344"/>
            </a:xfrm>
          </p:grpSpPr>
          <p:sp>
            <p:nvSpPr>
              <p:cNvPr id="38" name="Rounded Rectangle 5"/>
              <p:cNvSpPr/>
              <p:nvPr/>
            </p:nvSpPr>
            <p:spPr>
              <a:xfrm>
                <a:off x="6588224" y="1340768"/>
                <a:ext cx="2448272" cy="72008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Ekoloji</a:t>
                </a:r>
                <a:endParaRPr lang="en-GB" dirty="0" smtClean="0"/>
              </a:p>
              <a:p>
                <a:pPr algn="ctr"/>
                <a:endParaRPr lang="en-GB" sz="900" dirty="0" smtClean="0"/>
              </a:p>
              <a:p>
                <a:pPr algn="ctr"/>
                <a:r>
                  <a:rPr lang="tr-TR" sz="1400" dirty="0" smtClean="0"/>
                  <a:t>Bilgi Kuralları</a:t>
                </a:r>
                <a:endParaRPr lang="en-GB" sz="1050" dirty="0"/>
              </a:p>
            </p:txBody>
          </p:sp>
          <p:sp>
            <p:nvSpPr>
              <p:cNvPr id="41" name="Flowchart: Magnetic Disk 15"/>
              <p:cNvSpPr/>
              <p:nvPr/>
            </p:nvSpPr>
            <p:spPr>
              <a:xfrm>
                <a:off x="7092280" y="2636912"/>
                <a:ext cx="1512168" cy="1800200"/>
              </a:xfrm>
              <a:prstGeom prst="flowChartMagneticDisk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dirty="0" smtClean="0"/>
                  <a:t>Türler</a:t>
                </a:r>
                <a:endParaRPr lang="en-GB" dirty="0" smtClean="0"/>
              </a:p>
              <a:p>
                <a:pPr algn="ctr"/>
                <a:r>
                  <a:rPr lang="en-GB" dirty="0" smtClean="0"/>
                  <a:t>EQR</a:t>
                </a:r>
              </a:p>
              <a:p>
                <a:pPr algn="ctr"/>
                <a:r>
                  <a:rPr lang="en-GB" dirty="0" smtClean="0"/>
                  <a:t>EKF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31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r>
              <a:rPr lang="tr-TR" dirty="0" smtClean="0"/>
              <a:t>/29</a:t>
            </a:r>
            <a:endParaRPr lang="tr-TR" dirty="0"/>
          </a:p>
        </p:txBody>
      </p:sp>
      <p:sp>
        <p:nvSpPr>
          <p:cNvPr id="5" name="9 Dikdörtgen"/>
          <p:cNvSpPr/>
          <p:nvPr/>
        </p:nvSpPr>
        <p:spPr>
          <a:xfrm>
            <a:off x="539552" y="169476"/>
            <a:ext cx="8712968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RIBASIM Kullanım Alanları</a:t>
            </a:r>
            <a:endParaRPr lang="tr-TR" sz="2800" b="1" kern="0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6913" y="1482725"/>
            <a:ext cx="7874000" cy="4300538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SzPct val="100000"/>
            </a:pPr>
            <a:r>
              <a:rPr lang="tr-TR" sz="2400" b="1" dirty="0" smtClean="0">
                <a:solidFill>
                  <a:srgbClr val="0000FF"/>
                </a:solidFill>
              </a:rPr>
              <a:t>Su ihtiyacının ve mevcudiyetinin analizinin yapılması 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400" b="1" dirty="0">
                <a:solidFill>
                  <a:srgbClr val="0000FF"/>
                </a:solidFill>
              </a:rPr>
              <a:t>F</a:t>
            </a:r>
            <a:r>
              <a:rPr lang="tr-TR" sz="2400" b="1" dirty="0" smtClean="0">
                <a:solidFill>
                  <a:srgbClr val="0000FF"/>
                </a:solidFill>
              </a:rPr>
              <a:t>arklı su kullanım faaliyetleri (sulama, hidroelektrik santralleri, içme suyu, çevresel akışlar..) sonucunda </a:t>
            </a:r>
            <a:r>
              <a:rPr lang="tr-TR" sz="2400" b="1" dirty="0">
                <a:solidFill>
                  <a:srgbClr val="0000FF"/>
                </a:solidFill>
              </a:rPr>
              <a:t>su </a:t>
            </a:r>
            <a:r>
              <a:rPr lang="tr-TR" sz="2400" b="1" dirty="0" smtClean="0">
                <a:solidFill>
                  <a:srgbClr val="0000FF"/>
                </a:solidFill>
              </a:rPr>
              <a:t>kıtlığının su tahsisi üzerindeki niceliksel etkilerini hesaplamak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400" b="1" dirty="0" smtClean="0">
                <a:solidFill>
                  <a:srgbClr val="0000FF"/>
                </a:solidFill>
              </a:rPr>
              <a:t>Baraj  ve pompalar gibi yapıların optimum işletilmesini sağlamak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400" b="1" dirty="0" err="1" smtClean="0">
                <a:solidFill>
                  <a:srgbClr val="0000FF"/>
                </a:solidFill>
              </a:rPr>
              <a:t>Sosyo</a:t>
            </a:r>
            <a:r>
              <a:rPr lang="tr-TR" sz="2400" b="1" dirty="0" smtClean="0">
                <a:solidFill>
                  <a:srgbClr val="0000FF"/>
                </a:solidFill>
              </a:rPr>
              <a:t>-ekonomik ve iklim senaryolarının etkilerini niceliksel olarak belirlemek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400" b="1" dirty="0" smtClean="0">
                <a:solidFill>
                  <a:srgbClr val="0000FF"/>
                </a:solidFill>
              </a:rPr>
              <a:t>Planlanan yatırımlarım etkilerini niceliksel olarak belirlemek</a:t>
            </a:r>
            <a:endParaRPr lang="tr-TR" sz="2400" b="1" dirty="0">
              <a:solidFill>
                <a:srgbClr val="0000FF"/>
              </a:solidFill>
            </a:endParaRPr>
          </a:p>
          <a:p>
            <a:pPr algn="just">
              <a:buClr>
                <a:srgbClr val="FF0000"/>
              </a:buClr>
              <a:buSzPct val="100000"/>
            </a:pPr>
            <a:r>
              <a:rPr lang="tr-TR" sz="2400" b="1" dirty="0" smtClean="0">
                <a:solidFill>
                  <a:srgbClr val="0000FF"/>
                </a:solidFill>
              </a:rPr>
              <a:t>Su Kalitesinin analizi için uygun bir su bütçesi hazırlamak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35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r>
              <a:rPr lang="tr-TR" dirty="0" smtClean="0"/>
              <a:t>/29</a:t>
            </a:r>
            <a:endParaRPr lang="tr-TR" dirty="0"/>
          </a:p>
        </p:txBody>
      </p:sp>
      <p:sp>
        <p:nvSpPr>
          <p:cNvPr id="5" name="9 Dikdörtgen"/>
          <p:cNvSpPr/>
          <p:nvPr/>
        </p:nvSpPr>
        <p:spPr>
          <a:xfrm>
            <a:off x="394520" y="230453"/>
            <a:ext cx="8712968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RIBASIM modelinin Projede Kullanılma Amacı</a:t>
            </a:r>
            <a:endParaRPr lang="tr-TR" sz="2400" b="1" kern="0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6913" y="1482725"/>
            <a:ext cx="7874000" cy="4300538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tr-TR" sz="2400" b="1" dirty="0" smtClean="0">
                <a:solidFill>
                  <a:srgbClr val="0000FF"/>
                </a:solidFill>
              </a:rPr>
              <a:t>WFD Explorer modeli için hidrolojik girdinin hazırlanması:</a:t>
            </a:r>
          </a:p>
          <a:p>
            <a:pPr marL="0" indent="0">
              <a:buClr>
                <a:srgbClr val="FF0000"/>
              </a:buClr>
              <a:buSzPct val="100000"/>
              <a:buNone/>
            </a:pPr>
            <a:endParaRPr lang="tr-TR" sz="2400" b="1" dirty="0" smtClean="0">
              <a:solidFill>
                <a:srgbClr val="0000FF"/>
              </a:solidFill>
            </a:endParaRPr>
          </a:p>
          <a:p>
            <a:pPr lvl="1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WFD </a:t>
            </a:r>
            <a:r>
              <a:rPr lang="tr-TR" sz="2000" b="1" dirty="0">
                <a:solidFill>
                  <a:srgbClr val="0000FF"/>
                </a:solidFill>
              </a:rPr>
              <a:t>su kütleleri boyunca akımların belirlenmesi</a:t>
            </a:r>
          </a:p>
          <a:p>
            <a:pPr lvl="1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Kurak, Yağışlı ve Normal yılların kullanılması </a:t>
            </a:r>
          </a:p>
          <a:p>
            <a:pPr lvl="1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Mevsimsel (Çeyrek Dönemli) temelde belirlenmesi</a:t>
            </a:r>
          </a:p>
          <a:p>
            <a:pPr marL="457200" lvl="1" indent="0">
              <a:buClr>
                <a:srgbClr val="FF0000"/>
              </a:buClr>
              <a:buSzPct val="100000"/>
              <a:buNone/>
            </a:pPr>
            <a:endParaRPr lang="tr-TR" sz="2000" b="1" dirty="0" smtClean="0">
              <a:solidFill>
                <a:srgbClr val="0000FF"/>
              </a:solidFill>
            </a:endParaRPr>
          </a:p>
          <a:p>
            <a:pPr algn="just">
              <a:buClr>
                <a:srgbClr val="FF0000"/>
              </a:buClr>
              <a:buSzPct val="100000"/>
            </a:pPr>
            <a:r>
              <a:rPr lang="tr-TR" sz="2400" b="1" dirty="0" smtClean="0">
                <a:solidFill>
                  <a:srgbClr val="0000FF"/>
                </a:solidFill>
              </a:rPr>
              <a:t>WFD Explorer modelinde </a:t>
            </a:r>
            <a:r>
              <a:rPr lang="tr-TR" sz="2400" b="1" dirty="0">
                <a:solidFill>
                  <a:srgbClr val="0000FF"/>
                </a:solidFill>
              </a:rPr>
              <a:t>h</a:t>
            </a:r>
            <a:r>
              <a:rPr lang="tr-TR" sz="2400" b="1" dirty="0" smtClean="0">
                <a:solidFill>
                  <a:srgbClr val="0000FF"/>
                </a:solidFill>
              </a:rPr>
              <a:t>idrolojik girdi;</a:t>
            </a:r>
          </a:p>
          <a:p>
            <a:pPr algn="just">
              <a:buClr>
                <a:srgbClr val="FF0000"/>
              </a:buClr>
              <a:buSzPct val="100000"/>
            </a:pPr>
            <a:endParaRPr lang="tr-TR" sz="2400" b="1" dirty="0" smtClean="0">
              <a:solidFill>
                <a:srgbClr val="0000FF"/>
              </a:solidFill>
            </a:endParaRPr>
          </a:p>
          <a:p>
            <a:pPr lvl="1"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Kirletici  </a:t>
            </a:r>
            <a:r>
              <a:rPr lang="tr-TR" sz="2000" b="1" dirty="0" err="1" smtClean="0">
                <a:solidFill>
                  <a:srgbClr val="0000FF"/>
                </a:solidFill>
              </a:rPr>
              <a:t>taşınımının</a:t>
            </a:r>
            <a:r>
              <a:rPr lang="tr-TR" sz="2000" b="1" dirty="0" smtClean="0">
                <a:solidFill>
                  <a:srgbClr val="0000FF"/>
                </a:solidFill>
              </a:rPr>
              <a:t> hesaplanması</a:t>
            </a:r>
          </a:p>
          <a:p>
            <a:pPr lvl="1" algn="just">
              <a:buClr>
                <a:srgbClr val="FF0000"/>
              </a:buClr>
              <a:buSzPct val="100000"/>
            </a:pPr>
            <a:r>
              <a:rPr lang="tr-TR" sz="2000" b="1" dirty="0" smtClean="0">
                <a:solidFill>
                  <a:srgbClr val="0000FF"/>
                </a:solidFill>
              </a:rPr>
              <a:t>Doğal ve yapay akım rejimi arasındaki farkın belirlenmesi</a:t>
            </a:r>
          </a:p>
          <a:p>
            <a:pPr lvl="1" algn="just">
              <a:buClr>
                <a:srgbClr val="FF0000"/>
              </a:buClr>
              <a:buSzPct val="100000"/>
            </a:pPr>
            <a:endParaRPr lang="tr-TR" sz="2000" b="1" dirty="0" smtClean="0">
              <a:solidFill>
                <a:srgbClr val="0000FF"/>
              </a:solidFill>
            </a:endParaRPr>
          </a:p>
          <a:p>
            <a:pPr marL="0" indent="0" algn="just">
              <a:buClr>
                <a:srgbClr val="FF0000"/>
              </a:buClr>
              <a:buSzPct val="100000"/>
              <a:buNone/>
            </a:pPr>
            <a:r>
              <a:rPr lang="tr-TR" sz="2400" b="1" dirty="0" smtClean="0">
                <a:solidFill>
                  <a:srgbClr val="0000FF"/>
                </a:solidFill>
              </a:rPr>
              <a:t>amacıyla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37771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r>
              <a:rPr lang="tr-TR" dirty="0" smtClean="0"/>
              <a:t>/29</a:t>
            </a:r>
            <a:endParaRPr lang="tr-TR" dirty="0"/>
          </a:p>
        </p:txBody>
      </p:sp>
      <p:sp>
        <p:nvSpPr>
          <p:cNvPr id="5" name="9 Dikdörtgen"/>
          <p:cNvSpPr/>
          <p:nvPr/>
        </p:nvSpPr>
        <p:spPr>
          <a:xfrm>
            <a:off x="1187624" y="102836"/>
            <a:ext cx="705626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RIBASIM modelinin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diğer model uygulamalarından farkı</a:t>
            </a:r>
            <a:endParaRPr lang="tr-TR" sz="2400" b="1" kern="0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6912" y="1482725"/>
            <a:ext cx="8195567" cy="4300538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SzPct val="100000"/>
            </a:pPr>
            <a:r>
              <a:rPr lang="tr-TR" sz="2800" b="1" dirty="0" smtClean="0">
                <a:solidFill>
                  <a:srgbClr val="0000FF"/>
                </a:solidFill>
              </a:rPr>
              <a:t>Zaman Ölçeği (saatlik, aylık sonuçlar yerine Çeyrek Dönemli sonuçlar)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800" b="1" dirty="0" smtClean="0">
                <a:solidFill>
                  <a:srgbClr val="0000FF"/>
                </a:solidFill>
              </a:rPr>
              <a:t>Doğruluk (gerçek akım veya su seviyelerinin kesinliği değil Akış profilinin doğruluğu önemli)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800" b="1" dirty="0" smtClean="0">
                <a:solidFill>
                  <a:srgbClr val="0000FF"/>
                </a:solidFill>
              </a:rPr>
              <a:t>Zamansal geriye dönüş ( analizler tarihsel ve akım gözlemlerine dayalı olarak yapılabilir )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800" b="1" dirty="0" smtClean="0">
                <a:solidFill>
                  <a:srgbClr val="0000FF"/>
                </a:solidFill>
              </a:rPr>
              <a:t>Başlangıç olarak kısıtlı zaman girdileri. Hidrolojik model diğer amaçlar için ilerleyen zamanlarda geliştirilebilir.</a:t>
            </a:r>
          </a:p>
        </p:txBody>
      </p:sp>
    </p:spTree>
    <p:extLst>
      <p:ext uri="{BB962C8B-B14F-4D97-AF65-F5344CB8AC3E}">
        <p14:creationId xmlns:p14="http://schemas.microsoft.com/office/powerpoint/2010/main" val="42050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r>
              <a:rPr lang="tr-TR" dirty="0" smtClean="0"/>
              <a:t>/29</a:t>
            </a:r>
            <a:endParaRPr lang="tr-TR" dirty="0"/>
          </a:p>
        </p:txBody>
      </p:sp>
      <p:sp>
        <p:nvSpPr>
          <p:cNvPr id="5" name="9 Dikdörtgen"/>
          <p:cNvSpPr/>
          <p:nvPr/>
        </p:nvSpPr>
        <p:spPr>
          <a:xfrm>
            <a:off x="1187624" y="102836"/>
            <a:ext cx="70562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kern="0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RIBASIM</a:t>
            </a:r>
            <a:endParaRPr lang="tr-TR" sz="4400" b="1" kern="0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7" cy="4586511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SzPct val="100000"/>
            </a:pPr>
            <a:r>
              <a:rPr lang="tr-TR" sz="2300" b="1" dirty="0" smtClean="0">
                <a:solidFill>
                  <a:srgbClr val="0000FF"/>
                </a:solidFill>
              </a:rPr>
              <a:t>Su Kaynakları yönetimi için jenerik bir modelleme yazılımıdır.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300" b="1" dirty="0" smtClean="0">
                <a:solidFill>
                  <a:srgbClr val="0000FF"/>
                </a:solidFill>
              </a:rPr>
              <a:t>DELTARES tarafından dünya çapında araştırma enstitüleri, danışmanlık firmaları gibi kuruluşlar tarafından kullanılmaktadır. 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300" b="1" dirty="0" smtClean="0">
                <a:solidFill>
                  <a:srgbClr val="0000FF"/>
                </a:solidFill>
              </a:rPr>
              <a:t>Şu anda lisanslı bir yazılım olmakla beraber ücretsiz yazılıma dönüştürülmekte olup son olarak açık kaynak kodlu olması planlanmaktadır. </a:t>
            </a:r>
          </a:p>
          <a:p>
            <a:pPr algn="just">
              <a:buClr>
                <a:srgbClr val="FF0000"/>
              </a:buClr>
              <a:buSzPct val="100000"/>
            </a:pPr>
            <a:r>
              <a:rPr lang="tr-TR" sz="2300" b="1" dirty="0" smtClean="0">
                <a:solidFill>
                  <a:srgbClr val="0000FF"/>
                </a:solidFill>
              </a:rPr>
              <a:t>RIBASIM uygulaması şu şekilde gerçekleşmektedir.</a:t>
            </a:r>
          </a:p>
          <a:p>
            <a:pPr lvl="1" algn="just">
              <a:buClr>
                <a:srgbClr val="FF0000"/>
              </a:buClr>
              <a:buSzPct val="100000"/>
            </a:pPr>
            <a:r>
              <a:rPr lang="tr-TR" sz="2300" b="1" dirty="0" smtClean="0">
                <a:solidFill>
                  <a:srgbClr val="0000FF"/>
                </a:solidFill>
              </a:rPr>
              <a:t>RIBASIM Yazılımının kurulumu	</a:t>
            </a:r>
          </a:p>
          <a:p>
            <a:pPr lvl="1" algn="just">
              <a:buClr>
                <a:srgbClr val="FF0000"/>
              </a:buClr>
              <a:buSzPct val="100000"/>
            </a:pPr>
            <a:r>
              <a:rPr lang="tr-TR" sz="2300" b="1" dirty="0" smtClean="0">
                <a:solidFill>
                  <a:srgbClr val="0000FF"/>
                </a:solidFill>
              </a:rPr>
              <a:t>Nehir Havzası </a:t>
            </a:r>
            <a:r>
              <a:rPr lang="tr-TR" sz="2300" b="1" dirty="0" err="1" smtClean="0">
                <a:solidFill>
                  <a:srgbClr val="0000FF"/>
                </a:solidFill>
              </a:rPr>
              <a:t>Şematizasyonunun</a:t>
            </a:r>
            <a:r>
              <a:rPr lang="tr-TR" sz="2300" b="1" dirty="0" smtClean="0">
                <a:solidFill>
                  <a:srgbClr val="0000FF"/>
                </a:solidFill>
              </a:rPr>
              <a:t> oluşturulması</a:t>
            </a:r>
          </a:p>
          <a:p>
            <a:pPr lvl="1" algn="just">
              <a:buClr>
                <a:srgbClr val="FF0000"/>
              </a:buClr>
              <a:buSzPct val="100000"/>
            </a:pPr>
            <a:r>
              <a:rPr lang="tr-TR" sz="2300" b="1" dirty="0" err="1" smtClean="0">
                <a:solidFill>
                  <a:srgbClr val="0000FF"/>
                </a:solidFill>
              </a:rPr>
              <a:t>Şematizasyon</a:t>
            </a:r>
            <a:r>
              <a:rPr lang="tr-TR" sz="2300" b="1" dirty="0" smtClean="0">
                <a:solidFill>
                  <a:srgbClr val="0000FF"/>
                </a:solidFill>
              </a:rPr>
              <a:t> Verilerinin yazılıma girilmesi</a:t>
            </a:r>
          </a:p>
          <a:p>
            <a:pPr lvl="1" algn="just">
              <a:buClr>
                <a:srgbClr val="FF0000"/>
              </a:buClr>
              <a:buSzPct val="100000"/>
            </a:pPr>
            <a:r>
              <a:rPr lang="tr-TR" sz="2300" b="1" dirty="0" err="1" smtClean="0">
                <a:solidFill>
                  <a:srgbClr val="0000FF"/>
                </a:solidFill>
              </a:rPr>
              <a:t>Hidro</a:t>
            </a:r>
            <a:r>
              <a:rPr lang="tr-TR" sz="2300" b="1" dirty="0">
                <a:solidFill>
                  <a:srgbClr val="0000FF"/>
                </a:solidFill>
              </a:rPr>
              <a:t>-</a:t>
            </a:r>
            <a:r>
              <a:rPr lang="tr-TR" sz="2300" b="1" dirty="0" smtClean="0">
                <a:solidFill>
                  <a:srgbClr val="0000FF"/>
                </a:solidFill>
              </a:rPr>
              <a:t>meteorolojik parametreler için zaman serilerinin oluşturulması</a:t>
            </a:r>
          </a:p>
          <a:p>
            <a:pPr lvl="1" algn="just">
              <a:buClr>
                <a:srgbClr val="FF0000"/>
              </a:buClr>
              <a:buSzPct val="100000"/>
            </a:pPr>
            <a:r>
              <a:rPr lang="tr-TR" sz="2300" b="1" dirty="0" smtClean="0">
                <a:solidFill>
                  <a:srgbClr val="0000FF"/>
                </a:solidFill>
              </a:rPr>
              <a:t>Hidrolojik modelden elde edilen akım verileri veya izleme  verileri</a:t>
            </a:r>
          </a:p>
        </p:txBody>
      </p:sp>
    </p:spTree>
    <p:extLst>
      <p:ext uri="{BB962C8B-B14F-4D97-AF65-F5344CB8AC3E}">
        <p14:creationId xmlns:p14="http://schemas.microsoft.com/office/powerpoint/2010/main" val="35531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r>
              <a:rPr lang="tr-TR" dirty="0" smtClean="0"/>
              <a:t>/29</a:t>
            </a:r>
            <a:endParaRPr lang="tr-TR" dirty="0"/>
          </a:p>
        </p:txBody>
      </p:sp>
      <p:sp>
        <p:nvSpPr>
          <p:cNvPr id="5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HiDROLOJİ</a:t>
            </a: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ÇALIŞMA GRUBU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ikdörtgen 9"/>
          <p:cNvSpPr/>
          <p:nvPr/>
        </p:nvSpPr>
        <p:spPr>
          <a:xfrm>
            <a:off x="179511" y="1268760"/>
            <a:ext cx="806437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RIBASIM yazılımı</a:t>
            </a:r>
          </a:p>
          <a:p>
            <a:pPr marL="800100" lvl="1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rib_kl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682864"/>
            <a:ext cx="7624009" cy="4770472"/>
          </a:xfr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2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r>
              <a:rPr lang="tr-TR" dirty="0" smtClean="0"/>
              <a:t>/29</a:t>
            </a:r>
            <a:endParaRPr lang="tr-TR" dirty="0"/>
          </a:p>
        </p:txBody>
      </p:sp>
      <p:sp>
        <p:nvSpPr>
          <p:cNvPr id="5" name="9 Dikdörtgen"/>
          <p:cNvSpPr/>
          <p:nvPr/>
        </p:nvSpPr>
        <p:spPr>
          <a:xfrm>
            <a:off x="539552" y="169476"/>
            <a:ext cx="871296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HiDROLOJİ</a:t>
            </a:r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ÇALIŞMA GRUBU</a:t>
            </a:r>
            <a:endParaRPr lang="tr-TR" sz="32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3888" y="28692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8501122" cy="531320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D8F820-608E-4D52-BDD3-0FDE1A645BDA}"/>
</file>

<file path=customXml/itemProps2.xml><?xml version="1.0" encoding="utf-8"?>
<ds:datastoreItem xmlns:ds="http://schemas.openxmlformats.org/officeDocument/2006/customXml" ds:itemID="{EAD686F8-EF1B-4FF8-A5D5-DD1918E03EAE}"/>
</file>

<file path=customXml/itemProps3.xml><?xml version="1.0" encoding="utf-8"?>
<ds:datastoreItem xmlns:ds="http://schemas.openxmlformats.org/officeDocument/2006/customXml" ds:itemID="{B86F6A73-552E-43C3-A187-C1602C7C7453}"/>
</file>

<file path=docProps/app.xml><?xml version="1.0" encoding="utf-8"?>
<Properties xmlns="http://schemas.openxmlformats.org/officeDocument/2006/extended-properties" xmlns:vt="http://schemas.openxmlformats.org/officeDocument/2006/docPropsVTypes">
  <TotalTime>9865</TotalTime>
  <Words>1063</Words>
  <Application>Microsoft Office PowerPoint</Application>
  <PresentationFormat>Ekran Gösterisi (4:3)</PresentationFormat>
  <Paragraphs>259</Paragraphs>
  <Slides>29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Ofis Teması</vt:lpstr>
      <vt:lpstr>PowerPoint Sunusu</vt:lpstr>
      <vt:lpstr>RIBASIM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Ramazan KARAKOÇ</dc:creator>
  <cp:lastModifiedBy>İlker BOZAT</cp:lastModifiedBy>
  <cp:revision>895</cp:revision>
  <cp:lastPrinted>2013-08-12T11:49:10Z</cp:lastPrinted>
  <dcterms:created xsi:type="dcterms:W3CDTF">2013-03-12T09:38:40Z</dcterms:created>
  <dcterms:modified xsi:type="dcterms:W3CDTF">2019-01-22T09:38:10Z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