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3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7"/>
  </p:notesMasterIdLst>
  <p:sldIdLst>
    <p:sldId id="256" r:id="rId4"/>
    <p:sldId id="326" r:id="rId5"/>
    <p:sldId id="262" r:id="rId6"/>
    <p:sldId id="259" r:id="rId7"/>
    <p:sldId id="325" r:id="rId8"/>
    <p:sldId id="323" r:id="rId9"/>
    <p:sldId id="263" r:id="rId10"/>
    <p:sldId id="265" r:id="rId11"/>
    <p:sldId id="268" r:id="rId12"/>
    <p:sldId id="269" r:id="rId13"/>
    <p:sldId id="272" r:id="rId14"/>
    <p:sldId id="273" r:id="rId15"/>
    <p:sldId id="274" r:id="rId16"/>
    <p:sldId id="277" r:id="rId17"/>
    <p:sldId id="278" r:id="rId18"/>
    <p:sldId id="279" r:id="rId19"/>
    <p:sldId id="282" r:id="rId20"/>
    <p:sldId id="283" r:id="rId21"/>
    <p:sldId id="284" r:id="rId22"/>
    <p:sldId id="288" r:id="rId23"/>
    <p:sldId id="287" r:id="rId24"/>
    <p:sldId id="289" r:id="rId25"/>
    <p:sldId id="290" r:id="rId26"/>
    <p:sldId id="294" r:id="rId27"/>
    <p:sldId id="292" r:id="rId28"/>
    <p:sldId id="293" r:id="rId29"/>
    <p:sldId id="298" r:id="rId30"/>
    <p:sldId id="297" r:id="rId31"/>
    <p:sldId id="327" r:id="rId32"/>
    <p:sldId id="299" r:id="rId33"/>
    <p:sldId id="300" r:id="rId34"/>
    <p:sldId id="324" r:id="rId35"/>
    <p:sldId id="302" r:id="rId36"/>
    <p:sldId id="303" r:id="rId37"/>
    <p:sldId id="296" r:id="rId38"/>
    <p:sldId id="304" r:id="rId39"/>
    <p:sldId id="316" r:id="rId40"/>
    <p:sldId id="301" r:id="rId41"/>
    <p:sldId id="315" r:id="rId42"/>
    <p:sldId id="317" r:id="rId43"/>
    <p:sldId id="318" r:id="rId44"/>
    <p:sldId id="321" r:id="rId45"/>
    <p:sldId id="322" r:id="rId46"/>
  </p:sldIdLst>
  <p:sldSz cx="9144000" cy="5143500" type="screen16x9"/>
  <p:notesSz cx="6858000" cy="9144000"/>
  <p:defaultTextStyle>
    <a:defPPr>
      <a:defRPr lang="tr-TR"/>
    </a:defPPr>
    <a:lvl1pPr marL="0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09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017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526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034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542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052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6561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068" algn="l" defTabSz="87901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7D"/>
    <a:srgbClr val="F3DC35"/>
    <a:srgbClr val="F0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77289" autoAdjust="0"/>
  </p:normalViewPr>
  <p:slideViewPr>
    <p:cSldViewPr>
      <p:cViewPr varScale="1">
        <p:scale>
          <a:sx n="79" d="100"/>
          <a:sy n="79" d="100"/>
        </p:scale>
        <p:origin x="990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ustomXml" Target="../customXml/item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&#252;ney\Desktop\Tez\2.%20D&#246;nem%20&#199;al&#305;&#351;malar&#305;m\&#304;lk%20&#199;al&#305;&#351;malar\genel%20tablol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71057944679991"/>
          <c:y val="0.15313684747739867"/>
          <c:w val="0.62867454068241468"/>
          <c:h val="0.54381415864683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Sheet6!$D$7</c:f>
              <c:strCache>
                <c:ptCount val="1"/>
                <c:pt idx="0">
                  <c:v>Su Bedeli (m3/TL)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Sheet6!$C$8:$C$13</c:f>
              <c:strCache>
                <c:ptCount val="6"/>
                <c:pt idx="0">
                  <c:v>Ankara (ASKİ)</c:v>
                </c:pt>
                <c:pt idx="1">
                  <c:v>Antalya (ASAT)</c:v>
                </c:pt>
                <c:pt idx="2">
                  <c:v>Bursa (BUSKİ)</c:v>
                </c:pt>
                <c:pt idx="3">
                  <c:v>İstanbul (İSKİ)</c:v>
                </c:pt>
                <c:pt idx="4">
                  <c:v>İzmir (İZSU)</c:v>
                </c:pt>
                <c:pt idx="5">
                  <c:v>Kayseri (KASKİ)</c:v>
                </c:pt>
              </c:strCache>
            </c:strRef>
          </c:cat>
          <c:val>
            <c:numRef>
              <c:f>Sheet6!$D$8:$D$13</c:f>
              <c:numCache>
                <c:formatCode>General</c:formatCode>
                <c:ptCount val="6"/>
                <c:pt idx="0">
                  <c:v>2.81</c:v>
                </c:pt>
                <c:pt idx="1">
                  <c:v>2.15</c:v>
                </c:pt>
                <c:pt idx="2">
                  <c:v>2.46</c:v>
                </c:pt>
                <c:pt idx="3" formatCode="0.00">
                  <c:v>2.74</c:v>
                </c:pt>
                <c:pt idx="4">
                  <c:v>1.35</c:v>
                </c:pt>
                <c:pt idx="5">
                  <c:v>2.35</c:v>
                </c:pt>
              </c:numCache>
            </c:numRef>
          </c:val>
        </c:ser>
        <c:ser>
          <c:idx val="1"/>
          <c:order val="1"/>
          <c:tx>
            <c:strRef>
              <c:f>Sheet6!$F$7</c:f>
              <c:strCache>
                <c:ptCount val="1"/>
                <c:pt idx="0">
                  <c:v>Atıksu Bedeli (m3/TL)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rgbClr val="0000FF"/>
                        </a:solidFill>
                      </a:rPr>
                      <a:t>  %50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73105766025989E-3"/>
                  <c:y val="4.1752157222186238E-3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rgbClr val="0000FF"/>
                        </a:solidFill>
                      </a:rPr>
                      <a:t>%30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115403844017332E-3"/>
                  <c:y val="-4.175215722218701E-3"/>
                </c:manualLayout>
              </c:layout>
              <c:tx>
                <c:rich>
                  <a:bodyPr/>
                  <a:lstStyle/>
                  <a:p>
                    <a:r>
                      <a:rPr lang="tr-TR" smtClean="0">
                        <a:solidFill>
                          <a:srgbClr val="0000FF"/>
                        </a:solidFill>
                      </a:rPr>
                      <a:t>%15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2673105766025486E-3"/>
                  <c:y val="4.1752157222186238E-3"/>
                </c:manualLayout>
              </c:layout>
              <c:tx>
                <c:rich>
                  <a:bodyPr/>
                  <a:lstStyle/>
                  <a:p>
                    <a:r>
                      <a:rPr lang="tr-TR" smtClean="0">
                        <a:solidFill>
                          <a:srgbClr val="0000FF"/>
                        </a:solidFill>
                      </a:rPr>
                      <a:t>%50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778850961004332E-2"/>
                  <c:y val="2.9226510055530446E-2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rgbClr val="0000FF"/>
                        </a:solidFill>
                      </a:rPr>
                      <a:t>%150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023080768803466E-2"/>
                  <c:y val="-3.685455240330379E-7"/>
                </c:manualLayout>
              </c:layout>
              <c:tx>
                <c:rich>
                  <a:bodyPr/>
                  <a:lstStyle/>
                  <a:p>
                    <a:r>
                      <a:rPr lang="tr-TR" dirty="0" smtClean="0">
                        <a:solidFill>
                          <a:srgbClr val="0000FF"/>
                        </a:solidFill>
                      </a:rPr>
                      <a:t>%33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Sheet6!$C$8:$C$13</c:f>
              <c:strCache>
                <c:ptCount val="6"/>
                <c:pt idx="0">
                  <c:v>Ankara (ASKİ)</c:v>
                </c:pt>
                <c:pt idx="1">
                  <c:v>Antalya (ASAT)</c:v>
                </c:pt>
                <c:pt idx="2">
                  <c:v>Bursa (BUSKİ)</c:v>
                </c:pt>
                <c:pt idx="3">
                  <c:v>İstanbul (İSKİ)</c:v>
                </c:pt>
                <c:pt idx="4">
                  <c:v>İzmir (İZSU)</c:v>
                </c:pt>
                <c:pt idx="5">
                  <c:v>Kayseri (KASKİ)</c:v>
                </c:pt>
              </c:strCache>
            </c:strRef>
          </c:cat>
          <c:val>
            <c:numRef>
              <c:f>Sheet6!$F$8:$F$13</c:f>
              <c:numCache>
                <c:formatCode>0.00</c:formatCode>
                <c:ptCount val="6"/>
                <c:pt idx="0">
                  <c:v>1.405</c:v>
                </c:pt>
                <c:pt idx="1">
                  <c:v>0.64499999999999991</c:v>
                </c:pt>
                <c:pt idx="2">
                  <c:v>0.36899999999999999</c:v>
                </c:pt>
                <c:pt idx="3">
                  <c:v>1.37</c:v>
                </c:pt>
                <c:pt idx="4">
                  <c:v>2.0790000000000002</c:v>
                </c:pt>
                <c:pt idx="5">
                  <c:v>0.77550000000000008</c:v>
                </c:pt>
              </c:numCache>
            </c:numRef>
          </c:val>
        </c:ser>
        <c:ser>
          <c:idx val="2"/>
          <c:order val="2"/>
          <c:tx>
            <c:strRef>
              <c:f>Sheet6!$G$7</c:f>
              <c:strCache>
                <c:ptCount val="1"/>
                <c:pt idx="0">
                  <c:v>KDV (%8)</c:v>
                </c:pt>
              </c:strCache>
            </c:strRef>
          </c:tx>
          <c:invertIfNegative val="0"/>
          <c:val>
            <c:numRef>
              <c:f>Sheet6!$H$8:$H$13</c:f>
              <c:numCache>
                <c:formatCode>0.00</c:formatCode>
                <c:ptCount val="6"/>
                <c:pt idx="0">
                  <c:v>0.3372</c:v>
                </c:pt>
                <c:pt idx="1">
                  <c:v>0.22359999999999999</c:v>
                </c:pt>
                <c:pt idx="2">
                  <c:v>0.22631999999999999</c:v>
                </c:pt>
                <c:pt idx="3">
                  <c:v>0.32880000000000004</c:v>
                </c:pt>
                <c:pt idx="4">
                  <c:v>0.27432000000000001</c:v>
                </c:pt>
                <c:pt idx="5">
                  <c:v>0.25004000000000004</c:v>
                </c:pt>
              </c:numCache>
            </c:numRef>
          </c:val>
        </c:ser>
        <c:ser>
          <c:idx val="3"/>
          <c:order val="3"/>
          <c:tx>
            <c:strRef>
              <c:f>Sheet6!$I$7</c:f>
              <c:strCache>
                <c:ptCount val="1"/>
                <c:pt idx="0">
                  <c:v>ÇTV  (m3/TL)</c:v>
                </c:pt>
              </c:strCache>
            </c:strRef>
          </c:tx>
          <c:invertIfNegative val="0"/>
          <c:val>
            <c:numRef>
              <c:f>Sheet6!$I$8:$I$13</c:f>
              <c:numCache>
                <c:formatCode>General</c:formatCode>
                <c:ptCount val="6"/>
                <c:pt idx="0">
                  <c:v>0.24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65846448"/>
        <c:axId val="165847008"/>
        <c:axId val="0"/>
      </c:bar3DChart>
      <c:catAx>
        <c:axId val="16584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5847008"/>
        <c:crosses val="autoZero"/>
        <c:auto val="1"/>
        <c:lblAlgn val="ctr"/>
        <c:lblOffset val="100"/>
        <c:noMultiLvlLbl val="0"/>
      </c:catAx>
      <c:valAx>
        <c:axId val="165847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5846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01224711068213"/>
          <c:y val="0.32283464566929132"/>
          <c:w val="0.27098775288931781"/>
          <c:h val="0.45771936566966681"/>
        </c:manualLayout>
      </c:layout>
      <c:overlay val="0"/>
    </c:legend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40E1-8BD5-489B-B0F8-745F687B726D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4AC6-E007-40EF-A066-A7D8554EA4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79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9509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9017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8526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8034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542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052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6561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068" algn="l" defTabSz="879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09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04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33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33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433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89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493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890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487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3023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302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1476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333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723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8218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34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C4AC6-E007-40EF-A066-A7D8554EA4AF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57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264147-AD68-4798-B22A-8090534D120E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3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2" y="205983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91242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85B6-719B-49AF-8C15-B112099F8A9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94BA-3DDE-4AFE-B41B-561DB87B90B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8630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5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75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1975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6370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3076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5160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CA34-3628-426E-B6E6-3DF3A5AB855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6E87-49FE-4050-8AD2-3D72765D6BE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0734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223C-B52A-4EBE-9E74-7FF406A2E1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C1F7-75F4-4EAB-8C6D-EF1EC363ACE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1790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9" indent="0">
              <a:buNone/>
              <a:defRPr sz="1900" b="1"/>
            </a:lvl2pPr>
            <a:lvl3pPr marL="879017" indent="0">
              <a:buNone/>
              <a:defRPr sz="1700" b="1"/>
            </a:lvl3pPr>
            <a:lvl4pPr marL="1318526" indent="0">
              <a:buNone/>
              <a:defRPr sz="1500" b="1"/>
            </a:lvl4pPr>
            <a:lvl5pPr marL="1758034" indent="0">
              <a:buNone/>
              <a:defRPr sz="1500" b="1"/>
            </a:lvl5pPr>
            <a:lvl6pPr marL="2197542" indent="0">
              <a:buNone/>
              <a:defRPr sz="1500" b="1"/>
            </a:lvl6pPr>
            <a:lvl7pPr marL="2637052" indent="0">
              <a:buNone/>
              <a:defRPr sz="1500" b="1"/>
            </a:lvl7pPr>
            <a:lvl8pPr marL="3076561" indent="0">
              <a:buNone/>
              <a:defRPr sz="1500" b="1"/>
            </a:lvl8pPr>
            <a:lvl9pPr marL="3516068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9" indent="0">
              <a:buNone/>
              <a:defRPr sz="1900" b="1"/>
            </a:lvl2pPr>
            <a:lvl3pPr marL="879017" indent="0">
              <a:buNone/>
              <a:defRPr sz="1700" b="1"/>
            </a:lvl3pPr>
            <a:lvl4pPr marL="1318526" indent="0">
              <a:buNone/>
              <a:defRPr sz="1500" b="1"/>
            </a:lvl4pPr>
            <a:lvl5pPr marL="1758034" indent="0">
              <a:buNone/>
              <a:defRPr sz="1500" b="1"/>
            </a:lvl5pPr>
            <a:lvl6pPr marL="2197542" indent="0">
              <a:buNone/>
              <a:defRPr sz="1500" b="1"/>
            </a:lvl6pPr>
            <a:lvl7pPr marL="2637052" indent="0">
              <a:buNone/>
              <a:defRPr sz="1500" b="1"/>
            </a:lvl7pPr>
            <a:lvl8pPr marL="3076561" indent="0">
              <a:buNone/>
              <a:defRPr sz="1500" b="1"/>
            </a:lvl8pPr>
            <a:lvl9pPr marL="3516068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F1BD-0702-4640-9C06-2D984EC41D3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6AA5-43B8-4F14-BBAA-8D022AA704D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0755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98A2-2329-476B-8A13-697F1401A10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E517-C2BC-4C64-B345-EE41016313D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6066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6FA5-5875-48C2-9107-A0A2A442527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F07C-495E-4811-A3E2-F059A31EA8B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595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0" cy="43898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39509" indent="0">
              <a:buNone/>
              <a:defRPr sz="1100"/>
            </a:lvl2pPr>
            <a:lvl3pPr marL="879017" indent="0">
              <a:buNone/>
              <a:defRPr sz="900"/>
            </a:lvl3pPr>
            <a:lvl4pPr marL="1318526" indent="0">
              <a:buNone/>
              <a:defRPr sz="900"/>
            </a:lvl4pPr>
            <a:lvl5pPr marL="1758034" indent="0">
              <a:buNone/>
              <a:defRPr sz="900"/>
            </a:lvl5pPr>
            <a:lvl6pPr marL="2197542" indent="0">
              <a:buNone/>
              <a:defRPr sz="900"/>
            </a:lvl6pPr>
            <a:lvl7pPr marL="2637052" indent="0">
              <a:buNone/>
              <a:defRPr sz="900"/>
            </a:lvl7pPr>
            <a:lvl8pPr marL="3076561" indent="0">
              <a:buNone/>
              <a:defRPr sz="900"/>
            </a:lvl8pPr>
            <a:lvl9pPr marL="3516068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D1F0-320E-4DE8-8845-20D5938E83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5072-E95B-480A-AEE5-5616EAADA18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657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9509" indent="0">
              <a:buNone/>
              <a:defRPr sz="2600"/>
            </a:lvl2pPr>
            <a:lvl3pPr marL="879017" indent="0">
              <a:buNone/>
              <a:defRPr sz="2300"/>
            </a:lvl3pPr>
            <a:lvl4pPr marL="1318526" indent="0">
              <a:buNone/>
              <a:defRPr sz="1900"/>
            </a:lvl4pPr>
            <a:lvl5pPr marL="1758034" indent="0">
              <a:buNone/>
              <a:defRPr sz="1900"/>
            </a:lvl5pPr>
            <a:lvl6pPr marL="2197542" indent="0">
              <a:buNone/>
              <a:defRPr sz="1900"/>
            </a:lvl6pPr>
            <a:lvl7pPr marL="2637052" indent="0">
              <a:buNone/>
              <a:defRPr sz="1900"/>
            </a:lvl7pPr>
            <a:lvl8pPr marL="3076561" indent="0">
              <a:buNone/>
              <a:defRPr sz="1900"/>
            </a:lvl8pPr>
            <a:lvl9pPr marL="3516068" indent="0">
              <a:buNone/>
              <a:defRPr sz="19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39509" indent="0">
              <a:buNone/>
              <a:defRPr sz="1100"/>
            </a:lvl2pPr>
            <a:lvl3pPr marL="879017" indent="0">
              <a:buNone/>
              <a:defRPr sz="900"/>
            </a:lvl3pPr>
            <a:lvl4pPr marL="1318526" indent="0">
              <a:buNone/>
              <a:defRPr sz="900"/>
            </a:lvl4pPr>
            <a:lvl5pPr marL="1758034" indent="0">
              <a:buNone/>
              <a:defRPr sz="900"/>
            </a:lvl5pPr>
            <a:lvl6pPr marL="2197542" indent="0">
              <a:buNone/>
              <a:defRPr sz="900"/>
            </a:lvl6pPr>
            <a:lvl7pPr marL="2637052" indent="0">
              <a:buNone/>
              <a:defRPr sz="900"/>
            </a:lvl7pPr>
            <a:lvl8pPr marL="3076561" indent="0">
              <a:buNone/>
              <a:defRPr sz="900"/>
            </a:lvl8pPr>
            <a:lvl9pPr marL="3516068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F21F-E773-4064-8FB5-8B1117F6CD6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BBB9-1DD3-407C-A24F-98E3DF41FB3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936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7324-1939-48CD-B9E7-6E90101D365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2C29-41CD-4048-AEF6-CF8935E2AE5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9149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2" y="205983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00C1-545F-41A6-A3CD-CF7DD5603A8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1D91-B7DF-40A8-805A-35C3D1F66B0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9351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3631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43197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85B6-719B-49AF-8C15-B112099F8A9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94BA-3DDE-4AFE-B41B-561DB87B90B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0611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5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75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1975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6370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3076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5160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CA34-3628-426E-B6E6-3DF3A5AB855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6E87-49FE-4050-8AD2-3D72765D6BE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6127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223C-B52A-4EBE-9E74-7FF406A2E17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C1F7-75F4-4EAB-8C6D-EF1EC363ACEE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6043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9" indent="0">
              <a:buNone/>
              <a:defRPr sz="1900" b="1"/>
            </a:lvl2pPr>
            <a:lvl3pPr marL="879017" indent="0">
              <a:buNone/>
              <a:defRPr sz="1700" b="1"/>
            </a:lvl3pPr>
            <a:lvl4pPr marL="1318526" indent="0">
              <a:buNone/>
              <a:defRPr sz="1500" b="1"/>
            </a:lvl4pPr>
            <a:lvl5pPr marL="1758034" indent="0">
              <a:buNone/>
              <a:defRPr sz="1500" b="1"/>
            </a:lvl5pPr>
            <a:lvl6pPr marL="2197542" indent="0">
              <a:buNone/>
              <a:defRPr sz="1500" b="1"/>
            </a:lvl6pPr>
            <a:lvl7pPr marL="2637052" indent="0">
              <a:buNone/>
              <a:defRPr sz="1500" b="1"/>
            </a:lvl7pPr>
            <a:lvl8pPr marL="3076561" indent="0">
              <a:buNone/>
              <a:defRPr sz="1500" b="1"/>
            </a:lvl8pPr>
            <a:lvl9pPr marL="3516068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9" indent="0">
              <a:buNone/>
              <a:defRPr sz="1900" b="1"/>
            </a:lvl2pPr>
            <a:lvl3pPr marL="879017" indent="0">
              <a:buNone/>
              <a:defRPr sz="1700" b="1"/>
            </a:lvl3pPr>
            <a:lvl4pPr marL="1318526" indent="0">
              <a:buNone/>
              <a:defRPr sz="1500" b="1"/>
            </a:lvl4pPr>
            <a:lvl5pPr marL="1758034" indent="0">
              <a:buNone/>
              <a:defRPr sz="1500" b="1"/>
            </a:lvl5pPr>
            <a:lvl6pPr marL="2197542" indent="0">
              <a:buNone/>
              <a:defRPr sz="1500" b="1"/>
            </a:lvl6pPr>
            <a:lvl7pPr marL="2637052" indent="0">
              <a:buNone/>
              <a:defRPr sz="1500" b="1"/>
            </a:lvl7pPr>
            <a:lvl8pPr marL="3076561" indent="0">
              <a:buNone/>
              <a:defRPr sz="1500" b="1"/>
            </a:lvl8pPr>
            <a:lvl9pPr marL="3516068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F1BD-0702-4640-9C06-2D984EC41D3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6AA5-43B8-4F14-BBAA-8D022AA704D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960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98A2-2329-476B-8A13-697F1401A10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E517-C2BC-4C64-B345-EE41016313D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333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5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7580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1975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6370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30765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5160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6FA5-5875-48C2-9107-A0A2A442527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F07C-495E-4811-A3E2-F059A31EA8B8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2181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0" cy="43898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39509" indent="0">
              <a:buNone/>
              <a:defRPr sz="1100"/>
            </a:lvl2pPr>
            <a:lvl3pPr marL="879017" indent="0">
              <a:buNone/>
              <a:defRPr sz="900"/>
            </a:lvl3pPr>
            <a:lvl4pPr marL="1318526" indent="0">
              <a:buNone/>
              <a:defRPr sz="900"/>
            </a:lvl4pPr>
            <a:lvl5pPr marL="1758034" indent="0">
              <a:buNone/>
              <a:defRPr sz="900"/>
            </a:lvl5pPr>
            <a:lvl6pPr marL="2197542" indent="0">
              <a:buNone/>
              <a:defRPr sz="900"/>
            </a:lvl6pPr>
            <a:lvl7pPr marL="2637052" indent="0">
              <a:buNone/>
              <a:defRPr sz="900"/>
            </a:lvl7pPr>
            <a:lvl8pPr marL="3076561" indent="0">
              <a:buNone/>
              <a:defRPr sz="900"/>
            </a:lvl8pPr>
            <a:lvl9pPr marL="3516068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D1F0-320E-4DE8-8845-20D5938E83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5072-E95B-480A-AEE5-5616EAADA18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7207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9509" indent="0">
              <a:buNone/>
              <a:defRPr sz="2600"/>
            </a:lvl2pPr>
            <a:lvl3pPr marL="879017" indent="0">
              <a:buNone/>
              <a:defRPr sz="2300"/>
            </a:lvl3pPr>
            <a:lvl4pPr marL="1318526" indent="0">
              <a:buNone/>
              <a:defRPr sz="1900"/>
            </a:lvl4pPr>
            <a:lvl5pPr marL="1758034" indent="0">
              <a:buNone/>
              <a:defRPr sz="1900"/>
            </a:lvl5pPr>
            <a:lvl6pPr marL="2197542" indent="0">
              <a:buNone/>
              <a:defRPr sz="1900"/>
            </a:lvl6pPr>
            <a:lvl7pPr marL="2637052" indent="0">
              <a:buNone/>
              <a:defRPr sz="1900"/>
            </a:lvl7pPr>
            <a:lvl8pPr marL="3076561" indent="0">
              <a:buNone/>
              <a:defRPr sz="1900"/>
            </a:lvl8pPr>
            <a:lvl9pPr marL="3516068" indent="0">
              <a:buNone/>
              <a:defRPr sz="1900"/>
            </a:lvl9pPr>
          </a:lstStyle>
          <a:p>
            <a:pPr lvl="0"/>
            <a:r>
              <a:rPr lang="tr-TR" noProof="0" dirty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39509" indent="0">
              <a:buNone/>
              <a:defRPr sz="1100"/>
            </a:lvl2pPr>
            <a:lvl3pPr marL="879017" indent="0">
              <a:buNone/>
              <a:defRPr sz="900"/>
            </a:lvl3pPr>
            <a:lvl4pPr marL="1318526" indent="0">
              <a:buNone/>
              <a:defRPr sz="900"/>
            </a:lvl4pPr>
            <a:lvl5pPr marL="1758034" indent="0">
              <a:buNone/>
              <a:defRPr sz="900"/>
            </a:lvl5pPr>
            <a:lvl6pPr marL="2197542" indent="0">
              <a:buNone/>
              <a:defRPr sz="900"/>
            </a:lvl6pPr>
            <a:lvl7pPr marL="2637052" indent="0">
              <a:buNone/>
              <a:defRPr sz="900"/>
            </a:lvl7pPr>
            <a:lvl8pPr marL="3076561" indent="0">
              <a:buNone/>
              <a:defRPr sz="900"/>
            </a:lvl8pPr>
            <a:lvl9pPr marL="3516068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F21F-E773-4064-8FB5-8B1117F6CD6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BBB9-1DD3-407C-A24F-98E3DF41FB3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586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7324-1939-48CD-B9E7-6E90101D365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2C29-41CD-4048-AEF6-CF8935E2AE5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11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2" y="205983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00C1-545F-41A6-A3CD-CF7DD5603A8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1D91-B7DF-40A8-805A-35C3D1F66B0F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4738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3670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1" y="1200152"/>
            <a:ext cx="4038600" cy="339447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151336"/>
            <a:ext cx="4040188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9" indent="0">
              <a:buNone/>
              <a:defRPr sz="1900" b="1"/>
            </a:lvl2pPr>
            <a:lvl3pPr marL="879017" indent="0">
              <a:buNone/>
              <a:defRPr sz="1700" b="1"/>
            </a:lvl3pPr>
            <a:lvl4pPr marL="1318526" indent="0">
              <a:buNone/>
              <a:defRPr sz="1500" b="1"/>
            </a:lvl4pPr>
            <a:lvl5pPr marL="1758034" indent="0">
              <a:buNone/>
              <a:defRPr sz="1500" b="1"/>
            </a:lvl5pPr>
            <a:lvl6pPr marL="2197542" indent="0">
              <a:buNone/>
              <a:defRPr sz="1500" b="1"/>
            </a:lvl6pPr>
            <a:lvl7pPr marL="2637052" indent="0">
              <a:buNone/>
              <a:defRPr sz="1500" b="1"/>
            </a:lvl7pPr>
            <a:lvl8pPr marL="3076561" indent="0">
              <a:buNone/>
              <a:defRPr sz="1500" b="1"/>
            </a:lvl8pPr>
            <a:lvl9pPr marL="3516068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151336"/>
            <a:ext cx="4041775" cy="4798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09" indent="0">
              <a:buNone/>
              <a:defRPr sz="1900" b="1"/>
            </a:lvl2pPr>
            <a:lvl3pPr marL="879017" indent="0">
              <a:buNone/>
              <a:defRPr sz="1700" b="1"/>
            </a:lvl3pPr>
            <a:lvl4pPr marL="1318526" indent="0">
              <a:buNone/>
              <a:defRPr sz="1500" b="1"/>
            </a:lvl4pPr>
            <a:lvl5pPr marL="1758034" indent="0">
              <a:buNone/>
              <a:defRPr sz="1500" b="1"/>
            </a:lvl5pPr>
            <a:lvl6pPr marL="2197542" indent="0">
              <a:buNone/>
              <a:defRPr sz="1500" b="1"/>
            </a:lvl6pPr>
            <a:lvl7pPr marL="2637052" indent="0">
              <a:buNone/>
              <a:defRPr sz="1500" b="1"/>
            </a:lvl7pPr>
            <a:lvl8pPr marL="3076561" indent="0">
              <a:buNone/>
              <a:defRPr sz="1500" b="1"/>
            </a:lvl8pPr>
            <a:lvl9pPr marL="3516068" indent="0">
              <a:buNone/>
              <a:defRPr sz="15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1631157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0" cy="438983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39509" indent="0">
              <a:buNone/>
              <a:defRPr sz="1100"/>
            </a:lvl2pPr>
            <a:lvl3pPr marL="879017" indent="0">
              <a:buNone/>
              <a:defRPr sz="900"/>
            </a:lvl3pPr>
            <a:lvl4pPr marL="1318526" indent="0">
              <a:buNone/>
              <a:defRPr sz="900"/>
            </a:lvl4pPr>
            <a:lvl5pPr marL="1758034" indent="0">
              <a:buNone/>
              <a:defRPr sz="900"/>
            </a:lvl5pPr>
            <a:lvl6pPr marL="2197542" indent="0">
              <a:buNone/>
              <a:defRPr sz="900"/>
            </a:lvl6pPr>
            <a:lvl7pPr marL="2637052" indent="0">
              <a:buNone/>
              <a:defRPr sz="900"/>
            </a:lvl7pPr>
            <a:lvl8pPr marL="3076561" indent="0">
              <a:buNone/>
              <a:defRPr sz="900"/>
            </a:lvl8pPr>
            <a:lvl9pPr marL="3516068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509" indent="0">
              <a:buNone/>
              <a:defRPr sz="2600"/>
            </a:lvl2pPr>
            <a:lvl3pPr marL="879017" indent="0">
              <a:buNone/>
              <a:defRPr sz="2300"/>
            </a:lvl3pPr>
            <a:lvl4pPr marL="1318526" indent="0">
              <a:buNone/>
              <a:defRPr sz="1900"/>
            </a:lvl4pPr>
            <a:lvl5pPr marL="1758034" indent="0">
              <a:buNone/>
              <a:defRPr sz="1900"/>
            </a:lvl5pPr>
            <a:lvl6pPr marL="2197542" indent="0">
              <a:buNone/>
              <a:defRPr sz="1900"/>
            </a:lvl6pPr>
            <a:lvl7pPr marL="2637052" indent="0">
              <a:buNone/>
              <a:defRPr sz="1900"/>
            </a:lvl7pPr>
            <a:lvl8pPr marL="3076561" indent="0">
              <a:buNone/>
              <a:defRPr sz="1900"/>
            </a:lvl8pPr>
            <a:lvl9pPr marL="3516068" indent="0">
              <a:buNone/>
              <a:defRPr sz="19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9" y="402550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39509" indent="0">
              <a:buNone/>
              <a:defRPr sz="1100"/>
            </a:lvl2pPr>
            <a:lvl3pPr marL="879017" indent="0">
              <a:buNone/>
              <a:defRPr sz="900"/>
            </a:lvl3pPr>
            <a:lvl4pPr marL="1318526" indent="0">
              <a:buNone/>
              <a:defRPr sz="900"/>
            </a:lvl4pPr>
            <a:lvl5pPr marL="1758034" indent="0">
              <a:buNone/>
              <a:defRPr sz="900"/>
            </a:lvl5pPr>
            <a:lvl6pPr marL="2197542" indent="0">
              <a:buNone/>
              <a:defRPr sz="900"/>
            </a:lvl6pPr>
            <a:lvl7pPr marL="2637052" indent="0">
              <a:buNone/>
              <a:defRPr sz="900"/>
            </a:lvl7pPr>
            <a:lvl8pPr marL="3076561" indent="0">
              <a:buNone/>
              <a:defRPr sz="900"/>
            </a:lvl8pPr>
            <a:lvl9pPr marL="3516068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2" y="205977"/>
            <a:ext cx="8229601" cy="857250"/>
          </a:xfrm>
          <a:prstGeom prst="rect">
            <a:avLst/>
          </a:prstGeom>
        </p:spPr>
        <p:txBody>
          <a:bodyPr vert="horz" lIns="87903" tIns="43951" rIns="87903" bIns="43951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2" y="1200152"/>
            <a:ext cx="8229601" cy="3394473"/>
          </a:xfrm>
          <a:prstGeom prst="rect">
            <a:avLst/>
          </a:prstGeom>
        </p:spPr>
        <p:txBody>
          <a:bodyPr vert="horz" lIns="87903" tIns="43951" rIns="87903" bIns="43951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3" y="4767264"/>
            <a:ext cx="2133601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3" y="4767264"/>
            <a:ext cx="2133601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879017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631" indent="-329631" algn="l" defTabSz="87901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01" indent="-274692" algn="l" defTabSz="87901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772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280" indent="-219755" algn="l" defTabSz="87901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89" indent="-219755" algn="l" defTabSz="87901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297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806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314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822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9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17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26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34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42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52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61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68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2" y="205977"/>
            <a:ext cx="822960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2" y="1200152"/>
            <a:ext cx="8229601" cy="33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3" y="4767264"/>
            <a:ext cx="2133601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E692F-3698-4D07-A72C-416C9A9EE6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3" y="4767264"/>
            <a:ext cx="2133601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B5E11-156F-404B-923D-1B9B7533192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7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3950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7901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1852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58034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9631" indent="-3296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01" indent="-274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772" indent="-219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280" indent="-219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89" indent="-219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297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806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314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822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9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17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26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34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42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52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61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68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2" y="205977"/>
            <a:ext cx="822960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2" y="1200152"/>
            <a:ext cx="8229601" cy="33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3" y="4767264"/>
            <a:ext cx="2133601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E692F-3698-4D07-A72C-416C9A9EE65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3" y="4767264"/>
            <a:ext cx="2133601" cy="273844"/>
          </a:xfrm>
          <a:prstGeom prst="rect">
            <a:avLst/>
          </a:prstGeom>
        </p:spPr>
        <p:txBody>
          <a:bodyPr vert="horz" lIns="87903" tIns="43951" rIns="87903" bIns="4395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B5E11-156F-404B-923D-1B9B7533192B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39509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7901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18526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58034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9631" indent="-3296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201" indent="-274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772" indent="-219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280" indent="-219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89" indent="-2197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297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806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314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822" indent="-219755" algn="l" defTabSz="87901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9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17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26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34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42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52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61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68" algn="l" defTabSz="879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38201" y="1084530"/>
            <a:ext cx="6934200" cy="2057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ENTEGRE SU YÖNETİMİNDE </a:t>
            </a:r>
            <a:b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YASAL - KURUMSAL YAPI VE İŞLEYİŞ </a:t>
            </a:r>
            <a:b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ÜLKE ÖRNEKLERİ VE TÜRKİYE’YE ÖNERİLER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261766" y="1"/>
            <a:ext cx="6624737" cy="611981"/>
          </a:xfrm>
          <a:prstGeom prst="rect">
            <a:avLst/>
          </a:prstGeom>
          <a:noFill/>
        </p:spPr>
        <p:txBody>
          <a:bodyPr lIns="87903" tIns="43951" rIns="87903" bIns="43951">
            <a:spAutoFit/>
          </a:bodyPr>
          <a:lstStyle/>
          <a:p>
            <a:pPr algn="ctr">
              <a:defRPr/>
            </a:pPr>
            <a:r>
              <a:rPr lang="tr-TR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T.C.</a:t>
            </a:r>
          </a:p>
          <a:p>
            <a:pPr algn="ctr">
              <a:defRPr/>
            </a:pPr>
            <a:r>
              <a:rPr lang="tr-TR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ORMAN VE SU İŞLERİ BAKANLIĞI</a:t>
            </a:r>
          </a:p>
        </p:txBody>
      </p:sp>
      <p:sp>
        <p:nvSpPr>
          <p:cNvPr id="6" name="9 Dikdörtgen"/>
          <p:cNvSpPr/>
          <p:nvPr/>
        </p:nvSpPr>
        <p:spPr>
          <a:xfrm>
            <a:off x="2973739" y="683257"/>
            <a:ext cx="3200786" cy="319593"/>
          </a:xfrm>
          <a:prstGeom prst="rect">
            <a:avLst/>
          </a:prstGeom>
          <a:noFill/>
          <a:effectLst/>
        </p:spPr>
        <p:txBody>
          <a:bodyPr wrap="none" lIns="87903" tIns="43951" rIns="87903" bIns="43951">
            <a:spAutoFit/>
          </a:bodyPr>
          <a:lstStyle/>
          <a:p>
            <a:pPr algn="ctr">
              <a:defRPr/>
            </a:pPr>
            <a:r>
              <a:rPr lang="tr-TR" sz="15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SU YÖNETİMİ GENEL </a:t>
            </a:r>
            <a:r>
              <a:rPr lang="tr-TR" sz="12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MÜDÜRLÜĞÜ</a:t>
            </a:r>
            <a:endParaRPr lang="tr-TR" sz="15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 charset="0"/>
            </a:endParaRPr>
          </a:p>
        </p:txBody>
      </p:sp>
      <p:sp>
        <p:nvSpPr>
          <p:cNvPr id="7" name="9 Dikdörtgen"/>
          <p:cNvSpPr/>
          <p:nvPr/>
        </p:nvSpPr>
        <p:spPr>
          <a:xfrm>
            <a:off x="3435407" y="3489854"/>
            <a:ext cx="2277457" cy="1550699"/>
          </a:xfrm>
          <a:prstGeom prst="rect">
            <a:avLst/>
          </a:prstGeom>
          <a:noFill/>
          <a:effectLst/>
        </p:spPr>
        <p:txBody>
          <a:bodyPr wrap="none" lIns="87903" tIns="43951" rIns="87903" bIns="43951">
            <a:spAutoFit/>
          </a:bodyPr>
          <a:lstStyle/>
          <a:p>
            <a:pPr algn="ctr">
              <a:defRPr/>
            </a:pPr>
            <a:r>
              <a:rPr lang="tr-TR" sz="19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Güney CAN</a:t>
            </a:r>
          </a:p>
          <a:p>
            <a:pPr algn="ctr">
              <a:defRPr/>
            </a:pPr>
            <a:r>
              <a:rPr lang="tr-TR" sz="19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Uzman Yardımcısı</a:t>
            </a:r>
          </a:p>
          <a:p>
            <a:pPr algn="ctr">
              <a:defRPr/>
            </a:pPr>
            <a:endParaRPr lang="tr-TR" sz="19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 charset="0"/>
            </a:endParaRPr>
          </a:p>
          <a:p>
            <a:pPr algn="ctr">
              <a:defRPr/>
            </a:pPr>
            <a:endParaRPr lang="tr-TR" sz="1900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/>
              <a:cs typeface="Arial" charset="0"/>
            </a:endParaRPr>
          </a:p>
          <a:p>
            <a:pPr algn="ctr">
              <a:defRPr/>
            </a:pPr>
            <a:r>
              <a:rPr lang="tr-TR" sz="19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 charset="0"/>
              </a:rPr>
              <a:t>Ocak 2015</a:t>
            </a:r>
          </a:p>
        </p:txBody>
      </p:sp>
    </p:spTree>
    <p:extLst>
      <p:ext uri="{BB962C8B-B14F-4D97-AF65-F5344CB8AC3E}">
        <p14:creationId xmlns:p14="http://schemas.microsoft.com/office/powerpoint/2010/main" val="423093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Almanya – Genel Bilgiler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200152"/>
            <a:ext cx="5050904" cy="33944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Federal Cumhuriyet (1949)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Nüfus: 80 milyon (%1,6 azalma)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Kişi Başı Milli Gelir: 47.089 $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16 eyalet 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Alan: 357.168 km²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188 milyar m</a:t>
            </a:r>
            <a:r>
              <a:rPr lang="tr-TR" sz="1500" baseline="30000" dirty="0">
                <a:solidFill>
                  <a:srgbClr val="0033CC"/>
                </a:solidFill>
              </a:rPr>
              <a:t>3</a:t>
            </a:r>
            <a:r>
              <a:rPr lang="tr-TR" sz="1500" dirty="0">
                <a:solidFill>
                  <a:srgbClr val="0033CC"/>
                </a:solidFill>
              </a:rPr>
              <a:t>/yıl yenilenebilir su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10 adet nehir havza bölgesi (8’i sınıraşan)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32,3 milyar m</a:t>
            </a:r>
            <a:r>
              <a:rPr lang="tr-TR" sz="1500" baseline="30000" dirty="0">
                <a:solidFill>
                  <a:srgbClr val="0033CC"/>
                </a:solidFill>
              </a:rPr>
              <a:t>3</a:t>
            </a:r>
            <a:r>
              <a:rPr lang="tr-TR" sz="1500" dirty="0">
                <a:solidFill>
                  <a:srgbClr val="0033CC"/>
                </a:solidFill>
              </a:rPr>
              <a:t>/yıl su kullanımı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 Tarım Sektörü %1, Kentsel Su  Tüketimi %12, Endüstriyel Su Tüketimi %87</a:t>
            </a:r>
          </a:p>
          <a:p>
            <a:pPr>
              <a:buClr>
                <a:srgbClr val="FF0000"/>
              </a:buClr>
            </a:pPr>
            <a:endParaRPr lang="tr-TR" sz="15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500" dirty="0">
              <a:solidFill>
                <a:srgbClr val="0033CC"/>
              </a:solidFill>
            </a:endParaRPr>
          </a:p>
        </p:txBody>
      </p:sp>
      <p:pic>
        <p:nvPicPr>
          <p:cNvPr id="8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7910" y="1113591"/>
            <a:ext cx="2747700" cy="371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148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Almanya’da Su Yönetimi - Yasal Yapı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691639" y="2139522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1957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084251" y="2139522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66"/>
                </a:solidFill>
                <a:latin typeface="Arial" charset="0"/>
              </a:rPr>
              <a:t>200</a:t>
            </a: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2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2132442" y="1782494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7092314" y="2139522"/>
            <a:ext cx="720725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2010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81" y="2370500"/>
            <a:ext cx="2376264" cy="664303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>
                <a:solidFill>
                  <a:srgbClr val="0033CC"/>
                </a:solidFill>
              </a:rPr>
              <a:t>Su Kanunu </a:t>
            </a:r>
            <a:endParaRPr lang="tr-TR" dirty="0" smtClean="0">
              <a:solidFill>
                <a:srgbClr val="0033CC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(WHG</a:t>
            </a:r>
            <a:r>
              <a:rPr lang="tr-TR" dirty="0">
                <a:solidFill>
                  <a:srgbClr val="0033CC"/>
                </a:solidFill>
              </a:rPr>
              <a:t>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506" y="2931794"/>
            <a:ext cx="3586983" cy="1889253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sz="1500" dirty="0">
                <a:solidFill>
                  <a:srgbClr val="0033CC"/>
                </a:solidFill>
              </a:rPr>
              <a:t>Merkezi yetkiler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içme suyu kalite standartlarını belirlemek,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nehirler arası su transferi için kuralların belirlenmesi 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kıyı suları yönetimi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Eyalet Yetkileri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suyun ve su kütlelerinin kullanımı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Su kalitelerinin kontrolü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11960" y="2499195"/>
            <a:ext cx="2416028" cy="2304752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tr-TR" sz="1200" dirty="0">
                <a:solidFill>
                  <a:srgbClr val="0033CC"/>
                </a:solidFill>
              </a:rPr>
              <a:t>SÇD ile gelen düzenlemeler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10 havzada nehir havza yönetiminin sağlanması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Yeraltı suları ve yerüstü suların bütüncül yönetimi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Biyolojik ve kimyasal kalite hedeflerinin belirlenmesi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Önlemlerin ve gerçekleştirme tarihlerinin belirlenmesi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Planlama sürecinde </a:t>
            </a:r>
            <a:r>
              <a:rPr lang="tr-TR" sz="1200" dirty="0" smtClean="0">
                <a:solidFill>
                  <a:srgbClr val="0033CC"/>
                </a:solidFill>
              </a:rPr>
              <a:t>paydaşların </a:t>
            </a:r>
            <a:r>
              <a:rPr lang="tr-TR" sz="1200" dirty="0">
                <a:solidFill>
                  <a:srgbClr val="0033CC"/>
                </a:solidFill>
              </a:rPr>
              <a:t>katılımının sağlanması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48264" y="2365997"/>
            <a:ext cx="2088235" cy="2600217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Eski çerçeve mevzuatı daha kapsamlı olan bir mevzuatla </a:t>
            </a:r>
            <a:r>
              <a:rPr lang="tr-TR" sz="1200" dirty="0" smtClean="0">
                <a:solidFill>
                  <a:srgbClr val="0033CC"/>
                </a:solidFill>
              </a:rPr>
              <a:t>değiştirilmesi</a:t>
            </a:r>
            <a:endParaRPr lang="tr-TR" sz="1200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Eyaletlere ait eski yasalarda geçen bazı su yönetimi </a:t>
            </a:r>
            <a:r>
              <a:rPr lang="tr-TR" sz="1200" dirty="0" smtClean="0">
                <a:solidFill>
                  <a:srgbClr val="0033CC"/>
                </a:solidFill>
              </a:rPr>
              <a:t>hususlarının </a:t>
            </a:r>
            <a:r>
              <a:rPr lang="tr-TR" sz="1200" dirty="0">
                <a:solidFill>
                  <a:srgbClr val="0033CC"/>
                </a:solidFill>
              </a:rPr>
              <a:t>federal yasaya </a:t>
            </a:r>
            <a:r>
              <a:rPr lang="tr-TR" sz="1200" dirty="0" smtClean="0">
                <a:solidFill>
                  <a:srgbClr val="0033CC"/>
                </a:solidFill>
              </a:rPr>
              <a:t>geçirilmesi</a:t>
            </a:r>
            <a:endParaRPr lang="tr-TR" sz="1200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AB mevzuatıyla </a:t>
            </a:r>
            <a:r>
              <a:rPr lang="tr-TR" sz="1200" dirty="0" smtClean="0">
                <a:solidFill>
                  <a:srgbClr val="0033CC"/>
                </a:solidFill>
              </a:rPr>
              <a:t>uyumun sağlanması</a:t>
            </a:r>
            <a:endParaRPr lang="tr-TR" sz="1200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Daha uygulanabilir ve kapsamlı bir su kanunu için sistem ve standartlar getirmesi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667025" y="1924014"/>
            <a:ext cx="7704808" cy="0"/>
            <a:chOff x="815627" y="1340768"/>
            <a:chExt cx="7704807" cy="0"/>
          </a:xfrm>
        </p:grpSpPr>
        <p:cxnSp>
          <p:nvCxnSpPr>
            <p:cNvPr id="19" name="Düz Ok Bağlayıcısı 18"/>
            <p:cNvCxnSpPr/>
            <p:nvPr/>
          </p:nvCxnSpPr>
          <p:spPr>
            <a:xfrm>
              <a:off x="1823690" y="1340768"/>
              <a:ext cx="6696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>
              <a:off x="815627" y="1340768"/>
              <a:ext cx="1008063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6480332" y="1782494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7430608" y="1782494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023 L 3.33333E-6 -2.59259E-6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023 L 0.64757 0.0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57 0.00023 L 0.75 0.0002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023 L 3.33333E-6 -2.59259E-6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023 L 0.64757 0.000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57 0.00023 L 0.75 0.0002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023 L 3.33333E-6 -2.59259E-6 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57 0.00023 L 0.64757 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57 0.00023 L 0.75 0.000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/>
      <p:bldP spid="23" grpId="1"/>
      <p:bldP spid="12" grpId="0" animBg="1"/>
      <p:bldP spid="12" grpId="1" animBg="1"/>
      <p:bldP spid="12" grpId="2" animBg="1"/>
      <p:bldP spid="12" grpId="3" animBg="1"/>
      <p:bldP spid="8" grpId="0"/>
      <p:bldP spid="2" grpId="0"/>
      <p:bldP spid="25" grpId="0"/>
      <p:bldP spid="25" grpId="1"/>
      <p:bldP spid="32" grpId="0"/>
      <p:bldP spid="32" grpId="1"/>
      <p:bldP spid="34" grpId="0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Almanya’da Su Yönetimi - Kurumsal Yapısı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-4761" y="553300"/>
            <a:ext cx="9148761" cy="4576631"/>
            <a:chOff x="-4761" y="553300"/>
            <a:chExt cx="9148761" cy="4576631"/>
          </a:xfrm>
        </p:grpSpPr>
        <p:grpSp>
          <p:nvGrpSpPr>
            <p:cNvPr id="2" name="Grup 1"/>
            <p:cNvGrpSpPr/>
            <p:nvPr/>
          </p:nvGrpSpPr>
          <p:grpSpPr>
            <a:xfrm>
              <a:off x="-4761" y="553300"/>
              <a:ext cx="9148761" cy="4576631"/>
              <a:chOff x="-4761" y="553300"/>
              <a:chExt cx="9148761" cy="457663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4761" y="789556"/>
                <a:ext cx="9148761" cy="4340375"/>
                <a:chOff x="0" y="0"/>
                <a:chExt cx="9153525" cy="6821835"/>
              </a:xfrm>
            </p:grpSpPr>
            <p:sp>
              <p:nvSpPr>
                <p:cNvPr id="25" name="Dikdörtgen 55"/>
                <p:cNvSpPr/>
                <p:nvPr/>
              </p:nvSpPr>
              <p:spPr>
                <a:xfrm>
                  <a:off x="0" y="5553075"/>
                  <a:ext cx="9153525" cy="126876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p:sp>
              <p:nvSpPr>
                <p:cNvPr id="26" name="Dikdörtgen 56"/>
                <p:cNvSpPr/>
                <p:nvPr/>
              </p:nvSpPr>
              <p:spPr>
                <a:xfrm>
                  <a:off x="0" y="3790950"/>
                  <a:ext cx="9144000" cy="180911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p:sp>
              <p:nvSpPr>
                <p:cNvPr id="27" name="Dikdörtgen 57"/>
                <p:cNvSpPr/>
                <p:nvPr/>
              </p:nvSpPr>
              <p:spPr>
                <a:xfrm>
                  <a:off x="9525" y="0"/>
                  <a:ext cx="9144000" cy="3794760"/>
                </a:xfrm>
                <a:prstGeom prst="rect">
                  <a:avLst/>
                </a:prstGeom>
                <a:solidFill>
                  <a:srgbClr val="FFFF7D"/>
                </a:solidFill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tr-TR"/>
                </a:p>
              </p:txBody>
            </p:sp>
            <p:sp>
              <p:nvSpPr>
                <p:cNvPr id="28" name="AutoShape 181"/>
                <p:cNvSpPr>
                  <a:spLocks noChangeArrowheads="1"/>
                </p:cNvSpPr>
                <p:nvPr/>
              </p:nvSpPr>
              <p:spPr bwMode="auto">
                <a:xfrm>
                  <a:off x="400050" y="311234"/>
                  <a:ext cx="1470660" cy="218622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pPr algn="just"/>
                  <a:r>
                    <a:rPr lang="tr-TR" sz="900" b="1" u="sng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Federal Çevre, Doğa Koruma ve Nükleer Güvenlik Bakanlığı (BMUB)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  <a:p>
                  <a:r>
                    <a:rPr lang="tr-TR" sz="900" dirty="0">
                      <a:latin typeface="Times New Roman"/>
                      <a:ea typeface="Times New Roman"/>
                      <a:cs typeface="Times New Roman"/>
                    </a:rPr>
                    <a:t>*Su Yönetimi ve Doğal Kaynakların Korunması Gn. Md.</a:t>
                  </a:r>
                  <a:endParaRPr lang="tr-TR" sz="1100" dirty="0">
                    <a:latin typeface="Times New Roman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9" name="AutoShape 181"/>
                <p:cNvSpPr>
                  <a:spLocks noChangeArrowheads="1"/>
                </p:cNvSpPr>
                <p:nvPr/>
              </p:nvSpPr>
              <p:spPr bwMode="auto">
                <a:xfrm>
                  <a:off x="6524374" y="4039234"/>
                  <a:ext cx="1661160" cy="264414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pPr algn="ctr"/>
                  <a:endParaRPr lang="tr-TR" sz="9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endParaRPr>
                </a:p>
                <a:p>
                  <a:pPr algn="ctr"/>
                  <a:endParaRPr lang="tr-TR" sz="10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endParaRPr>
                </a:p>
                <a:p>
                  <a:pPr algn="ctr"/>
                  <a:r>
                    <a:rPr lang="tr-TR" sz="1000" b="1" u="sng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Eyalet Otoriteleri</a:t>
                  </a:r>
                  <a:endParaRPr lang="tr-TR" sz="1500" dirty="0">
                    <a:latin typeface="Times New Roman"/>
                    <a:ea typeface="Times New Roman"/>
                  </a:endParaRPr>
                </a:p>
                <a:p>
                  <a:pPr marL="329631" indent="-329631">
                    <a:buFont typeface="Symbol"/>
                    <a:buChar char=""/>
                  </a:pPr>
                  <a:r>
                    <a:rPr lang="tr-TR" sz="10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Üst Otorite</a:t>
                  </a:r>
                  <a:endParaRPr lang="tr-TR" sz="1500" dirty="0">
                    <a:latin typeface="Times New Roman"/>
                    <a:ea typeface="Times New Roman"/>
                    <a:cs typeface="Times New Roman"/>
                  </a:endParaRPr>
                </a:p>
                <a:p>
                  <a:pPr marL="329631" indent="-329631">
                    <a:buFont typeface="Symbol"/>
                    <a:buChar char=""/>
                  </a:pPr>
                  <a:r>
                    <a:rPr lang="tr-TR" sz="10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Orta Otorite</a:t>
                  </a:r>
                  <a:endParaRPr lang="tr-TR" sz="1500" dirty="0">
                    <a:latin typeface="Times New Roman"/>
                    <a:ea typeface="Times New Roman"/>
                    <a:cs typeface="Times New Roman"/>
                  </a:endParaRPr>
                </a:p>
                <a:p>
                  <a:pPr marL="329631" indent="-329631">
                    <a:buFont typeface="Symbol"/>
                    <a:buChar char=""/>
                  </a:pPr>
                  <a:r>
                    <a:rPr lang="tr-TR" sz="10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Alt Otorite</a:t>
                  </a:r>
                  <a:endParaRPr lang="tr-TR" sz="1500" dirty="0">
                    <a:latin typeface="Times New Roman"/>
                    <a:ea typeface="Times New Roman"/>
                    <a:cs typeface="Times New Roman"/>
                  </a:endParaRPr>
                </a:p>
                <a:p>
                  <a:pPr marL="306435"/>
                  <a:r>
                    <a:rPr lang="tr-TR" sz="1000" dirty="0">
                      <a:latin typeface="Times New Roman"/>
                      <a:ea typeface="Times New Roman"/>
                    </a:rPr>
                    <a:t> </a:t>
                  </a:r>
                  <a:endParaRPr lang="tr-TR" sz="15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0" name="AutoShape 181"/>
                <p:cNvSpPr>
                  <a:spLocks noChangeArrowheads="1"/>
                </p:cNvSpPr>
                <p:nvPr/>
              </p:nvSpPr>
              <p:spPr bwMode="auto">
                <a:xfrm>
                  <a:off x="400050" y="2801109"/>
                  <a:ext cx="1028700" cy="64008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Federal Çevre Ajansı (UBA)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3440312" y="4159222"/>
                  <a:ext cx="1865230" cy="12020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chemeClr val="accent4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962"/>
                    </a:spcAft>
                  </a:pPr>
                  <a:r>
                    <a:rPr lang="tr-TR" sz="1000" b="1" dirty="0">
                      <a:solidFill>
                        <a:srgbClr val="000000"/>
                      </a:solidFill>
                      <a:latin typeface="Times New Roman"/>
                      <a:ea typeface="Calibri"/>
                    </a:rPr>
                    <a:t>Nehir Havza Birlikleri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2" name="Oval 31"/>
                <p:cNvSpPr>
                  <a:spLocks noChangeArrowheads="1"/>
                </p:cNvSpPr>
                <p:nvPr/>
              </p:nvSpPr>
              <p:spPr bwMode="auto">
                <a:xfrm>
                  <a:off x="3149917" y="771884"/>
                  <a:ext cx="2446020" cy="12649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chemeClr val="accent4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  <a:extLst/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962"/>
                    </a:spcAft>
                  </a:pPr>
                  <a:r>
                    <a:rPr lang="tr-TR" sz="1000" b="1" dirty="0">
                      <a:latin typeface="Times New Roman"/>
                      <a:ea typeface="Calibri"/>
                    </a:rPr>
                    <a:t>Federasyon ve Federal Eyaletlerin Çevre Bakanları Konferansı (UMK)</a:t>
                  </a:r>
                  <a:endParaRPr lang="tr-TR" sz="10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3" name="Oval 32"/>
                <p:cNvSpPr>
                  <a:spLocks noChangeArrowheads="1"/>
                </p:cNvSpPr>
                <p:nvPr/>
              </p:nvSpPr>
              <p:spPr bwMode="auto">
                <a:xfrm>
                  <a:off x="3600450" y="2495550"/>
                  <a:ext cx="1544955" cy="10756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chemeClr val="accent4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962"/>
                    </a:spcAft>
                  </a:pPr>
                  <a:r>
                    <a:rPr lang="tr-TR" sz="1000" b="1" dirty="0">
                      <a:solidFill>
                        <a:srgbClr val="000000"/>
                      </a:solidFill>
                      <a:latin typeface="Times New Roman"/>
                      <a:ea typeface="Calibri"/>
                    </a:rPr>
                    <a:t>Eyalet Su Çalışma Grubu (LAWA)</a:t>
                  </a:r>
                  <a:endParaRPr lang="tr-TR" sz="900" dirty="0"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3" name="Metin kutusu 58"/>
              <p:cNvSpPr txBox="1"/>
              <p:nvPr/>
            </p:nvSpPr>
            <p:spPr>
              <a:xfrm>
                <a:off x="8653554" y="553300"/>
                <a:ext cx="439133" cy="4530818"/>
              </a:xfrm>
              <a:prstGeom prst="rect">
                <a:avLst/>
              </a:prstGeom>
              <a:noFill/>
            </p:spPr>
            <p:txBody>
              <a:bodyPr vert="vert270" wrap="square" lIns="87903" tIns="43951" rIns="87903" bIns="43951" rtlCol="0">
                <a:spAutoFit/>
              </a:bodyPr>
              <a:lstStyle/>
              <a:p>
                <a:pPr algn="just"/>
                <a:r>
                  <a:rPr lang="tr-TR" b="1" dirty="0" smtClean="0">
                    <a:solidFill>
                      <a:srgbClr val="FF0000"/>
                    </a:solidFill>
                    <a:latin typeface="+mj-lt"/>
                  </a:rPr>
                  <a:t>YEREL    BÖLGESEL       MERKEZİ</a:t>
                </a:r>
                <a:endParaRPr lang="tr-TR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5" name="Grup 4"/>
            <p:cNvGrpSpPr/>
            <p:nvPr/>
          </p:nvGrpSpPr>
          <p:grpSpPr>
            <a:xfrm>
              <a:off x="1763689" y="1683067"/>
              <a:ext cx="5582680" cy="2517606"/>
              <a:chOff x="1763689" y="1683067"/>
              <a:chExt cx="5582680" cy="2517606"/>
            </a:xfrm>
          </p:grpSpPr>
          <p:cxnSp>
            <p:nvCxnSpPr>
              <p:cNvPr id="4" name="Straight Connector 3"/>
              <p:cNvCxnSpPr>
                <a:stCxn id="33" idx="0"/>
                <a:endCxn id="32" idx="4"/>
              </p:cNvCxnSpPr>
              <p:nvPr/>
            </p:nvCxnSpPr>
            <p:spPr>
              <a:xfrm flipV="1">
                <a:off x="4365890" y="2085464"/>
                <a:ext cx="0" cy="29187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28" idx="3"/>
                <a:endCxn id="32" idx="2"/>
              </p:cNvCxnSpPr>
              <p:nvPr/>
            </p:nvCxnSpPr>
            <p:spPr>
              <a:xfrm flipV="1">
                <a:off x="1864977" y="1683067"/>
                <a:ext cx="1278541" cy="1"/>
              </a:xfrm>
              <a:prstGeom prst="straightConnector1">
                <a:avLst/>
              </a:prstGeom>
              <a:ln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9" idx="0"/>
                <a:endCxn id="33" idx="6"/>
              </p:cNvCxnSpPr>
              <p:nvPr/>
            </p:nvCxnSpPr>
            <p:spPr>
              <a:xfrm flipH="1" flipV="1">
                <a:off x="5137970" y="2719546"/>
                <a:ext cx="2208399" cy="639962"/>
              </a:xfrm>
              <a:prstGeom prst="straightConnector1">
                <a:avLst/>
              </a:prstGeom>
              <a:ln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9" idx="1"/>
                <a:endCxn id="31" idx="6"/>
              </p:cNvCxnSpPr>
              <p:nvPr/>
            </p:nvCxnSpPr>
            <p:spPr>
              <a:xfrm flipH="1" flipV="1">
                <a:off x="5298018" y="3818262"/>
                <a:ext cx="1218198" cy="382411"/>
              </a:xfrm>
              <a:prstGeom prst="straightConnector1">
                <a:avLst/>
              </a:prstGeom>
              <a:ln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31" idx="1"/>
              </p:cNvCxnSpPr>
              <p:nvPr/>
            </p:nvCxnSpPr>
            <p:spPr>
              <a:xfrm>
                <a:off x="1763689" y="2377343"/>
                <a:ext cx="1943085" cy="1170513"/>
              </a:xfrm>
              <a:prstGeom prst="straightConnector1">
                <a:avLst/>
              </a:prstGeom>
              <a:ln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5562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Brezilya – Genel Bilgiler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8682" y="789554"/>
            <a:ext cx="8229601" cy="33944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Federal Cumhuriyet (1988)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Nüfus: 202 milyon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(%0,85 artış)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Kişi Başı Milli Gelir: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11.000 $ 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26 eyalet 1 federal bölge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Alan: 8.460 bin km²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5,661 milyar m</a:t>
            </a:r>
            <a:r>
              <a:rPr lang="tr-TR" sz="1500" baseline="30000" dirty="0">
                <a:solidFill>
                  <a:srgbClr val="0033CC"/>
                </a:solidFill>
              </a:rPr>
              <a:t>3</a:t>
            </a:r>
            <a:r>
              <a:rPr lang="tr-TR" sz="1500" dirty="0">
                <a:solidFill>
                  <a:srgbClr val="0033CC"/>
                </a:solidFill>
              </a:rPr>
              <a:t>/yıl yenilenebilir su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12 adet nehir havza bölgesi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(5’i sınıraşan)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74,8 milyar m</a:t>
            </a:r>
            <a:r>
              <a:rPr lang="tr-TR" sz="1500" baseline="30000" dirty="0">
                <a:solidFill>
                  <a:srgbClr val="0033CC"/>
                </a:solidFill>
              </a:rPr>
              <a:t>3</a:t>
            </a:r>
            <a:r>
              <a:rPr lang="tr-TR" sz="1500" dirty="0">
                <a:solidFill>
                  <a:srgbClr val="0033CC"/>
                </a:solidFill>
              </a:rPr>
              <a:t>/yıl su kullanımı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 Tarım Sektörü %60, Kentsel Su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Tüketimi %23, Endüstriyel Su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Tüketimi %17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1251" y="789555"/>
            <a:ext cx="3476926" cy="318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4902" y="854114"/>
            <a:ext cx="2974312" cy="3024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37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Brezilya’da Su Yönetimi - Yasal Yapı</a:t>
            </a: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2219780" y="1734874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823699" y="2085513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66"/>
                </a:solidFill>
                <a:latin typeface="Arial" charset="0"/>
              </a:rPr>
              <a:t>1934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109698" y="1437815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66"/>
                </a:solidFill>
                <a:latin typeface="Arial" charset="0"/>
              </a:rPr>
              <a:t>1988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424147" y="2085513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>
                <a:solidFill>
                  <a:srgbClr val="000066"/>
                </a:solidFill>
                <a:latin typeface="Arial" charset="0"/>
              </a:rPr>
              <a:t>1997</a:t>
            </a:r>
          </a:p>
        </p:txBody>
      </p:sp>
      <p:sp>
        <p:nvSpPr>
          <p:cNvPr id="4" name="Rectangle 3"/>
          <p:cNvSpPr/>
          <p:nvPr/>
        </p:nvSpPr>
        <p:spPr>
          <a:xfrm>
            <a:off x="915851" y="2294750"/>
            <a:ext cx="1815689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>
                <a:solidFill>
                  <a:srgbClr val="0033CC"/>
                </a:solidFill>
              </a:rPr>
              <a:t>Federal Su Yasası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03853" y="668370"/>
            <a:ext cx="1424824" cy="873591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Ülkenin yeniden yapılanması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96133" y="2398628"/>
            <a:ext cx="1448176" cy="611981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Yeni Su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101" y="2997297"/>
            <a:ext cx="3522712" cy="1427588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tr-TR" sz="1500" dirty="0">
                <a:solidFill>
                  <a:srgbClr val="0033CC"/>
                </a:solidFill>
              </a:rPr>
              <a:t>Nehir Havza Planları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tr-TR" sz="1500" dirty="0">
                <a:solidFill>
                  <a:srgbClr val="0033CC"/>
                </a:solidFill>
              </a:rPr>
              <a:t>Su Kütlelerinin Belirlenmesi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tr-TR" sz="1500" dirty="0">
                <a:solidFill>
                  <a:srgbClr val="0033CC"/>
                </a:solidFill>
              </a:rPr>
              <a:t>Su Kullanım İzinleri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tr-TR" sz="1500" dirty="0">
                <a:solidFill>
                  <a:srgbClr val="0033CC"/>
                </a:solidFill>
              </a:rPr>
              <a:t>Su Kullanım Ücretleri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tr-TR" sz="1500" dirty="0">
                <a:solidFill>
                  <a:srgbClr val="0033CC"/>
                </a:solidFill>
              </a:rPr>
              <a:t>Su Bilgi Sistemi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5896" y="696471"/>
            <a:ext cx="3307917" cy="550425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500" dirty="0">
                <a:solidFill>
                  <a:srgbClr val="0033CC"/>
                </a:solidFill>
              </a:rPr>
              <a:t>Federal otorite ve eyaletler arası yetki ayrımı</a:t>
            </a:r>
          </a:p>
        </p:txBody>
      </p:sp>
      <p:sp>
        <p:nvSpPr>
          <p:cNvPr id="21" name="Rectangle 5"/>
          <p:cNvSpPr/>
          <p:nvPr/>
        </p:nvSpPr>
        <p:spPr>
          <a:xfrm>
            <a:off x="206796" y="2733770"/>
            <a:ext cx="3522712" cy="1104423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500" dirty="0">
                <a:solidFill>
                  <a:srgbClr val="0033CC"/>
                </a:solidFill>
              </a:rPr>
              <a:t>Su yönetimi </a:t>
            </a:r>
            <a:r>
              <a:rPr lang="tr-TR" sz="1500" dirty="0" err="1">
                <a:solidFill>
                  <a:srgbClr val="0033CC"/>
                </a:solidFill>
              </a:rPr>
              <a:t>sektörel</a:t>
            </a:r>
            <a:r>
              <a:rPr lang="tr-TR" sz="1500" dirty="0">
                <a:solidFill>
                  <a:srgbClr val="0033CC"/>
                </a:solidFill>
              </a:rPr>
              <a:t> bazda ele alınmakta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500" dirty="0">
                <a:solidFill>
                  <a:srgbClr val="0033CC"/>
                </a:solidFill>
              </a:rPr>
              <a:t>Entegrasyon söz konusu değildir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tr-TR" sz="1500" dirty="0">
              <a:solidFill>
                <a:srgbClr val="0033CC"/>
              </a:solidFill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886734" y="1870010"/>
            <a:ext cx="7704808" cy="0"/>
            <a:chOff x="815627" y="1340768"/>
            <a:chExt cx="7704807" cy="0"/>
          </a:xfrm>
        </p:grpSpPr>
        <p:cxnSp>
          <p:nvCxnSpPr>
            <p:cNvPr id="19" name="Düz Ok Bağlayıcısı 18"/>
            <p:cNvCxnSpPr/>
            <p:nvPr/>
          </p:nvCxnSpPr>
          <p:spPr>
            <a:xfrm>
              <a:off x="1823690" y="1340768"/>
              <a:ext cx="6696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>
              <a:off x="815627" y="1340768"/>
              <a:ext cx="1008063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842908" y="1752138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75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15799 -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532 L 0.4257 -0.00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532 L 0.54375 -0.005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15799 -0.005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532 L 0.4257 -0.0053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532 L 0.54375 -0.0053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3" grpId="0"/>
      <p:bldP spid="43" grpId="1"/>
      <p:bldP spid="44" grpId="0"/>
      <p:bldP spid="44" grpId="1"/>
      <p:bldP spid="46" grpId="0"/>
      <p:bldP spid="4" grpId="0"/>
      <p:bldP spid="4" grpId="1"/>
      <p:bldP spid="51" grpId="0"/>
      <p:bldP spid="51" grpId="1"/>
      <p:bldP spid="52" grpId="0"/>
      <p:bldP spid="6" grpId="0"/>
      <p:bldP spid="16" grpId="0"/>
      <p:bldP spid="16" grpId="1"/>
      <p:bldP spid="21" grpId="0"/>
      <p:bldP spid="21" grpId="1"/>
      <p:bldP spid="17" grpId="0" animBg="1"/>
      <p:bldP spid="17" grpId="1" animBg="1"/>
      <p:bldP spid="17" grpId="2" animBg="1"/>
      <p:bldP spid="17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Brezilya’da Su Yönetimi - Kurumsal Yapısı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84963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5617" y="1809388"/>
            <a:ext cx="1440161" cy="258038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sz="1100" dirty="0"/>
              <a:t>(Milli Su Ajansı)</a:t>
            </a:r>
          </a:p>
        </p:txBody>
      </p:sp>
    </p:spTree>
    <p:extLst>
      <p:ext uri="{BB962C8B-B14F-4D97-AF65-F5344CB8AC3E}">
        <p14:creationId xmlns:p14="http://schemas.microsoft.com/office/powerpoint/2010/main" val="1079148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Fransa – Genel Bilgiler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30" y="897566"/>
            <a:ext cx="8229601" cy="33944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Üniter Cumhuriyet (1958)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Nüfus: 64,3 milyon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(%0,53 artış)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Kişi Başı Milli Gelir: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43.126 $ 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27 Bölge, 101 Vilayet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Alan: 546.945 km²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200 milyar m</a:t>
            </a:r>
            <a:r>
              <a:rPr lang="tr-TR" sz="1500" baseline="30000" dirty="0">
                <a:solidFill>
                  <a:srgbClr val="0033CC"/>
                </a:solidFill>
              </a:rPr>
              <a:t>3</a:t>
            </a:r>
            <a:r>
              <a:rPr lang="tr-TR" sz="1500" dirty="0">
                <a:solidFill>
                  <a:srgbClr val="0033CC"/>
                </a:solidFill>
              </a:rPr>
              <a:t>/yıl yenilenebilir su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6 adet nehir havza bölgesi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(5’i sınıraşan)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31 milyar m</a:t>
            </a:r>
            <a:r>
              <a:rPr lang="tr-TR" sz="1500" baseline="30000" dirty="0">
                <a:solidFill>
                  <a:srgbClr val="0033CC"/>
                </a:solidFill>
              </a:rPr>
              <a:t>3</a:t>
            </a:r>
            <a:r>
              <a:rPr lang="tr-TR" sz="1500" dirty="0">
                <a:solidFill>
                  <a:srgbClr val="0033CC"/>
                </a:solidFill>
              </a:rPr>
              <a:t>/yıl su kullanımı</a:t>
            </a:r>
          </a:p>
          <a:p>
            <a:pPr>
              <a:buClr>
                <a:srgbClr val="FF0000"/>
              </a:buClr>
            </a:pPr>
            <a:r>
              <a:rPr lang="tr-TR" sz="1500" dirty="0">
                <a:solidFill>
                  <a:srgbClr val="0033CC"/>
                </a:solidFill>
              </a:rPr>
              <a:t> Tarım Sektörü %15, Kentsel Su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Tüketimi %18, Endüstriyel Su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500" dirty="0">
                <a:solidFill>
                  <a:srgbClr val="0033CC"/>
                </a:solidFill>
              </a:rPr>
              <a:t>Tüketimi %67</a:t>
            </a:r>
          </a:p>
          <a:p>
            <a:pPr>
              <a:buClr>
                <a:srgbClr val="FF0000"/>
              </a:buClr>
            </a:pPr>
            <a:endParaRPr lang="tr-TR" sz="15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5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5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500" dirty="0">
              <a:solidFill>
                <a:srgbClr val="0033CC"/>
              </a:solidFill>
            </a:endParaRPr>
          </a:p>
        </p:txBody>
      </p:sp>
      <p:pic>
        <p:nvPicPr>
          <p:cNvPr id="6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915566"/>
            <a:ext cx="3549645" cy="3811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390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Fransa’da Su Yönetimi - Yasal Yapı</a:t>
            </a: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2184507" y="1717149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823699" y="2085517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66"/>
                </a:solidFill>
                <a:latin typeface="Arial" charset="0"/>
              </a:rPr>
              <a:t>19</a:t>
            </a: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6</a:t>
            </a:r>
            <a:r>
              <a:rPr lang="pt-BR" sz="1200" b="1" dirty="0">
                <a:solidFill>
                  <a:srgbClr val="000066"/>
                </a:solidFill>
                <a:latin typeface="Arial" charset="0"/>
              </a:rPr>
              <a:t>4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782923" y="2089090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2006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0315" y="2294750"/>
            <a:ext cx="1815689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Su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51922" y="2302099"/>
            <a:ext cx="1706310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Yeni Su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014" y="2604147"/>
            <a:ext cx="2801987" cy="2390929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Havza ölçeğinde organizasyon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Havza komiteleri &amp; Su Ajansları kurulması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Kirleten öder &amp; kullanan öder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6 yıllık planlar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6 Yönetim Bölgesi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739141" y="2071266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srgbClr val="000066"/>
                </a:solidFill>
                <a:latin typeface="Arial" charset="0"/>
              </a:rPr>
              <a:t>199</a:t>
            </a: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2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14955" y="2302099"/>
            <a:ext cx="2776584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Su ve Sucul Ortam Yasası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5" y="2645120"/>
            <a:ext cx="3191179" cy="2443251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Su </a:t>
            </a:r>
            <a:r>
              <a:rPr lang="tr-TR" dirty="0">
                <a:solidFill>
                  <a:srgbClr val="0033CC"/>
                </a:solidFill>
              </a:rPr>
              <a:t>ulusun ortak </a:t>
            </a:r>
            <a:r>
              <a:rPr lang="tr-TR" dirty="0" smtClean="0">
                <a:solidFill>
                  <a:srgbClr val="0033CC"/>
                </a:solidFill>
              </a:rPr>
              <a:t>mirası</a:t>
            </a:r>
            <a:endParaRPr lang="tr-TR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Kullanımlar </a:t>
            </a:r>
            <a:r>
              <a:rPr lang="tr-TR" dirty="0">
                <a:solidFill>
                  <a:srgbClr val="0033CC"/>
                </a:solidFill>
              </a:rPr>
              <a:t>arasında denge </a:t>
            </a:r>
            <a:endParaRPr lang="tr-TR" dirty="0" smtClean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Su kaynaklarının  bir arada </a:t>
            </a:r>
            <a:r>
              <a:rPr lang="tr-TR" dirty="0" smtClean="0">
                <a:solidFill>
                  <a:srgbClr val="0033CC"/>
                </a:solidFill>
              </a:rPr>
              <a:t>yönetilmesi</a:t>
            </a:r>
            <a:endParaRPr lang="tr-TR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Sulak alanların </a:t>
            </a:r>
            <a:r>
              <a:rPr lang="tr-TR" dirty="0" smtClean="0">
                <a:solidFill>
                  <a:srgbClr val="0033CC"/>
                </a:solidFill>
              </a:rPr>
              <a:t>&amp; ekosistemlerinin korunması</a:t>
            </a:r>
            <a:endParaRPr lang="tr-TR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Su ekonomik bir değere sahip</a:t>
            </a:r>
            <a:endParaRPr lang="tr-TR" dirty="0">
              <a:solidFill>
                <a:srgbClr val="0033CC"/>
              </a:solidFill>
            </a:endParaRP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İçme suyu arzına </a:t>
            </a:r>
            <a:r>
              <a:rPr lang="tr-TR" dirty="0" smtClean="0">
                <a:solidFill>
                  <a:srgbClr val="0033CC"/>
                </a:solidFill>
              </a:rPr>
              <a:t>öncelik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9003" y="2786848"/>
            <a:ext cx="3106769" cy="2076997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s-ES" dirty="0" err="1">
                <a:solidFill>
                  <a:srgbClr val="0033CC"/>
                </a:solidFill>
              </a:rPr>
              <a:t>Ulusal</a:t>
            </a:r>
            <a:r>
              <a:rPr lang="es-ES" dirty="0">
                <a:solidFill>
                  <a:srgbClr val="0033CC"/>
                </a:solidFill>
              </a:rPr>
              <a:t> Su ve </a:t>
            </a:r>
            <a:r>
              <a:rPr lang="es-ES" dirty="0" err="1">
                <a:solidFill>
                  <a:srgbClr val="0033CC"/>
                </a:solidFill>
              </a:rPr>
              <a:t>Sucul</a:t>
            </a:r>
            <a:r>
              <a:rPr lang="es-ES" dirty="0">
                <a:solidFill>
                  <a:srgbClr val="0033CC"/>
                </a:solidFill>
              </a:rPr>
              <a:t> </a:t>
            </a:r>
            <a:r>
              <a:rPr lang="es-ES" dirty="0" err="1">
                <a:solidFill>
                  <a:srgbClr val="0033CC"/>
                </a:solidFill>
              </a:rPr>
              <a:t>Ortam</a:t>
            </a:r>
            <a:r>
              <a:rPr lang="es-ES" dirty="0">
                <a:solidFill>
                  <a:srgbClr val="0033CC"/>
                </a:solidFill>
              </a:rPr>
              <a:t> </a:t>
            </a:r>
            <a:r>
              <a:rPr lang="es-ES" dirty="0" err="1" smtClean="0">
                <a:solidFill>
                  <a:srgbClr val="0033CC"/>
                </a:solidFill>
              </a:rPr>
              <a:t>Ajansı</a:t>
            </a:r>
            <a:r>
              <a:rPr lang="tr-TR" dirty="0" smtClean="0">
                <a:solidFill>
                  <a:srgbClr val="0033CC"/>
                </a:solidFill>
              </a:rPr>
              <a:t> (ONEMA) Kuruluşu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Hizmetlerde Şeffaflık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S</a:t>
            </a:r>
            <a:r>
              <a:rPr lang="tr-TR" dirty="0" smtClean="0">
                <a:solidFill>
                  <a:srgbClr val="0033CC"/>
                </a:solidFill>
              </a:rPr>
              <a:t>ucul </a:t>
            </a:r>
            <a:r>
              <a:rPr lang="tr-TR" dirty="0">
                <a:solidFill>
                  <a:srgbClr val="0033CC"/>
                </a:solidFill>
              </a:rPr>
              <a:t>ortamın korunması </a:t>
            </a:r>
            <a:r>
              <a:rPr lang="tr-TR" dirty="0" smtClean="0">
                <a:solidFill>
                  <a:srgbClr val="0033CC"/>
                </a:solidFill>
              </a:rPr>
              <a:t>&amp; restorasyonu</a:t>
            </a:r>
          </a:p>
          <a:p>
            <a:pPr marL="274692" indent="-27469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“Sürdürülebilir </a:t>
            </a:r>
            <a:r>
              <a:rPr lang="tr-TR" dirty="0">
                <a:solidFill>
                  <a:srgbClr val="0033CC"/>
                </a:solidFill>
              </a:rPr>
              <a:t>bir su kaynakları yönetimi</a:t>
            </a:r>
            <a:r>
              <a:rPr lang="tr-TR" dirty="0" smtClean="0">
                <a:solidFill>
                  <a:srgbClr val="0033CC"/>
                </a:solidFill>
              </a:rPr>
              <a:t>” </a:t>
            </a:r>
            <a:endParaRPr lang="tr-TR" dirty="0">
              <a:solidFill>
                <a:srgbClr val="0033CC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886734" y="1870010"/>
            <a:ext cx="7704808" cy="0"/>
            <a:chOff x="815627" y="1340768"/>
            <a:chExt cx="7704807" cy="0"/>
          </a:xfrm>
        </p:grpSpPr>
        <p:cxnSp>
          <p:nvCxnSpPr>
            <p:cNvPr id="5" name="Düz Ok Bağlayıcısı 4"/>
            <p:cNvCxnSpPr/>
            <p:nvPr/>
          </p:nvCxnSpPr>
          <p:spPr>
            <a:xfrm>
              <a:off x="1823690" y="1340768"/>
              <a:ext cx="6696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>
              <a:off x="815627" y="1340768"/>
              <a:ext cx="1008063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6179003" y="1752138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5123430" y="1752138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09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5886 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85 4.07407E-6 L 0.47378 4.074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378 4.07407E-6 L 0.59184 4.07407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15799 -0.0053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532 L 0.4257 -0.0053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532 L 0.54375 -0.0053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15799 -0.0053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532 L 0.4257 -0.0053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532 L 0.54375 -0.005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0" grpId="3" animBg="1"/>
      <p:bldP spid="40" grpId="4" animBg="1"/>
      <p:bldP spid="43" grpId="0"/>
      <p:bldP spid="43" grpId="1"/>
      <p:bldP spid="46" grpId="0"/>
      <p:bldP spid="4" grpId="0"/>
      <p:bldP spid="4" grpId="1"/>
      <p:bldP spid="52" grpId="0"/>
      <p:bldP spid="52" grpId="1"/>
      <p:bldP spid="16" grpId="0"/>
      <p:bldP spid="16" grpId="1"/>
      <p:bldP spid="22" grpId="0"/>
      <p:bldP spid="22" grpId="1"/>
      <p:bldP spid="23" grpId="0"/>
      <p:bldP spid="7" grpId="0"/>
      <p:bldP spid="7" grpId="1"/>
      <p:bldP spid="27" grpId="0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Fransa’da Su Yönetimi - Kurumsal Yapı</a:t>
            </a:r>
          </a:p>
        </p:txBody>
      </p:sp>
      <p:sp>
        <p:nvSpPr>
          <p:cNvPr id="21" name="Metin kutusu 58"/>
          <p:cNvSpPr txBox="1"/>
          <p:nvPr/>
        </p:nvSpPr>
        <p:spPr>
          <a:xfrm>
            <a:off x="8676463" y="51471"/>
            <a:ext cx="439133" cy="5036045"/>
          </a:xfrm>
          <a:prstGeom prst="rect">
            <a:avLst/>
          </a:prstGeom>
          <a:noFill/>
        </p:spPr>
        <p:txBody>
          <a:bodyPr vert="vert270" wrap="square" lIns="87903" tIns="43951" rIns="87903" bIns="43951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+mj-lt"/>
              </a:rPr>
              <a:t>YEREL    BÖLGESEL               ULUSAL</a:t>
            </a:r>
            <a:endParaRPr lang="tr-TR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-4761" y="735549"/>
            <a:ext cx="9148761" cy="4407951"/>
            <a:chOff x="-4761" y="735549"/>
            <a:chExt cx="9148761" cy="4407951"/>
          </a:xfrm>
        </p:grpSpPr>
        <p:grpSp>
          <p:nvGrpSpPr>
            <p:cNvPr id="2" name="Grup 1"/>
            <p:cNvGrpSpPr/>
            <p:nvPr/>
          </p:nvGrpSpPr>
          <p:grpSpPr>
            <a:xfrm>
              <a:off x="-4761" y="735550"/>
              <a:ext cx="9148761" cy="4394381"/>
              <a:chOff x="-4761" y="735550"/>
              <a:chExt cx="9148761" cy="439438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4761" y="735550"/>
                <a:ext cx="9148761" cy="4394381"/>
                <a:chOff x="0" y="1"/>
                <a:chExt cx="9153525" cy="6821804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0" y="1"/>
                  <a:ext cx="9153525" cy="6821804"/>
                  <a:chOff x="0" y="0"/>
                  <a:chExt cx="9153525" cy="6821836"/>
                </a:xfrm>
              </p:grpSpPr>
              <p:sp>
                <p:nvSpPr>
                  <p:cNvPr id="49" name="Dikdörtgen 55"/>
                  <p:cNvSpPr/>
                  <p:nvPr/>
                </p:nvSpPr>
                <p:spPr>
                  <a:xfrm>
                    <a:off x="0" y="5427292"/>
                    <a:ext cx="9153525" cy="139454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51" name="Dikdörtgen 56"/>
                  <p:cNvSpPr/>
                  <p:nvPr/>
                </p:nvSpPr>
                <p:spPr>
                  <a:xfrm>
                    <a:off x="0" y="3790949"/>
                    <a:ext cx="9144000" cy="1636343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52" name="Dikdörtgen 57"/>
                  <p:cNvSpPr/>
                  <p:nvPr/>
                </p:nvSpPr>
                <p:spPr>
                  <a:xfrm>
                    <a:off x="9525" y="0"/>
                    <a:ext cx="9144000" cy="3794760"/>
                  </a:xfrm>
                  <a:prstGeom prst="rect">
                    <a:avLst/>
                  </a:prstGeom>
                  <a:solidFill>
                    <a:srgbClr val="FFFF7D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53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3121875" y="752474"/>
                    <a:ext cx="1470660" cy="174498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>
                    <a:noAutofit/>
                  </a:bodyPr>
                  <a:lstStyle/>
                  <a:p>
                    <a:r>
                      <a:rPr lang="tr-TR" sz="900" b="1" u="sng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rPr>
                      <a:t>Ekoloji, Sürdürülebilir Kalkınma ve Enerji Bakanlığı (MEDDE)</a:t>
                    </a:r>
                    <a:endParaRPr lang="tr-TR" sz="1100" dirty="0">
                      <a:latin typeface="Times New Roman"/>
                      <a:ea typeface="Times New Roman"/>
                    </a:endParaRPr>
                  </a:p>
                  <a:p>
                    <a:r>
                      <a:rPr lang="tr-TR" sz="900" dirty="0">
                        <a:latin typeface="Times New Roman"/>
                        <a:ea typeface="Times New Roman"/>
                        <a:cs typeface="Times New Roman"/>
                      </a:rPr>
                      <a:t>*Risk Değerlendirme Gn. Md.</a:t>
                    </a:r>
                    <a:endParaRPr lang="tr-TR" sz="1100" dirty="0">
                      <a:latin typeface="Times New Roman"/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54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4078185" y="4710859"/>
                    <a:ext cx="1028700" cy="41917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>
                    <a:noAutofit/>
                  </a:bodyPr>
                  <a:lstStyle/>
                  <a:p>
                    <a:r>
                      <a:rPr lang="tr-TR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Su Ajanslar</a:t>
                    </a:r>
                    <a:r>
                      <a:rPr lang="tr-TR" sz="9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rPr>
                      <a:t>ı</a:t>
                    </a:r>
                    <a:endParaRPr lang="tr-TR" sz="1100" dirty="0"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5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3342853" y="2622430"/>
                    <a:ext cx="1028700" cy="101058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>
                    <a:noAutofit/>
                  </a:bodyPr>
                  <a:lstStyle/>
                  <a:p>
                    <a:r>
                      <a:rPr lang="tr-TR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Ulusal Su ve Sucul Ortam Dairesi (ONEMA)</a:t>
                    </a:r>
                    <a:endParaRPr lang="tr-TR" sz="1000" dirty="0">
                      <a:latin typeface="Times New Roman"/>
                      <a:ea typeface="Times New Roman"/>
                    </a:endParaRPr>
                  </a:p>
                  <a:p>
                    <a:r>
                      <a:rPr lang="tr-TR" sz="900" dirty="0">
                        <a:latin typeface="Times New Roman"/>
                        <a:ea typeface="Times New Roman"/>
                      </a:rPr>
                      <a:t> </a:t>
                    </a:r>
                    <a:endParaRPr lang="tr-TR" sz="1000" dirty="0"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6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6100053" y="4182768"/>
                    <a:ext cx="1544955" cy="96075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9B5E8"/>
                      </a:gs>
                      <a:gs pos="35001">
                        <a:srgbClr val="D9CBEE"/>
                      </a:gs>
                      <a:gs pos="100000">
                        <a:srgbClr val="F0EAF9"/>
                      </a:gs>
                    </a:gsLst>
                    <a:lin ang="16200000" scaled="1"/>
                  </a:gradFill>
                  <a:ln w="9525">
                    <a:solidFill>
                      <a:schemeClr val="accent4">
                        <a:lumMod val="95000"/>
                        <a:lumOff val="0"/>
                      </a:schemeClr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 fontAlgn="base">
                      <a:lnSpc>
                        <a:spcPct val="115000"/>
                      </a:lnSpc>
                      <a:spcAft>
                        <a:spcPts val="962"/>
                      </a:spcAft>
                    </a:pPr>
                    <a:r>
                      <a:rPr lang="tr-TR" sz="1000" b="1">
                        <a:solidFill>
                          <a:srgbClr val="000000"/>
                        </a:solidFill>
                        <a:latin typeface="Times New Roman"/>
                        <a:ea typeface="Calibri"/>
                      </a:rPr>
                      <a:t>Havza Komiteleri</a:t>
                    </a:r>
                    <a:endParaRPr lang="tr-TR" sz="1100"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7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5875964" y="1086791"/>
                    <a:ext cx="1381125" cy="10763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9B5E8"/>
                      </a:gs>
                      <a:gs pos="35001">
                        <a:srgbClr val="D9CBEE"/>
                      </a:gs>
                      <a:gs pos="100000">
                        <a:srgbClr val="F0EAF9"/>
                      </a:gs>
                    </a:gsLst>
                    <a:lin ang="16200000" scaled="1"/>
                  </a:gradFill>
                  <a:ln w="9525">
                    <a:solidFill>
                      <a:schemeClr val="accent4">
                        <a:lumMod val="95000"/>
                        <a:lumOff val="0"/>
                      </a:schemeClr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/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tr-TR" sz="1100" b="1" dirty="0">
                        <a:latin typeface="Times New Roman"/>
                        <a:ea typeface="Calibri"/>
                      </a:rPr>
                      <a:t>Ulusal Su Komitesi</a:t>
                    </a:r>
                    <a:endParaRPr lang="tr-TR" sz="1100" dirty="0"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6956647" y="5724525"/>
                  <a:ext cx="1544955" cy="10314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chemeClr val="accent4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 fontAlgn="base">
                    <a:lnSpc>
                      <a:spcPct val="115000"/>
                    </a:lnSpc>
                    <a:spcAft>
                      <a:spcPts val="962"/>
                    </a:spcAft>
                  </a:pPr>
                  <a:r>
                    <a:rPr lang="tr-TR" sz="1000" b="1">
                      <a:solidFill>
                        <a:srgbClr val="000000"/>
                      </a:solidFill>
                      <a:latin typeface="Times New Roman"/>
                      <a:ea typeface="Calibri"/>
                    </a:rPr>
                    <a:t>Yerel Su Komisyonları</a:t>
                  </a:r>
                  <a:endParaRPr lang="tr-TR" sz="11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760734" y="1086787"/>
                  <a:ext cx="1381125" cy="10763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chemeClr val="accent4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  <a:extLst/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tr-TR" sz="1100" b="1">
                      <a:latin typeface="Times New Roman"/>
                      <a:ea typeface="Calibri"/>
                    </a:rPr>
                    <a:t>Karma Taşkın Komisyonu</a:t>
                  </a:r>
                  <a:endParaRPr lang="tr-TR" sz="11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678819" y="4183379"/>
                  <a:ext cx="1544955" cy="960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9B5E8"/>
                    </a:gs>
                    <a:gs pos="35001">
                      <a:srgbClr val="D9CBEE"/>
                    </a:gs>
                    <a:gs pos="100000">
                      <a:srgbClr val="F0EAF9"/>
                    </a:gs>
                  </a:gsLst>
                  <a:lin ang="16200000" scaled="1"/>
                </a:gradFill>
                <a:ln w="9525">
                  <a:solidFill>
                    <a:schemeClr val="accent4">
                      <a:lumMod val="95000"/>
                      <a:lumOff val="0"/>
                    </a:schemeClr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/>
                  <a:r>
                    <a:rPr lang="tr-TR" sz="1000" b="1">
                      <a:solidFill>
                        <a:srgbClr val="000000"/>
                      </a:solidFill>
                      <a:latin typeface="Times New Roman"/>
                      <a:ea typeface="Calibri"/>
                    </a:rPr>
                    <a:t>Havza Taşkın Komiteleri</a:t>
                  </a:r>
                  <a:endParaRPr lang="tr-TR" sz="11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5" name="AutoShape 181"/>
                <p:cNvSpPr>
                  <a:spLocks noChangeArrowheads="1"/>
                </p:cNvSpPr>
                <p:nvPr/>
              </p:nvSpPr>
              <p:spPr bwMode="auto">
                <a:xfrm>
                  <a:off x="2828503" y="4148775"/>
                  <a:ext cx="1102233" cy="116099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Ç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evre Planlama ve 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İ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skan B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ö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lge M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d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rl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kleri (DREAL)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  <a:p>
                  <a:r>
                    <a:rPr lang="tr-TR" sz="9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6" name="AutoShape 181"/>
                <p:cNvSpPr>
                  <a:spLocks noChangeArrowheads="1"/>
                </p:cNvSpPr>
                <p:nvPr/>
              </p:nvSpPr>
              <p:spPr bwMode="auto">
                <a:xfrm>
                  <a:off x="4057648" y="4182749"/>
                  <a:ext cx="1028700" cy="3333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r>
                    <a:rPr lang="tr-TR" sz="900">
                      <a:solidFill>
                        <a:srgbClr val="000000"/>
                      </a:solidFill>
                      <a:latin typeface="Calibri"/>
                      <a:ea typeface="Times New Roman"/>
                      <a:cs typeface="Times New Roman"/>
                    </a:rPr>
                    <a:t>ONEMA</a:t>
                  </a:r>
                  <a:endParaRPr lang="tr-TR" sz="1100"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8" name="AutoShape 181"/>
                <p:cNvSpPr>
                  <a:spLocks noChangeArrowheads="1"/>
                </p:cNvSpPr>
                <p:nvPr/>
              </p:nvSpPr>
              <p:spPr bwMode="auto">
                <a:xfrm>
                  <a:off x="2705962" y="5724524"/>
                  <a:ext cx="1151242" cy="81914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Vilayet B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ö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lgesi M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d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rl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Calibri"/>
                      <a:ea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kleri (DDT)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  <a:p>
                  <a:r>
                    <a:rPr lang="tr-TR" sz="9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20" name="AutoShape 181"/>
              <p:cNvSpPr>
                <a:spLocks noChangeArrowheads="1"/>
              </p:cNvSpPr>
              <p:nvPr/>
            </p:nvSpPr>
            <p:spPr bwMode="auto">
              <a:xfrm>
                <a:off x="4050782" y="4477016"/>
                <a:ext cx="1028165" cy="419834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87903" tIns="43951" rIns="87903" bIns="43951">
                <a:noAutofit/>
              </a:bodyPr>
              <a:lstStyle/>
              <a:p>
                <a:r>
                  <a:rPr lang="tr-TR" sz="9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ONEMA </a:t>
                </a:r>
              </a:p>
              <a:p>
                <a:r>
                  <a:rPr lang="tr-TR" sz="9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(Su Polisi)</a:t>
                </a:r>
                <a:endParaRPr lang="tr-TR" sz="1100" dirty="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6" name="Straight Connector 35"/>
              <p:cNvCxnSpPr>
                <a:stCxn id="44" idx="6"/>
                <a:endCxn id="45" idx="1"/>
              </p:cNvCxnSpPr>
              <p:nvPr/>
            </p:nvCxnSpPr>
            <p:spPr>
              <a:xfrm>
                <a:off x="2217855" y="3739581"/>
                <a:ext cx="604414" cy="4240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54" idx="3"/>
                <a:endCxn id="56" idx="2"/>
              </p:cNvCxnSpPr>
              <p:nvPr/>
            </p:nvCxnSpPr>
            <p:spPr>
              <a:xfrm flipV="1">
                <a:off x="5099470" y="3739377"/>
                <a:ext cx="992651" cy="16574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>
                <a:spLocks noChangeArrowheads="1"/>
              </p:cNvSpPr>
              <p:nvPr/>
            </p:nvSpPr>
            <p:spPr bwMode="auto">
              <a:xfrm>
                <a:off x="5250065" y="4423099"/>
                <a:ext cx="1544151" cy="664418"/>
              </a:xfrm>
              <a:prstGeom prst="ellipse">
                <a:avLst/>
              </a:prstGeom>
              <a:gradFill rotWithShape="1">
                <a:gsLst>
                  <a:gs pos="0">
                    <a:srgbClr val="C9B5E8"/>
                  </a:gs>
                  <a:gs pos="35001">
                    <a:srgbClr val="D9CBEE"/>
                  </a:gs>
                  <a:gs pos="100000">
                    <a:srgbClr val="F0EAF9"/>
                  </a:gs>
                </a:gsLst>
                <a:lin ang="16200000" scaled="1"/>
              </a:gradFill>
              <a:ln w="9525">
                <a:solidFill>
                  <a:schemeClr val="accent4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rot="0" vert="horz" wrap="square" lIns="87903" tIns="43951" rIns="87903" bIns="43951" anchor="ctr" anchorCtr="0" upright="1">
                <a:noAutofit/>
              </a:bodyPr>
              <a:lstStyle/>
              <a:p>
                <a:pPr algn="ctr"/>
                <a:r>
                  <a:rPr lang="tr-TR" sz="900" b="1" dirty="0">
                    <a:latin typeface="Times New Roman"/>
                    <a:ea typeface="Calibri"/>
                  </a:rPr>
                  <a:t>Bakanlıklar Arası Su Sorumluları Heyeti (MISE)</a:t>
                </a:r>
                <a:endParaRPr lang="tr-TR" sz="900" dirty="0"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8" name="Straight Arrow Connector 27"/>
              <p:cNvCxnSpPr>
                <a:stCxn id="43" idx="6"/>
                <a:endCxn id="53" idx="1"/>
              </p:cNvCxnSpPr>
              <p:nvPr/>
            </p:nvCxnSpPr>
            <p:spPr>
              <a:xfrm>
                <a:off x="2135983" y="1782288"/>
                <a:ext cx="979506" cy="5"/>
              </a:xfrm>
              <a:prstGeom prst="straightConnector1">
                <a:avLst/>
              </a:prstGeom>
              <a:ln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53" idx="3"/>
                <a:endCxn id="57" idx="2"/>
              </p:cNvCxnSpPr>
              <p:nvPr/>
            </p:nvCxnSpPr>
            <p:spPr>
              <a:xfrm>
                <a:off x="4585390" y="1782290"/>
                <a:ext cx="1282761" cy="0"/>
              </a:xfrm>
              <a:prstGeom prst="straightConnector1">
                <a:avLst/>
              </a:prstGeom>
              <a:ln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44" idx="0"/>
              </p:cNvCxnSpPr>
              <p:nvPr/>
            </p:nvCxnSpPr>
            <p:spPr>
              <a:xfrm flipV="1">
                <a:off x="1445782" y="2128952"/>
                <a:ext cx="1669708" cy="1301390"/>
              </a:xfrm>
              <a:prstGeom prst="straightConnector1">
                <a:avLst/>
              </a:prstGeom>
              <a:ln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56" idx="0"/>
              </p:cNvCxnSpPr>
              <p:nvPr/>
            </p:nvCxnSpPr>
            <p:spPr>
              <a:xfrm flipH="1" flipV="1">
                <a:off x="4585391" y="2106663"/>
                <a:ext cx="2278809" cy="1323275"/>
              </a:xfrm>
              <a:prstGeom prst="straightConnector1">
                <a:avLst/>
              </a:prstGeom>
              <a:ln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54" idx="2"/>
                <a:endCxn id="42" idx="0"/>
              </p:cNvCxnSpPr>
              <p:nvPr/>
            </p:nvCxnSpPr>
            <p:spPr>
              <a:xfrm>
                <a:off x="4585391" y="4040133"/>
                <a:ext cx="3134957" cy="382967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endCxn id="47" idx="2"/>
              </p:cNvCxnSpPr>
              <p:nvPr/>
            </p:nvCxnSpPr>
            <p:spPr>
              <a:xfrm>
                <a:off x="5099466" y="4686934"/>
                <a:ext cx="150593" cy="68375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Metin kutusu 58"/>
            <p:cNvSpPr txBox="1"/>
            <p:nvPr/>
          </p:nvSpPr>
          <p:spPr>
            <a:xfrm>
              <a:off x="8676462" y="735549"/>
              <a:ext cx="439133" cy="4407951"/>
            </a:xfrm>
            <a:prstGeom prst="rect">
              <a:avLst/>
            </a:prstGeom>
            <a:noFill/>
          </p:spPr>
          <p:txBody>
            <a:bodyPr vert="vert270" wrap="square" lIns="87903" tIns="43951" rIns="87903" bIns="43951" rtlCol="0">
              <a:spAutoFit/>
            </a:bodyPr>
            <a:lstStyle/>
            <a:p>
              <a:pPr algn="just"/>
              <a:r>
                <a:rPr lang="tr-TR" b="1" dirty="0" smtClean="0">
                  <a:solidFill>
                    <a:srgbClr val="FF0000"/>
                  </a:solidFill>
                  <a:latin typeface="+mj-lt"/>
                </a:rPr>
                <a:t>YEREL (İL)    HAVZA          MERKEZİ</a:t>
              </a:r>
              <a:endParaRPr lang="tr-TR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729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İspanya – Genel Bilgiler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928520"/>
            <a:ext cx="5400600" cy="33944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Krallık (1978)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Nüfus: 46,6 milyon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(%0,24 azalma)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Kişi Başı Milli Gelir: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29.288 $ 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17 Bölge 2 Şehir Yönetimi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Alan: 499.000 km²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111 milyar m</a:t>
            </a:r>
            <a:r>
              <a:rPr lang="tr-TR" sz="1700" baseline="30000" dirty="0">
                <a:solidFill>
                  <a:srgbClr val="0033CC"/>
                </a:solidFill>
              </a:rPr>
              <a:t>3</a:t>
            </a:r>
            <a:r>
              <a:rPr lang="tr-TR" sz="1700" dirty="0">
                <a:solidFill>
                  <a:srgbClr val="0033CC"/>
                </a:solidFill>
              </a:rPr>
              <a:t>/yıl yenilenebilir su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14 adet nehir havza bölgesi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(6’sı sınıraşan)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35,3 milyar m</a:t>
            </a:r>
            <a:r>
              <a:rPr lang="tr-TR" sz="1700" baseline="30000" dirty="0">
                <a:solidFill>
                  <a:srgbClr val="0033CC"/>
                </a:solidFill>
              </a:rPr>
              <a:t>3</a:t>
            </a:r>
            <a:r>
              <a:rPr lang="tr-TR" sz="1700" dirty="0">
                <a:solidFill>
                  <a:srgbClr val="0033CC"/>
                </a:solidFill>
              </a:rPr>
              <a:t>/yıl su kullanımı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Tarım Sektörü %68, Kentsel Su Tüketimi %13, Endüstriyel Su Tüketimi %19</a:t>
            </a:r>
          </a:p>
          <a:p>
            <a:pPr>
              <a:buClr>
                <a:srgbClr val="FF0000"/>
              </a:buClr>
            </a:pPr>
            <a:endParaRPr lang="tr-TR" sz="17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7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700" dirty="0">
              <a:solidFill>
                <a:srgbClr val="0033CC"/>
              </a:solidFill>
            </a:endParaRPr>
          </a:p>
        </p:txBody>
      </p:sp>
      <p:pic>
        <p:nvPicPr>
          <p:cNvPr id="6" name="Resim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540" y="1545637"/>
            <a:ext cx="3022811" cy="226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4424" y="1383617"/>
            <a:ext cx="3694124" cy="2592288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11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TEZİN AMACI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6434" y="1653652"/>
            <a:ext cx="6696745" cy="1289089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/>
            <a:r>
              <a:rPr lang="tr-TR" sz="2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j-lt"/>
              </a:rPr>
              <a:t>Entegre Su Yönetİmİ kavramIna ülke yaklaşImlarInI İnceleyerek ülkemİzde su yönetİmİ İçİn önerİler gelİştİrmek</a:t>
            </a:r>
          </a:p>
        </p:txBody>
      </p:sp>
    </p:spTree>
    <p:extLst>
      <p:ext uri="{BB962C8B-B14F-4D97-AF65-F5344CB8AC3E}">
        <p14:creationId xmlns:p14="http://schemas.microsoft.com/office/powerpoint/2010/main" val="280534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İspanya’da Su Yönetimi - Yasal Yapı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860210" y="2089090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1879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6413348" y="2061704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1999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6374" y="2314081"/>
            <a:ext cx="1815689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Su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39956" y="2257934"/>
            <a:ext cx="1476885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Su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0921" y="2679761"/>
            <a:ext cx="2877263" cy="1972353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Mali kaynak mekanizmalarının oluşturulması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Yeraltı suları kamu malı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Ekonomik araçların getirilmesi, harcamaların kullanıcılarından tazmini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Nehir havza otoritelerinin güçlendirilmesi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Katılım ve </a:t>
            </a:r>
            <a:r>
              <a:rPr lang="tr-TR" sz="1200" dirty="0" err="1">
                <a:solidFill>
                  <a:srgbClr val="0033CC"/>
                </a:solidFill>
              </a:rPr>
              <a:t>temsiliyet</a:t>
            </a:r>
            <a:r>
              <a:rPr lang="tr-TR" sz="1200" dirty="0">
                <a:solidFill>
                  <a:srgbClr val="0033CC"/>
                </a:solidFill>
              </a:rPr>
              <a:t> 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Nehir havza planları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Tahsiste yeni öncelikler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266279" y="1501096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1978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175996" y="2089090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1866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3732888" y="1016348"/>
            <a:ext cx="1815689" cy="611981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Yeniden Yapılanma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756414" y="2059574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1985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15"/>
          <p:cNvSpPr/>
          <p:nvPr/>
        </p:nvSpPr>
        <p:spPr>
          <a:xfrm>
            <a:off x="329861" y="2575290"/>
            <a:ext cx="1481799" cy="864357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Tarımsal üretimi arttırma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Ulusal refahı geliştirme </a:t>
            </a:r>
          </a:p>
        </p:txBody>
      </p:sp>
      <p:sp>
        <p:nvSpPr>
          <p:cNvPr id="32" name="Rectangle 15"/>
          <p:cNvSpPr/>
          <p:nvPr/>
        </p:nvSpPr>
        <p:spPr>
          <a:xfrm>
            <a:off x="1860206" y="2591081"/>
            <a:ext cx="839900" cy="642758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Tahsis Öncelik Sırası</a:t>
            </a:r>
          </a:p>
        </p:txBody>
      </p:sp>
      <p:sp>
        <p:nvSpPr>
          <p:cNvPr id="33" name="Rectangle 51"/>
          <p:cNvSpPr/>
          <p:nvPr/>
        </p:nvSpPr>
        <p:spPr>
          <a:xfrm>
            <a:off x="6012161" y="2281870"/>
            <a:ext cx="1283642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Su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34" name="Rectangle 15"/>
          <p:cNvSpPr/>
          <p:nvPr/>
        </p:nvSpPr>
        <p:spPr>
          <a:xfrm>
            <a:off x="6228184" y="2651204"/>
            <a:ext cx="2867818" cy="1529155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Deniz suyu arıtma tesisi çıkış suları da kamu malı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Kullanıcılar arası tahsis hakkı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“Su Bankası”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Ekolojik akış ve çevresel ihtiyaç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Arıtılmış suların yeniden kullanımının düzenlenmesi</a:t>
            </a:r>
          </a:p>
        </p:txBody>
      </p:sp>
      <p:grpSp>
        <p:nvGrpSpPr>
          <p:cNvPr id="45" name="Grup 44"/>
          <p:cNvGrpSpPr/>
          <p:nvPr/>
        </p:nvGrpSpPr>
        <p:grpSpPr>
          <a:xfrm>
            <a:off x="815628" y="1870010"/>
            <a:ext cx="7754820" cy="0"/>
            <a:chOff x="815627" y="1322014"/>
            <a:chExt cx="7754820" cy="0"/>
          </a:xfrm>
        </p:grpSpPr>
        <p:cxnSp>
          <p:nvCxnSpPr>
            <p:cNvPr id="49" name="Düz Ok Bağlayıcısı 48"/>
            <p:cNvCxnSpPr/>
            <p:nvPr/>
          </p:nvCxnSpPr>
          <p:spPr>
            <a:xfrm>
              <a:off x="1369671" y="1322014"/>
              <a:ext cx="72007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Düz Bağlayıcı 50"/>
            <p:cNvCxnSpPr/>
            <p:nvPr/>
          </p:nvCxnSpPr>
          <p:spPr>
            <a:xfrm>
              <a:off x="815627" y="1322014"/>
              <a:ext cx="554044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2246418" y="1734875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6809429" y="1752138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5102603" y="1752138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572077" y="1752138"/>
            <a:ext cx="0" cy="30956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75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0364 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4.07407E-6 L 0.17448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4.07407E-6 L 0.41857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57 4.07407E-6 L 0.48159 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59 4.07407E-6 L 0.65486 4.07407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15799 -0.0053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532 L 0.4257 -0.0053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532 L 0.54375 -0.005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532 L 0.15799 -0.0053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9 -0.00532 L 0.4257 -0.0053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 -0.00532 L 0.54375 -0.005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0364 4.07407E-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4.07407E-6 L 0.17448 4.07407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4.07407E-6 L 0.41857 4.07407E-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57 4.07407E-6 L 0.48159 4.07407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59 4.07407E-6 L 0.65486 4.07407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" grpId="0"/>
      <p:bldP spid="4" grpId="1"/>
      <p:bldP spid="52" grpId="0"/>
      <p:bldP spid="52" grpId="1"/>
      <p:bldP spid="16" grpId="0"/>
      <p:bldP spid="16" grpId="1"/>
      <p:bldP spid="22" grpId="0"/>
      <p:bldP spid="22" grpId="1"/>
      <p:bldP spid="25" grpId="0"/>
      <p:bldP spid="25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4" grpId="0"/>
      <p:bldP spid="53" grpId="0" animBg="1"/>
      <p:bldP spid="53" grpId="1" animBg="1"/>
      <p:bldP spid="53" grpId="2" animBg="1"/>
      <p:bldP spid="53" grpId="3" animBg="1"/>
      <p:bldP spid="53" grpId="4" animBg="1"/>
      <p:bldP spid="53" grpId="5" animBg="1"/>
      <p:bldP spid="53" grpId="6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İspanya’da Su Yönetimi - Kurumsal Yapı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8" y="852277"/>
            <a:ext cx="9153525" cy="4301489"/>
            <a:chOff x="8" y="852277"/>
            <a:chExt cx="9153525" cy="4301489"/>
          </a:xfrm>
        </p:grpSpPr>
        <p:grpSp>
          <p:nvGrpSpPr>
            <p:cNvPr id="4" name="Group 3"/>
            <p:cNvGrpSpPr/>
            <p:nvPr/>
          </p:nvGrpSpPr>
          <p:grpSpPr>
            <a:xfrm>
              <a:off x="8" y="852277"/>
              <a:ext cx="9153525" cy="4301489"/>
              <a:chOff x="0" y="1085850"/>
              <a:chExt cx="9153525" cy="573595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0" y="1085850"/>
                <a:ext cx="9153525" cy="5735953"/>
                <a:chOff x="0" y="1085850"/>
                <a:chExt cx="9153525" cy="573595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0" y="1085850"/>
                  <a:ext cx="9153525" cy="5735953"/>
                  <a:chOff x="0" y="1085856"/>
                  <a:chExt cx="9153525" cy="5735980"/>
                </a:xfrm>
              </p:grpSpPr>
              <p:sp>
                <p:nvSpPr>
                  <p:cNvPr id="9" name="Dikdörtgen 55"/>
                  <p:cNvSpPr/>
                  <p:nvPr/>
                </p:nvSpPr>
                <p:spPr>
                  <a:xfrm>
                    <a:off x="0" y="5553075"/>
                    <a:ext cx="9153525" cy="1268761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10" name="Dikdörtgen 56"/>
                  <p:cNvSpPr/>
                  <p:nvPr/>
                </p:nvSpPr>
                <p:spPr>
                  <a:xfrm>
                    <a:off x="0" y="3200182"/>
                    <a:ext cx="9144000" cy="239938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11" name="Dikdörtgen 57"/>
                  <p:cNvSpPr/>
                  <p:nvPr/>
                </p:nvSpPr>
                <p:spPr>
                  <a:xfrm>
                    <a:off x="9525" y="1085856"/>
                    <a:ext cx="9144000" cy="2114559"/>
                  </a:xfrm>
                  <a:prstGeom prst="rect">
                    <a:avLst/>
                  </a:prstGeom>
                  <a:solidFill>
                    <a:srgbClr val="FFFF7D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1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390525" y="1819279"/>
                    <a:ext cx="1470660" cy="105728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>
                    <a:noAutofit/>
                  </a:bodyPr>
                  <a:lstStyle/>
                  <a:p>
                    <a:r>
                      <a:rPr lang="tr-TR" sz="900" b="1" u="sng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rPr>
                      <a:t>Tarım, Gıda ve Çevre Bakanlığı</a:t>
                    </a:r>
                    <a:endParaRPr lang="tr-TR" sz="1100" dirty="0">
                      <a:latin typeface="Times New Roman"/>
                      <a:ea typeface="Times New Roman"/>
                    </a:endParaRPr>
                  </a:p>
                  <a:p>
                    <a:r>
                      <a:rPr lang="tr-TR" sz="900" dirty="0">
                        <a:latin typeface="Times New Roman"/>
                        <a:ea typeface="Times New Roman"/>
                        <a:cs typeface="Times New Roman"/>
                      </a:rPr>
                      <a:t>*Su Genel Müdürlüğü</a:t>
                    </a:r>
                    <a:endParaRPr lang="tr-TR" sz="1100" dirty="0">
                      <a:latin typeface="Times New Roman"/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1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716530" y="1819279"/>
                    <a:ext cx="1722120" cy="107634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9B5E8"/>
                      </a:gs>
                      <a:gs pos="35001">
                        <a:srgbClr val="D9CBEE"/>
                      </a:gs>
                      <a:gs pos="100000">
                        <a:srgbClr val="F0EAF9"/>
                      </a:gs>
                    </a:gsLst>
                    <a:lin ang="16200000" scaled="1"/>
                  </a:gradFill>
                  <a:ln w="9525">
                    <a:solidFill>
                      <a:schemeClr val="accent4">
                        <a:lumMod val="95000"/>
                        <a:lumOff val="0"/>
                      </a:schemeClr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/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r>
                      <a:rPr lang="tr-TR" sz="1100" b="1">
                        <a:latin typeface="Times New Roman"/>
                        <a:ea typeface="Calibri"/>
                      </a:rPr>
                      <a:t>Milli Su Meclisi</a:t>
                    </a:r>
                    <a:endParaRPr lang="tr-TR" sz="1100"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8" name="AutoShape 181"/>
                <p:cNvSpPr>
                  <a:spLocks noChangeArrowheads="1"/>
                </p:cNvSpPr>
                <p:nvPr/>
              </p:nvSpPr>
              <p:spPr bwMode="auto">
                <a:xfrm>
                  <a:off x="390524" y="3666799"/>
                  <a:ext cx="1470661" cy="134429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noAutofit/>
                </a:bodyPr>
                <a:lstStyle/>
                <a:p>
                  <a:r>
                    <a:rPr lang="tr-TR" sz="900" b="1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Confederacion</a:t>
                  </a:r>
                  <a:r>
                    <a:rPr lang="tr-TR" sz="9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 </a:t>
                  </a:r>
                  <a:r>
                    <a:rPr lang="tr-TR" sz="900" b="1" dirty="0" err="1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Hidrografica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  <a:p>
                  <a:pPr lvl="0"/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*Y</a:t>
                  </a:r>
                  <a:r>
                    <a:rPr lang="tr-TR" sz="900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ö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netim Organ</a:t>
                  </a:r>
                  <a:r>
                    <a:rPr lang="tr-TR" sz="900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ı</a:t>
                  </a:r>
                  <a:endParaRPr lang="tr-TR" sz="1100" dirty="0">
                    <a:latin typeface="Times New Roman"/>
                    <a:ea typeface="Times New Roman"/>
                    <a:cs typeface="Times New Roman"/>
                  </a:endParaRPr>
                </a:p>
                <a:p>
                  <a:pPr lvl="0"/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*Y</a:t>
                  </a:r>
                  <a:r>
                    <a:rPr lang="tr-TR" sz="900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r</a:t>
                  </a:r>
                  <a:r>
                    <a:rPr lang="tr-TR" sz="900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ü</a:t>
                  </a:r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tme Organ</a:t>
                  </a:r>
                  <a:r>
                    <a:rPr lang="tr-TR" sz="900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ı</a:t>
                  </a:r>
                  <a:endParaRPr lang="tr-TR" sz="1100" dirty="0">
                    <a:latin typeface="Times New Roman"/>
                    <a:ea typeface="Times New Roman"/>
                    <a:cs typeface="Times New Roman"/>
                  </a:endParaRPr>
                </a:p>
                <a:p>
                  <a:pPr lvl="0"/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rPr>
                    <a:t>*Planlama Organ</a:t>
                  </a:r>
                  <a:r>
                    <a:rPr lang="tr-TR" sz="900" dirty="0">
                      <a:solidFill>
                        <a:srgbClr val="000000"/>
                      </a:solidFill>
                      <a:ea typeface="Times New Roman"/>
                      <a:cs typeface="Times New Roman"/>
                    </a:rPr>
                    <a:t>ı</a:t>
                  </a:r>
                  <a:endParaRPr lang="tr-TR" sz="1100" dirty="0">
                    <a:latin typeface="Times New Roman"/>
                    <a:ea typeface="Times New Roman"/>
                    <a:cs typeface="Times New Roman"/>
                  </a:endParaRPr>
                </a:p>
                <a:p>
                  <a:r>
                    <a:rPr lang="tr-TR" sz="9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6" name="AutoShape 181"/>
              <p:cNvSpPr>
                <a:spLocks noChangeArrowheads="1"/>
              </p:cNvSpPr>
              <p:nvPr/>
            </p:nvSpPr>
            <p:spPr bwMode="auto">
              <a:xfrm>
                <a:off x="2716530" y="5783301"/>
                <a:ext cx="1722120" cy="808247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endParaRPr lang="tr-TR" sz="1100" b="1" u="sng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endParaRPr>
              </a:p>
              <a:p>
                <a:pPr algn="ctr"/>
                <a:r>
                  <a:rPr lang="tr-TR" sz="11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Özerk Bölgeler</a:t>
                </a:r>
                <a:endParaRPr lang="tr-TR" sz="1100" dirty="0"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4110" y="1586478"/>
              <a:ext cx="2695680" cy="20788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Metin kutusu 58"/>
            <p:cNvSpPr txBox="1"/>
            <p:nvPr/>
          </p:nvSpPr>
          <p:spPr>
            <a:xfrm>
              <a:off x="8676462" y="1275605"/>
              <a:ext cx="439133" cy="3867895"/>
            </a:xfrm>
            <a:prstGeom prst="rect">
              <a:avLst/>
            </a:prstGeom>
            <a:noFill/>
          </p:spPr>
          <p:txBody>
            <a:bodyPr vert="vert270" wrap="square" lIns="87903" tIns="43951" rIns="87903" bIns="43951" rtlCol="0">
              <a:spAutoFit/>
            </a:bodyPr>
            <a:lstStyle/>
            <a:p>
              <a:pPr algn="just"/>
              <a:r>
                <a:rPr lang="tr-TR" b="1" dirty="0" smtClean="0">
                  <a:solidFill>
                    <a:srgbClr val="FF0000"/>
                  </a:solidFill>
                  <a:latin typeface="+mj-lt"/>
                </a:rPr>
                <a:t>BÖLGE       HAVZA                         MERKEZİ</a:t>
              </a:r>
              <a:endParaRPr lang="tr-TR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6" name="Straight Connector 15"/>
            <p:cNvCxnSpPr>
              <a:stCxn id="12" idx="2"/>
              <a:endCxn id="8" idx="0"/>
            </p:cNvCxnSpPr>
            <p:nvPr/>
          </p:nvCxnSpPr>
          <p:spPr>
            <a:xfrm>
              <a:off x="1125858" y="2195155"/>
              <a:ext cx="0" cy="5926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13" idx="2"/>
            </p:cNvCxnSpPr>
            <p:nvPr/>
          </p:nvCxnSpPr>
          <p:spPr>
            <a:xfrm>
              <a:off x="1861193" y="1798717"/>
              <a:ext cx="855345" cy="7147"/>
            </a:xfrm>
            <a:prstGeom prst="straightConnector1">
              <a:avLst/>
            </a:prstGeom>
            <a:ln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0"/>
              <a:endCxn id="13" idx="4"/>
            </p:cNvCxnSpPr>
            <p:nvPr/>
          </p:nvCxnSpPr>
          <p:spPr>
            <a:xfrm flipV="1">
              <a:off x="3577590" y="2209449"/>
              <a:ext cx="0" cy="2165529"/>
            </a:xfrm>
            <a:prstGeom prst="straightConnector1">
              <a:avLst/>
            </a:prstGeom>
            <a:ln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8" idx="3"/>
            </p:cNvCxnSpPr>
            <p:nvPr/>
          </p:nvCxnSpPr>
          <p:spPr>
            <a:xfrm flipH="1">
              <a:off x="1861192" y="3291832"/>
              <a:ext cx="1716405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548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Japonya – Genel Bilgiler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7" y="842425"/>
            <a:ext cx="8229601" cy="339447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1700" dirty="0" err="1">
                <a:solidFill>
                  <a:srgbClr val="0033CC"/>
                </a:solidFill>
              </a:rPr>
              <a:t>Üniter</a:t>
            </a:r>
            <a:r>
              <a:rPr lang="tr-TR" sz="1700" dirty="0">
                <a:solidFill>
                  <a:srgbClr val="0033CC"/>
                </a:solidFill>
              </a:rPr>
              <a:t> Devlet (1946)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Nüfus: 127,3 milyon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(%2 azalma)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Kişi Başı Milli Gelir: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40.444 $ 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8 Bölge 47 İl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Alan: 364.000 km²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430 milyar m</a:t>
            </a:r>
            <a:r>
              <a:rPr lang="tr-TR" sz="1700" baseline="30000" dirty="0">
                <a:solidFill>
                  <a:srgbClr val="0033CC"/>
                </a:solidFill>
              </a:rPr>
              <a:t>3</a:t>
            </a:r>
            <a:r>
              <a:rPr lang="tr-TR" sz="1700" dirty="0">
                <a:solidFill>
                  <a:srgbClr val="0033CC"/>
                </a:solidFill>
              </a:rPr>
              <a:t>/yıl yenilenebilir su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10 adet nehir önemli nehir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90 milyar m</a:t>
            </a:r>
            <a:r>
              <a:rPr lang="tr-TR" sz="1700" baseline="30000" dirty="0">
                <a:solidFill>
                  <a:srgbClr val="0033CC"/>
                </a:solidFill>
              </a:rPr>
              <a:t>3</a:t>
            </a:r>
            <a:r>
              <a:rPr lang="tr-TR" sz="1700" dirty="0">
                <a:solidFill>
                  <a:srgbClr val="0033CC"/>
                </a:solidFill>
              </a:rPr>
              <a:t>/yıl su kullanımı</a:t>
            </a:r>
          </a:p>
          <a:p>
            <a:pPr>
              <a:buClr>
                <a:srgbClr val="FF0000"/>
              </a:buClr>
            </a:pPr>
            <a:r>
              <a:rPr lang="tr-TR" sz="1700" dirty="0">
                <a:solidFill>
                  <a:srgbClr val="0033CC"/>
                </a:solidFill>
              </a:rPr>
              <a:t>Tarım Sektörü %63, Kentsel Su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Tüketimi %19, Endüstriyel Su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tr-TR" sz="1700" dirty="0">
                <a:solidFill>
                  <a:srgbClr val="0033CC"/>
                </a:solidFill>
              </a:rPr>
              <a:t>Tüketimi %18</a:t>
            </a:r>
          </a:p>
          <a:p>
            <a:pPr>
              <a:buClr>
                <a:srgbClr val="FF0000"/>
              </a:buClr>
            </a:pPr>
            <a:endParaRPr lang="tr-TR" sz="17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1700" dirty="0">
              <a:solidFill>
                <a:srgbClr val="0033CC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6990" y="841259"/>
            <a:ext cx="3148221" cy="294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40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Japonya’da Su Yönetimi - Yasal Yapı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939709" y="2089090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1965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5868152" y="2089090"/>
            <a:ext cx="792163" cy="27342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1997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175996" y="2089090"/>
            <a:ext cx="792163" cy="2734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7903" tIns="43951" rIns="87903" bIns="4395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b="1" dirty="0">
                <a:solidFill>
                  <a:srgbClr val="000066"/>
                </a:solidFill>
                <a:latin typeface="Arial" charset="0"/>
              </a:rPr>
              <a:t>1896 </a:t>
            </a:r>
            <a:endParaRPr lang="pt-BR" sz="1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15"/>
          <p:cNvSpPr/>
          <p:nvPr/>
        </p:nvSpPr>
        <p:spPr>
          <a:xfrm>
            <a:off x="329856" y="2639924"/>
            <a:ext cx="2297930" cy="112289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Su kamu malı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Yerel Yönetimler idareden sorumlu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Taşkın yapılarının kurulması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tr-TR" sz="1200" dirty="0">
              <a:solidFill>
                <a:srgbClr val="0033CC"/>
              </a:solidFill>
            </a:endParaRPr>
          </a:p>
        </p:txBody>
      </p:sp>
      <p:sp>
        <p:nvSpPr>
          <p:cNvPr id="36" name="Rectangle 15"/>
          <p:cNvSpPr/>
          <p:nvPr/>
        </p:nvSpPr>
        <p:spPr>
          <a:xfrm>
            <a:off x="2260258" y="2639921"/>
            <a:ext cx="3393670" cy="1159823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Taşkın kontrolü ve zararlarının azaltılması 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Su kaynaklarının kullanımı ve geliştirilmesi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Arazi kullanımı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İzin sistemlerinin geliştirilmesi 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Akarsu ortamının korunması</a:t>
            </a:r>
          </a:p>
        </p:txBody>
      </p:sp>
      <p:sp>
        <p:nvSpPr>
          <p:cNvPr id="38" name="Rectangle 15"/>
          <p:cNvSpPr/>
          <p:nvPr/>
        </p:nvSpPr>
        <p:spPr>
          <a:xfrm>
            <a:off x="5514222" y="2639923"/>
            <a:ext cx="3393670" cy="1307556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Yönetim için akarsu sınıflandırması ve Nehir İdareleri tanımlanması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“ Nehir Gelişim Planı” ve “Temel Nehir Yönetim Politikası”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33CC"/>
                </a:solidFill>
              </a:rPr>
              <a:t>Su Kalitesinin iyileştirilmesi için ek düzenlemeler</a:t>
            </a:r>
          </a:p>
          <a:p>
            <a:pPr marL="83935" indent="-8393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endParaRPr lang="tr-TR" sz="1200" dirty="0">
              <a:solidFill>
                <a:srgbClr val="0033CC"/>
              </a:solidFill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815628" y="1870010"/>
            <a:ext cx="7754820" cy="0"/>
            <a:chOff x="815627" y="1322014"/>
            <a:chExt cx="7754820" cy="0"/>
          </a:xfrm>
        </p:grpSpPr>
        <p:cxnSp>
          <p:nvCxnSpPr>
            <p:cNvPr id="18" name="Düz Ok Bağlayıcısı 17"/>
            <p:cNvCxnSpPr/>
            <p:nvPr/>
          </p:nvCxnSpPr>
          <p:spPr>
            <a:xfrm>
              <a:off x="1369671" y="1322014"/>
              <a:ext cx="72007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Düz Bağlayıcı 18"/>
            <p:cNvCxnSpPr/>
            <p:nvPr/>
          </p:nvCxnSpPr>
          <p:spPr>
            <a:xfrm>
              <a:off x="815627" y="1322014"/>
              <a:ext cx="554044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3335790" y="1758822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461833" y="2323112"/>
            <a:ext cx="1815689" cy="35037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None/>
            </a:pPr>
            <a:r>
              <a:rPr lang="tr-TR" dirty="0" smtClean="0">
                <a:solidFill>
                  <a:srgbClr val="0033CC"/>
                </a:solidFill>
              </a:rPr>
              <a:t>Nehir Kanunu</a:t>
            </a:r>
            <a:endParaRPr lang="tr-TR" dirty="0">
              <a:solidFill>
                <a:srgbClr val="0033CC"/>
              </a:solidFill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6264233" y="1752138"/>
            <a:ext cx="0" cy="30956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572077" y="1752138"/>
            <a:ext cx="0" cy="27027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7903" tIns="43951" rIns="87903" bIns="4395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18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0364 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4.07407E-6 L 0.27691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4.07407E-6 L 0.59184 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0364 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4.07407E-6 L 0.17448 4.0740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4.07407E-6 L 0.41857 4.07407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857 4.07407E-6 L 0.48159 4.07407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59 4.07407E-6 L 0.65486 4.07407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0364 4.07407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4 4.07407E-6 L 0.27691 4.07407E-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91 4.07407E-6 L 0.59184 4.07407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25" grpId="0"/>
      <p:bldP spid="25" grpId="1"/>
      <p:bldP spid="30" grpId="0"/>
      <p:bldP spid="30" grpId="1"/>
      <p:bldP spid="36" grpId="0"/>
      <p:bldP spid="36" grpId="1"/>
      <p:bldP spid="38" grpId="0"/>
      <p:bldP spid="20" grpId="0" animBg="1"/>
      <p:bldP spid="20" grpId="1" animBg="1"/>
      <p:bldP spid="20" grpId="2" animBg="1"/>
      <p:bldP spid="20" grpId="3" animBg="1"/>
      <p:bldP spid="20" grpId="5" animBg="1"/>
      <p:bldP spid="21" grpId="2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5" grpId="0" animBg="1"/>
      <p:bldP spid="15" grpId="1" animBg="1"/>
      <p:bldP spid="15" grpId="2" animBg="1"/>
      <p:bldP spid="15" grpId="3" animBg="1"/>
      <p:bldP spid="15" grpId="4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Japonya’da Su Yönetimi - Kurumsal Yapı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-4760" y="789554"/>
            <a:ext cx="9144000" cy="4340377"/>
            <a:chOff x="-4760" y="789554"/>
            <a:chExt cx="9144000" cy="4340377"/>
          </a:xfrm>
        </p:grpSpPr>
        <p:grpSp>
          <p:nvGrpSpPr>
            <p:cNvPr id="14" name="Group 13"/>
            <p:cNvGrpSpPr/>
            <p:nvPr/>
          </p:nvGrpSpPr>
          <p:grpSpPr>
            <a:xfrm>
              <a:off x="-4760" y="789556"/>
              <a:ext cx="9144000" cy="4340375"/>
              <a:chOff x="0" y="1"/>
              <a:chExt cx="9153525" cy="682180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0" y="1"/>
                <a:ext cx="9153525" cy="6821803"/>
                <a:chOff x="0" y="1"/>
                <a:chExt cx="9153525" cy="6821803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0" y="1"/>
                  <a:ext cx="9153525" cy="6821803"/>
                  <a:chOff x="0" y="0"/>
                  <a:chExt cx="9153525" cy="6821835"/>
                </a:xfrm>
              </p:grpSpPr>
              <p:sp>
                <p:nvSpPr>
                  <p:cNvPr id="27" name="Dikdörtgen 55"/>
                  <p:cNvSpPr/>
                  <p:nvPr/>
                </p:nvSpPr>
                <p:spPr>
                  <a:xfrm>
                    <a:off x="9525" y="5553075"/>
                    <a:ext cx="9144000" cy="126876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/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28" name="Dikdörtgen 56"/>
                  <p:cNvSpPr/>
                  <p:nvPr/>
                </p:nvSpPr>
                <p:spPr>
                  <a:xfrm>
                    <a:off x="0" y="3140637"/>
                    <a:ext cx="9144000" cy="2459428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29" name="Dikdörtgen 57"/>
                  <p:cNvSpPr/>
                  <p:nvPr/>
                </p:nvSpPr>
                <p:spPr>
                  <a:xfrm>
                    <a:off x="9525" y="0"/>
                    <a:ext cx="9144000" cy="3140637"/>
                  </a:xfrm>
                  <a:prstGeom prst="rect">
                    <a:avLst/>
                  </a:prstGeom>
                  <a:solidFill>
                    <a:srgbClr val="FFFF7D"/>
                  </a:solidFill>
                  <a:ln/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tr-TR"/>
                  </a:p>
                </p:txBody>
              </p:sp>
              <p:sp>
                <p:nvSpPr>
                  <p:cNvPr id="30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390525" y="752475"/>
                    <a:ext cx="1470660" cy="14827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>
                    <a:noAutofit/>
                  </a:bodyPr>
                  <a:lstStyle/>
                  <a:p>
                    <a:r>
                      <a:rPr lang="tr-TR" sz="900" b="1" u="sng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rPr>
                      <a:t>Arazi, Altyapı, Ulaştırma ve Turizm Bakanlığı </a:t>
                    </a:r>
                    <a:endParaRPr lang="tr-TR" sz="1100" dirty="0">
                      <a:latin typeface="Times New Roman"/>
                      <a:ea typeface="Times New Roman"/>
                    </a:endParaRPr>
                  </a:p>
                  <a:p>
                    <a:r>
                      <a:rPr lang="tr-TR" sz="900" dirty="0">
                        <a:latin typeface="Times New Roman"/>
                        <a:ea typeface="Times New Roman"/>
                        <a:cs typeface="Times New Roman"/>
                      </a:rPr>
                      <a:t>*Su ve Afet Yönetimi Bürosu</a:t>
                    </a:r>
                    <a:endParaRPr lang="tr-TR" sz="1100" dirty="0">
                      <a:latin typeface="Times New Roman"/>
                      <a:ea typeface="Times New Roman"/>
                      <a:cs typeface="Times New Roman"/>
                    </a:endParaRPr>
                  </a:p>
                </p:txBody>
              </p:sp>
              <p:sp>
                <p:nvSpPr>
                  <p:cNvPr id="3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390525" y="2343161"/>
                    <a:ext cx="1028700" cy="62771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square">
                    <a:noAutofit/>
                  </a:bodyPr>
                  <a:lstStyle/>
                  <a:p>
                    <a:r>
                      <a:rPr lang="tr-TR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rPr>
                      <a:t>Japon Su Ajans</a:t>
                    </a:r>
                    <a:r>
                      <a:rPr lang="tr-TR" sz="900">
                        <a:solidFill>
                          <a:srgbClr val="000000"/>
                        </a:solidFill>
                        <a:latin typeface="Calibri"/>
                        <a:ea typeface="Times New Roman"/>
                      </a:rPr>
                      <a:t>ı</a:t>
                    </a:r>
                    <a:endParaRPr lang="tr-TR" sz="1100"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3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563204" y="814381"/>
                    <a:ext cx="1657909" cy="107634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9B5E8"/>
                      </a:gs>
                      <a:gs pos="35001">
                        <a:srgbClr val="D9CBEE"/>
                      </a:gs>
                      <a:gs pos="100000">
                        <a:srgbClr val="F0EAF9"/>
                      </a:gs>
                    </a:gsLst>
                    <a:lin ang="16200000" scaled="1"/>
                  </a:gradFill>
                  <a:ln w="9525">
                    <a:solidFill>
                      <a:schemeClr val="accent4">
                        <a:lumMod val="95000"/>
                        <a:lumOff val="0"/>
                      </a:schemeClr>
                    </a:solidFill>
                    <a:round/>
                    <a:headEnd/>
                    <a:tailEnd/>
                  </a:ln>
                  <a:effectLst>
                    <a:outerShdw dist="20000" dir="5400000" rotWithShape="0">
                      <a:srgbClr val="000000">
                        <a:alpha val="37999"/>
                      </a:srgbClr>
                    </a:outerShdw>
                  </a:effectLst>
                  <a:extLst/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algn="ctr"/>
                    <a:r>
                      <a:rPr lang="tr-TR" sz="1000" b="1" dirty="0">
                        <a:latin typeface="Times New Roman"/>
                        <a:ea typeface="Calibri"/>
                      </a:rPr>
                      <a:t>Bakanlıklar Arası Su Koordinasyon Grubu</a:t>
                    </a:r>
                    <a:endParaRPr lang="tr-TR" sz="1000" dirty="0"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26" name="AutoShape 181"/>
                <p:cNvSpPr>
                  <a:spLocks noChangeArrowheads="1"/>
                </p:cNvSpPr>
                <p:nvPr/>
              </p:nvSpPr>
              <p:spPr bwMode="auto">
                <a:xfrm>
                  <a:off x="400050" y="4043362"/>
                  <a:ext cx="1028700" cy="10287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square">
                  <a:noAutofit/>
                </a:bodyPr>
                <a:lstStyle/>
                <a:p>
                  <a:r>
                    <a:rPr lang="tr-TR" sz="900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Arazi, Altyapı ve Ulaştırma Böl. Md.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  <a:p>
                  <a:r>
                    <a:rPr lang="tr-TR" sz="900" b="1" dirty="0">
                      <a:solidFill>
                        <a:srgbClr val="000000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tr-TR" sz="1100" dirty="0"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6" name="AutoShape 181"/>
              <p:cNvSpPr>
                <a:spLocks noChangeArrowheads="1"/>
              </p:cNvSpPr>
              <p:nvPr/>
            </p:nvSpPr>
            <p:spPr bwMode="auto">
              <a:xfrm>
                <a:off x="7229089" y="904737"/>
                <a:ext cx="1470660" cy="1628786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r>
                  <a:rPr lang="tr-TR" sz="9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Çevre Bakanlığı</a:t>
                </a:r>
                <a:endParaRPr lang="tr-TR" sz="1100" dirty="0">
                  <a:latin typeface="Times New Roman"/>
                  <a:ea typeface="Times New Roman"/>
                </a:endParaRPr>
              </a:p>
              <a:p>
                <a:r>
                  <a:rPr lang="tr-TR" sz="900" b="1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tr-TR" sz="1100" dirty="0">
                  <a:latin typeface="Times New Roman"/>
                  <a:ea typeface="Times New Roman"/>
                </a:endParaRPr>
              </a:p>
              <a:p>
                <a:r>
                  <a:rPr lang="tr-TR" sz="900" dirty="0">
                    <a:latin typeface="Times New Roman"/>
                    <a:ea typeface="Times New Roman"/>
                    <a:cs typeface="Times New Roman"/>
                  </a:rPr>
                  <a:t>*Sucul Ortam Genel Müdürlüğü</a:t>
                </a:r>
                <a:endParaRPr lang="tr-TR" sz="1100" dirty="0"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4763990" y="819142"/>
                <a:ext cx="1722120" cy="866776"/>
              </a:xfrm>
              <a:prstGeom prst="ellipse">
                <a:avLst/>
              </a:prstGeom>
              <a:gradFill rotWithShape="1">
                <a:gsLst>
                  <a:gs pos="0">
                    <a:srgbClr val="C9B5E8"/>
                  </a:gs>
                  <a:gs pos="35001">
                    <a:srgbClr val="D9CBEE"/>
                  </a:gs>
                  <a:gs pos="100000">
                    <a:srgbClr val="F0EAF9"/>
                  </a:gs>
                </a:gsLst>
                <a:lin ang="16200000" scaled="1"/>
              </a:gradFill>
              <a:ln w="9525">
                <a:solidFill>
                  <a:schemeClr val="accent4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r>
                  <a:rPr lang="tr-TR" sz="1100" b="1">
                    <a:latin typeface="Times New Roman"/>
                    <a:ea typeface="Calibri"/>
                  </a:rPr>
                  <a:t>Merkezi Çevre Komisyonu</a:t>
                </a:r>
                <a:endParaRPr lang="tr-TR" sz="1100"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4764110" y="1943099"/>
                <a:ext cx="1722120" cy="800100"/>
              </a:xfrm>
              <a:prstGeom prst="ellipse">
                <a:avLst/>
              </a:prstGeom>
              <a:gradFill rotWithShape="1">
                <a:gsLst>
                  <a:gs pos="0">
                    <a:srgbClr val="C9B5E8"/>
                  </a:gs>
                  <a:gs pos="35001">
                    <a:srgbClr val="D9CBEE"/>
                  </a:gs>
                  <a:gs pos="100000">
                    <a:srgbClr val="F0EAF9"/>
                  </a:gs>
                </a:gsLst>
                <a:lin ang="16200000" scaled="1"/>
              </a:gradFill>
              <a:ln w="9525">
                <a:solidFill>
                  <a:schemeClr val="accent4">
                    <a:lumMod val="95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r>
                  <a:rPr lang="tr-TR" sz="1100" b="1">
                    <a:latin typeface="Times New Roman"/>
                    <a:ea typeface="Calibri"/>
                  </a:rPr>
                  <a:t>Su Yönetimi Alt Komitesi</a:t>
                </a:r>
                <a:endParaRPr lang="tr-TR" sz="1100">
                  <a:latin typeface="Times New Roman"/>
                  <a:ea typeface="Times New Roman"/>
                </a:endParaRPr>
              </a:p>
            </p:txBody>
          </p:sp>
          <p:sp>
            <p:nvSpPr>
              <p:cNvPr id="19" name="AutoShape 181"/>
              <p:cNvSpPr>
                <a:spLocks noChangeArrowheads="1"/>
              </p:cNvSpPr>
              <p:nvPr/>
            </p:nvSpPr>
            <p:spPr bwMode="auto">
              <a:xfrm>
                <a:off x="400050" y="5705475"/>
                <a:ext cx="1028700" cy="102870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r>
                  <a:rPr lang="tr-TR" sz="9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Arazi, Altyapı ve Ulaştırma İl Md. </a:t>
                </a:r>
                <a:endParaRPr lang="tr-TR" sz="11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3" name="AutoShape 181"/>
              <p:cNvSpPr>
                <a:spLocks noChangeArrowheads="1"/>
              </p:cNvSpPr>
              <p:nvPr/>
            </p:nvSpPr>
            <p:spPr bwMode="auto">
              <a:xfrm>
                <a:off x="7219600" y="4243388"/>
                <a:ext cx="1470660" cy="814387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tr-TR" sz="900" b="1" u="sng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Çevre Bölge Müdürlükleri</a:t>
                </a:r>
                <a:endParaRPr lang="tr-TR" sz="11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24" name="AutoShape 181"/>
              <p:cNvSpPr>
                <a:spLocks noChangeArrowheads="1"/>
              </p:cNvSpPr>
              <p:nvPr/>
            </p:nvSpPr>
            <p:spPr bwMode="auto">
              <a:xfrm>
                <a:off x="7229089" y="5919786"/>
                <a:ext cx="1470660" cy="600075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noAutofit/>
              </a:bodyPr>
              <a:lstStyle/>
              <a:p>
                <a:r>
                  <a:rPr lang="tr-TR" sz="900" b="1" u="sng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Çevre İl Müdürlükleri</a:t>
                </a:r>
                <a:endParaRPr lang="tr-TR" sz="1100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0" name="Metin kutusu 58"/>
            <p:cNvSpPr txBox="1"/>
            <p:nvPr/>
          </p:nvSpPr>
          <p:spPr>
            <a:xfrm>
              <a:off x="8676462" y="789554"/>
              <a:ext cx="439133" cy="4284621"/>
            </a:xfrm>
            <a:prstGeom prst="rect">
              <a:avLst/>
            </a:prstGeom>
            <a:noFill/>
          </p:spPr>
          <p:txBody>
            <a:bodyPr vert="vert270" wrap="square" lIns="87903" tIns="43951" rIns="87903" bIns="43951" rtlCol="0">
              <a:spAutoFit/>
            </a:bodyPr>
            <a:lstStyle/>
            <a:p>
              <a:pPr algn="just"/>
              <a:r>
                <a:rPr lang="tr-TR" b="1" dirty="0" smtClean="0">
                  <a:solidFill>
                    <a:srgbClr val="FF0000"/>
                  </a:solidFill>
                  <a:latin typeface="+mj-lt"/>
                </a:rPr>
                <a:t>YEREL    BÖLGESEL             MERKEZİ</a:t>
              </a:r>
              <a:endParaRPr lang="tr-TR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4" name="Straight Connector 3"/>
            <p:cNvCxnSpPr>
              <a:stCxn id="18" idx="0"/>
              <a:endCxn id="17" idx="4"/>
            </p:cNvCxnSpPr>
            <p:nvPr/>
          </p:nvCxnSpPr>
          <p:spPr>
            <a:xfrm flipH="1" flipV="1">
              <a:off x="5614438" y="1862219"/>
              <a:ext cx="120" cy="163632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32" idx="2"/>
            </p:cNvCxnSpPr>
            <p:nvPr/>
          </p:nvCxnSpPr>
          <p:spPr>
            <a:xfrm>
              <a:off x="1897841" y="1650112"/>
              <a:ext cx="657936" cy="0"/>
            </a:xfrm>
            <a:prstGeom prst="straightConnector1">
              <a:avLst/>
            </a:prstGeom>
            <a:ln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17" idx="6"/>
              <a:endCxn id="16" idx="1"/>
            </p:cNvCxnSpPr>
            <p:nvPr/>
          </p:nvCxnSpPr>
          <p:spPr>
            <a:xfrm>
              <a:off x="6474601" y="1586475"/>
              <a:ext cx="742206" cy="296874"/>
            </a:xfrm>
            <a:prstGeom prst="bentConnector3">
              <a:avLst>
                <a:gd name="adj1" fmla="val 65058"/>
              </a:avLst>
            </a:prstGeom>
            <a:ln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8" idx="6"/>
            </p:cNvCxnSpPr>
            <p:nvPr/>
          </p:nvCxnSpPr>
          <p:spPr>
            <a:xfrm flipV="1">
              <a:off x="6474722" y="1883352"/>
              <a:ext cx="732606" cy="397034"/>
            </a:xfrm>
            <a:prstGeom prst="bentConnector3">
              <a:avLst>
                <a:gd name="adj1" fmla="val 66642"/>
              </a:avLst>
            </a:prstGeom>
            <a:ln>
              <a:prstDash val="sys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Bracket 32"/>
            <p:cNvSpPr/>
            <p:nvPr/>
          </p:nvSpPr>
          <p:spPr>
            <a:xfrm>
              <a:off x="2024929" y="1874315"/>
              <a:ext cx="180211" cy="2872604"/>
            </a:xfrm>
            <a:prstGeom prst="rightBracket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87903" tIns="43951" rIns="87903" bIns="43951" rtlCol="0" anchor="ctr"/>
            <a:lstStyle/>
            <a:p>
              <a:pPr algn="ctr"/>
              <a:endParaRPr lang="tr-TR"/>
            </a:p>
          </p:txBody>
        </p:sp>
        <p:sp>
          <p:nvSpPr>
            <p:cNvPr id="34" name="Metin kutusu 58"/>
            <p:cNvSpPr txBox="1"/>
            <p:nvPr/>
          </p:nvSpPr>
          <p:spPr>
            <a:xfrm rot="10800000">
              <a:off x="1662890" y="2469975"/>
              <a:ext cx="469911" cy="220041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vert="vert270" wrap="square" lIns="87903" tIns="43951" rIns="87903" bIns="43951" rtlCol="0">
              <a:spAutoFit/>
            </a:bodyPr>
            <a:lstStyle/>
            <a:p>
              <a:pPr algn="ctr"/>
              <a:r>
                <a:rPr lang="tr-TR" sz="1900" b="1" dirty="0">
                  <a:solidFill>
                    <a:srgbClr val="0000FF"/>
                  </a:solidFill>
                  <a:latin typeface="+mj-lt"/>
                </a:rPr>
                <a:t>Nehir İdareleri</a:t>
              </a: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451359" y="2091415"/>
              <a:ext cx="1328559" cy="588348"/>
            </a:xfrm>
            <a:prstGeom prst="ellipse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chemeClr val="accent4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rot="0" vert="horz" wrap="square" lIns="87903" tIns="43951" rIns="87903" bIns="43951" anchor="ctr" anchorCtr="0" upright="1">
              <a:noAutofit/>
            </a:bodyPr>
            <a:lstStyle/>
            <a:p>
              <a:pPr algn="ctr"/>
              <a:r>
                <a:rPr lang="tr-TR" sz="1100" b="1" dirty="0">
                  <a:latin typeface="Times New Roman"/>
                  <a:ea typeface="Times New Roman"/>
                </a:rPr>
                <a:t>Sosyal Altyapı Konseyi</a:t>
              </a:r>
              <a:endParaRPr lang="tr-TR" sz="1100" dirty="0">
                <a:latin typeface="Times New Roman"/>
                <a:ea typeface="Times New Roman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451358" y="3202263"/>
              <a:ext cx="1328559" cy="588348"/>
            </a:xfrm>
            <a:prstGeom prst="ellipse">
              <a:avLst/>
            </a:prstGeom>
            <a:gradFill rotWithShape="1">
              <a:gsLst>
                <a:gs pos="0">
                  <a:srgbClr val="C9B5E8"/>
                </a:gs>
                <a:gs pos="35001">
                  <a:srgbClr val="D9CBEE"/>
                </a:gs>
                <a:gs pos="100000">
                  <a:srgbClr val="F0EAF9"/>
                </a:gs>
              </a:gsLst>
              <a:lin ang="16200000" scaled="1"/>
            </a:gradFill>
            <a:ln w="9525">
              <a:solidFill>
                <a:schemeClr val="accent4">
                  <a:lumMod val="95000"/>
                  <a:lumOff val="0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/>
          </p:spPr>
          <p:txBody>
            <a:bodyPr rot="0" vert="horz" wrap="square" lIns="87903" tIns="43951" rIns="87903" bIns="43951" anchor="ctr" anchorCtr="0" upright="1">
              <a:noAutofit/>
            </a:bodyPr>
            <a:lstStyle/>
            <a:p>
              <a:pPr algn="ctr"/>
              <a:r>
                <a:rPr lang="tr-TR" sz="1100" b="1" dirty="0">
                  <a:latin typeface="Times New Roman"/>
                  <a:ea typeface="Times New Roman"/>
                </a:rPr>
                <a:t>Valilik Nehir Konseyi</a:t>
              </a:r>
              <a:endParaRPr lang="tr-TR" sz="1100" dirty="0">
                <a:latin typeface="Times New Roman"/>
                <a:ea typeface="Times New Roman"/>
              </a:endParaRPr>
            </a:p>
          </p:txBody>
        </p:sp>
        <p:cxnSp>
          <p:nvCxnSpPr>
            <p:cNvPr id="39" name="Straight Arrow Connector 38"/>
            <p:cNvCxnSpPr>
              <a:endCxn id="37" idx="2"/>
            </p:cNvCxnSpPr>
            <p:nvPr/>
          </p:nvCxnSpPr>
          <p:spPr>
            <a:xfrm>
              <a:off x="2189099" y="3496435"/>
              <a:ext cx="262255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05135" y="2369204"/>
              <a:ext cx="262255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83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7" y="1869674"/>
            <a:ext cx="8229601" cy="1350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87903" tIns="43951" rIns="87903" bIns="43951" rtlCol="0" anchor="ctr">
            <a:normAutofit fontScale="7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TÜRKİYE’DE SU YÖNETİMİ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884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_s1039"/>
          <p:cNvSpPr>
            <a:spLocks noChangeArrowheads="1"/>
          </p:cNvSpPr>
          <p:nvPr/>
        </p:nvSpPr>
        <p:spPr bwMode="auto">
          <a:xfrm>
            <a:off x="765788" y="2389705"/>
            <a:ext cx="667544" cy="3190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900" dirty="0"/>
              <a:t>OGM</a:t>
            </a:r>
            <a:endParaRPr lang="en-GB" sz="900" dirty="0"/>
          </a:p>
        </p:txBody>
      </p:sp>
      <p:sp>
        <p:nvSpPr>
          <p:cNvPr id="61" name="_s1039"/>
          <p:cNvSpPr>
            <a:spLocks noChangeArrowheads="1"/>
          </p:cNvSpPr>
          <p:nvPr/>
        </p:nvSpPr>
        <p:spPr bwMode="auto">
          <a:xfrm>
            <a:off x="76755" y="2763345"/>
            <a:ext cx="667544" cy="3190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900" dirty="0"/>
              <a:t>SUEN</a:t>
            </a:r>
            <a:endParaRPr lang="en-GB" sz="900" dirty="0"/>
          </a:p>
        </p:txBody>
      </p:sp>
      <p:sp>
        <p:nvSpPr>
          <p:cNvPr id="62" name="_s1039"/>
          <p:cNvSpPr>
            <a:spLocks noChangeArrowheads="1"/>
          </p:cNvSpPr>
          <p:nvPr/>
        </p:nvSpPr>
        <p:spPr bwMode="auto">
          <a:xfrm>
            <a:off x="752151" y="2763343"/>
            <a:ext cx="667544" cy="3190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900" dirty="0"/>
              <a:t>MGM</a:t>
            </a:r>
            <a:endParaRPr lang="en-GB" sz="900" dirty="0"/>
          </a:p>
        </p:txBody>
      </p:sp>
      <p:grpSp>
        <p:nvGrpSpPr>
          <p:cNvPr id="12" name="Grup 11"/>
          <p:cNvGrpSpPr/>
          <p:nvPr/>
        </p:nvGrpSpPr>
        <p:grpSpPr>
          <a:xfrm>
            <a:off x="-7483" y="44778"/>
            <a:ext cx="9153960" cy="5368966"/>
            <a:chOff x="-7483" y="44778"/>
            <a:chExt cx="9153960" cy="5368966"/>
          </a:xfrm>
        </p:grpSpPr>
        <p:grpSp>
          <p:nvGrpSpPr>
            <p:cNvPr id="11" name="Grup 10"/>
            <p:cNvGrpSpPr/>
            <p:nvPr/>
          </p:nvGrpSpPr>
          <p:grpSpPr>
            <a:xfrm>
              <a:off x="-7483" y="44778"/>
              <a:ext cx="9153960" cy="5368966"/>
              <a:chOff x="-7483" y="44778"/>
              <a:chExt cx="9153960" cy="5368966"/>
            </a:xfrm>
          </p:grpSpPr>
          <p:grpSp>
            <p:nvGrpSpPr>
              <p:cNvPr id="4" name="Grup 3"/>
              <p:cNvGrpSpPr/>
              <p:nvPr/>
            </p:nvGrpSpPr>
            <p:grpSpPr>
              <a:xfrm>
                <a:off x="-7483" y="44778"/>
                <a:ext cx="9153960" cy="5119851"/>
                <a:chOff x="-4980" y="0"/>
                <a:chExt cx="9153960" cy="6826468"/>
              </a:xfrm>
            </p:grpSpPr>
            <p:sp>
              <p:nvSpPr>
                <p:cNvPr id="5" name="Dikdörtgen 4"/>
                <p:cNvSpPr/>
                <p:nvPr/>
              </p:nvSpPr>
              <p:spPr>
                <a:xfrm>
                  <a:off x="4980" y="5557708"/>
                  <a:ext cx="9144000" cy="126876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rgbClr val="FF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6" name="Dikdörtgen 5"/>
                <p:cNvSpPr/>
                <p:nvPr/>
              </p:nvSpPr>
              <p:spPr>
                <a:xfrm>
                  <a:off x="-4980" y="4274136"/>
                  <a:ext cx="9153960" cy="132913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FF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7" name="Dikdörtgen 6"/>
                <p:cNvSpPr/>
                <p:nvPr/>
              </p:nvSpPr>
              <p:spPr>
                <a:xfrm>
                  <a:off x="0" y="0"/>
                  <a:ext cx="9144000" cy="4221163"/>
                </a:xfrm>
                <a:prstGeom prst="rect">
                  <a:avLst/>
                </a:prstGeom>
                <a:solidFill>
                  <a:srgbClr val="FFFFCC"/>
                </a:solidFill>
                <a:ln>
                  <a:solidFill>
                    <a:srgbClr val="FF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r-TR"/>
                </a:p>
              </p:txBody>
            </p:sp>
            <p:sp>
              <p:nvSpPr>
                <p:cNvPr id="8" name="Line 159"/>
                <p:cNvSpPr>
                  <a:spLocks noChangeShapeType="1"/>
                </p:cNvSpPr>
                <p:nvPr/>
              </p:nvSpPr>
              <p:spPr bwMode="auto">
                <a:xfrm>
                  <a:off x="4432677" y="2187032"/>
                  <a:ext cx="0" cy="36718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" name="Line 158"/>
                <p:cNvSpPr>
                  <a:spLocks noChangeShapeType="1"/>
                </p:cNvSpPr>
                <p:nvPr/>
              </p:nvSpPr>
              <p:spPr bwMode="auto">
                <a:xfrm>
                  <a:off x="8172400" y="1916113"/>
                  <a:ext cx="0" cy="381793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0" name="_s1039"/>
                <p:cNvSpPr>
                  <a:spLocks noChangeArrowheads="1"/>
                </p:cNvSpPr>
                <p:nvPr/>
              </p:nvSpPr>
              <p:spPr bwMode="auto">
                <a:xfrm>
                  <a:off x="87111" y="3111517"/>
                  <a:ext cx="667544" cy="42544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DSİ</a:t>
                  </a:r>
                  <a:endParaRPr lang="en-GB" sz="900" dirty="0"/>
                </a:p>
              </p:txBody>
            </p:sp>
            <p:sp>
              <p:nvSpPr>
                <p:cNvPr id="13" name="AutoShape 47"/>
                <p:cNvSpPr>
                  <a:spLocks noChangeArrowheads="1"/>
                </p:cNvSpPr>
                <p:nvPr/>
              </p:nvSpPr>
              <p:spPr bwMode="auto">
                <a:xfrm>
                  <a:off x="1542797" y="4404360"/>
                  <a:ext cx="936625" cy="54451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800" dirty="0"/>
                    <a:t>Maden Tetkik </a:t>
                  </a:r>
                </a:p>
                <a:p>
                  <a:pPr algn="ctr"/>
                  <a:r>
                    <a:rPr lang="tr-TR" sz="800" dirty="0"/>
                    <a:t>Arama ve Araştırma </a:t>
                  </a:r>
                </a:p>
                <a:p>
                  <a:pPr algn="ctr"/>
                  <a:r>
                    <a:rPr lang="tr-TR" sz="800" dirty="0"/>
                    <a:t>Bölge Müdürlükleri</a:t>
                  </a:r>
                  <a:endParaRPr lang="en-GB" sz="800" dirty="0"/>
                </a:p>
              </p:txBody>
            </p:sp>
            <p:sp>
              <p:nvSpPr>
                <p:cNvPr id="14" name="AutoShape 49"/>
                <p:cNvSpPr>
                  <a:spLocks noChangeArrowheads="1"/>
                </p:cNvSpPr>
                <p:nvPr/>
              </p:nvSpPr>
              <p:spPr bwMode="auto">
                <a:xfrm>
                  <a:off x="107950" y="4365625"/>
                  <a:ext cx="646705" cy="49212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DSİ Böl. Md.</a:t>
                  </a:r>
                  <a:endParaRPr lang="en-GB" sz="900" dirty="0"/>
                </a:p>
              </p:txBody>
            </p:sp>
            <p:sp>
              <p:nvSpPr>
                <p:cNvPr id="15" name="AutoShape 50"/>
                <p:cNvSpPr>
                  <a:spLocks noChangeArrowheads="1"/>
                </p:cNvSpPr>
                <p:nvPr/>
              </p:nvSpPr>
              <p:spPr bwMode="auto">
                <a:xfrm>
                  <a:off x="792809" y="4929198"/>
                  <a:ext cx="588351" cy="56735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MGM</a:t>
                  </a:r>
                </a:p>
                <a:p>
                  <a:pPr algn="ctr"/>
                  <a:r>
                    <a:rPr lang="tr-TR" sz="900" dirty="0"/>
                    <a:t>Böl. Md.</a:t>
                  </a:r>
                  <a:endParaRPr lang="en-GB" sz="900" dirty="0"/>
                </a:p>
              </p:txBody>
            </p:sp>
            <p:sp>
              <p:nvSpPr>
                <p:cNvPr id="16" name="AutoShape 51"/>
                <p:cNvSpPr>
                  <a:spLocks noChangeArrowheads="1"/>
                </p:cNvSpPr>
                <p:nvPr/>
              </p:nvSpPr>
              <p:spPr bwMode="auto">
                <a:xfrm>
                  <a:off x="796961" y="4365625"/>
                  <a:ext cx="584199" cy="54292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 Orman Böl. </a:t>
                  </a:r>
                </a:p>
                <a:p>
                  <a:pPr algn="ctr"/>
                  <a:r>
                    <a:rPr lang="tr-TR" sz="900" dirty="0"/>
                    <a:t>Md.</a:t>
                  </a:r>
                  <a:endParaRPr lang="en-GB" sz="900" dirty="0"/>
                </a:p>
              </p:txBody>
            </p:sp>
            <p:sp>
              <p:nvSpPr>
                <p:cNvPr id="17" name="AutoShape 58"/>
                <p:cNvSpPr>
                  <a:spLocks noChangeArrowheads="1"/>
                </p:cNvSpPr>
                <p:nvPr/>
              </p:nvSpPr>
              <p:spPr bwMode="auto">
                <a:xfrm>
                  <a:off x="104852" y="5759870"/>
                  <a:ext cx="936625" cy="54451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/>
                    <a:t>Orman İşletme </a:t>
                  </a:r>
                </a:p>
                <a:p>
                  <a:pPr algn="ctr"/>
                  <a:r>
                    <a:rPr lang="tr-TR" sz="900"/>
                    <a:t>Müdürlükleri</a:t>
                  </a:r>
                  <a:endParaRPr lang="en-GB" sz="900"/>
                </a:p>
              </p:txBody>
            </p:sp>
            <p:sp>
              <p:nvSpPr>
                <p:cNvPr id="18" name="AutoShape 59"/>
                <p:cNvSpPr>
                  <a:spLocks noChangeArrowheads="1"/>
                </p:cNvSpPr>
                <p:nvPr/>
              </p:nvSpPr>
              <p:spPr bwMode="auto">
                <a:xfrm>
                  <a:off x="2918320" y="5869067"/>
                  <a:ext cx="936625" cy="54451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/>
                    <a:t>Tarım İl </a:t>
                  </a:r>
                </a:p>
                <a:p>
                  <a:pPr algn="ctr"/>
                  <a:r>
                    <a:rPr lang="tr-TR" sz="900"/>
                    <a:t>Müdürlükleri</a:t>
                  </a:r>
                  <a:endParaRPr lang="en-GB" sz="900"/>
                </a:p>
              </p:txBody>
            </p:sp>
            <p:sp>
              <p:nvSpPr>
                <p:cNvPr id="19" name="AutoShape 60"/>
                <p:cNvSpPr>
                  <a:spLocks noChangeArrowheads="1"/>
                </p:cNvSpPr>
                <p:nvPr/>
              </p:nvSpPr>
              <p:spPr bwMode="auto">
                <a:xfrm>
                  <a:off x="5223265" y="5795962"/>
                  <a:ext cx="935038" cy="84772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buFontTx/>
                    <a:buChar char="•"/>
                  </a:pPr>
                  <a:r>
                    <a:rPr lang="tr-TR" sz="900" dirty="0"/>
                    <a:t>Toplum Sağlığı</a:t>
                  </a:r>
                </a:p>
                <a:p>
                  <a:pPr algn="ctr"/>
                  <a:r>
                    <a:rPr lang="tr-TR" sz="900" dirty="0"/>
                    <a:t> Merkezleri</a:t>
                  </a:r>
                </a:p>
                <a:p>
                  <a:pPr algn="ctr">
                    <a:buFont typeface="Arial" pitchFamily="34" charset="0"/>
                    <a:buChar char="•"/>
                  </a:pPr>
                  <a:r>
                    <a:rPr lang="tr-TR" sz="900" dirty="0"/>
                    <a:t>Halk Sağlığı </a:t>
                  </a:r>
                </a:p>
                <a:p>
                  <a:pPr algn="ctr"/>
                  <a:r>
                    <a:rPr lang="tr-TR" sz="900" dirty="0"/>
                    <a:t>Müdürlükleri</a:t>
                  </a:r>
                  <a:endParaRPr lang="en-GB" sz="900" dirty="0"/>
                </a:p>
              </p:txBody>
            </p:sp>
            <p:sp>
              <p:nvSpPr>
                <p:cNvPr id="20" name="AutoShape 61"/>
                <p:cNvSpPr>
                  <a:spLocks noChangeArrowheads="1"/>
                </p:cNvSpPr>
                <p:nvPr/>
              </p:nvSpPr>
              <p:spPr bwMode="auto">
                <a:xfrm>
                  <a:off x="7255519" y="5710636"/>
                  <a:ext cx="1204913" cy="101903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>
                    <a:buFontTx/>
                    <a:buChar char="•"/>
                  </a:pPr>
                  <a:r>
                    <a:rPr lang="tr-TR" sz="800" dirty="0"/>
                    <a:t>Valilikler</a:t>
                  </a:r>
                  <a:endParaRPr lang="sk-SK" sz="800" dirty="0"/>
                </a:p>
                <a:p>
                  <a:pPr algn="ctr">
                    <a:buFontTx/>
                    <a:buChar char="•"/>
                  </a:pPr>
                  <a:r>
                    <a:rPr lang="tr-TR" sz="800" dirty="0"/>
                    <a:t>Kaymakamlıklar</a:t>
                  </a:r>
                  <a:endParaRPr lang="sk-SK" sz="800" dirty="0"/>
                </a:p>
                <a:p>
                  <a:pPr algn="ctr">
                    <a:buFontTx/>
                    <a:buChar char="•"/>
                  </a:pPr>
                  <a:r>
                    <a:rPr lang="tr-TR" sz="800" dirty="0"/>
                    <a:t>İl Özel İdareleri</a:t>
                  </a:r>
                  <a:endParaRPr lang="sk-SK" sz="800" dirty="0"/>
                </a:p>
                <a:p>
                  <a:pPr algn="ctr">
                    <a:buFontTx/>
                    <a:buChar char="•"/>
                  </a:pPr>
                  <a:r>
                    <a:rPr lang="tr-TR" sz="800" dirty="0"/>
                    <a:t>Büyükşehir </a:t>
                  </a:r>
                </a:p>
                <a:p>
                  <a:pPr algn="ctr"/>
                  <a:r>
                    <a:rPr lang="tr-TR" sz="800" dirty="0"/>
                    <a:t>Belediyeleri</a:t>
                  </a:r>
                  <a:endParaRPr lang="sk-SK" sz="800" dirty="0"/>
                </a:p>
                <a:p>
                  <a:pPr algn="ctr">
                    <a:buFontTx/>
                    <a:buChar char="•"/>
                  </a:pPr>
                  <a:r>
                    <a:rPr lang="tr-TR" sz="800" dirty="0"/>
                    <a:t>Belediyeler</a:t>
                  </a:r>
                  <a:endParaRPr lang="en-GB" sz="800" dirty="0"/>
                </a:p>
              </p:txBody>
            </p:sp>
            <p:sp>
              <p:nvSpPr>
                <p:cNvPr id="21" name="Line 81"/>
                <p:cNvSpPr>
                  <a:spLocks noChangeShapeType="1"/>
                </p:cNvSpPr>
                <p:nvPr/>
              </p:nvSpPr>
              <p:spPr bwMode="auto">
                <a:xfrm>
                  <a:off x="4140200" y="4508500"/>
                  <a:ext cx="0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2" name="Line 89"/>
                <p:cNvSpPr>
                  <a:spLocks noChangeShapeType="1"/>
                </p:cNvSpPr>
                <p:nvPr/>
              </p:nvSpPr>
              <p:spPr bwMode="auto">
                <a:xfrm>
                  <a:off x="2411413" y="3789363"/>
                  <a:ext cx="0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3" name="Line 122"/>
                <p:cNvSpPr>
                  <a:spLocks noChangeShapeType="1"/>
                </p:cNvSpPr>
                <p:nvPr/>
              </p:nvSpPr>
              <p:spPr bwMode="auto">
                <a:xfrm>
                  <a:off x="1366838" y="3789363"/>
                  <a:ext cx="0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4" name="AutoShape 149"/>
                <p:cNvSpPr>
                  <a:spLocks noChangeArrowheads="1"/>
                </p:cNvSpPr>
                <p:nvPr/>
              </p:nvSpPr>
              <p:spPr bwMode="auto">
                <a:xfrm>
                  <a:off x="4111625" y="5890747"/>
                  <a:ext cx="1008063" cy="56673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Çevre ve Şehircilik</a:t>
                  </a:r>
                </a:p>
                <a:p>
                  <a:pPr algn="ctr"/>
                  <a:r>
                    <a:rPr lang="tr-TR" sz="900" dirty="0"/>
                    <a:t>İl Müdürlükleri </a:t>
                  </a:r>
                  <a:endParaRPr lang="en-GB" sz="900" dirty="0"/>
                </a:p>
              </p:txBody>
            </p:sp>
            <p:sp>
              <p:nvSpPr>
                <p:cNvPr id="25" name="Line 159"/>
                <p:cNvSpPr>
                  <a:spLocks noChangeShapeType="1"/>
                </p:cNvSpPr>
                <p:nvPr/>
              </p:nvSpPr>
              <p:spPr bwMode="auto">
                <a:xfrm>
                  <a:off x="3346450" y="2214259"/>
                  <a:ext cx="0" cy="3671888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6" name="Line 161"/>
                <p:cNvSpPr>
                  <a:spLocks noChangeShapeType="1"/>
                </p:cNvSpPr>
                <p:nvPr/>
              </p:nvSpPr>
              <p:spPr bwMode="auto">
                <a:xfrm>
                  <a:off x="5364163" y="2285696"/>
                  <a:ext cx="0" cy="3529013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27" name="_s1039"/>
                <p:cNvSpPr>
                  <a:spLocks noChangeArrowheads="1"/>
                </p:cNvSpPr>
                <p:nvPr/>
              </p:nvSpPr>
              <p:spPr bwMode="auto">
                <a:xfrm>
                  <a:off x="4504409" y="3324243"/>
                  <a:ext cx="615279" cy="59238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İLBANK</a:t>
                  </a:r>
                </a:p>
                <a:p>
                  <a:pPr algn="ctr"/>
                  <a:r>
                    <a:rPr lang="tr-TR" sz="900" dirty="0"/>
                    <a:t> A.Ş.</a:t>
                  </a:r>
                  <a:endParaRPr lang="en-GB" sz="900" dirty="0"/>
                </a:p>
              </p:txBody>
            </p:sp>
            <p:sp>
              <p:nvSpPr>
                <p:cNvPr id="28" name="AutoShape 52"/>
                <p:cNvSpPr>
                  <a:spLocks noChangeArrowheads="1"/>
                </p:cNvSpPr>
                <p:nvPr/>
              </p:nvSpPr>
              <p:spPr bwMode="auto">
                <a:xfrm>
                  <a:off x="4531029" y="4386273"/>
                  <a:ext cx="588659" cy="76834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İLBANK A.Ş.</a:t>
                  </a:r>
                </a:p>
                <a:p>
                  <a:pPr algn="ctr"/>
                  <a:r>
                    <a:rPr lang="tr-TR" sz="900" dirty="0"/>
                    <a:t>Böl.Md.</a:t>
                  </a:r>
                  <a:endParaRPr lang="en-GB" sz="900" dirty="0"/>
                </a:p>
              </p:txBody>
            </p:sp>
            <p:grpSp>
              <p:nvGrpSpPr>
                <p:cNvPr id="29" name="Group 198"/>
                <p:cNvGrpSpPr>
                  <a:grpSpLocks/>
                </p:cNvGrpSpPr>
                <p:nvPr/>
              </p:nvGrpSpPr>
              <p:grpSpPr bwMode="auto">
                <a:xfrm>
                  <a:off x="3175" y="981075"/>
                  <a:ext cx="8169276" cy="2220914"/>
                  <a:chOff x="2" y="618"/>
                  <a:chExt cx="5146" cy="1399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49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" y="618"/>
                    <a:ext cx="859" cy="1284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algn="ctr"/>
                    <a:r>
                      <a:rPr lang="tr-TR" sz="900" b="1" u="sng" dirty="0"/>
                      <a:t>Orman ve Su İşleri </a:t>
                    </a:r>
                  </a:p>
                  <a:p>
                    <a:pPr algn="ctr"/>
                    <a:r>
                      <a:rPr lang="tr-TR" sz="900" b="1" u="sng" dirty="0"/>
                      <a:t>Bakanlığı</a:t>
                    </a:r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Su Yönetimi Gn. Md.</a:t>
                    </a:r>
                    <a:endParaRPr lang="sk-SK" sz="900" dirty="0"/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Doğa Koruma ve Milli</a:t>
                    </a:r>
                  </a:p>
                  <a:p>
                    <a:pPr algn="ctr"/>
                    <a:r>
                      <a:rPr lang="tr-TR" sz="900" dirty="0"/>
                      <a:t>Parklar Gn. Md.</a:t>
                    </a:r>
                    <a:endParaRPr lang="en-GB" sz="900" dirty="0"/>
                  </a:p>
                  <a:p>
                    <a:pPr algn="ctr">
                      <a:buFontTx/>
                      <a:buChar char="•"/>
                    </a:pPr>
                    <a:r>
                      <a:rPr lang="sk-SK" sz="900" dirty="0"/>
                      <a:t> </a:t>
                    </a:r>
                    <a:r>
                      <a:rPr lang="tr-TR" sz="900" dirty="0"/>
                      <a:t>Çölleşme ve  Erozyonla </a:t>
                    </a:r>
                  </a:p>
                  <a:p>
                    <a:pPr algn="ctr"/>
                    <a:r>
                      <a:rPr lang="tr-TR" sz="900" dirty="0"/>
                      <a:t>Mücadele </a:t>
                    </a:r>
                  </a:p>
                  <a:p>
                    <a:pPr algn="ctr"/>
                    <a:r>
                      <a:rPr lang="tr-TR" sz="900" dirty="0"/>
                      <a:t>Genel Müdürlüğü</a:t>
                    </a:r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 Bilgi İşlem Dairesi </a:t>
                    </a:r>
                  </a:p>
                  <a:p>
                    <a:pPr algn="ctr"/>
                    <a:r>
                      <a:rPr lang="tr-TR" sz="900" dirty="0"/>
                      <a:t>Başkanlığı</a:t>
                    </a:r>
                  </a:p>
                </p:txBody>
              </p:sp>
              <p:sp>
                <p:nvSpPr>
                  <p:cNvPr id="50" name="AutoShape 182"/>
                  <p:cNvSpPr>
                    <a:spLocks noChangeArrowheads="1"/>
                  </p:cNvSpPr>
                  <p:nvPr/>
                </p:nvSpPr>
                <p:spPr bwMode="auto">
                  <a:xfrm>
                    <a:off x="919" y="626"/>
                    <a:ext cx="777" cy="1043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algn="ctr"/>
                    <a:r>
                      <a:rPr lang="tr-TR" sz="900" b="1" u="sng" dirty="0"/>
                      <a:t>Enerji ve Tabii </a:t>
                    </a:r>
                  </a:p>
                  <a:p>
                    <a:pPr algn="ctr"/>
                    <a:r>
                      <a:rPr lang="tr-TR" sz="900" b="1" u="sng" dirty="0"/>
                      <a:t>Kaynaklar Bakanlığı </a:t>
                    </a:r>
                    <a:endParaRPr lang="sk-SK" sz="900" b="1" u="sng" dirty="0"/>
                  </a:p>
                  <a:p>
                    <a:pPr algn="ctr"/>
                    <a:endParaRPr lang="sk-SK" sz="900" b="1" u="sng" dirty="0"/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Yenilenebilir Enerji </a:t>
                    </a:r>
                  </a:p>
                  <a:p>
                    <a:pPr algn="ctr"/>
                    <a:r>
                      <a:rPr lang="tr-TR" sz="900" dirty="0"/>
                      <a:t>Genel Müdürlüğü</a:t>
                    </a:r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Enerji İşleri</a:t>
                    </a:r>
                  </a:p>
                  <a:p>
                    <a:pPr algn="ctr"/>
                    <a:r>
                      <a:rPr lang="tr-TR" sz="900" dirty="0"/>
                      <a:t>Genel Müdürlüğü</a:t>
                    </a:r>
                    <a:endParaRPr lang="en-GB" sz="900" dirty="0"/>
                  </a:p>
                  <a:p>
                    <a:pPr algn="ctr"/>
                    <a:endParaRPr lang="en-GB" sz="900" dirty="0"/>
                  </a:p>
                  <a:p>
                    <a:pPr algn="ctr"/>
                    <a:endParaRPr lang="tr-TR" sz="900" dirty="0"/>
                  </a:p>
                </p:txBody>
              </p:sp>
              <p:sp>
                <p:nvSpPr>
                  <p:cNvPr id="51" name="AutoShape 183"/>
                  <p:cNvSpPr>
                    <a:spLocks noChangeArrowheads="1"/>
                  </p:cNvSpPr>
                  <p:nvPr/>
                </p:nvSpPr>
                <p:spPr bwMode="auto">
                  <a:xfrm>
                    <a:off x="1748" y="618"/>
                    <a:ext cx="720" cy="136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algn="ctr"/>
                    <a:r>
                      <a:rPr lang="tr-TR" sz="900" b="1" u="sng" dirty="0"/>
                      <a:t>Gıda, Tarım ve </a:t>
                    </a:r>
                  </a:p>
                  <a:p>
                    <a:pPr algn="ctr"/>
                    <a:r>
                      <a:rPr lang="tr-TR" sz="900" b="1" u="sng" dirty="0"/>
                      <a:t>Hayvancılık</a:t>
                    </a:r>
                  </a:p>
                  <a:p>
                    <a:pPr algn="ctr"/>
                    <a:r>
                      <a:rPr lang="tr-TR" sz="900" b="1" u="sng" dirty="0"/>
                      <a:t>Bakanlığı</a:t>
                    </a:r>
                    <a:endParaRPr lang="sk-SK" sz="900" b="1" u="sng" dirty="0"/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Gıda ve Kontrol </a:t>
                    </a:r>
                  </a:p>
                  <a:p>
                    <a:pPr algn="ctr"/>
                    <a:r>
                      <a:rPr lang="tr-TR" sz="900" dirty="0"/>
                      <a:t>Genel Müdürlüğü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 Balıkçılık ve Su</a:t>
                    </a:r>
                  </a:p>
                  <a:p>
                    <a:pPr algn="ctr"/>
                    <a:r>
                      <a:rPr lang="tr-TR" sz="900" dirty="0"/>
                      <a:t> Ürünleri Genel </a:t>
                    </a:r>
                  </a:p>
                  <a:p>
                    <a:pPr algn="ctr"/>
                    <a:r>
                      <a:rPr lang="tr-TR" sz="900" dirty="0"/>
                      <a:t>Müdürlüğü</a:t>
                    </a:r>
                  </a:p>
                  <a:p>
                    <a:pPr marL="164816" indent="-164816"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Tarım Reformu </a:t>
                    </a:r>
                  </a:p>
                  <a:p>
                    <a:pPr algn="ctr"/>
                    <a:r>
                      <a:rPr lang="tr-TR" sz="900" dirty="0"/>
                      <a:t>Genel Müdürlüğü</a:t>
                    </a:r>
                  </a:p>
                  <a:p>
                    <a:pPr algn="ctr"/>
                    <a:endParaRPr lang="tr-TR" sz="900" dirty="0"/>
                  </a:p>
                </p:txBody>
              </p:sp>
              <p:sp>
                <p:nvSpPr>
                  <p:cNvPr id="52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2499" y="618"/>
                    <a:ext cx="726" cy="139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algn="ctr"/>
                    <a:r>
                      <a:rPr lang="tr-TR" sz="900" b="1" u="sng" dirty="0"/>
                      <a:t>Çevre ve Şehircilik </a:t>
                    </a:r>
                  </a:p>
                  <a:p>
                    <a:pPr algn="ctr"/>
                    <a:r>
                      <a:rPr lang="tr-TR" sz="900" b="1" u="sng" dirty="0"/>
                      <a:t>Bakanlığı</a:t>
                    </a:r>
                    <a:endParaRPr lang="sk-SK" u="sng" dirty="0"/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Mekansal </a:t>
                    </a:r>
                    <a:r>
                      <a:rPr lang="tr-TR" sz="900" dirty="0" err="1"/>
                      <a:t>Pl</a:t>
                    </a:r>
                    <a:r>
                      <a:rPr lang="tr-TR" sz="900" dirty="0"/>
                      <a:t>.</a:t>
                    </a:r>
                    <a:r>
                      <a:rPr lang="tr-TR" sz="900" dirty="0" err="1"/>
                      <a:t>Gn</a:t>
                    </a:r>
                    <a:r>
                      <a:rPr lang="tr-TR" sz="900" dirty="0"/>
                      <a:t>.Md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Tabiat Varlıklarını</a:t>
                    </a:r>
                  </a:p>
                  <a:p>
                    <a:pPr algn="ctr"/>
                    <a:r>
                      <a:rPr lang="tr-TR" sz="900" dirty="0"/>
                      <a:t>Koruma </a:t>
                    </a:r>
                    <a:r>
                      <a:rPr lang="tr-TR" sz="900" dirty="0" err="1"/>
                      <a:t>Gn</a:t>
                    </a:r>
                    <a:r>
                      <a:rPr lang="tr-TR" sz="900" dirty="0"/>
                      <a:t>. Md.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Çevre Yönetimi </a:t>
                    </a:r>
                    <a:r>
                      <a:rPr lang="tr-TR" sz="900" dirty="0" err="1"/>
                      <a:t>Gn</a:t>
                    </a:r>
                    <a:r>
                      <a:rPr lang="tr-TR" sz="900" dirty="0"/>
                      <a:t>.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ÇED </a:t>
                    </a:r>
                    <a:r>
                      <a:rPr lang="tr-TR" sz="900" dirty="0" err="1"/>
                      <a:t>Gn</a:t>
                    </a:r>
                    <a:r>
                      <a:rPr lang="tr-TR" sz="900" dirty="0"/>
                      <a:t>. Md.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Yapı İşleri </a:t>
                    </a:r>
                    <a:r>
                      <a:rPr lang="tr-TR" sz="900" dirty="0" err="1"/>
                      <a:t>Gn</a:t>
                    </a:r>
                    <a:r>
                      <a:rPr lang="tr-TR" sz="900" dirty="0"/>
                      <a:t>. Md.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Altyapı Hizmetleri </a:t>
                    </a:r>
                  </a:p>
                  <a:p>
                    <a:pPr algn="ctr"/>
                    <a:r>
                      <a:rPr lang="tr-TR" sz="900" dirty="0"/>
                      <a:t>Genel Md.</a:t>
                    </a:r>
                  </a:p>
                  <a:p>
                    <a:pPr algn="ctr">
                      <a:buFont typeface="Arial" pitchFamily="34" charset="0"/>
                      <a:buChar char="•"/>
                    </a:pPr>
                    <a:r>
                      <a:rPr lang="tr-TR" sz="900" dirty="0"/>
                      <a:t>CBS </a:t>
                    </a:r>
                    <a:r>
                      <a:rPr lang="tr-TR" sz="900" dirty="0" err="1"/>
                      <a:t>Gn</a:t>
                    </a:r>
                    <a:r>
                      <a:rPr lang="tr-TR" sz="900" dirty="0"/>
                      <a:t>.Md.</a:t>
                    </a:r>
                  </a:p>
                  <a:p>
                    <a:pPr algn="ctr"/>
                    <a:endParaRPr lang="en-GB" sz="900" dirty="0"/>
                  </a:p>
                  <a:p>
                    <a:pPr algn="ctr">
                      <a:buFontTx/>
                      <a:buChar char="•"/>
                    </a:pPr>
                    <a:endParaRPr lang="tr-TR" sz="900" dirty="0"/>
                  </a:p>
                </p:txBody>
              </p:sp>
              <p:sp>
                <p:nvSpPr>
                  <p:cNvPr id="53" name="AutoShape 185"/>
                  <p:cNvSpPr>
                    <a:spLocks noChangeArrowheads="1"/>
                  </p:cNvSpPr>
                  <p:nvPr/>
                </p:nvSpPr>
                <p:spPr bwMode="auto">
                  <a:xfrm>
                    <a:off x="3269" y="618"/>
                    <a:ext cx="450" cy="1043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algn="ctr"/>
                    <a:r>
                      <a:rPr lang="tr-TR" sz="900" b="1" u="sng" dirty="0"/>
                      <a:t>Sağlık </a:t>
                    </a:r>
                  </a:p>
                  <a:p>
                    <a:pPr algn="ctr"/>
                    <a:r>
                      <a:rPr lang="tr-TR" sz="900" b="1" u="sng" dirty="0"/>
                      <a:t>Bakanlığı </a:t>
                    </a:r>
                    <a:endParaRPr lang="sk-SK" sz="900" b="1" u="sng" dirty="0"/>
                  </a:p>
                  <a:p>
                    <a:pPr algn="ctr"/>
                    <a:endParaRPr lang="sk-SK" sz="900" b="1" u="sng" dirty="0"/>
                  </a:p>
                  <a:p>
                    <a:pPr algn="ctr"/>
                    <a:endParaRPr lang="sk-SK" sz="900" dirty="0"/>
                  </a:p>
                </p:txBody>
              </p:sp>
              <p:sp>
                <p:nvSpPr>
                  <p:cNvPr id="54" name="AutoShape 187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626"/>
                    <a:ext cx="498" cy="127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pPr algn="ctr"/>
                    <a:r>
                      <a:rPr lang="tr-TR" sz="900" b="1" u="sng" dirty="0"/>
                      <a:t>İçişleri </a:t>
                    </a:r>
                  </a:p>
                  <a:p>
                    <a:pPr algn="ctr"/>
                    <a:r>
                      <a:rPr lang="tr-TR" sz="900" b="1" u="sng" dirty="0"/>
                      <a:t>Bakanlığı </a:t>
                    </a:r>
                    <a:endParaRPr lang="sk-SK" sz="900" b="1" u="sng" dirty="0"/>
                  </a:p>
                  <a:p>
                    <a:pPr algn="ctr"/>
                    <a:endParaRPr lang="sk-SK" sz="900" b="1" u="sng" dirty="0"/>
                  </a:p>
                  <a:p>
                    <a:pPr algn="ctr">
                      <a:buFontTx/>
                      <a:buChar char="•"/>
                    </a:pPr>
                    <a:r>
                      <a:rPr lang="tr-TR" sz="900" dirty="0"/>
                      <a:t>Mahalli </a:t>
                    </a:r>
                  </a:p>
                  <a:p>
                    <a:pPr algn="ctr"/>
                    <a:r>
                      <a:rPr lang="tr-TR" sz="900" dirty="0"/>
                      <a:t> İdareler </a:t>
                    </a:r>
                  </a:p>
                  <a:p>
                    <a:pPr algn="ctr"/>
                    <a:r>
                      <a:rPr lang="tr-TR" sz="900" dirty="0"/>
                      <a:t>Genel </a:t>
                    </a:r>
                  </a:p>
                  <a:p>
                    <a:pPr algn="ctr"/>
                    <a:r>
                      <a:rPr lang="tr-TR" sz="900" dirty="0"/>
                      <a:t>Müdürlüğü</a:t>
                    </a:r>
                  </a:p>
                  <a:p>
                    <a:pPr algn="ctr"/>
                    <a:r>
                      <a:rPr lang="tr-TR" sz="900" dirty="0"/>
                      <a:t>*ller İdaresi </a:t>
                    </a:r>
                  </a:p>
                  <a:p>
                    <a:pPr algn="ctr"/>
                    <a:r>
                      <a:rPr lang="tr-TR" sz="900" dirty="0"/>
                      <a:t>Genel </a:t>
                    </a:r>
                  </a:p>
                  <a:p>
                    <a:pPr algn="ctr"/>
                    <a:r>
                      <a:rPr lang="tr-TR" sz="900" dirty="0"/>
                      <a:t>Müdürlüğü</a:t>
                    </a:r>
                  </a:p>
                </p:txBody>
              </p:sp>
            </p:grpSp>
            <p:sp>
              <p:nvSpPr>
                <p:cNvPr id="30" name="AutoShape 188"/>
                <p:cNvSpPr>
                  <a:spLocks noChangeArrowheads="1"/>
                </p:cNvSpPr>
                <p:nvPr/>
              </p:nvSpPr>
              <p:spPr bwMode="auto">
                <a:xfrm>
                  <a:off x="3708400" y="23188"/>
                  <a:ext cx="1655763" cy="43338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/>
                  <a:r>
                    <a:rPr lang="tr-TR" b="1" dirty="0"/>
                    <a:t>Başbakanlık</a:t>
                  </a:r>
                  <a:endParaRPr lang="sk-SK" b="1" dirty="0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auto">
                <a:xfrm>
                  <a:off x="576262" y="836613"/>
                  <a:ext cx="81674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2" name="Line 156"/>
                <p:cNvSpPr>
                  <a:spLocks noChangeShapeType="1"/>
                </p:cNvSpPr>
                <p:nvPr/>
              </p:nvSpPr>
              <p:spPr bwMode="auto">
                <a:xfrm>
                  <a:off x="2011110" y="863491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3" name="Line 189"/>
                <p:cNvSpPr>
                  <a:spLocks noChangeShapeType="1"/>
                </p:cNvSpPr>
                <p:nvPr/>
              </p:nvSpPr>
              <p:spPr bwMode="auto">
                <a:xfrm>
                  <a:off x="596184" y="848671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4" name="Line 190"/>
                <p:cNvSpPr>
                  <a:spLocks noChangeShapeType="1"/>
                </p:cNvSpPr>
                <p:nvPr/>
              </p:nvSpPr>
              <p:spPr bwMode="auto">
                <a:xfrm>
                  <a:off x="3346450" y="848671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5" name="Line 191"/>
                <p:cNvSpPr>
                  <a:spLocks noChangeShapeType="1"/>
                </p:cNvSpPr>
                <p:nvPr/>
              </p:nvSpPr>
              <p:spPr bwMode="auto">
                <a:xfrm>
                  <a:off x="4400457" y="836612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6" name="Line 192"/>
                <p:cNvSpPr>
                  <a:spLocks noChangeShapeType="1"/>
                </p:cNvSpPr>
                <p:nvPr/>
              </p:nvSpPr>
              <p:spPr bwMode="auto">
                <a:xfrm>
                  <a:off x="5690784" y="848671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7" name="Line 194"/>
                <p:cNvSpPr>
                  <a:spLocks noChangeShapeType="1"/>
                </p:cNvSpPr>
                <p:nvPr/>
              </p:nvSpPr>
              <p:spPr bwMode="auto">
                <a:xfrm>
                  <a:off x="7956376" y="836613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4572000" y="456575"/>
                  <a:ext cx="4980" cy="3800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9" name="_s1035"/>
                <p:cNvSpPr>
                  <a:spLocks noChangeArrowheads="1"/>
                </p:cNvSpPr>
                <p:nvPr/>
              </p:nvSpPr>
              <p:spPr bwMode="auto">
                <a:xfrm>
                  <a:off x="3759612" y="500042"/>
                  <a:ext cx="620682" cy="28892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AFAD</a:t>
                  </a:r>
                  <a:endParaRPr lang="en-GB" sz="900" dirty="0"/>
                </a:p>
              </p:txBody>
            </p:sp>
            <p:sp>
              <p:nvSpPr>
                <p:cNvPr id="42" name="_s1035"/>
                <p:cNvSpPr>
                  <a:spLocks noChangeArrowheads="1"/>
                </p:cNvSpPr>
                <p:nvPr/>
              </p:nvSpPr>
              <p:spPr bwMode="auto">
                <a:xfrm>
                  <a:off x="5438600" y="3019673"/>
                  <a:ext cx="465313" cy="805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Türkiye </a:t>
                  </a:r>
                </a:p>
                <a:p>
                  <a:pPr algn="ctr"/>
                  <a:r>
                    <a:rPr lang="tr-TR" sz="900" dirty="0"/>
                    <a:t>Halk </a:t>
                  </a:r>
                </a:p>
                <a:p>
                  <a:pPr algn="ctr"/>
                  <a:r>
                    <a:rPr lang="tr-TR" sz="900" dirty="0"/>
                    <a:t>Sağlığı </a:t>
                  </a:r>
                </a:p>
                <a:p>
                  <a:pPr algn="ctr"/>
                  <a:r>
                    <a:rPr lang="tr-TR" sz="900" dirty="0"/>
                    <a:t>Kurumu</a:t>
                  </a:r>
                </a:p>
              </p:txBody>
            </p:sp>
            <p:sp>
              <p:nvSpPr>
                <p:cNvPr id="43" name="_s1035"/>
                <p:cNvSpPr>
                  <a:spLocks noChangeArrowheads="1"/>
                </p:cNvSpPr>
                <p:nvPr/>
              </p:nvSpPr>
              <p:spPr bwMode="auto">
                <a:xfrm>
                  <a:off x="7381876" y="3114941"/>
                  <a:ext cx="671869" cy="1126331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Afet ve Acil </a:t>
                  </a:r>
                </a:p>
                <a:p>
                  <a:pPr algn="ctr"/>
                  <a:r>
                    <a:rPr lang="tr-TR" sz="900" dirty="0"/>
                    <a:t>Durum </a:t>
                  </a:r>
                </a:p>
                <a:p>
                  <a:pPr algn="ctr"/>
                  <a:r>
                    <a:rPr lang="tr-TR" sz="900" dirty="0"/>
                    <a:t>Yönetim</a:t>
                  </a:r>
                </a:p>
                <a:p>
                  <a:pPr algn="ctr"/>
                  <a:r>
                    <a:rPr lang="tr-TR" sz="900" dirty="0"/>
                    <a:t> Merkezi</a:t>
                  </a:r>
                  <a:endParaRPr lang="en-GB" sz="900" dirty="0"/>
                </a:p>
              </p:txBody>
            </p:sp>
            <p:sp>
              <p:nvSpPr>
                <p:cNvPr id="44" name="AutoShape 49"/>
                <p:cNvSpPr>
                  <a:spLocks noChangeArrowheads="1"/>
                </p:cNvSpPr>
                <p:nvPr/>
              </p:nvSpPr>
              <p:spPr bwMode="auto">
                <a:xfrm>
                  <a:off x="71406" y="4929198"/>
                  <a:ext cx="683249" cy="56735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900" dirty="0"/>
                    <a:t>OSİB </a:t>
                  </a:r>
                </a:p>
                <a:p>
                  <a:pPr algn="ctr"/>
                  <a:r>
                    <a:rPr lang="tr-TR" sz="900" dirty="0"/>
                    <a:t>Böl. Md. </a:t>
                  </a:r>
                  <a:endParaRPr lang="en-GB" sz="900" dirty="0"/>
                </a:p>
              </p:txBody>
            </p:sp>
            <p:sp>
              <p:nvSpPr>
                <p:cNvPr id="45" name="_s1039"/>
                <p:cNvSpPr>
                  <a:spLocks noChangeArrowheads="1"/>
                </p:cNvSpPr>
                <p:nvPr/>
              </p:nvSpPr>
              <p:spPr bwMode="auto">
                <a:xfrm>
                  <a:off x="1542797" y="2764619"/>
                  <a:ext cx="936625" cy="5746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700" dirty="0"/>
                    <a:t>Maden Tetkik </a:t>
                  </a:r>
                </a:p>
                <a:p>
                  <a:pPr algn="ctr"/>
                  <a:r>
                    <a:rPr lang="tr-TR" sz="700" dirty="0"/>
                    <a:t>Arama ve Araştırma </a:t>
                  </a:r>
                </a:p>
                <a:p>
                  <a:pPr algn="ctr"/>
                  <a:r>
                    <a:rPr lang="tr-TR" sz="700" dirty="0"/>
                    <a:t>Genel </a:t>
                  </a:r>
                </a:p>
                <a:p>
                  <a:pPr algn="ctr"/>
                  <a:r>
                    <a:rPr lang="tr-TR" sz="700" dirty="0"/>
                    <a:t>Müdürlüğü</a:t>
                  </a:r>
                  <a:endParaRPr lang="en-GB" sz="700" dirty="0"/>
                </a:p>
              </p:txBody>
            </p:sp>
            <p:sp>
              <p:nvSpPr>
                <p:cNvPr id="46" name="_s1039"/>
                <p:cNvSpPr>
                  <a:spLocks noChangeArrowheads="1"/>
                </p:cNvSpPr>
                <p:nvPr/>
              </p:nvSpPr>
              <p:spPr bwMode="auto">
                <a:xfrm>
                  <a:off x="1542797" y="3448301"/>
                  <a:ext cx="936625" cy="57467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algn="ctr"/>
                  <a:r>
                    <a:rPr lang="tr-TR" sz="800" dirty="0"/>
                    <a:t>Enerji Piyasası </a:t>
                  </a:r>
                </a:p>
                <a:p>
                  <a:pPr algn="ctr"/>
                  <a:r>
                    <a:rPr lang="tr-TR" sz="800" dirty="0"/>
                    <a:t>Düzenleme Kurumu</a:t>
                  </a:r>
                  <a:endParaRPr lang="en-GB" sz="800" dirty="0"/>
                </a:p>
              </p:txBody>
            </p:sp>
            <p:sp>
              <p:nvSpPr>
                <p:cNvPr id="47" name="AutoShape 185"/>
                <p:cNvSpPr>
                  <a:spLocks noChangeArrowheads="1"/>
                </p:cNvSpPr>
                <p:nvPr/>
              </p:nvSpPr>
              <p:spPr bwMode="auto">
                <a:xfrm>
                  <a:off x="6713091" y="981074"/>
                  <a:ext cx="614361" cy="16557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/>
                  <a:r>
                    <a:rPr lang="tr-TR" sz="900" b="1" u="sng" dirty="0"/>
                    <a:t>Kalkınma </a:t>
                  </a:r>
                </a:p>
                <a:p>
                  <a:pPr algn="ctr"/>
                  <a:r>
                    <a:rPr lang="tr-TR" sz="900" b="1" u="sng" dirty="0"/>
                    <a:t>Bakanlığı </a:t>
                  </a:r>
                  <a:endParaRPr lang="sk-SK" sz="900" b="1" u="sng" dirty="0"/>
                </a:p>
                <a:p>
                  <a:pPr algn="ctr"/>
                  <a:endParaRPr lang="sk-SK" sz="900" b="1" u="sng" dirty="0"/>
                </a:p>
                <a:p>
                  <a:pPr algn="ctr"/>
                  <a:endParaRPr lang="sk-SK" sz="900" dirty="0"/>
                </a:p>
              </p:txBody>
            </p:sp>
            <p:sp>
              <p:nvSpPr>
                <p:cNvPr id="48" name="Line 192"/>
                <p:cNvSpPr>
                  <a:spLocks noChangeShapeType="1"/>
                </p:cNvSpPr>
                <p:nvPr/>
              </p:nvSpPr>
              <p:spPr bwMode="auto">
                <a:xfrm>
                  <a:off x="7020272" y="855646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55" name="Line 194"/>
              <p:cNvSpPr>
                <a:spLocks noChangeShapeType="1"/>
              </p:cNvSpPr>
              <p:nvPr/>
            </p:nvSpPr>
            <p:spPr bwMode="auto">
              <a:xfrm>
                <a:off x="8741227" y="686510"/>
                <a:ext cx="0" cy="108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87903" tIns="43951" rIns="87903" bIns="43951"/>
              <a:lstStyle/>
              <a:p>
                <a:endParaRPr lang="tr-TR"/>
              </a:p>
            </p:txBody>
          </p:sp>
          <p:sp>
            <p:nvSpPr>
              <p:cNvPr id="56" name="AutoShape 187"/>
              <p:cNvSpPr>
                <a:spLocks noChangeArrowheads="1"/>
              </p:cNvSpPr>
              <p:nvPr/>
            </p:nvSpPr>
            <p:spPr bwMode="auto">
              <a:xfrm>
                <a:off x="8345947" y="789627"/>
                <a:ext cx="790575" cy="1241822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7903" tIns="43951" rIns="87903" bIns="43951"/>
              <a:lstStyle/>
              <a:p>
                <a:pPr algn="ctr"/>
                <a:r>
                  <a:rPr lang="tr-TR" sz="900" b="1" u="sng" dirty="0"/>
                  <a:t>Dışişleri</a:t>
                </a:r>
              </a:p>
              <a:p>
                <a:pPr algn="ctr"/>
                <a:r>
                  <a:rPr lang="tr-TR" sz="900" b="1" u="sng" dirty="0"/>
                  <a:t>Bakanlığı </a:t>
                </a:r>
                <a:endParaRPr lang="sk-SK" sz="900" b="1" u="sng" dirty="0"/>
              </a:p>
              <a:p>
                <a:pPr algn="ctr"/>
                <a:endParaRPr lang="tr-TR" sz="900" b="1" u="sng" dirty="0"/>
              </a:p>
              <a:p>
                <a:pPr lvl="0" algn="ctr"/>
                <a:endParaRPr lang="sk-SK" sz="900" b="1" u="sng" dirty="0">
                  <a:solidFill>
                    <a:prstClr val="black"/>
                  </a:solidFill>
                </a:endParaRPr>
              </a:p>
              <a:p>
                <a:pPr lvl="0" algn="ctr">
                  <a:buFontTx/>
                  <a:buChar char="•"/>
                </a:pPr>
                <a:r>
                  <a:rPr lang="tr-TR" sz="900" dirty="0">
                    <a:solidFill>
                      <a:prstClr val="black"/>
                    </a:solidFill>
                  </a:rPr>
                  <a:t>Enerji, Su </a:t>
                </a:r>
              </a:p>
              <a:p>
                <a:pPr lvl="0" algn="ctr"/>
                <a:r>
                  <a:rPr lang="tr-TR" sz="900" dirty="0">
                    <a:solidFill>
                      <a:prstClr val="black"/>
                    </a:solidFill>
                  </a:rPr>
                  <a:t>ve Çevre İşleri </a:t>
                </a:r>
              </a:p>
              <a:p>
                <a:pPr lvl="0" algn="ctr"/>
                <a:r>
                  <a:rPr lang="tr-TR" sz="900" dirty="0">
                    <a:solidFill>
                      <a:prstClr val="black"/>
                    </a:solidFill>
                  </a:rPr>
                  <a:t>Gn. Md. Yrd.</a:t>
                </a:r>
              </a:p>
              <a:p>
                <a:pPr algn="ctr"/>
                <a:endParaRPr lang="sk-SK" sz="900" b="1" u="sng" dirty="0"/>
              </a:p>
            </p:txBody>
          </p:sp>
          <p:sp>
            <p:nvSpPr>
              <p:cNvPr id="57" name="Metin kutusu 56"/>
              <p:cNvSpPr txBox="1"/>
              <p:nvPr/>
            </p:nvSpPr>
            <p:spPr>
              <a:xfrm>
                <a:off x="8676461" y="4005549"/>
                <a:ext cx="439133" cy="1408195"/>
              </a:xfrm>
              <a:prstGeom prst="rect">
                <a:avLst/>
              </a:prstGeom>
              <a:noFill/>
            </p:spPr>
            <p:txBody>
              <a:bodyPr vert="vert270" wrap="square" lIns="87903" tIns="43951" rIns="87903" bIns="43951" rtlCol="0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FF0000"/>
                    </a:solidFill>
                    <a:latin typeface="+mj-lt"/>
                  </a:rPr>
                  <a:t>YEREL (İL)</a:t>
                </a:r>
                <a:endParaRPr lang="tr-TR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8" name="Metin kutusu 57"/>
              <p:cNvSpPr txBox="1"/>
              <p:nvPr/>
            </p:nvSpPr>
            <p:spPr>
              <a:xfrm>
                <a:off x="8682341" y="3205604"/>
                <a:ext cx="439133" cy="1041626"/>
              </a:xfrm>
              <a:prstGeom prst="rect">
                <a:avLst/>
              </a:prstGeom>
              <a:noFill/>
            </p:spPr>
            <p:txBody>
              <a:bodyPr vert="vert270" wrap="square" lIns="87903" tIns="43951" rIns="87903" bIns="43951" rtlCol="0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FF0000"/>
                    </a:solidFill>
                    <a:latin typeface="+mj-lt"/>
                  </a:rPr>
                  <a:t>BÖLGESEL</a:t>
                </a:r>
                <a:endParaRPr lang="tr-TR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9" name="Metin kutusu 58"/>
              <p:cNvSpPr txBox="1"/>
              <p:nvPr/>
            </p:nvSpPr>
            <p:spPr>
              <a:xfrm>
                <a:off x="8676463" y="2080965"/>
                <a:ext cx="439133" cy="961586"/>
              </a:xfrm>
              <a:prstGeom prst="rect">
                <a:avLst/>
              </a:prstGeom>
              <a:noFill/>
            </p:spPr>
            <p:txBody>
              <a:bodyPr vert="vert270" wrap="square" lIns="87903" tIns="43951" rIns="87903" bIns="43951" rtlCol="0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FF0000"/>
                    </a:solidFill>
                    <a:latin typeface="+mj-lt"/>
                  </a:rPr>
                  <a:t>MERKEZİ</a:t>
                </a:r>
                <a:endParaRPr lang="tr-TR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997672" y="680087"/>
                <a:ext cx="614361" cy="1698329"/>
                <a:chOff x="6862987" y="1067746"/>
                <a:chExt cx="614361" cy="1781191"/>
              </a:xfrm>
            </p:grpSpPr>
            <p:sp>
              <p:nvSpPr>
                <p:cNvPr id="64" name="AutoShape 185"/>
                <p:cNvSpPr>
                  <a:spLocks noChangeArrowheads="1"/>
                </p:cNvSpPr>
                <p:nvPr/>
              </p:nvSpPr>
              <p:spPr bwMode="auto">
                <a:xfrm>
                  <a:off x="6862987" y="1193174"/>
                  <a:ext cx="614361" cy="16557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algn="ctr"/>
                  <a:r>
                    <a:rPr lang="tr-TR" sz="900" b="1" u="sng" dirty="0"/>
                    <a:t>Kültür</a:t>
                  </a:r>
                </a:p>
                <a:p>
                  <a:pPr algn="ctr"/>
                  <a:r>
                    <a:rPr lang="tr-TR" sz="900" b="1" u="sng" dirty="0"/>
                    <a:t> ve </a:t>
                  </a:r>
                </a:p>
                <a:p>
                  <a:pPr algn="ctr"/>
                  <a:r>
                    <a:rPr lang="tr-TR" sz="900" b="1" u="sng" dirty="0"/>
                    <a:t>Turizm </a:t>
                  </a:r>
                </a:p>
                <a:p>
                  <a:pPr algn="ctr"/>
                  <a:r>
                    <a:rPr lang="tr-TR" sz="900" b="1" u="sng" dirty="0"/>
                    <a:t>Bakanlığı</a:t>
                  </a:r>
                </a:p>
                <a:p>
                  <a:pPr algn="ctr"/>
                  <a:endParaRPr lang="tr-TR" sz="900" b="1" u="sng" dirty="0"/>
                </a:p>
                <a:p>
                  <a:pPr algn="ctr"/>
                  <a:r>
                    <a:rPr lang="tr-TR" sz="900" dirty="0"/>
                    <a:t>*Yatırım </a:t>
                  </a:r>
                </a:p>
                <a:p>
                  <a:pPr algn="ctr"/>
                  <a:r>
                    <a:rPr lang="tr-TR" sz="900" dirty="0"/>
                    <a:t>ve </a:t>
                  </a:r>
                </a:p>
                <a:p>
                  <a:pPr algn="ctr"/>
                  <a:r>
                    <a:rPr lang="tr-TR" sz="900" dirty="0"/>
                    <a:t>İşletmeler </a:t>
                  </a:r>
                </a:p>
                <a:p>
                  <a:pPr algn="ctr"/>
                  <a:r>
                    <a:rPr lang="tr-TR" sz="900" dirty="0"/>
                    <a:t>Genel </a:t>
                  </a:r>
                </a:p>
                <a:p>
                  <a:pPr algn="ctr"/>
                  <a:r>
                    <a:rPr lang="tr-TR" sz="900" dirty="0"/>
                    <a:t>Müdürlüğü </a:t>
                  </a:r>
                  <a:endParaRPr lang="sk-SK" sz="900" dirty="0"/>
                </a:p>
                <a:p>
                  <a:pPr algn="ctr"/>
                  <a:endParaRPr lang="sk-SK" sz="900" dirty="0"/>
                </a:p>
              </p:txBody>
            </p:sp>
            <p:sp>
              <p:nvSpPr>
                <p:cNvPr id="65" name="Line 192"/>
                <p:cNvSpPr>
                  <a:spLocks noChangeShapeType="1"/>
                </p:cNvSpPr>
                <p:nvPr/>
              </p:nvSpPr>
              <p:spPr bwMode="auto">
                <a:xfrm>
                  <a:off x="7170168" y="1067746"/>
                  <a:ext cx="0" cy="1444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63" name="Line 195"/>
            <p:cNvSpPr>
              <a:spLocks noChangeShapeType="1"/>
            </p:cNvSpPr>
            <p:nvPr/>
          </p:nvSpPr>
          <p:spPr bwMode="auto">
            <a:xfrm flipH="1">
              <a:off x="4060093" y="399519"/>
              <a:ext cx="0" cy="20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87903" tIns="43951" rIns="87903" bIns="43951"/>
            <a:lstStyle/>
            <a:p>
              <a:endParaRPr lang="tr-TR"/>
            </a:p>
          </p:txBody>
        </p:sp>
      </p:grpSp>
      <p:sp>
        <p:nvSpPr>
          <p:cNvPr id="67" name="_s1039"/>
          <p:cNvSpPr>
            <a:spLocks noChangeArrowheads="1"/>
          </p:cNvSpPr>
          <p:nvPr/>
        </p:nvSpPr>
        <p:spPr bwMode="auto">
          <a:xfrm>
            <a:off x="750709" y="2389237"/>
            <a:ext cx="667544" cy="31908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900" dirty="0" smtClean="0"/>
              <a:t>MGM</a:t>
            </a:r>
            <a:endParaRPr lang="en-GB" sz="900" dirty="0"/>
          </a:p>
        </p:txBody>
      </p:sp>
      <p:sp>
        <p:nvSpPr>
          <p:cNvPr id="68" name="_s1039"/>
          <p:cNvSpPr>
            <a:spLocks noChangeArrowheads="1"/>
          </p:cNvSpPr>
          <p:nvPr/>
        </p:nvSpPr>
        <p:spPr bwMode="auto">
          <a:xfrm>
            <a:off x="84607" y="2803358"/>
            <a:ext cx="667544" cy="31908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900" dirty="0" smtClean="0"/>
              <a:t>OGM</a:t>
            </a:r>
            <a:endParaRPr lang="en-GB" sz="900" dirty="0"/>
          </a:p>
        </p:txBody>
      </p:sp>
      <p:sp>
        <p:nvSpPr>
          <p:cNvPr id="69" name="_s1039"/>
          <p:cNvSpPr>
            <a:spLocks noChangeArrowheads="1"/>
          </p:cNvSpPr>
          <p:nvPr/>
        </p:nvSpPr>
        <p:spPr bwMode="auto">
          <a:xfrm>
            <a:off x="750709" y="2803358"/>
            <a:ext cx="667544" cy="31908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900" dirty="0" smtClean="0"/>
              <a:t>SUEN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01874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7" y="1869674"/>
            <a:ext cx="8229601" cy="1350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87903" tIns="43951" rIns="87903" bIns="43951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DEĞERLENDİRMELER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54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58322"/>
              </p:ext>
            </p:extLst>
          </p:nvPr>
        </p:nvGraphicFramePr>
        <p:xfrm>
          <a:off x="899596" y="897568"/>
          <a:ext cx="7704857" cy="3537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1280460"/>
                <a:gridCol w="1296856"/>
                <a:gridCol w="1068001"/>
                <a:gridCol w="1296856"/>
                <a:gridCol w="1754572"/>
              </a:tblGrid>
              <a:tr h="1287705">
                <a:tc>
                  <a:txBody>
                    <a:bodyPr/>
                    <a:lstStyle/>
                    <a:p>
                      <a:endParaRPr lang="tr-TR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GSMH (milyar Dolar)</a:t>
                      </a:r>
                      <a:endParaRPr lang="tr-TR" sz="3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GSMH Büyümesi (%)</a:t>
                      </a:r>
                      <a:endParaRPr lang="tr-TR" sz="3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Kişi Başı Milli Gelir  (Dolar)</a:t>
                      </a:r>
                      <a:endParaRPr lang="tr-TR" sz="3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Nüfus (milyon)</a:t>
                      </a:r>
                      <a:endParaRPr lang="tr-TR" sz="3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Yıllık Nüfus Artışı (%)</a:t>
                      </a:r>
                      <a:endParaRPr lang="tr-TR" sz="3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0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Almanya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3.826,0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0,06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47.089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81,25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-1,6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Brezilya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2.203,2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2,13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10.999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200,3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0,85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Fransa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2.855,0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0,46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43.126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66,2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0,53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Japonya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5.100,0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2,07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40.444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127,3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-0,2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İspanya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1.383,0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-1,08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29.288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46,6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-0,24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Türkiye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723,9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3,87</a:t>
                      </a:r>
                      <a:endParaRPr lang="tr-TR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9.545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77,69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1,25</a:t>
                      </a:r>
                      <a:endParaRPr lang="tr-TR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ikdörtgen 10"/>
          <p:cNvSpPr/>
          <p:nvPr/>
        </p:nvSpPr>
        <p:spPr>
          <a:xfrm>
            <a:off x="1886" y="4912671"/>
            <a:ext cx="7522442" cy="273426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1200" dirty="0">
                <a:solidFill>
                  <a:srgbClr val="002060"/>
                </a:solidFill>
              </a:rPr>
              <a:t>Dünya Bankası, FAO ve Ülke İstatistik Kurumları 2013 yılı verilerinden derlenmiştir</a:t>
            </a:r>
          </a:p>
        </p:txBody>
      </p:sp>
    </p:spTree>
    <p:extLst>
      <p:ext uri="{BB962C8B-B14F-4D97-AF65-F5344CB8AC3E}">
        <p14:creationId xmlns:p14="http://schemas.microsoft.com/office/powerpoint/2010/main" val="1556521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92858"/>
              </p:ext>
            </p:extLst>
          </p:nvPr>
        </p:nvGraphicFramePr>
        <p:xfrm>
          <a:off x="323528" y="846640"/>
          <a:ext cx="8640960" cy="338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956919"/>
                <a:gridCol w="1421257"/>
                <a:gridCol w="1307221"/>
                <a:gridCol w="1307221"/>
                <a:gridCol w="1307221"/>
                <a:gridCol w="1405017"/>
              </a:tblGrid>
              <a:tr h="1141171">
                <a:tc>
                  <a:txBody>
                    <a:bodyPr/>
                    <a:lstStyle/>
                    <a:p>
                      <a:endParaRPr lang="tr-TR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Yüzölçümü (bin km</a:t>
                      </a:r>
                      <a:r>
                        <a:rPr lang="tr-TR" sz="1400" baseline="30000" dirty="0">
                          <a:effectLst/>
                        </a:rPr>
                        <a:t>2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Tarım Arazisi </a:t>
                      </a:r>
                      <a:endParaRPr lang="tr-T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(</a:t>
                      </a:r>
                      <a:r>
                        <a:rPr lang="tr-TR" sz="1400" dirty="0">
                          <a:effectLst/>
                        </a:rPr>
                        <a:t>bin km</a:t>
                      </a:r>
                      <a:r>
                        <a:rPr lang="tr-TR" sz="1400" baseline="30000" dirty="0">
                          <a:effectLst/>
                        </a:rPr>
                        <a:t>2</a:t>
                      </a:r>
                      <a:r>
                        <a:rPr lang="tr-TR" sz="1400" dirty="0">
                          <a:effectLst/>
                        </a:rPr>
                        <a:t>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Tarıma Elverişli Arazi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(%)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Sulanan Tarım Arazisi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Uzun dönem ortalama yağış (10</a:t>
                      </a:r>
                      <a:r>
                        <a:rPr lang="tr-TR" sz="1400" baseline="30000" dirty="0">
                          <a:effectLst/>
                        </a:rPr>
                        <a:t>9</a:t>
                      </a:r>
                      <a:r>
                        <a:rPr lang="tr-TR" sz="1400" dirty="0">
                          <a:effectLst/>
                        </a:rPr>
                        <a:t> m</a:t>
                      </a:r>
                      <a:r>
                        <a:rPr lang="tr-TR" sz="1400" baseline="30000" dirty="0">
                          <a:effectLst/>
                        </a:rPr>
                        <a:t>3</a:t>
                      </a:r>
                      <a:r>
                        <a:rPr lang="tr-TR" sz="1400" dirty="0">
                          <a:effectLst/>
                        </a:rPr>
                        <a:t>/yıl)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Suyun coğrafi </a:t>
                      </a:r>
                      <a:r>
                        <a:rPr lang="tr-TR" sz="1400" dirty="0" smtClean="0">
                          <a:effectLst/>
                        </a:rPr>
                        <a:t>dağılımıyla </a:t>
                      </a:r>
                      <a:r>
                        <a:rPr lang="tr-TR" sz="1400" dirty="0">
                          <a:effectLst/>
                        </a:rPr>
                        <a:t>arz konumunun dengesi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Almanya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348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166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47,7%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250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Dengeli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Brezilya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8.460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2.756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32,0%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14.995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Dengesiz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Fransa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547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288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52,7%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476,1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Dengeli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Japonya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364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45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12,4%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630,4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Dengeli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İspanya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498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269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54,0%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321,6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Dengesiz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Türkiye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785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280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36,4%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tr-T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501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Dengesiz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ikdörtgen 10"/>
          <p:cNvSpPr/>
          <p:nvPr/>
        </p:nvSpPr>
        <p:spPr>
          <a:xfrm>
            <a:off x="1886" y="4912671"/>
            <a:ext cx="7522442" cy="273426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1200" dirty="0">
                <a:solidFill>
                  <a:srgbClr val="002060"/>
                </a:solidFill>
              </a:rPr>
              <a:t>Dünya Bankası, FAO ve Ülke İstatistik Kurumları 2013 yılı verilerinden derlenmiştir</a:t>
            </a:r>
          </a:p>
        </p:txBody>
      </p:sp>
    </p:spTree>
    <p:extLst>
      <p:ext uri="{BB962C8B-B14F-4D97-AF65-F5344CB8AC3E}">
        <p14:creationId xmlns:p14="http://schemas.microsoft.com/office/powerpoint/2010/main" val="347628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SUNUM İÇERİĞİ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33CC"/>
                </a:solidFill>
              </a:rPr>
              <a:t>Entegre Su Yönetimi Kavramı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33CC"/>
                </a:solidFill>
              </a:rPr>
              <a:t>Ülke Yaklaşımlarının İncelenmesi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33CC"/>
                </a:solidFill>
              </a:rPr>
              <a:t>Türkiye’de Su Yönetimi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33CC"/>
                </a:solidFill>
              </a:rPr>
              <a:t>Değerlendirme</a:t>
            </a:r>
          </a:p>
          <a:p>
            <a:pPr>
              <a:buClr>
                <a:srgbClr val="FF0000"/>
              </a:buClr>
            </a:pPr>
            <a:r>
              <a:rPr lang="tr-TR" dirty="0" smtClean="0">
                <a:solidFill>
                  <a:srgbClr val="0033CC"/>
                </a:solidFill>
              </a:rPr>
              <a:t>Öneriler</a:t>
            </a:r>
          </a:p>
        </p:txBody>
      </p:sp>
    </p:spTree>
    <p:extLst>
      <p:ext uri="{BB962C8B-B14F-4D97-AF65-F5344CB8AC3E}">
        <p14:creationId xmlns:p14="http://schemas.microsoft.com/office/powerpoint/2010/main" val="2939401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10"/>
          <p:cNvSpPr/>
          <p:nvPr/>
        </p:nvSpPr>
        <p:spPr>
          <a:xfrm>
            <a:off x="1886" y="4912671"/>
            <a:ext cx="7522442" cy="273426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1200" dirty="0">
                <a:solidFill>
                  <a:srgbClr val="002060"/>
                </a:solidFill>
              </a:rPr>
              <a:t>Dünya Bankası, FAO ve Ülke İstatistik Kurumları 2013 verilerinden derlenmiştir 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56010"/>
              </p:ext>
            </p:extLst>
          </p:nvPr>
        </p:nvGraphicFramePr>
        <p:xfrm>
          <a:off x="251520" y="987574"/>
          <a:ext cx="8712966" cy="3644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182"/>
                <a:gridCol w="996010"/>
                <a:gridCol w="864096"/>
                <a:gridCol w="1008112"/>
                <a:gridCol w="936104"/>
                <a:gridCol w="936104"/>
                <a:gridCol w="936104"/>
                <a:gridCol w="1137289"/>
                <a:gridCol w="1166965"/>
              </a:tblGrid>
              <a:tr h="1584176">
                <a:tc>
                  <a:txBody>
                    <a:bodyPr/>
                    <a:lstStyle/>
                    <a:p>
                      <a:pPr algn="l"/>
                      <a:endParaRPr lang="tr-TR" sz="20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Toplam yenilenebilir su </a:t>
                      </a:r>
                      <a:r>
                        <a:rPr lang="tr-TR" sz="1200" dirty="0" smtClean="0">
                          <a:effectLst/>
                        </a:rPr>
                        <a:t>potansiyeli </a:t>
                      </a:r>
                      <a:r>
                        <a:rPr lang="tr-TR" sz="1200" dirty="0">
                          <a:effectLst/>
                        </a:rPr>
                        <a:t>(Milyar m</a:t>
                      </a:r>
                      <a:r>
                        <a:rPr lang="tr-TR" sz="1200" baseline="30000" dirty="0">
                          <a:effectLst/>
                        </a:rPr>
                        <a:t>3</a:t>
                      </a:r>
                      <a:r>
                        <a:rPr lang="tr-TR" sz="1200" dirty="0">
                          <a:effectLst/>
                        </a:rPr>
                        <a:t>) (2013)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Yıllık Toplam Su Tüketimi (Milyar m</a:t>
                      </a:r>
                      <a:r>
                        <a:rPr lang="tr-TR" sz="1200" baseline="30000" dirty="0">
                          <a:effectLst/>
                        </a:rPr>
                        <a:t>3</a:t>
                      </a:r>
                      <a:r>
                        <a:rPr lang="tr-TR" sz="1200" dirty="0">
                          <a:effectLst/>
                        </a:rPr>
                        <a:t>) (2013)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Tarım Sektörü Yıllık Su Tüketiminin toplam tüketime oranı (%) (2013)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Yıllık Kentsel Su Tüketiminin toplam tüketime oranı (%) (2013)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Yıllık Endüstriyel Su Tüketiminin toplam tüketime oranı (%) (2013)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Kişi Başı Düşen</a:t>
                      </a:r>
                      <a:endParaRPr lang="tr-TR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Yenilenebilir Su Hacmi (m</a:t>
                      </a:r>
                      <a:r>
                        <a:rPr lang="tr-TR" sz="1200" baseline="30000" dirty="0">
                          <a:effectLst/>
                        </a:rPr>
                        <a:t>3</a:t>
                      </a:r>
                      <a:r>
                        <a:rPr lang="tr-TR" sz="1200" dirty="0">
                          <a:effectLst/>
                        </a:rPr>
                        <a:t>/yıl)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Su Kaynaklarından elektrik Üretimi (milyon </a:t>
                      </a:r>
                      <a:r>
                        <a:rPr lang="tr-TR" sz="1200" dirty="0" err="1">
                          <a:effectLst/>
                        </a:rPr>
                        <a:t>kWh</a:t>
                      </a:r>
                      <a:r>
                        <a:rPr lang="tr-TR" sz="1200" dirty="0">
                          <a:effectLst/>
                        </a:rPr>
                        <a:t>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Su Kaynaklarından Üretimin Toplam Elektrik Üretimine Oranı (%)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Almanya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188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32.3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87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2.306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21.439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3,5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Brezilya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5,661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74.8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60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17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28.262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428.333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Fransa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200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31.6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67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3.021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56.419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10,1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İspanya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35,3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2.381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77.723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7,57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Japonya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430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90.0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63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19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3.377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20.497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6,98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Türkiye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234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44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74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15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3.015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57.865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24,1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014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07720"/>
              </p:ext>
            </p:extLst>
          </p:nvPr>
        </p:nvGraphicFramePr>
        <p:xfrm>
          <a:off x="1" y="681540"/>
          <a:ext cx="9108504" cy="4569650"/>
        </p:xfrm>
        <a:graphic>
          <a:graphicData uri="http://schemas.openxmlformats.org/drawingml/2006/table">
            <a:tbl>
              <a:tblPr firstRow="1" firstCol="1" bandRow="1"/>
              <a:tblGrid>
                <a:gridCol w="515446"/>
                <a:gridCol w="672178"/>
                <a:gridCol w="792088"/>
                <a:gridCol w="2628800"/>
                <a:gridCol w="1187624"/>
                <a:gridCol w="1800200"/>
                <a:gridCol w="720080"/>
                <a:gridCol w="792088"/>
              </a:tblGrid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1400" dirty="0">
                        <a:effectLst/>
                        <a:latin typeface="Calibri"/>
                      </a:endParaRPr>
                    </a:p>
                  </a:txBody>
                  <a:tcPr marL="32298" marR="3229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Mevzuat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Yönetim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Tarife Belirleme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Kullanım İzinleri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9344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Kanunu (1957-2002-2010)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-Federal Doğa Koruma ve Nükleer Güvenlik Bakanlığı (1986)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-Çevre Bakanlıkları Konferansı (UMK) (1954)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-LAWA(1956)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Devlet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Kılavuz Doküman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 Otoriteler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Yetkili Su İdaresi</a:t>
                      </a:r>
                      <a:endParaRPr lang="tr-TR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67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Bölgesel</a:t>
                      </a:r>
                      <a:endParaRPr lang="tr-TR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-Eyalet Bakanlıkları</a:t>
                      </a:r>
                      <a:endParaRPr lang="tr-TR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818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Ölçeğinde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-Nehir Havza Komisyonları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</a:t>
                      </a:r>
                      <a:endParaRPr lang="tr-TR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Havza Yönetim Planları 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935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Kanunu (1934-1988-1997)</a:t>
                      </a:r>
                      <a:endParaRPr lang="tr-TR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-Doğal Çevre Bakanlığı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(Su Kaynakları Müsteşarlığı)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Milli Su Kaynakları Meclisi (1997)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ANA (2000)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Devlet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Milli Su Kaynakları Politikası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-Milli Su Kaynakları Meclisi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Yerel </a:t>
                      </a: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Komite ve Ajanslar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-ANA</a:t>
                      </a:r>
                      <a:b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-Nehir Havza Komiteleri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160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Bölgesel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-Eyalet Su Kaynakları Meclisi &amp; Ajansı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Ölçeğinde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-Nehir Havza Ajansları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-Havza Komiteleri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</a:t>
                      </a:r>
                      <a:endParaRPr lang="tr-TR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Havza Planları </a:t>
                      </a:r>
                      <a:endParaRPr lang="tr-TR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869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Kanunu (1964-1992-2004)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-Ekoloji, Sürdürülebilir Kalkınma ve Enerji Bakanlığı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-Ulusal Su Komitesi (1964)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-MISE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Kılavuz Doküman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tr-TR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Grenelle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Bakanlık sirküleri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Parlamento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Ajansı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-Su Ajansı</a:t>
                      </a: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-DREAL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93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Ölçeğinde</a:t>
                      </a:r>
                      <a:endParaRPr lang="tr-TR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-Havza Komiteleri &amp; Su ajansları (1964)</a:t>
                      </a:r>
                      <a:endParaRPr lang="tr-TR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</a:t>
                      </a:r>
                      <a:endParaRPr lang="tr-TR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SDAGE </a:t>
                      </a:r>
                      <a:endParaRPr lang="tr-TR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SAGE</a:t>
                      </a:r>
                      <a:endParaRPr lang="tr-TR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298" marR="322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german-flag.org/german-48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" y="1796741"/>
            <a:ext cx="428095" cy="2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razilflag.facts.co/brazilflag19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" y="3219824"/>
            <a:ext cx="431784" cy="2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5/54/Civil_and_Naval_Ensign_of_France.svg/2000px-Civil_and_Naval_Ensign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" y="4409957"/>
            <a:ext cx="428095" cy="2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84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95083"/>
              </p:ext>
            </p:extLst>
          </p:nvPr>
        </p:nvGraphicFramePr>
        <p:xfrm>
          <a:off x="-9918" y="681543"/>
          <a:ext cx="9144000" cy="4904624"/>
        </p:xfrm>
        <a:graphic>
          <a:graphicData uri="http://schemas.openxmlformats.org/drawingml/2006/table">
            <a:tbl>
              <a:tblPr firstRow="1" firstCol="1" bandRow="1"/>
              <a:tblGrid>
                <a:gridCol w="611414"/>
                <a:gridCol w="809124"/>
                <a:gridCol w="1715762"/>
                <a:gridCol w="2191916"/>
                <a:gridCol w="1205034"/>
                <a:gridCol w="1120860"/>
                <a:gridCol w="777352"/>
                <a:gridCol w="712538"/>
              </a:tblGrid>
              <a:tr h="47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1400" dirty="0">
                        <a:effectLst/>
                        <a:latin typeface="Calibri"/>
                      </a:endParaRPr>
                    </a:p>
                  </a:txBody>
                  <a:tcPr marL="41004" marR="4100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Mevzuat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Yönetim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Tarife Belirleme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Kullanım İzinleri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822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Kanunu (1896-1964-1997)</a:t>
                      </a:r>
                      <a:endParaRPr lang="tr-TR" sz="1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Arazi</a:t>
                      </a: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Altyapı ve Ulaştırma Bakanlığı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Su Yönetimi Alt Komitesi </a:t>
                      </a:r>
                      <a:endParaRPr lang="tr-TR" sz="1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Sosyal Altyapı Konseyi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Devlet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Ulusal Su Kaynakları Genel Planı 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Belediyeler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Havza İdareleri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3771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Ölçeğinde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</a:t>
                      </a: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İdareleri </a:t>
                      </a: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(1997)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Valilik Nehir Konseyi</a:t>
                      </a: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Su Kaynakları Gelişimi Temel Planı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Nehir Gelişim Planı ve Temel Nehir Yönetim Politikası Planı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9019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Kanunu (1866-1879-1985-1999-2003)</a:t>
                      </a:r>
                      <a:endParaRPr lang="tr-TR" sz="1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-Tarım, Gıda ve Çevre Bakanlığı</a:t>
                      </a:r>
                      <a:b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(Su Genel Müdürlüğü)</a:t>
                      </a:r>
                      <a:b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Milli Su Meclisi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Devlet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Milli Hidrolojik Plan</a:t>
                      </a:r>
                      <a:endParaRPr lang="tr-TR" sz="19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Otoriteleri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Havza Ajansları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967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Bölgesel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Özerk Bölge Otoriteleri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Ölçeğinde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Havza Ajansları 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Nehir Havza Hidrolojik Planı 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574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 Kanunu (1926)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Merkezi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-Orman ve Su İşleri Bakanlığı 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Su Yönetimi Koordinasyon Kurulu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Devlet</a:t>
                      </a:r>
                      <a:endParaRPr lang="tr-TR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UHYS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Belediyeler</a:t>
                      </a:r>
                      <a:endParaRPr lang="tr-TR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DSİ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Belediyeler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93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Ölçeğinde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Havza Yönetim Heyeti (2012)</a:t>
                      </a:r>
                      <a:endParaRPr lang="tr-TR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Yerel</a:t>
                      </a:r>
                      <a:endParaRPr lang="tr-TR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-HKEP 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-NHYP</a:t>
                      </a:r>
                      <a:endParaRPr lang="tr-TR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 descr="data:image/png;base64,iVBORw0KGgoAAAANSUhEUgAAAIcAAABaCAMAAAClmbXJAAAAZlBMVEX///+8AC27ACm7ACa6ACO6AB7irLG5ABj15Ob9+fq4AAy4ABK4ABX57vDfpar//P3owcS3AADCPknNZHLAM0Dry8zw2NnWh47bmqDJWmTESVPjsbXMZW+9GjDGUVzz3uHQc3y/JDkkT0gOAAABsUlEQVRoge2ZCXLDIAwAOYzPkIM4l+3Ezv8/GTPN1dZtwGMRtaN9wY4QQkiMEQRBEARBEONYZDpbvFdBb/brypRlaar1fqPfJBGfjnkSSWGRUZIfT3F4lbYThRT8GSEL0bVBLXSXqM8SVxWVdAFjMldqQOIDpeJAFlmTD8XiHpO8yUJopOefg3ENyTmF12iVfKHBuVTgImny25nczyYBFtHCRaMXEbDXxkROGpxHBlJjN3PU4Hy2g9PY5M4anOdbMA/z+qo8kGAnU/uEow9IDaOxKN3uyg1RwrQlS79w9AFZgngcfLLDIg8QGqlr6XgSgaiqnllqAcnUxj8eUTO9Rmb8botFmOk7kdQ3Sy0ACbJdjfBYTV/bvauHBaCCxMUIj2L6nnnu/uQ/mM3/rQeWc8GSp1juLZY6hqWuY3nn0Lz7IxIkAvldIukL0fTJWP4NWP5RaP6VbIvkn+0zdygA5w6MVc5zmApSg2nhliISeC7F0sE58ldEgIEhjrml2xw3yIwdyVy7J0Yx52do9h7M7oHkwB5IBt4DWXT9bS9Wv2tFh2FPeAPB3pQgCIIgCOIPcwFdsRjXufcF/AAAAABJRU5ErkJggg=="/>
          <p:cNvSpPr>
            <a:spLocks noChangeAspect="1" noChangeArrowheads="1"/>
          </p:cNvSpPr>
          <p:nvPr/>
        </p:nvSpPr>
        <p:spPr bwMode="auto">
          <a:xfrm>
            <a:off x="155575" y="-108343"/>
            <a:ext cx="304801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" y="2107160"/>
            <a:ext cx="439838" cy="2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" y="3602999"/>
            <a:ext cx="421779" cy="21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://upload.wikimedia.org/wikipedia/commons/8/87/Flag_of_Turke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/>
          <a:stretch/>
        </p:blipFill>
        <p:spPr bwMode="auto">
          <a:xfrm>
            <a:off x="41783" y="4894551"/>
            <a:ext cx="486111" cy="24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3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can\Desktop\images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79094"/>
            <a:ext cx="3314676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1"/>
          <p:cNvSpPr txBox="1"/>
          <p:nvPr/>
        </p:nvSpPr>
        <p:spPr>
          <a:xfrm>
            <a:off x="1403648" y="1329614"/>
            <a:ext cx="1944216" cy="1920031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İzin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ÇŞB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DSİ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ETKB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GTHB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Sağlık Bak.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 smtClean="0"/>
          </a:p>
        </p:txBody>
      </p:sp>
      <p:sp>
        <p:nvSpPr>
          <p:cNvPr id="6" name="Metin kutusu 2"/>
          <p:cNvSpPr txBox="1"/>
          <p:nvPr/>
        </p:nvSpPr>
        <p:spPr>
          <a:xfrm>
            <a:off x="6317308" y="1685990"/>
            <a:ext cx="2952328" cy="1658421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Su Yatırımları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DSİ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İlbank A.Ş.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Belediyeler (Su ve Kanalizasyon İdareleri)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Kültür ve Turizm Bak.</a:t>
            </a:r>
          </a:p>
        </p:txBody>
      </p:sp>
      <p:sp>
        <p:nvSpPr>
          <p:cNvPr id="9" name="Metin kutusu 1"/>
          <p:cNvSpPr txBox="1"/>
          <p:nvPr/>
        </p:nvSpPr>
        <p:spPr>
          <a:xfrm>
            <a:off x="3131841" y="4242181"/>
            <a:ext cx="2304256" cy="873591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Denetim &amp; Yaptırım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ÇŞB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 smtClean="0"/>
          </a:p>
        </p:txBody>
      </p:sp>
      <p:sp>
        <p:nvSpPr>
          <p:cNvPr id="10" name="Metin kutusu 1"/>
          <p:cNvSpPr txBox="1"/>
          <p:nvPr/>
        </p:nvSpPr>
        <p:spPr>
          <a:xfrm>
            <a:off x="755576" y="3249645"/>
            <a:ext cx="2232248" cy="2181641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Planlama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OSİB (SYGM)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DSİ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GTHB</a:t>
            </a:r>
          </a:p>
          <a:p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Belediyeler (Su ve Kanalizasyon İdareleri)</a:t>
            </a:r>
          </a:p>
          <a:p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 smtClean="0"/>
          </a:p>
        </p:txBody>
      </p:sp>
      <p:sp>
        <p:nvSpPr>
          <p:cNvPr id="7" name="Metin kutusu 1"/>
          <p:cNvSpPr txBox="1"/>
          <p:nvPr/>
        </p:nvSpPr>
        <p:spPr>
          <a:xfrm>
            <a:off x="6302500" y="3549683"/>
            <a:ext cx="2304256" cy="1658421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</a:rPr>
              <a:t>İzleme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ÇŞB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DSİ</a:t>
            </a:r>
          </a:p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GTHB</a:t>
            </a:r>
          </a:p>
          <a:p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65471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607" y="843560"/>
            <a:ext cx="5622130" cy="24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27584" y="3401021"/>
            <a:ext cx="7344816" cy="1658421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>
                <a:solidFill>
                  <a:srgbClr val="0070C0"/>
                </a:solidFill>
              </a:rPr>
              <a:t>Toplam Nüfus:</a:t>
            </a:r>
            <a:r>
              <a:rPr lang="tr-TR" b="1" dirty="0">
                <a:solidFill>
                  <a:srgbClr val="0070C0"/>
                </a:solidFill>
              </a:rPr>
              <a:t>			</a:t>
            </a:r>
            <a:r>
              <a:rPr lang="tr-TR" b="1" dirty="0">
                <a:solidFill>
                  <a:srgbClr val="FF0000"/>
                </a:solidFill>
              </a:rPr>
              <a:t>77.695.904</a:t>
            </a:r>
          </a:p>
          <a:p>
            <a:endParaRPr lang="tr-TR" b="1" u="sng" dirty="0">
              <a:solidFill>
                <a:srgbClr val="0070C0"/>
              </a:solidFill>
            </a:endParaRPr>
          </a:p>
          <a:p>
            <a:r>
              <a:rPr lang="tr-TR" b="1" u="sng" dirty="0" smtClean="0">
                <a:solidFill>
                  <a:srgbClr val="0070C0"/>
                </a:solidFill>
              </a:rPr>
              <a:t>Büyükşehir Nüfusları Toplamı</a:t>
            </a:r>
            <a:r>
              <a:rPr lang="tr-TR" b="1" u="sng" dirty="0">
                <a:solidFill>
                  <a:srgbClr val="0070C0"/>
                </a:solidFill>
              </a:rPr>
              <a:t>: </a:t>
            </a:r>
            <a:r>
              <a:rPr lang="tr-TR" b="1" dirty="0" smtClean="0">
                <a:solidFill>
                  <a:srgbClr val="0070C0"/>
                </a:solidFill>
              </a:rPr>
              <a:t>	</a:t>
            </a:r>
            <a:r>
              <a:rPr lang="tr-TR" b="1" dirty="0" smtClean="0">
                <a:solidFill>
                  <a:srgbClr val="FF0000"/>
                </a:solidFill>
              </a:rPr>
              <a:t>59.968.496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u="sng" dirty="0">
                <a:solidFill>
                  <a:srgbClr val="0070C0"/>
                </a:solidFill>
              </a:rPr>
              <a:t>Ülke Nüfusunun </a:t>
            </a:r>
            <a:r>
              <a:rPr lang="tr-TR" b="1" dirty="0" smtClean="0">
                <a:solidFill>
                  <a:srgbClr val="FF0000"/>
                </a:solidFill>
              </a:rPr>
              <a:t>		% 77’si Büyükşehir Belediyelerinde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			% 91’i İl veya İlçe Belediyesinde ikamet ediyor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5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Düz Ok Bağlayıcısı 3"/>
          <p:cNvCxnSpPr/>
          <p:nvPr/>
        </p:nvCxnSpPr>
        <p:spPr>
          <a:xfrm>
            <a:off x="5580116" y="2263407"/>
            <a:ext cx="4320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Dikdörtgen 4"/>
          <p:cNvSpPr/>
          <p:nvPr/>
        </p:nvSpPr>
        <p:spPr>
          <a:xfrm>
            <a:off x="6732241" y="2085696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dirty="0" smtClean="0"/>
              <a:t>Belediye Meclisi </a:t>
            </a:r>
            <a:endParaRPr lang="tr-TR" dirty="0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1703876431"/>
              </p:ext>
            </p:extLst>
          </p:nvPr>
        </p:nvGraphicFramePr>
        <p:xfrm>
          <a:off x="611560" y="1059583"/>
          <a:ext cx="4608512" cy="271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ikdörtgen 10"/>
          <p:cNvSpPr/>
          <p:nvPr/>
        </p:nvSpPr>
        <p:spPr>
          <a:xfrm>
            <a:off x="5459344" y="2895791"/>
            <a:ext cx="3672408" cy="1012090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2060"/>
                </a:solidFill>
              </a:rPr>
              <a:t>Atıksu Altyapı ve Evsel Katı Atık Bertaraf Tesisleri Tarifelerinin Belirlenmesinde Uyulacak Usul ve Esaslara İlişkin Yönetmelik</a:t>
            </a:r>
          </a:p>
          <a:p>
            <a:pPr marL="274692" indent="-274692">
              <a:buClr>
                <a:srgbClr val="FF0000"/>
              </a:buClr>
              <a:buFont typeface="Arial" pitchFamily="34" charset="0"/>
              <a:buChar char="•"/>
            </a:pPr>
            <a:r>
              <a:rPr lang="tr-TR" sz="1200" dirty="0">
                <a:solidFill>
                  <a:srgbClr val="002060"/>
                </a:solidFill>
              </a:rPr>
              <a:t>Su ve Kanalizasyon İdarelerine Ait Tarife Yönetmelikleri</a:t>
            </a:r>
          </a:p>
        </p:txBody>
      </p:sp>
      <p:sp>
        <p:nvSpPr>
          <p:cNvPr id="8" name="Dikdörtgen 10"/>
          <p:cNvSpPr/>
          <p:nvPr/>
        </p:nvSpPr>
        <p:spPr>
          <a:xfrm>
            <a:off x="347010" y="4785998"/>
            <a:ext cx="3672408" cy="273426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>
              <a:buClr>
                <a:srgbClr val="FF0000"/>
              </a:buClr>
            </a:pPr>
            <a:r>
              <a:rPr lang="tr-TR" sz="1200" dirty="0">
                <a:solidFill>
                  <a:srgbClr val="002060"/>
                </a:solidFill>
              </a:rPr>
              <a:t>Su Kanalizasyon İdareleri  verileri,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664" y="48472"/>
            <a:ext cx="6264696" cy="565814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/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TARİFELER</a:t>
            </a:r>
            <a:endParaRPr lang="tr-TR" sz="3100" dirty="0"/>
          </a:p>
        </p:txBody>
      </p:sp>
    </p:spTree>
    <p:extLst>
      <p:ext uri="{BB962C8B-B14F-4D97-AF65-F5344CB8AC3E}">
        <p14:creationId xmlns:p14="http://schemas.microsoft.com/office/powerpoint/2010/main" val="2389266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chart seriesIdx="3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chart seriesIdx="3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>
                                            <p:graphicEl>
                                              <a:chart seriesIdx="3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 uiExpand="1">
        <p:bldSub>
          <a:bldChart bld="seriesEl"/>
        </p:bldSub>
      </p:bldGraphic>
      <p:bldP spid="11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4"/>
          <p:cNvSpPr txBox="1"/>
          <p:nvPr/>
        </p:nvSpPr>
        <p:spPr>
          <a:xfrm>
            <a:off x="611561" y="678041"/>
            <a:ext cx="8208912" cy="4274522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u="sng" dirty="0" smtClean="0">
                <a:solidFill>
                  <a:srgbClr val="0070C0"/>
                </a:solidFill>
              </a:rPr>
              <a:t>Atıksu Arıtma Tesisine Bağlı Nüfus: </a:t>
            </a:r>
          </a:p>
          <a:p>
            <a:endParaRPr lang="tr-TR" b="1" u="sng" dirty="0">
              <a:solidFill>
                <a:srgbClr val="0070C0"/>
              </a:solidFill>
            </a:endParaRPr>
          </a:p>
          <a:p>
            <a:endParaRPr lang="tr-TR" b="1" u="sng" dirty="0" smtClean="0">
              <a:solidFill>
                <a:srgbClr val="0070C0"/>
              </a:solidFill>
            </a:endParaRPr>
          </a:p>
          <a:p>
            <a:endParaRPr lang="tr-TR" b="1" u="sng" dirty="0">
              <a:solidFill>
                <a:srgbClr val="0070C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u="sng" dirty="0" smtClean="0">
                <a:solidFill>
                  <a:srgbClr val="0070C0"/>
                </a:solidFill>
              </a:rPr>
              <a:t>Kanalizasyona Bağlı Nüfus:</a:t>
            </a:r>
          </a:p>
          <a:p>
            <a:endParaRPr lang="tr-TR" b="1" u="sng" dirty="0">
              <a:solidFill>
                <a:srgbClr val="0070C0"/>
              </a:solidFill>
            </a:endParaRPr>
          </a:p>
          <a:p>
            <a:endParaRPr lang="tr-TR" b="1" u="sng" dirty="0" smtClean="0">
              <a:solidFill>
                <a:srgbClr val="0070C0"/>
              </a:solidFill>
            </a:endParaRPr>
          </a:p>
          <a:p>
            <a:endParaRPr lang="tr-TR" b="1" u="sng" dirty="0">
              <a:solidFill>
                <a:srgbClr val="0070C0"/>
              </a:solidFill>
            </a:endParaRPr>
          </a:p>
          <a:p>
            <a:r>
              <a:rPr lang="tr-TR" b="1" u="sng" dirty="0">
                <a:solidFill>
                  <a:srgbClr val="0070C0"/>
                </a:solidFill>
              </a:rPr>
              <a:t>Tarımsal Sulama </a:t>
            </a:r>
            <a:endParaRPr lang="tr-TR" b="1" u="sng" dirty="0" smtClean="0">
              <a:solidFill>
                <a:srgbClr val="0070C0"/>
              </a:solidFill>
            </a:endParaRPr>
          </a:p>
          <a:p>
            <a:endParaRPr lang="tr-TR" b="1" u="sng" dirty="0">
              <a:solidFill>
                <a:srgbClr val="0070C0"/>
              </a:solidFill>
            </a:endParaRPr>
          </a:p>
          <a:p>
            <a:endParaRPr lang="tr-TR" b="1" u="sng" dirty="0" smtClean="0">
              <a:solidFill>
                <a:srgbClr val="0070C0"/>
              </a:solidFill>
            </a:endParaRPr>
          </a:p>
          <a:p>
            <a:endParaRPr lang="tr-TR" b="1" u="sng" dirty="0">
              <a:solidFill>
                <a:srgbClr val="0070C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b="1" u="sng" dirty="0" smtClean="0">
                <a:solidFill>
                  <a:srgbClr val="0070C0"/>
                </a:solidFill>
              </a:rPr>
              <a:t>Depolama </a:t>
            </a:r>
            <a:r>
              <a:rPr lang="fi-FI" b="1" u="sng" dirty="0" smtClean="0">
                <a:solidFill>
                  <a:srgbClr val="0070C0"/>
                </a:solidFill>
              </a:rPr>
              <a:t>kapasitesi</a:t>
            </a:r>
            <a:r>
              <a:rPr lang="tr-TR" i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190 </a:t>
            </a:r>
            <a:r>
              <a:rPr lang="tr-TR" b="1" dirty="0">
                <a:solidFill>
                  <a:srgbClr val="FF0000"/>
                </a:solidFill>
              </a:rPr>
              <a:t>milyar m3 </a:t>
            </a:r>
            <a:r>
              <a:rPr lang="tr-TR" b="1" dirty="0">
                <a:solidFill>
                  <a:srgbClr val="0000FF"/>
                </a:solidFill>
              </a:rPr>
              <a:t>→</a:t>
            </a:r>
            <a:r>
              <a:rPr lang="tr-TR" i="1" dirty="0" smtClean="0"/>
              <a:t> </a:t>
            </a:r>
            <a:r>
              <a:rPr lang="fi-FI" b="1" dirty="0" smtClean="0">
                <a:solidFill>
                  <a:srgbClr val="FF0000"/>
                </a:solidFill>
              </a:rPr>
              <a:t>270 </a:t>
            </a:r>
            <a:r>
              <a:rPr lang="fi-FI" b="1" dirty="0">
                <a:solidFill>
                  <a:srgbClr val="FF0000"/>
                </a:solidFill>
              </a:rPr>
              <a:t>milyar </a:t>
            </a:r>
            <a:r>
              <a:rPr lang="fi-FI" b="1" dirty="0" smtClean="0">
                <a:solidFill>
                  <a:srgbClr val="FF0000"/>
                </a:solidFill>
              </a:rPr>
              <a:t>m3</a:t>
            </a:r>
            <a:endParaRPr lang="tr-TR" i="1" dirty="0"/>
          </a:p>
          <a:p>
            <a:r>
              <a:rPr lang="tr-TR" b="1" u="sng" dirty="0">
                <a:solidFill>
                  <a:srgbClr val="0070C0"/>
                </a:solidFill>
              </a:rPr>
              <a:t>HES kurulu güç </a:t>
            </a:r>
            <a:r>
              <a:rPr lang="tr-TR" b="1" u="sng" dirty="0" smtClean="0">
                <a:solidFill>
                  <a:srgbClr val="0070C0"/>
                </a:solidFill>
              </a:rPr>
              <a:t>kapasitesi</a:t>
            </a:r>
            <a:r>
              <a:rPr lang="tr-TR" i="1" dirty="0" smtClean="0"/>
              <a:t> </a:t>
            </a:r>
            <a:r>
              <a:rPr lang="tr-TR" b="1" dirty="0">
                <a:solidFill>
                  <a:srgbClr val="FF0000"/>
                </a:solidFill>
              </a:rPr>
              <a:t>22.160 MW </a:t>
            </a:r>
            <a:r>
              <a:rPr lang="tr-TR" b="1" dirty="0">
                <a:solidFill>
                  <a:srgbClr val="0000FF"/>
                </a:solidFill>
              </a:rPr>
              <a:t>→ </a:t>
            </a:r>
            <a:r>
              <a:rPr lang="tr-TR" b="1" dirty="0" smtClean="0">
                <a:solidFill>
                  <a:srgbClr val="FF0000"/>
                </a:solidFill>
              </a:rPr>
              <a:t>36.000 MW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11561" y="1258474"/>
            <a:ext cx="7632848" cy="5670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endParaRPr lang="tr-TR"/>
          </a:p>
        </p:txBody>
      </p:sp>
      <p:sp>
        <p:nvSpPr>
          <p:cNvPr id="22" name="Right Arrow 4"/>
          <p:cNvSpPr/>
          <p:nvPr/>
        </p:nvSpPr>
        <p:spPr>
          <a:xfrm>
            <a:off x="3158841" y="1258472"/>
            <a:ext cx="1962224" cy="5670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                    %58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1561" y="1260606"/>
            <a:ext cx="3528392" cy="567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b="1" dirty="0" smtClean="0"/>
              <a:t>%44</a:t>
            </a:r>
            <a:endParaRPr lang="tr-T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520" y="927734"/>
            <a:ext cx="730690" cy="350370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dirty="0" smtClean="0"/>
              <a:t>2006</a:t>
            </a:r>
            <a:endParaRPr lang="tr-TR" b="1" dirty="0"/>
          </a:p>
        </p:txBody>
      </p:sp>
      <p:sp>
        <p:nvSpPr>
          <p:cNvPr id="9" name="Right Arrow 8"/>
          <p:cNvSpPr/>
          <p:nvPr/>
        </p:nvSpPr>
        <p:spPr>
          <a:xfrm>
            <a:off x="611561" y="2386217"/>
            <a:ext cx="7632848" cy="5670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>
            <a:off x="4582241" y="2386217"/>
            <a:ext cx="2366024" cy="5670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          %78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11561" y="2386217"/>
            <a:ext cx="4896545" cy="567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b="1" dirty="0" smtClean="0"/>
              <a:t>%72</a:t>
            </a:r>
            <a:endParaRPr lang="tr-TR" b="1" dirty="0"/>
          </a:p>
        </p:txBody>
      </p:sp>
      <p:sp>
        <p:nvSpPr>
          <p:cNvPr id="18" name="Right Arrow 17"/>
          <p:cNvSpPr/>
          <p:nvPr/>
        </p:nvSpPr>
        <p:spPr>
          <a:xfrm>
            <a:off x="611561" y="3468988"/>
            <a:ext cx="7632848" cy="5670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dirty="0" smtClean="0"/>
              <a:t>                                                                                              </a:t>
            </a:r>
            <a:r>
              <a:rPr lang="tr-TR" b="1" dirty="0" smtClean="0">
                <a:solidFill>
                  <a:schemeClr val="tx1"/>
                </a:solidFill>
              </a:rPr>
              <a:t>          8,5 milyon Ha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401876" y="3468988"/>
            <a:ext cx="2826313" cy="5670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                     5,9 milyon Ha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11560" y="3468988"/>
            <a:ext cx="3970680" cy="567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03" tIns="43951" rIns="87903" bIns="43951" rtlCol="0" anchor="ctr"/>
          <a:lstStyle/>
          <a:p>
            <a:pPr algn="ctr"/>
            <a:r>
              <a:rPr lang="tr-TR" b="1" dirty="0" smtClean="0"/>
              <a:t>4,9 milyon Ha</a:t>
            </a:r>
            <a:endParaRPr lang="tr-TR" b="1" dirty="0"/>
          </a:p>
        </p:txBody>
      </p:sp>
      <p:sp>
        <p:nvSpPr>
          <p:cNvPr id="23" name="Dikdörtgen 22"/>
          <p:cNvSpPr/>
          <p:nvPr/>
        </p:nvSpPr>
        <p:spPr>
          <a:xfrm>
            <a:off x="4498397" y="927734"/>
            <a:ext cx="719338" cy="350370"/>
          </a:xfrm>
          <a:prstGeom prst="rect">
            <a:avLst/>
          </a:prstGeom>
        </p:spPr>
        <p:txBody>
          <a:bodyPr wrap="none" lIns="87903" tIns="43951" rIns="87903" bIns="43951">
            <a:spAutoFit/>
          </a:bodyPr>
          <a:lstStyle/>
          <a:p>
            <a:r>
              <a:rPr lang="tr-TR" b="1" dirty="0"/>
              <a:t>2012  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4777419" y="2015943"/>
            <a:ext cx="730690" cy="350370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dirty="0" smtClean="0"/>
              <a:t>2006</a:t>
            </a:r>
            <a:endParaRPr lang="tr-TR" b="1" dirty="0"/>
          </a:p>
        </p:txBody>
      </p:sp>
      <p:sp>
        <p:nvSpPr>
          <p:cNvPr id="25" name="Dikdörtgen 24"/>
          <p:cNvSpPr/>
          <p:nvPr/>
        </p:nvSpPr>
        <p:spPr>
          <a:xfrm>
            <a:off x="6189730" y="2016882"/>
            <a:ext cx="719338" cy="350370"/>
          </a:xfrm>
          <a:prstGeom prst="rect">
            <a:avLst/>
          </a:prstGeom>
        </p:spPr>
        <p:txBody>
          <a:bodyPr wrap="none" lIns="87903" tIns="43951" rIns="87903" bIns="43951">
            <a:spAutoFit/>
          </a:bodyPr>
          <a:lstStyle/>
          <a:p>
            <a:r>
              <a:rPr lang="tr-TR" b="1" dirty="0" smtClean="0"/>
              <a:t>2014  </a:t>
            </a:r>
            <a:endParaRPr lang="tr-TR" b="1" dirty="0"/>
          </a:p>
        </p:txBody>
      </p:sp>
      <p:sp>
        <p:nvSpPr>
          <p:cNvPr id="26" name="TextBox 6"/>
          <p:cNvSpPr txBox="1"/>
          <p:nvPr/>
        </p:nvSpPr>
        <p:spPr>
          <a:xfrm>
            <a:off x="4037929" y="3176260"/>
            <a:ext cx="730690" cy="350370"/>
          </a:xfrm>
          <a:prstGeom prst="rect">
            <a:avLst/>
          </a:prstGeom>
          <a:noFill/>
        </p:spPr>
        <p:txBody>
          <a:bodyPr wrap="square" lIns="87903" tIns="43951" rIns="87903" bIns="43951" rtlCol="0">
            <a:spAutoFit/>
          </a:bodyPr>
          <a:lstStyle/>
          <a:p>
            <a:r>
              <a:rPr lang="tr-TR" b="1" dirty="0" smtClean="0"/>
              <a:t>2005</a:t>
            </a:r>
            <a:endParaRPr lang="tr-TR" b="1" dirty="0"/>
          </a:p>
        </p:txBody>
      </p:sp>
      <p:sp>
        <p:nvSpPr>
          <p:cNvPr id="27" name="Dikdörtgen 26"/>
          <p:cNvSpPr/>
          <p:nvPr/>
        </p:nvSpPr>
        <p:spPr>
          <a:xfrm>
            <a:off x="5553160" y="3131521"/>
            <a:ext cx="719338" cy="350370"/>
          </a:xfrm>
          <a:prstGeom prst="rect">
            <a:avLst/>
          </a:prstGeom>
        </p:spPr>
        <p:txBody>
          <a:bodyPr wrap="none" lIns="87903" tIns="43951" rIns="87903" bIns="43951">
            <a:spAutoFit/>
          </a:bodyPr>
          <a:lstStyle/>
          <a:p>
            <a:r>
              <a:rPr lang="tr-TR" b="1" dirty="0" smtClean="0"/>
              <a:t>2013 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7810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4" grpId="0" animBg="1"/>
      <p:bldP spid="7" grpId="0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31281" y="1131590"/>
            <a:ext cx="8208912" cy="511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>
                <a:solidFill>
                  <a:srgbClr val="0033CC"/>
                </a:solidFill>
              </a:rPr>
              <a:t>Ulusal Su Planı Hazırlanması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>
                <a:solidFill>
                  <a:srgbClr val="0033CC"/>
                </a:solidFill>
              </a:rPr>
              <a:t>Havza ölçekli yönetim planlarının hazırlanması, uygulanması ve takibi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>
                <a:solidFill>
                  <a:srgbClr val="0033CC"/>
                </a:solidFill>
              </a:rPr>
              <a:t>Atıksu deşarjı ve alıcı ortam standartlarının belirlenmesi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>
                <a:solidFill>
                  <a:srgbClr val="0033CC"/>
                </a:solidFill>
              </a:rPr>
              <a:t>Su kullanımı ve atıksu deşarjı izin ve denetim çalışmaları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>
                <a:solidFill>
                  <a:srgbClr val="0033CC"/>
                </a:solidFill>
              </a:rPr>
              <a:t>Ulusal ve Uluslararası Su Politikasının Belirlenmesi 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>
                <a:solidFill>
                  <a:srgbClr val="0033CC"/>
                </a:solidFill>
              </a:rPr>
              <a:t>Su tarifelerinin belirlenmesi</a:t>
            </a: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tr-TR" sz="1900" dirty="0" err="1">
                <a:solidFill>
                  <a:srgbClr val="0033CC"/>
                </a:solidFill>
              </a:rPr>
              <a:t>Havzalararası</a:t>
            </a:r>
            <a:r>
              <a:rPr lang="tr-TR" sz="1900" dirty="0">
                <a:solidFill>
                  <a:srgbClr val="0033CC"/>
                </a:solidFill>
              </a:rPr>
              <a:t> su transferi çalışmaları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6420" y="123480"/>
            <a:ext cx="6264696" cy="565814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ctr"/>
            <a:r>
              <a:rPr lang="tr-TR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SORUMLULUKLAR</a:t>
            </a:r>
            <a:endParaRPr lang="tr-TR" sz="3100" dirty="0"/>
          </a:p>
        </p:txBody>
      </p:sp>
    </p:spTree>
    <p:extLst>
      <p:ext uri="{BB962C8B-B14F-4D97-AF65-F5344CB8AC3E}">
        <p14:creationId xmlns:p14="http://schemas.microsoft.com/office/powerpoint/2010/main" val="54953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7" y="1869674"/>
            <a:ext cx="8229601" cy="13501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87903" tIns="43951" rIns="87903" bIns="43951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ÖNERİLER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334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079199"/>
            <a:ext cx="8064896" cy="278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tr-TR" sz="2600" b="1" u="sng" dirty="0">
                <a:solidFill>
                  <a:srgbClr val="FF0000"/>
                </a:solidFill>
              </a:rPr>
              <a:t>Seçenek 1: </a:t>
            </a:r>
            <a:r>
              <a:rPr lang="tr-TR" sz="2600" dirty="0">
                <a:solidFill>
                  <a:srgbClr val="0033CC"/>
                </a:solidFill>
              </a:rPr>
              <a:t>Yerel paydaşların görüşleri </a:t>
            </a:r>
            <a:r>
              <a:rPr lang="tr-TR" sz="2600" dirty="0" smtClean="0">
                <a:solidFill>
                  <a:srgbClr val="0033CC"/>
                </a:solidFill>
              </a:rPr>
              <a:t>dikkate alınarak merkezi </a:t>
            </a:r>
            <a:r>
              <a:rPr lang="tr-TR" sz="2600" dirty="0">
                <a:solidFill>
                  <a:srgbClr val="0033CC"/>
                </a:solidFill>
              </a:rPr>
              <a:t>otorite tarafından plan ve politikaların belirlenmesi ve </a:t>
            </a:r>
            <a:r>
              <a:rPr lang="tr-TR" sz="2600" dirty="0" smtClean="0">
                <a:solidFill>
                  <a:srgbClr val="0033CC"/>
                </a:solidFill>
              </a:rPr>
              <a:t>uygulanması</a:t>
            </a:r>
            <a:endParaRPr lang="tr-TR" sz="2600" dirty="0">
              <a:solidFill>
                <a:srgbClr val="0033CC"/>
              </a:solidFill>
            </a:endParaRPr>
          </a:p>
          <a:p>
            <a:pPr marL="329631" indent="-32963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buChar char="•"/>
            </a:pPr>
            <a:endParaRPr lang="tr-TR" sz="2600" dirty="0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tr-TR" sz="2600" b="1" u="sng" dirty="0">
                <a:solidFill>
                  <a:srgbClr val="FF0000"/>
                </a:solidFill>
              </a:rPr>
              <a:t>Seçenek 2: </a:t>
            </a:r>
            <a:r>
              <a:rPr lang="tr-TR" sz="2600" dirty="0">
                <a:solidFill>
                  <a:srgbClr val="0033CC"/>
                </a:solidFill>
              </a:rPr>
              <a:t>Planların merkezi otorite politikaları çerçevesinde yerel ölçekte hazırlanması, ‘suyun suyu ödemesi’</a:t>
            </a:r>
          </a:p>
        </p:txBody>
      </p:sp>
    </p:spTree>
    <p:extLst>
      <p:ext uri="{BB962C8B-B14F-4D97-AF65-F5344CB8AC3E}">
        <p14:creationId xmlns:p14="http://schemas.microsoft.com/office/powerpoint/2010/main" val="314192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2" y="1779663"/>
            <a:ext cx="8229601" cy="1584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87903" tIns="43951" rIns="87903" bIns="43951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ENTEGRE SU YÖNETİMİ </a:t>
            </a:r>
          </a:p>
        </p:txBody>
      </p:sp>
    </p:spTree>
    <p:extLst>
      <p:ext uri="{BB962C8B-B14F-4D97-AF65-F5344CB8AC3E}">
        <p14:creationId xmlns:p14="http://schemas.microsoft.com/office/powerpoint/2010/main" val="3990946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2600" dirty="0">
                <a:solidFill>
                  <a:srgbClr val="0033CC"/>
                </a:solidFill>
              </a:rPr>
              <a:t>Entegre Yönetim Oluşumları</a:t>
            </a:r>
          </a:p>
          <a:p>
            <a:pPr>
              <a:buClr>
                <a:srgbClr val="FF0000"/>
              </a:buClr>
            </a:pPr>
            <a:r>
              <a:rPr lang="tr-TR" sz="2600" dirty="0">
                <a:solidFill>
                  <a:srgbClr val="0033CC"/>
                </a:solidFill>
              </a:rPr>
              <a:t>Karar ve yaptırım yetkisi</a:t>
            </a:r>
          </a:p>
          <a:p>
            <a:pPr>
              <a:buClr>
                <a:srgbClr val="FF0000"/>
              </a:buClr>
            </a:pPr>
            <a:r>
              <a:rPr lang="tr-TR" sz="2600" dirty="0">
                <a:solidFill>
                  <a:srgbClr val="0033CC"/>
                </a:solidFill>
              </a:rPr>
              <a:t>Yetki Dağılımı</a:t>
            </a:r>
          </a:p>
          <a:p>
            <a:pPr>
              <a:buClr>
                <a:srgbClr val="FF0000"/>
              </a:buClr>
            </a:pPr>
            <a:r>
              <a:rPr lang="tr-TR" sz="2600" dirty="0">
                <a:solidFill>
                  <a:srgbClr val="0033CC"/>
                </a:solidFill>
              </a:rPr>
              <a:t>Planların Meşruiyeti</a:t>
            </a:r>
          </a:p>
          <a:p>
            <a:pPr>
              <a:buClr>
                <a:srgbClr val="FF0000"/>
              </a:buClr>
            </a:pPr>
            <a:r>
              <a:rPr lang="tr-TR" sz="2600" dirty="0">
                <a:solidFill>
                  <a:srgbClr val="0033CC"/>
                </a:solidFill>
              </a:rPr>
              <a:t>Sürdürülebilir Yönetim için Mali Kaynak</a:t>
            </a:r>
          </a:p>
          <a:p>
            <a:pPr>
              <a:buClr>
                <a:srgbClr val="FF0000"/>
              </a:buClr>
            </a:pPr>
            <a:endParaRPr lang="tr-TR" sz="2600" dirty="0">
              <a:solidFill>
                <a:srgbClr val="0033CC"/>
              </a:solidFill>
            </a:endParaRPr>
          </a:p>
          <a:p>
            <a:pPr>
              <a:buClr>
                <a:srgbClr val="FF0000"/>
              </a:buClr>
            </a:pPr>
            <a:endParaRPr lang="tr-TR" sz="2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49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 54"/>
          <p:cNvGrpSpPr/>
          <p:nvPr/>
        </p:nvGrpSpPr>
        <p:grpSpPr>
          <a:xfrm>
            <a:off x="-7483" y="681542"/>
            <a:ext cx="9153960" cy="4483085"/>
            <a:chOff x="-4980" y="849020"/>
            <a:chExt cx="9153960" cy="5977447"/>
          </a:xfrm>
        </p:grpSpPr>
        <p:sp>
          <p:nvSpPr>
            <p:cNvPr id="56" name="Dikdörtgen 55"/>
            <p:cNvSpPr/>
            <p:nvPr/>
          </p:nvSpPr>
          <p:spPr>
            <a:xfrm>
              <a:off x="4980" y="5442711"/>
              <a:ext cx="9144000" cy="13837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7" name="Dikdörtgen 56"/>
            <p:cNvSpPr/>
            <p:nvPr/>
          </p:nvSpPr>
          <p:spPr>
            <a:xfrm>
              <a:off x="-4980" y="4041374"/>
              <a:ext cx="9144000" cy="14013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8" name="Dikdörtgen 57"/>
            <p:cNvSpPr/>
            <p:nvPr/>
          </p:nvSpPr>
          <p:spPr>
            <a:xfrm>
              <a:off x="0" y="849020"/>
              <a:ext cx="9144000" cy="3192354"/>
            </a:xfrm>
            <a:prstGeom prst="rect">
              <a:avLst/>
            </a:prstGeom>
            <a:solidFill>
              <a:srgbClr val="FFFF7D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1" name="_s1039"/>
            <p:cNvSpPr>
              <a:spLocks noChangeArrowheads="1"/>
            </p:cNvSpPr>
            <p:nvPr/>
          </p:nvSpPr>
          <p:spPr bwMode="auto">
            <a:xfrm>
              <a:off x="140014" y="2923449"/>
              <a:ext cx="773906" cy="73388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000" dirty="0" smtClean="0"/>
                <a:t>Su Yatırımları </a:t>
              </a:r>
            </a:p>
            <a:p>
              <a:pPr algn="ctr"/>
              <a:r>
                <a:rPr lang="tr-TR" sz="1000" dirty="0" smtClean="0"/>
                <a:t>Kurumu</a:t>
              </a:r>
              <a:endParaRPr lang="en-GB" sz="1000" dirty="0"/>
            </a:p>
          </p:txBody>
        </p:sp>
        <p:sp>
          <p:nvSpPr>
            <p:cNvPr id="63" name="_s1039"/>
            <p:cNvSpPr>
              <a:spLocks noChangeArrowheads="1"/>
            </p:cNvSpPr>
            <p:nvPr/>
          </p:nvSpPr>
          <p:spPr bwMode="auto">
            <a:xfrm>
              <a:off x="957890" y="2923449"/>
              <a:ext cx="729937" cy="73388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000" dirty="0" smtClean="0"/>
                <a:t>Su Yönetimi </a:t>
              </a:r>
            </a:p>
            <a:p>
              <a:pPr algn="ctr"/>
              <a:r>
                <a:rPr lang="tr-TR" sz="1000" dirty="0" smtClean="0"/>
                <a:t>Kurumu</a:t>
              </a:r>
              <a:endParaRPr lang="en-GB" sz="1000" dirty="0"/>
            </a:p>
          </p:txBody>
        </p:sp>
        <p:sp>
          <p:nvSpPr>
            <p:cNvPr id="72" name="Line 81"/>
            <p:cNvSpPr>
              <a:spLocks noChangeShapeType="1"/>
            </p:cNvSpPr>
            <p:nvPr/>
          </p:nvSpPr>
          <p:spPr bwMode="auto">
            <a:xfrm>
              <a:off x="4140200" y="4508500"/>
              <a:ext cx="0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>
              <a:off x="2411413" y="3789363"/>
              <a:ext cx="0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1366838" y="3789363"/>
              <a:ext cx="0" cy="0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100" name="AutoShape 181"/>
            <p:cNvSpPr>
              <a:spLocks noChangeArrowheads="1"/>
            </p:cNvSpPr>
            <p:nvPr/>
          </p:nvSpPr>
          <p:spPr bwMode="auto">
            <a:xfrm>
              <a:off x="140014" y="1275397"/>
              <a:ext cx="1547813" cy="1176128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tr-TR" sz="1200" b="1" u="sng" dirty="0" smtClean="0"/>
                <a:t>SU</a:t>
              </a:r>
            </a:p>
            <a:p>
              <a:pPr algn="ctr"/>
              <a:r>
                <a:rPr lang="tr-TR" sz="1200" b="1" u="sng" dirty="0" smtClean="0"/>
                <a:t>BAKANLIĞI</a:t>
              </a:r>
              <a:endParaRPr lang="tr-TR" sz="1200" dirty="0"/>
            </a:p>
            <a:p>
              <a:pPr algn="ctr"/>
              <a:endParaRPr lang="tr-TR" sz="900" dirty="0"/>
            </a:p>
          </p:txBody>
        </p:sp>
        <p:sp>
          <p:nvSpPr>
            <p:cNvPr id="95" name="AutoShape 49"/>
            <p:cNvSpPr>
              <a:spLocks noChangeArrowheads="1"/>
            </p:cNvSpPr>
            <p:nvPr/>
          </p:nvSpPr>
          <p:spPr bwMode="auto">
            <a:xfrm>
              <a:off x="140014" y="4537264"/>
              <a:ext cx="936625" cy="59406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000" dirty="0" smtClean="0"/>
                <a:t>Su Yatırımları</a:t>
              </a:r>
            </a:p>
            <a:p>
              <a:pPr algn="ctr"/>
              <a:r>
                <a:rPr lang="tr-TR" sz="1000" dirty="0" smtClean="0"/>
                <a:t>Taşra Teşkilatı</a:t>
              </a:r>
              <a:endParaRPr lang="en-GB" sz="1000" dirty="0"/>
            </a:p>
          </p:txBody>
        </p:sp>
      </p:grpSp>
      <p:sp>
        <p:nvSpPr>
          <p:cNvPr id="106" name="_s1039"/>
          <p:cNvSpPr>
            <a:spLocks noChangeArrowheads="1"/>
          </p:cNvSpPr>
          <p:nvPr/>
        </p:nvSpPr>
        <p:spPr bwMode="auto">
          <a:xfrm>
            <a:off x="4083832" y="1206975"/>
            <a:ext cx="1648700" cy="531019"/>
          </a:xfrm>
          <a:prstGeom prst="roundRect">
            <a:avLst>
              <a:gd name="adj" fmla="val 16667"/>
            </a:avLst>
          </a:prstGeom>
          <a:solidFill>
            <a:srgbClr val="F0ECF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500" dirty="0"/>
              <a:t>Su Yönetimi </a:t>
            </a:r>
          </a:p>
          <a:p>
            <a:pPr algn="ctr"/>
            <a:r>
              <a:rPr lang="tr-TR" sz="1500" dirty="0"/>
              <a:t>Yüksek Kurulu</a:t>
            </a:r>
            <a:endParaRPr lang="en-GB" sz="1500" dirty="0"/>
          </a:p>
        </p:txBody>
      </p:sp>
      <p:sp>
        <p:nvSpPr>
          <p:cNvPr id="107" name="_s1039"/>
          <p:cNvSpPr>
            <a:spLocks noChangeArrowheads="1"/>
          </p:cNvSpPr>
          <p:nvPr/>
        </p:nvSpPr>
        <p:spPr bwMode="auto">
          <a:xfrm>
            <a:off x="4067949" y="1922747"/>
            <a:ext cx="1648700" cy="531019"/>
          </a:xfrm>
          <a:prstGeom prst="roundRect">
            <a:avLst>
              <a:gd name="adj" fmla="val 16667"/>
            </a:avLst>
          </a:prstGeom>
          <a:solidFill>
            <a:srgbClr val="F0ECF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500" dirty="0"/>
              <a:t>Su Yönetim </a:t>
            </a:r>
          </a:p>
          <a:p>
            <a:pPr algn="ctr"/>
            <a:r>
              <a:rPr lang="tr-TR" sz="1500" dirty="0"/>
              <a:t>Kurulu</a:t>
            </a:r>
            <a:endParaRPr lang="en-GB" sz="1500" dirty="0"/>
          </a:p>
        </p:txBody>
      </p:sp>
      <p:sp>
        <p:nvSpPr>
          <p:cNvPr id="108" name="_s1039"/>
          <p:cNvSpPr>
            <a:spLocks noChangeArrowheads="1"/>
          </p:cNvSpPr>
          <p:nvPr/>
        </p:nvSpPr>
        <p:spPr bwMode="auto">
          <a:xfrm>
            <a:off x="4253346" y="3343278"/>
            <a:ext cx="1648700" cy="531019"/>
          </a:xfrm>
          <a:prstGeom prst="roundRect">
            <a:avLst>
              <a:gd name="adj" fmla="val 16667"/>
            </a:avLst>
          </a:prstGeom>
          <a:solidFill>
            <a:srgbClr val="F0ECF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500" dirty="0"/>
              <a:t>Havza Yönetim </a:t>
            </a:r>
          </a:p>
          <a:p>
            <a:pPr algn="ctr"/>
            <a:r>
              <a:rPr lang="tr-TR" sz="1500" dirty="0"/>
              <a:t>Kurulları</a:t>
            </a:r>
            <a:endParaRPr lang="en-GB" sz="1500" dirty="0"/>
          </a:p>
        </p:txBody>
      </p:sp>
      <p:sp>
        <p:nvSpPr>
          <p:cNvPr id="23" name="AutoShape 49"/>
          <p:cNvSpPr>
            <a:spLocks noChangeArrowheads="1"/>
          </p:cNvSpPr>
          <p:nvPr/>
        </p:nvSpPr>
        <p:spPr bwMode="auto">
          <a:xfrm>
            <a:off x="1212918" y="3448522"/>
            <a:ext cx="944812" cy="44554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200" dirty="0"/>
              <a:t>Su Yönetimi </a:t>
            </a:r>
          </a:p>
          <a:p>
            <a:pPr algn="ctr"/>
            <a:r>
              <a:rPr lang="tr-TR" sz="1200" dirty="0"/>
              <a:t>Taşra Teşkilatı</a:t>
            </a:r>
            <a:endParaRPr lang="en-GB" sz="1200" dirty="0"/>
          </a:p>
        </p:txBody>
      </p:sp>
      <p:cxnSp>
        <p:nvCxnSpPr>
          <p:cNvPr id="3" name="Straight Arrow Connector 2"/>
          <p:cNvCxnSpPr>
            <a:stCxn id="100" idx="3"/>
            <a:endCxn id="106" idx="1"/>
          </p:cNvCxnSpPr>
          <p:nvPr/>
        </p:nvCxnSpPr>
        <p:spPr>
          <a:xfrm>
            <a:off x="1685324" y="1442373"/>
            <a:ext cx="2398508" cy="30112"/>
          </a:xfrm>
          <a:prstGeom prst="straightConnector1">
            <a:avLst/>
          </a:prstGeom>
          <a:ln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AutoShape 181"/>
          <p:cNvSpPr>
            <a:spLocks noChangeArrowheads="1"/>
          </p:cNvSpPr>
          <p:nvPr/>
        </p:nvSpPr>
        <p:spPr bwMode="auto">
          <a:xfrm>
            <a:off x="6573371" y="4248167"/>
            <a:ext cx="1455013" cy="30690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7903" tIns="43951" rIns="87903" bIns="43951"/>
          <a:lstStyle/>
          <a:p>
            <a:pPr algn="ctr"/>
            <a:r>
              <a:rPr lang="tr-TR" sz="1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Valiler</a:t>
            </a:r>
            <a:endParaRPr lang="tr-TR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AutoShape 181"/>
          <p:cNvSpPr>
            <a:spLocks noChangeArrowheads="1"/>
          </p:cNvSpPr>
          <p:nvPr/>
        </p:nvSpPr>
        <p:spPr bwMode="auto">
          <a:xfrm>
            <a:off x="6215295" y="4618431"/>
            <a:ext cx="716153" cy="41439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7903" tIns="43951" rIns="87903" bIns="43951"/>
          <a:lstStyle/>
          <a:p>
            <a:pPr algn="ctr"/>
            <a:r>
              <a:rPr lang="tr-TR" sz="1000" b="1" u="sng" dirty="0"/>
              <a:t>Belediyeler</a:t>
            </a:r>
            <a:endParaRPr lang="tr-TR" sz="1000" dirty="0"/>
          </a:p>
        </p:txBody>
      </p:sp>
      <p:sp>
        <p:nvSpPr>
          <p:cNvPr id="44" name="AutoShape 181"/>
          <p:cNvSpPr>
            <a:spLocks noChangeArrowheads="1"/>
          </p:cNvSpPr>
          <p:nvPr/>
        </p:nvSpPr>
        <p:spPr bwMode="auto">
          <a:xfrm>
            <a:off x="7008435" y="4618504"/>
            <a:ext cx="648611" cy="41439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7903" tIns="43951" rIns="87903" bIns="43951"/>
          <a:lstStyle/>
          <a:p>
            <a:pPr algn="ctr"/>
            <a:r>
              <a:rPr lang="tr-TR" sz="1000" b="1" u="sng" dirty="0" smtClean="0"/>
              <a:t>Uzmanlar / </a:t>
            </a:r>
          </a:p>
          <a:p>
            <a:pPr algn="ctr"/>
            <a:r>
              <a:rPr lang="tr-TR" sz="1000" b="1" u="sng" dirty="0" smtClean="0"/>
              <a:t>STK</a:t>
            </a:r>
            <a:endParaRPr lang="tr-TR" sz="1000" dirty="0"/>
          </a:p>
        </p:txBody>
      </p:sp>
      <p:sp>
        <p:nvSpPr>
          <p:cNvPr id="50" name="Metin kutusu 58"/>
          <p:cNvSpPr txBox="1"/>
          <p:nvPr/>
        </p:nvSpPr>
        <p:spPr>
          <a:xfrm>
            <a:off x="8676462" y="681542"/>
            <a:ext cx="439133" cy="4461960"/>
          </a:xfrm>
          <a:prstGeom prst="rect">
            <a:avLst/>
          </a:prstGeom>
          <a:noFill/>
        </p:spPr>
        <p:txBody>
          <a:bodyPr vert="vert270" wrap="square" lIns="87903" tIns="43951" rIns="87903" bIns="43951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  <a:latin typeface="+mj-lt"/>
              </a:rPr>
              <a:t>YEREL (İL)    HAVZA            MERKEZİ</a:t>
            </a:r>
            <a:endParaRPr lang="tr-TR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Grup 11"/>
          <p:cNvGrpSpPr/>
          <p:nvPr/>
        </p:nvGrpSpPr>
        <p:grpSpPr>
          <a:xfrm>
            <a:off x="5704122" y="2327583"/>
            <a:ext cx="2485987" cy="1980627"/>
            <a:chOff x="5704116" y="3017899"/>
            <a:chExt cx="2485987" cy="2898092"/>
          </a:xfrm>
        </p:grpSpPr>
        <p:sp>
          <p:nvSpPr>
            <p:cNvPr id="69" name="Right Bracket 68"/>
            <p:cNvSpPr/>
            <p:nvPr/>
          </p:nvSpPr>
          <p:spPr>
            <a:xfrm rot="16200000">
              <a:off x="7022074" y="4747962"/>
              <a:ext cx="530855" cy="1805203"/>
            </a:xfrm>
            <a:prstGeom prst="rightBracket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7265999" y="3017899"/>
              <a:ext cx="0" cy="2367237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704116" y="3017899"/>
              <a:ext cx="1531405" cy="1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2182634" y="3355255"/>
            <a:ext cx="1990161" cy="632080"/>
            <a:chOff x="2075130" y="4596958"/>
            <a:chExt cx="2184222" cy="1685558"/>
          </a:xfrm>
        </p:grpSpPr>
        <p:grpSp>
          <p:nvGrpSpPr>
            <p:cNvPr id="13" name="Grup 12"/>
            <p:cNvGrpSpPr/>
            <p:nvPr/>
          </p:nvGrpSpPr>
          <p:grpSpPr>
            <a:xfrm>
              <a:off x="2183062" y="4596958"/>
              <a:ext cx="2076290" cy="1685558"/>
              <a:chOff x="2183062" y="4596958"/>
              <a:chExt cx="2076290" cy="1685558"/>
            </a:xfrm>
          </p:grpSpPr>
          <p:sp>
            <p:nvSpPr>
              <p:cNvPr id="86" name="Right Bracket 85"/>
              <p:cNvSpPr/>
              <p:nvPr/>
            </p:nvSpPr>
            <p:spPr>
              <a:xfrm>
                <a:off x="2183062" y="4596958"/>
                <a:ext cx="1308817" cy="1685558"/>
              </a:xfrm>
              <a:prstGeom prst="rightBracke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>
                <a:off x="3516908" y="5380830"/>
                <a:ext cx="742444" cy="0"/>
              </a:xfrm>
              <a:prstGeom prst="straightConnector1">
                <a:avLst/>
              </a:prstGeom>
              <a:ln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>
              <a:stCxn id="86" idx="0"/>
            </p:cNvCxnSpPr>
            <p:nvPr/>
          </p:nvCxnSpPr>
          <p:spPr>
            <a:xfrm flipH="1">
              <a:off x="2075130" y="4596958"/>
              <a:ext cx="107932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86" idx="1"/>
            </p:cNvCxnSpPr>
            <p:nvPr/>
          </p:nvCxnSpPr>
          <p:spPr>
            <a:xfrm flipH="1">
              <a:off x="2075130" y="6282516"/>
              <a:ext cx="107932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 10"/>
          <p:cNvGrpSpPr/>
          <p:nvPr/>
        </p:nvGrpSpPr>
        <p:grpSpPr>
          <a:xfrm>
            <a:off x="1820117" y="2022408"/>
            <a:ext cx="2247833" cy="917970"/>
            <a:chOff x="1820114" y="2542303"/>
            <a:chExt cx="2247833" cy="1378198"/>
          </a:xfrm>
        </p:grpSpPr>
        <p:cxnSp>
          <p:nvCxnSpPr>
            <p:cNvPr id="33" name="Straight Arrow Connector 32"/>
            <p:cNvCxnSpPr>
              <a:endCxn id="107" idx="1"/>
            </p:cNvCxnSpPr>
            <p:nvPr/>
          </p:nvCxnSpPr>
          <p:spPr>
            <a:xfrm>
              <a:off x="2536542" y="2928663"/>
              <a:ext cx="1531405" cy="1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 9"/>
            <p:cNvGrpSpPr/>
            <p:nvPr/>
          </p:nvGrpSpPr>
          <p:grpSpPr>
            <a:xfrm>
              <a:off x="1820114" y="2542303"/>
              <a:ext cx="716425" cy="1378198"/>
              <a:chOff x="1820114" y="2542303"/>
              <a:chExt cx="716425" cy="1378198"/>
            </a:xfrm>
          </p:grpSpPr>
          <p:sp>
            <p:nvSpPr>
              <p:cNvPr id="31" name="Right Bracket 30"/>
              <p:cNvSpPr/>
              <p:nvPr/>
            </p:nvSpPr>
            <p:spPr>
              <a:xfrm>
                <a:off x="2005684" y="2542303"/>
                <a:ext cx="530855" cy="1378198"/>
              </a:xfrm>
              <a:prstGeom prst="rightBracket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 flipV="1">
                <a:off x="1820114" y="2542303"/>
                <a:ext cx="185570" cy="2"/>
              </a:xfrm>
              <a:prstGeom prst="straightConnector1">
                <a:avLst/>
              </a:prstGeom>
              <a:ln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31" idx="1"/>
              </p:cNvCxnSpPr>
              <p:nvPr/>
            </p:nvCxnSpPr>
            <p:spPr>
              <a:xfrm flipH="1">
                <a:off x="1820114" y="3920501"/>
                <a:ext cx="185570" cy="0"/>
              </a:xfrm>
              <a:prstGeom prst="straightConnector1">
                <a:avLst/>
              </a:prstGeom>
              <a:ln>
                <a:prstDash val="sys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Straight Arrow Connector 63"/>
          <p:cNvCxnSpPr>
            <a:endCxn id="108" idx="3"/>
          </p:cNvCxnSpPr>
          <p:nvPr/>
        </p:nvCxnSpPr>
        <p:spPr>
          <a:xfrm flipH="1">
            <a:off x="5902046" y="3608788"/>
            <a:ext cx="1316661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_s1039"/>
          <p:cNvSpPr>
            <a:spLocks noChangeArrowheads="1"/>
          </p:cNvSpPr>
          <p:nvPr/>
        </p:nvSpPr>
        <p:spPr bwMode="auto">
          <a:xfrm>
            <a:off x="4515488" y="4577564"/>
            <a:ext cx="1158055" cy="408385"/>
          </a:xfrm>
          <a:prstGeom prst="roundRect">
            <a:avLst>
              <a:gd name="adj" fmla="val 16667"/>
            </a:avLst>
          </a:prstGeom>
          <a:solidFill>
            <a:srgbClr val="F0ECF4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200" dirty="0" smtClean="0"/>
              <a:t>İl Su Yönetim </a:t>
            </a:r>
          </a:p>
          <a:p>
            <a:pPr algn="ctr"/>
            <a:r>
              <a:rPr lang="tr-TR" sz="1200" dirty="0" smtClean="0"/>
              <a:t>Kurulları</a:t>
            </a:r>
            <a:endParaRPr lang="en-GB" sz="1200" dirty="0"/>
          </a:p>
        </p:txBody>
      </p:sp>
      <p:grpSp>
        <p:nvGrpSpPr>
          <p:cNvPr id="6" name="Grup 5"/>
          <p:cNvGrpSpPr/>
          <p:nvPr/>
        </p:nvGrpSpPr>
        <p:grpSpPr>
          <a:xfrm>
            <a:off x="5673543" y="4401619"/>
            <a:ext cx="630037" cy="684561"/>
            <a:chOff x="5673543" y="4401619"/>
            <a:chExt cx="630037" cy="684561"/>
          </a:xfrm>
        </p:grpSpPr>
        <p:sp>
          <p:nvSpPr>
            <p:cNvPr id="54" name="Right Bracket 68"/>
            <p:cNvSpPr/>
            <p:nvPr/>
          </p:nvSpPr>
          <p:spPr>
            <a:xfrm rot="10800000">
              <a:off x="6061725" y="4401619"/>
              <a:ext cx="241855" cy="684561"/>
            </a:xfrm>
            <a:prstGeom prst="rightBracket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0" name="Straight Arrow Connector 63"/>
            <p:cNvCxnSpPr>
              <a:endCxn id="53" idx="3"/>
            </p:cNvCxnSpPr>
            <p:nvPr/>
          </p:nvCxnSpPr>
          <p:spPr>
            <a:xfrm flipH="1" flipV="1">
              <a:off x="5673543" y="4781757"/>
              <a:ext cx="317388" cy="12486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Düz Bağlayıcı 4"/>
          <p:cNvCxnSpPr>
            <a:stCxn id="108" idx="2"/>
            <a:endCxn id="53" idx="0"/>
          </p:cNvCxnSpPr>
          <p:nvPr/>
        </p:nvCxnSpPr>
        <p:spPr>
          <a:xfrm>
            <a:off x="5077696" y="3874297"/>
            <a:ext cx="16820" cy="703267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AutoShape 181"/>
          <p:cNvSpPr>
            <a:spLocks noChangeArrowheads="1"/>
          </p:cNvSpPr>
          <p:nvPr/>
        </p:nvSpPr>
        <p:spPr bwMode="auto">
          <a:xfrm>
            <a:off x="7418202" y="1230650"/>
            <a:ext cx="1547813" cy="26880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7903" tIns="43951" rIns="87903" bIns="43951"/>
          <a:lstStyle/>
          <a:p>
            <a:pPr algn="ctr"/>
            <a:r>
              <a:rPr lang="tr-TR" sz="900" b="1" u="sng" dirty="0"/>
              <a:t>PAYDAŞ </a:t>
            </a:r>
            <a:r>
              <a:rPr lang="tr-TR" sz="900" b="1" u="sng" dirty="0" smtClean="0"/>
              <a:t>KURUMLAR</a:t>
            </a:r>
            <a:endParaRPr lang="tr-TR" sz="900" dirty="0"/>
          </a:p>
        </p:txBody>
      </p:sp>
      <p:grpSp>
        <p:nvGrpSpPr>
          <p:cNvPr id="18" name="Grup 17"/>
          <p:cNvGrpSpPr/>
          <p:nvPr/>
        </p:nvGrpSpPr>
        <p:grpSpPr>
          <a:xfrm>
            <a:off x="5732532" y="1407165"/>
            <a:ext cx="1663017" cy="344624"/>
            <a:chOff x="5732532" y="1407165"/>
            <a:chExt cx="1663017" cy="34462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6867868" y="1481168"/>
              <a:ext cx="0" cy="27062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106" idx="3"/>
            </p:cNvCxnSpPr>
            <p:nvPr/>
          </p:nvCxnSpPr>
          <p:spPr>
            <a:xfrm flipH="1">
              <a:off x="5732532" y="1472484"/>
              <a:ext cx="1125548" cy="1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77"/>
            <p:cNvCxnSpPr/>
            <p:nvPr/>
          </p:nvCxnSpPr>
          <p:spPr>
            <a:xfrm>
              <a:off x="6858080" y="1737994"/>
              <a:ext cx="323306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77"/>
            <p:cNvCxnSpPr/>
            <p:nvPr/>
          </p:nvCxnSpPr>
          <p:spPr>
            <a:xfrm flipV="1">
              <a:off x="7181386" y="1442373"/>
              <a:ext cx="0" cy="30941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77"/>
            <p:cNvCxnSpPr/>
            <p:nvPr/>
          </p:nvCxnSpPr>
          <p:spPr>
            <a:xfrm flipV="1">
              <a:off x="7178522" y="1407165"/>
              <a:ext cx="217027" cy="10383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AutoShape 181"/>
          <p:cNvSpPr>
            <a:spLocks noChangeArrowheads="1"/>
          </p:cNvSpPr>
          <p:nvPr/>
        </p:nvSpPr>
        <p:spPr bwMode="auto">
          <a:xfrm>
            <a:off x="7692353" y="4615117"/>
            <a:ext cx="984109" cy="528383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7903" tIns="43951" rIns="87903" bIns="43951"/>
          <a:lstStyle/>
          <a:p>
            <a:pPr algn="ctr"/>
            <a:r>
              <a:rPr lang="tr-TR" sz="1000" b="1" u="sng" dirty="0" smtClean="0"/>
              <a:t>İlgili Kurum ve </a:t>
            </a:r>
          </a:p>
          <a:p>
            <a:pPr algn="ctr"/>
            <a:r>
              <a:rPr lang="tr-TR" sz="1000" b="1" u="sng" dirty="0" smtClean="0"/>
              <a:t>Kuruluşların </a:t>
            </a:r>
          </a:p>
          <a:p>
            <a:pPr algn="ctr"/>
            <a:r>
              <a:rPr lang="tr-TR" sz="1000" b="1" u="sng" dirty="0" smtClean="0"/>
              <a:t>taşra teşkilatı</a:t>
            </a:r>
            <a:endParaRPr lang="tr-TR" sz="1000" dirty="0"/>
          </a:p>
        </p:txBody>
      </p:sp>
      <p:grpSp>
        <p:nvGrpSpPr>
          <p:cNvPr id="71" name="Grup 70"/>
          <p:cNvGrpSpPr/>
          <p:nvPr/>
        </p:nvGrpSpPr>
        <p:grpSpPr>
          <a:xfrm rot="16200000">
            <a:off x="3527040" y="1729841"/>
            <a:ext cx="576981" cy="2557978"/>
            <a:chOff x="6281092" y="1876216"/>
            <a:chExt cx="576981" cy="3410639"/>
          </a:xfrm>
        </p:grpSpPr>
        <p:cxnSp>
          <p:nvCxnSpPr>
            <p:cNvPr id="75" name="Straight Connector 77"/>
            <p:cNvCxnSpPr/>
            <p:nvPr/>
          </p:nvCxnSpPr>
          <p:spPr>
            <a:xfrm rot="5400000" flipH="1">
              <a:off x="5163969" y="3570320"/>
              <a:ext cx="3388207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82"/>
            <p:cNvCxnSpPr/>
            <p:nvPr/>
          </p:nvCxnSpPr>
          <p:spPr>
            <a:xfrm rot="5400000">
              <a:off x="6569581" y="4998363"/>
              <a:ext cx="3" cy="576981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 18"/>
          <p:cNvGrpSpPr/>
          <p:nvPr/>
        </p:nvGrpSpPr>
        <p:grpSpPr>
          <a:xfrm>
            <a:off x="5704123" y="1766107"/>
            <a:ext cx="1163745" cy="270621"/>
            <a:chOff x="5704123" y="1766107"/>
            <a:chExt cx="1163745" cy="270621"/>
          </a:xfrm>
        </p:grpSpPr>
        <p:cxnSp>
          <p:nvCxnSpPr>
            <p:cNvPr id="83" name="Straight Arrow Connector 82"/>
            <p:cNvCxnSpPr/>
            <p:nvPr/>
          </p:nvCxnSpPr>
          <p:spPr>
            <a:xfrm flipH="1">
              <a:off x="5704123" y="2022409"/>
              <a:ext cx="1153957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77"/>
            <p:cNvCxnSpPr/>
            <p:nvPr/>
          </p:nvCxnSpPr>
          <p:spPr>
            <a:xfrm flipV="1">
              <a:off x="6867868" y="1766107"/>
              <a:ext cx="0" cy="27062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445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23" grpId="0" animBg="1"/>
      <p:bldP spid="5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</a:pPr>
            <a:r>
              <a:rPr lang="tr-TR" sz="2300" dirty="0">
                <a:solidFill>
                  <a:srgbClr val="0033CC"/>
                </a:solidFill>
              </a:rPr>
              <a:t>Merkezi otorite tarafından belirlenen çerçevede entegre yönetimi gerçekleştiren paydaşlar</a:t>
            </a:r>
          </a:p>
          <a:p>
            <a:pPr>
              <a:buClr>
                <a:srgbClr val="FF0000"/>
              </a:buClr>
            </a:pPr>
            <a:r>
              <a:rPr lang="tr-TR" sz="2300" dirty="0">
                <a:solidFill>
                  <a:srgbClr val="0033CC"/>
                </a:solidFill>
              </a:rPr>
              <a:t>Yerel ölçekte çalışmaların gerçekleştirilmesi, nihai kararların merkezi otorite tarafından alınması</a:t>
            </a:r>
          </a:p>
          <a:p>
            <a:pPr>
              <a:buClr>
                <a:srgbClr val="FF0000"/>
              </a:buClr>
            </a:pPr>
            <a:r>
              <a:rPr lang="tr-TR" sz="2300" dirty="0">
                <a:solidFill>
                  <a:srgbClr val="0033CC"/>
                </a:solidFill>
              </a:rPr>
              <a:t>Sürdürülebilir yönetim için ekonomik araçlar</a:t>
            </a:r>
          </a:p>
          <a:p>
            <a:pPr>
              <a:buClr>
                <a:srgbClr val="FF0000"/>
              </a:buClr>
            </a:pPr>
            <a:r>
              <a:rPr lang="tr-TR" sz="2300" dirty="0">
                <a:solidFill>
                  <a:srgbClr val="0033CC"/>
                </a:solidFill>
              </a:rPr>
              <a:t>Sorumluluk dağılımı ve entegre oluşumu destekleyen kurumsal yapı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SONUÇ</a:t>
            </a:r>
          </a:p>
        </p:txBody>
      </p:sp>
    </p:spTree>
    <p:extLst>
      <p:ext uri="{BB962C8B-B14F-4D97-AF65-F5344CB8AC3E}">
        <p14:creationId xmlns:p14="http://schemas.microsoft.com/office/powerpoint/2010/main" val="2741089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7" y="257175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ARZ EDERİM</a:t>
            </a:r>
          </a:p>
        </p:txBody>
      </p:sp>
    </p:spTree>
    <p:extLst>
      <p:ext uri="{BB962C8B-B14F-4D97-AF65-F5344CB8AC3E}">
        <p14:creationId xmlns:p14="http://schemas.microsoft.com/office/powerpoint/2010/main" val="2803856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722" y="1113591"/>
            <a:ext cx="7330130" cy="3234237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33CC"/>
                </a:solidFill>
              </a:rPr>
              <a:t>Su Yönetimi </a:t>
            </a:r>
            <a:r>
              <a:rPr lang="tr-TR" b="1" dirty="0" smtClean="0">
                <a:solidFill>
                  <a:srgbClr val="FF0000"/>
                </a:solidFill>
              </a:rPr>
              <a:t>→ </a:t>
            </a:r>
            <a:r>
              <a:rPr lang="tr-TR" b="1" dirty="0">
                <a:solidFill>
                  <a:srgbClr val="0033CC"/>
                </a:solidFill>
              </a:rPr>
              <a:t>İhtiyaçların karşılanması</a:t>
            </a:r>
          </a:p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b="1" dirty="0">
              <a:solidFill>
                <a:srgbClr val="0033CC"/>
              </a:solidFill>
            </a:endParaRPr>
          </a:p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33CC"/>
                </a:solidFill>
              </a:rPr>
              <a:t>Klasik </a:t>
            </a:r>
            <a:r>
              <a:rPr lang="tr-TR" b="1" dirty="0">
                <a:solidFill>
                  <a:srgbClr val="0033CC"/>
                </a:solidFill>
              </a:rPr>
              <a:t>Havza </a:t>
            </a:r>
            <a:r>
              <a:rPr lang="tr-TR" b="1" dirty="0" smtClean="0">
                <a:solidFill>
                  <a:srgbClr val="0033CC"/>
                </a:solidFill>
              </a:rPr>
              <a:t>Yönetimi </a:t>
            </a:r>
            <a:r>
              <a:rPr lang="tr-TR" sz="1900" b="1" dirty="0">
                <a:solidFill>
                  <a:srgbClr val="FF0000"/>
                </a:solidFill>
              </a:rPr>
              <a:t>→</a:t>
            </a:r>
            <a:r>
              <a:rPr lang="tr-TR" sz="2300" b="1" dirty="0">
                <a:solidFill>
                  <a:srgbClr val="0033CC"/>
                </a:solidFill>
              </a:rPr>
              <a:t> </a:t>
            </a:r>
            <a:r>
              <a:rPr lang="tr-TR" b="1" dirty="0">
                <a:solidFill>
                  <a:srgbClr val="0033CC"/>
                </a:solidFill>
              </a:rPr>
              <a:t>E</a:t>
            </a:r>
            <a:r>
              <a:rPr lang="tr-TR" b="1" dirty="0" smtClean="0">
                <a:solidFill>
                  <a:srgbClr val="0033CC"/>
                </a:solidFill>
              </a:rPr>
              <a:t>n </a:t>
            </a:r>
            <a:r>
              <a:rPr lang="tr-TR" b="1" dirty="0">
                <a:solidFill>
                  <a:srgbClr val="0033CC"/>
                </a:solidFill>
              </a:rPr>
              <a:t>az maliyetle su arz güvenliğinin en üst düzeye çıkarılması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endParaRPr lang="tr-TR" b="1" dirty="0">
              <a:solidFill>
                <a:srgbClr val="0033CC"/>
              </a:solidFill>
            </a:endParaRPr>
          </a:p>
          <a:p>
            <a:pPr marL="1593219" lvl="3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>
                <a:solidFill>
                  <a:srgbClr val="0033CC"/>
                </a:solidFill>
              </a:rPr>
              <a:t>Hızla artan talebin karşılanmasında </a:t>
            </a:r>
            <a:r>
              <a:rPr lang="tr-TR" dirty="0" smtClean="0">
                <a:solidFill>
                  <a:srgbClr val="0033CC"/>
                </a:solidFill>
              </a:rPr>
              <a:t>yetersiz</a:t>
            </a:r>
          </a:p>
          <a:p>
            <a:pPr marL="1593219" lvl="3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Talep yönetimini </a:t>
            </a:r>
            <a:r>
              <a:rPr lang="tr-TR" dirty="0">
                <a:solidFill>
                  <a:srgbClr val="0033CC"/>
                </a:solidFill>
              </a:rPr>
              <a:t>dikkate almıyor </a:t>
            </a:r>
            <a:endParaRPr lang="tr-TR" dirty="0" smtClean="0">
              <a:solidFill>
                <a:srgbClr val="0033CC"/>
              </a:solidFill>
            </a:endParaRPr>
          </a:p>
          <a:p>
            <a:pPr marL="1593219" lvl="3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Ekosistemi korumada yetersiz</a:t>
            </a:r>
          </a:p>
          <a:p>
            <a:pPr marL="1593219" lvl="3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Katılımcı </a:t>
            </a:r>
            <a:r>
              <a:rPr lang="tr-TR" dirty="0">
                <a:solidFill>
                  <a:srgbClr val="0033CC"/>
                </a:solidFill>
              </a:rPr>
              <a:t>değil </a:t>
            </a:r>
          </a:p>
          <a:p>
            <a:pPr marL="1593219" lvl="3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tr-TR" dirty="0" smtClean="0">
                <a:solidFill>
                  <a:srgbClr val="0033CC"/>
                </a:solidFill>
              </a:rPr>
              <a:t>Durağan bir nitelik taşıyor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Entegre Su Yönetimi Öncesi</a:t>
            </a:r>
          </a:p>
        </p:txBody>
      </p:sp>
    </p:spTree>
    <p:extLst>
      <p:ext uri="{BB962C8B-B14F-4D97-AF65-F5344CB8AC3E}">
        <p14:creationId xmlns:p14="http://schemas.microsoft.com/office/powerpoint/2010/main" val="220667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Entegre Su Yönetimi Kavramının Gelişimi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6" y="1437628"/>
            <a:ext cx="7330130" cy="2704861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dirty="0" smtClean="0">
                <a:solidFill>
                  <a:srgbClr val="0033CC"/>
                </a:solidFill>
              </a:rPr>
              <a:t>1977 Mar </a:t>
            </a:r>
            <a:r>
              <a:rPr lang="tr-TR" b="1" dirty="0">
                <a:solidFill>
                  <a:srgbClr val="0033CC"/>
                </a:solidFill>
              </a:rPr>
              <a:t>del Plata BM Su Konferansı</a:t>
            </a:r>
            <a:r>
              <a:rPr lang="tr-TR" dirty="0">
                <a:solidFill>
                  <a:srgbClr val="0033CC"/>
                </a:solidFill>
              </a:rPr>
              <a:t>: </a:t>
            </a:r>
            <a:r>
              <a:rPr lang="tr-TR" dirty="0" smtClean="0">
                <a:solidFill>
                  <a:srgbClr val="0033CC"/>
                </a:solidFill>
              </a:rPr>
              <a:t>Entegre Su Kaynakları Yönetimi Kavramı</a:t>
            </a:r>
          </a:p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dirty="0" smtClean="0">
              <a:solidFill>
                <a:srgbClr val="0033CC"/>
              </a:solidFill>
            </a:endParaRPr>
          </a:p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b="1" dirty="0">
                <a:solidFill>
                  <a:srgbClr val="0033CC"/>
                </a:solidFill>
              </a:rPr>
              <a:t>1992 Dublin İlkeleri </a:t>
            </a:r>
            <a:r>
              <a:rPr lang="tr-TR" b="1" dirty="0">
                <a:solidFill>
                  <a:srgbClr val="FF0000"/>
                </a:solidFill>
              </a:rPr>
              <a:t>Madde 2</a:t>
            </a:r>
            <a:r>
              <a:rPr lang="tr-TR" dirty="0">
                <a:solidFill>
                  <a:srgbClr val="0033CC"/>
                </a:solidFill>
              </a:rPr>
              <a:t>: “</a:t>
            </a:r>
            <a:r>
              <a:rPr lang="tr-TR" i="1" dirty="0">
                <a:solidFill>
                  <a:srgbClr val="0033CC"/>
                </a:solidFill>
              </a:rPr>
              <a:t>Su yönetimi, tüm paydaşların katılımıyla gerçekleştirilmelidir.</a:t>
            </a:r>
            <a:r>
              <a:rPr lang="tr-TR" dirty="0">
                <a:solidFill>
                  <a:srgbClr val="0033CC"/>
                </a:solidFill>
              </a:rPr>
              <a:t> ”</a:t>
            </a:r>
          </a:p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tr-TR" dirty="0" smtClean="0">
              <a:solidFill>
                <a:srgbClr val="0033CC"/>
              </a:solidFill>
            </a:endParaRPr>
          </a:p>
          <a:p>
            <a:pPr marL="274692" indent="-274692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rgbClr val="0033CC"/>
                </a:solidFill>
              </a:rPr>
              <a:t>1992 </a:t>
            </a:r>
            <a:r>
              <a:rPr lang="pt-BR" b="1" dirty="0" smtClean="0">
                <a:solidFill>
                  <a:srgbClr val="0033CC"/>
                </a:solidFill>
              </a:rPr>
              <a:t>Rio </a:t>
            </a:r>
            <a:r>
              <a:rPr lang="pt-BR" b="1" dirty="0">
                <a:solidFill>
                  <a:srgbClr val="0033CC"/>
                </a:solidFill>
              </a:rPr>
              <a:t>de </a:t>
            </a:r>
            <a:r>
              <a:rPr lang="pt-BR" b="1" dirty="0" smtClean="0">
                <a:solidFill>
                  <a:srgbClr val="0033CC"/>
                </a:solidFill>
              </a:rPr>
              <a:t>Janeiro</a:t>
            </a:r>
            <a:r>
              <a:rPr lang="tr-TR" dirty="0" smtClean="0">
                <a:solidFill>
                  <a:srgbClr val="0033CC"/>
                </a:solidFill>
              </a:rPr>
              <a:t>: </a:t>
            </a:r>
            <a:r>
              <a:rPr lang="tr-TR" b="1" i="1" dirty="0" smtClean="0">
                <a:solidFill>
                  <a:srgbClr val="0033CC"/>
                </a:solidFill>
              </a:rPr>
              <a:t>Gündem 21 </a:t>
            </a:r>
            <a:r>
              <a:rPr lang="tr-TR" b="1" dirty="0" smtClean="0">
                <a:solidFill>
                  <a:srgbClr val="FF0000"/>
                </a:solidFill>
              </a:rPr>
              <a:t>Madde 18</a:t>
            </a:r>
            <a:r>
              <a:rPr lang="tr-TR" dirty="0">
                <a:solidFill>
                  <a:srgbClr val="0033CC"/>
                </a:solidFill>
              </a:rPr>
              <a:t>: </a:t>
            </a:r>
            <a:r>
              <a:rPr lang="tr-TR" i="1" dirty="0">
                <a:solidFill>
                  <a:srgbClr val="0033CC"/>
                </a:solidFill>
              </a:rPr>
              <a:t>tatlı su kaynaklarının temini ve kalitesinin korunması ve su kaynaklarının geliştirilmesi, yönetimi ve kullanımında bütüncül yaklaşımların uygulanması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endParaRPr lang="tr-TR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88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Entegre Su Yönetimi Tanımı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4" y="2669258"/>
            <a:ext cx="8050210" cy="2283207"/>
          </a:xfrm>
          <a:prstGeom prst="rect">
            <a:avLst/>
          </a:prstGeom>
        </p:spPr>
        <p:txBody>
          <a:bodyPr wrap="square" lIns="87903" tIns="43951" rIns="87903" bIns="43951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tr-TR" sz="2300" dirty="0">
                <a:solidFill>
                  <a:srgbClr val="0033CC"/>
                </a:solidFill>
              </a:rPr>
              <a:t>’Entegre Su Kaynakları Yönetimi; hayati öneme haiz ekosistemlerin sürdürülebilirliğinden ödün vermeden, ekonomik ve sosyal refahın eşitlikçi bir yaklaşımla en üst düzeye çıkarılması maksadıyla su, toprak ve ilgili kaynakların eşgüdüm içerisinde yönetimi ve geliştirilmesi sürecidir. ’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</a:pPr>
            <a:r>
              <a:rPr lang="tr-TR" sz="2300" dirty="0">
                <a:solidFill>
                  <a:srgbClr val="0033CC"/>
                </a:solidFill>
              </a:rPr>
              <a:t> - </a:t>
            </a:r>
            <a:r>
              <a:rPr lang="tr-TR" sz="2300" i="1" dirty="0">
                <a:solidFill>
                  <a:srgbClr val="0033CC"/>
                </a:solidFill>
              </a:rPr>
              <a:t>Küresel Su Ortaklığı</a:t>
            </a:r>
          </a:p>
        </p:txBody>
      </p:sp>
      <p:pic>
        <p:nvPicPr>
          <p:cNvPr id="1026" name="Picture 2" descr="C:\Users\Güney\Desktop\Tez\2. Dönem Çalışmalarım\Sunumsal\city_buildings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008" y="1121136"/>
            <a:ext cx="1280303" cy="1097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üney\Desktop\Tez\2. Dönem Çalışmalarım\Sunumsal\ind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08" y="1121137"/>
            <a:ext cx="1347646" cy="1097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üney\Desktop\Tez\2. Dönem Çalışmalarım\Sunumsal\Eco_ecology_nature_plant_tree_wood_park_green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75" y="1055247"/>
            <a:ext cx="1368153" cy="1163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üney\Desktop\Tez\2. Dönem Çalışmalarım\Sunumsal\water_energy_dam_energy_electricity_generation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054" y="1086945"/>
            <a:ext cx="1345518" cy="1131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1121136"/>
            <a:ext cx="1328088" cy="1097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gcan\Desktop\Tez\Sunum için Şekil vs\13663703841401564919agriculture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55" y="1121136"/>
            <a:ext cx="1294809" cy="10976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46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2" y="1200152"/>
            <a:ext cx="8229601" cy="3394473"/>
          </a:xfrm>
        </p:spPr>
        <p:txBody>
          <a:bodyPr/>
          <a:lstStyle/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Paydaşların sürece etkin katılımı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Dinamik Planlama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Uygun Kurumsal Yapı	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Sorumlulukların tanımlanması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Havza oluşumları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Önceliklendirme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Uygulama ve izleme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Yerel katılım ve ortaklık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r>
              <a:rPr lang="tr-TR" sz="1900" dirty="0">
                <a:solidFill>
                  <a:srgbClr val="0033CC"/>
                </a:solidFill>
              </a:rPr>
              <a:t>Yatay ve dikey koordinasyon</a:t>
            </a:r>
          </a:p>
          <a:p>
            <a:pPr marL="494447" indent="-494447">
              <a:buClr>
                <a:srgbClr val="FF0000"/>
              </a:buClr>
              <a:buFont typeface="+mj-lt"/>
              <a:buAutoNum type="arabicPeriod"/>
            </a:pPr>
            <a:endParaRPr lang="tr-TR" sz="1900" dirty="0">
              <a:solidFill>
                <a:srgbClr val="0033CC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7" y="2"/>
            <a:ext cx="8229601" cy="7287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7903" tIns="43951" rIns="87903" bIns="43951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Entegre Su Yönetimi Bileşenleri</a:t>
            </a:r>
          </a:p>
        </p:txBody>
      </p:sp>
    </p:spTree>
    <p:extLst>
      <p:ext uri="{BB962C8B-B14F-4D97-AF65-F5344CB8AC3E}">
        <p14:creationId xmlns:p14="http://schemas.microsoft.com/office/powerpoint/2010/main" val="539382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7" y="1869674"/>
            <a:ext cx="8229601" cy="135015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Ülke İncelemeleri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56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B5F0F-321A-4AB1-9B90-321C72EFCE82}"/>
</file>

<file path=customXml/itemProps2.xml><?xml version="1.0" encoding="utf-8"?>
<ds:datastoreItem xmlns:ds="http://schemas.openxmlformats.org/officeDocument/2006/customXml" ds:itemID="{A6389232-8525-41CF-8806-67645176DD35}"/>
</file>

<file path=customXml/itemProps3.xml><?xml version="1.0" encoding="utf-8"?>
<ds:datastoreItem xmlns:ds="http://schemas.openxmlformats.org/officeDocument/2006/customXml" ds:itemID="{37DB8E94-A02B-4E50-9464-314F68D30E6F}"/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2425</Words>
  <Application>Microsoft Office PowerPoint</Application>
  <PresentationFormat>Ekran Gösterisi (16:9)</PresentationFormat>
  <Paragraphs>824</Paragraphs>
  <Slides>43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43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Wingdings</vt:lpstr>
      <vt:lpstr>Ofis Teması</vt:lpstr>
      <vt:lpstr>Tema1</vt:lpstr>
      <vt:lpstr>1_Tema1</vt:lpstr>
      <vt:lpstr>ENTEGRE SU YÖNETİMİNDE  YASAL - KURUMSAL YAPI VE İŞLEYİŞ  ÜLKE ÖRNEKLERİ VE TÜRKİYE’YE ÖNERİLER </vt:lpstr>
      <vt:lpstr>TEZİN AMACI</vt:lpstr>
      <vt:lpstr>SUNUM İÇERİĞİ</vt:lpstr>
      <vt:lpstr>PowerPoint Sunusu</vt:lpstr>
      <vt:lpstr>Entegre Su Yönetimi Öncesi</vt:lpstr>
      <vt:lpstr>Entegre Su Yönetimi Kavramının Gelişimi</vt:lpstr>
      <vt:lpstr>Entegre Su Yönetimi Tanımı</vt:lpstr>
      <vt:lpstr>Entegre Su Yönetimi Bileşenleri</vt:lpstr>
      <vt:lpstr>Ülke İncelemeleri</vt:lpstr>
      <vt:lpstr>Almanya – Genel Bilgiler</vt:lpstr>
      <vt:lpstr>Almanya’da Su Yönetimi - Yasal Yapı</vt:lpstr>
      <vt:lpstr>Almanya’da Su Yönetimi - Kurumsal Yapısı</vt:lpstr>
      <vt:lpstr>Brezilya – Genel Bilgiler</vt:lpstr>
      <vt:lpstr>Brezilya’da Su Yönetimi - Yasal Yapı</vt:lpstr>
      <vt:lpstr>Brezilya’da Su Yönetimi - Kurumsal Yapısı</vt:lpstr>
      <vt:lpstr>Fransa – Genel Bilgiler</vt:lpstr>
      <vt:lpstr>Fransa’da Su Yönetimi - Yasal Yapı</vt:lpstr>
      <vt:lpstr>Fransa’da Su Yönetimi - Kurumsal Yapı</vt:lpstr>
      <vt:lpstr>İspanya – Genel Bilgiler</vt:lpstr>
      <vt:lpstr>İspanya’da Su Yönetimi - Yasal Yapı</vt:lpstr>
      <vt:lpstr>İspanya’da Su Yönetimi - Kurumsal Yapı</vt:lpstr>
      <vt:lpstr>Japonya – Genel Bilgiler</vt:lpstr>
      <vt:lpstr>Japonya’da Su Yönetimi - Yasal Yapı</vt:lpstr>
      <vt:lpstr>Japonya’da Su Yönetimi - Kurumsal Yapı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ARZ EDERİM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ENTEGRE SU YÖNETİMİNDE  YASAL - KURUMSAL YAPI VE İŞLEYİŞ  ÜLKE ÖRNEKLERİ VE TÜRKİYE’YE ÖNERİLER</dc:title>
  <dc:creator>Guney CAN</dc:creator>
  <cp:lastModifiedBy>İlker BOZAT</cp:lastModifiedBy>
  <cp:revision>398</cp:revision>
  <dcterms:created xsi:type="dcterms:W3CDTF">2015-01-26T07:47:07Z</dcterms:created>
  <dcterms:modified xsi:type="dcterms:W3CDTF">2019-01-21T14:45:54Z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