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diagrams/data5.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5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65.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4.xml" ContentType="application/vnd.openxmlformats-officedocument.presentationml.slide+xml"/>
  <Override PartName="/ppt/slides/slide63.xml" ContentType="application/vnd.openxmlformats-officedocument.presentationml.slide+xml"/>
  <Override PartName="/ppt/slides/slide62.xml" ContentType="application/vnd.openxmlformats-officedocument.presentationml.slide+xml"/>
  <Override PartName="/ppt/slides/slide61.xml" ContentType="application/vnd.openxmlformats-officedocument.presentationml.slide+xml"/>
  <Override PartName="/ppt/slides/slide60.xml" ContentType="application/vnd.openxmlformats-officedocument.presentationml.slide+xml"/>
  <Override PartName="/ppt/slides/slide49.xml" ContentType="application/vnd.openxmlformats-officedocument.presentationml.slide+xml"/>
  <Override PartName="/ppt/slides/slide31.xml" ContentType="application/vnd.openxmlformats-officedocument.presentationml.slide+xml"/>
  <Override PartName="/ppt/slides/slide29.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diagrams/drawing4.xml" ContentType="application/vnd.ms-office.drawingml.diagramDrawing+xml"/>
  <Override PartName="/ppt/diagrams/quickStyle3.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colors3.xml" ContentType="application/vnd.openxmlformats-officedocument.drawingml.diagramColors+xml"/>
  <Override PartName="/ppt/diagrams/drawing3.xml" ContentType="application/vnd.ms-office.drawingml.diagramDrawing+xml"/>
  <Override PartName="/ppt/theme/theme1.xml" ContentType="application/vnd.openxmlformats-officedocument.theme+xml"/>
  <Override PartName="/ppt/diagrams/layout4.xml" ContentType="application/vnd.openxmlformats-officedocument.drawingml.diagramLayout+xml"/>
  <Override PartName="/ppt/diagrams/quickStyle4.xml" ContentType="application/vnd.openxmlformats-officedocument.drawingml.diagramStyle+xml"/>
  <Override PartName="/ppt/diagrams/quickStyle2.xml" ContentType="application/vnd.openxmlformats-officedocument.drawingml.diagramStyle+xml"/>
  <Override PartName="/ppt/diagrams/colors4.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layout2.xml" ContentType="application/vnd.openxmlformats-officedocument.drawingml.diagramLayout+xml"/>
  <Override PartName="/ppt/notesMasters/notesMaster1.xml" ContentType="application/vnd.openxmlformats-officedocument.presentationml.notesMaster+xml"/>
  <Override PartName="/ppt/diagrams/drawing5.xml" ContentType="application/vnd.ms-office.drawingml.diagramDrawing+xml"/>
  <Override PartName="/ppt/diagrams/colors5.xml" ContentType="application/vnd.openxmlformats-officedocument.drawingml.diagramColors+xml"/>
  <Override PartName="/ppt/diagrams/quickStyle5.xml" ContentType="application/vnd.openxmlformats-officedocument.drawingml.diagramStyle+xml"/>
  <Override PartName="/ppt/diagrams/layout5.xml" ContentType="application/vnd.openxmlformats-officedocument.drawingml.diagramLayout+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sldIdLst>
    <p:sldId id="256" r:id="rId2"/>
    <p:sldId id="257" r:id="rId3"/>
    <p:sldId id="286" r:id="rId4"/>
    <p:sldId id="287" r:id="rId5"/>
    <p:sldId id="262" r:id="rId6"/>
    <p:sldId id="321" r:id="rId7"/>
    <p:sldId id="288" r:id="rId8"/>
    <p:sldId id="289" r:id="rId9"/>
    <p:sldId id="290" r:id="rId10"/>
    <p:sldId id="294" r:id="rId11"/>
    <p:sldId id="295" r:id="rId12"/>
    <p:sldId id="296" r:id="rId13"/>
    <p:sldId id="297" r:id="rId14"/>
    <p:sldId id="298" r:id="rId15"/>
    <p:sldId id="299" r:id="rId16"/>
    <p:sldId id="293" r:id="rId17"/>
    <p:sldId id="291" r:id="rId18"/>
    <p:sldId id="292" r:id="rId19"/>
    <p:sldId id="300" r:id="rId20"/>
    <p:sldId id="301" r:id="rId21"/>
    <p:sldId id="302" r:id="rId22"/>
    <p:sldId id="303" r:id="rId23"/>
    <p:sldId id="304" r:id="rId24"/>
    <p:sldId id="307" r:id="rId25"/>
    <p:sldId id="308" r:id="rId26"/>
    <p:sldId id="309" r:id="rId27"/>
    <p:sldId id="310" r:id="rId28"/>
    <p:sldId id="311" r:id="rId29"/>
    <p:sldId id="312" r:id="rId30"/>
    <p:sldId id="313" r:id="rId31"/>
    <p:sldId id="314" r:id="rId32"/>
    <p:sldId id="315" r:id="rId33"/>
    <p:sldId id="316" r:id="rId34"/>
    <p:sldId id="317" r:id="rId35"/>
    <p:sldId id="318" r:id="rId36"/>
    <p:sldId id="319" r:id="rId37"/>
    <p:sldId id="322" r:id="rId38"/>
    <p:sldId id="320" r:id="rId39"/>
    <p:sldId id="323" r:id="rId40"/>
    <p:sldId id="324" r:id="rId41"/>
    <p:sldId id="325" r:id="rId42"/>
    <p:sldId id="326" r:id="rId43"/>
    <p:sldId id="327" r:id="rId44"/>
    <p:sldId id="328" r:id="rId45"/>
    <p:sldId id="329" r:id="rId46"/>
    <p:sldId id="333" r:id="rId47"/>
    <p:sldId id="330" r:id="rId48"/>
    <p:sldId id="331" r:id="rId49"/>
    <p:sldId id="332" r:id="rId50"/>
    <p:sldId id="334" r:id="rId51"/>
    <p:sldId id="335" r:id="rId52"/>
    <p:sldId id="336" r:id="rId53"/>
    <p:sldId id="337" r:id="rId54"/>
    <p:sldId id="338" r:id="rId55"/>
    <p:sldId id="339" r:id="rId56"/>
    <p:sldId id="340" r:id="rId57"/>
    <p:sldId id="341" r:id="rId58"/>
    <p:sldId id="342" r:id="rId59"/>
    <p:sldId id="343" r:id="rId60"/>
    <p:sldId id="285" r:id="rId61"/>
    <p:sldId id="344" r:id="rId62"/>
    <p:sldId id="346" r:id="rId63"/>
    <p:sldId id="348" r:id="rId64"/>
    <p:sldId id="349" r:id="rId65"/>
    <p:sldId id="347" r:id="rId6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8638"/>
    <a:srgbClr val="BA913C"/>
    <a:srgbClr val="0000FF"/>
    <a:srgbClr val="000099"/>
    <a:srgbClr val="BE8351"/>
    <a:srgbClr val="FFCC00"/>
    <a:srgbClr val="C39840"/>
    <a:srgbClr val="CC00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Koyu Stil 2 - Vurgu 3/Vurgu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26" autoAdjust="0"/>
    <p:restoredTop sz="94737" autoAdjust="0"/>
  </p:normalViewPr>
  <p:slideViewPr>
    <p:cSldViewPr>
      <p:cViewPr varScale="1">
        <p:scale>
          <a:sx n="78" d="100"/>
          <a:sy n="78" d="100"/>
        </p:scale>
        <p:origin x="1464"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customXml" Target="../customXml/item3.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customXml" Target="../customXml/item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136634-B64D-4762-8AB0-6C941C9447F5}" type="doc">
      <dgm:prSet loTypeId="urn:microsoft.com/office/officeart/2005/8/layout/arrow2" loCatId="process" qsTypeId="urn:microsoft.com/office/officeart/2005/8/quickstyle/3d1" qsCatId="3D" csTypeId="urn:microsoft.com/office/officeart/2005/8/colors/colorful2" csCatId="colorful" phldr="1"/>
      <dgm:spPr/>
      <dgm:t>
        <a:bodyPr/>
        <a:lstStyle/>
        <a:p>
          <a:endParaRPr lang="tr-TR"/>
        </a:p>
      </dgm:t>
    </dgm:pt>
    <dgm:pt modelId="{BCA86BE4-8B03-4EC8-955F-849DEAF375D9}">
      <dgm:prSet phldrT="[Metin]">
        <dgm:style>
          <a:lnRef idx="2">
            <a:schemeClr val="accent2"/>
          </a:lnRef>
          <a:fillRef idx="1">
            <a:schemeClr val="lt1"/>
          </a:fillRef>
          <a:effectRef idx="0">
            <a:schemeClr val="accent2"/>
          </a:effectRef>
          <a:fontRef idx="minor">
            <a:schemeClr val="dk1"/>
          </a:fontRef>
        </dgm:style>
      </dgm:prSet>
      <dgm:spPr>
        <a:noFill/>
        <a:ln>
          <a:noFill/>
        </a:ln>
      </dgm:spPr>
      <dgm:t>
        <a:bodyPr>
          <a:scene3d>
            <a:camera prst="orthographicFront"/>
            <a:lightRig rig="soft" dir="t">
              <a:rot lat="0" lon="0" rev="15600000"/>
            </a:lightRig>
          </a:scene3d>
          <a:sp3d extrusionH="57150" prstMaterial="softEdge">
            <a:bevelT w="25400" h="38100"/>
          </a:sp3d>
        </a:bodyPr>
        <a:lstStyle/>
        <a:p>
          <a:r>
            <a:rPr lang="tr-TR" b="1" cap="none" spc="0" dirty="0" smtClean="0">
              <a:ln w="12700" cmpd="sng">
                <a:solidFill>
                  <a:schemeClr val="accent2">
                    <a:lumMod val="75000"/>
                  </a:schemeClr>
                </a:solidFill>
                <a:prstDash val="solid"/>
              </a:ln>
              <a:solidFill>
                <a:schemeClr val="accent2">
                  <a:lumMod val="75000"/>
                </a:schemeClr>
              </a:solidFill>
              <a:effectLst/>
            </a:rPr>
            <a:t>19.yy-20.yy</a:t>
          </a:r>
          <a:endParaRPr lang="tr-TR" b="1" cap="none" spc="0" dirty="0">
            <a:ln w="12700" cmpd="sng">
              <a:solidFill>
                <a:schemeClr val="accent2">
                  <a:lumMod val="75000"/>
                </a:schemeClr>
              </a:solidFill>
              <a:prstDash val="solid"/>
            </a:ln>
            <a:solidFill>
              <a:schemeClr val="accent2">
                <a:lumMod val="75000"/>
              </a:schemeClr>
            </a:solidFill>
            <a:effectLst/>
          </a:endParaRPr>
        </a:p>
      </dgm:t>
    </dgm:pt>
    <dgm:pt modelId="{24D99235-44F3-419E-84DE-BD7E5C0A503A}" type="parTrans" cxnId="{33563DBF-EA19-44C0-8CB4-8803F2A7D5EC}">
      <dgm:prSet/>
      <dgm:spPr/>
      <dgm:t>
        <a:bodyPr/>
        <a:lstStyle/>
        <a:p>
          <a:endParaRPr lang="tr-TR">
            <a:solidFill>
              <a:srgbClr val="AC8638"/>
            </a:solidFill>
          </a:endParaRPr>
        </a:p>
      </dgm:t>
    </dgm:pt>
    <dgm:pt modelId="{5A035DA5-CB29-4D8D-AE0D-040BD7649826}" type="sibTrans" cxnId="{33563DBF-EA19-44C0-8CB4-8803F2A7D5EC}">
      <dgm:prSet/>
      <dgm:spPr/>
      <dgm:t>
        <a:bodyPr/>
        <a:lstStyle/>
        <a:p>
          <a:endParaRPr lang="tr-TR">
            <a:solidFill>
              <a:srgbClr val="AC8638"/>
            </a:solidFill>
          </a:endParaRPr>
        </a:p>
      </dgm:t>
    </dgm:pt>
    <dgm:pt modelId="{0C62ADCD-B0AA-4FA2-966F-DE102714A4BA}">
      <dgm:prSet phldrT="[Metin]"/>
      <dgm:spPr/>
      <dgm:t>
        <a:bodyPr/>
        <a:lstStyle/>
        <a:p>
          <a:r>
            <a:rPr lang="tr-TR" b="1" cap="none" spc="0" dirty="0" smtClean="0">
              <a:ln w="12700" cmpd="sng">
                <a:solidFill>
                  <a:srgbClr val="C39840"/>
                </a:solidFill>
                <a:prstDash val="solid"/>
              </a:ln>
              <a:solidFill>
                <a:srgbClr val="AC8638"/>
              </a:solidFill>
              <a:effectLst/>
            </a:rPr>
            <a:t>1950’ler</a:t>
          </a:r>
          <a:endParaRPr lang="tr-TR" b="1" cap="none" spc="0" dirty="0">
            <a:ln w="12700" cmpd="sng">
              <a:solidFill>
                <a:srgbClr val="C39840"/>
              </a:solidFill>
              <a:prstDash val="solid"/>
            </a:ln>
            <a:solidFill>
              <a:srgbClr val="AC8638"/>
            </a:solidFill>
            <a:effectLst/>
          </a:endParaRPr>
        </a:p>
      </dgm:t>
    </dgm:pt>
    <dgm:pt modelId="{B3707B06-2D81-4D10-96A2-27721F649420}" type="parTrans" cxnId="{8C6276E3-6924-4D36-9F79-B430134694DD}">
      <dgm:prSet/>
      <dgm:spPr/>
      <dgm:t>
        <a:bodyPr/>
        <a:lstStyle/>
        <a:p>
          <a:endParaRPr lang="tr-TR">
            <a:solidFill>
              <a:srgbClr val="AC8638"/>
            </a:solidFill>
          </a:endParaRPr>
        </a:p>
      </dgm:t>
    </dgm:pt>
    <dgm:pt modelId="{B76E71EE-E6AE-48C2-8039-7DA6578AF28E}" type="sibTrans" cxnId="{8C6276E3-6924-4D36-9F79-B430134694DD}">
      <dgm:prSet/>
      <dgm:spPr/>
      <dgm:t>
        <a:bodyPr/>
        <a:lstStyle/>
        <a:p>
          <a:endParaRPr lang="tr-TR">
            <a:solidFill>
              <a:srgbClr val="AC8638"/>
            </a:solidFill>
          </a:endParaRPr>
        </a:p>
      </dgm:t>
    </dgm:pt>
    <dgm:pt modelId="{06B6507A-5AE5-45BD-94EC-6AD1A920A65B}">
      <dgm:prSet phldrT="[Metin]"/>
      <dgm:spPr/>
      <dgm:t>
        <a:bodyPr/>
        <a:lstStyle/>
        <a:p>
          <a:r>
            <a:rPr lang="tr-TR" b="1" dirty="0" smtClean="0">
              <a:solidFill>
                <a:schemeClr val="accent3">
                  <a:lumMod val="75000"/>
                </a:schemeClr>
              </a:solidFill>
            </a:rPr>
            <a:t>1960’lardan günümüze</a:t>
          </a:r>
          <a:endParaRPr lang="tr-TR" b="1" dirty="0">
            <a:solidFill>
              <a:schemeClr val="accent3">
                <a:lumMod val="75000"/>
              </a:schemeClr>
            </a:solidFill>
          </a:endParaRPr>
        </a:p>
      </dgm:t>
    </dgm:pt>
    <dgm:pt modelId="{D6FB55FD-E2C4-4393-B651-1D1F51FAD8EC}" type="parTrans" cxnId="{C785C005-B442-412B-B840-48E4122443F6}">
      <dgm:prSet/>
      <dgm:spPr/>
      <dgm:t>
        <a:bodyPr/>
        <a:lstStyle/>
        <a:p>
          <a:endParaRPr lang="tr-TR">
            <a:solidFill>
              <a:srgbClr val="AC8638"/>
            </a:solidFill>
          </a:endParaRPr>
        </a:p>
      </dgm:t>
    </dgm:pt>
    <dgm:pt modelId="{2671EC02-DD12-4E87-811D-9FCA72F6AD38}" type="sibTrans" cxnId="{C785C005-B442-412B-B840-48E4122443F6}">
      <dgm:prSet/>
      <dgm:spPr/>
      <dgm:t>
        <a:bodyPr/>
        <a:lstStyle/>
        <a:p>
          <a:endParaRPr lang="tr-TR">
            <a:solidFill>
              <a:srgbClr val="AC8638"/>
            </a:solidFill>
          </a:endParaRPr>
        </a:p>
      </dgm:t>
    </dgm:pt>
    <dgm:pt modelId="{9E1DE95D-D12A-416C-857A-68C3E285950E}" type="pres">
      <dgm:prSet presAssocID="{AC136634-B64D-4762-8AB0-6C941C9447F5}" presName="arrowDiagram" presStyleCnt="0">
        <dgm:presLayoutVars>
          <dgm:chMax val="5"/>
          <dgm:dir/>
          <dgm:resizeHandles val="exact"/>
        </dgm:presLayoutVars>
      </dgm:prSet>
      <dgm:spPr/>
      <dgm:t>
        <a:bodyPr/>
        <a:lstStyle/>
        <a:p>
          <a:endParaRPr lang="tr-TR"/>
        </a:p>
      </dgm:t>
    </dgm:pt>
    <dgm:pt modelId="{C8AC0E67-BACE-44AF-89C0-A7E0F2350027}" type="pres">
      <dgm:prSet presAssocID="{AC136634-B64D-4762-8AB0-6C941C9447F5}" presName="arrow" presStyleLbl="bgShp" presStyleIdx="0" presStyleCnt="1"/>
      <dgm:spPr/>
    </dgm:pt>
    <dgm:pt modelId="{8CE16825-F6D7-4564-8987-499F0286CC41}" type="pres">
      <dgm:prSet presAssocID="{AC136634-B64D-4762-8AB0-6C941C9447F5}" presName="arrowDiagram3" presStyleCnt="0"/>
      <dgm:spPr/>
    </dgm:pt>
    <dgm:pt modelId="{5CFD536D-3559-4C09-98C3-C8173CB52556}" type="pres">
      <dgm:prSet presAssocID="{BCA86BE4-8B03-4EC8-955F-849DEAF375D9}" presName="bullet3a" presStyleLbl="node1" presStyleIdx="0" presStyleCnt="3"/>
      <dgm:spPr/>
    </dgm:pt>
    <dgm:pt modelId="{22569883-4385-4907-BC08-256DE906678B}" type="pres">
      <dgm:prSet presAssocID="{BCA86BE4-8B03-4EC8-955F-849DEAF375D9}" presName="textBox3a" presStyleLbl="revTx" presStyleIdx="0" presStyleCnt="3" custScaleX="128436" custLinFactNeighborX="-8168" custLinFactNeighborY="10085">
        <dgm:presLayoutVars>
          <dgm:bulletEnabled val="1"/>
        </dgm:presLayoutVars>
      </dgm:prSet>
      <dgm:spPr/>
      <dgm:t>
        <a:bodyPr/>
        <a:lstStyle/>
        <a:p>
          <a:endParaRPr lang="tr-TR"/>
        </a:p>
      </dgm:t>
    </dgm:pt>
    <dgm:pt modelId="{D689B312-3098-43C0-B81E-384F935886A6}" type="pres">
      <dgm:prSet presAssocID="{0C62ADCD-B0AA-4FA2-966F-DE102714A4BA}" presName="bullet3b" presStyleLbl="node1" presStyleIdx="1" presStyleCnt="3"/>
      <dgm:spPr/>
    </dgm:pt>
    <dgm:pt modelId="{2A5BF6A5-1EE0-40C6-B794-6D5C68A42967}" type="pres">
      <dgm:prSet presAssocID="{0C62ADCD-B0AA-4FA2-966F-DE102714A4BA}" presName="textBox3b" presStyleLbl="revTx" presStyleIdx="1" presStyleCnt="3" custScaleY="21443" custLinFactNeighborX="6317" custLinFactNeighborY="-33111">
        <dgm:presLayoutVars>
          <dgm:bulletEnabled val="1"/>
        </dgm:presLayoutVars>
      </dgm:prSet>
      <dgm:spPr/>
      <dgm:t>
        <a:bodyPr/>
        <a:lstStyle/>
        <a:p>
          <a:endParaRPr lang="tr-TR"/>
        </a:p>
      </dgm:t>
    </dgm:pt>
    <dgm:pt modelId="{FD13955C-7ABD-40BA-AE18-077003F0938F}" type="pres">
      <dgm:prSet presAssocID="{06B6507A-5AE5-45BD-94EC-6AD1A920A65B}" presName="bullet3c" presStyleLbl="node1" presStyleIdx="2" presStyleCnt="3"/>
      <dgm:spPr/>
    </dgm:pt>
    <dgm:pt modelId="{D1ED774B-EA8D-4A9D-9780-B4B129D2FDFD}" type="pres">
      <dgm:prSet presAssocID="{06B6507A-5AE5-45BD-94EC-6AD1A920A65B}" presName="textBox3c" presStyleLbl="revTx" presStyleIdx="2" presStyleCnt="3">
        <dgm:presLayoutVars>
          <dgm:bulletEnabled val="1"/>
        </dgm:presLayoutVars>
      </dgm:prSet>
      <dgm:spPr/>
      <dgm:t>
        <a:bodyPr/>
        <a:lstStyle/>
        <a:p>
          <a:endParaRPr lang="tr-TR"/>
        </a:p>
      </dgm:t>
    </dgm:pt>
  </dgm:ptLst>
  <dgm:cxnLst>
    <dgm:cxn modelId="{EE2CA328-C845-450A-95A1-ECFC4632D295}" type="presOf" srcId="{06B6507A-5AE5-45BD-94EC-6AD1A920A65B}" destId="{D1ED774B-EA8D-4A9D-9780-B4B129D2FDFD}" srcOrd="0" destOrd="0" presId="urn:microsoft.com/office/officeart/2005/8/layout/arrow2"/>
    <dgm:cxn modelId="{33563DBF-EA19-44C0-8CB4-8803F2A7D5EC}" srcId="{AC136634-B64D-4762-8AB0-6C941C9447F5}" destId="{BCA86BE4-8B03-4EC8-955F-849DEAF375D9}" srcOrd="0" destOrd="0" parTransId="{24D99235-44F3-419E-84DE-BD7E5C0A503A}" sibTransId="{5A035DA5-CB29-4D8D-AE0D-040BD7649826}"/>
    <dgm:cxn modelId="{AF6D9CFE-95FF-4255-89F3-262D83FD31BA}" type="presOf" srcId="{0C62ADCD-B0AA-4FA2-966F-DE102714A4BA}" destId="{2A5BF6A5-1EE0-40C6-B794-6D5C68A42967}" srcOrd="0" destOrd="0" presId="urn:microsoft.com/office/officeart/2005/8/layout/arrow2"/>
    <dgm:cxn modelId="{8C6276E3-6924-4D36-9F79-B430134694DD}" srcId="{AC136634-B64D-4762-8AB0-6C941C9447F5}" destId="{0C62ADCD-B0AA-4FA2-966F-DE102714A4BA}" srcOrd="1" destOrd="0" parTransId="{B3707B06-2D81-4D10-96A2-27721F649420}" sibTransId="{B76E71EE-E6AE-48C2-8039-7DA6578AF28E}"/>
    <dgm:cxn modelId="{00D7673E-D6F7-4400-A275-63BAE2E6F164}" type="presOf" srcId="{AC136634-B64D-4762-8AB0-6C941C9447F5}" destId="{9E1DE95D-D12A-416C-857A-68C3E285950E}" srcOrd="0" destOrd="0" presId="urn:microsoft.com/office/officeart/2005/8/layout/arrow2"/>
    <dgm:cxn modelId="{034D53FC-06F2-4F79-BA3B-02500F96765E}" type="presOf" srcId="{BCA86BE4-8B03-4EC8-955F-849DEAF375D9}" destId="{22569883-4385-4907-BC08-256DE906678B}" srcOrd="0" destOrd="0" presId="urn:microsoft.com/office/officeart/2005/8/layout/arrow2"/>
    <dgm:cxn modelId="{C785C005-B442-412B-B840-48E4122443F6}" srcId="{AC136634-B64D-4762-8AB0-6C941C9447F5}" destId="{06B6507A-5AE5-45BD-94EC-6AD1A920A65B}" srcOrd="2" destOrd="0" parTransId="{D6FB55FD-E2C4-4393-B651-1D1F51FAD8EC}" sibTransId="{2671EC02-DD12-4E87-811D-9FCA72F6AD38}"/>
    <dgm:cxn modelId="{A635BA81-80B9-4D2E-8D8C-74E2B92A81FE}" type="presParOf" srcId="{9E1DE95D-D12A-416C-857A-68C3E285950E}" destId="{C8AC0E67-BACE-44AF-89C0-A7E0F2350027}" srcOrd="0" destOrd="0" presId="urn:microsoft.com/office/officeart/2005/8/layout/arrow2"/>
    <dgm:cxn modelId="{82054E5A-0EDD-4976-A01A-3B90BF025A5A}" type="presParOf" srcId="{9E1DE95D-D12A-416C-857A-68C3E285950E}" destId="{8CE16825-F6D7-4564-8987-499F0286CC41}" srcOrd="1" destOrd="0" presId="urn:microsoft.com/office/officeart/2005/8/layout/arrow2"/>
    <dgm:cxn modelId="{448138A8-FD91-482F-B795-8CA5878E20CB}" type="presParOf" srcId="{8CE16825-F6D7-4564-8987-499F0286CC41}" destId="{5CFD536D-3559-4C09-98C3-C8173CB52556}" srcOrd="0" destOrd="0" presId="urn:microsoft.com/office/officeart/2005/8/layout/arrow2"/>
    <dgm:cxn modelId="{0DC76016-B765-42FF-900E-5F82426F376E}" type="presParOf" srcId="{8CE16825-F6D7-4564-8987-499F0286CC41}" destId="{22569883-4385-4907-BC08-256DE906678B}" srcOrd="1" destOrd="0" presId="urn:microsoft.com/office/officeart/2005/8/layout/arrow2"/>
    <dgm:cxn modelId="{91DF3866-7A25-44C7-8466-163A46D0EE53}" type="presParOf" srcId="{8CE16825-F6D7-4564-8987-499F0286CC41}" destId="{D689B312-3098-43C0-B81E-384F935886A6}" srcOrd="2" destOrd="0" presId="urn:microsoft.com/office/officeart/2005/8/layout/arrow2"/>
    <dgm:cxn modelId="{72655CB7-429E-4923-B49D-63705B9D2A3A}" type="presParOf" srcId="{8CE16825-F6D7-4564-8987-499F0286CC41}" destId="{2A5BF6A5-1EE0-40C6-B794-6D5C68A42967}" srcOrd="3" destOrd="0" presId="urn:microsoft.com/office/officeart/2005/8/layout/arrow2"/>
    <dgm:cxn modelId="{1E33EBB1-78B6-4B1C-A354-368152423DF8}" type="presParOf" srcId="{8CE16825-F6D7-4564-8987-499F0286CC41}" destId="{FD13955C-7ABD-40BA-AE18-077003F0938F}" srcOrd="4" destOrd="0" presId="urn:microsoft.com/office/officeart/2005/8/layout/arrow2"/>
    <dgm:cxn modelId="{EFC06454-505E-4CE9-B631-7CE949E0CB99}" type="presParOf" srcId="{8CE16825-F6D7-4564-8987-499F0286CC41}" destId="{D1ED774B-EA8D-4A9D-9780-B4B129D2FDFD}"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E4F229-8490-4C08-B8D3-C1C787CA8DC0}" type="doc">
      <dgm:prSet loTypeId="urn:microsoft.com/office/officeart/2005/8/layout/balance1" loCatId="relationship" qsTypeId="urn:microsoft.com/office/officeart/2005/8/quickstyle/3d1" qsCatId="3D" csTypeId="urn:microsoft.com/office/officeart/2005/8/colors/colorful1" csCatId="colorful" phldr="1"/>
      <dgm:spPr/>
      <dgm:t>
        <a:bodyPr/>
        <a:lstStyle/>
        <a:p>
          <a:endParaRPr lang="tr-TR"/>
        </a:p>
      </dgm:t>
    </dgm:pt>
    <dgm:pt modelId="{B40D99F6-749F-4EE7-9D07-5D8E0AFA69D0}">
      <dgm:prSet phldrT="[Metin]" custT="1"/>
      <dgm:spPr/>
      <dgm:t>
        <a:bodyPr/>
        <a:lstStyle/>
        <a:p>
          <a:r>
            <a:rPr lang="tr-TR" sz="1900" dirty="0" smtClean="0"/>
            <a:t>BİRİNCİL ÖNCELİKLİLER </a:t>
          </a:r>
        </a:p>
        <a:p>
          <a:r>
            <a:rPr lang="tr-TR" sz="1700" dirty="0" smtClean="0"/>
            <a:t>(16 parametre)</a:t>
          </a:r>
          <a:endParaRPr lang="tr-TR" sz="1700" dirty="0"/>
        </a:p>
      </dgm:t>
    </dgm:pt>
    <dgm:pt modelId="{B6A457E0-95A6-45F8-ACDC-E1DE1F9F397B}" type="parTrans" cxnId="{5FE19C6D-DF01-452A-8547-573A991BA6F6}">
      <dgm:prSet/>
      <dgm:spPr/>
      <dgm:t>
        <a:bodyPr/>
        <a:lstStyle/>
        <a:p>
          <a:endParaRPr lang="tr-TR"/>
        </a:p>
      </dgm:t>
    </dgm:pt>
    <dgm:pt modelId="{7307F342-2BAC-4EB2-85BB-07EFD2FEEC26}" type="sibTrans" cxnId="{5FE19C6D-DF01-452A-8547-573A991BA6F6}">
      <dgm:prSet/>
      <dgm:spPr/>
      <dgm:t>
        <a:bodyPr/>
        <a:lstStyle/>
        <a:p>
          <a:endParaRPr lang="tr-TR"/>
        </a:p>
      </dgm:t>
    </dgm:pt>
    <dgm:pt modelId="{18E09638-CBD0-4C1E-9B59-445D212FDE86}">
      <dgm:prSet phldrT="[Metin]" custT="1"/>
      <dgm:spPr/>
      <dgm:t>
        <a:bodyPr/>
        <a:lstStyle/>
        <a:p>
          <a:r>
            <a:rPr lang="tr-TR" sz="1900" dirty="0" smtClean="0"/>
            <a:t>İKİNCİL ÖNCELİKLİLER </a:t>
          </a:r>
        </a:p>
        <a:p>
          <a:r>
            <a:rPr lang="tr-TR" sz="1700" dirty="0" smtClean="0"/>
            <a:t>(18 parametre)</a:t>
          </a:r>
          <a:endParaRPr lang="tr-TR" sz="1700" dirty="0"/>
        </a:p>
      </dgm:t>
    </dgm:pt>
    <dgm:pt modelId="{5ACE1AEB-F092-42A0-8B5B-9B4FFC3DB4A0}" type="sibTrans" cxnId="{EBD848FB-E27D-4656-958B-1CC746530D5C}">
      <dgm:prSet/>
      <dgm:spPr/>
      <dgm:t>
        <a:bodyPr/>
        <a:lstStyle/>
        <a:p>
          <a:endParaRPr lang="tr-TR"/>
        </a:p>
      </dgm:t>
    </dgm:pt>
    <dgm:pt modelId="{71DE8A38-2355-4FA6-A33E-652CB56809C5}" type="parTrans" cxnId="{EBD848FB-E27D-4656-958B-1CC746530D5C}">
      <dgm:prSet/>
      <dgm:spPr/>
      <dgm:t>
        <a:bodyPr/>
        <a:lstStyle/>
        <a:p>
          <a:endParaRPr lang="tr-TR"/>
        </a:p>
      </dgm:t>
    </dgm:pt>
    <dgm:pt modelId="{37A57194-5DA3-421D-B214-508FCF077BE5}">
      <dgm:prSet phldrT="[Metin]" custT="1"/>
      <dgm:spPr/>
      <dgm:t>
        <a:bodyPr/>
        <a:lstStyle/>
        <a:p>
          <a:r>
            <a:rPr lang="tr-TR" sz="1300" b="0" smtClean="0">
              <a:ln>
                <a:solidFill>
                  <a:schemeClr val="accent3">
                    <a:lumMod val="75000"/>
                  </a:schemeClr>
                </a:solidFill>
              </a:ln>
            </a:rPr>
            <a:t>Estetik/işletme/şebeke </a:t>
          </a:r>
          <a:r>
            <a:rPr lang="tr-TR" sz="1300" b="0" dirty="0" smtClean="0">
              <a:ln>
                <a:solidFill>
                  <a:schemeClr val="accent3">
                    <a:lumMod val="75000"/>
                  </a:schemeClr>
                </a:solidFill>
              </a:ln>
            </a:rPr>
            <a:t>açısından belirlenen limitleri, sağlık açısından belirlenen limitlerin altında kalan </a:t>
          </a:r>
        </a:p>
        <a:p>
          <a:r>
            <a:rPr lang="tr-TR" sz="1300" b="0" dirty="0" smtClean="0">
              <a:ln>
                <a:solidFill>
                  <a:schemeClr val="accent3">
                    <a:lumMod val="75000"/>
                  </a:schemeClr>
                </a:solidFill>
              </a:ln>
            </a:rPr>
            <a:t>ya da </a:t>
          </a:r>
        </a:p>
        <a:p>
          <a:r>
            <a:rPr lang="tr-TR" sz="1300" b="0" dirty="0" smtClean="0">
              <a:ln>
                <a:solidFill>
                  <a:schemeClr val="accent3">
                    <a:lumMod val="75000"/>
                  </a:schemeClr>
                </a:solidFill>
              </a:ln>
            </a:rPr>
            <a:t>sağlığa direk etkisi bulunmayan parametreler</a:t>
          </a:r>
          <a:endParaRPr lang="tr-TR" sz="1300" b="0" dirty="0">
            <a:ln>
              <a:solidFill>
                <a:schemeClr val="accent3">
                  <a:lumMod val="75000"/>
                </a:schemeClr>
              </a:solidFill>
            </a:ln>
          </a:endParaRPr>
        </a:p>
      </dgm:t>
    </dgm:pt>
    <dgm:pt modelId="{805B05DA-9FBF-411D-8DE6-A8A0FEAB3841}" type="sibTrans" cxnId="{66333586-BBFA-4425-B210-DB4C04CBCAD8}">
      <dgm:prSet/>
      <dgm:spPr/>
      <dgm:t>
        <a:bodyPr/>
        <a:lstStyle/>
        <a:p>
          <a:endParaRPr lang="tr-TR"/>
        </a:p>
      </dgm:t>
    </dgm:pt>
    <dgm:pt modelId="{26FFF446-95B9-44E5-B0E9-5B57C34FD5A3}" type="parTrans" cxnId="{66333586-BBFA-4425-B210-DB4C04CBCAD8}">
      <dgm:prSet/>
      <dgm:spPr/>
      <dgm:t>
        <a:bodyPr/>
        <a:lstStyle/>
        <a:p>
          <a:endParaRPr lang="tr-TR"/>
        </a:p>
      </dgm:t>
    </dgm:pt>
    <dgm:pt modelId="{CB1CA5DC-12F1-4CF7-918D-53BB7723F93B}">
      <dgm:prSet phldrT="[Metin]" custT="1"/>
      <dgm:spPr/>
      <dgm:t>
        <a:bodyPr/>
        <a:lstStyle/>
        <a:p>
          <a:r>
            <a:rPr lang="tr-TR" sz="1300" dirty="0" smtClean="0">
              <a:ln>
                <a:solidFill>
                  <a:schemeClr val="accent2">
                    <a:lumMod val="75000"/>
                  </a:schemeClr>
                </a:solidFill>
              </a:ln>
            </a:rPr>
            <a:t>İnsan sağlığına direk olumsuz etkisi olan parametreler</a:t>
          </a:r>
          <a:endParaRPr lang="tr-TR" sz="1300" dirty="0">
            <a:ln>
              <a:solidFill>
                <a:schemeClr val="accent2">
                  <a:lumMod val="75000"/>
                </a:schemeClr>
              </a:solidFill>
            </a:ln>
          </a:endParaRPr>
        </a:p>
      </dgm:t>
    </dgm:pt>
    <dgm:pt modelId="{1B21221E-CEC8-4453-9357-CA2138C69E97}" type="sibTrans" cxnId="{7DF33B4E-D5C7-4F99-8871-F5EBA6FAEB67}">
      <dgm:prSet/>
      <dgm:spPr/>
      <dgm:t>
        <a:bodyPr/>
        <a:lstStyle/>
        <a:p>
          <a:endParaRPr lang="tr-TR"/>
        </a:p>
      </dgm:t>
    </dgm:pt>
    <dgm:pt modelId="{5717F56F-548C-4175-AABE-D4248F68EF9E}" type="parTrans" cxnId="{7DF33B4E-D5C7-4F99-8871-F5EBA6FAEB67}">
      <dgm:prSet/>
      <dgm:spPr/>
      <dgm:t>
        <a:bodyPr/>
        <a:lstStyle/>
        <a:p>
          <a:endParaRPr lang="tr-TR"/>
        </a:p>
      </dgm:t>
    </dgm:pt>
    <dgm:pt modelId="{C2F2E402-9C59-4048-9E61-90FFCF044DA3}" type="pres">
      <dgm:prSet presAssocID="{54E4F229-8490-4C08-B8D3-C1C787CA8DC0}" presName="outerComposite" presStyleCnt="0">
        <dgm:presLayoutVars>
          <dgm:chMax val="2"/>
          <dgm:animLvl val="lvl"/>
          <dgm:resizeHandles val="exact"/>
        </dgm:presLayoutVars>
      </dgm:prSet>
      <dgm:spPr/>
      <dgm:t>
        <a:bodyPr/>
        <a:lstStyle/>
        <a:p>
          <a:endParaRPr lang="tr-TR"/>
        </a:p>
      </dgm:t>
    </dgm:pt>
    <dgm:pt modelId="{CD511F9E-00B3-41A6-A142-BC762E68A5DE}" type="pres">
      <dgm:prSet presAssocID="{54E4F229-8490-4C08-B8D3-C1C787CA8DC0}" presName="dummyMaxCanvas" presStyleCnt="0"/>
      <dgm:spPr/>
    </dgm:pt>
    <dgm:pt modelId="{6DF3CB24-4AF6-4CE9-BD2B-F05EB1D509B6}" type="pres">
      <dgm:prSet presAssocID="{54E4F229-8490-4C08-B8D3-C1C787CA8DC0}" presName="parentComposite" presStyleCnt="0"/>
      <dgm:spPr/>
    </dgm:pt>
    <dgm:pt modelId="{4A8B528B-1B35-448E-BBF5-7F3B4517103C}" type="pres">
      <dgm:prSet presAssocID="{54E4F229-8490-4C08-B8D3-C1C787CA8DC0}" presName="parent1" presStyleLbl="alignAccFollowNode1" presStyleIdx="0" presStyleCnt="4" custScaleX="157130" custScaleY="118991" custLinFactNeighborX="-25135" custLinFactNeighborY="15183">
        <dgm:presLayoutVars>
          <dgm:chMax val="4"/>
        </dgm:presLayoutVars>
      </dgm:prSet>
      <dgm:spPr/>
      <dgm:t>
        <a:bodyPr/>
        <a:lstStyle/>
        <a:p>
          <a:endParaRPr lang="tr-TR"/>
        </a:p>
      </dgm:t>
    </dgm:pt>
    <dgm:pt modelId="{1A5F7E10-6AE2-46E3-8FB6-A0D830AB0FF8}" type="pres">
      <dgm:prSet presAssocID="{54E4F229-8490-4C08-B8D3-C1C787CA8DC0}" presName="parent2" presStyleLbl="alignAccFollowNode1" presStyleIdx="1" presStyleCnt="4" custScaleX="165368" custScaleY="119805" custLinFactNeighborX="16405" custLinFactNeighborY="14776">
        <dgm:presLayoutVars>
          <dgm:chMax val="4"/>
        </dgm:presLayoutVars>
      </dgm:prSet>
      <dgm:spPr/>
      <dgm:t>
        <a:bodyPr/>
        <a:lstStyle/>
        <a:p>
          <a:endParaRPr lang="tr-TR"/>
        </a:p>
      </dgm:t>
    </dgm:pt>
    <dgm:pt modelId="{D363C878-88C0-4A41-9D1F-003B125F7150}" type="pres">
      <dgm:prSet presAssocID="{54E4F229-8490-4C08-B8D3-C1C787CA8DC0}" presName="childrenComposite" presStyleCnt="0"/>
      <dgm:spPr/>
    </dgm:pt>
    <dgm:pt modelId="{F38AB3FD-8217-421B-8348-99DC36D76682}" type="pres">
      <dgm:prSet presAssocID="{54E4F229-8490-4C08-B8D3-C1C787CA8DC0}" presName="dummyMaxCanvas_ChildArea" presStyleCnt="0"/>
      <dgm:spPr/>
    </dgm:pt>
    <dgm:pt modelId="{16B6BCBD-43C9-4554-A0AF-3299DA97026A}" type="pres">
      <dgm:prSet presAssocID="{54E4F229-8490-4C08-B8D3-C1C787CA8DC0}" presName="fulcrum" presStyleLbl="alignAccFollowNode1" presStyleIdx="2" presStyleCnt="4"/>
      <dgm:spPr/>
    </dgm:pt>
    <dgm:pt modelId="{4B300BFC-C810-4AC5-AD68-8E7A157BD657}" type="pres">
      <dgm:prSet presAssocID="{54E4F229-8490-4C08-B8D3-C1C787CA8DC0}" presName="balance_11" presStyleLbl="alignAccFollowNode1" presStyleIdx="3" presStyleCnt="4" custAng="21038076" custScaleX="127205">
        <dgm:presLayoutVars>
          <dgm:bulletEnabled val="1"/>
        </dgm:presLayoutVars>
      </dgm:prSet>
      <dgm:spPr/>
    </dgm:pt>
    <dgm:pt modelId="{CAF70DDE-A9DB-4831-AFA2-B679CA9BC3DE}" type="pres">
      <dgm:prSet presAssocID="{54E4F229-8490-4C08-B8D3-C1C787CA8DC0}" presName="left_11_1" presStyleLbl="node1" presStyleIdx="0" presStyleCnt="2" custScaleY="89741" custLinFactNeighborX="-27489" custLinFactNeighborY="12081">
        <dgm:presLayoutVars>
          <dgm:bulletEnabled val="1"/>
        </dgm:presLayoutVars>
      </dgm:prSet>
      <dgm:spPr/>
      <dgm:t>
        <a:bodyPr/>
        <a:lstStyle/>
        <a:p>
          <a:endParaRPr lang="tr-TR"/>
        </a:p>
      </dgm:t>
    </dgm:pt>
    <dgm:pt modelId="{5557A0CA-FC67-484A-BA53-29E0B518F767}" type="pres">
      <dgm:prSet presAssocID="{54E4F229-8490-4C08-B8D3-C1C787CA8DC0}" presName="right_11_1" presStyleLbl="node1" presStyleIdx="1" presStyleCnt="2" custScaleY="82313" custLinFactNeighborX="16667" custLinFactNeighborY="-2632">
        <dgm:presLayoutVars>
          <dgm:bulletEnabled val="1"/>
        </dgm:presLayoutVars>
      </dgm:prSet>
      <dgm:spPr/>
      <dgm:t>
        <a:bodyPr/>
        <a:lstStyle/>
        <a:p>
          <a:endParaRPr lang="tr-TR"/>
        </a:p>
      </dgm:t>
    </dgm:pt>
  </dgm:ptLst>
  <dgm:cxnLst>
    <dgm:cxn modelId="{5AA69EC9-A16C-4D69-86AA-9EBB6243E661}" type="presOf" srcId="{CB1CA5DC-12F1-4CF7-918D-53BB7723F93B}" destId="{4A8B528B-1B35-448E-BBF5-7F3B4517103C}" srcOrd="0" destOrd="0" presId="urn:microsoft.com/office/officeart/2005/8/layout/balance1"/>
    <dgm:cxn modelId="{7DF33B4E-D5C7-4F99-8871-F5EBA6FAEB67}" srcId="{54E4F229-8490-4C08-B8D3-C1C787CA8DC0}" destId="{CB1CA5DC-12F1-4CF7-918D-53BB7723F93B}" srcOrd="0" destOrd="0" parTransId="{5717F56F-548C-4175-AABE-D4248F68EF9E}" sibTransId="{1B21221E-CEC8-4453-9357-CA2138C69E97}"/>
    <dgm:cxn modelId="{66333586-BBFA-4425-B210-DB4C04CBCAD8}" srcId="{54E4F229-8490-4C08-B8D3-C1C787CA8DC0}" destId="{37A57194-5DA3-421D-B214-508FCF077BE5}" srcOrd="1" destOrd="0" parTransId="{26FFF446-95B9-44E5-B0E9-5B57C34FD5A3}" sibTransId="{805B05DA-9FBF-411D-8DE6-A8A0FEAB3841}"/>
    <dgm:cxn modelId="{5FE19C6D-DF01-452A-8547-573A991BA6F6}" srcId="{CB1CA5DC-12F1-4CF7-918D-53BB7723F93B}" destId="{B40D99F6-749F-4EE7-9D07-5D8E0AFA69D0}" srcOrd="0" destOrd="0" parTransId="{B6A457E0-95A6-45F8-ACDC-E1DE1F9F397B}" sibTransId="{7307F342-2BAC-4EB2-85BB-07EFD2FEEC26}"/>
    <dgm:cxn modelId="{3DDE36F9-3568-4AD0-92E0-19CBA3B02F07}" type="presOf" srcId="{18E09638-CBD0-4C1E-9B59-445D212FDE86}" destId="{5557A0CA-FC67-484A-BA53-29E0B518F767}" srcOrd="0" destOrd="0" presId="urn:microsoft.com/office/officeart/2005/8/layout/balance1"/>
    <dgm:cxn modelId="{9D909FD1-1E6C-49F4-96BC-20BD2CF6B910}" type="presOf" srcId="{37A57194-5DA3-421D-B214-508FCF077BE5}" destId="{1A5F7E10-6AE2-46E3-8FB6-A0D830AB0FF8}" srcOrd="0" destOrd="0" presId="urn:microsoft.com/office/officeart/2005/8/layout/balance1"/>
    <dgm:cxn modelId="{EBD848FB-E27D-4656-958B-1CC746530D5C}" srcId="{37A57194-5DA3-421D-B214-508FCF077BE5}" destId="{18E09638-CBD0-4C1E-9B59-445D212FDE86}" srcOrd="0" destOrd="0" parTransId="{71DE8A38-2355-4FA6-A33E-652CB56809C5}" sibTransId="{5ACE1AEB-F092-42A0-8B5B-9B4FFC3DB4A0}"/>
    <dgm:cxn modelId="{796BD007-9F0B-4101-8C62-32465D8A8D19}" type="presOf" srcId="{B40D99F6-749F-4EE7-9D07-5D8E0AFA69D0}" destId="{CAF70DDE-A9DB-4831-AFA2-B679CA9BC3DE}" srcOrd="0" destOrd="0" presId="urn:microsoft.com/office/officeart/2005/8/layout/balance1"/>
    <dgm:cxn modelId="{598735E9-45EF-4281-9475-9FEBF37E9AF5}" type="presOf" srcId="{54E4F229-8490-4C08-B8D3-C1C787CA8DC0}" destId="{C2F2E402-9C59-4048-9E61-90FFCF044DA3}" srcOrd="0" destOrd="0" presId="urn:microsoft.com/office/officeart/2005/8/layout/balance1"/>
    <dgm:cxn modelId="{D356ED49-16DC-475E-BC2C-07B8777CCE90}" type="presParOf" srcId="{C2F2E402-9C59-4048-9E61-90FFCF044DA3}" destId="{CD511F9E-00B3-41A6-A142-BC762E68A5DE}" srcOrd="0" destOrd="0" presId="urn:microsoft.com/office/officeart/2005/8/layout/balance1"/>
    <dgm:cxn modelId="{AC5776C6-D88D-47C0-9265-D6088A965624}" type="presParOf" srcId="{C2F2E402-9C59-4048-9E61-90FFCF044DA3}" destId="{6DF3CB24-4AF6-4CE9-BD2B-F05EB1D509B6}" srcOrd="1" destOrd="0" presId="urn:microsoft.com/office/officeart/2005/8/layout/balance1"/>
    <dgm:cxn modelId="{CB4892D1-E970-44B4-B431-6E4D6A7AF004}" type="presParOf" srcId="{6DF3CB24-4AF6-4CE9-BD2B-F05EB1D509B6}" destId="{4A8B528B-1B35-448E-BBF5-7F3B4517103C}" srcOrd="0" destOrd="0" presId="urn:microsoft.com/office/officeart/2005/8/layout/balance1"/>
    <dgm:cxn modelId="{1EE3BD22-A2E9-4E71-BE39-AB6560D75087}" type="presParOf" srcId="{6DF3CB24-4AF6-4CE9-BD2B-F05EB1D509B6}" destId="{1A5F7E10-6AE2-46E3-8FB6-A0D830AB0FF8}" srcOrd="1" destOrd="0" presId="urn:microsoft.com/office/officeart/2005/8/layout/balance1"/>
    <dgm:cxn modelId="{3807F93D-9D46-4275-8C08-B570EE2928BD}" type="presParOf" srcId="{C2F2E402-9C59-4048-9E61-90FFCF044DA3}" destId="{D363C878-88C0-4A41-9D1F-003B125F7150}" srcOrd="2" destOrd="0" presId="urn:microsoft.com/office/officeart/2005/8/layout/balance1"/>
    <dgm:cxn modelId="{C212DE48-9B73-4182-A24E-9BC2CB04EA0E}" type="presParOf" srcId="{D363C878-88C0-4A41-9D1F-003B125F7150}" destId="{F38AB3FD-8217-421B-8348-99DC36D76682}" srcOrd="0" destOrd="0" presId="urn:microsoft.com/office/officeart/2005/8/layout/balance1"/>
    <dgm:cxn modelId="{745A3D10-92F4-476A-86B1-168A1A6A5F14}" type="presParOf" srcId="{D363C878-88C0-4A41-9D1F-003B125F7150}" destId="{16B6BCBD-43C9-4554-A0AF-3299DA97026A}" srcOrd="1" destOrd="0" presId="urn:microsoft.com/office/officeart/2005/8/layout/balance1"/>
    <dgm:cxn modelId="{9416EDAE-8DD1-4EF1-B654-12C189BC5A5B}" type="presParOf" srcId="{D363C878-88C0-4A41-9D1F-003B125F7150}" destId="{4B300BFC-C810-4AC5-AD68-8E7A157BD657}" srcOrd="2" destOrd="0" presId="urn:microsoft.com/office/officeart/2005/8/layout/balance1"/>
    <dgm:cxn modelId="{E562FFB7-F39C-441B-8544-4FF73E035C5C}" type="presParOf" srcId="{D363C878-88C0-4A41-9D1F-003B125F7150}" destId="{CAF70DDE-A9DB-4831-AFA2-B679CA9BC3DE}" srcOrd="3" destOrd="0" presId="urn:microsoft.com/office/officeart/2005/8/layout/balance1"/>
    <dgm:cxn modelId="{C7211697-9FFC-4C35-9A37-5D66B442010C}" type="presParOf" srcId="{D363C878-88C0-4A41-9D1F-003B125F7150}" destId="{5557A0CA-FC67-484A-BA53-29E0B518F767}" srcOrd="4"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66D62C-7DC4-437E-BB84-314CDD931FAE}"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tr-TR"/>
        </a:p>
      </dgm:t>
    </dgm:pt>
    <dgm:pt modelId="{22A8A270-0792-454F-9264-4F2ED597D4BB}">
      <dgm:prSet phldrT="[Metin]"/>
      <dgm:spPr/>
      <dgm:t>
        <a:bodyPr/>
        <a:lstStyle/>
        <a:p>
          <a:r>
            <a:rPr lang="tr-TR" b="1" dirty="0" smtClean="0"/>
            <a:t>A1</a:t>
          </a:r>
        </a:p>
        <a:p>
          <a:r>
            <a:rPr lang="tr-TR" dirty="0" smtClean="0"/>
            <a:t> basit fiziksel arıtma ve dezenfeksiyon </a:t>
          </a:r>
          <a:endParaRPr lang="tr-TR" dirty="0"/>
        </a:p>
      </dgm:t>
    </dgm:pt>
    <dgm:pt modelId="{CE0DFF5C-2A08-46F2-BD29-756EEB79BA02}" type="parTrans" cxnId="{B992FFC2-7310-4D56-898E-FCFF0046FFE6}">
      <dgm:prSet/>
      <dgm:spPr/>
      <dgm:t>
        <a:bodyPr/>
        <a:lstStyle/>
        <a:p>
          <a:endParaRPr lang="tr-TR"/>
        </a:p>
      </dgm:t>
    </dgm:pt>
    <dgm:pt modelId="{85563644-F3F6-4A62-A405-749A7067839B}" type="sibTrans" cxnId="{B992FFC2-7310-4D56-898E-FCFF0046FFE6}">
      <dgm:prSet/>
      <dgm:spPr/>
      <dgm:t>
        <a:bodyPr/>
        <a:lstStyle/>
        <a:p>
          <a:endParaRPr lang="tr-TR"/>
        </a:p>
      </dgm:t>
    </dgm:pt>
    <dgm:pt modelId="{D2ADFC7F-3733-4E2E-8D55-5463B5AFB44E}">
      <dgm:prSet phldrT="[Metin]"/>
      <dgm:spPr/>
      <dgm:t>
        <a:bodyPr/>
        <a:lstStyle/>
        <a:p>
          <a:r>
            <a:rPr lang="tr-TR" dirty="0" smtClean="0"/>
            <a:t>Havalandırma</a:t>
          </a:r>
          <a:endParaRPr lang="tr-TR" dirty="0"/>
        </a:p>
      </dgm:t>
    </dgm:pt>
    <dgm:pt modelId="{A60AB543-7250-4538-BC9A-E00615989224}" type="parTrans" cxnId="{4427CB78-6BC3-419B-B78C-6B0491B284C2}">
      <dgm:prSet/>
      <dgm:spPr/>
      <dgm:t>
        <a:bodyPr/>
        <a:lstStyle/>
        <a:p>
          <a:endParaRPr lang="tr-TR"/>
        </a:p>
      </dgm:t>
    </dgm:pt>
    <dgm:pt modelId="{7E8199AE-C5D8-4113-867A-B6CE645E35F6}" type="sibTrans" cxnId="{4427CB78-6BC3-419B-B78C-6B0491B284C2}">
      <dgm:prSet/>
      <dgm:spPr/>
      <dgm:t>
        <a:bodyPr/>
        <a:lstStyle/>
        <a:p>
          <a:endParaRPr lang="tr-TR"/>
        </a:p>
      </dgm:t>
    </dgm:pt>
    <dgm:pt modelId="{F64C6EB6-1565-4D20-95F4-B3A66F963F2F}">
      <dgm:prSet phldrT="[Metin]"/>
      <dgm:spPr/>
      <dgm:t>
        <a:bodyPr/>
        <a:lstStyle/>
        <a:p>
          <a:r>
            <a:rPr lang="tr-TR" dirty="0" smtClean="0"/>
            <a:t>Direk </a:t>
          </a:r>
          <a:r>
            <a:rPr lang="tr-TR" dirty="0" err="1" smtClean="0"/>
            <a:t>filtrasyon</a:t>
          </a:r>
          <a:endParaRPr lang="tr-TR" dirty="0"/>
        </a:p>
      </dgm:t>
    </dgm:pt>
    <dgm:pt modelId="{155AF938-F56F-4823-9BE7-B0B350ABF7CA}" type="parTrans" cxnId="{1ADDEC37-DAE5-467B-BC81-AF8245981A7E}">
      <dgm:prSet/>
      <dgm:spPr/>
      <dgm:t>
        <a:bodyPr/>
        <a:lstStyle/>
        <a:p>
          <a:endParaRPr lang="tr-TR"/>
        </a:p>
      </dgm:t>
    </dgm:pt>
    <dgm:pt modelId="{F4B8EC7C-E763-4B6E-9398-89F7663565AB}" type="sibTrans" cxnId="{1ADDEC37-DAE5-467B-BC81-AF8245981A7E}">
      <dgm:prSet/>
      <dgm:spPr/>
      <dgm:t>
        <a:bodyPr/>
        <a:lstStyle/>
        <a:p>
          <a:endParaRPr lang="tr-TR"/>
        </a:p>
      </dgm:t>
    </dgm:pt>
    <dgm:pt modelId="{D4BDE409-5176-424D-B719-6659CC4D787C}">
      <dgm:prSet phldrT="[Metin]"/>
      <dgm:spPr/>
      <dgm:t>
        <a:bodyPr/>
        <a:lstStyle/>
        <a:p>
          <a:pPr rtl="0"/>
          <a:r>
            <a:rPr lang="tr-TR" b="1" dirty="0" smtClean="0"/>
            <a:t>A2</a:t>
          </a:r>
        </a:p>
        <a:p>
          <a:pPr rtl="0"/>
          <a:r>
            <a:rPr lang="tr-TR" dirty="0" smtClean="0"/>
            <a:t>fiziksel arıtma, kimyasal arıtma ve dezenfeksiyon</a:t>
          </a:r>
          <a:endParaRPr lang="tr-TR" dirty="0"/>
        </a:p>
      </dgm:t>
    </dgm:pt>
    <dgm:pt modelId="{3C72C8DA-CF20-43EB-A79C-E21D3940B520}" type="parTrans" cxnId="{D675F304-00EC-4DEE-91AC-B8C0C07156D5}">
      <dgm:prSet/>
      <dgm:spPr/>
      <dgm:t>
        <a:bodyPr/>
        <a:lstStyle/>
        <a:p>
          <a:endParaRPr lang="tr-TR"/>
        </a:p>
      </dgm:t>
    </dgm:pt>
    <dgm:pt modelId="{4D7F14F7-D51E-4397-A978-D62373BC3DBD}" type="sibTrans" cxnId="{D675F304-00EC-4DEE-91AC-B8C0C07156D5}">
      <dgm:prSet/>
      <dgm:spPr/>
      <dgm:t>
        <a:bodyPr/>
        <a:lstStyle/>
        <a:p>
          <a:endParaRPr lang="tr-TR"/>
        </a:p>
      </dgm:t>
    </dgm:pt>
    <dgm:pt modelId="{361D28DB-3DA7-44A2-8FAD-57060D7ECF91}">
      <dgm:prSet phldrT="[Metin]"/>
      <dgm:spPr/>
      <dgm:t>
        <a:bodyPr/>
        <a:lstStyle/>
        <a:p>
          <a:r>
            <a:rPr lang="tr-TR" dirty="0" smtClean="0"/>
            <a:t>Konvansiyonel Arıtma Prosesleri</a:t>
          </a:r>
          <a:endParaRPr lang="tr-TR" dirty="0"/>
        </a:p>
      </dgm:t>
    </dgm:pt>
    <dgm:pt modelId="{080193DD-8CB8-4A7B-BF2B-44ACF319F5EB}" type="parTrans" cxnId="{4691F29E-A0CC-4161-94A0-B75B71C4EE0C}">
      <dgm:prSet/>
      <dgm:spPr/>
      <dgm:t>
        <a:bodyPr/>
        <a:lstStyle/>
        <a:p>
          <a:endParaRPr lang="tr-TR"/>
        </a:p>
      </dgm:t>
    </dgm:pt>
    <dgm:pt modelId="{6CDB53B3-A7B0-488B-B9D4-3309ABE3F8FF}" type="sibTrans" cxnId="{4691F29E-A0CC-4161-94A0-B75B71C4EE0C}">
      <dgm:prSet/>
      <dgm:spPr/>
      <dgm:t>
        <a:bodyPr/>
        <a:lstStyle/>
        <a:p>
          <a:endParaRPr lang="tr-TR"/>
        </a:p>
      </dgm:t>
    </dgm:pt>
    <dgm:pt modelId="{0DE536BA-5C5D-4C96-85C3-AFB6337A4105}">
      <dgm:prSet phldrT="[Metin]"/>
      <dgm:spPr/>
      <dgm:t>
        <a:bodyPr/>
        <a:lstStyle/>
        <a:p>
          <a:pPr rtl="0"/>
          <a:r>
            <a:rPr lang="tr-TR" b="1" dirty="0" smtClean="0"/>
            <a:t>A3</a:t>
          </a:r>
        </a:p>
        <a:p>
          <a:pPr rtl="0"/>
          <a:r>
            <a:rPr lang="tr-TR" dirty="0" smtClean="0"/>
            <a:t>fiziksel ve kimyasal arıtma, ileri arıtma ve dezenfeksiyon</a:t>
          </a:r>
          <a:endParaRPr lang="tr-TR" dirty="0"/>
        </a:p>
      </dgm:t>
    </dgm:pt>
    <dgm:pt modelId="{FDB7A477-D535-4F8F-BB68-B93846C88520}" type="parTrans" cxnId="{EC07E29C-2860-40D1-A85B-839EFDE6749B}">
      <dgm:prSet/>
      <dgm:spPr/>
      <dgm:t>
        <a:bodyPr/>
        <a:lstStyle/>
        <a:p>
          <a:endParaRPr lang="tr-TR"/>
        </a:p>
      </dgm:t>
    </dgm:pt>
    <dgm:pt modelId="{2D4ACFF5-D6F7-4946-8D7B-6EDF6BB7B9D0}" type="sibTrans" cxnId="{EC07E29C-2860-40D1-A85B-839EFDE6749B}">
      <dgm:prSet/>
      <dgm:spPr/>
      <dgm:t>
        <a:bodyPr/>
        <a:lstStyle/>
        <a:p>
          <a:endParaRPr lang="tr-TR"/>
        </a:p>
      </dgm:t>
    </dgm:pt>
    <dgm:pt modelId="{70CCD103-C87B-4F89-B429-DA4EA75A90A9}">
      <dgm:prSet phldrT="[Metin]"/>
      <dgm:spPr/>
      <dgm:t>
        <a:bodyPr/>
        <a:lstStyle/>
        <a:p>
          <a:pPr marL="171450" indent="0" defTabSz="711200">
            <a:lnSpc>
              <a:spcPct val="90000"/>
            </a:lnSpc>
            <a:spcBef>
              <a:spcPct val="0"/>
            </a:spcBef>
            <a:spcAft>
              <a:spcPct val="15000"/>
            </a:spcAft>
            <a:buNone/>
          </a:pPr>
          <a:r>
            <a:rPr lang="tr-TR" dirty="0" smtClean="0"/>
            <a:t>İleri Arıtma Prosesleri (konvansiyonel proseslere ilave olarak )</a:t>
          </a:r>
          <a:endParaRPr lang="tr-TR" dirty="0"/>
        </a:p>
      </dgm:t>
    </dgm:pt>
    <dgm:pt modelId="{273F27BE-1044-4ACE-9C10-7B06A2DA2703}" type="parTrans" cxnId="{447281D5-8C04-4B8E-90EC-989E43901985}">
      <dgm:prSet/>
      <dgm:spPr/>
      <dgm:t>
        <a:bodyPr/>
        <a:lstStyle/>
        <a:p>
          <a:endParaRPr lang="tr-TR"/>
        </a:p>
      </dgm:t>
    </dgm:pt>
    <dgm:pt modelId="{F0C3729E-D3C9-4131-B132-6C5761C56948}" type="sibTrans" cxnId="{447281D5-8C04-4B8E-90EC-989E43901985}">
      <dgm:prSet/>
      <dgm:spPr/>
      <dgm:t>
        <a:bodyPr/>
        <a:lstStyle/>
        <a:p>
          <a:endParaRPr lang="tr-TR"/>
        </a:p>
      </dgm:t>
    </dgm:pt>
    <dgm:pt modelId="{1899EC6A-836A-46C7-AD7F-55446F753F34}">
      <dgm:prSet phldrT="[Metin]"/>
      <dgm:spPr/>
      <dgm:t>
        <a:bodyPr/>
        <a:lstStyle/>
        <a:p>
          <a:r>
            <a:rPr lang="tr-TR" dirty="0" smtClean="0"/>
            <a:t>Son klorlama</a:t>
          </a:r>
          <a:endParaRPr lang="tr-TR" dirty="0"/>
        </a:p>
      </dgm:t>
    </dgm:pt>
    <dgm:pt modelId="{CF7C30C1-68E2-4214-A0DB-B90AF6EEF1A5}" type="parTrans" cxnId="{58B489BB-CF76-43E9-A325-A8A0CA8A4909}">
      <dgm:prSet/>
      <dgm:spPr/>
      <dgm:t>
        <a:bodyPr/>
        <a:lstStyle/>
        <a:p>
          <a:endParaRPr lang="tr-TR"/>
        </a:p>
      </dgm:t>
    </dgm:pt>
    <dgm:pt modelId="{8204240E-728F-48F7-A911-685EB1D22F5D}" type="sibTrans" cxnId="{58B489BB-CF76-43E9-A325-A8A0CA8A4909}">
      <dgm:prSet/>
      <dgm:spPr/>
      <dgm:t>
        <a:bodyPr/>
        <a:lstStyle/>
        <a:p>
          <a:endParaRPr lang="tr-TR"/>
        </a:p>
      </dgm:t>
    </dgm:pt>
    <dgm:pt modelId="{7ECC24F0-D82B-45D8-A1FC-9615B243AF58}">
      <dgm:prSet phldrT="[Metin]"/>
      <dgm:spPr/>
      <dgm:t>
        <a:bodyPr/>
        <a:lstStyle/>
        <a:p>
          <a:r>
            <a:rPr lang="tr-TR" dirty="0" smtClean="0"/>
            <a:t>Havalandırma</a:t>
          </a:r>
          <a:endParaRPr lang="tr-TR" dirty="0"/>
        </a:p>
      </dgm:t>
    </dgm:pt>
    <dgm:pt modelId="{F0612AC7-DB79-4FC8-8695-58F03BC657AF}" type="parTrans" cxnId="{B11BA1AC-1BBC-4B05-9DF6-C52A56BD47F6}">
      <dgm:prSet/>
      <dgm:spPr/>
      <dgm:t>
        <a:bodyPr/>
        <a:lstStyle/>
        <a:p>
          <a:endParaRPr lang="tr-TR"/>
        </a:p>
      </dgm:t>
    </dgm:pt>
    <dgm:pt modelId="{0D24365C-9C24-4013-A52C-665613C40B9A}" type="sibTrans" cxnId="{B11BA1AC-1BBC-4B05-9DF6-C52A56BD47F6}">
      <dgm:prSet/>
      <dgm:spPr/>
      <dgm:t>
        <a:bodyPr/>
        <a:lstStyle/>
        <a:p>
          <a:endParaRPr lang="tr-TR"/>
        </a:p>
      </dgm:t>
    </dgm:pt>
    <dgm:pt modelId="{D95602D9-1ACE-4A24-90AE-38782FBB7BA2}">
      <dgm:prSet phldrT="[Metin]"/>
      <dgm:spPr/>
      <dgm:t>
        <a:bodyPr/>
        <a:lstStyle/>
        <a:p>
          <a:r>
            <a:rPr lang="tr-TR" dirty="0" err="1" smtClean="0"/>
            <a:t>Koagülasyon</a:t>
          </a:r>
          <a:endParaRPr lang="tr-TR" dirty="0"/>
        </a:p>
      </dgm:t>
    </dgm:pt>
    <dgm:pt modelId="{4EFD53E5-C053-47E4-B07C-3DB417C371F9}" type="parTrans" cxnId="{92B19225-828D-4171-A84F-DE133B7561AA}">
      <dgm:prSet/>
      <dgm:spPr/>
      <dgm:t>
        <a:bodyPr/>
        <a:lstStyle/>
        <a:p>
          <a:endParaRPr lang="tr-TR"/>
        </a:p>
      </dgm:t>
    </dgm:pt>
    <dgm:pt modelId="{79C0ADDB-443F-4240-9C94-2AED024E7057}" type="sibTrans" cxnId="{92B19225-828D-4171-A84F-DE133B7561AA}">
      <dgm:prSet/>
      <dgm:spPr/>
      <dgm:t>
        <a:bodyPr/>
        <a:lstStyle/>
        <a:p>
          <a:endParaRPr lang="tr-TR"/>
        </a:p>
      </dgm:t>
    </dgm:pt>
    <dgm:pt modelId="{794343C2-D4AC-45C2-B77E-2531431571B2}">
      <dgm:prSet phldrT="[Metin]"/>
      <dgm:spPr/>
      <dgm:t>
        <a:bodyPr/>
        <a:lstStyle/>
        <a:p>
          <a:r>
            <a:rPr lang="tr-TR" dirty="0" err="1" smtClean="0"/>
            <a:t>Filtrasyon</a:t>
          </a:r>
          <a:endParaRPr lang="tr-TR" dirty="0"/>
        </a:p>
      </dgm:t>
    </dgm:pt>
    <dgm:pt modelId="{D55AF7E4-2002-47F8-AB63-D5EF9B7C9B9B}" type="parTrans" cxnId="{30B8E73C-00E5-47D5-BE94-C1AED49145FF}">
      <dgm:prSet/>
      <dgm:spPr/>
      <dgm:t>
        <a:bodyPr/>
        <a:lstStyle/>
        <a:p>
          <a:endParaRPr lang="tr-TR"/>
        </a:p>
      </dgm:t>
    </dgm:pt>
    <dgm:pt modelId="{331F69AE-E4D5-43A3-8AE2-0E7699057E51}" type="sibTrans" cxnId="{30B8E73C-00E5-47D5-BE94-C1AED49145FF}">
      <dgm:prSet/>
      <dgm:spPr/>
      <dgm:t>
        <a:bodyPr/>
        <a:lstStyle/>
        <a:p>
          <a:endParaRPr lang="tr-TR"/>
        </a:p>
      </dgm:t>
    </dgm:pt>
    <dgm:pt modelId="{D2BB8902-8BF8-43D1-AC5A-2B9A108A17AE}">
      <dgm:prSet phldrT="[Metin]"/>
      <dgm:spPr/>
      <dgm:t>
        <a:bodyPr/>
        <a:lstStyle/>
        <a:p>
          <a:r>
            <a:rPr lang="tr-TR" dirty="0" smtClean="0"/>
            <a:t>Durultma</a:t>
          </a:r>
          <a:endParaRPr lang="tr-TR" dirty="0"/>
        </a:p>
      </dgm:t>
    </dgm:pt>
    <dgm:pt modelId="{FD25E0E5-F940-411A-84AB-AFE3F81990C2}" type="sibTrans" cxnId="{DFE3EDD6-EDCC-4059-B0EA-FCF8B9813BE8}">
      <dgm:prSet/>
      <dgm:spPr/>
      <dgm:t>
        <a:bodyPr/>
        <a:lstStyle/>
        <a:p>
          <a:endParaRPr lang="tr-TR"/>
        </a:p>
      </dgm:t>
    </dgm:pt>
    <dgm:pt modelId="{0387AF83-3C60-4492-BF78-AF5FCC68DE3D}" type="parTrans" cxnId="{DFE3EDD6-EDCC-4059-B0EA-FCF8B9813BE8}">
      <dgm:prSet/>
      <dgm:spPr/>
      <dgm:t>
        <a:bodyPr/>
        <a:lstStyle/>
        <a:p>
          <a:endParaRPr lang="tr-TR"/>
        </a:p>
      </dgm:t>
    </dgm:pt>
    <dgm:pt modelId="{35A00885-9A12-46F8-A024-6A80FA89FF4B}">
      <dgm:prSet phldrT="[Metin]"/>
      <dgm:spPr/>
      <dgm:t>
        <a:bodyPr/>
        <a:lstStyle/>
        <a:p>
          <a:r>
            <a:rPr lang="tr-TR" dirty="0" smtClean="0"/>
            <a:t>Ön klorlama</a:t>
          </a:r>
          <a:endParaRPr lang="tr-TR" dirty="0"/>
        </a:p>
      </dgm:t>
    </dgm:pt>
    <dgm:pt modelId="{267AFCF5-DF42-4A98-B700-419345046F35}" type="parTrans" cxnId="{B23FF89C-2F5E-4D67-A7FA-C523ECC670EB}">
      <dgm:prSet/>
      <dgm:spPr/>
      <dgm:t>
        <a:bodyPr/>
        <a:lstStyle/>
        <a:p>
          <a:endParaRPr lang="tr-TR"/>
        </a:p>
      </dgm:t>
    </dgm:pt>
    <dgm:pt modelId="{32CE0B68-F719-4243-8E40-9E69971363C2}" type="sibTrans" cxnId="{B23FF89C-2F5E-4D67-A7FA-C523ECC670EB}">
      <dgm:prSet/>
      <dgm:spPr/>
      <dgm:t>
        <a:bodyPr/>
        <a:lstStyle/>
        <a:p>
          <a:endParaRPr lang="tr-TR"/>
        </a:p>
      </dgm:t>
    </dgm:pt>
    <dgm:pt modelId="{6950FF15-7844-49BF-A565-8F6C9ADAE2D7}">
      <dgm:prSet phldrT="[Metin]"/>
      <dgm:spPr/>
      <dgm:t>
        <a:bodyPr/>
        <a:lstStyle/>
        <a:p>
          <a:r>
            <a:rPr lang="tr-TR" dirty="0" smtClean="0"/>
            <a:t>Son klorlama		</a:t>
          </a:r>
          <a:endParaRPr lang="tr-TR" dirty="0"/>
        </a:p>
      </dgm:t>
    </dgm:pt>
    <dgm:pt modelId="{FDFF00A6-7C86-40A7-B796-DE7311745264}" type="parTrans" cxnId="{A16BF112-8F6B-4077-BB85-91AF6D5062E8}">
      <dgm:prSet/>
      <dgm:spPr/>
      <dgm:t>
        <a:bodyPr/>
        <a:lstStyle/>
        <a:p>
          <a:endParaRPr lang="tr-TR"/>
        </a:p>
      </dgm:t>
    </dgm:pt>
    <dgm:pt modelId="{2529DE77-7060-40CB-80E7-6720A934669B}" type="sibTrans" cxnId="{A16BF112-8F6B-4077-BB85-91AF6D5062E8}">
      <dgm:prSet/>
      <dgm:spPr/>
      <dgm:t>
        <a:bodyPr/>
        <a:lstStyle/>
        <a:p>
          <a:endParaRPr lang="tr-TR"/>
        </a:p>
      </dgm:t>
    </dgm:pt>
    <dgm:pt modelId="{5930EAFF-C606-41A0-A674-B4CFD0D03D0C}">
      <dgm:prSet phldrT="[Metin]"/>
      <dgm:spPr/>
      <dgm:t>
        <a:bodyPr/>
        <a:lstStyle/>
        <a:p>
          <a:pPr marL="342900" indent="0" defTabSz="711200">
            <a:lnSpc>
              <a:spcPct val="90000"/>
            </a:lnSpc>
            <a:spcBef>
              <a:spcPct val="0"/>
            </a:spcBef>
            <a:spcAft>
              <a:spcPct val="15000"/>
            </a:spcAft>
            <a:buNone/>
          </a:pPr>
          <a:r>
            <a:rPr lang="tr-TR" dirty="0" smtClean="0"/>
            <a:t>Membran Prosesleri (MF, NF, UF, TO)</a:t>
          </a:r>
          <a:endParaRPr lang="tr-TR" dirty="0"/>
        </a:p>
      </dgm:t>
    </dgm:pt>
    <dgm:pt modelId="{03355998-90A3-40E3-9DA5-980D5AA41C5D}" type="parTrans" cxnId="{258B0F14-1E3B-4A0E-910C-0BEDCFC75FCF}">
      <dgm:prSet/>
      <dgm:spPr/>
      <dgm:t>
        <a:bodyPr/>
        <a:lstStyle/>
        <a:p>
          <a:endParaRPr lang="tr-TR"/>
        </a:p>
      </dgm:t>
    </dgm:pt>
    <dgm:pt modelId="{347EE09C-CDA8-47AA-902F-72E9EFDE558E}" type="sibTrans" cxnId="{258B0F14-1E3B-4A0E-910C-0BEDCFC75FCF}">
      <dgm:prSet/>
      <dgm:spPr/>
      <dgm:t>
        <a:bodyPr/>
        <a:lstStyle/>
        <a:p>
          <a:endParaRPr lang="tr-TR"/>
        </a:p>
      </dgm:t>
    </dgm:pt>
    <dgm:pt modelId="{297BF503-5529-41E5-9CFE-C1CD6DD6095F}">
      <dgm:prSet phldrT="[Metin]"/>
      <dgm:spPr/>
      <dgm:t>
        <a:bodyPr/>
        <a:lstStyle/>
        <a:p>
          <a:pPr marL="342900" indent="0" defTabSz="711200">
            <a:lnSpc>
              <a:spcPct val="90000"/>
            </a:lnSpc>
            <a:spcBef>
              <a:spcPct val="0"/>
            </a:spcBef>
            <a:spcAft>
              <a:spcPct val="15000"/>
            </a:spcAft>
            <a:buNone/>
          </a:pPr>
          <a:r>
            <a:rPr lang="tr-TR" dirty="0" smtClean="0"/>
            <a:t>Elektrodiyaliz</a:t>
          </a:r>
          <a:endParaRPr lang="tr-TR" dirty="0"/>
        </a:p>
      </dgm:t>
    </dgm:pt>
    <dgm:pt modelId="{2B363B03-A703-4A82-937A-B759AE706D33}" type="parTrans" cxnId="{730A59F5-0C5D-493C-9E96-43379E8569D5}">
      <dgm:prSet/>
      <dgm:spPr/>
      <dgm:t>
        <a:bodyPr/>
        <a:lstStyle/>
        <a:p>
          <a:endParaRPr lang="tr-TR"/>
        </a:p>
      </dgm:t>
    </dgm:pt>
    <dgm:pt modelId="{AD5F8952-7D4A-4C41-BAD3-0B767A9FAE7C}" type="sibTrans" cxnId="{730A59F5-0C5D-493C-9E96-43379E8569D5}">
      <dgm:prSet/>
      <dgm:spPr/>
      <dgm:t>
        <a:bodyPr/>
        <a:lstStyle/>
        <a:p>
          <a:endParaRPr lang="tr-TR"/>
        </a:p>
      </dgm:t>
    </dgm:pt>
    <dgm:pt modelId="{10B0F016-1DFD-4C06-B3F5-F602B23D99DC}">
      <dgm:prSet phldrT="[Metin]"/>
      <dgm:spPr/>
      <dgm:t>
        <a:bodyPr/>
        <a:lstStyle/>
        <a:p>
          <a:pPr marL="342900" indent="0" defTabSz="711200">
            <a:lnSpc>
              <a:spcPct val="90000"/>
            </a:lnSpc>
            <a:spcBef>
              <a:spcPct val="0"/>
            </a:spcBef>
            <a:spcAft>
              <a:spcPct val="15000"/>
            </a:spcAft>
            <a:buNone/>
          </a:pPr>
          <a:r>
            <a:rPr lang="tr-TR" dirty="0" smtClean="0"/>
            <a:t>Kireçle Yumuşatma</a:t>
          </a:r>
          <a:endParaRPr lang="tr-TR" dirty="0"/>
        </a:p>
      </dgm:t>
    </dgm:pt>
    <dgm:pt modelId="{D95405CB-010E-4F5C-8020-8B41EF7E3A8B}" type="parTrans" cxnId="{C49123D0-EA6F-4BC4-80EB-98DC1EBAEAF8}">
      <dgm:prSet/>
      <dgm:spPr/>
      <dgm:t>
        <a:bodyPr/>
        <a:lstStyle/>
        <a:p>
          <a:endParaRPr lang="tr-TR"/>
        </a:p>
      </dgm:t>
    </dgm:pt>
    <dgm:pt modelId="{A6431786-7FF0-4F37-8287-AED1DC3FEC5E}" type="sibTrans" cxnId="{C49123D0-EA6F-4BC4-80EB-98DC1EBAEAF8}">
      <dgm:prSet/>
      <dgm:spPr/>
      <dgm:t>
        <a:bodyPr/>
        <a:lstStyle/>
        <a:p>
          <a:endParaRPr lang="tr-TR"/>
        </a:p>
      </dgm:t>
    </dgm:pt>
    <dgm:pt modelId="{2A55A5AE-7207-4D5F-BFF1-A6472C4CF9A7}">
      <dgm:prSet phldrT="[Metin]"/>
      <dgm:spPr/>
      <dgm:t>
        <a:bodyPr/>
        <a:lstStyle/>
        <a:p>
          <a:pPr marL="342900" indent="0" defTabSz="711200">
            <a:lnSpc>
              <a:spcPct val="90000"/>
            </a:lnSpc>
            <a:spcBef>
              <a:spcPct val="0"/>
            </a:spcBef>
            <a:spcAft>
              <a:spcPct val="15000"/>
            </a:spcAft>
            <a:buNone/>
          </a:pPr>
          <a:r>
            <a:rPr lang="tr-TR" dirty="0" smtClean="0"/>
            <a:t>İyon değiştirme</a:t>
          </a:r>
          <a:endParaRPr lang="tr-TR" dirty="0"/>
        </a:p>
      </dgm:t>
    </dgm:pt>
    <dgm:pt modelId="{8E747F65-5E0E-44A1-AFEB-E666C009A383}" type="parTrans" cxnId="{CD4182C3-6B2E-4BB7-BEB6-E9EB347B5549}">
      <dgm:prSet/>
      <dgm:spPr/>
      <dgm:t>
        <a:bodyPr/>
        <a:lstStyle/>
        <a:p>
          <a:endParaRPr lang="tr-TR"/>
        </a:p>
      </dgm:t>
    </dgm:pt>
    <dgm:pt modelId="{CA50F9F8-7E06-4B66-9454-370D804A1C55}" type="sibTrans" cxnId="{CD4182C3-6B2E-4BB7-BEB6-E9EB347B5549}">
      <dgm:prSet/>
      <dgm:spPr/>
      <dgm:t>
        <a:bodyPr/>
        <a:lstStyle/>
        <a:p>
          <a:endParaRPr lang="tr-TR"/>
        </a:p>
      </dgm:t>
    </dgm:pt>
    <dgm:pt modelId="{A4E93010-7F8D-40AD-A74F-2F6960ED9609}">
      <dgm:prSet phldrT="[Metin]"/>
      <dgm:spPr/>
      <dgm:t>
        <a:bodyPr/>
        <a:lstStyle/>
        <a:p>
          <a:pPr marL="342900" indent="0" defTabSz="711200">
            <a:lnSpc>
              <a:spcPct val="90000"/>
            </a:lnSpc>
            <a:spcBef>
              <a:spcPct val="0"/>
            </a:spcBef>
            <a:spcAft>
              <a:spcPct val="15000"/>
            </a:spcAft>
            <a:buNone/>
          </a:pPr>
          <a:r>
            <a:rPr lang="tr-TR" dirty="0" smtClean="0"/>
            <a:t>Aktif Karbon</a:t>
          </a:r>
          <a:endParaRPr lang="tr-TR" dirty="0"/>
        </a:p>
      </dgm:t>
    </dgm:pt>
    <dgm:pt modelId="{30156B42-7806-440D-B92C-2E44175BB7B8}" type="parTrans" cxnId="{DFE2CD88-0853-47A6-85E9-04882723CBC8}">
      <dgm:prSet/>
      <dgm:spPr/>
      <dgm:t>
        <a:bodyPr/>
        <a:lstStyle/>
        <a:p>
          <a:endParaRPr lang="tr-TR"/>
        </a:p>
      </dgm:t>
    </dgm:pt>
    <dgm:pt modelId="{157A1D3E-C333-4870-845F-16F8FA0659DA}" type="sibTrans" cxnId="{DFE2CD88-0853-47A6-85E9-04882723CBC8}">
      <dgm:prSet/>
      <dgm:spPr/>
      <dgm:t>
        <a:bodyPr/>
        <a:lstStyle/>
        <a:p>
          <a:endParaRPr lang="tr-TR"/>
        </a:p>
      </dgm:t>
    </dgm:pt>
    <dgm:pt modelId="{3A26285B-687D-4DBE-B2BE-25E19420F595}">
      <dgm:prSet phldrT="[Metin]"/>
      <dgm:spPr/>
      <dgm:t>
        <a:bodyPr/>
        <a:lstStyle/>
        <a:p>
          <a:pPr marL="342900" indent="0" defTabSz="711200">
            <a:lnSpc>
              <a:spcPct val="90000"/>
            </a:lnSpc>
            <a:spcBef>
              <a:spcPct val="0"/>
            </a:spcBef>
            <a:spcAft>
              <a:spcPct val="15000"/>
            </a:spcAft>
            <a:buNone/>
          </a:pPr>
          <a:r>
            <a:rPr lang="tr-TR" dirty="0" smtClean="0"/>
            <a:t>İleri </a:t>
          </a:r>
          <a:r>
            <a:rPr lang="tr-TR" dirty="0" err="1" smtClean="0"/>
            <a:t>oksidasyon</a:t>
          </a:r>
          <a:r>
            <a:rPr lang="tr-TR" dirty="0" smtClean="0"/>
            <a:t> (</a:t>
          </a:r>
          <a:r>
            <a:rPr lang="tr-TR" dirty="0" err="1" smtClean="0"/>
            <a:t>klordioksit</a:t>
          </a:r>
          <a:r>
            <a:rPr lang="tr-TR" dirty="0" smtClean="0"/>
            <a:t>, ozonlama vb.)</a:t>
          </a:r>
          <a:endParaRPr lang="tr-TR" dirty="0"/>
        </a:p>
      </dgm:t>
    </dgm:pt>
    <dgm:pt modelId="{011F6B77-0FFD-4067-8218-1163378CE6C3}" type="parTrans" cxnId="{F432B828-27E3-4F89-9F99-9BC4C270EDB8}">
      <dgm:prSet/>
      <dgm:spPr/>
      <dgm:t>
        <a:bodyPr/>
        <a:lstStyle/>
        <a:p>
          <a:endParaRPr lang="tr-TR"/>
        </a:p>
      </dgm:t>
    </dgm:pt>
    <dgm:pt modelId="{B8703E41-374F-48EC-A286-7A9F8C0A4A6F}" type="sibTrans" cxnId="{F432B828-27E3-4F89-9F99-9BC4C270EDB8}">
      <dgm:prSet/>
      <dgm:spPr/>
      <dgm:t>
        <a:bodyPr/>
        <a:lstStyle/>
        <a:p>
          <a:endParaRPr lang="tr-TR"/>
        </a:p>
      </dgm:t>
    </dgm:pt>
    <dgm:pt modelId="{F2B14F25-929B-4031-B465-3234FD56CB58}">
      <dgm:prSet phldrT="[Metin]"/>
      <dgm:spPr/>
      <dgm:t>
        <a:bodyPr/>
        <a:lstStyle/>
        <a:p>
          <a:pPr marL="342900" indent="0" defTabSz="711200">
            <a:lnSpc>
              <a:spcPct val="90000"/>
            </a:lnSpc>
            <a:spcBef>
              <a:spcPct val="0"/>
            </a:spcBef>
            <a:spcAft>
              <a:spcPct val="15000"/>
            </a:spcAft>
            <a:buNone/>
          </a:pPr>
          <a:r>
            <a:rPr lang="tr-TR" dirty="0" err="1" smtClean="0"/>
            <a:t>Adsorpsiyon</a:t>
          </a:r>
          <a:endParaRPr lang="tr-TR" dirty="0"/>
        </a:p>
      </dgm:t>
    </dgm:pt>
    <dgm:pt modelId="{7C99CDB7-62BA-4A24-AD36-83721A9D5077}" type="parTrans" cxnId="{12BF37CA-ED6B-40F0-A2FD-E49A9B003D7D}">
      <dgm:prSet/>
      <dgm:spPr/>
      <dgm:t>
        <a:bodyPr/>
        <a:lstStyle/>
        <a:p>
          <a:endParaRPr lang="tr-TR"/>
        </a:p>
      </dgm:t>
    </dgm:pt>
    <dgm:pt modelId="{E96029B7-583E-4A73-BFF0-924C2CF88867}" type="sibTrans" cxnId="{12BF37CA-ED6B-40F0-A2FD-E49A9B003D7D}">
      <dgm:prSet/>
      <dgm:spPr/>
      <dgm:t>
        <a:bodyPr/>
        <a:lstStyle/>
        <a:p>
          <a:endParaRPr lang="tr-TR"/>
        </a:p>
      </dgm:t>
    </dgm:pt>
    <dgm:pt modelId="{15CC8A2C-24D2-4898-BCE0-FA65AAF849F5}" type="pres">
      <dgm:prSet presAssocID="{2C66D62C-7DC4-437E-BB84-314CDD931FAE}" presName="Name0" presStyleCnt="0">
        <dgm:presLayoutVars>
          <dgm:dir/>
          <dgm:animLvl val="lvl"/>
          <dgm:resizeHandles val="exact"/>
        </dgm:presLayoutVars>
      </dgm:prSet>
      <dgm:spPr/>
      <dgm:t>
        <a:bodyPr/>
        <a:lstStyle/>
        <a:p>
          <a:endParaRPr lang="tr-TR"/>
        </a:p>
      </dgm:t>
    </dgm:pt>
    <dgm:pt modelId="{A113DE46-0F4F-4B9F-B6F1-44D7C10E2A07}" type="pres">
      <dgm:prSet presAssocID="{22A8A270-0792-454F-9264-4F2ED597D4BB}" presName="composite" presStyleCnt="0"/>
      <dgm:spPr/>
    </dgm:pt>
    <dgm:pt modelId="{B91F5551-D794-42B2-AC37-6ACDB33A4395}" type="pres">
      <dgm:prSet presAssocID="{22A8A270-0792-454F-9264-4F2ED597D4BB}" presName="parTx" presStyleLbl="alignNode1" presStyleIdx="0" presStyleCnt="3" custLinFactNeighborY="-2781">
        <dgm:presLayoutVars>
          <dgm:chMax val="0"/>
          <dgm:chPref val="0"/>
          <dgm:bulletEnabled val="1"/>
        </dgm:presLayoutVars>
      </dgm:prSet>
      <dgm:spPr/>
      <dgm:t>
        <a:bodyPr/>
        <a:lstStyle/>
        <a:p>
          <a:endParaRPr lang="tr-TR"/>
        </a:p>
      </dgm:t>
    </dgm:pt>
    <dgm:pt modelId="{B5E22559-2030-4A36-9542-165EAF340391}" type="pres">
      <dgm:prSet presAssocID="{22A8A270-0792-454F-9264-4F2ED597D4BB}" presName="desTx" presStyleLbl="alignAccFollowNode1" presStyleIdx="0" presStyleCnt="3" custLinFactNeighborY="2011">
        <dgm:presLayoutVars>
          <dgm:bulletEnabled val="1"/>
        </dgm:presLayoutVars>
      </dgm:prSet>
      <dgm:spPr/>
      <dgm:t>
        <a:bodyPr/>
        <a:lstStyle/>
        <a:p>
          <a:endParaRPr lang="tr-TR"/>
        </a:p>
      </dgm:t>
    </dgm:pt>
    <dgm:pt modelId="{B362A1E3-249B-4F46-88FD-0ACE4F95B3A9}" type="pres">
      <dgm:prSet presAssocID="{85563644-F3F6-4A62-A405-749A7067839B}" presName="space" presStyleCnt="0"/>
      <dgm:spPr/>
    </dgm:pt>
    <dgm:pt modelId="{6FD97999-D7EE-43DE-BF86-B5EE3268AD59}" type="pres">
      <dgm:prSet presAssocID="{D4BDE409-5176-424D-B719-6659CC4D787C}" presName="composite" presStyleCnt="0"/>
      <dgm:spPr/>
    </dgm:pt>
    <dgm:pt modelId="{480787E6-FB9B-412C-AB1A-91D096734864}" type="pres">
      <dgm:prSet presAssocID="{D4BDE409-5176-424D-B719-6659CC4D787C}" presName="parTx" presStyleLbl="alignNode1" presStyleIdx="1" presStyleCnt="3" custLinFactNeighborY="-2781">
        <dgm:presLayoutVars>
          <dgm:chMax val="0"/>
          <dgm:chPref val="0"/>
          <dgm:bulletEnabled val="1"/>
        </dgm:presLayoutVars>
      </dgm:prSet>
      <dgm:spPr/>
      <dgm:t>
        <a:bodyPr/>
        <a:lstStyle/>
        <a:p>
          <a:endParaRPr lang="tr-TR"/>
        </a:p>
      </dgm:t>
    </dgm:pt>
    <dgm:pt modelId="{44587C3A-DE76-4861-9275-437D09D220A1}" type="pres">
      <dgm:prSet presAssocID="{D4BDE409-5176-424D-B719-6659CC4D787C}" presName="desTx" presStyleLbl="alignAccFollowNode1" presStyleIdx="1" presStyleCnt="3" custLinFactNeighborY="2011">
        <dgm:presLayoutVars>
          <dgm:bulletEnabled val="1"/>
        </dgm:presLayoutVars>
      </dgm:prSet>
      <dgm:spPr/>
      <dgm:t>
        <a:bodyPr/>
        <a:lstStyle/>
        <a:p>
          <a:endParaRPr lang="tr-TR"/>
        </a:p>
      </dgm:t>
    </dgm:pt>
    <dgm:pt modelId="{764FCB43-6E8B-4F02-B89F-9EC21B877255}" type="pres">
      <dgm:prSet presAssocID="{4D7F14F7-D51E-4397-A978-D62373BC3DBD}" presName="space" presStyleCnt="0"/>
      <dgm:spPr/>
    </dgm:pt>
    <dgm:pt modelId="{9A013795-C0CA-4491-8F75-9B0C5ECFF256}" type="pres">
      <dgm:prSet presAssocID="{0DE536BA-5C5D-4C96-85C3-AFB6337A4105}" presName="composite" presStyleCnt="0"/>
      <dgm:spPr/>
    </dgm:pt>
    <dgm:pt modelId="{C9E6F2C7-99D6-49DE-9BB3-733B41150EDF}" type="pres">
      <dgm:prSet presAssocID="{0DE536BA-5C5D-4C96-85C3-AFB6337A4105}" presName="parTx" presStyleLbl="alignNode1" presStyleIdx="2" presStyleCnt="3" custLinFactNeighborY="-2781">
        <dgm:presLayoutVars>
          <dgm:chMax val="0"/>
          <dgm:chPref val="0"/>
          <dgm:bulletEnabled val="1"/>
        </dgm:presLayoutVars>
      </dgm:prSet>
      <dgm:spPr/>
      <dgm:t>
        <a:bodyPr/>
        <a:lstStyle/>
        <a:p>
          <a:endParaRPr lang="tr-TR"/>
        </a:p>
      </dgm:t>
    </dgm:pt>
    <dgm:pt modelId="{E6FB9E87-5FF6-44C1-A129-29C0509DEF31}" type="pres">
      <dgm:prSet presAssocID="{0DE536BA-5C5D-4C96-85C3-AFB6337A4105}" presName="desTx" presStyleLbl="alignAccFollowNode1" presStyleIdx="2" presStyleCnt="3" custLinFactNeighborY="2011">
        <dgm:presLayoutVars>
          <dgm:bulletEnabled val="1"/>
        </dgm:presLayoutVars>
      </dgm:prSet>
      <dgm:spPr/>
      <dgm:t>
        <a:bodyPr/>
        <a:lstStyle/>
        <a:p>
          <a:endParaRPr lang="tr-TR"/>
        </a:p>
      </dgm:t>
    </dgm:pt>
  </dgm:ptLst>
  <dgm:cxnLst>
    <dgm:cxn modelId="{CC200B19-C403-4443-8D48-67830FD44EA3}" type="presOf" srcId="{22A8A270-0792-454F-9264-4F2ED597D4BB}" destId="{B91F5551-D794-42B2-AC37-6ACDB33A4395}" srcOrd="0" destOrd="0" presId="urn:microsoft.com/office/officeart/2005/8/layout/hList1"/>
    <dgm:cxn modelId="{5C5AEE41-C14B-48CE-8670-2164C4017F1F}" type="presOf" srcId="{7ECC24F0-D82B-45D8-A1FC-9615B243AF58}" destId="{44587C3A-DE76-4861-9275-437D09D220A1}" srcOrd="0" destOrd="2" presId="urn:microsoft.com/office/officeart/2005/8/layout/hList1"/>
    <dgm:cxn modelId="{5C1670DE-8EEB-4B1A-A2C3-71F796402413}" type="presOf" srcId="{0DE536BA-5C5D-4C96-85C3-AFB6337A4105}" destId="{C9E6F2C7-99D6-49DE-9BB3-733B41150EDF}" srcOrd="0" destOrd="0" presId="urn:microsoft.com/office/officeart/2005/8/layout/hList1"/>
    <dgm:cxn modelId="{2B36293B-A5DD-4BA5-BCA5-3C00417A3D27}" type="presOf" srcId="{2C66D62C-7DC4-437E-BB84-314CDD931FAE}" destId="{15CC8A2C-24D2-4898-BCE0-FA65AAF849F5}" srcOrd="0" destOrd="0" presId="urn:microsoft.com/office/officeart/2005/8/layout/hList1"/>
    <dgm:cxn modelId="{E5E80ADF-F5D0-439F-A898-F6D8851EF143}" type="presOf" srcId="{D4BDE409-5176-424D-B719-6659CC4D787C}" destId="{480787E6-FB9B-412C-AB1A-91D096734864}" srcOrd="0" destOrd="0" presId="urn:microsoft.com/office/officeart/2005/8/layout/hList1"/>
    <dgm:cxn modelId="{58B489BB-CF76-43E9-A325-A8A0CA8A4909}" srcId="{22A8A270-0792-454F-9264-4F2ED597D4BB}" destId="{1899EC6A-836A-46C7-AD7F-55446F753F34}" srcOrd="2" destOrd="0" parTransId="{CF7C30C1-68E2-4214-A0DB-B90AF6EEF1A5}" sibTransId="{8204240E-728F-48F7-A911-685EB1D22F5D}"/>
    <dgm:cxn modelId="{4691F29E-A0CC-4161-94A0-B75B71C4EE0C}" srcId="{D4BDE409-5176-424D-B719-6659CC4D787C}" destId="{361D28DB-3DA7-44A2-8FAD-57060D7ECF91}" srcOrd="0" destOrd="0" parTransId="{080193DD-8CB8-4A7B-BF2B-44ACF319F5EB}" sibTransId="{6CDB53B3-A7B0-488B-B9D4-3309ABE3F8FF}"/>
    <dgm:cxn modelId="{EC07E29C-2860-40D1-A85B-839EFDE6749B}" srcId="{2C66D62C-7DC4-437E-BB84-314CDD931FAE}" destId="{0DE536BA-5C5D-4C96-85C3-AFB6337A4105}" srcOrd="2" destOrd="0" parTransId="{FDB7A477-D535-4F8F-BB68-B93846C88520}" sibTransId="{2D4ACFF5-D6F7-4946-8D7B-6EDF6BB7B9D0}"/>
    <dgm:cxn modelId="{D1484B01-E4DF-4A84-B9EB-EC6C77B779E3}" type="presOf" srcId="{A4E93010-7F8D-40AD-A74F-2F6960ED9609}" destId="{E6FB9E87-5FF6-44C1-A129-29C0509DEF31}" srcOrd="0" destOrd="3" presId="urn:microsoft.com/office/officeart/2005/8/layout/hList1"/>
    <dgm:cxn modelId="{570399EE-3102-4946-9B60-11E65906489D}" type="presOf" srcId="{10B0F016-1DFD-4C06-B3F5-F602B23D99DC}" destId="{E6FB9E87-5FF6-44C1-A129-29C0509DEF31}" srcOrd="0" destOrd="5" presId="urn:microsoft.com/office/officeart/2005/8/layout/hList1"/>
    <dgm:cxn modelId="{5389F24C-EB9F-4050-A19F-6B9C26A43CD9}" type="presOf" srcId="{5930EAFF-C606-41A0-A674-B4CFD0D03D0C}" destId="{E6FB9E87-5FF6-44C1-A129-29C0509DEF31}" srcOrd="0" destOrd="7" presId="urn:microsoft.com/office/officeart/2005/8/layout/hList1"/>
    <dgm:cxn modelId="{A55BAA2E-DD54-4459-96C9-5CB7B7208035}" type="presOf" srcId="{297BF503-5529-41E5-9CFE-C1CD6DD6095F}" destId="{E6FB9E87-5FF6-44C1-A129-29C0509DEF31}" srcOrd="0" destOrd="4" presId="urn:microsoft.com/office/officeart/2005/8/layout/hList1"/>
    <dgm:cxn modelId="{A16BF112-8F6B-4077-BB85-91AF6D5062E8}" srcId="{361D28DB-3DA7-44A2-8FAD-57060D7ECF91}" destId="{6950FF15-7844-49BF-A565-8F6C9ADAE2D7}" srcOrd="5" destOrd="0" parTransId="{FDFF00A6-7C86-40A7-B796-DE7311745264}" sibTransId="{2529DE77-7060-40CB-80E7-6720A934669B}"/>
    <dgm:cxn modelId="{1ADDEC37-DAE5-467B-BC81-AF8245981A7E}" srcId="{22A8A270-0792-454F-9264-4F2ED597D4BB}" destId="{F64C6EB6-1565-4D20-95F4-B3A66F963F2F}" srcOrd="1" destOrd="0" parTransId="{155AF938-F56F-4823-9BE7-B0B350ABF7CA}" sibTransId="{F4B8EC7C-E763-4B6E-9398-89F7663565AB}"/>
    <dgm:cxn modelId="{F7906E39-CCC2-4051-A125-354156070445}" type="presOf" srcId="{F2B14F25-929B-4031-B465-3234FD56CB58}" destId="{E6FB9E87-5FF6-44C1-A129-29C0509DEF31}" srcOrd="0" destOrd="2" presId="urn:microsoft.com/office/officeart/2005/8/layout/hList1"/>
    <dgm:cxn modelId="{DFE3EDD6-EDCC-4059-B0EA-FCF8B9813BE8}" srcId="{361D28DB-3DA7-44A2-8FAD-57060D7ECF91}" destId="{D2BB8902-8BF8-43D1-AC5A-2B9A108A17AE}" srcOrd="3" destOrd="0" parTransId="{0387AF83-3C60-4492-BF78-AF5FCC68DE3D}" sibTransId="{FD25E0E5-F940-411A-84AB-AFE3F81990C2}"/>
    <dgm:cxn modelId="{C49123D0-EA6F-4BC4-80EB-98DC1EBAEAF8}" srcId="{297BF503-5529-41E5-9CFE-C1CD6DD6095F}" destId="{10B0F016-1DFD-4C06-B3F5-F602B23D99DC}" srcOrd="0" destOrd="0" parTransId="{D95405CB-010E-4F5C-8020-8B41EF7E3A8B}" sibTransId="{A6431786-7FF0-4F37-8287-AED1DC3FEC5E}"/>
    <dgm:cxn modelId="{6C2C0E85-68BB-4D32-AE14-6E40E338D0B1}" type="presOf" srcId="{D95602D9-1ACE-4A24-90AE-38782FBB7BA2}" destId="{44587C3A-DE76-4861-9275-437D09D220A1}" srcOrd="0" destOrd="3" presId="urn:microsoft.com/office/officeart/2005/8/layout/hList1"/>
    <dgm:cxn modelId="{F432B828-27E3-4F89-9F99-9BC4C270EDB8}" srcId="{70CCD103-C87B-4F89-B429-DA4EA75A90A9}" destId="{3A26285B-687D-4DBE-B2BE-25E19420F595}" srcOrd="0" destOrd="0" parTransId="{011F6B77-0FFD-4067-8218-1163378CE6C3}" sibTransId="{B8703E41-374F-48EC-A286-7A9F8C0A4A6F}"/>
    <dgm:cxn modelId="{B992FFC2-7310-4D56-898E-FCFF0046FFE6}" srcId="{2C66D62C-7DC4-437E-BB84-314CDD931FAE}" destId="{22A8A270-0792-454F-9264-4F2ED597D4BB}" srcOrd="0" destOrd="0" parTransId="{CE0DFF5C-2A08-46F2-BD29-756EEB79BA02}" sibTransId="{85563644-F3F6-4A62-A405-749A7067839B}"/>
    <dgm:cxn modelId="{B23FF89C-2F5E-4D67-A7FA-C523ECC670EB}" srcId="{361D28DB-3DA7-44A2-8FAD-57060D7ECF91}" destId="{35A00885-9A12-46F8-A024-6A80FA89FF4B}" srcOrd="0" destOrd="0" parTransId="{267AFCF5-DF42-4A98-B700-419345046F35}" sibTransId="{32CE0B68-F719-4243-8E40-9E69971363C2}"/>
    <dgm:cxn modelId="{258B0F14-1E3B-4A0E-910C-0BEDCFC75FCF}" srcId="{0DE536BA-5C5D-4C96-85C3-AFB6337A4105}" destId="{5930EAFF-C606-41A0-A674-B4CFD0D03D0C}" srcOrd="2" destOrd="0" parTransId="{03355998-90A3-40E3-9DA5-980D5AA41C5D}" sibTransId="{347EE09C-CDA8-47AA-902F-72E9EFDE558E}"/>
    <dgm:cxn modelId="{447281D5-8C04-4B8E-90EC-989E43901985}" srcId="{0DE536BA-5C5D-4C96-85C3-AFB6337A4105}" destId="{70CCD103-C87B-4F89-B429-DA4EA75A90A9}" srcOrd="0" destOrd="0" parTransId="{273F27BE-1044-4ACE-9C10-7B06A2DA2703}" sibTransId="{F0C3729E-D3C9-4131-B132-6C5761C56948}"/>
    <dgm:cxn modelId="{DB6AD28D-F8D7-4467-9A88-69E9197E4D03}" type="presOf" srcId="{D2ADFC7F-3733-4E2E-8D55-5463B5AFB44E}" destId="{B5E22559-2030-4A36-9542-165EAF340391}" srcOrd="0" destOrd="0" presId="urn:microsoft.com/office/officeart/2005/8/layout/hList1"/>
    <dgm:cxn modelId="{39A7D472-1F6E-40DF-832B-34A85D52F861}" type="presOf" srcId="{6950FF15-7844-49BF-A565-8F6C9ADAE2D7}" destId="{44587C3A-DE76-4861-9275-437D09D220A1}" srcOrd="0" destOrd="6" presId="urn:microsoft.com/office/officeart/2005/8/layout/hList1"/>
    <dgm:cxn modelId="{0F59C36C-2562-4613-8A51-74DDDB958C7C}" type="presOf" srcId="{D2BB8902-8BF8-43D1-AC5A-2B9A108A17AE}" destId="{44587C3A-DE76-4861-9275-437D09D220A1}" srcOrd="0" destOrd="4" presId="urn:microsoft.com/office/officeart/2005/8/layout/hList1"/>
    <dgm:cxn modelId="{B11BA1AC-1BBC-4B05-9DF6-C52A56BD47F6}" srcId="{361D28DB-3DA7-44A2-8FAD-57060D7ECF91}" destId="{7ECC24F0-D82B-45D8-A1FC-9615B243AF58}" srcOrd="1" destOrd="0" parTransId="{F0612AC7-DB79-4FC8-8695-58F03BC657AF}" sibTransId="{0D24365C-9C24-4013-A52C-665613C40B9A}"/>
    <dgm:cxn modelId="{92B19225-828D-4171-A84F-DE133B7561AA}" srcId="{361D28DB-3DA7-44A2-8FAD-57060D7ECF91}" destId="{D95602D9-1ACE-4A24-90AE-38782FBB7BA2}" srcOrd="2" destOrd="0" parTransId="{4EFD53E5-C053-47E4-B07C-3DB417C371F9}" sibTransId="{79C0ADDB-443F-4240-9C94-2AED024E7057}"/>
    <dgm:cxn modelId="{DEC5F881-3071-4E2C-A8B2-ED0DB4A5B75B}" type="presOf" srcId="{1899EC6A-836A-46C7-AD7F-55446F753F34}" destId="{B5E22559-2030-4A36-9542-165EAF340391}" srcOrd="0" destOrd="2" presId="urn:microsoft.com/office/officeart/2005/8/layout/hList1"/>
    <dgm:cxn modelId="{CD4182C3-6B2E-4BB7-BEB6-E9EB347B5549}" srcId="{297BF503-5529-41E5-9CFE-C1CD6DD6095F}" destId="{2A55A5AE-7207-4D5F-BFF1-A6472C4CF9A7}" srcOrd="1" destOrd="0" parTransId="{8E747F65-5E0E-44A1-AFEB-E666C009A383}" sibTransId="{CA50F9F8-7E06-4B66-9454-370D804A1C55}"/>
    <dgm:cxn modelId="{730A59F5-0C5D-493C-9E96-43379E8569D5}" srcId="{0DE536BA-5C5D-4C96-85C3-AFB6337A4105}" destId="{297BF503-5529-41E5-9CFE-C1CD6DD6095F}" srcOrd="1" destOrd="0" parTransId="{2B363B03-A703-4A82-937A-B759AE706D33}" sibTransId="{AD5F8952-7D4A-4C41-BAD3-0B767A9FAE7C}"/>
    <dgm:cxn modelId="{30B8E73C-00E5-47D5-BE94-C1AED49145FF}" srcId="{361D28DB-3DA7-44A2-8FAD-57060D7ECF91}" destId="{794343C2-D4AC-45C2-B77E-2531431571B2}" srcOrd="4" destOrd="0" parTransId="{D55AF7E4-2002-47F8-AB63-D5EF9B7C9B9B}" sibTransId="{331F69AE-E4D5-43A3-8AE2-0E7699057E51}"/>
    <dgm:cxn modelId="{DAD3D88B-C364-434C-803B-D7B606A5099C}" type="presOf" srcId="{3A26285B-687D-4DBE-B2BE-25E19420F595}" destId="{E6FB9E87-5FF6-44C1-A129-29C0509DEF31}" srcOrd="0" destOrd="1" presId="urn:microsoft.com/office/officeart/2005/8/layout/hList1"/>
    <dgm:cxn modelId="{DFE2CD88-0853-47A6-85E9-04882723CBC8}" srcId="{70CCD103-C87B-4F89-B429-DA4EA75A90A9}" destId="{A4E93010-7F8D-40AD-A74F-2F6960ED9609}" srcOrd="2" destOrd="0" parTransId="{30156B42-7806-440D-B92C-2E44175BB7B8}" sibTransId="{157A1D3E-C333-4870-845F-16F8FA0659DA}"/>
    <dgm:cxn modelId="{E0A9A4A7-BE4F-4318-931D-2A5AA2868CEA}" type="presOf" srcId="{70CCD103-C87B-4F89-B429-DA4EA75A90A9}" destId="{E6FB9E87-5FF6-44C1-A129-29C0509DEF31}" srcOrd="0" destOrd="0" presId="urn:microsoft.com/office/officeart/2005/8/layout/hList1"/>
    <dgm:cxn modelId="{560A6B17-A0FF-4790-9A70-DECFD191C5BE}" type="presOf" srcId="{794343C2-D4AC-45C2-B77E-2531431571B2}" destId="{44587C3A-DE76-4861-9275-437D09D220A1}" srcOrd="0" destOrd="5" presId="urn:microsoft.com/office/officeart/2005/8/layout/hList1"/>
    <dgm:cxn modelId="{415446C5-1740-41D4-B9F8-7B889C4261D9}" type="presOf" srcId="{35A00885-9A12-46F8-A024-6A80FA89FF4B}" destId="{44587C3A-DE76-4861-9275-437D09D220A1}" srcOrd="0" destOrd="1" presId="urn:microsoft.com/office/officeart/2005/8/layout/hList1"/>
    <dgm:cxn modelId="{4427CB78-6BC3-419B-B78C-6B0491B284C2}" srcId="{22A8A270-0792-454F-9264-4F2ED597D4BB}" destId="{D2ADFC7F-3733-4E2E-8D55-5463B5AFB44E}" srcOrd="0" destOrd="0" parTransId="{A60AB543-7250-4538-BC9A-E00615989224}" sibTransId="{7E8199AE-C5D8-4113-867A-B6CE645E35F6}"/>
    <dgm:cxn modelId="{D6BD7CD7-6C5E-41AA-A5BC-8073DC4E4B83}" type="presOf" srcId="{361D28DB-3DA7-44A2-8FAD-57060D7ECF91}" destId="{44587C3A-DE76-4861-9275-437D09D220A1}" srcOrd="0" destOrd="0" presId="urn:microsoft.com/office/officeart/2005/8/layout/hList1"/>
    <dgm:cxn modelId="{12BF37CA-ED6B-40F0-A2FD-E49A9B003D7D}" srcId="{70CCD103-C87B-4F89-B429-DA4EA75A90A9}" destId="{F2B14F25-929B-4031-B465-3234FD56CB58}" srcOrd="1" destOrd="0" parTransId="{7C99CDB7-62BA-4A24-AD36-83721A9D5077}" sibTransId="{E96029B7-583E-4A73-BFF0-924C2CF88867}"/>
    <dgm:cxn modelId="{31E04EE4-FB21-46B4-95F5-21F4A557F883}" type="presOf" srcId="{2A55A5AE-7207-4D5F-BFF1-A6472C4CF9A7}" destId="{E6FB9E87-5FF6-44C1-A129-29C0509DEF31}" srcOrd="0" destOrd="6" presId="urn:microsoft.com/office/officeart/2005/8/layout/hList1"/>
    <dgm:cxn modelId="{AB95A7CA-5572-4838-854C-E0BCF0694DAB}" type="presOf" srcId="{F64C6EB6-1565-4D20-95F4-B3A66F963F2F}" destId="{B5E22559-2030-4A36-9542-165EAF340391}" srcOrd="0" destOrd="1" presId="urn:microsoft.com/office/officeart/2005/8/layout/hList1"/>
    <dgm:cxn modelId="{D675F304-00EC-4DEE-91AC-B8C0C07156D5}" srcId="{2C66D62C-7DC4-437E-BB84-314CDD931FAE}" destId="{D4BDE409-5176-424D-B719-6659CC4D787C}" srcOrd="1" destOrd="0" parTransId="{3C72C8DA-CF20-43EB-A79C-E21D3940B520}" sibTransId="{4D7F14F7-D51E-4397-A978-D62373BC3DBD}"/>
    <dgm:cxn modelId="{EC831342-FBFA-4860-93D2-27C153C65FE6}" type="presParOf" srcId="{15CC8A2C-24D2-4898-BCE0-FA65AAF849F5}" destId="{A113DE46-0F4F-4B9F-B6F1-44D7C10E2A07}" srcOrd="0" destOrd="0" presId="urn:microsoft.com/office/officeart/2005/8/layout/hList1"/>
    <dgm:cxn modelId="{A6B2D99D-2BE6-4E75-BC4E-E1E44187EEE6}" type="presParOf" srcId="{A113DE46-0F4F-4B9F-B6F1-44D7C10E2A07}" destId="{B91F5551-D794-42B2-AC37-6ACDB33A4395}" srcOrd="0" destOrd="0" presId="urn:microsoft.com/office/officeart/2005/8/layout/hList1"/>
    <dgm:cxn modelId="{4E432282-38C2-4150-B98C-D077724A4429}" type="presParOf" srcId="{A113DE46-0F4F-4B9F-B6F1-44D7C10E2A07}" destId="{B5E22559-2030-4A36-9542-165EAF340391}" srcOrd="1" destOrd="0" presId="urn:microsoft.com/office/officeart/2005/8/layout/hList1"/>
    <dgm:cxn modelId="{A5F828EC-6E38-43ED-A4CC-630C883742FE}" type="presParOf" srcId="{15CC8A2C-24D2-4898-BCE0-FA65AAF849F5}" destId="{B362A1E3-249B-4F46-88FD-0ACE4F95B3A9}" srcOrd="1" destOrd="0" presId="urn:microsoft.com/office/officeart/2005/8/layout/hList1"/>
    <dgm:cxn modelId="{0F026F3B-6792-4689-9FF7-2CAB49689884}" type="presParOf" srcId="{15CC8A2C-24D2-4898-BCE0-FA65AAF849F5}" destId="{6FD97999-D7EE-43DE-BF86-B5EE3268AD59}" srcOrd="2" destOrd="0" presId="urn:microsoft.com/office/officeart/2005/8/layout/hList1"/>
    <dgm:cxn modelId="{E8393111-CA77-4811-90E5-908BC82A642F}" type="presParOf" srcId="{6FD97999-D7EE-43DE-BF86-B5EE3268AD59}" destId="{480787E6-FB9B-412C-AB1A-91D096734864}" srcOrd="0" destOrd="0" presId="urn:microsoft.com/office/officeart/2005/8/layout/hList1"/>
    <dgm:cxn modelId="{96EF6A27-0A97-4A12-A76D-2134FF1CCF09}" type="presParOf" srcId="{6FD97999-D7EE-43DE-BF86-B5EE3268AD59}" destId="{44587C3A-DE76-4861-9275-437D09D220A1}" srcOrd="1" destOrd="0" presId="urn:microsoft.com/office/officeart/2005/8/layout/hList1"/>
    <dgm:cxn modelId="{4EEB80F6-5690-4967-811B-D8EF83D5439C}" type="presParOf" srcId="{15CC8A2C-24D2-4898-BCE0-FA65AAF849F5}" destId="{764FCB43-6E8B-4F02-B89F-9EC21B877255}" srcOrd="3" destOrd="0" presId="urn:microsoft.com/office/officeart/2005/8/layout/hList1"/>
    <dgm:cxn modelId="{05EDDA3F-2388-4608-BAEE-65F263AD9ED2}" type="presParOf" srcId="{15CC8A2C-24D2-4898-BCE0-FA65AAF849F5}" destId="{9A013795-C0CA-4491-8F75-9B0C5ECFF256}" srcOrd="4" destOrd="0" presId="urn:microsoft.com/office/officeart/2005/8/layout/hList1"/>
    <dgm:cxn modelId="{DE7A90F4-BB90-4E04-9830-8EBABF979792}" type="presParOf" srcId="{9A013795-C0CA-4491-8F75-9B0C5ECFF256}" destId="{C9E6F2C7-99D6-49DE-9BB3-733B41150EDF}" srcOrd="0" destOrd="0" presId="urn:microsoft.com/office/officeart/2005/8/layout/hList1"/>
    <dgm:cxn modelId="{5264A317-B8C0-4E04-ACCF-4B6830F035EB}" type="presParOf" srcId="{9A013795-C0CA-4491-8F75-9B0C5ECFF256}" destId="{E6FB9E87-5FF6-44C1-A129-29C0509DEF3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836968F3-48DF-4CF2-939F-A0BC341B1234}" type="doc">
      <dgm:prSet loTypeId="urn:microsoft.com/office/officeart/2005/8/layout/equation2" loCatId="process" qsTypeId="urn:microsoft.com/office/officeart/2005/8/quickstyle/simple1" qsCatId="simple" csTypeId="urn:microsoft.com/office/officeart/2005/8/colors/colorful2" csCatId="colorful" phldr="1"/>
      <dgm:spPr/>
      <dgm:t>
        <a:bodyPr/>
        <a:lstStyle/>
        <a:p>
          <a:endParaRPr lang="tr-TR"/>
        </a:p>
      </dgm:t>
    </dgm:pt>
    <dgm:pt modelId="{009BD92F-ED3A-4AEE-90DD-17DFDA12510A}">
      <dgm:prSet phldrT="[Metin]"/>
      <dgm:spPr/>
      <dgm:t>
        <a:bodyPr/>
        <a:lstStyle/>
        <a:p>
          <a:r>
            <a:rPr lang="tr-TR" dirty="0" smtClean="0"/>
            <a:t>33</a:t>
          </a:r>
          <a:endParaRPr lang="tr-TR" dirty="0"/>
        </a:p>
      </dgm:t>
    </dgm:pt>
    <dgm:pt modelId="{F76DEC5A-C63C-4479-A2A2-B18E39D30854}" type="parTrans" cxnId="{5290E3C8-3A07-47D9-ADAF-0446F4BF99F9}">
      <dgm:prSet/>
      <dgm:spPr/>
      <dgm:t>
        <a:bodyPr/>
        <a:lstStyle/>
        <a:p>
          <a:endParaRPr lang="tr-TR"/>
        </a:p>
      </dgm:t>
    </dgm:pt>
    <dgm:pt modelId="{1D2FAAE0-9025-4C1F-9031-D44B293DDF4A}" type="sibTrans" cxnId="{5290E3C8-3A07-47D9-ADAF-0446F4BF99F9}">
      <dgm:prSet/>
      <dgm:spPr/>
      <dgm:t>
        <a:bodyPr/>
        <a:lstStyle/>
        <a:p>
          <a:endParaRPr lang="tr-TR"/>
        </a:p>
      </dgm:t>
    </dgm:pt>
    <dgm:pt modelId="{8F01E42C-594D-4464-A106-5C924F17FE4F}">
      <dgm:prSet phldrT="[Metin]"/>
      <dgm:spPr/>
      <dgm:t>
        <a:bodyPr/>
        <a:lstStyle/>
        <a:p>
          <a:r>
            <a:rPr lang="tr-TR" dirty="0" smtClean="0"/>
            <a:t>33</a:t>
          </a:r>
          <a:endParaRPr lang="tr-TR" dirty="0"/>
        </a:p>
      </dgm:t>
    </dgm:pt>
    <dgm:pt modelId="{3FD558B1-278A-49F8-B606-B93CA1409E1A}" type="parTrans" cxnId="{93EFA517-453A-459D-B1B6-3DC804760AC5}">
      <dgm:prSet/>
      <dgm:spPr/>
      <dgm:t>
        <a:bodyPr/>
        <a:lstStyle/>
        <a:p>
          <a:endParaRPr lang="tr-TR"/>
        </a:p>
      </dgm:t>
    </dgm:pt>
    <dgm:pt modelId="{7DD54F7E-2D65-482E-8A52-BF6E613882C8}" type="sibTrans" cxnId="{93EFA517-453A-459D-B1B6-3DC804760AC5}">
      <dgm:prSet/>
      <dgm:spPr/>
      <dgm:t>
        <a:bodyPr/>
        <a:lstStyle/>
        <a:p>
          <a:endParaRPr lang="tr-TR"/>
        </a:p>
      </dgm:t>
    </dgm:pt>
    <dgm:pt modelId="{53753BBC-FADC-4413-928C-BA46B5473115}">
      <dgm:prSet phldrT="[Metin]"/>
      <dgm:spPr/>
      <dgm:t>
        <a:bodyPr/>
        <a:lstStyle/>
        <a:p>
          <a:r>
            <a:rPr lang="tr-TR" dirty="0" smtClean="0"/>
            <a:t>33</a:t>
          </a:r>
          <a:endParaRPr lang="tr-TR" dirty="0"/>
        </a:p>
      </dgm:t>
    </dgm:pt>
    <dgm:pt modelId="{61586EF1-48C7-430B-8BC6-2E152DFB3CE1}" type="parTrans" cxnId="{8CBB3EFA-509C-42AA-9239-42C9E8B06BAC}">
      <dgm:prSet/>
      <dgm:spPr/>
      <dgm:t>
        <a:bodyPr/>
        <a:lstStyle/>
        <a:p>
          <a:endParaRPr lang="tr-TR"/>
        </a:p>
      </dgm:t>
    </dgm:pt>
    <dgm:pt modelId="{6A87BBC0-E1E0-4E3F-83E2-725D557F7F6C}" type="sibTrans" cxnId="{8CBB3EFA-509C-42AA-9239-42C9E8B06BAC}">
      <dgm:prSet/>
      <dgm:spPr/>
      <dgm:t>
        <a:bodyPr/>
        <a:lstStyle/>
        <a:p>
          <a:endParaRPr lang="tr-TR"/>
        </a:p>
      </dgm:t>
    </dgm:pt>
    <dgm:pt modelId="{FBD34E4C-2F38-47EA-A2B5-0BC1B771A58F}">
      <dgm:prSet phldrT="[Metin]"/>
      <dgm:spPr/>
      <dgm:t>
        <a:bodyPr/>
        <a:lstStyle/>
        <a:p>
          <a:r>
            <a:rPr lang="tr-TR" dirty="0" smtClean="0"/>
            <a:t>99 adet kirletici</a:t>
          </a:r>
          <a:endParaRPr lang="tr-TR" dirty="0"/>
        </a:p>
      </dgm:t>
    </dgm:pt>
    <dgm:pt modelId="{1AF72701-D0C4-45CC-B4BC-C3F18B91D2D1}" type="parTrans" cxnId="{615F2BDB-18FD-4EED-8CA6-F9250857F042}">
      <dgm:prSet/>
      <dgm:spPr/>
      <dgm:t>
        <a:bodyPr/>
        <a:lstStyle/>
        <a:p>
          <a:endParaRPr lang="tr-TR"/>
        </a:p>
      </dgm:t>
    </dgm:pt>
    <dgm:pt modelId="{1BAE5D7C-985A-4248-BEEA-2C7C9EC7684B}" type="sibTrans" cxnId="{615F2BDB-18FD-4EED-8CA6-F9250857F042}">
      <dgm:prSet/>
      <dgm:spPr/>
      <dgm:t>
        <a:bodyPr/>
        <a:lstStyle/>
        <a:p>
          <a:endParaRPr lang="tr-TR"/>
        </a:p>
      </dgm:t>
    </dgm:pt>
    <dgm:pt modelId="{FD7D7D3A-A879-4E51-8ABE-D346966ED26A}" type="pres">
      <dgm:prSet presAssocID="{836968F3-48DF-4CF2-939F-A0BC341B1234}" presName="Name0" presStyleCnt="0">
        <dgm:presLayoutVars>
          <dgm:dir/>
          <dgm:resizeHandles val="exact"/>
        </dgm:presLayoutVars>
      </dgm:prSet>
      <dgm:spPr/>
      <dgm:t>
        <a:bodyPr/>
        <a:lstStyle/>
        <a:p>
          <a:endParaRPr lang="tr-TR"/>
        </a:p>
      </dgm:t>
    </dgm:pt>
    <dgm:pt modelId="{7FAC12A7-91EB-4277-85DF-256829554507}" type="pres">
      <dgm:prSet presAssocID="{836968F3-48DF-4CF2-939F-A0BC341B1234}" presName="vNodes" presStyleCnt="0"/>
      <dgm:spPr/>
    </dgm:pt>
    <dgm:pt modelId="{0E329313-0616-4178-8AC5-EBCA117CD31F}" type="pres">
      <dgm:prSet presAssocID="{009BD92F-ED3A-4AEE-90DD-17DFDA12510A}" presName="node" presStyleLbl="node1" presStyleIdx="0" presStyleCnt="4" custLinFactX="100000" custLinFactY="5469" custLinFactNeighborX="199367" custLinFactNeighborY="100000">
        <dgm:presLayoutVars>
          <dgm:bulletEnabled val="1"/>
        </dgm:presLayoutVars>
      </dgm:prSet>
      <dgm:spPr/>
      <dgm:t>
        <a:bodyPr/>
        <a:lstStyle/>
        <a:p>
          <a:endParaRPr lang="tr-TR"/>
        </a:p>
      </dgm:t>
    </dgm:pt>
    <dgm:pt modelId="{B187A295-698D-4215-AE44-C95223C12A85}" type="pres">
      <dgm:prSet presAssocID="{1D2FAAE0-9025-4C1F-9031-D44B293DDF4A}" presName="spacerT" presStyleCnt="0"/>
      <dgm:spPr/>
    </dgm:pt>
    <dgm:pt modelId="{98F63613-6DBB-4F2A-A3CE-1FED3940C98A}" type="pres">
      <dgm:prSet presAssocID="{1D2FAAE0-9025-4C1F-9031-D44B293DDF4A}" presName="sibTrans" presStyleLbl="sibTrans2D1" presStyleIdx="0" presStyleCnt="3" custLinFactX="216152" custLinFactNeighborX="300000" custLinFactNeighborY="93439"/>
      <dgm:spPr/>
      <dgm:t>
        <a:bodyPr/>
        <a:lstStyle/>
        <a:p>
          <a:endParaRPr lang="tr-TR"/>
        </a:p>
      </dgm:t>
    </dgm:pt>
    <dgm:pt modelId="{0BB12AA3-77A9-48A0-8705-366BD3B52C35}" type="pres">
      <dgm:prSet presAssocID="{1D2FAAE0-9025-4C1F-9031-D44B293DDF4A}" presName="spacerB" presStyleCnt="0"/>
      <dgm:spPr/>
    </dgm:pt>
    <dgm:pt modelId="{31D299FE-5CFA-4E91-B012-16861B91563A}" type="pres">
      <dgm:prSet presAssocID="{8F01E42C-594D-4464-A106-5C924F17FE4F}" presName="node" presStyleLbl="node1" presStyleIdx="1" presStyleCnt="4" custLinFactX="100000" custLinFactNeighborX="199367" custLinFactNeighborY="93439">
        <dgm:presLayoutVars>
          <dgm:bulletEnabled val="1"/>
        </dgm:presLayoutVars>
      </dgm:prSet>
      <dgm:spPr/>
      <dgm:t>
        <a:bodyPr/>
        <a:lstStyle/>
        <a:p>
          <a:endParaRPr lang="tr-TR"/>
        </a:p>
      </dgm:t>
    </dgm:pt>
    <dgm:pt modelId="{38E235B0-F027-4492-9385-524939E58322}" type="pres">
      <dgm:prSet presAssocID="{7DD54F7E-2D65-482E-8A52-BF6E613882C8}" presName="spacerT" presStyleCnt="0"/>
      <dgm:spPr/>
    </dgm:pt>
    <dgm:pt modelId="{35CC1CD6-02AC-491A-B8F2-4FE0AC6CD802}" type="pres">
      <dgm:prSet presAssocID="{7DD54F7E-2D65-482E-8A52-BF6E613882C8}" presName="sibTrans" presStyleLbl="sibTrans2D1" presStyleIdx="1" presStyleCnt="3" custLinFactX="216152" custLinFactNeighborX="300000" custLinFactNeighborY="93439"/>
      <dgm:spPr/>
      <dgm:t>
        <a:bodyPr/>
        <a:lstStyle/>
        <a:p>
          <a:endParaRPr lang="tr-TR"/>
        </a:p>
      </dgm:t>
    </dgm:pt>
    <dgm:pt modelId="{27FF5001-2C86-4190-BE73-52EF1892B3C8}" type="pres">
      <dgm:prSet presAssocID="{7DD54F7E-2D65-482E-8A52-BF6E613882C8}" presName="spacerB" presStyleCnt="0"/>
      <dgm:spPr/>
    </dgm:pt>
    <dgm:pt modelId="{04C3EF34-B42C-4093-B470-4AA23E6E339D}" type="pres">
      <dgm:prSet presAssocID="{53753BBC-FADC-4413-928C-BA46B5473115}" presName="node" presStyleLbl="node1" presStyleIdx="2" presStyleCnt="4" custLinFactX="100000" custLinFactNeighborX="199367" custLinFactNeighborY="93439">
        <dgm:presLayoutVars>
          <dgm:bulletEnabled val="1"/>
        </dgm:presLayoutVars>
      </dgm:prSet>
      <dgm:spPr/>
      <dgm:t>
        <a:bodyPr/>
        <a:lstStyle/>
        <a:p>
          <a:endParaRPr lang="tr-TR"/>
        </a:p>
      </dgm:t>
    </dgm:pt>
    <dgm:pt modelId="{5E455F6A-1837-41E5-8DAB-7657E53BEF49}" type="pres">
      <dgm:prSet presAssocID="{836968F3-48DF-4CF2-939F-A0BC341B1234}" presName="sibTransLast" presStyleLbl="sibTrans2D1" presStyleIdx="2" presStyleCnt="3" custAng="21535435" custLinFactX="78887" custLinFactNeighborX="100000" custLinFactNeighborY="-5441"/>
      <dgm:spPr/>
      <dgm:t>
        <a:bodyPr/>
        <a:lstStyle/>
        <a:p>
          <a:endParaRPr lang="tr-TR"/>
        </a:p>
      </dgm:t>
    </dgm:pt>
    <dgm:pt modelId="{1D010651-9487-4712-BD91-B9390F1DC860}" type="pres">
      <dgm:prSet presAssocID="{836968F3-48DF-4CF2-939F-A0BC341B1234}" presName="connectorText" presStyleLbl="sibTrans2D1" presStyleIdx="2" presStyleCnt="3"/>
      <dgm:spPr/>
      <dgm:t>
        <a:bodyPr/>
        <a:lstStyle/>
        <a:p>
          <a:endParaRPr lang="tr-TR"/>
        </a:p>
      </dgm:t>
    </dgm:pt>
    <dgm:pt modelId="{4E46A392-1E1B-4937-9488-A2DDBE5832A2}" type="pres">
      <dgm:prSet presAssocID="{836968F3-48DF-4CF2-939F-A0BC341B1234}" presName="lastNode" presStyleLbl="node1" presStyleIdx="3" presStyleCnt="4" custLinFactX="-63451" custLinFactNeighborX="-100000" custLinFactNeighborY="2253">
        <dgm:presLayoutVars>
          <dgm:bulletEnabled val="1"/>
        </dgm:presLayoutVars>
      </dgm:prSet>
      <dgm:spPr/>
      <dgm:t>
        <a:bodyPr/>
        <a:lstStyle/>
        <a:p>
          <a:endParaRPr lang="tr-TR"/>
        </a:p>
      </dgm:t>
    </dgm:pt>
  </dgm:ptLst>
  <dgm:cxnLst>
    <dgm:cxn modelId="{93F04AEC-534A-44E9-99D1-A5C426E704C0}" type="presOf" srcId="{53753BBC-FADC-4413-928C-BA46B5473115}" destId="{04C3EF34-B42C-4093-B470-4AA23E6E339D}" srcOrd="0" destOrd="0" presId="urn:microsoft.com/office/officeart/2005/8/layout/equation2"/>
    <dgm:cxn modelId="{AE353960-FA5F-47E9-A8C2-A7DAC6F1AE7C}" type="presOf" srcId="{1D2FAAE0-9025-4C1F-9031-D44B293DDF4A}" destId="{98F63613-6DBB-4F2A-A3CE-1FED3940C98A}" srcOrd="0" destOrd="0" presId="urn:microsoft.com/office/officeart/2005/8/layout/equation2"/>
    <dgm:cxn modelId="{BA06D053-23B5-4669-BA48-9AB80B4852D8}" type="presOf" srcId="{8F01E42C-594D-4464-A106-5C924F17FE4F}" destId="{31D299FE-5CFA-4E91-B012-16861B91563A}" srcOrd="0" destOrd="0" presId="urn:microsoft.com/office/officeart/2005/8/layout/equation2"/>
    <dgm:cxn modelId="{952B7D21-B241-449C-8AC9-568F4106CEAD}" type="presOf" srcId="{7DD54F7E-2D65-482E-8A52-BF6E613882C8}" destId="{35CC1CD6-02AC-491A-B8F2-4FE0AC6CD802}" srcOrd="0" destOrd="0" presId="urn:microsoft.com/office/officeart/2005/8/layout/equation2"/>
    <dgm:cxn modelId="{5290E3C8-3A07-47D9-ADAF-0446F4BF99F9}" srcId="{836968F3-48DF-4CF2-939F-A0BC341B1234}" destId="{009BD92F-ED3A-4AEE-90DD-17DFDA12510A}" srcOrd="0" destOrd="0" parTransId="{F76DEC5A-C63C-4479-A2A2-B18E39D30854}" sibTransId="{1D2FAAE0-9025-4C1F-9031-D44B293DDF4A}"/>
    <dgm:cxn modelId="{8CBB3EFA-509C-42AA-9239-42C9E8B06BAC}" srcId="{836968F3-48DF-4CF2-939F-A0BC341B1234}" destId="{53753BBC-FADC-4413-928C-BA46B5473115}" srcOrd="2" destOrd="0" parTransId="{61586EF1-48C7-430B-8BC6-2E152DFB3CE1}" sibTransId="{6A87BBC0-E1E0-4E3F-83E2-725D557F7F6C}"/>
    <dgm:cxn modelId="{0B961E80-B9F4-4B31-882D-87F32DEE5C4D}" type="presOf" srcId="{6A87BBC0-E1E0-4E3F-83E2-725D557F7F6C}" destId="{5E455F6A-1837-41E5-8DAB-7657E53BEF49}" srcOrd="0" destOrd="0" presId="urn:microsoft.com/office/officeart/2005/8/layout/equation2"/>
    <dgm:cxn modelId="{2F04F664-0BBE-4732-A444-2B4A5B03AFFC}" type="presOf" srcId="{FBD34E4C-2F38-47EA-A2B5-0BC1B771A58F}" destId="{4E46A392-1E1B-4937-9488-A2DDBE5832A2}" srcOrd="0" destOrd="0" presId="urn:microsoft.com/office/officeart/2005/8/layout/equation2"/>
    <dgm:cxn modelId="{489D30EE-A4E4-486A-9034-E206B375D373}" type="presOf" srcId="{6A87BBC0-E1E0-4E3F-83E2-725D557F7F6C}" destId="{1D010651-9487-4712-BD91-B9390F1DC860}" srcOrd="1" destOrd="0" presId="urn:microsoft.com/office/officeart/2005/8/layout/equation2"/>
    <dgm:cxn modelId="{B782F37C-D48B-4D6D-940B-120BE0BEF187}" type="presOf" srcId="{009BD92F-ED3A-4AEE-90DD-17DFDA12510A}" destId="{0E329313-0616-4178-8AC5-EBCA117CD31F}" srcOrd="0" destOrd="0" presId="urn:microsoft.com/office/officeart/2005/8/layout/equation2"/>
    <dgm:cxn modelId="{93EFA517-453A-459D-B1B6-3DC804760AC5}" srcId="{836968F3-48DF-4CF2-939F-A0BC341B1234}" destId="{8F01E42C-594D-4464-A106-5C924F17FE4F}" srcOrd="1" destOrd="0" parTransId="{3FD558B1-278A-49F8-B606-B93CA1409E1A}" sibTransId="{7DD54F7E-2D65-482E-8A52-BF6E613882C8}"/>
    <dgm:cxn modelId="{615F2BDB-18FD-4EED-8CA6-F9250857F042}" srcId="{836968F3-48DF-4CF2-939F-A0BC341B1234}" destId="{FBD34E4C-2F38-47EA-A2B5-0BC1B771A58F}" srcOrd="3" destOrd="0" parTransId="{1AF72701-D0C4-45CC-B4BC-C3F18B91D2D1}" sibTransId="{1BAE5D7C-985A-4248-BEEA-2C7C9EC7684B}"/>
    <dgm:cxn modelId="{CE70FB6B-091F-41CB-8A4D-C1D8BCD6268F}" type="presOf" srcId="{836968F3-48DF-4CF2-939F-A0BC341B1234}" destId="{FD7D7D3A-A879-4E51-8ABE-D346966ED26A}" srcOrd="0" destOrd="0" presId="urn:microsoft.com/office/officeart/2005/8/layout/equation2"/>
    <dgm:cxn modelId="{2963AF1A-A0B8-4AEC-AB99-C5E5D53DCCDF}" type="presParOf" srcId="{FD7D7D3A-A879-4E51-8ABE-D346966ED26A}" destId="{7FAC12A7-91EB-4277-85DF-256829554507}" srcOrd="0" destOrd="0" presId="urn:microsoft.com/office/officeart/2005/8/layout/equation2"/>
    <dgm:cxn modelId="{48317137-0AFB-4E34-BB11-D0A08A6CC165}" type="presParOf" srcId="{7FAC12A7-91EB-4277-85DF-256829554507}" destId="{0E329313-0616-4178-8AC5-EBCA117CD31F}" srcOrd="0" destOrd="0" presId="urn:microsoft.com/office/officeart/2005/8/layout/equation2"/>
    <dgm:cxn modelId="{4975DA4F-A0C3-4D50-BFB0-7121D33FF658}" type="presParOf" srcId="{7FAC12A7-91EB-4277-85DF-256829554507}" destId="{B187A295-698D-4215-AE44-C95223C12A85}" srcOrd="1" destOrd="0" presId="urn:microsoft.com/office/officeart/2005/8/layout/equation2"/>
    <dgm:cxn modelId="{11C01031-0141-4C38-896F-C9460A7F5DAE}" type="presParOf" srcId="{7FAC12A7-91EB-4277-85DF-256829554507}" destId="{98F63613-6DBB-4F2A-A3CE-1FED3940C98A}" srcOrd="2" destOrd="0" presId="urn:microsoft.com/office/officeart/2005/8/layout/equation2"/>
    <dgm:cxn modelId="{5D9B4890-5CFB-409D-BCBB-737196D8AE9F}" type="presParOf" srcId="{7FAC12A7-91EB-4277-85DF-256829554507}" destId="{0BB12AA3-77A9-48A0-8705-366BD3B52C35}" srcOrd="3" destOrd="0" presId="urn:microsoft.com/office/officeart/2005/8/layout/equation2"/>
    <dgm:cxn modelId="{2AE54048-DE35-44E3-BEF9-43A31D5FB87E}" type="presParOf" srcId="{7FAC12A7-91EB-4277-85DF-256829554507}" destId="{31D299FE-5CFA-4E91-B012-16861B91563A}" srcOrd="4" destOrd="0" presId="urn:microsoft.com/office/officeart/2005/8/layout/equation2"/>
    <dgm:cxn modelId="{D5B0502A-5F16-4D91-838D-8EBB7D07CA84}" type="presParOf" srcId="{7FAC12A7-91EB-4277-85DF-256829554507}" destId="{38E235B0-F027-4492-9385-524939E58322}" srcOrd="5" destOrd="0" presId="urn:microsoft.com/office/officeart/2005/8/layout/equation2"/>
    <dgm:cxn modelId="{2C95A8D2-0700-498A-AED4-9AB280678A68}" type="presParOf" srcId="{7FAC12A7-91EB-4277-85DF-256829554507}" destId="{35CC1CD6-02AC-491A-B8F2-4FE0AC6CD802}" srcOrd="6" destOrd="0" presId="urn:microsoft.com/office/officeart/2005/8/layout/equation2"/>
    <dgm:cxn modelId="{9FBC8A93-E1C7-481F-ABE7-4DAD9536924B}" type="presParOf" srcId="{7FAC12A7-91EB-4277-85DF-256829554507}" destId="{27FF5001-2C86-4190-BE73-52EF1892B3C8}" srcOrd="7" destOrd="0" presId="urn:microsoft.com/office/officeart/2005/8/layout/equation2"/>
    <dgm:cxn modelId="{C0F36E54-5790-4772-8662-EC66F53A6316}" type="presParOf" srcId="{7FAC12A7-91EB-4277-85DF-256829554507}" destId="{04C3EF34-B42C-4093-B470-4AA23E6E339D}" srcOrd="8" destOrd="0" presId="urn:microsoft.com/office/officeart/2005/8/layout/equation2"/>
    <dgm:cxn modelId="{6CE4ECCB-A4A6-4A69-962D-521BE586FEE2}" type="presParOf" srcId="{FD7D7D3A-A879-4E51-8ABE-D346966ED26A}" destId="{5E455F6A-1837-41E5-8DAB-7657E53BEF49}" srcOrd="1" destOrd="0" presId="urn:microsoft.com/office/officeart/2005/8/layout/equation2"/>
    <dgm:cxn modelId="{8DF86AB8-A9B2-4847-8409-B569699A41FF}" type="presParOf" srcId="{5E455F6A-1837-41E5-8DAB-7657E53BEF49}" destId="{1D010651-9487-4712-BD91-B9390F1DC860}" srcOrd="0" destOrd="0" presId="urn:microsoft.com/office/officeart/2005/8/layout/equation2"/>
    <dgm:cxn modelId="{51B95E39-1B55-4491-A818-5A14F2497050}" type="presParOf" srcId="{FD7D7D3A-A879-4E51-8ABE-D346966ED26A}" destId="{4E46A392-1E1B-4937-9488-A2DDBE5832A2}"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36968F3-48DF-4CF2-939F-A0BC341B1234}" type="doc">
      <dgm:prSet loTypeId="urn:microsoft.com/office/officeart/2005/8/layout/equation2" loCatId="process" qsTypeId="urn:microsoft.com/office/officeart/2005/8/quickstyle/simple1" qsCatId="simple" csTypeId="urn:microsoft.com/office/officeart/2005/8/colors/colorful2" csCatId="colorful" phldr="1"/>
      <dgm:spPr/>
      <dgm:t>
        <a:bodyPr/>
        <a:lstStyle/>
        <a:p>
          <a:endParaRPr lang="tr-TR"/>
        </a:p>
      </dgm:t>
    </dgm:pt>
    <dgm:pt modelId="{009BD92F-ED3A-4AEE-90DD-17DFDA12510A}">
      <dgm:prSet phldrT="[Metin]"/>
      <dgm:spPr/>
      <dgm:t>
        <a:bodyPr/>
        <a:lstStyle/>
        <a:p>
          <a:r>
            <a:rPr lang="tr-TR" dirty="0" smtClean="0"/>
            <a:t>52</a:t>
          </a:r>
          <a:endParaRPr lang="tr-TR" dirty="0"/>
        </a:p>
      </dgm:t>
    </dgm:pt>
    <dgm:pt modelId="{F76DEC5A-C63C-4479-A2A2-B18E39D30854}" type="parTrans" cxnId="{5290E3C8-3A07-47D9-ADAF-0446F4BF99F9}">
      <dgm:prSet/>
      <dgm:spPr/>
      <dgm:t>
        <a:bodyPr/>
        <a:lstStyle/>
        <a:p>
          <a:endParaRPr lang="tr-TR"/>
        </a:p>
      </dgm:t>
    </dgm:pt>
    <dgm:pt modelId="{1D2FAAE0-9025-4C1F-9031-D44B293DDF4A}" type="sibTrans" cxnId="{5290E3C8-3A07-47D9-ADAF-0446F4BF99F9}">
      <dgm:prSet/>
      <dgm:spPr/>
      <dgm:t>
        <a:bodyPr/>
        <a:lstStyle/>
        <a:p>
          <a:endParaRPr lang="tr-TR"/>
        </a:p>
      </dgm:t>
    </dgm:pt>
    <dgm:pt modelId="{8F01E42C-594D-4464-A106-5C924F17FE4F}">
      <dgm:prSet phldrT="[Metin]"/>
      <dgm:spPr/>
      <dgm:t>
        <a:bodyPr/>
        <a:lstStyle/>
        <a:p>
          <a:r>
            <a:rPr lang="tr-TR" dirty="0" smtClean="0"/>
            <a:t>108</a:t>
          </a:r>
          <a:endParaRPr lang="tr-TR" dirty="0"/>
        </a:p>
      </dgm:t>
    </dgm:pt>
    <dgm:pt modelId="{3FD558B1-278A-49F8-B606-B93CA1409E1A}" type="parTrans" cxnId="{93EFA517-453A-459D-B1B6-3DC804760AC5}">
      <dgm:prSet/>
      <dgm:spPr/>
      <dgm:t>
        <a:bodyPr/>
        <a:lstStyle/>
        <a:p>
          <a:endParaRPr lang="tr-TR"/>
        </a:p>
      </dgm:t>
    </dgm:pt>
    <dgm:pt modelId="{7DD54F7E-2D65-482E-8A52-BF6E613882C8}" type="sibTrans" cxnId="{93EFA517-453A-459D-B1B6-3DC804760AC5}">
      <dgm:prSet/>
      <dgm:spPr/>
      <dgm:t>
        <a:bodyPr/>
        <a:lstStyle/>
        <a:p>
          <a:endParaRPr lang="tr-TR"/>
        </a:p>
      </dgm:t>
    </dgm:pt>
    <dgm:pt modelId="{FBD34E4C-2F38-47EA-A2B5-0BC1B771A58F}">
      <dgm:prSet phldrT="[Metin]"/>
      <dgm:spPr/>
      <dgm:t>
        <a:bodyPr/>
        <a:lstStyle/>
        <a:p>
          <a:r>
            <a:rPr lang="tr-TR" dirty="0" smtClean="0"/>
            <a:t>160 adet kirletici</a:t>
          </a:r>
          <a:endParaRPr lang="tr-TR" dirty="0"/>
        </a:p>
      </dgm:t>
    </dgm:pt>
    <dgm:pt modelId="{1AF72701-D0C4-45CC-B4BC-C3F18B91D2D1}" type="parTrans" cxnId="{615F2BDB-18FD-4EED-8CA6-F9250857F042}">
      <dgm:prSet/>
      <dgm:spPr/>
      <dgm:t>
        <a:bodyPr/>
        <a:lstStyle/>
        <a:p>
          <a:endParaRPr lang="tr-TR"/>
        </a:p>
      </dgm:t>
    </dgm:pt>
    <dgm:pt modelId="{1BAE5D7C-985A-4248-BEEA-2C7C9EC7684B}" type="sibTrans" cxnId="{615F2BDB-18FD-4EED-8CA6-F9250857F042}">
      <dgm:prSet/>
      <dgm:spPr/>
      <dgm:t>
        <a:bodyPr/>
        <a:lstStyle/>
        <a:p>
          <a:endParaRPr lang="tr-TR"/>
        </a:p>
      </dgm:t>
    </dgm:pt>
    <dgm:pt modelId="{FD7D7D3A-A879-4E51-8ABE-D346966ED26A}" type="pres">
      <dgm:prSet presAssocID="{836968F3-48DF-4CF2-939F-A0BC341B1234}" presName="Name0" presStyleCnt="0">
        <dgm:presLayoutVars>
          <dgm:dir/>
          <dgm:resizeHandles val="exact"/>
        </dgm:presLayoutVars>
      </dgm:prSet>
      <dgm:spPr/>
      <dgm:t>
        <a:bodyPr/>
        <a:lstStyle/>
        <a:p>
          <a:endParaRPr lang="tr-TR"/>
        </a:p>
      </dgm:t>
    </dgm:pt>
    <dgm:pt modelId="{7FAC12A7-91EB-4277-85DF-256829554507}" type="pres">
      <dgm:prSet presAssocID="{836968F3-48DF-4CF2-939F-A0BC341B1234}" presName="vNodes" presStyleCnt="0"/>
      <dgm:spPr/>
    </dgm:pt>
    <dgm:pt modelId="{0E329313-0616-4178-8AC5-EBCA117CD31F}" type="pres">
      <dgm:prSet presAssocID="{009BD92F-ED3A-4AEE-90DD-17DFDA12510A}" presName="node" presStyleLbl="node1" presStyleIdx="0" presStyleCnt="3" custLinFactX="100000" custLinFactY="5469" custLinFactNeighborX="199367" custLinFactNeighborY="100000">
        <dgm:presLayoutVars>
          <dgm:bulletEnabled val="1"/>
        </dgm:presLayoutVars>
      </dgm:prSet>
      <dgm:spPr/>
      <dgm:t>
        <a:bodyPr/>
        <a:lstStyle/>
        <a:p>
          <a:endParaRPr lang="tr-TR"/>
        </a:p>
      </dgm:t>
    </dgm:pt>
    <dgm:pt modelId="{B187A295-698D-4215-AE44-C95223C12A85}" type="pres">
      <dgm:prSet presAssocID="{1D2FAAE0-9025-4C1F-9031-D44B293DDF4A}" presName="spacerT" presStyleCnt="0"/>
      <dgm:spPr/>
    </dgm:pt>
    <dgm:pt modelId="{98F63613-6DBB-4F2A-A3CE-1FED3940C98A}" type="pres">
      <dgm:prSet presAssocID="{1D2FAAE0-9025-4C1F-9031-D44B293DDF4A}" presName="sibTrans" presStyleLbl="sibTrans2D1" presStyleIdx="0" presStyleCnt="2" custLinFactX="216152" custLinFactNeighborX="300000" custLinFactNeighborY="93439"/>
      <dgm:spPr/>
      <dgm:t>
        <a:bodyPr/>
        <a:lstStyle/>
        <a:p>
          <a:endParaRPr lang="tr-TR"/>
        </a:p>
      </dgm:t>
    </dgm:pt>
    <dgm:pt modelId="{0BB12AA3-77A9-48A0-8705-366BD3B52C35}" type="pres">
      <dgm:prSet presAssocID="{1D2FAAE0-9025-4C1F-9031-D44B293DDF4A}" presName="spacerB" presStyleCnt="0"/>
      <dgm:spPr/>
    </dgm:pt>
    <dgm:pt modelId="{31D299FE-5CFA-4E91-B012-16861B91563A}" type="pres">
      <dgm:prSet presAssocID="{8F01E42C-594D-4464-A106-5C924F17FE4F}" presName="node" presStyleLbl="node1" presStyleIdx="1" presStyleCnt="3" custLinFactX="100000" custLinFactNeighborX="199367" custLinFactNeighborY="93439">
        <dgm:presLayoutVars>
          <dgm:bulletEnabled val="1"/>
        </dgm:presLayoutVars>
      </dgm:prSet>
      <dgm:spPr/>
      <dgm:t>
        <a:bodyPr/>
        <a:lstStyle/>
        <a:p>
          <a:endParaRPr lang="tr-TR"/>
        </a:p>
      </dgm:t>
    </dgm:pt>
    <dgm:pt modelId="{5E455F6A-1837-41E5-8DAB-7657E53BEF49}" type="pres">
      <dgm:prSet presAssocID="{836968F3-48DF-4CF2-939F-A0BC341B1234}" presName="sibTransLast" presStyleLbl="sibTrans2D1" presStyleIdx="1" presStyleCnt="2" custAng="21535435" custLinFactX="78887" custLinFactNeighborX="100000" custLinFactNeighborY="-5441"/>
      <dgm:spPr/>
      <dgm:t>
        <a:bodyPr/>
        <a:lstStyle/>
        <a:p>
          <a:endParaRPr lang="tr-TR"/>
        </a:p>
      </dgm:t>
    </dgm:pt>
    <dgm:pt modelId="{1D010651-9487-4712-BD91-B9390F1DC860}" type="pres">
      <dgm:prSet presAssocID="{836968F3-48DF-4CF2-939F-A0BC341B1234}" presName="connectorText" presStyleLbl="sibTrans2D1" presStyleIdx="1" presStyleCnt="2"/>
      <dgm:spPr/>
      <dgm:t>
        <a:bodyPr/>
        <a:lstStyle/>
        <a:p>
          <a:endParaRPr lang="tr-TR"/>
        </a:p>
      </dgm:t>
    </dgm:pt>
    <dgm:pt modelId="{4E46A392-1E1B-4937-9488-A2DDBE5832A2}" type="pres">
      <dgm:prSet presAssocID="{836968F3-48DF-4CF2-939F-A0BC341B1234}" presName="lastNode" presStyleLbl="node1" presStyleIdx="2" presStyleCnt="3" custLinFactX="-63451" custLinFactNeighborX="-100000" custLinFactNeighborY="2253">
        <dgm:presLayoutVars>
          <dgm:bulletEnabled val="1"/>
        </dgm:presLayoutVars>
      </dgm:prSet>
      <dgm:spPr/>
      <dgm:t>
        <a:bodyPr/>
        <a:lstStyle/>
        <a:p>
          <a:endParaRPr lang="tr-TR"/>
        </a:p>
      </dgm:t>
    </dgm:pt>
  </dgm:ptLst>
  <dgm:cxnLst>
    <dgm:cxn modelId="{4FC2075C-A24C-4956-A7FD-6205434C7888}" type="presOf" srcId="{8F01E42C-594D-4464-A106-5C924F17FE4F}" destId="{31D299FE-5CFA-4E91-B012-16861B91563A}" srcOrd="0" destOrd="0" presId="urn:microsoft.com/office/officeart/2005/8/layout/equation2"/>
    <dgm:cxn modelId="{5290E3C8-3A07-47D9-ADAF-0446F4BF99F9}" srcId="{836968F3-48DF-4CF2-939F-A0BC341B1234}" destId="{009BD92F-ED3A-4AEE-90DD-17DFDA12510A}" srcOrd="0" destOrd="0" parTransId="{F76DEC5A-C63C-4479-A2A2-B18E39D30854}" sibTransId="{1D2FAAE0-9025-4C1F-9031-D44B293DDF4A}"/>
    <dgm:cxn modelId="{7827CF49-8C27-43EF-87FB-72D95B23EF8D}" type="presOf" srcId="{7DD54F7E-2D65-482E-8A52-BF6E613882C8}" destId="{1D010651-9487-4712-BD91-B9390F1DC860}" srcOrd="1" destOrd="0" presId="urn:microsoft.com/office/officeart/2005/8/layout/equation2"/>
    <dgm:cxn modelId="{63F2C79B-641E-4E26-ABBD-CF35E54771BB}" type="presOf" srcId="{7DD54F7E-2D65-482E-8A52-BF6E613882C8}" destId="{5E455F6A-1837-41E5-8DAB-7657E53BEF49}" srcOrd="0" destOrd="0" presId="urn:microsoft.com/office/officeart/2005/8/layout/equation2"/>
    <dgm:cxn modelId="{11374621-8B71-4AD6-8B44-1E64C832DE45}" type="presOf" srcId="{009BD92F-ED3A-4AEE-90DD-17DFDA12510A}" destId="{0E329313-0616-4178-8AC5-EBCA117CD31F}" srcOrd="0" destOrd="0" presId="urn:microsoft.com/office/officeart/2005/8/layout/equation2"/>
    <dgm:cxn modelId="{B1E04019-B327-4579-A2F4-FD7A46106E27}" type="presOf" srcId="{1D2FAAE0-9025-4C1F-9031-D44B293DDF4A}" destId="{98F63613-6DBB-4F2A-A3CE-1FED3940C98A}" srcOrd="0" destOrd="0" presId="urn:microsoft.com/office/officeart/2005/8/layout/equation2"/>
    <dgm:cxn modelId="{254FC464-D3D5-4066-A911-EFDA940635CC}" type="presOf" srcId="{FBD34E4C-2F38-47EA-A2B5-0BC1B771A58F}" destId="{4E46A392-1E1B-4937-9488-A2DDBE5832A2}" srcOrd="0" destOrd="0" presId="urn:microsoft.com/office/officeart/2005/8/layout/equation2"/>
    <dgm:cxn modelId="{93EFA517-453A-459D-B1B6-3DC804760AC5}" srcId="{836968F3-48DF-4CF2-939F-A0BC341B1234}" destId="{8F01E42C-594D-4464-A106-5C924F17FE4F}" srcOrd="1" destOrd="0" parTransId="{3FD558B1-278A-49F8-B606-B93CA1409E1A}" sibTransId="{7DD54F7E-2D65-482E-8A52-BF6E613882C8}"/>
    <dgm:cxn modelId="{4A1B7CA8-021F-456C-B8E6-D9C85F4AA594}" type="presOf" srcId="{836968F3-48DF-4CF2-939F-A0BC341B1234}" destId="{FD7D7D3A-A879-4E51-8ABE-D346966ED26A}" srcOrd="0" destOrd="0" presId="urn:microsoft.com/office/officeart/2005/8/layout/equation2"/>
    <dgm:cxn modelId="{615F2BDB-18FD-4EED-8CA6-F9250857F042}" srcId="{836968F3-48DF-4CF2-939F-A0BC341B1234}" destId="{FBD34E4C-2F38-47EA-A2B5-0BC1B771A58F}" srcOrd="2" destOrd="0" parTransId="{1AF72701-D0C4-45CC-B4BC-C3F18B91D2D1}" sibTransId="{1BAE5D7C-985A-4248-BEEA-2C7C9EC7684B}"/>
    <dgm:cxn modelId="{D61227E7-7083-4803-880D-F00505A66279}" type="presParOf" srcId="{FD7D7D3A-A879-4E51-8ABE-D346966ED26A}" destId="{7FAC12A7-91EB-4277-85DF-256829554507}" srcOrd="0" destOrd="0" presId="urn:microsoft.com/office/officeart/2005/8/layout/equation2"/>
    <dgm:cxn modelId="{39046F55-B195-4080-A7DA-3D18432A8A31}" type="presParOf" srcId="{7FAC12A7-91EB-4277-85DF-256829554507}" destId="{0E329313-0616-4178-8AC5-EBCA117CD31F}" srcOrd="0" destOrd="0" presId="urn:microsoft.com/office/officeart/2005/8/layout/equation2"/>
    <dgm:cxn modelId="{90297A19-8C41-4A34-8A9D-810EB2291D9D}" type="presParOf" srcId="{7FAC12A7-91EB-4277-85DF-256829554507}" destId="{B187A295-698D-4215-AE44-C95223C12A85}" srcOrd="1" destOrd="0" presId="urn:microsoft.com/office/officeart/2005/8/layout/equation2"/>
    <dgm:cxn modelId="{7E259F8A-9485-497F-807F-934E83F9136D}" type="presParOf" srcId="{7FAC12A7-91EB-4277-85DF-256829554507}" destId="{98F63613-6DBB-4F2A-A3CE-1FED3940C98A}" srcOrd="2" destOrd="0" presId="urn:microsoft.com/office/officeart/2005/8/layout/equation2"/>
    <dgm:cxn modelId="{D02220EE-E978-4F20-AB63-2BCD9623A1DE}" type="presParOf" srcId="{7FAC12A7-91EB-4277-85DF-256829554507}" destId="{0BB12AA3-77A9-48A0-8705-366BD3B52C35}" srcOrd="3" destOrd="0" presId="urn:microsoft.com/office/officeart/2005/8/layout/equation2"/>
    <dgm:cxn modelId="{ABD721D9-1843-4493-8720-7CE672DCE915}" type="presParOf" srcId="{7FAC12A7-91EB-4277-85DF-256829554507}" destId="{31D299FE-5CFA-4E91-B012-16861B91563A}" srcOrd="4" destOrd="0" presId="urn:microsoft.com/office/officeart/2005/8/layout/equation2"/>
    <dgm:cxn modelId="{9E63A4C3-0C30-4215-993C-6672134EE992}" type="presParOf" srcId="{FD7D7D3A-A879-4E51-8ABE-D346966ED26A}" destId="{5E455F6A-1837-41E5-8DAB-7657E53BEF49}" srcOrd="1" destOrd="0" presId="urn:microsoft.com/office/officeart/2005/8/layout/equation2"/>
    <dgm:cxn modelId="{D34CC489-215F-49F9-A77E-0BEA1D280A8F}" type="presParOf" srcId="{5E455F6A-1837-41E5-8DAB-7657E53BEF49}" destId="{1D010651-9487-4712-BD91-B9390F1DC860}" srcOrd="0" destOrd="0" presId="urn:microsoft.com/office/officeart/2005/8/layout/equation2"/>
    <dgm:cxn modelId="{A198CDC9-1F86-461A-85AE-F7028EC0B113}" type="presParOf" srcId="{FD7D7D3A-A879-4E51-8ABE-D346966ED26A}" destId="{4E46A392-1E1B-4937-9488-A2DDBE5832A2}"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5.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4D1AC1-6BAB-496E-8DE1-224E58E47342}" type="datetimeFigureOut">
              <a:rPr lang="tr-TR" smtClean="0"/>
              <a:pPr/>
              <a:t>21.01.2019</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D81A66-D583-44A7-9E0D-0B922972B415}" type="slidenum">
              <a:rPr lang="tr-TR" smtClean="0"/>
              <a:pPr/>
              <a:t>‹#›</a:t>
            </a:fld>
            <a:endParaRPr lang="tr-TR"/>
          </a:p>
        </p:txBody>
      </p:sp>
    </p:spTree>
    <p:extLst>
      <p:ext uri="{BB962C8B-B14F-4D97-AF65-F5344CB8AC3E}">
        <p14:creationId xmlns:p14="http://schemas.microsoft.com/office/powerpoint/2010/main" val="4098721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546745" y="1195395"/>
            <a:ext cx="7772400" cy="1470025"/>
          </a:xfrm>
        </p:spPr>
        <p:txBody>
          <a:bodyPr/>
          <a:lstStyle/>
          <a:p>
            <a:r>
              <a:rPr lang="tr-TR" dirty="0" smtClean="0"/>
              <a:t>Asıl başlık stili için tıklatın</a:t>
            </a:r>
            <a:endParaRPr lang="tr-TR" dirty="0"/>
          </a:p>
        </p:txBody>
      </p:sp>
      <p:sp>
        <p:nvSpPr>
          <p:cNvPr id="3" name="Alt Başlık 2"/>
          <p:cNvSpPr>
            <a:spLocks noGrp="1"/>
          </p:cNvSpPr>
          <p:nvPr>
            <p:ph type="subTitle" idx="1"/>
          </p:nvPr>
        </p:nvSpPr>
        <p:spPr>
          <a:xfrm>
            <a:off x="1475656" y="458112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FFDC04F-1074-49E0-AA8A-1DF1B3578AED}" type="datetimeFigureOut">
              <a:rPr lang="tr-TR" smtClean="0"/>
              <a:pPr/>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2158D4-575A-4BF0-AC1E-C07B4B8B5578}" type="slidenum">
              <a:rPr lang="tr-TR" smtClean="0"/>
              <a:pPr/>
              <a:t>‹#›</a:t>
            </a:fld>
            <a:endParaRPr lang="tr-TR"/>
          </a:p>
        </p:txBody>
      </p:sp>
      <p:sp>
        <p:nvSpPr>
          <p:cNvPr id="8" name="4 Dikdörtgen"/>
          <p:cNvSpPr/>
          <p:nvPr userDrawn="1"/>
        </p:nvSpPr>
        <p:spPr>
          <a:xfrm>
            <a:off x="2327673" y="13277"/>
            <a:ext cx="5227713" cy="830997"/>
          </a:xfrm>
          <a:prstGeom prst="rect">
            <a:avLst/>
          </a:prstGeom>
          <a:noFill/>
        </p:spPr>
        <p:txBody>
          <a:bodyPr wrap="none">
            <a:spAutoFit/>
            <a:scene3d>
              <a:camera prst="orthographicFront">
                <a:rot lat="19800000" lon="0" rev="0"/>
              </a:camera>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tr-TR" sz="2400" b="1" kern="0" dirty="0">
                <a:ln w="11430"/>
                <a:solidFill>
                  <a:srgbClr val="0000FF"/>
                </a:solidFill>
                <a:effectLst>
                  <a:outerShdw blurRad="50800" dist="39000" dir="5460000" algn="tl">
                    <a:srgbClr val="000000">
                      <a:alpha val="38000"/>
                    </a:srgbClr>
                  </a:outerShdw>
                </a:effectLst>
                <a:latin typeface="Arial"/>
                <a:cs typeface="+mn-cs"/>
              </a:rPr>
              <a:t>T.C.</a:t>
            </a:r>
          </a:p>
          <a:p>
            <a:pPr algn="ctr" fontAlgn="auto">
              <a:spcBef>
                <a:spcPts val="0"/>
              </a:spcBef>
              <a:spcAft>
                <a:spcPts val="0"/>
              </a:spcAft>
              <a:defRPr/>
            </a:pPr>
            <a:r>
              <a:rPr lang="tr-TR" sz="2400" b="1" kern="0" dirty="0">
                <a:ln w="11430"/>
                <a:solidFill>
                  <a:srgbClr val="0000FF"/>
                </a:solidFill>
                <a:effectLst>
                  <a:outerShdw blurRad="50800" dist="39000" dir="5460000" algn="tl">
                    <a:srgbClr val="000000">
                      <a:alpha val="38000"/>
                    </a:srgbClr>
                  </a:outerShdw>
                </a:effectLst>
                <a:latin typeface="Arial"/>
                <a:cs typeface="+mn-cs"/>
              </a:rPr>
              <a:t>ORMAN VE SU İŞLERİ BAKANLIĞI</a:t>
            </a:r>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56448" y="2665420"/>
            <a:ext cx="2170162" cy="21167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08269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FFDC04F-1074-49E0-AA8A-1DF1B3578AED}" type="datetimeFigureOut">
              <a:rPr lang="tr-TR" smtClean="0"/>
              <a:pPr/>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2158D4-575A-4BF0-AC1E-C07B4B8B5578}" type="slidenum">
              <a:rPr lang="tr-TR" smtClean="0"/>
              <a:pPr/>
              <a:t>‹#›</a:t>
            </a:fld>
            <a:endParaRPr lang="tr-TR"/>
          </a:p>
        </p:txBody>
      </p:sp>
      <p:pic>
        <p:nvPicPr>
          <p:cNvPr id="7" name="Picture 2" descr="C:\Users\nanul\Documents\Alınan Dosyalarım\logoyeniseffaf.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3466" y="8603"/>
            <a:ext cx="935038"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20099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solidFill>
                  <a:srgbClr val="000000"/>
                </a:solidFill>
              </a:defRPr>
            </a:lvl1pPr>
          </a:lstStyle>
          <a:p>
            <a:pPr>
              <a:defRPr/>
            </a:pPr>
            <a:fld id="{4A124496-56FE-48C0-A169-7C710764C5EA}" type="datetime1">
              <a:rPr lang="tr-TR"/>
              <a:pPr>
                <a:defRPr/>
              </a:pPr>
              <a:t>21.01.2019</a:t>
            </a:fld>
            <a:r>
              <a:rPr lang="tr-TR"/>
              <a:t>16.02.200818.02.2008</a:t>
            </a:r>
          </a:p>
        </p:txBody>
      </p:sp>
      <p:sp>
        <p:nvSpPr>
          <p:cNvPr id="3" name="Rectangle 5"/>
          <p:cNvSpPr>
            <a:spLocks noGrp="1" noChangeArrowheads="1"/>
          </p:cNvSpPr>
          <p:nvPr>
            <p:ph type="ftr" sz="quarter" idx="11"/>
          </p:nvPr>
        </p:nvSpPr>
        <p:spPr/>
        <p:txBody>
          <a:bodyPr/>
          <a:lstStyle>
            <a:lvl1pPr>
              <a:defRPr>
                <a:solidFill>
                  <a:srgbClr val="000000"/>
                </a:solidFill>
              </a:defRPr>
            </a:lvl1pPr>
          </a:lstStyle>
          <a:p>
            <a:pPr>
              <a:defRPr/>
            </a:pPr>
            <a:endParaRPr lang="tr-TR"/>
          </a:p>
        </p:txBody>
      </p:sp>
      <p:sp>
        <p:nvSpPr>
          <p:cNvPr id="4" name="Rectangle 6"/>
          <p:cNvSpPr>
            <a:spLocks noGrp="1" noChangeArrowheads="1"/>
          </p:cNvSpPr>
          <p:nvPr>
            <p:ph type="sldNum" sz="quarter" idx="12"/>
          </p:nvPr>
        </p:nvSpPr>
        <p:spPr/>
        <p:txBody>
          <a:bodyPr/>
          <a:lstStyle>
            <a:lvl1pPr>
              <a:defRPr>
                <a:solidFill>
                  <a:srgbClr val="000000"/>
                </a:solidFill>
              </a:defRPr>
            </a:lvl1pPr>
          </a:lstStyle>
          <a:p>
            <a:pPr>
              <a:defRPr/>
            </a:pPr>
            <a:fld id="{A5AEEEEC-B6FF-4842-90D5-F6619C6EEA3D}" type="slidenum">
              <a:rPr lang="tr-TR"/>
              <a:pPr>
                <a:defRPr/>
              </a:pPr>
              <a:t>‹#›</a:t>
            </a:fld>
            <a:endParaRPr lang="tr-TR"/>
          </a:p>
        </p:txBody>
      </p:sp>
      <p:pic>
        <p:nvPicPr>
          <p:cNvPr id="5" name="Picture 2" descr="C:\Users\nanul\Documents\Alınan Dosyalarım\logoyeniseffaf.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3466" y="8603"/>
            <a:ext cx="935038"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201686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l="-3000" r="-3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FDC04F-1074-49E0-AA8A-1DF1B3578AED}" type="datetimeFigureOut">
              <a:rPr lang="tr-TR" smtClean="0"/>
              <a:pPr/>
              <a:t>21.01.2019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2158D4-575A-4BF0-AC1E-C07B4B8B5578}" type="slidenum">
              <a:rPr lang="tr-TR" smtClean="0"/>
              <a:pPr/>
              <a:t>‹#›</a:t>
            </a:fld>
            <a:endParaRPr lang="tr-TR"/>
          </a:p>
        </p:txBody>
      </p:sp>
    </p:spTree>
    <p:extLst>
      <p:ext uri="{BB962C8B-B14F-4D97-AF65-F5344CB8AC3E}">
        <p14:creationId xmlns:p14="http://schemas.microsoft.com/office/powerpoint/2010/main" val="804723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3.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323528" y="1268760"/>
            <a:ext cx="8496944" cy="1384995"/>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2800" b="1" kern="0" spc="50" dirty="0">
                <a:ln w="11430"/>
                <a:solidFill>
                  <a:srgbClr val="FF0000"/>
                </a:solidFill>
                <a:effectLst>
                  <a:outerShdw blurRad="76200" dist="50800" dir="5400000" algn="tl" rotWithShape="0">
                    <a:srgbClr val="000000">
                      <a:alpha val="65000"/>
                    </a:srgbClr>
                  </a:outerShdw>
                </a:effectLst>
              </a:rPr>
              <a:t>İÇME SUYU ARITIMINDA YAYGIN OLARAK KARŞILAŞILAN SU KALİTE PROBLEMLERİ VE ARITIMI İÇİN ÇÖZÜM ÖNERİLERİ </a:t>
            </a:r>
          </a:p>
        </p:txBody>
      </p:sp>
      <p:sp>
        <p:nvSpPr>
          <p:cNvPr id="6" name="6 Metin kutusu"/>
          <p:cNvSpPr txBox="1"/>
          <p:nvPr/>
        </p:nvSpPr>
        <p:spPr>
          <a:xfrm>
            <a:off x="1851434" y="5445224"/>
            <a:ext cx="5715040" cy="1015663"/>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tr-TR" sz="2400" b="1" kern="0" spc="50" dirty="0" smtClean="0">
                <a:ln w="11430"/>
                <a:solidFill>
                  <a:srgbClr val="0000FF"/>
                </a:solidFill>
                <a:effectLst>
                  <a:outerShdw blurRad="76200" dist="50800" dir="5400000" algn="tl" rotWithShape="0">
                    <a:srgbClr val="000000">
                      <a:alpha val="65000"/>
                    </a:srgbClr>
                  </a:outerShdw>
                </a:effectLst>
                <a:latin typeface="Arial"/>
                <a:cs typeface="+mn-cs"/>
              </a:rPr>
              <a:t>Tuğba Canan OĞUZ</a:t>
            </a:r>
            <a:endParaRPr lang="tr-TR" sz="2400" b="1" kern="0" spc="50" dirty="0">
              <a:ln w="11430"/>
              <a:solidFill>
                <a:srgbClr val="0000FF"/>
              </a:solidFill>
              <a:effectLst>
                <a:outerShdw blurRad="76200" dist="50800" dir="5400000" algn="tl" rotWithShape="0">
                  <a:srgbClr val="000000">
                    <a:alpha val="65000"/>
                  </a:srgbClr>
                </a:outerShdw>
              </a:effectLst>
              <a:latin typeface="Arial"/>
              <a:cs typeface="+mn-cs"/>
            </a:endParaRPr>
          </a:p>
          <a:p>
            <a:pPr algn="ctr" fontAlgn="auto">
              <a:spcBef>
                <a:spcPts val="0"/>
              </a:spcBef>
              <a:spcAft>
                <a:spcPts val="0"/>
              </a:spcAft>
              <a:defRPr/>
            </a:pPr>
            <a:endParaRPr lang="tr-TR" b="1" kern="0" spc="50" dirty="0">
              <a:ln w="11430"/>
              <a:solidFill>
                <a:srgbClr val="0000FF"/>
              </a:solidFill>
              <a:effectLst>
                <a:outerShdw blurRad="76200" dist="50800" dir="5400000" algn="tl" rotWithShape="0">
                  <a:srgbClr val="000000">
                    <a:alpha val="65000"/>
                  </a:srgbClr>
                </a:outerShdw>
              </a:effectLst>
              <a:latin typeface="Arial"/>
            </a:endParaRPr>
          </a:p>
          <a:p>
            <a:pPr algn="ctr" fontAlgn="auto">
              <a:spcBef>
                <a:spcPts val="0"/>
              </a:spcBef>
              <a:spcAft>
                <a:spcPts val="0"/>
              </a:spcAft>
              <a:defRPr/>
            </a:pPr>
            <a:r>
              <a:rPr lang="tr-TR" b="1" kern="0" spc="50" dirty="0" smtClean="0">
                <a:ln w="11430"/>
                <a:solidFill>
                  <a:srgbClr val="0000FF"/>
                </a:solidFill>
                <a:effectLst>
                  <a:outerShdw blurRad="76200" dist="50800" dir="5400000" algn="tl" rotWithShape="0">
                    <a:srgbClr val="000000">
                      <a:alpha val="65000"/>
                    </a:srgbClr>
                  </a:outerShdw>
                </a:effectLst>
                <a:latin typeface="Arial"/>
              </a:rPr>
              <a:t>11</a:t>
            </a:r>
            <a:r>
              <a:rPr lang="tr-TR" b="1" kern="0" spc="50" dirty="0" smtClean="0">
                <a:ln w="11430"/>
                <a:solidFill>
                  <a:srgbClr val="0000FF"/>
                </a:solidFill>
                <a:effectLst>
                  <a:outerShdw blurRad="76200" dist="50800" dir="5400000" algn="tl" rotWithShape="0">
                    <a:srgbClr val="000000">
                      <a:alpha val="65000"/>
                    </a:srgbClr>
                  </a:outerShdw>
                </a:effectLst>
                <a:latin typeface="Arial"/>
                <a:cs typeface="+mn-cs"/>
              </a:rPr>
              <a:t>/02/2015</a:t>
            </a:r>
            <a:endParaRPr lang="tr-TR" b="1" kern="0" spc="50" dirty="0">
              <a:ln w="11430"/>
              <a:solidFill>
                <a:srgbClr val="0000FF"/>
              </a:solidFill>
              <a:effectLst>
                <a:outerShdw blurRad="76200" dist="50800" dir="5400000" algn="tl" rotWithShape="0">
                  <a:srgbClr val="000000">
                    <a:alpha val="65000"/>
                  </a:srgbClr>
                </a:outerShdw>
              </a:effectLst>
              <a:latin typeface="Arial"/>
              <a:cs typeface="+mn-cs"/>
            </a:endParaRPr>
          </a:p>
        </p:txBody>
      </p:sp>
    </p:spTree>
    <p:extLst>
      <p:ext uri="{BB962C8B-B14F-4D97-AF65-F5344CB8AC3E}">
        <p14:creationId xmlns:p14="http://schemas.microsoft.com/office/powerpoint/2010/main" val="453703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1246495"/>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DEĞERLENDİRİLMESİ</a:t>
            </a:r>
          </a:p>
          <a:p>
            <a:pPr algn="ctr" fontAlgn="auto">
              <a:spcBef>
                <a:spcPts val="0"/>
              </a:spcBef>
              <a:spcAft>
                <a:spcPts val="0"/>
              </a:spcAft>
            </a:pP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07504" y="980728"/>
            <a:ext cx="8928992" cy="5672322"/>
          </a:xfrm>
          <a:prstGeom prst="rect">
            <a:avLst/>
          </a:prstGeom>
          <a:noFill/>
          <a:ln w="9525">
            <a:noFill/>
            <a:miter lim="800000"/>
            <a:headEnd/>
            <a:tailEnd/>
          </a:ln>
        </p:spPr>
        <p:txBody>
          <a:bodyPr wrap="square">
            <a:spAutoFit/>
          </a:bodyPr>
          <a:lstStyle/>
          <a:p>
            <a:pPr algn="just" fontAlgn="auto">
              <a:lnSpc>
                <a:spcPct val="140000"/>
              </a:lnSpc>
              <a:spcBef>
                <a:spcPts val="0"/>
              </a:spcBef>
              <a:spcAft>
                <a:spcPts val="0"/>
              </a:spcAft>
              <a:buClr>
                <a:srgbClr val="FF0000"/>
              </a:buClr>
            </a:pPr>
            <a:r>
              <a:rPr lang="tr-TR" sz="2200" b="1" dirty="0" smtClean="0">
                <a:solidFill>
                  <a:srgbClr val="FF0000"/>
                </a:solidFill>
                <a:latin typeface="Arial" pitchFamily="34" charset="0"/>
                <a:cs typeface="Arial" pitchFamily="34" charset="0"/>
              </a:rPr>
              <a:t>BİRİNCİL ÖNCELİKLİLER</a:t>
            </a:r>
          </a:p>
          <a:p>
            <a:pPr algn="ctr" fontAlgn="auto">
              <a:lnSpc>
                <a:spcPct val="140000"/>
              </a:lnSpc>
              <a:spcBef>
                <a:spcPts val="0"/>
              </a:spcBef>
              <a:spcAft>
                <a:spcPts val="0"/>
              </a:spcAft>
              <a:buClr>
                <a:srgbClr val="FF0000"/>
              </a:buClr>
            </a:pPr>
            <a:r>
              <a:rPr lang="tr-TR" sz="2200" b="1" dirty="0" smtClean="0">
                <a:solidFill>
                  <a:srgbClr val="FF0000"/>
                </a:solidFill>
                <a:latin typeface="Arial" pitchFamily="34" charset="0"/>
                <a:cs typeface="Arial" pitchFamily="34" charset="0"/>
              </a:rPr>
              <a:t>Arsenik</a:t>
            </a:r>
          </a:p>
          <a:p>
            <a:pPr algn="just" fontAlgn="auto">
              <a:lnSpc>
                <a:spcPct val="140000"/>
              </a:lnSpc>
              <a:spcBef>
                <a:spcPts val="0"/>
              </a:spcBef>
              <a:spcAft>
                <a:spcPts val="0"/>
              </a:spcAft>
              <a:buClr>
                <a:srgbClr val="0000FF"/>
              </a:buClr>
            </a:pPr>
            <a:r>
              <a:rPr lang="tr-TR" sz="2200" u="sng" dirty="0" smtClean="0">
                <a:solidFill>
                  <a:srgbClr val="0000FF"/>
                </a:solidFill>
                <a:latin typeface="Arial" pitchFamily="34" charset="0"/>
                <a:cs typeface="Arial" pitchFamily="34" charset="0"/>
              </a:rPr>
              <a:t>Genel Özellikleri</a:t>
            </a:r>
          </a:p>
          <a:p>
            <a:pPr algn="just" fontAlgn="auto">
              <a:lnSpc>
                <a:spcPct val="140000"/>
              </a:lnSpc>
              <a:spcBef>
                <a:spcPts val="0"/>
              </a:spcBef>
              <a:spcAft>
                <a:spcPts val="0"/>
              </a:spcAft>
              <a:buClr>
                <a:srgbClr val="0000FF"/>
              </a:buClr>
            </a:pPr>
            <a:endParaRPr lang="tr-TR" sz="2200" u="sng" dirty="0" smtClean="0">
              <a:solidFill>
                <a:srgbClr val="0000FF"/>
              </a:solidFill>
              <a:latin typeface="Arial" pitchFamily="34" charset="0"/>
              <a:cs typeface="Arial" pitchFamily="34" charset="0"/>
            </a:endParaRP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1900" dirty="0" smtClean="0">
                <a:solidFill>
                  <a:srgbClr val="0000FF"/>
                </a:solidFill>
                <a:latin typeface="Arial" pitchFamily="34" charset="0"/>
                <a:cs typeface="Arial" pitchFamily="34" charset="0"/>
              </a:rPr>
              <a:t>Doğada </a:t>
            </a:r>
            <a:r>
              <a:rPr lang="tr-TR" sz="1900" dirty="0">
                <a:solidFill>
                  <a:srgbClr val="0000FF"/>
                </a:solidFill>
                <a:latin typeface="Arial" pitchFamily="34" charset="0"/>
                <a:cs typeface="Arial" pitchFamily="34" charset="0"/>
              </a:rPr>
              <a:t>genel olarak </a:t>
            </a:r>
            <a:r>
              <a:rPr lang="tr-TR" sz="1900" b="1" dirty="0">
                <a:solidFill>
                  <a:srgbClr val="0000FF"/>
                </a:solidFill>
                <a:latin typeface="Arial" pitchFamily="34" charset="0"/>
                <a:cs typeface="Arial" pitchFamily="34" charset="0"/>
              </a:rPr>
              <a:t>-3, 0, +3, +5 </a:t>
            </a:r>
            <a:r>
              <a:rPr lang="tr-TR" sz="1900" dirty="0" err="1">
                <a:solidFill>
                  <a:srgbClr val="0000FF"/>
                </a:solidFill>
                <a:latin typeface="Arial" pitchFamily="34" charset="0"/>
                <a:cs typeface="Arial" pitchFamily="34" charset="0"/>
              </a:rPr>
              <a:t>oksidasyon</a:t>
            </a:r>
            <a:r>
              <a:rPr lang="tr-TR" sz="1900" dirty="0">
                <a:solidFill>
                  <a:srgbClr val="0000FF"/>
                </a:solidFill>
                <a:latin typeface="Arial" pitchFamily="34" charset="0"/>
                <a:cs typeface="Arial" pitchFamily="34" charset="0"/>
              </a:rPr>
              <a:t> formunda ve çoğunlukla sülfürler, metal </a:t>
            </a:r>
            <a:r>
              <a:rPr lang="tr-TR" sz="1900" dirty="0" err="1">
                <a:solidFill>
                  <a:srgbClr val="0000FF"/>
                </a:solidFill>
                <a:latin typeface="Arial" pitchFamily="34" charset="0"/>
                <a:cs typeface="Arial" pitchFamily="34" charset="0"/>
              </a:rPr>
              <a:t>arsenitler</a:t>
            </a:r>
            <a:r>
              <a:rPr lang="tr-TR" sz="1900" dirty="0">
                <a:solidFill>
                  <a:srgbClr val="0000FF"/>
                </a:solidFill>
                <a:latin typeface="Arial" pitchFamily="34" charset="0"/>
                <a:cs typeface="Arial" pitchFamily="34" charset="0"/>
              </a:rPr>
              <a:t> ya da </a:t>
            </a:r>
            <a:r>
              <a:rPr lang="tr-TR" sz="1900" dirty="0" err="1">
                <a:solidFill>
                  <a:srgbClr val="0000FF"/>
                </a:solidFill>
                <a:latin typeface="Arial" pitchFamily="34" charset="0"/>
                <a:cs typeface="Arial" pitchFamily="34" charset="0"/>
              </a:rPr>
              <a:t>arsenatlar</a:t>
            </a:r>
            <a:r>
              <a:rPr lang="tr-TR" sz="1900" dirty="0">
                <a:solidFill>
                  <a:srgbClr val="0000FF"/>
                </a:solidFill>
                <a:latin typeface="Arial" pitchFamily="34" charset="0"/>
                <a:cs typeface="Arial" pitchFamily="34" charset="0"/>
              </a:rPr>
              <a:t> halinde bulunur. </a:t>
            </a:r>
            <a:endParaRPr lang="tr-TR" sz="1900" dirty="0" smtClean="0">
              <a:solidFill>
                <a:srgbClr val="0000FF"/>
              </a:solidFill>
              <a:latin typeface="Arial" pitchFamily="34" charset="0"/>
              <a:cs typeface="Arial" pitchFamily="34" charset="0"/>
            </a:endParaRP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1900" dirty="0" smtClean="0">
                <a:solidFill>
                  <a:srgbClr val="0000FF"/>
                </a:solidFill>
                <a:latin typeface="Arial" pitchFamily="34" charset="0"/>
                <a:cs typeface="Arial" pitchFamily="34" charset="0"/>
              </a:rPr>
              <a:t>Yerüstü </a:t>
            </a:r>
            <a:r>
              <a:rPr lang="tr-TR" sz="1900" dirty="0">
                <a:solidFill>
                  <a:srgbClr val="0000FF"/>
                </a:solidFill>
                <a:latin typeface="Arial" pitchFamily="34" charset="0"/>
                <a:cs typeface="Arial" pitchFamily="34" charset="0"/>
              </a:rPr>
              <a:t>sularında daha çok </a:t>
            </a:r>
            <a:r>
              <a:rPr lang="tr-TR" sz="1900" b="1" dirty="0" err="1">
                <a:solidFill>
                  <a:srgbClr val="0000FF"/>
                </a:solidFill>
                <a:latin typeface="Arial" pitchFamily="34" charset="0"/>
                <a:cs typeface="Arial" pitchFamily="34" charset="0"/>
              </a:rPr>
              <a:t>arsenat</a:t>
            </a:r>
            <a:r>
              <a:rPr lang="tr-TR" sz="1900" b="1" dirty="0">
                <a:solidFill>
                  <a:srgbClr val="0000FF"/>
                </a:solidFill>
                <a:latin typeface="Arial" pitchFamily="34" charset="0"/>
                <a:cs typeface="Arial" pitchFamily="34" charset="0"/>
              </a:rPr>
              <a:t> (+5) </a:t>
            </a:r>
            <a:r>
              <a:rPr lang="tr-TR" sz="1900" dirty="0">
                <a:solidFill>
                  <a:srgbClr val="0000FF"/>
                </a:solidFill>
                <a:latin typeface="Arial" pitchFamily="34" charset="0"/>
                <a:cs typeface="Arial" pitchFamily="34" charset="0"/>
              </a:rPr>
              <a:t>formunda bulunurken, yeraltı sularında anaerobik koşullarda ise daha reaktif ve toksik olan </a:t>
            </a:r>
            <a:r>
              <a:rPr lang="tr-TR" sz="1900" b="1" dirty="0" err="1">
                <a:solidFill>
                  <a:srgbClr val="0000FF"/>
                </a:solidFill>
                <a:latin typeface="Arial" pitchFamily="34" charset="0"/>
                <a:cs typeface="Arial" pitchFamily="34" charset="0"/>
              </a:rPr>
              <a:t>arsenit</a:t>
            </a:r>
            <a:r>
              <a:rPr lang="tr-TR" sz="1900" b="1" dirty="0">
                <a:solidFill>
                  <a:srgbClr val="0000FF"/>
                </a:solidFill>
                <a:latin typeface="Arial" pitchFamily="34" charset="0"/>
                <a:cs typeface="Arial" pitchFamily="34" charset="0"/>
              </a:rPr>
              <a:t> (+3) </a:t>
            </a:r>
            <a:r>
              <a:rPr lang="tr-TR" sz="1900" dirty="0">
                <a:solidFill>
                  <a:srgbClr val="0000FF"/>
                </a:solidFill>
                <a:latin typeface="Arial" pitchFamily="34" charset="0"/>
                <a:cs typeface="Arial" pitchFamily="34" charset="0"/>
              </a:rPr>
              <a:t>formunda görülür</a:t>
            </a:r>
            <a:r>
              <a:rPr lang="tr-TR" sz="1900" dirty="0" smtClean="0">
                <a:solidFill>
                  <a:srgbClr val="0000FF"/>
                </a:solidFill>
                <a:latin typeface="Arial" pitchFamily="34" charset="0"/>
                <a:cs typeface="Arial" pitchFamily="34" charset="0"/>
              </a:rPr>
              <a:t>.</a:t>
            </a: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1900" dirty="0">
                <a:solidFill>
                  <a:srgbClr val="0000FF"/>
                </a:solidFill>
                <a:latin typeface="Arial" pitchFamily="34" charset="0"/>
                <a:cs typeface="Arial" pitchFamily="34" charset="0"/>
              </a:rPr>
              <a:t>Arsenik, suda doğal olarak </a:t>
            </a:r>
            <a:r>
              <a:rPr lang="tr-TR" sz="1900" b="1" dirty="0">
                <a:solidFill>
                  <a:srgbClr val="0000FF"/>
                </a:solidFill>
                <a:latin typeface="Arial" pitchFamily="34" charset="0"/>
                <a:cs typeface="Arial" pitchFamily="34" charset="0"/>
              </a:rPr>
              <a:t>1-2 µg/L </a:t>
            </a:r>
            <a:r>
              <a:rPr lang="tr-TR" sz="1900" dirty="0">
                <a:solidFill>
                  <a:srgbClr val="0000FF"/>
                </a:solidFill>
                <a:latin typeface="Arial" pitchFamily="34" charset="0"/>
                <a:cs typeface="Arial" pitchFamily="34" charset="0"/>
              </a:rPr>
              <a:t>konsantrasyonlarda görülse de, doğal kaynaklı olarak (volkanik kayalıklar vs.) bu konsantrasyonların çok üzerine </a:t>
            </a:r>
            <a:r>
              <a:rPr lang="tr-TR" sz="1900" b="1" dirty="0">
                <a:solidFill>
                  <a:srgbClr val="0000FF"/>
                </a:solidFill>
                <a:latin typeface="Arial" pitchFamily="34" charset="0"/>
                <a:cs typeface="Arial" pitchFamily="34" charset="0"/>
              </a:rPr>
              <a:t>(12 mg/L)</a:t>
            </a:r>
            <a:r>
              <a:rPr lang="tr-TR" sz="1900" dirty="0">
                <a:solidFill>
                  <a:srgbClr val="0000FF"/>
                </a:solidFill>
                <a:latin typeface="Arial" pitchFamily="34" charset="0"/>
                <a:cs typeface="Arial" pitchFamily="34" charset="0"/>
              </a:rPr>
              <a:t> çıkması da mümkün olabilmektedir. </a:t>
            </a:r>
          </a:p>
          <a:p>
            <a:pPr marL="342900" indent="-342900" algn="just" fontAlgn="auto">
              <a:lnSpc>
                <a:spcPct val="140000"/>
              </a:lnSpc>
              <a:spcBef>
                <a:spcPts val="0"/>
              </a:spcBef>
              <a:spcAft>
                <a:spcPts val="0"/>
              </a:spcAft>
              <a:buClr>
                <a:srgbClr val="0000FF"/>
              </a:buClr>
              <a:buFont typeface="Arial" panose="020B0604020202020204" pitchFamily="34" charset="0"/>
              <a:buChar char="•"/>
            </a:pPr>
            <a:endParaRPr lang="tr-TR" sz="1900" dirty="0" smtClean="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2367693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1246495"/>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DEĞERLENDİRİLMESİ</a:t>
            </a:r>
          </a:p>
          <a:p>
            <a:pPr algn="ctr" fontAlgn="auto">
              <a:spcBef>
                <a:spcPts val="0"/>
              </a:spcBef>
              <a:spcAft>
                <a:spcPts val="0"/>
              </a:spcAft>
            </a:pP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07504" y="980728"/>
            <a:ext cx="8928992" cy="4853636"/>
          </a:xfrm>
          <a:prstGeom prst="rect">
            <a:avLst/>
          </a:prstGeom>
          <a:noFill/>
          <a:ln w="9525">
            <a:noFill/>
            <a:miter lim="800000"/>
            <a:headEnd/>
            <a:tailEnd/>
          </a:ln>
        </p:spPr>
        <p:txBody>
          <a:bodyPr wrap="square">
            <a:spAutoFit/>
          </a:bodyPr>
          <a:lstStyle/>
          <a:p>
            <a:pPr algn="just" fontAlgn="auto">
              <a:lnSpc>
                <a:spcPct val="140000"/>
              </a:lnSpc>
              <a:spcBef>
                <a:spcPts val="0"/>
              </a:spcBef>
              <a:spcAft>
                <a:spcPts val="0"/>
              </a:spcAft>
              <a:buClr>
                <a:srgbClr val="FF0000"/>
              </a:buClr>
            </a:pPr>
            <a:r>
              <a:rPr lang="tr-TR" sz="2200" b="1" dirty="0" smtClean="0">
                <a:solidFill>
                  <a:srgbClr val="FF0000"/>
                </a:solidFill>
                <a:latin typeface="Arial" pitchFamily="34" charset="0"/>
                <a:cs typeface="Arial" pitchFamily="34" charset="0"/>
              </a:rPr>
              <a:t>BİRİNCİL ÖNCELİKLİLER</a:t>
            </a:r>
          </a:p>
          <a:p>
            <a:pPr algn="ctr" fontAlgn="auto">
              <a:lnSpc>
                <a:spcPct val="140000"/>
              </a:lnSpc>
              <a:spcBef>
                <a:spcPts val="0"/>
              </a:spcBef>
              <a:spcAft>
                <a:spcPts val="0"/>
              </a:spcAft>
              <a:buClr>
                <a:srgbClr val="FF0000"/>
              </a:buClr>
            </a:pPr>
            <a:r>
              <a:rPr lang="tr-TR" sz="2200" b="1" dirty="0" smtClean="0">
                <a:solidFill>
                  <a:srgbClr val="FF0000"/>
                </a:solidFill>
                <a:latin typeface="Arial" pitchFamily="34" charset="0"/>
                <a:cs typeface="Arial" pitchFamily="34" charset="0"/>
              </a:rPr>
              <a:t>Arsenik</a:t>
            </a:r>
          </a:p>
          <a:p>
            <a:pPr algn="just" fontAlgn="auto">
              <a:lnSpc>
                <a:spcPct val="140000"/>
              </a:lnSpc>
              <a:spcBef>
                <a:spcPts val="0"/>
              </a:spcBef>
              <a:spcAft>
                <a:spcPts val="0"/>
              </a:spcAft>
              <a:buClr>
                <a:srgbClr val="0000FF"/>
              </a:buClr>
            </a:pPr>
            <a:r>
              <a:rPr lang="tr-TR" sz="2200" u="sng" dirty="0">
                <a:solidFill>
                  <a:srgbClr val="0000FF"/>
                </a:solidFill>
                <a:latin typeface="Arial" pitchFamily="34" charset="0"/>
                <a:cs typeface="Arial" pitchFamily="34" charset="0"/>
              </a:rPr>
              <a:t>Sağlık Üzerine Etkileri</a:t>
            </a:r>
          </a:p>
          <a:p>
            <a:pPr algn="just" fontAlgn="auto">
              <a:lnSpc>
                <a:spcPct val="140000"/>
              </a:lnSpc>
              <a:spcBef>
                <a:spcPts val="0"/>
              </a:spcBef>
              <a:spcAft>
                <a:spcPts val="0"/>
              </a:spcAft>
              <a:buClr>
                <a:srgbClr val="0000FF"/>
              </a:buClr>
            </a:pPr>
            <a:endParaRPr lang="tr-TR" sz="2200" u="sng" dirty="0" smtClean="0">
              <a:solidFill>
                <a:srgbClr val="0000FF"/>
              </a:solidFill>
              <a:latin typeface="Arial" pitchFamily="34" charset="0"/>
              <a:cs typeface="Arial" pitchFamily="34" charset="0"/>
            </a:endParaRP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1900" dirty="0" smtClean="0">
                <a:solidFill>
                  <a:srgbClr val="0000FF"/>
                </a:solidFill>
                <a:latin typeface="Arial" pitchFamily="34" charset="0"/>
                <a:cs typeface="Arial" pitchFamily="34" charset="0"/>
              </a:rPr>
              <a:t>İnsan </a:t>
            </a:r>
            <a:r>
              <a:rPr lang="tr-TR" sz="1900" dirty="0">
                <a:solidFill>
                  <a:srgbClr val="0000FF"/>
                </a:solidFill>
                <a:latin typeface="Arial" pitchFamily="34" charset="0"/>
                <a:cs typeface="Arial" pitchFamily="34" charset="0"/>
              </a:rPr>
              <a:t>vücuduna arsenik alımı </a:t>
            </a:r>
            <a:r>
              <a:rPr lang="tr-TR" sz="1900" b="1" dirty="0">
                <a:solidFill>
                  <a:srgbClr val="0000FF"/>
                </a:solidFill>
                <a:latin typeface="Arial" pitchFamily="34" charset="0"/>
                <a:cs typeface="Arial" pitchFamily="34" charset="0"/>
              </a:rPr>
              <a:t>en çok içme suları vasıtası</a:t>
            </a:r>
            <a:r>
              <a:rPr lang="tr-TR" sz="1900" dirty="0">
                <a:solidFill>
                  <a:srgbClr val="0000FF"/>
                </a:solidFill>
                <a:latin typeface="Arial" pitchFamily="34" charset="0"/>
                <a:cs typeface="Arial" pitchFamily="34" charset="0"/>
              </a:rPr>
              <a:t> ile gerçekleşmektedir</a:t>
            </a:r>
            <a:r>
              <a:rPr lang="tr-TR" sz="1900" dirty="0" smtClean="0">
                <a:solidFill>
                  <a:srgbClr val="0000FF"/>
                </a:solidFill>
                <a:latin typeface="Arial" pitchFamily="34" charset="0"/>
                <a:cs typeface="Arial" pitchFamily="34" charset="0"/>
              </a:rPr>
              <a:t>.</a:t>
            </a: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1900" dirty="0">
                <a:solidFill>
                  <a:srgbClr val="0000FF"/>
                </a:solidFill>
                <a:latin typeface="Arial" pitchFamily="34" charset="0"/>
                <a:cs typeface="Arial" pitchFamily="34" charset="0"/>
              </a:rPr>
              <a:t>Arsenik formlarından </a:t>
            </a:r>
            <a:r>
              <a:rPr lang="tr-TR" sz="1900" b="1" dirty="0" err="1">
                <a:solidFill>
                  <a:srgbClr val="0000FF"/>
                </a:solidFill>
                <a:latin typeface="Arial" pitchFamily="34" charset="0"/>
                <a:cs typeface="Arial" pitchFamily="34" charset="0"/>
              </a:rPr>
              <a:t>arsin</a:t>
            </a:r>
            <a:r>
              <a:rPr lang="tr-TR" sz="1900" b="1" dirty="0">
                <a:solidFill>
                  <a:srgbClr val="0000FF"/>
                </a:solidFill>
                <a:latin typeface="Arial" pitchFamily="34" charset="0"/>
                <a:cs typeface="Arial" pitchFamily="34" charset="0"/>
              </a:rPr>
              <a:t> en toksik formdur </a:t>
            </a:r>
            <a:r>
              <a:rPr lang="tr-TR" sz="1900" dirty="0">
                <a:solidFill>
                  <a:srgbClr val="0000FF"/>
                </a:solidFill>
                <a:latin typeface="Arial" pitchFamily="34" charset="0"/>
                <a:cs typeface="Arial" pitchFamily="34" charset="0"/>
              </a:rPr>
              <a:t>ve onu </a:t>
            </a:r>
            <a:r>
              <a:rPr lang="tr-TR" sz="1900" dirty="0" err="1">
                <a:solidFill>
                  <a:srgbClr val="0000FF"/>
                </a:solidFill>
                <a:latin typeface="Arial" pitchFamily="34" charset="0"/>
                <a:cs typeface="Arial" pitchFamily="34" charset="0"/>
              </a:rPr>
              <a:t>arsenit</a:t>
            </a:r>
            <a:r>
              <a:rPr lang="tr-TR" sz="1900" dirty="0">
                <a:solidFill>
                  <a:srgbClr val="0000FF"/>
                </a:solidFill>
                <a:latin typeface="Arial" pitchFamily="34" charset="0"/>
                <a:cs typeface="Arial" pitchFamily="34" charset="0"/>
              </a:rPr>
              <a:t>, </a:t>
            </a:r>
            <a:r>
              <a:rPr lang="tr-TR" sz="1900" dirty="0" err="1">
                <a:solidFill>
                  <a:srgbClr val="0000FF"/>
                </a:solidFill>
                <a:latin typeface="Arial" pitchFamily="34" charset="0"/>
                <a:cs typeface="Arial" pitchFamily="34" charset="0"/>
              </a:rPr>
              <a:t>arsenat</a:t>
            </a:r>
            <a:r>
              <a:rPr lang="tr-TR" sz="1900" dirty="0">
                <a:solidFill>
                  <a:srgbClr val="0000FF"/>
                </a:solidFill>
                <a:latin typeface="Arial" pitchFamily="34" charset="0"/>
                <a:cs typeface="Arial" pitchFamily="34" charset="0"/>
              </a:rPr>
              <a:t> ve organik bileşikleri takip </a:t>
            </a:r>
            <a:r>
              <a:rPr lang="tr-TR" sz="1900" dirty="0" smtClean="0">
                <a:solidFill>
                  <a:srgbClr val="0000FF"/>
                </a:solidFill>
                <a:latin typeface="Arial" pitchFamily="34" charset="0"/>
                <a:cs typeface="Arial" pitchFamily="34" charset="0"/>
              </a:rPr>
              <a:t>eder.</a:t>
            </a: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1900" b="1" dirty="0">
                <a:solidFill>
                  <a:srgbClr val="0000FF"/>
                </a:solidFill>
                <a:latin typeface="Arial" pitchFamily="34" charset="0"/>
                <a:cs typeface="Arial" pitchFamily="34" charset="0"/>
              </a:rPr>
              <a:t>İlk semptomları </a:t>
            </a:r>
            <a:r>
              <a:rPr lang="tr-TR" sz="1900" dirty="0">
                <a:solidFill>
                  <a:srgbClr val="0000FF"/>
                </a:solidFill>
                <a:latin typeface="Arial" pitchFamily="34" charset="0"/>
                <a:cs typeface="Arial" pitchFamily="34" charset="0"/>
              </a:rPr>
              <a:t>karın ağrısı, kusma, ishal, kas </a:t>
            </a:r>
            <a:r>
              <a:rPr lang="tr-TR" sz="1900" dirty="0" smtClean="0">
                <a:solidFill>
                  <a:srgbClr val="0000FF"/>
                </a:solidFill>
                <a:latin typeface="Arial" pitchFamily="34" charset="0"/>
                <a:cs typeface="Arial" pitchFamily="34" charset="0"/>
              </a:rPr>
              <a:t>ağrısı, halsizlik, cilt kızarması, eller </a:t>
            </a:r>
            <a:r>
              <a:rPr lang="tr-TR" sz="1900" dirty="0">
                <a:solidFill>
                  <a:srgbClr val="0000FF"/>
                </a:solidFill>
                <a:latin typeface="Arial" pitchFamily="34" charset="0"/>
                <a:cs typeface="Arial" pitchFamily="34" charset="0"/>
              </a:rPr>
              <a:t>ve ayaklardaki hissizlik ve karıncalanma, kaslarda kramp ve sivilce gibi </a:t>
            </a:r>
            <a:r>
              <a:rPr lang="tr-TR" sz="1900" dirty="0" smtClean="0">
                <a:solidFill>
                  <a:srgbClr val="0000FF"/>
                </a:solidFill>
                <a:latin typeface="Arial" pitchFamily="34" charset="0"/>
                <a:cs typeface="Arial" pitchFamily="34" charset="0"/>
              </a:rPr>
              <a:t>döküntülerdir. </a:t>
            </a:r>
          </a:p>
        </p:txBody>
      </p:sp>
    </p:spTree>
    <p:extLst>
      <p:ext uri="{BB962C8B-B14F-4D97-AF65-F5344CB8AC3E}">
        <p14:creationId xmlns:p14="http://schemas.microsoft.com/office/powerpoint/2010/main" val="1186998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1246495"/>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DEĞERLENDİRİLMESİ</a:t>
            </a:r>
          </a:p>
          <a:p>
            <a:pPr algn="ctr" fontAlgn="auto">
              <a:spcBef>
                <a:spcPts val="0"/>
              </a:spcBef>
              <a:spcAft>
                <a:spcPts val="0"/>
              </a:spcAft>
            </a:pP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07504" y="908720"/>
            <a:ext cx="8928992" cy="6081665"/>
          </a:xfrm>
          <a:prstGeom prst="rect">
            <a:avLst/>
          </a:prstGeom>
          <a:noFill/>
          <a:ln w="9525">
            <a:noFill/>
            <a:miter lim="800000"/>
            <a:headEnd/>
            <a:tailEnd/>
          </a:ln>
        </p:spPr>
        <p:txBody>
          <a:bodyPr wrap="square">
            <a:spAutoFit/>
          </a:bodyPr>
          <a:lstStyle/>
          <a:p>
            <a:pPr algn="just" fontAlgn="auto">
              <a:lnSpc>
                <a:spcPct val="140000"/>
              </a:lnSpc>
              <a:spcBef>
                <a:spcPts val="0"/>
              </a:spcBef>
              <a:spcAft>
                <a:spcPts val="0"/>
              </a:spcAft>
              <a:buClr>
                <a:srgbClr val="FF0000"/>
              </a:buClr>
            </a:pPr>
            <a:r>
              <a:rPr lang="tr-TR" sz="2200" b="1" dirty="0" smtClean="0">
                <a:solidFill>
                  <a:srgbClr val="FF0000"/>
                </a:solidFill>
                <a:latin typeface="Arial" pitchFamily="34" charset="0"/>
                <a:cs typeface="Arial" pitchFamily="34" charset="0"/>
              </a:rPr>
              <a:t>BİRİNCİL ÖNCELİKLİLER</a:t>
            </a:r>
          </a:p>
          <a:p>
            <a:pPr algn="ctr" fontAlgn="auto">
              <a:lnSpc>
                <a:spcPct val="140000"/>
              </a:lnSpc>
              <a:spcBef>
                <a:spcPts val="0"/>
              </a:spcBef>
              <a:spcAft>
                <a:spcPts val="0"/>
              </a:spcAft>
              <a:buClr>
                <a:srgbClr val="FF0000"/>
              </a:buClr>
            </a:pPr>
            <a:r>
              <a:rPr lang="tr-TR" sz="2200" b="1" dirty="0" smtClean="0">
                <a:solidFill>
                  <a:srgbClr val="FF0000"/>
                </a:solidFill>
                <a:latin typeface="Arial" pitchFamily="34" charset="0"/>
                <a:cs typeface="Arial" pitchFamily="34" charset="0"/>
              </a:rPr>
              <a:t>Arsenik</a:t>
            </a:r>
          </a:p>
          <a:p>
            <a:pPr algn="just" fontAlgn="auto">
              <a:lnSpc>
                <a:spcPct val="140000"/>
              </a:lnSpc>
              <a:spcBef>
                <a:spcPts val="0"/>
              </a:spcBef>
              <a:spcAft>
                <a:spcPts val="0"/>
              </a:spcAft>
              <a:buClr>
                <a:srgbClr val="0000FF"/>
              </a:buClr>
            </a:pPr>
            <a:r>
              <a:rPr lang="tr-TR" sz="2200" u="sng" dirty="0">
                <a:solidFill>
                  <a:srgbClr val="0000FF"/>
                </a:solidFill>
                <a:latin typeface="Arial" pitchFamily="34" charset="0"/>
                <a:cs typeface="Arial" pitchFamily="34" charset="0"/>
              </a:rPr>
              <a:t>Sağlık Üzerine Etkileri</a:t>
            </a:r>
          </a:p>
          <a:p>
            <a:pPr algn="just" fontAlgn="auto">
              <a:lnSpc>
                <a:spcPct val="140000"/>
              </a:lnSpc>
              <a:spcBef>
                <a:spcPts val="0"/>
              </a:spcBef>
              <a:spcAft>
                <a:spcPts val="0"/>
              </a:spcAft>
              <a:buClr>
                <a:srgbClr val="0000FF"/>
              </a:buClr>
            </a:pPr>
            <a:endParaRPr lang="tr-TR" sz="2200" u="sng" dirty="0" smtClean="0">
              <a:solidFill>
                <a:srgbClr val="0000FF"/>
              </a:solidFill>
              <a:latin typeface="Arial" pitchFamily="34" charset="0"/>
              <a:cs typeface="Arial" pitchFamily="34" charset="0"/>
            </a:endParaRP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1900" dirty="0" smtClean="0">
                <a:solidFill>
                  <a:srgbClr val="0000FF"/>
                </a:solidFill>
                <a:latin typeface="Arial" pitchFamily="34" charset="0"/>
                <a:cs typeface="Arial" pitchFamily="34" charset="0"/>
              </a:rPr>
              <a:t>Bir </a:t>
            </a:r>
            <a:r>
              <a:rPr lang="tr-TR" sz="1900" dirty="0">
                <a:solidFill>
                  <a:srgbClr val="0000FF"/>
                </a:solidFill>
                <a:latin typeface="Arial" pitchFamily="34" charset="0"/>
                <a:cs typeface="Arial" pitchFamily="34" charset="0"/>
              </a:rPr>
              <a:t>ay içinde ise el ve ayaklarda uyuşmaya ilave olarak </a:t>
            </a:r>
            <a:r>
              <a:rPr lang="tr-TR" sz="1900" b="1" dirty="0">
                <a:solidFill>
                  <a:srgbClr val="0000FF"/>
                </a:solidFill>
                <a:latin typeface="Arial" pitchFamily="34" charset="0"/>
                <a:cs typeface="Arial" pitchFamily="34" charset="0"/>
              </a:rPr>
              <a:t>yanma, </a:t>
            </a:r>
            <a:r>
              <a:rPr lang="tr-TR" sz="1900" b="1" dirty="0" err="1">
                <a:solidFill>
                  <a:srgbClr val="0000FF"/>
                </a:solidFill>
                <a:latin typeface="Arial" pitchFamily="34" charset="0"/>
                <a:cs typeface="Arial" pitchFamily="34" charset="0"/>
              </a:rPr>
              <a:t>palmoplanter</a:t>
            </a:r>
            <a:r>
              <a:rPr lang="tr-TR" sz="1900" b="1" dirty="0">
                <a:solidFill>
                  <a:srgbClr val="0000FF"/>
                </a:solidFill>
                <a:latin typeface="Arial" pitchFamily="34" charset="0"/>
                <a:cs typeface="Arial" pitchFamily="34" charset="0"/>
              </a:rPr>
              <a:t> </a:t>
            </a:r>
            <a:r>
              <a:rPr lang="tr-TR" sz="1900" b="1" dirty="0" err="1">
                <a:solidFill>
                  <a:srgbClr val="0000FF"/>
                </a:solidFill>
                <a:latin typeface="Arial" pitchFamily="34" charset="0"/>
                <a:cs typeface="Arial" pitchFamily="34" charset="0"/>
              </a:rPr>
              <a:t>hiperkeratoz</a:t>
            </a:r>
            <a:r>
              <a:rPr lang="tr-TR" sz="1900" b="1" dirty="0">
                <a:solidFill>
                  <a:srgbClr val="0000FF"/>
                </a:solidFill>
                <a:latin typeface="Arial" pitchFamily="34" charset="0"/>
                <a:cs typeface="Arial" pitchFamily="34" charset="0"/>
              </a:rPr>
              <a:t> (ciltte görülen bir rahatsızlık), tırnaklarda </a:t>
            </a:r>
            <a:r>
              <a:rPr lang="tr-TR" sz="1900" b="1" dirty="0" err="1">
                <a:solidFill>
                  <a:srgbClr val="0000FF"/>
                </a:solidFill>
                <a:latin typeface="Arial" pitchFamily="34" charset="0"/>
                <a:cs typeface="Arial" pitchFamily="34" charset="0"/>
              </a:rPr>
              <a:t>Mees’in</a:t>
            </a:r>
            <a:r>
              <a:rPr lang="tr-TR" sz="1900" b="1" dirty="0">
                <a:solidFill>
                  <a:srgbClr val="0000FF"/>
                </a:solidFill>
                <a:latin typeface="Arial" pitchFamily="34" charset="0"/>
                <a:cs typeface="Arial" pitchFamily="34" charset="0"/>
              </a:rPr>
              <a:t> çizgileri, motor ve duyusal tepkilerde gerileme</a:t>
            </a:r>
            <a:r>
              <a:rPr lang="tr-TR" sz="1900" dirty="0">
                <a:solidFill>
                  <a:srgbClr val="0000FF"/>
                </a:solidFill>
                <a:latin typeface="Arial" pitchFamily="34" charset="0"/>
                <a:cs typeface="Arial" pitchFamily="34" charset="0"/>
              </a:rPr>
              <a:t> gibi semptomlar görülebilir. </a:t>
            </a:r>
            <a:endParaRPr lang="tr-TR" sz="1900" dirty="0" smtClean="0">
              <a:solidFill>
                <a:srgbClr val="0000FF"/>
              </a:solidFill>
              <a:latin typeface="Arial" pitchFamily="34" charset="0"/>
              <a:cs typeface="Arial" pitchFamily="34" charset="0"/>
            </a:endParaRPr>
          </a:p>
          <a:p>
            <a:pPr marL="342900" indent="-342900" algn="just" fontAlgn="auto">
              <a:lnSpc>
                <a:spcPct val="140000"/>
              </a:lnSpc>
              <a:spcBef>
                <a:spcPts val="0"/>
              </a:spcBef>
              <a:spcAft>
                <a:spcPts val="0"/>
              </a:spcAft>
              <a:buClr>
                <a:srgbClr val="0000FF"/>
              </a:buClr>
              <a:buFont typeface="Arial" panose="020B0604020202020204" pitchFamily="34" charset="0"/>
              <a:buChar char="•"/>
            </a:pPr>
            <a:endParaRPr lang="tr-TR" sz="1900" dirty="0" smtClean="0">
              <a:solidFill>
                <a:srgbClr val="0000FF"/>
              </a:solidFill>
              <a:latin typeface="Arial" pitchFamily="34" charset="0"/>
              <a:cs typeface="Arial" pitchFamily="34" charset="0"/>
            </a:endParaRP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1900" dirty="0" smtClean="0">
                <a:solidFill>
                  <a:srgbClr val="0000FF"/>
                </a:solidFill>
                <a:latin typeface="Arial" pitchFamily="34" charset="0"/>
                <a:cs typeface="Arial" pitchFamily="34" charset="0"/>
              </a:rPr>
              <a:t>Kronik </a:t>
            </a:r>
            <a:r>
              <a:rPr lang="tr-TR" sz="1900" dirty="0" err="1">
                <a:solidFill>
                  <a:srgbClr val="0000FF"/>
                </a:solidFill>
                <a:latin typeface="Arial" pitchFamily="34" charset="0"/>
                <a:cs typeface="Arial" pitchFamily="34" charset="0"/>
              </a:rPr>
              <a:t>arsenisizm</a:t>
            </a:r>
            <a:r>
              <a:rPr lang="tr-TR" sz="1900" dirty="0">
                <a:solidFill>
                  <a:srgbClr val="0000FF"/>
                </a:solidFill>
                <a:latin typeface="Arial" pitchFamily="34" charset="0"/>
                <a:cs typeface="Arial" pitchFamily="34" charset="0"/>
              </a:rPr>
              <a:t> işaretleri </a:t>
            </a:r>
            <a:r>
              <a:rPr lang="tr-TR" sz="1900" b="1" dirty="0">
                <a:solidFill>
                  <a:srgbClr val="0000FF"/>
                </a:solidFill>
                <a:latin typeface="Arial" pitchFamily="34" charset="0"/>
                <a:cs typeface="Arial" pitchFamily="34" charset="0"/>
              </a:rPr>
              <a:t>cilt lezyonları, </a:t>
            </a:r>
            <a:r>
              <a:rPr lang="tr-TR" sz="1900" b="1" dirty="0" err="1">
                <a:solidFill>
                  <a:srgbClr val="0000FF"/>
                </a:solidFill>
                <a:latin typeface="Arial" pitchFamily="34" charset="0"/>
                <a:cs typeface="Arial" pitchFamily="34" charset="0"/>
              </a:rPr>
              <a:t>periferik</a:t>
            </a:r>
            <a:r>
              <a:rPr lang="tr-TR" sz="1900" b="1" dirty="0">
                <a:solidFill>
                  <a:srgbClr val="0000FF"/>
                </a:solidFill>
                <a:latin typeface="Arial" pitchFamily="34" charset="0"/>
                <a:cs typeface="Arial" pitchFamily="34" charset="0"/>
              </a:rPr>
              <a:t> </a:t>
            </a:r>
            <a:r>
              <a:rPr lang="tr-TR" sz="1900" b="1" dirty="0" err="1">
                <a:solidFill>
                  <a:srgbClr val="0000FF"/>
                </a:solidFill>
                <a:latin typeface="Arial" pitchFamily="34" charset="0"/>
                <a:cs typeface="Arial" pitchFamily="34" charset="0"/>
              </a:rPr>
              <a:t>nöropati</a:t>
            </a:r>
            <a:r>
              <a:rPr lang="tr-TR" sz="1900" b="1" dirty="0">
                <a:solidFill>
                  <a:srgbClr val="0000FF"/>
                </a:solidFill>
                <a:latin typeface="Arial" pitchFamily="34" charset="0"/>
                <a:cs typeface="Arial" pitchFamily="34" charset="0"/>
              </a:rPr>
              <a:t>, cilt kanseri, mesane ve akciğer kanseri ile </a:t>
            </a:r>
            <a:r>
              <a:rPr lang="tr-TR" sz="1900" b="1" dirty="0" err="1">
                <a:solidFill>
                  <a:srgbClr val="0000FF"/>
                </a:solidFill>
                <a:latin typeface="Arial" pitchFamily="34" charset="0"/>
                <a:cs typeface="Arial" pitchFamily="34" charset="0"/>
              </a:rPr>
              <a:t>periferik</a:t>
            </a:r>
            <a:r>
              <a:rPr lang="tr-TR" sz="1900" b="1" dirty="0">
                <a:solidFill>
                  <a:srgbClr val="0000FF"/>
                </a:solidFill>
                <a:latin typeface="Arial" pitchFamily="34" charset="0"/>
                <a:cs typeface="Arial" pitchFamily="34" charset="0"/>
              </a:rPr>
              <a:t> arter hastalığı </a:t>
            </a:r>
            <a:r>
              <a:rPr lang="tr-TR" sz="1900" dirty="0">
                <a:solidFill>
                  <a:srgbClr val="0000FF"/>
                </a:solidFill>
                <a:latin typeface="Arial" pitchFamily="34" charset="0"/>
                <a:cs typeface="Arial" pitchFamily="34" charset="0"/>
              </a:rPr>
              <a:t>olup, arsenikle kirlenmiş içme sularını tüketenlerde </a:t>
            </a:r>
            <a:r>
              <a:rPr lang="tr-TR" sz="1900" dirty="0" smtClean="0">
                <a:solidFill>
                  <a:srgbClr val="0000FF"/>
                </a:solidFill>
                <a:latin typeface="Arial" pitchFamily="34" charset="0"/>
                <a:cs typeface="Arial" pitchFamily="34" charset="0"/>
              </a:rPr>
              <a:t>görülmektedir.</a:t>
            </a:r>
          </a:p>
          <a:p>
            <a:pPr marL="342900" indent="-342900" algn="just" fontAlgn="auto">
              <a:lnSpc>
                <a:spcPct val="140000"/>
              </a:lnSpc>
              <a:spcBef>
                <a:spcPts val="0"/>
              </a:spcBef>
              <a:spcAft>
                <a:spcPts val="0"/>
              </a:spcAft>
              <a:buClr>
                <a:srgbClr val="0000FF"/>
              </a:buClr>
              <a:buFont typeface="Arial" panose="020B0604020202020204" pitchFamily="34" charset="0"/>
              <a:buChar char="•"/>
            </a:pPr>
            <a:endParaRPr lang="tr-TR" sz="1900" dirty="0" smtClean="0">
              <a:solidFill>
                <a:srgbClr val="0000FF"/>
              </a:solidFill>
              <a:latin typeface="Arial" pitchFamily="34" charset="0"/>
              <a:cs typeface="Arial" pitchFamily="34" charset="0"/>
            </a:endParaRP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1900" dirty="0">
                <a:solidFill>
                  <a:srgbClr val="0000FF"/>
                </a:solidFill>
                <a:latin typeface="Arial" pitchFamily="34" charset="0"/>
                <a:cs typeface="Arial" pitchFamily="34" charset="0"/>
              </a:rPr>
              <a:t>WHO tarafından arıtma performansı ve analitik </a:t>
            </a:r>
            <a:r>
              <a:rPr lang="tr-TR" sz="1900" dirty="0" err="1">
                <a:solidFill>
                  <a:srgbClr val="0000FF"/>
                </a:solidFill>
                <a:latin typeface="Arial" pitchFamily="34" charset="0"/>
                <a:cs typeface="Arial" pitchFamily="34" charset="0"/>
              </a:rPr>
              <a:t>ölçülebilirlik</a:t>
            </a:r>
            <a:r>
              <a:rPr lang="tr-TR" sz="1900" dirty="0">
                <a:solidFill>
                  <a:srgbClr val="0000FF"/>
                </a:solidFill>
                <a:latin typeface="Arial" pitchFamily="34" charset="0"/>
                <a:cs typeface="Arial" pitchFamily="34" charset="0"/>
              </a:rPr>
              <a:t> açısından geçici olarak </a:t>
            </a:r>
            <a:r>
              <a:rPr lang="tr-TR" sz="1900" b="1" dirty="0">
                <a:solidFill>
                  <a:srgbClr val="0000FF"/>
                </a:solidFill>
                <a:latin typeface="Arial" pitchFamily="34" charset="0"/>
                <a:cs typeface="Arial" pitchFamily="34" charset="0"/>
              </a:rPr>
              <a:t>0,01 mg/L </a:t>
            </a:r>
            <a:r>
              <a:rPr lang="tr-TR" sz="1900" dirty="0">
                <a:solidFill>
                  <a:srgbClr val="0000FF"/>
                </a:solidFill>
                <a:latin typeface="Arial" pitchFamily="34" charset="0"/>
                <a:cs typeface="Arial" pitchFamily="34" charset="0"/>
              </a:rPr>
              <a:t>değeri limit değer olarak belirlenmiştir.</a:t>
            </a:r>
            <a:endParaRPr lang="tr-TR" sz="1900" dirty="0" smtClean="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32207010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1246495"/>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DEĞERLENDİRİLMESİ</a:t>
            </a:r>
          </a:p>
          <a:p>
            <a:pPr algn="ctr" fontAlgn="auto">
              <a:spcBef>
                <a:spcPts val="0"/>
              </a:spcBef>
              <a:spcAft>
                <a:spcPts val="0"/>
              </a:spcAft>
            </a:pP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07504" y="908720"/>
            <a:ext cx="8928992" cy="6017032"/>
          </a:xfrm>
          <a:prstGeom prst="rect">
            <a:avLst/>
          </a:prstGeom>
          <a:noFill/>
          <a:ln w="9525">
            <a:noFill/>
            <a:miter lim="800000"/>
            <a:headEnd/>
            <a:tailEnd/>
          </a:ln>
        </p:spPr>
        <p:txBody>
          <a:bodyPr wrap="square">
            <a:spAutoFit/>
          </a:bodyPr>
          <a:lstStyle/>
          <a:p>
            <a:pPr algn="just" fontAlgn="auto">
              <a:lnSpc>
                <a:spcPct val="140000"/>
              </a:lnSpc>
              <a:spcBef>
                <a:spcPts val="0"/>
              </a:spcBef>
              <a:spcAft>
                <a:spcPts val="0"/>
              </a:spcAft>
              <a:buClr>
                <a:srgbClr val="FF0000"/>
              </a:buClr>
            </a:pPr>
            <a:r>
              <a:rPr lang="tr-TR" sz="2200" b="1" dirty="0" smtClean="0">
                <a:solidFill>
                  <a:srgbClr val="FF0000"/>
                </a:solidFill>
                <a:latin typeface="Arial" pitchFamily="34" charset="0"/>
                <a:cs typeface="Arial" pitchFamily="34" charset="0"/>
              </a:rPr>
              <a:t>BİRİNCİL ÖNCELİKLİLER</a:t>
            </a:r>
          </a:p>
          <a:p>
            <a:pPr algn="ctr" fontAlgn="auto">
              <a:lnSpc>
                <a:spcPct val="140000"/>
              </a:lnSpc>
              <a:spcBef>
                <a:spcPts val="0"/>
              </a:spcBef>
              <a:spcAft>
                <a:spcPts val="0"/>
              </a:spcAft>
              <a:buClr>
                <a:srgbClr val="FF0000"/>
              </a:buClr>
            </a:pPr>
            <a:r>
              <a:rPr lang="tr-TR" sz="2200" b="1" dirty="0" smtClean="0">
                <a:solidFill>
                  <a:srgbClr val="FF0000"/>
                </a:solidFill>
                <a:latin typeface="Arial" pitchFamily="34" charset="0"/>
                <a:cs typeface="Arial" pitchFamily="34" charset="0"/>
              </a:rPr>
              <a:t>Arsenik</a:t>
            </a:r>
          </a:p>
          <a:p>
            <a:pPr algn="just" fontAlgn="auto">
              <a:lnSpc>
                <a:spcPct val="140000"/>
              </a:lnSpc>
              <a:spcBef>
                <a:spcPts val="0"/>
              </a:spcBef>
              <a:spcAft>
                <a:spcPts val="0"/>
              </a:spcAft>
              <a:buClr>
                <a:srgbClr val="0000FF"/>
              </a:buClr>
            </a:pPr>
            <a:r>
              <a:rPr lang="tr-TR" sz="2200" u="sng" dirty="0">
                <a:solidFill>
                  <a:srgbClr val="0000FF"/>
                </a:solidFill>
                <a:latin typeface="Arial" pitchFamily="34" charset="0"/>
                <a:cs typeface="Arial" pitchFamily="34" charset="0"/>
              </a:rPr>
              <a:t>Analiz ve Arıtma </a:t>
            </a:r>
            <a:r>
              <a:rPr lang="tr-TR" sz="2200" u="sng" dirty="0" smtClean="0">
                <a:solidFill>
                  <a:srgbClr val="0000FF"/>
                </a:solidFill>
                <a:latin typeface="Arial" pitchFamily="34" charset="0"/>
                <a:cs typeface="Arial" pitchFamily="34" charset="0"/>
              </a:rPr>
              <a:t>Yöntemleri</a:t>
            </a:r>
            <a:endParaRPr lang="tr-TR" sz="1900" dirty="0" smtClean="0">
              <a:solidFill>
                <a:srgbClr val="0000FF"/>
              </a:solidFill>
              <a:latin typeface="Arial" pitchFamily="34" charset="0"/>
              <a:cs typeface="Arial" pitchFamily="34" charset="0"/>
            </a:endParaRP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1900" dirty="0">
                <a:solidFill>
                  <a:srgbClr val="0000FF"/>
                </a:solidFill>
                <a:latin typeface="Arial" pitchFamily="34" charset="0"/>
                <a:cs typeface="Arial" pitchFamily="34" charset="0"/>
              </a:rPr>
              <a:t>Arsenik, ICP-MS yöntemiyle 0,1 µg/L, atomik </a:t>
            </a:r>
            <a:r>
              <a:rPr lang="tr-TR" sz="1900" dirty="0" err="1">
                <a:solidFill>
                  <a:srgbClr val="0000FF"/>
                </a:solidFill>
                <a:latin typeface="Arial" pitchFamily="34" charset="0"/>
                <a:cs typeface="Arial" pitchFamily="34" charset="0"/>
              </a:rPr>
              <a:t>adsorpsiyon</a:t>
            </a:r>
            <a:r>
              <a:rPr lang="tr-TR" sz="1900" dirty="0">
                <a:solidFill>
                  <a:srgbClr val="0000FF"/>
                </a:solidFill>
                <a:latin typeface="Arial" pitchFamily="34" charset="0"/>
                <a:cs typeface="Arial" pitchFamily="34" charset="0"/>
              </a:rPr>
              <a:t> spektrometresi ile 2 µg/L hassasiyette ölçülebilir</a:t>
            </a:r>
            <a:r>
              <a:rPr lang="tr-TR" sz="1900" dirty="0" smtClean="0">
                <a:solidFill>
                  <a:srgbClr val="0000FF"/>
                </a:solidFill>
                <a:latin typeface="Arial" pitchFamily="34" charset="0"/>
                <a:cs typeface="Arial" pitchFamily="34" charset="0"/>
              </a:rPr>
              <a:t>.</a:t>
            </a: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1900" b="1" dirty="0" err="1" smtClean="0">
                <a:solidFill>
                  <a:srgbClr val="0000FF"/>
                </a:solidFill>
                <a:latin typeface="Arial" pitchFamily="34" charset="0"/>
                <a:cs typeface="Arial" pitchFamily="34" charset="0"/>
              </a:rPr>
              <a:t>Arsenit</a:t>
            </a:r>
            <a:r>
              <a:rPr lang="tr-TR" sz="1900" b="1" dirty="0" smtClean="0">
                <a:solidFill>
                  <a:srgbClr val="0000FF"/>
                </a:solidFill>
                <a:latin typeface="Arial" pitchFamily="34" charset="0"/>
                <a:cs typeface="Arial" pitchFamily="34" charset="0"/>
              </a:rPr>
              <a:t> </a:t>
            </a:r>
            <a:r>
              <a:rPr lang="tr-TR" sz="1900" b="1" dirty="0">
                <a:solidFill>
                  <a:srgbClr val="0000FF"/>
                </a:solidFill>
                <a:latin typeface="Arial" pitchFamily="34" charset="0"/>
                <a:cs typeface="Arial" pitchFamily="34" charset="0"/>
              </a:rPr>
              <a:t>(+3), </a:t>
            </a:r>
            <a:r>
              <a:rPr lang="tr-TR" sz="1900" dirty="0">
                <a:solidFill>
                  <a:srgbClr val="0000FF"/>
                </a:solidFill>
                <a:latin typeface="Arial" pitchFamily="34" charset="0"/>
                <a:cs typeface="Arial" pitchFamily="34" charset="0"/>
              </a:rPr>
              <a:t>pH 6-9 arasında nötr yüzey yüküne sahiptir ve bu </a:t>
            </a:r>
            <a:r>
              <a:rPr lang="tr-TR" sz="1900" dirty="0" err="1">
                <a:solidFill>
                  <a:srgbClr val="0000FF"/>
                </a:solidFill>
                <a:latin typeface="Arial" pitchFamily="34" charset="0"/>
                <a:cs typeface="Arial" pitchFamily="34" charset="0"/>
              </a:rPr>
              <a:t>hidrofilik</a:t>
            </a:r>
            <a:r>
              <a:rPr lang="tr-TR" sz="1900" dirty="0">
                <a:solidFill>
                  <a:srgbClr val="0000FF"/>
                </a:solidFill>
                <a:latin typeface="Arial" pitchFamily="34" charset="0"/>
                <a:cs typeface="Arial" pitchFamily="34" charset="0"/>
              </a:rPr>
              <a:t> form kolay giderilemez. </a:t>
            </a:r>
            <a:r>
              <a:rPr lang="tr-TR" sz="1900" b="1" dirty="0" err="1">
                <a:solidFill>
                  <a:srgbClr val="0000FF"/>
                </a:solidFill>
                <a:latin typeface="Arial" pitchFamily="34" charset="0"/>
                <a:cs typeface="Arial" pitchFamily="34" charset="0"/>
              </a:rPr>
              <a:t>Arsenat</a:t>
            </a:r>
            <a:r>
              <a:rPr lang="tr-TR" sz="1900" b="1" dirty="0">
                <a:solidFill>
                  <a:srgbClr val="0000FF"/>
                </a:solidFill>
                <a:latin typeface="Arial" pitchFamily="34" charset="0"/>
                <a:cs typeface="Arial" pitchFamily="34" charset="0"/>
              </a:rPr>
              <a:t> (+5) </a:t>
            </a:r>
            <a:r>
              <a:rPr lang="tr-TR" sz="1900" dirty="0">
                <a:solidFill>
                  <a:srgbClr val="0000FF"/>
                </a:solidFill>
                <a:latin typeface="Arial" pitchFamily="34" charset="0"/>
                <a:cs typeface="Arial" pitchFamily="34" charset="0"/>
              </a:rPr>
              <a:t>ise doğal pH değerlerinde negatif yüzey yüküne sahiptir ve etkin şekilde giderilebilir. Bu sebeple </a:t>
            </a:r>
            <a:r>
              <a:rPr lang="tr-TR" sz="1900" b="1" dirty="0">
                <a:solidFill>
                  <a:srgbClr val="0000FF"/>
                </a:solidFill>
                <a:latin typeface="Arial" pitchFamily="34" charset="0"/>
                <a:cs typeface="Arial" pitchFamily="34" charset="0"/>
              </a:rPr>
              <a:t>arsenik gideriminde ilk adım </a:t>
            </a:r>
            <a:r>
              <a:rPr lang="tr-TR" sz="1900" b="1" dirty="0" err="1">
                <a:solidFill>
                  <a:srgbClr val="0000FF"/>
                </a:solidFill>
                <a:latin typeface="Arial" pitchFamily="34" charset="0"/>
                <a:cs typeface="Arial" pitchFamily="34" charset="0"/>
              </a:rPr>
              <a:t>oksidasyon</a:t>
            </a:r>
            <a:r>
              <a:rPr lang="tr-TR" sz="1900" b="1" dirty="0">
                <a:solidFill>
                  <a:srgbClr val="0000FF"/>
                </a:solidFill>
                <a:latin typeface="Arial" pitchFamily="34" charset="0"/>
                <a:cs typeface="Arial" pitchFamily="34" charset="0"/>
              </a:rPr>
              <a:t> ile </a:t>
            </a:r>
            <a:r>
              <a:rPr lang="tr-TR" sz="1900" b="1" dirty="0" err="1">
                <a:solidFill>
                  <a:srgbClr val="0000FF"/>
                </a:solidFill>
                <a:latin typeface="Arial" pitchFamily="34" charset="0"/>
                <a:cs typeface="Arial" pitchFamily="34" charset="0"/>
              </a:rPr>
              <a:t>arsenit</a:t>
            </a:r>
            <a:r>
              <a:rPr lang="tr-TR" sz="1900" b="1" dirty="0">
                <a:solidFill>
                  <a:srgbClr val="0000FF"/>
                </a:solidFill>
                <a:latin typeface="Arial" pitchFamily="34" charset="0"/>
                <a:cs typeface="Arial" pitchFamily="34" charset="0"/>
              </a:rPr>
              <a:t> formunu </a:t>
            </a:r>
            <a:r>
              <a:rPr lang="tr-TR" sz="1900" b="1" dirty="0" err="1">
                <a:solidFill>
                  <a:srgbClr val="0000FF"/>
                </a:solidFill>
                <a:latin typeface="Arial" pitchFamily="34" charset="0"/>
                <a:cs typeface="Arial" pitchFamily="34" charset="0"/>
              </a:rPr>
              <a:t>arsenata</a:t>
            </a:r>
            <a:r>
              <a:rPr lang="tr-TR" sz="1900" b="1" dirty="0">
                <a:solidFill>
                  <a:srgbClr val="0000FF"/>
                </a:solidFill>
                <a:latin typeface="Arial" pitchFamily="34" charset="0"/>
                <a:cs typeface="Arial" pitchFamily="34" charset="0"/>
              </a:rPr>
              <a:t> çevirmektir.</a:t>
            </a:r>
            <a:r>
              <a:rPr lang="tr-TR" sz="1900" dirty="0">
                <a:solidFill>
                  <a:srgbClr val="0000FF"/>
                </a:solidFill>
                <a:latin typeface="Arial" pitchFamily="34" charset="0"/>
                <a:cs typeface="Arial" pitchFamily="34" charset="0"/>
              </a:rPr>
              <a:t> </a:t>
            </a: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1900" dirty="0" err="1" smtClean="0">
                <a:solidFill>
                  <a:srgbClr val="0000FF"/>
                </a:solidFill>
                <a:latin typeface="Arial" pitchFamily="34" charset="0"/>
                <a:cs typeface="Arial" pitchFamily="34" charset="0"/>
              </a:rPr>
              <a:t>Oksidasyon</a:t>
            </a:r>
            <a:r>
              <a:rPr lang="tr-TR" sz="1900" dirty="0" smtClean="0">
                <a:solidFill>
                  <a:srgbClr val="0000FF"/>
                </a:solidFill>
                <a:latin typeface="Arial" pitchFamily="34" charset="0"/>
                <a:cs typeface="Arial" pitchFamily="34" charset="0"/>
              </a:rPr>
              <a:t> </a:t>
            </a:r>
            <a:r>
              <a:rPr lang="tr-TR" sz="1900" dirty="0">
                <a:solidFill>
                  <a:srgbClr val="0000FF"/>
                </a:solidFill>
                <a:latin typeface="Arial" pitchFamily="34" charset="0"/>
                <a:cs typeface="Arial" pitchFamily="34" charset="0"/>
              </a:rPr>
              <a:t>işlemi için </a:t>
            </a:r>
            <a:r>
              <a:rPr lang="tr-TR" sz="1900" b="1" dirty="0">
                <a:solidFill>
                  <a:srgbClr val="0000FF"/>
                </a:solidFill>
                <a:latin typeface="Arial" pitchFamily="34" charset="0"/>
                <a:cs typeface="Arial" pitchFamily="34" charset="0"/>
              </a:rPr>
              <a:t>klor, permanganat, ozon ve klor dioksit</a:t>
            </a:r>
            <a:r>
              <a:rPr lang="tr-TR" sz="1900" dirty="0">
                <a:solidFill>
                  <a:srgbClr val="0000FF"/>
                </a:solidFill>
                <a:latin typeface="Arial" pitchFamily="34" charset="0"/>
                <a:cs typeface="Arial" pitchFamily="34" charset="0"/>
              </a:rPr>
              <a:t> etkili </a:t>
            </a:r>
            <a:r>
              <a:rPr lang="tr-TR" sz="1900" dirty="0" err="1">
                <a:solidFill>
                  <a:srgbClr val="0000FF"/>
                </a:solidFill>
                <a:latin typeface="Arial" pitchFamily="34" charset="0"/>
                <a:cs typeface="Arial" pitchFamily="34" charset="0"/>
              </a:rPr>
              <a:t>oksidantlardır</a:t>
            </a:r>
            <a:r>
              <a:rPr lang="tr-TR" sz="1900" dirty="0">
                <a:solidFill>
                  <a:srgbClr val="0000FF"/>
                </a:solidFill>
                <a:latin typeface="Arial" pitchFamily="34" charset="0"/>
                <a:cs typeface="Arial" pitchFamily="34" charset="0"/>
              </a:rPr>
              <a:t>. Ancak havalandırma ve </a:t>
            </a:r>
            <a:r>
              <a:rPr lang="tr-TR" sz="1900" dirty="0" err="1">
                <a:solidFill>
                  <a:srgbClr val="0000FF"/>
                </a:solidFill>
                <a:latin typeface="Arial" pitchFamily="34" charset="0"/>
                <a:cs typeface="Arial" pitchFamily="34" charset="0"/>
              </a:rPr>
              <a:t>kloraminler</a:t>
            </a:r>
            <a:r>
              <a:rPr lang="tr-TR" sz="1900" dirty="0">
                <a:solidFill>
                  <a:srgbClr val="0000FF"/>
                </a:solidFill>
                <a:latin typeface="Arial" pitchFamily="34" charset="0"/>
                <a:cs typeface="Arial" pitchFamily="34" charset="0"/>
              </a:rPr>
              <a:t> </a:t>
            </a:r>
            <a:r>
              <a:rPr lang="tr-TR" sz="1900" dirty="0" err="1">
                <a:solidFill>
                  <a:srgbClr val="0000FF"/>
                </a:solidFill>
                <a:latin typeface="Arial" pitchFamily="34" charset="0"/>
                <a:cs typeface="Arial" pitchFamily="34" charset="0"/>
              </a:rPr>
              <a:t>arsenitin</a:t>
            </a:r>
            <a:r>
              <a:rPr lang="tr-TR" sz="1900" dirty="0">
                <a:solidFill>
                  <a:srgbClr val="0000FF"/>
                </a:solidFill>
                <a:latin typeface="Arial" pitchFamily="34" charset="0"/>
                <a:cs typeface="Arial" pitchFamily="34" charset="0"/>
              </a:rPr>
              <a:t> </a:t>
            </a:r>
            <a:r>
              <a:rPr lang="tr-TR" sz="1900" dirty="0" err="1">
                <a:solidFill>
                  <a:srgbClr val="0000FF"/>
                </a:solidFill>
                <a:latin typeface="Arial" pitchFamily="34" charset="0"/>
                <a:cs typeface="Arial" pitchFamily="34" charset="0"/>
              </a:rPr>
              <a:t>oksidasyonu</a:t>
            </a:r>
            <a:r>
              <a:rPr lang="tr-TR" sz="1900" dirty="0">
                <a:solidFill>
                  <a:srgbClr val="0000FF"/>
                </a:solidFill>
                <a:latin typeface="Arial" pitchFamily="34" charset="0"/>
                <a:cs typeface="Arial" pitchFamily="34" charset="0"/>
              </a:rPr>
              <a:t> için etkin yöntemler </a:t>
            </a:r>
            <a:r>
              <a:rPr lang="tr-TR" sz="1900" dirty="0" smtClean="0">
                <a:solidFill>
                  <a:srgbClr val="0000FF"/>
                </a:solidFill>
                <a:latin typeface="Arial" pitchFamily="34" charset="0"/>
                <a:cs typeface="Arial" pitchFamily="34" charset="0"/>
              </a:rPr>
              <a:t>değildir.</a:t>
            </a: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1900" dirty="0" err="1">
                <a:solidFill>
                  <a:srgbClr val="0000FF"/>
                </a:solidFill>
                <a:latin typeface="Arial" pitchFamily="34" charset="0"/>
                <a:cs typeface="Arial" pitchFamily="34" charset="0"/>
              </a:rPr>
              <a:t>Oksidasyon</a:t>
            </a:r>
            <a:r>
              <a:rPr lang="tr-TR" sz="1900" dirty="0">
                <a:solidFill>
                  <a:srgbClr val="0000FF"/>
                </a:solidFill>
                <a:latin typeface="Arial" pitchFamily="34" charset="0"/>
                <a:cs typeface="Arial" pitchFamily="34" charset="0"/>
              </a:rPr>
              <a:t> işleminden sonra </a:t>
            </a:r>
            <a:r>
              <a:rPr lang="tr-TR" sz="1900" dirty="0" err="1">
                <a:solidFill>
                  <a:srgbClr val="0000FF"/>
                </a:solidFill>
                <a:latin typeface="Arial" pitchFamily="34" charset="0"/>
                <a:cs typeface="Arial" pitchFamily="34" charset="0"/>
              </a:rPr>
              <a:t>koagülasyon</a:t>
            </a:r>
            <a:r>
              <a:rPr lang="tr-TR" sz="1900" dirty="0">
                <a:solidFill>
                  <a:srgbClr val="0000FF"/>
                </a:solidFill>
                <a:latin typeface="Arial" pitchFamily="34" charset="0"/>
                <a:cs typeface="Arial" pitchFamily="34" charset="0"/>
              </a:rPr>
              <a:t>/</a:t>
            </a:r>
            <a:r>
              <a:rPr lang="tr-TR" sz="1900" dirty="0" err="1">
                <a:solidFill>
                  <a:srgbClr val="0000FF"/>
                </a:solidFill>
                <a:latin typeface="Arial" pitchFamily="34" charset="0"/>
                <a:cs typeface="Arial" pitchFamily="34" charset="0"/>
              </a:rPr>
              <a:t>filtrasyon</a:t>
            </a:r>
            <a:r>
              <a:rPr lang="tr-TR" sz="1900" dirty="0">
                <a:solidFill>
                  <a:srgbClr val="0000FF"/>
                </a:solidFill>
                <a:latin typeface="Arial" pitchFamily="34" charset="0"/>
                <a:cs typeface="Arial" pitchFamily="34" charset="0"/>
              </a:rPr>
              <a:t>, aktif </a:t>
            </a:r>
            <a:r>
              <a:rPr lang="tr-TR" sz="1900" dirty="0" err="1">
                <a:solidFill>
                  <a:srgbClr val="0000FF"/>
                </a:solidFill>
                <a:latin typeface="Arial" pitchFamily="34" charset="0"/>
                <a:cs typeface="Arial" pitchFamily="34" charset="0"/>
              </a:rPr>
              <a:t>alum</a:t>
            </a:r>
            <a:r>
              <a:rPr lang="tr-TR" sz="1900" dirty="0">
                <a:solidFill>
                  <a:srgbClr val="0000FF"/>
                </a:solidFill>
                <a:latin typeface="Arial" pitchFamily="34" charset="0"/>
                <a:cs typeface="Arial" pitchFamily="34" charset="0"/>
              </a:rPr>
              <a:t>, iyon değişimi, ters osmoz ve kireçle yumuşatma ile giderim yapılabilir. </a:t>
            </a:r>
            <a:endParaRPr lang="tr-TR" sz="1900" dirty="0" smtClean="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7088682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1246495"/>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DEĞERLENDİRİLMESİ</a:t>
            </a:r>
          </a:p>
          <a:p>
            <a:pPr algn="ctr" fontAlgn="auto">
              <a:spcBef>
                <a:spcPts val="0"/>
              </a:spcBef>
              <a:spcAft>
                <a:spcPts val="0"/>
              </a:spcAft>
            </a:pP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07504" y="908720"/>
            <a:ext cx="8928992" cy="6727996"/>
          </a:xfrm>
          <a:prstGeom prst="rect">
            <a:avLst/>
          </a:prstGeom>
          <a:noFill/>
          <a:ln w="9525">
            <a:noFill/>
            <a:miter lim="800000"/>
            <a:headEnd/>
            <a:tailEnd/>
          </a:ln>
        </p:spPr>
        <p:txBody>
          <a:bodyPr wrap="square">
            <a:spAutoFit/>
          </a:bodyPr>
          <a:lstStyle/>
          <a:p>
            <a:pPr algn="just" fontAlgn="auto">
              <a:lnSpc>
                <a:spcPct val="140000"/>
              </a:lnSpc>
              <a:spcBef>
                <a:spcPts val="0"/>
              </a:spcBef>
              <a:spcAft>
                <a:spcPts val="0"/>
              </a:spcAft>
              <a:buClr>
                <a:srgbClr val="FF0000"/>
              </a:buClr>
            </a:pPr>
            <a:r>
              <a:rPr lang="tr-TR" sz="2200" b="1" dirty="0" smtClean="0">
                <a:solidFill>
                  <a:srgbClr val="FF0000"/>
                </a:solidFill>
                <a:latin typeface="Arial" pitchFamily="34" charset="0"/>
                <a:cs typeface="Arial" pitchFamily="34" charset="0"/>
              </a:rPr>
              <a:t>BİRİNCİL ÖNCELİKLİLER</a:t>
            </a:r>
          </a:p>
          <a:p>
            <a:pPr algn="ctr" fontAlgn="auto">
              <a:lnSpc>
                <a:spcPct val="140000"/>
              </a:lnSpc>
              <a:spcBef>
                <a:spcPts val="0"/>
              </a:spcBef>
              <a:spcAft>
                <a:spcPts val="0"/>
              </a:spcAft>
              <a:buClr>
                <a:srgbClr val="FF0000"/>
              </a:buClr>
            </a:pPr>
            <a:r>
              <a:rPr lang="tr-TR" sz="2200" b="1" dirty="0" smtClean="0">
                <a:solidFill>
                  <a:srgbClr val="FF0000"/>
                </a:solidFill>
                <a:latin typeface="Arial" pitchFamily="34" charset="0"/>
                <a:cs typeface="Arial" pitchFamily="34" charset="0"/>
              </a:rPr>
              <a:t>Arsenik</a:t>
            </a:r>
          </a:p>
          <a:p>
            <a:pPr algn="just" fontAlgn="auto">
              <a:lnSpc>
                <a:spcPct val="140000"/>
              </a:lnSpc>
              <a:spcBef>
                <a:spcPts val="0"/>
              </a:spcBef>
              <a:spcAft>
                <a:spcPts val="0"/>
              </a:spcAft>
              <a:buClr>
                <a:srgbClr val="0000FF"/>
              </a:buClr>
            </a:pPr>
            <a:r>
              <a:rPr lang="tr-TR" sz="2200" u="sng" dirty="0">
                <a:solidFill>
                  <a:srgbClr val="0000FF"/>
                </a:solidFill>
                <a:latin typeface="Arial" pitchFamily="34" charset="0"/>
                <a:cs typeface="Arial" pitchFamily="34" charset="0"/>
              </a:rPr>
              <a:t>Analiz ve Arıtma </a:t>
            </a:r>
            <a:r>
              <a:rPr lang="tr-TR" sz="2200" u="sng" dirty="0" smtClean="0">
                <a:solidFill>
                  <a:srgbClr val="0000FF"/>
                </a:solidFill>
                <a:latin typeface="Arial" pitchFamily="34" charset="0"/>
                <a:cs typeface="Arial" pitchFamily="34" charset="0"/>
              </a:rPr>
              <a:t>Yöntemleri</a:t>
            </a:r>
          </a:p>
          <a:p>
            <a:pPr algn="just" fontAlgn="auto">
              <a:lnSpc>
                <a:spcPct val="140000"/>
              </a:lnSpc>
              <a:spcBef>
                <a:spcPts val="0"/>
              </a:spcBef>
              <a:spcAft>
                <a:spcPts val="0"/>
              </a:spcAft>
              <a:buClr>
                <a:srgbClr val="0000FF"/>
              </a:buClr>
            </a:pPr>
            <a:endParaRPr lang="tr-TR" sz="2200" u="sng" dirty="0">
              <a:solidFill>
                <a:srgbClr val="0000FF"/>
              </a:solidFill>
              <a:latin typeface="Arial" pitchFamily="34" charset="0"/>
              <a:cs typeface="Arial" pitchFamily="34" charset="0"/>
            </a:endParaRPr>
          </a:p>
          <a:p>
            <a:pPr algn="just" fontAlgn="auto">
              <a:lnSpc>
                <a:spcPct val="140000"/>
              </a:lnSpc>
              <a:spcBef>
                <a:spcPts val="0"/>
              </a:spcBef>
              <a:spcAft>
                <a:spcPts val="0"/>
              </a:spcAft>
              <a:buClr>
                <a:srgbClr val="0000FF"/>
              </a:buClr>
            </a:pPr>
            <a:r>
              <a:rPr lang="tr-TR" sz="2200" b="1" i="1" dirty="0">
                <a:solidFill>
                  <a:srgbClr val="0000FF"/>
                </a:solidFill>
                <a:latin typeface="Arial" pitchFamily="34" charset="0"/>
                <a:cs typeface="Arial" pitchFamily="34" charset="0"/>
              </a:rPr>
              <a:t>Çöktürme: </a:t>
            </a:r>
            <a:r>
              <a:rPr lang="tr-TR" sz="2200" dirty="0" smtClean="0">
                <a:solidFill>
                  <a:srgbClr val="0000FF"/>
                </a:solidFill>
                <a:latin typeface="Arial" pitchFamily="34" charset="0"/>
                <a:cs typeface="Arial" pitchFamily="34" charset="0"/>
              </a:rPr>
              <a:t>Demir </a:t>
            </a:r>
            <a:r>
              <a:rPr lang="tr-TR" sz="2200" dirty="0">
                <a:solidFill>
                  <a:srgbClr val="0000FF"/>
                </a:solidFill>
                <a:latin typeface="Arial" pitchFamily="34" charset="0"/>
                <a:cs typeface="Arial" pitchFamily="34" charset="0"/>
              </a:rPr>
              <a:t>klorür ile % 81-100, </a:t>
            </a:r>
            <a:r>
              <a:rPr lang="tr-TR" sz="2200" dirty="0" err="1">
                <a:solidFill>
                  <a:srgbClr val="0000FF"/>
                </a:solidFill>
                <a:latin typeface="Arial" pitchFamily="34" charset="0"/>
                <a:cs typeface="Arial" pitchFamily="34" charset="0"/>
              </a:rPr>
              <a:t>alum</a:t>
            </a:r>
            <a:r>
              <a:rPr lang="tr-TR" sz="2200" dirty="0">
                <a:solidFill>
                  <a:srgbClr val="0000FF"/>
                </a:solidFill>
                <a:latin typeface="Arial" pitchFamily="34" charset="0"/>
                <a:cs typeface="Arial" pitchFamily="34" charset="0"/>
              </a:rPr>
              <a:t> ile % 85-92 </a:t>
            </a:r>
            <a:r>
              <a:rPr lang="tr-TR" sz="2200" dirty="0" smtClean="0">
                <a:solidFill>
                  <a:srgbClr val="0000FF"/>
                </a:solidFill>
                <a:latin typeface="Arial" pitchFamily="34" charset="0"/>
                <a:cs typeface="Arial" pitchFamily="34" charset="0"/>
              </a:rPr>
              <a:t>arasında giderim sağlanabilir. </a:t>
            </a:r>
          </a:p>
          <a:p>
            <a:pPr algn="just" fontAlgn="auto">
              <a:lnSpc>
                <a:spcPct val="140000"/>
              </a:lnSpc>
              <a:spcBef>
                <a:spcPts val="0"/>
              </a:spcBef>
              <a:spcAft>
                <a:spcPts val="0"/>
              </a:spcAft>
              <a:buClr>
                <a:srgbClr val="0000FF"/>
              </a:buClr>
            </a:pPr>
            <a:r>
              <a:rPr lang="tr-TR" sz="2200" b="1" i="1" dirty="0" smtClean="0">
                <a:solidFill>
                  <a:srgbClr val="0000FF"/>
                </a:solidFill>
                <a:latin typeface="Arial" pitchFamily="34" charset="0"/>
                <a:cs typeface="Arial" pitchFamily="34" charset="0"/>
              </a:rPr>
              <a:t>Direk </a:t>
            </a:r>
            <a:r>
              <a:rPr lang="tr-TR" sz="2200" b="1" i="1" dirty="0" err="1" smtClean="0">
                <a:solidFill>
                  <a:srgbClr val="0000FF"/>
                </a:solidFill>
                <a:latin typeface="Arial" pitchFamily="34" charset="0"/>
                <a:cs typeface="Arial" pitchFamily="34" charset="0"/>
              </a:rPr>
              <a:t>filtrasyon</a:t>
            </a:r>
            <a:r>
              <a:rPr lang="tr-TR" sz="2200" b="1" i="1" dirty="0" smtClean="0">
                <a:solidFill>
                  <a:srgbClr val="0000FF"/>
                </a:solidFill>
                <a:latin typeface="Arial" pitchFamily="34" charset="0"/>
                <a:cs typeface="Arial" pitchFamily="34" charset="0"/>
              </a:rPr>
              <a:t>: </a:t>
            </a:r>
            <a:r>
              <a:rPr lang="tr-TR" sz="2200" dirty="0" err="1" smtClean="0">
                <a:solidFill>
                  <a:srgbClr val="0000FF"/>
                </a:solidFill>
                <a:latin typeface="Arial" pitchFamily="34" charset="0"/>
                <a:cs typeface="Arial" pitchFamily="34" charset="0"/>
              </a:rPr>
              <a:t>oksidasyon</a:t>
            </a:r>
            <a:r>
              <a:rPr lang="tr-TR" sz="2200" dirty="0" smtClean="0">
                <a:solidFill>
                  <a:srgbClr val="0000FF"/>
                </a:solidFill>
                <a:latin typeface="Arial" pitchFamily="34" charset="0"/>
                <a:cs typeface="Arial" pitchFamily="34" charset="0"/>
              </a:rPr>
              <a:t>/</a:t>
            </a:r>
            <a:r>
              <a:rPr lang="tr-TR" sz="2200" dirty="0" err="1" smtClean="0">
                <a:solidFill>
                  <a:srgbClr val="0000FF"/>
                </a:solidFill>
                <a:latin typeface="Arial" pitchFamily="34" charset="0"/>
                <a:cs typeface="Arial" pitchFamily="34" charset="0"/>
              </a:rPr>
              <a:t>filtrasyon</a:t>
            </a:r>
            <a:r>
              <a:rPr lang="tr-TR" sz="2200" dirty="0" smtClean="0">
                <a:solidFill>
                  <a:srgbClr val="0000FF"/>
                </a:solidFill>
                <a:latin typeface="Arial" pitchFamily="34" charset="0"/>
                <a:cs typeface="Arial" pitchFamily="34" charset="0"/>
              </a:rPr>
              <a:t> ve </a:t>
            </a:r>
            <a:r>
              <a:rPr lang="tr-TR" sz="2200" dirty="0" err="1" smtClean="0">
                <a:solidFill>
                  <a:srgbClr val="0000FF"/>
                </a:solidFill>
                <a:latin typeface="Arial" pitchFamily="34" charset="0"/>
                <a:cs typeface="Arial" pitchFamily="34" charset="0"/>
              </a:rPr>
              <a:t>koagülasyon</a:t>
            </a:r>
            <a:r>
              <a:rPr lang="tr-TR" sz="2200" dirty="0" smtClean="0">
                <a:solidFill>
                  <a:srgbClr val="0000FF"/>
                </a:solidFill>
                <a:latin typeface="Arial" pitchFamily="34" charset="0"/>
                <a:cs typeface="Arial" pitchFamily="34" charset="0"/>
              </a:rPr>
              <a:t>/</a:t>
            </a:r>
            <a:r>
              <a:rPr lang="tr-TR" sz="2200" dirty="0" err="1" smtClean="0">
                <a:solidFill>
                  <a:srgbClr val="0000FF"/>
                </a:solidFill>
                <a:latin typeface="Arial" pitchFamily="34" charset="0"/>
                <a:cs typeface="Arial" pitchFamily="34" charset="0"/>
              </a:rPr>
              <a:t>filtrasyon</a:t>
            </a:r>
            <a:r>
              <a:rPr lang="tr-TR" sz="2200" dirty="0" smtClean="0">
                <a:solidFill>
                  <a:srgbClr val="0000FF"/>
                </a:solidFill>
                <a:latin typeface="Arial" pitchFamily="34" charset="0"/>
                <a:cs typeface="Arial" pitchFamily="34" charset="0"/>
              </a:rPr>
              <a:t> yöntemleri arsenik gideriminde oldukça etkilidir (% 75-90).</a:t>
            </a:r>
          </a:p>
          <a:p>
            <a:pPr algn="just">
              <a:lnSpc>
                <a:spcPct val="140000"/>
              </a:lnSpc>
              <a:buClr>
                <a:srgbClr val="0000FF"/>
              </a:buClr>
            </a:pPr>
            <a:r>
              <a:rPr lang="tr-TR" sz="2200" b="1" i="1" dirty="0">
                <a:solidFill>
                  <a:srgbClr val="0000FF"/>
                </a:solidFill>
                <a:latin typeface="Arial" pitchFamily="34" charset="0"/>
                <a:cs typeface="Arial" pitchFamily="34" charset="0"/>
              </a:rPr>
              <a:t>Membran prosesi: </a:t>
            </a:r>
            <a:r>
              <a:rPr lang="tr-TR" sz="2200" dirty="0" err="1" smtClean="0">
                <a:solidFill>
                  <a:srgbClr val="0000FF"/>
                </a:solidFill>
                <a:latin typeface="Arial" pitchFamily="34" charset="0"/>
                <a:cs typeface="Arial" pitchFamily="34" charset="0"/>
              </a:rPr>
              <a:t>Nanofiltrasyonla</a:t>
            </a:r>
            <a:r>
              <a:rPr lang="tr-TR" sz="2200" dirty="0" smtClean="0">
                <a:solidFill>
                  <a:srgbClr val="0000FF"/>
                </a:solidFill>
                <a:latin typeface="Arial" pitchFamily="34" charset="0"/>
                <a:cs typeface="Arial" pitchFamily="34" charset="0"/>
              </a:rPr>
              <a:t> </a:t>
            </a:r>
            <a:r>
              <a:rPr lang="tr-TR" sz="2200" dirty="0" err="1">
                <a:solidFill>
                  <a:srgbClr val="0000FF"/>
                </a:solidFill>
                <a:latin typeface="Arial" pitchFamily="34" charset="0"/>
                <a:cs typeface="Arial" pitchFamily="34" charset="0"/>
              </a:rPr>
              <a:t>arsenat</a:t>
            </a:r>
            <a:r>
              <a:rPr lang="tr-TR" sz="2200" dirty="0">
                <a:solidFill>
                  <a:srgbClr val="0000FF"/>
                </a:solidFill>
                <a:latin typeface="Arial" pitchFamily="34" charset="0"/>
                <a:cs typeface="Arial" pitchFamily="34" charset="0"/>
              </a:rPr>
              <a:t> giderimi % 90 ve üzeri, </a:t>
            </a:r>
            <a:r>
              <a:rPr lang="tr-TR" sz="2200" dirty="0" err="1">
                <a:solidFill>
                  <a:srgbClr val="0000FF"/>
                </a:solidFill>
                <a:latin typeface="Arial" pitchFamily="34" charset="0"/>
                <a:cs typeface="Arial" pitchFamily="34" charset="0"/>
              </a:rPr>
              <a:t>arsenit</a:t>
            </a:r>
            <a:r>
              <a:rPr lang="tr-TR" sz="2200" dirty="0">
                <a:solidFill>
                  <a:srgbClr val="0000FF"/>
                </a:solidFill>
                <a:latin typeface="Arial" pitchFamily="34" charset="0"/>
                <a:cs typeface="Arial" pitchFamily="34" charset="0"/>
              </a:rPr>
              <a:t> giderimi ise % 10 oranlarında kalmıştır. Ters </a:t>
            </a:r>
            <a:r>
              <a:rPr lang="tr-TR" sz="2200" dirty="0" err="1">
                <a:solidFill>
                  <a:srgbClr val="0000FF"/>
                </a:solidFill>
                <a:latin typeface="Arial" pitchFamily="34" charset="0"/>
                <a:cs typeface="Arial" pitchFamily="34" charset="0"/>
              </a:rPr>
              <a:t>osmozla</a:t>
            </a:r>
            <a:r>
              <a:rPr lang="tr-TR" sz="2200" dirty="0">
                <a:solidFill>
                  <a:srgbClr val="0000FF"/>
                </a:solidFill>
                <a:latin typeface="Arial" pitchFamily="34" charset="0"/>
                <a:cs typeface="Arial" pitchFamily="34" charset="0"/>
              </a:rPr>
              <a:t> ise bu oranlar </a:t>
            </a:r>
            <a:r>
              <a:rPr lang="tr-TR" sz="2200" dirty="0" err="1">
                <a:solidFill>
                  <a:srgbClr val="0000FF"/>
                </a:solidFill>
                <a:latin typeface="Arial" pitchFamily="34" charset="0"/>
                <a:cs typeface="Arial" pitchFamily="34" charset="0"/>
              </a:rPr>
              <a:t>arsenat</a:t>
            </a:r>
            <a:r>
              <a:rPr lang="tr-TR" sz="2200" dirty="0">
                <a:solidFill>
                  <a:srgbClr val="0000FF"/>
                </a:solidFill>
                <a:latin typeface="Arial" pitchFamily="34" charset="0"/>
                <a:cs typeface="Arial" pitchFamily="34" charset="0"/>
              </a:rPr>
              <a:t> için % 95 ve üzeri, </a:t>
            </a:r>
            <a:r>
              <a:rPr lang="tr-TR" sz="2200" dirty="0" err="1">
                <a:solidFill>
                  <a:srgbClr val="0000FF"/>
                </a:solidFill>
                <a:latin typeface="Arial" pitchFamily="34" charset="0"/>
                <a:cs typeface="Arial" pitchFamily="34" charset="0"/>
              </a:rPr>
              <a:t>arsenit</a:t>
            </a:r>
            <a:r>
              <a:rPr lang="tr-TR" sz="2200" dirty="0">
                <a:solidFill>
                  <a:srgbClr val="0000FF"/>
                </a:solidFill>
                <a:latin typeface="Arial" pitchFamily="34" charset="0"/>
                <a:cs typeface="Arial" pitchFamily="34" charset="0"/>
              </a:rPr>
              <a:t> için ise % 65 civarlarında olmaktadır.</a:t>
            </a:r>
          </a:p>
          <a:p>
            <a:pPr algn="just" fontAlgn="auto">
              <a:lnSpc>
                <a:spcPct val="140000"/>
              </a:lnSpc>
              <a:spcBef>
                <a:spcPts val="0"/>
              </a:spcBef>
              <a:spcAft>
                <a:spcPts val="0"/>
              </a:spcAft>
              <a:buClr>
                <a:srgbClr val="0000FF"/>
              </a:buClr>
            </a:pPr>
            <a:endParaRPr lang="tr-TR" sz="2200" dirty="0" smtClean="0">
              <a:solidFill>
                <a:srgbClr val="0000FF"/>
              </a:solidFill>
              <a:latin typeface="Arial" pitchFamily="34" charset="0"/>
              <a:cs typeface="Arial" pitchFamily="34" charset="0"/>
            </a:endParaRPr>
          </a:p>
          <a:p>
            <a:pPr algn="just" fontAlgn="auto">
              <a:lnSpc>
                <a:spcPct val="140000"/>
              </a:lnSpc>
              <a:spcBef>
                <a:spcPts val="0"/>
              </a:spcBef>
              <a:spcAft>
                <a:spcPts val="0"/>
              </a:spcAft>
              <a:buClr>
                <a:srgbClr val="0000FF"/>
              </a:buClr>
            </a:pPr>
            <a:endParaRPr lang="tr-TR" sz="2200" u="sng" dirty="0" smtClean="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3574825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1246495"/>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DEĞERLENDİRİLMESİ</a:t>
            </a:r>
          </a:p>
          <a:p>
            <a:pPr algn="ctr" fontAlgn="auto">
              <a:spcBef>
                <a:spcPts val="0"/>
              </a:spcBef>
              <a:spcAft>
                <a:spcPts val="0"/>
              </a:spcAft>
            </a:pP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07504" y="908720"/>
            <a:ext cx="8928992" cy="6254020"/>
          </a:xfrm>
          <a:prstGeom prst="rect">
            <a:avLst/>
          </a:prstGeom>
          <a:noFill/>
          <a:ln w="9525">
            <a:noFill/>
            <a:miter lim="800000"/>
            <a:headEnd/>
            <a:tailEnd/>
          </a:ln>
        </p:spPr>
        <p:txBody>
          <a:bodyPr wrap="square">
            <a:spAutoFit/>
          </a:bodyPr>
          <a:lstStyle/>
          <a:p>
            <a:pPr algn="just" fontAlgn="auto">
              <a:lnSpc>
                <a:spcPct val="140000"/>
              </a:lnSpc>
              <a:spcBef>
                <a:spcPts val="0"/>
              </a:spcBef>
              <a:spcAft>
                <a:spcPts val="0"/>
              </a:spcAft>
              <a:buClr>
                <a:srgbClr val="FF0000"/>
              </a:buClr>
            </a:pPr>
            <a:r>
              <a:rPr lang="tr-TR" sz="2200" b="1" dirty="0" smtClean="0">
                <a:solidFill>
                  <a:srgbClr val="FF0000"/>
                </a:solidFill>
                <a:latin typeface="Arial" pitchFamily="34" charset="0"/>
                <a:cs typeface="Arial" pitchFamily="34" charset="0"/>
              </a:rPr>
              <a:t>BİRİNCİL ÖNCELİKLİLER</a:t>
            </a:r>
          </a:p>
          <a:p>
            <a:pPr algn="ctr" fontAlgn="auto">
              <a:lnSpc>
                <a:spcPct val="140000"/>
              </a:lnSpc>
              <a:spcBef>
                <a:spcPts val="0"/>
              </a:spcBef>
              <a:spcAft>
                <a:spcPts val="0"/>
              </a:spcAft>
              <a:buClr>
                <a:srgbClr val="FF0000"/>
              </a:buClr>
            </a:pPr>
            <a:r>
              <a:rPr lang="tr-TR" sz="2200" b="1" dirty="0" smtClean="0">
                <a:solidFill>
                  <a:srgbClr val="FF0000"/>
                </a:solidFill>
                <a:latin typeface="Arial" pitchFamily="34" charset="0"/>
                <a:cs typeface="Arial" pitchFamily="34" charset="0"/>
              </a:rPr>
              <a:t>Arsenik</a:t>
            </a:r>
          </a:p>
          <a:p>
            <a:pPr algn="just" fontAlgn="auto">
              <a:lnSpc>
                <a:spcPct val="140000"/>
              </a:lnSpc>
              <a:spcBef>
                <a:spcPts val="0"/>
              </a:spcBef>
              <a:spcAft>
                <a:spcPts val="0"/>
              </a:spcAft>
              <a:buClr>
                <a:srgbClr val="0000FF"/>
              </a:buClr>
            </a:pPr>
            <a:r>
              <a:rPr lang="tr-TR" sz="2200" u="sng" dirty="0">
                <a:solidFill>
                  <a:srgbClr val="0000FF"/>
                </a:solidFill>
                <a:latin typeface="Arial" pitchFamily="34" charset="0"/>
                <a:cs typeface="Arial" pitchFamily="34" charset="0"/>
              </a:rPr>
              <a:t>Analiz ve Arıtma Yöntemleri</a:t>
            </a:r>
          </a:p>
          <a:p>
            <a:pPr algn="just" fontAlgn="auto">
              <a:lnSpc>
                <a:spcPct val="140000"/>
              </a:lnSpc>
              <a:spcBef>
                <a:spcPts val="0"/>
              </a:spcBef>
              <a:spcAft>
                <a:spcPts val="0"/>
              </a:spcAft>
              <a:buClr>
                <a:srgbClr val="0000FF"/>
              </a:buClr>
            </a:pPr>
            <a:endParaRPr lang="tr-TR" sz="2200" dirty="0" smtClean="0">
              <a:solidFill>
                <a:srgbClr val="0000FF"/>
              </a:solidFill>
              <a:latin typeface="Arial" pitchFamily="34" charset="0"/>
              <a:cs typeface="Arial" pitchFamily="34" charset="0"/>
            </a:endParaRPr>
          </a:p>
          <a:p>
            <a:pPr algn="just" fontAlgn="auto">
              <a:lnSpc>
                <a:spcPct val="140000"/>
              </a:lnSpc>
              <a:spcBef>
                <a:spcPts val="0"/>
              </a:spcBef>
              <a:spcAft>
                <a:spcPts val="0"/>
              </a:spcAft>
              <a:buClr>
                <a:srgbClr val="0000FF"/>
              </a:buClr>
            </a:pPr>
            <a:r>
              <a:rPr lang="tr-TR" sz="2200" b="1" i="1" dirty="0" err="1" smtClean="0">
                <a:solidFill>
                  <a:srgbClr val="0000FF"/>
                </a:solidFill>
                <a:latin typeface="Arial" pitchFamily="34" charset="0"/>
                <a:cs typeface="Arial" pitchFamily="34" charset="0"/>
              </a:rPr>
              <a:t>Adsorpsiyon</a:t>
            </a:r>
            <a:r>
              <a:rPr lang="tr-TR" sz="2200" b="1" i="1" dirty="0">
                <a:solidFill>
                  <a:srgbClr val="0000FF"/>
                </a:solidFill>
                <a:latin typeface="Arial" pitchFamily="34" charset="0"/>
                <a:cs typeface="Arial" pitchFamily="34" charset="0"/>
              </a:rPr>
              <a:t>: </a:t>
            </a:r>
            <a:r>
              <a:rPr lang="tr-TR" sz="2200" dirty="0" err="1">
                <a:solidFill>
                  <a:srgbClr val="0000FF"/>
                </a:solidFill>
                <a:latin typeface="Arial" pitchFamily="34" charset="0"/>
                <a:cs typeface="Arial" pitchFamily="34" charset="0"/>
              </a:rPr>
              <a:t>Adsorbsiyonla</a:t>
            </a:r>
            <a:r>
              <a:rPr lang="tr-TR" sz="2200" dirty="0">
                <a:solidFill>
                  <a:srgbClr val="0000FF"/>
                </a:solidFill>
                <a:latin typeface="Arial" pitchFamily="34" charset="0"/>
                <a:cs typeface="Arial" pitchFamily="34" charset="0"/>
              </a:rPr>
              <a:t> arsenik gideriminde etkili olan faktörler pH, </a:t>
            </a:r>
            <a:r>
              <a:rPr lang="tr-TR" sz="2200" dirty="0" err="1">
                <a:solidFill>
                  <a:srgbClr val="0000FF"/>
                </a:solidFill>
                <a:latin typeface="Arial" pitchFamily="34" charset="0"/>
                <a:cs typeface="Arial" pitchFamily="34" charset="0"/>
              </a:rPr>
              <a:t>adsorbantların</a:t>
            </a:r>
            <a:r>
              <a:rPr lang="tr-TR" sz="2200" dirty="0">
                <a:solidFill>
                  <a:srgbClr val="0000FF"/>
                </a:solidFill>
                <a:latin typeface="Arial" pitchFamily="34" charset="0"/>
                <a:cs typeface="Arial" pitchFamily="34" charset="0"/>
              </a:rPr>
              <a:t> ön arıtımı ve suda bulunan diğer iyonlar ve organik bileşiklerdir. </a:t>
            </a:r>
            <a:endParaRPr lang="tr-TR" sz="2200" dirty="0" smtClean="0">
              <a:solidFill>
                <a:srgbClr val="0000FF"/>
              </a:solidFill>
              <a:latin typeface="Arial" pitchFamily="34" charset="0"/>
              <a:cs typeface="Arial" pitchFamily="34" charset="0"/>
            </a:endParaRPr>
          </a:p>
          <a:p>
            <a:pPr algn="just" fontAlgn="auto">
              <a:lnSpc>
                <a:spcPct val="140000"/>
              </a:lnSpc>
              <a:spcBef>
                <a:spcPts val="0"/>
              </a:spcBef>
              <a:spcAft>
                <a:spcPts val="0"/>
              </a:spcAft>
              <a:buClr>
                <a:srgbClr val="0000FF"/>
              </a:buClr>
            </a:pPr>
            <a:endParaRPr lang="tr-TR" sz="2200" dirty="0" smtClean="0">
              <a:solidFill>
                <a:srgbClr val="0000FF"/>
              </a:solidFill>
              <a:latin typeface="Arial" pitchFamily="34" charset="0"/>
              <a:cs typeface="Arial" pitchFamily="34" charset="0"/>
            </a:endParaRPr>
          </a:p>
          <a:p>
            <a:pPr algn="just" fontAlgn="auto">
              <a:lnSpc>
                <a:spcPct val="140000"/>
              </a:lnSpc>
              <a:spcBef>
                <a:spcPts val="0"/>
              </a:spcBef>
              <a:spcAft>
                <a:spcPts val="0"/>
              </a:spcAft>
              <a:buClr>
                <a:srgbClr val="0000FF"/>
              </a:buClr>
            </a:pPr>
            <a:r>
              <a:rPr lang="tr-TR" sz="2200" b="1" i="1" dirty="0" smtClean="0">
                <a:solidFill>
                  <a:srgbClr val="0000FF"/>
                </a:solidFill>
                <a:latin typeface="Arial" pitchFamily="34" charset="0"/>
                <a:cs typeface="Arial" pitchFamily="34" charset="0"/>
              </a:rPr>
              <a:t>İyon </a:t>
            </a:r>
            <a:r>
              <a:rPr lang="tr-TR" sz="2200" b="1" i="1" dirty="0">
                <a:solidFill>
                  <a:srgbClr val="0000FF"/>
                </a:solidFill>
                <a:latin typeface="Arial" pitchFamily="34" charset="0"/>
                <a:cs typeface="Arial" pitchFamily="34" charset="0"/>
              </a:rPr>
              <a:t>değişimi: </a:t>
            </a:r>
            <a:r>
              <a:rPr lang="tr-TR" sz="2200" dirty="0">
                <a:solidFill>
                  <a:srgbClr val="0000FF"/>
                </a:solidFill>
                <a:latin typeface="Arial" pitchFamily="34" charset="0"/>
                <a:cs typeface="Arial" pitchFamily="34" charset="0"/>
              </a:rPr>
              <a:t>Arsenikle kirlenmiş doğal yer altı suyu tipik olarak yüksek </a:t>
            </a:r>
            <a:r>
              <a:rPr lang="tr-TR" sz="2200" dirty="0" err="1">
                <a:solidFill>
                  <a:srgbClr val="0000FF"/>
                </a:solidFill>
                <a:latin typeface="Arial" pitchFamily="34" charset="0"/>
                <a:cs typeface="Arial" pitchFamily="34" charset="0"/>
              </a:rPr>
              <a:t>pH’dadır</a:t>
            </a:r>
            <a:r>
              <a:rPr lang="tr-TR" sz="2200" dirty="0">
                <a:solidFill>
                  <a:srgbClr val="0000FF"/>
                </a:solidFill>
                <a:latin typeface="Arial" pitchFamily="34" charset="0"/>
                <a:cs typeface="Arial" pitchFamily="34" charset="0"/>
              </a:rPr>
              <a:t>. Bu da iyon değişimine, diğer metotlara göre, avantaj sağlamaktadır. </a:t>
            </a:r>
            <a:r>
              <a:rPr lang="tr-TR" sz="2200" dirty="0" err="1">
                <a:solidFill>
                  <a:srgbClr val="0000FF"/>
                </a:solidFill>
                <a:latin typeface="Arial" pitchFamily="34" charset="0"/>
                <a:cs typeface="Arial" pitchFamily="34" charset="0"/>
              </a:rPr>
              <a:t>Arsenat</a:t>
            </a:r>
            <a:r>
              <a:rPr lang="tr-TR" sz="2200" dirty="0">
                <a:solidFill>
                  <a:srgbClr val="0000FF"/>
                </a:solidFill>
                <a:latin typeface="Arial" pitchFamily="34" charset="0"/>
                <a:cs typeface="Arial" pitchFamily="34" charset="0"/>
              </a:rPr>
              <a:t> formunu iyon değişimi yöntemi ile gidermek mümkünken, </a:t>
            </a:r>
            <a:r>
              <a:rPr lang="tr-TR" sz="2200" dirty="0" err="1">
                <a:solidFill>
                  <a:srgbClr val="0000FF"/>
                </a:solidFill>
                <a:latin typeface="Arial" pitchFamily="34" charset="0"/>
                <a:cs typeface="Arial" pitchFamily="34" charset="0"/>
              </a:rPr>
              <a:t>arsenit</a:t>
            </a:r>
            <a:r>
              <a:rPr lang="tr-TR" sz="2200" dirty="0">
                <a:solidFill>
                  <a:srgbClr val="0000FF"/>
                </a:solidFill>
                <a:latin typeface="Arial" pitchFamily="34" charset="0"/>
                <a:cs typeface="Arial" pitchFamily="34" charset="0"/>
              </a:rPr>
              <a:t> için bu yöntemle giderim söz konusu değildir.</a:t>
            </a:r>
          </a:p>
          <a:p>
            <a:pPr algn="just" fontAlgn="auto">
              <a:lnSpc>
                <a:spcPct val="140000"/>
              </a:lnSpc>
              <a:spcBef>
                <a:spcPts val="0"/>
              </a:spcBef>
              <a:spcAft>
                <a:spcPts val="0"/>
              </a:spcAft>
              <a:buClr>
                <a:srgbClr val="0000FF"/>
              </a:buClr>
            </a:pPr>
            <a:endParaRPr lang="tr-TR" sz="2200" u="sng" dirty="0" smtClean="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5267927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1246495"/>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DEĞERLENDİRİLMESİ</a:t>
            </a:r>
          </a:p>
          <a:p>
            <a:pPr algn="ctr" fontAlgn="auto">
              <a:spcBef>
                <a:spcPts val="0"/>
              </a:spcBef>
              <a:spcAft>
                <a:spcPts val="0"/>
              </a:spcAft>
            </a:pP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79512" y="980728"/>
            <a:ext cx="8712968" cy="6017032"/>
          </a:xfrm>
          <a:prstGeom prst="rect">
            <a:avLst/>
          </a:prstGeom>
          <a:noFill/>
          <a:ln w="9525">
            <a:noFill/>
            <a:miter lim="800000"/>
            <a:headEnd/>
            <a:tailEnd/>
          </a:ln>
        </p:spPr>
        <p:txBody>
          <a:bodyPr wrap="square">
            <a:spAutoFit/>
          </a:bodyPr>
          <a:lstStyle/>
          <a:p>
            <a:pPr algn="just" fontAlgn="auto">
              <a:lnSpc>
                <a:spcPct val="140000"/>
              </a:lnSpc>
              <a:spcBef>
                <a:spcPts val="0"/>
              </a:spcBef>
              <a:spcAft>
                <a:spcPts val="0"/>
              </a:spcAft>
              <a:buClr>
                <a:srgbClr val="FF0000"/>
              </a:buClr>
            </a:pPr>
            <a:r>
              <a:rPr lang="tr-TR" sz="2200" b="1" dirty="0" smtClean="0">
                <a:solidFill>
                  <a:srgbClr val="FF0000"/>
                </a:solidFill>
                <a:latin typeface="Arial" pitchFamily="34" charset="0"/>
                <a:cs typeface="Arial" pitchFamily="34" charset="0"/>
              </a:rPr>
              <a:t>İKİNCİL ÖNCELİKLİLER</a:t>
            </a:r>
          </a:p>
          <a:p>
            <a:pPr algn="ctr" fontAlgn="auto">
              <a:lnSpc>
                <a:spcPct val="140000"/>
              </a:lnSpc>
              <a:spcBef>
                <a:spcPts val="0"/>
              </a:spcBef>
              <a:spcAft>
                <a:spcPts val="0"/>
              </a:spcAft>
              <a:buClr>
                <a:srgbClr val="FF0000"/>
              </a:buClr>
            </a:pPr>
            <a:r>
              <a:rPr lang="tr-TR" sz="2200" b="1" dirty="0" smtClean="0">
                <a:solidFill>
                  <a:srgbClr val="FF0000"/>
                </a:solidFill>
                <a:latin typeface="Arial" pitchFamily="34" charset="0"/>
                <a:cs typeface="Arial" pitchFamily="34" charset="0"/>
              </a:rPr>
              <a:t>Bakır</a:t>
            </a:r>
          </a:p>
          <a:p>
            <a:pPr algn="just" fontAlgn="auto">
              <a:lnSpc>
                <a:spcPct val="140000"/>
              </a:lnSpc>
              <a:spcBef>
                <a:spcPts val="0"/>
              </a:spcBef>
              <a:spcAft>
                <a:spcPts val="0"/>
              </a:spcAft>
              <a:buClr>
                <a:srgbClr val="0000FF"/>
              </a:buClr>
            </a:pPr>
            <a:r>
              <a:rPr lang="tr-TR" sz="2200" u="sng" dirty="0" smtClean="0">
                <a:solidFill>
                  <a:srgbClr val="0000FF"/>
                </a:solidFill>
                <a:latin typeface="Arial" pitchFamily="34" charset="0"/>
                <a:cs typeface="Arial" pitchFamily="34" charset="0"/>
              </a:rPr>
              <a:t>Genel Özellikleri</a:t>
            </a: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1900" dirty="0">
                <a:solidFill>
                  <a:srgbClr val="0000FF"/>
                </a:solidFill>
                <a:latin typeface="Arial" pitchFamily="34" charset="0"/>
                <a:cs typeface="Arial" pitchFamily="34" charset="0"/>
              </a:rPr>
              <a:t>Su kaynaklarında, </a:t>
            </a:r>
            <a:r>
              <a:rPr lang="tr-TR" sz="1900" b="1" dirty="0" smtClean="0">
                <a:solidFill>
                  <a:srgbClr val="0000FF"/>
                </a:solidFill>
                <a:latin typeface="Arial" pitchFamily="34" charset="0"/>
                <a:cs typeface="Arial" pitchFamily="34" charset="0"/>
              </a:rPr>
              <a:t>kayaların </a:t>
            </a:r>
            <a:r>
              <a:rPr lang="tr-TR" sz="1900" b="1" dirty="0">
                <a:solidFill>
                  <a:srgbClr val="0000FF"/>
                </a:solidFill>
                <a:latin typeface="Arial" pitchFamily="34" charset="0"/>
                <a:cs typeface="Arial" pitchFamily="34" charset="0"/>
              </a:rPr>
              <a:t>aşınması</a:t>
            </a:r>
            <a:r>
              <a:rPr lang="tr-TR" sz="1900" dirty="0">
                <a:solidFill>
                  <a:srgbClr val="0000FF"/>
                </a:solidFill>
                <a:latin typeface="Arial" pitchFamily="34" charset="0"/>
                <a:cs typeface="Arial" pitchFamily="34" charset="0"/>
              </a:rPr>
              <a:t> ya da </a:t>
            </a:r>
            <a:r>
              <a:rPr lang="tr-TR" sz="1900" b="1" dirty="0">
                <a:solidFill>
                  <a:srgbClr val="0000FF"/>
                </a:solidFill>
                <a:latin typeface="Arial" pitchFamily="34" charset="0"/>
                <a:cs typeface="Arial" pitchFamily="34" charset="0"/>
              </a:rPr>
              <a:t>endüstriyel kaynaklı </a:t>
            </a:r>
            <a:r>
              <a:rPr lang="tr-TR" sz="1900" dirty="0">
                <a:solidFill>
                  <a:srgbClr val="0000FF"/>
                </a:solidFill>
                <a:latin typeface="Arial" pitchFamily="34" charset="0"/>
                <a:cs typeface="Arial" pitchFamily="34" charset="0"/>
              </a:rPr>
              <a:t>olarak görülebilir. </a:t>
            </a:r>
            <a:endParaRPr lang="tr-TR" sz="1900" dirty="0" smtClean="0">
              <a:solidFill>
                <a:srgbClr val="0000FF"/>
              </a:solidFill>
              <a:latin typeface="Arial" pitchFamily="34" charset="0"/>
              <a:cs typeface="Arial" pitchFamily="34" charset="0"/>
            </a:endParaRP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1900" dirty="0" smtClean="0">
                <a:solidFill>
                  <a:srgbClr val="0000FF"/>
                </a:solidFill>
                <a:latin typeface="Arial" pitchFamily="34" charset="0"/>
                <a:cs typeface="Arial" pitchFamily="34" charset="0"/>
              </a:rPr>
              <a:t>Doğal su kaynaklarında genellikle </a:t>
            </a:r>
            <a:r>
              <a:rPr lang="tr-TR" sz="1900" b="1" dirty="0">
                <a:solidFill>
                  <a:srgbClr val="0000FF"/>
                </a:solidFill>
                <a:latin typeface="Arial" pitchFamily="34" charset="0"/>
                <a:cs typeface="Arial" pitchFamily="34" charset="0"/>
              </a:rPr>
              <a:t>düşük konsantrasyonlarda </a:t>
            </a:r>
            <a:r>
              <a:rPr lang="tr-TR" sz="1900" dirty="0">
                <a:solidFill>
                  <a:srgbClr val="0000FF"/>
                </a:solidFill>
                <a:latin typeface="Arial" pitchFamily="34" charset="0"/>
                <a:cs typeface="Arial" pitchFamily="34" charset="0"/>
              </a:rPr>
              <a:t>bulunmaktadır. </a:t>
            </a:r>
            <a:endParaRPr lang="tr-TR" sz="1900" dirty="0" smtClean="0">
              <a:solidFill>
                <a:srgbClr val="0000FF"/>
              </a:solidFill>
              <a:latin typeface="Arial" pitchFamily="34" charset="0"/>
              <a:cs typeface="Arial" pitchFamily="34" charset="0"/>
            </a:endParaRP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1900" dirty="0" smtClean="0">
                <a:solidFill>
                  <a:srgbClr val="0000FF"/>
                </a:solidFill>
                <a:latin typeface="Arial" pitchFamily="34" charset="0"/>
                <a:cs typeface="Arial" pitchFamily="34" charset="0"/>
              </a:rPr>
              <a:t>Arıtılmış </a:t>
            </a:r>
            <a:r>
              <a:rPr lang="tr-TR" sz="1900" dirty="0">
                <a:solidFill>
                  <a:srgbClr val="0000FF"/>
                </a:solidFill>
                <a:latin typeface="Arial" pitchFamily="34" charset="0"/>
                <a:cs typeface="Arial" pitchFamily="34" charset="0"/>
              </a:rPr>
              <a:t>içme suyunda ise </a:t>
            </a:r>
            <a:r>
              <a:rPr lang="tr-TR" sz="1900" b="1" dirty="0">
                <a:solidFill>
                  <a:srgbClr val="0000FF"/>
                </a:solidFill>
                <a:latin typeface="Arial" pitchFamily="34" charset="0"/>
                <a:cs typeface="Arial" pitchFamily="34" charset="0"/>
              </a:rPr>
              <a:t>bakır ve pirinç borulardan </a:t>
            </a:r>
            <a:r>
              <a:rPr lang="tr-TR" sz="1900" b="1" dirty="0" smtClean="0">
                <a:solidFill>
                  <a:srgbClr val="0000FF"/>
                </a:solidFill>
                <a:latin typeface="Arial" pitchFamily="34" charset="0"/>
                <a:cs typeface="Arial" pitchFamily="34" charset="0"/>
              </a:rPr>
              <a:t>kaynaklı </a:t>
            </a:r>
            <a:r>
              <a:rPr lang="tr-TR" sz="1900" dirty="0" smtClean="0">
                <a:solidFill>
                  <a:srgbClr val="0000FF"/>
                </a:solidFill>
                <a:latin typeface="Arial" pitchFamily="34" charset="0"/>
                <a:cs typeface="Arial" pitchFamily="34" charset="0"/>
              </a:rPr>
              <a:t>olarak görülebilir.</a:t>
            </a: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1900" dirty="0">
                <a:solidFill>
                  <a:srgbClr val="0000FF"/>
                </a:solidFill>
                <a:latin typeface="Arial" pitchFamily="34" charset="0"/>
                <a:cs typeface="Arial" pitchFamily="34" charset="0"/>
              </a:rPr>
              <a:t>1 mg/L üzerindeki konsantrasyonlarda çamaşır ve sıhhi tesisat gereçlerinde </a:t>
            </a:r>
            <a:r>
              <a:rPr lang="tr-TR" sz="1900" b="1" dirty="0">
                <a:solidFill>
                  <a:srgbClr val="0000FF"/>
                </a:solidFill>
                <a:latin typeface="Arial" pitchFamily="34" charset="0"/>
                <a:cs typeface="Arial" pitchFamily="34" charset="0"/>
              </a:rPr>
              <a:t>lekelenmelere</a:t>
            </a:r>
            <a:r>
              <a:rPr lang="tr-TR" sz="1900" dirty="0">
                <a:solidFill>
                  <a:srgbClr val="0000FF"/>
                </a:solidFill>
                <a:latin typeface="Arial" pitchFamily="34" charset="0"/>
                <a:cs typeface="Arial" pitchFamily="34" charset="0"/>
              </a:rPr>
              <a:t> (mavi/mavi-yeşil) sebep olabilir; 2,5 mg/L’yi aşan konsantrasyonlarda ise suya </a:t>
            </a:r>
            <a:r>
              <a:rPr lang="tr-TR" sz="1900" b="1" dirty="0">
                <a:solidFill>
                  <a:srgbClr val="0000FF"/>
                </a:solidFill>
                <a:latin typeface="Arial" pitchFamily="34" charset="0"/>
                <a:cs typeface="Arial" pitchFamily="34" charset="0"/>
              </a:rPr>
              <a:t>istenmeyen acı bir tat </a:t>
            </a:r>
            <a:r>
              <a:rPr lang="tr-TR" sz="1900" dirty="0" smtClean="0">
                <a:solidFill>
                  <a:srgbClr val="0000FF"/>
                </a:solidFill>
                <a:latin typeface="Arial" pitchFamily="34" charset="0"/>
                <a:cs typeface="Arial" pitchFamily="34" charset="0"/>
              </a:rPr>
              <a:t>verir.</a:t>
            </a: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1900" dirty="0" smtClean="0">
                <a:solidFill>
                  <a:srgbClr val="0000FF"/>
                </a:solidFill>
                <a:latin typeface="Arial" pitchFamily="34" charset="0"/>
                <a:cs typeface="Arial" pitchFamily="34" charset="0"/>
              </a:rPr>
              <a:t>Daha </a:t>
            </a:r>
            <a:r>
              <a:rPr lang="tr-TR" sz="1900" dirty="0">
                <a:solidFill>
                  <a:srgbClr val="0000FF"/>
                </a:solidFill>
                <a:latin typeface="Arial" pitchFamily="34" charset="0"/>
                <a:cs typeface="Arial" pitchFamily="34" charset="0"/>
              </a:rPr>
              <a:t>yüksek konsantrasyonlarda (4-5 mg/L) suyun rengi de değişime </a:t>
            </a:r>
            <a:r>
              <a:rPr lang="tr-TR" sz="1900" dirty="0" smtClean="0">
                <a:solidFill>
                  <a:srgbClr val="0000FF"/>
                </a:solidFill>
                <a:latin typeface="Arial" pitchFamily="34" charset="0"/>
                <a:cs typeface="Arial" pitchFamily="34" charset="0"/>
              </a:rPr>
              <a:t>uğrayabilmektedir.</a:t>
            </a:r>
            <a:endParaRPr lang="tr-TR" sz="1900" b="1" dirty="0" smtClean="0">
              <a:solidFill>
                <a:srgbClr val="0000FF"/>
              </a:solidFill>
              <a:latin typeface="Arial" pitchFamily="34" charset="0"/>
              <a:cs typeface="Arial" pitchFamily="34" charset="0"/>
            </a:endParaRPr>
          </a:p>
        </p:txBody>
      </p:sp>
      <p:sp>
        <p:nvSpPr>
          <p:cNvPr id="4" name="Oval 3"/>
          <p:cNvSpPr/>
          <p:nvPr/>
        </p:nvSpPr>
        <p:spPr>
          <a:xfrm>
            <a:off x="467544" y="4869160"/>
            <a:ext cx="936104" cy="504056"/>
          </a:xfrm>
          <a:prstGeom prst="ellipse">
            <a:avLst/>
          </a:prstGeom>
          <a:no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297996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1246495"/>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DEĞERLENDİRİLMESİ</a:t>
            </a:r>
          </a:p>
          <a:p>
            <a:pPr algn="ctr" fontAlgn="auto">
              <a:spcBef>
                <a:spcPts val="0"/>
              </a:spcBef>
              <a:spcAft>
                <a:spcPts val="0"/>
              </a:spcAft>
            </a:pP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79512" y="980728"/>
            <a:ext cx="8640960" cy="5435334"/>
          </a:xfrm>
          <a:prstGeom prst="rect">
            <a:avLst/>
          </a:prstGeom>
          <a:noFill/>
          <a:ln w="9525">
            <a:noFill/>
            <a:miter lim="800000"/>
            <a:headEnd/>
            <a:tailEnd/>
          </a:ln>
        </p:spPr>
        <p:txBody>
          <a:bodyPr wrap="square">
            <a:spAutoFit/>
          </a:bodyPr>
          <a:lstStyle/>
          <a:p>
            <a:pPr algn="just" fontAlgn="auto">
              <a:lnSpc>
                <a:spcPct val="140000"/>
              </a:lnSpc>
              <a:spcBef>
                <a:spcPts val="0"/>
              </a:spcBef>
              <a:spcAft>
                <a:spcPts val="0"/>
              </a:spcAft>
              <a:buClr>
                <a:srgbClr val="FF0000"/>
              </a:buClr>
            </a:pPr>
            <a:r>
              <a:rPr lang="tr-TR" sz="2200" b="1" dirty="0" smtClean="0">
                <a:solidFill>
                  <a:srgbClr val="FF0000"/>
                </a:solidFill>
                <a:latin typeface="Arial" pitchFamily="34" charset="0"/>
                <a:cs typeface="Arial" pitchFamily="34" charset="0"/>
              </a:rPr>
              <a:t>İKİNCİL ÖNCELİKLİLER</a:t>
            </a:r>
          </a:p>
          <a:p>
            <a:pPr algn="ctr" fontAlgn="auto">
              <a:lnSpc>
                <a:spcPct val="140000"/>
              </a:lnSpc>
              <a:spcBef>
                <a:spcPts val="0"/>
              </a:spcBef>
              <a:spcAft>
                <a:spcPts val="0"/>
              </a:spcAft>
              <a:buClr>
                <a:srgbClr val="FF0000"/>
              </a:buClr>
            </a:pPr>
            <a:r>
              <a:rPr lang="tr-TR" sz="2200" b="1" dirty="0" smtClean="0">
                <a:solidFill>
                  <a:srgbClr val="FF0000"/>
                </a:solidFill>
                <a:latin typeface="Arial" pitchFamily="34" charset="0"/>
                <a:cs typeface="Arial" pitchFamily="34" charset="0"/>
              </a:rPr>
              <a:t>Bakır</a:t>
            </a:r>
          </a:p>
          <a:p>
            <a:pPr algn="ctr" fontAlgn="auto">
              <a:lnSpc>
                <a:spcPct val="140000"/>
              </a:lnSpc>
              <a:spcBef>
                <a:spcPts val="0"/>
              </a:spcBef>
              <a:spcAft>
                <a:spcPts val="0"/>
              </a:spcAft>
              <a:buClr>
                <a:srgbClr val="FF0000"/>
              </a:buClr>
            </a:pPr>
            <a:endParaRPr lang="tr-TR" sz="2200" b="1" dirty="0" smtClean="0">
              <a:solidFill>
                <a:srgbClr val="FF0000"/>
              </a:solidFill>
              <a:latin typeface="Arial" pitchFamily="34" charset="0"/>
              <a:cs typeface="Arial" pitchFamily="34" charset="0"/>
            </a:endParaRPr>
          </a:p>
          <a:p>
            <a:pPr algn="just" fontAlgn="auto">
              <a:lnSpc>
                <a:spcPct val="140000"/>
              </a:lnSpc>
              <a:spcBef>
                <a:spcPts val="0"/>
              </a:spcBef>
              <a:spcAft>
                <a:spcPts val="0"/>
              </a:spcAft>
              <a:buClr>
                <a:srgbClr val="0000FF"/>
              </a:buClr>
            </a:pPr>
            <a:r>
              <a:rPr lang="tr-TR" sz="2200" u="sng" dirty="0" smtClean="0">
                <a:solidFill>
                  <a:srgbClr val="0000FF"/>
                </a:solidFill>
                <a:latin typeface="Arial" pitchFamily="34" charset="0"/>
                <a:cs typeface="Arial" pitchFamily="34" charset="0"/>
              </a:rPr>
              <a:t>Sağlık Üzerine Etkileri</a:t>
            </a: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2000" dirty="0">
                <a:solidFill>
                  <a:srgbClr val="0000FF"/>
                </a:solidFill>
                <a:latin typeface="Arial" pitchFamily="34" charset="0"/>
                <a:cs typeface="Arial" pitchFamily="34" charset="0"/>
              </a:rPr>
              <a:t>B</a:t>
            </a:r>
            <a:r>
              <a:rPr lang="tr-TR" sz="2000" dirty="0" smtClean="0">
                <a:solidFill>
                  <a:srgbClr val="0000FF"/>
                </a:solidFill>
                <a:latin typeface="Arial" pitchFamily="34" charset="0"/>
                <a:cs typeface="Arial" pitchFamily="34" charset="0"/>
              </a:rPr>
              <a:t>esin </a:t>
            </a:r>
            <a:r>
              <a:rPr lang="tr-TR" sz="2000" dirty="0">
                <a:solidFill>
                  <a:srgbClr val="0000FF"/>
                </a:solidFill>
                <a:latin typeface="Arial" pitchFamily="34" charset="0"/>
                <a:cs typeface="Arial" pitchFamily="34" charset="0"/>
              </a:rPr>
              <a:t>olarak </a:t>
            </a:r>
            <a:r>
              <a:rPr lang="tr-TR" sz="2000" b="1" dirty="0">
                <a:solidFill>
                  <a:srgbClr val="0000FF"/>
                </a:solidFill>
                <a:latin typeface="Arial" pitchFamily="34" charset="0"/>
                <a:cs typeface="Arial" pitchFamily="34" charset="0"/>
              </a:rPr>
              <a:t>gerekli bir </a:t>
            </a:r>
            <a:r>
              <a:rPr lang="tr-TR" sz="2000" b="1" dirty="0" smtClean="0">
                <a:solidFill>
                  <a:srgbClr val="0000FF"/>
                </a:solidFill>
                <a:latin typeface="Arial" pitchFamily="34" charset="0"/>
                <a:cs typeface="Arial" pitchFamily="34" charset="0"/>
              </a:rPr>
              <a:t>elementtir</a:t>
            </a:r>
            <a:r>
              <a:rPr lang="tr-TR" sz="2000" dirty="0" smtClean="0">
                <a:solidFill>
                  <a:srgbClr val="0000FF"/>
                </a:solidFill>
                <a:latin typeface="Arial" pitchFamily="34" charset="0"/>
                <a:cs typeface="Arial" pitchFamily="34" charset="0"/>
              </a:rPr>
              <a:t>.</a:t>
            </a: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2000" dirty="0" smtClean="0">
                <a:solidFill>
                  <a:srgbClr val="0000FF"/>
                </a:solidFill>
                <a:latin typeface="Arial" pitchFamily="34" charset="0"/>
                <a:cs typeface="Arial" pitchFamily="34" charset="0"/>
              </a:rPr>
              <a:t>Eksikliğinde </a:t>
            </a:r>
            <a:r>
              <a:rPr lang="tr-TR" sz="2000" dirty="0">
                <a:solidFill>
                  <a:srgbClr val="0000FF"/>
                </a:solidFill>
                <a:latin typeface="Arial" pitchFamily="34" charset="0"/>
                <a:cs typeface="Arial" pitchFamily="34" charset="0"/>
              </a:rPr>
              <a:t>kansızlığa, iskelet bozukluklarına, sinir sistemi bozulmasına ve üreme anormalliklerine sebep olur</a:t>
            </a:r>
            <a:r>
              <a:rPr lang="tr-TR" sz="2000" dirty="0" smtClean="0">
                <a:solidFill>
                  <a:srgbClr val="0000FF"/>
                </a:solidFill>
                <a:latin typeface="Arial" pitchFamily="34" charset="0"/>
                <a:cs typeface="Arial" pitchFamily="34" charset="0"/>
              </a:rPr>
              <a:t>.</a:t>
            </a: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2000" dirty="0">
                <a:solidFill>
                  <a:srgbClr val="0000FF"/>
                </a:solidFill>
                <a:latin typeface="Arial" pitchFamily="34" charset="0"/>
                <a:cs typeface="Arial" pitchFamily="34" charset="0"/>
              </a:rPr>
              <a:t>Yüksek dozlarda bakır alımında ise, </a:t>
            </a:r>
            <a:r>
              <a:rPr lang="tr-TR" sz="2000" b="1" dirty="0">
                <a:solidFill>
                  <a:srgbClr val="0000FF"/>
                </a:solidFill>
                <a:latin typeface="Arial" pitchFamily="34" charset="0"/>
                <a:cs typeface="Arial" pitchFamily="34" charset="0"/>
              </a:rPr>
              <a:t>sindirim sistemi rahatsızlıkları</a:t>
            </a:r>
            <a:r>
              <a:rPr lang="tr-TR" sz="2000" dirty="0">
                <a:solidFill>
                  <a:srgbClr val="0000FF"/>
                </a:solidFill>
                <a:latin typeface="Arial" pitchFamily="34" charset="0"/>
                <a:cs typeface="Arial" pitchFamily="34" charset="0"/>
              </a:rPr>
              <a:t> (bulantıyla birlikte), </a:t>
            </a:r>
            <a:r>
              <a:rPr lang="tr-TR" sz="2000" b="1" dirty="0">
                <a:solidFill>
                  <a:srgbClr val="0000FF"/>
                </a:solidFill>
                <a:latin typeface="Arial" pitchFamily="34" charset="0"/>
                <a:cs typeface="Arial" pitchFamily="34" charset="0"/>
              </a:rPr>
              <a:t>karaciğer ve böbrek hasarları</a:t>
            </a:r>
            <a:r>
              <a:rPr lang="tr-TR" sz="2000" dirty="0">
                <a:solidFill>
                  <a:srgbClr val="0000FF"/>
                </a:solidFill>
                <a:latin typeface="Arial" pitchFamily="34" charset="0"/>
                <a:cs typeface="Arial" pitchFamily="34" charset="0"/>
              </a:rPr>
              <a:t> gibi etkilere sebep </a:t>
            </a:r>
            <a:r>
              <a:rPr lang="tr-TR" sz="2000" dirty="0" smtClean="0">
                <a:solidFill>
                  <a:srgbClr val="0000FF"/>
                </a:solidFill>
                <a:latin typeface="Arial" pitchFamily="34" charset="0"/>
                <a:cs typeface="Arial" pitchFamily="34" charset="0"/>
              </a:rPr>
              <a:t>olabilir.</a:t>
            </a: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2000" dirty="0" smtClean="0">
                <a:solidFill>
                  <a:srgbClr val="0000FF"/>
                </a:solidFill>
                <a:latin typeface="Arial" pitchFamily="34" charset="0"/>
                <a:cs typeface="Arial" pitchFamily="34" charset="0"/>
              </a:rPr>
              <a:t>WHO </a:t>
            </a:r>
            <a:r>
              <a:rPr lang="tr-TR" sz="2000" dirty="0">
                <a:solidFill>
                  <a:srgbClr val="0000FF"/>
                </a:solidFill>
                <a:latin typeface="Arial" pitchFamily="34" charset="0"/>
                <a:cs typeface="Arial" pitchFamily="34" charset="0"/>
              </a:rPr>
              <a:t>tarafından 2003 yılında insan sağlığı için tespit edilen sınır değer 2 mg/L’dir.</a:t>
            </a:r>
            <a:endParaRPr lang="tr-TR" sz="2000" dirty="0" smtClean="0">
              <a:solidFill>
                <a:srgbClr val="0000FF"/>
              </a:solidFill>
              <a:latin typeface="Arial" pitchFamily="34" charset="0"/>
              <a:cs typeface="Arial" pitchFamily="34" charset="0"/>
            </a:endParaRPr>
          </a:p>
        </p:txBody>
      </p:sp>
      <p:sp>
        <p:nvSpPr>
          <p:cNvPr id="5" name="Oval 4"/>
          <p:cNvSpPr/>
          <p:nvPr/>
        </p:nvSpPr>
        <p:spPr>
          <a:xfrm>
            <a:off x="467544" y="5912006"/>
            <a:ext cx="936104" cy="504056"/>
          </a:xfrm>
          <a:prstGeom prst="ellipse">
            <a:avLst/>
          </a:prstGeom>
          <a:no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859274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1246495"/>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DEĞERLENDİRİLMESİ</a:t>
            </a:r>
          </a:p>
          <a:p>
            <a:pPr algn="ctr" fontAlgn="auto">
              <a:spcBef>
                <a:spcPts val="0"/>
              </a:spcBef>
              <a:spcAft>
                <a:spcPts val="0"/>
              </a:spcAft>
            </a:pP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79512" y="980728"/>
            <a:ext cx="8640960" cy="6727996"/>
          </a:xfrm>
          <a:prstGeom prst="rect">
            <a:avLst/>
          </a:prstGeom>
          <a:noFill/>
          <a:ln w="9525">
            <a:noFill/>
            <a:miter lim="800000"/>
            <a:headEnd/>
            <a:tailEnd/>
          </a:ln>
        </p:spPr>
        <p:txBody>
          <a:bodyPr wrap="square">
            <a:spAutoFit/>
          </a:bodyPr>
          <a:lstStyle/>
          <a:p>
            <a:pPr algn="just" fontAlgn="auto">
              <a:lnSpc>
                <a:spcPct val="140000"/>
              </a:lnSpc>
              <a:spcBef>
                <a:spcPts val="0"/>
              </a:spcBef>
              <a:spcAft>
                <a:spcPts val="0"/>
              </a:spcAft>
              <a:buClr>
                <a:srgbClr val="FF0000"/>
              </a:buClr>
            </a:pPr>
            <a:r>
              <a:rPr lang="tr-TR" sz="2200" b="1" dirty="0" smtClean="0">
                <a:solidFill>
                  <a:srgbClr val="FF0000"/>
                </a:solidFill>
                <a:latin typeface="Arial" pitchFamily="34" charset="0"/>
                <a:cs typeface="Arial" pitchFamily="34" charset="0"/>
              </a:rPr>
              <a:t>İKİNCİL ÖNCELİKLİLER</a:t>
            </a:r>
          </a:p>
          <a:p>
            <a:pPr algn="ctr" fontAlgn="auto">
              <a:lnSpc>
                <a:spcPct val="140000"/>
              </a:lnSpc>
              <a:spcBef>
                <a:spcPts val="0"/>
              </a:spcBef>
              <a:spcAft>
                <a:spcPts val="0"/>
              </a:spcAft>
              <a:buClr>
                <a:srgbClr val="FF0000"/>
              </a:buClr>
            </a:pPr>
            <a:r>
              <a:rPr lang="tr-TR" sz="2200" b="1" dirty="0" smtClean="0">
                <a:solidFill>
                  <a:srgbClr val="FF0000"/>
                </a:solidFill>
                <a:latin typeface="Arial" pitchFamily="34" charset="0"/>
                <a:cs typeface="Arial" pitchFamily="34" charset="0"/>
              </a:rPr>
              <a:t>Bakır</a:t>
            </a:r>
          </a:p>
          <a:p>
            <a:pPr algn="ctr" fontAlgn="auto">
              <a:lnSpc>
                <a:spcPct val="140000"/>
              </a:lnSpc>
              <a:spcBef>
                <a:spcPts val="0"/>
              </a:spcBef>
              <a:spcAft>
                <a:spcPts val="0"/>
              </a:spcAft>
              <a:buClr>
                <a:srgbClr val="FF0000"/>
              </a:buClr>
            </a:pPr>
            <a:endParaRPr lang="tr-TR" sz="2200" b="1" dirty="0" smtClean="0">
              <a:solidFill>
                <a:srgbClr val="FF0000"/>
              </a:solidFill>
              <a:latin typeface="Arial" pitchFamily="34" charset="0"/>
              <a:cs typeface="Arial" pitchFamily="34" charset="0"/>
            </a:endParaRPr>
          </a:p>
          <a:p>
            <a:pPr algn="just" fontAlgn="auto">
              <a:lnSpc>
                <a:spcPct val="140000"/>
              </a:lnSpc>
              <a:spcBef>
                <a:spcPts val="0"/>
              </a:spcBef>
              <a:spcAft>
                <a:spcPts val="0"/>
              </a:spcAft>
              <a:buClr>
                <a:srgbClr val="0000FF"/>
              </a:buClr>
            </a:pPr>
            <a:r>
              <a:rPr lang="tr-TR" sz="2200" u="sng" dirty="0" smtClean="0">
                <a:solidFill>
                  <a:srgbClr val="0000FF"/>
                </a:solidFill>
                <a:latin typeface="Arial" pitchFamily="34" charset="0"/>
                <a:cs typeface="Arial" pitchFamily="34" charset="0"/>
              </a:rPr>
              <a:t>Analiz ve Arıtma Yöntemleri</a:t>
            </a: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2000" dirty="0">
                <a:solidFill>
                  <a:srgbClr val="0000FF"/>
                </a:solidFill>
                <a:latin typeface="Arial" pitchFamily="34" charset="0"/>
                <a:cs typeface="Arial" pitchFamily="34" charset="0"/>
              </a:rPr>
              <a:t>Atomik </a:t>
            </a:r>
            <a:r>
              <a:rPr lang="tr-TR" sz="2000" dirty="0" err="1">
                <a:solidFill>
                  <a:srgbClr val="0000FF"/>
                </a:solidFill>
                <a:latin typeface="Arial" pitchFamily="34" charset="0"/>
                <a:cs typeface="Arial" pitchFamily="34" charset="0"/>
              </a:rPr>
              <a:t>absorpsiyon</a:t>
            </a:r>
            <a:r>
              <a:rPr lang="tr-TR" sz="2000" dirty="0">
                <a:solidFill>
                  <a:srgbClr val="0000FF"/>
                </a:solidFill>
                <a:latin typeface="Arial" pitchFamily="34" charset="0"/>
                <a:cs typeface="Arial" pitchFamily="34" charset="0"/>
              </a:rPr>
              <a:t> </a:t>
            </a:r>
            <a:r>
              <a:rPr lang="tr-TR" sz="2000" dirty="0" err="1">
                <a:solidFill>
                  <a:srgbClr val="0000FF"/>
                </a:solidFill>
                <a:latin typeface="Arial" pitchFamily="34" charset="0"/>
                <a:cs typeface="Arial" pitchFamily="34" charset="0"/>
              </a:rPr>
              <a:t>spektrofotometresi</a:t>
            </a:r>
            <a:r>
              <a:rPr lang="tr-TR" sz="2000" dirty="0">
                <a:solidFill>
                  <a:srgbClr val="0000FF"/>
                </a:solidFill>
                <a:latin typeface="Arial" pitchFamily="34" charset="0"/>
                <a:cs typeface="Arial" pitchFamily="34" charset="0"/>
              </a:rPr>
              <a:t> (0,5 µg/L) ve iyon </a:t>
            </a:r>
            <a:r>
              <a:rPr lang="tr-TR" sz="2000" dirty="0" err="1">
                <a:solidFill>
                  <a:srgbClr val="0000FF"/>
                </a:solidFill>
                <a:latin typeface="Arial" pitchFamily="34" charset="0"/>
                <a:cs typeface="Arial" pitchFamily="34" charset="0"/>
              </a:rPr>
              <a:t>kromotografisi</a:t>
            </a:r>
            <a:r>
              <a:rPr lang="tr-TR" sz="2000" dirty="0">
                <a:solidFill>
                  <a:srgbClr val="0000FF"/>
                </a:solidFill>
                <a:latin typeface="Arial" pitchFamily="34" charset="0"/>
                <a:cs typeface="Arial" pitchFamily="34" charset="0"/>
              </a:rPr>
              <a:t> (0,02-0,1 µg/L) yöntemleri ile analiz edilebilmektedir</a:t>
            </a:r>
            <a:r>
              <a:rPr lang="tr-TR" sz="2000" dirty="0" smtClean="0">
                <a:solidFill>
                  <a:srgbClr val="0000FF"/>
                </a:solidFill>
                <a:latin typeface="Arial" pitchFamily="34" charset="0"/>
                <a:cs typeface="Arial" pitchFamily="34" charset="0"/>
              </a:rPr>
              <a:t>.</a:t>
            </a: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2000" dirty="0" err="1">
                <a:solidFill>
                  <a:srgbClr val="0000FF"/>
                </a:solidFill>
                <a:latin typeface="Arial" pitchFamily="34" charset="0"/>
                <a:cs typeface="Arial" pitchFamily="34" charset="0"/>
              </a:rPr>
              <a:t>Koagülasyon</a:t>
            </a:r>
            <a:r>
              <a:rPr lang="tr-TR" sz="2000" dirty="0">
                <a:solidFill>
                  <a:srgbClr val="0000FF"/>
                </a:solidFill>
                <a:latin typeface="Arial" pitchFamily="34" charset="0"/>
                <a:cs typeface="Arial" pitchFamily="34" charset="0"/>
              </a:rPr>
              <a:t>/</a:t>
            </a:r>
            <a:r>
              <a:rPr lang="tr-TR" sz="2000" dirty="0" err="1">
                <a:solidFill>
                  <a:srgbClr val="0000FF"/>
                </a:solidFill>
                <a:latin typeface="Arial" pitchFamily="34" charset="0"/>
                <a:cs typeface="Arial" pitchFamily="34" charset="0"/>
              </a:rPr>
              <a:t>filtrasyon</a:t>
            </a:r>
            <a:r>
              <a:rPr lang="tr-TR" sz="2000" dirty="0">
                <a:solidFill>
                  <a:srgbClr val="0000FF"/>
                </a:solidFill>
                <a:latin typeface="Arial" pitchFamily="34" charset="0"/>
                <a:cs typeface="Arial" pitchFamily="34" charset="0"/>
              </a:rPr>
              <a:t>, iyon değiştirme, kireçle yumuşatma, ters ozmos gibi arıtma prosesleri ile giderilmesi mümkündür. </a:t>
            </a:r>
            <a:endParaRPr lang="tr-TR" sz="2000" dirty="0" smtClean="0">
              <a:solidFill>
                <a:srgbClr val="0000FF"/>
              </a:solidFill>
              <a:latin typeface="Arial" pitchFamily="34" charset="0"/>
              <a:cs typeface="Arial" pitchFamily="34" charset="0"/>
            </a:endParaRP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2000" dirty="0" smtClean="0">
                <a:solidFill>
                  <a:srgbClr val="0000FF"/>
                </a:solidFill>
                <a:latin typeface="Arial" pitchFamily="34" charset="0"/>
                <a:cs typeface="Arial" pitchFamily="34" charset="0"/>
              </a:rPr>
              <a:t>Bu </a:t>
            </a:r>
            <a:r>
              <a:rPr lang="tr-TR" sz="2000" dirty="0">
                <a:solidFill>
                  <a:srgbClr val="0000FF"/>
                </a:solidFill>
                <a:latin typeface="Arial" pitchFamily="34" charset="0"/>
                <a:cs typeface="Arial" pitchFamily="34" charset="0"/>
              </a:rPr>
              <a:t>yöntemlerin bakır giderim </a:t>
            </a:r>
            <a:r>
              <a:rPr lang="tr-TR" sz="2000" dirty="0" smtClean="0">
                <a:solidFill>
                  <a:srgbClr val="0000FF"/>
                </a:solidFill>
                <a:latin typeface="Arial" pitchFamily="34" charset="0"/>
                <a:cs typeface="Arial" pitchFamily="34" charset="0"/>
              </a:rPr>
              <a:t>verimleri;</a:t>
            </a:r>
          </a:p>
          <a:p>
            <a:pPr marL="1257300" lvl="2" indent="-342900" algn="just">
              <a:lnSpc>
                <a:spcPct val="140000"/>
              </a:lnSpc>
              <a:buClr>
                <a:srgbClr val="0000FF"/>
              </a:buClr>
              <a:buFont typeface="Courier New" panose="02070309020205020404" pitchFamily="49" charset="0"/>
              <a:buChar char="o"/>
            </a:pPr>
            <a:r>
              <a:rPr lang="tr-TR" sz="2000" dirty="0" err="1" smtClean="0">
                <a:solidFill>
                  <a:srgbClr val="0000FF"/>
                </a:solidFill>
                <a:latin typeface="Arial" pitchFamily="34" charset="0"/>
                <a:cs typeface="Arial" pitchFamily="34" charset="0"/>
              </a:rPr>
              <a:t>Koagülasyon</a:t>
            </a:r>
            <a:r>
              <a:rPr lang="tr-TR" sz="2000" dirty="0" smtClean="0">
                <a:solidFill>
                  <a:srgbClr val="0000FF"/>
                </a:solidFill>
                <a:latin typeface="Arial" pitchFamily="34" charset="0"/>
                <a:cs typeface="Arial" pitchFamily="34" charset="0"/>
              </a:rPr>
              <a:t>/</a:t>
            </a:r>
            <a:r>
              <a:rPr lang="tr-TR" sz="2000" dirty="0" err="1" smtClean="0">
                <a:solidFill>
                  <a:srgbClr val="0000FF"/>
                </a:solidFill>
                <a:latin typeface="Arial" pitchFamily="34" charset="0"/>
                <a:cs typeface="Arial" pitchFamily="34" charset="0"/>
              </a:rPr>
              <a:t>filtrasyon</a:t>
            </a:r>
            <a:r>
              <a:rPr lang="tr-TR" sz="2000" dirty="0">
                <a:solidFill>
                  <a:srgbClr val="0000FF"/>
                </a:solidFill>
                <a:latin typeface="Arial" pitchFamily="34" charset="0"/>
                <a:cs typeface="Arial" pitchFamily="34" charset="0"/>
              </a:rPr>
              <a:t>: % 60-95 </a:t>
            </a:r>
            <a:endParaRPr lang="tr-TR" sz="2000" dirty="0" smtClean="0">
              <a:solidFill>
                <a:srgbClr val="0000FF"/>
              </a:solidFill>
              <a:latin typeface="Arial" pitchFamily="34" charset="0"/>
              <a:cs typeface="Arial" pitchFamily="34" charset="0"/>
            </a:endParaRPr>
          </a:p>
          <a:p>
            <a:pPr marL="1257300" lvl="2" indent="-342900" algn="just">
              <a:lnSpc>
                <a:spcPct val="140000"/>
              </a:lnSpc>
              <a:buClr>
                <a:srgbClr val="0000FF"/>
              </a:buClr>
              <a:buFont typeface="Courier New" panose="02070309020205020404" pitchFamily="49" charset="0"/>
              <a:buChar char="o"/>
            </a:pPr>
            <a:r>
              <a:rPr lang="tr-TR" sz="2000" dirty="0" smtClean="0">
                <a:solidFill>
                  <a:srgbClr val="0000FF"/>
                </a:solidFill>
                <a:latin typeface="Arial" pitchFamily="34" charset="0"/>
                <a:cs typeface="Arial" pitchFamily="34" charset="0"/>
              </a:rPr>
              <a:t>İyon </a:t>
            </a:r>
            <a:r>
              <a:rPr lang="tr-TR" sz="2000" dirty="0">
                <a:solidFill>
                  <a:srgbClr val="0000FF"/>
                </a:solidFill>
                <a:latin typeface="Arial" pitchFamily="34" charset="0"/>
                <a:cs typeface="Arial" pitchFamily="34" charset="0"/>
              </a:rPr>
              <a:t>değişim: % </a:t>
            </a:r>
            <a:r>
              <a:rPr lang="tr-TR" sz="2000" dirty="0" smtClean="0">
                <a:solidFill>
                  <a:srgbClr val="0000FF"/>
                </a:solidFill>
                <a:latin typeface="Arial" pitchFamily="34" charset="0"/>
                <a:cs typeface="Arial" pitchFamily="34" charset="0"/>
              </a:rPr>
              <a:t>95</a:t>
            </a:r>
          </a:p>
          <a:p>
            <a:pPr marL="1257300" lvl="2" indent="-342900" algn="just">
              <a:lnSpc>
                <a:spcPct val="140000"/>
              </a:lnSpc>
              <a:buClr>
                <a:srgbClr val="0000FF"/>
              </a:buClr>
              <a:buFont typeface="Courier New" panose="02070309020205020404" pitchFamily="49" charset="0"/>
              <a:buChar char="o"/>
            </a:pPr>
            <a:r>
              <a:rPr lang="tr-TR" sz="2000" dirty="0" smtClean="0">
                <a:solidFill>
                  <a:srgbClr val="0000FF"/>
                </a:solidFill>
                <a:latin typeface="Arial" pitchFamily="34" charset="0"/>
                <a:cs typeface="Arial" pitchFamily="34" charset="0"/>
              </a:rPr>
              <a:t>Kireçle </a:t>
            </a:r>
            <a:r>
              <a:rPr lang="tr-TR" sz="2000" dirty="0">
                <a:solidFill>
                  <a:srgbClr val="0000FF"/>
                </a:solidFill>
                <a:latin typeface="Arial" pitchFamily="34" charset="0"/>
                <a:cs typeface="Arial" pitchFamily="34" charset="0"/>
              </a:rPr>
              <a:t>yumuşatma: % </a:t>
            </a:r>
            <a:r>
              <a:rPr lang="tr-TR" sz="2000" dirty="0" smtClean="0">
                <a:solidFill>
                  <a:srgbClr val="0000FF"/>
                </a:solidFill>
                <a:latin typeface="Arial" pitchFamily="34" charset="0"/>
                <a:cs typeface="Arial" pitchFamily="34" charset="0"/>
              </a:rPr>
              <a:t>90-96</a:t>
            </a:r>
          </a:p>
          <a:p>
            <a:pPr marL="1257300" lvl="2" indent="-342900" algn="just">
              <a:lnSpc>
                <a:spcPct val="140000"/>
              </a:lnSpc>
              <a:buClr>
                <a:srgbClr val="0000FF"/>
              </a:buClr>
              <a:buFont typeface="Courier New" panose="02070309020205020404" pitchFamily="49" charset="0"/>
              <a:buChar char="o"/>
            </a:pPr>
            <a:r>
              <a:rPr lang="tr-TR" sz="2000" dirty="0" smtClean="0">
                <a:solidFill>
                  <a:srgbClr val="0000FF"/>
                </a:solidFill>
                <a:latin typeface="Arial" pitchFamily="34" charset="0"/>
                <a:cs typeface="Arial" pitchFamily="34" charset="0"/>
              </a:rPr>
              <a:t>Ters </a:t>
            </a:r>
            <a:r>
              <a:rPr lang="tr-TR" sz="2000" dirty="0">
                <a:solidFill>
                  <a:srgbClr val="0000FF"/>
                </a:solidFill>
                <a:latin typeface="Arial" pitchFamily="34" charset="0"/>
                <a:cs typeface="Arial" pitchFamily="34" charset="0"/>
              </a:rPr>
              <a:t>ozmos: % 90-99</a:t>
            </a:r>
          </a:p>
          <a:p>
            <a:pPr marL="342900" indent="-342900" algn="just" fontAlgn="auto">
              <a:lnSpc>
                <a:spcPct val="140000"/>
              </a:lnSpc>
              <a:spcBef>
                <a:spcPts val="0"/>
              </a:spcBef>
              <a:spcAft>
                <a:spcPts val="0"/>
              </a:spcAft>
              <a:buClr>
                <a:srgbClr val="0000FF"/>
              </a:buClr>
              <a:buFont typeface="Arial" panose="020B0604020202020204" pitchFamily="34" charset="0"/>
              <a:buChar char="•"/>
            </a:pPr>
            <a:endParaRPr lang="tr-TR" sz="2000" dirty="0" smtClean="0">
              <a:solidFill>
                <a:srgbClr val="0000FF"/>
              </a:solidFill>
              <a:latin typeface="Arial" pitchFamily="34" charset="0"/>
              <a:cs typeface="Arial" pitchFamily="34" charset="0"/>
            </a:endParaRPr>
          </a:p>
          <a:p>
            <a:pPr marL="342900" indent="-342900" algn="just" fontAlgn="auto">
              <a:lnSpc>
                <a:spcPct val="140000"/>
              </a:lnSpc>
              <a:spcBef>
                <a:spcPts val="0"/>
              </a:spcBef>
              <a:spcAft>
                <a:spcPts val="0"/>
              </a:spcAft>
              <a:buClr>
                <a:srgbClr val="0000FF"/>
              </a:buClr>
              <a:buFont typeface="Arial" panose="020B0604020202020204" pitchFamily="34" charset="0"/>
              <a:buChar char="•"/>
            </a:pPr>
            <a:endParaRPr lang="tr-TR" sz="2000" dirty="0" smtClean="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6223880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861774"/>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DEĞERLENDİRİLMESİ</a:t>
            </a: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79512" y="980728"/>
            <a:ext cx="8640960" cy="1428083"/>
          </a:xfrm>
          <a:prstGeom prst="rect">
            <a:avLst/>
          </a:prstGeom>
          <a:noFill/>
          <a:ln w="9525">
            <a:noFill/>
            <a:miter lim="800000"/>
            <a:headEnd/>
            <a:tailEnd/>
          </a:ln>
        </p:spPr>
        <p:txBody>
          <a:bodyPr wrap="square">
            <a:spAutoFit/>
          </a:bodyPr>
          <a:lstStyle/>
          <a:p>
            <a:pPr algn="ctr" fontAlgn="auto">
              <a:lnSpc>
                <a:spcPct val="140000"/>
              </a:lnSpc>
              <a:spcBef>
                <a:spcPts val="0"/>
              </a:spcBef>
              <a:spcAft>
                <a:spcPts val="0"/>
              </a:spcAft>
              <a:buClr>
                <a:srgbClr val="FF0000"/>
              </a:buClr>
            </a:pPr>
            <a:r>
              <a:rPr lang="tr-TR" sz="2200" b="1" dirty="0" smtClean="0">
                <a:solidFill>
                  <a:srgbClr val="FF0000"/>
                </a:solidFill>
                <a:latin typeface="Arial" pitchFamily="34" charset="0"/>
                <a:cs typeface="Arial" pitchFamily="34" charset="0"/>
              </a:rPr>
              <a:t>A1, A2 ve A3 SINIFLANDIRMASI</a:t>
            </a:r>
          </a:p>
          <a:p>
            <a:pPr marL="342900" indent="-342900" algn="just" fontAlgn="auto">
              <a:lnSpc>
                <a:spcPct val="140000"/>
              </a:lnSpc>
              <a:spcBef>
                <a:spcPts val="0"/>
              </a:spcBef>
              <a:spcAft>
                <a:spcPts val="0"/>
              </a:spcAft>
              <a:buClr>
                <a:srgbClr val="0000FF"/>
              </a:buClr>
              <a:buFont typeface="Arial" panose="020B0604020202020204" pitchFamily="34" charset="0"/>
              <a:buChar char="•"/>
            </a:pPr>
            <a:endParaRPr lang="tr-TR" sz="2000" dirty="0" smtClean="0">
              <a:solidFill>
                <a:srgbClr val="0000FF"/>
              </a:solidFill>
              <a:latin typeface="Arial" pitchFamily="34" charset="0"/>
              <a:cs typeface="Arial" pitchFamily="34" charset="0"/>
            </a:endParaRPr>
          </a:p>
          <a:p>
            <a:pPr marL="342900" indent="-342900" algn="just" fontAlgn="auto">
              <a:lnSpc>
                <a:spcPct val="140000"/>
              </a:lnSpc>
              <a:spcBef>
                <a:spcPts val="0"/>
              </a:spcBef>
              <a:spcAft>
                <a:spcPts val="0"/>
              </a:spcAft>
              <a:buClr>
                <a:srgbClr val="0000FF"/>
              </a:buClr>
              <a:buFont typeface="Arial" panose="020B0604020202020204" pitchFamily="34" charset="0"/>
              <a:buChar char="•"/>
            </a:pPr>
            <a:endParaRPr lang="tr-TR" sz="2000" dirty="0" smtClean="0">
              <a:solidFill>
                <a:srgbClr val="0000FF"/>
              </a:solidFill>
              <a:latin typeface="Arial" pitchFamily="34" charset="0"/>
              <a:cs typeface="Arial" pitchFamily="34" charset="0"/>
            </a:endParaRPr>
          </a:p>
        </p:txBody>
      </p:sp>
      <p:graphicFrame>
        <p:nvGraphicFramePr>
          <p:cNvPr id="4" name="Diyagram 3"/>
          <p:cNvGraphicFramePr/>
          <p:nvPr>
            <p:extLst>
              <p:ext uri="{D42A27DB-BD31-4B8C-83A1-F6EECF244321}">
                <p14:modId xmlns:p14="http://schemas.microsoft.com/office/powerpoint/2010/main" val="3658049856"/>
              </p:ext>
            </p:extLst>
          </p:nvPr>
        </p:nvGraphicFramePr>
        <p:xfrm>
          <a:off x="179512" y="1556792"/>
          <a:ext cx="8856984"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9380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txBox="1">
            <a:spLocks/>
          </p:cNvSpPr>
          <p:nvPr/>
        </p:nvSpPr>
        <p:spPr>
          <a:xfrm>
            <a:off x="1619672" y="260648"/>
            <a:ext cx="6404248" cy="605929"/>
          </a:xfrm>
          <a:prstGeom prst="rect">
            <a:avLst/>
          </a:prstGeom>
        </p:spPr>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000" b="1" spc="50" dirty="0" smtClean="0">
                <a:ln w="11430"/>
                <a:solidFill>
                  <a:srgbClr val="FF0000"/>
                </a:solidFill>
                <a:effectLst>
                  <a:outerShdw blurRad="38100" dist="38100" dir="2700000" algn="tl">
                    <a:srgbClr val="000000">
                      <a:alpha val="43137"/>
                    </a:srgbClr>
                  </a:outerShdw>
                </a:effectLst>
              </a:rPr>
              <a:t>Muhteva</a:t>
            </a:r>
            <a:endParaRPr lang="tr-TR" sz="3000" b="1" spc="50" dirty="0">
              <a:ln w="11430"/>
              <a:solidFill>
                <a:srgbClr val="FF0000"/>
              </a:solidFill>
              <a:effectLst>
                <a:outerShdw blurRad="38100" dist="38100" dir="2700000" algn="tl">
                  <a:srgbClr val="000000">
                    <a:alpha val="43137"/>
                  </a:srgbClr>
                </a:outerShdw>
              </a:effectLst>
            </a:endParaRPr>
          </a:p>
        </p:txBody>
      </p:sp>
      <p:sp>
        <p:nvSpPr>
          <p:cNvPr id="4" name="Alt Başlık 2"/>
          <p:cNvSpPr txBox="1">
            <a:spLocks/>
          </p:cNvSpPr>
          <p:nvPr/>
        </p:nvSpPr>
        <p:spPr>
          <a:xfrm>
            <a:off x="395536" y="1196752"/>
            <a:ext cx="8496944" cy="54006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40000"/>
              </a:lnSpc>
              <a:buClr>
                <a:srgbClr val="FF0000"/>
              </a:buClr>
              <a:buFont typeface="Wingdings" pitchFamily="2" charset="2"/>
              <a:buChar char="ü"/>
            </a:pPr>
            <a:endParaRPr lang="tr-TR" sz="2400" b="1" dirty="0" smtClean="0">
              <a:solidFill>
                <a:srgbClr val="0000FF"/>
              </a:solidFill>
            </a:endParaRPr>
          </a:p>
          <a:p>
            <a:pPr algn="just">
              <a:lnSpc>
                <a:spcPct val="200000"/>
              </a:lnSpc>
              <a:buClr>
                <a:srgbClr val="FF0000"/>
              </a:buClr>
              <a:buFont typeface="Wingdings" pitchFamily="2" charset="2"/>
              <a:buChar char="ü"/>
            </a:pPr>
            <a:r>
              <a:rPr lang="tr-TR" sz="2400" b="1" dirty="0" smtClean="0">
                <a:solidFill>
                  <a:srgbClr val="0000FF"/>
                </a:solidFill>
              </a:rPr>
              <a:t>İçme Suyu Kalitesine Genel Bakış</a:t>
            </a:r>
            <a:endParaRPr lang="tr-TR" sz="2400" b="1" dirty="0">
              <a:solidFill>
                <a:srgbClr val="0000FF"/>
              </a:solidFill>
            </a:endParaRPr>
          </a:p>
          <a:p>
            <a:pPr algn="just">
              <a:lnSpc>
                <a:spcPct val="200000"/>
              </a:lnSpc>
              <a:buClr>
                <a:srgbClr val="FF0000"/>
              </a:buClr>
              <a:buFont typeface="Wingdings" pitchFamily="2" charset="2"/>
              <a:buChar char="ü"/>
            </a:pPr>
            <a:r>
              <a:rPr lang="tr-TR" sz="2400" b="1" dirty="0">
                <a:solidFill>
                  <a:srgbClr val="0000FF"/>
                </a:solidFill>
              </a:rPr>
              <a:t> </a:t>
            </a:r>
            <a:r>
              <a:rPr lang="tr-TR" sz="2400" b="1" dirty="0" smtClean="0">
                <a:solidFill>
                  <a:srgbClr val="0000FF"/>
                </a:solidFill>
              </a:rPr>
              <a:t>Mevcut İçme Suyu Parametrelerinin Değerlendirilmesi</a:t>
            </a:r>
          </a:p>
          <a:p>
            <a:pPr algn="just">
              <a:lnSpc>
                <a:spcPct val="200000"/>
              </a:lnSpc>
              <a:buClr>
                <a:srgbClr val="FF0000"/>
              </a:buClr>
              <a:buFont typeface="Wingdings" pitchFamily="2" charset="2"/>
              <a:buChar char="ü"/>
            </a:pPr>
            <a:r>
              <a:rPr lang="tr-TR" sz="2400" b="1" dirty="0" smtClean="0">
                <a:solidFill>
                  <a:srgbClr val="0000FF"/>
                </a:solidFill>
              </a:rPr>
              <a:t>Türkiye’ye Özgü Kirleticilerin İçme Suyu Standartları Açısından Değerlendirilmesi</a:t>
            </a:r>
          </a:p>
          <a:p>
            <a:pPr algn="just">
              <a:lnSpc>
                <a:spcPct val="200000"/>
              </a:lnSpc>
              <a:buClr>
                <a:srgbClr val="FF0000"/>
              </a:buClr>
              <a:buFont typeface="Wingdings" pitchFamily="2" charset="2"/>
              <a:buChar char="ü"/>
            </a:pPr>
            <a:r>
              <a:rPr lang="tr-TR" sz="2400" b="1" dirty="0" smtClean="0">
                <a:solidFill>
                  <a:srgbClr val="0000FF"/>
                </a:solidFill>
              </a:rPr>
              <a:t>Türkiye’ye Özgü Bitki Koruma Ürünlerinin İçme Suyu Standartları Açısından Değerlendirilmesi</a:t>
            </a:r>
          </a:p>
          <a:p>
            <a:pPr algn="just">
              <a:lnSpc>
                <a:spcPct val="200000"/>
              </a:lnSpc>
              <a:buClr>
                <a:srgbClr val="FF0000"/>
              </a:buClr>
              <a:buFont typeface="Wingdings" pitchFamily="2" charset="2"/>
              <a:buChar char="ü"/>
            </a:pPr>
            <a:r>
              <a:rPr lang="tr-TR" sz="2400" b="1" dirty="0" smtClean="0">
                <a:solidFill>
                  <a:srgbClr val="0000FF"/>
                </a:solidFill>
              </a:rPr>
              <a:t>Belediyelere </a:t>
            </a:r>
            <a:r>
              <a:rPr lang="tr-TR" sz="2400" b="1" dirty="0">
                <a:solidFill>
                  <a:srgbClr val="0000FF"/>
                </a:solidFill>
              </a:rPr>
              <a:t>İlişkin Değerlendirmeler</a:t>
            </a:r>
          </a:p>
        </p:txBody>
      </p:sp>
    </p:spTree>
    <p:extLst>
      <p:ext uri="{BB962C8B-B14F-4D97-AF65-F5344CB8AC3E}">
        <p14:creationId xmlns:p14="http://schemas.microsoft.com/office/powerpoint/2010/main" val="25507032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861774"/>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DEĞERLENDİRİLMESİ</a:t>
            </a: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79512" y="980728"/>
            <a:ext cx="8640960" cy="1428083"/>
          </a:xfrm>
          <a:prstGeom prst="rect">
            <a:avLst/>
          </a:prstGeom>
          <a:noFill/>
          <a:ln w="9525">
            <a:noFill/>
            <a:miter lim="800000"/>
            <a:headEnd/>
            <a:tailEnd/>
          </a:ln>
        </p:spPr>
        <p:txBody>
          <a:bodyPr wrap="square">
            <a:spAutoFit/>
          </a:bodyPr>
          <a:lstStyle/>
          <a:p>
            <a:pPr algn="ctr" fontAlgn="auto">
              <a:lnSpc>
                <a:spcPct val="140000"/>
              </a:lnSpc>
              <a:spcBef>
                <a:spcPts val="0"/>
              </a:spcBef>
              <a:spcAft>
                <a:spcPts val="0"/>
              </a:spcAft>
              <a:buClr>
                <a:srgbClr val="FF0000"/>
              </a:buClr>
            </a:pPr>
            <a:r>
              <a:rPr lang="tr-TR" sz="2200" b="1" dirty="0" smtClean="0">
                <a:solidFill>
                  <a:srgbClr val="FF0000"/>
                </a:solidFill>
                <a:latin typeface="Arial" pitchFamily="34" charset="0"/>
                <a:cs typeface="Arial" pitchFamily="34" charset="0"/>
              </a:rPr>
              <a:t>A1, A2 ve A3 SINIFLANDIRMASI</a:t>
            </a:r>
            <a:endParaRPr lang="tr-TR" sz="2000" dirty="0" smtClean="0">
              <a:solidFill>
                <a:srgbClr val="0000FF"/>
              </a:solidFill>
              <a:latin typeface="Arial" pitchFamily="34" charset="0"/>
              <a:cs typeface="Arial" pitchFamily="34" charset="0"/>
            </a:endParaRPr>
          </a:p>
          <a:p>
            <a:pPr algn="just" fontAlgn="auto">
              <a:lnSpc>
                <a:spcPct val="140000"/>
              </a:lnSpc>
              <a:spcBef>
                <a:spcPts val="0"/>
              </a:spcBef>
              <a:spcAft>
                <a:spcPts val="0"/>
              </a:spcAft>
              <a:buClr>
                <a:srgbClr val="0000FF"/>
              </a:buClr>
            </a:pPr>
            <a:r>
              <a:rPr lang="tr-TR" sz="2000" b="1" u="sng" dirty="0" smtClean="0">
                <a:solidFill>
                  <a:srgbClr val="FF0000"/>
                </a:solidFill>
                <a:latin typeface="Arial" pitchFamily="34" charset="0"/>
                <a:cs typeface="Arial" pitchFamily="34" charset="0"/>
              </a:rPr>
              <a:t>Arsenik Örneği</a:t>
            </a:r>
          </a:p>
          <a:p>
            <a:pPr algn="just" fontAlgn="auto">
              <a:lnSpc>
                <a:spcPct val="140000"/>
              </a:lnSpc>
              <a:spcBef>
                <a:spcPts val="0"/>
              </a:spcBef>
              <a:spcAft>
                <a:spcPts val="0"/>
              </a:spcAft>
              <a:buClr>
                <a:srgbClr val="0000FF"/>
              </a:buClr>
            </a:pPr>
            <a:endParaRPr lang="tr-TR" sz="2000" dirty="0">
              <a:solidFill>
                <a:srgbClr val="0000FF"/>
              </a:solidFill>
              <a:latin typeface="Arial" pitchFamily="34" charset="0"/>
              <a:cs typeface="Arial" pitchFamily="34" charset="0"/>
            </a:endParaRPr>
          </a:p>
        </p:txBody>
      </p:sp>
      <p:graphicFrame>
        <p:nvGraphicFramePr>
          <p:cNvPr id="5" name="Tablo 4"/>
          <p:cNvGraphicFramePr>
            <a:graphicFrameLocks noGrp="1"/>
          </p:cNvGraphicFramePr>
          <p:nvPr>
            <p:extLst>
              <p:ext uri="{D42A27DB-BD31-4B8C-83A1-F6EECF244321}">
                <p14:modId xmlns:p14="http://schemas.microsoft.com/office/powerpoint/2010/main" val="4151045901"/>
              </p:ext>
            </p:extLst>
          </p:nvPr>
        </p:nvGraphicFramePr>
        <p:xfrm>
          <a:off x="251520" y="1988840"/>
          <a:ext cx="8712968" cy="4389120"/>
        </p:xfrm>
        <a:graphic>
          <a:graphicData uri="http://schemas.openxmlformats.org/drawingml/2006/table">
            <a:tbl>
              <a:tblPr firstRow="1" bandRow="1">
                <a:tableStyleId>{5940675A-B579-460E-94D1-54222C63F5DA}</a:tableStyleId>
              </a:tblPr>
              <a:tblGrid>
                <a:gridCol w="1212239"/>
                <a:gridCol w="1288004"/>
                <a:gridCol w="6212725"/>
              </a:tblGrid>
              <a:tr h="1440159">
                <a:tc>
                  <a:txBody>
                    <a:bodyPr/>
                    <a:lstStyle/>
                    <a:p>
                      <a:pPr algn="ctr"/>
                      <a:r>
                        <a:rPr lang="tr-TR" b="1" dirty="0" smtClean="0">
                          <a:solidFill>
                            <a:schemeClr val="bg1"/>
                          </a:solidFill>
                        </a:rPr>
                        <a:t>A1</a:t>
                      </a:r>
                      <a:endParaRPr lang="tr-TR" b="1" dirty="0">
                        <a:solidFill>
                          <a:schemeClr val="bg1"/>
                        </a:solidFill>
                      </a:endParaRPr>
                    </a:p>
                  </a:txBody>
                  <a:tcPr anchor="ctr">
                    <a:solidFill>
                      <a:schemeClr val="accent2">
                        <a:lumMod val="75000"/>
                      </a:schemeClr>
                    </a:solidFill>
                  </a:tcPr>
                </a:tc>
                <a:tc>
                  <a:txBody>
                    <a:bodyPr/>
                    <a:lstStyle/>
                    <a:p>
                      <a:pPr algn="ctr"/>
                      <a:r>
                        <a:rPr lang="tr-TR" dirty="0" smtClean="0"/>
                        <a:t>0,01</a:t>
                      </a:r>
                      <a:endParaRPr lang="tr-TR" dirty="0"/>
                    </a:p>
                  </a:txBody>
                  <a:tcPr anchor="ctr">
                    <a:solidFill>
                      <a:schemeClr val="accent2">
                        <a:lumMod val="40000"/>
                        <a:lumOff val="60000"/>
                      </a:schemeClr>
                    </a:solidFill>
                  </a:tcPr>
                </a:tc>
                <a:tc>
                  <a:txBody>
                    <a:bodyPr/>
                    <a:lstStyle/>
                    <a:p>
                      <a:pPr marL="285750" indent="-285750">
                        <a:buFont typeface="Arial" panose="020B0604020202020204" pitchFamily="34" charset="0"/>
                        <a:buChar char="•"/>
                      </a:pPr>
                      <a:r>
                        <a:rPr lang="tr-TR" sz="1800" kern="1200" dirty="0" smtClean="0">
                          <a:solidFill>
                            <a:schemeClr val="tx1"/>
                          </a:solidFill>
                          <a:effectLst/>
                          <a:latin typeface="+mn-lt"/>
                          <a:ea typeface="+mn-ea"/>
                          <a:cs typeface="+mn-cs"/>
                        </a:rPr>
                        <a:t>0,05 değeri 1984 yılında WHO’nun belirlediği değer ve 1993’de bu değer 0,01’e düşürülmüştür. </a:t>
                      </a:r>
                    </a:p>
                    <a:p>
                      <a:pPr marL="285750" indent="-285750">
                        <a:buFont typeface="Arial" panose="020B0604020202020204" pitchFamily="34" charset="0"/>
                        <a:buChar char="•"/>
                      </a:pPr>
                      <a:r>
                        <a:rPr lang="tr-TR" sz="1800" kern="1200" dirty="0" smtClean="0">
                          <a:solidFill>
                            <a:schemeClr val="tx1"/>
                          </a:solidFill>
                          <a:effectLst/>
                          <a:latin typeface="+mn-lt"/>
                          <a:ea typeface="+mn-ea"/>
                          <a:cs typeface="+mn-cs"/>
                        </a:rPr>
                        <a:t>USEPA</a:t>
                      </a:r>
                      <a:r>
                        <a:rPr lang="tr-TR" sz="1800" kern="1200" baseline="0" dirty="0" smtClean="0">
                          <a:solidFill>
                            <a:schemeClr val="tx1"/>
                          </a:solidFill>
                          <a:effectLst/>
                          <a:latin typeface="+mn-lt"/>
                          <a:ea typeface="+mn-ea"/>
                          <a:cs typeface="+mn-cs"/>
                        </a:rPr>
                        <a:t>, </a:t>
                      </a:r>
                      <a:r>
                        <a:rPr lang="tr-TR" sz="1800" kern="1200" dirty="0" smtClean="0">
                          <a:solidFill>
                            <a:schemeClr val="tx1"/>
                          </a:solidFill>
                          <a:effectLst/>
                          <a:latin typeface="+mn-lt"/>
                          <a:ea typeface="+mn-ea"/>
                          <a:cs typeface="+mn-cs"/>
                        </a:rPr>
                        <a:t>Avustralya,</a:t>
                      </a:r>
                      <a:r>
                        <a:rPr lang="tr-TR" sz="1800" kern="1200" baseline="0" dirty="0" smtClean="0">
                          <a:solidFill>
                            <a:schemeClr val="tx1"/>
                          </a:solidFill>
                          <a:effectLst/>
                          <a:latin typeface="+mn-lt"/>
                          <a:ea typeface="+mn-ea"/>
                          <a:cs typeface="+mn-cs"/>
                        </a:rPr>
                        <a:t> </a:t>
                      </a:r>
                      <a:r>
                        <a:rPr lang="tr-TR" sz="1800" kern="1200" dirty="0" smtClean="0">
                          <a:solidFill>
                            <a:schemeClr val="tx1"/>
                          </a:solidFill>
                          <a:effectLst/>
                          <a:latin typeface="+mn-lt"/>
                          <a:ea typeface="+mn-ea"/>
                          <a:cs typeface="+mn-cs"/>
                        </a:rPr>
                        <a:t>Japonya’da da 0,01mg/L</a:t>
                      </a:r>
                      <a:r>
                        <a:rPr lang="tr-TR" sz="1800" kern="1200" baseline="0" dirty="0" smtClean="0">
                          <a:solidFill>
                            <a:schemeClr val="tx1"/>
                          </a:solidFill>
                          <a:effectLst/>
                          <a:latin typeface="+mn-lt"/>
                          <a:ea typeface="+mn-ea"/>
                          <a:cs typeface="+mn-cs"/>
                        </a:rPr>
                        <a:t> limit değer olarak kabul edilmiştir.</a:t>
                      </a:r>
                    </a:p>
                    <a:p>
                      <a:pPr marL="285750" indent="-285750">
                        <a:buFont typeface="Arial" panose="020B0604020202020204" pitchFamily="34" charset="0"/>
                        <a:buChar char="•"/>
                      </a:pPr>
                      <a:r>
                        <a:rPr lang="tr-TR" sz="1800" kern="1200" baseline="0" dirty="0" smtClean="0">
                          <a:solidFill>
                            <a:schemeClr val="tx1"/>
                          </a:solidFill>
                          <a:effectLst/>
                          <a:latin typeface="+mn-lt"/>
                          <a:ea typeface="+mn-ea"/>
                          <a:cs typeface="+mn-cs"/>
                        </a:rPr>
                        <a:t>Yönetmelikte geçen 0,05 mg/L değeri güncellenerek </a:t>
                      </a:r>
                      <a:r>
                        <a:rPr lang="tr-TR" sz="1800" b="1" kern="1200" baseline="0" dirty="0" smtClean="0">
                          <a:solidFill>
                            <a:schemeClr val="tx1"/>
                          </a:solidFill>
                          <a:effectLst/>
                          <a:latin typeface="+mn-lt"/>
                          <a:ea typeface="+mn-ea"/>
                          <a:cs typeface="+mn-cs"/>
                        </a:rPr>
                        <a:t>0,01 mg/L </a:t>
                      </a:r>
                      <a:r>
                        <a:rPr lang="tr-TR" sz="1800" kern="1200" baseline="0" dirty="0" smtClean="0">
                          <a:solidFill>
                            <a:schemeClr val="tx1"/>
                          </a:solidFill>
                          <a:effectLst/>
                          <a:latin typeface="+mn-lt"/>
                          <a:ea typeface="+mn-ea"/>
                          <a:cs typeface="+mn-cs"/>
                        </a:rPr>
                        <a:t>değeri kabul edilmiştir.</a:t>
                      </a:r>
                      <a:endParaRPr lang="tr-TR" sz="1800" kern="1200" dirty="0" smtClean="0">
                        <a:solidFill>
                          <a:schemeClr val="tx1"/>
                        </a:solidFill>
                        <a:effectLst/>
                        <a:latin typeface="+mn-lt"/>
                        <a:ea typeface="+mn-ea"/>
                        <a:cs typeface="+mn-cs"/>
                      </a:endParaRPr>
                    </a:p>
                  </a:txBody>
                  <a:tcPr anchor="ctr">
                    <a:solidFill>
                      <a:schemeClr val="accent2">
                        <a:lumMod val="40000"/>
                        <a:lumOff val="60000"/>
                      </a:schemeClr>
                    </a:solidFill>
                  </a:tcPr>
                </a:tc>
              </a:tr>
              <a:tr h="988254">
                <a:tc>
                  <a:txBody>
                    <a:bodyPr/>
                    <a:lstStyle/>
                    <a:p>
                      <a:pPr algn="ctr"/>
                      <a:r>
                        <a:rPr lang="tr-TR" b="1" dirty="0" smtClean="0">
                          <a:solidFill>
                            <a:schemeClr val="bg1"/>
                          </a:solidFill>
                        </a:rPr>
                        <a:t>A2</a:t>
                      </a:r>
                      <a:endParaRPr lang="tr-TR" b="1" dirty="0">
                        <a:solidFill>
                          <a:schemeClr val="bg1"/>
                        </a:solidFill>
                      </a:endParaRPr>
                    </a:p>
                  </a:txBody>
                  <a:tcPr anchor="ctr">
                    <a:solidFill>
                      <a:schemeClr val="accent2">
                        <a:lumMod val="75000"/>
                      </a:schemeClr>
                    </a:solidFill>
                  </a:tcPr>
                </a:tc>
                <a:tc>
                  <a:txBody>
                    <a:bodyPr/>
                    <a:lstStyle/>
                    <a:p>
                      <a:pPr algn="ctr"/>
                      <a:r>
                        <a:rPr lang="tr-TR" dirty="0" smtClean="0"/>
                        <a:t>0,05</a:t>
                      </a:r>
                      <a:endParaRPr lang="tr-TR" dirty="0"/>
                    </a:p>
                  </a:txBody>
                  <a:tcPr anchor="ctr">
                    <a:solidFill>
                      <a:schemeClr val="accent2">
                        <a:lumMod val="40000"/>
                        <a:lumOff val="60000"/>
                      </a:schemeClr>
                    </a:solidFill>
                  </a:tcPr>
                </a:tc>
                <a:tc>
                  <a:txBody>
                    <a:bodyPr/>
                    <a:lstStyle/>
                    <a:p>
                      <a:pPr marL="285750" indent="-285750">
                        <a:buFont typeface="Arial" panose="020B0604020202020204" pitchFamily="34" charset="0"/>
                        <a:buChar char="•"/>
                      </a:pPr>
                      <a:r>
                        <a:rPr lang="tr-TR" sz="1800" kern="1200" dirty="0" smtClean="0">
                          <a:solidFill>
                            <a:schemeClr val="tx1"/>
                          </a:solidFill>
                          <a:effectLst/>
                          <a:latin typeface="+mn-lt"/>
                          <a:ea typeface="+mn-ea"/>
                          <a:cs typeface="+mn-cs"/>
                        </a:rPr>
                        <a:t>Konvansiyonel olarak;</a:t>
                      </a:r>
                    </a:p>
                    <a:p>
                      <a:pPr marL="742950" lvl="1" indent="-285750">
                        <a:buFont typeface="Wingdings" panose="05000000000000000000" pitchFamily="2" charset="2"/>
                        <a:buChar char="ü"/>
                      </a:pPr>
                      <a:r>
                        <a:rPr lang="tr-TR" sz="1800" kern="1200" dirty="0" smtClean="0">
                          <a:solidFill>
                            <a:schemeClr val="tx1"/>
                          </a:solidFill>
                          <a:effectLst/>
                          <a:latin typeface="+mn-lt"/>
                          <a:ea typeface="+mn-ea"/>
                          <a:cs typeface="+mn-cs"/>
                        </a:rPr>
                        <a:t>demir klorür ile %</a:t>
                      </a:r>
                      <a:r>
                        <a:rPr lang="tr-TR" sz="1800" kern="1200" baseline="0" dirty="0" smtClean="0">
                          <a:solidFill>
                            <a:schemeClr val="tx1"/>
                          </a:solidFill>
                          <a:effectLst/>
                          <a:latin typeface="+mn-lt"/>
                          <a:ea typeface="+mn-ea"/>
                          <a:cs typeface="+mn-cs"/>
                        </a:rPr>
                        <a:t> </a:t>
                      </a:r>
                      <a:r>
                        <a:rPr lang="tr-TR" sz="1800" kern="1200" dirty="0" smtClean="0">
                          <a:solidFill>
                            <a:schemeClr val="tx1"/>
                          </a:solidFill>
                          <a:effectLst/>
                          <a:latin typeface="+mn-lt"/>
                          <a:ea typeface="+mn-ea"/>
                          <a:cs typeface="+mn-cs"/>
                        </a:rPr>
                        <a:t>81-100 ve </a:t>
                      </a:r>
                      <a:r>
                        <a:rPr lang="tr-TR" sz="1800" kern="1200" dirty="0" err="1" smtClean="0">
                          <a:solidFill>
                            <a:schemeClr val="tx1"/>
                          </a:solidFill>
                          <a:effectLst/>
                          <a:latin typeface="+mn-lt"/>
                          <a:ea typeface="+mn-ea"/>
                          <a:cs typeface="+mn-cs"/>
                        </a:rPr>
                        <a:t>alum</a:t>
                      </a:r>
                      <a:r>
                        <a:rPr lang="tr-TR" sz="1800" kern="1200" dirty="0" smtClean="0">
                          <a:solidFill>
                            <a:schemeClr val="tx1"/>
                          </a:solidFill>
                          <a:effectLst/>
                          <a:latin typeface="+mn-lt"/>
                          <a:ea typeface="+mn-ea"/>
                          <a:cs typeface="+mn-cs"/>
                        </a:rPr>
                        <a:t> ile %</a:t>
                      </a:r>
                      <a:r>
                        <a:rPr lang="tr-TR" sz="1800" kern="1200" baseline="0" dirty="0" smtClean="0">
                          <a:solidFill>
                            <a:schemeClr val="tx1"/>
                          </a:solidFill>
                          <a:effectLst/>
                          <a:latin typeface="+mn-lt"/>
                          <a:ea typeface="+mn-ea"/>
                          <a:cs typeface="+mn-cs"/>
                        </a:rPr>
                        <a:t> 85-92</a:t>
                      </a:r>
                    </a:p>
                    <a:p>
                      <a:r>
                        <a:rPr lang="tr-TR" sz="1800" b="1" kern="1200" dirty="0" smtClean="0">
                          <a:solidFill>
                            <a:schemeClr val="tx1"/>
                          </a:solidFill>
                          <a:effectLst/>
                          <a:latin typeface="+mn-lt"/>
                          <a:ea typeface="+mn-ea"/>
                          <a:cs typeface="+mn-cs"/>
                        </a:rPr>
                        <a:t>A2 değerinden A1 değerine ulaşmak için giderim verimi &gt;% 80 (en ihtiyatlı kabulle) alınarak, A2 değeri 0,05 mg/L olarak hesaplanmıştır.</a:t>
                      </a:r>
                      <a:endParaRPr lang="tr-TR" b="1" dirty="0"/>
                    </a:p>
                  </a:txBody>
                  <a:tcPr anchor="ctr">
                    <a:solidFill>
                      <a:schemeClr val="accent2">
                        <a:lumMod val="40000"/>
                        <a:lumOff val="60000"/>
                      </a:schemeClr>
                    </a:solidFill>
                  </a:tcPr>
                </a:tc>
              </a:tr>
              <a:tr h="988254">
                <a:tc>
                  <a:txBody>
                    <a:bodyPr/>
                    <a:lstStyle/>
                    <a:p>
                      <a:pPr algn="ctr"/>
                      <a:r>
                        <a:rPr lang="tr-TR" b="1" dirty="0" smtClean="0">
                          <a:solidFill>
                            <a:schemeClr val="bg1"/>
                          </a:solidFill>
                        </a:rPr>
                        <a:t>A3</a:t>
                      </a:r>
                      <a:endParaRPr lang="tr-TR" b="1" dirty="0">
                        <a:solidFill>
                          <a:schemeClr val="bg1"/>
                        </a:solidFill>
                      </a:endParaRPr>
                    </a:p>
                  </a:txBody>
                  <a:tcPr anchor="ctr">
                    <a:solidFill>
                      <a:schemeClr val="accent2">
                        <a:lumMod val="75000"/>
                      </a:schemeClr>
                    </a:solidFill>
                  </a:tcPr>
                </a:tc>
                <a:tc>
                  <a:txBody>
                    <a:bodyPr/>
                    <a:lstStyle/>
                    <a:p>
                      <a:pPr algn="ctr"/>
                      <a:r>
                        <a:rPr lang="tr-TR" dirty="0" smtClean="0"/>
                        <a:t>0,25</a:t>
                      </a:r>
                      <a:endParaRPr lang="tr-TR" dirty="0"/>
                    </a:p>
                  </a:txBody>
                  <a:tcPr anchor="ctr">
                    <a:solidFill>
                      <a:schemeClr val="accent2">
                        <a:lumMod val="40000"/>
                        <a:lumOff val="60000"/>
                      </a:schemeClr>
                    </a:solidFill>
                  </a:tcPr>
                </a:tc>
                <a:tc>
                  <a:txBody>
                    <a:bodyPr/>
                    <a:lstStyle/>
                    <a:p>
                      <a:r>
                        <a:rPr lang="tr-TR" dirty="0" err="1" smtClean="0"/>
                        <a:t>Nanofiltrasyonla</a:t>
                      </a:r>
                      <a:r>
                        <a:rPr lang="tr-TR" dirty="0" smtClean="0"/>
                        <a:t> </a:t>
                      </a:r>
                      <a:r>
                        <a:rPr lang="tr-TR" dirty="0" err="1" smtClean="0"/>
                        <a:t>arsenat</a:t>
                      </a:r>
                      <a:r>
                        <a:rPr lang="tr-TR" dirty="0" smtClean="0"/>
                        <a:t> giderimi % 90 ve üzeri, ters </a:t>
                      </a:r>
                      <a:r>
                        <a:rPr lang="tr-TR" dirty="0" err="1" smtClean="0"/>
                        <a:t>osmozla</a:t>
                      </a:r>
                      <a:r>
                        <a:rPr lang="tr-TR" dirty="0" smtClean="0"/>
                        <a:t> ise bu oran % 95 ve üzeri</a:t>
                      </a:r>
                      <a:r>
                        <a:rPr lang="tr-TR" baseline="0" dirty="0" smtClean="0"/>
                        <a:t> olduğundan;</a:t>
                      </a:r>
                    </a:p>
                    <a:p>
                      <a:r>
                        <a:rPr lang="tr-TR" sz="1800" b="1" kern="1200" baseline="0" dirty="0" smtClean="0">
                          <a:solidFill>
                            <a:schemeClr val="tx1"/>
                          </a:solidFill>
                          <a:effectLst/>
                          <a:latin typeface="+mn-lt"/>
                          <a:ea typeface="+mn-ea"/>
                          <a:cs typeface="+mn-cs"/>
                        </a:rPr>
                        <a:t>İleri arıtma yöntemleriyle giderim verimi </a:t>
                      </a:r>
                      <a:r>
                        <a:rPr lang="tr-TR" sz="1800" b="1" kern="1200" dirty="0" smtClean="0">
                          <a:solidFill>
                            <a:schemeClr val="tx1"/>
                          </a:solidFill>
                          <a:effectLst/>
                          <a:latin typeface="+mn-lt"/>
                          <a:ea typeface="+mn-ea"/>
                          <a:cs typeface="+mn-cs"/>
                        </a:rPr>
                        <a:t>&gt; % 80 kabulü ile A3 0,25 mg/L hesaplanmıştır.</a:t>
                      </a:r>
                      <a:endParaRPr lang="tr-TR" b="1" dirty="0"/>
                    </a:p>
                  </a:txBody>
                  <a:tcPr anchor="ctr">
                    <a:solidFill>
                      <a:schemeClr val="accent2">
                        <a:lumMod val="40000"/>
                        <a:lumOff val="60000"/>
                      </a:schemeClr>
                    </a:solidFill>
                  </a:tcPr>
                </a:tc>
              </a:tr>
            </a:tbl>
          </a:graphicData>
        </a:graphic>
      </p:graphicFrame>
    </p:spTree>
    <p:extLst>
      <p:ext uri="{BB962C8B-B14F-4D97-AF65-F5344CB8AC3E}">
        <p14:creationId xmlns:p14="http://schemas.microsoft.com/office/powerpoint/2010/main" val="25282201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861774"/>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DEĞERLENDİRİLMESİ</a:t>
            </a: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79512" y="980728"/>
            <a:ext cx="8640960" cy="1428083"/>
          </a:xfrm>
          <a:prstGeom prst="rect">
            <a:avLst/>
          </a:prstGeom>
          <a:noFill/>
          <a:ln w="9525">
            <a:noFill/>
            <a:miter lim="800000"/>
            <a:headEnd/>
            <a:tailEnd/>
          </a:ln>
        </p:spPr>
        <p:txBody>
          <a:bodyPr wrap="square">
            <a:spAutoFit/>
          </a:bodyPr>
          <a:lstStyle/>
          <a:p>
            <a:pPr algn="ctr" fontAlgn="auto">
              <a:lnSpc>
                <a:spcPct val="140000"/>
              </a:lnSpc>
              <a:spcBef>
                <a:spcPts val="0"/>
              </a:spcBef>
              <a:spcAft>
                <a:spcPts val="0"/>
              </a:spcAft>
              <a:buClr>
                <a:srgbClr val="FF0000"/>
              </a:buClr>
            </a:pPr>
            <a:r>
              <a:rPr lang="tr-TR" sz="2200" b="1" dirty="0" smtClean="0">
                <a:solidFill>
                  <a:srgbClr val="FF0000"/>
                </a:solidFill>
                <a:latin typeface="Arial" pitchFamily="34" charset="0"/>
                <a:cs typeface="Arial" pitchFamily="34" charset="0"/>
              </a:rPr>
              <a:t>A1, A2 ve A3 SINIFLANDIRMASI</a:t>
            </a:r>
            <a:endParaRPr lang="tr-TR" sz="2000" dirty="0" smtClean="0">
              <a:solidFill>
                <a:srgbClr val="0000FF"/>
              </a:solidFill>
              <a:latin typeface="Arial" pitchFamily="34" charset="0"/>
              <a:cs typeface="Arial" pitchFamily="34" charset="0"/>
            </a:endParaRPr>
          </a:p>
          <a:p>
            <a:pPr algn="just" fontAlgn="auto">
              <a:lnSpc>
                <a:spcPct val="140000"/>
              </a:lnSpc>
              <a:spcBef>
                <a:spcPts val="0"/>
              </a:spcBef>
              <a:spcAft>
                <a:spcPts val="0"/>
              </a:spcAft>
              <a:buClr>
                <a:srgbClr val="0000FF"/>
              </a:buClr>
            </a:pPr>
            <a:r>
              <a:rPr lang="tr-TR" sz="2000" b="1" u="sng" dirty="0" smtClean="0">
                <a:solidFill>
                  <a:srgbClr val="FF0000"/>
                </a:solidFill>
                <a:latin typeface="Arial" pitchFamily="34" charset="0"/>
                <a:cs typeface="Arial" pitchFamily="34" charset="0"/>
              </a:rPr>
              <a:t>Baryum Örneği</a:t>
            </a:r>
          </a:p>
          <a:p>
            <a:pPr algn="just" fontAlgn="auto">
              <a:lnSpc>
                <a:spcPct val="140000"/>
              </a:lnSpc>
              <a:spcBef>
                <a:spcPts val="0"/>
              </a:spcBef>
              <a:spcAft>
                <a:spcPts val="0"/>
              </a:spcAft>
              <a:buClr>
                <a:srgbClr val="0000FF"/>
              </a:buClr>
            </a:pPr>
            <a:endParaRPr lang="tr-TR" sz="2000" dirty="0">
              <a:solidFill>
                <a:srgbClr val="0000FF"/>
              </a:solidFill>
              <a:latin typeface="Arial" pitchFamily="34" charset="0"/>
              <a:cs typeface="Arial" pitchFamily="34" charset="0"/>
            </a:endParaRPr>
          </a:p>
        </p:txBody>
      </p:sp>
      <p:graphicFrame>
        <p:nvGraphicFramePr>
          <p:cNvPr id="5" name="Tablo 4"/>
          <p:cNvGraphicFramePr>
            <a:graphicFrameLocks noGrp="1"/>
          </p:cNvGraphicFramePr>
          <p:nvPr>
            <p:extLst>
              <p:ext uri="{D42A27DB-BD31-4B8C-83A1-F6EECF244321}">
                <p14:modId xmlns:p14="http://schemas.microsoft.com/office/powerpoint/2010/main" val="2724418879"/>
              </p:ext>
            </p:extLst>
          </p:nvPr>
        </p:nvGraphicFramePr>
        <p:xfrm>
          <a:off x="251520" y="1988840"/>
          <a:ext cx="8712968" cy="4462974"/>
        </p:xfrm>
        <a:graphic>
          <a:graphicData uri="http://schemas.openxmlformats.org/drawingml/2006/table">
            <a:tbl>
              <a:tblPr firstRow="1" bandRow="1">
                <a:tableStyleId>{5940675A-B579-460E-94D1-54222C63F5DA}</a:tableStyleId>
              </a:tblPr>
              <a:tblGrid>
                <a:gridCol w="1212239"/>
                <a:gridCol w="1288004"/>
                <a:gridCol w="6212725"/>
              </a:tblGrid>
              <a:tr h="1440159">
                <a:tc>
                  <a:txBody>
                    <a:bodyPr/>
                    <a:lstStyle/>
                    <a:p>
                      <a:pPr algn="ctr"/>
                      <a:r>
                        <a:rPr lang="tr-TR" b="1" dirty="0" smtClean="0">
                          <a:solidFill>
                            <a:schemeClr val="bg1"/>
                          </a:solidFill>
                        </a:rPr>
                        <a:t>A1</a:t>
                      </a:r>
                      <a:endParaRPr lang="tr-TR" b="1" dirty="0">
                        <a:solidFill>
                          <a:schemeClr val="bg1"/>
                        </a:solidFill>
                      </a:endParaRPr>
                    </a:p>
                  </a:txBody>
                  <a:tcPr anchor="ctr">
                    <a:solidFill>
                      <a:schemeClr val="accent2">
                        <a:lumMod val="75000"/>
                      </a:schemeClr>
                    </a:solidFill>
                  </a:tcPr>
                </a:tc>
                <a:tc>
                  <a:txBody>
                    <a:bodyPr/>
                    <a:lstStyle/>
                    <a:p>
                      <a:pPr algn="ctr"/>
                      <a:r>
                        <a:rPr lang="tr-TR" dirty="0" smtClean="0"/>
                        <a:t>0,7</a:t>
                      </a:r>
                      <a:endParaRPr lang="tr-TR" dirty="0"/>
                    </a:p>
                  </a:txBody>
                  <a:tcPr anchor="ctr">
                    <a:solidFill>
                      <a:schemeClr val="accent2">
                        <a:lumMod val="40000"/>
                        <a:lumOff val="60000"/>
                      </a:schemeClr>
                    </a:solidFill>
                  </a:tcPr>
                </a:tc>
                <a:tc>
                  <a:txBody>
                    <a:bodyPr/>
                    <a:lstStyle/>
                    <a:p>
                      <a:pPr marL="285750" indent="-285750">
                        <a:buFont typeface="Arial" panose="020B0604020202020204" pitchFamily="34" charset="0"/>
                        <a:buChar char="•"/>
                      </a:pPr>
                      <a:r>
                        <a:rPr lang="tr-TR" sz="1800" kern="1200" dirty="0" smtClean="0">
                          <a:solidFill>
                            <a:schemeClr val="tx1"/>
                          </a:solidFill>
                          <a:effectLst/>
                          <a:latin typeface="+mn-lt"/>
                          <a:ea typeface="+mn-ea"/>
                          <a:cs typeface="+mn-cs"/>
                        </a:rPr>
                        <a:t>WHO tarafından insan sağlığı için 0,7 mg/L limit değer belirlenmiş olup, USEPA ve Avustralya </a:t>
                      </a:r>
                      <a:r>
                        <a:rPr lang="tr-TR" sz="1800" kern="1200" dirty="0" err="1" smtClean="0">
                          <a:solidFill>
                            <a:schemeClr val="tx1"/>
                          </a:solidFill>
                          <a:effectLst/>
                          <a:latin typeface="+mn-lt"/>
                          <a:ea typeface="+mn-ea"/>
                          <a:cs typeface="+mn-cs"/>
                        </a:rPr>
                        <a:t>nın</a:t>
                      </a:r>
                      <a:r>
                        <a:rPr lang="tr-TR" sz="1800" kern="1200" dirty="0" smtClean="0">
                          <a:solidFill>
                            <a:schemeClr val="tx1"/>
                          </a:solidFill>
                          <a:effectLst/>
                          <a:latin typeface="+mn-lt"/>
                          <a:ea typeface="+mn-ea"/>
                          <a:cs typeface="+mn-cs"/>
                        </a:rPr>
                        <a:t> içme suyu için belirlediği değer 2 mg/L’dir. </a:t>
                      </a:r>
                    </a:p>
                    <a:p>
                      <a:pPr marL="285750" indent="-285750">
                        <a:buFont typeface="Arial" panose="020B0604020202020204" pitchFamily="34" charset="0"/>
                        <a:buChar char="•"/>
                      </a:pPr>
                      <a:r>
                        <a:rPr lang="tr-TR" sz="1800" kern="1200" dirty="0" smtClean="0">
                          <a:solidFill>
                            <a:schemeClr val="tx1"/>
                          </a:solidFill>
                          <a:effectLst/>
                          <a:latin typeface="+mn-lt"/>
                          <a:ea typeface="+mn-ea"/>
                          <a:cs typeface="+mn-cs"/>
                        </a:rPr>
                        <a:t>Kılavuz değer hesaplamasında yeterli ve güvenilir veri olmadığından, ilave bir katsayı kullanan WHO, belirlediği değerin oldukça ihtiyatlı olduğunu ifade etmektedir.</a:t>
                      </a:r>
                    </a:p>
                    <a:p>
                      <a:pPr marL="285750" indent="-285750">
                        <a:buFont typeface="Arial" panose="020B0604020202020204" pitchFamily="34" charset="0"/>
                        <a:buChar char="•"/>
                      </a:pPr>
                      <a:r>
                        <a:rPr lang="tr-TR" sz="1800" kern="1200" dirty="0" smtClean="0">
                          <a:solidFill>
                            <a:schemeClr val="tx1"/>
                          </a:solidFill>
                          <a:effectLst/>
                          <a:latin typeface="+mn-lt"/>
                          <a:ea typeface="+mn-ea"/>
                          <a:cs typeface="+mn-cs"/>
                        </a:rPr>
                        <a:t>Yönetmelikte</a:t>
                      </a:r>
                      <a:r>
                        <a:rPr lang="tr-TR" sz="1800" kern="1200" baseline="0" dirty="0" smtClean="0">
                          <a:solidFill>
                            <a:schemeClr val="tx1"/>
                          </a:solidFill>
                          <a:effectLst/>
                          <a:latin typeface="+mn-lt"/>
                          <a:ea typeface="+mn-ea"/>
                          <a:cs typeface="+mn-cs"/>
                        </a:rPr>
                        <a:t> uygulanan 0,1 mg/L değeri güncellenerek, i</a:t>
                      </a:r>
                      <a:r>
                        <a:rPr lang="tr-TR" sz="1800" kern="1200" dirty="0" smtClean="0">
                          <a:solidFill>
                            <a:schemeClr val="tx1"/>
                          </a:solidFill>
                          <a:effectLst/>
                          <a:latin typeface="+mn-lt"/>
                          <a:ea typeface="+mn-ea"/>
                          <a:cs typeface="+mn-cs"/>
                        </a:rPr>
                        <a:t>htiyatlı kabul edilen </a:t>
                      </a:r>
                      <a:r>
                        <a:rPr lang="tr-TR" sz="1800" b="1" kern="1200" dirty="0" smtClean="0">
                          <a:solidFill>
                            <a:schemeClr val="tx1"/>
                          </a:solidFill>
                          <a:effectLst/>
                          <a:latin typeface="+mn-lt"/>
                          <a:ea typeface="+mn-ea"/>
                          <a:cs typeface="+mn-cs"/>
                        </a:rPr>
                        <a:t>0,7</a:t>
                      </a:r>
                      <a:r>
                        <a:rPr lang="tr-TR" sz="1800" b="1" kern="1200" baseline="0" dirty="0" smtClean="0">
                          <a:solidFill>
                            <a:schemeClr val="tx1"/>
                          </a:solidFill>
                          <a:effectLst/>
                          <a:latin typeface="+mn-lt"/>
                          <a:ea typeface="+mn-ea"/>
                          <a:cs typeface="+mn-cs"/>
                        </a:rPr>
                        <a:t> mg/L </a:t>
                      </a:r>
                      <a:r>
                        <a:rPr lang="tr-TR" sz="1800" kern="1200" baseline="0" dirty="0" smtClean="0">
                          <a:solidFill>
                            <a:schemeClr val="tx1"/>
                          </a:solidFill>
                          <a:effectLst/>
                          <a:latin typeface="+mn-lt"/>
                          <a:ea typeface="+mn-ea"/>
                          <a:cs typeface="+mn-cs"/>
                        </a:rPr>
                        <a:t>ile değiştirilmiştir.</a:t>
                      </a:r>
                      <a:endParaRPr lang="tr-TR" sz="1800" kern="1200" dirty="0" smtClean="0">
                        <a:solidFill>
                          <a:schemeClr val="tx1"/>
                        </a:solidFill>
                        <a:effectLst/>
                        <a:latin typeface="+mn-lt"/>
                        <a:ea typeface="+mn-ea"/>
                        <a:cs typeface="+mn-cs"/>
                      </a:endParaRPr>
                    </a:p>
                  </a:txBody>
                  <a:tcPr anchor="ctr">
                    <a:solidFill>
                      <a:schemeClr val="accent2">
                        <a:lumMod val="40000"/>
                        <a:lumOff val="60000"/>
                      </a:schemeClr>
                    </a:solidFill>
                  </a:tcPr>
                </a:tc>
              </a:tr>
              <a:tr h="988254">
                <a:tc>
                  <a:txBody>
                    <a:bodyPr/>
                    <a:lstStyle/>
                    <a:p>
                      <a:pPr algn="ctr"/>
                      <a:r>
                        <a:rPr lang="tr-TR" b="1" dirty="0" smtClean="0">
                          <a:solidFill>
                            <a:schemeClr val="bg1"/>
                          </a:solidFill>
                        </a:rPr>
                        <a:t>A2</a:t>
                      </a:r>
                      <a:endParaRPr lang="tr-TR" b="1" dirty="0">
                        <a:solidFill>
                          <a:schemeClr val="bg1"/>
                        </a:solidFill>
                      </a:endParaRPr>
                    </a:p>
                  </a:txBody>
                  <a:tcPr anchor="ctr">
                    <a:solidFill>
                      <a:schemeClr val="accent2">
                        <a:lumMod val="75000"/>
                      </a:schemeClr>
                    </a:solidFill>
                  </a:tcPr>
                </a:tc>
                <a:tc>
                  <a:txBody>
                    <a:bodyPr/>
                    <a:lstStyle/>
                    <a:p>
                      <a:pPr algn="ctr"/>
                      <a:r>
                        <a:rPr lang="tr-TR" dirty="0" smtClean="0"/>
                        <a:t>0,7</a:t>
                      </a:r>
                      <a:endParaRPr lang="tr-TR" dirty="0"/>
                    </a:p>
                  </a:txBody>
                  <a:tcPr anchor="ctr">
                    <a:solidFill>
                      <a:schemeClr val="accent2">
                        <a:lumMod val="40000"/>
                        <a:lumOff val="60000"/>
                      </a:schemeClr>
                    </a:solidFill>
                  </a:tcPr>
                </a:tc>
                <a:tc>
                  <a:txBody>
                    <a:bodyPr/>
                    <a:lstStyle/>
                    <a:p>
                      <a:pPr marL="285750" indent="-285750">
                        <a:buFont typeface="Arial" panose="020B0604020202020204" pitchFamily="34" charset="0"/>
                        <a:buChar char="•"/>
                      </a:pPr>
                      <a:r>
                        <a:rPr lang="tr-TR" sz="1800" kern="1200" dirty="0" smtClean="0">
                          <a:solidFill>
                            <a:schemeClr val="tx1"/>
                          </a:solidFill>
                          <a:effectLst/>
                          <a:latin typeface="+mn-lt"/>
                          <a:ea typeface="+mn-ea"/>
                          <a:cs typeface="+mn-cs"/>
                        </a:rPr>
                        <a:t>Konvansiyonel olarak</a:t>
                      </a:r>
                      <a:r>
                        <a:rPr lang="tr-TR" sz="1800" kern="1200" baseline="0" dirty="0" smtClean="0">
                          <a:solidFill>
                            <a:schemeClr val="tx1"/>
                          </a:solidFill>
                          <a:effectLst/>
                          <a:latin typeface="+mn-lt"/>
                          <a:ea typeface="+mn-ea"/>
                          <a:cs typeface="+mn-cs"/>
                        </a:rPr>
                        <a:t> arıtımı mümkün olmadığından;</a:t>
                      </a:r>
                    </a:p>
                    <a:p>
                      <a:pPr marL="0" indent="0">
                        <a:buFont typeface="Arial" panose="020B0604020202020204" pitchFamily="34" charset="0"/>
                        <a:buNone/>
                      </a:pPr>
                      <a:r>
                        <a:rPr lang="tr-TR" sz="1800" b="1" kern="1200" baseline="0" dirty="0" smtClean="0">
                          <a:solidFill>
                            <a:schemeClr val="tx1"/>
                          </a:solidFill>
                          <a:effectLst/>
                          <a:latin typeface="+mn-lt"/>
                          <a:ea typeface="+mn-ea"/>
                          <a:cs typeface="+mn-cs"/>
                        </a:rPr>
                        <a:t>      A1 = A2=0,7 mg/L </a:t>
                      </a:r>
                      <a:r>
                        <a:rPr lang="tr-TR" sz="1800" kern="1200" baseline="0" dirty="0" smtClean="0">
                          <a:solidFill>
                            <a:schemeClr val="tx1"/>
                          </a:solidFill>
                          <a:effectLst/>
                          <a:latin typeface="+mn-lt"/>
                          <a:ea typeface="+mn-ea"/>
                          <a:cs typeface="+mn-cs"/>
                        </a:rPr>
                        <a:t>olarak kabul edilmiştir.</a:t>
                      </a:r>
                      <a:endParaRPr lang="tr-TR" sz="1800" kern="1200" dirty="0" smtClean="0">
                        <a:solidFill>
                          <a:schemeClr val="tx1"/>
                        </a:solidFill>
                        <a:effectLst/>
                        <a:latin typeface="+mn-lt"/>
                        <a:ea typeface="+mn-ea"/>
                        <a:cs typeface="+mn-cs"/>
                      </a:endParaRPr>
                    </a:p>
                  </a:txBody>
                  <a:tcPr anchor="ctr">
                    <a:solidFill>
                      <a:schemeClr val="accent2">
                        <a:lumMod val="40000"/>
                        <a:lumOff val="60000"/>
                      </a:schemeClr>
                    </a:solidFill>
                  </a:tcPr>
                </a:tc>
              </a:tr>
              <a:tr h="988254">
                <a:tc>
                  <a:txBody>
                    <a:bodyPr/>
                    <a:lstStyle/>
                    <a:p>
                      <a:pPr algn="ctr"/>
                      <a:r>
                        <a:rPr lang="tr-TR" b="1" dirty="0" smtClean="0">
                          <a:solidFill>
                            <a:schemeClr val="bg1"/>
                          </a:solidFill>
                        </a:rPr>
                        <a:t>A3</a:t>
                      </a:r>
                      <a:endParaRPr lang="tr-TR" b="1" dirty="0">
                        <a:solidFill>
                          <a:schemeClr val="bg1"/>
                        </a:solidFill>
                      </a:endParaRPr>
                    </a:p>
                  </a:txBody>
                  <a:tcPr anchor="ctr">
                    <a:solidFill>
                      <a:schemeClr val="accent2">
                        <a:lumMod val="75000"/>
                      </a:schemeClr>
                    </a:solidFill>
                  </a:tcPr>
                </a:tc>
                <a:tc>
                  <a:txBody>
                    <a:bodyPr/>
                    <a:lstStyle/>
                    <a:p>
                      <a:pPr algn="ctr"/>
                      <a:r>
                        <a:rPr lang="tr-TR" dirty="0" smtClean="0"/>
                        <a:t>3,5</a:t>
                      </a:r>
                      <a:endParaRPr lang="tr-TR" dirty="0"/>
                    </a:p>
                  </a:txBody>
                  <a:tcPr anchor="ctr">
                    <a:solidFill>
                      <a:schemeClr val="accent2">
                        <a:lumMod val="40000"/>
                        <a:lumOff val="60000"/>
                      </a:schemeClr>
                    </a:solidFill>
                  </a:tcPr>
                </a:tc>
                <a:tc>
                  <a:txBody>
                    <a:bodyPr/>
                    <a:lstStyle/>
                    <a:p>
                      <a:r>
                        <a:rPr lang="tr-TR" dirty="0" smtClean="0"/>
                        <a:t>Kireçle yumuşatma (&gt; % 90) </a:t>
                      </a:r>
                      <a:r>
                        <a:rPr lang="tr-TR" baseline="0" dirty="0" smtClean="0"/>
                        <a:t>ve i</a:t>
                      </a:r>
                      <a:r>
                        <a:rPr lang="tr-TR" dirty="0" smtClean="0"/>
                        <a:t>yon değişimi (% 95</a:t>
                      </a:r>
                      <a:r>
                        <a:rPr lang="tr-TR" baseline="0" dirty="0" smtClean="0"/>
                        <a:t>) yöntemleriyle</a:t>
                      </a:r>
                      <a:r>
                        <a:rPr lang="tr-TR" dirty="0" smtClean="0"/>
                        <a:t> etkin bir giderim sağlanabilir.</a:t>
                      </a:r>
                    </a:p>
                    <a:p>
                      <a:r>
                        <a:rPr lang="tr-TR" sz="1800" b="1" kern="1200" baseline="0" dirty="0" smtClean="0">
                          <a:solidFill>
                            <a:schemeClr val="tx1"/>
                          </a:solidFill>
                          <a:effectLst/>
                          <a:latin typeface="+mn-lt"/>
                          <a:ea typeface="+mn-ea"/>
                          <a:cs typeface="+mn-cs"/>
                        </a:rPr>
                        <a:t>İleri arıtma yöntemleriyle giderim verimi </a:t>
                      </a:r>
                      <a:r>
                        <a:rPr lang="tr-TR" sz="1800" b="1" kern="1200" dirty="0" smtClean="0">
                          <a:solidFill>
                            <a:schemeClr val="tx1"/>
                          </a:solidFill>
                          <a:effectLst/>
                          <a:latin typeface="+mn-lt"/>
                          <a:ea typeface="+mn-ea"/>
                          <a:cs typeface="+mn-cs"/>
                        </a:rPr>
                        <a:t>&gt; % 80 kabulü ile A3 3,5 mg/L hesaplanmıştır.</a:t>
                      </a:r>
                      <a:endParaRPr lang="tr-TR" b="1" dirty="0"/>
                    </a:p>
                  </a:txBody>
                  <a:tcPr anchor="ctr">
                    <a:solidFill>
                      <a:schemeClr val="accent2">
                        <a:lumMod val="40000"/>
                        <a:lumOff val="60000"/>
                      </a:schemeClr>
                    </a:solidFill>
                  </a:tcPr>
                </a:tc>
              </a:tr>
            </a:tbl>
          </a:graphicData>
        </a:graphic>
      </p:graphicFrame>
    </p:spTree>
    <p:extLst>
      <p:ext uri="{BB962C8B-B14F-4D97-AF65-F5344CB8AC3E}">
        <p14:creationId xmlns:p14="http://schemas.microsoft.com/office/powerpoint/2010/main" val="21572942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861774"/>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DEĞERLENDİRİLMESİ</a:t>
            </a: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79512" y="980728"/>
            <a:ext cx="8640960" cy="1428083"/>
          </a:xfrm>
          <a:prstGeom prst="rect">
            <a:avLst/>
          </a:prstGeom>
          <a:noFill/>
          <a:ln w="9525">
            <a:noFill/>
            <a:miter lim="800000"/>
            <a:headEnd/>
            <a:tailEnd/>
          </a:ln>
        </p:spPr>
        <p:txBody>
          <a:bodyPr wrap="square">
            <a:spAutoFit/>
          </a:bodyPr>
          <a:lstStyle/>
          <a:p>
            <a:pPr algn="ctr" fontAlgn="auto">
              <a:lnSpc>
                <a:spcPct val="140000"/>
              </a:lnSpc>
              <a:spcBef>
                <a:spcPts val="0"/>
              </a:spcBef>
              <a:spcAft>
                <a:spcPts val="0"/>
              </a:spcAft>
              <a:buClr>
                <a:srgbClr val="FF0000"/>
              </a:buClr>
            </a:pPr>
            <a:r>
              <a:rPr lang="tr-TR" sz="2200" b="1" dirty="0" smtClean="0">
                <a:solidFill>
                  <a:srgbClr val="FF0000"/>
                </a:solidFill>
                <a:latin typeface="Arial" pitchFamily="34" charset="0"/>
                <a:cs typeface="Arial" pitchFamily="34" charset="0"/>
              </a:rPr>
              <a:t>A1, A2 ve A3 SINIFLANDIRMASI</a:t>
            </a:r>
            <a:endParaRPr lang="tr-TR" sz="2000" dirty="0" smtClean="0">
              <a:solidFill>
                <a:srgbClr val="0000FF"/>
              </a:solidFill>
              <a:latin typeface="Arial" pitchFamily="34" charset="0"/>
              <a:cs typeface="Arial" pitchFamily="34" charset="0"/>
            </a:endParaRPr>
          </a:p>
          <a:p>
            <a:pPr algn="just" fontAlgn="auto">
              <a:lnSpc>
                <a:spcPct val="140000"/>
              </a:lnSpc>
              <a:spcBef>
                <a:spcPts val="0"/>
              </a:spcBef>
              <a:spcAft>
                <a:spcPts val="0"/>
              </a:spcAft>
              <a:buClr>
                <a:srgbClr val="0000FF"/>
              </a:buClr>
            </a:pPr>
            <a:r>
              <a:rPr lang="tr-TR" sz="2000" b="1" u="sng" dirty="0" smtClean="0">
                <a:solidFill>
                  <a:srgbClr val="FF0000"/>
                </a:solidFill>
                <a:latin typeface="Arial" pitchFamily="34" charset="0"/>
                <a:cs typeface="Arial" pitchFamily="34" charset="0"/>
              </a:rPr>
              <a:t>Kobalt Örneği</a:t>
            </a:r>
          </a:p>
          <a:p>
            <a:pPr algn="just" fontAlgn="auto">
              <a:lnSpc>
                <a:spcPct val="140000"/>
              </a:lnSpc>
              <a:spcBef>
                <a:spcPts val="0"/>
              </a:spcBef>
              <a:spcAft>
                <a:spcPts val="0"/>
              </a:spcAft>
              <a:buClr>
                <a:srgbClr val="0000FF"/>
              </a:buClr>
            </a:pPr>
            <a:endParaRPr lang="tr-TR" sz="2000" dirty="0">
              <a:solidFill>
                <a:srgbClr val="0000FF"/>
              </a:solidFill>
              <a:latin typeface="Arial" pitchFamily="34" charset="0"/>
              <a:cs typeface="Arial" pitchFamily="34" charset="0"/>
            </a:endParaRPr>
          </a:p>
        </p:txBody>
      </p:sp>
      <p:graphicFrame>
        <p:nvGraphicFramePr>
          <p:cNvPr id="5" name="Tablo 4"/>
          <p:cNvGraphicFramePr>
            <a:graphicFrameLocks noGrp="1"/>
          </p:cNvGraphicFramePr>
          <p:nvPr>
            <p:extLst>
              <p:ext uri="{D42A27DB-BD31-4B8C-83A1-F6EECF244321}">
                <p14:modId xmlns:p14="http://schemas.microsoft.com/office/powerpoint/2010/main" val="1234778934"/>
              </p:ext>
            </p:extLst>
          </p:nvPr>
        </p:nvGraphicFramePr>
        <p:xfrm>
          <a:off x="251520" y="1988840"/>
          <a:ext cx="8712968" cy="4462974"/>
        </p:xfrm>
        <a:graphic>
          <a:graphicData uri="http://schemas.openxmlformats.org/drawingml/2006/table">
            <a:tbl>
              <a:tblPr firstRow="1" bandRow="1">
                <a:tableStyleId>{5940675A-B579-460E-94D1-54222C63F5DA}</a:tableStyleId>
              </a:tblPr>
              <a:tblGrid>
                <a:gridCol w="1212239"/>
                <a:gridCol w="1288004"/>
                <a:gridCol w="6212725"/>
              </a:tblGrid>
              <a:tr h="1440159">
                <a:tc>
                  <a:txBody>
                    <a:bodyPr/>
                    <a:lstStyle/>
                    <a:p>
                      <a:pPr algn="ctr"/>
                      <a:r>
                        <a:rPr lang="tr-TR" b="1" dirty="0" smtClean="0">
                          <a:solidFill>
                            <a:schemeClr val="bg1"/>
                          </a:solidFill>
                        </a:rPr>
                        <a:t>A1</a:t>
                      </a:r>
                      <a:endParaRPr lang="tr-TR" b="1" dirty="0">
                        <a:solidFill>
                          <a:schemeClr val="bg1"/>
                        </a:solidFill>
                      </a:endParaRPr>
                    </a:p>
                  </a:txBody>
                  <a:tcPr anchor="ctr">
                    <a:solidFill>
                      <a:schemeClr val="accent2">
                        <a:lumMod val="75000"/>
                      </a:schemeClr>
                    </a:solidFill>
                  </a:tcPr>
                </a:tc>
                <a:tc>
                  <a:txBody>
                    <a:bodyPr/>
                    <a:lstStyle/>
                    <a:p>
                      <a:pPr algn="ctr"/>
                      <a:r>
                        <a:rPr lang="tr-TR" dirty="0" smtClean="0"/>
                        <a:t>0,06</a:t>
                      </a:r>
                      <a:endParaRPr lang="tr-TR" dirty="0"/>
                    </a:p>
                  </a:txBody>
                  <a:tcPr anchor="ctr">
                    <a:solidFill>
                      <a:schemeClr val="accent2">
                        <a:lumMod val="40000"/>
                        <a:lumOff val="60000"/>
                      </a:schemeClr>
                    </a:solidFill>
                  </a:tcPr>
                </a:tc>
                <a:tc>
                  <a:txBody>
                    <a:bodyPr/>
                    <a:lstStyle/>
                    <a:p>
                      <a:pPr marL="285750" indent="-285750">
                        <a:buFont typeface="Arial" panose="020B0604020202020204" pitchFamily="34" charset="0"/>
                        <a:buChar char="•"/>
                      </a:pPr>
                      <a:r>
                        <a:rPr lang="tr-TR" sz="1800" kern="1200" dirty="0" smtClean="0">
                          <a:solidFill>
                            <a:schemeClr val="tx1"/>
                          </a:solidFill>
                          <a:effectLst/>
                          <a:latin typeface="+mn-lt"/>
                          <a:ea typeface="+mn-ea"/>
                          <a:cs typeface="+mn-cs"/>
                        </a:rPr>
                        <a:t>Literatür</a:t>
                      </a:r>
                      <a:r>
                        <a:rPr lang="tr-TR" sz="1800" kern="1200" baseline="0" dirty="0" smtClean="0">
                          <a:solidFill>
                            <a:schemeClr val="tx1"/>
                          </a:solidFill>
                          <a:effectLst/>
                          <a:latin typeface="+mn-lt"/>
                          <a:ea typeface="+mn-ea"/>
                          <a:cs typeface="+mn-cs"/>
                        </a:rPr>
                        <a:t> taramalarında içme suyu için herhangi bir standarda rastlanmamıştır.</a:t>
                      </a:r>
                    </a:p>
                    <a:p>
                      <a:pPr marL="285750" indent="-285750">
                        <a:buFont typeface="Arial" panose="020B0604020202020204" pitchFamily="34" charset="0"/>
                        <a:buChar char="•"/>
                      </a:pPr>
                      <a:r>
                        <a:rPr lang="tr-TR" sz="1800" b="1" kern="1200" baseline="0" dirty="0" smtClean="0">
                          <a:solidFill>
                            <a:schemeClr val="tx1"/>
                          </a:solidFill>
                          <a:effectLst/>
                          <a:latin typeface="+mn-lt"/>
                          <a:ea typeface="+mn-ea"/>
                          <a:cs typeface="+mn-cs"/>
                        </a:rPr>
                        <a:t>1 mg/kg </a:t>
                      </a:r>
                      <a:r>
                        <a:rPr lang="tr-TR" sz="1800" kern="1200" baseline="0" dirty="0" smtClean="0">
                          <a:solidFill>
                            <a:schemeClr val="tx1"/>
                          </a:solidFill>
                          <a:effectLst/>
                          <a:latin typeface="+mn-lt"/>
                          <a:ea typeface="+mn-ea"/>
                          <a:cs typeface="+mn-cs"/>
                        </a:rPr>
                        <a:t>(NOAEL) değeri üzerinde olumsuz etkilerin gözlenebileceği bilgisinden yola çıkarak limit değer hesaplaması yapılmış ve 0,06 mg/L değeri bulunmuştur.</a:t>
                      </a:r>
                    </a:p>
                    <a:p>
                      <a:pPr marL="285750" indent="-285750">
                        <a:buFont typeface="Arial" panose="020B0604020202020204" pitchFamily="34" charset="0"/>
                        <a:buChar char="•"/>
                      </a:pPr>
                      <a:r>
                        <a:rPr lang="tr-TR" sz="1800" kern="1200" baseline="0" dirty="0" smtClean="0">
                          <a:solidFill>
                            <a:schemeClr val="tx1"/>
                          </a:solidFill>
                          <a:effectLst/>
                          <a:latin typeface="+mn-lt"/>
                          <a:ea typeface="+mn-ea"/>
                          <a:cs typeface="+mn-cs"/>
                        </a:rPr>
                        <a:t>Yönetmelikte yer alan 0,01 mg/L kılavuz değeri, sağlık açısından belirlenmiş olan </a:t>
                      </a:r>
                      <a:r>
                        <a:rPr lang="tr-TR" sz="1800" b="1" kern="1200" baseline="0" dirty="0" smtClean="0">
                          <a:solidFill>
                            <a:schemeClr val="tx1"/>
                          </a:solidFill>
                          <a:effectLst/>
                          <a:latin typeface="+mn-lt"/>
                          <a:ea typeface="+mn-ea"/>
                          <a:cs typeface="+mn-cs"/>
                        </a:rPr>
                        <a:t>0,06 mg/L </a:t>
                      </a:r>
                      <a:r>
                        <a:rPr lang="tr-TR" sz="1800" kern="1200" baseline="0" dirty="0" smtClean="0">
                          <a:solidFill>
                            <a:schemeClr val="tx1"/>
                          </a:solidFill>
                          <a:effectLst/>
                          <a:latin typeface="+mn-lt"/>
                          <a:ea typeface="+mn-ea"/>
                          <a:cs typeface="+mn-cs"/>
                        </a:rPr>
                        <a:t>değeri ile değiştirilerek güncellenmiştir.</a:t>
                      </a:r>
                    </a:p>
                  </a:txBody>
                  <a:tcPr anchor="ctr">
                    <a:solidFill>
                      <a:schemeClr val="accent2">
                        <a:lumMod val="40000"/>
                        <a:lumOff val="60000"/>
                      </a:schemeClr>
                    </a:solidFill>
                  </a:tcPr>
                </a:tc>
              </a:tr>
              <a:tr h="988254">
                <a:tc>
                  <a:txBody>
                    <a:bodyPr/>
                    <a:lstStyle/>
                    <a:p>
                      <a:pPr algn="ctr"/>
                      <a:r>
                        <a:rPr lang="tr-TR" b="1" dirty="0" smtClean="0">
                          <a:solidFill>
                            <a:schemeClr val="bg1"/>
                          </a:solidFill>
                        </a:rPr>
                        <a:t>A2</a:t>
                      </a:r>
                      <a:endParaRPr lang="tr-TR" b="1" dirty="0">
                        <a:solidFill>
                          <a:schemeClr val="bg1"/>
                        </a:solidFill>
                      </a:endParaRPr>
                    </a:p>
                  </a:txBody>
                  <a:tcPr anchor="ctr">
                    <a:solidFill>
                      <a:schemeClr val="accent2">
                        <a:lumMod val="75000"/>
                      </a:schemeClr>
                    </a:solidFill>
                  </a:tcPr>
                </a:tc>
                <a:tc>
                  <a:txBody>
                    <a:bodyPr/>
                    <a:lstStyle/>
                    <a:p>
                      <a:pPr algn="ctr"/>
                      <a:r>
                        <a:rPr lang="tr-TR" dirty="0" smtClean="0"/>
                        <a:t>0,06</a:t>
                      </a:r>
                      <a:endParaRPr lang="tr-TR" dirty="0"/>
                    </a:p>
                  </a:txBody>
                  <a:tcPr anchor="ctr">
                    <a:solidFill>
                      <a:schemeClr val="accent2">
                        <a:lumMod val="40000"/>
                        <a:lumOff val="60000"/>
                      </a:schemeClr>
                    </a:solidFill>
                  </a:tcPr>
                </a:tc>
                <a:tc>
                  <a:txBody>
                    <a:bodyPr/>
                    <a:lstStyle/>
                    <a:p>
                      <a:pPr marL="285750" indent="-285750">
                        <a:buFont typeface="Arial" panose="020B0604020202020204" pitchFamily="34" charset="0"/>
                        <a:buChar char="•"/>
                      </a:pPr>
                      <a:r>
                        <a:rPr lang="tr-TR" sz="1800" kern="1200" dirty="0" smtClean="0">
                          <a:solidFill>
                            <a:schemeClr val="tx1"/>
                          </a:solidFill>
                          <a:effectLst/>
                          <a:latin typeface="+mn-lt"/>
                          <a:ea typeface="+mn-ea"/>
                          <a:cs typeface="+mn-cs"/>
                        </a:rPr>
                        <a:t>Konvansiyonel olarak</a:t>
                      </a:r>
                      <a:r>
                        <a:rPr lang="tr-TR" sz="1800" kern="1200" baseline="0" dirty="0" smtClean="0">
                          <a:solidFill>
                            <a:schemeClr val="tx1"/>
                          </a:solidFill>
                          <a:effectLst/>
                          <a:latin typeface="+mn-lt"/>
                          <a:ea typeface="+mn-ea"/>
                          <a:cs typeface="+mn-cs"/>
                        </a:rPr>
                        <a:t> arıtımı mümkün olmadığından;</a:t>
                      </a:r>
                    </a:p>
                    <a:p>
                      <a:pPr marL="0" indent="0">
                        <a:buFont typeface="Arial" panose="020B0604020202020204" pitchFamily="34" charset="0"/>
                        <a:buNone/>
                      </a:pPr>
                      <a:r>
                        <a:rPr lang="tr-TR" sz="1800" b="1" kern="1200" baseline="0" dirty="0" smtClean="0">
                          <a:solidFill>
                            <a:schemeClr val="tx1"/>
                          </a:solidFill>
                          <a:effectLst/>
                          <a:latin typeface="+mn-lt"/>
                          <a:ea typeface="+mn-ea"/>
                          <a:cs typeface="+mn-cs"/>
                        </a:rPr>
                        <a:t>      A1 = A2 = 0,06 mg/L </a:t>
                      </a:r>
                      <a:r>
                        <a:rPr lang="tr-TR" sz="1800" kern="1200" baseline="0" dirty="0" smtClean="0">
                          <a:solidFill>
                            <a:schemeClr val="tx1"/>
                          </a:solidFill>
                          <a:effectLst/>
                          <a:latin typeface="+mn-lt"/>
                          <a:ea typeface="+mn-ea"/>
                          <a:cs typeface="+mn-cs"/>
                        </a:rPr>
                        <a:t>olarak kabul edilmiştir.</a:t>
                      </a:r>
                      <a:endParaRPr lang="tr-TR" sz="1800" kern="1200" dirty="0" smtClean="0">
                        <a:solidFill>
                          <a:schemeClr val="tx1"/>
                        </a:solidFill>
                        <a:effectLst/>
                        <a:latin typeface="+mn-lt"/>
                        <a:ea typeface="+mn-ea"/>
                        <a:cs typeface="+mn-cs"/>
                      </a:endParaRPr>
                    </a:p>
                  </a:txBody>
                  <a:tcPr anchor="ctr">
                    <a:solidFill>
                      <a:schemeClr val="accent2">
                        <a:lumMod val="40000"/>
                        <a:lumOff val="60000"/>
                      </a:schemeClr>
                    </a:solidFill>
                  </a:tcPr>
                </a:tc>
              </a:tr>
              <a:tr h="988254">
                <a:tc>
                  <a:txBody>
                    <a:bodyPr/>
                    <a:lstStyle/>
                    <a:p>
                      <a:pPr algn="ctr"/>
                      <a:r>
                        <a:rPr lang="tr-TR" b="1" dirty="0" smtClean="0">
                          <a:solidFill>
                            <a:schemeClr val="bg1"/>
                          </a:solidFill>
                        </a:rPr>
                        <a:t>A3</a:t>
                      </a:r>
                      <a:endParaRPr lang="tr-TR" b="1" dirty="0">
                        <a:solidFill>
                          <a:schemeClr val="bg1"/>
                        </a:solidFill>
                      </a:endParaRPr>
                    </a:p>
                  </a:txBody>
                  <a:tcPr anchor="ctr">
                    <a:solidFill>
                      <a:schemeClr val="accent2">
                        <a:lumMod val="75000"/>
                      </a:schemeClr>
                    </a:solidFill>
                  </a:tcPr>
                </a:tc>
                <a:tc>
                  <a:txBody>
                    <a:bodyPr/>
                    <a:lstStyle/>
                    <a:p>
                      <a:pPr algn="ctr"/>
                      <a:r>
                        <a:rPr lang="tr-TR" dirty="0" smtClean="0"/>
                        <a:t>0,3</a:t>
                      </a:r>
                      <a:endParaRPr lang="tr-TR" dirty="0"/>
                    </a:p>
                  </a:txBody>
                  <a:tcPr anchor="ctr">
                    <a:solidFill>
                      <a:schemeClr val="accent2">
                        <a:lumMod val="40000"/>
                        <a:lumOff val="60000"/>
                      </a:schemeClr>
                    </a:solidFill>
                  </a:tcPr>
                </a:tc>
                <a:tc>
                  <a:txBody>
                    <a:bodyPr/>
                    <a:lstStyle/>
                    <a:p>
                      <a:r>
                        <a:rPr lang="tr-TR" dirty="0" smtClean="0"/>
                        <a:t>İyon değişimi (&gt; % 99), </a:t>
                      </a:r>
                      <a:r>
                        <a:rPr lang="tr-TR" dirty="0" err="1" smtClean="0"/>
                        <a:t>adsorpsiyon</a:t>
                      </a:r>
                      <a:r>
                        <a:rPr lang="tr-TR" baseline="0" dirty="0" smtClean="0"/>
                        <a:t> (% 98)</a:t>
                      </a:r>
                      <a:r>
                        <a:rPr lang="tr-TR" dirty="0" smtClean="0"/>
                        <a:t> </a:t>
                      </a:r>
                      <a:r>
                        <a:rPr lang="tr-TR" baseline="0" dirty="0" smtClean="0"/>
                        <a:t>ve </a:t>
                      </a:r>
                      <a:r>
                        <a:rPr lang="tr-TR" baseline="0" dirty="0" err="1" smtClean="0"/>
                        <a:t>granüler</a:t>
                      </a:r>
                      <a:r>
                        <a:rPr lang="tr-TR" baseline="0" dirty="0" smtClean="0"/>
                        <a:t> aktif karbon </a:t>
                      </a:r>
                      <a:r>
                        <a:rPr lang="tr-TR" dirty="0" smtClean="0"/>
                        <a:t>(% 99</a:t>
                      </a:r>
                      <a:r>
                        <a:rPr lang="tr-TR" baseline="0" dirty="0" smtClean="0"/>
                        <a:t>) yöntemleriyle</a:t>
                      </a:r>
                      <a:r>
                        <a:rPr lang="tr-TR" dirty="0" smtClean="0"/>
                        <a:t> etkin bir giderim sağlanabilir.</a:t>
                      </a:r>
                    </a:p>
                    <a:p>
                      <a:r>
                        <a:rPr lang="tr-TR" sz="1800" b="1" kern="1200" baseline="0" dirty="0" smtClean="0">
                          <a:solidFill>
                            <a:schemeClr val="tx1"/>
                          </a:solidFill>
                          <a:effectLst/>
                          <a:latin typeface="+mn-lt"/>
                          <a:ea typeface="+mn-ea"/>
                          <a:cs typeface="+mn-cs"/>
                        </a:rPr>
                        <a:t>İleri arıtma yöntemleriyle giderim verimi </a:t>
                      </a:r>
                      <a:r>
                        <a:rPr lang="tr-TR" sz="1800" b="1" kern="1200" dirty="0" smtClean="0">
                          <a:solidFill>
                            <a:schemeClr val="tx1"/>
                          </a:solidFill>
                          <a:effectLst/>
                          <a:latin typeface="+mn-lt"/>
                          <a:ea typeface="+mn-ea"/>
                          <a:cs typeface="+mn-cs"/>
                        </a:rPr>
                        <a:t>&gt; % 80 kabulü ile A3 0,3 mg/L hesaplanmıştır.</a:t>
                      </a:r>
                      <a:endParaRPr lang="tr-TR" b="1" dirty="0"/>
                    </a:p>
                  </a:txBody>
                  <a:tcPr anchor="ctr">
                    <a:solidFill>
                      <a:schemeClr val="accent2">
                        <a:lumMod val="40000"/>
                        <a:lumOff val="60000"/>
                      </a:schemeClr>
                    </a:solidFill>
                  </a:tcPr>
                </a:tc>
              </a:tr>
            </a:tbl>
          </a:graphicData>
        </a:graphic>
      </p:graphicFrame>
    </p:spTree>
    <p:extLst>
      <p:ext uri="{BB962C8B-B14F-4D97-AF65-F5344CB8AC3E}">
        <p14:creationId xmlns:p14="http://schemas.microsoft.com/office/powerpoint/2010/main" val="22908311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861774"/>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DEĞERLENDİRME SONUÇLARI</a:t>
            </a: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79512" y="980728"/>
            <a:ext cx="8640960" cy="904799"/>
          </a:xfrm>
          <a:prstGeom prst="rect">
            <a:avLst/>
          </a:prstGeom>
          <a:noFill/>
          <a:ln w="9525">
            <a:noFill/>
            <a:miter lim="800000"/>
            <a:headEnd/>
            <a:tailEnd/>
          </a:ln>
        </p:spPr>
        <p:txBody>
          <a:bodyPr wrap="square">
            <a:spAutoFit/>
          </a:bodyPr>
          <a:lstStyle/>
          <a:p>
            <a:pPr algn="ctr" fontAlgn="auto">
              <a:lnSpc>
                <a:spcPct val="140000"/>
              </a:lnSpc>
              <a:spcBef>
                <a:spcPts val="0"/>
              </a:spcBef>
              <a:spcAft>
                <a:spcPts val="0"/>
              </a:spcAft>
              <a:buClr>
                <a:srgbClr val="FF0000"/>
              </a:buClr>
            </a:pPr>
            <a:r>
              <a:rPr lang="tr-TR" sz="2000" b="1" dirty="0" smtClean="0">
                <a:solidFill>
                  <a:srgbClr val="0000FF"/>
                </a:solidFill>
                <a:latin typeface="Arial" pitchFamily="34" charset="0"/>
                <a:cs typeface="Arial" pitchFamily="34" charset="0"/>
              </a:rPr>
              <a:t>I. Grup Parametreler (</a:t>
            </a:r>
            <a:r>
              <a:rPr lang="tr-TR" sz="2000" b="1" dirty="0">
                <a:solidFill>
                  <a:srgbClr val="0000FF"/>
                </a:solidFill>
                <a:latin typeface="Arial" pitchFamily="34" charset="0"/>
                <a:cs typeface="Arial" pitchFamily="34" charset="0"/>
              </a:rPr>
              <a:t>İ</a:t>
            </a:r>
            <a:r>
              <a:rPr lang="tr-TR" sz="2000" b="1" dirty="0" smtClean="0">
                <a:solidFill>
                  <a:srgbClr val="0000FF"/>
                </a:solidFill>
                <a:latin typeface="Arial" pitchFamily="34" charset="0"/>
                <a:cs typeface="Arial" pitchFamily="34" charset="0"/>
              </a:rPr>
              <a:t>kincil öncelikliler)</a:t>
            </a:r>
          </a:p>
          <a:p>
            <a:pPr algn="just" fontAlgn="auto">
              <a:lnSpc>
                <a:spcPct val="140000"/>
              </a:lnSpc>
              <a:spcBef>
                <a:spcPts val="0"/>
              </a:spcBef>
              <a:spcAft>
                <a:spcPts val="0"/>
              </a:spcAft>
              <a:buClr>
                <a:srgbClr val="0000FF"/>
              </a:buClr>
            </a:pPr>
            <a:endParaRPr lang="tr-TR" sz="2000" dirty="0">
              <a:solidFill>
                <a:srgbClr val="0000FF"/>
              </a:solidFill>
              <a:latin typeface="Arial" pitchFamily="34" charset="0"/>
              <a:cs typeface="Arial"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3458815093"/>
              </p:ext>
            </p:extLst>
          </p:nvPr>
        </p:nvGraphicFramePr>
        <p:xfrm>
          <a:off x="-2" y="1846143"/>
          <a:ext cx="9144001" cy="4895225"/>
        </p:xfrm>
        <a:graphic>
          <a:graphicData uri="http://schemas.openxmlformats.org/drawingml/2006/table">
            <a:tbl>
              <a:tblPr firstRow="1" bandRow="1">
                <a:tableStyleId>{5C22544A-7EE6-4342-B048-85BDC9FD1C3A}</a:tableStyleId>
              </a:tblPr>
              <a:tblGrid>
                <a:gridCol w="1010697"/>
                <a:gridCol w="560136"/>
                <a:gridCol w="560136"/>
                <a:gridCol w="560136"/>
                <a:gridCol w="1943643"/>
                <a:gridCol w="2614773"/>
                <a:gridCol w="1894480"/>
              </a:tblGrid>
              <a:tr h="377810">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PARAMETRE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ARITMA YÖNTEMLERİ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İNSAN SAĞLIĞINA MUHTEMEL ETKİLERİ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DİĞER AÇIKLAMALAR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785637">
                <a:tc>
                  <a:txBody>
                    <a:bodyPr/>
                    <a:lstStyle/>
                    <a:p>
                      <a:pP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pH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7-8,5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5,5-9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5,5-9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A2: çeşitli kimyasallar ile pH değerini kontrol etmek mümkündür.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a:effectLst/>
                          <a:highlight>
                            <a:srgbClr val="FF0000"/>
                          </a:highligh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pH, insan sağlığını doğrudan etkilememekle birlikte, işletme ve dağıtım şebekesi açısından en önemli su kalite parametrelerinden biridir.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 pH&lt;7 olduğunda su korozif etki yapar.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-pH&gt;8,5 olduğunda THM oluşumu artar.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2356912">
                <a:tc>
                  <a:txBody>
                    <a:bodyPr/>
                    <a:lstStyle/>
                    <a:p>
                      <a:pP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Renk (filtrasyon sonrası) (Pt-Co Birimi)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15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75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150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A2: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koagülasyon</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flokülasyon</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filtrasyon</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ve klorlama</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A3: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klordioksit</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ozon, aktif karbon, UV, UF ve NF</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İnsan sağlığını doğrudan etkilememekle birlikte, sudaki renk varlığının kaynağı iyi araştırılmalıdır.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Renk Yapan Bazı Maddeler: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-Hümik asit (kahve-siyah)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-Fülvik asit (sarı-kahve)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-Toplam çözünmüş madde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-Alüminyum (süt rengi)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-Bakır (&gt; 4-5 mg/L mavi/mavi-yeşil)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-Demir (kırmızı-kahve,pas rengi)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-Mangan (gri-siyah/siyah-kahve)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-Mikroorganizmalar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982047">
                <a:tc>
                  <a:txBody>
                    <a:bodyPr/>
                    <a:lstStyle/>
                    <a:p>
                      <a:pPr>
                        <a:lnSpc>
                          <a:spcPct val="115000"/>
                        </a:lnSpc>
                        <a:spcAft>
                          <a:spcPts val="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Toplam askıda katı madde (AKM) (mg AKM/L)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25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125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625</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A2: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koagülasyon</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flokülasyon</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filtrasyon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A3: aktif karbon, MF, UF, TO</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Mikroorganizmaların askıda katılara tutunarak yaşamaları için uygun bir ortam oluşturması nedeniyle bulantı, kramplar, ishal gibi kısa dönemli belirtilere sebep olabilir.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92819">
                <a:tc>
                  <a:txBody>
                    <a:bodyPr/>
                    <a:lstStyle/>
                    <a:p>
                      <a:pPr>
                        <a:lnSpc>
                          <a:spcPct val="115000"/>
                        </a:lnSpc>
                        <a:spcAft>
                          <a:spcPts val="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Sıcaklık (ºC)</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25 (İ)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25 (İ)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25 (İ)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İnsan sağlığı üzerinde direkt olumsuz bir etkisi yoktur.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31305234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861774"/>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DEĞERLENDİRME SONUÇLARI</a:t>
            </a: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79512" y="980728"/>
            <a:ext cx="8640960" cy="954107"/>
          </a:xfrm>
          <a:prstGeom prst="rect">
            <a:avLst/>
          </a:prstGeom>
          <a:noFill/>
          <a:ln w="9525">
            <a:noFill/>
            <a:miter lim="800000"/>
            <a:headEnd/>
            <a:tailEnd/>
          </a:ln>
        </p:spPr>
        <p:txBody>
          <a:bodyPr wrap="square">
            <a:spAutoFit/>
          </a:bodyPr>
          <a:lstStyle/>
          <a:p>
            <a:pPr algn="ctr" fontAlgn="auto">
              <a:lnSpc>
                <a:spcPct val="140000"/>
              </a:lnSpc>
              <a:spcBef>
                <a:spcPts val="0"/>
              </a:spcBef>
              <a:spcAft>
                <a:spcPts val="0"/>
              </a:spcAft>
              <a:buClr>
                <a:srgbClr val="FF0000"/>
              </a:buClr>
            </a:pPr>
            <a:endParaRPr lang="tr-TR" sz="2000" dirty="0" smtClean="0">
              <a:solidFill>
                <a:srgbClr val="0000FF"/>
              </a:solidFill>
              <a:latin typeface="Arial" pitchFamily="34" charset="0"/>
              <a:cs typeface="Arial" pitchFamily="34" charset="0"/>
            </a:endParaRPr>
          </a:p>
          <a:p>
            <a:pPr algn="just" fontAlgn="auto">
              <a:lnSpc>
                <a:spcPct val="140000"/>
              </a:lnSpc>
              <a:spcBef>
                <a:spcPts val="0"/>
              </a:spcBef>
              <a:spcAft>
                <a:spcPts val="0"/>
              </a:spcAft>
              <a:buClr>
                <a:srgbClr val="0000FF"/>
              </a:buClr>
            </a:pPr>
            <a:endParaRPr lang="tr-TR" sz="2000" dirty="0">
              <a:solidFill>
                <a:srgbClr val="0000FF"/>
              </a:solidFill>
              <a:latin typeface="Arial" pitchFamily="34" charset="0"/>
              <a:cs typeface="Arial"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373589264"/>
              </p:ext>
            </p:extLst>
          </p:nvPr>
        </p:nvGraphicFramePr>
        <p:xfrm>
          <a:off x="-2" y="980728"/>
          <a:ext cx="9144001" cy="5583032"/>
        </p:xfrm>
        <a:graphic>
          <a:graphicData uri="http://schemas.openxmlformats.org/drawingml/2006/table">
            <a:tbl>
              <a:tblPr firstRow="1" bandRow="1">
                <a:tableStyleId>{5C22544A-7EE6-4342-B048-85BDC9FD1C3A}</a:tableStyleId>
              </a:tblPr>
              <a:tblGrid>
                <a:gridCol w="1010697"/>
                <a:gridCol w="560136"/>
                <a:gridCol w="560136"/>
                <a:gridCol w="560136"/>
                <a:gridCol w="1943643"/>
                <a:gridCol w="2614773"/>
                <a:gridCol w="1894480"/>
              </a:tblGrid>
              <a:tr h="377810">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PARAMETRE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ARITMA YÖNTEMLERİ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İNSAN SAĞLIĞINA MUHTEMEL ETKİLERİ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DİĞER AÇIKLAMALAR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785637">
                <a:tc>
                  <a:txBody>
                    <a:bodyPr/>
                    <a:lstStyle/>
                    <a:p>
                      <a:pPr>
                        <a:lnSpc>
                          <a:spcPct val="115000"/>
                        </a:lnSpc>
                        <a:spcAft>
                          <a:spcPts val="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İletkenlik  (20 ºC’de) (</a:t>
                      </a:r>
                      <a:r>
                        <a:rPr lang="tr-TR" sz="1100" dirty="0" err="1">
                          <a:effectLst/>
                          <a:latin typeface="Times New Roman" panose="02020603050405020304" pitchFamily="18" charset="0"/>
                          <a:ea typeface="Calibri" panose="020F0502020204030204" pitchFamily="34" charset="0"/>
                          <a:cs typeface="Times New Roman" panose="02020603050405020304" pitchFamily="18" charset="0"/>
                        </a:rPr>
                        <a:t>μS</a:t>
                      </a: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/cm)</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2500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3000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6000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A2: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koagülasyon</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flokülasyon</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filtrasyon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A3: yumuşatma, distilasyon prosesi, TO </a:t>
                      </a:r>
                      <a:endParaRPr lang="tr-TR" sz="1100" i="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İnsan sağlığı üzerinde direkt olumsuz bir etkisi yoktur.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785637">
                <a:tc>
                  <a:txBody>
                    <a:bodyPr/>
                    <a:lstStyle/>
                    <a:p>
                      <a:pPr>
                        <a:lnSpc>
                          <a:spcPct val="115000"/>
                        </a:lnSpc>
                        <a:spcAft>
                          <a:spcPts val="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Koku </a:t>
                      </a:r>
                      <a:r>
                        <a:rPr lang="tr-TR"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(25 ºC’de seyrelme faktörü)</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3</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6</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30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A2: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koagülasyon</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flokülasyon</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filtrasyon</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 klor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A3: GAC ve ozonlama</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Sağlık üzerine direk bir etkisi olmamakla birlikte suda olması istenmeyen maddelerin/mikroorganizmaların varlığına işaret ettiğinden, bu maddelerin sağlık açısından olumsuz etkileri söz konusu olabilir</a:t>
                      </a:r>
                      <a:r>
                        <a:rPr lang="tr-TR" sz="1100" i="1"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15000"/>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356912">
                <a:tc>
                  <a:txBody>
                    <a:bodyPr/>
                    <a:lstStyle/>
                    <a:p>
                      <a:pP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Alüminyum (mg Al/L)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A2: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koagülasyon</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flokülasyon</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filtrasyon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Akut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maruziyette</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baş dönmesi, kusma, ishal, ağız ülseri, deri ülseri, deri kaşıntısı ve eklem ağrıları görülebilir. Alzheimer hastalığı ile ilişkilendirilen çalışmalar da mevcuttur.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-Sağlık açısından limit değer olarak 0,9 mg/L belirlenmiştir.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-pH 4,5 altında ve pH 7,5 üzerinde alüminyum konsantrasyonu hızlı şekilde artmaktadır.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-Suda çözünmüş alüminyum konsantrasyonunun 0,2 mg/L değerini aştığı durumlarda,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pH’a</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bağlı olarak,  şebekede alüminyum hidroksit beyaz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jelatinimsi</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formda çökerek, suya süt görünümü verir</a:t>
                      </a:r>
                      <a:r>
                        <a:rPr lang="tr-TR" sz="1100" i="1"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15000"/>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bl>
          </a:graphicData>
        </a:graphic>
      </p:graphicFrame>
    </p:spTree>
    <p:extLst>
      <p:ext uri="{BB962C8B-B14F-4D97-AF65-F5344CB8AC3E}">
        <p14:creationId xmlns:p14="http://schemas.microsoft.com/office/powerpoint/2010/main" val="9025992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861774"/>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DEĞERLENDİRME SONUÇLARI</a:t>
            </a: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79512" y="980728"/>
            <a:ext cx="8640960" cy="954107"/>
          </a:xfrm>
          <a:prstGeom prst="rect">
            <a:avLst/>
          </a:prstGeom>
          <a:noFill/>
          <a:ln w="9525">
            <a:noFill/>
            <a:miter lim="800000"/>
            <a:headEnd/>
            <a:tailEnd/>
          </a:ln>
        </p:spPr>
        <p:txBody>
          <a:bodyPr wrap="square">
            <a:spAutoFit/>
          </a:bodyPr>
          <a:lstStyle/>
          <a:p>
            <a:pPr algn="ctr" fontAlgn="auto">
              <a:lnSpc>
                <a:spcPct val="140000"/>
              </a:lnSpc>
              <a:spcBef>
                <a:spcPts val="0"/>
              </a:spcBef>
              <a:spcAft>
                <a:spcPts val="0"/>
              </a:spcAft>
              <a:buClr>
                <a:srgbClr val="FF0000"/>
              </a:buClr>
            </a:pPr>
            <a:endParaRPr lang="tr-TR" sz="2000" dirty="0" smtClean="0">
              <a:solidFill>
                <a:srgbClr val="0000FF"/>
              </a:solidFill>
              <a:latin typeface="Arial" pitchFamily="34" charset="0"/>
              <a:cs typeface="Arial" pitchFamily="34" charset="0"/>
            </a:endParaRPr>
          </a:p>
          <a:p>
            <a:pPr algn="just" fontAlgn="auto">
              <a:lnSpc>
                <a:spcPct val="140000"/>
              </a:lnSpc>
              <a:spcBef>
                <a:spcPts val="0"/>
              </a:spcBef>
              <a:spcAft>
                <a:spcPts val="0"/>
              </a:spcAft>
              <a:buClr>
                <a:srgbClr val="0000FF"/>
              </a:buClr>
            </a:pPr>
            <a:endParaRPr lang="tr-TR" sz="2000" dirty="0">
              <a:solidFill>
                <a:srgbClr val="0000FF"/>
              </a:solidFill>
              <a:latin typeface="Arial" pitchFamily="34" charset="0"/>
              <a:cs typeface="Arial"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2029521621"/>
              </p:ext>
            </p:extLst>
          </p:nvPr>
        </p:nvGraphicFramePr>
        <p:xfrm>
          <a:off x="-2" y="980729"/>
          <a:ext cx="9144001" cy="5813341"/>
        </p:xfrm>
        <a:graphic>
          <a:graphicData uri="http://schemas.openxmlformats.org/drawingml/2006/table">
            <a:tbl>
              <a:tblPr firstRow="1" bandRow="1">
                <a:tableStyleId>{5C22544A-7EE6-4342-B048-85BDC9FD1C3A}</a:tableStyleId>
              </a:tblPr>
              <a:tblGrid>
                <a:gridCol w="1010697"/>
                <a:gridCol w="560136"/>
                <a:gridCol w="560136"/>
                <a:gridCol w="560136"/>
                <a:gridCol w="1943643"/>
                <a:gridCol w="2614773"/>
                <a:gridCol w="1894480"/>
              </a:tblGrid>
              <a:tr h="336240">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PARAMETRE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ARITMA YÖNTEMLERİ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İNSAN SAĞLIĞINA MUHTEMEL ETKİLERİ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DİĞER AÇIKLAMALAR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028743">
                <a:tc>
                  <a:txBody>
                    <a:bodyPr/>
                    <a:lstStyle/>
                    <a:p>
                      <a:pPr>
                        <a:lnSpc>
                          <a:spcPct val="115000"/>
                        </a:lnSpc>
                        <a:spcAft>
                          <a:spcPts val="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Çözünmüş demir (mg Fe/L)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0,3</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1,5</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7,5</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A1: havalandırma +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filtrasyon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A2: havalandırma + kimyasal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oksidasyon</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  durultma +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yumaklaştırma</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 </a:t>
                      </a:r>
                      <a:r>
                        <a:rPr lang="tr-TR" sz="1100" i="1" dirty="0" err="1" smtClean="0">
                          <a:effectLst/>
                          <a:latin typeface="Times New Roman" panose="02020603050405020304" pitchFamily="18" charset="0"/>
                          <a:ea typeface="Calibri" panose="020F0502020204030204" pitchFamily="34" charset="0"/>
                          <a:cs typeface="Times New Roman" panose="02020603050405020304" pitchFamily="18" charset="0"/>
                        </a:rPr>
                        <a:t>filtrasyon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A3: iyon değiştirme, MF, </a:t>
                      </a:r>
                      <a:r>
                        <a:rPr lang="tr-TR" sz="1100" i="1" dirty="0" smtClean="0">
                          <a:effectLst/>
                          <a:latin typeface="Times New Roman" panose="02020603050405020304" pitchFamily="18" charset="0"/>
                          <a:ea typeface="Calibri" panose="020F0502020204030204" pitchFamily="34" charset="0"/>
                          <a:cs typeface="Times New Roman" panose="02020603050405020304" pitchFamily="18" charset="0"/>
                        </a:rPr>
                        <a:t>UF</a:t>
                      </a:r>
                    </a:p>
                  </a:txBody>
                  <a:tcPr marL="44450" marR="44450" marT="0" marB="0" anchor="ctr"/>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Demir, 3 mg/L ve üzerine çıkmadığı takdirde insan sağlığına olumsuz etkisi bulunmamaktadır.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-Çamaşır ve seramikler üzerinde leke oluşması ve tatta değişiklik 0,3 mg/L üzerindeki demir konsantrasyonlarında görülür.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1938617">
                <a:tc>
                  <a:txBody>
                    <a:bodyPr/>
                    <a:lstStyle/>
                    <a:p>
                      <a:pPr>
                        <a:lnSpc>
                          <a:spcPct val="115000"/>
                        </a:lnSpc>
                        <a:spcAft>
                          <a:spcPts val="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Mangan (mg Mn/L)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0,05</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smtClean="0">
                          <a:effectLst/>
                          <a:latin typeface="Times New Roman" panose="02020603050405020304" pitchFamily="18" charset="0"/>
                          <a:ea typeface="Calibri" panose="020F0502020204030204" pitchFamily="34" charset="0"/>
                          <a:cs typeface="Times New Roman" panose="02020603050405020304" pitchFamily="18" charset="0"/>
                        </a:rPr>
                        <a:t>0,1</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smtClean="0">
                          <a:effectLst/>
                          <a:latin typeface="Times New Roman" panose="02020603050405020304" pitchFamily="18" charset="0"/>
                          <a:ea typeface="Calibri" panose="020F0502020204030204" pitchFamily="34" charset="0"/>
                          <a:cs typeface="Times New Roman" panose="02020603050405020304" pitchFamily="18" charset="0"/>
                        </a:rPr>
                        <a:t>0,5</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A1: havalandırma + ön klorlama +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filtrasyon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A2: ön klorlama +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koagülasyon</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filtrasyon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A3: ozonlama, iyon değişimi, TO, kireçle yumuşatma</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Yüksek konsantrasyonlarda mangan alımı neticesinde olumsuz fizyolojik etkiler, özellikle nörolojik etkiler gözlemlenebilir. 0,4 mg/L konsantrasyonların üzerinde sağlık açısından olumsuz etkiler görülebilir.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-0,1 mg/L değerini aşan konsantrasyonlarda istenmeyen tat ile borularda ve çamaşırlarda lekelere neden olur.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-0,02 mg/L gibi düşük konsantrasyonlarda su borularında tabaka oluşturabilir, bu da zamanla siyah çökelti halinde birikme yapabilir</a:t>
                      </a:r>
                      <a:r>
                        <a:rPr lang="tr-TR" sz="1100" i="1"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2220404">
                <a:tc>
                  <a:txBody>
                    <a:bodyPr/>
                    <a:lstStyle/>
                    <a:p>
                      <a:pP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Bakır (mg Cu/L)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10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A2: koagülasyon+flokülasyon +filtrasyon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A3: kireçle yumuşatma, iyon değişimi, TO</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Yüksek dozlarda bakır alımında, sindirim sistemi rahatsızlıkları (bulantıyla birlikte), karaciğer ve böbrek hasarları gibi etkilere sebep olabilir.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-1 mg/L üzerindeki konsantrasyonlarda çamaşır ve sıhhi tesisat gereçlerinde lekelenmelere (mavi/mavi-yeşil) sebep olabilir.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15000"/>
                        </a:lnSpc>
                        <a:spcAft>
                          <a:spcPts val="0"/>
                        </a:spcAft>
                        <a:buFontTx/>
                        <a:buChar char="-"/>
                      </a:pPr>
                      <a:r>
                        <a:rPr lang="tr-TR" sz="1100" i="1" dirty="0" smtClean="0">
                          <a:effectLst/>
                          <a:latin typeface="Times New Roman" panose="02020603050405020304" pitchFamily="18" charset="0"/>
                          <a:ea typeface="Calibri" panose="020F0502020204030204" pitchFamily="34" charset="0"/>
                          <a:cs typeface="Times New Roman" panose="02020603050405020304" pitchFamily="18" charset="0"/>
                        </a:rPr>
                        <a:t>2,5 </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mg/L’yi aşan konsantrasyonlarda suya istenmeyen acı bir tat verir Daha yüksek konsantrasyonlarda (4-5 mg/L) suyun rengi de değişime uğrayabilir</a:t>
                      </a:r>
                      <a:r>
                        <a:rPr lang="tr-TR" sz="1100" i="1"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bl>
          </a:graphicData>
        </a:graphic>
      </p:graphicFrame>
    </p:spTree>
    <p:extLst>
      <p:ext uri="{BB962C8B-B14F-4D97-AF65-F5344CB8AC3E}">
        <p14:creationId xmlns:p14="http://schemas.microsoft.com/office/powerpoint/2010/main" val="19986821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861774"/>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DEĞERLENDİRME SONUÇLARI</a:t>
            </a: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79512" y="980728"/>
            <a:ext cx="8640960" cy="954107"/>
          </a:xfrm>
          <a:prstGeom prst="rect">
            <a:avLst/>
          </a:prstGeom>
          <a:noFill/>
          <a:ln w="9525">
            <a:noFill/>
            <a:miter lim="800000"/>
            <a:headEnd/>
            <a:tailEnd/>
          </a:ln>
        </p:spPr>
        <p:txBody>
          <a:bodyPr wrap="square">
            <a:spAutoFit/>
          </a:bodyPr>
          <a:lstStyle/>
          <a:p>
            <a:pPr algn="ctr" fontAlgn="auto">
              <a:lnSpc>
                <a:spcPct val="140000"/>
              </a:lnSpc>
              <a:spcBef>
                <a:spcPts val="0"/>
              </a:spcBef>
              <a:spcAft>
                <a:spcPts val="0"/>
              </a:spcAft>
              <a:buClr>
                <a:srgbClr val="FF0000"/>
              </a:buClr>
            </a:pPr>
            <a:endParaRPr lang="tr-TR" sz="2000" dirty="0" smtClean="0">
              <a:solidFill>
                <a:srgbClr val="0000FF"/>
              </a:solidFill>
              <a:latin typeface="Arial" pitchFamily="34" charset="0"/>
              <a:cs typeface="Arial" pitchFamily="34" charset="0"/>
            </a:endParaRPr>
          </a:p>
          <a:p>
            <a:pPr algn="just" fontAlgn="auto">
              <a:lnSpc>
                <a:spcPct val="140000"/>
              </a:lnSpc>
              <a:spcBef>
                <a:spcPts val="0"/>
              </a:spcBef>
              <a:spcAft>
                <a:spcPts val="0"/>
              </a:spcAft>
              <a:buClr>
                <a:srgbClr val="0000FF"/>
              </a:buClr>
            </a:pPr>
            <a:endParaRPr lang="tr-TR" sz="2000" dirty="0">
              <a:solidFill>
                <a:srgbClr val="0000FF"/>
              </a:solidFill>
              <a:latin typeface="Arial" pitchFamily="34" charset="0"/>
              <a:cs typeface="Arial"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3306309453"/>
              </p:ext>
            </p:extLst>
          </p:nvPr>
        </p:nvGraphicFramePr>
        <p:xfrm>
          <a:off x="-2" y="980728"/>
          <a:ext cx="9144001" cy="5775818"/>
        </p:xfrm>
        <a:graphic>
          <a:graphicData uri="http://schemas.openxmlformats.org/drawingml/2006/table">
            <a:tbl>
              <a:tblPr firstRow="1" bandRow="1">
                <a:tableStyleId>{5C22544A-7EE6-4342-B048-85BDC9FD1C3A}</a:tableStyleId>
              </a:tblPr>
              <a:tblGrid>
                <a:gridCol w="1010697"/>
                <a:gridCol w="560136"/>
                <a:gridCol w="560136"/>
                <a:gridCol w="560136"/>
                <a:gridCol w="1943643"/>
                <a:gridCol w="2614773"/>
                <a:gridCol w="1894480"/>
              </a:tblGrid>
              <a:tr h="377810">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PARAMETRE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ARITMA YÖNTEMLERİ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İNSAN SAĞLIĞINA MUHTEMEL ETKİLERİ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DİĞER AÇIKLAMALAR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785637">
                <a:tc>
                  <a:txBody>
                    <a:bodyPr/>
                    <a:lstStyle/>
                    <a:p>
                      <a:pPr>
                        <a:lnSpc>
                          <a:spcPct val="115000"/>
                        </a:lnSpc>
                        <a:spcAft>
                          <a:spcPts val="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Çinko (mg </a:t>
                      </a:r>
                      <a:r>
                        <a:rPr lang="tr-TR" sz="1100" dirty="0" err="1">
                          <a:effectLst/>
                          <a:latin typeface="Times New Roman" panose="02020603050405020304" pitchFamily="18" charset="0"/>
                          <a:ea typeface="Calibri" panose="020F0502020204030204" pitchFamily="34" charset="0"/>
                          <a:cs typeface="Times New Roman" panose="02020603050405020304" pitchFamily="18" charset="0"/>
                        </a:rPr>
                        <a:t>Zn</a:t>
                      </a: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15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A2: konvansiyonel yöntemlerle giderilemez</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A3: kireçle yumuşatma, iyon değişimi, TO, ED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20 mg/L’ye kadar olan çinko seviyelerinin tüketiminde herhangi bir hastalık etkisi tespit edilmemiştir. Ancak 25 ve 40 mg/L arasındaki çok daha yüksek konsantrasyonlarda bulantı ve kusma görülebilmektedir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-Son tüketicinin musluk suyunda tespit edilmesi, daha çok borulardaki korozyondan kaynaklıdır ve korozyon önleyici tedbirler ile kontrol altına almak mümkündür.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-3-5 mg/L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yi</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geçen konsantrasyonlarda, bulanıklık (donukluk) görülebilir ve kaynatıldığında yağlı bir film tabaka </a:t>
                      </a:r>
                      <a:r>
                        <a:rPr lang="tr-TR" sz="1100" i="1" dirty="0" smtClean="0">
                          <a:effectLst/>
                          <a:latin typeface="Times New Roman" panose="02020603050405020304" pitchFamily="18" charset="0"/>
                          <a:ea typeface="Calibri" panose="020F0502020204030204" pitchFamily="34" charset="0"/>
                          <a:cs typeface="Times New Roman" panose="02020603050405020304" pitchFamily="18" charset="0"/>
                        </a:rPr>
                        <a:t>oluşturabilir.</a:t>
                      </a:r>
                    </a:p>
                    <a:p>
                      <a:pPr>
                        <a:lnSpc>
                          <a:spcPct val="115000"/>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2356912">
                <a:tc>
                  <a:txBody>
                    <a:bodyPr/>
                    <a:lstStyle/>
                    <a:p>
                      <a:pP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Sülfat (mg SO</a:t>
                      </a:r>
                      <a:r>
                        <a:rPr lang="tr-TR" sz="1100" baseline="-25000">
                          <a:effectLst/>
                          <a:latin typeface="Times New Roman" panose="02020603050405020304" pitchFamily="18" charset="0"/>
                          <a:ea typeface="Calibri" panose="020F0502020204030204" pitchFamily="34" charset="0"/>
                          <a:cs typeface="Times New Roman" panose="02020603050405020304" pitchFamily="18" charset="0"/>
                        </a:rPr>
                        <a:t>4</a:t>
                      </a:r>
                      <a:r>
                        <a:rPr lang="tr-TR" sz="1100">
                          <a:effectLst/>
                          <a:latin typeface="Times New Roman" panose="02020603050405020304" pitchFamily="18" charset="0"/>
                          <a:ea typeface="Calibri" panose="020F0502020204030204" pitchFamily="34" charset="0"/>
                          <a:cs typeface="Times New Roman" panose="02020603050405020304" pitchFamily="18" charset="0"/>
                        </a:rPr>
                        <a:t>/L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250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250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1250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A2: konvansiyonel yöntemlerle giderilemez</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A3: iyon değişimi, ED, NF, TO</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Belirli bir akut maruziyete tepki dozu henüz belirlenememiştir.</a:t>
                      </a:r>
                      <a:r>
                        <a:rPr lang="tr-TR" sz="1100">
                          <a:effectLst/>
                          <a:latin typeface="Calibri" panose="020F0502020204030204" pitchFamily="34" charset="0"/>
                          <a:ea typeface="Calibri" panose="020F0502020204030204" pitchFamily="34" charset="0"/>
                          <a:cs typeface="Times New Roman" panose="02020603050405020304" pitchFamily="18" charset="0"/>
                        </a:rPr>
                        <a:t> </a:t>
                      </a:r>
                      <a:r>
                        <a:rPr lang="tr-TR" sz="1100" i="1">
                          <a:effectLst/>
                          <a:latin typeface="Times New Roman" panose="02020603050405020304" pitchFamily="18" charset="0"/>
                          <a:ea typeface="Calibri" panose="020F0502020204030204" pitchFamily="34" charset="0"/>
                          <a:cs typeface="Times New Roman" panose="02020603050405020304" pitchFamily="18" charset="0"/>
                        </a:rPr>
                        <a:t>Ancak yüksek sülfat seviyelerinde (600 mg/L ve üzeri için) sülfatın ishal etkisinin olduğu bilinmektedir.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t>
                      </a: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Tat ve koku eşik değeri olarak 250 mg/L belirlenmiştir.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-İçme suyu arıtımında alüminyum sülfatın kullanılması durumunda, su kaynağındaki konsantrasyonlara ilave olarak 20-50 mg/L arasında çıkış suyundaki konsantrasyonlarında artış görülebilir.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-500 mg/L ve üzerine çıkan sülfat seviyelerinin içme suyu kaynaklarında tespit edilmesi halinde, sağlık yetkililerinin bilgilendirilmelidir</a:t>
                      </a:r>
                      <a:r>
                        <a:rPr lang="tr-TR" sz="1100" i="1"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15000"/>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bl>
          </a:graphicData>
        </a:graphic>
      </p:graphicFrame>
    </p:spTree>
    <p:extLst>
      <p:ext uri="{BB962C8B-B14F-4D97-AF65-F5344CB8AC3E}">
        <p14:creationId xmlns:p14="http://schemas.microsoft.com/office/powerpoint/2010/main" val="20753724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861774"/>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DEĞERLENDİRME SONUÇLARI</a:t>
            </a: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79512" y="980728"/>
            <a:ext cx="8640960" cy="954107"/>
          </a:xfrm>
          <a:prstGeom prst="rect">
            <a:avLst/>
          </a:prstGeom>
          <a:noFill/>
          <a:ln w="9525">
            <a:noFill/>
            <a:miter lim="800000"/>
            <a:headEnd/>
            <a:tailEnd/>
          </a:ln>
        </p:spPr>
        <p:txBody>
          <a:bodyPr wrap="square">
            <a:spAutoFit/>
          </a:bodyPr>
          <a:lstStyle/>
          <a:p>
            <a:pPr algn="ctr" fontAlgn="auto">
              <a:lnSpc>
                <a:spcPct val="140000"/>
              </a:lnSpc>
              <a:spcBef>
                <a:spcPts val="0"/>
              </a:spcBef>
              <a:spcAft>
                <a:spcPts val="0"/>
              </a:spcAft>
              <a:buClr>
                <a:srgbClr val="FF0000"/>
              </a:buClr>
            </a:pPr>
            <a:endParaRPr lang="tr-TR" sz="2000" dirty="0" smtClean="0">
              <a:solidFill>
                <a:srgbClr val="0000FF"/>
              </a:solidFill>
              <a:latin typeface="Arial" pitchFamily="34" charset="0"/>
              <a:cs typeface="Arial" pitchFamily="34" charset="0"/>
            </a:endParaRPr>
          </a:p>
          <a:p>
            <a:pPr algn="just" fontAlgn="auto">
              <a:lnSpc>
                <a:spcPct val="140000"/>
              </a:lnSpc>
              <a:spcBef>
                <a:spcPts val="0"/>
              </a:spcBef>
              <a:spcAft>
                <a:spcPts val="0"/>
              </a:spcAft>
              <a:buClr>
                <a:srgbClr val="0000FF"/>
              </a:buClr>
            </a:pPr>
            <a:endParaRPr lang="tr-TR" sz="2000" dirty="0">
              <a:solidFill>
                <a:srgbClr val="0000FF"/>
              </a:solidFill>
              <a:latin typeface="Arial" pitchFamily="34" charset="0"/>
              <a:cs typeface="Arial"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1513281110"/>
              </p:ext>
            </p:extLst>
          </p:nvPr>
        </p:nvGraphicFramePr>
        <p:xfrm>
          <a:off x="-2" y="980728"/>
          <a:ext cx="9144001" cy="5880974"/>
        </p:xfrm>
        <a:graphic>
          <a:graphicData uri="http://schemas.openxmlformats.org/drawingml/2006/table">
            <a:tbl>
              <a:tblPr firstRow="1" bandRow="1">
                <a:tableStyleId>{5C22544A-7EE6-4342-B048-85BDC9FD1C3A}</a:tableStyleId>
              </a:tblPr>
              <a:tblGrid>
                <a:gridCol w="1010697"/>
                <a:gridCol w="560136"/>
                <a:gridCol w="560136"/>
                <a:gridCol w="560136"/>
                <a:gridCol w="1943643"/>
                <a:gridCol w="2614773"/>
                <a:gridCol w="1894480"/>
              </a:tblGrid>
              <a:tr h="377810">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PARAMETRE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ARITMA YÖNTEMLERİ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İNSAN SAĞLIĞINA MUHTEMEL ETKİLERİ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DİĞER AÇIKLAMALAR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785637">
                <a:tc>
                  <a:txBody>
                    <a:bodyPr/>
                    <a:lstStyle/>
                    <a:p>
                      <a:pPr>
                        <a:lnSpc>
                          <a:spcPct val="115000"/>
                        </a:lnSpc>
                        <a:spcAft>
                          <a:spcPts val="0"/>
                        </a:spcAft>
                      </a:pPr>
                      <a:r>
                        <a:rPr lang="tr-TR" sz="1000" dirty="0">
                          <a:effectLst/>
                          <a:latin typeface="Times New Roman" panose="02020603050405020304" pitchFamily="18" charset="0"/>
                          <a:ea typeface="Calibri" panose="020F0502020204030204" pitchFamily="34" charset="0"/>
                          <a:cs typeface="Times New Roman" panose="02020603050405020304" pitchFamily="18" charset="0"/>
                        </a:rPr>
                        <a:t>Klorür (mg CI/L)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250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250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1250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000" i="1">
                          <a:effectLst/>
                          <a:latin typeface="Times New Roman" panose="02020603050405020304" pitchFamily="18" charset="0"/>
                          <a:ea typeface="Calibri" panose="020F0502020204030204" pitchFamily="34" charset="0"/>
                          <a:cs typeface="Times New Roman" panose="02020603050405020304" pitchFamily="18" charset="0"/>
                        </a:rPr>
                        <a:t>A2: konvansiyonel yöntemlerle giderilemez</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00" i="1">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00" i="1">
                          <a:effectLst/>
                          <a:latin typeface="Times New Roman" panose="02020603050405020304" pitchFamily="18" charset="0"/>
                          <a:ea typeface="Calibri" panose="020F0502020204030204" pitchFamily="34" charset="0"/>
                          <a:cs typeface="Times New Roman" panose="02020603050405020304" pitchFamily="18" charset="0"/>
                        </a:rPr>
                        <a:t>A3: ED ve TO</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Klorürün yüksek miktarlarda uzun vadeli alımına ilişkin yeterli bilgi bulunmamakla birlikte, hayvanlarda yapılan çalışmalarda, klorür iyonundan ziyade sodyum klorürle bağlantılı olarak yüksek tansiyona sebep olabileceği tespit </a:t>
                      </a:r>
                      <a:r>
                        <a:rPr lang="tr-TR" sz="1000" i="1" dirty="0" smtClean="0">
                          <a:effectLst/>
                          <a:latin typeface="Times New Roman" panose="02020603050405020304" pitchFamily="18" charset="0"/>
                          <a:ea typeface="Calibri" panose="020F0502020204030204" pitchFamily="34" charset="0"/>
                          <a:cs typeface="Times New Roman" panose="02020603050405020304" pitchFamily="18" charset="0"/>
                        </a:rPr>
                        <a:t>edilmiştir</a:t>
                      </a:r>
                    </a:p>
                    <a:p>
                      <a:pPr>
                        <a:lnSpc>
                          <a:spcPct val="115000"/>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1000" i="1">
                          <a:effectLst/>
                          <a:latin typeface="Times New Roman" panose="02020603050405020304" pitchFamily="18" charset="0"/>
                          <a:ea typeface="Calibri" panose="020F0502020204030204" pitchFamily="34" charset="0"/>
                          <a:cs typeface="Times New Roman" panose="02020603050405020304" pitchFamily="18" charset="0"/>
                        </a:rPr>
                        <a:t>- Klorür konsantrasyonlarının 250 mg/L’yi aşması halinde suya tuzlu bir tat verebilir.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1018902">
                <a:tc>
                  <a:txBody>
                    <a:bodyPr/>
                    <a:lstStyle/>
                    <a:p>
                      <a:pPr>
                        <a:lnSpc>
                          <a:spcPct val="115000"/>
                        </a:lnSpc>
                        <a:spcAft>
                          <a:spcPts val="0"/>
                        </a:spcAft>
                      </a:pPr>
                      <a:r>
                        <a:rPr lang="tr-TR" sz="1000" dirty="0" err="1">
                          <a:effectLst/>
                          <a:latin typeface="Times New Roman" panose="02020603050405020304" pitchFamily="18" charset="0"/>
                          <a:ea typeface="Calibri" panose="020F0502020204030204" pitchFamily="34" charset="0"/>
                          <a:cs typeface="Times New Roman" panose="02020603050405020304" pitchFamily="18" charset="0"/>
                        </a:rPr>
                        <a:t>Anyonik</a:t>
                      </a:r>
                      <a:r>
                        <a:rPr lang="tr-TR" sz="1000" dirty="0">
                          <a:effectLst/>
                          <a:latin typeface="Times New Roman" panose="02020603050405020304" pitchFamily="18" charset="0"/>
                          <a:ea typeface="Calibri" panose="020F0502020204030204" pitchFamily="34" charset="0"/>
                          <a:cs typeface="Times New Roman" panose="02020603050405020304" pitchFamily="18" charset="0"/>
                        </a:rPr>
                        <a:t> yüzey aktif maddeler (Metilen mavisine aktif maddeler; MMAM) (mg MMAM/L</a:t>
                      </a: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15000"/>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0,5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0,5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A2: konvansiyonel yöntemlerle giderilemez</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A3: AC, NF ve TO</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İnsan sağlığına etkisine dair yeterli bilgi mevcut değildir.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-İçme suyundaki konsantrasyonlarının köpürmeye ya da tat problemlerine yol açmayacak seviyelerde olması gerekmektedir.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725260">
                <a:tc>
                  <a:txBody>
                    <a:bodyPr/>
                    <a:lstStyle/>
                    <a:p>
                      <a:pPr>
                        <a:lnSpc>
                          <a:spcPct val="115000"/>
                        </a:lnSpc>
                        <a:spcAft>
                          <a:spcPts val="0"/>
                        </a:spcAft>
                      </a:pPr>
                      <a:r>
                        <a:rPr lang="tr-TR" sz="1000" dirty="0">
                          <a:effectLst/>
                          <a:latin typeface="Times New Roman" panose="02020603050405020304" pitchFamily="18" charset="0"/>
                          <a:ea typeface="Calibri" panose="020F0502020204030204" pitchFamily="34" charset="0"/>
                          <a:cs typeface="Times New Roman" panose="02020603050405020304" pitchFamily="18" charset="0"/>
                        </a:rPr>
                        <a:t>Toplam fosfor (mg P/L)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0,05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0,25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1,25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000" i="1">
                          <a:effectLst/>
                          <a:latin typeface="Times New Roman" panose="02020603050405020304" pitchFamily="18" charset="0"/>
                          <a:ea typeface="Calibri" panose="020F0502020204030204" pitchFamily="34" charset="0"/>
                          <a:cs typeface="Times New Roman" panose="02020603050405020304" pitchFamily="18" charset="0"/>
                        </a:rPr>
                        <a:t>A2: koagülasyon + flokülasyon + durultma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00" i="1">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00" i="1">
                          <a:effectLst/>
                          <a:latin typeface="Times New Roman" panose="02020603050405020304" pitchFamily="18" charset="0"/>
                          <a:ea typeface="Calibri" panose="020F0502020204030204" pitchFamily="34" charset="0"/>
                          <a:cs typeface="Times New Roman" panose="02020603050405020304" pitchFamily="18" charset="0"/>
                        </a:rPr>
                        <a:t>A3: membran prosesleri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Fosfor kemik ve dişlerin inorganik bileşeni olması dolayısı ile insan vücudu için gerekli bir elementtir. Günlük fosfor ihtiyacı miktarı, kalsiyum ihtiyacıyla aynı olup, alınabilecek en yüksek miktar 800 mg/L olarak </a:t>
                      </a:r>
                      <a:r>
                        <a:rPr lang="tr-TR" sz="1000" i="1" dirty="0" smtClean="0">
                          <a:effectLst/>
                          <a:latin typeface="Times New Roman" panose="02020603050405020304" pitchFamily="18" charset="0"/>
                          <a:ea typeface="Calibri" panose="020F0502020204030204" pitchFamily="34" charset="0"/>
                          <a:cs typeface="Times New Roman" panose="02020603050405020304" pitchFamily="18" charset="0"/>
                        </a:rPr>
                        <a:t>belirlenmiştir.</a:t>
                      </a:r>
                    </a:p>
                    <a:p>
                      <a:pPr>
                        <a:lnSpc>
                          <a:spcPct val="115000"/>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000" i="1">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92819">
                <a:tc>
                  <a:txBody>
                    <a:bodyPr/>
                    <a:lstStyle/>
                    <a:p>
                      <a:pP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Çözünmüş oksijen doygunluk oranı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70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dirty="0" smtClean="0">
                          <a:effectLst/>
                          <a:latin typeface="Times New Roman" panose="02020603050405020304" pitchFamily="18" charset="0"/>
                          <a:ea typeface="Calibri" panose="020F0502020204030204" pitchFamily="34" charset="0"/>
                          <a:cs typeface="Times New Roman" panose="02020603050405020304" pitchFamily="18" charset="0"/>
                        </a:rPr>
                        <a:t>70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30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000" i="1" dirty="0" smtClean="0">
                          <a:effectLst/>
                          <a:latin typeface="Times New Roman" panose="02020603050405020304" pitchFamily="18" charset="0"/>
                          <a:ea typeface="Calibri" panose="020F0502020204030204" pitchFamily="34" charset="0"/>
                          <a:cs typeface="Times New Roman" panose="02020603050405020304" pitchFamily="18" charset="0"/>
                        </a:rPr>
                        <a:t>A1: </a:t>
                      </a: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havalandırma</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A3: ozonlama</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000" i="1">
                          <a:effectLst/>
                          <a:latin typeface="Times New Roman" panose="02020603050405020304" pitchFamily="18" charset="0"/>
                          <a:ea typeface="Calibri" panose="020F0502020204030204" pitchFamily="34" charset="0"/>
                          <a:cs typeface="Times New Roman" panose="02020603050405020304" pitchFamily="18" charset="0"/>
                        </a:rPr>
                        <a:t>İnsan sağlığı üzerinde direkt olumsuz bir etkisi yoktur.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a:t>
                      </a: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İnsan sağlığı üzerinde direk bir etkisi olmamakla birlikte, içme suyunda düşük konsantrasyonlarda olması halinde boru ve tesisatın korozyonuna ve bu da kurşun, bakır ve kadmiyum gibi metallerin konsantrasyonlarında artışa sebep olabilmektedir. Ayrıca hidrojen sülfür ve nitrit artışı da söz konusu olabilir.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bl>
          </a:graphicData>
        </a:graphic>
      </p:graphicFrame>
    </p:spTree>
    <p:extLst>
      <p:ext uri="{BB962C8B-B14F-4D97-AF65-F5344CB8AC3E}">
        <p14:creationId xmlns:p14="http://schemas.microsoft.com/office/powerpoint/2010/main" val="34206403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861774"/>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DEĞERLENDİRME SONUÇLARI</a:t>
            </a: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79512" y="980728"/>
            <a:ext cx="8640960" cy="954107"/>
          </a:xfrm>
          <a:prstGeom prst="rect">
            <a:avLst/>
          </a:prstGeom>
          <a:noFill/>
          <a:ln w="9525">
            <a:noFill/>
            <a:miter lim="800000"/>
            <a:headEnd/>
            <a:tailEnd/>
          </a:ln>
        </p:spPr>
        <p:txBody>
          <a:bodyPr wrap="square">
            <a:spAutoFit/>
          </a:bodyPr>
          <a:lstStyle/>
          <a:p>
            <a:pPr algn="ctr" fontAlgn="auto">
              <a:lnSpc>
                <a:spcPct val="140000"/>
              </a:lnSpc>
              <a:spcBef>
                <a:spcPts val="0"/>
              </a:spcBef>
              <a:spcAft>
                <a:spcPts val="0"/>
              </a:spcAft>
              <a:buClr>
                <a:srgbClr val="FF0000"/>
              </a:buClr>
            </a:pPr>
            <a:endParaRPr lang="tr-TR" sz="2000" dirty="0" smtClean="0">
              <a:solidFill>
                <a:srgbClr val="0000FF"/>
              </a:solidFill>
              <a:latin typeface="Arial" pitchFamily="34" charset="0"/>
              <a:cs typeface="Arial" pitchFamily="34" charset="0"/>
            </a:endParaRPr>
          </a:p>
          <a:p>
            <a:pPr algn="just" fontAlgn="auto">
              <a:lnSpc>
                <a:spcPct val="140000"/>
              </a:lnSpc>
              <a:spcBef>
                <a:spcPts val="0"/>
              </a:spcBef>
              <a:spcAft>
                <a:spcPts val="0"/>
              </a:spcAft>
              <a:buClr>
                <a:srgbClr val="0000FF"/>
              </a:buClr>
            </a:pPr>
            <a:endParaRPr lang="tr-TR" sz="2000" dirty="0">
              <a:solidFill>
                <a:srgbClr val="0000FF"/>
              </a:solidFill>
              <a:latin typeface="Arial" pitchFamily="34" charset="0"/>
              <a:cs typeface="Arial"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541626080"/>
              </p:ext>
            </p:extLst>
          </p:nvPr>
        </p:nvGraphicFramePr>
        <p:xfrm>
          <a:off x="-2" y="2118853"/>
          <a:ext cx="9144001" cy="2390267"/>
        </p:xfrm>
        <a:graphic>
          <a:graphicData uri="http://schemas.openxmlformats.org/drawingml/2006/table">
            <a:tbl>
              <a:tblPr firstRow="1" bandRow="1">
                <a:tableStyleId>{5C22544A-7EE6-4342-B048-85BDC9FD1C3A}</a:tableStyleId>
              </a:tblPr>
              <a:tblGrid>
                <a:gridCol w="1010697"/>
                <a:gridCol w="560136"/>
                <a:gridCol w="560136"/>
                <a:gridCol w="560136"/>
                <a:gridCol w="1943643"/>
                <a:gridCol w="2614773"/>
                <a:gridCol w="1894480"/>
              </a:tblGrid>
              <a:tr h="377810">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PARAMETRE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ARITMA YÖNTEMLERİ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İNSAN SAĞLIĞINA MUHTEMEL ETKİLERİ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DİĞER AÇIKLAMALAR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785637">
                <a:tc>
                  <a:txBody>
                    <a:bodyPr/>
                    <a:lstStyle/>
                    <a:p>
                      <a:pPr>
                        <a:lnSpc>
                          <a:spcPct val="115000"/>
                        </a:lnSpc>
                        <a:spcAft>
                          <a:spcPts val="0"/>
                        </a:spcAft>
                      </a:pPr>
                      <a:r>
                        <a:rPr lang="tr-TR" sz="1000" dirty="0">
                          <a:effectLst/>
                          <a:latin typeface="Times New Roman" panose="02020603050405020304" pitchFamily="18" charset="0"/>
                          <a:ea typeface="Calibri" panose="020F0502020204030204" pitchFamily="34" charset="0"/>
                          <a:cs typeface="Times New Roman" panose="02020603050405020304" pitchFamily="18" charset="0"/>
                        </a:rPr>
                        <a:t>Amonyak azotu (NH</a:t>
                      </a:r>
                      <a:r>
                        <a:rPr lang="tr-TR" sz="10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tr-TR" sz="1000" dirty="0">
                          <a:effectLst/>
                          <a:latin typeface="Times New Roman" panose="02020603050405020304" pitchFamily="18" charset="0"/>
                          <a:ea typeface="Calibri" panose="020F0502020204030204" pitchFamily="34" charset="0"/>
                          <a:cs typeface="Times New Roman" panose="02020603050405020304" pitchFamily="18" charset="0"/>
                        </a:rPr>
                        <a:t>-N) (mg N/L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0,5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1,5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4 (İ)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000" i="1">
                          <a:effectLst/>
                          <a:latin typeface="Times New Roman" panose="02020603050405020304" pitchFamily="18" charset="0"/>
                          <a:ea typeface="Calibri" panose="020F0502020204030204" pitchFamily="34" charset="0"/>
                          <a:cs typeface="Times New Roman" panose="02020603050405020304" pitchFamily="18" charset="0"/>
                        </a:rPr>
                        <a:t>A2: kimyasal oksidasyon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00" i="1">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00" i="1">
                          <a:effectLst/>
                          <a:latin typeface="Times New Roman" panose="02020603050405020304" pitchFamily="18" charset="0"/>
                          <a:ea typeface="Calibri" panose="020F0502020204030204" pitchFamily="34" charset="0"/>
                          <a:cs typeface="Times New Roman" panose="02020603050405020304" pitchFamily="18" charset="0"/>
                        </a:rPr>
                        <a:t>A3: bilgi mevcut değildir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000" i="1">
                          <a:effectLst/>
                          <a:latin typeface="Times New Roman" panose="02020603050405020304" pitchFamily="18" charset="0"/>
                          <a:ea typeface="Calibri" panose="020F0502020204030204" pitchFamily="34" charset="0"/>
                          <a:cs typeface="Times New Roman" panose="02020603050405020304" pitchFamily="18" charset="0"/>
                        </a:rPr>
                        <a:t>Yüksek miktardaki amonyak alımlarında, metabolizmanın asit-baz dengesi bozularak glikoz toleransı etkilenir ve dokuların insülin hassasiyeti azalır.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1000" i="1">
                          <a:effectLst/>
                          <a:latin typeface="Times New Roman" panose="02020603050405020304" pitchFamily="18" charset="0"/>
                          <a:ea typeface="Calibri" panose="020F0502020204030204" pitchFamily="34" charset="0"/>
                          <a:cs typeface="Times New Roman" panose="02020603050405020304" pitchFamily="18" charset="0"/>
                        </a:rPr>
                        <a:t>- Sudaki amonyağın koku eşiği 1,5 mg/L’dir, ancak korozyon eşiği 0,5 mg/L’dir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1018902">
                <a:tc>
                  <a:txBody>
                    <a:bodyPr/>
                    <a:lstStyle/>
                    <a:p>
                      <a:pP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Toplam organik karbon (TOK) (mg C/L)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12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00" i="1">
                          <a:effectLst/>
                          <a:latin typeface="Times New Roman" panose="02020603050405020304" pitchFamily="18" charset="0"/>
                          <a:ea typeface="Calibri" panose="020F0502020204030204" pitchFamily="34" charset="0"/>
                          <a:cs typeface="Times New Roman" panose="02020603050405020304" pitchFamily="18" charset="0"/>
                        </a:rPr>
                        <a:t>A2: koagülasyon + flokülasyon + durultma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00" i="1">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00" i="1">
                          <a:effectLst/>
                          <a:latin typeface="Times New Roman" panose="02020603050405020304" pitchFamily="18" charset="0"/>
                          <a:ea typeface="Calibri" panose="020F0502020204030204" pitchFamily="34" charset="0"/>
                          <a:cs typeface="Times New Roman" panose="02020603050405020304" pitchFamily="18" charset="0"/>
                        </a:rPr>
                        <a:t>A3: membran prosesleri</a:t>
                      </a:r>
                      <a:r>
                        <a:rPr lang="tr-TR" sz="10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i="1">
                          <a:effectLst/>
                          <a:latin typeface="Times New Roman" panose="02020603050405020304" pitchFamily="18" charset="0"/>
                          <a:ea typeface="Calibri" panose="020F0502020204030204" pitchFamily="34" charset="0"/>
                          <a:cs typeface="Times New Roman" panose="02020603050405020304" pitchFamily="18" charset="0"/>
                        </a:rPr>
                        <a:t>İnsan sağlığı üzerinde direkt olumsuz bir etkisi yoktur.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18021819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861774"/>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DEĞERLENDİRME SONUÇLARI</a:t>
            </a: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79512" y="980728"/>
            <a:ext cx="8640960" cy="904799"/>
          </a:xfrm>
          <a:prstGeom prst="rect">
            <a:avLst/>
          </a:prstGeom>
          <a:noFill/>
          <a:ln w="9525">
            <a:noFill/>
            <a:miter lim="800000"/>
            <a:headEnd/>
            <a:tailEnd/>
          </a:ln>
        </p:spPr>
        <p:txBody>
          <a:bodyPr wrap="square">
            <a:spAutoFit/>
          </a:bodyPr>
          <a:lstStyle/>
          <a:p>
            <a:pPr algn="ctr" fontAlgn="auto">
              <a:lnSpc>
                <a:spcPct val="140000"/>
              </a:lnSpc>
              <a:spcBef>
                <a:spcPts val="0"/>
              </a:spcBef>
              <a:spcAft>
                <a:spcPts val="0"/>
              </a:spcAft>
              <a:buClr>
                <a:srgbClr val="FF0000"/>
              </a:buClr>
            </a:pPr>
            <a:r>
              <a:rPr lang="tr-TR" sz="2000" b="1" dirty="0" smtClean="0">
                <a:solidFill>
                  <a:srgbClr val="0000FF"/>
                </a:solidFill>
                <a:latin typeface="Arial" pitchFamily="34" charset="0"/>
                <a:cs typeface="Arial" pitchFamily="34" charset="0"/>
              </a:rPr>
              <a:t>II. Grup Parametreler (Birincil öncelikliler)</a:t>
            </a:r>
          </a:p>
          <a:p>
            <a:pPr algn="just" fontAlgn="auto">
              <a:lnSpc>
                <a:spcPct val="140000"/>
              </a:lnSpc>
              <a:spcBef>
                <a:spcPts val="0"/>
              </a:spcBef>
              <a:spcAft>
                <a:spcPts val="0"/>
              </a:spcAft>
              <a:buClr>
                <a:srgbClr val="0000FF"/>
              </a:buClr>
            </a:pPr>
            <a:endParaRPr lang="tr-TR" sz="2000" dirty="0">
              <a:solidFill>
                <a:srgbClr val="0000FF"/>
              </a:solidFill>
              <a:latin typeface="Arial" pitchFamily="34" charset="0"/>
              <a:cs typeface="Arial"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2334081725"/>
              </p:ext>
            </p:extLst>
          </p:nvPr>
        </p:nvGraphicFramePr>
        <p:xfrm>
          <a:off x="-2" y="1846143"/>
          <a:ext cx="9144001" cy="4927639"/>
        </p:xfrm>
        <a:graphic>
          <a:graphicData uri="http://schemas.openxmlformats.org/drawingml/2006/table">
            <a:tbl>
              <a:tblPr firstRow="1" bandRow="1">
                <a:tableStyleId>{5C22544A-7EE6-4342-B048-85BDC9FD1C3A}</a:tableStyleId>
              </a:tblPr>
              <a:tblGrid>
                <a:gridCol w="1010697"/>
                <a:gridCol w="560136"/>
                <a:gridCol w="560136"/>
                <a:gridCol w="560136"/>
                <a:gridCol w="1943643"/>
                <a:gridCol w="2614773"/>
                <a:gridCol w="1894480"/>
              </a:tblGrid>
              <a:tr h="377810">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PARAMETRE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ARITMA YÖNTEMLERİ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İNSAN SAĞLIĞINA MUHTEMEL ETKİLERİ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DİĞER AÇIKLAMALAR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785637">
                <a:tc>
                  <a:txBody>
                    <a:bodyPr/>
                    <a:lstStyle/>
                    <a:p>
                      <a:pPr>
                        <a:lnSpc>
                          <a:spcPct val="115000"/>
                        </a:lnSpc>
                        <a:spcAft>
                          <a:spcPts val="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Nitrat (mg NO</a:t>
                      </a:r>
                      <a:r>
                        <a:rPr lang="tr-TR" sz="1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50 (İ)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50 (İ)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250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A2: konvansiyonel yöntemlerle giderilemez</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A3: iyon değişimi, TO</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Özellikle altı aylık ve daha küçük bebeklerde mavi bebek sendromuna (methemoglobinemia) ve nitrosamit/nitrosamin formlarına dönüşerek muhtemel kanserojenik etkiye sebep olabilir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465253">
                <a:tc>
                  <a:txBody>
                    <a:bodyPr/>
                    <a:lstStyle/>
                    <a:p>
                      <a:pP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Florür (mg F/L)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0,5-1,5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15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A2: koagülasyon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A3: membran yöntemleri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Florürün, düşük konsantrasyonlarda (min. 0,5 mg/L) diş çürüklerine karşı korumada fayda sağladığı bilinmetedir. Ancak 1,5 mg/L ve üzerinde diş çürüklerine sebep olabilir. Daha yüksek konsantrasyonlarda ise (3-6 mg/L) iskelet florozisi gibi rahatsızlıklara sebep olmaktadır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t>
                      </a: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İçme suyu dışında başka kaynaklardan alınan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florür</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miktarı 6 mg/gün değerini geçiyorsa, 1,5 mg/L olarak belirlenen içme suyu limit değeri yerel ölçekte daha düşük bir değer olarak belirlenmelidir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982047">
                <a:tc>
                  <a:txBody>
                    <a:bodyPr/>
                    <a:lstStyle/>
                    <a:p>
                      <a:pPr>
                        <a:lnSpc>
                          <a:spcPct val="115000"/>
                        </a:lnSpc>
                        <a:spcAft>
                          <a:spcPts val="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Bor (mg B/L)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2,4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2,4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4,8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A2: konvansiyonel yöntemlerle giderilemez</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A3: adsorpsiyon, AC, TO</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Borun toksik etkisi yetişkinlerde baş ağrısı, kusma, ishal, heyecan ve depresyon; çocuklarda ise daha çok havale, kanama gibi beyin zarı tahribi etkileri görülür, parmak uçlarında görülen pembe renk, bor ile zehirlenmeye işaret eden karakteristik görünüşlerdir. Yüksek miktarlarda alımında sindirim sisteminde bazı rahatsızlıklara, karaciğerde büyüme ve şişmeye, sinir sisteminden kaynaklanan benzeri sorunlara yol açabilmektedir.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3009569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69798" y="170637"/>
            <a:ext cx="4028668" cy="954107"/>
          </a:xfrm>
          <a:prstGeom prst="rect">
            <a:avLst/>
          </a:prstGeom>
        </p:spPr>
        <p:txBody>
          <a:bodyPr wrap="none">
            <a:spAutoFit/>
          </a:bodyPr>
          <a:lstStyle/>
          <a:p>
            <a:pPr algn="ctr" fontAlgn="auto">
              <a:spcBef>
                <a:spcPts val="0"/>
              </a:spcBef>
              <a:spcAft>
                <a:spcPts val="0"/>
              </a:spcAft>
            </a:pPr>
            <a:r>
              <a:rPr lang="tr-TR" sz="28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İÇME SUYU KALİTESİ</a:t>
            </a:r>
          </a:p>
          <a:p>
            <a:pPr algn="ctr" fontAlgn="auto">
              <a:spcBef>
                <a:spcPts val="0"/>
              </a:spcBef>
              <a:spcAft>
                <a:spcPts val="0"/>
              </a:spcAft>
            </a:pPr>
            <a:endParaRPr lang="tr-TR" sz="28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graphicFrame>
        <p:nvGraphicFramePr>
          <p:cNvPr id="4" name="Diyagram 3"/>
          <p:cNvGraphicFramePr/>
          <p:nvPr>
            <p:extLst>
              <p:ext uri="{D42A27DB-BD31-4B8C-83A1-F6EECF244321}">
                <p14:modId xmlns:p14="http://schemas.microsoft.com/office/powerpoint/2010/main" val="2021293490"/>
              </p:ext>
            </p:extLst>
          </p:nvPr>
        </p:nvGraphicFramePr>
        <p:xfrm>
          <a:off x="12132" y="1196752"/>
          <a:ext cx="9144000"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etin kutusu 4"/>
          <p:cNvSpPr txBox="1"/>
          <p:nvPr/>
        </p:nvSpPr>
        <p:spPr>
          <a:xfrm>
            <a:off x="395536" y="3501008"/>
            <a:ext cx="1656184" cy="923330"/>
          </a:xfrm>
          <a:prstGeom prst="rect">
            <a:avLst/>
          </a:prstGeom>
          <a:noFill/>
          <a:ln>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tr-TR" dirty="0" smtClean="0">
                <a:ln>
                  <a:solidFill>
                    <a:schemeClr val="accent2">
                      <a:lumMod val="75000"/>
                    </a:schemeClr>
                  </a:solidFill>
                </a:ln>
              </a:rPr>
              <a:t>Kolera, tifo gibi patojenler açısından</a:t>
            </a:r>
            <a:endParaRPr lang="tr-TR" dirty="0">
              <a:ln>
                <a:solidFill>
                  <a:schemeClr val="accent2">
                    <a:lumMod val="75000"/>
                  </a:schemeClr>
                </a:solidFill>
              </a:ln>
            </a:endParaRPr>
          </a:p>
        </p:txBody>
      </p:sp>
      <p:sp>
        <p:nvSpPr>
          <p:cNvPr id="6" name="Metin kutusu 5"/>
          <p:cNvSpPr txBox="1"/>
          <p:nvPr/>
        </p:nvSpPr>
        <p:spPr>
          <a:xfrm>
            <a:off x="2950146" y="1916832"/>
            <a:ext cx="1656184" cy="1200329"/>
          </a:xfrm>
          <a:prstGeom prst="rect">
            <a:avLst/>
          </a:prstGeom>
          <a:noFill/>
          <a:ln>
            <a:solidFill>
              <a:srgbClr val="AC8638"/>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tr-TR" dirty="0" smtClean="0">
                <a:ln>
                  <a:solidFill>
                    <a:srgbClr val="BA913C"/>
                  </a:solidFill>
                </a:ln>
              </a:rPr>
              <a:t>Metallerin ve bazı organik kimyasalların kontrolü</a:t>
            </a:r>
            <a:endParaRPr lang="tr-TR" dirty="0">
              <a:ln>
                <a:solidFill>
                  <a:srgbClr val="BA913C"/>
                </a:solidFill>
              </a:ln>
            </a:endParaRPr>
          </a:p>
        </p:txBody>
      </p:sp>
      <p:sp>
        <p:nvSpPr>
          <p:cNvPr id="7" name="Metin kutusu 6"/>
          <p:cNvSpPr txBox="1"/>
          <p:nvPr/>
        </p:nvSpPr>
        <p:spPr>
          <a:xfrm>
            <a:off x="5364088" y="985159"/>
            <a:ext cx="3672408" cy="923330"/>
          </a:xfrm>
          <a:prstGeom prst="rect">
            <a:avLst/>
          </a:prstGeom>
          <a:noFill/>
        </p:spPr>
        <p:style>
          <a:lnRef idx="2">
            <a:schemeClr val="accent3"/>
          </a:lnRef>
          <a:fillRef idx="1">
            <a:schemeClr val="lt1"/>
          </a:fillRef>
          <a:effectRef idx="0">
            <a:schemeClr val="accent3"/>
          </a:effectRef>
          <a:fontRef idx="minor">
            <a:schemeClr val="dk1"/>
          </a:fontRef>
        </p:style>
        <p:txBody>
          <a:bodyPr wrap="square" rtlCol="0">
            <a:spAutoFit/>
          </a:bodyPr>
          <a:lstStyle/>
          <a:p>
            <a:r>
              <a:rPr lang="tr-TR" dirty="0" smtClean="0">
                <a:ln>
                  <a:solidFill>
                    <a:schemeClr val="accent3">
                      <a:lumMod val="75000"/>
                    </a:schemeClr>
                  </a:solidFill>
                </a:ln>
              </a:rPr>
              <a:t>Organik kimyasalların yaban hayatı üzerindeki etkisi ve insanlar üzerindeki toksik ve kanserojen etkisi</a:t>
            </a:r>
            <a:endParaRPr lang="tr-TR" dirty="0">
              <a:ln>
                <a:solidFill>
                  <a:schemeClr val="accent3">
                    <a:lumMod val="75000"/>
                  </a:schemeClr>
                </a:solidFill>
              </a:ln>
            </a:endParaRPr>
          </a:p>
        </p:txBody>
      </p:sp>
    </p:spTree>
    <p:extLst>
      <p:ext uri="{BB962C8B-B14F-4D97-AF65-F5344CB8AC3E}">
        <p14:creationId xmlns:p14="http://schemas.microsoft.com/office/powerpoint/2010/main" val="29832861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861774"/>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DEĞERLENDİRME SONUÇLARI</a:t>
            </a: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79512" y="980728"/>
            <a:ext cx="8640960" cy="954107"/>
          </a:xfrm>
          <a:prstGeom prst="rect">
            <a:avLst/>
          </a:prstGeom>
          <a:noFill/>
          <a:ln w="9525">
            <a:noFill/>
            <a:miter lim="800000"/>
            <a:headEnd/>
            <a:tailEnd/>
          </a:ln>
        </p:spPr>
        <p:txBody>
          <a:bodyPr wrap="square">
            <a:spAutoFit/>
          </a:bodyPr>
          <a:lstStyle/>
          <a:p>
            <a:pPr algn="ctr" fontAlgn="auto">
              <a:lnSpc>
                <a:spcPct val="140000"/>
              </a:lnSpc>
              <a:spcBef>
                <a:spcPts val="0"/>
              </a:spcBef>
              <a:spcAft>
                <a:spcPts val="0"/>
              </a:spcAft>
              <a:buClr>
                <a:srgbClr val="FF0000"/>
              </a:buClr>
            </a:pPr>
            <a:endParaRPr lang="tr-TR" sz="2000" dirty="0" smtClean="0">
              <a:solidFill>
                <a:srgbClr val="0000FF"/>
              </a:solidFill>
              <a:latin typeface="Arial" pitchFamily="34" charset="0"/>
              <a:cs typeface="Arial" pitchFamily="34" charset="0"/>
            </a:endParaRPr>
          </a:p>
          <a:p>
            <a:pPr algn="just" fontAlgn="auto">
              <a:lnSpc>
                <a:spcPct val="140000"/>
              </a:lnSpc>
              <a:spcBef>
                <a:spcPts val="0"/>
              </a:spcBef>
              <a:spcAft>
                <a:spcPts val="0"/>
              </a:spcAft>
              <a:buClr>
                <a:srgbClr val="0000FF"/>
              </a:buClr>
            </a:pPr>
            <a:endParaRPr lang="tr-TR" sz="2000" dirty="0">
              <a:solidFill>
                <a:srgbClr val="0000FF"/>
              </a:solidFill>
              <a:latin typeface="Arial" pitchFamily="34" charset="0"/>
              <a:cs typeface="Arial"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1620561879"/>
              </p:ext>
            </p:extLst>
          </p:nvPr>
        </p:nvGraphicFramePr>
        <p:xfrm>
          <a:off x="-2" y="980728"/>
          <a:ext cx="9144001" cy="5775818"/>
        </p:xfrm>
        <a:graphic>
          <a:graphicData uri="http://schemas.openxmlformats.org/drawingml/2006/table">
            <a:tbl>
              <a:tblPr firstRow="1" bandRow="1">
                <a:tableStyleId>{5C22544A-7EE6-4342-B048-85BDC9FD1C3A}</a:tableStyleId>
              </a:tblPr>
              <a:tblGrid>
                <a:gridCol w="1010697"/>
                <a:gridCol w="560136"/>
                <a:gridCol w="560136"/>
                <a:gridCol w="560136"/>
                <a:gridCol w="1943643"/>
                <a:gridCol w="2614773"/>
                <a:gridCol w="1894480"/>
              </a:tblGrid>
              <a:tr h="377810">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PARAMETRE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ARITMA YÖNTEMLERİ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İNSAN SAĞLIĞINA MUHTEMEL ETKİLERİ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DİĞER AÇIKLAMALAR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785637">
                <a:tc>
                  <a:txBody>
                    <a:bodyPr/>
                    <a:lstStyle/>
                    <a:p>
                      <a:pPr>
                        <a:lnSpc>
                          <a:spcPct val="115000"/>
                        </a:lnSpc>
                        <a:spcAft>
                          <a:spcPts val="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Kobalt (mg </a:t>
                      </a:r>
                      <a:r>
                        <a:rPr lang="tr-TR" sz="1100" dirty="0" err="1">
                          <a:effectLst/>
                          <a:latin typeface="Times New Roman" panose="02020603050405020304" pitchFamily="18" charset="0"/>
                          <a:ea typeface="Calibri" panose="020F0502020204030204" pitchFamily="34" charset="0"/>
                          <a:cs typeface="Times New Roman" panose="02020603050405020304" pitchFamily="18" charset="0"/>
                        </a:rPr>
                        <a:t>Co</a:t>
                      </a: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0,06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0,06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0,3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A2: konvansiyonel yöntemlerle giderilemez</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A3: iyon değişimi, adsorpsiton, GAC, UF</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Kobalt insan sağlığı için gerekli bir element olup, insan yaşamı için elzem olan vitamin B</a:t>
                      </a:r>
                      <a:r>
                        <a:rPr lang="tr-TR" sz="1100" i="1" baseline="-25000" dirty="0">
                          <a:effectLst/>
                          <a:latin typeface="Times New Roman" panose="02020603050405020304" pitchFamily="18" charset="0"/>
                          <a:ea typeface="Calibri" panose="020F0502020204030204" pitchFamily="34" charset="0"/>
                          <a:cs typeface="Times New Roman" panose="02020603050405020304" pitchFamily="18" charset="0"/>
                        </a:rPr>
                        <a:t>12</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’nin de bir bileşenidir. Yüksek kobalt seviyelerinde sindirim sisteminde (bulantı, kusma ve ishal) rahatsızlıklar ile karaciğer hasarı gibi olumsuz etkiler görülebilmektedir</a:t>
                      </a:r>
                      <a:r>
                        <a:rPr lang="tr-TR" sz="1100" i="1"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15000"/>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-İçme suyundan vücuda alınabilecek miktarları ihmal edilebilecek seviyede olduğundan, insan sağlığına ilişkin bir standart belirlenmemiştir.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785637">
                <a:tc>
                  <a:txBody>
                    <a:bodyPr/>
                    <a:lstStyle/>
                    <a:p>
                      <a:pP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Nikel (mg Ni/L)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0,07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0,5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A2: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koagülasyon+flokülasyon</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filtrasyon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A3: kireçle yumuşatma, iyon değişimi,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adsorpsiyon</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100" i="1" dirty="0" smtClean="0">
                          <a:effectLst/>
                          <a:latin typeface="Times New Roman" panose="02020603050405020304" pitchFamily="18" charset="0"/>
                          <a:ea typeface="Calibri" panose="020F0502020204030204" pitchFamily="34" charset="0"/>
                          <a:cs typeface="Times New Roman" panose="02020603050405020304" pitchFamily="18" charset="0"/>
                        </a:rPr>
                        <a:t>TO</a:t>
                      </a:r>
                    </a:p>
                    <a:p>
                      <a:pPr>
                        <a:lnSpc>
                          <a:spcPct val="115000"/>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Dokularda birikimi gözlenmez. Bulantı, kusma, ishal, baş dönmesi, halsizlik, baş ağrısı, nefes kesilmesi ve geçici körlük gibi semptomlar görülebilir.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Yüksek pH ve yüksek bulanıklık değerlerinde nikel giderim verimi artar.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2356912">
                <a:tc>
                  <a:txBody>
                    <a:bodyPr/>
                    <a:lstStyle/>
                    <a:p>
                      <a:pPr>
                        <a:lnSpc>
                          <a:spcPct val="115000"/>
                        </a:lnSpc>
                        <a:spcAft>
                          <a:spcPts val="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Arsenik mg As/L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0,01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0,05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0,25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A2: ön klorlama + koagülasyon+ flokülasyon +filtrasyon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A3: kimyasal oksidasyon (permanganat, ozon, klordioksit), iyon değişimi, adsorpsiyon, NF,  TO</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İlk semptomları karın ağrısı, kusma, ishal, kas ağrısı ve halsizlik, cilt kızarması, eller ve ayaklarda hissizlik ve karıncalanma, kaslarda kramp ve sivilce gibi döküntülerdir. Bir ay içinde ise el ve ayaklarda uyuşmaya ilave olarak yanma,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palmoplanter</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hiperkeratoz</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(ciltte görülen bir rahatsızlık), tırnaklarda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Mees’in</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çizgileri, motor ve duyusal tepkilerde gerileme gibi semptomlar görülebilir. Kronik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arsenisizm</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işaretleri cilt lezyonları,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periferik</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nöropati</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cilt kanseri, mesane ve akciğer kanseri ile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periferik</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arter hastalığıdır</a:t>
                      </a:r>
                      <a:r>
                        <a:rPr lang="tr-TR" sz="1100" i="1"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15000"/>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Arsenit</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(+3), pH 6-9 arasında nötr yüzey yüküne sahiptir ve bu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hidrofilik</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form kolay giderilemez.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Arsenat</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(+5) ise doğal pH değerlerinde negatif yüzey yüküne sahiptir ve etkin şekilde giderilebilir. Bu sebeple arsenik gideriminde ilk adım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oksidasyon</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ile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arsenit</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formunu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arsenata</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çevirmektir.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bl>
          </a:graphicData>
        </a:graphic>
      </p:graphicFrame>
    </p:spTree>
    <p:extLst>
      <p:ext uri="{BB962C8B-B14F-4D97-AF65-F5344CB8AC3E}">
        <p14:creationId xmlns:p14="http://schemas.microsoft.com/office/powerpoint/2010/main" val="7766085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861774"/>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DEĞERLENDİRME SONUÇLARI</a:t>
            </a: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79512" y="980728"/>
            <a:ext cx="8640960" cy="954107"/>
          </a:xfrm>
          <a:prstGeom prst="rect">
            <a:avLst/>
          </a:prstGeom>
          <a:noFill/>
          <a:ln w="9525">
            <a:noFill/>
            <a:miter lim="800000"/>
            <a:headEnd/>
            <a:tailEnd/>
          </a:ln>
        </p:spPr>
        <p:txBody>
          <a:bodyPr wrap="square">
            <a:spAutoFit/>
          </a:bodyPr>
          <a:lstStyle/>
          <a:p>
            <a:pPr algn="ctr" fontAlgn="auto">
              <a:lnSpc>
                <a:spcPct val="140000"/>
              </a:lnSpc>
              <a:spcBef>
                <a:spcPts val="0"/>
              </a:spcBef>
              <a:spcAft>
                <a:spcPts val="0"/>
              </a:spcAft>
              <a:buClr>
                <a:srgbClr val="FF0000"/>
              </a:buClr>
            </a:pPr>
            <a:endParaRPr lang="tr-TR" sz="2000" dirty="0" smtClean="0">
              <a:solidFill>
                <a:srgbClr val="0000FF"/>
              </a:solidFill>
              <a:latin typeface="Arial" pitchFamily="34" charset="0"/>
              <a:cs typeface="Arial" pitchFamily="34" charset="0"/>
            </a:endParaRPr>
          </a:p>
          <a:p>
            <a:pPr algn="just" fontAlgn="auto">
              <a:lnSpc>
                <a:spcPct val="140000"/>
              </a:lnSpc>
              <a:spcBef>
                <a:spcPts val="0"/>
              </a:spcBef>
              <a:spcAft>
                <a:spcPts val="0"/>
              </a:spcAft>
              <a:buClr>
                <a:srgbClr val="0000FF"/>
              </a:buClr>
            </a:pPr>
            <a:endParaRPr lang="tr-TR" sz="2000" dirty="0">
              <a:solidFill>
                <a:srgbClr val="0000FF"/>
              </a:solidFill>
              <a:latin typeface="Arial" pitchFamily="34" charset="0"/>
              <a:cs typeface="Arial"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2912146376"/>
              </p:ext>
            </p:extLst>
          </p:nvPr>
        </p:nvGraphicFramePr>
        <p:xfrm>
          <a:off x="-2" y="980729"/>
          <a:ext cx="9144001" cy="5748528"/>
        </p:xfrm>
        <a:graphic>
          <a:graphicData uri="http://schemas.openxmlformats.org/drawingml/2006/table">
            <a:tbl>
              <a:tblPr firstRow="1" bandRow="1">
                <a:tableStyleId>{5C22544A-7EE6-4342-B048-85BDC9FD1C3A}</a:tableStyleId>
              </a:tblPr>
              <a:tblGrid>
                <a:gridCol w="1010697"/>
                <a:gridCol w="560136"/>
                <a:gridCol w="560136"/>
                <a:gridCol w="560136"/>
                <a:gridCol w="1943643"/>
                <a:gridCol w="2614773"/>
                <a:gridCol w="1894480"/>
              </a:tblGrid>
              <a:tr h="320991">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PARAMETRE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ARITMA YÖNTEMLERİ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İNSAN SAĞLIĞINA MUHTEMEL ETKİLERİ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DİĞER AÇIKLAMALAR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176369">
                <a:tc>
                  <a:txBody>
                    <a:bodyPr/>
                    <a:lstStyle/>
                    <a:p>
                      <a:pPr>
                        <a:lnSpc>
                          <a:spcPct val="115000"/>
                        </a:lnSpc>
                        <a:spcAft>
                          <a:spcPts val="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Kadmiyum (mg </a:t>
                      </a:r>
                      <a:r>
                        <a:rPr lang="tr-TR" sz="1100" dirty="0" err="1">
                          <a:effectLst/>
                          <a:latin typeface="Times New Roman" panose="02020603050405020304" pitchFamily="18" charset="0"/>
                          <a:ea typeface="Calibri" panose="020F0502020204030204" pitchFamily="34" charset="0"/>
                          <a:cs typeface="Times New Roman" panose="02020603050405020304" pitchFamily="18" charset="0"/>
                        </a:rPr>
                        <a:t>Cd</a:t>
                      </a: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0,003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0,015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0,075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A2: koagülasyon+ flokülasyon +filtrasyon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A3: kireçle yumuşatma, iyon değişimi, ED, NF,  TO</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endParaRPr lang="tr-TR" sz="1100" i="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smtClean="0">
                          <a:effectLst/>
                          <a:latin typeface="Times New Roman" panose="02020603050405020304" pitchFamily="18" charset="0"/>
                          <a:ea typeface="Calibri" panose="020F0502020204030204" pitchFamily="34" charset="0"/>
                          <a:cs typeface="Times New Roman" panose="02020603050405020304" pitchFamily="18" charset="0"/>
                        </a:rPr>
                        <a:t>Kadmiyum </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ağırlıklı olarak böbreklerde birikim yapar ve insanda 10-35 yıl arası uzun bir biyolojik yarılanma ömrüne sahiptir. Uzun süre düşük seviyede alınan kadmiyum bu birikim sebebiyle böbreklerde, akciğerde, karaciğer ve sinir sisteminde hasara, kemiklerde hassasiyete ve kolay kırılmaya, bazen de farklı tiplerdeki kanserlere neden olabilir. İçme suyu ile alınan çok yüksek seviyedeki kadmiyum, mideyi tahriş eder, kusma ve ishale bazen de ölüme dahi yol açabilir</a:t>
                      </a:r>
                      <a:r>
                        <a:rPr lang="tr-TR" sz="1100" i="1"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15000"/>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2176369">
                <a:tc>
                  <a:txBody>
                    <a:bodyPr/>
                    <a:lstStyle/>
                    <a:p>
                      <a:pP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Toplam krom (mg Cr/L)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0,05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0,25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1,25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b="1" i="1" dirty="0">
                          <a:effectLst/>
                          <a:latin typeface="Times New Roman" panose="02020603050405020304" pitchFamily="18" charset="0"/>
                          <a:ea typeface="Calibri" panose="020F0502020204030204" pitchFamily="34" charset="0"/>
                          <a:cs typeface="Times New Roman" panose="02020603050405020304" pitchFamily="18" charset="0"/>
                        </a:rPr>
                        <a:t>Krom III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A2: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koagülasyon</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flokülasyon</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filtrasyon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A3: kireçle yumuşatma, iyon değişimi, ED, NF,  </a:t>
                      </a:r>
                      <a:r>
                        <a:rPr lang="tr-TR" sz="1100" i="1" dirty="0" smtClean="0">
                          <a:effectLst/>
                          <a:latin typeface="Times New Roman" panose="02020603050405020304" pitchFamily="18" charset="0"/>
                          <a:ea typeface="Calibri" panose="020F0502020204030204" pitchFamily="34" charset="0"/>
                          <a:cs typeface="Times New Roman" panose="02020603050405020304" pitchFamily="18" charset="0"/>
                        </a:rPr>
                        <a:t>TO</a:t>
                      </a:r>
                    </a:p>
                    <a:p>
                      <a:pPr>
                        <a:lnSpc>
                          <a:spcPct val="115000"/>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b="1" i="1" dirty="0">
                          <a:effectLst/>
                          <a:latin typeface="Times New Roman" panose="02020603050405020304" pitchFamily="18" charset="0"/>
                          <a:ea typeface="Calibri" panose="020F0502020204030204" pitchFamily="34" charset="0"/>
                          <a:cs typeface="Times New Roman" panose="02020603050405020304" pitchFamily="18" charset="0"/>
                        </a:rPr>
                        <a:t>Krom VI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A2: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koagülasyon</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flokülasyon</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filtrasyon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A3: kireçle yumuşatma, iyon değişimi, ED, NF,  </a:t>
                      </a:r>
                      <a:r>
                        <a:rPr lang="tr-TR" sz="1100" i="1" dirty="0" smtClean="0">
                          <a:effectLst/>
                          <a:latin typeface="Times New Roman" panose="02020603050405020304" pitchFamily="18" charset="0"/>
                          <a:ea typeface="Calibri" panose="020F0502020204030204" pitchFamily="34" charset="0"/>
                          <a:cs typeface="Times New Roman" panose="02020603050405020304" pitchFamily="18" charset="0"/>
                        </a:rPr>
                        <a:t>TO</a:t>
                      </a:r>
                    </a:p>
                    <a:p>
                      <a:pPr>
                        <a:lnSpc>
                          <a:spcPct val="115000"/>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endParaRPr lang="tr-TR" sz="1100" i="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smtClean="0">
                          <a:effectLst/>
                          <a:latin typeface="Times New Roman" panose="02020603050405020304" pitchFamily="18" charset="0"/>
                          <a:ea typeface="Calibri" panose="020F0502020204030204" pitchFamily="34" charset="0"/>
                          <a:cs typeface="Times New Roman" panose="02020603050405020304" pitchFamily="18" charset="0"/>
                        </a:rPr>
                        <a:t>Krom </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(III) insan için gerekli bir element olup, yüksek dozlarda vücuda alımı halinde herhangi bir olumsuz etkisi gözlenmemiştir. Ancak krom (VI)’</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nın</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insan vücudu için gerekli bir element olmamasının yanı sıra, yüksek dozlarda solunması halinde akciğer kanserine sebep olduğu epidemiyolojik çalışmalar neticesinde kanıtlanmıştır. Ağız yoluyla alımında insan sağlığına olan etkilerine ilişkin yeterli bir çalışma henüz olmadığından, geçici (ve ihtiyati) olarak limit değer belirlenmiştir</a:t>
                      </a:r>
                      <a:r>
                        <a:rPr lang="tr-TR" sz="1100" i="1"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a:lnSpc>
                          <a:spcPct val="115000"/>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t>
                      </a: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İnsan sağlığına zararlı olan krom formu olan krom (VI)’</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nın</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ölçüm zorluğu sebebiyle, toplam krom olarak ölçülmektedir.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t>
                      </a: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Belirlenen limit değerin (0,005 mg/L) aşılması durumunda krom (III) ve krom (VI)’</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nın</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daha ileri analizlerle ayrı ayrı ölçülmesi tavsiye edilmektedir.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bl>
          </a:graphicData>
        </a:graphic>
      </p:graphicFrame>
    </p:spTree>
    <p:extLst>
      <p:ext uri="{BB962C8B-B14F-4D97-AF65-F5344CB8AC3E}">
        <p14:creationId xmlns:p14="http://schemas.microsoft.com/office/powerpoint/2010/main" val="2652897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861774"/>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DEĞERLENDİRME SONUÇLARI</a:t>
            </a: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79512" y="980728"/>
            <a:ext cx="8640960" cy="954107"/>
          </a:xfrm>
          <a:prstGeom prst="rect">
            <a:avLst/>
          </a:prstGeom>
          <a:noFill/>
          <a:ln w="9525">
            <a:noFill/>
            <a:miter lim="800000"/>
            <a:headEnd/>
            <a:tailEnd/>
          </a:ln>
        </p:spPr>
        <p:txBody>
          <a:bodyPr wrap="square">
            <a:spAutoFit/>
          </a:bodyPr>
          <a:lstStyle/>
          <a:p>
            <a:pPr algn="ctr" fontAlgn="auto">
              <a:lnSpc>
                <a:spcPct val="140000"/>
              </a:lnSpc>
              <a:spcBef>
                <a:spcPts val="0"/>
              </a:spcBef>
              <a:spcAft>
                <a:spcPts val="0"/>
              </a:spcAft>
              <a:buClr>
                <a:srgbClr val="FF0000"/>
              </a:buClr>
            </a:pPr>
            <a:endParaRPr lang="tr-TR" sz="2000" dirty="0" smtClean="0">
              <a:solidFill>
                <a:srgbClr val="0000FF"/>
              </a:solidFill>
              <a:latin typeface="Arial" pitchFamily="34" charset="0"/>
              <a:cs typeface="Arial" pitchFamily="34" charset="0"/>
            </a:endParaRPr>
          </a:p>
          <a:p>
            <a:pPr algn="just" fontAlgn="auto">
              <a:lnSpc>
                <a:spcPct val="140000"/>
              </a:lnSpc>
              <a:spcBef>
                <a:spcPts val="0"/>
              </a:spcBef>
              <a:spcAft>
                <a:spcPts val="0"/>
              </a:spcAft>
              <a:buClr>
                <a:srgbClr val="0000FF"/>
              </a:buClr>
            </a:pPr>
            <a:endParaRPr lang="tr-TR" sz="2000" dirty="0">
              <a:solidFill>
                <a:srgbClr val="0000FF"/>
              </a:solidFill>
              <a:latin typeface="Arial" pitchFamily="34" charset="0"/>
              <a:cs typeface="Arial"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2859478155"/>
              </p:ext>
            </p:extLst>
          </p:nvPr>
        </p:nvGraphicFramePr>
        <p:xfrm>
          <a:off x="-2" y="980729"/>
          <a:ext cx="9144001" cy="5958840"/>
        </p:xfrm>
        <a:graphic>
          <a:graphicData uri="http://schemas.openxmlformats.org/drawingml/2006/table">
            <a:tbl>
              <a:tblPr firstRow="1" bandRow="1">
                <a:tableStyleId>{5C22544A-7EE6-4342-B048-85BDC9FD1C3A}</a:tableStyleId>
              </a:tblPr>
              <a:tblGrid>
                <a:gridCol w="1010697"/>
                <a:gridCol w="560136"/>
                <a:gridCol w="560136"/>
                <a:gridCol w="560136"/>
                <a:gridCol w="1943643"/>
                <a:gridCol w="2614773"/>
                <a:gridCol w="1894480"/>
              </a:tblGrid>
              <a:tr h="320991">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PARAMETRE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ARITMA YÖNTEMLERİ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İNSAN SAĞLIĞINA MUHTEMEL ETKİLERİ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DİĞER AÇIKLAMALAR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737711">
                <a:tc>
                  <a:txBody>
                    <a:bodyPr/>
                    <a:lstStyle/>
                    <a:p>
                      <a:pPr>
                        <a:lnSpc>
                          <a:spcPct val="115000"/>
                        </a:lnSpc>
                        <a:spcAft>
                          <a:spcPts val="0"/>
                        </a:spcAft>
                      </a:pP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Kurşun (mg Pb/L)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0,01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0,02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A2: koagülasyon+ flokülasyon +filtrasyon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A3: kireçle yumuşatma, iyon değişimi, AC, TO</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Çocuklar ile yetişkinlerde kurşun zehirlenmesinde öncelikle sinir sistemi etkilenir. Kurşuna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maruziyet</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neticesinde parmaklarda, bileklerde güçsüzlük, kan basıncında artış, kansızlık gibi etkiler görülebilmektedir. Yüksek seviyedeki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maruziyette</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ise beyin ve böbreklerde ciddi hasarlara hatta ölüme neden olabilir. IARC inorganik kurşunu insanlar için “muhtemel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kanserojenik</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olarak kabul etmiştir.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t>
                      </a:r>
                      <a:r>
                        <a:rPr lang="tr-TR" sz="1100">
                          <a:effectLst/>
                          <a:latin typeface="Calibri" panose="020F0502020204030204" pitchFamily="34" charset="0"/>
                          <a:ea typeface="Calibri" panose="020F0502020204030204" pitchFamily="34" charset="0"/>
                          <a:cs typeface="Times New Roman" panose="02020603050405020304" pitchFamily="18" charset="0"/>
                        </a:rPr>
                        <a:t> </a:t>
                      </a:r>
                      <a:r>
                        <a:rPr lang="tr-TR" sz="1100" i="1">
                          <a:effectLst/>
                          <a:latin typeface="Times New Roman" panose="02020603050405020304" pitchFamily="18" charset="0"/>
                          <a:ea typeface="Calibri" panose="020F0502020204030204" pitchFamily="34" charset="0"/>
                          <a:cs typeface="Times New Roman" panose="02020603050405020304" pitchFamily="18" charset="0"/>
                        </a:rPr>
                        <a:t>İçme sularında genellikle 5 µg/L altındaki değerlerde bulunur, ancak kurşun tesisatı olan yerlerde daha yüksek konsantrasyonlarda (&gt; 100 µg/L) görülebilir.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2176369">
                <a:tc>
                  <a:txBody>
                    <a:bodyPr/>
                    <a:lstStyle/>
                    <a:p>
                      <a:pPr>
                        <a:lnSpc>
                          <a:spcPct val="115000"/>
                        </a:lnSpc>
                        <a:spcAft>
                          <a:spcPts val="0"/>
                        </a:spcAft>
                      </a:pPr>
                      <a:r>
                        <a:rPr lang="tr-TR" sz="1050">
                          <a:effectLst/>
                          <a:latin typeface="Times New Roman" panose="02020603050405020304" pitchFamily="18" charset="0"/>
                          <a:ea typeface="Calibri" panose="020F0502020204030204" pitchFamily="34" charset="0"/>
                          <a:cs typeface="Times New Roman" panose="02020603050405020304" pitchFamily="18" charset="0"/>
                        </a:rPr>
                        <a:t>Selenyum (mg Se/L)</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50">
                          <a:effectLst/>
                          <a:latin typeface="Times New Roman" panose="02020603050405020304" pitchFamily="18" charset="0"/>
                          <a:ea typeface="Calibri" panose="020F0502020204030204" pitchFamily="34" charset="0"/>
                          <a:cs typeface="Times New Roman" panose="02020603050405020304" pitchFamily="18" charset="0"/>
                        </a:rPr>
                        <a:t> 0,04</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50">
                          <a:effectLst/>
                          <a:latin typeface="Times New Roman" panose="02020603050405020304" pitchFamily="18" charset="0"/>
                          <a:ea typeface="Calibri" panose="020F0502020204030204" pitchFamily="34" charset="0"/>
                          <a:cs typeface="Times New Roman" panose="02020603050405020304" pitchFamily="18" charset="0"/>
                        </a:rPr>
                        <a:t> 0,08</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50">
                          <a:effectLst/>
                          <a:latin typeface="Times New Roman" panose="02020603050405020304" pitchFamily="18" charset="0"/>
                          <a:ea typeface="Calibri" panose="020F0502020204030204" pitchFamily="34" charset="0"/>
                          <a:cs typeface="Times New Roman" panose="02020603050405020304" pitchFamily="18" charset="0"/>
                        </a:rPr>
                        <a:t> 0,4</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050" i="1">
                          <a:effectLst/>
                          <a:latin typeface="Times New Roman" panose="02020603050405020304" pitchFamily="18" charset="0"/>
                          <a:ea typeface="Calibri" panose="020F0502020204030204" pitchFamily="34" charset="0"/>
                          <a:cs typeface="Times New Roman" panose="02020603050405020304" pitchFamily="18" charset="0"/>
                        </a:rPr>
                        <a:t>A2: koagülasyon+ flokülasyon +filtrasyon</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50" i="1">
                          <a:effectLst/>
                          <a:latin typeface="Times New Roman" panose="02020603050405020304" pitchFamily="18" charset="0"/>
                          <a:ea typeface="Calibri" panose="020F0502020204030204" pitchFamily="34" charset="0"/>
                          <a:cs typeface="Times New Roman" panose="02020603050405020304" pitchFamily="18" charset="0"/>
                        </a:rPr>
                        <a:t> </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50" i="1">
                          <a:effectLst/>
                          <a:latin typeface="Times New Roman" panose="02020603050405020304" pitchFamily="18" charset="0"/>
                          <a:ea typeface="Calibri" panose="020F0502020204030204" pitchFamily="34" charset="0"/>
                          <a:cs typeface="Times New Roman" panose="02020603050405020304" pitchFamily="18" charset="0"/>
                        </a:rPr>
                        <a:t>A3: kireçle yumuşatma, iyon değişimi, adsorpsiyon, ED, NF, TO</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Selenyum eksikliğinde </a:t>
                      </a:r>
                      <a:r>
                        <a:rPr lang="tr-TR" sz="1050" i="1" dirty="0" err="1">
                          <a:effectLst/>
                          <a:latin typeface="Times New Roman" panose="02020603050405020304" pitchFamily="18" charset="0"/>
                          <a:ea typeface="Calibri" panose="020F0502020204030204" pitchFamily="34" charset="0"/>
                          <a:cs typeface="Times New Roman" panose="02020603050405020304" pitchFamily="18" charset="0"/>
                        </a:rPr>
                        <a:t>Keshan</a:t>
                      </a: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 hastalığı adı verilen çok odaklı kalp kası iltihabı (</a:t>
                      </a:r>
                      <a:r>
                        <a:rPr lang="tr-TR" sz="1050" i="1" dirty="0" err="1">
                          <a:effectLst/>
                          <a:latin typeface="Times New Roman" panose="02020603050405020304" pitchFamily="18" charset="0"/>
                          <a:ea typeface="Calibri" panose="020F0502020204030204" pitchFamily="34" charset="0"/>
                          <a:cs typeface="Times New Roman" panose="02020603050405020304" pitchFamily="18" charset="0"/>
                        </a:rPr>
                        <a:t>multifokal</a:t>
                      </a: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050" i="1" dirty="0" err="1">
                          <a:effectLst/>
                          <a:latin typeface="Times New Roman" panose="02020603050405020304" pitchFamily="18" charset="0"/>
                          <a:ea typeface="Calibri" panose="020F0502020204030204" pitchFamily="34" charset="0"/>
                          <a:cs typeface="Times New Roman" panose="02020603050405020304" pitchFamily="18" charset="0"/>
                        </a:rPr>
                        <a:t>miyokard</a:t>
                      </a: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 ve </a:t>
                      </a:r>
                      <a:r>
                        <a:rPr lang="tr-TR" sz="1050" i="1" dirty="0" err="1">
                          <a:effectLst/>
                          <a:latin typeface="Times New Roman" panose="02020603050405020304" pitchFamily="18" charset="0"/>
                          <a:ea typeface="Calibri" panose="020F0502020204030204" pitchFamily="34" charset="0"/>
                          <a:cs typeface="Times New Roman" panose="02020603050405020304" pitchFamily="18" charset="0"/>
                        </a:rPr>
                        <a:t>Kaschin-Beck</a:t>
                      </a: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 hastalığı adı verilen </a:t>
                      </a:r>
                      <a:r>
                        <a:rPr lang="tr-TR" sz="1050" i="1" dirty="0" err="1">
                          <a:effectLst/>
                          <a:latin typeface="Times New Roman" panose="02020603050405020304" pitchFamily="18" charset="0"/>
                          <a:ea typeface="Calibri" panose="020F0502020204030204" pitchFamily="34" charset="0"/>
                          <a:cs typeface="Times New Roman" panose="02020603050405020304" pitchFamily="18" charset="0"/>
                        </a:rPr>
                        <a:t>kondrodistrofi</a:t>
                      </a: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 görülebilmektedir. Ayrıca selenyumun </a:t>
                      </a:r>
                      <a:r>
                        <a:rPr lang="tr-TR" sz="1050" i="1" dirty="0" err="1">
                          <a:effectLst/>
                          <a:latin typeface="Times New Roman" panose="02020603050405020304" pitchFamily="18" charset="0"/>
                          <a:ea typeface="Calibri" panose="020F0502020204030204" pitchFamily="34" charset="0"/>
                          <a:cs typeface="Times New Roman" panose="02020603050405020304" pitchFamily="18" charset="0"/>
                        </a:rPr>
                        <a:t>antikanserojen</a:t>
                      </a: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 olduğuna ilişkin çalışmalar da </a:t>
                      </a:r>
                      <a:r>
                        <a:rPr lang="tr-TR" sz="1050" i="1" dirty="0" smtClean="0">
                          <a:effectLst/>
                          <a:latin typeface="Times New Roman" panose="02020603050405020304" pitchFamily="18" charset="0"/>
                          <a:ea typeface="Calibri" panose="020F0502020204030204" pitchFamily="34" charset="0"/>
                          <a:cs typeface="Times New Roman" panose="02020603050405020304" pitchFamily="18" charset="0"/>
                        </a:rPr>
                        <a:t>mevcuttur.</a:t>
                      </a:r>
                      <a:r>
                        <a:rPr lang="tr-TR" sz="1050" i="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smtClean="0">
                          <a:effectLst/>
                          <a:latin typeface="Times New Roman" panose="02020603050405020304" pitchFamily="18" charset="0"/>
                          <a:ea typeface="Calibri" panose="020F0502020204030204" pitchFamily="34" charset="0"/>
                          <a:cs typeface="Times New Roman" panose="02020603050405020304" pitchFamily="18" charset="0"/>
                        </a:rPr>
                        <a:t>Yüksek </a:t>
                      </a: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miktarlarda selenyum alınması durumunda sindirim sistemi ile ilgili rahatsızlıklar, cildin renk değişimi, diş, saç ve tırnak kaybı, tırnak anomalileri ve </a:t>
                      </a:r>
                      <a:r>
                        <a:rPr lang="tr-TR" sz="1050" i="1" dirty="0" err="1">
                          <a:effectLst/>
                          <a:latin typeface="Times New Roman" panose="02020603050405020304" pitchFamily="18" charset="0"/>
                          <a:ea typeface="Calibri" panose="020F0502020204030204" pitchFamily="34" charset="0"/>
                          <a:cs typeface="Times New Roman" panose="02020603050405020304" pitchFamily="18" charset="0"/>
                        </a:rPr>
                        <a:t>periferik</a:t>
                      </a: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 sinirlerde değişiklikler görülebilmektedir. Çok yüksek sodyum </a:t>
                      </a:r>
                      <a:r>
                        <a:rPr lang="tr-TR" sz="1050" i="1" dirty="0" err="1">
                          <a:effectLst/>
                          <a:latin typeface="Times New Roman" panose="02020603050405020304" pitchFamily="18" charset="0"/>
                          <a:ea typeface="Calibri" panose="020F0502020204030204" pitchFamily="34" charset="0"/>
                          <a:cs typeface="Times New Roman" panose="02020603050405020304" pitchFamily="18" charset="0"/>
                        </a:rPr>
                        <a:t>selenat</a:t>
                      </a: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 ya da sodyum </a:t>
                      </a:r>
                      <a:r>
                        <a:rPr lang="tr-TR" sz="1050" i="1" dirty="0" err="1">
                          <a:effectLst/>
                          <a:latin typeface="Times New Roman" panose="02020603050405020304" pitchFamily="18" charset="0"/>
                          <a:ea typeface="Calibri" panose="020F0502020204030204" pitchFamily="34" charset="0"/>
                          <a:cs typeface="Times New Roman" panose="02020603050405020304" pitchFamily="18" charset="0"/>
                        </a:rPr>
                        <a:t>selenit</a:t>
                      </a: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 dozlarının (kazara/isteyerek) alınması, anında medikal tedavinin olmaması halinde hayatı tehdit edecek seviyede olabilir. Belirlenen limitlerin çok az miktarda aşıldığı dozların uzun süreli alımında dahi saç kaybı ve tırnaklarda şekil bozuklukları görülebilir</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a:t>
                      </a:r>
                      <a:r>
                        <a:rPr lang="tr-TR" sz="1050"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err="1">
                          <a:effectLst/>
                          <a:latin typeface="Times New Roman" panose="02020603050405020304" pitchFamily="18" charset="0"/>
                          <a:ea typeface="Calibri" panose="020F0502020204030204" pitchFamily="34" charset="0"/>
                          <a:cs typeface="Times New Roman" panose="02020603050405020304" pitchFamily="18" charset="0"/>
                        </a:rPr>
                        <a:t>Selenitten</a:t>
                      </a: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050" i="1" dirty="0" err="1">
                          <a:effectLst/>
                          <a:latin typeface="Times New Roman" panose="02020603050405020304" pitchFamily="18" charset="0"/>
                          <a:ea typeface="Calibri" panose="020F0502020204030204" pitchFamily="34" charset="0"/>
                          <a:cs typeface="Times New Roman" panose="02020603050405020304" pitchFamily="18" charset="0"/>
                        </a:rPr>
                        <a:t>selanata</a:t>
                      </a: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 dönüşüm yavaş olup, her iki formu da birlikte bulunabilir. Her ikisi de kolaylıkla okside olmaz ya da indirgenemez.</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a:t>
                      </a:r>
                      <a:r>
                        <a:rPr lang="tr-TR" sz="1050" i="1" dirty="0" err="1">
                          <a:effectLst/>
                          <a:latin typeface="Times New Roman" panose="02020603050405020304" pitchFamily="18" charset="0"/>
                          <a:ea typeface="Calibri" panose="020F0502020204030204" pitchFamily="34" charset="0"/>
                          <a:cs typeface="Times New Roman" panose="02020603050405020304" pitchFamily="18" charset="0"/>
                        </a:rPr>
                        <a:t>Selenatın</a:t>
                      </a: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 (VI) sudan </a:t>
                      </a:r>
                      <a:r>
                        <a:rPr lang="tr-TR" sz="1050" i="1" dirty="0" err="1">
                          <a:effectLst/>
                          <a:latin typeface="Times New Roman" panose="02020603050405020304" pitchFamily="18" charset="0"/>
                          <a:ea typeface="Calibri" panose="020F0502020204030204" pitchFamily="34" charset="0"/>
                          <a:cs typeface="Times New Roman" panose="02020603050405020304" pitchFamily="18" charset="0"/>
                        </a:rPr>
                        <a:t>koagülasyon</a:t>
                      </a: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 gibi yöntemlerle giderimi, </a:t>
                      </a:r>
                      <a:r>
                        <a:rPr lang="tr-TR" sz="1050" i="1" dirty="0" err="1">
                          <a:effectLst/>
                          <a:latin typeface="Times New Roman" panose="02020603050405020304" pitchFamily="18" charset="0"/>
                          <a:ea typeface="Calibri" panose="020F0502020204030204" pitchFamily="34" charset="0"/>
                          <a:cs typeface="Times New Roman" panose="02020603050405020304" pitchFamily="18" charset="0"/>
                        </a:rPr>
                        <a:t>selenite</a:t>
                      </a: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 (IV) göre daha zor olması sebebiyle, </a:t>
                      </a:r>
                      <a:r>
                        <a:rPr lang="tr-TR" sz="1050" i="1" dirty="0" err="1">
                          <a:effectLst/>
                          <a:latin typeface="Times New Roman" panose="02020603050405020304" pitchFamily="18" charset="0"/>
                          <a:ea typeface="Calibri" panose="020F0502020204030204" pitchFamily="34" charset="0"/>
                          <a:cs typeface="Times New Roman" panose="02020603050405020304" pitchFamily="18" charset="0"/>
                        </a:rPr>
                        <a:t>selenitin</a:t>
                      </a: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050" i="1" dirty="0" err="1">
                          <a:effectLst/>
                          <a:latin typeface="Times New Roman" panose="02020603050405020304" pitchFamily="18" charset="0"/>
                          <a:ea typeface="Calibri" panose="020F0502020204030204" pitchFamily="34" charset="0"/>
                          <a:cs typeface="Times New Roman" panose="02020603050405020304" pitchFamily="18" charset="0"/>
                        </a:rPr>
                        <a:t>selenata</a:t>
                      </a: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050" i="1" dirty="0" err="1">
                          <a:effectLst/>
                          <a:latin typeface="Times New Roman" panose="02020603050405020304" pitchFamily="18" charset="0"/>
                          <a:ea typeface="Calibri" panose="020F0502020204030204" pitchFamily="34" charset="0"/>
                          <a:cs typeface="Times New Roman" panose="02020603050405020304" pitchFamily="18" charset="0"/>
                        </a:rPr>
                        <a:t>oksidasyonu</a:t>
                      </a: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 istenmeyen bir durumdur.</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a:t>
                      </a:r>
                      <a:r>
                        <a:rPr lang="tr-TR" sz="1050"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Arıtma koşullarında selenyumun ozon, </a:t>
                      </a:r>
                      <a:r>
                        <a:rPr lang="tr-TR" sz="1050" i="1" dirty="0" err="1">
                          <a:effectLst/>
                          <a:latin typeface="Times New Roman" panose="02020603050405020304" pitchFamily="18" charset="0"/>
                          <a:ea typeface="Calibri" panose="020F0502020204030204" pitchFamily="34" charset="0"/>
                          <a:cs typeface="Times New Roman" panose="02020603050405020304" pitchFamily="18" charset="0"/>
                        </a:rPr>
                        <a:t>klordioksit</a:t>
                      </a: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 ve </a:t>
                      </a:r>
                      <a:r>
                        <a:rPr lang="tr-TR" sz="1050" i="1" dirty="0" err="1">
                          <a:effectLst/>
                          <a:latin typeface="Times New Roman" panose="02020603050405020304" pitchFamily="18" charset="0"/>
                          <a:ea typeface="Calibri" panose="020F0502020204030204" pitchFamily="34" charset="0"/>
                          <a:cs typeface="Times New Roman" panose="02020603050405020304" pitchFamily="18" charset="0"/>
                        </a:rPr>
                        <a:t>kloraminler</a:t>
                      </a: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 ile reaksiyona girmesi pek mümkün değildir.</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a:t>
                      </a:r>
                      <a:r>
                        <a:rPr lang="tr-TR" sz="1050" dirty="0">
                          <a:effectLst/>
                          <a:latin typeface="Calibri" panose="020F0502020204030204" pitchFamily="34" charset="0"/>
                          <a:ea typeface="Calibri" panose="020F0502020204030204" pitchFamily="34" charset="0"/>
                          <a:cs typeface="Times New Roman" panose="02020603050405020304" pitchFamily="18" charset="0"/>
                        </a:rPr>
                        <a:t> </a:t>
                      </a: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Farklı selenyum bileşiklerinin </a:t>
                      </a:r>
                      <a:r>
                        <a:rPr lang="tr-TR" sz="1050" i="1" dirty="0" err="1">
                          <a:effectLst/>
                          <a:latin typeface="Times New Roman" panose="02020603050405020304" pitchFamily="18" charset="0"/>
                          <a:ea typeface="Calibri" panose="020F0502020204030204" pitchFamily="34" charset="0"/>
                          <a:cs typeface="Times New Roman" panose="02020603050405020304" pitchFamily="18" charset="0"/>
                        </a:rPr>
                        <a:t>toksisiteleri</a:t>
                      </a: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 de farklıdır. </a:t>
                      </a:r>
                      <a:r>
                        <a:rPr lang="tr-TR" sz="1050" i="1" dirty="0" err="1">
                          <a:effectLst/>
                          <a:latin typeface="Times New Roman" panose="02020603050405020304" pitchFamily="18" charset="0"/>
                          <a:ea typeface="Calibri" panose="020F0502020204030204" pitchFamily="34" charset="0"/>
                          <a:cs typeface="Times New Roman" panose="02020603050405020304" pitchFamily="18" charset="0"/>
                        </a:rPr>
                        <a:t>Selenit</a:t>
                      </a: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 ve </a:t>
                      </a:r>
                      <a:r>
                        <a:rPr lang="tr-TR" sz="1050" i="1" dirty="0" err="1">
                          <a:effectLst/>
                          <a:latin typeface="Times New Roman" panose="02020603050405020304" pitchFamily="18" charset="0"/>
                          <a:ea typeface="Calibri" panose="020F0502020204030204" pitchFamily="34" charset="0"/>
                          <a:cs typeface="Times New Roman" panose="02020603050405020304" pitchFamily="18" charset="0"/>
                        </a:rPr>
                        <a:t>selenat</a:t>
                      </a:r>
                      <a:r>
                        <a:rPr lang="tr-TR" sz="1050" i="1" dirty="0">
                          <a:effectLst/>
                          <a:latin typeface="Times New Roman" panose="02020603050405020304" pitchFamily="18" charset="0"/>
                          <a:ea typeface="Calibri" panose="020F0502020204030204" pitchFamily="34" charset="0"/>
                          <a:cs typeface="Times New Roman" panose="02020603050405020304" pitchFamily="18" charset="0"/>
                        </a:rPr>
                        <a:t>, selenyum sülfata göre çok daha fazla toksik etki göstermektedir.</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bl>
          </a:graphicData>
        </a:graphic>
      </p:graphicFrame>
    </p:spTree>
    <p:extLst>
      <p:ext uri="{BB962C8B-B14F-4D97-AF65-F5344CB8AC3E}">
        <p14:creationId xmlns:p14="http://schemas.microsoft.com/office/powerpoint/2010/main" val="3595035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861774"/>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DEĞERLENDİRME SONUÇLARI</a:t>
            </a: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79512" y="980728"/>
            <a:ext cx="8640960" cy="954107"/>
          </a:xfrm>
          <a:prstGeom prst="rect">
            <a:avLst/>
          </a:prstGeom>
          <a:noFill/>
          <a:ln w="9525">
            <a:noFill/>
            <a:miter lim="800000"/>
            <a:headEnd/>
            <a:tailEnd/>
          </a:ln>
        </p:spPr>
        <p:txBody>
          <a:bodyPr wrap="square">
            <a:spAutoFit/>
          </a:bodyPr>
          <a:lstStyle/>
          <a:p>
            <a:pPr algn="ctr" fontAlgn="auto">
              <a:lnSpc>
                <a:spcPct val="140000"/>
              </a:lnSpc>
              <a:spcBef>
                <a:spcPts val="0"/>
              </a:spcBef>
              <a:spcAft>
                <a:spcPts val="0"/>
              </a:spcAft>
              <a:buClr>
                <a:srgbClr val="FF0000"/>
              </a:buClr>
            </a:pPr>
            <a:endParaRPr lang="tr-TR" sz="2000" dirty="0" smtClean="0">
              <a:solidFill>
                <a:srgbClr val="0000FF"/>
              </a:solidFill>
              <a:latin typeface="Arial" pitchFamily="34" charset="0"/>
              <a:cs typeface="Arial" pitchFamily="34" charset="0"/>
            </a:endParaRPr>
          </a:p>
          <a:p>
            <a:pPr algn="just" fontAlgn="auto">
              <a:lnSpc>
                <a:spcPct val="140000"/>
              </a:lnSpc>
              <a:spcBef>
                <a:spcPts val="0"/>
              </a:spcBef>
              <a:spcAft>
                <a:spcPts val="0"/>
              </a:spcAft>
              <a:buClr>
                <a:srgbClr val="0000FF"/>
              </a:buClr>
            </a:pPr>
            <a:endParaRPr lang="tr-TR" sz="2000" dirty="0">
              <a:solidFill>
                <a:srgbClr val="0000FF"/>
              </a:solidFill>
              <a:latin typeface="Arial" pitchFamily="34" charset="0"/>
              <a:cs typeface="Arial"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3990668395"/>
              </p:ext>
            </p:extLst>
          </p:nvPr>
        </p:nvGraphicFramePr>
        <p:xfrm>
          <a:off x="-2" y="980728"/>
          <a:ext cx="9144001" cy="5775818"/>
        </p:xfrm>
        <a:graphic>
          <a:graphicData uri="http://schemas.openxmlformats.org/drawingml/2006/table">
            <a:tbl>
              <a:tblPr firstRow="1" bandRow="1">
                <a:tableStyleId>{5C22544A-7EE6-4342-B048-85BDC9FD1C3A}</a:tableStyleId>
              </a:tblPr>
              <a:tblGrid>
                <a:gridCol w="1010697"/>
                <a:gridCol w="560136"/>
                <a:gridCol w="560136"/>
                <a:gridCol w="560136"/>
                <a:gridCol w="1943643"/>
                <a:gridCol w="2614773"/>
                <a:gridCol w="1894480"/>
              </a:tblGrid>
              <a:tr h="377810">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PARAMETRE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ARITMA YÖNTEMLERİ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İNSAN SAĞLIĞINA MUHTEMEL ETKİLERİ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DİĞER AÇIKLAMALAR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785637">
                <a:tc>
                  <a:txBody>
                    <a:bodyPr/>
                    <a:lstStyle/>
                    <a:p>
                      <a:pPr>
                        <a:lnSpc>
                          <a:spcPct val="115000"/>
                        </a:lnSpc>
                        <a:spcAft>
                          <a:spcPts val="0"/>
                        </a:spcAft>
                      </a:pPr>
                      <a:r>
                        <a:rPr lang="tr-TR" sz="1100" dirty="0" err="1">
                          <a:effectLst/>
                          <a:latin typeface="Times New Roman" panose="02020603050405020304" pitchFamily="18" charset="0"/>
                          <a:ea typeface="Calibri" panose="020F0502020204030204" pitchFamily="34" charset="0"/>
                          <a:cs typeface="Times New Roman" panose="02020603050405020304" pitchFamily="18" charset="0"/>
                        </a:rPr>
                        <a:t>Civa</a:t>
                      </a: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 (mg Hg/L)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0,006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0,03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0,15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A2: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koagülasyon</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flokülasyon</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filtrasyon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A3: kireçle yumuşatma, iyon değişimi, AC, ED, TO</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İnorganik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civa</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bileşikleri böbreklerde birikir ve oldukça uzun bir biyolojik yarılanma ömrüne sahiptir.</a:t>
                      </a: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Akut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civa</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zehirlenmelerinde, kanamalı gastrit ve kalınbağırsak iltihabının yanı sıra en büyük zarar böbreklerde görülür. Organik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civa</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bileşiklerinin kirletilmemiş içme suyu kaynaklarında bulunması beklenmemekle birlikte, inorganik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civa</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ile kıyaslandığında toksik etkileri daha ciddidir. Metil civanın yağda çözünürlüğü inorganik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civaya</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göre çok daha yüksek olması sebebiyle vücuttaki pek çok sisteme (beyin,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omirilik</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plesenta</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vb.) girebilmektedir. Metil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civa</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zehirlenmelerinin başlıca etkileri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Minamata</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hastalığı) ise çok ciddi ve kalıcı nörolojik bozukluklara ve zihinsel engellere sebep olabilmektedir.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t>
                      </a:r>
                      <a:r>
                        <a:rPr lang="tr-TR" sz="1100">
                          <a:effectLst/>
                          <a:latin typeface="Calibri" panose="020F0502020204030204" pitchFamily="34" charset="0"/>
                          <a:ea typeface="Calibri" panose="020F0502020204030204" pitchFamily="34" charset="0"/>
                          <a:cs typeface="Times New Roman" panose="02020603050405020304" pitchFamily="18" charset="0"/>
                        </a:rPr>
                        <a:t> </a:t>
                      </a:r>
                      <a:r>
                        <a:rPr lang="tr-TR" sz="1100" i="1">
                          <a:effectLst/>
                          <a:latin typeface="Times New Roman" panose="02020603050405020304" pitchFamily="18" charset="0"/>
                          <a:ea typeface="Calibri" panose="020F0502020204030204" pitchFamily="34" charset="0"/>
                          <a:cs typeface="Times New Roman" panose="02020603050405020304" pitchFamily="18" charset="0"/>
                        </a:rPr>
                        <a:t>İçme suyu kaynaklarında civa daha çok inorganik formda bulunur.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785637">
                <a:tc>
                  <a:txBody>
                    <a:bodyPr/>
                    <a:lstStyle/>
                    <a:p>
                      <a:pP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Baryum (mg Ba/L)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0,7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0,7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3,5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A2: konvansiyonel yöntemlerle giderilemez</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A3: kireçle yumuşatma, iyon değişimi, ED, TO</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Baryum kemiklerde, kaslarda, böbreklerde ya da diğer dokularda birikme yapmaz. Suda çözünebilen baryum bileşiklerinin yüksek miktarda ağız yoluyla alınması sonucunda, kalp ritminin bozulması ve felç görülebilir. Daha az miktarlarda ve kısa süreliğine alınan baryum neticesinde ise kusma, karın krampları, ishal, nefes almada zorluk, kan basıncında düşüş/yükseliş, yüzde hissizlik ve kas güçsüzlüğü gibi etkiler gözlemlenebilir.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bl>
          </a:graphicData>
        </a:graphic>
      </p:graphicFrame>
    </p:spTree>
    <p:extLst>
      <p:ext uri="{BB962C8B-B14F-4D97-AF65-F5344CB8AC3E}">
        <p14:creationId xmlns:p14="http://schemas.microsoft.com/office/powerpoint/2010/main" val="33283183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861774"/>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DEĞERLENDİRME SONUÇLARI</a:t>
            </a: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79512" y="980728"/>
            <a:ext cx="8640960" cy="954107"/>
          </a:xfrm>
          <a:prstGeom prst="rect">
            <a:avLst/>
          </a:prstGeom>
          <a:noFill/>
          <a:ln w="9525">
            <a:noFill/>
            <a:miter lim="800000"/>
            <a:headEnd/>
            <a:tailEnd/>
          </a:ln>
        </p:spPr>
        <p:txBody>
          <a:bodyPr wrap="square">
            <a:spAutoFit/>
          </a:bodyPr>
          <a:lstStyle/>
          <a:p>
            <a:pPr algn="ctr" fontAlgn="auto">
              <a:lnSpc>
                <a:spcPct val="140000"/>
              </a:lnSpc>
              <a:spcBef>
                <a:spcPts val="0"/>
              </a:spcBef>
              <a:spcAft>
                <a:spcPts val="0"/>
              </a:spcAft>
              <a:buClr>
                <a:srgbClr val="FF0000"/>
              </a:buClr>
            </a:pPr>
            <a:endParaRPr lang="tr-TR" sz="2000" dirty="0" smtClean="0">
              <a:solidFill>
                <a:srgbClr val="0000FF"/>
              </a:solidFill>
              <a:latin typeface="Arial" pitchFamily="34" charset="0"/>
              <a:cs typeface="Arial" pitchFamily="34" charset="0"/>
            </a:endParaRPr>
          </a:p>
          <a:p>
            <a:pPr algn="just" fontAlgn="auto">
              <a:lnSpc>
                <a:spcPct val="140000"/>
              </a:lnSpc>
              <a:spcBef>
                <a:spcPts val="0"/>
              </a:spcBef>
              <a:spcAft>
                <a:spcPts val="0"/>
              </a:spcAft>
              <a:buClr>
                <a:srgbClr val="0000FF"/>
              </a:buClr>
            </a:pPr>
            <a:endParaRPr lang="tr-TR" sz="2000" dirty="0">
              <a:solidFill>
                <a:srgbClr val="0000FF"/>
              </a:solidFill>
              <a:latin typeface="Arial" pitchFamily="34" charset="0"/>
              <a:cs typeface="Arial"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3073650893"/>
              </p:ext>
            </p:extLst>
          </p:nvPr>
        </p:nvGraphicFramePr>
        <p:xfrm>
          <a:off x="-2" y="980728"/>
          <a:ext cx="9144001" cy="5845922"/>
        </p:xfrm>
        <a:graphic>
          <a:graphicData uri="http://schemas.openxmlformats.org/drawingml/2006/table">
            <a:tbl>
              <a:tblPr firstRow="1" bandRow="1">
                <a:tableStyleId>{5C22544A-7EE6-4342-B048-85BDC9FD1C3A}</a:tableStyleId>
              </a:tblPr>
              <a:tblGrid>
                <a:gridCol w="1010697"/>
                <a:gridCol w="560136"/>
                <a:gridCol w="560136"/>
                <a:gridCol w="560136"/>
                <a:gridCol w="1943643"/>
                <a:gridCol w="2601550"/>
                <a:gridCol w="1907703"/>
              </a:tblGrid>
              <a:tr h="377810">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PARAMETRE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ARITMA YÖNTEMLERİ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İNSAN SAĞLIĞINA MUHTEMEL ETKİLERİ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DİĞER AÇIKLAMALAR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785637">
                <a:tc>
                  <a:txBody>
                    <a:bodyPr/>
                    <a:lstStyle/>
                    <a:p>
                      <a:pPr>
                        <a:lnSpc>
                          <a:spcPct val="115000"/>
                        </a:lnSpc>
                        <a:spcAft>
                          <a:spcPts val="0"/>
                        </a:spcAft>
                      </a:pPr>
                      <a:r>
                        <a:rPr lang="tr-TR" sz="1000" dirty="0">
                          <a:effectLst/>
                          <a:latin typeface="Times New Roman" panose="02020603050405020304" pitchFamily="18" charset="0"/>
                          <a:ea typeface="Calibri" panose="020F0502020204030204" pitchFamily="34" charset="0"/>
                          <a:cs typeface="Times New Roman" panose="02020603050405020304" pitchFamily="18" charset="0"/>
                        </a:rPr>
                        <a:t>Siyanür (mg CN/L)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 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 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000" i="1">
                          <a:effectLst/>
                          <a:latin typeface="Times New Roman" panose="02020603050405020304" pitchFamily="18" charset="0"/>
                          <a:ea typeface="Calibri" panose="020F0502020204030204" pitchFamily="34" charset="0"/>
                          <a:cs typeface="Times New Roman" panose="02020603050405020304" pitchFamily="18" charset="0"/>
                        </a:rPr>
                        <a:t>A2: kırılma noktası klorlaması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00" i="1">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00" i="1">
                          <a:effectLst/>
                          <a:latin typeface="Times New Roman" panose="02020603050405020304" pitchFamily="18" charset="0"/>
                          <a:ea typeface="Calibri" panose="020F0502020204030204" pitchFamily="34" charset="0"/>
                          <a:cs typeface="Times New Roman" panose="02020603050405020304" pitchFamily="18" charset="0"/>
                        </a:rPr>
                        <a:t>A3: iyon değişimi, AC, TO</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Yüksek siyanür miktarlarına kısa süreli </a:t>
                      </a:r>
                      <a:r>
                        <a:rPr lang="tr-TR" sz="1000" i="1" dirty="0" err="1">
                          <a:effectLst/>
                          <a:latin typeface="Times New Roman" panose="02020603050405020304" pitchFamily="18" charset="0"/>
                          <a:ea typeface="Calibri" panose="020F0502020204030204" pitchFamily="34" charset="0"/>
                          <a:cs typeface="Times New Roman" panose="02020603050405020304" pitchFamily="18" charset="0"/>
                        </a:rPr>
                        <a:t>maruziyet</a:t>
                      </a: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 neticesinde, beyin ve kalp hasarı, hatta koma ve ölüm dahi görülebilir. Az miktarlardaki siyanürün ağız yoluyla alınması neticesinde bile, kısa sürede panzehir tedavisi yapılmadığında ölümle karşılaşılabilir.</a:t>
                      </a: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Siyanür zehirlenmesinin ilk etkileri ani ve derin solunum, nefes darlığı, havale (nöbet) ve bilinç kaybıdır. Siyanürün insanlarda ya da hayvanlarda kansere sebep olduğuna dair kanıtlanmış bir veri yoktur.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-Serbest siyanür içeren çözeltiye klor uygulaması neticesinde, hemen siyanojen klorür oluşumu gözlenir. Bu nedenle siyanürün azota okside olabilmesi için 2 aşamalı bir arıtma gereklidir. İlk aşamada, klorlama pH 11,5 ve üzerine ayarlanır. Böylece siyanojen klorür oluşmadan, siyanür </a:t>
                      </a:r>
                      <a:r>
                        <a:rPr lang="tr-TR" sz="1000" i="1" dirty="0" err="1">
                          <a:effectLst/>
                          <a:latin typeface="Times New Roman" panose="02020603050405020304" pitchFamily="18" charset="0"/>
                          <a:ea typeface="Calibri" panose="020F0502020204030204" pitchFamily="34" charset="0"/>
                          <a:cs typeface="Times New Roman" panose="02020603050405020304" pitchFamily="18" charset="0"/>
                        </a:rPr>
                        <a:t>siyanat</a:t>
                      </a: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 formuna oksitlenebilir. İkinci aşamada ise pH 5-8 arasına indirilerek </a:t>
                      </a:r>
                      <a:r>
                        <a:rPr lang="tr-TR" sz="1000" i="1" dirty="0" err="1">
                          <a:effectLst/>
                          <a:latin typeface="Times New Roman" panose="02020603050405020304" pitchFamily="18" charset="0"/>
                          <a:ea typeface="Calibri" panose="020F0502020204030204" pitchFamily="34" charset="0"/>
                          <a:cs typeface="Times New Roman" panose="02020603050405020304" pitchFamily="18" charset="0"/>
                        </a:rPr>
                        <a:t>siyanatın</a:t>
                      </a: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 azot gazına </a:t>
                      </a:r>
                      <a:r>
                        <a:rPr lang="tr-TR" sz="1000" i="1" dirty="0" err="1">
                          <a:effectLst/>
                          <a:latin typeface="Times New Roman" panose="02020603050405020304" pitchFamily="18" charset="0"/>
                          <a:ea typeface="Calibri" panose="020F0502020204030204" pitchFamily="34" charset="0"/>
                          <a:cs typeface="Times New Roman" panose="02020603050405020304" pitchFamily="18" charset="0"/>
                        </a:rPr>
                        <a:t>oksidasyonu</a:t>
                      </a: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 sağlanır.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a:t>
                      </a: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Siyanürün </a:t>
                      </a:r>
                      <a:r>
                        <a:rPr lang="tr-TR" sz="1000" i="1" dirty="0" err="1">
                          <a:effectLst/>
                          <a:latin typeface="Times New Roman" panose="02020603050405020304" pitchFamily="18" charset="0"/>
                          <a:ea typeface="Calibri" panose="020F0502020204030204" pitchFamily="34" charset="0"/>
                          <a:cs typeface="Times New Roman" panose="02020603050405020304" pitchFamily="18" charset="0"/>
                        </a:rPr>
                        <a:t>klordioksit</a:t>
                      </a: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 ile </a:t>
                      </a:r>
                      <a:r>
                        <a:rPr lang="tr-TR" sz="1000" i="1" dirty="0" err="1">
                          <a:effectLst/>
                          <a:latin typeface="Times New Roman" panose="02020603050405020304" pitchFamily="18" charset="0"/>
                          <a:ea typeface="Calibri" panose="020F0502020204030204" pitchFamily="34" charset="0"/>
                          <a:cs typeface="Times New Roman" panose="02020603050405020304" pitchFamily="18" charset="0"/>
                        </a:rPr>
                        <a:t>oksidasyonu</a:t>
                      </a: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 sonucu yalnızca </a:t>
                      </a:r>
                      <a:r>
                        <a:rPr lang="tr-TR" sz="1000" i="1" dirty="0" err="1">
                          <a:effectLst/>
                          <a:latin typeface="Times New Roman" panose="02020603050405020304" pitchFamily="18" charset="0"/>
                          <a:ea typeface="Calibri" panose="020F0502020204030204" pitchFamily="34" charset="0"/>
                          <a:cs typeface="Times New Roman" panose="02020603050405020304" pitchFamily="18" charset="0"/>
                        </a:rPr>
                        <a:t>siyanat</a:t>
                      </a: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 formu oluşabilir, </a:t>
                      </a:r>
                      <a:r>
                        <a:rPr lang="tr-TR" sz="1000" i="1" dirty="0" err="1">
                          <a:effectLst/>
                          <a:latin typeface="Times New Roman" panose="02020603050405020304" pitchFamily="18" charset="0"/>
                          <a:ea typeface="Calibri" panose="020F0502020204030204" pitchFamily="34" charset="0"/>
                          <a:cs typeface="Times New Roman" panose="02020603050405020304" pitchFamily="18" charset="0"/>
                        </a:rPr>
                        <a:t>klordioksit</a:t>
                      </a: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000" i="1" dirty="0" err="1">
                          <a:effectLst/>
                          <a:latin typeface="Times New Roman" panose="02020603050405020304" pitchFamily="18" charset="0"/>
                          <a:ea typeface="Calibri" panose="020F0502020204030204" pitchFamily="34" charset="0"/>
                          <a:cs typeface="Times New Roman" panose="02020603050405020304" pitchFamily="18" charset="0"/>
                        </a:rPr>
                        <a:t>siyanatı</a:t>
                      </a: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 oksitleyemez.</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785637">
                <a:tc>
                  <a:txBody>
                    <a:bodyPr/>
                    <a:lstStyle/>
                    <a:p>
                      <a:pP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Fenoller (mg C6 H5OH/L)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0,001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 0,001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effectLst/>
                          <a:latin typeface="Times New Roman" panose="02020603050405020304" pitchFamily="18" charset="0"/>
                          <a:ea typeface="Calibri" panose="020F0502020204030204" pitchFamily="34" charset="0"/>
                          <a:cs typeface="Times New Roman" panose="02020603050405020304" pitchFamily="18" charset="0"/>
                        </a:rPr>
                        <a:t> 0,005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000" i="1">
                          <a:effectLst/>
                          <a:latin typeface="Times New Roman" panose="02020603050405020304" pitchFamily="18" charset="0"/>
                          <a:ea typeface="Calibri" panose="020F0502020204030204" pitchFamily="34" charset="0"/>
                          <a:cs typeface="Times New Roman" panose="02020603050405020304" pitchFamily="18" charset="0"/>
                        </a:rPr>
                        <a:t>A2: konvansiyonel yöntemlerle giderilemez</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00" i="1">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00" i="1">
                          <a:effectLst/>
                          <a:latin typeface="Times New Roman" panose="02020603050405020304" pitchFamily="18" charset="0"/>
                          <a:ea typeface="Calibri" panose="020F0502020204030204" pitchFamily="34" charset="0"/>
                          <a:cs typeface="Times New Roman" panose="02020603050405020304" pitchFamily="18" charset="0"/>
                        </a:rPr>
                        <a:t>A3: ileri oksidasyon (potasyum permanganat, klor dioksit, ozon), AC</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000" i="1">
                          <a:effectLst/>
                          <a:latin typeface="Times New Roman" panose="02020603050405020304" pitchFamily="18" charset="0"/>
                          <a:ea typeface="Calibri" panose="020F0502020204030204" pitchFamily="34" charset="0"/>
                          <a:cs typeface="Times New Roman" panose="02020603050405020304" pitchFamily="18" charset="0"/>
                        </a:rPr>
                        <a:t>Fenollerin yüksek konsantrasyonlarda ağız yoluyla vücuda alınması neticesinde ciddi sindirim sistemi hasarı ve hatta ölüm gözlenebilir. Fenollerin klorla reaksiyonu sonucu oluşan yan ürünlerin sağlığa olumsuz etkileri mevcuttur. 2,4,6-Trichlorophenol için hayvanlar üzerinde yapılan çalışma sonucu lenfoma ve lösemiye sebep olduğu belirlendiğinden “Grup 2B: insanlar için muhtemel kanserojenik” olarak, pentaklorofenol (PCP)’de Grup 2B altında sınıflandırılmıştır.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a:t>
                      </a: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r>
                        <a:rPr lang="tr-TR" sz="1000" i="1" dirty="0" err="1">
                          <a:effectLst/>
                          <a:latin typeface="Times New Roman" panose="02020603050405020304" pitchFamily="18" charset="0"/>
                          <a:ea typeface="Calibri" panose="020F0502020204030204" pitchFamily="34" charset="0"/>
                          <a:cs typeface="Times New Roman" panose="02020603050405020304" pitchFamily="18" charset="0"/>
                        </a:rPr>
                        <a:t>Klorofenoller</a:t>
                      </a: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 genellikle çok düşük konsantrasyonlarda dahi suda tat ve koku oluşumuna neden olabildiğinden dolayı, suda toplam fenol içeriği 1 µg/L konsantrasyonun altında </a:t>
                      </a:r>
                      <a:r>
                        <a:rPr lang="tr-TR" sz="1000" i="1" dirty="0" smtClean="0">
                          <a:effectLst/>
                          <a:latin typeface="Times New Roman" panose="02020603050405020304" pitchFamily="18" charset="0"/>
                          <a:ea typeface="Calibri" panose="020F0502020204030204" pitchFamily="34" charset="0"/>
                          <a:cs typeface="Times New Roman" panose="02020603050405020304" pitchFamily="18" charset="0"/>
                        </a:rPr>
                        <a:t>olmalıdır.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-Klorlama noktasında fenol konsantrasyonunun 0,002 mg/L’nin altında </a:t>
                      </a:r>
                      <a:r>
                        <a:rPr lang="tr-TR" sz="1000" i="1" dirty="0" smtClean="0">
                          <a:effectLst/>
                          <a:latin typeface="Times New Roman" panose="02020603050405020304" pitchFamily="18" charset="0"/>
                          <a:ea typeface="Calibri" panose="020F0502020204030204" pitchFamily="34" charset="0"/>
                          <a:cs typeface="Times New Roman" panose="02020603050405020304" pitchFamily="18" charset="0"/>
                        </a:rPr>
                        <a:t>olması </a:t>
                      </a: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tavsiye </a:t>
                      </a:r>
                      <a:r>
                        <a:rPr lang="tr-TR" sz="1000" i="1" dirty="0" smtClean="0">
                          <a:effectLst/>
                          <a:latin typeface="Times New Roman" panose="02020603050405020304" pitchFamily="18" charset="0"/>
                          <a:ea typeface="Calibri" panose="020F0502020204030204" pitchFamily="34" charset="0"/>
                          <a:cs typeface="Times New Roman" panose="02020603050405020304" pitchFamily="18" charset="0"/>
                        </a:rPr>
                        <a:t>edilir.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- 0,2-0,3 mg/L olan </a:t>
                      </a:r>
                      <a:r>
                        <a:rPr lang="tr-TR" sz="1000" i="1" dirty="0" err="1">
                          <a:effectLst/>
                          <a:latin typeface="Times New Roman" panose="02020603050405020304" pitchFamily="18" charset="0"/>
                          <a:ea typeface="Calibri" panose="020F0502020204030204" pitchFamily="34" charset="0"/>
                          <a:cs typeface="Times New Roman" panose="02020603050405020304" pitchFamily="18" charset="0"/>
                        </a:rPr>
                        <a:t>klordioksit</a:t>
                      </a: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000" i="1" dirty="0" err="1">
                          <a:effectLst/>
                          <a:latin typeface="Times New Roman" panose="02020603050405020304" pitchFamily="18" charset="0"/>
                          <a:ea typeface="Calibri" panose="020F0502020204030204" pitchFamily="34" charset="0"/>
                          <a:cs typeface="Times New Roman" panose="02020603050405020304" pitchFamily="18" charset="0"/>
                        </a:rPr>
                        <a:t>dozlamaları</a:t>
                      </a: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 ile çoğu kötü tat yapan </a:t>
                      </a:r>
                      <a:r>
                        <a:rPr lang="tr-TR" sz="1000" i="1" dirty="0" err="1">
                          <a:effectLst/>
                          <a:latin typeface="Times New Roman" panose="02020603050405020304" pitchFamily="18" charset="0"/>
                          <a:ea typeface="Calibri" panose="020F0502020204030204" pitchFamily="34" charset="0"/>
                          <a:cs typeface="Times New Roman" panose="02020603050405020304" pitchFamily="18" charset="0"/>
                        </a:rPr>
                        <a:t>fenolik</a:t>
                      </a:r>
                      <a:r>
                        <a:rPr lang="tr-TR" sz="1000" i="1" dirty="0">
                          <a:effectLst/>
                          <a:latin typeface="Times New Roman" panose="02020603050405020304" pitchFamily="18" charset="0"/>
                          <a:ea typeface="Calibri" panose="020F0502020204030204" pitchFamily="34" charset="0"/>
                          <a:cs typeface="Times New Roman" panose="02020603050405020304" pitchFamily="18" charset="0"/>
                        </a:rPr>
                        <a:t> bileşiklerin parçalanması sağlanabilir.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bl>
          </a:graphicData>
        </a:graphic>
      </p:graphicFrame>
    </p:spTree>
    <p:extLst>
      <p:ext uri="{BB962C8B-B14F-4D97-AF65-F5344CB8AC3E}">
        <p14:creationId xmlns:p14="http://schemas.microsoft.com/office/powerpoint/2010/main" val="20083462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861774"/>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DEĞERLENDİRME SONUÇLARI</a:t>
            </a: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79512" y="980728"/>
            <a:ext cx="8640960" cy="954107"/>
          </a:xfrm>
          <a:prstGeom prst="rect">
            <a:avLst/>
          </a:prstGeom>
          <a:noFill/>
          <a:ln w="9525">
            <a:noFill/>
            <a:miter lim="800000"/>
            <a:headEnd/>
            <a:tailEnd/>
          </a:ln>
        </p:spPr>
        <p:txBody>
          <a:bodyPr wrap="square">
            <a:spAutoFit/>
          </a:bodyPr>
          <a:lstStyle/>
          <a:p>
            <a:pPr algn="ctr" fontAlgn="auto">
              <a:lnSpc>
                <a:spcPct val="140000"/>
              </a:lnSpc>
              <a:spcBef>
                <a:spcPts val="0"/>
              </a:spcBef>
              <a:spcAft>
                <a:spcPts val="0"/>
              </a:spcAft>
              <a:buClr>
                <a:srgbClr val="FF0000"/>
              </a:buClr>
            </a:pPr>
            <a:endParaRPr lang="tr-TR" sz="2000" dirty="0" smtClean="0">
              <a:solidFill>
                <a:srgbClr val="0000FF"/>
              </a:solidFill>
              <a:latin typeface="Arial" pitchFamily="34" charset="0"/>
              <a:cs typeface="Arial" pitchFamily="34" charset="0"/>
            </a:endParaRPr>
          </a:p>
          <a:p>
            <a:pPr algn="just" fontAlgn="auto">
              <a:lnSpc>
                <a:spcPct val="140000"/>
              </a:lnSpc>
              <a:spcBef>
                <a:spcPts val="0"/>
              </a:spcBef>
              <a:spcAft>
                <a:spcPts val="0"/>
              </a:spcAft>
              <a:buClr>
                <a:srgbClr val="0000FF"/>
              </a:buClr>
            </a:pPr>
            <a:endParaRPr lang="tr-TR" sz="2000" dirty="0">
              <a:solidFill>
                <a:srgbClr val="0000FF"/>
              </a:solidFill>
              <a:latin typeface="Arial" pitchFamily="34" charset="0"/>
              <a:cs typeface="Arial"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1105018331"/>
              </p:ext>
            </p:extLst>
          </p:nvPr>
        </p:nvGraphicFramePr>
        <p:xfrm>
          <a:off x="-2" y="980728"/>
          <a:ext cx="9144001" cy="5775818"/>
        </p:xfrm>
        <a:graphic>
          <a:graphicData uri="http://schemas.openxmlformats.org/drawingml/2006/table">
            <a:tbl>
              <a:tblPr firstRow="1" bandRow="1">
                <a:tableStyleId>{5C22544A-7EE6-4342-B048-85BDC9FD1C3A}</a:tableStyleId>
              </a:tblPr>
              <a:tblGrid>
                <a:gridCol w="1010697"/>
                <a:gridCol w="560136"/>
                <a:gridCol w="560136"/>
                <a:gridCol w="560136"/>
                <a:gridCol w="1943643"/>
                <a:gridCol w="2614773"/>
                <a:gridCol w="1894480"/>
              </a:tblGrid>
              <a:tr h="377810">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PARAMETRE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ARITMA YÖNTEMLERİ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İNSAN SAĞLIĞINA MUHTEMEL ETKİLERİ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DİĞER AÇIKLAMALAR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785637">
                <a:tc>
                  <a:txBody>
                    <a:bodyPr/>
                    <a:lstStyle/>
                    <a:p>
                      <a:pPr>
                        <a:lnSpc>
                          <a:spcPct val="115000"/>
                        </a:lnSpc>
                        <a:spcAft>
                          <a:spcPts val="0"/>
                        </a:spcAft>
                      </a:pPr>
                      <a:r>
                        <a:rPr lang="tr-TR" sz="1100" dirty="0" err="1">
                          <a:effectLst/>
                          <a:latin typeface="Times New Roman" panose="02020603050405020304" pitchFamily="18" charset="0"/>
                          <a:ea typeface="Calibri" panose="020F0502020204030204" pitchFamily="34" charset="0"/>
                          <a:cs typeface="Times New Roman" panose="02020603050405020304" pitchFamily="18" charset="0"/>
                        </a:rPr>
                        <a:t>Polisiklik</a:t>
                      </a:r>
                      <a:r>
                        <a:rPr lang="tr-TR" sz="1100" dirty="0">
                          <a:effectLst/>
                          <a:latin typeface="Times New Roman" panose="02020603050405020304" pitchFamily="18" charset="0"/>
                          <a:ea typeface="Calibri" panose="020F0502020204030204" pitchFamily="34" charset="0"/>
                          <a:cs typeface="Times New Roman" panose="02020603050405020304" pitchFamily="18" charset="0"/>
                        </a:rPr>
                        <a:t> aromatik hidrokarbonlar (mg/L)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0,0007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0,004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 0,02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A2: koagülasyon+ flokülasyon+ durultma + filtrasyon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A3: GAC</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endParaRPr lang="tr-TR" sz="1100" i="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err="1" smtClean="0">
                          <a:effectLst/>
                          <a:latin typeface="Times New Roman" panose="02020603050405020304" pitchFamily="18" charset="0"/>
                          <a:ea typeface="Calibri" panose="020F0502020204030204" pitchFamily="34" charset="0"/>
                          <a:cs typeface="Times New Roman" panose="02020603050405020304" pitchFamily="18" charset="0"/>
                        </a:rPr>
                        <a:t>PAH’lar</a:t>
                      </a:r>
                      <a:r>
                        <a:rPr lang="tr-TR" sz="1100" i="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vücut tarafından hızlıca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adsorbe</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edilir ve yağda çözünebilir özellikte olmaları sebebiyle yağ dokularına geçebilir. Ancak çok çabuk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metabolize</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olup, genellikle vücutta birikme yapmazlar. Diğer PAH türlerinin de kanserojen etkisi/potansiyeli olmakla birlikte en zararlısı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BaP</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olup, Uluslararası Kanser Araştırma Kurumu (IARC)</a:t>
                      </a: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“Grup 1 (insanlar için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kanserojenik</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altında değerlendirmiştir.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t>
                      </a: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İçme suyunda PAH (özellikle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fluoranthene</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konsantrasyonlarının ana kaynağı, içme suyu dağıtım şebekesinde boruları korozyondan korumak için kullanılan kömür katranı kaplamasıdır.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15000"/>
                        </a:lnSpc>
                        <a:spcAft>
                          <a:spcPts val="0"/>
                        </a:spcAft>
                        <a:buFontTx/>
                        <a:buChar char="-"/>
                      </a:pPr>
                      <a:r>
                        <a:rPr lang="tr-TR" sz="1100" i="1" dirty="0" smtClean="0">
                          <a:effectLst/>
                          <a:latin typeface="Times New Roman" panose="02020603050405020304" pitchFamily="18" charset="0"/>
                          <a:ea typeface="Calibri" panose="020F0502020204030204" pitchFamily="34" charset="0"/>
                          <a:cs typeface="Times New Roman" panose="02020603050405020304" pitchFamily="18" charset="0"/>
                        </a:rPr>
                        <a:t>Düşük </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çözünürlüğü ve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partiküler</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maddeye olan çekimi nedeniyle genellikle suda kayda değer konsantrasyonlarda görülmez</a:t>
                      </a:r>
                      <a:r>
                        <a:rPr lang="tr-TR" sz="1100" i="1"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marL="171450" indent="-171450">
                        <a:lnSpc>
                          <a:spcPct val="115000"/>
                        </a:lnSpc>
                        <a:spcAft>
                          <a:spcPts val="0"/>
                        </a:spcAft>
                        <a:buFontTx/>
                        <a:buChar char="-"/>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785637">
                <a:tc>
                  <a:txBody>
                    <a:bodyPr/>
                    <a:lstStyle/>
                    <a:p>
                      <a:pP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Toplam pestisit (mg/L)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0,001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0,001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Calibri" panose="020F0502020204030204" pitchFamily="34" charset="0"/>
                          <a:cs typeface="Times New Roman" panose="02020603050405020304" pitchFamily="18" charset="0"/>
                        </a:rPr>
                        <a:t>0,005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A2: konvansiyonel yöntemlerle giderilemez</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a:effectLst/>
                          <a:latin typeface="Times New Roman" panose="02020603050405020304" pitchFamily="18" charset="0"/>
                          <a:ea typeface="Calibri" panose="020F0502020204030204" pitchFamily="34" charset="0"/>
                          <a:cs typeface="Times New Roman" panose="02020603050405020304" pitchFamily="18" charset="0"/>
                        </a:rPr>
                        <a:t>A3: GAC</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endParaRPr lang="tr-TR" sz="1100" i="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smtClean="0">
                          <a:effectLst/>
                          <a:latin typeface="Times New Roman" panose="02020603050405020304" pitchFamily="18" charset="0"/>
                          <a:ea typeface="Calibri" panose="020F0502020204030204" pitchFamily="34" charset="0"/>
                          <a:cs typeface="Times New Roman" panose="02020603050405020304" pitchFamily="18" charset="0"/>
                        </a:rPr>
                        <a:t>Pestisitlerin </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genel olarak sağlığa olan etkileri arasında öncelikle karaciğer ve böbrek hasarı, sinir, bağışıklık ve üreme sistemi fonksiyonlarında bozukluk ve doğum kusurları sayılabilir. Daha az ciddi etkileri ise sinir sistemine olan ve baş dönmesi, bulantı ve yorgunluk gibi spesifik olmayan semptomlar sıklıkla görülür.</a:t>
                      </a: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Düşük seviyeli miktarlara uzun süreli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maruziyet</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durumunda doğum kusur riskleri ve kanser riskinde artış görülebilir.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t>
                      </a: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Pek çok pestisitin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bozunma</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ürünleri ve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metabolitleri</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ana pestisite göre daha az zararlıdır ancak bazıları için benzer ya da daha fazla toksik etki söz konusu olabilmektedir.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a:t>
                      </a: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Sıklıkla nehir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sedimentlerinde</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ve yağda </a:t>
                      </a:r>
                      <a:r>
                        <a:rPr lang="tr-TR" sz="1100" i="1" dirty="0" err="1">
                          <a:effectLst/>
                          <a:latin typeface="Times New Roman" panose="02020603050405020304" pitchFamily="18" charset="0"/>
                          <a:ea typeface="Calibri" panose="020F0502020204030204" pitchFamily="34" charset="0"/>
                          <a:cs typeface="Times New Roman" panose="02020603050405020304" pitchFamily="18" charset="0"/>
                        </a:rPr>
                        <a:t>biyobirikimi</a:t>
                      </a:r>
                      <a:r>
                        <a:rPr lang="tr-TR" sz="1100" i="1" dirty="0">
                          <a:effectLst/>
                          <a:latin typeface="Times New Roman" panose="02020603050405020304" pitchFamily="18" charset="0"/>
                          <a:ea typeface="Calibri" panose="020F0502020204030204" pitchFamily="34" charset="0"/>
                          <a:cs typeface="Times New Roman" panose="02020603050405020304" pitchFamily="18" charset="0"/>
                        </a:rPr>
                        <a:t> sebebiyle besin zincirinde görülebilirler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bl>
          </a:graphicData>
        </a:graphic>
      </p:graphicFrame>
    </p:spTree>
    <p:extLst>
      <p:ext uri="{BB962C8B-B14F-4D97-AF65-F5344CB8AC3E}">
        <p14:creationId xmlns:p14="http://schemas.microsoft.com/office/powerpoint/2010/main" val="660582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861774"/>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DEĞERLENDİRME SONUÇLARI</a:t>
            </a: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79512" y="980728"/>
            <a:ext cx="8640960" cy="5693866"/>
          </a:xfrm>
          <a:prstGeom prst="rect">
            <a:avLst/>
          </a:prstGeom>
          <a:noFill/>
          <a:ln w="9525">
            <a:noFill/>
            <a:miter lim="800000"/>
            <a:headEnd/>
            <a:tailEnd/>
          </a:ln>
        </p:spPr>
        <p:txBody>
          <a:bodyPr wrap="square">
            <a:spAutoFit/>
          </a:bodyPr>
          <a:lstStyle/>
          <a:p>
            <a:pPr algn="ctr" fontAlgn="auto">
              <a:lnSpc>
                <a:spcPct val="140000"/>
              </a:lnSpc>
              <a:spcBef>
                <a:spcPts val="0"/>
              </a:spcBef>
              <a:spcAft>
                <a:spcPts val="0"/>
              </a:spcAft>
              <a:buClr>
                <a:srgbClr val="FF0000"/>
              </a:buClr>
            </a:pPr>
            <a:endParaRPr lang="tr-TR" sz="2000" dirty="0" smtClean="0">
              <a:solidFill>
                <a:srgbClr val="0000FF"/>
              </a:solidFill>
              <a:latin typeface="Arial" pitchFamily="34" charset="0"/>
              <a:cs typeface="Arial" pitchFamily="34" charset="0"/>
            </a:endParaRPr>
          </a:p>
          <a:p>
            <a:pPr algn="just" fontAlgn="auto">
              <a:lnSpc>
                <a:spcPct val="140000"/>
              </a:lnSpc>
              <a:spcBef>
                <a:spcPts val="0"/>
              </a:spcBef>
              <a:spcAft>
                <a:spcPts val="0"/>
              </a:spcAft>
              <a:buClr>
                <a:srgbClr val="0000FF"/>
              </a:buClr>
            </a:pPr>
            <a:r>
              <a:rPr lang="tr-TR" sz="2000" dirty="0" smtClean="0">
                <a:solidFill>
                  <a:srgbClr val="0000FF"/>
                </a:solidFill>
                <a:latin typeface="Arial" pitchFamily="34" charset="0"/>
                <a:cs typeface="Arial" pitchFamily="34" charset="0"/>
              </a:rPr>
              <a:t>Hâlihazırda </a:t>
            </a:r>
            <a:r>
              <a:rPr lang="tr-TR" sz="2000" dirty="0">
                <a:solidFill>
                  <a:srgbClr val="0000FF"/>
                </a:solidFill>
                <a:latin typeface="Arial" pitchFamily="34" charset="0"/>
                <a:cs typeface="Arial" pitchFamily="34" charset="0"/>
              </a:rPr>
              <a:t>yerüstü içme suyu kaynaklarında izlemesi gerçekleştirilen 41 parametreden, içme suyu kalitesinin ya da işletme açısından gösterge parametre olarak kullanılmasının uygun olarak görülmediği </a:t>
            </a:r>
            <a:endParaRPr lang="tr-TR" sz="2000" dirty="0" smtClean="0">
              <a:solidFill>
                <a:srgbClr val="0000FF"/>
              </a:solidFill>
              <a:latin typeface="Arial" pitchFamily="34" charset="0"/>
              <a:cs typeface="Arial" pitchFamily="34" charset="0"/>
            </a:endParaRPr>
          </a:p>
          <a:p>
            <a:pPr marL="342900" indent="-342900" algn="ctr" fontAlgn="auto">
              <a:lnSpc>
                <a:spcPct val="140000"/>
              </a:lnSpc>
              <a:spcBef>
                <a:spcPts val="0"/>
              </a:spcBef>
              <a:spcAft>
                <a:spcPts val="0"/>
              </a:spcAft>
              <a:buClr>
                <a:srgbClr val="0000FF"/>
              </a:buClr>
              <a:buFont typeface="Arial" panose="020B0604020202020204" pitchFamily="34" charset="0"/>
              <a:buChar char="•"/>
            </a:pPr>
            <a:r>
              <a:rPr lang="tr-TR" sz="2000" dirty="0" smtClean="0">
                <a:solidFill>
                  <a:srgbClr val="FF0000"/>
                </a:solidFill>
                <a:latin typeface="Arial" pitchFamily="34" charset="0"/>
                <a:cs typeface="Arial" pitchFamily="34" charset="0"/>
              </a:rPr>
              <a:t>KOİ</a:t>
            </a:r>
          </a:p>
          <a:p>
            <a:pPr marL="342900" indent="-342900" algn="ctr" fontAlgn="auto">
              <a:lnSpc>
                <a:spcPct val="140000"/>
              </a:lnSpc>
              <a:spcBef>
                <a:spcPts val="0"/>
              </a:spcBef>
              <a:spcAft>
                <a:spcPts val="0"/>
              </a:spcAft>
              <a:buClr>
                <a:srgbClr val="0000FF"/>
              </a:buClr>
              <a:buFont typeface="Arial" panose="020B0604020202020204" pitchFamily="34" charset="0"/>
              <a:buChar char="•"/>
            </a:pPr>
            <a:r>
              <a:rPr lang="tr-TR" sz="2000" dirty="0" smtClean="0">
                <a:solidFill>
                  <a:srgbClr val="FF0000"/>
                </a:solidFill>
                <a:latin typeface="Arial" pitchFamily="34" charset="0"/>
                <a:cs typeface="Arial" pitchFamily="34" charset="0"/>
              </a:rPr>
              <a:t>BOİ </a:t>
            </a:r>
          </a:p>
          <a:p>
            <a:pPr marL="342900" indent="-342900" algn="ctr" fontAlgn="auto">
              <a:lnSpc>
                <a:spcPct val="140000"/>
              </a:lnSpc>
              <a:spcBef>
                <a:spcPts val="0"/>
              </a:spcBef>
              <a:spcAft>
                <a:spcPts val="0"/>
              </a:spcAft>
              <a:buClr>
                <a:srgbClr val="0000FF"/>
              </a:buClr>
              <a:buFont typeface="Arial" panose="020B0604020202020204" pitchFamily="34" charset="0"/>
              <a:buChar char="•"/>
            </a:pPr>
            <a:r>
              <a:rPr lang="tr-TR" sz="2000" dirty="0" smtClean="0">
                <a:solidFill>
                  <a:srgbClr val="FF0000"/>
                </a:solidFill>
                <a:latin typeface="Arial" pitchFamily="34" charset="0"/>
                <a:cs typeface="Arial" pitchFamily="34" charset="0"/>
              </a:rPr>
              <a:t>TKN </a:t>
            </a:r>
          </a:p>
          <a:p>
            <a:pPr algn="just">
              <a:lnSpc>
                <a:spcPct val="140000"/>
              </a:lnSpc>
              <a:buClr>
                <a:srgbClr val="0000FF"/>
              </a:buClr>
            </a:pPr>
            <a:r>
              <a:rPr lang="tr-TR" sz="2000" dirty="0" smtClean="0">
                <a:solidFill>
                  <a:srgbClr val="0000FF"/>
                </a:solidFill>
                <a:latin typeface="Arial" pitchFamily="34" charset="0"/>
                <a:cs typeface="Arial" pitchFamily="34" charset="0"/>
              </a:rPr>
              <a:t>Parametrelerinin ve Türkiye’ye </a:t>
            </a:r>
            <a:r>
              <a:rPr lang="tr-TR" sz="2000" dirty="0">
                <a:solidFill>
                  <a:srgbClr val="0000FF"/>
                </a:solidFill>
                <a:latin typeface="Arial" pitchFamily="34" charset="0"/>
                <a:cs typeface="Arial" pitchFamily="34" charset="0"/>
              </a:rPr>
              <a:t>özgü kirleticiler arasında alt grupları için standart değer önerilerinde bulunulmuş </a:t>
            </a:r>
            <a:r>
              <a:rPr lang="tr-TR" sz="2000" dirty="0" smtClean="0">
                <a:solidFill>
                  <a:srgbClr val="0000FF"/>
                </a:solidFill>
                <a:latin typeface="Arial" pitchFamily="34" charset="0"/>
                <a:cs typeface="Arial" pitchFamily="34" charset="0"/>
              </a:rPr>
              <a:t>olan, </a:t>
            </a:r>
            <a:endParaRPr lang="tr-TR" sz="2000" dirty="0">
              <a:solidFill>
                <a:srgbClr val="0000FF"/>
              </a:solidFill>
              <a:latin typeface="Arial" pitchFamily="34" charset="0"/>
              <a:cs typeface="Arial" pitchFamily="34" charset="0"/>
            </a:endParaRPr>
          </a:p>
          <a:p>
            <a:pPr indent="-342900" algn="ctr">
              <a:lnSpc>
                <a:spcPct val="140000"/>
              </a:lnSpc>
              <a:buClr>
                <a:srgbClr val="0000FF"/>
              </a:buClr>
              <a:buFont typeface="Arial" panose="020B0604020202020204" pitchFamily="34" charset="0"/>
              <a:buChar char="•"/>
            </a:pPr>
            <a:r>
              <a:rPr lang="tr-TR" sz="2000" dirty="0">
                <a:solidFill>
                  <a:srgbClr val="FF0000"/>
                </a:solidFill>
                <a:latin typeface="Arial" pitchFamily="34" charset="0"/>
                <a:cs typeface="Arial" pitchFamily="34" charset="0"/>
              </a:rPr>
              <a:t>Hidrokarbonlar</a:t>
            </a:r>
          </a:p>
          <a:p>
            <a:pPr algn="just" fontAlgn="auto">
              <a:lnSpc>
                <a:spcPct val="140000"/>
              </a:lnSpc>
              <a:spcBef>
                <a:spcPts val="0"/>
              </a:spcBef>
              <a:spcAft>
                <a:spcPts val="0"/>
              </a:spcAft>
              <a:buClr>
                <a:srgbClr val="0000FF"/>
              </a:buClr>
            </a:pPr>
            <a:r>
              <a:rPr lang="tr-TR" sz="2000" dirty="0" smtClean="0">
                <a:solidFill>
                  <a:srgbClr val="0000FF"/>
                </a:solidFill>
                <a:latin typeface="Arial" pitchFamily="34" charset="0"/>
                <a:cs typeface="Arial" pitchFamily="34" charset="0"/>
              </a:rPr>
              <a:t>parametresinin </a:t>
            </a:r>
            <a:r>
              <a:rPr lang="tr-TR" sz="2000" dirty="0">
                <a:solidFill>
                  <a:srgbClr val="0000FF"/>
                </a:solidFill>
                <a:latin typeface="Arial" pitchFamily="34" charset="0"/>
                <a:cs typeface="Arial" pitchFamily="34" charset="0"/>
              </a:rPr>
              <a:t>izlenmesinin gerekli olmadığı gerekçesi ile izleme listesinden çıkarılması önerilmiştir.</a:t>
            </a:r>
          </a:p>
          <a:p>
            <a:pPr algn="just" fontAlgn="auto">
              <a:lnSpc>
                <a:spcPct val="140000"/>
              </a:lnSpc>
              <a:spcBef>
                <a:spcPts val="0"/>
              </a:spcBef>
              <a:spcAft>
                <a:spcPts val="0"/>
              </a:spcAft>
              <a:buClr>
                <a:srgbClr val="0000FF"/>
              </a:buClr>
            </a:pPr>
            <a:endParaRPr lang="tr-TR" sz="2000" dirty="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18303505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şağı Şerit 2"/>
          <p:cNvSpPr/>
          <p:nvPr/>
        </p:nvSpPr>
        <p:spPr>
          <a:xfrm>
            <a:off x="0" y="2852936"/>
            <a:ext cx="9144000" cy="1800200"/>
          </a:xfrm>
          <a:prstGeom prst="ribbo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spc="50" dirty="0">
                <a:ln w="11430"/>
                <a:solidFill>
                  <a:schemeClr val="tx2"/>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TÜRKİYE’YE ÖZGÜ KİRLETİCİLER VE İÇME SUYU </a:t>
            </a:r>
          </a:p>
          <a:p>
            <a:pPr algn="ctr"/>
            <a:r>
              <a:rPr lang="tr-TR" sz="2000" b="1" spc="50" dirty="0">
                <a:ln w="11430"/>
                <a:solidFill>
                  <a:schemeClr val="tx2"/>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STANDARTLARI AÇISINDAN DEĞERLENDİRİLMESİ</a:t>
            </a:r>
          </a:p>
        </p:txBody>
      </p:sp>
    </p:spTree>
    <p:extLst>
      <p:ext uri="{BB962C8B-B14F-4D97-AF65-F5344CB8AC3E}">
        <p14:creationId xmlns:p14="http://schemas.microsoft.com/office/powerpoint/2010/main" val="1077496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1600" y="67271"/>
            <a:ext cx="7488832" cy="769441"/>
          </a:xfrm>
          <a:prstGeom prst="rect">
            <a:avLst/>
          </a:prstGeom>
        </p:spPr>
        <p:txBody>
          <a:bodyPr wrap="square">
            <a:spAutoFit/>
          </a:bodyPr>
          <a:lstStyle/>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TÜRKİYE’YE ÖZGÜ KİRLETİCİLERİN İÇME SUYU </a:t>
            </a:r>
          </a:p>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STANDARTLARI AÇISINDAN DEĞERLENDİRİLMESİ</a:t>
            </a:r>
            <a:endParaRPr lang="tr-TR" sz="216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79512" y="980728"/>
            <a:ext cx="8640960" cy="1298817"/>
          </a:xfrm>
          <a:prstGeom prst="rect">
            <a:avLst/>
          </a:prstGeom>
          <a:noFill/>
          <a:ln w="9525">
            <a:noFill/>
            <a:miter lim="800000"/>
            <a:headEnd/>
            <a:tailEnd/>
          </a:ln>
        </p:spPr>
        <p:txBody>
          <a:bodyPr wrap="square">
            <a:spAutoFit/>
          </a:bodyPr>
          <a:lstStyle/>
          <a:p>
            <a:pPr algn="just" fontAlgn="auto">
              <a:lnSpc>
                <a:spcPct val="140000"/>
              </a:lnSpc>
              <a:spcBef>
                <a:spcPts val="0"/>
              </a:spcBef>
              <a:spcAft>
                <a:spcPts val="0"/>
              </a:spcAft>
              <a:buClr>
                <a:srgbClr val="0000FF"/>
              </a:buClr>
            </a:pPr>
            <a:r>
              <a:rPr lang="tr-TR" sz="2000" dirty="0" smtClean="0">
                <a:solidFill>
                  <a:srgbClr val="0000FF"/>
                </a:solidFill>
                <a:latin typeface="Arial" pitchFamily="34" charset="0"/>
                <a:cs typeface="Arial" pitchFamily="34" charset="0"/>
              </a:rPr>
              <a:t> </a:t>
            </a:r>
            <a:r>
              <a:rPr lang="tr-TR" dirty="0">
                <a:solidFill>
                  <a:srgbClr val="0000FF"/>
                </a:solidFill>
                <a:latin typeface="Arial" pitchFamily="34" charset="0"/>
                <a:cs typeface="Arial" pitchFamily="34" charset="0"/>
              </a:rPr>
              <a:t>“Tehlikeli Madde Kirliliğinin Kontrolüne İlişkin Proje (TMKK)” kapsamında belirlenmiş olan Türkiye’ye özgü 99 kirletici </a:t>
            </a:r>
            <a:r>
              <a:rPr lang="tr-TR" dirty="0" smtClean="0">
                <a:solidFill>
                  <a:srgbClr val="0000FF"/>
                </a:solidFill>
                <a:latin typeface="Arial" pitchFamily="34" charset="0"/>
                <a:cs typeface="Arial" pitchFamily="34" charset="0"/>
              </a:rPr>
              <a:t>için uluslararası </a:t>
            </a:r>
            <a:r>
              <a:rPr lang="tr-TR" dirty="0">
                <a:solidFill>
                  <a:srgbClr val="0000FF"/>
                </a:solidFill>
                <a:latin typeface="Arial" pitchFamily="34" charset="0"/>
                <a:cs typeface="Arial" pitchFamily="34" charset="0"/>
              </a:rPr>
              <a:t>alandaki </a:t>
            </a:r>
            <a:r>
              <a:rPr lang="tr-TR" dirty="0" smtClean="0">
                <a:solidFill>
                  <a:srgbClr val="0000FF"/>
                </a:solidFill>
                <a:latin typeface="Arial" pitchFamily="34" charset="0"/>
                <a:cs typeface="Arial" pitchFamily="34" charset="0"/>
              </a:rPr>
              <a:t>uygulamalar taranmıştır.</a:t>
            </a:r>
            <a:endParaRPr lang="tr-TR" sz="2000" dirty="0">
              <a:solidFill>
                <a:srgbClr val="0000FF"/>
              </a:solidFill>
              <a:latin typeface="Arial" pitchFamily="34" charset="0"/>
              <a:cs typeface="Arial" pitchFamily="34" charset="0"/>
            </a:endParaRPr>
          </a:p>
        </p:txBody>
      </p:sp>
      <p:graphicFrame>
        <p:nvGraphicFramePr>
          <p:cNvPr id="4" name="Diyagram 3"/>
          <p:cNvGraphicFramePr/>
          <p:nvPr>
            <p:extLst>
              <p:ext uri="{D42A27DB-BD31-4B8C-83A1-F6EECF244321}">
                <p14:modId xmlns:p14="http://schemas.microsoft.com/office/powerpoint/2010/main" val="3620755046"/>
              </p:ext>
            </p:extLst>
          </p:nvPr>
        </p:nvGraphicFramePr>
        <p:xfrm>
          <a:off x="-468560" y="249289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ağ Ok 4"/>
          <p:cNvSpPr/>
          <p:nvPr/>
        </p:nvSpPr>
        <p:spPr>
          <a:xfrm>
            <a:off x="4716016" y="2796443"/>
            <a:ext cx="648072" cy="36004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6" name="Yuvarlatılmış Dikdörtgen 5"/>
          <p:cNvSpPr/>
          <p:nvPr/>
        </p:nvSpPr>
        <p:spPr>
          <a:xfrm>
            <a:off x="5508104" y="2466834"/>
            <a:ext cx="3096344" cy="954107"/>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tr-TR"/>
          </a:p>
        </p:txBody>
      </p:sp>
      <p:sp>
        <p:nvSpPr>
          <p:cNvPr id="7" name="Dikdörtgen 6"/>
          <p:cNvSpPr/>
          <p:nvPr/>
        </p:nvSpPr>
        <p:spPr>
          <a:xfrm>
            <a:off x="5724128" y="2466835"/>
            <a:ext cx="2880320" cy="954107"/>
          </a:xfrm>
          <a:prstGeom prst="rect">
            <a:avLst/>
          </a:prstGeom>
        </p:spPr>
        <p:txBody>
          <a:bodyPr wrap="square">
            <a:spAutoFit/>
          </a:bodyPr>
          <a:lstStyle/>
          <a:p>
            <a:r>
              <a:rPr lang="tr-TR" sz="1400" b="1" dirty="0" smtClean="0">
                <a:solidFill>
                  <a:schemeClr val="accent2">
                    <a:lumMod val="75000"/>
                  </a:schemeClr>
                </a:solidFill>
                <a:latin typeface="Arial" pitchFamily="34" charset="0"/>
                <a:cs typeface="Arial" pitchFamily="34" charset="0"/>
              </a:rPr>
              <a:t>Uluslararası </a:t>
            </a:r>
            <a:r>
              <a:rPr lang="tr-TR" sz="1400" b="1" dirty="0">
                <a:solidFill>
                  <a:schemeClr val="accent2">
                    <a:lumMod val="75000"/>
                  </a:schemeClr>
                </a:solidFill>
                <a:latin typeface="Arial" pitchFamily="34" charset="0"/>
                <a:cs typeface="Arial" pitchFamily="34" charset="0"/>
              </a:rPr>
              <a:t>alandaki uygulamaların taraması sonucunda </a:t>
            </a:r>
            <a:r>
              <a:rPr lang="tr-TR" sz="1400" b="1" dirty="0" smtClean="0">
                <a:solidFill>
                  <a:schemeClr val="accent2">
                    <a:lumMod val="75000"/>
                  </a:schemeClr>
                </a:solidFill>
                <a:latin typeface="Arial" pitchFamily="34" charset="0"/>
                <a:cs typeface="Arial" pitchFamily="34" charset="0"/>
              </a:rPr>
              <a:t>içme </a:t>
            </a:r>
            <a:r>
              <a:rPr lang="tr-TR" sz="1400" b="1" dirty="0">
                <a:solidFill>
                  <a:schemeClr val="accent2">
                    <a:lumMod val="75000"/>
                  </a:schemeClr>
                </a:solidFill>
                <a:latin typeface="Arial" pitchFamily="34" charset="0"/>
                <a:cs typeface="Arial" pitchFamily="34" charset="0"/>
              </a:rPr>
              <a:t>suyu </a:t>
            </a:r>
            <a:r>
              <a:rPr lang="tr-TR" sz="1400" b="1" dirty="0" smtClean="0">
                <a:solidFill>
                  <a:schemeClr val="accent2">
                    <a:lumMod val="75000"/>
                  </a:schemeClr>
                </a:solidFill>
                <a:latin typeface="Arial" pitchFamily="34" charset="0"/>
                <a:cs typeface="Arial" pitchFamily="34" charset="0"/>
              </a:rPr>
              <a:t>standardı bulunan parametreler</a:t>
            </a:r>
            <a:endParaRPr lang="tr-TR" sz="1400" b="1" dirty="0">
              <a:solidFill>
                <a:schemeClr val="accent2">
                  <a:lumMod val="75000"/>
                </a:schemeClr>
              </a:solidFill>
            </a:endParaRPr>
          </a:p>
        </p:txBody>
      </p:sp>
      <p:sp>
        <p:nvSpPr>
          <p:cNvPr id="10" name="Sağ Ok 9"/>
          <p:cNvSpPr/>
          <p:nvPr/>
        </p:nvSpPr>
        <p:spPr>
          <a:xfrm>
            <a:off x="4716016" y="4350188"/>
            <a:ext cx="648072" cy="360040"/>
          </a:xfrm>
          <a:prstGeom prst="rightArrow">
            <a:avLst/>
          </a:prstGeom>
          <a:solidFill>
            <a:srgbClr val="BE8351"/>
          </a:solidFill>
          <a:ln>
            <a:solidFill>
              <a:schemeClr val="accent6">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11" name="Yuvarlatılmış Dikdörtgen 10"/>
          <p:cNvSpPr/>
          <p:nvPr/>
        </p:nvSpPr>
        <p:spPr>
          <a:xfrm>
            <a:off x="5508104" y="4020579"/>
            <a:ext cx="3096344" cy="954107"/>
          </a:xfrm>
          <a:prstGeom prst="roundRect">
            <a:avLst/>
          </a:prstGeom>
          <a:noFill/>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tr-TR"/>
          </a:p>
        </p:txBody>
      </p:sp>
      <p:sp>
        <p:nvSpPr>
          <p:cNvPr id="15" name="Dikdörtgen 14"/>
          <p:cNvSpPr/>
          <p:nvPr/>
        </p:nvSpPr>
        <p:spPr>
          <a:xfrm>
            <a:off x="5616116" y="4053154"/>
            <a:ext cx="2880320" cy="954107"/>
          </a:xfrm>
          <a:prstGeom prst="rect">
            <a:avLst/>
          </a:prstGeom>
        </p:spPr>
        <p:txBody>
          <a:bodyPr wrap="square">
            <a:spAutoFit/>
          </a:bodyPr>
          <a:lstStyle/>
          <a:p>
            <a:pPr lvl="0"/>
            <a:r>
              <a:rPr lang="tr-TR" sz="1400" b="1" dirty="0" smtClean="0">
                <a:solidFill>
                  <a:srgbClr val="C0504D">
                    <a:lumMod val="75000"/>
                  </a:srgbClr>
                </a:solidFill>
                <a:latin typeface="Arial" pitchFamily="34" charset="0"/>
                <a:cs typeface="Arial" pitchFamily="34" charset="0"/>
              </a:rPr>
              <a:t>İçme </a:t>
            </a:r>
            <a:r>
              <a:rPr lang="tr-TR" sz="1400" b="1" dirty="0">
                <a:solidFill>
                  <a:srgbClr val="C0504D">
                    <a:lumMod val="75000"/>
                  </a:srgbClr>
                </a:solidFill>
                <a:latin typeface="Arial" pitchFamily="34" charset="0"/>
                <a:cs typeface="Arial" pitchFamily="34" charset="0"/>
              </a:rPr>
              <a:t>suyu standardı </a:t>
            </a:r>
            <a:r>
              <a:rPr lang="tr-TR" sz="1400" b="1" dirty="0" smtClean="0">
                <a:solidFill>
                  <a:srgbClr val="C0504D">
                    <a:lumMod val="75000"/>
                  </a:srgbClr>
                </a:solidFill>
                <a:latin typeface="Arial" pitchFamily="34" charset="0"/>
                <a:cs typeface="Arial" pitchFamily="34" charset="0"/>
              </a:rPr>
              <a:t>bulunamayanlardan hesaplama yapılarak standart belirlenen parametreler</a:t>
            </a:r>
            <a:endParaRPr lang="tr-TR" sz="1400" b="1" dirty="0">
              <a:solidFill>
                <a:srgbClr val="C0504D">
                  <a:lumMod val="75000"/>
                </a:srgbClr>
              </a:solidFill>
            </a:endParaRPr>
          </a:p>
        </p:txBody>
      </p:sp>
      <p:sp>
        <p:nvSpPr>
          <p:cNvPr id="16" name="Sağ Ok 15"/>
          <p:cNvSpPr/>
          <p:nvPr/>
        </p:nvSpPr>
        <p:spPr>
          <a:xfrm>
            <a:off x="4716016" y="5871357"/>
            <a:ext cx="648072" cy="360040"/>
          </a:xfrm>
          <a:prstGeom prst="rightArrow">
            <a:avLst/>
          </a:prstGeom>
          <a:solidFill>
            <a:srgbClr val="BE8351"/>
          </a:solidFill>
          <a:ln>
            <a:solidFill>
              <a:schemeClr val="accent6">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17" name="Yuvarlatılmış Dikdörtgen 16"/>
          <p:cNvSpPr/>
          <p:nvPr/>
        </p:nvSpPr>
        <p:spPr>
          <a:xfrm>
            <a:off x="5508104" y="5541748"/>
            <a:ext cx="3096344" cy="954107"/>
          </a:xfrm>
          <a:prstGeom prst="roundRect">
            <a:avLst/>
          </a:prstGeom>
          <a:noFill/>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tr-TR"/>
          </a:p>
        </p:txBody>
      </p:sp>
      <p:sp>
        <p:nvSpPr>
          <p:cNvPr id="18" name="Dikdörtgen 17"/>
          <p:cNvSpPr/>
          <p:nvPr/>
        </p:nvSpPr>
        <p:spPr>
          <a:xfrm>
            <a:off x="5616116" y="5574323"/>
            <a:ext cx="2880320" cy="954107"/>
          </a:xfrm>
          <a:prstGeom prst="rect">
            <a:avLst/>
          </a:prstGeom>
        </p:spPr>
        <p:txBody>
          <a:bodyPr wrap="square">
            <a:spAutoFit/>
          </a:bodyPr>
          <a:lstStyle/>
          <a:p>
            <a:pPr lvl="0"/>
            <a:r>
              <a:rPr lang="tr-TR" sz="1400" b="1" dirty="0" smtClean="0">
                <a:solidFill>
                  <a:srgbClr val="C0504D">
                    <a:lumMod val="75000"/>
                  </a:srgbClr>
                </a:solidFill>
                <a:latin typeface="Arial" pitchFamily="34" charset="0"/>
                <a:cs typeface="Arial" pitchFamily="34" charset="0"/>
              </a:rPr>
              <a:t>Yetersiz veri sebebiyle içme </a:t>
            </a:r>
            <a:r>
              <a:rPr lang="tr-TR" sz="1400" b="1" dirty="0">
                <a:solidFill>
                  <a:srgbClr val="C0504D">
                    <a:lumMod val="75000"/>
                  </a:srgbClr>
                </a:solidFill>
                <a:latin typeface="Arial" pitchFamily="34" charset="0"/>
                <a:cs typeface="Arial" pitchFamily="34" charset="0"/>
              </a:rPr>
              <a:t>suyu standardı </a:t>
            </a:r>
            <a:r>
              <a:rPr lang="tr-TR" sz="1400" b="1" dirty="0" smtClean="0">
                <a:solidFill>
                  <a:srgbClr val="C0504D">
                    <a:lumMod val="75000"/>
                  </a:srgbClr>
                </a:solidFill>
                <a:latin typeface="Arial" pitchFamily="34" charset="0"/>
                <a:cs typeface="Arial" pitchFamily="34" charset="0"/>
              </a:rPr>
              <a:t>bulunamayanlardan ve hesaplanamayan parametreler</a:t>
            </a:r>
            <a:endParaRPr lang="tr-TR" sz="1400" b="1" dirty="0">
              <a:solidFill>
                <a:srgbClr val="C0504D">
                  <a:lumMod val="75000"/>
                </a:srgbClr>
              </a:solidFill>
            </a:endParaRPr>
          </a:p>
        </p:txBody>
      </p:sp>
    </p:spTree>
    <p:extLst>
      <p:ext uri="{BB962C8B-B14F-4D97-AF65-F5344CB8AC3E}">
        <p14:creationId xmlns:p14="http://schemas.microsoft.com/office/powerpoint/2010/main" val="3107724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par>
                          <p:cTn id="20" fill="hold">
                            <p:stCondLst>
                              <p:cond delay="500"/>
                            </p:stCondLst>
                            <p:childTnLst>
                              <p:par>
                                <p:cTn id="21" presetID="53" presetClass="entr" presetSubtype="16"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ppt_w</p:attrName>
                                        </p:attrNameLst>
                                      </p:cBhvr>
                                      <p:tavLst>
                                        <p:tav tm="0">
                                          <p:val>
                                            <p:fltVal val="0"/>
                                          </p:val>
                                        </p:tav>
                                        <p:tav tm="100000">
                                          <p:val>
                                            <p:strVal val="#ppt_w"/>
                                          </p:val>
                                        </p:tav>
                                      </p:tavLst>
                                    </p:anim>
                                    <p:anim calcmode="lin" valueType="num">
                                      <p:cBhvr>
                                        <p:cTn id="24" dur="500" fill="hold"/>
                                        <p:tgtEl>
                                          <p:spTgt spid="10"/>
                                        </p:tgtEl>
                                        <p:attrNameLst>
                                          <p:attrName>ppt_h</p:attrName>
                                        </p:attrNameLst>
                                      </p:cBhvr>
                                      <p:tavLst>
                                        <p:tav tm="0">
                                          <p:val>
                                            <p:fltVal val="0"/>
                                          </p:val>
                                        </p:tav>
                                        <p:tav tm="100000">
                                          <p:val>
                                            <p:strVal val="#ppt_h"/>
                                          </p:val>
                                        </p:tav>
                                      </p:tavLst>
                                    </p:anim>
                                    <p:animEffect transition="in" filter="fade">
                                      <p:cBhvr>
                                        <p:cTn id="25" dur="500"/>
                                        <p:tgtEl>
                                          <p:spTgt spid="10"/>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500" fill="hold"/>
                                        <p:tgtEl>
                                          <p:spTgt spid="15"/>
                                        </p:tgtEl>
                                        <p:attrNameLst>
                                          <p:attrName>ppt_w</p:attrName>
                                        </p:attrNameLst>
                                      </p:cBhvr>
                                      <p:tavLst>
                                        <p:tav tm="0">
                                          <p:val>
                                            <p:fltVal val="0"/>
                                          </p:val>
                                        </p:tav>
                                        <p:tav tm="100000">
                                          <p:val>
                                            <p:strVal val="#ppt_w"/>
                                          </p:val>
                                        </p:tav>
                                      </p:tavLst>
                                    </p:anim>
                                    <p:anim calcmode="lin" valueType="num">
                                      <p:cBhvr>
                                        <p:cTn id="34" dur="500" fill="hold"/>
                                        <p:tgtEl>
                                          <p:spTgt spid="15"/>
                                        </p:tgtEl>
                                        <p:attrNameLst>
                                          <p:attrName>ppt_h</p:attrName>
                                        </p:attrNameLst>
                                      </p:cBhvr>
                                      <p:tavLst>
                                        <p:tav tm="0">
                                          <p:val>
                                            <p:fltVal val="0"/>
                                          </p:val>
                                        </p:tav>
                                        <p:tav tm="100000">
                                          <p:val>
                                            <p:strVal val="#ppt_h"/>
                                          </p:val>
                                        </p:tav>
                                      </p:tavLst>
                                    </p:anim>
                                    <p:animEffect transition="in" filter="fade">
                                      <p:cBhvr>
                                        <p:cTn id="35" dur="500"/>
                                        <p:tgtEl>
                                          <p:spTgt spid="15"/>
                                        </p:tgtEl>
                                      </p:cBhvr>
                                    </p:animEffect>
                                  </p:childTnLst>
                                </p:cTn>
                              </p:par>
                            </p:childTnLst>
                          </p:cTn>
                        </p:par>
                        <p:par>
                          <p:cTn id="36" fill="hold">
                            <p:stCondLst>
                              <p:cond delay="1000"/>
                            </p:stCondLst>
                            <p:childTnLst>
                              <p:par>
                                <p:cTn id="37" presetID="53" presetClass="entr" presetSubtype="16"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p:cTn id="39" dur="500" fill="hold"/>
                                        <p:tgtEl>
                                          <p:spTgt spid="16"/>
                                        </p:tgtEl>
                                        <p:attrNameLst>
                                          <p:attrName>ppt_w</p:attrName>
                                        </p:attrNameLst>
                                      </p:cBhvr>
                                      <p:tavLst>
                                        <p:tav tm="0">
                                          <p:val>
                                            <p:fltVal val="0"/>
                                          </p:val>
                                        </p:tav>
                                        <p:tav tm="100000">
                                          <p:val>
                                            <p:strVal val="#ppt_w"/>
                                          </p:val>
                                        </p:tav>
                                      </p:tavLst>
                                    </p:anim>
                                    <p:anim calcmode="lin" valueType="num">
                                      <p:cBhvr>
                                        <p:cTn id="40" dur="500" fill="hold"/>
                                        <p:tgtEl>
                                          <p:spTgt spid="16"/>
                                        </p:tgtEl>
                                        <p:attrNameLst>
                                          <p:attrName>ppt_h</p:attrName>
                                        </p:attrNameLst>
                                      </p:cBhvr>
                                      <p:tavLst>
                                        <p:tav tm="0">
                                          <p:val>
                                            <p:fltVal val="0"/>
                                          </p:val>
                                        </p:tav>
                                        <p:tav tm="100000">
                                          <p:val>
                                            <p:strVal val="#ppt_h"/>
                                          </p:val>
                                        </p:tav>
                                      </p:tavLst>
                                    </p:anim>
                                    <p:animEffect transition="in" filter="fade">
                                      <p:cBhvr>
                                        <p:cTn id="41" dur="500"/>
                                        <p:tgtEl>
                                          <p:spTgt spid="16"/>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p:cTn id="44" dur="500" fill="hold"/>
                                        <p:tgtEl>
                                          <p:spTgt spid="17"/>
                                        </p:tgtEl>
                                        <p:attrNameLst>
                                          <p:attrName>ppt_w</p:attrName>
                                        </p:attrNameLst>
                                      </p:cBhvr>
                                      <p:tavLst>
                                        <p:tav tm="0">
                                          <p:val>
                                            <p:fltVal val="0"/>
                                          </p:val>
                                        </p:tav>
                                        <p:tav tm="100000">
                                          <p:val>
                                            <p:strVal val="#ppt_w"/>
                                          </p:val>
                                        </p:tav>
                                      </p:tavLst>
                                    </p:anim>
                                    <p:anim calcmode="lin" valueType="num">
                                      <p:cBhvr>
                                        <p:cTn id="45" dur="500" fill="hold"/>
                                        <p:tgtEl>
                                          <p:spTgt spid="17"/>
                                        </p:tgtEl>
                                        <p:attrNameLst>
                                          <p:attrName>ppt_h</p:attrName>
                                        </p:attrNameLst>
                                      </p:cBhvr>
                                      <p:tavLst>
                                        <p:tav tm="0">
                                          <p:val>
                                            <p:fltVal val="0"/>
                                          </p:val>
                                        </p:tav>
                                        <p:tav tm="100000">
                                          <p:val>
                                            <p:strVal val="#ppt_h"/>
                                          </p:val>
                                        </p:tav>
                                      </p:tavLst>
                                    </p:anim>
                                    <p:animEffect transition="in" filter="fade">
                                      <p:cBhvr>
                                        <p:cTn id="46" dur="500"/>
                                        <p:tgtEl>
                                          <p:spTgt spid="17"/>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p:cTn id="49" dur="500" fill="hold"/>
                                        <p:tgtEl>
                                          <p:spTgt spid="18"/>
                                        </p:tgtEl>
                                        <p:attrNameLst>
                                          <p:attrName>ppt_w</p:attrName>
                                        </p:attrNameLst>
                                      </p:cBhvr>
                                      <p:tavLst>
                                        <p:tav tm="0">
                                          <p:val>
                                            <p:fltVal val="0"/>
                                          </p:val>
                                        </p:tav>
                                        <p:tav tm="100000">
                                          <p:val>
                                            <p:strVal val="#ppt_w"/>
                                          </p:val>
                                        </p:tav>
                                      </p:tavLst>
                                    </p:anim>
                                    <p:anim calcmode="lin" valueType="num">
                                      <p:cBhvr>
                                        <p:cTn id="50" dur="500" fill="hold"/>
                                        <p:tgtEl>
                                          <p:spTgt spid="18"/>
                                        </p:tgtEl>
                                        <p:attrNameLst>
                                          <p:attrName>ppt_h</p:attrName>
                                        </p:attrNameLst>
                                      </p:cBhvr>
                                      <p:tavLst>
                                        <p:tav tm="0">
                                          <p:val>
                                            <p:fltVal val="0"/>
                                          </p:val>
                                        </p:tav>
                                        <p:tav tm="100000">
                                          <p:val>
                                            <p:strVal val="#ppt_h"/>
                                          </p:val>
                                        </p:tav>
                                      </p:tavLst>
                                    </p:anim>
                                    <p:animEffect transition="in" filter="fade">
                                      <p:cBhvr>
                                        <p:cTn id="5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10" grpId="0" animBg="1"/>
      <p:bldP spid="11" grpId="0" animBg="1"/>
      <p:bldP spid="15" grpId="0"/>
      <p:bldP spid="16" grpId="0" animBg="1"/>
      <p:bldP spid="17" grpId="0" animBg="1"/>
      <p:bldP spid="1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052736"/>
            <a:ext cx="8784976" cy="1643527"/>
          </a:xfrm>
          <a:prstGeom prst="rect">
            <a:avLst/>
          </a:prstGeom>
        </p:spPr>
        <p:txBody>
          <a:bodyPr wrap="square">
            <a:spAutoFit/>
          </a:bodyPr>
          <a:lstStyle/>
          <a:p>
            <a:pPr algn="just" fontAlgn="auto">
              <a:lnSpc>
                <a:spcPct val="140000"/>
              </a:lnSpc>
              <a:spcBef>
                <a:spcPts val="0"/>
              </a:spcBef>
              <a:spcAft>
                <a:spcPts val="0"/>
              </a:spcAft>
              <a:buClr>
                <a:srgbClr val="0000FF"/>
              </a:buClr>
            </a:pPr>
            <a:r>
              <a:rPr lang="tr-TR" dirty="0">
                <a:solidFill>
                  <a:srgbClr val="0000FF"/>
                </a:solidFill>
                <a:latin typeface="Arial" pitchFamily="34" charset="0"/>
                <a:cs typeface="Arial" pitchFamily="34" charset="0"/>
              </a:rPr>
              <a:t>Türkiye’ye özgü 99 kirletici için yapılan uluslararası alandaki uygulamaların taraması sonucunda </a:t>
            </a:r>
            <a:r>
              <a:rPr lang="tr-TR" b="1" dirty="0">
                <a:solidFill>
                  <a:srgbClr val="0000FF"/>
                </a:solidFill>
                <a:latin typeface="Arial" pitchFamily="34" charset="0"/>
                <a:cs typeface="Arial" pitchFamily="34" charset="0"/>
              </a:rPr>
              <a:t>33 adet kirleticinin </a:t>
            </a:r>
            <a:r>
              <a:rPr lang="tr-TR" dirty="0">
                <a:solidFill>
                  <a:srgbClr val="0000FF"/>
                </a:solidFill>
                <a:latin typeface="Arial" pitchFamily="34" charset="0"/>
                <a:cs typeface="Arial" pitchFamily="34" charset="0"/>
              </a:rPr>
              <a:t>içme suyu standardı, insan sağlığına olan etkisi ve arıtma yöntemleri tespit edilmiştir. </a:t>
            </a:r>
            <a:r>
              <a:rPr lang="tr-TR" dirty="0" smtClean="0">
                <a:solidFill>
                  <a:srgbClr val="0000FF"/>
                </a:solidFill>
                <a:latin typeface="Arial" pitchFamily="34" charset="0"/>
                <a:cs typeface="Arial" pitchFamily="34" charset="0"/>
              </a:rPr>
              <a:t> </a:t>
            </a:r>
          </a:p>
          <a:p>
            <a:pPr algn="just" fontAlgn="auto">
              <a:lnSpc>
                <a:spcPct val="140000"/>
              </a:lnSpc>
              <a:spcBef>
                <a:spcPts val="0"/>
              </a:spcBef>
              <a:spcAft>
                <a:spcPts val="0"/>
              </a:spcAft>
              <a:buClr>
                <a:srgbClr val="0000FF"/>
              </a:buClr>
            </a:pPr>
            <a:r>
              <a:rPr lang="tr-TR" dirty="0" smtClean="0">
                <a:solidFill>
                  <a:srgbClr val="0000FF"/>
                </a:solidFill>
                <a:latin typeface="Arial" pitchFamily="34" charset="0"/>
                <a:cs typeface="Arial" pitchFamily="34" charset="0"/>
              </a:rPr>
              <a:t>Örnek;</a:t>
            </a:r>
            <a:endParaRPr lang="tr-TR" sz="2000" dirty="0">
              <a:solidFill>
                <a:srgbClr val="0000FF"/>
              </a:solidFill>
              <a:latin typeface="Arial" pitchFamily="34" charset="0"/>
              <a:cs typeface="Arial" pitchFamily="34" charset="0"/>
            </a:endParaRPr>
          </a:p>
        </p:txBody>
      </p:sp>
      <p:sp>
        <p:nvSpPr>
          <p:cNvPr id="3" name="Dikdörtgen 2"/>
          <p:cNvSpPr/>
          <p:nvPr/>
        </p:nvSpPr>
        <p:spPr>
          <a:xfrm>
            <a:off x="971600" y="67271"/>
            <a:ext cx="7488832" cy="769441"/>
          </a:xfrm>
          <a:prstGeom prst="rect">
            <a:avLst/>
          </a:prstGeom>
        </p:spPr>
        <p:txBody>
          <a:bodyPr wrap="square">
            <a:spAutoFit/>
          </a:bodyPr>
          <a:lstStyle/>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TÜRKİYE’YE ÖZGÜ KİRLETİCİLERİN İÇME SUYU </a:t>
            </a:r>
          </a:p>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STANDARTLARI AÇISINDAN DEĞERLENDİRİLMESİ</a:t>
            </a:r>
            <a:endParaRPr lang="tr-TR" sz="216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1649917491"/>
              </p:ext>
            </p:extLst>
          </p:nvPr>
        </p:nvGraphicFramePr>
        <p:xfrm>
          <a:off x="0" y="2680272"/>
          <a:ext cx="9143997" cy="3989088"/>
        </p:xfrm>
        <a:graphic>
          <a:graphicData uri="http://schemas.openxmlformats.org/drawingml/2006/table">
            <a:tbl>
              <a:tblPr firstRow="1" bandRow="1">
                <a:tableStyleId>{5C22544A-7EE6-4342-B048-85BDC9FD1C3A}</a:tableStyleId>
              </a:tblPr>
              <a:tblGrid>
                <a:gridCol w="1306285"/>
                <a:gridCol w="970665"/>
                <a:gridCol w="807949"/>
                <a:gridCol w="734499"/>
                <a:gridCol w="1101749"/>
                <a:gridCol w="1983148"/>
                <a:gridCol w="2239702"/>
              </a:tblGrid>
              <a:tr h="904512">
                <a:tc>
                  <a:txBody>
                    <a:bodyPr/>
                    <a:lstStyle/>
                    <a:p>
                      <a:pPr>
                        <a:lnSpc>
                          <a:spcPct val="115000"/>
                        </a:lnSpc>
                        <a:spcAft>
                          <a:spcPts val="0"/>
                        </a:spcAft>
                      </a:pPr>
                      <a:r>
                        <a:rPr lang="tr-TR" sz="11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Kimyasal Adı (Nihai Durum)</a:t>
                      </a:r>
                      <a:endParaRPr lang="tr-TR"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CAS no</a:t>
                      </a:r>
                      <a:endParaRPr lang="tr-TR"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WHO (µg/L)</a:t>
                      </a:r>
                      <a:endParaRPr lang="tr-TR"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USEPA (µg/L)</a:t>
                      </a:r>
                      <a:endParaRPr lang="tr-TR"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AVUSTRALYA/ JAPONYA/ KANADA (µg/L)</a:t>
                      </a:r>
                      <a:endParaRPr lang="tr-TR"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Arıtma Yöntemi</a:t>
                      </a:r>
                      <a:endParaRPr lang="tr-TR"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İnsan Sağlığına Olabilecek Etkileri</a:t>
                      </a:r>
                      <a:endParaRPr lang="tr-TR"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445464">
                <a:tc>
                  <a:txBody>
                    <a:bodyPr/>
                    <a:lstStyle/>
                    <a:p>
                      <a:pPr>
                        <a:lnSpc>
                          <a:spcPct val="115000"/>
                        </a:lnSpc>
                        <a:spcAft>
                          <a:spcPts val="0"/>
                        </a:spcAft>
                      </a:pPr>
                      <a:r>
                        <a:rPr lang="tr-TR" sz="11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Stiren</a:t>
                      </a:r>
                      <a:r>
                        <a:rPr lang="tr-TR"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Vinilbenzen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100-42-5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GAC ile 0,02 mg/L değerine ulaşılabilir.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Akut toksisitesi düşüktür. Karaciğer, böbrek ya da dolaşım sistemi sorunlarına yol açar. IARC Grup 2B (kanser yapma ihtimali olan)altında değerlendirmektedir.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445464">
                <a:tc>
                  <a:txBody>
                    <a:bodyPr/>
                    <a:lstStyle/>
                    <a:p>
                      <a:pPr>
                        <a:lnSpc>
                          <a:spcPct val="115000"/>
                        </a:lnSpc>
                        <a:spcAft>
                          <a:spcPts val="0"/>
                        </a:spcAft>
                      </a:pPr>
                      <a:r>
                        <a:rPr lang="tr-TR"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1,4-diklorobenzen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106-46-7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Havayla sıyırma yöntemi ile 0,01 mg/ L değerine ulaşılabilir.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Kansızlık, karaciğer, böbrek ya da dalak hasarı ve kanda değişiklikler görülebilir.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445464">
                <a:tc>
                  <a:txBody>
                    <a:bodyPr/>
                    <a:lstStyle/>
                    <a:p>
                      <a:pPr>
                        <a:lnSpc>
                          <a:spcPct val="115000"/>
                        </a:lnSpc>
                        <a:spcAft>
                          <a:spcPts val="0"/>
                        </a:spcAft>
                      </a:pPr>
                      <a:r>
                        <a:rPr lang="tr-TR"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Fenitrotiyon (ISO); O,O-dimetil O-4-nitro-m-tolil fosforotiyoat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122-14-5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(Avust.)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Ozonlama ve ileri oksidasyon yöntemleriyle verimli giderim sağlanabilir.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Boyun, kol ve bacak, solunum sistemi kaslarını etkileyen kas zayıflığı.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445464">
                <a:tc>
                  <a:txBody>
                    <a:bodyPr/>
                    <a:lstStyle/>
                    <a:p>
                      <a:pPr>
                        <a:lnSpc>
                          <a:spcPct val="115000"/>
                        </a:lnSpc>
                        <a:spcAft>
                          <a:spcPts val="0"/>
                        </a:spcAft>
                      </a:pPr>
                      <a:r>
                        <a:rPr lang="tr-TR"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Poliklorlubifeniller (PCB'ler)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1336-36-3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Deride değişiklik, timüs bezi problemleri, bağışıklık eksikliği, üreme ya da sinir sistemi sorunları ve kanser riskinde artış gözlenebilir.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2381146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ikdörtgen 1"/>
          <p:cNvSpPr/>
          <p:nvPr/>
        </p:nvSpPr>
        <p:spPr>
          <a:xfrm>
            <a:off x="853478" y="68431"/>
            <a:ext cx="7606954" cy="1200329"/>
          </a:xfrm>
          <a:prstGeom prst="rect">
            <a:avLst/>
          </a:prstGeom>
        </p:spPr>
        <p:txBody>
          <a:bodyPr wrap="none">
            <a:spAutoFit/>
          </a:bodyPr>
          <a:lstStyle/>
          <a:p>
            <a:pPr algn="ctr" fontAlgn="auto">
              <a:spcBef>
                <a:spcPts val="0"/>
              </a:spcBef>
              <a:spcAft>
                <a:spcPts val="0"/>
              </a:spcAft>
            </a:pPr>
            <a:r>
              <a:rPr lang="tr-TR" sz="235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İÇME SUYU PROBLEMLERİNİN KAYNAKLARINA </a:t>
            </a:r>
          </a:p>
          <a:p>
            <a:pPr algn="ctr" fontAlgn="auto">
              <a:spcBef>
                <a:spcPts val="0"/>
              </a:spcBef>
              <a:spcAft>
                <a:spcPts val="0"/>
              </a:spcAft>
            </a:pPr>
            <a:r>
              <a:rPr lang="tr-TR" sz="235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GÖRE GRUPLANDIRILMASI</a:t>
            </a:r>
          </a:p>
          <a:p>
            <a:pPr algn="ctr" fontAlgn="auto">
              <a:spcBef>
                <a:spcPts val="0"/>
              </a:spcBef>
              <a:spcAft>
                <a:spcPts val="0"/>
              </a:spcAft>
            </a:pPr>
            <a:endParaRPr lang="tr-TR" sz="235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graphicFrame>
        <p:nvGraphicFramePr>
          <p:cNvPr id="3" name="Tablo 2"/>
          <p:cNvGraphicFramePr>
            <a:graphicFrameLocks noGrp="1"/>
          </p:cNvGraphicFramePr>
          <p:nvPr>
            <p:extLst>
              <p:ext uri="{D42A27DB-BD31-4B8C-83A1-F6EECF244321}">
                <p14:modId xmlns:p14="http://schemas.microsoft.com/office/powerpoint/2010/main" val="3713150858"/>
              </p:ext>
            </p:extLst>
          </p:nvPr>
        </p:nvGraphicFramePr>
        <p:xfrm>
          <a:off x="72008" y="980728"/>
          <a:ext cx="9036496" cy="5738704"/>
        </p:xfrm>
        <a:graphic>
          <a:graphicData uri="http://schemas.openxmlformats.org/drawingml/2006/table">
            <a:tbl>
              <a:tblPr firstRow="1" firstCol="1" bandRow="1">
                <a:tableStyleId>{5940675A-B579-460E-94D1-54222C63F5DA}</a:tableStyleId>
              </a:tblPr>
              <a:tblGrid>
                <a:gridCol w="2370228"/>
                <a:gridCol w="2147470"/>
                <a:gridCol w="2258849"/>
                <a:gridCol w="2259949"/>
              </a:tblGrid>
              <a:tr h="343744">
                <a:tc>
                  <a:txBody>
                    <a:bodyPr/>
                    <a:lstStyle/>
                    <a:p>
                      <a:pPr algn="ctr">
                        <a:lnSpc>
                          <a:spcPct val="150000"/>
                        </a:lnSpc>
                        <a:spcBef>
                          <a:spcPts val="600"/>
                        </a:spcBef>
                        <a:spcAft>
                          <a:spcPts val="0"/>
                        </a:spcAft>
                      </a:pPr>
                      <a:r>
                        <a:rPr lang="tr-TR" sz="1400" b="1" dirty="0">
                          <a:solidFill>
                            <a:schemeClr val="bg1"/>
                          </a:solidFill>
                          <a:effectLst/>
                        </a:rPr>
                        <a:t>Su Kaynağı</a:t>
                      </a:r>
                      <a:endParaRPr lang="tr-T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968" marR="42968" marT="0" marB="0">
                    <a:solidFill>
                      <a:schemeClr val="tx2">
                        <a:lumMod val="60000"/>
                        <a:lumOff val="40000"/>
                      </a:schemeClr>
                    </a:solidFill>
                  </a:tcPr>
                </a:tc>
                <a:tc>
                  <a:txBody>
                    <a:bodyPr/>
                    <a:lstStyle/>
                    <a:p>
                      <a:pPr algn="ctr">
                        <a:lnSpc>
                          <a:spcPct val="150000"/>
                        </a:lnSpc>
                        <a:spcBef>
                          <a:spcPts val="600"/>
                        </a:spcBef>
                        <a:spcAft>
                          <a:spcPts val="0"/>
                        </a:spcAft>
                      </a:pPr>
                      <a:r>
                        <a:rPr lang="tr-TR" sz="1400" b="1" dirty="0">
                          <a:solidFill>
                            <a:schemeClr val="bg1"/>
                          </a:solidFill>
                          <a:effectLst/>
                        </a:rPr>
                        <a:t>İçme Suyu Arıtma Tesisi</a:t>
                      </a:r>
                      <a:endParaRPr lang="tr-T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968" marR="42968" marT="0" marB="0">
                    <a:solidFill>
                      <a:schemeClr val="tx2">
                        <a:lumMod val="60000"/>
                        <a:lumOff val="40000"/>
                      </a:schemeClr>
                    </a:solidFill>
                  </a:tcPr>
                </a:tc>
                <a:tc>
                  <a:txBody>
                    <a:bodyPr/>
                    <a:lstStyle/>
                    <a:p>
                      <a:pPr algn="ctr">
                        <a:lnSpc>
                          <a:spcPct val="150000"/>
                        </a:lnSpc>
                        <a:spcBef>
                          <a:spcPts val="600"/>
                        </a:spcBef>
                        <a:spcAft>
                          <a:spcPts val="0"/>
                        </a:spcAft>
                      </a:pPr>
                      <a:r>
                        <a:rPr lang="tr-TR" sz="1400" b="1" dirty="0" smtClean="0">
                          <a:solidFill>
                            <a:schemeClr val="bg1"/>
                          </a:solidFill>
                          <a:effectLst/>
                        </a:rPr>
                        <a:t>Dağıtım </a:t>
                      </a:r>
                      <a:r>
                        <a:rPr lang="tr-TR" sz="1400" b="1" dirty="0">
                          <a:solidFill>
                            <a:schemeClr val="bg1"/>
                          </a:solidFill>
                          <a:effectLst/>
                        </a:rPr>
                        <a:t>Sistemi</a:t>
                      </a:r>
                      <a:endParaRPr lang="tr-T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968" marR="42968" marT="0" marB="0">
                    <a:solidFill>
                      <a:schemeClr val="tx2">
                        <a:lumMod val="60000"/>
                        <a:lumOff val="40000"/>
                      </a:schemeClr>
                    </a:solidFill>
                  </a:tcPr>
                </a:tc>
                <a:tc>
                  <a:txBody>
                    <a:bodyPr/>
                    <a:lstStyle/>
                    <a:p>
                      <a:pPr algn="ctr">
                        <a:lnSpc>
                          <a:spcPct val="150000"/>
                        </a:lnSpc>
                        <a:spcBef>
                          <a:spcPts val="600"/>
                        </a:spcBef>
                        <a:spcAft>
                          <a:spcPts val="0"/>
                        </a:spcAft>
                      </a:pPr>
                      <a:r>
                        <a:rPr lang="tr-TR" sz="1400" b="1" dirty="0">
                          <a:solidFill>
                            <a:schemeClr val="bg1"/>
                          </a:solidFill>
                          <a:effectLst/>
                        </a:rPr>
                        <a:t>Tesisat</a:t>
                      </a:r>
                      <a:endParaRPr lang="tr-T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2968" marR="42968" marT="0" marB="0">
                    <a:solidFill>
                      <a:schemeClr val="tx2">
                        <a:lumMod val="60000"/>
                        <a:lumOff val="40000"/>
                      </a:schemeClr>
                    </a:solidFill>
                  </a:tcPr>
                </a:tc>
              </a:tr>
              <a:tr h="4182219">
                <a:tc>
                  <a:txBody>
                    <a:bodyPr/>
                    <a:lstStyle/>
                    <a:p>
                      <a:pPr marL="342900" lvl="0" indent="-342900">
                        <a:lnSpc>
                          <a:spcPct val="150000"/>
                        </a:lnSpc>
                        <a:spcBef>
                          <a:spcPts val="600"/>
                        </a:spcBef>
                        <a:spcAft>
                          <a:spcPts val="0"/>
                        </a:spcAft>
                        <a:buFont typeface="Symbol" panose="05050102010706020507" pitchFamily="18" charset="2"/>
                        <a:buChar char=""/>
                      </a:pPr>
                      <a:r>
                        <a:rPr lang="tr-TR" sz="1400" dirty="0">
                          <a:effectLst/>
                        </a:rPr>
                        <a:t>Nitrat</a:t>
                      </a:r>
                    </a:p>
                    <a:p>
                      <a:pPr marL="342900" lvl="0" indent="-342900">
                        <a:lnSpc>
                          <a:spcPct val="150000"/>
                        </a:lnSpc>
                        <a:spcBef>
                          <a:spcPts val="600"/>
                        </a:spcBef>
                        <a:spcAft>
                          <a:spcPts val="0"/>
                        </a:spcAft>
                        <a:buFont typeface="Symbol" panose="05050102010706020507" pitchFamily="18" charset="2"/>
                        <a:buChar char=""/>
                      </a:pPr>
                      <a:r>
                        <a:rPr lang="tr-TR" sz="1400" dirty="0">
                          <a:effectLst/>
                        </a:rPr>
                        <a:t>Pestisit </a:t>
                      </a:r>
                    </a:p>
                    <a:p>
                      <a:pPr marL="342900" lvl="0" indent="-342900">
                        <a:lnSpc>
                          <a:spcPct val="150000"/>
                        </a:lnSpc>
                        <a:spcBef>
                          <a:spcPts val="600"/>
                        </a:spcBef>
                        <a:spcAft>
                          <a:spcPts val="0"/>
                        </a:spcAft>
                        <a:buFont typeface="Symbol" panose="05050102010706020507" pitchFamily="18" charset="2"/>
                        <a:buChar char=""/>
                      </a:pPr>
                      <a:r>
                        <a:rPr lang="tr-TR" sz="1400" dirty="0">
                          <a:effectLst/>
                        </a:rPr>
                        <a:t>Endüstriyel çözücüler</a:t>
                      </a:r>
                    </a:p>
                    <a:p>
                      <a:pPr marL="342900" lvl="0" indent="-342900">
                        <a:lnSpc>
                          <a:spcPct val="150000"/>
                        </a:lnSpc>
                        <a:spcBef>
                          <a:spcPts val="600"/>
                        </a:spcBef>
                        <a:spcAft>
                          <a:spcPts val="0"/>
                        </a:spcAft>
                        <a:buFont typeface="Symbol" panose="05050102010706020507" pitchFamily="18" charset="2"/>
                        <a:buChar char=""/>
                      </a:pPr>
                      <a:r>
                        <a:rPr lang="tr-TR" sz="1400" dirty="0">
                          <a:effectLst/>
                        </a:rPr>
                        <a:t>Koku ve tat</a:t>
                      </a:r>
                    </a:p>
                    <a:p>
                      <a:pPr marL="342900" lvl="0" indent="-342900">
                        <a:lnSpc>
                          <a:spcPct val="150000"/>
                        </a:lnSpc>
                        <a:spcBef>
                          <a:spcPts val="600"/>
                        </a:spcBef>
                        <a:spcAft>
                          <a:spcPts val="0"/>
                        </a:spcAft>
                        <a:buFont typeface="Symbol" panose="05050102010706020507" pitchFamily="18" charset="2"/>
                        <a:buChar char=""/>
                      </a:pPr>
                      <a:r>
                        <a:rPr lang="tr-TR" sz="1400" dirty="0">
                          <a:effectLst/>
                        </a:rPr>
                        <a:t>Demir </a:t>
                      </a:r>
                    </a:p>
                    <a:p>
                      <a:pPr marL="342900" lvl="0" indent="-342900">
                        <a:lnSpc>
                          <a:spcPct val="150000"/>
                        </a:lnSpc>
                        <a:spcBef>
                          <a:spcPts val="600"/>
                        </a:spcBef>
                        <a:spcAft>
                          <a:spcPts val="0"/>
                        </a:spcAft>
                        <a:buFont typeface="Symbol" panose="05050102010706020507" pitchFamily="18" charset="2"/>
                        <a:buChar char=""/>
                      </a:pPr>
                      <a:r>
                        <a:rPr lang="tr-TR" sz="1400" dirty="0">
                          <a:effectLst/>
                        </a:rPr>
                        <a:t>Manganez </a:t>
                      </a:r>
                    </a:p>
                    <a:p>
                      <a:pPr marL="342900" lvl="0" indent="-342900">
                        <a:lnSpc>
                          <a:spcPct val="150000"/>
                        </a:lnSpc>
                        <a:spcBef>
                          <a:spcPts val="600"/>
                        </a:spcBef>
                        <a:spcAft>
                          <a:spcPts val="0"/>
                        </a:spcAft>
                        <a:buFont typeface="Symbol" panose="05050102010706020507" pitchFamily="18" charset="2"/>
                        <a:buChar char=""/>
                      </a:pPr>
                      <a:r>
                        <a:rPr lang="tr-TR" sz="1400" dirty="0">
                          <a:effectLst/>
                        </a:rPr>
                        <a:t>Patojenler</a:t>
                      </a:r>
                    </a:p>
                    <a:p>
                      <a:pPr marL="342900" lvl="0" indent="-342900">
                        <a:lnSpc>
                          <a:spcPct val="150000"/>
                        </a:lnSpc>
                        <a:spcBef>
                          <a:spcPts val="600"/>
                        </a:spcBef>
                        <a:spcAft>
                          <a:spcPts val="0"/>
                        </a:spcAft>
                        <a:buFont typeface="Symbol" panose="05050102010706020507" pitchFamily="18" charset="2"/>
                        <a:buChar char=""/>
                      </a:pPr>
                      <a:r>
                        <a:rPr lang="tr-TR" sz="1400" dirty="0">
                          <a:effectLst/>
                        </a:rPr>
                        <a:t>Sertlik</a:t>
                      </a:r>
                    </a:p>
                    <a:p>
                      <a:pPr marL="342900" lvl="0" indent="-342900">
                        <a:lnSpc>
                          <a:spcPct val="150000"/>
                        </a:lnSpc>
                        <a:spcBef>
                          <a:spcPts val="600"/>
                        </a:spcBef>
                        <a:spcAft>
                          <a:spcPts val="0"/>
                        </a:spcAft>
                        <a:buFont typeface="Symbol" panose="05050102010706020507" pitchFamily="18" charset="2"/>
                        <a:buChar char=""/>
                      </a:pPr>
                      <a:r>
                        <a:rPr lang="tr-TR" sz="1400" dirty="0">
                          <a:effectLst/>
                        </a:rPr>
                        <a:t>Alg toksinleri</a:t>
                      </a:r>
                    </a:p>
                    <a:p>
                      <a:pPr marL="342900" lvl="0" indent="-342900">
                        <a:lnSpc>
                          <a:spcPct val="150000"/>
                        </a:lnSpc>
                        <a:spcBef>
                          <a:spcPts val="600"/>
                        </a:spcBef>
                        <a:spcAft>
                          <a:spcPts val="0"/>
                        </a:spcAft>
                        <a:buFont typeface="Symbol" panose="05050102010706020507" pitchFamily="18" charset="2"/>
                        <a:buChar char=""/>
                      </a:pPr>
                      <a:r>
                        <a:rPr lang="tr-TR" sz="1400" dirty="0">
                          <a:effectLst/>
                        </a:rPr>
                        <a:t>Radyoaktivite</a:t>
                      </a:r>
                    </a:p>
                    <a:p>
                      <a:pPr marL="342900" lvl="0" indent="-342900">
                        <a:lnSpc>
                          <a:spcPct val="150000"/>
                        </a:lnSpc>
                        <a:spcBef>
                          <a:spcPts val="600"/>
                        </a:spcBef>
                        <a:spcAft>
                          <a:spcPts val="0"/>
                        </a:spcAft>
                        <a:buFont typeface="Symbol" panose="05050102010706020507" pitchFamily="18" charset="2"/>
                        <a:buChar char=""/>
                      </a:pPr>
                      <a:r>
                        <a:rPr lang="tr-TR" sz="1400" dirty="0">
                          <a:effectLst/>
                        </a:rPr>
                        <a:t>Arsenik</a:t>
                      </a:r>
                    </a:p>
                    <a:p>
                      <a:pPr marL="342900" lvl="0" indent="-342900">
                        <a:lnSpc>
                          <a:spcPct val="150000"/>
                        </a:lnSpc>
                        <a:spcBef>
                          <a:spcPts val="600"/>
                        </a:spcBef>
                        <a:spcAft>
                          <a:spcPts val="0"/>
                        </a:spcAft>
                        <a:buFont typeface="Symbol" panose="05050102010706020507" pitchFamily="18" charset="2"/>
                        <a:buChar char=""/>
                      </a:pPr>
                      <a:r>
                        <a:rPr lang="tr-TR" sz="1400" dirty="0" err="1">
                          <a:effectLst/>
                        </a:rPr>
                        <a:t>Farmasötikler</a:t>
                      </a:r>
                      <a:r>
                        <a:rPr lang="tr-TR" sz="1400" dirty="0">
                          <a:effectLst/>
                        </a:rPr>
                        <a:t> ve kişisel bakım ürünleri</a:t>
                      </a:r>
                    </a:p>
                    <a:p>
                      <a:pPr marL="342900" lvl="0" indent="-342900">
                        <a:lnSpc>
                          <a:spcPct val="150000"/>
                        </a:lnSpc>
                        <a:spcBef>
                          <a:spcPts val="600"/>
                        </a:spcBef>
                        <a:spcAft>
                          <a:spcPts val="0"/>
                        </a:spcAft>
                        <a:buFont typeface="Symbol" panose="05050102010706020507" pitchFamily="18" charset="2"/>
                        <a:buChar char=""/>
                      </a:pPr>
                      <a:r>
                        <a:rPr lang="tr-TR" sz="1400" dirty="0">
                          <a:effectLst/>
                        </a:rPr>
                        <a:t>Endokrin bozucu bileşikler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968" marR="42968" marT="0" marB="0"/>
                </a:tc>
                <a:tc>
                  <a:txBody>
                    <a:bodyPr/>
                    <a:lstStyle/>
                    <a:p>
                      <a:pPr marL="342900" lvl="0" indent="-342900">
                        <a:lnSpc>
                          <a:spcPct val="150000"/>
                        </a:lnSpc>
                        <a:spcBef>
                          <a:spcPts val="600"/>
                        </a:spcBef>
                        <a:spcAft>
                          <a:spcPts val="0"/>
                        </a:spcAft>
                        <a:buFont typeface="Symbol" panose="05050102010706020507" pitchFamily="18" charset="2"/>
                        <a:buChar char=""/>
                      </a:pPr>
                      <a:r>
                        <a:rPr lang="tr-TR" sz="1400" dirty="0">
                          <a:effectLst/>
                        </a:rPr>
                        <a:t>Alüminyum</a:t>
                      </a:r>
                    </a:p>
                    <a:p>
                      <a:pPr marL="342900" lvl="0" indent="-342900">
                        <a:lnSpc>
                          <a:spcPct val="150000"/>
                        </a:lnSpc>
                        <a:spcBef>
                          <a:spcPts val="600"/>
                        </a:spcBef>
                        <a:spcAft>
                          <a:spcPts val="0"/>
                        </a:spcAft>
                        <a:buFont typeface="Symbol" panose="05050102010706020507" pitchFamily="18" charset="2"/>
                        <a:buChar char=""/>
                      </a:pPr>
                      <a:r>
                        <a:rPr lang="tr-TR" sz="1400" dirty="0">
                          <a:effectLst/>
                        </a:rPr>
                        <a:t>Renk </a:t>
                      </a:r>
                    </a:p>
                    <a:p>
                      <a:pPr marL="342900" lvl="0" indent="-342900">
                        <a:lnSpc>
                          <a:spcPct val="150000"/>
                        </a:lnSpc>
                        <a:spcBef>
                          <a:spcPts val="600"/>
                        </a:spcBef>
                        <a:spcAft>
                          <a:spcPts val="0"/>
                        </a:spcAft>
                        <a:buFont typeface="Symbol" panose="05050102010706020507" pitchFamily="18" charset="2"/>
                        <a:buChar char=""/>
                      </a:pPr>
                      <a:r>
                        <a:rPr lang="tr-TR" sz="1400" dirty="0">
                          <a:effectLst/>
                        </a:rPr>
                        <a:t>Klor</a:t>
                      </a:r>
                    </a:p>
                    <a:p>
                      <a:pPr marL="342900" lvl="0" indent="-342900">
                        <a:lnSpc>
                          <a:spcPct val="150000"/>
                        </a:lnSpc>
                        <a:spcBef>
                          <a:spcPts val="600"/>
                        </a:spcBef>
                        <a:spcAft>
                          <a:spcPts val="0"/>
                        </a:spcAft>
                        <a:buFont typeface="Symbol" panose="05050102010706020507" pitchFamily="18" charset="2"/>
                        <a:buChar char=""/>
                      </a:pPr>
                      <a:r>
                        <a:rPr lang="tr-TR" sz="1400" dirty="0">
                          <a:effectLst/>
                        </a:rPr>
                        <a:t>Koku ve tat</a:t>
                      </a:r>
                    </a:p>
                    <a:p>
                      <a:pPr marL="342900" lvl="0" indent="-342900">
                        <a:lnSpc>
                          <a:spcPct val="150000"/>
                        </a:lnSpc>
                        <a:spcBef>
                          <a:spcPts val="600"/>
                        </a:spcBef>
                        <a:spcAft>
                          <a:spcPts val="0"/>
                        </a:spcAft>
                        <a:buFont typeface="Symbol" panose="05050102010706020507" pitchFamily="18" charset="2"/>
                        <a:buChar char=""/>
                      </a:pPr>
                      <a:r>
                        <a:rPr lang="tr-TR" sz="1400" dirty="0">
                          <a:effectLst/>
                        </a:rPr>
                        <a:t>Demir</a:t>
                      </a:r>
                    </a:p>
                    <a:p>
                      <a:pPr marL="342900" lvl="0" indent="-342900">
                        <a:lnSpc>
                          <a:spcPct val="150000"/>
                        </a:lnSpc>
                        <a:spcBef>
                          <a:spcPts val="600"/>
                        </a:spcBef>
                        <a:spcAft>
                          <a:spcPts val="0"/>
                        </a:spcAft>
                        <a:buFont typeface="Symbol" panose="05050102010706020507" pitchFamily="18" charset="2"/>
                        <a:buChar char=""/>
                      </a:pPr>
                      <a:r>
                        <a:rPr lang="tr-TR" sz="1400" dirty="0" err="1">
                          <a:effectLst/>
                        </a:rPr>
                        <a:t>Trihalometanlar</a:t>
                      </a:r>
                      <a:endParaRPr lang="tr-TR" sz="1400" dirty="0">
                        <a:effectLst/>
                      </a:endParaRPr>
                    </a:p>
                    <a:p>
                      <a:pPr marL="342900" lvl="0" indent="-342900">
                        <a:lnSpc>
                          <a:spcPct val="150000"/>
                        </a:lnSpc>
                        <a:spcBef>
                          <a:spcPts val="600"/>
                        </a:spcBef>
                        <a:spcAft>
                          <a:spcPts val="0"/>
                        </a:spcAft>
                        <a:buFont typeface="Symbol" panose="05050102010706020507" pitchFamily="18" charset="2"/>
                        <a:buChar char=""/>
                      </a:pPr>
                      <a:r>
                        <a:rPr lang="tr-TR" sz="1400" dirty="0">
                          <a:effectLst/>
                        </a:rPr>
                        <a:t>Patojenler</a:t>
                      </a:r>
                    </a:p>
                    <a:p>
                      <a:pPr marL="342900" lvl="0" indent="-342900">
                        <a:lnSpc>
                          <a:spcPct val="150000"/>
                        </a:lnSpc>
                        <a:spcBef>
                          <a:spcPts val="600"/>
                        </a:spcBef>
                        <a:spcAft>
                          <a:spcPts val="0"/>
                        </a:spcAft>
                        <a:buFont typeface="Symbol" panose="05050102010706020507" pitchFamily="18" charset="2"/>
                        <a:buChar char=""/>
                      </a:pPr>
                      <a:r>
                        <a:rPr lang="tr-TR" sz="1400" dirty="0" err="1">
                          <a:effectLst/>
                        </a:rPr>
                        <a:t>Florür</a:t>
                      </a:r>
                      <a:endParaRPr lang="tr-TR" sz="1400" dirty="0">
                        <a:effectLst/>
                      </a:endParaRPr>
                    </a:p>
                    <a:p>
                      <a:pPr marL="342900" lvl="0" indent="-342900">
                        <a:lnSpc>
                          <a:spcPct val="150000"/>
                        </a:lnSpc>
                        <a:spcBef>
                          <a:spcPts val="600"/>
                        </a:spcBef>
                        <a:spcAft>
                          <a:spcPts val="0"/>
                        </a:spcAft>
                        <a:buFont typeface="Symbol" panose="05050102010706020507" pitchFamily="18" charset="2"/>
                        <a:buChar char=""/>
                      </a:pPr>
                      <a:r>
                        <a:rPr lang="tr-TR" sz="1400" dirty="0">
                          <a:effectLst/>
                        </a:rPr>
                        <a:t>Nitrit</a:t>
                      </a:r>
                    </a:p>
                    <a:p>
                      <a:pPr marL="342900" lvl="0" indent="-342900">
                        <a:lnSpc>
                          <a:spcPct val="150000"/>
                        </a:lnSpc>
                        <a:spcBef>
                          <a:spcPts val="600"/>
                        </a:spcBef>
                        <a:spcAft>
                          <a:spcPts val="0"/>
                        </a:spcAft>
                        <a:buFont typeface="Symbol" panose="05050102010706020507" pitchFamily="18" charset="2"/>
                        <a:buChar char=""/>
                      </a:pPr>
                      <a:r>
                        <a:rPr lang="tr-TR" sz="1400" dirty="0" err="1">
                          <a:effectLst/>
                        </a:rPr>
                        <a:t>Akrilamid</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968" marR="42968" marT="0" marB="0"/>
                </a:tc>
                <a:tc>
                  <a:txBody>
                    <a:bodyPr/>
                    <a:lstStyle/>
                    <a:p>
                      <a:pPr marL="342900" lvl="0" indent="-342900" algn="just">
                        <a:lnSpc>
                          <a:spcPct val="150000"/>
                        </a:lnSpc>
                        <a:spcBef>
                          <a:spcPts val="600"/>
                        </a:spcBef>
                        <a:spcAft>
                          <a:spcPts val="0"/>
                        </a:spcAft>
                        <a:buFont typeface="Symbol" panose="05050102010706020507" pitchFamily="18" charset="2"/>
                        <a:buChar char=""/>
                      </a:pPr>
                      <a:r>
                        <a:rPr lang="tr-TR" sz="1400" dirty="0" err="1">
                          <a:effectLst/>
                        </a:rPr>
                        <a:t>Sediman</a:t>
                      </a:r>
                      <a:r>
                        <a:rPr lang="tr-TR" sz="1400" dirty="0">
                          <a:effectLst/>
                        </a:rPr>
                        <a:t> </a:t>
                      </a:r>
                    </a:p>
                    <a:p>
                      <a:pPr marL="342900" lvl="0" indent="-342900" algn="just">
                        <a:lnSpc>
                          <a:spcPct val="150000"/>
                        </a:lnSpc>
                        <a:spcBef>
                          <a:spcPts val="600"/>
                        </a:spcBef>
                        <a:spcAft>
                          <a:spcPts val="0"/>
                        </a:spcAft>
                        <a:buFont typeface="Symbol" panose="05050102010706020507" pitchFamily="18" charset="2"/>
                        <a:buChar char=""/>
                      </a:pPr>
                      <a:r>
                        <a:rPr lang="tr-TR" sz="1400" dirty="0">
                          <a:effectLst/>
                        </a:rPr>
                        <a:t>Renk</a:t>
                      </a:r>
                    </a:p>
                    <a:p>
                      <a:pPr marL="342900" lvl="0" indent="-342900" algn="just">
                        <a:lnSpc>
                          <a:spcPct val="150000"/>
                        </a:lnSpc>
                        <a:spcBef>
                          <a:spcPts val="600"/>
                        </a:spcBef>
                        <a:spcAft>
                          <a:spcPts val="0"/>
                        </a:spcAft>
                        <a:buFont typeface="Symbol" panose="05050102010706020507" pitchFamily="18" charset="2"/>
                        <a:buChar char=""/>
                      </a:pPr>
                      <a:r>
                        <a:rPr lang="tr-TR" sz="1400" dirty="0">
                          <a:effectLst/>
                        </a:rPr>
                        <a:t>Asbest</a:t>
                      </a:r>
                    </a:p>
                    <a:p>
                      <a:pPr marL="342900" lvl="0" indent="-342900" algn="just">
                        <a:lnSpc>
                          <a:spcPct val="150000"/>
                        </a:lnSpc>
                        <a:spcBef>
                          <a:spcPts val="600"/>
                        </a:spcBef>
                        <a:spcAft>
                          <a:spcPts val="0"/>
                        </a:spcAft>
                        <a:buFont typeface="Symbol" panose="05050102010706020507" pitchFamily="18" charset="2"/>
                        <a:buChar char=""/>
                      </a:pPr>
                      <a:r>
                        <a:rPr lang="tr-TR" sz="1400" dirty="0">
                          <a:effectLst/>
                        </a:rPr>
                        <a:t>Koku ve tat</a:t>
                      </a:r>
                    </a:p>
                    <a:p>
                      <a:pPr marL="342900" lvl="0" indent="-342900" algn="just">
                        <a:lnSpc>
                          <a:spcPct val="150000"/>
                        </a:lnSpc>
                        <a:spcBef>
                          <a:spcPts val="600"/>
                        </a:spcBef>
                        <a:spcAft>
                          <a:spcPts val="0"/>
                        </a:spcAft>
                        <a:buFont typeface="Symbol" panose="05050102010706020507" pitchFamily="18" charset="2"/>
                        <a:buChar char=""/>
                      </a:pPr>
                      <a:r>
                        <a:rPr lang="tr-TR" sz="1400" dirty="0">
                          <a:effectLst/>
                        </a:rPr>
                        <a:t>Demir</a:t>
                      </a:r>
                    </a:p>
                    <a:p>
                      <a:pPr marL="342900" lvl="0" indent="-342900" algn="just">
                        <a:lnSpc>
                          <a:spcPct val="150000"/>
                        </a:lnSpc>
                        <a:spcBef>
                          <a:spcPts val="600"/>
                        </a:spcBef>
                        <a:spcAft>
                          <a:spcPts val="0"/>
                        </a:spcAft>
                        <a:buFont typeface="Symbol" panose="05050102010706020507" pitchFamily="18" charset="2"/>
                        <a:buChar char=""/>
                      </a:pPr>
                      <a:r>
                        <a:rPr lang="tr-TR" sz="1400" dirty="0" err="1">
                          <a:effectLst/>
                        </a:rPr>
                        <a:t>PAHlar</a:t>
                      </a:r>
                      <a:endParaRPr lang="tr-TR" sz="1400" dirty="0">
                        <a:effectLst/>
                      </a:endParaRPr>
                    </a:p>
                    <a:p>
                      <a:pPr marL="342900" lvl="0" indent="-342900" algn="just">
                        <a:lnSpc>
                          <a:spcPct val="150000"/>
                        </a:lnSpc>
                        <a:spcBef>
                          <a:spcPts val="600"/>
                        </a:spcBef>
                        <a:spcAft>
                          <a:spcPts val="0"/>
                        </a:spcAft>
                        <a:buFont typeface="Symbol" panose="05050102010706020507" pitchFamily="18" charset="2"/>
                        <a:buChar char=""/>
                      </a:pPr>
                      <a:r>
                        <a:rPr lang="tr-TR" sz="1400" dirty="0">
                          <a:effectLst/>
                        </a:rPr>
                        <a:t>Patojenler</a:t>
                      </a:r>
                    </a:p>
                    <a:p>
                      <a:pPr marL="342900" lvl="0" indent="-342900" algn="just">
                        <a:lnSpc>
                          <a:spcPct val="150000"/>
                        </a:lnSpc>
                        <a:spcBef>
                          <a:spcPts val="600"/>
                        </a:spcBef>
                        <a:spcAft>
                          <a:spcPts val="0"/>
                        </a:spcAft>
                        <a:buFont typeface="Symbol" panose="05050102010706020507" pitchFamily="18" charset="2"/>
                        <a:buChar char=""/>
                      </a:pPr>
                      <a:r>
                        <a:rPr lang="tr-TR" sz="1400" dirty="0">
                          <a:effectLst/>
                        </a:rPr>
                        <a:t>Hayvanlar/</a:t>
                      </a:r>
                      <a:r>
                        <a:rPr lang="tr-TR" sz="1400" dirty="0" err="1">
                          <a:effectLst/>
                        </a:rPr>
                        <a:t>biyofilm</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968" marR="42968" marT="0" marB="0"/>
                </a:tc>
                <a:tc>
                  <a:txBody>
                    <a:bodyPr/>
                    <a:lstStyle/>
                    <a:p>
                      <a:pPr marL="342900" lvl="0" indent="-342900" algn="just">
                        <a:lnSpc>
                          <a:spcPct val="150000"/>
                        </a:lnSpc>
                        <a:spcBef>
                          <a:spcPts val="600"/>
                        </a:spcBef>
                        <a:spcAft>
                          <a:spcPts val="0"/>
                        </a:spcAft>
                        <a:buFont typeface="Symbol" panose="05050102010706020507" pitchFamily="18" charset="2"/>
                        <a:buChar char=""/>
                      </a:pPr>
                      <a:r>
                        <a:rPr lang="tr-TR" sz="1400" dirty="0">
                          <a:effectLst/>
                        </a:rPr>
                        <a:t>Kurşun</a:t>
                      </a:r>
                    </a:p>
                    <a:p>
                      <a:pPr marL="342900" lvl="0" indent="-342900" algn="just">
                        <a:lnSpc>
                          <a:spcPct val="150000"/>
                        </a:lnSpc>
                        <a:spcBef>
                          <a:spcPts val="600"/>
                        </a:spcBef>
                        <a:spcAft>
                          <a:spcPts val="0"/>
                        </a:spcAft>
                        <a:buFont typeface="Symbol" panose="05050102010706020507" pitchFamily="18" charset="2"/>
                        <a:buChar char=""/>
                      </a:pPr>
                      <a:r>
                        <a:rPr lang="tr-TR" sz="1400" dirty="0">
                          <a:effectLst/>
                        </a:rPr>
                        <a:t>Bakır</a:t>
                      </a:r>
                    </a:p>
                    <a:p>
                      <a:pPr marL="342900" lvl="0" indent="-342900" algn="just">
                        <a:lnSpc>
                          <a:spcPct val="150000"/>
                        </a:lnSpc>
                        <a:spcBef>
                          <a:spcPts val="600"/>
                        </a:spcBef>
                        <a:spcAft>
                          <a:spcPts val="0"/>
                        </a:spcAft>
                        <a:buFont typeface="Symbol" panose="05050102010706020507" pitchFamily="18" charset="2"/>
                        <a:buChar char=""/>
                      </a:pPr>
                      <a:r>
                        <a:rPr lang="tr-TR" sz="1400" dirty="0">
                          <a:effectLst/>
                        </a:rPr>
                        <a:t>Çinko</a:t>
                      </a:r>
                    </a:p>
                    <a:p>
                      <a:pPr marL="342900" lvl="0" indent="-342900" algn="just">
                        <a:lnSpc>
                          <a:spcPct val="150000"/>
                        </a:lnSpc>
                        <a:spcBef>
                          <a:spcPts val="600"/>
                        </a:spcBef>
                        <a:spcAft>
                          <a:spcPts val="0"/>
                        </a:spcAft>
                        <a:buFont typeface="Symbol" panose="05050102010706020507" pitchFamily="18" charset="2"/>
                        <a:buChar char=""/>
                      </a:pPr>
                      <a:r>
                        <a:rPr lang="tr-TR" sz="1400" dirty="0">
                          <a:effectLst/>
                        </a:rPr>
                        <a:t>Koku ve tat</a:t>
                      </a:r>
                    </a:p>
                    <a:p>
                      <a:pPr marL="342900" lvl="0" indent="-342900" algn="just">
                        <a:lnSpc>
                          <a:spcPct val="150000"/>
                        </a:lnSpc>
                        <a:spcBef>
                          <a:spcPts val="600"/>
                        </a:spcBef>
                        <a:spcAft>
                          <a:spcPts val="0"/>
                        </a:spcAft>
                        <a:buFont typeface="Symbol" panose="05050102010706020507" pitchFamily="18" charset="2"/>
                        <a:buChar char=""/>
                      </a:pPr>
                      <a:r>
                        <a:rPr lang="tr-TR" sz="1400" dirty="0">
                          <a:effectLst/>
                        </a:rPr>
                        <a:t>Korozyon</a:t>
                      </a:r>
                    </a:p>
                    <a:p>
                      <a:pPr marL="342900" lvl="0" indent="-342900" algn="just">
                        <a:lnSpc>
                          <a:spcPct val="150000"/>
                        </a:lnSpc>
                        <a:spcBef>
                          <a:spcPts val="600"/>
                        </a:spcBef>
                        <a:spcAft>
                          <a:spcPts val="0"/>
                        </a:spcAft>
                        <a:buFont typeface="Symbol" panose="05050102010706020507" pitchFamily="18" charset="2"/>
                        <a:buChar char=""/>
                      </a:pPr>
                      <a:r>
                        <a:rPr lang="tr-TR" sz="1400" dirty="0">
                          <a:effectLst/>
                        </a:rPr>
                        <a:t>Patojenler</a:t>
                      </a:r>
                    </a:p>
                    <a:p>
                      <a:pPr marL="342900" lvl="0" indent="-342900" algn="just">
                        <a:lnSpc>
                          <a:spcPct val="150000"/>
                        </a:lnSpc>
                        <a:spcBef>
                          <a:spcPts val="600"/>
                        </a:spcBef>
                        <a:spcAft>
                          <a:spcPts val="0"/>
                        </a:spcAft>
                        <a:buFont typeface="Symbol" panose="05050102010706020507" pitchFamily="18" charset="2"/>
                        <a:buChar char=""/>
                      </a:pPr>
                      <a:r>
                        <a:rPr lang="tr-TR" sz="1400" dirty="0">
                          <a:effectLst/>
                        </a:rPr>
                        <a:t>Asbest lifleri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968" marR="42968" marT="0" marB="0"/>
                </a:tc>
              </a:tr>
            </a:tbl>
          </a:graphicData>
        </a:graphic>
      </p:graphicFrame>
    </p:spTree>
    <p:extLst>
      <p:ext uri="{BB962C8B-B14F-4D97-AF65-F5344CB8AC3E}">
        <p14:creationId xmlns:p14="http://schemas.microsoft.com/office/powerpoint/2010/main" val="4100256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971600" y="67271"/>
            <a:ext cx="7488832" cy="769441"/>
          </a:xfrm>
          <a:prstGeom prst="rect">
            <a:avLst/>
          </a:prstGeom>
        </p:spPr>
        <p:txBody>
          <a:bodyPr wrap="square">
            <a:spAutoFit/>
          </a:bodyPr>
          <a:lstStyle/>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TÜRKİYE’YE ÖZGÜ KİRLETİCİLERİN İÇME SUYU </a:t>
            </a:r>
          </a:p>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STANDARTLARI AÇISINDAN DEĞERLENDİRİLMESİ</a:t>
            </a:r>
            <a:endParaRPr lang="tr-TR" sz="216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140758475"/>
              </p:ext>
            </p:extLst>
          </p:nvPr>
        </p:nvGraphicFramePr>
        <p:xfrm>
          <a:off x="3" y="980728"/>
          <a:ext cx="9143997" cy="5588500"/>
        </p:xfrm>
        <a:graphic>
          <a:graphicData uri="http://schemas.openxmlformats.org/drawingml/2006/table">
            <a:tbl>
              <a:tblPr firstRow="1" bandRow="1">
                <a:tableStyleId>{5C22544A-7EE6-4342-B048-85BDC9FD1C3A}</a:tableStyleId>
              </a:tblPr>
              <a:tblGrid>
                <a:gridCol w="1306285"/>
                <a:gridCol w="970665"/>
                <a:gridCol w="807949"/>
                <a:gridCol w="734499"/>
                <a:gridCol w="1101749"/>
                <a:gridCol w="1983148"/>
                <a:gridCol w="2239702"/>
              </a:tblGrid>
              <a:tr h="576064">
                <a:tc>
                  <a:txBody>
                    <a:bodyPr/>
                    <a:lstStyle/>
                    <a:p>
                      <a:pPr algn="ctr">
                        <a:lnSpc>
                          <a:spcPct val="115000"/>
                        </a:lnSpc>
                        <a:spcAft>
                          <a:spcPts val="0"/>
                        </a:spcAft>
                      </a:pPr>
                      <a:r>
                        <a:rPr lang="tr-TR" sz="1000" b="1" dirty="0" smtClean="0">
                          <a:effectLst/>
                          <a:latin typeface="Times New Roman" panose="02020603050405020304" pitchFamily="18" charset="0"/>
                          <a:ea typeface="Calibri" panose="020F0502020204030204" pitchFamily="34" charset="0"/>
                          <a:cs typeface="Times New Roman" panose="02020603050405020304" pitchFamily="18" charset="0"/>
                        </a:rPr>
                        <a:t>PARAMETRE </a:t>
                      </a: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(µg/L)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kern="1200" dirty="0">
                          <a:solidFill>
                            <a:schemeClr val="lt1"/>
                          </a:solidFill>
                          <a:effectLst/>
                          <a:latin typeface="Times New Roman" panose="02020603050405020304" pitchFamily="18" charset="0"/>
                          <a:ea typeface="Calibri" panose="020F0502020204030204" pitchFamily="34" charset="0"/>
                          <a:cs typeface="Times New Roman" panose="02020603050405020304" pitchFamily="18" charset="0"/>
                        </a:rPr>
                        <a:t>CAS No</a:t>
                      </a:r>
                    </a:p>
                  </a:txBody>
                  <a:tcPr marL="44450" marR="44450" marT="0" marB="0" anchor="ctr"/>
                </a:tc>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A1</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A3</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ARITMA YÖNTEMLERİ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İNSAN SAĞLIĞINA MUHTEMEL ETKİLERİ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967696">
                <a:tc>
                  <a:txBody>
                    <a:bodyPr/>
                    <a:lstStyle/>
                    <a:p>
                      <a:pPr>
                        <a:lnSpc>
                          <a:spcPct val="115000"/>
                        </a:lnSpc>
                        <a:spcAft>
                          <a:spcPts val="0"/>
                        </a:spcAft>
                      </a:pPr>
                      <a:r>
                        <a:rPr lang="tr-TR"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Stiren; Vinilbenzen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100-42-5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GAC ile 0,02 mg/L değerine ulaşılabilir.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Akut </a:t>
                      </a:r>
                      <a:r>
                        <a:rPr lang="tr-TR"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toksisitesi</a:t>
                      </a: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düşüktür. Karaciğer, böbrek ya da dolaşım sistemi sorunlarına yol açar. IARC Grup 2B (kanser yapma ihtimali olan)altında değerlendirmektedir. </a:t>
                      </a:r>
                      <a:endParaRPr lang="tr-TR" sz="1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445464">
                <a:tc>
                  <a:txBody>
                    <a:bodyPr/>
                    <a:lstStyle/>
                    <a:p>
                      <a:pPr>
                        <a:lnSpc>
                          <a:spcPct val="115000"/>
                        </a:lnSpc>
                        <a:spcAft>
                          <a:spcPts val="0"/>
                        </a:spcAft>
                      </a:pPr>
                      <a:r>
                        <a:rPr lang="tr-TR"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1,4-diklorobenzen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106-46-7</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75</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75</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Havayla sıyırma yöntemi ile 0,01 mg/ L değerine ulaşılabilir.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Kansızlık, karaciğer, böbrek ya da dalak hasarı ve kanda değişiklikler görülebilir.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573770">
                <a:tc>
                  <a:txBody>
                    <a:bodyPr/>
                    <a:lstStyle/>
                    <a:p>
                      <a:pPr>
                        <a:lnSpc>
                          <a:spcPct val="115000"/>
                        </a:lnSpc>
                        <a:spcAft>
                          <a:spcPts val="0"/>
                        </a:spcAft>
                      </a:pPr>
                      <a:r>
                        <a:rPr lang="tr-TR"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Fenitrotiyon (ISO); O,O-dimetil O-4-nitro-m-tolil fosforotiyoat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122-14-5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35</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Ozonlama ve ileri </a:t>
                      </a:r>
                      <a:r>
                        <a:rPr lang="tr-TR"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oksidasyon</a:t>
                      </a: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yöntemleriyle verimli giderim sağlanabilir.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Boyun, kol ve bacak, solunum sistemi kaslarını etkileyen kas zayıflığı.</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445464">
                <a:tc>
                  <a:txBody>
                    <a:bodyPr/>
                    <a:lstStyle/>
                    <a:p>
                      <a:pPr>
                        <a:lnSpc>
                          <a:spcPct val="115000"/>
                        </a:lnSpc>
                        <a:spcAft>
                          <a:spcPts val="0"/>
                        </a:spcAft>
                      </a:pPr>
                      <a:r>
                        <a:rPr lang="tr-TR" sz="11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Poliklorlubifeniller</a:t>
                      </a:r>
                      <a:r>
                        <a:rPr lang="tr-TR"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PCB'ler</a:t>
                      </a:r>
                      <a:r>
                        <a:rPr lang="tr-TR"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1336-36-3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0,5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Deride değişiklik, timüs bezi problemleri, bağışıklık eksikliği, üreme ya da sinir sistemi sorunları ve kanser riskinde artış gözlenebilir. </a:t>
                      </a:r>
                      <a:endParaRPr lang="tr-TR" sz="1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445464">
                <a:tc>
                  <a:txBody>
                    <a:bodyPr/>
                    <a:lstStyle/>
                    <a:p>
                      <a:pPr>
                        <a:lnSpc>
                          <a:spcPct val="115000"/>
                        </a:lnSpc>
                        <a:spcAft>
                          <a:spcPts val="0"/>
                        </a:spcAft>
                      </a:pPr>
                      <a:r>
                        <a:rPr lang="tr-TR" sz="11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Klorotalonil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1897-45-6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marL="0" algn="ctr" defTabSz="914400" rtl="0" eaLnBrk="1" latinLnBrk="0" hangingPunct="1">
                        <a:lnSpc>
                          <a:spcPct val="115000"/>
                        </a:lnSpc>
                        <a:spcAft>
                          <a:spcPts val="0"/>
                        </a:spcAft>
                      </a:pPr>
                      <a:r>
                        <a:rPr lang="tr-TR" sz="11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a:t>
                      </a: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Arıtımıyla ilgili yeterli bir bilgi yoktur.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Ağız yoluyla ve deriyle temasta akut </a:t>
                      </a:r>
                      <a:r>
                        <a:rPr lang="tr-TR"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toksistesi</a:t>
                      </a: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düşüktür.  Hayvanlar üzerindeki çalışmalarda kısa süreli </a:t>
                      </a:r>
                      <a:r>
                        <a:rPr lang="tr-TR"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maruziyette</a:t>
                      </a: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böbrek ve karaciğer ağırlığında artma, uzun süreli </a:t>
                      </a:r>
                      <a:r>
                        <a:rPr lang="tr-TR"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maruziyette</a:t>
                      </a: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az miktarda böbrek </a:t>
                      </a:r>
                      <a:r>
                        <a:rPr lang="tr-TR"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toksistesi</a:t>
                      </a: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ile kanser ve </a:t>
                      </a:r>
                      <a:r>
                        <a:rPr lang="tr-TR"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genotoksisite</a:t>
                      </a: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etkisi olduğu belirlenmiştir.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7808435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971600" y="67271"/>
            <a:ext cx="7488832" cy="769441"/>
          </a:xfrm>
          <a:prstGeom prst="rect">
            <a:avLst/>
          </a:prstGeom>
        </p:spPr>
        <p:txBody>
          <a:bodyPr wrap="square">
            <a:spAutoFit/>
          </a:bodyPr>
          <a:lstStyle/>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TÜRKİYE’YE ÖZGÜ KİRLETİCİLERİN İÇME SUYU </a:t>
            </a:r>
          </a:p>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STANDARTLARI AÇISINDAN DEĞERLENDİRİLMESİ</a:t>
            </a:r>
            <a:endParaRPr lang="tr-TR" sz="216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3637010905"/>
              </p:ext>
            </p:extLst>
          </p:nvPr>
        </p:nvGraphicFramePr>
        <p:xfrm>
          <a:off x="3" y="980728"/>
          <a:ext cx="9143997" cy="5781286"/>
        </p:xfrm>
        <a:graphic>
          <a:graphicData uri="http://schemas.openxmlformats.org/drawingml/2006/table">
            <a:tbl>
              <a:tblPr firstRow="1" bandRow="1">
                <a:tableStyleId>{5C22544A-7EE6-4342-B048-85BDC9FD1C3A}</a:tableStyleId>
              </a:tblPr>
              <a:tblGrid>
                <a:gridCol w="1306285"/>
                <a:gridCol w="970665"/>
                <a:gridCol w="807949"/>
                <a:gridCol w="734499"/>
                <a:gridCol w="1101749"/>
                <a:gridCol w="1983148"/>
                <a:gridCol w="2239702"/>
              </a:tblGrid>
              <a:tr h="576064">
                <a:tc>
                  <a:txBody>
                    <a:bodyPr/>
                    <a:lstStyle/>
                    <a:p>
                      <a:pPr algn="ctr">
                        <a:lnSpc>
                          <a:spcPct val="115000"/>
                        </a:lnSpc>
                        <a:spcAft>
                          <a:spcPts val="0"/>
                        </a:spcAft>
                      </a:pPr>
                      <a:r>
                        <a:rPr lang="tr-TR" sz="1000" b="1" dirty="0" smtClean="0">
                          <a:effectLst/>
                          <a:latin typeface="Times New Roman" panose="02020603050405020304" pitchFamily="18" charset="0"/>
                          <a:ea typeface="Calibri" panose="020F0502020204030204" pitchFamily="34" charset="0"/>
                          <a:cs typeface="Times New Roman" panose="02020603050405020304" pitchFamily="18" charset="0"/>
                        </a:rPr>
                        <a:t>PARAMETRE </a:t>
                      </a: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(µg/L)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kern="1200" dirty="0">
                          <a:solidFill>
                            <a:schemeClr val="lt1"/>
                          </a:solidFill>
                          <a:effectLst/>
                          <a:latin typeface="Times New Roman" panose="02020603050405020304" pitchFamily="18" charset="0"/>
                          <a:ea typeface="Calibri" panose="020F0502020204030204" pitchFamily="34" charset="0"/>
                          <a:cs typeface="Times New Roman" panose="02020603050405020304" pitchFamily="18" charset="0"/>
                        </a:rPr>
                        <a:t>CAS No</a:t>
                      </a:r>
                    </a:p>
                  </a:txBody>
                  <a:tcPr marL="44450" marR="44450" marT="0" marB="0" anchor="ctr"/>
                </a:tc>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A1</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ARITMA YÖNTEMLERİ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İNSAN SAĞLIĞINA MUHTEMEL ETKİLERİ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967696">
                <a:tc>
                  <a:txBody>
                    <a:bodyPr/>
                    <a:lstStyle/>
                    <a:p>
                      <a:pPr>
                        <a:lnSpc>
                          <a:spcPct val="115000"/>
                        </a:lnSpc>
                        <a:spcAft>
                          <a:spcPts val="0"/>
                        </a:spcAft>
                      </a:pPr>
                      <a:r>
                        <a:rPr lang="tr-TR" sz="11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Diazino</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333-41-5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UV, oksidasyon, ileri oksidasyon ve ozon gibi oksidasyon prosesleri ile AC, NF ile de verimli giderim sağlanabilir. Ancak klorla temas halinde yan ürün oluşturabilir.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Vücutta birikme yapmaz, akut etkisi; sarsıntı, bitkinlik, koma, kas koordinasyon bozukluğu, uzun süreli </a:t>
                      </a:r>
                      <a:r>
                        <a:rPr lang="tr-TR"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maruziyette</a:t>
                      </a: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sinir sistemi </a:t>
                      </a:r>
                      <a:r>
                        <a:rPr lang="tr-TR"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toksisitesi</a:t>
                      </a: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görülebilir.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603068">
                <a:tc>
                  <a:txBody>
                    <a:bodyPr/>
                    <a:lstStyle/>
                    <a:p>
                      <a:pPr>
                        <a:lnSpc>
                          <a:spcPct val="115000"/>
                        </a:lnSpc>
                        <a:spcAft>
                          <a:spcPts val="0"/>
                        </a:spcAft>
                      </a:pPr>
                      <a:r>
                        <a:rPr lang="tr-TR"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DDT (toplam)</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50-29-3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 μg/L değeri konvansiyonel arıtma ve GAC ile sağlanabilir.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Hayvanlar üzerinde yapılan çalışmalarda karaciğer tümörleri gözlendiğinden Grup 2B altında değerlendirilmektedir. </a:t>
                      </a:r>
                      <a:endParaRPr lang="tr-TR" sz="1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76364">
                <a:tc>
                  <a:txBody>
                    <a:bodyPr/>
                    <a:lstStyle/>
                    <a:p>
                      <a:pPr>
                        <a:lnSpc>
                          <a:spcPct val="115000"/>
                        </a:lnSpc>
                        <a:spcAft>
                          <a:spcPts val="0"/>
                        </a:spcAft>
                      </a:pPr>
                      <a:r>
                        <a:rPr lang="tr-TR"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Permetrin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52645-53-1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İçme suyundan </a:t>
                      </a:r>
                      <a:r>
                        <a:rPr lang="tr-TR"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giderimiyle</a:t>
                      </a: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ilgili yeterli bilgi mevcut değildir.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Biyoakümülasyon yapma oranı düşüktür. Akut etkileri, sinir sistemi zehirlenmesi sonucu, sarsıntı, felç; kısa süreli maruziyette sinir sistemi toksisitesi; uzun süreli maruziyette, karaciğerde, merkezi ve çevresel sinir sisteminde olumsuz etkiler ve serum glukoz seviyelerinde artış görülebilir. IARC tarafından Grup 3 (kanserojenik olarak sınıflandırılamaz) altında değerlendirilmektedir.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445464">
                <a:tc>
                  <a:txBody>
                    <a:bodyPr/>
                    <a:lstStyle/>
                    <a:p>
                      <a:pPr>
                        <a:lnSpc>
                          <a:spcPct val="115000"/>
                        </a:lnSpc>
                        <a:spcAft>
                          <a:spcPts val="0"/>
                        </a:spcAft>
                      </a:pPr>
                      <a:r>
                        <a:rPr lang="tr-TR"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1,3-diklorobenzen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541-73-1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Dolgu kule havalandırmayla ya da GAC ile % 90 giderim sağlanabilir ve 0,001 mg/L değerine ulaşılabilir.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Kronik </a:t>
                      </a:r>
                      <a:r>
                        <a:rPr lang="tr-TR"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toksisiteyle</a:t>
                      </a: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ilgili bilgi yoktur.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40533726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971600" y="67271"/>
            <a:ext cx="7488832" cy="769441"/>
          </a:xfrm>
          <a:prstGeom prst="rect">
            <a:avLst/>
          </a:prstGeom>
        </p:spPr>
        <p:txBody>
          <a:bodyPr wrap="square">
            <a:spAutoFit/>
          </a:bodyPr>
          <a:lstStyle/>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TÜRKİYE’YE ÖZGÜ KİRLETİCİLERİN İÇME SUYU </a:t>
            </a:r>
          </a:p>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STANDARTLARI AÇISINDAN DEĞERLENDİRİLMESİ</a:t>
            </a:r>
            <a:endParaRPr lang="tr-TR" sz="216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3671930612"/>
              </p:ext>
            </p:extLst>
          </p:nvPr>
        </p:nvGraphicFramePr>
        <p:xfrm>
          <a:off x="3" y="980728"/>
          <a:ext cx="9143997" cy="5781286"/>
        </p:xfrm>
        <a:graphic>
          <a:graphicData uri="http://schemas.openxmlformats.org/drawingml/2006/table">
            <a:tbl>
              <a:tblPr firstRow="1" bandRow="1">
                <a:tableStyleId>{5C22544A-7EE6-4342-B048-85BDC9FD1C3A}</a:tableStyleId>
              </a:tblPr>
              <a:tblGrid>
                <a:gridCol w="1306285"/>
                <a:gridCol w="970665"/>
                <a:gridCol w="807949"/>
                <a:gridCol w="734499"/>
                <a:gridCol w="1101749"/>
                <a:gridCol w="1983148"/>
                <a:gridCol w="2239702"/>
              </a:tblGrid>
              <a:tr h="576064">
                <a:tc>
                  <a:txBody>
                    <a:bodyPr/>
                    <a:lstStyle/>
                    <a:p>
                      <a:pPr algn="ctr">
                        <a:lnSpc>
                          <a:spcPct val="115000"/>
                        </a:lnSpc>
                        <a:spcAft>
                          <a:spcPts val="0"/>
                        </a:spcAft>
                      </a:pPr>
                      <a:r>
                        <a:rPr lang="tr-TR" sz="1000" b="1" dirty="0" smtClean="0">
                          <a:effectLst/>
                          <a:latin typeface="Times New Roman" panose="02020603050405020304" pitchFamily="18" charset="0"/>
                          <a:ea typeface="Calibri" panose="020F0502020204030204" pitchFamily="34" charset="0"/>
                          <a:cs typeface="Times New Roman" panose="02020603050405020304" pitchFamily="18" charset="0"/>
                        </a:rPr>
                        <a:t>PARAMETRE </a:t>
                      </a: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(µg/L)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kern="1200" dirty="0">
                          <a:solidFill>
                            <a:schemeClr val="lt1"/>
                          </a:solidFill>
                          <a:effectLst/>
                          <a:latin typeface="Times New Roman" panose="02020603050405020304" pitchFamily="18" charset="0"/>
                          <a:ea typeface="Calibri" panose="020F0502020204030204" pitchFamily="34" charset="0"/>
                          <a:cs typeface="Times New Roman" panose="02020603050405020304" pitchFamily="18" charset="0"/>
                        </a:rPr>
                        <a:t>CAS No</a:t>
                      </a:r>
                    </a:p>
                  </a:txBody>
                  <a:tcPr marL="44450" marR="44450" marT="0" marB="0" anchor="ctr"/>
                </a:tc>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A1</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ARITMA YÖNTEMLERİ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İNSAN SAĞLIĞINA MUHTEMEL ETKİLERİ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679664">
                <a:tc>
                  <a:txBody>
                    <a:bodyPr/>
                    <a:lstStyle/>
                    <a:p>
                      <a:pPr>
                        <a:lnSpc>
                          <a:spcPct val="115000"/>
                        </a:lnSpc>
                        <a:spcAft>
                          <a:spcPts val="0"/>
                        </a:spcAft>
                      </a:pPr>
                      <a:r>
                        <a:rPr lang="tr-TR" sz="11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Fentiyon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55-38-9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 kimyasalın yapısına göre aktif karbonla verimli bir giderim sağlanabilir.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Akut etkileri; merkezi ve çevresel sinir sistemine olan etkileri, aşırı telaş, bronkokonstriksiyon, baş ağrısı, kusma ve diğer davranışsal değişikliklerdir.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603068">
                <a:tc>
                  <a:txBody>
                    <a:bodyPr/>
                    <a:lstStyle/>
                    <a:p>
                      <a:pPr>
                        <a:lnSpc>
                          <a:spcPct val="115000"/>
                        </a:lnSpc>
                        <a:spcAft>
                          <a:spcPts val="0"/>
                        </a:spcAft>
                      </a:pPr>
                      <a:r>
                        <a:rPr lang="tr-TR"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Karbontetraklorür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56-23-5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0,001 mg/L havayla sıyırma yöntemi kullanılarak sağlanabilir. Ayrıca GAC ile de giderimi mümkündür.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Toksisitesinin ilk etkileri karaciğer ve böbrekte gözlenir. IARC Grup 2B altında (kanser yapma ihtimali olan) altında değerlendirmektedir.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669016">
                <a:tc>
                  <a:txBody>
                    <a:bodyPr/>
                    <a:lstStyle/>
                    <a:p>
                      <a:pPr>
                        <a:lnSpc>
                          <a:spcPct val="115000"/>
                        </a:lnSpc>
                        <a:spcAft>
                          <a:spcPts val="0"/>
                        </a:spcAft>
                      </a:pPr>
                      <a:r>
                        <a:rPr lang="tr-TR"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EDTA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60-00-4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0,01 mg/L ozonlama ile birlikte GAC kullanımında ulaşılabilecek değerdir.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Vücutta birikme yapmaz. Sindirim sisteminde çinkonun </a:t>
                      </a:r>
                      <a:r>
                        <a:rPr lang="tr-TR"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absorpsiyonunu</a:t>
                      </a: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engelleyerek çinko eksikliğine sebep olabilir.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445464">
                <a:tc>
                  <a:txBody>
                    <a:bodyPr/>
                    <a:lstStyle/>
                    <a:p>
                      <a:pPr>
                        <a:lnSpc>
                          <a:spcPct val="115000"/>
                        </a:lnSpc>
                        <a:spcAft>
                          <a:spcPts val="0"/>
                        </a:spcAft>
                      </a:pPr>
                      <a:r>
                        <a:rPr lang="tr-TR" sz="11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Aldrin</a:t>
                      </a:r>
                      <a:r>
                        <a:rPr lang="tr-TR"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tr-TR" sz="11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Dieldrin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309-00-2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60-57-1</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0,03</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0,04</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0,02 </a:t>
                      </a:r>
                      <a:r>
                        <a:rPr lang="tr-TR"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μg</a:t>
                      </a: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 değerine </a:t>
                      </a:r>
                      <a:r>
                        <a:rPr lang="tr-TR"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koagülasyon</a:t>
                      </a: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GAC ya da ozonlama ile ulaşılabilir. Klorlama ile % 30, aktif karbonla ise % 85 giderim sağlamak mümkündür.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Hayvanlar üzerinde yapılan uzun süreli çalışmalarda karaciğer tümörlerinin oluşumuna sebep olduğu, ayrıca saç kaybı, ishal, karında şişlik ve sarsıntı gibi etkilerin görülebileceği belirlenmiştir. Kısa süreli </a:t>
                      </a:r>
                      <a:r>
                        <a:rPr lang="tr-TR"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maruziyette</a:t>
                      </a: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yüksek miktarlarda alımda kas spazmları ve havale görülebilir.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445464">
                <a:tc>
                  <a:txBody>
                    <a:bodyPr/>
                    <a:lstStyle/>
                    <a:p>
                      <a:pPr>
                        <a:lnSpc>
                          <a:spcPct val="115000"/>
                        </a:lnSpc>
                        <a:spcAft>
                          <a:spcPts val="0"/>
                        </a:spcAft>
                      </a:pPr>
                      <a:r>
                        <a:rPr lang="tr-TR" sz="11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Endrin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72-20-8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 μg/L değerine GAC kullanılarak ulaşılabilir.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Öncelikli olarak etkisini merkezi sinir sistemi üzerinde gösterir. Ayrıca karaciğer problemlerine de sebep olur. </a:t>
                      </a:r>
                      <a:r>
                        <a:rPr lang="tr-TR"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Endrinin</a:t>
                      </a: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kanserojenik</a:t>
                      </a: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olduğuna dair yeterli </a:t>
                      </a:r>
                      <a:r>
                        <a:rPr lang="tr-TR"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toksikolojik</a:t>
                      </a: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veri mevcut değildir.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23877638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971600" y="67271"/>
            <a:ext cx="7488832" cy="769441"/>
          </a:xfrm>
          <a:prstGeom prst="rect">
            <a:avLst/>
          </a:prstGeom>
        </p:spPr>
        <p:txBody>
          <a:bodyPr wrap="square">
            <a:spAutoFit/>
          </a:bodyPr>
          <a:lstStyle/>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TÜRKİYE’YE ÖZGÜ KİRLETİCİLERİN İÇME SUYU </a:t>
            </a:r>
          </a:p>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STANDARTLARI AÇISINDAN DEĞERLENDİRİLMESİ</a:t>
            </a:r>
            <a:endParaRPr lang="tr-TR" sz="216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1752280251"/>
              </p:ext>
            </p:extLst>
          </p:nvPr>
        </p:nvGraphicFramePr>
        <p:xfrm>
          <a:off x="3" y="980728"/>
          <a:ext cx="9143997" cy="5708284"/>
        </p:xfrm>
        <a:graphic>
          <a:graphicData uri="http://schemas.openxmlformats.org/drawingml/2006/table">
            <a:tbl>
              <a:tblPr firstRow="1" bandRow="1">
                <a:tableStyleId>{5C22544A-7EE6-4342-B048-85BDC9FD1C3A}</a:tableStyleId>
              </a:tblPr>
              <a:tblGrid>
                <a:gridCol w="1306285"/>
                <a:gridCol w="970665"/>
                <a:gridCol w="807949"/>
                <a:gridCol w="734499"/>
                <a:gridCol w="1101749"/>
                <a:gridCol w="1983148"/>
                <a:gridCol w="2239702"/>
              </a:tblGrid>
              <a:tr h="576064">
                <a:tc>
                  <a:txBody>
                    <a:bodyPr/>
                    <a:lstStyle/>
                    <a:p>
                      <a:pPr algn="ctr">
                        <a:lnSpc>
                          <a:spcPct val="115000"/>
                        </a:lnSpc>
                        <a:spcAft>
                          <a:spcPts val="0"/>
                        </a:spcAft>
                      </a:pPr>
                      <a:r>
                        <a:rPr lang="tr-TR" sz="1000" b="1" dirty="0" smtClean="0">
                          <a:effectLst/>
                          <a:latin typeface="Times New Roman" panose="02020603050405020304" pitchFamily="18" charset="0"/>
                          <a:ea typeface="Calibri" panose="020F0502020204030204" pitchFamily="34" charset="0"/>
                          <a:cs typeface="Times New Roman" panose="02020603050405020304" pitchFamily="18" charset="0"/>
                        </a:rPr>
                        <a:t>PARAMETRE </a:t>
                      </a: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(µg/L)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kern="1200" dirty="0">
                          <a:solidFill>
                            <a:schemeClr val="lt1"/>
                          </a:solidFill>
                          <a:effectLst/>
                          <a:latin typeface="Times New Roman" panose="02020603050405020304" pitchFamily="18" charset="0"/>
                          <a:ea typeface="Calibri" panose="020F0502020204030204" pitchFamily="34" charset="0"/>
                          <a:cs typeface="Times New Roman" panose="02020603050405020304" pitchFamily="18" charset="0"/>
                        </a:rPr>
                        <a:t>CAS No</a:t>
                      </a:r>
                    </a:p>
                  </a:txBody>
                  <a:tcPr marL="44450" marR="44450" marT="0" marB="0" anchor="ctr"/>
                </a:tc>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A1</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ARITMA YÖNTEMLERİ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İNSAN SAĞLIĞINA MUHTEMEL ETKİLERİ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679664">
                <a:tc>
                  <a:txBody>
                    <a:bodyPr/>
                    <a:lstStyle/>
                    <a:p>
                      <a:pPr>
                        <a:lnSpc>
                          <a:spcPct val="115000"/>
                        </a:lnSpc>
                        <a:spcAft>
                          <a:spcPts val="0"/>
                        </a:spcAft>
                      </a:pPr>
                      <a:r>
                        <a:rPr lang="tr-TR"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Gümüş</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7440-22-4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Konvansiyonel yöntemlerle (koagülasyon) ve kireçle yumuşatma yöntemiyle giderilebilir.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Gümüş zehirlenmesinin en bilinen klinik belirtisi deride, saçta, ağızda ve gözde mavi-gri metalik renk değişimidir.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603068">
                <a:tc>
                  <a:txBody>
                    <a:bodyPr/>
                    <a:lstStyle/>
                    <a:p>
                      <a:pPr>
                        <a:lnSpc>
                          <a:spcPct val="115000"/>
                        </a:lnSpc>
                        <a:spcAft>
                          <a:spcPts val="0"/>
                        </a:spcAft>
                      </a:pPr>
                      <a:r>
                        <a:rPr lang="tr-TR"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Antimon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7440-36-0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Konvansiyonel yöntemlerle giderilemez. İçme suyundaki konsantrasyonlar genellikle metal borular ve tesisattan kaynaklı olarak görüldüğünden, bu kaynaklardaki yan ürün kontrolü ile gerçekleştirilebilir.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Hayvan araştırmalarında, kalpte, karaciğerde, böbrekte ve dalakta biriktiği gözlenmiştir. Ayrıca kan şekerini düşürür ve kolesterol seviyelerini arttırır. Çözünebilir formdaki antimon (III) tuzları genotoksik etkisi görülmüştür. IARC antimon trioksit için insanlar için muhtemel kanserojenik (Grup 2B) olarak belirlemiştir.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669016">
                <a:tc>
                  <a:txBody>
                    <a:bodyPr/>
                    <a:lstStyle/>
                    <a:p>
                      <a:pPr>
                        <a:lnSpc>
                          <a:spcPct val="115000"/>
                        </a:lnSpc>
                        <a:spcAft>
                          <a:spcPts val="0"/>
                        </a:spcAft>
                      </a:pPr>
                      <a:r>
                        <a:rPr lang="tr-TR"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Berilyum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7440-41-7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Berilyumun ağız yoluyla alımında insan sağlığına olan etkileriyle ilgili yeterli bilgi olmamakla birlikte bağırsak lezyonlarına yol açabilmektedir.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445464">
                <a:tc>
                  <a:txBody>
                    <a:bodyPr/>
                    <a:lstStyle/>
                    <a:p>
                      <a:pPr>
                        <a:lnSpc>
                          <a:spcPct val="115000"/>
                        </a:lnSpc>
                        <a:spcAft>
                          <a:spcPts val="0"/>
                        </a:spcAft>
                      </a:pPr>
                      <a:r>
                        <a:rPr lang="tr-TR"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1,1-Dikloroetan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75-34-3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Havalandırma ya da adsorpsiyon (GAC) ile giderilebilir.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IARC Grup 3 (</a:t>
                      </a:r>
                      <a:r>
                        <a:rPr lang="tr-TR"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kanserojenik</a:t>
                      </a: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olarak sınıflandırılamaz) altında değerlendirilmiştir.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445464">
                <a:tc>
                  <a:txBody>
                    <a:bodyPr/>
                    <a:lstStyle/>
                    <a:p>
                      <a:pPr>
                        <a:lnSpc>
                          <a:spcPct val="115000"/>
                        </a:lnSpc>
                        <a:spcAft>
                          <a:spcPts val="0"/>
                        </a:spcAft>
                      </a:pPr>
                      <a:r>
                        <a:rPr lang="tr-TR" sz="11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Trikloroetilen</a:t>
                      </a:r>
                      <a:r>
                        <a:rPr lang="tr-TR"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(TRI)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79-01-6</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Havalandırma ya da </a:t>
                      </a:r>
                      <a:r>
                        <a:rPr lang="tr-TR"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adsorpsiyon</a:t>
                      </a: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(GAC) ile giderilebilir.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Karaciğer sorunları ve kanser riski artışı gözlenebilir.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445464">
                <a:tc>
                  <a:txBody>
                    <a:bodyPr/>
                    <a:lstStyle/>
                    <a:p>
                      <a:pPr>
                        <a:lnSpc>
                          <a:spcPct val="115000"/>
                        </a:lnSpc>
                        <a:spcAft>
                          <a:spcPts val="0"/>
                        </a:spcAft>
                      </a:pPr>
                      <a:r>
                        <a:rPr lang="tr-TR"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Azinfos-metil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86-50-0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lang="tr-TR" sz="1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144387333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034076478"/>
              </p:ext>
            </p:extLst>
          </p:nvPr>
        </p:nvGraphicFramePr>
        <p:xfrm>
          <a:off x="3" y="2073438"/>
          <a:ext cx="9143997" cy="2696710"/>
        </p:xfrm>
        <a:graphic>
          <a:graphicData uri="http://schemas.openxmlformats.org/drawingml/2006/table">
            <a:tbl>
              <a:tblPr firstRow="1" bandRow="1">
                <a:tableStyleId>{5C22544A-7EE6-4342-B048-85BDC9FD1C3A}</a:tableStyleId>
              </a:tblPr>
              <a:tblGrid>
                <a:gridCol w="1306285"/>
                <a:gridCol w="970665"/>
                <a:gridCol w="807949"/>
                <a:gridCol w="734499"/>
                <a:gridCol w="1101749"/>
                <a:gridCol w="1983148"/>
                <a:gridCol w="2239702"/>
              </a:tblGrid>
              <a:tr h="576064">
                <a:tc>
                  <a:txBody>
                    <a:bodyPr/>
                    <a:lstStyle/>
                    <a:p>
                      <a:pPr algn="ctr">
                        <a:lnSpc>
                          <a:spcPct val="115000"/>
                        </a:lnSpc>
                        <a:spcAft>
                          <a:spcPts val="0"/>
                        </a:spcAft>
                      </a:pPr>
                      <a:r>
                        <a:rPr lang="tr-TR" sz="1000" b="1" dirty="0" smtClean="0">
                          <a:effectLst/>
                          <a:latin typeface="Times New Roman" panose="02020603050405020304" pitchFamily="18" charset="0"/>
                          <a:ea typeface="Calibri" panose="020F0502020204030204" pitchFamily="34" charset="0"/>
                          <a:cs typeface="Times New Roman" panose="02020603050405020304" pitchFamily="18" charset="0"/>
                        </a:rPr>
                        <a:t>PARAMETRE </a:t>
                      </a: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(µg/L)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kern="1200" dirty="0">
                          <a:solidFill>
                            <a:schemeClr val="lt1"/>
                          </a:solidFill>
                          <a:effectLst/>
                          <a:latin typeface="Times New Roman" panose="02020603050405020304" pitchFamily="18" charset="0"/>
                          <a:ea typeface="Calibri" panose="020F0502020204030204" pitchFamily="34" charset="0"/>
                          <a:cs typeface="Times New Roman" panose="02020603050405020304" pitchFamily="18" charset="0"/>
                        </a:rPr>
                        <a:t>CAS No</a:t>
                      </a:r>
                    </a:p>
                  </a:txBody>
                  <a:tcPr marL="44450" marR="44450" marT="0" marB="0" anchor="ctr"/>
                </a:tc>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A1</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a:effectLst/>
                          <a:latin typeface="Times New Roman" panose="02020603050405020304" pitchFamily="18" charset="0"/>
                          <a:ea typeface="Calibri" panose="020F0502020204030204" pitchFamily="34" charset="0"/>
                          <a:cs typeface="Times New Roman" panose="02020603050405020304" pitchFamily="18" charset="0"/>
                        </a:rPr>
                        <a:t>ARITMA YÖNTEMLERİ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b="1" dirty="0">
                          <a:effectLst/>
                          <a:latin typeface="Times New Roman" panose="02020603050405020304" pitchFamily="18" charset="0"/>
                          <a:ea typeface="Calibri" panose="020F0502020204030204" pitchFamily="34" charset="0"/>
                          <a:cs typeface="Times New Roman" panose="02020603050405020304" pitchFamily="18" charset="0"/>
                        </a:rPr>
                        <a:t>İNSAN SAĞLIĞINA MUHTEMEL ETKİLERİ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679664">
                <a:tc>
                  <a:txBody>
                    <a:bodyPr/>
                    <a:lstStyle/>
                    <a:p>
                      <a:pPr>
                        <a:lnSpc>
                          <a:spcPct val="115000"/>
                        </a:lnSpc>
                        <a:spcAft>
                          <a:spcPts val="0"/>
                        </a:spcAft>
                      </a:pPr>
                      <a:r>
                        <a:rPr lang="tr-TR" sz="1100" b="1" dirty="0" err="1">
                          <a:effectLst/>
                          <a:latin typeface="Times New Roman" panose="02020603050405020304" pitchFamily="18" charset="0"/>
                          <a:ea typeface="Times New Roman" panose="02020603050405020304" pitchFamily="18" charset="0"/>
                          <a:cs typeface="Times New Roman" panose="02020603050405020304" pitchFamily="18" charset="0"/>
                        </a:rPr>
                        <a:t>Kloroasetik</a:t>
                      </a:r>
                      <a:r>
                        <a:rPr lang="tr-TR" sz="1100" b="1" dirty="0">
                          <a:effectLst/>
                          <a:latin typeface="Times New Roman" panose="02020603050405020304" pitchFamily="18" charset="0"/>
                          <a:ea typeface="Times New Roman" panose="02020603050405020304" pitchFamily="18" charset="0"/>
                          <a:cs typeface="Times New Roman" panose="02020603050405020304" pitchFamily="18" charset="0"/>
                        </a:rPr>
                        <a:t> asit</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79-11-8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İçme suyundaki oluşumu doğal olarak oluşan organik maddenin giderimiyle ve klor azaltımı ya da alternatif dezenfektan kullanımı ile minimize edilebilir.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Bakteri kullanılan deneylerde mutajenik etkisi gözlenmese de bazı memeli hücrelerinde yapılan çalışmalarda mutajenik aktiviteye rastlanmıştır.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669016">
                <a:tc>
                  <a:txBody>
                    <a:bodyPr/>
                    <a:lstStyle/>
                    <a:p>
                      <a:pPr>
                        <a:lnSpc>
                          <a:spcPct val="115000"/>
                        </a:lnSpc>
                        <a:spcAft>
                          <a:spcPts val="0"/>
                        </a:spcAft>
                      </a:pPr>
                      <a:r>
                        <a:rPr lang="tr-TR" sz="11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Nitrobenzen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98-95-3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a:t>
                      </a: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Soluma, temas ve ağız yoluyla alımda insanlar üzerinde toksik etkisi mevcuttur. Ana sistemik etkisi sonucu </a:t>
                      </a:r>
                      <a:r>
                        <a:rPr lang="tr-TR"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methemoglobinemi</a:t>
                      </a:r>
                      <a:r>
                        <a:rPr lang="tr-T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görülür.  IARC Grup 2B (kanser yapma ihtimali olan) altında değerlendirilmiştir.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bl>
          </a:graphicData>
        </a:graphic>
      </p:graphicFrame>
      <p:sp>
        <p:nvSpPr>
          <p:cNvPr id="5" name="Dikdörtgen 4"/>
          <p:cNvSpPr/>
          <p:nvPr/>
        </p:nvSpPr>
        <p:spPr>
          <a:xfrm>
            <a:off x="971600" y="116632"/>
            <a:ext cx="7488832" cy="769441"/>
          </a:xfrm>
          <a:prstGeom prst="rect">
            <a:avLst/>
          </a:prstGeom>
        </p:spPr>
        <p:txBody>
          <a:bodyPr wrap="square">
            <a:spAutoFit/>
          </a:bodyPr>
          <a:lstStyle/>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TÜRKİYE’YE ÖZGÜ KİRLETİCİLERİN İÇME SUYU </a:t>
            </a:r>
          </a:p>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STANDARTLARI AÇISINDAN DEĞERLENDİRİLMESİ</a:t>
            </a:r>
            <a:endParaRPr lang="tr-TR" sz="216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367060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052736"/>
            <a:ext cx="8784976" cy="1341906"/>
          </a:xfrm>
          <a:prstGeom prst="rect">
            <a:avLst/>
          </a:prstGeom>
        </p:spPr>
        <p:txBody>
          <a:bodyPr wrap="square">
            <a:spAutoFit/>
          </a:bodyPr>
          <a:lstStyle/>
          <a:p>
            <a:pPr algn="just" fontAlgn="auto">
              <a:lnSpc>
                <a:spcPct val="140000"/>
              </a:lnSpc>
              <a:spcBef>
                <a:spcPts val="0"/>
              </a:spcBef>
              <a:spcAft>
                <a:spcPts val="0"/>
              </a:spcAft>
              <a:buClr>
                <a:srgbClr val="0000FF"/>
              </a:buClr>
            </a:pPr>
            <a:r>
              <a:rPr lang="tr-TR" dirty="0">
                <a:solidFill>
                  <a:srgbClr val="0000FF"/>
                </a:solidFill>
                <a:latin typeface="Arial" pitchFamily="34" charset="0"/>
                <a:cs typeface="Arial" pitchFamily="34" charset="0"/>
              </a:rPr>
              <a:t>Türkiye’ye özgü 99 kirletici için yapılan uluslararası alandaki uygulamaların taraması sonucunda </a:t>
            </a:r>
            <a:r>
              <a:rPr lang="tr-TR" dirty="0" smtClean="0">
                <a:solidFill>
                  <a:srgbClr val="0000FF"/>
                </a:solidFill>
                <a:latin typeface="Arial" pitchFamily="34" charset="0"/>
                <a:cs typeface="Arial" pitchFamily="34" charset="0"/>
              </a:rPr>
              <a:t>içme </a:t>
            </a:r>
            <a:r>
              <a:rPr lang="tr-TR" dirty="0">
                <a:solidFill>
                  <a:srgbClr val="0000FF"/>
                </a:solidFill>
                <a:latin typeface="Arial" pitchFamily="34" charset="0"/>
                <a:cs typeface="Arial" pitchFamily="34" charset="0"/>
              </a:rPr>
              <a:t>suyu </a:t>
            </a:r>
            <a:r>
              <a:rPr lang="tr-TR" dirty="0" smtClean="0">
                <a:solidFill>
                  <a:srgbClr val="0000FF"/>
                </a:solidFill>
                <a:latin typeface="Arial" pitchFamily="34" charset="0"/>
                <a:cs typeface="Arial" pitchFamily="34" charset="0"/>
              </a:rPr>
              <a:t>standardı bulunamayan </a:t>
            </a:r>
            <a:r>
              <a:rPr lang="tr-TR" b="1" dirty="0" smtClean="0">
                <a:solidFill>
                  <a:srgbClr val="0000FF"/>
                </a:solidFill>
                <a:latin typeface="Arial" pitchFamily="34" charset="0"/>
                <a:cs typeface="Arial" pitchFamily="34" charset="0"/>
              </a:rPr>
              <a:t>33 </a:t>
            </a:r>
            <a:r>
              <a:rPr lang="tr-TR" b="1" dirty="0">
                <a:solidFill>
                  <a:srgbClr val="0000FF"/>
                </a:solidFill>
                <a:latin typeface="Arial" pitchFamily="34" charset="0"/>
                <a:cs typeface="Arial" pitchFamily="34" charset="0"/>
              </a:rPr>
              <a:t>adet </a:t>
            </a:r>
            <a:r>
              <a:rPr lang="tr-TR" b="1" dirty="0" smtClean="0">
                <a:solidFill>
                  <a:srgbClr val="0000FF"/>
                </a:solidFill>
                <a:latin typeface="Arial" pitchFamily="34" charset="0"/>
                <a:cs typeface="Arial" pitchFamily="34" charset="0"/>
              </a:rPr>
              <a:t>kirletici </a:t>
            </a:r>
            <a:r>
              <a:rPr lang="tr-TR" dirty="0" smtClean="0">
                <a:solidFill>
                  <a:srgbClr val="0000FF"/>
                </a:solidFill>
                <a:latin typeface="Arial" pitchFamily="34" charset="0"/>
                <a:cs typeface="Arial" pitchFamily="34" charset="0"/>
              </a:rPr>
              <a:t>için</a:t>
            </a:r>
            <a:r>
              <a:rPr lang="tr-TR" sz="2000" dirty="0" smtClean="0">
                <a:solidFill>
                  <a:srgbClr val="0000FF"/>
                </a:solidFill>
                <a:latin typeface="Arial" pitchFamily="34" charset="0"/>
                <a:cs typeface="Arial" pitchFamily="34" charset="0"/>
              </a:rPr>
              <a:t> limit değer hesaplamaları yapılmıştır. </a:t>
            </a:r>
            <a:endParaRPr lang="tr-TR" sz="2000" dirty="0">
              <a:solidFill>
                <a:srgbClr val="0000FF"/>
              </a:solidFill>
              <a:latin typeface="Arial" pitchFamily="34" charset="0"/>
              <a:cs typeface="Arial" pitchFamily="34" charset="0"/>
            </a:endParaRPr>
          </a:p>
        </p:txBody>
      </p:sp>
      <p:sp>
        <p:nvSpPr>
          <p:cNvPr id="3" name="Dikdörtgen 2"/>
          <p:cNvSpPr/>
          <p:nvPr/>
        </p:nvSpPr>
        <p:spPr>
          <a:xfrm>
            <a:off x="971600" y="67271"/>
            <a:ext cx="7488832" cy="769441"/>
          </a:xfrm>
          <a:prstGeom prst="rect">
            <a:avLst/>
          </a:prstGeom>
        </p:spPr>
        <p:txBody>
          <a:bodyPr wrap="square">
            <a:spAutoFit/>
          </a:bodyPr>
          <a:lstStyle/>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TÜRKİYE’YE ÖZGÜ KİRLETİCİLERİN İÇME SUYU </a:t>
            </a:r>
          </a:p>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STANDARTLARI AÇISINDAN DEĞERLENDİRİLMESİ</a:t>
            </a:r>
            <a:endParaRPr lang="tr-TR" sz="216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5" name="Dikdörtgen 4"/>
              <p:cNvSpPr/>
              <p:nvPr/>
            </p:nvSpPr>
            <p:spPr>
              <a:xfrm>
                <a:off x="1835696" y="3098846"/>
                <a:ext cx="5544615" cy="84959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tr-TR" sz="2400">
                          <a:solidFill>
                            <a:srgbClr val="0000FF"/>
                          </a:solidFill>
                          <a:latin typeface="Cambria Math" panose="02040503050406030204" pitchFamily="18" charset="0"/>
                          <a:cs typeface="Arial" pitchFamily="34" charset="0"/>
                        </a:rPr>
                        <m:t>TDI</m:t>
                      </m:r>
                      <m:r>
                        <a:rPr lang="tr-TR" sz="2400">
                          <a:solidFill>
                            <a:srgbClr val="0000FF"/>
                          </a:solidFill>
                          <a:latin typeface="Cambria Math" panose="02040503050406030204" pitchFamily="18" charset="0"/>
                          <a:cs typeface="Arial" pitchFamily="34" charset="0"/>
                        </a:rPr>
                        <m:t>=</m:t>
                      </m:r>
                      <m:f>
                        <m:fPr>
                          <m:ctrlPr>
                            <a:rPr lang="tr-TR" sz="2400" i="1">
                              <a:solidFill>
                                <a:srgbClr val="0000FF"/>
                              </a:solidFill>
                              <a:latin typeface="Cambria Math" panose="02040503050406030204" pitchFamily="18" charset="0"/>
                              <a:cs typeface="Arial" pitchFamily="34" charset="0"/>
                            </a:rPr>
                          </m:ctrlPr>
                        </m:fPr>
                        <m:num>
                          <m:r>
                            <m:rPr>
                              <m:sty m:val="p"/>
                            </m:rPr>
                            <a:rPr lang="tr-TR" sz="2400">
                              <a:solidFill>
                                <a:srgbClr val="0000FF"/>
                              </a:solidFill>
                              <a:latin typeface="Cambria Math" panose="02040503050406030204" pitchFamily="18" charset="0"/>
                              <a:cs typeface="Arial" pitchFamily="34" charset="0"/>
                            </a:rPr>
                            <m:t>NOAEL</m:t>
                          </m:r>
                          <m:r>
                            <a:rPr lang="tr-TR" sz="2400">
                              <a:solidFill>
                                <a:srgbClr val="0000FF"/>
                              </a:solidFill>
                              <a:latin typeface="Cambria Math" panose="02040503050406030204" pitchFamily="18" charset="0"/>
                              <a:cs typeface="Arial" pitchFamily="34" charset="0"/>
                            </a:rPr>
                            <m:t> </m:t>
                          </m:r>
                          <m:r>
                            <m:rPr>
                              <m:sty m:val="p"/>
                            </m:rPr>
                            <a:rPr lang="tr-TR" sz="2400">
                              <a:solidFill>
                                <a:srgbClr val="0000FF"/>
                              </a:solidFill>
                              <a:latin typeface="Cambria Math" panose="02040503050406030204" pitchFamily="18" charset="0"/>
                              <a:cs typeface="Arial" pitchFamily="34" charset="0"/>
                            </a:rPr>
                            <m:t>veya</m:t>
                          </m:r>
                          <m:r>
                            <a:rPr lang="tr-TR" sz="2400">
                              <a:solidFill>
                                <a:srgbClr val="0000FF"/>
                              </a:solidFill>
                              <a:latin typeface="Cambria Math" panose="02040503050406030204" pitchFamily="18" charset="0"/>
                              <a:cs typeface="Arial" pitchFamily="34" charset="0"/>
                            </a:rPr>
                            <m:t> </m:t>
                          </m:r>
                          <m:r>
                            <m:rPr>
                              <m:sty m:val="p"/>
                            </m:rPr>
                            <a:rPr lang="tr-TR" sz="2400">
                              <a:solidFill>
                                <a:srgbClr val="0000FF"/>
                              </a:solidFill>
                              <a:latin typeface="Cambria Math" panose="02040503050406030204" pitchFamily="18" charset="0"/>
                              <a:cs typeface="Arial" pitchFamily="34" charset="0"/>
                            </a:rPr>
                            <m:t>LOAEL</m:t>
                          </m:r>
                          <m:r>
                            <a:rPr lang="tr-TR" sz="2400">
                              <a:solidFill>
                                <a:srgbClr val="0000FF"/>
                              </a:solidFill>
                              <a:latin typeface="Cambria Math" panose="02040503050406030204" pitchFamily="18" charset="0"/>
                              <a:cs typeface="Arial" pitchFamily="34" charset="0"/>
                            </a:rPr>
                            <m:t> </m:t>
                          </m:r>
                          <m:r>
                            <m:rPr>
                              <m:sty m:val="p"/>
                            </m:rPr>
                            <a:rPr lang="tr-TR" sz="2400">
                              <a:solidFill>
                                <a:srgbClr val="0000FF"/>
                              </a:solidFill>
                              <a:latin typeface="Cambria Math" panose="02040503050406030204" pitchFamily="18" charset="0"/>
                              <a:cs typeface="Arial" pitchFamily="34" charset="0"/>
                            </a:rPr>
                            <m:t>veya</m:t>
                          </m:r>
                          <m:r>
                            <a:rPr lang="tr-TR" sz="2400">
                              <a:solidFill>
                                <a:srgbClr val="0000FF"/>
                              </a:solidFill>
                              <a:latin typeface="Cambria Math" panose="02040503050406030204" pitchFamily="18" charset="0"/>
                              <a:cs typeface="Arial" pitchFamily="34" charset="0"/>
                            </a:rPr>
                            <m:t> </m:t>
                          </m:r>
                          <m:r>
                            <m:rPr>
                              <m:sty m:val="p"/>
                            </m:rPr>
                            <a:rPr lang="tr-TR" sz="2400">
                              <a:solidFill>
                                <a:srgbClr val="0000FF"/>
                              </a:solidFill>
                              <a:latin typeface="Cambria Math" panose="02040503050406030204" pitchFamily="18" charset="0"/>
                              <a:cs typeface="Arial" pitchFamily="34" charset="0"/>
                            </a:rPr>
                            <m:t>BMDL</m:t>
                          </m:r>
                        </m:num>
                        <m:den>
                          <m:r>
                            <m:rPr>
                              <m:sty m:val="p"/>
                            </m:rPr>
                            <a:rPr lang="tr-TR" sz="2400">
                              <a:solidFill>
                                <a:srgbClr val="0000FF"/>
                              </a:solidFill>
                              <a:latin typeface="Cambria Math" panose="02040503050406030204" pitchFamily="18" charset="0"/>
                              <a:cs typeface="Arial" pitchFamily="34" charset="0"/>
                            </a:rPr>
                            <m:t>UF</m:t>
                          </m:r>
                          <m:r>
                            <a:rPr lang="tr-TR" sz="2400">
                              <a:solidFill>
                                <a:srgbClr val="0000FF"/>
                              </a:solidFill>
                              <a:latin typeface="Cambria Math" panose="02040503050406030204" pitchFamily="18" charset="0"/>
                              <a:cs typeface="Arial" pitchFamily="34" charset="0"/>
                            </a:rPr>
                            <m:t> </m:t>
                          </m:r>
                          <m:r>
                            <m:rPr>
                              <m:sty m:val="p"/>
                            </m:rPr>
                            <a:rPr lang="tr-TR" sz="2400">
                              <a:solidFill>
                                <a:srgbClr val="0000FF"/>
                              </a:solidFill>
                              <a:latin typeface="Cambria Math" panose="02040503050406030204" pitchFamily="18" charset="0"/>
                              <a:cs typeface="Arial" pitchFamily="34" charset="0"/>
                            </a:rPr>
                            <m:t>v</m:t>
                          </m:r>
                          <m:f>
                            <m:fPr>
                              <m:type m:val="lin"/>
                              <m:ctrlPr>
                                <a:rPr lang="tr-TR" sz="2400" i="1">
                                  <a:solidFill>
                                    <a:srgbClr val="0000FF"/>
                                  </a:solidFill>
                                  <a:latin typeface="Cambria Math" panose="02040503050406030204" pitchFamily="18" charset="0"/>
                                  <a:cs typeface="Arial" pitchFamily="34" charset="0"/>
                                </a:rPr>
                              </m:ctrlPr>
                            </m:fPr>
                            <m:num>
                              <m:r>
                                <m:rPr>
                                  <m:sty m:val="p"/>
                                </m:rPr>
                                <a:rPr lang="tr-TR" sz="2400">
                                  <a:solidFill>
                                    <a:srgbClr val="0000FF"/>
                                  </a:solidFill>
                                  <a:latin typeface="Cambria Math" panose="02040503050406030204" pitchFamily="18" charset="0"/>
                                  <a:cs typeface="Arial" pitchFamily="34" charset="0"/>
                                </a:rPr>
                                <m:t>e</m:t>
                              </m:r>
                            </m:num>
                            <m:den>
                              <m:r>
                                <m:rPr>
                                  <m:sty m:val="p"/>
                                </m:rPr>
                                <a:rPr lang="tr-TR" sz="2400">
                                  <a:solidFill>
                                    <a:srgbClr val="0000FF"/>
                                  </a:solidFill>
                                  <a:latin typeface="Cambria Math" panose="02040503050406030204" pitchFamily="18" charset="0"/>
                                  <a:cs typeface="Arial" pitchFamily="34" charset="0"/>
                                </a:rPr>
                                <m:t>v</m:t>
                              </m:r>
                            </m:den>
                          </m:f>
                          <m:r>
                            <m:rPr>
                              <m:sty m:val="p"/>
                            </m:rPr>
                            <a:rPr lang="tr-TR" sz="2400">
                              <a:solidFill>
                                <a:srgbClr val="0000FF"/>
                              </a:solidFill>
                              <a:latin typeface="Cambria Math" panose="02040503050406030204" pitchFamily="18" charset="0"/>
                              <a:cs typeface="Arial" pitchFamily="34" charset="0"/>
                            </a:rPr>
                            <m:t>eya</m:t>
                          </m:r>
                          <m:r>
                            <a:rPr lang="tr-TR" sz="2400">
                              <a:solidFill>
                                <a:srgbClr val="0000FF"/>
                              </a:solidFill>
                              <a:latin typeface="Cambria Math" panose="02040503050406030204" pitchFamily="18" charset="0"/>
                              <a:cs typeface="Arial" pitchFamily="34" charset="0"/>
                            </a:rPr>
                            <m:t> </m:t>
                          </m:r>
                          <m:r>
                            <m:rPr>
                              <m:sty m:val="p"/>
                            </m:rPr>
                            <a:rPr lang="tr-TR" sz="2400">
                              <a:solidFill>
                                <a:srgbClr val="0000FF"/>
                              </a:solidFill>
                              <a:latin typeface="Cambria Math" panose="02040503050406030204" pitchFamily="18" charset="0"/>
                              <a:cs typeface="Arial" pitchFamily="34" charset="0"/>
                            </a:rPr>
                            <m:t>CSAF</m:t>
                          </m:r>
                        </m:den>
                      </m:f>
                      <m:r>
                        <a:rPr lang="tr-TR" sz="2400">
                          <a:solidFill>
                            <a:srgbClr val="0000FF"/>
                          </a:solidFill>
                          <a:latin typeface="Cambria Math" panose="02040503050406030204" pitchFamily="18" charset="0"/>
                          <a:cs typeface="Arial" pitchFamily="34" charset="0"/>
                        </a:rPr>
                        <m:t> </m:t>
                      </m:r>
                    </m:oMath>
                  </m:oMathPara>
                </a14:m>
                <a:endParaRPr lang="tr-TR" sz="2400" dirty="0">
                  <a:solidFill>
                    <a:srgbClr val="0000FF"/>
                  </a:solidFill>
                  <a:latin typeface="Arial" pitchFamily="34" charset="0"/>
                  <a:cs typeface="Arial" pitchFamily="34" charset="0"/>
                </a:endParaRPr>
              </a:p>
            </p:txBody>
          </p:sp>
        </mc:Choice>
        <mc:Fallback xmlns="">
          <p:sp>
            <p:nvSpPr>
              <p:cNvPr id="5" name="Dikdörtgen 4"/>
              <p:cNvSpPr>
                <a:spLocks noRot="1" noChangeAspect="1" noMove="1" noResize="1" noEditPoints="1" noAdjustHandles="1" noChangeArrowheads="1" noChangeShapeType="1" noTextEdit="1"/>
              </p:cNvSpPr>
              <p:nvPr/>
            </p:nvSpPr>
            <p:spPr>
              <a:xfrm>
                <a:off x="1835696" y="3098846"/>
                <a:ext cx="5544615" cy="849592"/>
              </a:xfrm>
              <a:prstGeom prst="rect">
                <a:avLst/>
              </a:prstGeom>
              <a:blipFill rotWithShape="0">
                <a:blip r:embed="rId2"/>
                <a:stretch>
                  <a:fillRect/>
                </a:stretch>
              </a:blipFill>
            </p:spPr>
            <p:txBody>
              <a:bodyPr/>
              <a:lstStyle/>
              <a:p>
                <a:r>
                  <a:rPr lang="tr-TR">
                    <a:noFill/>
                  </a:rPr>
                  <a:t> </a:t>
                </a:r>
              </a:p>
            </p:txBody>
          </p:sp>
        </mc:Fallback>
      </mc:AlternateContent>
      <p:sp>
        <p:nvSpPr>
          <p:cNvPr id="6" name="Dikdörtgen 5"/>
          <p:cNvSpPr/>
          <p:nvPr/>
        </p:nvSpPr>
        <p:spPr>
          <a:xfrm>
            <a:off x="701824" y="4821997"/>
            <a:ext cx="8028384" cy="1991379"/>
          </a:xfrm>
          <a:prstGeom prst="rect">
            <a:avLst/>
          </a:prstGeom>
          <a:noFill/>
          <a:ln>
            <a:solidFill>
              <a:srgbClr val="000099"/>
            </a:solidFill>
          </a:ln>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50000"/>
              </a:lnSpc>
            </a:pPr>
            <a:r>
              <a:rPr lang="tr-TR" sz="1400" b="1" dirty="0">
                <a:solidFill>
                  <a:srgbClr val="0000FF"/>
                </a:solidFill>
                <a:latin typeface="Arial" pitchFamily="34" charset="0"/>
                <a:cs typeface="Arial" pitchFamily="34" charset="0"/>
              </a:rPr>
              <a:t>TDI (</a:t>
            </a:r>
            <a:r>
              <a:rPr lang="tr-TR" sz="1400" b="1" dirty="0" err="1">
                <a:solidFill>
                  <a:srgbClr val="0000FF"/>
                </a:solidFill>
                <a:latin typeface="Arial" pitchFamily="34" charset="0"/>
                <a:cs typeface="Arial" pitchFamily="34" charset="0"/>
              </a:rPr>
              <a:t>tolerable</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daily</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intake</a:t>
            </a:r>
            <a:r>
              <a:rPr lang="tr-TR" sz="1400" b="1" dirty="0">
                <a:solidFill>
                  <a:srgbClr val="0000FF"/>
                </a:solidFill>
                <a:latin typeface="Arial" pitchFamily="34" charset="0"/>
                <a:cs typeface="Arial" pitchFamily="34" charset="0"/>
              </a:rPr>
              <a:t>): </a:t>
            </a:r>
            <a:r>
              <a:rPr lang="tr-TR" sz="1400" dirty="0">
                <a:solidFill>
                  <a:srgbClr val="0000FF"/>
                </a:solidFill>
                <a:latin typeface="Arial" pitchFamily="34" charset="0"/>
                <a:cs typeface="Arial" pitchFamily="34" charset="0"/>
              </a:rPr>
              <a:t>günlük </a:t>
            </a:r>
            <a:r>
              <a:rPr lang="tr-TR" sz="1400" dirty="0" err="1">
                <a:solidFill>
                  <a:srgbClr val="0000FF"/>
                </a:solidFill>
                <a:latin typeface="Arial" pitchFamily="34" charset="0"/>
                <a:cs typeface="Arial" pitchFamily="34" charset="0"/>
              </a:rPr>
              <a:t>tolare</a:t>
            </a:r>
            <a:r>
              <a:rPr lang="tr-TR" sz="1400" dirty="0">
                <a:solidFill>
                  <a:srgbClr val="0000FF"/>
                </a:solidFill>
                <a:latin typeface="Arial" pitchFamily="34" charset="0"/>
                <a:cs typeface="Arial" pitchFamily="34" charset="0"/>
              </a:rPr>
              <a:t> edilebilir değer</a:t>
            </a:r>
          </a:p>
          <a:p>
            <a:pPr>
              <a:lnSpc>
                <a:spcPct val="150000"/>
              </a:lnSpc>
            </a:pPr>
            <a:r>
              <a:rPr lang="tr-TR" sz="1400" b="1" dirty="0">
                <a:solidFill>
                  <a:srgbClr val="0000FF"/>
                </a:solidFill>
                <a:latin typeface="Arial" pitchFamily="34" charset="0"/>
                <a:cs typeface="Arial" pitchFamily="34" charset="0"/>
              </a:rPr>
              <a:t>NOAEL (</a:t>
            </a:r>
            <a:r>
              <a:rPr lang="tr-TR" sz="1400" b="1" dirty="0" err="1">
                <a:solidFill>
                  <a:srgbClr val="0000FF"/>
                </a:solidFill>
                <a:latin typeface="Arial" pitchFamily="34" charset="0"/>
                <a:cs typeface="Arial" pitchFamily="34" charset="0"/>
              </a:rPr>
              <a:t>no-observed</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adverse</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effect</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level</a:t>
            </a:r>
            <a:r>
              <a:rPr lang="tr-TR" sz="1400" b="1" dirty="0">
                <a:solidFill>
                  <a:srgbClr val="0000FF"/>
                </a:solidFill>
                <a:latin typeface="Arial" pitchFamily="34" charset="0"/>
                <a:cs typeface="Arial" pitchFamily="34" charset="0"/>
              </a:rPr>
              <a:t>): </a:t>
            </a:r>
            <a:r>
              <a:rPr lang="tr-TR" sz="1400" dirty="0">
                <a:solidFill>
                  <a:srgbClr val="0000FF"/>
                </a:solidFill>
                <a:latin typeface="Arial" pitchFamily="34" charset="0"/>
                <a:cs typeface="Arial" pitchFamily="34" charset="0"/>
              </a:rPr>
              <a:t>hiçbir zararlı etki görülmeyen seviye</a:t>
            </a:r>
          </a:p>
          <a:p>
            <a:pPr>
              <a:lnSpc>
                <a:spcPct val="150000"/>
              </a:lnSpc>
            </a:pPr>
            <a:r>
              <a:rPr lang="tr-TR" sz="1400" b="1" dirty="0">
                <a:solidFill>
                  <a:srgbClr val="0000FF"/>
                </a:solidFill>
                <a:latin typeface="Arial" pitchFamily="34" charset="0"/>
                <a:cs typeface="Arial" pitchFamily="34" charset="0"/>
              </a:rPr>
              <a:t>LOAEL (</a:t>
            </a:r>
            <a:r>
              <a:rPr lang="tr-TR" sz="1400" b="1" dirty="0" err="1">
                <a:solidFill>
                  <a:srgbClr val="0000FF"/>
                </a:solidFill>
                <a:latin typeface="Arial" pitchFamily="34" charset="0"/>
                <a:cs typeface="Arial" pitchFamily="34" charset="0"/>
              </a:rPr>
              <a:t>lowest</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observed</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adverse</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effect</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level</a:t>
            </a:r>
            <a:r>
              <a:rPr lang="tr-TR" sz="1400" b="1" dirty="0">
                <a:solidFill>
                  <a:srgbClr val="0000FF"/>
                </a:solidFill>
                <a:latin typeface="Arial" pitchFamily="34" charset="0"/>
                <a:cs typeface="Arial" pitchFamily="34" charset="0"/>
              </a:rPr>
              <a:t>): </a:t>
            </a:r>
            <a:r>
              <a:rPr lang="tr-TR" sz="1400" dirty="0">
                <a:solidFill>
                  <a:srgbClr val="0000FF"/>
                </a:solidFill>
                <a:latin typeface="Arial" pitchFamily="34" charset="0"/>
                <a:cs typeface="Arial" pitchFamily="34" charset="0"/>
              </a:rPr>
              <a:t>zararlı etki görüldüğü en düşük seviye</a:t>
            </a:r>
          </a:p>
          <a:p>
            <a:pPr>
              <a:lnSpc>
                <a:spcPct val="150000"/>
              </a:lnSpc>
            </a:pPr>
            <a:r>
              <a:rPr lang="tr-TR" sz="1400" b="1" dirty="0">
                <a:solidFill>
                  <a:srgbClr val="0000FF"/>
                </a:solidFill>
                <a:latin typeface="Arial" pitchFamily="34" charset="0"/>
                <a:cs typeface="Arial" pitchFamily="34" charset="0"/>
              </a:rPr>
              <a:t>BMDL (</a:t>
            </a:r>
            <a:r>
              <a:rPr lang="tr-TR" sz="1400" b="1" dirty="0" err="1">
                <a:solidFill>
                  <a:srgbClr val="0000FF"/>
                </a:solidFill>
                <a:latin typeface="Arial" pitchFamily="34" charset="0"/>
                <a:cs typeface="Arial" pitchFamily="34" charset="0"/>
              </a:rPr>
              <a:t>lower</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confidence</a:t>
            </a:r>
            <a:r>
              <a:rPr lang="tr-TR" sz="1400" b="1" dirty="0">
                <a:solidFill>
                  <a:srgbClr val="0000FF"/>
                </a:solidFill>
                <a:latin typeface="Arial" pitchFamily="34" charset="0"/>
                <a:cs typeface="Arial" pitchFamily="34" charset="0"/>
              </a:rPr>
              <a:t> limit on </a:t>
            </a:r>
            <a:r>
              <a:rPr lang="tr-TR" sz="1400" b="1" dirty="0" err="1">
                <a:solidFill>
                  <a:srgbClr val="0000FF"/>
                </a:solidFill>
                <a:latin typeface="Arial" pitchFamily="34" charset="0"/>
                <a:cs typeface="Arial" pitchFamily="34" charset="0"/>
              </a:rPr>
              <a:t>the</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benchmark</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dose</a:t>
            </a:r>
            <a:r>
              <a:rPr lang="tr-TR" sz="1400" b="1" dirty="0">
                <a:solidFill>
                  <a:srgbClr val="0000FF"/>
                </a:solidFill>
                <a:latin typeface="Arial" pitchFamily="34" charset="0"/>
                <a:cs typeface="Arial" pitchFamily="34" charset="0"/>
              </a:rPr>
              <a:t>): </a:t>
            </a:r>
            <a:r>
              <a:rPr lang="tr-TR" sz="1400" dirty="0">
                <a:solidFill>
                  <a:srgbClr val="0000FF"/>
                </a:solidFill>
                <a:latin typeface="Arial" pitchFamily="34" charset="0"/>
                <a:cs typeface="Arial" pitchFamily="34" charset="0"/>
              </a:rPr>
              <a:t>gösterge doz alt güven sınırı </a:t>
            </a:r>
          </a:p>
          <a:p>
            <a:pPr>
              <a:lnSpc>
                <a:spcPct val="150000"/>
              </a:lnSpc>
            </a:pPr>
            <a:r>
              <a:rPr lang="tr-TR" sz="1400" b="1" dirty="0">
                <a:solidFill>
                  <a:srgbClr val="0000FF"/>
                </a:solidFill>
                <a:latin typeface="Arial" pitchFamily="34" charset="0"/>
                <a:cs typeface="Arial" pitchFamily="34" charset="0"/>
              </a:rPr>
              <a:t>UF (</a:t>
            </a:r>
            <a:r>
              <a:rPr lang="tr-TR" sz="1400" b="1" dirty="0" err="1">
                <a:solidFill>
                  <a:srgbClr val="0000FF"/>
                </a:solidFill>
                <a:latin typeface="Arial" pitchFamily="34" charset="0"/>
                <a:cs typeface="Arial" pitchFamily="34" charset="0"/>
              </a:rPr>
              <a:t>uncertainty</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factor</a:t>
            </a:r>
            <a:r>
              <a:rPr lang="tr-TR" sz="1400" b="1" dirty="0">
                <a:solidFill>
                  <a:srgbClr val="0000FF"/>
                </a:solidFill>
                <a:latin typeface="Arial" pitchFamily="34" charset="0"/>
                <a:cs typeface="Arial" pitchFamily="34" charset="0"/>
              </a:rPr>
              <a:t>): </a:t>
            </a:r>
            <a:r>
              <a:rPr lang="tr-TR" sz="1400" dirty="0">
                <a:solidFill>
                  <a:srgbClr val="0000FF"/>
                </a:solidFill>
                <a:latin typeface="Arial" pitchFamily="34" charset="0"/>
                <a:cs typeface="Arial" pitchFamily="34" charset="0"/>
              </a:rPr>
              <a:t>belirsizlik faktörü</a:t>
            </a:r>
          </a:p>
          <a:p>
            <a:pPr>
              <a:lnSpc>
                <a:spcPct val="150000"/>
              </a:lnSpc>
            </a:pPr>
            <a:r>
              <a:rPr lang="tr-TR" sz="1400" b="1" dirty="0">
                <a:solidFill>
                  <a:srgbClr val="0000FF"/>
                </a:solidFill>
                <a:latin typeface="Arial" pitchFamily="34" charset="0"/>
                <a:cs typeface="Arial" pitchFamily="34" charset="0"/>
              </a:rPr>
              <a:t>CSAF (</a:t>
            </a:r>
            <a:r>
              <a:rPr lang="tr-TR" sz="1400" b="1" dirty="0" err="1">
                <a:solidFill>
                  <a:srgbClr val="0000FF"/>
                </a:solidFill>
                <a:latin typeface="Arial" pitchFamily="34" charset="0"/>
                <a:cs typeface="Arial" pitchFamily="34" charset="0"/>
              </a:rPr>
              <a:t>chemical</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spesific</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adjustment</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factor</a:t>
            </a:r>
            <a:r>
              <a:rPr lang="tr-TR" sz="1400" b="1" dirty="0">
                <a:solidFill>
                  <a:srgbClr val="0000FF"/>
                </a:solidFill>
                <a:latin typeface="Arial" pitchFamily="34" charset="0"/>
                <a:cs typeface="Arial" pitchFamily="34" charset="0"/>
              </a:rPr>
              <a:t>): </a:t>
            </a:r>
            <a:r>
              <a:rPr lang="tr-TR" sz="1400" dirty="0">
                <a:solidFill>
                  <a:srgbClr val="0000FF"/>
                </a:solidFill>
                <a:latin typeface="Arial" pitchFamily="34" charset="0"/>
                <a:cs typeface="Arial" pitchFamily="34" charset="0"/>
              </a:rPr>
              <a:t>kimyasal özel ayarlama faktörü</a:t>
            </a:r>
          </a:p>
        </p:txBody>
      </p:sp>
    </p:spTree>
    <p:extLst>
      <p:ext uri="{BB962C8B-B14F-4D97-AF65-F5344CB8AC3E}">
        <p14:creationId xmlns:p14="http://schemas.microsoft.com/office/powerpoint/2010/main" val="30258061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971600" y="67271"/>
            <a:ext cx="7488832" cy="769441"/>
          </a:xfrm>
          <a:prstGeom prst="rect">
            <a:avLst/>
          </a:prstGeom>
        </p:spPr>
        <p:txBody>
          <a:bodyPr wrap="square">
            <a:spAutoFit/>
          </a:bodyPr>
          <a:lstStyle/>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TÜRKİYE’YE ÖZGÜ KİRLETİCİLERİN İÇME SUYU </a:t>
            </a:r>
          </a:p>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STANDARTLARI AÇISINDAN DEĞERLENDİRİLMESİ</a:t>
            </a:r>
            <a:endParaRPr lang="tr-TR" sz="216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5" name="Dikdörtgen 4"/>
              <p:cNvSpPr/>
              <p:nvPr/>
            </p:nvSpPr>
            <p:spPr>
              <a:xfrm>
                <a:off x="-468560" y="2204864"/>
                <a:ext cx="5544615" cy="723403"/>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tr-TR" sz="2000">
                          <a:solidFill>
                            <a:srgbClr val="0000FF"/>
                          </a:solidFill>
                          <a:latin typeface="Cambria Math" panose="02040503050406030204" pitchFamily="18" charset="0"/>
                          <a:cs typeface="Arial" pitchFamily="34" charset="0"/>
                        </a:rPr>
                        <m:t>TDI</m:t>
                      </m:r>
                      <m:r>
                        <a:rPr lang="tr-TR" sz="2000">
                          <a:solidFill>
                            <a:srgbClr val="0000FF"/>
                          </a:solidFill>
                          <a:latin typeface="Cambria Math" panose="02040503050406030204" pitchFamily="18" charset="0"/>
                          <a:cs typeface="Arial" pitchFamily="34" charset="0"/>
                        </a:rPr>
                        <m:t>=</m:t>
                      </m:r>
                      <m:f>
                        <m:fPr>
                          <m:ctrlPr>
                            <a:rPr lang="tr-TR" sz="2000" i="1">
                              <a:solidFill>
                                <a:srgbClr val="0000FF"/>
                              </a:solidFill>
                              <a:latin typeface="Cambria Math" panose="02040503050406030204" pitchFamily="18" charset="0"/>
                              <a:cs typeface="Arial" pitchFamily="34" charset="0"/>
                            </a:rPr>
                          </m:ctrlPr>
                        </m:fPr>
                        <m:num>
                          <m:r>
                            <m:rPr>
                              <m:sty m:val="p"/>
                            </m:rPr>
                            <a:rPr lang="tr-TR" sz="2000">
                              <a:solidFill>
                                <a:srgbClr val="0000FF"/>
                              </a:solidFill>
                              <a:latin typeface="Cambria Math" panose="02040503050406030204" pitchFamily="18" charset="0"/>
                              <a:cs typeface="Arial" pitchFamily="34" charset="0"/>
                            </a:rPr>
                            <m:t>NOAEL</m:t>
                          </m:r>
                          <m:r>
                            <a:rPr lang="tr-TR" sz="2000">
                              <a:solidFill>
                                <a:srgbClr val="0000FF"/>
                              </a:solidFill>
                              <a:latin typeface="Cambria Math" panose="02040503050406030204" pitchFamily="18" charset="0"/>
                              <a:cs typeface="Arial" pitchFamily="34" charset="0"/>
                            </a:rPr>
                            <m:t> </m:t>
                          </m:r>
                          <m:r>
                            <m:rPr>
                              <m:sty m:val="p"/>
                            </m:rPr>
                            <a:rPr lang="tr-TR" sz="2000">
                              <a:solidFill>
                                <a:srgbClr val="0000FF"/>
                              </a:solidFill>
                              <a:latin typeface="Cambria Math" panose="02040503050406030204" pitchFamily="18" charset="0"/>
                              <a:cs typeface="Arial" pitchFamily="34" charset="0"/>
                            </a:rPr>
                            <m:t>veya</m:t>
                          </m:r>
                          <m:r>
                            <a:rPr lang="tr-TR" sz="2000">
                              <a:solidFill>
                                <a:srgbClr val="0000FF"/>
                              </a:solidFill>
                              <a:latin typeface="Cambria Math" panose="02040503050406030204" pitchFamily="18" charset="0"/>
                              <a:cs typeface="Arial" pitchFamily="34" charset="0"/>
                            </a:rPr>
                            <m:t> </m:t>
                          </m:r>
                          <m:r>
                            <m:rPr>
                              <m:sty m:val="p"/>
                            </m:rPr>
                            <a:rPr lang="tr-TR" sz="2000">
                              <a:solidFill>
                                <a:srgbClr val="0000FF"/>
                              </a:solidFill>
                              <a:latin typeface="Cambria Math" panose="02040503050406030204" pitchFamily="18" charset="0"/>
                              <a:cs typeface="Arial" pitchFamily="34" charset="0"/>
                            </a:rPr>
                            <m:t>LOAEL</m:t>
                          </m:r>
                          <m:r>
                            <a:rPr lang="tr-TR" sz="2000">
                              <a:solidFill>
                                <a:srgbClr val="0000FF"/>
                              </a:solidFill>
                              <a:latin typeface="Cambria Math" panose="02040503050406030204" pitchFamily="18" charset="0"/>
                              <a:cs typeface="Arial" pitchFamily="34" charset="0"/>
                            </a:rPr>
                            <m:t> </m:t>
                          </m:r>
                          <m:r>
                            <m:rPr>
                              <m:sty m:val="p"/>
                            </m:rPr>
                            <a:rPr lang="tr-TR" sz="2000">
                              <a:solidFill>
                                <a:srgbClr val="0000FF"/>
                              </a:solidFill>
                              <a:latin typeface="Cambria Math" panose="02040503050406030204" pitchFamily="18" charset="0"/>
                              <a:cs typeface="Arial" pitchFamily="34" charset="0"/>
                            </a:rPr>
                            <m:t>veya</m:t>
                          </m:r>
                          <m:r>
                            <a:rPr lang="tr-TR" sz="2000">
                              <a:solidFill>
                                <a:srgbClr val="0000FF"/>
                              </a:solidFill>
                              <a:latin typeface="Cambria Math" panose="02040503050406030204" pitchFamily="18" charset="0"/>
                              <a:cs typeface="Arial" pitchFamily="34" charset="0"/>
                            </a:rPr>
                            <m:t> </m:t>
                          </m:r>
                          <m:r>
                            <m:rPr>
                              <m:sty m:val="p"/>
                            </m:rPr>
                            <a:rPr lang="tr-TR" sz="2000">
                              <a:solidFill>
                                <a:srgbClr val="0000FF"/>
                              </a:solidFill>
                              <a:latin typeface="Cambria Math" panose="02040503050406030204" pitchFamily="18" charset="0"/>
                              <a:cs typeface="Arial" pitchFamily="34" charset="0"/>
                            </a:rPr>
                            <m:t>BMDL</m:t>
                          </m:r>
                        </m:num>
                        <m:den>
                          <m:r>
                            <m:rPr>
                              <m:sty m:val="p"/>
                            </m:rPr>
                            <a:rPr lang="tr-TR" sz="2000">
                              <a:solidFill>
                                <a:srgbClr val="0000FF"/>
                              </a:solidFill>
                              <a:latin typeface="Cambria Math" panose="02040503050406030204" pitchFamily="18" charset="0"/>
                              <a:cs typeface="Arial" pitchFamily="34" charset="0"/>
                            </a:rPr>
                            <m:t>UF</m:t>
                          </m:r>
                          <m:r>
                            <a:rPr lang="tr-TR" sz="2000">
                              <a:solidFill>
                                <a:srgbClr val="0000FF"/>
                              </a:solidFill>
                              <a:latin typeface="Cambria Math" panose="02040503050406030204" pitchFamily="18" charset="0"/>
                              <a:cs typeface="Arial" pitchFamily="34" charset="0"/>
                            </a:rPr>
                            <m:t> </m:t>
                          </m:r>
                          <m:r>
                            <m:rPr>
                              <m:sty m:val="p"/>
                            </m:rPr>
                            <a:rPr lang="tr-TR" sz="2000">
                              <a:solidFill>
                                <a:srgbClr val="0000FF"/>
                              </a:solidFill>
                              <a:latin typeface="Cambria Math" panose="02040503050406030204" pitchFamily="18" charset="0"/>
                              <a:cs typeface="Arial" pitchFamily="34" charset="0"/>
                            </a:rPr>
                            <m:t>v</m:t>
                          </m:r>
                          <m:f>
                            <m:fPr>
                              <m:type m:val="lin"/>
                              <m:ctrlPr>
                                <a:rPr lang="tr-TR" sz="2000" i="1">
                                  <a:solidFill>
                                    <a:srgbClr val="0000FF"/>
                                  </a:solidFill>
                                  <a:latin typeface="Cambria Math" panose="02040503050406030204" pitchFamily="18" charset="0"/>
                                  <a:cs typeface="Arial" pitchFamily="34" charset="0"/>
                                </a:rPr>
                              </m:ctrlPr>
                            </m:fPr>
                            <m:num>
                              <m:r>
                                <m:rPr>
                                  <m:sty m:val="p"/>
                                </m:rPr>
                                <a:rPr lang="tr-TR" sz="2000">
                                  <a:solidFill>
                                    <a:srgbClr val="0000FF"/>
                                  </a:solidFill>
                                  <a:latin typeface="Cambria Math" panose="02040503050406030204" pitchFamily="18" charset="0"/>
                                  <a:cs typeface="Arial" pitchFamily="34" charset="0"/>
                                </a:rPr>
                                <m:t>e</m:t>
                              </m:r>
                            </m:num>
                            <m:den>
                              <m:r>
                                <m:rPr>
                                  <m:sty m:val="p"/>
                                </m:rPr>
                                <a:rPr lang="tr-TR" sz="2000">
                                  <a:solidFill>
                                    <a:srgbClr val="0000FF"/>
                                  </a:solidFill>
                                  <a:latin typeface="Cambria Math" panose="02040503050406030204" pitchFamily="18" charset="0"/>
                                  <a:cs typeface="Arial" pitchFamily="34" charset="0"/>
                                </a:rPr>
                                <m:t>v</m:t>
                              </m:r>
                            </m:den>
                          </m:f>
                          <m:r>
                            <m:rPr>
                              <m:sty m:val="p"/>
                            </m:rPr>
                            <a:rPr lang="tr-TR" sz="2000">
                              <a:solidFill>
                                <a:srgbClr val="0000FF"/>
                              </a:solidFill>
                              <a:latin typeface="Cambria Math" panose="02040503050406030204" pitchFamily="18" charset="0"/>
                              <a:cs typeface="Arial" pitchFamily="34" charset="0"/>
                            </a:rPr>
                            <m:t>eya</m:t>
                          </m:r>
                          <m:r>
                            <a:rPr lang="tr-TR" sz="2000">
                              <a:solidFill>
                                <a:srgbClr val="0000FF"/>
                              </a:solidFill>
                              <a:latin typeface="Cambria Math" panose="02040503050406030204" pitchFamily="18" charset="0"/>
                              <a:cs typeface="Arial" pitchFamily="34" charset="0"/>
                            </a:rPr>
                            <m:t> </m:t>
                          </m:r>
                          <m:r>
                            <m:rPr>
                              <m:sty m:val="p"/>
                            </m:rPr>
                            <a:rPr lang="tr-TR" sz="2000">
                              <a:solidFill>
                                <a:srgbClr val="0000FF"/>
                              </a:solidFill>
                              <a:latin typeface="Cambria Math" panose="02040503050406030204" pitchFamily="18" charset="0"/>
                              <a:cs typeface="Arial" pitchFamily="34" charset="0"/>
                            </a:rPr>
                            <m:t>CSAF</m:t>
                          </m:r>
                        </m:den>
                      </m:f>
                      <m:r>
                        <a:rPr lang="tr-TR" sz="2000">
                          <a:solidFill>
                            <a:srgbClr val="0000FF"/>
                          </a:solidFill>
                          <a:latin typeface="Cambria Math" panose="02040503050406030204" pitchFamily="18" charset="0"/>
                          <a:cs typeface="Arial" pitchFamily="34" charset="0"/>
                        </a:rPr>
                        <m:t> </m:t>
                      </m:r>
                    </m:oMath>
                  </m:oMathPara>
                </a14:m>
                <a:endParaRPr lang="tr-TR" sz="2000" dirty="0">
                  <a:solidFill>
                    <a:srgbClr val="0000FF"/>
                  </a:solidFill>
                  <a:latin typeface="Arial" pitchFamily="34" charset="0"/>
                  <a:cs typeface="Arial" pitchFamily="34" charset="0"/>
                </a:endParaRPr>
              </a:p>
            </p:txBody>
          </p:sp>
        </mc:Choice>
        <mc:Fallback xmlns="">
          <p:sp>
            <p:nvSpPr>
              <p:cNvPr id="5" name="Dikdörtgen 4"/>
              <p:cNvSpPr>
                <a:spLocks noRot="1" noChangeAspect="1" noMove="1" noResize="1" noEditPoints="1" noAdjustHandles="1" noChangeArrowheads="1" noChangeShapeType="1" noTextEdit="1"/>
              </p:cNvSpPr>
              <p:nvPr/>
            </p:nvSpPr>
            <p:spPr>
              <a:xfrm>
                <a:off x="-468560" y="2204864"/>
                <a:ext cx="5544615" cy="723403"/>
              </a:xfrm>
              <a:prstGeom prst="rect">
                <a:avLst/>
              </a:prstGeom>
              <a:blipFill rotWithShape="0">
                <a:blip r:embed="rId2"/>
                <a:stretch>
                  <a:fillRect/>
                </a:stretch>
              </a:blipFill>
            </p:spPr>
            <p:txBody>
              <a:bodyPr/>
              <a:lstStyle/>
              <a:p>
                <a:r>
                  <a:rPr lang="tr-TR">
                    <a:noFill/>
                  </a:rPr>
                  <a:t> </a:t>
                </a:r>
              </a:p>
            </p:txBody>
          </p:sp>
        </mc:Fallback>
      </mc:AlternateContent>
      <p:sp>
        <p:nvSpPr>
          <p:cNvPr id="6" name="Dikdörtgen 5"/>
          <p:cNvSpPr/>
          <p:nvPr/>
        </p:nvSpPr>
        <p:spPr>
          <a:xfrm>
            <a:off x="701824" y="4821997"/>
            <a:ext cx="8028384" cy="1991379"/>
          </a:xfrm>
          <a:prstGeom prst="rect">
            <a:avLst/>
          </a:prstGeom>
          <a:noFill/>
          <a:ln>
            <a:solidFill>
              <a:srgbClr val="000099"/>
            </a:solidFill>
          </a:ln>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50000"/>
              </a:lnSpc>
            </a:pPr>
            <a:r>
              <a:rPr lang="tr-TR" sz="1400" b="1" dirty="0">
                <a:solidFill>
                  <a:srgbClr val="0000FF"/>
                </a:solidFill>
                <a:latin typeface="Arial" pitchFamily="34" charset="0"/>
                <a:cs typeface="Arial" pitchFamily="34" charset="0"/>
              </a:rPr>
              <a:t>TDI (</a:t>
            </a:r>
            <a:r>
              <a:rPr lang="tr-TR" sz="1400" b="1" dirty="0" err="1">
                <a:solidFill>
                  <a:srgbClr val="0000FF"/>
                </a:solidFill>
                <a:latin typeface="Arial" pitchFamily="34" charset="0"/>
                <a:cs typeface="Arial" pitchFamily="34" charset="0"/>
              </a:rPr>
              <a:t>tolerable</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daily</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intake</a:t>
            </a:r>
            <a:r>
              <a:rPr lang="tr-TR" sz="1400" b="1" dirty="0">
                <a:solidFill>
                  <a:srgbClr val="0000FF"/>
                </a:solidFill>
                <a:latin typeface="Arial" pitchFamily="34" charset="0"/>
                <a:cs typeface="Arial" pitchFamily="34" charset="0"/>
              </a:rPr>
              <a:t>): </a:t>
            </a:r>
            <a:r>
              <a:rPr lang="tr-TR" sz="1400" dirty="0">
                <a:solidFill>
                  <a:srgbClr val="0000FF"/>
                </a:solidFill>
                <a:latin typeface="Arial" pitchFamily="34" charset="0"/>
                <a:cs typeface="Arial" pitchFamily="34" charset="0"/>
              </a:rPr>
              <a:t>günlük </a:t>
            </a:r>
            <a:r>
              <a:rPr lang="tr-TR" sz="1400" dirty="0" err="1">
                <a:solidFill>
                  <a:srgbClr val="0000FF"/>
                </a:solidFill>
                <a:latin typeface="Arial" pitchFamily="34" charset="0"/>
                <a:cs typeface="Arial" pitchFamily="34" charset="0"/>
              </a:rPr>
              <a:t>tolare</a:t>
            </a:r>
            <a:r>
              <a:rPr lang="tr-TR" sz="1400" dirty="0">
                <a:solidFill>
                  <a:srgbClr val="0000FF"/>
                </a:solidFill>
                <a:latin typeface="Arial" pitchFamily="34" charset="0"/>
                <a:cs typeface="Arial" pitchFamily="34" charset="0"/>
              </a:rPr>
              <a:t> edilebilir değer</a:t>
            </a:r>
          </a:p>
          <a:p>
            <a:pPr>
              <a:lnSpc>
                <a:spcPct val="150000"/>
              </a:lnSpc>
            </a:pPr>
            <a:r>
              <a:rPr lang="tr-TR" sz="1400" b="1" dirty="0">
                <a:solidFill>
                  <a:srgbClr val="0000FF"/>
                </a:solidFill>
                <a:latin typeface="Arial" pitchFamily="34" charset="0"/>
                <a:cs typeface="Arial" pitchFamily="34" charset="0"/>
              </a:rPr>
              <a:t>NOAEL (</a:t>
            </a:r>
            <a:r>
              <a:rPr lang="tr-TR" sz="1400" b="1" dirty="0" err="1">
                <a:solidFill>
                  <a:srgbClr val="0000FF"/>
                </a:solidFill>
                <a:latin typeface="Arial" pitchFamily="34" charset="0"/>
                <a:cs typeface="Arial" pitchFamily="34" charset="0"/>
              </a:rPr>
              <a:t>no-observed</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adverse</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effect</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level</a:t>
            </a:r>
            <a:r>
              <a:rPr lang="tr-TR" sz="1400" b="1" dirty="0">
                <a:solidFill>
                  <a:srgbClr val="0000FF"/>
                </a:solidFill>
                <a:latin typeface="Arial" pitchFamily="34" charset="0"/>
                <a:cs typeface="Arial" pitchFamily="34" charset="0"/>
              </a:rPr>
              <a:t>): </a:t>
            </a:r>
            <a:r>
              <a:rPr lang="tr-TR" sz="1400" dirty="0">
                <a:solidFill>
                  <a:srgbClr val="0000FF"/>
                </a:solidFill>
                <a:latin typeface="Arial" pitchFamily="34" charset="0"/>
                <a:cs typeface="Arial" pitchFamily="34" charset="0"/>
              </a:rPr>
              <a:t>hiçbir zararlı etki görülmeyen seviye</a:t>
            </a:r>
          </a:p>
          <a:p>
            <a:pPr>
              <a:lnSpc>
                <a:spcPct val="150000"/>
              </a:lnSpc>
            </a:pPr>
            <a:r>
              <a:rPr lang="tr-TR" sz="1400" b="1" dirty="0">
                <a:solidFill>
                  <a:srgbClr val="0000FF"/>
                </a:solidFill>
                <a:latin typeface="Arial" pitchFamily="34" charset="0"/>
                <a:cs typeface="Arial" pitchFamily="34" charset="0"/>
              </a:rPr>
              <a:t>LOAEL (</a:t>
            </a:r>
            <a:r>
              <a:rPr lang="tr-TR" sz="1400" b="1" dirty="0" err="1">
                <a:solidFill>
                  <a:srgbClr val="0000FF"/>
                </a:solidFill>
                <a:latin typeface="Arial" pitchFamily="34" charset="0"/>
                <a:cs typeface="Arial" pitchFamily="34" charset="0"/>
              </a:rPr>
              <a:t>lowest</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observed</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adverse</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effect</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level</a:t>
            </a:r>
            <a:r>
              <a:rPr lang="tr-TR" sz="1400" b="1" dirty="0">
                <a:solidFill>
                  <a:srgbClr val="0000FF"/>
                </a:solidFill>
                <a:latin typeface="Arial" pitchFamily="34" charset="0"/>
                <a:cs typeface="Arial" pitchFamily="34" charset="0"/>
              </a:rPr>
              <a:t>): </a:t>
            </a:r>
            <a:r>
              <a:rPr lang="tr-TR" sz="1400" dirty="0">
                <a:solidFill>
                  <a:srgbClr val="0000FF"/>
                </a:solidFill>
                <a:latin typeface="Arial" pitchFamily="34" charset="0"/>
                <a:cs typeface="Arial" pitchFamily="34" charset="0"/>
              </a:rPr>
              <a:t>zararlı etki görüldüğü en düşük seviye</a:t>
            </a:r>
          </a:p>
          <a:p>
            <a:pPr>
              <a:lnSpc>
                <a:spcPct val="150000"/>
              </a:lnSpc>
            </a:pPr>
            <a:r>
              <a:rPr lang="tr-TR" sz="1400" b="1" dirty="0">
                <a:solidFill>
                  <a:srgbClr val="0000FF"/>
                </a:solidFill>
                <a:latin typeface="Arial" pitchFamily="34" charset="0"/>
                <a:cs typeface="Arial" pitchFamily="34" charset="0"/>
              </a:rPr>
              <a:t>BMDL (</a:t>
            </a:r>
            <a:r>
              <a:rPr lang="tr-TR" sz="1400" b="1" dirty="0" err="1">
                <a:solidFill>
                  <a:srgbClr val="0000FF"/>
                </a:solidFill>
                <a:latin typeface="Arial" pitchFamily="34" charset="0"/>
                <a:cs typeface="Arial" pitchFamily="34" charset="0"/>
              </a:rPr>
              <a:t>lower</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confidence</a:t>
            </a:r>
            <a:r>
              <a:rPr lang="tr-TR" sz="1400" b="1" dirty="0">
                <a:solidFill>
                  <a:srgbClr val="0000FF"/>
                </a:solidFill>
                <a:latin typeface="Arial" pitchFamily="34" charset="0"/>
                <a:cs typeface="Arial" pitchFamily="34" charset="0"/>
              </a:rPr>
              <a:t> limit on </a:t>
            </a:r>
            <a:r>
              <a:rPr lang="tr-TR" sz="1400" b="1" dirty="0" err="1">
                <a:solidFill>
                  <a:srgbClr val="0000FF"/>
                </a:solidFill>
                <a:latin typeface="Arial" pitchFamily="34" charset="0"/>
                <a:cs typeface="Arial" pitchFamily="34" charset="0"/>
              </a:rPr>
              <a:t>the</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benchmark</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dose</a:t>
            </a:r>
            <a:r>
              <a:rPr lang="tr-TR" sz="1400" b="1" dirty="0">
                <a:solidFill>
                  <a:srgbClr val="0000FF"/>
                </a:solidFill>
                <a:latin typeface="Arial" pitchFamily="34" charset="0"/>
                <a:cs typeface="Arial" pitchFamily="34" charset="0"/>
              </a:rPr>
              <a:t>): </a:t>
            </a:r>
            <a:r>
              <a:rPr lang="tr-TR" sz="1400" dirty="0">
                <a:solidFill>
                  <a:srgbClr val="0000FF"/>
                </a:solidFill>
                <a:latin typeface="Arial" pitchFamily="34" charset="0"/>
                <a:cs typeface="Arial" pitchFamily="34" charset="0"/>
              </a:rPr>
              <a:t>gösterge doz alt güven sınırı </a:t>
            </a:r>
          </a:p>
          <a:p>
            <a:pPr>
              <a:lnSpc>
                <a:spcPct val="150000"/>
              </a:lnSpc>
            </a:pPr>
            <a:r>
              <a:rPr lang="tr-TR" sz="1400" b="1" dirty="0">
                <a:solidFill>
                  <a:srgbClr val="0000FF"/>
                </a:solidFill>
                <a:latin typeface="Arial" pitchFamily="34" charset="0"/>
                <a:cs typeface="Arial" pitchFamily="34" charset="0"/>
              </a:rPr>
              <a:t>UF (</a:t>
            </a:r>
            <a:r>
              <a:rPr lang="tr-TR" sz="1400" b="1" dirty="0" err="1">
                <a:solidFill>
                  <a:srgbClr val="0000FF"/>
                </a:solidFill>
                <a:latin typeface="Arial" pitchFamily="34" charset="0"/>
                <a:cs typeface="Arial" pitchFamily="34" charset="0"/>
              </a:rPr>
              <a:t>uncertainty</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factor</a:t>
            </a:r>
            <a:r>
              <a:rPr lang="tr-TR" sz="1400" b="1" dirty="0">
                <a:solidFill>
                  <a:srgbClr val="0000FF"/>
                </a:solidFill>
                <a:latin typeface="Arial" pitchFamily="34" charset="0"/>
                <a:cs typeface="Arial" pitchFamily="34" charset="0"/>
              </a:rPr>
              <a:t>): </a:t>
            </a:r>
            <a:r>
              <a:rPr lang="tr-TR" sz="1400" dirty="0">
                <a:solidFill>
                  <a:srgbClr val="0000FF"/>
                </a:solidFill>
                <a:latin typeface="Arial" pitchFamily="34" charset="0"/>
                <a:cs typeface="Arial" pitchFamily="34" charset="0"/>
              </a:rPr>
              <a:t>belirsizlik faktörü</a:t>
            </a:r>
          </a:p>
          <a:p>
            <a:pPr>
              <a:lnSpc>
                <a:spcPct val="150000"/>
              </a:lnSpc>
            </a:pPr>
            <a:r>
              <a:rPr lang="tr-TR" sz="1400" b="1" dirty="0">
                <a:solidFill>
                  <a:srgbClr val="0000FF"/>
                </a:solidFill>
                <a:latin typeface="Arial" pitchFamily="34" charset="0"/>
                <a:cs typeface="Arial" pitchFamily="34" charset="0"/>
              </a:rPr>
              <a:t>CSAF (</a:t>
            </a:r>
            <a:r>
              <a:rPr lang="tr-TR" sz="1400" b="1" dirty="0" err="1">
                <a:solidFill>
                  <a:srgbClr val="0000FF"/>
                </a:solidFill>
                <a:latin typeface="Arial" pitchFamily="34" charset="0"/>
                <a:cs typeface="Arial" pitchFamily="34" charset="0"/>
              </a:rPr>
              <a:t>chemical</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spesific</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adjustment</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factor</a:t>
            </a:r>
            <a:r>
              <a:rPr lang="tr-TR" sz="1400" b="1" dirty="0">
                <a:solidFill>
                  <a:srgbClr val="0000FF"/>
                </a:solidFill>
                <a:latin typeface="Arial" pitchFamily="34" charset="0"/>
                <a:cs typeface="Arial" pitchFamily="34" charset="0"/>
              </a:rPr>
              <a:t>): </a:t>
            </a:r>
            <a:r>
              <a:rPr lang="tr-TR" sz="1400" dirty="0">
                <a:solidFill>
                  <a:srgbClr val="0000FF"/>
                </a:solidFill>
                <a:latin typeface="Arial" pitchFamily="34" charset="0"/>
                <a:cs typeface="Arial" pitchFamily="34" charset="0"/>
              </a:rPr>
              <a:t>kimyasal özel ayarlama faktörü</a:t>
            </a:r>
          </a:p>
        </p:txBody>
      </p:sp>
      <p:graphicFrame>
        <p:nvGraphicFramePr>
          <p:cNvPr id="4" name="Tablo 3"/>
          <p:cNvGraphicFramePr>
            <a:graphicFrameLocks noGrp="1"/>
          </p:cNvGraphicFramePr>
          <p:nvPr>
            <p:extLst>
              <p:ext uri="{D42A27DB-BD31-4B8C-83A1-F6EECF244321}">
                <p14:modId xmlns:p14="http://schemas.microsoft.com/office/powerpoint/2010/main" val="1759065387"/>
              </p:ext>
            </p:extLst>
          </p:nvPr>
        </p:nvGraphicFramePr>
        <p:xfrm>
          <a:off x="4714318" y="1009839"/>
          <a:ext cx="4390211" cy="3840480"/>
        </p:xfrm>
        <a:graphic>
          <a:graphicData uri="http://schemas.openxmlformats.org/drawingml/2006/table">
            <a:tbl>
              <a:tblPr firstRow="1" firstCol="1" bandRow="1">
                <a:tableStyleId>{5C22544A-7EE6-4342-B048-85BDC9FD1C3A}</a:tableStyleId>
              </a:tblPr>
              <a:tblGrid>
                <a:gridCol w="1390348"/>
                <a:gridCol w="1638935"/>
                <a:gridCol w="1360928"/>
              </a:tblGrid>
              <a:tr h="251806">
                <a:tc gridSpan="3">
                  <a:txBody>
                    <a:bodyPr/>
                    <a:lstStyle/>
                    <a:p>
                      <a:pPr marL="457200" algn="just">
                        <a:lnSpc>
                          <a:spcPct val="150000"/>
                        </a:lnSpc>
                        <a:spcBef>
                          <a:spcPts val="600"/>
                        </a:spcBef>
                        <a:spcAft>
                          <a:spcPts val="0"/>
                        </a:spcAft>
                      </a:pPr>
                      <a:r>
                        <a:rPr lang="tr-TR" sz="1200" dirty="0">
                          <a:effectLst/>
                        </a:rPr>
                        <a:t>AZİNFOS METİL (86-50-0)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tr>
              <a:tr h="729420">
                <a:tc>
                  <a:txBody>
                    <a:bodyPr/>
                    <a:lstStyle/>
                    <a:p>
                      <a:pPr marL="457200" algn="l">
                        <a:lnSpc>
                          <a:spcPct val="150000"/>
                        </a:lnSpc>
                        <a:spcBef>
                          <a:spcPts val="600"/>
                        </a:spcBef>
                        <a:spcAft>
                          <a:spcPts val="0"/>
                        </a:spcAft>
                      </a:pPr>
                      <a:r>
                        <a:rPr lang="tr-TR" sz="1200">
                          <a:effectLst/>
                        </a:rPr>
                        <a:t>Tür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50000"/>
                        </a:lnSpc>
                        <a:spcBef>
                          <a:spcPts val="600"/>
                        </a:spcBef>
                        <a:spcAft>
                          <a:spcPts val="0"/>
                        </a:spcAft>
                      </a:pPr>
                      <a:r>
                        <a:rPr lang="tr-TR" sz="1200" b="1" dirty="0" err="1">
                          <a:effectLst/>
                        </a:rPr>
                        <a:t>Toksisite</a:t>
                      </a:r>
                      <a:r>
                        <a:rPr lang="tr-TR" sz="1200" b="1" dirty="0">
                          <a:effectLst/>
                        </a:rPr>
                        <a:t> Deney/Gözlem Süresi</a:t>
                      </a:r>
                      <a:endParaRPr lang="tr-T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50000"/>
                        </a:lnSpc>
                        <a:spcBef>
                          <a:spcPts val="600"/>
                        </a:spcBef>
                        <a:spcAft>
                          <a:spcPts val="0"/>
                        </a:spcAft>
                      </a:pPr>
                      <a:r>
                        <a:rPr lang="tr-TR" sz="1200" b="1" dirty="0" err="1">
                          <a:effectLst/>
                        </a:rPr>
                        <a:t>Toksisite</a:t>
                      </a:r>
                      <a:r>
                        <a:rPr lang="tr-TR" sz="1200" b="1" dirty="0">
                          <a:effectLst/>
                        </a:rPr>
                        <a:t> Değeri (mg/kg)</a:t>
                      </a:r>
                      <a:endParaRPr lang="tr-T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1806">
                <a:tc gridSpan="3">
                  <a:txBody>
                    <a:bodyPr/>
                    <a:lstStyle/>
                    <a:p>
                      <a:pPr marL="457200" algn="ctr">
                        <a:lnSpc>
                          <a:spcPct val="150000"/>
                        </a:lnSpc>
                        <a:spcBef>
                          <a:spcPts val="600"/>
                        </a:spcBef>
                        <a:spcAft>
                          <a:spcPts val="0"/>
                        </a:spcAft>
                      </a:pPr>
                      <a:r>
                        <a:rPr lang="tr-TR" sz="1200">
                          <a:effectLst/>
                        </a:rPr>
                        <a:t>Memeli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tr>
              <a:tr h="251806">
                <a:tc>
                  <a:txBody>
                    <a:bodyPr/>
                    <a:lstStyle/>
                    <a:p>
                      <a:pPr algn="just">
                        <a:spcAft>
                          <a:spcPts val="0"/>
                        </a:spcAft>
                        <a:tabLst>
                          <a:tab pos="1390015" algn="r"/>
                        </a:tabLst>
                      </a:pPr>
                      <a:r>
                        <a:rPr lang="tr-TR" sz="1100">
                          <a:effectLst/>
                        </a:rPr>
                        <a:t>Mus musculus 	</a:t>
                      </a:r>
                      <a:endParaRPr lang="tr-TR" sz="1200">
                        <a:solidFill>
                          <a:srgbClr val="000000"/>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457200" algn="ctr">
                        <a:lnSpc>
                          <a:spcPct val="150000"/>
                        </a:lnSpc>
                        <a:spcBef>
                          <a:spcPts val="600"/>
                        </a:spcBef>
                        <a:spcAft>
                          <a:spcPts val="0"/>
                        </a:spcAft>
                      </a:pPr>
                      <a:r>
                        <a:rPr lang="tr-TR" sz="1200">
                          <a:effectLst/>
                        </a:rPr>
                        <a:t>3 günlük- NOEL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Bef>
                          <a:spcPts val="600"/>
                        </a:spcBef>
                        <a:spcAft>
                          <a:spcPts val="0"/>
                        </a:spcAft>
                      </a:pPr>
                      <a:r>
                        <a:rPr lang="tr-TR" sz="1200">
                          <a:effectLst/>
                        </a:rPr>
                        <a:t>16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1806">
                <a:tc>
                  <a:txBody>
                    <a:bodyPr/>
                    <a:lstStyle/>
                    <a:p>
                      <a:pPr algn="just">
                        <a:spcAft>
                          <a:spcPts val="0"/>
                        </a:spcAft>
                      </a:pPr>
                      <a:r>
                        <a:rPr lang="tr-TR" sz="1100">
                          <a:effectLst/>
                        </a:rPr>
                        <a:t>Mus musculus </a:t>
                      </a:r>
                      <a:endParaRPr lang="tr-TR" sz="1200">
                        <a:solidFill>
                          <a:srgbClr val="000000"/>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457200" algn="ctr">
                        <a:lnSpc>
                          <a:spcPct val="150000"/>
                        </a:lnSpc>
                        <a:spcBef>
                          <a:spcPts val="600"/>
                        </a:spcBef>
                        <a:spcAft>
                          <a:spcPts val="0"/>
                        </a:spcAft>
                      </a:pPr>
                      <a:r>
                        <a:rPr lang="tr-TR" sz="1200">
                          <a:effectLst/>
                        </a:rPr>
                        <a:t>2 günlük- NOEL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Bef>
                          <a:spcPts val="600"/>
                        </a:spcBef>
                        <a:spcAft>
                          <a:spcPts val="0"/>
                        </a:spcAft>
                      </a:pPr>
                      <a:r>
                        <a:rPr lang="tr-TR" sz="1200">
                          <a:effectLst/>
                        </a:rPr>
                        <a:t>3,1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1806">
                <a:tc>
                  <a:txBody>
                    <a:bodyPr/>
                    <a:lstStyle/>
                    <a:p>
                      <a:pPr algn="just">
                        <a:spcAft>
                          <a:spcPts val="0"/>
                        </a:spcAft>
                      </a:pPr>
                      <a:r>
                        <a:rPr lang="tr-TR" sz="1100">
                          <a:effectLst/>
                        </a:rPr>
                        <a:t>Microtus pinetorum</a:t>
                      </a:r>
                      <a:r>
                        <a:rPr lang="tr-TR" sz="1200">
                          <a:effectLst/>
                        </a:rPr>
                        <a:t> </a:t>
                      </a:r>
                      <a:endParaRPr lang="tr-TR" sz="1200">
                        <a:solidFill>
                          <a:srgbClr val="000000"/>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457200" algn="ctr">
                        <a:lnSpc>
                          <a:spcPct val="150000"/>
                        </a:lnSpc>
                        <a:spcBef>
                          <a:spcPts val="600"/>
                        </a:spcBef>
                        <a:spcAft>
                          <a:spcPts val="0"/>
                        </a:spcAft>
                      </a:pPr>
                      <a:r>
                        <a:rPr lang="tr-TR" sz="1200">
                          <a:effectLst/>
                        </a:rPr>
                        <a:t>9 günlük- NOEL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Bef>
                          <a:spcPts val="600"/>
                        </a:spcBef>
                        <a:spcAft>
                          <a:spcPts val="0"/>
                        </a:spcAft>
                      </a:pPr>
                      <a:r>
                        <a:rPr lang="tr-TR" sz="1200">
                          <a:effectLst/>
                        </a:rPr>
                        <a:t>65,23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1806">
                <a:tc gridSpan="3">
                  <a:txBody>
                    <a:bodyPr/>
                    <a:lstStyle/>
                    <a:p>
                      <a:pPr marL="457200" algn="ctr">
                        <a:lnSpc>
                          <a:spcPct val="150000"/>
                        </a:lnSpc>
                        <a:spcBef>
                          <a:spcPts val="600"/>
                        </a:spcBef>
                        <a:spcAft>
                          <a:spcPts val="0"/>
                        </a:spcAft>
                      </a:pPr>
                      <a:r>
                        <a:rPr lang="tr-TR" sz="1200">
                          <a:effectLst/>
                        </a:rPr>
                        <a:t>Tavşan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tr>
              <a:tr h="251806">
                <a:tc>
                  <a:txBody>
                    <a:bodyPr/>
                    <a:lstStyle/>
                    <a:p>
                      <a:pPr algn="just">
                        <a:spcAft>
                          <a:spcPts val="0"/>
                        </a:spcAft>
                      </a:pPr>
                      <a:r>
                        <a:rPr lang="tr-TR" sz="1100">
                          <a:effectLst/>
                        </a:rPr>
                        <a:t>Rattus norvegicus </a:t>
                      </a:r>
                      <a:endParaRPr lang="tr-TR" sz="1200">
                        <a:solidFill>
                          <a:srgbClr val="000000"/>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457200" algn="ctr">
                        <a:lnSpc>
                          <a:spcPct val="150000"/>
                        </a:lnSpc>
                        <a:spcBef>
                          <a:spcPts val="600"/>
                        </a:spcBef>
                        <a:spcAft>
                          <a:spcPts val="0"/>
                        </a:spcAft>
                      </a:pPr>
                      <a:r>
                        <a:rPr lang="tr-TR" sz="1200">
                          <a:effectLst/>
                        </a:rPr>
                        <a:t>4 günlük- NOEL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Bef>
                          <a:spcPts val="600"/>
                        </a:spcBef>
                        <a:spcAft>
                          <a:spcPts val="0"/>
                        </a:spcAft>
                      </a:pPr>
                      <a:r>
                        <a:rPr lang="tr-TR" sz="1200">
                          <a:effectLst/>
                        </a:rPr>
                        <a:t>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1806">
                <a:tc>
                  <a:txBody>
                    <a:bodyPr/>
                    <a:lstStyle/>
                    <a:p>
                      <a:pPr marL="457200" algn="just">
                        <a:lnSpc>
                          <a:spcPct val="150000"/>
                        </a:lnSpc>
                        <a:spcBef>
                          <a:spcPts val="600"/>
                        </a:spcBef>
                        <a:spcAft>
                          <a:spcPts val="0"/>
                        </a:spcAft>
                      </a:pPr>
                      <a:r>
                        <a:rPr lang="tr-TR" sz="1100">
                          <a:effectLst/>
                        </a:rPr>
                        <a:t>Rat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Bef>
                          <a:spcPts val="600"/>
                        </a:spcBef>
                        <a:spcAft>
                          <a:spcPts val="0"/>
                        </a:spcAft>
                      </a:pPr>
                      <a:r>
                        <a:rPr lang="tr-TR" sz="1200">
                          <a:effectLst/>
                        </a:rPr>
                        <a:t>2 yıllık- NOEL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Bef>
                          <a:spcPts val="600"/>
                        </a:spcBef>
                        <a:spcAft>
                          <a:spcPts val="0"/>
                        </a:spcAft>
                      </a:pPr>
                      <a:r>
                        <a:rPr lang="tr-TR" sz="1200">
                          <a:effectLst/>
                        </a:rPr>
                        <a:t>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1806">
                <a:tc>
                  <a:txBody>
                    <a:bodyPr/>
                    <a:lstStyle/>
                    <a:p>
                      <a:pPr marL="457200" algn="just">
                        <a:lnSpc>
                          <a:spcPct val="150000"/>
                        </a:lnSpc>
                        <a:spcBef>
                          <a:spcPts val="600"/>
                        </a:spcBef>
                        <a:spcAft>
                          <a:spcPts val="0"/>
                        </a:spcAft>
                      </a:pPr>
                      <a:r>
                        <a:rPr lang="tr-TR" sz="1100">
                          <a:effectLst/>
                        </a:rPr>
                        <a:t>Rat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Bef>
                          <a:spcPts val="600"/>
                        </a:spcBef>
                        <a:spcAft>
                          <a:spcPts val="0"/>
                        </a:spcAft>
                      </a:pPr>
                      <a:r>
                        <a:rPr lang="tr-TR" sz="1200">
                          <a:effectLst/>
                        </a:rPr>
                        <a:t>1 haftalık- NOEL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Bef>
                          <a:spcPts val="600"/>
                        </a:spcBef>
                        <a:spcAft>
                          <a:spcPts val="0"/>
                        </a:spcAft>
                      </a:pPr>
                      <a:r>
                        <a:rPr lang="tr-TR" sz="1200">
                          <a:effectLst/>
                        </a:rPr>
                        <a:t>0,56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1806">
                <a:tc gridSpan="3">
                  <a:txBody>
                    <a:bodyPr/>
                    <a:lstStyle/>
                    <a:p>
                      <a:pPr marL="457200" algn="ctr">
                        <a:lnSpc>
                          <a:spcPct val="150000"/>
                        </a:lnSpc>
                        <a:spcBef>
                          <a:spcPts val="600"/>
                        </a:spcBef>
                        <a:spcAft>
                          <a:spcPts val="0"/>
                        </a:spcAft>
                      </a:pPr>
                      <a:r>
                        <a:rPr lang="tr-TR" sz="1200">
                          <a:effectLst/>
                        </a:rPr>
                        <a:t>Köpek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tr>
              <a:tr h="251806">
                <a:tc>
                  <a:txBody>
                    <a:bodyPr/>
                    <a:lstStyle/>
                    <a:p>
                      <a:pPr marL="457200" algn="just">
                        <a:lnSpc>
                          <a:spcPct val="150000"/>
                        </a:lnSpc>
                        <a:spcBef>
                          <a:spcPts val="600"/>
                        </a:spcBef>
                        <a:spcAft>
                          <a:spcPts val="0"/>
                        </a:spcAft>
                      </a:pPr>
                      <a:r>
                        <a:rPr lang="tr-TR" sz="1100">
                          <a:effectLst/>
                        </a:rPr>
                        <a:t>Dog</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Bef>
                          <a:spcPts val="600"/>
                        </a:spcBef>
                        <a:spcAft>
                          <a:spcPts val="0"/>
                        </a:spcAft>
                      </a:pPr>
                      <a:r>
                        <a:rPr lang="tr-TR" sz="1200">
                          <a:effectLst/>
                        </a:rPr>
                        <a:t>2 yıllık- NOEL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Bef>
                          <a:spcPts val="600"/>
                        </a:spcBef>
                        <a:spcAft>
                          <a:spcPts val="0"/>
                        </a:spcAft>
                      </a:pPr>
                      <a:r>
                        <a:rPr lang="tr-TR" sz="1200" dirty="0">
                          <a:effectLst/>
                        </a:rPr>
                        <a:t>3</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7" name="Oval 6"/>
          <p:cNvSpPr/>
          <p:nvPr/>
        </p:nvSpPr>
        <p:spPr>
          <a:xfrm>
            <a:off x="8401482" y="4318797"/>
            <a:ext cx="504056" cy="478355"/>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Oval 7"/>
          <p:cNvSpPr/>
          <p:nvPr/>
        </p:nvSpPr>
        <p:spPr>
          <a:xfrm>
            <a:off x="8401482" y="3789040"/>
            <a:ext cx="504056" cy="478355"/>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42317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heel(1)">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971600" y="67271"/>
            <a:ext cx="7488832" cy="769441"/>
          </a:xfrm>
          <a:prstGeom prst="rect">
            <a:avLst/>
          </a:prstGeom>
        </p:spPr>
        <p:txBody>
          <a:bodyPr wrap="square">
            <a:spAutoFit/>
          </a:bodyPr>
          <a:lstStyle/>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TÜRKİYE’YE ÖZGÜ KİRLETİCİLERİN İÇME SUYU </a:t>
            </a:r>
          </a:p>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STANDARTLARI AÇISINDAN DEĞERLENDİRİLMESİ</a:t>
            </a:r>
            <a:endParaRPr lang="tr-TR" sz="216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5" name="Dikdörtgen 4"/>
              <p:cNvSpPr/>
              <p:nvPr/>
            </p:nvSpPr>
            <p:spPr>
              <a:xfrm>
                <a:off x="2835709" y="2472473"/>
                <a:ext cx="5544615" cy="84959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tr-TR" sz="2400">
                          <a:solidFill>
                            <a:srgbClr val="0000FF"/>
                          </a:solidFill>
                          <a:latin typeface="Cambria Math" panose="02040503050406030204" pitchFamily="18" charset="0"/>
                          <a:cs typeface="Arial" pitchFamily="34" charset="0"/>
                        </a:rPr>
                        <m:t>TDI</m:t>
                      </m:r>
                      <m:r>
                        <a:rPr lang="tr-TR" sz="2400">
                          <a:solidFill>
                            <a:srgbClr val="0000FF"/>
                          </a:solidFill>
                          <a:latin typeface="Cambria Math" panose="02040503050406030204" pitchFamily="18" charset="0"/>
                          <a:cs typeface="Arial" pitchFamily="34" charset="0"/>
                        </a:rPr>
                        <m:t>=</m:t>
                      </m:r>
                      <m:f>
                        <m:fPr>
                          <m:ctrlPr>
                            <a:rPr lang="tr-TR" sz="2400" i="1">
                              <a:solidFill>
                                <a:srgbClr val="0000FF"/>
                              </a:solidFill>
                              <a:latin typeface="Cambria Math" panose="02040503050406030204" pitchFamily="18" charset="0"/>
                              <a:cs typeface="Arial" pitchFamily="34" charset="0"/>
                            </a:rPr>
                          </m:ctrlPr>
                        </m:fPr>
                        <m:num>
                          <m:r>
                            <m:rPr>
                              <m:sty m:val="p"/>
                            </m:rPr>
                            <a:rPr lang="tr-TR" sz="2400">
                              <a:solidFill>
                                <a:srgbClr val="0000FF"/>
                              </a:solidFill>
                              <a:latin typeface="Cambria Math" panose="02040503050406030204" pitchFamily="18" charset="0"/>
                              <a:cs typeface="Arial" pitchFamily="34" charset="0"/>
                            </a:rPr>
                            <m:t>NOAEL</m:t>
                          </m:r>
                          <m:r>
                            <a:rPr lang="tr-TR" sz="2400">
                              <a:solidFill>
                                <a:srgbClr val="0000FF"/>
                              </a:solidFill>
                              <a:latin typeface="Cambria Math" panose="02040503050406030204" pitchFamily="18" charset="0"/>
                              <a:cs typeface="Arial" pitchFamily="34" charset="0"/>
                            </a:rPr>
                            <m:t> </m:t>
                          </m:r>
                          <m:r>
                            <m:rPr>
                              <m:sty m:val="p"/>
                            </m:rPr>
                            <a:rPr lang="tr-TR" sz="2400">
                              <a:solidFill>
                                <a:srgbClr val="0000FF"/>
                              </a:solidFill>
                              <a:latin typeface="Cambria Math" panose="02040503050406030204" pitchFamily="18" charset="0"/>
                              <a:cs typeface="Arial" pitchFamily="34" charset="0"/>
                            </a:rPr>
                            <m:t>veya</m:t>
                          </m:r>
                          <m:r>
                            <a:rPr lang="tr-TR" sz="2400">
                              <a:solidFill>
                                <a:srgbClr val="0000FF"/>
                              </a:solidFill>
                              <a:latin typeface="Cambria Math" panose="02040503050406030204" pitchFamily="18" charset="0"/>
                              <a:cs typeface="Arial" pitchFamily="34" charset="0"/>
                            </a:rPr>
                            <m:t> </m:t>
                          </m:r>
                          <m:r>
                            <m:rPr>
                              <m:sty m:val="p"/>
                            </m:rPr>
                            <a:rPr lang="tr-TR" sz="2400">
                              <a:solidFill>
                                <a:srgbClr val="0000FF"/>
                              </a:solidFill>
                              <a:latin typeface="Cambria Math" panose="02040503050406030204" pitchFamily="18" charset="0"/>
                              <a:cs typeface="Arial" pitchFamily="34" charset="0"/>
                            </a:rPr>
                            <m:t>LOAEL</m:t>
                          </m:r>
                          <m:r>
                            <a:rPr lang="tr-TR" sz="2400">
                              <a:solidFill>
                                <a:srgbClr val="0000FF"/>
                              </a:solidFill>
                              <a:latin typeface="Cambria Math" panose="02040503050406030204" pitchFamily="18" charset="0"/>
                              <a:cs typeface="Arial" pitchFamily="34" charset="0"/>
                            </a:rPr>
                            <m:t> </m:t>
                          </m:r>
                          <m:r>
                            <m:rPr>
                              <m:sty m:val="p"/>
                            </m:rPr>
                            <a:rPr lang="tr-TR" sz="2400">
                              <a:solidFill>
                                <a:srgbClr val="0000FF"/>
                              </a:solidFill>
                              <a:latin typeface="Cambria Math" panose="02040503050406030204" pitchFamily="18" charset="0"/>
                              <a:cs typeface="Arial" pitchFamily="34" charset="0"/>
                            </a:rPr>
                            <m:t>veya</m:t>
                          </m:r>
                          <m:r>
                            <a:rPr lang="tr-TR" sz="2400">
                              <a:solidFill>
                                <a:srgbClr val="0000FF"/>
                              </a:solidFill>
                              <a:latin typeface="Cambria Math" panose="02040503050406030204" pitchFamily="18" charset="0"/>
                              <a:cs typeface="Arial" pitchFamily="34" charset="0"/>
                            </a:rPr>
                            <m:t> </m:t>
                          </m:r>
                          <m:r>
                            <m:rPr>
                              <m:sty m:val="p"/>
                            </m:rPr>
                            <a:rPr lang="tr-TR" sz="2400">
                              <a:solidFill>
                                <a:srgbClr val="0000FF"/>
                              </a:solidFill>
                              <a:latin typeface="Cambria Math" panose="02040503050406030204" pitchFamily="18" charset="0"/>
                              <a:cs typeface="Arial" pitchFamily="34" charset="0"/>
                            </a:rPr>
                            <m:t>BMDL</m:t>
                          </m:r>
                        </m:num>
                        <m:den>
                          <m:r>
                            <m:rPr>
                              <m:sty m:val="p"/>
                            </m:rPr>
                            <a:rPr lang="tr-TR" sz="2400">
                              <a:solidFill>
                                <a:srgbClr val="0000FF"/>
                              </a:solidFill>
                              <a:latin typeface="Cambria Math" panose="02040503050406030204" pitchFamily="18" charset="0"/>
                              <a:cs typeface="Arial" pitchFamily="34" charset="0"/>
                            </a:rPr>
                            <m:t>UF</m:t>
                          </m:r>
                          <m:r>
                            <a:rPr lang="tr-TR" sz="2400">
                              <a:solidFill>
                                <a:srgbClr val="0000FF"/>
                              </a:solidFill>
                              <a:latin typeface="Cambria Math" panose="02040503050406030204" pitchFamily="18" charset="0"/>
                              <a:cs typeface="Arial" pitchFamily="34" charset="0"/>
                            </a:rPr>
                            <m:t> </m:t>
                          </m:r>
                          <m:r>
                            <m:rPr>
                              <m:sty m:val="p"/>
                            </m:rPr>
                            <a:rPr lang="tr-TR" sz="2400">
                              <a:solidFill>
                                <a:srgbClr val="0000FF"/>
                              </a:solidFill>
                              <a:latin typeface="Cambria Math" panose="02040503050406030204" pitchFamily="18" charset="0"/>
                              <a:cs typeface="Arial" pitchFamily="34" charset="0"/>
                            </a:rPr>
                            <m:t>v</m:t>
                          </m:r>
                          <m:f>
                            <m:fPr>
                              <m:type m:val="lin"/>
                              <m:ctrlPr>
                                <a:rPr lang="tr-TR" sz="2400" i="1">
                                  <a:solidFill>
                                    <a:srgbClr val="0000FF"/>
                                  </a:solidFill>
                                  <a:latin typeface="Cambria Math" panose="02040503050406030204" pitchFamily="18" charset="0"/>
                                  <a:cs typeface="Arial" pitchFamily="34" charset="0"/>
                                </a:rPr>
                              </m:ctrlPr>
                            </m:fPr>
                            <m:num>
                              <m:r>
                                <m:rPr>
                                  <m:sty m:val="p"/>
                                </m:rPr>
                                <a:rPr lang="tr-TR" sz="2400">
                                  <a:solidFill>
                                    <a:srgbClr val="0000FF"/>
                                  </a:solidFill>
                                  <a:latin typeface="Cambria Math" panose="02040503050406030204" pitchFamily="18" charset="0"/>
                                  <a:cs typeface="Arial" pitchFamily="34" charset="0"/>
                                </a:rPr>
                                <m:t>e</m:t>
                              </m:r>
                            </m:num>
                            <m:den>
                              <m:r>
                                <m:rPr>
                                  <m:sty m:val="p"/>
                                </m:rPr>
                                <a:rPr lang="tr-TR" sz="2400">
                                  <a:solidFill>
                                    <a:srgbClr val="0000FF"/>
                                  </a:solidFill>
                                  <a:latin typeface="Cambria Math" panose="02040503050406030204" pitchFamily="18" charset="0"/>
                                  <a:cs typeface="Arial" pitchFamily="34" charset="0"/>
                                </a:rPr>
                                <m:t>v</m:t>
                              </m:r>
                            </m:den>
                          </m:f>
                          <m:r>
                            <m:rPr>
                              <m:sty m:val="p"/>
                            </m:rPr>
                            <a:rPr lang="tr-TR" sz="2400">
                              <a:solidFill>
                                <a:srgbClr val="0000FF"/>
                              </a:solidFill>
                              <a:latin typeface="Cambria Math" panose="02040503050406030204" pitchFamily="18" charset="0"/>
                              <a:cs typeface="Arial" pitchFamily="34" charset="0"/>
                            </a:rPr>
                            <m:t>eya</m:t>
                          </m:r>
                          <m:r>
                            <a:rPr lang="tr-TR" sz="2400">
                              <a:solidFill>
                                <a:srgbClr val="0000FF"/>
                              </a:solidFill>
                              <a:latin typeface="Cambria Math" panose="02040503050406030204" pitchFamily="18" charset="0"/>
                              <a:cs typeface="Arial" pitchFamily="34" charset="0"/>
                            </a:rPr>
                            <m:t> </m:t>
                          </m:r>
                          <m:r>
                            <m:rPr>
                              <m:sty m:val="p"/>
                            </m:rPr>
                            <a:rPr lang="tr-TR" sz="2400">
                              <a:solidFill>
                                <a:srgbClr val="0000FF"/>
                              </a:solidFill>
                              <a:latin typeface="Cambria Math" panose="02040503050406030204" pitchFamily="18" charset="0"/>
                              <a:cs typeface="Arial" pitchFamily="34" charset="0"/>
                            </a:rPr>
                            <m:t>CSAF</m:t>
                          </m:r>
                        </m:den>
                      </m:f>
                      <m:r>
                        <a:rPr lang="tr-TR" sz="2400">
                          <a:solidFill>
                            <a:srgbClr val="0000FF"/>
                          </a:solidFill>
                          <a:latin typeface="Cambria Math" panose="02040503050406030204" pitchFamily="18" charset="0"/>
                          <a:cs typeface="Arial" pitchFamily="34" charset="0"/>
                        </a:rPr>
                        <m:t> </m:t>
                      </m:r>
                    </m:oMath>
                  </m:oMathPara>
                </a14:m>
                <a:endParaRPr lang="tr-TR" sz="2400" dirty="0">
                  <a:solidFill>
                    <a:srgbClr val="0000FF"/>
                  </a:solidFill>
                  <a:latin typeface="Arial" pitchFamily="34" charset="0"/>
                  <a:cs typeface="Arial" pitchFamily="34" charset="0"/>
                </a:endParaRPr>
              </a:p>
            </p:txBody>
          </p:sp>
        </mc:Choice>
        <mc:Fallback xmlns="">
          <p:sp>
            <p:nvSpPr>
              <p:cNvPr id="5" name="Dikdörtgen 4"/>
              <p:cNvSpPr>
                <a:spLocks noRot="1" noChangeAspect="1" noMove="1" noResize="1" noEditPoints="1" noAdjustHandles="1" noChangeArrowheads="1" noChangeShapeType="1" noTextEdit="1"/>
              </p:cNvSpPr>
              <p:nvPr/>
            </p:nvSpPr>
            <p:spPr>
              <a:xfrm>
                <a:off x="2835709" y="2472473"/>
                <a:ext cx="5544615" cy="849592"/>
              </a:xfrm>
              <a:prstGeom prst="rect">
                <a:avLst/>
              </a:prstGeom>
              <a:blipFill rotWithShape="0">
                <a:blip r:embed="rId2"/>
                <a:stretch>
                  <a:fillRect/>
                </a:stretch>
              </a:blipFill>
            </p:spPr>
            <p:txBody>
              <a:bodyPr/>
              <a:lstStyle/>
              <a:p>
                <a:r>
                  <a:rPr lang="tr-TR">
                    <a:noFill/>
                  </a:rPr>
                  <a:t> </a:t>
                </a:r>
              </a:p>
            </p:txBody>
          </p:sp>
        </mc:Fallback>
      </mc:AlternateContent>
      <p:sp>
        <p:nvSpPr>
          <p:cNvPr id="6" name="Dikdörtgen 5"/>
          <p:cNvSpPr/>
          <p:nvPr/>
        </p:nvSpPr>
        <p:spPr>
          <a:xfrm>
            <a:off x="701824" y="4821997"/>
            <a:ext cx="8028384" cy="1991379"/>
          </a:xfrm>
          <a:prstGeom prst="rect">
            <a:avLst/>
          </a:prstGeom>
          <a:noFill/>
          <a:ln>
            <a:solidFill>
              <a:srgbClr val="000099"/>
            </a:solidFill>
          </a:ln>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50000"/>
              </a:lnSpc>
            </a:pPr>
            <a:r>
              <a:rPr lang="tr-TR" sz="1400" b="1" dirty="0">
                <a:solidFill>
                  <a:srgbClr val="0000FF"/>
                </a:solidFill>
                <a:latin typeface="Arial" pitchFamily="34" charset="0"/>
                <a:cs typeface="Arial" pitchFamily="34" charset="0"/>
              </a:rPr>
              <a:t>TDI (</a:t>
            </a:r>
            <a:r>
              <a:rPr lang="tr-TR" sz="1400" b="1" dirty="0" err="1">
                <a:solidFill>
                  <a:srgbClr val="0000FF"/>
                </a:solidFill>
                <a:latin typeface="Arial" pitchFamily="34" charset="0"/>
                <a:cs typeface="Arial" pitchFamily="34" charset="0"/>
              </a:rPr>
              <a:t>tolerable</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daily</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intake</a:t>
            </a:r>
            <a:r>
              <a:rPr lang="tr-TR" sz="1400" b="1" dirty="0">
                <a:solidFill>
                  <a:srgbClr val="0000FF"/>
                </a:solidFill>
                <a:latin typeface="Arial" pitchFamily="34" charset="0"/>
                <a:cs typeface="Arial" pitchFamily="34" charset="0"/>
              </a:rPr>
              <a:t>): </a:t>
            </a:r>
            <a:r>
              <a:rPr lang="tr-TR" sz="1400" dirty="0">
                <a:solidFill>
                  <a:srgbClr val="0000FF"/>
                </a:solidFill>
                <a:latin typeface="Arial" pitchFamily="34" charset="0"/>
                <a:cs typeface="Arial" pitchFamily="34" charset="0"/>
              </a:rPr>
              <a:t>günlük </a:t>
            </a:r>
            <a:r>
              <a:rPr lang="tr-TR" sz="1400" dirty="0" err="1">
                <a:solidFill>
                  <a:srgbClr val="0000FF"/>
                </a:solidFill>
                <a:latin typeface="Arial" pitchFamily="34" charset="0"/>
                <a:cs typeface="Arial" pitchFamily="34" charset="0"/>
              </a:rPr>
              <a:t>tolare</a:t>
            </a:r>
            <a:r>
              <a:rPr lang="tr-TR" sz="1400" dirty="0">
                <a:solidFill>
                  <a:srgbClr val="0000FF"/>
                </a:solidFill>
                <a:latin typeface="Arial" pitchFamily="34" charset="0"/>
                <a:cs typeface="Arial" pitchFamily="34" charset="0"/>
              </a:rPr>
              <a:t> edilebilir değer</a:t>
            </a:r>
          </a:p>
          <a:p>
            <a:pPr>
              <a:lnSpc>
                <a:spcPct val="150000"/>
              </a:lnSpc>
            </a:pPr>
            <a:r>
              <a:rPr lang="tr-TR" sz="1400" b="1" dirty="0">
                <a:solidFill>
                  <a:srgbClr val="0000FF"/>
                </a:solidFill>
                <a:latin typeface="Arial" pitchFamily="34" charset="0"/>
                <a:cs typeface="Arial" pitchFamily="34" charset="0"/>
              </a:rPr>
              <a:t>NOAEL (</a:t>
            </a:r>
            <a:r>
              <a:rPr lang="tr-TR" sz="1400" b="1" dirty="0" err="1">
                <a:solidFill>
                  <a:srgbClr val="0000FF"/>
                </a:solidFill>
                <a:latin typeface="Arial" pitchFamily="34" charset="0"/>
                <a:cs typeface="Arial" pitchFamily="34" charset="0"/>
              </a:rPr>
              <a:t>no-observed</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adverse</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effect</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level</a:t>
            </a:r>
            <a:r>
              <a:rPr lang="tr-TR" sz="1400" b="1" dirty="0">
                <a:solidFill>
                  <a:srgbClr val="0000FF"/>
                </a:solidFill>
                <a:latin typeface="Arial" pitchFamily="34" charset="0"/>
                <a:cs typeface="Arial" pitchFamily="34" charset="0"/>
              </a:rPr>
              <a:t>): </a:t>
            </a:r>
            <a:r>
              <a:rPr lang="tr-TR" sz="1400" dirty="0">
                <a:solidFill>
                  <a:srgbClr val="0000FF"/>
                </a:solidFill>
                <a:latin typeface="Arial" pitchFamily="34" charset="0"/>
                <a:cs typeface="Arial" pitchFamily="34" charset="0"/>
              </a:rPr>
              <a:t>hiçbir zararlı etki görülmeyen seviye</a:t>
            </a:r>
          </a:p>
          <a:p>
            <a:pPr>
              <a:lnSpc>
                <a:spcPct val="150000"/>
              </a:lnSpc>
            </a:pPr>
            <a:r>
              <a:rPr lang="tr-TR" sz="1400" b="1" dirty="0">
                <a:solidFill>
                  <a:srgbClr val="0000FF"/>
                </a:solidFill>
                <a:latin typeface="Arial" pitchFamily="34" charset="0"/>
                <a:cs typeface="Arial" pitchFamily="34" charset="0"/>
              </a:rPr>
              <a:t>LOAEL (</a:t>
            </a:r>
            <a:r>
              <a:rPr lang="tr-TR" sz="1400" b="1" dirty="0" err="1">
                <a:solidFill>
                  <a:srgbClr val="0000FF"/>
                </a:solidFill>
                <a:latin typeface="Arial" pitchFamily="34" charset="0"/>
                <a:cs typeface="Arial" pitchFamily="34" charset="0"/>
              </a:rPr>
              <a:t>lowest</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observed</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adverse</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effect</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level</a:t>
            </a:r>
            <a:r>
              <a:rPr lang="tr-TR" sz="1400" b="1" dirty="0">
                <a:solidFill>
                  <a:srgbClr val="0000FF"/>
                </a:solidFill>
                <a:latin typeface="Arial" pitchFamily="34" charset="0"/>
                <a:cs typeface="Arial" pitchFamily="34" charset="0"/>
              </a:rPr>
              <a:t>): </a:t>
            </a:r>
            <a:r>
              <a:rPr lang="tr-TR" sz="1400" dirty="0">
                <a:solidFill>
                  <a:srgbClr val="0000FF"/>
                </a:solidFill>
                <a:latin typeface="Arial" pitchFamily="34" charset="0"/>
                <a:cs typeface="Arial" pitchFamily="34" charset="0"/>
              </a:rPr>
              <a:t>zararlı etki görüldüğü en düşük seviye</a:t>
            </a:r>
          </a:p>
          <a:p>
            <a:pPr>
              <a:lnSpc>
                <a:spcPct val="150000"/>
              </a:lnSpc>
            </a:pPr>
            <a:r>
              <a:rPr lang="tr-TR" sz="1400" b="1" dirty="0">
                <a:solidFill>
                  <a:srgbClr val="0000FF"/>
                </a:solidFill>
                <a:latin typeface="Arial" pitchFamily="34" charset="0"/>
                <a:cs typeface="Arial" pitchFamily="34" charset="0"/>
              </a:rPr>
              <a:t>BMDL (</a:t>
            </a:r>
            <a:r>
              <a:rPr lang="tr-TR" sz="1400" b="1" dirty="0" err="1">
                <a:solidFill>
                  <a:srgbClr val="0000FF"/>
                </a:solidFill>
                <a:latin typeface="Arial" pitchFamily="34" charset="0"/>
                <a:cs typeface="Arial" pitchFamily="34" charset="0"/>
              </a:rPr>
              <a:t>lower</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confidence</a:t>
            </a:r>
            <a:r>
              <a:rPr lang="tr-TR" sz="1400" b="1" dirty="0">
                <a:solidFill>
                  <a:srgbClr val="0000FF"/>
                </a:solidFill>
                <a:latin typeface="Arial" pitchFamily="34" charset="0"/>
                <a:cs typeface="Arial" pitchFamily="34" charset="0"/>
              </a:rPr>
              <a:t> limit on </a:t>
            </a:r>
            <a:r>
              <a:rPr lang="tr-TR" sz="1400" b="1" dirty="0" err="1">
                <a:solidFill>
                  <a:srgbClr val="0000FF"/>
                </a:solidFill>
                <a:latin typeface="Arial" pitchFamily="34" charset="0"/>
                <a:cs typeface="Arial" pitchFamily="34" charset="0"/>
              </a:rPr>
              <a:t>the</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benchmark</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dose</a:t>
            </a:r>
            <a:r>
              <a:rPr lang="tr-TR" sz="1400" b="1" dirty="0">
                <a:solidFill>
                  <a:srgbClr val="0000FF"/>
                </a:solidFill>
                <a:latin typeface="Arial" pitchFamily="34" charset="0"/>
                <a:cs typeface="Arial" pitchFamily="34" charset="0"/>
              </a:rPr>
              <a:t>): </a:t>
            </a:r>
            <a:r>
              <a:rPr lang="tr-TR" sz="1400" dirty="0">
                <a:solidFill>
                  <a:srgbClr val="0000FF"/>
                </a:solidFill>
                <a:latin typeface="Arial" pitchFamily="34" charset="0"/>
                <a:cs typeface="Arial" pitchFamily="34" charset="0"/>
              </a:rPr>
              <a:t>gösterge doz alt güven sınırı </a:t>
            </a:r>
          </a:p>
          <a:p>
            <a:pPr>
              <a:lnSpc>
                <a:spcPct val="150000"/>
              </a:lnSpc>
            </a:pPr>
            <a:r>
              <a:rPr lang="tr-TR" sz="1400" b="1" dirty="0">
                <a:solidFill>
                  <a:srgbClr val="0000FF"/>
                </a:solidFill>
                <a:latin typeface="Arial" pitchFamily="34" charset="0"/>
                <a:cs typeface="Arial" pitchFamily="34" charset="0"/>
              </a:rPr>
              <a:t>UF (</a:t>
            </a:r>
            <a:r>
              <a:rPr lang="tr-TR" sz="1400" b="1" dirty="0" err="1">
                <a:solidFill>
                  <a:srgbClr val="0000FF"/>
                </a:solidFill>
                <a:latin typeface="Arial" pitchFamily="34" charset="0"/>
                <a:cs typeface="Arial" pitchFamily="34" charset="0"/>
              </a:rPr>
              <a:t>uncertainty</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factor</a:t>
            </a:r>
            <a:r>
              <a:rPr lang="tr-TR" sz="1400" b="1" dirty="0">
                <a:solidFill>
                  <a:srgbClr val="0000FF"/>
                </a:solidFill>
                <a:latin typeface="Arial" pitchFamily="34" charset="0"/>
                <a:cs typeface="Arial" pitchFamily="34" charset="0"/>
              </a:rPr>
              <a:t>): </a:t>
            </a:r>
            <a:r>
              <a:rPr lang="tr-TR" sz="1400" dirty="0">
                <a:solidFill>
                  <a:srgbClr val="0000FF"/>
                </a:solidFill>
                <a:latin typeface="Arial" pitchFamily="34" charset="0"/>
                <a:cs typeface="Arial" pitchFamily="34" charset="0"/>
              </a:rPr>
              <a:t>belirsizlik faktörü</a:t>
            </a:r>
          </a:p>
          <a:p>
            <a:pPr>
              <a:lnSpc>
                <a:spcPct val="150000"/>
              </a:lnSpc>
            </a:pPr>
            <a:r>
              <a:rPr lang="tr-TR" sz="1400" b="1" dirty="0">
                <a:solidFill>
                  <a:srgbClr val="0000FF"/>
                </a:solidFill>
                <a:latin typeface="Arial" pitchFamily="34" charset="0"/>
                <a:cs typeface="Arial" pitchFamily="34" charset="0"/>
              </a:rPr>
              <a:t>CSAF (</a:t>
            </a:r>
            <a:r>
              <a:rPr lang="tr-TR" sz="1400" b="1" dirty="0" err="1">
                <a:solidFill>
                  <a:srgbClr val="0000FF"/>
                </a:solidFill>
                <a:latin typeface="Arial" pitchFamily="34" charset="0"/>
                <a:cs typeface="Arial" pitchFamily="34" charset="0"/>
              </a:rPr>
              <a:t>chemical</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spesific</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adjustment</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factor</a:t>
            </a:r>
            <a:r>
              <a:rPr lang="tr-TR" sz="1400" b="1" dirty="0">
                <a:solidFill>
                  <a:srgbClr val="0000FF"/>
                </a:solidFill>
                <a:latin typeface="Arial" pitchFamily="34" charset="0"/>
                <a:cs typeface="Arial" pitchFamily="34" charset="0"/>
              </a:rPr>
              <a:t>): </a:t>
            </a:r>
            <a:r>
              <a:rPr lang="tr-TR" sz="1400" dirty="0">
                <a:solidFill>
                  <a:srgbClr val="0000FF"/>
                </a:solidFill>
                <a:latin typeface="Arial" pitchFamily="34" charset="0"/>
                <a:cs typeface="Arial" pitchFamily="34" charset="0"/>
              </a:rPr>
              <a:t>kimyasal özel ayarlama faktörü</a:t>
            </a:r>
          </a:p>
        </p:txBody>
      </p:sp>
      <p:cxnSp>
        <p:nvCxnSpPr>
          <p:cNvPr id="7" name="Düz Ok Bağlayıcısı 6"/>
          <p:cNvCxnSpPr/>
          <p:nvPr/>
        </p:nvCxnSpPr>
        <p:spPr>
          <a:xfrm flipH="1">
            <a:off x="4311873" y="3358316"/>
            <a:ext cx="576064" cy="360040"/>
          </a:xfrm>
          <a:prstGeom prst="straightConnector1">
            <a:avLst/>
          </a:prstGeom>
          <a:ln>
            <a:solidFill>
              <a:srgbClr val="000099"/>
            </a:solidFill>
            <a:tailEnd type="triangle"/>
          </a:ln>
        </p:spPr>
        <p:style>
          <a:lnRef idx="1">
            <a:schemeClr val="accent1"/>
          </a:lnRef>
          <a:fillRef idx="0">
            <a:schemeClr val="accent1"/>
          </a:fillRef>
          <a:effectRef idx="0">
            <a:schemeClr val="accent1"/>
          </a:effectRef>
          <a:fontRef idx="minor">
            <a:schemeClr val="tx1"/>
          </a:fontRef>
        </p:style>
      </p:cxnSp>
      <p:sp>
        <p:nvSpPr>
          <p:cNvPr id="8" name="Metin kutusu 7"/>
          <p:cNvSpPr txBox="1"/>
          <p:nvPr/>
        </p:nvSpPr>
        <p:spPr>
          <a:xfrm>
            <a:off x="3663801" y="3718356"/>
            <a:ext cx="2232248" cy="369332"/>
          </a:xfrm>
          <a:prstGeom prst="rect">
            <a:avLst/>
          </a:prstGeom>
          <a:noFill/>
        </p:spPr>
        <p:txBody>
          <a:bodyPr wrap="square" rtlCol="0">
            <a:spAutoFit/>
          </a:bodyPr>
          <a:lstStyle/>
          <a:p>
            <a:r>
              <a:rPr lang="tr-TR" dirty="0" smtClean="0">
                <a:solidFill>
                  <a:srgbClr val="000099"/>
                </a:solidFill>
              </a:rPr>
              <a:t>Genellikle 100 alınır</a:t>
            </a:r>
            <a:endParaRPr lang="tr-TR" dirty="0">
              <a:solidFill>
                <a:srgbClr val="000099"/>
              </a:solidFill>
            </a:endParaRPr>
          </a:p>
        </p:txBody>
      </p:sp>
      <p:sp>
        <p:nvSpPr>
          <p:cNvPr id="9" name="Oval 8"/>
          <p:cNvSpPr/>
          <p:nvPr/>
        </p:nvSpPr>
        <p:spPr>
          <a:xfrm>
            <a:off x="2835709" y="2382587"/>
            <a:ext cx="828092" cy="975729"/>
          </a:xfrm>
          <a:prstGeom prst="ellipse">
            <a:avLst/>
          </a:prstGeom>
          <a:noFill/>
          <a:ln>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10" name="Düz Ok Bağlayıcısı 9"/>
          <p:cNvCxnSpPr/>
          <p:nvPr/>
        </p:nvCxnSpPr>
        <p:spPr>
          <a:xfrm flipH="1" flipV="1">
            <a:off x="2259645" y="2271573"/>
            <a:ext cx="576064" cy="222027"/>
          </a:xfrm>
          <a:prstGeom prst="straightConnector1">
            <a:avLst/>
          </a:prstGeom>
          <a:ln>
            <a:solidFill>
              <a:srgbClr val="000099"/>
            </a:solidFill>
            <a:tailEnd type="triangle"/>
          </a:ln>
        </p:spPr>
        <p:style>
          <a:lnRef idx="1">
            <a:schemeClr val="accent1"/>
          </a:lnRef>
          <a:fillRef idx="0">
            <a:schemeClr val="accent1"/>
          </a:fillRef>
          <a:effectRef idx="0">
            <a:schemeClr val="accent1"/>
          </a:effectRef>
          <a:fontRef idx="minor">
            <a:schemeClr val="tx1"/>
          </a:fontRef>
        </p:style>
      </p:cxnSp>
      <p:sp>
        <p:nvSpPr>
          <p:cNvPr id="12" name="Metin kutusu 11"/>
          <p:cNvSpPr txBox="1"/>
          <p:nvPr/>
        </p:nvSpPr>
        <p:spPr>
          <a:xfrm>
            <a:off x="711981" y="1411261"/>
            <a:ext cx="2232248" cy="1200329"/>
          </a:xfrm>
          <a:prstGeom prst="rect">
            <a:avLst/>
          </a:prstGeom>
          <a:noFill/>
        </p:spPr>
        <p:txBody>
          <a:bodyPr wrap="square" rtlCol="0">
            <a:spAutoFit/>
          </a:bodyPr>
          <a:lstStyle/>
          <a:p>
            <a:r>
              <a:rPr lang="tr-TR" dirty="0" smtClean="0">
                <a:solidFill>
                  <a:srgbClr val="000099"/>
                </a:solidFill>
              </a:rPr>
              <a:t>Burada hesaplanan TDI değeri bir sonraki formülde yerine konur.</a:t>
            </a:r>
            <a:endParaRPr lang="tr-TR" dirty="0">
              <a:solidFill>
                <a:srgbClr val="000099"/>
              </a:solidFill>
            </a:endParaRPr>
          </a:p>
        </p:txBody>
      </p:sp>
    </p:spTree>
    <p:extLst>
      <p:ext uri="{BB962C8B-B14F-4D97-AF65-F5344CB8AC3E}">
        <p14:creationId xmlns:p14="http://schemas.microsoft.com/office/powerpoint/2010/main" val="37819523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971600" y="67271"/>
            <a:ext cx="7488832" cy="769441"/>
          </a:xfrm>
          <a:prstGeom prst="rect">
            <a:avLst/>
          </a:prstGeom>
        </p:spPr>
        <p:txBody>
          <a:bodyPr wrap="square">
            <a:spAutoFit/>
          </a:bodyPr>
          <a:lstStyle/>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TÜRKİYE’YE ÖZGÜ KİRLETİCİLERİN İÇME SUYU </a:t>
            </a:r>
          </a:p>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STANDARTLARI AÇISINDAN DEĞERLENDİRİLMESİ</a:t>
            </a:r>
            <a:endParaRPr lang="tr-TR" sz="216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6" name="Dikdörtgen 5"/>
          <p:cNvSpPr/>
          <p:nvPr/>
        </p:nvSpPr>
        <p:spPr>
          <a:xfrm>
            <a:off x="701824" y="5643825"/>
            <a:ext cx="8028384" cy="1169551"/>
          </a:xfrm>
          <a:prstGeom prst="rect">
            <a:avLst/>
          </a:prstGeom>
          <a:noFill/>
          <a:ln>
            <a:solidFill>
              <a:srgbClr val="000099"/>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tr-TR" sz="1400" b="1" i="1" dirty="0">
                <a:solidFill>
                  <a:srgbClr val="0000FF"/>
                </a:solidFill>
              </a:rPr>
              <a:t>GV (</a:t>
            </a:r>
            <a:r>
              <a:rPr lang="tr-TR" sz="1400" b="1" i="1" dirty="0" err="1">
                <a:solidFill>
                  <a:srgbClr val="0000FF"/>
                </a:solidFill>
              </a:rPr>
              <a:t>guideline</a:t>
            </a:r>
            <a:r>
              <a:rPr lang="tr-TR" sz="1400" b="1" i="1" dirty="0">
                <a:solidFill>
                  <a:srgbClr val="0000FF"/>
                </a:solidFill>
              </a:rPr>
              <a:t> </a:t>
            </a:r>
            <a:r>
              <a:rPr lang="tr-TR" sz="1400" b="1" i="1" dirty="0" err="1">
                <a:solidFill>
                  <a:srgbClr val="0000FF"/>
                </a:solidFill>
              </a:rPr>
              <a:t>value</a:t>
            </a:r>
            <a:r>
              <a:rPr lang="tr-TR" sz="1400" b="1" i="1" dirty="0">
                <a:solidFill>
                  <a:srgbClr val="0000FF"/>
                </a:solidFill>
              </a:rPr>
              <a:t>):</a:t>
            </a:r>
            <a:r>
              <a:rPr lang="tr-TR" sz="1400" dirty="0">
                <a:solidFill>
                  <a:srgbClr val="0000FF"/>
                </a:solidFill>
              </a:rPr>
              <a:t> kılavuz değer</a:t>
            </a:r>
          </a:p>
          <a:p>
            <a:r>
              <a:rPr lang="tr-TR" sz="1400" b="1" i="1" dirty="0" err="1">
                <a:solidFill>
                  <a:srgbClr val="0000FF"/>
                </a:solidFill>
              </a:rPr>
              <a:t>bw</a:t>
            </a:r>
            <a:r>
              <a:rPr lang="tr-TR" sz="1400" b="1" i="1" dirty="0">
                <a:solidFill>
                  <a:srgbClr val="0000FF"/>
                </a:solidFill>
              </a:rPr>
              <a:t> (body </a:t>
            </a:r>
            <a:r>
              <a:rPr lang="tr-TR" sz="1400" b="1" i="1" dirty="0" err="1">
                <a:solidFill>
                  <a:srgbClr val="0000FF"/>
                </a:solidFill>
              </a:rPr>
              <a:t>weight</a:t>
            </a:r>
            <a:r>
              <a:rPr lang="tr-TR" sz="1400" b="1" i="1" dirty="0">
                <a:solidFill>
                  <a:srgbClr val="0000FF"/>
                </a:solidFill>
              </a:rPr>
              <a:t>):</a:t>
            </a:r>
            <a:r>
              <a:rPr lang="tr-TR" sz="1400" dirty="0">
                <a:solidFill>
                  <a:srgbClr val="0000FF"/>
                </a:solidFill>
              </a:rPr>
              <a:t> vücut ağırlığı</a:t>
            </a:r>
          </a:p>
          <a:p>
            <a:r>
              <a:rPr lang="tr-TR" sz="1400" b="1" i="1" dirty="0">
                <a:solidFill>
                  <a:srgbClr val="0000FF"/>
                </a:solidFill>
              </a:rPr>
              <a:t>P (</a:t>
            </a:r>
            <a:r>
              <a:rPr lang="tr-TR" sz="1400" b="1" i="1" dirty="0" err="1">
                <a:solidFill>
                  <a:srgbClr val="0000FF"/>
                </a:solidFill>
              </a:rPr>
              <a:t>fraction</a:t>
            </a:r>
            <a:r>
              <a:rPr lang="tr-TR" sz="1400" b="1" i="1" dirty="0">
                <a:solidFill>
                  <a:srgbClr val="0000FF"/>
                </a:solidFill>
              </a:rPr>
              <a:t> of </a:t>
            </a:r>
            <a:r>
              <a:rPr lang="tr-TR" sz="1400" b="1" i="1" dirty="0" err="1">
                <a:solidFill>
                  <a:srgbClr val="0000FF"/>
                </a:solidFill>
              </a:rPr>
              <a:t>the</a:t>
            </a:r>
            <a:r>
              <a:rPr lang="tr-TR" sz="1400" b="1" i="1" dirty="0">
                <a:solidFill>
                  <a:srgbClr val="0000FF"/>
                </a:solidFill>
              </a:rPr>
              <a:t> TDI </a:t>
            </a:r>
            <a:r>
              <a:rPr lang="tr-TR" sz="1400" b="1" i="1" dirty="0" err="1">
                <a:solidFill>
                  <a:srgbClr val="0000FF"/>
                </a:solidFill>
              </a:rPr>
              <a:t>allocated</a:t>
            </a:r>
            <a:r>
              <a:rPr lang="tr-TR" sz="1400" b="1" i="1" dirty="0">
                <a:solidFill>
                  <a:srgbClr val="0000FF"/>
                </a:solidFill>
              </a:rPr>
              <a:t> </a:t>
            </a:r>
            <a:r>
              <a:rPr lang="tr-TR" sz="1400" b="1" i="1" dirty="0" err="1">
                <a:solidFill>
                  <a:srgbClr val="0000FF"/>
                </a:solidFill>
              </a:rPr>
              <a:t>to</a:t>
            </a:r>
            <a:r>
              <a:rPr lang="tr-TR" sz="1400" b="1" i="1" dirty="0">
                <a:solidFill>
                  <a:srgbClr val="0000FF"/>
                </a:solidFill>
              </a:rPr>
              <a:t> </a:t>
            </a:r>
            <a:r>
              <a:rPr lang="tr-TR" sz="1400" b="1" i="1" dirty="0" err="1">
                <a:solidFill>
                  <a:srgbClr val="0000FF"/>
                </a:solidFill>
              </a:rPr>
              <a:t>drinking</a:t>
            </a:r>
            <a:r>
              <a:rPr lang="tr-TR" sz="1400" b="1" i="1" dirty="0">
                <a:solidFill>
                  <a:srgbClr val="0000FF"/>
                </a:solidFill>
              </a:rPr>
              <a:t> </a:t>
            </a:r>
            <a:r>
              <a:rPr lang="tr-TR" sz="1400" b="1" i="1" dirty="0" err="1">
                <a:solidFill>
                  <a:srgbClr val="0000FF"/>
                </a:solidFill>
              </a:rPr>
              <a:t>water</a:t>
            </a:r>
            <a:r>
              <a:rPr lang="tr-TR" sz="1400" b="1" i="1" dirty="0">
                <a:solidFill>
                  <a:srgbClr val="0000FF"/>
                </a:solidFill>
              </a:rPr>
              <a:t>):</a:t>
            </a:r>
            <a:r>
              <a:rPr lang="tr-TR" sz="1400" dirty="0">
                <a:solidFill>
                  <a:srgbClr val="0000FF"/>
                </a:solidFill>
              </a:rPr>
              <a:t> günlük </a:t>
            </a:r>
            <a:r>
              <a:rPr lang="tr-TR" sz="1400" dirty="0" err="1">
                <a:solidFill>
                  <a:srgbClr val="0000FF"/>
                </a:solidFill>
              </a:rPr>
              <a:t>tolare</a:t>
            </a:r>
            <a:r>
              <a:rPr lang="tr-TR" sz="1400" dirty="0">
                <a:solidFill>
                  <a:srgbClr val="0000FF"/>
                </a:solidFill>
              </a:rPr>
              <a:t> edilebilir miktarın içme suyundan alınan kısmı</a:t>
            </a:r>
          </a:p>
          <a:p>
            <a:r>
              <a:rPr lang="tr-TR" sz="1400" b="1" i="1" dirty="0">
                <a:solidFill>
                  <a:srgbClr val="0000FF"/>
                </a:solidFill>
              </a:rPr>
              <a:t>C (</a:t>
            </a:r>
            <a:r>
              <a:rPr lang="tr-TR" sz="1400" b="1" i="1" dirty="0" err="1">
                <a:solidFill>
                  <a:srgbClr val="0000FF"/>
                </a:solidFill>
              </a:rPr>
              <a:t>daily</a:t>
            </a:r>
            <a:r>
              <a:rPr lang="tr-TR" sz="1400" b="1" i="1" dirty="0">
                <a:solidFill>
                  <a:srgbClr val="0000FF"/>
                </a:solidFill>
              </a:rPr>
              <a:t> </a:t>
            </a:r>
            <a:r>
              <a:rPr lang="tr-TR" sz="1400" b="1" i="1" dirty="0" err="1">
                <a:solidFill>
                  <a:srgbClr val="0000FF"/>
                </a:solidFill>
              </a:rPr>
              <a:t>drinking</a:t>
            </a:r>
            <a:r>
              <a:rPr lang="tr-TR" sz="1400" b="1" i="1" dirty="0">
                <a:solidFill>
                  <a:srgbClr val="0000FF"/>
                </a:solidFill>
              </a:rPr>
              <a:t> </a:t>
            </a:r>
            <a:r>
              <a:rPr lang="tr-TR" sz="1400" b="1" i="1" dirty="0" err="1">
                <a:solidFill>
                  <a:srgbClr val="0000FF"/>
                </a:solidFill>
              </a:rPr>
              <a:t>water</a:t>
            </a:r>
            <a:r>
              <a:rPr lang="tr-TR" sz="1400" b="1" i="1" dirty="0">
                <a:solidFill>
                  <a:srgbClr val="0000FF"/>
                </a:solidFill>
              </a:rPr>
              <a:t> </a:t>
            </a:r>
            <a:r>
              <a:rPr lang="tr-TR" sz="1400" b="1" i="1" dirty="0" err="1">
                <a:solidFill>
                  <a:srgbClr val="0000FF"/>
                </a:solidFill>
              </a:rPr>
              <a:t>consumption</a:t>
            </a:r>
            <a:r>
              <a:rPr lang="tr-TR" sz="1400" b="1" i="1" dirty="0">
                <a:solidFill>
                  <a:srgbClr val="0000FF"/>
                </a:solidFill>
              </a:rPr>
              <a:t>):</a:t>
            </a:r>
            <a:r>
              <a:rPr lang="tr-TR" sz="1400" dirty="0">
                <a:solidFill>
                  <a:srgbClr val="0000FF"/>
                </a:solidFill>
              </a:rPr>
              <a:t> günlük tüketilen içme suyu miktarı</a:t>
            </a:r>
          </a:p>
        </p:txBody>
      </p:sp>
      <mc:AlternateContent xmlns:mc="http://schemas.openxmlformats.org/markup-compatibility/2006" xmlns:a14="http://schemas.microsoft.com/office/drawing/2010/main">
        <mc:Choice Requires="a14">
          <p:sp>
            <p:nvSpPr>
              <p:cNvPr id="13" name="Dikdörtgen 12"/>
              <p:cNvSpPr/>
              <p:nvPr/>
            </p:nvSpPr>
            <p:spPr>
              <a:xfrm>
                <a:off x="3071056" y="2888517"/>
                <a:ext cx="2745688" cy="79367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tr-TR" sz="2400">
                          <a:solidFill>
                            <a:srgbClr val="0000FF"/>
                          </a:solidFill>
                          <a:latin typeface="Cambria Math" panose="02040503050406030204" pitchFamily="18" charset="0"/>
                          <a:cs typeface="Arial" pitchFamily="34" charset="0"/>
                        </a:rPr>
                        <m:t>GV</m:t>
                      </m:r>
                      <m:r>
                        <a:rPr lang="tr-TR" sz="2400">
                          <a:solidFill>
                            <a:srgbClr val="0000FF"/>
                          </a:solidFill>
                          <a:latin typeface="Cambria Math" panose="02040503050406030204" pitchFamily="18" charset="0"/>
                          <a:cs typeface="Arial" pitchFamily="34" charset="0"/>
                        </a:rPr>
                        <m:t>=</m:t>
                      </m:r>
                      <m:f>
                        <m:fPr>
                          <m:ctrlPr>
                            <a:rPr lang="tr-TR" sz="2400" i="1">
                              <a:solidFill>
                                <a:srgbClr val="0000FF"/>
                              </a:solidFill>
                              <a:latin typeface="Cambria Math" panose="02040503050406030204" pitchFamily="18" charset="0"/>
                              <a:cs typeface="Arial" pitchFamily="34" charset="0"/>
                            </a:rPr>
                          </m:ctrlPr>
                        </m:fPr>
                        <m:num>
                          <m:r>
                            <m:rPr>
                              <m:sty m:val="p"/>
                            </m:rPr>
                            <a:rPr lang="tr-TR" sz="2400">
                              <a:solidFill>
                                <a:srgbClr val="0000FF"/>
                              </a:solidFill>
                              <a:latin typeface="Cambria Math" panose="02040503050406030204" pitchFamily="18" charset="0"/>
                              <a:cs typeface="Arial" pitchFamily="34" charset="0"/>
                            </a:rPr>
                            <m:t>TDI</m:t>
                          </m:r>
                          <m:r>
                            <a:rPr lang="tr-TR" sz="2400">
                              <a:solidFill>
                                <a:srgbClr val="0000FF"/>
                              </a:solidFill>
                              <a:latin typeface="Cambria Math" panose="02040503050406030204" pitchFamily="18" charset="0"/>
                              <a:cs typeface="Arial" pitchFamily="34" charset="0"/>
                            </a:rPr>
                            <m:t> </m:t>
                          </m:r>
                          <m:r>
                            <m:rPr>
                              <m:sty m:val="p"/>
                            </m:rPr>
                            <a:rPr lang="tr-TR" sz="2400">
                              <a:solidFill>
                                <a:srgbClr val="0000FF"/>
                              </a:solidFill>
                              <a:latin typeface="Cambria Math" panose="02040503050406030204" pitchFamily="18" charset="0"/>
                              <a:cs typeface="Arial" pitchFamily="34" charset="0"/>
                            </a:rPr>
                            <m:t>x</m:t>
                          </m:r>
                          <m:r>
                            <a:rPr lang="tr-TR" sz="2400">
                              <a:solidFill>
                                <a:srgbClr val="0000FF"/>
                              </a:solidFill>
                              <a:latin typeface="Cambria Math" panose="02040503050406030204" pitchFamily="18" charset="0"/>
                              <a:cs typeface="Arial" pitchFamily="34" charset="0"/>
                            </a:rPr>
                            <m:t> </m:t>
                          </m:r>
                          <m:r>
                            <m:rPr>
                              <m:sty m:val="p"/>
                            </m:rPr>
                            <a:rPr lang="tr-TR" sz="2400">
                              <a:solidFill>
                                <a:srgbClr val="0000FF"/>
                              </a:solidFill>
                              <a:latin typeface="Cambria Math" panose="02040503050406030204" pitchFamily="18" charset="0"/>
                              <a:cs typeface="Arial" pitchFamily="34" charset="0"/>
                            </a:rPr>
                            <m:t>bw</m:t>
                          </m:r>
                          <m:r>
                            <a:rPr lang="tr-TR" sz="2400">
                              <a:solidFill>
                                <a:srgbClr val="0000FF"/>
                              </a:solidFill>
                              <a:latin typeface="Cambria Math" panose="02040503050406030204" pitchFamily="18" charset="0"/>
                              <a:cs typeface="Arial" pitchFamily="34" charset="0"/>
                            </a:rPr>
                            <m:t> </m:t>
                          </m:r>
                          <m:r>
                            <m:rPr>
                              <m:sty m:val="p"/>
                            </m:rPr>
                            <a:rPr lang="tr-TR" sz="2400">
                              <a:solidFill>
                                <a:srgbClr val="0000FF"/>
                              </a:solidFill>
                              <a:latin typeface="Cambria Math" panose="02040503050406030204" pitchFamily="18" charset="0"/>
                              <a:cs typeface="Arial" pitchFamily="34" charset="0"/>
                            </a:rPr>
                            <m:t>x</m:t>
                          </m:r>
                          <m:r>
                            <a:rPr lang="tr-TR" sz="2400">
                              <a:solidFill>
                                <a:srgbClr val="0000FF"/>
                              </a:solidFill>
                              <a:latin typeface="Cambria Math" panose="02040503050406030204" pitchFamily="18" charset="0"/>
                              <a:cs typeface="Arial" pitchFamily="34" charset="0"/>
                            </a:rPr>
                            <m:t> </m:t>
                          </m:r>
                          <m:r>
                            <m:rPr>
                              <m:sty m:val="p"/>
                            </m:rPr>
                            <a:rPr lang="tr-TR" sz="2400">
                              <a:solidFill>
                                <a:srgbClr val="0000FF"/>
                              </a:solidFill>
                              <a:latin typeface="Cambria Math" panose="02040503050406030204" pitchFamily="18" charset="0"/>
                              <a:cs typeface="Arial" pitchFamily="34" charset="0"/>
                            </a:rPr>
                            <m:t>P</m:t>
                          </m:r>
                        </m:num>
                        <m:den>
                          <m:r>
                            <m:rPr>
                              <m:sty m:val="p"/>
                            </m:rPr>
                            <a:rPr lang="tr-TR" sz="2400">
                              <a:solidFill>
                                <a:srgbClr val="0000FF"/>
                              </a:solidFill>
                              <a:latin typeface="Cambria Math" panose="02040503050406030204" pitchFamily="18" charset="0"/>
                              <a:cs typeface="Arial" pitchFamily="34" charset="0"/>
                            </a:rPr>
                            <m:t>C</m:t>
                          </m:r>
                        </m:den>
                      </m:f>
                      <m:r>
                        <a:rPr lang="tr-TR" sz="2400">
                          <a:solidFill>
                            <a:srgbClr val="0000FF"/>
                          </a:solidFill>
                          <a:latin typeface="Cambria Math" panose="02040503050406030204" pitchFamily="18" charset="0"/>
                          <a:cs typeface="Arial" pitchFamily="34" charset="0"/>
                        </a:rPr>
                        <m:t> </m:t>
                      </m:r>
                    </m:oMath>
                  </m:oMathPara>
                </a14:m>
                <a:endParaRPr lang="tr-TR" sz="2400" dirty="0">
                  <a:solidFill>
                    <a:srgbClr val="0000FF"/>
                  </a:solidFill>
                  <a:latin typeface="Arial" pitchFamily="34" charset="0"/>
                  <a:cs typeface="Arial" pitchFamily="34" charset="0"/>
                </a:endParaRPr>
              </a:p>
            </p:txBody>
          </p:sp>
        </mc:Choice>
        <mc:Fallback xmlns="">
          <p:sp>
            <p:nvSpPr>
              <p:cNvPr id="13" name="Dikdörtgen 12"/>
              <p:cNvSpPr>
                <a:spLocks noRot="1" noChangeAspect="1" noMove="1" noResize="1" noEditPoints="1" noAdjustHandles="1" noChangeArrowheads="1" noChangeShapeType="1" noTextEdit="1"/>
              </p:cNvSpPr>
              <p:nvPr/>
            </p:nvSpPr>
            <p:spPr>
              <a:xfrm>
                <a:off x="3071056" y="2888517"/>
                <a:ext cx="2745688" cy="793679"/>
              </a:xfrm>
              <a:prstGeom prst="rect">
                <a:avLst/>
              </a:prstGeom>
              <a:blipFill rotWithShape="0">
                <a:blip r:embed="rId2"/>
                <a:stretch>
                  <a:fillRect/>
                </a:stretch>
              </a:blipFill>
            </p:spPr>
            <p:txBody>
              <a:bodyPr/>
              <a:lstStyle/>
              <a:p>
                <a:r>
                  <a:rPr lang="tr-TR">
                    <a:noFill/>
                  </a:rPr>
                  <a:t> </a:t>
                </a:r>
              </a:p>
            </p:txBody>
          </p:sp>
        </mc:Fallback>
      </mc:AlternateContent>
      <p:sp>
        <p:nvSpPr>
          <p:cNvPr id="14" name="Metin kutusu 13"/>
          <p:cNvSpPr txBox="1"/>
          <p:nvPr/>
        </p:nvSpPr>
        <p:spPr>
          <a:xfrm>
            <a:off x="1419564" y="1688188"/>
            <a:ext cx="2232248" cy="1200329"/>
          </a:xfrm>
          <a:prstGeom prst="rect">
            <a:avLst/>
          </a:prstGeom>
          <a:noFill/>
        </p:spPr>
        <p:txBody>
          <a:bodyPr wrap="square" rtlCol="0">
            <a:spAutoFit/>
          </a:bodyPr>
          <a:lstStyle/>
          <a:p>
            <a:r>
              <a:rPr lang="tr-TR" dirty="0" smtClean="0">
                <a:solidFill>
                  <a:srgbClr val="000099"/>
                </a:solidFill>
              </a:rPr>
              <a:t>Bir önceki formülde hesaplanan TDI değeri bu formülde yerine konur.</a:t>
            </a:r>
            <a:endParaRPr lang="tr-TR" dirty="0">
              <a:solidFill>
                <a:srgbClr val="000099"/>
              </a:solidFill>
            </a:endParaRPr>
          </a:p>
        </p:txBody>
      </p:sp>
      <p:cxnSp>
        <p:nvCxnSpPr>
          <p:cNvPr id="15" name="Düz Ok Bağlayıcısı 14"/>
          <p:cNvCxnSpPr/>
          <p:nvPr/>
        </p:nvCxnSpPr>
        <p:spPr>
          <a:xfrm>
            <a:off x="3341728" y="2556512"/>
            <a:ext cx="620167" cy="286708"/>
          </a:xfrm>
          <a:prstGeom prst="straightConnector1">
            <a:avLst/>
          </a:prstGeom>
          <a:ln>
            <a:solidFill>
              <a:srgbClr val="000099"/>
            </a:solidFill>
            <a:tailEnd type="triangle"/>
          </a:ln>
        </p:spPr>
        <p:style>
          <a:lnRef idx="1">
            <a:schemeClr val="accent1"/>
          </a:lnRef>
          <a:fillRef idx="0">
            <a:schemeClr val="accent1"/>
          </a:fillRef>
          <a:effectRef idx="0">
            <a:schemeClr val="accent1"/>
          </a:effectRef>
          <a:fontRef idx="minor">
            <a:schemeClr val="tx1"/>
          </a:fontRef>
        </p:style>
      </p:cxnSp>
      <p:cxnSp>
        <p:nvCxnSpPr>
          <p:cNvPr id="17" name="Düz Ok Bağlayıcısı 16"/>
          <p:cNvCxnSpPr/>
          <p:nvPr/>
        </p:nvCxnSpPr>
        <p:spPr>
          <a:xfrm flipV="1">
            <a:off x="4865294" y="2436303"/>
            <a:ext cx="226678" cy="406918"/>
          </a:xfrm>
          <a:prstGeom prst="straightConnector1">
            <a:avLst/>
          </a:prstGeom>
          <a:ln>
            <a:solidFill>
              <a:srgbClr val="000099"/>
            </a:solidFill>
            <a:tailEnd type="triangle"/>
          </a:ln>
        </p:spPr>
        <p:style>
          <a:lnRef idx="1">
            <a:schemeClr val="accent1"/>
          </a:lnRef>
          <a:fillRef idx="0">
            <a:schemeClr val="accent1"/>
          </a:fillRef>
          <a:effectRef idx="0">
            <a:schemeClr val="accent1"/>
          </a:effectRef>
          <a:fontRef idx="minor">
            <a:schemeClr val="tx1"/>
          </a:fontRef>
        </p:style>
      </p:cxnSp>
      <p:sp>
        <p:nvSpPr>
          <p:cNvPr id="21" name="Metin kutusu 20"/>
          <p:cNvSpPr txBox="1"/>
          <p:nvPr/>
        </p:nvSpPr>
        <p:spPr>
          <a:xfrm>
            <a:off x="4155868" y="1512973"/>
            <a:ext cx="2088232" cy="923330"/>
          </a:xfrm>
          <a:prstGeom prst="rect">
            <a:avLst/>
          </a:prstGeom>
          <a:noFill/>
        </p:spPr>
        <p:txBody>
          <a:bodyPr wrap="square" rtlCol="0">
            <a:spAutoFit/>
          </a:bodyPr>
          <a:lstStyle/>
          <a:p>
            <a:r>
              <a:rPr lang="tr-TR" dirty="0" smtClean="0">
                <a:solidFill>
                  <a:srgbClr val="000099"/>
                </a:solidFill>
              </a:rPr>
              <a:t>Ortalama bir yetişkin kilosu 60 kg  kabul edilmiştir.</a:t>
            </a:r>
            <a:endParaRPr lang="tr-TR" dirty="0">
              <a:solidFill>
                <a:srgbClr val="000099"/>
              </a:solidFill>
            </a:endParaRPr>
          </a:p>
        </p:txBody>
      </p:sp>
      <p:sp>
        <p:nvSpPr>
          <p:cNvPr id="22" name="Metin kutusu 21"/>
          <p:cNvSpPr txBox="1"/>
          <p:nvPr/>
        </p:nvSpPr>
        <p:spPr>
          <a:xfrm>
            <a:off x="6369860" y="2288352"/>
            <a:ext cx="2088232" cy="1200329"/>
          </a:xfrm>
          <a:prstGeom prst="rect">
            <a:avLst/>
          </a:prstGeom>
          <a:noFill/>
        </p:spPr>
        <p:txBody>
          <a:bodyPr wrap="square" rtlCol="0">
            <a:spAutoFit/>
          </a:bodyPr>
          <a:lstStyle/>
          <a:p>
            <a:r>
              <a:rPr lang="tr-TR" dirty="0" smtClean="0">
                <a:solidFill>
                  <a:srgbClr val="000099"/>
                </a:solidFill>
              </a:rPr>
              <a:t>Yeterli verinin olmadığı durumlarda % 20 kabul edilir.</a:t>
            </a:r>
            <a:endParaRPr lang="tr-TR" dirty="0">
              <a:solidFill>
                <a:srgbClr val="000099"/>
              </a:solidFill>
            </a:endParaRPr>
          </a:p>
        </p:txBody>
      </p:sp>
      <p:cxnSp>
        <p:nvCxnSpPr>
          <p:cNvPr id="23" name="Düz Ok Bağlayıcısı 22"/>
          <p:cNvCxnSpPr/>
          <p:nvPr/>
        </p:nvCxnSpPr>
        <p:spPr>
          <a:xfrm flipV="1">
            <a:off x="5801398" y="2754583"/>
            <a:ext cx="503236" cy="267866"/>
          </a:xfrm>
          <a:prstGeom prst="straightConnector1">
            <a:avLst/>
          </a:prstGeom>
          <a:ln>
            <a:solidFill>
              <a:srgbClr val="000099"/>
            </a:solidFill>
            <a:tailEnd type="triangle"/>
          </a:ln>
        </p:spPr>
        <p:style>
          <a:lnRef idx="1">
            <a:schemeClr val="accent1"/>
          </a:lnRef>
          <a:fillRef idx="0">
            <a:schemeClr val="accent1"/>
          </a:fillRef>
          <a:effectRef idx="0">
            <a:schemeClr val="accent1"/>
          </a:effectRef>
          <a:fontRef idx="minor">
            <a:schemeClr val="tx1"/>
          </a:fontRef>
        </p:style>
      </p:cxnSp>
      <p:cxnSp>
        <p:nvCxnSpPr>
          <p:cNvPr id="25" name="Düz Ok Bağlayıcısı 24"/>
          <p:cNvCxnSpPr/>
          <p:nvPr/>
        </p:nvCxnSpPr>
        <p:spPr>
          <a:xfrm>
            <a:off x="4978633" y="3668637"/>
            <a:ext cx="401371" cy="374913"/>
          </a:xfrm>
          <a:prstGeom prst="straightConnector1">
            <a:avLst/>
          </a:prstGeom>
          <a:ln>
            <a:solidFill>
              <a:srgbClr val="000099"/>
            </a:solidFill>
            <a:tailEnd type="triangle"/>
          </a:ln>
        </p:spPr>
        <p:style>
          <a:lnRef idx="1">
            <a:schemeClr val="accent1"/>
          </a:lnRef>
          <a:fillRef idx="0">
            <a:schemeClr val="accent1"/>
          </a:fillRef>
          <a:effectRef idx="0">
            <a:schemeClr val="accent1"/>
          </a:effectRef>
          <a:fontRef idx="minor">
            <a:schemeClr val="tx1"/>
          </a:fontRef>
        </p:style>
      </p:cxnSp>
      <p:sp>
        <p:nvSpPr>
          <p:cNvPr id="27" name="Metin kutusu 26"/>
          <p:cNvSpPr txBox="1"/>
          <p:nvPr/>
        </p:nvSpPr>
        <p:spPr>
          <a:xfrm>
            <a:off x="5524020" y="3901848"/>
            <a:ext cx="2232248" cy="923330"/>
          </a:xfrm>
          <a:prstGeom prst="rect">
            <a:avLst/>
          </a:prstGeom>
          <a:noFill/>
        </p:spPr>
        <p:txBody>
          <a:bodyPr wrap="square" rtlCol="0">
            <a:spAutoFit/>
          </a:bodyPr>
          <a:lstStyle/>
          <a:p>
            <a:r>
              <a:rPr lang="tr-TR" dirty="0" smtClean="0">
                <a:solidFill>
                  <a:srgbClr val="000099"/>
                </a:solidFill>
              </a:rPr>
              <a:t>Günlük tüketilen içme suyu miktarı 2 L kabul edilmiştir.</a:t>
            </a:r>
            <a:endParaRPr lang="tr-TR" dirty="0">
              <a:solidFill>
                <a:srgbClr val="000099"/>
              </a:solidFill>
            </a:endParaRPr>
          </a:p>
        </p:txBody>
      </p:sp>
    </p:spTree>
    <p:extLst>
      <p:ext uri="{BB962C8B-B14F-4D97-AF65-F5344CB8AC3E}">
        <p14:creationId xmlns:p14="http://schemas.microsoft.com/office/powerpoint/2010/main" val="14876316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3" name="Dikdörtgen 12"/>
              <p:cNvSpPr/>
              <p:nvPr/>
            </p:nvSpPr>
            <p:spPr>
              <a:xfrm>
                <a:off x="191144" y="3649521"/>
                <a:ext cx="2868688" cy="6127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tr-TR" smtClean="0">
                          <a:solidFill>
                            <a:srgbClr val="0000FF"/>
                          </a:solidFill>
                          <a:latin typeface="Cambria Math" panose="02040503050406030204" pitchFamily="18" charset="0"/>
                          <a:cs typeface="Arial" pitchFamily="34" charset="0"/>
                        </a:rPr>
                        <m:t>TDI</m:t>
                      </m:r>
                      <m:r>
                        <a:rPr lang="tr-TR" smtClean="0">
                          <a:solidFill>
                            <a:srgbClr val="0000FF"/>
                          </a:solidFill>
                          <a:latin typeface="Cambria Math" panose="02040503050406030204" pitchFamily="18" charset="0"/>
                          <a:cs typeface="Arial" pitchFamily="34" charset="0"/>
                        </a:rPr>
                        <m:t>=</m:t>
                      </m:r>
                      <m:f>
                        <m:fPr>
                          <m:ctrlPr>
                            <a:rPr lang="tr-TR" i="1">
                              <a:solidFill>
                                <a:srgbClr val="0000FF"/>
                              </a:solidFill>
                              <a:latin typeface="Cambria Math" panose="02040503050406030204" pitchFamily="18" charset="0"/>
                              <a:cs typeface="Arial" pitchFamily="34" charset="0"/>
                            </a:rPr>
                          </m:ctrlPr>
                        </m:fPr>
                        <m:num>
                          <m:r>
                            <a:rPr lang="tr-TR" b="0" i="0" smtClean="0">
                              <a:solidFill>
                                <a:srgbClr val="0000FF"/>
                              </a:solidFill>
                              <a:latin typeface="Cambria Math" panose="02040503050406030204" pitchFamily="18" charset="0"/>
                              <a:cs typeface="Arial" pitchFamily="34" charset="0"/>
                            </a:rPr>
                            <m:t>3</m:t>
                          </m:r>
                        </m:num>
                        <m:den>
                          <m:r>
                            <a:rPr lang="tr-TR" b="0" i="0" smtClean="0">
                              <a:solidFill>
                                <a:srgbClr val="0000FF"/>
                              </a:solidFill>
                              <a:latin typeface="Cambria Math" panose="02040503050406030204" pitchFamily="18" charset="0"/>
                              <a:cs typeface="Arial" pitchFamily="34" charset="0"/>
                            </a:rPr>
                            <m:t>100</m:t>
                          </m:r>
                        </m:den>
                      </m:f>
                      <m:r>
                        <a:rPr lang="tr-TR">
                          <a:solidFill>
                            <a:srgbClr val="0000FF"/>
                          </a:solidFill>
                          <a:latin typeface="Cambria Math" panose="02040503050406030204" pitchFamily="18" charset="0"/>
                          <a:cs typeface="Arial" pitchFamily="34" charset="0"/>
                        </a:rPr>
                        <m:t> </m:t>
                      </m:r>
                      <m:r>
                        <a:rPr lang="tr-TR" b="0" i="0" smtClean="0">
                          <a:solidFill>
                            <a:srgbClr val="0000FF"/>
                          </a:solidFill>
                          <a:latin typeface="Cambria Math" panose="02040503050406030204" pitchFamily="18" charset="0"/>
                          <a:cs typeface="Arial" pitchFamily="34" charset="0"/>
                        </a:rPr>
                        <m:t>=0,03 </m:t>
                      </m:r>
                      <m:r>
                        <m:rPr>
                          <m:sty m:val="p"/>
                        </m:rPr>
                        <a:rPr lang="tr-TR" b="0" i="0" smtClean="0">
                          <a:solidFill>
                            <a:srgbClr val="0000FF"/>
                          </a:solidFill>
                          <a:latin typeface="Cambria Math" panose="02040503050406030204" pitchFamily="18" charset="0"/>
                          <a:cs typeface="Arial" pitchFamily="34" charset="0"/>
                        </a:rPr>
                        <m:t>mg</m:t>
                      </m:r>
                      <m:r>
                        <a:rPr lang="tr-TR" b="0" i="0" smtClean="0">
                          <a:solidFill>
                            <a:srgbClr val="0000FF"/>
                          </a:solidFill>
                          <a:latin typeface="Cambria Math" panose="02040503050406030204" pitchFamily="18" charset="0"/>
                          <a:cs typeface="Arial" pitchFamily="34" charset="0"/>
                        </a:rPr>
                        <m:t>/</m:t>
                      </m:r>
                      <m:r>
                        <m:rPr>
                          <m:sty m:val="p"/>
                        </m:rPr>
                        <a:rPr lang="tr-TR" b="0" i="0" smtClean="0">
                          <a:solidFill>
                            <a:srgbClr val="0000FF"/>
                          </a:solidFill>
                          <a:latin typeface="Cambria Math" panose="02040503050406030204" pitchFamily="18" charset="0"/>
                          <a:cs typeface="Arial" pitchFamily="34" charset="0"/>
                        </a:rPr>
                        <m:t>kg</m:t>
                      </m:r>
                    </m:oMath>
                  </m:oMathPara>
                </a14:m>
                <a:endParaRPr lang="tr-TR" dirty="0">
                  <a:solidFill>
                    <a:srgbClr val="0000FF"/>
                  </a:solidFill>
                  <a:latin typeface="Arial" pitchFamily="34" charset="0"/>
                  <a:cs typeface="Arial" pitchFamily="34" charset="0"/>
                </a:endParaRPr>
              </a:p>
            </p:txBody>
          </p:sp>
        </mc:Choice>
        <mc:Fallback xmlns="">
          <p:sp>
            <p:nvSpPr>
              <p:cNvPr id="13" name="Dikdörtgen 12"/>
              <p:cNvSpPr>
                <a:spLocks noRot="1" noChangeAspect="1" noMove="1" noResize="1" noEditPoints="1" noAdjustHandles="1" noChangeArrowheads="1" noChangeShapeType="1" noTextEdit="1"/>
              </p:cNvSpPr>
              <p:nvPr/>
            </p:nvSpPr>
            <p:spPr>
              <a:xfrm>
                <a:off x="191144" y="3649521"/>
                <a:ext cx="2868688" cy="612732"/>
              </a:xfrm>
              <a:prstGeom prst="rect">
                <a:avLst/>
              </a:prstGeom>
              <a:blipFill rotWithShape="0">
                <a:blip r:embed="rId2"/>
                <a:stretch>
                  <a:fillRect/>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14" name="Dikdörtgen 13"/>
              <p:cNvSpPr/>
              <p:nvPr/>
            </p:nvSpPr>
            <p:spPr>
              <a:xfrm>
                <a:off x="3884677" y="3649521"/>
                <a:ext cx="4845531" cy="61837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tr-TR" smtClean="0">
                          <a:solidFill>
                            <a:srgbClr val="0000FF"/>
                          </a:solidFill>
                          <a:latin typeface="Cambria Math" panose="02040503050406030204" pitchFamily="18" charset="0"/>
                          <a:cs typeface="Arial" pitchFamily="34" charset="0"/>
                        </a:rPr>
                        <m:t>TDI</m:t>
                      </m:r>
                      <m:r>
                        <a:rPr lang="tr-TR" smtClean="0">
                          <a:solidFill>
                            <a:srgbClr val="0000FF"/>
                          </a:solidFill>
                          <a:latin typeface="Cambria Math" panose="02040503050406030204" pitchFamily="18" charset="0"/>
                          <a:cs typeface="Arial" pitchFamily="34" charset="0"/>
                        </a:rPr>
                        <m:t>=</m:t>
                      </m:r>
                      <m:f>
                        <m:fPr>
                          <m:ctrlPr>
                            <a:rPr lang="tr-TR" i="1">
                              <a:solidFill>
                                <a:srgbClr val="0000FF"/>
                              </a:solidFill>
                              <a:latin typeface="Cambria Math" panose="02040503050406030204" pitchFamily="18" charset="0"/>
                              <a:cs typeface="Arial" pitchFamily="34" charset="0"/>
                            </a:rPr>
                          </m:ctrlPr>
                        </m:fPr>
                        <m:num>
                          <m:r>
                            <a:rPr lang="tr-TR" b="0" i="0" smtClean="0">
                              <a:solidFill>
                                <a:srgbClr val="0000FF"/>
                              </a:solidFill>
                              <a:latin typeface="Cambria Math" panose="02040503050406030204" pitchFamily="18" charset="0"/>
                              <a:cs typeface="Arial" pitchFamily="34" charset="0"/>
                            </a:rPr>
                            <m:t>0,56</m:t>
                          </m:r>
                        </m:num>
                        <m:den>
                          <m:r>
                            <a:rPr lang="tr-TR" b="0" i="0" smtClean="0">
                              <a:solidFill>
                                <a:srgbClr val="0000FF"/>
                              </a:solidFill>
                              <a:latin typeface="Cambria Math" panose="02040503050406030204" pitchFamily="18" charset="0"/>
                              <a:cs typeface="Arial" pitchFamily="34" charset="0"/>
                            </a:rPr>
                            <m:t>100</m:t>
                          </m:r>
                        </m:den>
                      </m:f>
                      <m:r>
                        <a:rPr lang="tr-TR" b="0" i="0" smtClean="0">
                          <a:solidFill>
                            <a:srgbClr val="0000FF"/>
                          </a:solidFill>
                          <a:latin typeface="Cambria Math" panose="02040503050406030204" pitchFamily="18" charset="0"/>
                          <a:cs typeface="Arial" pitchFamily="34" charset="0"/>
                        </a:rPr>
                        <m:t>=0,0056 </m:t>
                      </m:r>
                      <m:r>
                        <m:rPr>
                          <m:sty m:val="p"/>
                        </m:rPr>
                        <a:rPr lang="tr-TR" b="0" i="0" smtClean="0">
                          <a:solidFill>
                            <a:srgbClr val="0000FF"/>
                          </a:solidFill>
                          <a:latin typeface="Cambria Math" panose="02040503050406030204" pitchFamily="18" charset="0"/>
                          <a:cs typeface="Arial" pitchFamily="34" charset="0"/>
                        </a:rPr>
                        <m:t>mg</m:t>
                      </m:r>
                      <m:r>
                        <a:rPr lang="tr-TR" b="0" i="0" smtClean="0">
                          <a:solidFill>
                            <a:srgbClr val="0000FF"/>
                          </a:solidFill>
                          <a:latin typeface="Cambria Math" panose="02040503050406030204" pitchFamily="18" charset="0"/>
                          <a:cs typeface="Arial" pitchFamily="34" charset="0"/>
                        </a:rPr>
                        <m:t>/</m:t>
                      </m:r>
                      <m:r>
                        <m:rPr>
                          <m:sty m:val="p"/>
                        </m:rPr>
                        <a:rPr lang="tr-TR" b="0" i="0" smtClean="0">
                          <a:solidFill>
                            <a:srgbClr val="0000FF"/>
                          </a:solidFill>
                          <a:latin typeface="Cambria Math" panose="02040503050406030204" pitchFamily="18" charset="0"/>
                          <a:cs typeface="Arial" pitchFamily="34" charset="0"/>
                        </a:rPr>
                        <m:t>kg</m:t>
                      </m:r>
                    </m:oMath>
                  </m:oMathPara>
                </a14:m>
                <a:endParaRPr lang="tr-TR" dirty="0">
                  <a:solidFill>
                    <a:srgbClr val="0000FF"/>
                  </a:solidFill>
                  <a:latin typeface="Arial" pitchFamily="34" charset="0"/>
                  <a:cs typeface="Arial" pitchFamily="34" charset="0"/>
                </a:endParaRPr>
              </a:p>
            </p:txBody>
          </p:sp>
        </mc:Choice>
        <mc:Fallback xmlns="">
          <p:sp>
            <p:nvSpPr>
              <p:cNvPr id="14" name="Dikdörtgen 13"/>
              <p:cNvSpPr>
                <a:spLocks noRot="1" noChangeAspect="1" noMove="1" noResize="1" noEditPoints="1" noAdjustHandles="1" noChangeArrowheads="1" noChangeShapeType="1" noTextEdit="1"/>
              </p:cNvSpPr>
              <p:nvPr/>
            </p:nvSpPr>
            <p:spPr>
              <a:xfrm>
                <a:off x="3884677" y="3649521"/>
                <a:ext cx="4845531" cy="618374"/>
              </a:xfrm>
              <a:prstGeom prst="rect">
                <a:avLst/>
              </a:prstGeom>
              <a:blipFill rotWithShape="0">
                <a:blip r:embed="rId3"/>
                <a:stretch>
                  <a:fillRect/>
                </a:stretch>
              </a:blipFill>
            </p:spPr>
            <p:txBody>
              <a:bodyPr/>
              <a:lstStyle/>
              <a:p>
                <a:r>
                  <a:rPr lang="tr-TR">
                    <a:noFill/>
                  </a:rPr>
                  <a:t> </a:t>
                </a:r>
              </a:p>
            </p:txBody>
          </p:sp>
        </mc:Fallback>
      </mc:AlternateContent>
      <p:sp>
        <p:nvSpPr>
          <p:cNvPr id="2" name="Dikdörtgen 1"/>
          <p:cNvSpPr/>
          <p:nvPr/>
        </p:nvSpPr>
        <p:spPr>
          <a:xfrm>
            <a:off x="310791" y="1199217"/>
            <a:ext cx="2533017" cy="480131"/>
          </a:xfrm>
          <a:prstGeom prst="rect">
            <a:avLst/>
          </a:prstGeom>
        </p:spPr>
        <p:txBody>
          <a:bodyPr wrap="square">
            <a:spAutoFit/>
          </a:bodyPr>
          <a:lstStyle/>
          <a:p>
            <a:pPr algn="just" fontAlgn="auto">
              <a:lnSpc>
                <a:spcPct val="140000"/>
              </a:lnSpc>
              <a:spcBef>
                <a:spcPts val="0"/>
              </a:spcBef>
              <a:spcAft>
                <a:spcPts val="0"/>
              </a:spcAft>
              <a:buClr>
                <a:srgbClr val="0000FF"/>
              </a:buClr>
            </a:pPr>
            <a:r>
              <a:rPr lang="tr-TR" b="1" dirty="0" smtClean="0">
                <a:solidFill>
                  <a:srgbClr val="FF0000"/>
                </a:solidFill>
                <a:latin typeface="Arial" pitchFamily="34" charset="0"/>
                <a:cs typeface="Arial" pitchFamily="34" charset="0"/>
              </a:rPr>
              <a:t>ÖRNEK HESAPLAMA</a:t>
            </a:r>
            <a:endParaRPr lang="tr-TR" sz="2000" b="1" dirty="0">
              <a:solidFill>
                <a:srgbClr val="FF0000"/>
              </a:solidFill>
              <a:latin typeface="Arial" pitchFamily="34" charset="0"/>
              <a:cs typeface="Arial" pitchFamily="34" charset="0"/>
            </a:endParaRPr>
          </a:p>
        </p:txBody>
      </p:sp>
      <p:sp>
        <p:nvSpPr>
          <p:cNvPr id="3" name="Dikdörtgen 2"/>
          <p:cNvSpPr/>
          <p:nvPr/>
        </p:nvSpPr>
        <p:spPr>
          <a:xfrm>
            <a:off x="971600" y="67271"/>
            <a:ext cx="7488832" cy="769441"/>
          </a:xfrm>
          <a:prstGeom prst="rect">
            <a:avLst/>
          </a:prstGeom>
        </p:spPr>
        <p:txBody>
          <a:bodyPr wrap="square">
            <a:spAutoFit/>
          </a:bodyPr>
          <a:lstStyle/>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TÜRKİYE’YE ÖZGÜ KİRLETİCİLERİN İÇME SUYU </a:t>
            </a:r>
          </a:p>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STANDARTLARI AÇISINDAN DEĞERLENDİRİLMESİ</a:t>
            </a:r>
            <a:endParaRPr lang="tr-TR" sz="216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5" name="Dikdörtgen 4"/>
              <p:cNvSpPr/>
              <p:nvPr/>
            </p:nvSpPr>
            <p:spPr>
              <a:xfrm>
                <a:off x="215515" y="2622468"/>
                <a:ext cx="4140461" cy="66030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tr-TR">
                          <a:solidFill>
                            <a:srgbClr val="0000FF"/>
                          </a:solidFill>
                          <a:latin typeface="Cambria Math" panose="02040503050406030204" pitchFamily="18" charset="0"/>
                          <a:cs typeface="Arial" pitchFamily="34" charset="0"/>
                        </a:rPr>
                        <m:t>TDI</m:t>
                      </m:r>
                      <m:r>
                        <a:rPr lang="tr-TR">
                          <a:solidFill>
                            <a:srgbClr val="0000FF"/>
                          </a:solidFill>
                          <a:latin typeface="Cambria Math" panose="02040503050406030204" pitchFamily="18" charset="0"/>
                          <a:cs typeface="Arial" pitchFamily="34" charset="0"/>
                        </a:rPr>
                        <m:t>=</m:t>
                      </m:r>
                      <m:f>
                        <m:fPr>
                          <m:ctrlPr>
                            <a:rPr lang="tr-TR" i="1">
                              <a:solidFill>
                                <a:srgbClr val="0000FF"/>
                              </a:solidFill>
                              <a:latin typeface="Cambria Math" panose="02040503050406030204" pitchFamily="18" charset="0"/>
                              <a:cs typeface="Arial" pitchFamily="34" charset="0"/>
                            </a:rPr>
                          </m:ctrlPr>
                        </m:fPr>
                        <m:num>
                          <m:r>
                            <m:rPr>
                              <m:sty m:val="p"/>
                            </m:rPr>
                            <a:rPr lang="tr-TR">
                              <a:solidFill>
                                <a:srgbClr val="0000FF"/>
                              </a:solidFill>
                              <a:latin typeface="Cambria Math" panose="02040503050406030204" pitchFamily="18" charset="0"/>
                              <a:cs typeface="Arial" pitchFamily="34" charset="0"/>
                            </a:rPr>
                            <m:t>NOAEL</m:t>
                          </m:r>
                          <m:r>
                            <a:rPr lang="tr-TR">
                              <a:solidFill>
                                <a:srgbClr val="0000FF"/>
                              </a:solidFill>
                              <a:latin typeface="Cambria Math" panose="02040503050406030204" pitchFamily="18" charset="0"/>
                              <a:cs typeface="Arial" pitchFamily="34" charset="0"/>
                            </a:rPr>
                            <m:t> </m:t>
                          </m:r>
                          <m:r>
                            <m:rPr>
                              <m:sty m:val="p"/>
                            </m:rPr>
                            <a:rPr lang="tr-TR">
                              <a:solidFill>
                                <a:srgbClr val="0000FF"/>
                              </a:solidFill>
                              <a:latin typeface="Cambria Math" panose="02040503050406030204" pitchFamily="18" charset="0"/>
                              <a:cs typeface="Arial" pitchFamily="34" charset="0"/>
                            </a:rPr>
                            <m:t>veya</m:t>
                          </m:r>
                          <m:r>
                            <a:rPr lang="tr-TR">
                              <a:solidFill>
                                <a:srgbClr val="0000FF"/>
                              </a:solidFill>
                              <a:latin typeface="Cambria Math" panose="02040503050406030204" pitchFamily="18" charset="0"/>
                              <a:cs typeface="Arial" pitchFamily="34" charset="0"/>
                            </a:rPr>
                            <m:t> </m:t>
                          </m:r>
                          <m:r>
                            <m:rPr>
                              <m:sty m:val="p"/>
                            </m:rPr>
                            <a:rPr lang="tr-TR">
                              <a:solidFill>
                                <a:srgbClr val="0000FF"/>
                              </a:solidFill>
                              <a:latin typeface="Cambria Math" panose="02040503050406030204" pitchFamily="18" charset="0"/>
                              <a:cs typeface="Arial" pitchFamily="34" charset="0"/>
                            </a:rPr>
                            <m:t>LOAEL</m:t>
                          </m:r>
                          <m:r>
                            <a:rPr lang="tr-TR">
                              <a:solidFill>
                                <a:srgbClr val="0000FF"/>
                              </a:solidFill>
                              <a:latin typeface="Cambria Math" panose="02040503050406030204" pitchFamily="18" charset="0"/>
                              <a:cs typeface="Arial" pitchFamily="34" charset="0"/>
                            </a:rPr>
                            <m:t> </m:t>
                          </m:r>
                          <m:r>
                            <m:rPr>
                              <m:sty m:val="p"/>
                            </m:rPr>
                            <a:rPr lang="tr-TR">
                              <a:solidFill>
                                <a:srgbClr val="0000FF"/>
                              </a:solidFill>
                              <a:latin typeface="Cambria Math" panose="02040503050406030204" pitchFamily="18" charset="0"/>
                              <a:cs typeface="Arial" pitchFamily="34" charset="0"/>
                            </a:rPr>
                            <m:t>veya</m:t>
                          </m:r>
                          <m:r>
                            <a:rPr lang="tr-TR">
                              <a:solidFill>
                                <a:srgbClr val="0000FF"/>
                              </a:solidFill>
                              <a:latin typeface="Cambria Math" panose="02040503050406030204" pitchFamily="18" charset="0"/>
                              <a:cs typeface="Arial" pitchFamily="34" charset="0"/>
                            </a:rPr>
                            <m:t> </m:t>
                          </m:r>
                          <m:r>
                            <m:rPr>
                              <m:sty m:val="p"/>
                            </m:rPr>
                            <a:rPr lang="tr-TR">
                              <a:solidFill>
                                <a:srgbClr val="0000FF"/>
                              </a:solidFill>
                              <a:latin typeface="Cambria Math" panose="02040503050406030204" pitchFamily="18" charset="0"/>
                              <a:cs typeface="Arial" pitchFamily="34" charset="0"/>
                            </a:rPr>
                            <m:t>BMDL</m:t>
                          </m:r>
                        </m:num>
                        <m:den>
                          <m:r>
                            <m:rPr>
                              <m:sty m:val="p"/>
                            </m:rPr>
                            <a:rPr lang="tr-TR">
                              <a:solidFill>
                                <a:srgbClr val="0000FF"/>
                              </a:solidFill>
                              <a:latin typeface="Cambria Math" panose="02040503050406030204" pitchFamily="18" charset="0"/>
                              <a:cs typeface="Arial" pitchFamily="34" charset="0"/>
                            </a:rPr>
                            <m:t>UF</m:t>
                          </m:r>
                          <m:r>
                            <a:rPr lang="tr-TR">
                              <a:solidFill>
                                <a:srgbClr val="0000FF"/>
                              </a:solidFill>
                              <a:latin typeface="Cambria Math" panose="02040503050406030204" pitchFamily="18" charset="0"/>
                              <a:cs typeface="Arial" pitchFamily="34" charset="0"/>
                            </a:rPr>
                            <m:t> </m:t>
                          </m:r>
                          <m:r>
                            <m:rPr>
                              <m:sty m:val="p"/>
                            </m:rPr>
                            <a:rPr lang="tr-TR">
                              <a:solidFill>
                                <a:srgbClr val="0000FF"/>
                              </a:solidFill>
                              <a:latin typeface="Cambria Math" panose="02040503050406030204" pitchFamily="18" charset="0"/>
                              <a:cs typeface="Arial" pitchFamily="34" charset="0"/>
                            </a:rPr>
                            <m:t>v</m:t>
                          </m:r>
                          <m:f>
                            <m:fPr>
                              <m:type m:val="lin"/>
                              <m:ctrlPr>
                                <a:rPr lang="tr-TR" i="1">
                                  <a:solidFill>
                                    <a:srgbClr val="0000FF"/>
                                  </a:solidFill>
                                  <a:latin typeface="Cambria Math" panose="02040503050406030204" pitchFamily="18" charset="0"/>
                                  <a:cs typeface="Arial" pitchFamily="34" charset="0"/>
                                </a:rPr>
                              </m:ctrlPr>
                            </m:fPr>
                            <m:num>
                              <m:r>
                                <m:rPr>
                                  <m:sty m:val="p"/>
                                </m:rPr>
                                <a:rPr lang="tr-TR">
                                  <a:solidFill>
                                    <a:srgbClr val="0000FF"/>
                                  </a:solidFill>
                                  <a:latin typeface="Cambria Math" panose="02040503050406030204" pitchFamily="18" charset="0"/>
                                  <a:cs typeface="Arial" pitchFamily="34" charset="0"/>
                                </a:rPr>
                                <m:t>e</m:t>
                              </m:r>
                            </m:num>
                            <m:den>
                              <m:r>
                                <m:rPr>
                                  <m:sty m:val="p"/>
                                </m:rPr>
                                <a:rPr lang="tr-TR">
                                  <a:solidFill>
                                    <a:srgbClr val="0000FF"/>
                                  </a:solidFill>
                                  <a:latin typeface="Cambria Math" panose="02040503050406030204" pitchFamily="18" charset="0"/>
                                  <a:cs typeface="Arial" pitchFamily="34" charset="0"/>
                                </a:rPr>
                                <m:t>v</m:t>
                              </m:r>
                            </m:den>
                          </m:f>
                          <m:r>
                            <m:rPr>
                              <m:sty m:val="p"/>
                            </m:rPr>
                            <a:rPr lang="tr-TR">
                              <a:solidFill>
                                <a:srgbClr val="0000FF"/>
                              </a:solidFill>
                              <a:latin typeface="Cambria Math" panose="02040503050406030204" pitchFamily="18" charset="0"/>
                              <a:cs typeface="Arial" pitchFamily="34" charset="0"/>
                            </a:rPr>
                            <m:t>eya</m:t>
                          </m:r>
                          <m:r>
                            <a:rPr lang="tr-TR">
                              <a:solidFill>
                                <a:srgbClr val="0000FF"/>
                              </a:solidFill>
                              <a:latin typeface="Cambria Math" panose="02040503050406030204" pitchFamily="18" charset="0"/>
                              <a:cs typeface="Arial" pitchFamily="34" charset="0"/>
                            </a:rPr>
                            <m:t> </m:t>
                          </m:r>
                          <m:r>
                            <m:rPr>
                              <m:sty m:val="p"/>
                            </m:rPr>
                            <a:rPr lang="tr-TR">
                              <a:solidFill>
                                <a:srgbClr val="0000FF"/>
                              </a:solidFill>
                              <a:latin typeface="Cambria Math" panose="02040503050406030204" pitchFamily="18" charset="0"/>
                              <a:cs typeface="Arial" pitchFamily="34" charset="0"/>
                            </a:rPr>
                            <m:t>CSAF</m:t>
                          </m:r>
                        </m:den>
                      </m:f>
                      <m:r>
                        <a:rPr lang="tr-TR">
                          <a:solidFill>
                            <a:srgbClr val="0000FF"/>
                          </a:solidFill>
                          <a:latin typeface="Cambria Math" panose="02040503050406030204" pitchFamily="18" charset="0"/>
                          <a:cs typeface="Arial" pitchFamily="34" charset="0"/>
                        </a:rPr>
                        <m:t> </m:t>
                      </m:r>
                    </m:oMath>
                  </m:oMathPara>
                </a14:m>
                <a:endParaRPr lang="tr-TR" dirty="0">
                  <a:solidFill>
                    <a:srgbClr val="0000FF"/>
                  </a:solidFill>
                  <a:latin typeface="Arial" pitchFamily="34" charset="0"/>
                  <a:cs typeface="Arial" pitchFamily="34" charset="0"/>
                </a:endParaRPr>
              </a:p>
            </p:txBody>
          </p:sp>
        </mc:Choice>
        <mc:Fallback xmlns="">
          <p:sp>
            <p:nvSpPr>
              <p:cNvPr id="5" name="Dikdörtgen 4"/>
              <p:cNvSpPr>
                <a:spLocks noRot="1" noChangeAspect="1" noMove="1" noResize="1" noEditPoints="1" noAdjustHandles="1" noChangeArrowheads="1" noChangeShapeType="1" noTextEdit="1"/>
              </p:cNvSpPr>
              <p:nvPr/>
            </p:nvSpPr>
            <p:spPr>
              <a:xfrm>
                <a:off x="215515" y="2622468"/>
                <a:ext cx="4140461" cy="660309"/>
              </a:xfrm>
              <a:prstGeom prst="rect">
                <a:avLst/>
              </a:prstGeom>
              <a:blipFill rotWithShape="0">
                <a:blip r:embed="rId4"/>
                <a:stretch>
                  <a:fillRect/>
                </a:stretch>
              </a:blipFill>
            </p:spPr>
            <p:txBody>
              <a:bodyPr/>
              <a:lstStyle/>
              <a:p>
                <a:r>
                  <a:rPr lang="tr-TR">
                    <a:noFill/>
                  </a:rPr>
                  <a:t> </a:t>
                </a:r>
              </a:p>
            </p:txBody>
          </p:sp>
        </mc:Fallback>
      </mc:AlternateContent>
      <p:sp>
        <p:nvSpPr>
          <p:cNvPr id="6" name="Dikdörtgen 5"/>
          <p:cNvSpPr/>
          <p:nvPr/>
        </p:nvSpPr>
        <p:spPr>
          <a:xfrm>
            <a:off x="701824" y="4821997"/>
            <a:ext cx="8028384" cy="1991379"/>
          </a:xfrm>
          <a:prstGeom prst="rect">
            <a:avLst/>
          </a:prstGeom>
          <a:noFill/>
          <a:ln>
            <a:solidFill>
              <a:srgbClr val="000099"/>
            </a:solidFill>
          </a:ln>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50000"/>
              </a:lnSpc>
            </a:pPr>
            <a:r>
              <a:rPr lang="tr-TR" sz="1400" b="1" dirty="0">
                <a:solidFill>
                  <a:srgbClr val="0000FF"/>
                </a:solidFill>
                <a:latin typeface="Arial" pitchFamily="34" charset="0"/>
                <a:cs typeface="Arial" pitchFamily="34" charset="0"/>
              </a:rPr>
              <a:t>TDI (</a:t>
            </a:r>
            <a:r>
              <a:rPr lang="tr-TR" sz="1400" b="1" dirty="0" err="1">
                <a:solidFill>
                  <a:srgbClr val="0000FF"/>
                </a:solidFill>
                <a:latin typeface="Arial" pitchFamily="34" charset="0"/>
                <a:cs typeface="Arial" pitchFamily="34" charset="0"/>
              </a:rPr>
              <a:t>tolerable</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daily</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intake</a:t>
            </a:r>
            <a:r>
              <a:rPr lang="tr-TR" sz="1400" b="1" dirty="0">
                <a:solidFill>
                  <a:srgbClr val="0000FF"/>
                </a:solidFill>
                <a:latin typeface="Arial" pitchFamily="34" charset="0"/>
                <a:cs typeface="Arial" pitchFamily="34" charset="0"/>
              </a:rPr>
              <a:t>): </a:t>
            </a:r>
            <a:r>
              <a:rPr lang="tr-TR" sz="1400" dirty="0">
                <a:solidFill>
                  <a:srgbClr val="0000FF"/>
                </a:solidFill>
                <a:latin typeface="Arial" pitchFamily="34" charset="0"/>
                <a:cs typeface="Arial" pitchFamily="34" charset="0"/>
              </a:rPr>
              <a:t>günlük </a:t>
            </a:r>
            <a:r>
              <a:rPr lang="tr-TR" sz="1400" dirty="0" err="1">
                <a:solidFill>
                  <a:srgbClr val="0000FF"/>
                </a:solidFill>
                <a:latin typeface="Arial" pitchFamily="34" charset="0"/>
                <a:cs typeface="Arial" pitchFamily="34" charset="0"/>
              </a:rPr>
              <a:t>tolare</a:t>
            </a:r>
            <a:r>
              <a:rPr lang="tr-TR" sz="1400" dirty="0">
                <a:solidFill>
                  <a:srgbClr val="0000FF"/>
                </a:solidFill>
                <a:latin typeface="Arial" pitchFamily="34" charset="0"/>
                <a:cs typeface="Arial" pitchFamily="34" charset="0"/>
              </a:rPr>
              <a:t> edilebilir değer</a:t>
            </a:r>
          </a:p>
          <a:p>
            <a:pPr>
              <a:lnSpc>
                <a:spcPct val="150000"/>
              </a:lnSpc>
            </a:pPr>
            <a:r>
              <a:rPr lang="tr-TR" sz="1400" b="1" dirty="0">
                <a:solidFill>
                  <a:srgbClr val="0000FF"/>
                </a:solidFill>
                <a:latin typeface="Arial" pitchFamily="34" charset="0"/>
                <a:cs typeface="Arial" pitchFamily="34" charset="0"/>
              </a:rPr>
              <a:t>NOAEL (</a:t>
            </a:r>
            <a:r>
              <a:rPr lang="tr-TR" sz="1400" b="1" dirty="0" err="1">
                <a:solidFill>
                  <a:srgbClr val="0000FF"/>
                </a:solidFill>
                <a:latin typeface="Arial" pitchFamily="34" charset="0"/>
                <a:cs typeface="Arial" pitchFamily="34" charset="0"/>
              </a:rPr>
              <a:t>no-observed</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adverse</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effect</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level</a:t>
            </a:r>
            <a:r>
              <a:rPr lang="tr-TR" sz="1400" b="1" dirty="0">
                <a:solidFill>
                  <a:srgbClr val="0000FF"/>
                </a:solidFill>
                <a:latin typeface="Arial" pitchFamily="34" charset="0"/>
                <a:cs typeface="Arial" pitchFamily="34" charset="0"/>
              </a:rPr>
              <a:t>): </a:t>
            </a:r>
            <a:r>
              <a:rPr lang="tr-TR" sz="1400" dirty="0">
                <a:solidFill>
                  <a:srgbClr val="0000FF"/>
                </a:solidFill>
                <a:latin typeface="Arial" pitchFamily="34" charset="0"/>
                <a:cs typeface="Arial" pitchFamily="34" charset="0"/>
              </a:rPr>
              <a:t>hiçbir zararlı etki görülmeyen seviye</a:t>
            </a:r>
          </a:p>
          <a:p>
            <a:pPr>
              <a:lnSpc>
                <a:spcPct val="150000"/>
              </a:lnSpc>
            </a:pPr>
            <a:r>
              <a:rPr lang="tr-TR" sz="1400" b="1" dirty="0">
                <a:solidFill>
                  <a:srgbClr val="0000FF"/>
                </a:solidFill>
                <a:latin typeface="Arial" pitchFamily="34" charset="0"/>
                <a:cs typeface="Arial" pitchFamily="34" charset="0"/>
              </a:rPr>
              <a:t>LOAEL (</a:t>
            </a:r>
            <a:r>
              <a:rPr lang="tr-TR" sz="1400" b="1" dirty="0" err="1">
                <a:solidFill>
                  <a:srgbClr val="0000FF"/>
                </a:solidFill>
                <a:latin typeface="Arial" pitchFamily="34" charset="0"/>
                <a:cs typeface="Arial" pitchFamily="34" charset="0"/>
              </a:rPr>
              <a:t>lowest</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observed</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adverse</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effect</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level</a:t>
            </a:r>
            <a:r>
              <a:rPr lang="tr-TR" sz="1400" b="1" dirty="0">
                <a:solidFill>
                  <a:srgbClr val="0000FF"/>
                </a:solidFill>
                <a:latin typeface="Arial" pitchFamily="34" charset="0"/>
                <a:cs typeface="Arial" pitchFamily="34" charset="0"/>
              </a:rPr>
              <a:t>): </a:t>
            </a:r>
            <a:r>
              <a:rPr lang="tr-TR" sz="1400" dirty="0">
                <a:solidFill>
                  <a:srgbClr val="0000FF"/>
                </a:solidFill>
                <a:latin typeface="Arial" pitchFamily="34" charset="0"/>
                <a:cs typeface="Arial" pitchFamily="34" charset="0"/>
              </a:rPr>
              <a:t>zararlı etki görüldüğü en düşük seviye</a:t>
            </a:r>
          </a:p>
          <a:p>
            <a:pPr>
              <a:lnSpc>
                <a:spcPct val="150000"/>
              </a:lnSpc>
            </a:pPr>
            <a:r>
              <a:rPr lang="tr-TR" sz="1400" b="1" dirty="0">
                <a:solidFill>
                  <a:srgbClr val="0000FF"/>
                </a:solidFill>
                <a:latin typeface="Arial" pitchFamily="34" charset="0"/>
                <a:cs typeface="Arial" pitchFamily="34" charset="0"/>
              </a:rPr>
              <a:t>BMDL (</a:t>
            </a:r>
            <a:r>
              <a:rPr lang="tr-TR" sz="1400" b="1" dirty="0" err="1">
                <a:solidFill>
                  <a:srgbClr val="0000FF"/>
                </a:solidFill>
                <a:latin typeface="Arial" pitchFamily="34" charset="0"/>
                <a:cs typeface="Arial" pitchFamily="34" charset="0"/>
              </a:rPr>
              <a:t>lower</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confidence</a:t>
            </a:r>
            <a:r>
              <a:rPr lang="tr-TR" sz="1400" b="1" dirty="0">
                <a:solidFill>
                  <a:srgbClr val="0000FF"/>
                </a:solidFill>
                <a:latin typeface="Arial" pitchFamily="34" charset="0"/>
                <a:cs typeface="Arial" pitchFamily="34" charset="0"/>
              </a:rPr>
              <a:t> limit on </a:t>
            </a:r>
            <a:r>
              <a:rPr lang="tr-TR" sz="1400" b="1" dirty="0" err="1">
                <a:solidFill>
                  <a:srgbClr val="0000FF"/>
                </a:solidFill>
                <a:latin typeface="Arial" pitchFamily="34" charset="0"/>
                <a:cs typeface="Arial" pitchFamily="34" charset="0"/>
              </a:rPr>
              <a:t>the</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benchmark</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dose</a:t>
            </a:r>
            <a:r>
              <a:rPr lang="tr-TR" sz="1400" b="1" dirty="0">
                <a:solidFill>
                  <a:srgbClr val="0000FF"/>
                </a:solidFill>
                <a:latin typeface="Arial" pitchFamily="34" charset="0"/>
                <a:cs typeface="Arial" pitchFamily="34" charset="0"/>
              </a:rPr>
              <a:t>): </a:t>
            </a:r>
            <a:r>
              <a:rPr lang="tr-TR" sz="1400" dirty="0">
                <a:solidFill>
                  <a:srgbClr val="0000FF"/>
                </a:solidFill>
                <a:latin typeface="Arial" pitchFamily="34" charset="0"/>
                <a:cs typeface="Arial" pitchFamily="34" charset="0"/>
              </a:rPr>
              <a:t>gösterge doz alt güven sınırı </a:t>
            </a:r>
          </a:p>
          <a:p>
            <a:pPr>
              <a:lnSpc>
                <a:spcPct val="150000"/>
              </a:lnSpc>
            </a:pPr>
            <a:r>
              <a:rPr lang="tr-TR" sz="1400" b="1" dirty="0">
                <a:solidFill>
                  <a:srgbClr val="0000FF"/>
                </a:solidFill>
                <a:latin typeface="Arial" pitchFamily="34" charset="0"/>
                <a:cs typeface="Arial" pitchFamily="34" charset="0"/>
              </a:rPr>
              <a:t>UF (</a:t>
            </a:r>
            <a:r>
              <a:rPr lang="tr-TR" sz="1400" b="1" dirty="0" err="1">
                <a:solidFill>
                  <a:srgbClr val="0000FF"/>
                </a:solidFill>
                <a:latin typeface="Arial" pitchFamily="34" charset="0"/>
                <a:cs typeface="Arial" pitchFamily="34" charset="0"/>
              </a:rPr>
              <a:t>uncertainty</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factor</a:t>
            </a:r>
            <a:r>
              <a:rPr lang="tr-TR" sz="1400" b="1" dirty="0">
                <a:solidFill>
                  <a:srgbClr val="0000FF"/>
                </a:solidFill>
                <a:latin typeface="Arial" pitchFamily="34" charset="0"/>
                <a:cs typeface="Arial" pitchFamily="34" charset="0"/>
              </a:rPr>
              <a:t>): </a:t>
            </a:r>
            <a:r>
              <a:rPr lang="tr-TR" sz="1400" dirty="0">
                <a:solidFill>
                  <a:srgbClr val="0000FF"/>
                </a:solidFill>
                <a:latin typeface="Arial" pitchFamily="34" charset="0"/>
                <a:cs typeface="Arial" pitchFamily="34" charset="0"/>
              </a:rPr>
              <a:t>belirsizlik faktörü</a:t>
            </a:r>
          </a:p>
          <a:p>
            <a:pPr>
              <a:lnSpc>
                <a:spcPct val="150000"/>
              </a:lnSpc>
            </a:pPr>
            <a:r>
              <a:rPr lang="tr-TR" sz="1400" b="1" dirty="0">
                <a:solidFill>
                  <a:srgbClr val="0000FF"/>
                </a:solidFill>
                <a:latin typeface="Arial" pitchFamily="34" charset="0"/>
                <a:cs typeface="Arial" pitchFamily="34" charset="0"/>
              </a:rPr>
              <a:t>CSAF (</a:t>
            </a:r>
            <a:r>
              <a:rPr lang="tr-TR" sz="1400" b="1" dirty="0" err="1">
                <a:solidFill>
                  <a:srgbClr val="0000FF"/>
                </a:solidFill>
                <a:latin typeface="Arial" pitchFamily="34" charset="0"/>
                <a:cs typeface="Arial" pitchFamily="34" charset="0"/>
              </a:rPr>
              <a:t>chemical</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spesific</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adjustment</a:t>
            </a:r>
            <a:r>
              <a:rPr lang="tr-TR" sz="1400" b="1" dirty="0">
                <a:solidFill>
                  <a:srgbClr val="0000FF"/>
                </a:solidFill>
                <a:latin typeface="Arial" pitchFamily="34" charset="0"/>
                <a:cs typeface="Arial" pitchFamily="34" charset="0"/>
              </a:rPr>
              <a:t> </a:t>
            </a:r>
            <a:r>
              <a:rPr lang="tr-TR" sz="1400" b="1" dirty="0" err="1">
                <a:solidFill>
                  <a:srgbClr val="0000FF"/>
                </a:solidFill>
                <a:latin typeface="Arial" pitchFamily="34" charset="0"/>
                <a:cs typeface="Arial" pitchFamily="34" charset="0"/>
              </a:rPr>
              <a:t>factor</a:t>
            </a:r>
            <a:r>
              <a:rPr lang="tr-TR" sz="1400" b="1" dirty="0">
                <a:solidFill>
                  <a:srgbClr val="0000FF"/>
                </a:solidFill>
                <a:latin typeface="Arial" pitchFamily="34" charset="0"/>
                <a:cs typeface="Arial" pitchFamily="34" charset="0"/>
              </a:rPr>
              <a:t>): </a:t>
            </a:r>
            <a:r>
              <a:rPr lang="tr-TR" sz="1400" dirty="0">
                <a:solidFill>
                  <a:srgbClr val="0000FF"/>
                </a:solidFill>
                <a:latin typeface="Arial" pitchFamily="34" charset="0"/>
                <a:cs typeface="Arial" pitchFamily="34" charset="0"/>
              </a:rPr>
              <a:t>kimyasal özel ayarlama faktörü</a:t>
            </a:r>
          </a:p>
        </p:txBody>
      </p:sp>
      <mc:AlternateContent xmlns:mc="http://schemas.openxmlformats.org/markup-compatibility/2006" xmlns:a14="http://schemas.microsoft.com/office/drawing/2010/main">
        <mc:Choice Requires="a14">
          <p:sp>
            <p:nvSpPr>
              <p:cNvPr id="7" name="Dikdörtgen 6"/>
              <p:cNvSpPr/>
              <p:nvPr/>
            </p:nvSpPr>
            <p:spPr>
              <a:xfrm>
                <a:off x="4703279" y="2622467"/>
                <a:ext cx="4140461" cy="66030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tr-TR">
                          <a:solidFill>
                            <a:srgbClr val="0000FF"/>
                          </a:solidFill>
                          <a:latin typeface="Cambria Math" panose="02040503050406030204" pitchFamily="18" charset="0"/>
                          <a:cs typeface="Arial" pitchFamily="34" charset="0"/>
                        </a:rPr>
                        <m:t>TDI</m:t>
                      </m:r>
                      <m:r>
                        <a:rPr lang="tr-TR">
                          <a:solidFill>
                            <a:srgbClr val="0000FF"/>
                          </a:solidFill>
                          <a:latin typeface="Cambria Math" panose="02040503050406030204" pitchFamily="18" charset="0"/>
                          <a:cs typeface="Arial" pitchFamily="34" charset="0"/>
                        </a:rPr>
                        <m:t>=</m:t>
                      </m:r>
                      <m:f>
                        <m:fPr>
                          <m:ctrlPr>
                            <a:rPr lang="tr-TR" i="1">
                              <a:solidFill>
                                <a:srgbClr val="0000FF"/>
                              </a:solidFill>
                              <a:latin typeface="Cambria Math" panose="02040503050406030204" pitchFamily="18" charset="0"/>
                              <a:cs typeface="Arial" pitchFamily="34" charset="0"/>
                            </a:rPr>
                          </m:ctrlPr>
                        </m:fPr>
                        <m:num>
                          <m:r>
                            <m:rPr>
                              <m:sty m:val="p"/>
                            </m:rPr>
                            <a:rPr lang="tr-TR">
                              <a:solidFill>
                                <a:srgbClr val="0000FF"/>
                              </a:solidFill>
                              <a:latin typeface="Cambria Math" panose="02040503050406030204" pitchFamily="18" charset="0"/>
                              <a:cs typeface="Arial" pitchFamily="34" charset="0"/>
                            </a:rPr>
                            <m:t>NOAEL</m:t>
                          </m:r>
                          <m:r>
                            <a:rPr lang="tr-TR">
                              <a:solidFill>
                                <a:srgbClr val="0000FF"/>
                              </a:solidFill>
                              <a:latin typeface="Cambria Math" panose="02040503050406030204" pitchFamily="18" charset="0"/>
                              <a:cs typeface="Arial" pitchFamily="34" charset="0"/>
                            </a:rPr>
                            <m:t> </m:t>
                          </m:r>
                          <m:r>
                            <m:rPr>
                              <m:sty m:val="p"/>
                            </m:rPr>
                            <a:rPr lang="tr-TR">
                              <a:solidFill>
                                <a:srgbClr val="0000FF"/>
                              </a:solidFill>
                              <a:latin typeface="Cambria Math" panose="02040503050406030204" pitchFamily="18" charset="0"/>
                              <a:cs typeface="Arial" pitchFamily="34" charset="0"/>
                            </a:rPr>
                            <m:t>veya</m:t>
                          </m:r>
                          <m:r>
                            <a:rPr lang="tr-TR">
                              <a:solidFill>
                                <a:srgbClr val="0000FF"/>
                              </a:solidFill>
                              <a:latin typeface="Cambria Math" panose="02040503050406030204" pitchFamily="18" charset="0"/>
                              <a:cs typeface="Arial" pitchFamily="34" charset="0"/>
                            </a:rPr>
                            <m:t> </m:t>
                          </m:r>
                          <m:r>
                            <m:rPr>
                              <m:sty m:val="p"/>
                            </m:rPr>
                            <a:rPr lang="tr-TR">
                              <a:solidFill>
                                <a:srgbClr val="0000FF"/>
                              </a:solidFill>
                              <a:latin typeface="Cambria Math" panose="02040503050406030204" pitchFamily="18" charset="0"/>
                              <a:cs typeface="Arial" pitchFamily="34" charset="0"/>
                            </a:rPr>
                            <m:t>LOAEL</m:t>
                          </m:r>
                          <m:r>
                            <a:rPr lang="tr-TR">
                              <a:solidFill>
                                <a:srgbClr val="0000FF"/>
                              </a:solidFill>
                              <a:latin typeface="Cambria Math" panose="02040503050406030204" pitchFamily="18" charset="0"/>
                              <a:cs typeface="Arial" pitchFamily="34" charset="0"/>
                            </a:rPr>
                            <m:t> </m:t>
                          </m:r>
                          <m:r>
                            <m:rPr>
                              <m:sty m:val="p"/>
                            </m:rPr>
                            <a:rPr lang="tr-TR">
                              <a:solidFill>
                                <a:srgbClr val="0000FF"/>
                              </a:solidFill>
                              <a:latin typeface="Cambria Math" panose="02040503050406030204" pitchFamily="18" charset="0"/>
                              <a:cs typeface="Arial" pitchFamily="34" charset="0"/>
                            </a:rPr>
                            <m:t>veya</m:t>
                          </m:r>
                          <m:r>
                            <a:rPr lang="tr-TR">
                              <a:solidFill>
                                <a:srgbClr val="0000FF"/>
                              </a:solidFill>
                              <a:latin typeface="Cambria Math" panose="02040503050406030204" pitchFamily="18" charset="0"/>
                              <a:cs typeface="Arial" pitchFamily="34" charset="0"/>
                            </a:rPr>
                            <m:t> </m:t>
                          </m:r>
                          <m:r>
                            <m:rPr>
                              <m:sty m:val="p"/>
                            </m:rPr>
                            <a:rPr lang="tr-TR">
                              <a:solidFill>
                                <a:srgbClr val="0000FF"/>
                              </a:solidFill>
                              <a:latin typeface="Cambria Math" panose="02040503050406030204" pitchFamily="18" charset="0"/>
                              <a:cs typeface="Arial" pitchFamily="34" charset="0"/>
                            </a:rPr>
                            <m:t>BMDL</m:t>
                          </m:r>
                        </m:num>
                        <m:den>
                          <m:r>
                            <m:rPr>
                              <m:sty m:val="p"/>
                            </m:rPr>
                            <a:rPr lang="tr-TR">
                              <a:solidFill>
                                <a:srgbClr val="0000FF"/>
                              </a:solidFill>
                              <a:latin typeface="Cambria Math" panose="02040503050406030204" pitchFamily="18" charset="0"/>
                              <a:cs typeface="Arial" pitchFamily="34" charset="0"/>
                            </a:rPr>
                            <m:t>UF</m:t>
                          </m:r>
                          <m:r>
                            <a:rPr lang="tr-TR">
                              <a:solidFill>
                                <a:srgbClr val="0000FF"/>
                              </a:solidFill>
                              <a:latin typeface="Cambria Math" panose="02040503050406030204" pitchFamily="18" charset="0"/>
                              <a:cs typeface="Arial" pitchFamily="34" charset="0"/>
                            </a:rPr>
                            <m:t> </m:t>
                          </m:r>
                          <m:r>
                            <m:rPr>
                              <m:sty m:val="p"/>
                            </m:rPr>
                            <a:rPr lang="tr-TR">
                              <a:solidFill>
                                <a:srgbClr val="0000FF"/>
                              </a:solidFill>
                              <a:latin typeface="Cambria Math" panose="02040503050406030204" pitchFamily="18" charset="0"/>
                              <a:cs typeface="Arial" pitchFamily="34" charset="0"/>
                            </a:rPr>
                            <m:t>v</m:t>
                          </m:r>
                          <m:f>
                            <m:fPr>
                              <m:type m:val="lin"/>
                              <m:ctrlPr>
                                <a:rPr lang="tr-TR" i="1">
                                  <a:solidFill>
                                    <a:srgbClr val="0000FF"/>
                                  </a:solidFill>
                                  <a:latin typeface="Cambria Math" panose="02040503050406030204" pitchFamily="18" charset="0"/>
                                  <a:cs typeface="Arial" pitchFamily="34" charset="0"/>
                                </a:rPr>
                              </m:ctrlPr>
                            </m:fPr>
                            <m:num>
                              <m:r>
                                <m:rPr>
                                  <m:sty m:val="p"/>
                                </m:rPr>
                                <a:rPr lang="tr-TR">
                                  <a:solidFill>
                                    <a:srgbClr val="0000FF"/>
                                  </a:solidFill>
                                  <a:latin typeface="Cambria Math" panose="02040503050406030204" pitchFamily="18" charset="0"/>
                                  <a:cs typeface="Arial" pitchFamily="34" charset="0"/>
                                </a:rPr>
                                <m:t>e</m:t>
                              </m:r>
                            </m:num>
                            <m:den>
                              <m:r>
                                <m:rPr>
                                  <m:sty m:val="p"/>
                                </m:rPr>
                                <a:rPr lang="tr-TR">
                                  <a:solidFill>
                                    <a:srgbClr val="0000FF"/>
                                  </a:solidFill>
                                  <a:latin typeface="Cambria Math" panose="02040503050406030204" pitchFamily="18" charset="0"/>
                                  <a:cs typeface="Arial" pitchFamily="34" charset="0"/>
                                </a:rPr>
                                <m:t>v</m:t>
                              </m:r>
                            </m:den>
                          </m:f>
                          <m:r>
                            <m:rPr>
                              <m:sty m:val="p"/>
                            </m:rPr>
                            <a:rPr lang="tr-TR">
                              <a:solidFill>
                                <a:srgbClr val="0000FF"/>
                              </a:solidFill>
                              <a:latin typeface="Cambria Math" panose="02040503050406030204" pitchFamily="18" charset="0"/>
                              <a:cs typeface="Arial" pitchFamily="34" charset="0"/>
                            </a:rPr>
                            <m:t>eya</m:t>
                          </m:r>
                          <m:r>
                            <a:rPr lang="tr-TR">
                              <a:solidFill>
                                <a:srgbClr val="0000FF"/>
                              </a:solidFill>
                              <a:latin typeface="Cambria Math" panose="02040503050406030204" pitchFamily="18" charset="0"/>
                              <a:cs typeface="Arial" pitchFamily="34" charset="0"/>
                            </a:rPr>
                            <m:t> </m:t>
                          </m:r>
                          <m:r>
                            <m:rPr>
                              <m:sty m:val="p"/>
                            </m:rPr>
                            <a:rPr lang="tr-TR">
                              <a:solidFill>
                                <a:srgbClr val="0000FF"/>
                              </a:solidFill>
                              <a:latin typeface="Cambria Math" panose="02040503050406030204" pitchFamily="18" charset="0"/>
                              <a:cs typeface="Arial" pitchFamily="34" charset="0"/>
                            </a:rPr>
                            <m:t>CSAF</m:t>
                          </m:r>
                        </m:den>
                      </m:f>
                      <m:r>
                        <a:rPr lang="tr-TR">
                          <a:solidFill>
                            <a:srgbClr val="0000FF"/>
                          </a:solidFill>
                          <a:latin typeface="Cambria Math" panose="02040503050406030204" pitchFamily="18" charset="0"/>
                          <a:cs typeface="Arial" pitchFamily="34" charset="0"/>
                        </a:rPr>
                        <m:t> </m:t>
                      </m:r>
                    </m:oMath>
                  </m:oMathPara>
                </a14:m>
                <a:endParaRPr lang="tr-TR" dirty="0">
                  <a:solidFill>
                    <a:srgbClr val="0000FF"/>
                  </a:solidFill>
                  <a:latin typeface="Arial" pitchFamily="34" charset="0"/>
                  <a:cs typeface="Arial" pitchFamily="34" charset="0"/>
                </a:endParaRPr>
              </a:p>
            </p:txBody>
          </p:sp>
        </mc:Choice>
        <mc:Fallback xmlns="">
          <p:sp>
            <p:nvSpPr>
              <p:cNvPr id="7" name="Dikdörtgen 6"/>
              <p:cNvSpPr>
                <a:spLocks noRot="1" noChangeAspect="1" noMove="1" noResize="1" noEditPoints="1" noAdjustHandles="1" noChangeArrowheads="1" noChangeShapeType="1" noTextEdit="1"/>
              </p:cNvSpPr>
              <p:nvPr/>
            </p:nvSpPr>
            <p:spPr>
              <a:xfrm>
                <a:off x="4703279" y="2622467"/>
                <a:ext cx="4140461" cy="660309"/>
              </a:xfrm>
              <a:prstGeom prst="rect">
                <a:avLst/>
              </a:prstGeom>
              <a:blipFill rotWithShape="0">
                <a:blip r:embed="rId5"/>
                <a:stretch>
                  <a:fillRect/>
                </a:stretch>
              </a:blipFill>
            </p:spPr>
            <p:txBody>
              <a:bodyPr/>
              <a:lstStyle/>
              <a:p>
                <a:r>
                  <a:rPr lang="tr-TR">
                    <a:noFill/>
                  </a:rPr>
                  <a:t> </a:t>
                </a:r>
              </a:p>
            </p:txBody>
          </p:sp>
        </mc:Fallback>
      </mc:AlternateContent>
      <p:sp>
        <p:nvSpPr>
          <p:cNvPr id="8" name="Dikdörtgen 7"/>
          <p:cNvSpPr/>
          <p:nvPr/>
        </p:nvSpPr>
        <p:spPr>
          <a:xfrm>
            <a:off x="310791" y="1758160"/>
            <a:ext cx="3901169" cy="435760"/>
          </a:xfrm>
          <a:prstGeom prst="rect">
            <a:avLst/>
          </a:prstGeom>
        </p:spPr>
        <p:txBody>
          <a:bodyPr wrap="square">
            <a:spAutoFit/>
          </a:bodyPr>
          <a:lstStyle/>
          <a:p>
            <a:pPr algn="ctr" fontAlgn="auto">
              <a:lnSpc>
                <a:spcPct val="140000"/>
              </a:lnSpc>
              <a:spcBef>
                <a:spcPts val="0"/>
              </a:spcBef>
              <a:spcAft>
                <a:spcPts val="0"/>
              </a:spcAft>
              <a:buClr>
                <a:srgbClr val="0000FF"/>
              </a:buClr>
            </a:pPr>
            <a:r>
              <a:rPr lang="tr-TR" b="1" dirty="0" smtClean="0">
                <a:solidFill>
                  <a:srgbClr val="FF0000"/>
                </a:solidFill>
                <a:latin typeface="Arial" pitchFamily="34" charset="0"/>
                <a:cs typeface="Arial" pitchFamily="34" charset="0"/>
              </a:rPr>
              <a:t>En Uzun Deney Süresi Yaklaşımı</a:t>
            </a:r>
            <a:endParaRPr lang="tr-TR" sz="2000" b="1" dirty="0">
              <a:solidFill>
                <a:srgbClr val="FF0000"/>
              </a:solidFill>
              <a:latin typeface="Arial" pitchFamily="34" charset="0"/>
              <a:cs typeface="Arial" pitchFamily="34" charset="0"/>
            </a:endParaRPr>
          </a:p>
        </p:txBody>
      </p:sp>
      <p:sp>
        <p:nvSpPr>
          <p:cNvPr id="9" name="Dikdörtgen 8"/>
          <p:cNvSpPr/>
          <p:nvPr/>
        </p:nvSpPr>
        <p:spPr>
          <a:xfrm>
            <a:off x="4860032" y="1628800"/>
            <a:ext cx="3870176" cy="823559"/>
          </a:xfrm>
          <a:prstGeom prst="rect">
            <a:avLst/>
          </a:prstGeom>
        </p:spPr>
        <p:txBody>
          <a:bodyPr wrap="square">
            <a:spAutoFit/>
          </a:bodyPr>
          <a:lstStyle/>
          <a:p>
            <a:pPr algn="ctr" fontAlgn="auto">
              <a:lnSpc>
                <a:spcPct val="140000"/>
              </a:lnSpc>
              <a:spcBef>
                <a:spcPts val="0"/>
              </a:spcBef>
              <a:spcAft>
                <a:spcPts val="0"/>
              </a:spcAft>
              <a:buClr>
                <a:srgbClr val="0000FF"/>
              </a:buClr>
            </a:pPr>
            <a:r>
              <a:rPr lang="tr-TR" b="1" dirty="0" smtClean="0">
                <a:solidFill>
                  <a:srgbClr val="FF0000"/>
                </a:solidFill>
                <a:latin typeface="Arial" pitchFamily="34" charset="0"/>
                <a:cs typeface="Arial" pitchFamily="34" charset="0"/>
              </a:rPr>
              <a:t>En Düşük Tespit Edilen Doz Yaklaşımı</a:t>
            </a:r>
            <a:endParaRPr lang="tr-TR" sz="2000" b="1" dirty="0">
              <a:solidFill>
                <a:srgbClr val="FF0000"/>
              </a:solidFill>
              <a:latin typeface="Arial" pitchFamily="34" charset="0"/>
              <a:cs typeface="Arial" pitchFamily="34" charset="0"/>
            </a:endParaRPr>
          </a:p>
        </p:txBody>
      </p:sp>
      <p:graphicFrame>
        <p:nvGraphicFramePr>
          <p:cNvPr id="10" name="Tablo 9"/>
          <p:cNvGraphicFramePr>
            <a:graphicFrameLocks noGrp="1"/>
          </p:cNvGraphicFramePr>
          <p:nvPr>
            <p:extLst>
              <p:ext uri="{D42A27DB-BD31-4B8C-83A1-F6EECF244321}">
                <p14:modId xmlns:p14="http://schemas.microsoft.com/office/powerpoint/2010/main" val="2158176258"/>
              </p:ext>
            </p:extLst>
          </p:nvPr>
        </p:nvGraphicFramePr>
        <p:xfrm>
          <a:off x="2267744" y="920695"/>
          <a:ext cx="4390211" cy="3840480"/>
        </p:xfrm>
        <a:graphic>
          <a:graphicData uri="http://schemas.openxmlformats.org/drawingml/2006/table">
            <a:tbl>
              <a:tblPr firstRow="1" firstCol="1" bandRow="1">
                <a:tableStyleId>{5C22544A-7EE6-4342-B048-85BDC9FD1C3A}</a:tableStyleId>
              </a:tblPr>
              <a:tblGrid>
                <a:gridCol w="1390348"/>
                <a:gridCol w="1638935"/>
                <a:gridCol w="1360928"/>
              </a:tblGrid>
              <a:tr h="251806">
                <a:tc gridSpan="3">
                  <a:txBody>
                    <a:bodyPr/>
                    <a:lstStyle/>
                    <a:p>
                      <a:pPr marL="457200" algn="just">
                        <a:lnSpc>
                          <a:spcPct val="150000"/>
                        </a:lnSpc>
                        <a:spcBef>
                          <a:spcPts val="600"/>
                        </a:spcBef>
                        <a:spcAft>
                          <a:spcPts val="0"/>
                        </a:spcAft>
                      </a:pPr>
                      <a:r>
                        <a:rPr lang="tr-TR" sz="1200" dirty="0">
                          <a:effectLst/>
                        </a:rPr>
                        <a:t>AZİNFOS METİL (86-50-0)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tr>
              <a:tr h="729420">
                <a:tc>
                  <a:txBody>
                    <a:bodyPr/>
                    <a:lstStyle/>
                    <a:p>
                      <a:pPr marL="457200" algn="l">
                        <a:lnSpc>
                          <a:spcPct val="150000"/>
                        </a:lnSpc>
                        <a:spcBef>
                          <a:spcPts val="600"/>
                        </a:spcBef>
                        <a:spcAft>
                          <a:spcPts val="0"/>
                        </a:spcAft>
                      </a:pPr>
                      <a:r>
                        <a:rPr lang="tr-TR" sz="1200">
                          <a:effectLst/>
                        </a:rPr>
                        <a:t>Tür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50000"/>
                        </a:lnSpc>
                        <a:spcBef>
                          <a:spcPts val="600"/>
                        </a:spcBef>
                        <a:spcAft>
                          <a:spcPts val="0"/>
                        </a:spcAft>
                      </a:pPr>
                      <a:r>
                        <a:rPr lang="tr-TR" sz="1200" b="1" dirty="0" err="1">
                          <a:effectLst/>
                        </a:rPr>
                        <a:t>Toksisite</a:t>
                      </a:r>
                      <a:r>
                        <a:rPr lang="tr-TR" sz="1200" b="1" dirty="0">
                          <a:effectLst/>
                        </a:rPr>
                        <a:t> Deney/Gözlem Süresi</a:t>
                      </a:r>
                      <a:endParaRPr lang="tr-T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l">
                        <a:lnSpc>
                          <a:spcPct val="150000"/>
                        </a:lnSpc>
                        <a:spcBef>
                          <a:spcPts val="600"/>
                        </a:spcBef>
                        <a:spcAft>
                          <a:spcPts val="0"/>
                        </a:spcAft>
                      </a:pPr>
                      <a:r>
                        <a:rPr lang="tr-TR" sz="1200" b="1" dirty="0" err="1">
                          <a:effectLst/>
                        </a:rPr>
                        <a:t>Toksisite</a:t>
                      </a:r>
                      <a:r>
                        <a:rPr lang="tr-TR" sz="1200" b="1" dirty="0">
                          <a:effectLst/>
                        </a:rPr>
                        <a:t> Değeri (mg/kg)</a:t>
                      </a:r>
                      <a:endParaRPr lang="tr-T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1806">
                <a:tc gridSpan="3">
                  <a:txBody>
                    <a:bodyPr/>
                    <a:lstStyle/>
                    <a:p>
                      <a:pPr marL="457200" algn="ctr">
                        <a:lnSpc>
                          <a:spcPct val="150000"/>
                        </a:lnSpc>
                        <a:spcBef>
                          <a:spcPts val="600"/>
                        </a:spcBef>
                        <a:spcAft>
                          <a:spcPts val="0"/>
                        </a:spcAft>
                      </a:pPr>
                      <a:r>
                        <a:rPr lang="tr-TR" sz="1200">
                          <a:effectLst/>
                        </a:rPr>
                        <a:t>Memeli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tr>
              <a:tr h="251806">
                <a:tc>
                  <a:txBody>
                    <a:bodyPr/>
                    <a:lstStyle/>
                    <a:p>
                      <a:pPr algn="just">
                        <a:spcAft>
                          <a:spcPts val="0"/>
                        </a:spcAft>
                        <a:tabLst>
                          <a:tab pos="1390015" algn="r"/>
                        </a:tabLst>
                      </a:pPr>
                      <a:r>
                        <a:rPr lang="tr-TR" sz="1100">
                          <a:effectLst/>
                        </a:rPr>
                        <a:t>Mus musculus 	</a:t>
                      </a:r>
                      <a:endParaRPr lang="tr-TR" sz="1200">
                        <a:solidFill>
                          <a:srgbClr val="000000"/>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457200" algn="ctr">
                        <a:lnSpc>
                          <a:spcPct val="150000"/>
                        </a:lnSpc>
                        <a:spcBef>
                          <a:spcPts val="600"/>
                        </a:spcBef>
                        <a:spcAft>
                          <a:spcPts val="0"/>
                        </a:spcAft>
                      </a:pPr>
                      <a:r>
                        <a:rPr lang="tr-TR" sz="1200">
                          <a:effectLst/>
                        </a:rPr>
                        <a:t>3 günlük- NOEL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Bef>
                          <a:spcPts val="600"/>
                        </a:spcBef>
                        <a:spcAft>
                          <a:spcPts val="0"/>
                        </a:spcAft>
                      </a:pPr>
                      <a:r>
                        <a:rPr lang="tr-TR" sz="1200">
                          <a:effectLst/>
                        </a:rPr>
                        <a:t>16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1806">
                <a:tc>
                  <a:txBody>
                    <a:bodyPr/>
                    <a:lstStyle/>
                    <a:p>
                      <a:pPr algn="just">
                        <a:spcAft>
                          <a:spcPts val="0"/>
                        </a:spcAft>
                      </a:pPr>
                      <a:r>
                        <a:rPr lang="tr-TR" sz="1100">
                          <a:effectLst/>
                        </a:rPr>
                        <a:t>Mus musculus </a:t>
                      </a:r>
                      <a:endParaRPr lang="tr-TR" sz="1200">
                        <a:solidFill>
                          <a:srgbClr val="000000"/>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457200" algn="ctr">
                        <a:lnSpc>
                          <a:spcPct val="150000"/>
                        </a:lnSpc>
                        <a:spcBef>
                          <a:spcPts val="600"/>
                        </a:spcBef>
                        <a:spcAft>
                          <a:spcPts val="0"/>
                        </a:spcAft>
                      </a:pPr>
                      <a:r>
                        <a:rPr lang="tr-TR" sz="1200">
                          <a:effectLst/>
                        </a:rPr>
                        <a:t>2 günlük- NOEL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Bef>
                          <a:spcPts val="600"/>
                        </a:spcBef>
                        <a:spcAft>
                          <a:spcPts val="0"/>
                        </a:spcAft>
                      </a:pPr>
                      <a:r>
                        <a:rPr lang="tr-TR" sz="1200">
                          <a:effectLst/>
                        </a:rPr>
                        <a:t>3,1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1806">
                <a:tc>
                  <a:txBody>
                    <a:bodyPr/>
                    <a:lstStyle/>
                    <a:p>
                      <a:pPr algn="just">
                        <a:spcAft>
                          <a:spcPts val="0"/>
                        </a:spcAft>
                      </a:pPr>
                      <a:r>
                        <a:rPr lang="tr-TR" sz="1100">
                          <a:effectLst/>
                        </a:rPr>
                        <a:t>Microtus pinetorum</a:t>
                      </a:r>
                      <a:r>
                        <a:rPr lang="tr-TR" sz="1200">
                          <a:effectLst/>
                        </a:rPr>
                        <a:t> </a:t>
                      </a:r>
                      <a:endParaRPr lang="tr-TR" sz="1200">
                        <a:solidFill>
                          <a:srgbClr val="000000"/>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457200" algn="ctr">
                        <a:lnSpc>
                          <a:spcPct val="150000"/>
                        </a:lnSpc>
                        <a:spcBef>
                          <a:spcPts val="600"/>
                        </a:spcBef>
                        <a:spcAft>
                          <a:spcPts val="0"/>
                        </a:spcAft>
                      </a:pPr>
                      <a:r>
                        <a:rPr lang="tr-TR" sz="1200">
                          <a:effectLst/>
                        </a:rPr>
                        <a:t>9 günlük- NOEL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Bef>
                          <a:spcPts val="600"/>
                        </a:spcBef>
                        <a:spcAft>
                          <a:spcPts val="0"/>
                        </a:spcAft>
                      </a:pPr>
                      <a:r>
                        <a:rPr lang="tr-TR" sz="1200" dirty="0">
                          <a:effectLst/>
                        </a:rPr>
                        <a:t>65,23</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1806">
                <a:tc gridSpan="3">
                  <a:txBody>
                    <a:bodyPr/>
                    <a:lstStyle/>
                    <a:p>
                      <a:pPr marL="457200" algn="ctr">
                        <a:lnSpc>
                          <a:spcPct val="150000"/>
                        </a:lnSpc>
                        <a:spcBef>
                          <a:spcPts val="600"/>
                        </a:spcBef>
                        <a:spcAft>
                          <a:spcPts val="0"/>
                        </a:spcAft>
                      </a:pPr>
                      <a:r>
                        <a:rPr lang="tr-TR" sz="1200">
                          <a:effectLst/>
                        </a:rPr>
                        <a:t>Tavşan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tr>
              <a:tr h="251806">
                <a:tc>
                  <a:txBody>
                    <a:bodyPr/>
                    <a:lstStyle/>
                    <a:p>
                      <a:pPr algn="just">
                        <a:spcAft>
                          <a:spcPts val="0"/>
                        </a:spcAft>
                      </a:pPr>
                      <a:r>
                        <a:rPr lang="tr-TR" sz="1100">
                          <a:effectLst/>
                        </a:rPr>
                        <a:t>Rattus norvegicus </a:t>
                      </a:r>
                      <a:endParaRPr lang="tr-TR" sz="1200">
                        <a:solidFill>
                          <a:srgbClr val="000000"/>
                        </a:solidFill>
                        <a:effectLst/>
                        <a:latin typeface="Times New Roman" panose="02020603050405020304" pitchFamily="18" charset="0"/>
                        <a:ea typeface="Calibri" panose="020F0502020204030204" pitchFamily="34" charset="0"/>
                      </a:endParaRPr>
                    </a:p>
                  </a:txBody>
                  <a:tcPr marL="68580" marR="68580" marT="0" marB="0"/>
                </a:tc>
                <a:tc>
                  <a:txBody>
                    <a:bodyPr/>
                    <a:lstStyle/>
                    <a:p>
                      <a:pPr marL="457200" algn="ctr">
                        <a:lnSpc>
                          <a:spcPct val="150000"/>
                        </a:lnSpc>
                        <a:spcBef>
                          <a:spcPts val="600"/>
                        </a:spcBef>
                        <a:spcAft>
                          <a:spcPts val="0"/>
                        </a:spcAft>
                      </a:pPr>
                      <a:r>
                        <a:rPr lang="tr-TR" sz="1200">
                          <a:effectLst/>
                        </a:rPr>
                        <a:t>4 günlük- NOEL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Bef>
                          <a:spcPts val="600"/>
                        </a:spcBef>
                        <a:spcAft>
                          <a:spcPts val="0"/>
                        </a:spcAft>
                      </a:pPr>
                      <a:r>
                        <a:rPr lang="tr-TR" sz="1200">
                          <a:effectLst/>
                        </a:rPr>
                        <a:t>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1806">
                <a:tc>
                  <a:txBody>
                    <a:bodyPr/>
                    <a:lstStyle/>
                    <a:p>
                      <a:pPr marL="457200" algn="just">
                        <a:lnSpc>
                          <a:spcPct val="150000"/>
                        </a:lnSpc>
                        <a:spcBef>
                          <a:spcPts val="600"/>
                        </a:spcBef>
                        <a:spcAft>
                          <a:spcPts val="0"/>
                        </a:spcAft>
                      </a:pPr>
                      <a:r>
                        <a:rPr lang="tr-TR" sz="1100">
                          <a:effectLst/>
                        </a:rPr>
                        <a:t>Rat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Bef>
                          <a:spcPts val="600"/>
                        </a:spcBef>
                        <a:spcAft>
                          <a:spcPts val="0"/>
                        </a:spcAft>
                      </a:pPr>
                      <a:r>
                        <a:rPr lang="tr-TR" sz="1200">
                          <a:effectLst/>
                        </a:rPr>
                        <a:t>2 yıllık- NOEL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Bef>
                          <a:spcPts val="600"/>
                        </a:spcBef>
                        <a:spcAft>
                          <a:spcPts val="0"/>
                        </a:spcAft>
                      </a:pPr>
                      <a:r>
                        <a:rPr lang="tr-TR" sz="1200">
                          <a:effectLst/>
                        </a:rPr>
                        <a:t>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1806">
                <a:tc>
                  <a:txBody>
                    <a:bodyPr/>
                    <a:lstStyle/>
                    <a:p>
                      <a:pPr marL="457200" algn="just">
                        <a:lnSpc>
                          <a:spcPct val="150000"/>
                        </a:lnSpc>
                        <a:spcBef>
                          <a:spcPts val="600"/>
                        </a:spcBef>
                        <a:spcAft>
                          <a:spcPts val="0"/>
                        </a:spcAft>
                      </a:pPr>
                      <a:r>
                        <a:rPr lang="tr-TR" sz="1100">
                          <a:effectLst/>
                        </a:rPr>
                        <a:t>Rat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Bef>
                          <a:spcPts val="600"/>
                        </a:spcBef>
                        <a:spcAft>
                          <a:spcPts val="0"/>
                        </a:spcAft>
                      </a:pPr>
                      <a:r>
                        <a:rPr lang="tr-TR" sz="1200">
                          <a:effectLst/>
                        </a:rPr>
                        <a:t>1 haftalık- NOEL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Bef>
                          <a:spcPts val="600"/>
                        </a:spcBef>
                        <a:spcAft>
                          <a:spcPts val="0"/>
                        </a:spcAft>
                      </a:pPr>
                      <a:r>
                        <a:rPr lang="tr-TR" sz="1200">
                          <a:effectLst/>
                        </a:rPr>
                        <a:t>0,56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1806">
                <a:tc gridSpan="3">
                  <a:txBody>
                    <a:bodyPr/>
                    <a:lstStyle/>
                    <a:p>
                      <a:pPr marL="457200" algn="ctr">
                        <a:lnSpc>
                          <a:spcPct val="150000"/>
                        </a:lnSpc>
                        <a:spcBef>
                          <a:spcPts val="600"/>
                        </a:spcBef>
                        <a:spcAft>
                          <a:spcPts val="0"/>
                        </a:spcAft>
                      </a:pPr>
                      <a:r>
                        <a:rPr lang="tr-TR" sz="1200">
                          <a:effectLst/>
                        </a:rPr>
                        <a:t>Köpek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tr>
              <a:tr h="251806">
                <a:tc>
                  <a:txBody>
                    <a:bodyPr/>
                    <a:lstStyle/>
                    <a:p>
                      <a:pPr marL="457200" algn="just">
                        <a:lnSpc>
                          <a:spcPct val="150000"/>
                        </a:lnSpc>
                        <a:spcBef>
                          <a:spcPts val="600"/>
                        </a:spcBef>
                        <a:spcAft>
                          <a:spcPts val="0"/>
                        </a:spcAft>
                      </a:pPr>
                      <a:r>
                        <a:rPr lang="tr-TR" sz="1100">
                          <a:effectLst/>
                        </a:rPr>
                        <a:t>Dog</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Bef>
                          <a:spcPts val="600"/>
                        </a:spcBef>
                        <a:spcAft>
                          <a:spcPts val="0"/>
                        </a:spcAft>
                      </a:pPr>
                      <a:r>
                        <a:rPr lang="tr-TR" sz="1200">
                          <a:effectLst/>
                        </a:rPr>
                        <a:t>2 yıllık- NOEL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Bef>
                          <a:spcPts val="600"/>
                        </a:spcBef>
                        <a:spcAft>
                          <a:spcPts val="0"/>
                        </a:spcAft>
                      </a:pPr>
                      <a:r>
                        <a:rPr lang="tr-TR" sz="1200" dirty="0">
                          <a:effectLst/>
                        </a:rPr>
                        <a:t>3</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1" name="Oval 10"/>
          <p:cNvSpPr/>
          <p:nvPr/>
        </p:nvSpPr>
        <p:spPr>
          <a:xfrm>
            <a:off x="5954908" y="4390805"/>
            <a:ext cx="504056" cy="478355"/>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Oval 11"/>
          <p:cNvSpPr/>
          <p:nvPr/>
        </p:nvSpPr>
        <p:spPr>
          <a:xfrm>
            <a:off x="5954908" y="3886749"/>
            <a:ext cx="504056" cy="478355"/>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79204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10"/>
                                        </p:tgtEl>
                                        <p:attrNameLst>
                                          <p:attrName>ppt_x</p:attrName>
                                        </p:attrNameLst>
                                      </p:cBhvr>
                                      <p:tavLst>
                                        <p:tav tm="0">
                                          <p:val>
                                            <p:strVal val="ppt_x"/>
                                          </p:val>
                                        </p:tav>
                                        <p:tav tm="100000">
                                          <p:val>
                                            <p:strVal val="ppt_x"/>
                                          </p:val>
                                        </p:tav>
                                      </p:tavLst>
                                    </p:anim>
                                    <p:anim calcmode="lin" valueType="num">
                                      <p:cBhvr additive="base">
                                        <p:cTn id="7" dur="500"/>
                                        <p:tgtEl>
                                          <p:spTgt spid="10"/>
                                        </p:tgtEl>
                                        <p:attrNameLst>
                                          <p:attrName>ppt_y</p:attrName>
                                        </p:attrNameLst>
                                      </p:cBhvr>
                                      <p:tavLst>
                                        <p:tav tm="0">
                                          <p:val>
                                            <p:strVal val="ppt_y"/>
                                          </p:val>
                                        </p:tav>
                                        <p:tav tm="100000">
                                          <p:val>
                                            <p:strVal val="1+ppt_h/2"/>
                                          </p:val>
                                        </p:tav>
                                      </p:tavLst>
                                    </p:anim>
                                    <p:set>
                                      <p:cBhvr>
                                        <p:cTn id="8" dur="1" fill="hold">
                                          <p:stCondLst>
                                            <p:cond delay="499"/>
                                          </p:stCondLst>
                                        </p:cTn>
                                        <p:tgtEl>
                                          <p:spTgt spid="10"/>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12"/>
                                        </p:tgtEl>
                                        <p:attrNameLst>
                                          <p:attrName>ppt_x</p:attrName>
                                        </p:attrNameLst>
                                      </p:cBhvr>
                                      <p:tavLst>
                                        <p:tav tm="0">
                                          <p:val>
                                            <p:strVal val="ppt_x"/>
                                          </p:val>
                                        </p:tav>
                                        <p:tav tm="100000">
                                          <p:val>
                                            <p:strVal val="ppt_x"/>
                                          </p:val>
                                        </p:tav>
                                      </p:tavLst>
                                    </p:anim>
                                    <p:anim calcmode="lin" valueType="num">
                                      <p:cBhvr additive="base">
                                        <p:cTn id="11" dur="500"/>
                                        <p:tgtEl>
                                          <p:spTgt spid="12"/>
                                        </p:tgtEl>
                                        <p:attrNameLst>
                                          <p:attrName>ppt_y</p:attrName>
                                        </p:attrNameLst>
                                      </p:cBhvr>
                                      <p:tavLst>
                                        <p:tav tm="0">
                                          <p:val>
                                            <p:strVal val="ppt_y"/>
                                          </p:val>
                                        </p:tav>
                                        <p:tav tm="100000">
                                          <p:val>
                                            <p:strVal val="1+ppt_h/2"/>
                                          </p:val>
                                        </p:tav>
                                      </p:tavLst>
                                    </p:anim>
                                    <p:set>
                                      <p:cBhvr>
                                        <p:cTn id="12" dur="1" fill="hold">
                                          <p:stCondLst>
                                            <p:cond delay="499"/>
                                          </p:stCondLst>
                                        </p:cTn>
                                        <p:tgtEl>
                                          <p:spTgt spid="12"/>
                                        </p:tgtEl>
                                        <p:attrNameLst>
                                          <p:attrName>style.visibility</p:attrName>
                                        </p:attrNameLst>
                                      </p:cBhvr>
                                      <p:to>
                                        <p:strVal val="hidden"/>
                                      </p:to>
                                    </p:set>
                                  </p:childTnLst>
                                </p:cTn>
                              </p:par>
                              <p:par>
                                <p:cTn id="13" presetID="2" presetClass="exit" presetSubtype="4" fill="hold" grpId="0" nodeType="withEffect">
                                  <p:stCondLst>
                                    <p:cond delay="0"/>
                                  </p:stCondLst>
                                  <p:childTnLst>
                                    <p:anim calcmode="lin" valueType="num">
                                      <p:cBhvr additive="base">
                                        <p:cTn id="14" dur="500"/>
                                        <p:tgtEl>
                                          <p:spTgt spid="11"/>
                                        </p:tgtEl>
                                        <p:attrNameLst>
                                          <p:attrName>ppt_x</p:attrName>
                                        </p:attrNameLst>
                                      </p:cBhvr>
                                      <p:tavLst>
                                        <p:tav tm="0">
                                          <p:val>
                                            <p:strVal val="ppt_x"/>
                                          </p:val>
                                        </p:tav>
                                        <p:tav tm="100000">
                                          <p:val>
                                            <p:strVal val="ppt_x"/>
                                          </p:val>
                                        </p:tav>
                                      </p:tavLst>
                                    </p:anim>
                                    <p:anim calcmode="lin" valueType="num">
                                      <p:cBhvr additive="base">
                                        <p:cTn id="15" dur="500"/>
                                        <p:tgtEl>
                                          <p:spTgt spid="11"/>
                                        </p:tgtEl>
                                        <p:attrNameLst>
                                          <p:attrName>ppt_y</p:attrName>
                                        </p:attrNameLst>
                                      </p:cBhvr>
                                      <p:tavLst>
                                        <p:tav tm="0">
                                          <p:val>
                                            <p:strVal val="ppt_y"/>
                                          </p:val>
                                        </p:tav>
                                        <p:tav tm="100000">
                                          <p:val>
                                            <p:strVal val="1+ppt_h/2"/>
                                          </p:val>
                                        </p:tav>
                                      </p:tavLst>
                                    </p:anim>
                                    <p:set>
                                      <p:cBhvr>
                                        <p:cTn id="16"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A5AEEEEC-B6FF-4842-90D5-F6619C6EEA3D}" type="slidenum">
              <a:rPr lang="tr-TR" smtClean="0"/>
              <a:pPr>
                <a:defRPr/>
              </a:pPr>
              <a:t>5</a:t>
            </a:fld>
            <a:endParaRPr lang="tr-TR"/>
          </a:p>
        </p:txBody>
      </p:sp>
      <p:graphicFrame>
        <p:nvGraphicFramePr>
          <p:cNvPr id="4" name="Tablo 4"/>
          <p:cNvGraphicFramePr>
            <a:graphicFrameLocks noGrp="1"/>
          </p:cNvGraphicFramePr>
          <p:nvPr>
            <p:extLst/>
          </p:nvPr>
        </p:nvGraphicFramePr>
        <p:xfrm>
          <a:off x="34903" y="1039088"/>
          <a:ext cx="2232841" cy="3992880"/>
        </p:xfrm>
        <a:graphic>
          <a:graphicData uri="http://schemas.openxmlformats.org/drawingml/2006/table">
            <a:tbl>
              <a:tblPr firstRow="1" bandRow="1">
                <a:tableStyleId>{D113A9D2-9D6B-4929-AA2D-F23B5EE8CBE7}</a:tableStyleId>
              </a:tblPr>
              <a:tblGrid>
                <a:gridCol w="936697"/>
                <a:gridCol w="1296144"/>
              </a:tblGrid>
              <a:tr h="518160">
                <a:tc>
                  <a:txBody>
                    <a:bodyPr/>
                    <a:lstStyle/>
                    <a:p>
                      <a:r>
                        <a:rPr lang="tr-TR" sz="1400" dirty="0" smtClean="0"/>
                        <a:t>Kalite</a:t>
                      </a:r>
                      <a:r>
                        <a:rPr lang="tr-TR" sz="1400" baseline="0" dirty="0" smtClean="0"/>
                        <a:t>  Sınıfı</a:t>
                      </a:r>
                      <a:endParaRPr lang="tr-TR" sz="1400" dirty="0"/>
                    </a:p>
                  </a:txBody>
                  <a:tcPr/>
                </a:tc>
                <a:tc>
                  <a:txBody>
                    <a:bodyPr/>
                    <a:lstStyle/>
                    <a:p>
                      <a:pPr algn="ctr"/>
                      <a:r>
                        <a:rPr lang="tr-TR" sz="1400" dirty="0" smtClean="0"/>
                        <a:t>Arıtma  Sınıfı</a:t>
                      </a:r>
                      <a:endParaRPr lang="tr-TR" sz="1400" dirty="0"/>
                    </a:p>
                  </a:txBody>
                  <a:tcPr/>
                </a:tc>
              </a:tr>
              <a:tr h="557016">
                <a:tc>
                  <a:txBody>
                    <a:bodyPr/>
                    <a:lstStyle/>
                    <a:p>
                      <a:pPr algn="ctr"/>
                      <a:r>
                        <a:rPr lang="tr-TR" sz="1400" dirty="0" smtClean="0"/>
                        <a:t>A1</a:t>
                      </a:r>
                      <a:endParaRPr lang="tr-TR" sz="1400" b="1" dirty="0">
                        <a:solidFill>
                          <a:schemeClr val="tx2">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basit fiziksel arıtma ve dezenfeksiyon</a:t>
                      </a:r>
                    </a:p>
                    <a:p>
                      <a:pPr algn="l"/>
                      <a:endParaRPr lang="tr-TR" sz="1400" dirty="0">
                        <a:solidFill>
                          <a:schemeClr val="tx2">
                            <a:lumMod val="75000"/>
                          </a:schemeClr>
                        </a:solidFill>
                      </a:endParaRPr>
                    </a:p>
                  </a:txBody>
                  <a:tcPr/>
                </a:tc>
              </a:tr>
              <a:tr h="698171">
                <a:tc>
                  <a:txBody>
                    <a:bodyPr/>
                    <a:lstStyle/>
                    <a:p>
                      <a:pPr algn="ctr"/>
                      <a:r>
                        <a:rPr lang="tr-TR" sz="1400" dirty="0" smtClean="0"/>
                        <a:t>A2</a:t>
                      </a:r>
                      <a:endParaRPr lang="tr-TR" sz="1400" b="1" dirty="0">
                        <a:solidFill>
                          <a:schemeClr val="tx2">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fiziksel arıtma, kimyasal arıtma ve dezenfeksiyon</a:t>
                      </a:r>
                    </a:p>
                    <a:p>
                      <a:pPr algn="l"/>
                      <a:endParaRPr lang="tr-TR" sz="1400" dirty="0">
                        <a:solidFill>
                          <a:schemeClr val="tx2">
                            <a:lumMod val="75000"/>
                          </a:schemeClr>
                        </a:solidFill>
                      </a:endParaRPr>
                    </a:p>
                  </a:txBody>
                  <a:tcPr/>
                </a:tc>
              </a:tr>
              <a:tr h="720684">
                <a:tc>
                  <a:txBody>
                    <a:bodyPr/>
                    <a:lstStyle/>
                    <a:p>
                      <a:pPr algn="ctr"/>
                      <a:r>
                        <a:rPr lang="tr-TR" sz="1400" dirty="0" smtClean="0"/>
                        <a:t>A3</a:t>
                      </a:r>
                      <a:endParaRPr lang="tr-TR" sz="1400" b="1" dirty="0">
                        <a:solidFill>
                          <a:schemeClr val="tx2">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fiziksel ve kimyasal arıtma, ileri arıtma ve dezenfeksiyon</a:t>
                      </a:r>
                    </a:p>
                    <a:p>
                      <a:pPr algn="l"/>
                      <a:endParaRPr lang="tr-TR" sz="1400" dirty="0">
                        <a:solidFill>
                          <a:schemeClr val="tx2">
                            <a:lumMod val="75000"/>
                          </a:schemeClr>
                        </a:solidFill>
                      </a:endParaRPr>
                    </a:p>
                  </a:txBody>
                  <a:tcPr/>
                </a:tc>
              </a:tr>
            </a:tbl>
          </a:graphicData>
        </a:graphic>
      </p:graphicFrame>
      <p:graphicFrame>
        <p:nvGraphicFramePr>
          <p:cNvPr id="15" name="Tablo 14"/>
          <p:cNvGraphicFramePr>
            <a:graphicFrameLocks noGrp="1"/>
          </p:cNvGraphicFramePr>
          <p:nvPr>
            <p:extLst/>
          </p:nvPr>
        </p:nvGraphicFramePr>
        <p:xfrm>
          <a:off x="2348081" y="16049"/>
          <a:ext cx="6776527" cy="6792315"/>
        </p:xfrm>
        <a:graphic>
          <a:graphicData uri="http://schemas.openxmlformats.org/drawingml/2006/table">
            <a:tbl>
              <a:tblPr>
                <a:tableStyleId>{3C2FFA5D-87B4-456A-9821-1D502468CF0F}</a:tableStyleId>
              </a:tblPr>
              <a:tblGrid>
                <a:gridCol w="188302"/>
                <a:gridCol w="3960440"/>
                <a:gridCol w="504056"/>
                <a:gridCol w="432048"/>
                <a:gridCol w="432048"/>
                <a:gridCol w="432048"/>
                <a:gridCol w="432048"/>
                <a:gridCol w="395537"/>
              </a:tblGrid>
              <a:tr h="182116">
                <a:tc>
                  <a:txBody>
                    <a:bodyPr/>
                    <a:lstStyle/>
                    <a:p>
                      <a:pPr algn="ctr">
                        <a:lnSpc>
                          <a:spcPct val="115000"/>
                        </a:lnSpc>
                        <a:spcAft>
                          <a:spcPts val="0"/>
                        </a:spcAft>
                      </a:pPr>
                      <a:r>
                        <a:rPr lang="tr-TR" sz="900" dirty="0">
                          <a:effectLst/>
                        </a:rPr>
                        <a:t> </a:t>
                      </a:r>
                      <a:endParaRPr lang="tr-TR" sz="900" dirty="0">
                        <a:effectLst/>
                        <a:latin typeface="+mj-lt"/>
                        <a:ea typeface="Calibri"/>
                        <a:cs typeface="Times New Roman"/>
                      </a:endParaRPr>
                    </a:p>
                  </a:txBody>
                  <a:tcPr marL="24301" marR="24301"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050" b="1" u="sng" dirty="0" smtClean="0">
                          <a:effectLst/>
                        </a:rPr>
                        <a:t>Sınıflarına </a:t>
                      </a:r>
                      <a:r>
                        <a:rPr lang="tr-TR" sz="1050" b="1" u="sng" kern="1200" dirty="0" smtClean="0">
                          <a:solidFill>
                            <a:schemeClr val="dk1"/>
                          </a:solidFill>
                          <a:effectLst/>
                          <a:latin typeface="+mn-lt"/>
                          <a:ea typeface="+mn-ea"/>
                          <a:cs typeface="+mn-cs"/>
                        </a:rPr>
                        <a:t>Göre Su Kalite Standartları</a:t>
                      </a:r>
                      <a:endParaRPr lang="tr-TR" sz="1050" kern="1200" dirty="0" smtClean="0">
                        <a:solidFill>
                          <a:schemeClr val="dk1"/>
                        </a:solidFill>
                        <a:effectLst/>
                        <a:latin typeface="+mn-lt"/>
                        <a:ea typeface="+mn-ea"/>
                        <a:cs typeface="+mn-cs"/>
                      </a:endParaRPr>
                    </a:p>
                  </a:txBody>
                  <a:tcPr marL="24301" marR="24301" marT="0" marB="0" anchor="ctr"/>
                </a:tc>
                <a:tc>
                  <a:txBody>
                    <a:bodyPr/>
                    <a:lstStyle/>
                    <a:p>
                      <a:pPr algn="ctr">
                        <a:lnSpc>
                          <a:spcPct val="115000"/>
                        </a:lnSpc>
                        <a:spcAft>
                          <a:spcPts val="0"/>
                        </a:spcAft>
                      </a:pPr>
                      <a:r>
                        <a:rPr lang="tr-TR" sz="900" dirty="0" smtClean="0">
                          <a:effectLst/>
                        </a:rPr>
                        <a:t>A1</a:t>
                      </a:r>
                      <a:r>
                        <a:rPr lang="tr-TR" sz="900" baseline="0" dirty="0" smtClean="0">
                          <a:effectLst/>
                        </a:rPr>
                        <a:t> (</a:t>
                      </a:r>
                      <a:r>
                        <a:rPr lang="tr-TR" sz="900" dirty="0" smtClean="0">
                          <a:effectLst/>
                        </a:rPr>
                        <a:t>K)</a:t>
                      </a:r>
                      <a:endParaRPr lang="tr-TR" sz="900" dirty="0">
                        <a:effectLst/>
                        <a:latin typeface="+mj-lt"/>
                        <a:ea typeface="Calibri"/>
                        <a:cs typeface="Times New Roman"/>
                      </a:endParaRPr>
                    </a:p>
                  </a:txBody>
                  <a:tcPr marL="24301" marR="24301" marT="0" marB="0"/>
                </a:tc>
                <a:tc>
                  <a:txBody>
                    <a:bodyPr/>
                    <a:lstStyle/>
                    <a:p>
                      <a:pPr algn="ctr">
                        <a:lnSpc>
                          <a:spcPct val="115000"/>
                        </a:lnSpc>
                        <a:spcAft>
                          <a:spcPts val="0"/>
                        </a:spcAft>
                      </a:pPr>
                      <a:r>
                        <a:rPr lang="tr-TR" sz="900" dirty="0" smtClean="0">
                          <a:effectLst/>
                        </a:rPr>
                        <a:t>A1</a:t>
                      </a:r>
                      <a:r>
                        <a:rPr lang="tr-TR" sz="900" baseline="0" dirty="0" smtClean="0">
                          <a:effectLst/>
                        </a:rPr>
                        <a:t> (</a:t>
                      </a:r>
                      <a:r>
                        <a:rPr lang="tr-TR" sz="900" dirty="0" smtClean="0">
                          <a:effectLst/>
                        </a:rPr>
                        <a:t>Z)</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dirty="0" smtClean="0">
                          <a:effectLst/>
                        </a:rPr>
                        <a:t>A2</a:t>
                      </a:r>
                      <a:r>
                        <a:rPr lang="tr-TR" sz="900" baseline="0" dirty="0" smtClean="0">
                          <a:effectLst/>
                        </a:rPr>
                        <a:t> (</a:t>
                      </a:r>
                      <a:r>
                        <a:rPr lang="tr-TR" sz="900" dirty="0" smtClean="0">
                          <a:effectLst/>
                        </a:rPr>
                        <a:t>K)</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dirty="0" smtClean="0">
                          <a:effectLst/>
                        </a:rPr>
                        <a:t>A2</a:t>
                      </a:r>
                      <a:r>
                        <a:rPr lang="tr-TR" sz="900" baseline="0" dirty="0" smtClean="0">
                          <a:effectLst/>
                        </a:rPr>
                        <a:t> (</a:t>
                      </a:r>
                      <a:r>
                        <a:rPr lang="tr-TR" sz="900" dirty="0" smtClean="0">
                          <a:effectLst/>
                        </a:rPr>
                        <a:t>Z)</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dirty="0" smtClean="0">
                          <a:effectLst/>
                        </a:rPr>
                        <a:t>A3</a:t>
                      </a:r>
                      <a:r>
                        <a:rPr lang="tr-TR" sz="900" baseline="0" dirty="0" smtClean="0">
                          <a:effectLst/>
                        </a:rPr>
                        <a:t> (</a:t>
                      </a:r>
                      <a:r>
                        <a:rPr lang="tr-TR" sz="900" dirty="0" smtClean="0">
                          <a:effectLst/>
                        </a:rPr>
                        <a:t>K)</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dirty="0" smtClean="0">
                          <a:effectLst/>
                        </a:rPr>
                        <a:t>A3</a:t>
                      </a:r>
                      <a:r>
                        <a:rPr lang="tr-TR" sz="900" baseline="0" dirty="0" smtClean="0">
                          <a:effectLst/>
                        </a:rPr>
                        <a:t> ()</a:t>
                      </a:r>
                      <a:r>
                        <a:rPr lang="tr-TR" sz="900" dirty="0" smtClean="0">
                          <a:effectLst/>
                        </a:rPr>
                        <a:t>Z</a:t>
                      </a:r>
                      <a:endParaRPr lang="tr-TR" sz="900" dirty="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1</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err="1">
                          <a:effectLst/>
                        </a:rPr>
                        <a:t>pH</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6,5- 8,5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5,5-9</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5,5-9</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2</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Renk (</a:t>
                      </a:r>
                      <a:r>
                        <a:rPr lang="tr-TR" sz="900" dirty="0" err="1">
                          <a:effectLst/>
                        </a:rPr>
                        <a:t>filtrasyon</a:t>
                      </a:r>
                      <a:r>
                        <a:rPr lang="tr-TR" sz="900" dirty="0">
                          <a:effectLst/>
                        </a:rPr>
                        <a:t> sonrası) (</a:t>
                      </a:r>
                      <a:r>
                        <a:rPr lang="tr-TR" sz="900" dirty="0" err="1">
                          <a:effectLst/>
                        </a:rPr>
                        <a:t>Pt-Co</a:t>
                      </a:r>
                      <a:r>
                        <a:rPr lang="tr-TR" sz="900" dirty="0">
                          <a:effectLst/>
                        </a:rPr>
                        <a:t> Birimi)</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20 (İ)</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50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100 (İ)</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50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200(İ)</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3</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Toplam askıda katı madde (AKM) (mg AKM/L)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25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4</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Sıcaklık (ºC)</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22</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25 (İ)</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22</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25 (İ)</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22</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25 (İ)</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5</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İletkenlik  (20 ºC’de) (</a:t>
                      </a:r>
                      <a:r>
                        <a:rPr lang="tr-TR" sz="900" dirty="0" err="1">
                          <a:effectLst/>
                        </a:rPr>
                        <a:t>μS</a:t>
                      </a:r>
                      <a:r>
                        <a:rPr lang="tr-TR" sz="900" dirty="0">
                          <a:effectLst/>
                        </a:rPr>
                        <a:t>/cm)</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1000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1000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1000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6</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Koku (25 ºC’de seyrelme faktörü)</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3</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20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7*</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Nitrat (mg NO</a:t>
                      </a:r>
                      <a:r>
                        <a:rPr lang="tr-TR" sz="900" baseline="-25000" dirty="0">
                          <a:effectLst/>
                        </a:rPr>
                        <a:t>3</a:t>
                      </a:r>
                      <a:r>
                        <a:rPr lang="tr-TR" sz="900" dirty="0">
                          <a:effectLst/>
                        </a:rPr>
                        <a:t>/L)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25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50 (İ)</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50 (İ)</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50 (İ)</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8</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err="1">
                          <a:effectLst/>
                        </a:rPr>
                        <a:t>Florür</a:t>
                      </a:r>
                      <a:r>
                        <a:rPr lang="tr-TR" sz="900" dirty="0">
                          <a:effectLst/>
                        </a:rPr>
                        <a:t> (mg F/L)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0,7-1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0,7-1,7</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0,7-1,7</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9</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Alüminyum (mg Al/L)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0,3</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0,3</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r>
              <a:tr h="164570">
                <a:tc>
                  <a:txBody>
                    <a:bodyPr/>
                    <a:lstStyle/>
                    <a:p>
                      <a:pPr algn="ctr">
                        <a:lnSpc>
                          <a:spcPct val="115000"/>
                        </a:lnSpc>
                        <a:spcAft>
                          <a:spcPts val="0"/>
                        </a:spcAft>
                      </a:pPr>
                      <a:r>
                        <a:rPr lang="tr-TR" sz="900" dirty="0" smtClean="0">
                          <a:effectLst/>
                        </a:rPr>
                        <a:t>10</a:t>
                      </a:r>
                      <a:endParaRPr lang="tr-TR" sz="900" dirty="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Çözünmüş demir (mg Fe/L)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0,3</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2</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dirty="0" smtClean="0">
                          <a:effectLst/>
                        </a:rPr>
                        <a:t>11</a:t>
                      </a:r>
                      <a:endParaRPr lang="tr-TR" sz="900" dirty="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Mangan (mg Mn/L)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12</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Bakır (mg Cu/L)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0,02</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0,05 (İ)</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r>
              <a:tr h="178660">
                <a:tc>
                  <a:txBody>
                    <a:bodyPr/>
                    <a:lstStyle/>
                    <a:p>
                      <a:pPr algn="ctr">
                        <a:lnSpc>
                          <a:spcPct val="115000"/>
                        </a:lnSpc>
                        <a:spcAft>
                          <a:spcPts val="0"/>
                        </a:spcAft>
                      </a:pPr>
                      <a:r>
                        <a:rPr lang="tr-TR" sz="900">
                          <a:effectLst/>
                        </a:rPr>
                        <a:t>13</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Çinko (mg </a:t>
                      </a:r>
                      <a:r>
                        <a:rPr lang="tr-TR" sz="900" dirty="0" err="1">
                          <a:effectLst/>
                        </a:rPr>
                        <a:t>Zn</a:t>
                      </a:r>
                      <a:r>
                        <a:rPr lang="tr-TR" sz="900" dirty="0">
                          <a:effectLst/>
                        </a:rPr>
                        <a:t>/L)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3</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5</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14</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Bor (mg B/L)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15</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Kobalt (mg </a:t>
                      </a:r>
                      <a:r>
                        <a:rPr lang="tr-TR" sz="900" dirty="0" err="1">
                          <a:effectLst/>
                        </a:rPr>
                        <a:t>Co</a:t>
                      </a:r>
                      <a:r>
                        <a:rPr lang="tr-TR" sz="900" dirty="0">
                          <a:effectLst/>
                        </a:rPr>
                        <a:t>/L)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0,02</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0,2</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16</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Nikel (mg </a:t>
                      </a:r>
                      <a:r>
                        <a:rPr lang="tr-TR" sz="900" dirty="0" err="1">
                          <a:effectLst/>
                        </a:rPr>
                        <a:t>Ni</a:t>
                      </a:r>
                      <a:r>
                        <a:rPr lang="tr-TR" sz="900" dirty="0">
                          <a:effectLst/>
                        </a:rPr>
                        <a:t>/L)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0,02</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0,2</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17</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Arsenik mg As/L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0,1</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18</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Kadmiyum (mg </a:t>
                      </a:r>
                      <a:r>
                        <a:rPr lang="tr-TR" sz="900" dirty="0" err="1">
                          <a:effectLst/>
                        </a:rPr>
                        <a:t>Cd</a:t>
                      </a:r>
                      <a:r>
                        <a:rPr lang="tr-TR" sz="900" dirty="0">
                          <a:effectLst/>
                        </a:rPr>
                        <a:t>/L)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0,001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0,005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0,001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0,005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0,001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0,005</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19</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Toplam krom (mg Cr/L)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0,05</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20</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Kurşun (mg Pb/L)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0,05</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21</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Selenyum (mg Se/L)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0,01</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22</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err="1">
                          <a:effectLst/>
                        </a:rPr>
                        <a:t>Civa</a:t>
                      </a:r>
                      <a:r>
                        <a:rPr lang="tr-TR" sz="900" dirty="0">
                          <a:effectLst/>
                        </a:rPr>
                        <a:t> (mg Hg/L)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0,0005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0,001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0,0005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0,001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0,0005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0,001</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23</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Baryum (mg </a:t>
                      </a:r>
                      <a:r>
                        <a:rPr lang="tr-TR" sz="900" dirty="0" err="1">
                          <a:effectLst/>
                        </a:rPr>
                        <a:t>Ba</a:t>
                      </a:r>
                      <a:r>
                        <a:rPr lang="tr-TR" sz="900" dirty="0">
                          <a:effectLst/>
                        </a:rPr>
                        <a:t>/L)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24</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Siyanür (mg </a:t>
                      </a:r>
                      <a:r>
                        <a:rPr lang="tr-TR" sz="900" dirty="0" err="1">
                          <a:effectLst/>
                        </a:rPr>
                        <a:t>Cn</a:t>
                      </a:r>
                      <a:r>
                        <a:rPr lang="tr-TR" sz="900" dirty="0">
                          <a:effectLst/>
                        </a:rPr>
                        <a:t>/L)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0,05</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25</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Sülfat (mg SO</a:t>
                      </a:r>
                      <a:r>
                        <a:rPr lang="tr-TR" sz="900" baseline="-25000" dirty="0">
                          <a:effectLst/>
                        </a:rPr>
                        <a:t>4</a:t>
                      </a:r>
                      <a:r>
                        <a:rPr lang="tr-TR" sz="900" dirty="0">
                          <a:effectLst/>
                        </a:rPr>
                        <a:t>/L)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150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250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150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250 (İ)</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150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250 (İ)</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26</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Klorür (mg CI/L)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200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200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200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r>
              <a:tr h="191634">
                <a:tc>
                  <a:txBody>
                    <a:bodyPr/>
                    <a:lstStyle/>
                    <a:p>
                      <a:pPr algn="ctr">
                        <a:lnSpc>
                          <a:spcPct val="115000"/>
                        </a:lnSpc>
                        <a:spcAft>
                          <a:spcPts val="0"/>
                        </a:spcAft>
                      </a:pPr>
                      <a:r>
                        <a:rPr lang="tr-TR" sz="900">
                          <a:effectLst/>
                        </a:rPr>
                        <a:t>27</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err="1">
                          <a:effectLst/>
                        </a:rPr>
                        <a:t>Anyonik</a:t>
                      </a:r>
                      <a:r>
                        <a:rPr lang="tr-TR" sz="900" dirty="0">
                          <a:effectLst/>
                        </a:rPr>
                        <a:t> yüzey aktif maddeler (Metilen mavisine aktif </a:t>
                      </a:r>
                      <a:r>
                        <a:rPr lang="tr-TR" sz="900" dirty="0" smtClean="0">
                          <a:effectLst/>
                        </a:rPr>
                        <a:t>maddeler) </a:t>
                      </a:r>
                      <a:r>
                        <a:rPr lang="tr-TR" sz="900" dirty="0">
                          <a:effectLst/>
                        </a:rPr>
                        <a:t>(mg MMAM/L)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0,2</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0,2</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r>
              <a:tr h="216024">
                <a:tc>
                  <a:txBody>
                    <a:bodyPr/>
                    <a:lstStyle/>
                    <a:p>
                      <a:pPr algn="ctr">
                        <a:lnSpc>
                          <a:spcPct val="115000"/>
                        </a:lnSpc>
                        <a:spcAft>
                          <a:spcPts val="0"/>
                        </a:spcAft>
                      </a:pPr>
                      <a:r>
                        <a:rPr lang="tr-TR" sz="900">
                          <a:effectLst/>
                        </a:rPr>
                        <a:t>28</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Reaktif fosfor (</a:t>
                      </a:r>
                      <a:r>
                        <a:rPr lang="tr-TR" sz="900" dirty="0" err="1">
                          <a:effectLst/>
                        </a:rPr>
                        <a:t>Ortofosfat</a:t>
                      </a:r>
                      <a:r>
                        <a:rPr lang="tr-TR" sz="900" dirty="0">
                          <a:effectLst/>
                        </a:rPr>
                        <a:t> ve kolay hidroliz olabilen </a:t>
                      </a:r>
                      <a:r>
                        <a:rPr lang="tr-TR" sz="900" dirty="0" err="1">
                          <a:effectLst/>
                        </a:rPr>
                        <a:t>kondanse</a:t>
                      </a:r>
                      <a:r>
                        <a:rPr lang="tr-TR" sz="900" dirty="0">
                          <a:effectLst/>
                        </a:rPr>
                        <a:t> fosforlar) (mg P/L)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0,4</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0,7</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0,7</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29</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Fenoller (mg C6 H5OH/L)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0,001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0,001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0,005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0,1</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30</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Hidrokarbonlar (mg/L)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0,2</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31</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err="1">
                          <a:effectLst/>
                        </a:rPr>
                        <a:t>Polisiklik</a:t>
                      </a:r>
                      <a:r>
                        <a:rPr lang="tr-TR" sz="900" dirty="0">
                          <a:effectLst/>
                        </a:rPr>
                        <a:t> aromatik hidrokarbonlar (mg/L)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0,0002</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0,0002</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0,001</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32</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Toplam pestisit (mg/L)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0,001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0,0025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0,005</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33</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Kimyasal oksijen ihtiyacı (KOİ) (mg O2/L)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30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40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34</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Çözünmüş oksijen doygunluk oranı (%)</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&gt;70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&gt;50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&gt;30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r>
              <a:tr h="178980">
                <a:tc>
                  <a:txBody>
                    <a:bodyPr/>
                    <a:lstStyle/>
                    <a:p>
                      <a:pPr algn="ctr">
                        <a:lnSpc>
                          <a:spcPct val="115000"/>
                        </a:lnSpc>
                        <a:spcAft>
                          <a:spcPts val="0"/>
                        </a:spcAft>
                      </a:pPr>
                      <a:r>
                        <a:rPr lang="tr-TR" sz="900">
                          <a:effectLst/>
                        </a:rPr>
                        <a:t>35</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Biyokimyasal oksijen ihtiyacı (BOİ</a:t>
                      </a:r>
                      <a:r>
                        <a:rPr lang="tr-TR" sz="900" baseline="-25000" dirty="0">
                          <a:effectLst/>
                        </a:rPr>
                        <a:t>5</a:t>
                      </a:r>
                      <a:r>
                        <a:rPr lang="tr-TR" sz="900" dirty="0">
                          <a:effectLst/>
                        </a:rPr>
                        <a:t>) (</a:t>
                      </a:r>
                      <a:r>
                        <a:rPr lang="tr-TR" sz="900" dirty="0" err="1">
                          <a:effectLst/>
                        </a:rPr>
                        <a:t>Nitrifikasyon</a:t>
                      </a:r>
                      <a:r>
                        <a:rPr lang="tr-TR" sz="900" dirty="0">
                          <a:effectLst/>
                        </a:rPr>
                        <a:t> prosesi engellenmiş) (mg O2/L)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&lt;3</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&lt;5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&lt;7</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36</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Toplam </a:t>
                      </a:r>
                      <a:r>
                        <a:rPr lang="tr-TR" sz="900" dirty="0" err="1">
                          <a:effectLst/>
                        </a:rPr>
                        <a:t>kjeldahl</a:t>
                      </a:r>
                      <a:r>
                        <a:rPr lang="tr-TR" sz="900" dirty="0">
                          <a:effectLst/>
                        </a:rPr>
                        <a:t> azotu (mg/L)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2</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3</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37</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Amonyak azotu (NH</a:t>
                      </a:r>
                      <a:r>
                        <a:rPr lang="tr-TR" sz="900" baseline="-25000" dirty="0">
                          <a:effectLst/>
                        </a:rPr>
                        <a:t>3</a:t>
                      </a:r>
                      <a:r>
                        <a:rPr lang="tr-TR" sz="900" dirty="0">
                          <a:effectLst/>
                        </a:rPr>
                        <a:t>-N) (mg N/L)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0,05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2</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4(İ)</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38</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Toplam organik karbon (TOK) (mg C/L)</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5</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8</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12</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39</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a:effectLst/>
                        </a:rPr>
                        <a:t>Toplam </a:t>
                      </a:r>
                      <a:r>
                        <a:rPr lang="tr-TR" sz="900" dirty="0" err="1">
                          <a:effectLst/>
                        </a:rPr>
                        <a:t>koliform</a:t>
                      </a:r>
                      <a:r>
                        <a:rPr lang="tr-TR" sz="900" dirty="0">
                          <a:effectLst/>
                        </a:rPr>
                        <a:t> (37 ºC’de) (EMS/100 </a:t>
                      </a:r>
                      <a:r>
                        <a:rPr lang="tr-TR" sz="900" dirty="0" err="1">
                          <a:effectLst/>
                        </a:rPr>
                        <a:t>mL</a:t>
                      </a:r>
                      <a:r>
                        <a:rPr lang="tr-TR" sz="900" dirty="0">
                          <a:effectLst/>
                        </a:rPr>
                        <a:t>)</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50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5.000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50.000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40</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err="1">
                          <a:effectLst/>
                        </a:rPr>
                        <a:t>Fekal</a:t>
                      </a:r>
                      <a:r>
                        <a:rPr lang="tr-TR" sz="900" dirty="0">
                          <a:effectLst/>
                        </a:rPr>
                        <a:t> </a:t>
                      </a:r>
                      <a:r>
                        <a:rPr lang="tr-TR" sz="900" dirty="0" err="1">
                          <a:effectLst/>
                        </a:rPr>
                        <a:t>koliform</a:t>
                      </a:r>
                      <a:r>
                        <a:rPr lang="tr-TR" sz="900" dirty="0">
                          <a:effectLst/>
                        </a:rPr>
                        <a:t> (EMS/100 </a:t>
                      </a:r>
                      <a:r>
                        <a:rPr lang="tr-TR" sz="900" dirty="0" err="1">
                          <a:effectLst/>
                        </a:rPr>
                        <a:t>mL</a:t>
                      </a:r>
                      <a:r>
                        <a:rPr lang="tr-TR" sz="900" dirty="0">
                          <a:effectLst/>
                        </a:rPr>
                        <a:t>)</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20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2.000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20.000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r>
              <a:tr h="144604">
                <a:tc>
                  <a:txBody>
                    <a:bodyPr/>
                    <a:lstStyle/>
                    <a:p>
                      <a:pPr algn="ctr">
                        <a:lnSpc>
                          <a:spcPct val="115000"/>
                        </a:lnSpc>
                        <a:spcAft>
                          <a:spcPts val="0"/>
                        </a:spcAft>
                      </a:pPr>
                      <a:r>
                        <a:rPr lang="tr-TR" sz="900">
                          <a:effectLst/>
                        </a:rPr>
                        <a:t>41</a:t>
                      </a:r>
                      <a:endParaRPr lang="tr-TR" sz="900">
                        <a:effectLst/>
                        <a:latin typeface="+mj-lt"/>
                        <a:ea typeface="Calibri"/>
                        <a:cs typeface="Times New Roman"/>
                      </a:endParaRPr>
                    </a:p>
                  </a:txBody>
                  <a:tcPr marL="24301" marR="24301" marT="0" marB="0" anchor="ctr"/>
                </a:tc>
                <a:tc>
                  <a:txBody>
                    <a:bodyPr/>
                    <a:lstStyle/>
                    <a:p>
                      <a:pPr algn="l">
                        <a:lnSpc>
                          <a:spcPct val="115000"/>
                        </a:lnSpc>
                        <a:spcAft>
                          <a:spcPts val="0"/>
                        </a:spcAft>
                      </a:pPr>
                      <a:r>
                        <a:rPr lang="tr-TR" sz="900" dirty="0" err="1">
                          <a:effectLst/>
                        </a:rPr>
                        <a:t>Fekal</a:t>
                      </a:r>
                      <a:r>
                        <a:rPr lang="tr-TR" sz="900" dirty="0">
                          <a:effectLst/>
                        </a:rPr>
                        <a:t> streptokok (EMS/100 </a:t>
                      </a:r>
                      <a:r>
                        <a:rPr lang="tr-TR" sz="900" dirty="0" err="1">
                          <a:effectLst/>
                        </a:rPr>
                        <a:t>mL</a:t>
                      </a:r>
                      <a:r>
                        <a:rPr lang="tr-TR" sz="900" dirty="0">
                          <a:effectLst/>
                        </a:rPr>
                        <a:t>)</a:t>
                      </a:r>
                      <a:endParaRPr lang="tr-TR" sz="900" dirty="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20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1.000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 </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a:effectLst/>
                        </a:rPr>
                        <a:t>10.000</a:t>
                      </a:r>
                      <a:endParaRPr lang="tr-TR" sz="900">
                        <a:effectLst/>
                        <a:latin typeface="+mj-lt"/>
                        <a:ea typeface="Calibri"/>
                        <a:cs typeface="Times New Roman"/>
                      </a:endParaRPr>
                    </a:p>
                  </a:txBody>
                  <a:tcPr marL="24301" marR="24301" marT="0" marB="0" anchor="ctr"/>
                </a:tc>
                <a:tc>
                  <a:txBody>
                    <a:bodyPr/>
                    <a:lstStyle/>
                    <a:p>
                      <a:pPr algn="ctr">
                        <a:lnSpc>
                          <a:spcPct val="115000"/>
                        </a:lnSpc>
                        <a:spcAft>
                          <a:spcPts val="0"/>
                        </a:spcAft>
                      </a:pPr>
                      <a:r>
                        <a:rPr lang="tr-TR" sz="900" dirty="0">
                          <a:effectLst/>
                        </a:rPr>
                        <a:t> </a:t>
                      </a:r>
                      <a:endParaRPr lang="tr-TR" sz="900" dirty="0">
                        <a:effectLst/>
                        <a:latin typeface="+mj-lt"/>
                        <a:ea typeface="Calibri"/>
                        <a:cs typeface="Times New Roman"/>
                      </a:endParaRPr>
                    </a:p>
                  </a:txBody>
                  <a:tcPr marL="24301" marR="24301" marT="0" marB="0" anchor="ctr"/>
                </a:tc>
              </a:tr>
            </a:tbl>
          </a:graphicData>
        </a:graphic>
      </p:graphicFrame>
      <p:sp>
        <p:nvSpPr>
          <p:cNvPr id="16" name="Dikdörtgen 15"/>
          <p:cNvSpPr/>
          <p:nvPr/>
        </p:nvSpPr>
        <p:spPr>
          <a:xfrm>
            <a:off x="49144" y="6237312"/>
            <a:ext cx="2218600" cy="577081"/>
          </a:xfrm>
          <a:prstGeom prst="rect">
            <a:avLst/>
          </a:prstGeom>
          <a:solidFill>
            <a:schemeClr val="accent1">
              <a:lumMod val="75000"/>
            </a:schemeClr>
          </a:solidFill>
        </p:spPr>
        <p:txBody>
          <a:bodyPr wrap="square">
            <a:spAutoFit/>
          </a:bodyPr>
          <a:lstStyle/>
          <a:p>
            <a:r>
              <a:rPr lang="tr-TR" sz="1050" b="1" dirty="0">
                <a:solidFill>
                  <a:schemeClr val="bg1"/>
                </a:solidFill>
              </a:rPr>
              <a:t>K: Kılavuz değer, Z: Zorunlu değer; </a:t>
            </a:r>
            <a:endParaRPr lang="tr-TR" sz="1050" b="1" dirty="0" smtClean="0">
              <a:solidFill>
                <a:schemeClr val="bg1"/>
              </a:solidFill>
            </a:endParaRPr>
          </a:p>
          <a:p>
            <a:r>
              <a:rPr lang="tr-TR" sz="1050" b="1" dirty="0" smtClean="0">
                <a:solidFill>
                  <a:schemeClr val="bg1"/>
                </a:solidFill>
              </a:rPr>
              <a:t>İ</a:t>
            </a:r>
            <a:r>
              <a:rPr lang="tr-TR" sz="1050" b="1" dirty="0">
                <a:solidFill>
                  <a:schemeClr val="bg1"/>
                </a:solidFill>
              </a:rPr>
              <a:t>: İstisnai iklimsel ya da coğrafik şartlar, </a:t>
            </a:r>
          </a:p>
        </p:txBody>
      </p:sp>
    </p:spTree>
    <p:extLst>
      <p:ext uri="{BB962C8B-B14F-4D97-AF65-F5344CB8AC3E}">
        <p14:creationId xmlns:p14="http://schemas.microsoft.com/office/powerpoint/2010/main" val="327438060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10791" y="1199217"/>
            <a:ext cx="2533017" cy="480131"/>
          </a:xfrm>
          <a:prstGeom prst="rect">
            <a:avLst/>
          </a:prstGeom>
        </p:spPr>
        <p:txBody>
          <a:bodyPr wrap="square">
            <a:spAutoFit/>
          </a:bodyPr>
          <a:lstStyle/>
          <a:p>
            <a:pPr algn="just" fontAlgn="auto">
              <a:lnSpc>
                <a:spcPct val="140000"/>
              </a:lnSpc>
              <a:spcBef>
                <a:spcPts val="0"/>
              </a:spcBef>
              <a:spcAft>
                <a:spcPts val="0"/>
              </a:spcAft>
              <a:buClr>
                <a:srgbClr val="0000FF"/>
              </a:buClr>
            </a:pPr>
            <a:r>
              <a:rPr lang="tr-TR" b="1" dirty="0" smtClean="0">
                <a:solidFill>
                  <a:srgbClr val="FF0000"/>
                </a:solidFill>
                <a:latin typeface="Arial" pitchFamily="34" charset="0"/>
                <a:cs typeface="Arial" pitchFamily="34" charset="0"/>
              </a:rPr>
              <a:t>ÖRNEK HESAPLAMA</a:t>
            </a:r>
            <a:endParaRPr lang="tr-TR" sz="2000" b="1" dirty="0">
              <a:solidFill>
                <a:srgbClr val="FF0000"/>
              </a:solidFill>
              <a:latin typeface="Arial" pitchFamily="34" charset="0"/>
              <a:cs typeface="Arial" pitchFamily="34" charset="0"/>
            </a:endParaRPr>
          </a:p>
        </p:txBody>
      </p:sp>
      <p:sp>
        <p:nvSpPr>
          <p:cNvPr id="3" name="Dikdörtgen 2"/>
          <p:cNvSpPr/>
          <p:nvPr/>
        </p:nvSpPr>
        <p:spPr>
          <a:xfrm>
            <a:off x="971600" y="67271"/>
            <a:ext cx="7488832" cy="769441"/>
          </a:xfrm>
          <a:prstGeom prst="rect">
            <a:avLst/>
          </a:prstGeom>
        </p:spPr>
        <p:txBody>
          <a:bodyPr wrap="square">
            <a:spAutoFit/>
          </a:bodyPr>
          <a:lstStyle/>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TÜRKİYE’YE ÖZGÜ KİRLETİCİLERİN İÇME SUYU </a:t>
            </a:r>
          </a:p>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STANDARTLARI AÇISINDAN DEĞERLENDİRİLMESİ</a:t>
            </a:r>
            <a:endParaRPr lang="tr-TR" sz="216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8" name="Dikdörtgen 7"/>
          <p:cNvSpPr/>
          <p:nvPr/>
        </p:nvSpPr>
        <p:spPr>
          <a:xfrm>
            <a:off x="310791" y="1758160"/>
            <a:ext cx="3901169" cy="435760"/>
          </a:xfrm>
          <a:prstGeom prst="rect">
            <a:avLst/>
          </a:prstGeom>
        </p:spPr>
        <p:txBody>
          <a:bodyPr wrap="square">
            <a:spAutoFit/>
          </a:bodyPr>
          <a:lstStyle/>
          <a:p>
            <a:pPr algn="ctr" fontAlgn="auto">
              <a:lnSpc>
                <a:spcPct val="140000"/>
              </a:lnSpc>
              <a:spcBef>
                <a:spcPts val="0"/>
              </a:spcBef>
              <a:spcAft>
                <a:spcPts val="0"/>
              </a:spcAft>
              <a:buClr>
                <a:srgbClr val="0000FF"/>
              </a:buClr>
            </a:pPr>
            <a:r>
              <a:rPr lang="tr-TR" b="1" dirty="0" smtClean="0">
                <a:solidFill>
                  <a:srgbClr val="FF0000"/>
                </a:solidFill>
                <a:latin typeface="Arial" pitchFamily="34" charset="0"/>
                <a:cs typeface="Arial" pitchFamily="34" charset="0"/>
              </a:rPr>
              <a:t>En Uzun Deney Süresi Yaklaşımı</a:t>
            </a:r>
            <a:endParaRPr lang="tr-TR" sz="2000" b="1" dirty="0">
              <a:solidFill>
                <a:srgbClr val="FF0000"/>
              </a:solidFill>
              <a:latin typeface="Arial" pitchFamily="34" charset="0"/>
              <a:cs typeface="Arial" pitchFamily="34" charset="0"/>
            </a:endParaRPr>
          </a:p>
        </p:txBody>
      </p:sp>
      <p:sp>
        <p:nvSpPr>
          <p:cNvPr id="9" name="Dikdörtgen 8"/>
          <p:cNvSpPr/>
          <p:nvPr/>
        </p:nvSpPr>
        <p:spPr>
          <a:xfrm>
            <a:off x="4860032" y="1628800"/>
            <a:ext cx="3870176" cy="823559"/>
          </a:xfrm>
          <a:prstGeom prst="rect">
            <a:avLst/>
          </a:prstGeom>
        </p:spPr>
        <p:txBody>
          <a:bodyPr wrap="square">
            <a:spAutoFit/>
          </a:bodyPr>
          <a:lstStyle/>
          <a:p>
            <a:pPr algn="ctr" fontAlgn="auto">
              <a:lnSpc>
                <a:spcPct val="140000"/>
              </a:lnSpc>
              <a:spcBef>
                <a:spcPts val="0"/>
              </a:spcBef>
              <a:spcAft>
                <a:spcPts val="0"/>
              </a:spcAft>
              <a:buClr>
                <a:srgbClr val="0000FF"/>
              </a:buClr>
            </a:pPr>
            <a:r>
              <a:rPr lang="tr-TR" b="1" dirty="0" smtClean="0">
                <a:solidFill>
                  <a:srgbClr val="FF0000"/>
                </a:solidFill>
                <a:latin typeface="Arial" pitchFamily="34" charset="0"/>
                <a:cs typeface="Arial" pitchFamily="34" charset="0"/>
              </a:rPr>
              <a:t>En Düşük Tespit Edilen Doz Yaklaşımı</a:t>
            </a:r>
            <a:endParaRPr lang="tr-TR" sz="2000" b="1" dirty="0">
              <a:solidFill>
                <a:srgbClr val="FF0000"/>
              </a:solidFill>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15" name="Dikdörtgen 14"/>
              <p:cNvSpPr/>
              <p:nvPr/>
            </p:nvSpPr>
            <p:spPr>
              <a:xfrm>
                <a:off x="467544" y="2596547"/>
                <a:ext cx="2113078" cy="61831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tr-TR">
                          <a:solidFill>
                            <a:srgbClr val="0000FF"/>
                          </a:solidFill>
                          <a:latin typeface="Cambria Math" panose="02040503050406030204" pitchFamily="18" charset="0"/>
                          <a:cs typeface="Arial" pitchFamily="34" charset="0"/>
                        </a:rPr>
                        <m:t>GV</m:t>
                      </m:r>
                      <m:r>
                        <a:rPr lang="tr-TR">
                          <a:solidFill>
                            <a:srgbClr val="0000FF"/>
                          </a:solidFill>
                          <a:latin typeface="Cambria Math" panose="02040503050406030204" pitchFamily="18" charset="0"/>
                          <a:cs typeface="Arial" pitchFamily="34" charset="0"/>
                        </a:rPr>
                        <m:t>=</m:t>
                      </m:r>
                      <m:f>
                        <m:fPr>
                          <m:ctrlPr>
                            <a:rPr lang="tr-TR" i="1">
                              <a:solidFill>
                                <a:srgbClr val="0000FF"/>
                              </a:solidFill>
                              <a:latin typeface="Cambria Math" panose="02040503050406030204" pitchFamily="18" charset="0"/>
                              <a:cs typeface="Arial" pitchFamily="34" charset="0"/>
                            </a:rPr>
                          </m:ctrlPr>
                        </m:fPr>
                        <m:num>
                          <m:r>
                            <m:rPr>
                              <m:sty m:val="p"/>
                            </m:rPr>
                            <a:rPr lang="tr-TR">
                              <a:solidFill>
                                <a:srgbClr val="0000FF"/>
                              </a:solidFill>
                              <a:latin typeface="Cambria Math" panose="02040503050406030204" pitchFamily="18" charset="0"/>
                              <a:cs typeface="Arial" pitchFamily="34" charset="0"/>
                            </a:rPr>
                            <m:t>TDI</m:t>
                          </m:r>
                          <m:r>
                            <a:rPr lang="tr-TR">
                              <a:solidFill>
                                <a:srgbClr val="0000FF"/>
                              </a:solidFill>
                              <a:latin typeface="Cambria Math" panose="02040503050406030204" pitchFamily="18" charset="0"/>
                              <a:cs typeface="Arial" pitchFamily="34" charset="0"/>
                            </a:rPr>
                            <m:t> </m:t>
                          </m:r>
                          <m:r>
                            <m:rPr>
                              <m:sty m:val="p"/>
                            </m:rPr>
                            <a:rPr lang="tr-TR">
                              <a:solidFill>
                                <a:srgbClr val="0000FF"/>
                              </a:solidFill>
                              <a:latin typeface="Cambria Math" panose="02040503050406030204" pitchFamily="18" charset="0"/>
                              <a:cs typeface="Arial" pitchFamily="34" charset="0"/>
                            </a:rPr>
                            <m:t>x</m:t>
                          </m:r>
                          <m:r>
                            <a:rPr lang="tr-TR">
                              <a:solidFill>
                                <a:srgbClr val="0000FF"/>
                              </a:solidFill>
                              <a:latin typeface="Cambria Math" panose="02040503050406030204" pitchFamily="18" charset="0"/>
                              <a:cs typeface="Arial" pitchFamily="34" charset="0"/>
                            </a:rPr>
                            <m:t> </m:t>
                          </m:r>
                          <m:r>
                            <m:rPr>
                              <m:sty m:val="p"/>
                            </m:rPr>
                            <a:rPr lang="tr-TR">
                              <a:solidFill>
                                <a:srgbClr val="0000FF"/>
                              </a:solidFill>
                              <a:latin typeface="Cambria Math" panose="02040503050406030204" pitchFamily="18" charset="0"/>
                              <a:cs typeface="Arial" pitchFamily="34" charset="0"/>
                            </a:rPr>
                            <m:t>bw</m:t>
                          </m:r>
                          <m:r>
                            <a:rPr lang="tr-TR">
                              <a:solidFill>
                                <a:srgbClr val="0000FF"/>
                              </a:solidFill>
                              <a:latin typeface="Cambria Math" panose="02040503050406030204" pitchFamily="18" charset="0"/>
                              <a:cs typeface="Arial" pitchFamily="34" charset="0"/>
                            </a:rPr>
                            <m:t> </m:t>
                          </m:r>
                          <m:r>
                            <m:rPr>
                              <m:sty m:val="p"/>
                            </m:rPr>
                            <a:rPr lang="tr-TR">
                              <a:solidFill>
                                <a:srgbClr val="0000FF"/>
                              </a:solidFill>
                              <a:latin typeface="Cambria Math" panose="02040503050406030204" pitchFamily="18" charset="0"/>
                              <a:cs typeface="Arial" pitchFamily="34" charset="0"/>
                            </a:rPr>
                            <m:t>x</m:t>
                          </m:r>
                          <m:r>
                            <a:rPr lang="tr-TR">
                              <a:solidFill>
                                <a:srgbClr val="0000FF"/>
                              </a:solidFill>
                              <a:latin typeface="Cambria Math" panose="02040503050406030204" pitchFamily="18" charset="0"/>
                              <a:cs typeface="Arial" pitchFamily="34" charset="0"/>
                            </a:rPr>
                            <m:t> </m:t>
                          </m:r>
                          <m:r>
                            <m:rPr>
                              <m:sty m:val="p"/>
                            </m:rPr>
                            <a:rPr lang="tr-TR">
                              <a:solidFill>
                                <a:srgbClr val="0000FF"/>
                              </a:solidFill>
                              <a:latin typeface="Cambria Math" panose="02040503050406030204" pitchFamily="18" charset="0"/>
                              <a:cs typeface="Arial" pitchFamily="34" charset="0"/>
                            </a:rPr>
                            <m:t>P</m:t>
                          </m:r>
                        </m:num>
                        <m:den>
                          <m:r>
                            <m:rPr>
                              <m:sty m:val="p"/>
                            </m:rPr>
                            <a:rPr lang="tr-TR">
                              <a:solidFill>
                                <a:srgbClr val="0000FF"/>
                              </a:solidFill>
                              <a:latin typeface="Cambria Math" panose="02040503050406030204" pitchFamily="18" charset="0"/>
                              <a:cs typeface="Arial" pitchFamily="34" charset="0"/>
                            </a:rPr>
                            <m:t>C</m:t>
                          </m:r>
                        </m:den>
                      </m:f>
                      <m:r>
                        <a:rPr lang="tr-TR">
                          <a:solidFill>
                            <a:srgbClr val="0000FF"/>
                          </a:solidFill>
                          <a:latin typeface="Cambria Math" panose="02040503050406030204" pitchFamily="18" charset="0"/>
                          <a:cs typeface="Arial" pitchFamily="34" charset="0"/>
                        </a:rPr>
                        <m:t> </m:t>
                      </m:r>
                    </m:oMath>
                  </m:oMathPara>
                </a14:m>
                <a:endParaRPr lang="tr-TR" dirty="0">
                  <a:solidFill>
                    <a:srgbClr val="0000FF"/>
                  </a:solidFill>
                  <a:latin typeface="Arial" pitchFamily="34" charset="0"/>
                  <a:cs typeface="Arial" pitchFamily="34" charset="0"/>
                </a:endParaRPr>
              </a:p>
            </p:txBody>
          </p:sp>
        </mc:Choice>
        <mc:Fallback xmlns="">
          <p:sp>
            <p:nvSpPr>
              <p:cNvPr id="15" name="Dikdörtgen 14"/>
              <p:cNvSpPr>
                <a:spLocks noRot="1" noChangeAspect="1" noMove="1" noResize="1" noEditPoints="1" noAdjustHandles="1" noChangeArrowheads="1" noChangeShapeType="1" noTextEdit="1"/>
              </p:cNvSpPr>
              <p:nvPr/>
            </p:nvSpPr>
            <p:spPr>
              <a:xfrm>
                <a:off x="467544" y="2596547"/>
                <a:ext cx="2113078" cy="618311"/>
              </a:xfrm>
              <a:prstGeom prst="rect">
                <a:avLst/>
              </a:prstGeom>
              <a:blipFill rotWithShape="0">
                <a:blip r:embed="rId2"/>
                <a:stretch>
                  <a:fillRect/>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16" name="Dikdörtgen 15"/>
              <p:cNvSpPr/>
              <p:nvPr/>
            </p:nvSpPr>
            <p:spPr>
              <a:xfrm>
                <a:off x="5422276" y="2596546"/>
                <a:ext cx="2113078" cy="61831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tr-TR">
                          <a:solidFill>
                            <a:srgbClr val="0000FF"/>
                          </a:solidFill>
                          <a:latin typeface="Cambria Math" panose="02040503050406030204" pitchFamily="18" charset="0"/>
                          <a:cs typeface="Arial" pitchFamily="34" charset="0"/>
                        </a:rPr>
                        <m:t>GV</m:t>
                      </m:r>
                      <m:r>
                        <a:rPr lang="tr-TR">
                          <a:solidFill>
                            <a:srgbClr val="0000FF"/>
                          </a:solidFill>
                          <a:latin typeface="Cambria Math" panose="02040503050406030204" pitchFamily="18" charset="0"/>
                          <a:cs typeface="Arial" pitchFamily="34" charset="0"/>
                        </a:rPr>
                        <m:t>=</m:t>
                      </m:r>
                      <m:f>
                        <m:fPr>
                          <m:ctrlPr>
                            <a:rPr lang="tr-TR" i="1">
                              <a:solidFill>
                                <a:srgbClr val="0000FF"/>
                              </a:solidFill>
                              <a:latin typeface="Cambria Math" panose="02040503050406030204" pitchFamily="18" charset="0"/>
                              <a:cs typeface="Arial" pitchFamily="34" charset="0"/>
                            </a:rPr>
                          </m:ctrlPr>
                        </m:fPr>
                        <m:num>
                          <m:r>
                            <m:rPr>
                              <m:sty m:val="p"/>
                            </m:rPr>
                            <a:rPr lang="tr-TR">
                              <a:solidFill>
                                <a:srgbClr val="0000FF"/>
                              </a:solidFill>
                              <a:latin typeface="Cambria Math" panose="02040503050406030204" pitchFamily="18" charset="0"/>
                              <a:cs typeface="Arial" pitchFamily="34" charset="0"/>
                            </a:rPr>
                            <m:t>TDI</m:t>
                          </m:r>
                          <m:r>
                            <a:rPr lang="tr-TR">
                              <a:solidFill>
                                <a:srgbClr val="0000FF"/>
                              </a:solidFill>
                              <a:latin typeface="Cambria Math" panose="02040503050406030204" pitchFamily="18" charset="0"/>
                              <a:cs typeface="Arial" pitchFamily="34" charset="0"/>
                            </a:rPr>
                            <m:t> </m:t>
                          </m:r>
                          <m:r>
                            <m:rPr>
                              <m:sty m:val="p"/>
                            </m:rPr>
                            <a:rPr lang="tr-TR">
                              <a:solidFill>
                                <a:srgbClr val="0000FF"/>
                              </a:solidFill>
                              <a:latin typeface="Cambria Math" panose="02040503050406030204" pitchFamily="18" charset="0"/>
                              <a:cs typeface="Arial" pitchFamily="34" charset="0"/>
                            </a:rPr>
                            <m:t>x</m:t>
                          </m:r>
                          <m:r>
                            <a:rPr lang="tr-TR">
                              <a:solidFill>
                                <a:srgbClr val="0000FF"/>
                              </a:solidFill>
                              <a:latin typeface="Cambria Math" panose="02040503050406030204" pitchFamily="18" charset="0"/>
                              <a:cs typeface="Arial" pitchFamily="34" charset="0"/>
                            </a:rPr>
                            <m:t> </m:t>
                          </m:r>
                          <m:r>
                            <m:rPr>
                              <m:sty m:val="p"/>
                            </m:rPr>
                            <a:rPr lang="tr-TR">
                              <a:solidFill>
                                <a:srgbClr val="0000FF"/>
                              </a:solidFill>
                              <a:latin typeface="Cambria Math" panose="02040503050406030204" pitchFamily="18" charset="0"/>
                              <a:cs typeface="Arial" pitchFamily="34" charset="0"/>
                            </a:rPr>
                            <m:t>bw</m:t>
                          </m:r>
                          <m:r>
                            <a:rPr lang="tr-TR">
                              <a:solidFill>
                                <a:srgbClr val="0000FF"/>
                              </a:solidFill>
                              <a:latin typeface="Cambria Math" panose="02040503050406030204" pitchFamily="18" charset="0"/>
                              <a:cs typeface="Arial" pitchFamily="34" charset="0"/>
                            </a:rPr>
                            <m:t> </m:t>
                          </m:r>
                          <m:r>
                            <m:rPr>
                              <m:sty m:val="p"/>
                            </m:rPr>
                            <a:rPr lang="tr-TR">
                              <a:solidFill>
                                <a:srgbClr val="0000FF"/>
                              </a:solidFill>
                              <a:latin typeface="Cambria Math" panose="02040503050406030204" pitchFamily="18" charset="0"/>
                              <a:cs typeface="Arial" pitchFamily="34" charset="0"/>
                            </a:rPr>
                            <m:t>x</m:t>
                          </m:r>
                          <m:r>
                            <a:rPr lang="tr-TR">
                              <a:solidFill>
                                <a:srgbClr val="0000FF"/>
                              </a:solidFill>
                              <a:latin typeface="Cambria Math" panose="02040503050406030204" pitchFamily="18" charset="0"/>
                              <a:cs typeface="Arial" pitchFamily="34" charset="0"/>
                            </a:rPr>
                            <m:t> </m:t>
                          </m:r>
                          <m:r>
                            <m:rPr>
                              <m:sty m:val="p"/>
                            </m:rPr>
                            <a:rPr lang="tr-TR">
                              <a:solidFill>
                                <a:srgbClr val="0000FF"/>
                              </a:solidFill>
                              <a:latin typeface="Cambria Math" panose="02040503050406030204" pitchFamily="18" charset="0"/>
                              <a:cs typeface="Arial" pitchFamily="34" charset="0"/>
                            </a:rPr>
                            <m:t>P</m:t>
                          </m:r>
                        </m:num>
                        <m:den>
                          <m:r>
                            <m:rPr>
                              <m:sty m:val="p"/>
                            </m:rPr>
                            <a:rPr lang="tr-TR">
                              <a:solidFill>
                                <a:srgbClr val="0000FF"/>
                              </a:solidFill>
                              <a:latin typeface="Cambria Math" panose="02040503050406030204" pitchFamily="18" charset="0"/>
                              <a:cs typeface="Arial" pitchFamily="34" charset="0"/>
                            </a:rPr>
                            <m:t>C</m:t>
                          </m:r>
                        </m:den>
                      </m:f>
                      <m:r>
                        <a:rPr lang="tr-TR">
                          <a:solidFill>
                            <a:srgbClr val="0000FF"/>
                          </a:solidFill>
                          <a:latin typeface="Cambria Math" panose="02040503050406030204" pitchFamily="18" charset="0"/>
                          <a:cs typeface="Arial" pitchFamily="34" charset="0"/>
                        </a:rPr>
                        <m:t> </m:t>
                      </m:r>
                    </m:oMath>
                  </m:oMathPara>
                </a14:m>
                <a:endParaRPr lang="tr-TR" dirty="0">
                  <a:solidFill>
                    <a:srgbClr val="0000FF"/>
                  </a:solidFill>
                  <a:latin typeface="Arial" pitchFamily="34" charset="0"/>
                  <a:cs typeface="Arial" pitchFamily="34" charset="0"/>
                </a:endParaRPr>
              </a:p>
            </p:txBody>
          </p:sp>
        </mc:Choice>
        <mc:Fallback xmlns="">
          <p:sp>
            <p:nvSpPr>
              <p:cNvPr id="16" name="Dikdörtgen 15"/>
              <p:cNvSpPr>
                <a:spLocks noRot="1" noChangeAspect="1" noMove="1" noResize="1" noEditPoints="1" noAdjustHandles="1" noChangeArrowheads="1" noChangeShapeType="1" noTextEdit="1"/>
              </p:cNvSpPr>
              <p:nvPr/>
            </p:nvSpPr>
            <p:spPr>
              <a:xfrm>
                <a:off x="5422276" y="2596546"/>
                <a:ext cx="2113078" cy="618311"/>
              </a:xfrm>
              <a:prstGeom prst="rect">
                <a:avLst/>
              </a:prstGeom>
              <a:blipFill rotWithShape="0">
                <a:blip r:embed="rId3"/>
                <a:stretch>
                  <a:fillRect/>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17" name="Dikdörtgen 16"/>
              <p:cNvSpPr/>
              <p:nvPr/>
            </p:nvSpPr>
            <p:spPr>
              <a:xfrm>
                <a:off x="474958" y="3464789"/>
                <a:ext cx="3427541" cy="61664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tr-TR" smtClean="0">
                          <a:solidFill>
                            <a:srgbClr val="0000FF"/>
                          </a:solidFill>
                          <a:latin typeface="Cambria Math" panose="02040503050406030204" pitchFamily="18" charset="0"/>
                          <a:cs typeface="Arial" pitchFamily="34" charset="0"/>
                        </a:rPr>
                        <m:t>GV</m:t>
                      </m:r>
                      <m:r>
                        <a:rPr lang="tr-TR" smtClean="0">
                          <a:solidFill>
                            <a:srgbClr val="0000FF"/>
                          </a:solidFill>
                          <a:latin typeface="Cambria Math" panose="02040503050406030204" pitchFamily="18" charset="0"/>
                          <a:cs typeface="Arial" pitchFamily="34" charset="0"/>
                        </a:rPr>
                        <m:t>=</m:t>
                      </m:r>
                      <m:f>
                        <m:fPr>
                          <m:ctrlPr>
                            <a:rPr lang="tr-TR" i="1">
                              <a:solidFill>
                                <a:srgbClr val="0000FF"/>
                              </a:solidFill>
                              <a:latin typeface="Cambria Math" panose="02040503050406030204" pitchFamily="18" charset="0"/>
                              <a:cs typeface="Arial" pitchFamily="34" charset="0"/>
                            </a:rPr>
                          </m:ctrlPr>
                        </m:fPr>
                        <m:num>
                          <m:r>
                            <a:rPr lang="tr-TR" b="0" i="0" smtClean="0">
                              <a:solidFill>
                                <a:srgbClr val="0000FF"/>
                              </a:solidFill>
                              <a:latin typeface="Cambria Math" panose="02040503050406030204" pitchFamily="18" charset="0"/>
                              <a:cs typeface="Arial" pitchFamily="34" charset="0"/>
                            </a:rPr>
                            <m:t>0,03 </m:t>
                          </m:r>
                          <m:r>
                            <m:rPr>
                              <m:sty m:val="p"/>
                            </m:rPr>
                            <a:rPr lang="tr-TR" b="0" i="0" smtClean="0">
                              <a:solidFill>
                                <a:srgbClr val="0000FF"/>
                              </a:solidFill>
                              <a:latin typeface="Cambria Math" panose="02040503050406030204" pitchFamily="18" charset="0"/>
                              <a:cs typeface="Arial" pitchFamily="34" charset="0"/>
                            </a:rPr>
                            <m:t>mg</m:t>
                          </m:r>
                          <m:r>
                            <a:rPr lang="tr-TR" b="0" i="0" smtClean="0">
                              <a:solidFill>
                                <a:srgbClr val="0000FF"/>
                              </a:solidFill>
                              <a:latin typeface="Cambria Math" panose="02040503050406030204" pitchFamily="18" charset="0"/>
                              <a:cs typeface="Arial" pitchFamily="34" charset="0"/>
                            </a:rPr>
                            <m:t>/</m:t>
                          </m:r>
                          <m:r>
                            <m:rPr>
                              <m:sty m:val="p"/>
                            </m:rPr>
                            <a:rPr lang="tr-TR" b="0" i="0" smtClean="0">
                              <a:solidFill>
                                <a:srgbClr val="0000FF"/>
                              </a:solidFill>
                              <a:latin typeface="Cambria Math" panose="02040503050406030204" pitchFamily="18" charset="0"/>
                              <a:cs typeface="Arial" pitchFamily="34" charset="0"/>
                            </a:rPr>
                            <m:t>kg</m:t>
                          </m:r>
                          <m:r>
                            <a:rPr lang="tr-TR" b="0" i="0" smtClean="0">
                              <a:solidFill>
                                <a:srgbClr val="0000FF"/>
                              </a:solidFill>
                              <a:latin typeface="Cambria Math" panose="02040503050406030204" pitchFamily="18" charset="0"/>
                              <a:cs typeface="Arial" pitchFamily="34" charset="0"/>
                            </a:rPr>
                            <m:t> </m:t>
                          </m:r>
                          <m:r>
                            <m:rPr>
                              <m:sty m:val="p"/>
                            </m:rPr>
                            <a:rPr lang="tr-TR">
                              <a:solidFill>
                                <a:srgbClr val="0000FF"/>
                              </a:solidFill>
                              <a:latin typeface="Cambria Math" panose="02040503050406030204" pitchFamily="18" charset="0"/>
                              <a:cs typeface="Arial" pitchFamily="34" charset="0"/>
                            </a:rPr>
                            <m:t>x</m:t>
                          </m:r>
                          <m:r>
                            <a:rPr lang="tr-TR">
                              <a:solidFill>
                                <a:srgbClr val="0000FF"/>
                              </a:solidFill>
                              <a:latin typeface="Cambria Math" panose="02040503050406030204" pitchFamily="18" charset="0"/>
                              <a:cs typeface="Arial" pitchFamily="34" charset="0"/>
                            </a:rPr>
                            <m:t> 60 </m:t>
                          </m:r>
                          <m:r>
                            <m:rPr>
                              <m:sty m:val="p"/>
                            </m:rPr>
                            <a:rPr lang="tr-TR" b="0" i="0" smtClean="0">
                              <a:solidFill>
                                <a:srgbClr val="0000FF"/>
                              </a:solidFill>
                              <a:latin typeface="Cambria Math" panose="02040503050406030204" pitchFamily="18" charset="0"/>
                              <a:cs typeface="Arial" pitchFamily="34" charset="0"/>
                            </a:rPr>
                            <m:t>kg</m:t>
                          </m:r>
                          <m:r>
                            <a:rPr lang="tr-TR">
                              <a:solidFill>
                                <a:srgbClr val="0000FF"/>
                              </a:solidFill>
                              <a:latin typeface="Cambria Math" panose="02040503050406030204" pitchFamily="18" charset="0"/>
                              <a:cs typeface="Arial" pitchFamily="34" charset="0"/>
                            </a:rPr>
                            <m:t> </m:t>
                          </m:r>
                          <m:r>
                            <m:rPr>
                              <m:sty m:val="p"/>
                            </m:rPr>
                            <a:rPr lang="tr-TR">
                              <a:solidFill>
                                <a:srgbClr val="0000FF"/>
                              </a:solidFill>
                              <a:latin typeface="Cambria Math" panose="02040503050406030204" pitchFamily="18" charset="0"/>
                              <a:cs typeface="Arial" pitchFamily="34" charset="0"/>
                            </a:rPr>
                            <m:t>x</m:t>
                          </m:r>
                          <m:r>
                            <a:rPr lang="tr-TR">
                              <a:solidFill>
                                <a:srgbClr val="0000FF"/>
                              </a:solidFill>
                              <a:latin typeface="Cambria Math" panose="02040503050406030204" pitchFamily="18" charset="0"/>
                              <a:cs typeface="Arial" pitchFamily="34" charset="0"/>
                            </a:rPr>
                            <m:t> 0,20</m:t>
                          </m:r>
                        </m:num>
                        <m:den>
                          <m:r>
                            <a:rPr lang="tr-TR" b="0" i="0" smtClean="0">
                              <a:solidFill>
                                <a:srgbClr val="0000FF"/>
                              </a:solidFill>
                              <a:latin typeface="Cambria Math" panose="02040503050406030204" pitchFamily="18" charset="0"/>
                              <a:cs typeface="Arial" pitchFamily="34" charset="0"/>
                            </a:rPr>
                            <m:t>2 </m:t>
                          </m:r>
                          <m:r>
                            <m:rPr>
                              <m:sty m:val="p"/>
                            </m:rPr>
                            <a:rPr lang="tr-TR" b="0" i="0" smtClean="0">
                              <a:solidFill>
                                <a:srgbClr val="0000FF"/>
                              </a:solidFill>
                              <a:latin typeface="Cambria Math" panose="02040503050406030204" pitchFamily="18" charset="0"/>
                              <a:cs typeface="Arial" pitchFamily="34" charset="0"/>
                            </a:rPr>
                            <m:t>L</m:t>
                          </m:r>
                        </m:den>
                      </m:f>
                      <m:r>
                        <a:rPr lang="tr-TR">
                          <a:solidFill>
                            <a:srgbClr val="0000FF"/>
                          </a:solidFill>
                          <a:latin typeface="Cambria Math" panose="02040503050406030204" pitchFamily="18" charset="0"/>
                          <a:cs typeface="Arial" pitchFamily="34" charset="0"/>
                        </a:rPr>
                        <m:t> </m:t>
                      </m:r>
                    </m:oMath>
                  </m:oMathPara>
                </a14:m>
                <a:endParaRPr lang="tr-TR" dirty="0">
                  <a:solidFill>
                    <a:srgbClr val="0000FF"/>
                  </a:solidFill>
                  <a:latin typeface="Arial" pitchFamily="34" charset="0"/>
                  <a:cs typeface="Arial" pitchFamily="34" charset="0"/>
                </a:endParaRPr>
              </a:p>
            </p:txBody>
          </p:sp>
        </mc:Choice>
        <mc:Fallback xmlns="">
          <p:sp>
            <p:nvSpPr>
              <p:cNvPr id="17" name="Dikdörtgen 16"/>
              <p:cNvSpPr>
                <a:spLocks noRot="1" noChangeAspect="1" noMove="1" noResize="1" noEditPoints="1" noAdjustHandles="1" noChangeArrowheads="1" noChangeShapeType="1" noTextEdit="1"/>
              </p:cNvSpPr>
              <p:nvPr/>
            </p:nvSpPr>
            <p:spPr>
              <a:xfrm>
                <a:off x="474958" y="3464789"/>
                <a:ext cx="3427541" cy="616644"/>
              </a:xfrm>
              <a:prstGeom prst="rect">
                <a:avLst/>
              </a:prstGeom>
              <a:blipFill rotWithShape="0">
                <a:blip r:embed="rId4"/>
                <a:stretch>
                  <a:fillRect/>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18" name="Dikdörtgen 17"/>
              <p:cNvSpPr/>
              <p:nvPr/>
            </p:nvSpPr>
            <p:spPr>
              <a:xfrm>
                <a:off x="5422276" y="3464789"/>
                <a:ext cx="3684022" cy="61664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tr-TR" smtClean="0">
                          <a:solidFill>
                            <a:srgbClr val="0000FF"/>
                          </a:solidFill>
                          <a:latin typeface="Cambria Math" panose="02040503050406030204" pitchFamily="18" charset="0"/>
                          <a:cs typeface="Arial" pitchFamily="34" charset="0"/>
                        </a:rPr>
                        <m:t>GV</m:t>
                      </m:r>
                      <m:r>
                        <a:rPr lang="tr-TR" smtClean="0">
                          <a:solidFill>
                            <a:srgbClr val="0000FF"/>
                          </a:solidFill>
                          <a:latin typeface="Cambria Math" panose="02040503050406030204" pitchFamily="18" charset="0"/>
                          <a:cs typeface="Arial" pitchFamily="34" charset="0"/>
                        </a:rPr>
                        <m:t>=</m:t>
                      </m:r>
                      <m:f>
                        <m:fPr>
                          <m:ctrlPr>
                            <a:rPr lang="tr-TR" i="1">
                              <a:solidFill>
                                <a:srgbClr val="0000FF"/>
                              </a:solidFill>
                              <a:latin typeface="Cambria Math" panose="02040503050406030204" pitchFamily="18" charset="0"/>
                              <a:cs typeface="Arial" pitchFamily="34" charset="0"/>
                            </a:rPr>
                          </m:ctrlPr>
                        </m:fPr>
                        <m:num>
                          <m:r>
                            <a:rPr lang="tr-TR" b="0" i="0" smtClean="0">
                              <a:solidFill>
                                <a:srgbClr val="0000FF"/>
                              </a:solidFill>
                              <a:latin typeface="Cambria Math" panose="02040503050406030204" pitchFamily="18" charset="0"/>
                              <a:cs typeface="Arial" pitchFamily="34" charset="0"/>
                            </a:rPr>
                            <m:t>0,0056 </m:t>
                          </m:r>
                          <m:r>
                            <m:rPr>
                              <m:sty m:val="p"/>
                            </m:rPr>
                            <a:rPr lang="tr-TR" b="0" i="0" smtClean="0">
                              <a:solidFill>
                                <a:srgbClr val="0000FF"/>
                              </a:solidFill>
                              <a:latin typeface="Cambria Math" panose="02040503050406030204" pitchFamily="18" charset="0"/>
                              <a:cs typeface="Arial" pitchFamily="34" charset="0"/>
                            </a:rPr>
                            <m:t>mg</m:t>
                          </m:r>
                          <m:r>
                            <a:rPr lang="tr-TR" b="0" i="0" smtClean="0">
                              <a:solidFill>
                                <a:srgbClr val="0000FF"/>
                              </a:solidFill>
                              <a:latin typeface="Cambria Math" panose="02040503050406030204" pitchFamily="18" charset="0"/>
                              <a:cs typeface="Arial" pitchFamily="34" charset="0"/>
                            </a:rPr>
                            <m:t>/</m:t>
                          </m:r>
                          <m:r>
                            <m:rPr>
                              <m:sty m:val="p"/>
                            </m:rPr>
                            <a:rPr lang="tr-TR" b="0" i="0" smtClean="0">
                              <a:solidFill>
                                <a:srgbClr val="0000FF"/>
                              </a:solidFill>
                              <a:latin typeface="Cambria Math" panose="02040503050406030204" pitchFamily="18" charset="0"/>
                              <a:cs typeface="Arial" pitchFamily="34" charset="0"/>
                            </a:rPr>
                            <m:t>kg</m:t>
                          </m:r>
                          <m:r>
                            <a:rPr lang="tr-TR" b="0" i="0" smtClean="0">
                              <a:solidFill>
                                <a:srgbClr val="0000FF"/>
                              </a:solidFill>
                              <a:latin typeface="Cambria Math" panose="02040503050406030204" pitchFamily="18" charset="0"/>
                              <a:cs typeface="Arial" pitchFamily="34" charset="0"/>
                            </a:rPr>
                            <m:t> </m:t>
                          </m:r>
                          <m:r>
                            <m:rPr>
                              <m:sty m:val="p"/>
                            </m:rPr>
                            <a:rPr lang="tr-TR">
                              <a:solidFill>
                                <a:srgbClr val="0000FF"/>
                              </a:solidFill>
                              <a:latin typeface="Cambria Math" panose="02040503050406030204" pitchFamily="18" charset="0"/>
                              <a:cs typeface="Arial" pitchFamily="34" charset="0"/>
                            </a:rPr>
                            <m:t>x</m:t>
                          </m:r>
                          <m:r>
                            <a:rPr lang="tr-TR">
                              <a:solidFill>
                                <a:srgbClr val="0000FF"/>
                              </a:solidFill>
                              <a:latin typeface="Cambria Math" panose="02040503050406030204" pitchFamily="18" charset="0"/>
                              <a:cs typeface="Arial" pitchFamily="34" charset="0"/>
                            </a:rPr>
                            <m:t> 60 </m:t>
                          </m:r>
                          <m:r>
                            <m:rPr>
                              <m:sty m:val="p"/>
                            </m:rPr>
                            <a:rPr lang="tr-TR" b="0" i="0" smtClean="0">
                              <a:solidFill>
                                <a:srgbClr val="0000FF"/>
                              </a:solidFill>
                              <a:latin typeface="Cambria Math" panose="02040503050406030204" pitchFamily="18" charset="0"/>
                              <a:cs typeface="Arial" pitchFamily="34" charset="0"/>
                            </a:rPr>
                            <m:t>kg</m:t>
                          </m:r>
                          <m:r>
                            <a:rPr lang="tr-TR">
                              <a:solidFill>
                                <a:srgbClr val="0000FF"/>
                              </a:solidFill>
                              <a:latin typeface="Cambria Math" panose="02040503050406030204" pitchFamily="18" charset="0"/>
                              <a:cs typeface="Arial" pitchFamily="34" charset="0"/>
                            </a:rPr>
                            <m:t> </m:t>
                          </m:r>
                          <m:r>
                            <m:rPr>
                              <m:sty m:val="p"/>
                            </m:rPr>
                            <a:rPr lang="tr-TR">
                              <a:solidFill>
                                <a:srgbClr val="0000FF"/>
                              </a:solidFill>
                              <a:latin typeface="Cambria Math" panose="02040503050406030204" pitchFamily="18" charset="0"/>
                              <a:cs typeface="Arial" pitchFamily="34" charset="0"/>
                            </a:rPr>
                            <m:t>x</m:t>
                          </m:r>
                          <m:r>
                            <a:rPr lang="tr-TR">
                              <a:solidFill>
                                <a:srgbClr val="0000FF"/>
                              </a:solidFill>
                              <a:latin typeface="Cambria Math" panose="02040503050406030204" pitchFamily="18" charset="0"/>
                              <a:cs typeface="Arial" pitchFamily="34" charset="0"/>
                            </a:rPr>
                            <m:t> 0,20</m:t>
                          </m:r>
                        </m:num>
                        <m:den>
                          <m:r>
                            <a:rPr lang="tr-TR" b="0" i="0" smtClean="0">
                              <a:solidFill>
                                <a:srgbClr val="0000FF"/>
                              </a:solidFill>
                              <a:latin typeface="Cambria Math" panose="02040503050406030204" pitchFamily="18" charset="0"/>
                              <a:cs typeface="Arial" pitchFamily="34" charset="0"/>
                            </a:rPr>
                            <m:t>2 </m:t>
                          </m:r>
                          <m:r>
                            <m:rPr>
                              <m:sty m:val="p"/>
                            </m:rPr>
                            <a:rPr lang="tr-TR" b="0" i="0" smtClean="0">
                              <a:solidFill>
                                <a:srgbClr val="0000FF"/>
                              </a:solidFill>
                              <a:latin typeface="Cambria Math" panose="02040503050406030204" pitchFamily="18" charset="0"/>
                              <a:cs typeface="Arial" pitchFamily="34" charset="0"/>
                            </a:rPr>
                            <m:t>L</m:t>
                          </m:r>
                        </m:den>
                      </m:f>
                      <m:r>
                        <a:rPr lang="tr-TR">
                          <a:solidFill>
                            <a:srgbClr val="0000FF"/>
                          </a:solidFill>
                          <a:latin typeface="Cambria Math" panose="02040503050406030204" pitchFamily="18" charset="0"/>
                          <a:cs typeface="Arial" pitchFamily="34" charset="0"/>
                        </a:rPr>
                        <m:t> </m:t>
                      </m:r>
                    </m:oMath>
                  </m:oMathPara>
                </a14:m>
                <a:endParaRPr lang="tr-TR" dirty="0">
                  <a:solidFill>
                    <a:srgbClr val="0000FF"/>
                  </a:solidFill>
                  <a:latin typeface="Arial" pitchFamily="34" charset="0"/>
                  <a:cs typeface="Arial" pitchFamily="34" charset="0"/>
                </a:endParaRPr>
              </a:p>
            </p:txBody>
          </p:sp>
        </mc:Choice>
        <mc:Fallback xmlns="">
          <p:sp>
            <p:nvSpPr>
              <p:cNvPr id="18" name="Dikdörtgen 17"/>
              <p:cNvSpPr>
                <a:spLocks noRot="1" noChangeAspect="1" noMove="1" noResize="1" noEditPoints="1" noAdjustHandles="1" noChangeArrowheads="1" noChangeShapeType="1" noTextEdit="1"/>
              </p:cNvSpPr>
              <p:nvPr/>
            </p:nvSpPr>
            <p:spPr>
              <a:xfrm>
                <a:off x="5422276" y="3464789"/>
                <a:ext cx="3684022" cy="616644"/>
              </a:xfrm>
              <a:prstGeom prst="rect">
                <a:avLst/>
              </a:prstGeom>
              <a:blipFill rotWithShape="0">
                <a:blip r:embed="rId5"/>
                <a:stretch>
                  <a:fillRect/>
                </a:stretch>
              </a:blipFill>
            </p:spPr>
            <p:txBody>
              <a:bodyPr/>
              <a:lstStyle/>
              <a:p>
                <a:r>
                  <a:rPr lang="tr-TR">
                    <a:noFill/>
                  </a:rPr>
                  <a:t> </a:t>
                </a:r>
              </a:p>
            </p:txBody>
          </p:sp>
        </mc:Fallback>
      </mc:AlternateContent>
      <p:sp>
        <p:nvSpPr>
          <p:cNvPr id="19" name="Dikdörtgen 18"/>
          <p:cNvSpPr/>
          <p:nvPr/>
        </p:nvSpPr>
        <p:spPr>
          <a:xfrm>
            <a:off x="701824" y="5643825"/>
            <a:ext cx="8028384" cy="1169551"/>
          </a:xfrm>
          <a:prstGeom prst="rect">
            <a:avLst/>
          </a:prstGeom>
          <a:noFill/>
          <a:ln>
            <a:solidFill>
              <a:srgbClr val="000099"/>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tr-TR" sz="1400" b="1" i="1" dirty="0">
                <a:solidFill>
                  <a:srgbClr val="0000FF"/>
                </a:solidFill>
              </a:rPr>
              <a:t>GV (</a:t>
            </a:r>
            <a:r>
              <a:rPr lang="tr-TR" sz="1400" b="1" i="1" dirty="0" err="1">
                <a:solidFill>
                  <a:srgbClr val="0000FF"/>
                </a:solidFill>
              </a:rPr>
              <a:t>guideline</a:t>
            </a:r>
            <a:r>
              <a:rPr lang="tr-TR" sz="1400" b="1" i="1" dirty="0">
                <a:solidFill>
                  <a:srgbClr val="0000FF"/>
                </a:solidFill>
              </a:rPr>
              <a:t> </a:t>
            </a:r>
            <a:r>
              <a:rPr lang="tr-TR" sz="1400" b="1" i="1" dirty="0" err="1">
                <a:solidFill>
                  <a:srgbClr val="0000FF"/>
                </a:solidFill>
              </a:rPr>
              <a:t>value</a:t>
            </a:r>
            <a:r>
              <a:rPr lang="tr-TR" sz="1400" b="1" i="1" dirty="0">
                <a:solidFill>
                  <a:srgbClr val="0000FF"/>
                </a:solidFill>
              </a:rPr>
              <a:t>):</a:t>
            </a:r>
            <a:r>
              <a:rPr lang="tr-TR" sz="1400" dirty="0">
                <a:solidFill>
                  <a:srgbClr val="0000FF"/>
                </a:solidFill>
              </a:rPr>
              <a:t> kılavuz değer</a:t>
            </a:r>
          </a:p>
          <a:p>
            <a:r>
              <a:rPr lang="tr-TR" sz="1400" b="1" i="1" dirty="0" err="1">
                <a:solidFill>
                  <a:srgbClr val="0000FF"/>
                </a:solidFill>
              </a:rPr>
              <a:t>bw</a:t>
            </a:r>
            <a:r>
              <a:rPr lang="tr-TR" sz="1400" b="1" i="1" dirty="0">
                <a:solidFill>
                  <a:srgbClr val="0000FF"/>
                </a:solidFill>
              </a:rPr>
              <a:t> (body </a:t>
            </a:r>
            <a:r>
              <a:rPr lang="tr-TR" sz="1400" b="1" i="1" dirty="0" err="1">
                <a:solidFill>
                  <a:srgbClr val="0000FF"/>
                </a:solidFill>
              </a:rPr>
              <a:t>weight</a:t>
            </a:r>
            <a:r>
              <a:rPr lang="tr-TR" sz="1400" b="1" i="1" dirty="0">
                <a:solidFill>
                  <a:srgbClr val="0000FF"/>
                </a:solidFill>
              </a:rPr>
              <a:t>):</a:t>
            </a:r>
            <a:r>
              <a:rPr lang="tr-TR" sz="1400" dirty="0">
                <a:solidFill>
                  <a:srgbClr val="0000FF"/>
                </a:solidFill>
              </a:rPr>
              <a:t> vücut ağırlığı</a:t>
            </a:r>
          </a:p>
          <a:p>
            <a:r>
              <a:rPr lang="tr-TR" sz="1400" b="1" i="1" dirty="0">
                <a:solidFill>
                  <a:srgbClr val="0000FF"/>
                </a:solidFill>
              </a:rPr>
              <a:t>P (</a:t>
            </a:r>
            <a:r>
              <a:rPr lang="tr-TR" sz="1400" b="1" i="1" dirty="0" err="1">
                <a:solidFill>
                  <a:srgbClr val="0000FF"/>
                </a:solidFill>
              </a:rPr>
              <a:t>fraction</a:t>
            </a:r>
            <a:r>
              <a:rPr lang="tr-TR" sz="1400" b="1" i="1" dirty="0">
                <a:solidFill>
                  <a:srgbClr val="0000FF"/>
                </a:solidFill>
              </a:rPr>
              <a:t> of </a:t>
            </a:r>
            <a:r>
              <a:rPr lang="tr-TR" sz="1400" b="1" i="1" dirty="0" err="1">
                <a:solidFill>
                  <a:srgbClr val="0000FF"/>
                </a:solidFill>
              </a:rPr>
              <a:t>the</a:t>
            </a:r>
            <a:r>
              <a:rPr lang="tr-TR" sz="1400" b="1" i="1" dirty="0">
                <a:solidFill>
                  <a:srgbClr val="0000FF"/>
                </a:solidFill>
              </a:rPr>
              <a:t> TDI </a:t>
            </a:r>
            <a:r>
              <a:rPr lang="tr-TR" sz="1400" b="1" i="1" dirty="0" err="1">
                <a:solidFill>
                  <a:srgbClr val="0000FF"/>
                </a:solidFill>
              </a:rPr>
              <a:t>allocated</a:t>
            </a:r>
            <a:r>
              <a:rPr lang="tr-TR" sz="1400" b="1" i="1" dirty="0">
                <a:solidFill>
                  <a:srgbClr val="0000FF"/>
                </a:solidFill>
              </a:rPr>
              <a:t> </a:t>
            </a:r>
            <a:r>
              <a:rPr lang="tr-TR" sz="1400" b="1" i="1" dirty="0" err="1">
                <a:solidFill>
                  <a:srgbClr val="0000FF"/>
                </a:solidFill>
              </a:rPr>
              <a:t>to</a:t>
            </a:r>
            <a:r>
              <a:rPr lang="tr-TR" sz="1400" b="1" i="1" dirty="0">
                <a:solidFill>
                  <a:srgbClr val="0000FF"/>
                </a:solidFill>
              </a:rPr>
              <a:t> </a:t>
            </a:r>
            <a:r>
              <a:rPr lang="tr-TR" sz="1400" b="1" i="1" dirty="0" err="1">
                <a:solidFill>
                  <a:srgbClr val="0000FF"/>
                </a:solidFill>
              </a:rPr>
              <a:t>drinking</a:t>
            </a:r>
            <a:r>
              <a:rPr lang="tr-TR" sz="1400" b="1" i="1" dirty="0">
                <a:solidFill>
                  <a:srgbClr val="0000FF"/>
                </a:solidFill>
              </a:rPr>
              <a:t> </a:t>
            </a:r>
            <a:r>
              <a:rPr lang="tr-TR" sz="1400" b="1" i="1" dirty="0" err="1">
                <a:solidFill>
                  <a:srgbClr val="0000FF"/>
                </a:solidFill>
              </a:rPr>
              <a:t>water</a:t>
            </a:r>
            <a:r>
              <a:rPr lang="tr-TR" sz="1400" b="1" i="1" dirty="0">
                <a:solidFill>
                  <a:srgbClr val="0000FF"/>
                </a:solidFill>
              </a:rPr>
              <a:t>):</a:t>
            </a:r>
            <a:r>
              <a:rPr lang="tr-TR" sz="1400" dirty="0">
                <a:solidFill>
                  <a:srgbClr val="0000FF"/>
                </a:solidFill>
              </a:rPr>
              <a:t> günlük </a:t>
            </a:r>
            <a:r>
              <a:rPr lang="tr-TR" sz="1400" dirty="0" err="1">
                <a:solidFill>
                  <a:srgbClr val="0000FF"/>
                </a:solidFill>
              </a:rPr>
              <a:t>tolare</a:t>
            </a:r>
            <a:r>
              <a:rPr lang="tr-TR" sz="1400" dirty="0">
                <a:solidFill>
                  <a:srgbClr val="0000FF"/>
                </a:solidFill>
              </a:rPr>
              <a:t> edilebilir miktarın içme suyundan alınan kısmı</a:t>
            </a:r>
          </a:p>
          <a:p>
            <a:r>
              <a:rPr lang="tr-TR" sz="1400" b="1" i="1" dirty="0">
                <a:solidFill>
                  <a:srgbClr val="0000FF"/>
                </a:solidFill>
              </a:rPr>
              <a:t>C (</a:t>
            </a:r>
            <a:r>
              <a:rPr lang="tr-TR" sz="1400" b="1" i="1" dirty="0" err="1">
                <a:solidFill>
                  <a:srgbClr val="0000FF"/>
                </a:solidFill>
              </a:rPr>
              <a:t>daily</a:t>
            </a:r>
            <a:r>
              <a:rPr lang="tr-TR" sz="1400" b="1" i="1" dirty="0">
                <a:solidFill>
                  <a:srgbClr val="0000FF"/>
                </a:solidFill>
              </a:rPr>
              <a:t> </a:t>
            </a:r>
            <a:r>
              <a:rPr lang="tr-TR" sz="1400" b="1" i="1" dirty="0" err="1">
                <a:solidFill>
                  <a:srgbClr val="0000FF"/>
                </a:solidFill>
              </a:rPr>
              <a:t>drinking</a:t>
            </a:r>
            <a:r>
              <a:rPr lang="tr-TR" sz="1400" b="1" i="1" dirty="0">
                <a:solidFill>
                  <a:srgbClr val="0000FF"/>
                </a:solidFill>
              </a:rPr>
              <a:t> </a:t>
            </a:r>
            <a:r>
              <a:rPr lang="tr-TR" sz="1400" b="1" i="1" dirty="0" err="1">
                <a:solidFill>
                  <a:srgbClr val="0000FF"/>
                </a:solidFill>
              </a:rPr>
              <a:t>water</a:t>
            </a:r>
            <a:r>
              <a:rPr lang="tr-TR" sz="1400" b="1" i="1" dirty="0">
                <a:solidFill>
                  <a:srgbClr val="0000FF"/>
                </a:solidFill>
              </a:rPr>
              <a:t> </a:t>
            </a:r>
            <a:r>
              <a:rPr lang="tr-TR" sz="1400" b="1" i="1" dirty="0" err="1">
                <a:solidFill>
                  <a:srgbClr val="0000FF"/>
                </a:solidFill>
              </a:rPr>
              <a:t>consumption</a:t>
            </a:r>
            <a:r>
              <a:rPr lang="tr-TR" sz="1400" b="1" i="1" dirty="0">
                <a:solidFill>
                  <a:srgbClr val="0000FF"/>
                </a:solidFill>
              </a:rPr>
              <a:t>):</a:t>
            </a:r>
            <a:r>
              <a:rPr lang="tr-TR" sz="1400" dirty="0">
                <a:solidFill>
                  <a:srgbClr val="0000FF"/>
                </a:solidFill>
              </a:rPr>
              <a:t> günlük tüketilen içme suyu miktarı</a:t>
            </a:r>
          </a:p>
        </p:txBody>
      </p:sp>
      <mc:AlternateContent xmlns:mc="http://schemas.openxmlformats.org/markup-compatibility/2006" xmlns:a14="http://schemas.microsoft.com/office/drawing/2010/main">
        <mc:Choice Requires="a14">
          <p:sp>
            <p:nvSpPr>
              <p:cNvPr id="20" name="Dikdörtgen 19"/>
              <p:cNvSpPr/>
              <p:nvPr/>
            </p:nvSpPr>
            <p:spPr>
              <a:xfrm>
                <a:off x="520760" y="4537880"/>
                <a:ext cx="2059862" cy="369332"/>
              </a:xfrm>
              <a:prstGeom prst="rect">
                <a:avLst/>
              </a:prstGeom>
            </p:spPr>
            <p:txBody>
              <a:bodyPr wrap="square">
                <a:spAutoFit/>
              </a:bodyPr>
              <a:lstStyle/>
              <a:p>
                <a14:m>
                  <m:oMath xmlns:m="http://schemas.openxmlformats.org/officeDocument/2006/math">
                    <m:r>
                      <a:rPr lang="tr-TR" b="1" i="1" smtClean="0">
                        <a:solidFill>
                          <a:srgbClr val="0000FF"/>
                        </a:solidFill>
                        <a:latin typeface="Cambria Math" panose="02040503050406030204" pitchFamily="18" charset="0"/>
                        <a:cs typeface="Arial" pitchFamily="34" charset="0"/>
                      </a:rPr>
                      <m:t>𝐆𝐕</m:t>
                    </m:r>
                    <m:r>
                      <a:rPr lang="tr-TR" b="1" smtClean="0">
                        <a:solidFill>
                          <a:srgbClr val="0000FF"/>
                        </a:solidFill>
                        <a:latin typeface="Cambria Math" panose="02040503050406030204" pitchFamily="18" charset="0"/>
                        <a:cs typeface="Arial" pitchFamily="34" charset="0"/>
                      </a:rPr>
                      <m:t>=</m:t>
                    </m:r>
                    <m:r>
                      <a:rPr lang="tr-TR" b="1" i="0" smtClean="0">
                        <a:solidFill>
                          <a:srgbClr val="0000FF"/>
                        </a:solidFill>
                        <a:latin typeface="Cambria Math" panose="02040503050406030204" pitchFamily="18" charset="0"/>
                        <a:cs typeface="Arial" pitchFamily="34" charset="0"/>
                      </a:rPr>
                      <m:t>𝟎</m:t>
                    </m:r>
                    <m:r>
                      <a:rPr lang="tr-TR" b="1" i="0" smtClean="0">
                        <a:solidFill>
                          <a:srgbClr val="0000FF"/>
                        </a:solidFill>
                        <a:latin typeface="Cambria Math" panose="02040503050406030204" pitchFamily="18" charset="0"/>
                        <a:cs typeface="Arial" pitchFamily="34" charset="0"/>
                      </a:rPr>
                      <m:t>,</m:t>
                    </m:r>
                    <m:r>
                      <a:rPr lang="tr-TR" b="1" i="0" smtClean="0">
                        <a:solidFill>
                          <a:srgbClr val="0000FF"/>
                        </a:solidFill>
                        <a:latin typeface="Cambria Math" panose="02040503050406030204" pitchFamily="18" charset="0"/>
                        <a:cs typeface="Arial" pitchFamily="34" charset="0"/>
                      </a:rPr>
                      <m:t>𝟏𝟖</m:t>
                    </m:r>
                    <m:r>
                      <a:rPr lang="tr-TR" b="1" i="0" smtClean="0">
                        <a:solidFill>
                          <a:srgbClr val="0000FF"/>
                        </a:solidFill>
                        <a:latin typeface="Cambria Math" panose="02040503050406030204" pitchFamily="18" charset="0"/>
                        <a:cs typeface="Arial" pitchFamily="34" charset="0"/>
                      </a:rPr>
                      <m:t> </m:t>
                    </m:r>
                    <m:r>
                      <a:rPr lang="tr-TR" b="1" i="0" smtClean="0">
                        <a:solidFill>
                          <a:srgbClr val="0000FF"/>
                        </a:solidFill>
                        <a:latin typeface="Cambria Math" panose="02040503050406030204" pitchFamily="18" charset="0"/>
                        <a:cs typeface="Arial" pitchFamily="34" charset="0"/>
                      </a:rPr>
                      <m:t>𝐦𝐠</m:t>
                    </m:r>
                    <m:r>
                      <a:rPr lang="tr-TR" b="1" i="0" smtClean="0">
                        <a:solidFill>
                          <a:srgbClr val="0000FF"/>
                        </a:solidFill>
                        <a:latin typeface="Cambria Math" panose="02040503050406030204" pitchFamily="18" charset="0"/>
                        <a:cs typeface="Arial" pitchFamily="34" charset="0"/>
                      </a:rPr>
                      <m:t>/</m:t>
                    </m:r>
                    <m:r>
                      <a:rPr lang="tr-TR" b="1" i="0" smtClean="0">
                        <a:solidFill>
                          <a:srgbClr val="0000FF"/>
                        </a:solidFill>
                        <a:latin typeface="Cambria Math" panose="02040503050406030204" pitchFamily="18" charset="0"/>
                        <a:cs typeface="Arial" pitchFamily="34" charset="0"/>
                      </a:rPr>
                      <m:t>𝐋</m:t>
                    </m:r>
                  </m:oMath>
                </a14:m>
                <a:r>
                  <a:rPr lang="tr-TR" b="1" dirty="0" smtClean="0">
                    <a:solidFill>
                      <a:srgbClr val="0000FF"/>
                    </a:solidFill>
                    <a:latin typeface="Arial" pitchFamily="34" charset="0"/>
                    <a:cs typeface="Arial" pitchFamily="34" charset="0"/>
                  </a:rPr>
                  <a:t> </a:t>
                </a:r>
                <a:endParaRPr lang="tr-TR" b="1" dirty="0">
                  <a:solidFill>
                    <a:srgbClr val="0000FF"/>
                  </a:solidFill>
                  <a:latin typeface="Arial" pitchFamily="34" charset="0"/>
                  <a:cs typeface="Arial" pitchFamily="34" charset="0"/>
                </a:endParaRPr>
              </a:p>
            </p:txBody>
          </p:sp>
        </mc:Choice>
        <mc:Fallback xmlns="">
          <p:sp>
            <p:nvSpPr>
              <p:cNvPr id="20" name="Dikdörtgen 19"/>
              <p:cNvSpPr>
                <a:spLocks noRot="1" noChangeAspect="1" noMove="1" noResize="1" noEditPoints="1" noAdjustHandles="1" noChangeArrowheads="1" noChangeShapeType="1" noTextEdit="1"/>
              </p:cNvSpPr>
              <p:nvPr/>
            </p:nvSpPr>
            <p:spPr>
              <a:xfrm>
                <a:off x="520760" y="4537880"/>
                <a:ext cx="2059862" cy="369332"/>
              </a:xfrm>
              <a:prstGeom prst="rect">
                <a:avLst/>
              </a:prstGeom>
              <a:blipFill rotWithShape="0">
                <a:blip r:embed="rId6"/>
                <a:stretch>
                  <a:fillRect b="-14754"/>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21" name="Dikdörtgen 20"/>
              <p:cNvSpPr/>
              <p:nvPr/>
            </p:nvSpPr>
            <p:spPr>
              <a:xfrm>
                <a:off x="5422276" y="4539109"/>
                <a:ext cx="2108269" cy="369332"/>
              </a:xfrm>
              <a:prstGeom prst="rect">
                <a:avLst/>
              </a:prstGeom>
            </p:spPr>
            <p:txBody>
              <a:bodyPr wrap="none">
                <a:spAutoFit/>
              </a:bodyPr>
              <a:lstStyle/>
              <a:p>
                <a14:m>
                  <m:oMath xmlns:m="http://schemas.openxmlformats.org/officeDocument/2006/math">
                    <m:r>
                      <a:rPr lang="tr-TR" b="1" i="1">
                        <a:solidFill>
                          <a:srgbClr val="0000FF"/>
                        </a:solidFill>
                        <a:latin typeface="Cambria Math" panose="02040503050406030204" pitchFamily="18" charset="0"/>
                        <a:cs typeface="Arial" pitchFamily="34" charset="0"/>
                      </a:rPr>
                      <m:t>𝐆𝐕</m:t>
                    </m:r>
                    <m:r>
                      <a:rPr lang="tr-TR" b="1">
                        <a:solidFill>
                          <a:srgbClr val="0000FF"/>
                        </a:solidFill>
                        <a:latin typeface="Cambria Math" panose="02040503050406030204" pitchFamily="18" charset="0"/>
                        <a:cs typeface="Arial" pitchFamily="34" charset="0"/>
                      </a:rPr>
                      <m:t>=</m:t>
                    </m:r>
                  </m:oMath>
                </a14:m>
                <a:r>
                  <a:rPr lang="tr-TR" b="1" dirty="0" smtClean="0">
                    <a:solidFill>
                      <a:srgbClr val="0000FF"/>
                    </a:solidFill>
                    <a:latin typeface="Arial" pitchFamily="34" charset="0"/>
                    <a:cs typeface="Arial" pitchFamily="34" charset="0"/>
                  </a:rPr>
                  <a:t> 0,0336 mg/L</a:t>
                </a:r>
                <a:endParaRPr lang="tr-TR" b="1" dirty="0">
                  <a:solidFill>
                    <a:srgbClr val="0000FF"/>
                  </a:solidFill>
                  <a:latin typeface="Arial" pitchFamily="34" charset="0"/>
                  <a:cs typeface="Arial" pitchFamily="34" charset="0"/>
                </a:endParaRPr>
              </a:p>
            </p:txBody>
          </p:sp>
        </mc:Choice>
        <mc:Fallback xmlns="">
          <p:sp>
            <p:nvSpPr>
              <p:cNvPr id="21" name="Dikdörtgen 20"/>
              <p:cNvSpPr>
                <a:spLocks noRot="1" noChangeAspect="1" noMove="1" noResize="1" noEditPoints="1" noAdjustHandles="1" noChangeArrowheads="1" noChangeShapeType="1" noTextEdit="1"/>
              </p:cNvSpPr>
              <p:nvPr/>
            </p:nvSpPr>
            <p:spPr>
              <a:xfrm>
                <a:off x="5422276" y="4539109"/>
                <a:ext cx="2108269" cy="369332"/>
              </a:xfrm>
              <a:prstGeom prst="rect">
                <a:avLst/>
              </a:prstGeom>
              <a:blipFill rotWithShape="0">
                <a:blip r:embed="rId7"/>
                <a:stretch>
                  <a:fillRect t="-10000" r="-2312" b="-26667"/>
                </a:stretch>
              </a:blipFill>
            </p:spPr>
            <p:txBody>
              <a:bodyPr/>
              <a:lstStyle/>
              <a:p>
                <a:r>
                  <a:rPr lang="tr-TR">
                    <a:noFill/>
                  </a:rPr>
                  <a:t> </a:t>
                </a:r>
              </a:p>
            </p:txBody>
          </p:sp>
        </mc:Fallback>
      </mc:AlternateContent>
    </p:spTree>
    <p:extLst>
      <p:ext uri="{BB962C8B-B14F-4D97-AF65-F5344CB8AC3E}">
        <p14:creationId xmlns:p14="http://schemas.microsoft.com/office/powerpoint/2010/main" val="220678176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971600" y="67271"/>
            <a:ext cx="7488832" cy="769441"/>
          </a:xfrm>
          <a:prstGeom prst="rect">
            <a:avLst/>
          </a:prstGeom>
        </p:spPr>
        <p:txBody>
          <a:bodyPr wrap="square">
            <a:spAutoFit/>
          </a:bodyPr>
          <a:lstStyle/>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TÜRKİYE’YE ÖZGÜ KİRLETİCİLERİN İÇME SUYU </a:t>
            </a:r>
          </a:p>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STANDARTLARI AÇISINDAN DEĞERLENDİRİLMESİ</a:t>
            </a:r>
            <a:endParaRPr lang="tr-TR" sz="216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graphicFrame>
        <p:nvGraphicFramePr>
          <p:cNvPr id="5" name="Tablo 4"/>
          <p:cNvGraphicFramePr>
            <a:graphicFrameLocks noGrp="1"/>
          </p:cNvGraphicFramePr>
          <p:nvPr>
            <p:extLst>
              <p:ext uri="{D42A27DB-BD31-4B8C-83A1-F6EECF244321}">
                <p14:modId xmlns:p14="http://schemas.microsoft.com/office/powerpoint/2010/main" val="2855596232"/>
              </p:ext>
            </p:extLst>
          </p:nvPr>
        </p:nvGraphicFramePr>
        <p:xfrm>
          <a:off x="-1" y="980728"/>
          <a:ext cx="9143999" cy="5871210"/>
        </p:xfrm>
        <a:graphic>
          <a:graphicData uri="http://schemas.openxmlformats.org/drawingml/2006/table">
            <a:tbl>
              <a:tblPr firstRow="1" bandRow="1">
                <a:tableStyleId>{5C22544A-7EE6-4342-B048-85BDC9FD1C3A}</a:tableStyleId>
              </a:tblPr>
              <a:tblGrid>
                <a:gridCol w="3203849"/>
                <a:gridCol w="1080120"/>
                <a:gridCol w="1152128"/>
                <a:gridCol w="1296144"/>
                <a:gridCol w="1152128"/>
                <a:gridCol w="1259630"/>
              </a:tblGrid>
              <a:tr h="185420">
                <a:tc rowSpan="2">
                  <a:txBody>
                    <a:bodyPr/>
                    <a:lstStyle/>
                    <a:p>
                      <a:pPr>
                        <a:lnSpc>
                          <a:spcPct val="115000"/>
                        </a:lnSpc>
                        <a:spcAft>
                          <a:spcPts val="0"/>
                        </a:spcAft>
                      </a:pPr>
                      <a:r>
                        <a:rPr lang="tr-TR"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Kimyasal Adı (Nihai Durum)</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15000"/>
                        </a:lnSpc>
                        <a:spcAft>
                          <a:spcPts val="0"/>
                        </a:spcAft>
                      </a:pPr>
                      <a:r>
                        <a:rPr lang="tr-TR"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CAS </a:t>
                      </a:r>
                      <a:r>
                        <a:rPr lang="tr-TR" sz="1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gridSpan="2">
                  <a:txBody>
                    <a:bodyPr/>
                    <a:lstStyle/>
                    <a:p>
                      <a:pPr algn="ctr">
                        <a:lnSpc>
                          <a:spcPct val="115000"/>
                        </a:lnSpc>
                        <a:spcAft>
                          <a:spcPts val="0"/>
                        </a:spcAft>
                      </a:pPr>
                      <a:r>
                        <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 Düşük Değer Kabulü</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tr-TR"/>
                    </a:p>
                  </a:txBody>
                  <a:tcPr/>
                </a:tc>
                <a:tc gridSpan="2">
                  <a:txBody>
                    <a:bodyPr/>
                    <a:lstStyle/>
                    <a:p>
                      <a:pPr algn="ctr">
                        <a:lnSpc>
                          <a:spcPct val="115000"/>
                        </a:lnSpc>
                        <a:spcAft>
                          <a:spcPts val="0"/>
                        </a:spcAft>
                      </a:pPr>
                      <a:r>
                        <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 Uzun Süreli Çalışma Kabulü</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tr-TR"/>
                    </a:p>
                  </a:txBody>
                  <a:tcPr/>
                </a:tc>
              </a:tr>
              <a:tr h="185420">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Kılavuz Değer (µg/L)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1"/>
                    </a:solidFill>
                  </a:tcPr>
                </a:tc>
                <a:tc>
                  <a:txBody>
                    <a:bodyPr/>
                    <a:lstStyle/>
                    <a:p>
                      <a:pPr algn="ctr">
                        <a:lnSpc>
                          <a:spcPct val="115000"/>
                        </a:lnSpc>
                        <a:spcAft>
                          <a:spcPts val="0"/>
                        </a:spcAft>
                      </a:pPr>
                      <a:r>
                        <a:rPr lang="tr-TR"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NOEL (mg/kg)</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1"/>
                    </a:solidFill>
                  </a:tcPr>
                </a:tc>
                <a:tc>
                  <a:txBody>
                    <a:bodyPr/>
                    <a:lstStyle/>
                    <a:p>
                      <a:pPr algn="ctr">
                        <a:lnSpc>
                          <a:spcPct val="115000"/>
                        </a:lnSpc>
                        <a:spcAft>
                          <a:spcPts val="0"/>
                        </a:spcAft>
                      </a:pPr>
                      <a:r>
                        <a:rPr lang="tr-TR"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Kılavuz Değer (µg/L)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1"/>
                    </a:solidFill>
                  </a:tcPr>
                </a:tc>
                <a:tc>
                  <a:txBody>
                    <a:bodyPr/>
                    <a:lstStyle/>
                    <a:p>
                      <a:pPr algn="ctr">
                        <a:lnSpc>
                          <a:spcPct val="115000"/>
                        </a:lnSpc>
                        <a:spcAft>
                          <a:spcPts val="0"/>
                        </a:spcAft>
                      </a:pPr>
                      <a:r>
                        <a:rPr lang="tr-TR"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NOEL (mg/kg)</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1"/>
                    </a:solidFill>
                  </a:tcPr>
                </a:tc>
              </a:tr>
              <a:tr h="0">
                <a:tc>
                  <a:txBody>
                    <a:bodyPr/>
                    <a:lstStyle/>
                    <a:p>
                      <a:pPr>
                        <a:lnSpc>
                          <a:spcPct val="115000"/>
                        </a:lnSpc>
                        <a:spcAft>
                          <a:spcPts val="0"/>
                        </a:spcAft>
                      </a:pPr>
                      <a:r>
                        <a:rPr lang="tr-TR" sz="11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1,4-diklorobenzen</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106-46-7</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4500</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75</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438000</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7300</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0">
                <a:tc>
                  <a:txBody>
                    <a:bodyPr/>
                    <a:lstStyle/>
                    <a:p>
                      <a:pPr>
                        <a:lnSpc>
                          <a:spcPct val="115000"/>
                        </a:lnSpc>
                        <a:spcAft>
                          <a:spcPts val="0"/>
                        </a:spcAft>
                      </a:pPr>
                      <a:r>
                        <a:rPr lang="tr-TR" sz="11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Fenitrotiyon (ISO); O,O-dimetil O-4-nitro-m-tolil fosforotiyoat</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122-14-5</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0">
                <a:tc>
                  <a:txBody>
                    <a:bodyPr/>
                    <a:lstStyle/>
                    <a:p>
                      <a:pPr>
                        <a:lnSpc>
                          <a:spcPct val="115000"/>
                        </a:lnSpc>
                        <a:spcAft>
                          <a:spcPts val="0"/>
                        </a:spcAft>
                      </a:pPr>
                      <a:r>
                        <a:rPr lang="tr-TR" sz="11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Difenilamin</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122-39-4</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450</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7,5</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450</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7,5</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0">
                <a:tc>
                  <a:txBody>
                    <a:bodyPr/>
                    <a:lstStyle/>
                    <a:p>
                      <a:pPr>
                        <a:lnSpc>
                          <a:spcPct val="115000"/>
                        </a:lnSpc>
                        <a:spcAft>
                          <a:spcPts val="0"/>
                        </a:spcAft>
                      </a:pPr>
                      <a:r>
                        <a:rPr lang="tr-TR" sz="11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Tributil fosfat</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126-73-8</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630</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10,5</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630</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10,5</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0">
                <a:tc>
                  <a:txBody>
                    <a:bodyPr/>
                    <a:lstStyle/>
                    <a:p>
                      <a:pPr>
                        <a:lnSpc>
                          <a:spcPct val="115000"/>
                        </a:lnSpc>
                        <a:spcAft>
                          <a:spcPts val="0"/>
                        </a:spcAft>
                      </a:pPr>
                      <a:r>
                        <a:rPr lang="tr-TR" sz="1150" b="1" dirty="0">
                          <a:effectLst/>
                          <a:latin typeface="Times New Roman" panose="02020603050405020304" pitchFamily="18" charset="0"/>
                          <a:ea typeface="Times New Roman" panose="02020603050405020304" pitchFamily="18" charset="0"/>
                          <a:cs typeface="Times New Roman" panose="02020603050405020304" pitchFamily="18" charset="0"/>
                        </a:rPr>
                        <a:t>2,6-di-ter-butilfenol;</a:t>
                      </a:r>
                      <a:br>
                        <a:rPr lang="tr-TR" sz="115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tr-TR" sz="1150" b="1" dirty="0">
                          <a:effectLst/>
                          <a:latin typeface="Times New Roman" panose="02020603050405020304" pitchFamily="18" charset="0"/>
                          <a:ea typeface="Times New Roman" panose="02020603050405020304" pitchFamily="18" charset="0"/>
                          <a:cs typeface="Times New Roman" panose="02020603050405020304" pitchFamily="18" charset="0"/>
                        </a:rPr>
                        <a:t>2,6-di-tersiyer-butilfenol</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128-39-2</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900</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900</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0">
                <a:tc>
                  <a:txBody>
                    <a:bodyPr/>
                    <a:lstStyle/>
                    <a:p>
                      <a:pPr>
                        <a:lnSpc>
                          <a:spcPct val="115000"/>
                        </a:lnSpc>
                        <a:spcAft>
                          <a:spcPts val="0"/>
                        </a:spcAft>
                      </a:pPr>
                      <a:r>
                        <a:rPr lang="tr-TR" sz="11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Piren</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129-00-0</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4500</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75</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4500</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75</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0">
                <a:tc>
                  <a:txBody>
                    <a:bodyPr/>
                    <a:lstStyle/>
                    <a:p>
                      <a:pPr>
                        <a:lnSpc>
                          <a:spcPct val="115000"/>
                        </a:lnSpc>
                        <a:spcAft>
                          <a:spcPts val="0"/>
                        </a:spcAft>
                      </a:pPr>
                      <a:r>
                        <a:rPr lang="tr-TR" sz="11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Klorotalonil</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1897-45-6</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2478</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41,3</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0">
                <a:tc>
                  <a:txBody>
                    <a:bodyPr/>
                    <a:lstStyle/>
                    <a:p>
                      <a:pPr>
                        <a:lnSpc>
                          <a:spcPct val="115000"/>
                        </a:lnSpc>
                        <a:spcAft>
                          <a:spcPts val="0"/>
                        </a:spcAft>
                      </a:pPr>
                      <a:r>
                        <a:rPr lang="tr-TR" sz="11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Benzo(e)piren</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192-97-2</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78</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78</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0">
                <a:tc>
                  <a:txBody>
                    <a:bodyPr/>
                    <a:lstStyle/>
                    <a:p>
                      <a:pPr>
                        <a:lnSpc>
                          <a:spcPct val="115000"/>
                        </a:lnSpc>
                        <a:spcAft>
                          <a:spcPts val="0"/>
                        </a:spcAft>
                      </a:pPr>
                      <a:r>
                        <a:rPr lang="tr-TR" sz="115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Propetamfos</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31218-83-4</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450</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7,5</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3840</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64</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0">
                <a:tc>
                  <a:txBody>
                    <a:bodyPr/>
                    <a:lstStyle/>
                    <a:p>
                      <a:pPr>
                        <a:lnSpc>
                          <a:spcPct val="115000"/>
                        </a:lnSpc>
                        <a:spcAft>
                          <a:spcPts val="0"/>
                        </a:spcAft>
                      </a:pPr>
                      <a:r>
                        <a:rPr lang="tr-TR" sz="11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Linuron</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330-55-2</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37,5</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0,625</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37,5</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0,625</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0">
                <a:tc>
                  <a:txBody>
                    <a:bodyPr/>
                    <a:lstStyle/>
                    <a:p>
                      <a:pPr>
                        <a:lnSpc>
                          <a:spcPct val="115000"/>
                        </a:lnSpc>
                        <a:spcAft>
                          <a:spcPts val="0"/>
                        </a:spcAft>
                      </a:pPr>
                      <a:r>
                        <a:rPr lang="tr-TR" sz="11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Diazinon</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333-41-5</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0,03</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540</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0">
                <a:tc>
                  <a:txBody>
                    <a:bodyPr/>
                    <a:lstStyle/>
                    <a:p>
                      <a:pPr>
                        <a:lnSpc>
                          <a:spcPct val="115000"/>
                        </a:lnSpc>
                        <a:spcAft>
                          <a:spcPts val="0"/>
                        </a:spcAft>
                      </a:pPr>
                      <a:r>
                        <a:rPr lang="tr-TR" sz="11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Triklosan</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3380-34-5</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1440</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1440</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0">
                <a:tc>
                  <a:txBody>
                    <a:bodyPr/>
                    <a:lstStyle/>
                    <a:p>
                      <a:pPr>
                        <a:lnSpc>
                          <a:spcPct val="115000"/>
                        </a:lnSpc>
                        <a:spcAft>
                          <a:spcPts val="0"/>
                        </a:spcAft>
                      </a:pPr>
                      <a:r>
                        <a:rPr lang="tr-TR" sz="11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PCB 153</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35065-27-1</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0,03</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0,03</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0">
                <a:tc>
                  <a:txBody>
                    <a:bodyPr/>
                    <a:lstStyle/>
                    <a:p>
                      <a:pPr>
                        <a:lnSpc>
                          <a:spcPct val="115000"/>
                        </a:lnSpc>
                        <a:spcAft>
                          <a:spcPts val="0"/>
                        </a:spcAft>
                      </a:pPr>
                      <a:r>
                        <a:rPr lang="tr-TR" sz="11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PCB 52</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35693-99-3</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3,6</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0,06</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3,6</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0,06</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0">
                <a:tc>
                  <a:txBody>
                    <a:bodyPr/>
                    <a:lstStyle/>
                    <a:p>
                      <a:pPr>
                        <a:lnSpc>
                          <a:spcPct val="115000"/>
                        </a:lnSpc>
                        <a:spcAft>
                          <a:spcPts val="0"/>
                        </a:spcAft>
                      </a:pPr>
                      <a:r>
                        <a:rPr lang="tr-TR" sz="11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Permetrin</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52645-53-1</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90</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90</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0">
                <a:tc>
                  <a:txBody>
                    <a:bodyPr/>
                    <a:lstStyle/>
                    <a:p>
                      <a:pPr>
                        <a:lnSpc>
                          <a:spcPct val="115000"/>
                        </a:lnSpc>
                        <a:spcAft>
                          <a:spcPts val="0"/>
                        </a:spcAft>
                      </a:pPr>
                      <a:r>
                        <a:rPr lang="tr-TR" sz="11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1,3-diklorobenzen</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541-73-1</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12600</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210</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18000</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300</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0">
                <a:tc>
                  <a:txBody>
                    <a:bodyPr/>
                    <a:lstStyle/>
                    <a:p>
                      <a:pPr>
                        <a:lnSpc>
                          <a:spcPct val="115000"/>
                        </a:lnSpc>
                        <a:spcAft>
                          <a:spcPts val="0"/>
                        </a:spcAft>
                      </a:pPr>
                      <a:r>
                        <a:rPr lang="tr-TR" sz="11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Triadimenol;</a:t>
                      </a:r>
                      <a:br>
                        <a:rPr lang="tr-TR" sz="11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tr-TR" sz="11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α-ter-bütil-β-(4-klorofenoksi)-1H-1,2,4-triazol-1-etanol</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55219-65-3</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4800</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80</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7500</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125</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0">
                <a:tc>
                  <a:txBody>
                    <a:bodyPr/>
                    <a:lstStyle/>
                    <a:p>
                      <a:pPr>
                        <a:lnSpc>
                          <a:spcPct val="115000"/>
                        </a:lnSpc>
                        <a:spcAft>
                          <a:spcPts val="0"/>
                        </a:spcAft>
                      </a:pPr>
                      <a:r>
                        <a:rPr lang="tr-TR" sz="11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Fentiyon</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55-38-9</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4,2</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0,07</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4,2</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0,07</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0">
                <a:tc>
                  <a:txBody>
                    <a:bodyPr/>
                    <a:lstStyle/>
                    <a:p>
                      <a:pPr>
                        <a:lnSpc>
                          <a:spcPct val="115000"/>
                        </a:lnSpc>
                        <a:spcAft>
                          <a:spcPts val="0"/>
                        </a:spcAft>
                      </a:pPr>
                      <a:r>
                        <a:rPr lang="tr-TR" sz="11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4-Kloro-3-metilfenol; Paraklorometakresol </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59-50-7</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2400</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40</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6600</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110</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0">
                <a:tc>
                  <a:txBody>
                    <a:bodyPr/>
                    <a:lstStyle/>
                    <a:p>
                      <a:pPr>
                        <a:lnSpc>
                          <a:spcPct val="115000"/>
                        </a:lnSpc>
                        <a:spcAft>
                          <a:spcPts val="0"/>
                        </a:spcAft>
                      </a:pPr>
                      <a:r>
                        <a:rPr lang="tr-TR" sz="11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PCB 28</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7012-37-5</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0,03</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0,03</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0">
                <a:tc>
                  <a:txBody>
                    <a:bodyPr/>
                    <a:lstStyle/>
                    <a:p>
                      <a:pPr>
                        <a:lnSpc>
                          <a:spcPct val="115000"/>
                        </a:lnSpc>
                        <a:spcAft>
                          <a:spcPts val="0"/>
                        </a:spcAft>
                      </a:pPr>
                      <a:r>
                        <a:rPr lang="tr-TR" sz="11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2,4,6-tri-tert-butilfenol</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732-26-3</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1500</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12000</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200</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44000">
                <a:tc>
                  <a:txBody>
                    <a:bodyPr/>
                    <a:lstStyle/>
                    <a:p>
                      <a:pPr>
                        <a:lnSpc>
                          <a:spcPct val="115000"/>
                        </a:lnSpc>
                        <a:spcAft>
                          <a:spcPts val="0"/>
                        </a:spcAft>
                      </a:pPr>
                      <a:r>
                        <a:rPr lang="tr-TR" sz="1150" b="1">
                          <a:effectLst/>
                          <a:latin typeface="Times New Roman" panose="02020603050405020304" pitchFamily="18" charset="0"/>
                          <a:ea typeface="Times New Roman" panose="02020603050405020304" pitchFamily="18" charset="0"/>
                          <a:cs typeface="Times New Roman" panose="02020603050405020304" pitchFamily="18" charset="0"/>
                        </a:rPr>
                        <a:t>Kloroasetik asit</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79-11-8</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210</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3,5</a:t>
                      </a:r>
                      <a:endParaRPr lang="tr-TR" sz="115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210</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3,5</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175575906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971600" y="67271"/>
            <a:ext cx="7488832" cy="769441"/>
          </a:xfrm>
          <a:prstGeom prst="rect">
            <a:avLst/>
          </a:prstGeom>
        </p:spPr>
        <p:txBody>
          <a:bodyPr wrap="square">
            <a:spAutoFit/>
          </a:bodyPr>
          <a:lstStyle/>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TÜRKİYE’YE ÖZGÜ KİRLETİCİLERİN İÇME SUYU </a:t>
            </a:r>
          </a:p>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STANDARTLARI AÇISINDAN DEĞERLENDİRİLMESİ</a:t>
            </a:r>
            <a:endParaRPr lang="tr-TR" sz="216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graphicFrame>
        <p:nvGraphicFramePr>
          <p:cNvPr id="5" name="Tablo 4"/>
          <p:cNvGraphicFramePr>
            <a:graphicFrameLocks noGrp="1"/>
          </p:cNvGraphicFramePr>
          <p:nvPr>
            <p:extLst>
              <p:ext uri="{D42A27DB-BD31-4B8C-83A1-F6EECF244321}">
                <p14:modId xmlns:p14="http://schemas.microsoft.com/office/powerpoint/2010/main" val="3236112542"/>
              </p:ext>
            </p:extLst>
          </p:nvPr>
        </p:nvGraphicFramePr>
        <p:xfrm>
          <a:off x="-1" y="980728"/>
          <a:ext cx="9143999" cy="5475602"/>
        </p:xfrm>
        <a:graphic>
          <a:graphicData uri="http://schemas.openxmlformats.org/drawingml/2006/table">
            <a:tbl>
              <a:tblPr firstRow="1" bandRow="1">
                <a:tableStyleId>{5C22544A-7EE6-4342-B048-85BDC9FD1C3A}</a:tableStyleId>
              </a:tblPr>
              <a:tblGrid>
                <a:gridCol w="3203849"/>
                <a:gridCol w="1080120"/>
                <a:gridCol w="1152128"/>
                <a:gridCol w="1296144"/>
                <a:gridCol w="1152128"/>
                <a:gridCol w="1259630"/>
              </a:tblGrid>
              <a:tr h="219024">
                <a:tc rowSpan="2">
                  <a:txBody>
                    <a:bodyPr/>
                    <a:lstStyle/>
                    <a:p>
                      <a:pPr>
                        <a:lnSpc>
                          <a:spcPct val="115000"/>
                        </a:lnSpc>
                        <a:spcAft>
                          <a:spcPts val="0"/>
                        </a:spcAft>
                      </a:pPr>
                      <a:r>
                        <a:rPr lang="tr-TR"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Kimyasal Adı (Nihai Durum)</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gn="ctr">
                        <a:lnSpc>
                          <a:spcPct val="115000"/>
                        </a:lnSpc>
                        <a:spcAft>
                          <a:spcPts val="0"/>
                        </a:spcAft>
                      </a:pPr>
                      <a:r>
                        <a:rPr lang="tr-TR"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CAS </a:t>
                      </a:r>
                      <a:r>
                        <a:rPr lang="tr-TR" sz="1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gridSpan="2">
                  <a:txBody>
                    <a:bodyPr/>
                    <a:lstStyle/>
                    <a:p>
                      <a:pPr algn="ctr">
                        <a:lnSpc>
                          <a:spcPct val="115000"/>
                        </a:lnSpc>
                        <a:spcAft>
                          <a:spcPts val="0"/>
                        </a:spcAft>
                      </a:pPr>
                      <a:r>
                        <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 Düşük Değer Kabulü</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tr-TR"/>
                    </a:p>
                  </a:txBody>
                  <a:tcPr/>
                </a:tc>
                <a:tc gridSpan="2">
                  <a:txBody>
                    <a:bodyPr/>
                    <a:lstStyle/>
                    <a:p>
                      <a:pPr algn="ctr">
                        <a:lnSpc>
                          <a:spcPct val="115000"/>
                        </a:lnSpc>
                        <a:spcAft>
                          <a:spcPts val="0"/>
                        </a:spcAft>
                      </a:pPr>
                      <a:r>
                        <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 Uzun Süreli Çalışma Kabulü</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tr-TR"/>
                    </a:p>
                  </a:txBody>
                  <a:tcPr/>
                </a:tc>
              </a:tr>
              <a:tr h="438049">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Kılavuz Değer (µg/L)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NOEL (mg/kg)</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Kılavuz Değer (µg/L)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NOEL (mg/kg)</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19024">
                <a:tc>
                  <a:txBody>
                    <a:bodyPr/>
                    <a:lstStyle/>
                    <a:p>
                      <a:pPr>
                        <a:lnSpc>
                          <a:spcPct val="115000"/>
                        </a:lnSpc>
                        <a:spcAft>
                          <a:spcPts val="0"/>
                        </a:spcAft>
                      </a:pPr>
                      <a:r>
                        <a:rPr lang="tr-TR" sz="115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Tetrabromobisfenol</a:t>
                      </a:r>
                      <a:r>
                        <a:rPr lang="tr-TR" sz="11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 (TBBP-A)</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79-94-7</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60000</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60000</a:t>
                      </a:r>
                      <a:endParaRPr lang="tr-TR" sz="115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19024">
                <a:tc>
                  <a:txBody>
                    <a:bodyPr/>
                    <a:lstStyle/>
                    <a:p>
                      <a:pPr>
                        <a:lnSpc>
                          <a:spcPct val="115000"/>
                        </a:lnSpc>
                        <a:spcAft>
                          <a:spcPts val="0"/>
                        </a:spcAft>
                      </a:pPr>
                      <a:r>
                        <a:rPr lang="tr-TR" sz="1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Bisfenol</a:t>
                      </a:r>
                      <a:r>
                        <a:rPr lang="tr-TR"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80-05-7</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1500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19024">
                <a:tc>
                  <a:txBody>
                    <a:bodyPr/>
                    <a:lstStyle/>
                    <a:p>
                      <a:pPr>
                        <a:lnSpc>
                          <a:spcPct val="115000"/>
                        </a:lnSpc>
                        <a:spcAft>
                          <a:spcPts val="0"/>
                        </a:spcAft>
                      </a:pPr>
                      <a:r>
                        <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p-(1,1-dimetilpropil)fenol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80-46-6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19024">
                <a:tc>
                  <a:txBody>
                    <a:bodyPr/>
                    <a:lstStyle/>
                    <a:p>
                      <a:pPr>
                        <a:lnSpc>
                          <a:spcPct val="115000"/>
                        </a:lnSpc>
                        <a:spcAft>
                          <a:spcPts val="0"/>
                        </a:spcAft>
                      </a:pPr>
                      <a:r>
                        <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Ksilen misk</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81-15-2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19024">
                <a:tc>
                  <a:txBody>
                    <a:bodyPr/>
                    <a:lstStyle/>
                    <a:p>
                      <a:pPr>
                        <a:lnSpc>
                          <a:spcPct val="115000"/>
                        </a:lnSpc>
                        <a:spcAft>
                          <a:spcPts val="0"/>
                        </a:spcAft>
                      </a:pPr>
                      <a:r>
                        <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Asenaften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83-32-9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10500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10500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19024">
                <a:tc>
                  <a:txBody>
                    <a:bodyPr/>
                    <a:lstStyle/>
                    <a:p>
                      <a:pPr>
                        <a:lnSpc>
                          <a:spcPct val="115000"/>
                        </a:lnSpc>
                        <a:spcAft>
                          <a:spcPts val="0"/>
                        </a:spcAft>
                      </a:pPr>
                      <a:r>
                        <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Dietil Fitalat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84-66-2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97,5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1,625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19024">
                <a:tc>
                  <a:txBody>
                    <a:bodyPr/>
                    <a:lstStyle/>
                    <a:p>
                      <a:pPr>
                        <a:lnSpc>
                          <a:spcPct val="115000"/>
                        </a:lnSpc>
                        <a:spcAft>
                          <a:spcPts val="0"/>
                        </a:spcAft>
                      </a:pPr>
                      <a:r>
                        <a:rPr lang="tr-TR" sz="1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Dibutilfitalat</a:t>
                      </a:r>
                      <a:r>
                        <a:rPr lang="tr-TR"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(DBP)</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84-74-2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6600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19024">
                <a:tc>
                  <a:txBody>
                    <a:bodyPr/>
                    <a:lstStyle/>
                    <a:p>
                      <a:pPr>
                        <a:lnSpc>
                          <a:spcPct val="115000"/>
                        </a:lnSpc>
                        <a:spcAft>
                          <a:spcPts val="0"/>
                        </a:spcAft>
                      </a:pPr>
                      <a:r>
                        <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Fenantren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85-01-8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7500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7500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19024">
                <a:tc>
                  <a:txBody>
                    <a:bodyPr/>
                    <a:lstStyle/>
                    <a:p>
                      <a:pPr>
                        <a:lnSpc>
                          <a:spcPct val="115000"/>
                        </a:lnSpc>
                        <a:spcAft>
                          <a:spcPts val="0"/>
                        </a:spcAft>
                      </a:pPr>
                      <a:r>
                        <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Benzilbutilfitalat (BBP)</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85-68-7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10080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19024">
                <a:tc>
                  <a:txBody>
                    <a:bodyPr/>
                    <a:lstStyle/>
                    <a:p>
                      <a:pPr>
                        <a:lnSpc>
                          <a:spcPct val="115000"/>
                        </a:lnSpc>
                        <a:spcAft>
                          <a:spcPts val="0"/>
                        </a:spcAft>
                      </a:pPr>
                      <a:r>
                        <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Azinfos-metil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86-50-0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438049">
                <a:tc>
                  <a:txBody>
                    <a:bodyPr/>
                    <a:lstStyle/>
                    <a:p>
                      <a:pPr>
                        <a:lnSpc>
                          <a:spcPct val="115000"/>
                        </a:lnSpc>
                        <a:spcAft>
                          <a:spcPts val="0"/>
                        </a:spcAft>
                      </a:pPr>
                      <a:r>
                        <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2,3,4,5,6-Pentaklorotoluen ;</a:t>
                      </a:r>
                      <a:br>
                        <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Pentaklorotoluen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877-11-2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540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540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19024">
                <a:tc>
                  <a:txBody>
                    <a:bodyPr/>
                    <a:lstStyle/>
                    <a:p>
                      <a:pPr>
                        <a:lnSpc>
                          <a:spcPct val="115000"/>
                        </a:lnSpc>
                        <a:spcAft>
                          <a:spcPts val="0"/>
                        </a:spcAft>
                      </a:pPr>
                      <a:r>
                        <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1-metilnaftalin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90-12-0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19024">
                <a:tc>
                  <a:txBody>
                    <a:bodyPr/>
                    <a:lstStyle/>
                    <a:p>
                      <a:pPr>
                        <a:lnSpc>
                          <a:spcPct val="115000"/>
                        </a:lnSpc>
                        <a:spcAft>
                          <a:spcPts val="0"/>
                        </a:spcAft>
                      </a:pPr>
                      <a:r>
                        <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2-kloronaftalin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91-58-7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19024">
                <a:tc>
                  <a:txBody>
                    <a:bodyPr/>
                    <a:lstStyle/>
                    <a:p>
                      <a:pPr>
                        <a:lnSpc>
                          <a:spcPct val="115000"/>
                        </a:lnSpc>
                        <a:spcAft>
                          <a:spcPts val="0"/>
                        </a:spcAft>
                      </a:pPr>
                      <a:r>
                        <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Ksilen (o)</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95-47-6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46999,8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783,33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46999,8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783,33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19024">
                <a:tc>
                  <a:txBody>
                    <a:bodyPr/>
                    <a:lstStyle/>
                    <a:p>
                      <a:pPr>
                        <a:lnSpc>
                          <a:spcPct val="115000"/>
                        </a:lnSpc>
                        <a:spcAft>
                          <a:spcPts val="0"/>
                        </a:spcAft>
                      </a:pPr>
                      <a:r>
                        <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1,2,4-trimetilbenzen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95-63-6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8580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8580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19024">
                <a:tc>
                  <a:txBody>
                    <a:bodyPr/>
                    <a:lstStyle/>
                    <a:p>
                      <a:pPr>
                        <a:lnSpc>
                          <a:spcPct val="115000"/>
                        </a:lnSpc>
                        <a:spcAft>
                          <a:spcPts val="0"/>
                        </a:spcAft>
                      </a:pPr>
                      <a:r>
                        <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Piriproksifen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95737-68-1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1638,6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27,31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19024">
                <a:tc>
                  <a:txBody>
                    <a:bodyPr/>
                    <a:lstStyle/>
                    <a:p>
                      <a:pPr>
                        <a:lnSpc>
                          <a:spcPct val="115000"/>
                        </a:lnSpc>
                        <a:spcAft>
                          <a:spcPts val="0"/>
                        </a:spcAft>
                      </a:pPr>
                      <a:r>
                        <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2-amino-4-klorofenol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95-85-2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1740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1740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19024">
                <a:tc>
                  <a:txBody>
                    <a:bodyPr/>
                    <a:lstStyle/>
                    <a:p>
                      <a:pPr>
                        <a:lnSpc>
                          <a:spcPct val="115000"/>
                        </a:lnSpc>
                        <a:spcAft>
                          <a:spcPts val="0"/>
                        </a:spcAft>
                      </a:pPr>
                      <a:r>
                        <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1,2,4,5-tetraklorobenzen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effectLst/>
                          <a:latin typeface="Times New Roman" panose="02020603050405020304" pitchFamily="18" charset="0"/>
                          <a:ea typeface="Times New Roman" panose="02020603050405020304" pitchFamily="18" charset="0"/>
                          <a:cs typeface="Times New Roman" panose="02020603050405020304" pitchFamily="18" charset="0"/>
                        </a:rPr>
                        <a:t>95-94-3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19024">
                <a:tc>
                  <a:txBody>
                    <a:bodyPr/>
                    <a:lstStyle/>
                    <a:p>
                      <a:pPr>
                        <a:lnSpc>
                          <a:spcPct val="115000"/>
                        </a:lnSpc>
                        <a:spcAft>
                          <a:spcPts val="0"/>
                        </a:spcAft>
                      </a:pPr>
                      <a:r>
                        <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Izopropilbenzen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98-82-8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6600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9240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19024">
                <a:tc>
                  <a:txBody>
                    <a:bodyPr/>
                    <a:lstStyle/>
                    <a:p>
                      <a:pPr>
                        <a:lnSpc>
                          <a:spcPct val="115000"/>
                        </a:lnSpc>
                        <a:spcAft>
                          <a:spcPts val="0"/>
                        </a:spcAft>
                      </a:pPr>
                      <a:r>
                        <a:rPr lang="tr-TR"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Nitrobenzen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98-95-3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564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9,4</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19024">
                <a:tc>
                  <a:txBody>
                    <a:bodyPr/>
                    <a:lstStyle/>
                    <a:p>
                      <a:pPr>
                        <a:lnSpc>
                          <a:spcPct val="115000"/>
                        </a:lnSpc>
                        <a:spcAft>
                          <a:spcPts val="0"/>
                        </a:spcAft>
                      </a:pPr>
                      <a:r>
                        <a:rPr lang="tr-TR" sz="1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Dioktil</a:t>
                      </a:r>
                      <a:r>
                        <a:rPr lang="tr-TR"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fitalat</a:t>
                      </a:r>
                      <a:r>
                        <a:rPr lang="tr-TR"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2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DnOP</a:t>
                      </a:r>
                      <a:r>
                        <a:rPr lang="tr-TR"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117-84-0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2328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38,8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7500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277044903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971600" y="67271"/>
            <a:ext cx="7488832" cy="769441"/>
          </a:xfrm>
          <a:prstGeom prst="rect">
            <a:avLst/>
          </a:prstGeom>
        </p:spPr>
        <p:txBody>
          <a:bodyPr wrap="square">
            <a:spAutoFit/>
          </a:bodyPr>
          <a:lstStyle/>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TÜRKİYE’YE ÖZGÜ KİRLETİCİLERİN İÇME SUYU </a:t>
            </a:r>
          </a:p>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STANDARTLARI AÇISINDAN DEĞERLENDİRİLMESİ</a:t>
            </a:r>
            <a:endParaRPr lang="tr-TR" sz="216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graphicFrame>
        <p:nvGraphicFramePr>
          <p:cNvPr id="2" name="Tablo 1"/>
          <p:cNvGraphicFramePr>
            <a:graphicFrameLocks noGrp="1"/>
          </p:cNvGraphicFramePr>
          <p:nvPr>
            <p:extLst>
              <p:ext uri="{D42A27DB-BD31-4B8C-83A1-F6EECF244321}">
                <p14:modId xmlns:p14="http://schemas.microsoft.com/office/powerpoint/2010/main" val="1514071839"/>
              </p:ext>
            </p:extLst>
          </p:nvPr>
        </p:nvGraphicFramePr>
        <p:xfrm>
          <a:off x="1" y="908720"/>
          <a:ext cx="9143999" cy="6021488"/>
        </p:xfrm>
        <a:graphic>
          <a:graphicData uri="http://schemas.openxmlformats.org/drawingml/2006/table">
            <a:tbl>
              <a:tblPr firstRow="1" bandRow="1">
                <a:tableStyleId>{5C22544A-7EE6-4342-B048-85BDC9FD1C3A}</a:tableStyleId>
              </a:tblPr>
              <a:tblGrid>
                <a:gridCol w="3995935"/>
                <a:gridCol w="1152128"/>
                <a:gridCol w="1319643"/>
                <a:gridCol w="1486829"/>
                <a:gridCol w="1189464"/>
              </a:tblGrid>
              <a:tr h="288032">
                <a:tc>
                  <a:txBody>
                    <a:bodyPr/>
                    <a:lstStyle/>
                    <a:p>
                      <a:pPr algn="ctr">
                        <a:lnSpc>
                          <a:spcPct val="115000"/>
                        </a:lnSpc>
                        <a:spcAft>
                          <a:spcPts val="0"/>
                        </a:spcAft>
                      </a:pPr>
                      <a:r>
                        <a:rPr lang="tr-TR" sz="1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Parametre (µg/L)</a:t>
                      </a:r>
                      <a:endParaRPr lang="tr-T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CAS No</a:t>
                      </a:r>
                      <a:endParaRPr lang="tr-TR"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A1</a:t>
                      </a:r>
                      <a:endParaRPr lang="tr-TR"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A2</a:t>
                      </a:r>
                      <a:endParaRPr lang="tr-TR"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A3</a:t>
                      </a:r>
                      <a:endParaRPr lang="tr-T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6800">
                <a:tc>
                  <a:txBody>
                    <a:bodyPr/>
                    <a:lstStyle/>
                    <a:p>
                      <a:pPr>
                        <a:lnSpc>
                          <a:spcPct val="115000"/>
                        </a:lnSpc>
                        <a:spcAft>
                          <a:spcPts val="0"/>
                        </a:spcAft>
                      </a:pPr>
                      <a:r>
                        <a:rPr lang="tr-TR" sz="1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Difenilamin</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122-39-4</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6800">
                <a:tc>
                  <a:txBody>
                    <a:bodyPr/>
                    <a:lstStyle/>
                    <a:p>
                      <a:pPr>
                        <a:lnSpc>
                          <a:spcPct val="1150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Tributil fosfat</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126-73-8</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6800">
                <a:tc>
                  <a:txBody>
                    <a:bodyPr/>
                    <a:lstStyle/>
                    <a:p>
                      <a:pPr>
                        <a:lnSpc>
                          <a:spcPct val="115000"/>
                        </a:lnSpc>
                        <a:spcAft>
                          <a:spcPts val="0"/>
                        </a:spcAft>
                      </a:pPr>
                      <a:r>
                        <a:rPr lang="tr-TR" sz="1400" b="1">
                          <a:effectLst/>
                          <a:latin typeface="Times New Roman" panose="02020603050405020304" pitchFamily="18" charset="0"/>
                          <a:ea typeface="Times New Roman" panose="02020603050405020304" pitchFamily="18" charset="0"/>
                          <a:cs typeface="Times New Roman" panose="02020603050405020304" pitchFamily="18" charset="0"/>
                        </a:rPr>
                        <a:t>2,6-di-ter-butilfenol;</a:t>
                      </a:r>
                      <a:br>
                        <a:rPr lang="tr-TR" sz="1400" b="1">
                          <a:effectLst/>
                          <a:latin typeface="Times New Roman" panose="02020603050405020304" pitchFamily="18" charset="0"/>
                          <a:ea typeface="Times New Roman" panose="02020603050405020304" pitchFamily="18" charset="0"/>
                          <a:cs typeface="Times New Roman" panose="02020603050405020304" pitchFamily="18" charset="0"/>
                        </a:rPr>
                      </a:br>
                      <a:r>
                        <a:rPr lang="tr-TR" sz="1400" b="1">
                          <a:effectLst/>
                          <a:latin typeface="Times New Roman" panose="02020603050405020304" pitchFamily="18" charset="0"/>
                          <a:ea typeface="Times New Roman" panose="02020603050405020304" pitchFamily="18" charset="0"/>
                          <a:cs typeface="Times New Roman" panose="02020603050405020304" pitchFamily="18" charset="0"/>
                        </a:rPr>
                        <a:t>2,6-di-tersiyer-butilfenol</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128-39-2</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6800">
                <a:tc>
                  <a:txBody>
                    <a:bodyPr/>
                    <a:lstStyle/>
                    <a:p>
                      <a:pPr>
                        <a:lnSpc>
                          <a:spcPct val="1150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Piren</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129-00-0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6800">
                <a:tc>
                  <a:txBody>
                    <a:bodyPr/>
                    <a:lstStyle/>
                    <a:p>
                      <a:pPr>
                        <a:lnSpc>
                          <a:spcPct val="1150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Benzo(e)piren</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192-97-2</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6800">
                <a:tc>
                  <a:txBody>
                    <a:bodyPr/>
                    <a:lstStyle/>
                    <a:p>
                      <a:pPr>
                        <a:lnSpc>
                          <a:spcPct val="115000"/>
                        </a:lnSpc>
                        <a:spcAft>
                          <a:spcPts val="0"/>
                        </a:spcAft>
                      </a:pPr>
                      <a:r>
                        <a:rPr lang="tr-TR" sz="1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Propetamfos</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31218-83-4</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6800">
                <a:tc>
                  <a:txBody>
                    <a:bodyPr/>
                    <a:lstStyle/>
                    <a:p>
                      <a:pPr>
                        <a:lnSpc>
                          <a:spcPct val="1150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Linuron</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330-55-2</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75</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6800">
                <a:tc>
                  <a:txBody>
                    <a:bodyPr/>
                    <a:lstStyle/>
                    <a:p>
                      <a:pPr>
                        <a:lnSpc>
                          <a:spcPct val="1150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Triklosan</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3380-34-5</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6800">
                <a:tc>
                  <a:txBody>
                    <a:bodyPr/>
                    <a:lstStyle/>
                    <a:p>
                      <a:pPr>
                        <a:lnSpc>
                          <a:spcPct val="1150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PCB 153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35065-27-1</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6800">
                <a:tc>
                  <a:txBody>
                    <a:bodyPr/>
                    <a:lstStyle/>
                    <a:p>
                      <a:pPr>
                        <a:lnSpc>
                          <a:spcPct val="1150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PCB 52</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35693-99-3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6800">
                <a:tc>
                  <a:txBody>
                    <a:bodyPr/>
                    <a:lstStyle/>
                    <a:p>
                      <a:pPr>
                        <a:lnSpc>
                          <a:spcPct val="115000"/>
                        </a:lnSpc>
                        <a:spcAft>
                          <a:spcPts val="0"/>
                        </a:spcAft>
                      </a:pPr>
                      <a:r>
                        <a:rPr lang="tr-TR" sz="1400" b="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Triadimenol</a:t>
                      </a:r>
                      <a:r>
                        <a:rPr lang="tr-TR" sz="1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α-ter-</a:t>
                      </a:r>
                      <a:r>
                        <a:rPr lang="tr-TR" sz="1400" b="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bütil</a:t>
                      </a:r>
                      <a:r>
                        <a:rPr lang="tr-TR" sz="1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-β-</a:t>
                      </a:r>
                      <a:r>
                        <a:rPr lang="tr-TR"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(4-klorofenoksi)-1H-1,2,4-triazol-1-etanol</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55219-65-3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9500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6800">
                <a:tc>
                  <a:txBody>
                    <a:bodyPr/>
                    <a:lstStyle/>
                    <a:p>
                      <a:pPr>
                        <a:lnSpc>
                          <a:spcPct val="1150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4-Kloro-3-metilfenol; Paraklorometakresol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59-50-7</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6800">
                <a:tc>
                  <a:txBody>
                    <a:bodyPr/>
                    <a:lstStyle/>
                    <a:p>
                      <a:pPr>
                        <a:lnSpc>
                          <a:spcPct val="1150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PCB 28</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7012-37-5</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6800">
                <a:tc>
                  <a:txBody>
                    <a:bodyPr/>
                    <a:lstStyle/>
                    <a:p>
                      <a:pPr>
                        <a:lnSpc>
                          <a:spcPct val="1150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2,4,6-tri-tert-butilfenol</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732-26-3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6800">
                <a:tc>
                  <a:txBody>
                    <a:bodyPr/>
                    <a:lstStyle/>
                    <a:p>
                      <a:pPr>
                        <a:lnSpc>
                          <a:spcPct val="1150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Tetrabromobisfenol A (TBBP-A)</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79-94-7</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6800">
                <a:tc>
                  <a:txBody>
                    <a:bodyPr/>
                    <a:lstStyle/>
                    <a:p>
                      <a:pPr>
                        <a:lnSpc>
                          <a:spcPct val="1150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Bisfenol-A</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80-05-7</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16800">
                <a:tc>
                  <a:txBody>
                    <a:bodyPr/>
                    <a:lstStyle/>
                    <a:p>
                      <a:pPr>
                        <a:lnSpc>
                          <a:spcPct val="1150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p-(1,1-dimetilpropil)fenol</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80-46-6</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236647161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971600" y="67271"/>
            <a:ext cx="7488832" cy="769441"/>
          </a:xfrm>
          <a:prstGeom prst="rect">
            <a:avLst/>
          </a:prstGeom>
        </p:spPr>
        <p:txBody>
          <a:bodyPr wrap="square">
            <a:spAutoFit/>
          </a:bodyPr>
          <a:lstStyle/>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TÜRKİYE’YE ÖZGÜ KİRLETİCİLERİN İÇME SUYU </a:t>
            </a:r>
          </a:p>
          <a:p>
            <a:pPr algn="ctr" fontAlgn="auto">
              <a:spcBef>
                <a:spcPts val="0"/>
              </a:spcBef>
              <a:spcAft>
                <a:spcPts val="0"/>
              </a:spcAft>
            </a:pPr>
            <a:r>
              <a:rPr lang="tr-TR" sz="216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STANDARTLARI AÇISINDAN DEĞERLENDİRİLMESİ</a:t>
            </a:r>
            <a:endParaRPr lang="tr-TR" sz="216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graphicFrame>
        <p:nvGraphicFramePr>
          <p:cNvPr id="2" name="Tablo 1"/>
          <p:cNvGraphicFramePr>
            <a:graphicFrameLocks noGrp="1"/>
          </p:cNvGraphicFramePr>
          <p:nvPr>
            <p:extLst>
              <p:ext uri="{D42A27DB-BD31-4B8C-83A1-F6EECF244321}">
                <p14:modId xmlns:p14="http://schemas.microsoft.com/office/powerpoint/2010/main" val="2619159021"/>
              </p:ext>
            </p:extLst>
          </p:nvPr>
        </p:nvGraphicFramePr>
        <p:xfrm>
          <a:off x="1" y="980728"/>
          <a:ext cx="9143999" cy="5832040"/>
        </p:xfrm>
        <a:graphic>
          <a:graphicData uri="http://schemas.openxmlformats.org/drawingml/2006/table">
            <a:tbl>
              <a:tblPr firstRow="1" bandRow="1">
                <a:tableStyleId>{5C22544A-7EE6-4342-B048-85BDC9FD1C3A}</a:tableStyleId>
              </a:tblPr>
              <a:tblGrid>
                <a:gridCol w="3995935"/>
                <a:gridCol w="1152128"/>
                <a:gridCol w="1319643"/>
                <a:gridCol w="1486829"/>
                <a:gridCol w="1189464"/>
              </a:tblGrid>
              <a:tr h="360040">
                <a:tc>
                  <a:txBody>
                    <a:bodyPr/>
                    <a:lstStyle/>
                    <a:p>
                      <a:pPr algn="ctr">
                        <a:lnSpc>
                          <a:spcPct val="115000"/>
                        </a:lnSpc>
                        <a:spcAft>
                          <a:spcPts val="0"/>
                        </a:spcAft>
                      </a:pPr>
                      <a:r>
                        <a:rPr lang="tr-TR" sz="1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Parametre (µg/L)</a:t>
                      </a:r>
                      <a:endParaRPr lang="tr-T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CAS No</a:t>
                      </a:r>
                      <a:endParaRPr lang="tr-TR"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A1</a:t>
                      </a:r>
                      <a:endParaRPr lang="tr-TR"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A2</a:t>
                      </a:r>
                      <a:endParaRPr lang="tr-TR"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A3</a:t>
                      </a:r>
                      <a:endParaRPr lang="tr-T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42000">
                <a:tc>
                  <a:txBody>
                    <a:bodyPr/>
                    <a:lstStyle/>
                    <a:p>
                      <a:pPr>
                        <a:lnSpc>
                          <a:spcPct val="115000"/>
                        </a:lnSpc>
                        <a:spcAft>
                          <a:spcPts val="0"/>
                        </a:spcAft>
                      </a:pPr>
                      <a:r>
                        <a:rPr lang="tr-TR" sz="1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Ksilen</a:t>
                      </a:r>
                      <a:r>
                        <a:rPr lang="tr-TR"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misk</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81-15-2</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42000">
                <a:tc>
                  <a:txBody>
                    <a:bodyPr/>
                    <a:lstStyle/>
                    <a:p>
                      <a:pPr>
                        <a:lnSpc>
                          <a:spcPct val="115000"/>
                        </a:lnSpc>
                        <a:spcAft>
                          <a:spcPts val="0"/>
                        </a:spcAft>
                      </a:pPr>
                      <a:r>
                        <a:rPr lang="tr-TR" sz="1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Asenaften</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83-32-9</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42000">
                <a:tc>
                  <a:txBody>
                    <a:bodyPr/>
                    <a:lstStyle/>
                    <a:p>
                      <a:pPr>
                        <a:lnSpc>
                          <a:spcPct val="1150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Dietil Fitalat</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84-66-2</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42000">
                <a:tc>
                  <a:txBody>
                    <a:bodyPr/>
                    <a:lstStyle/>
                    <a:p>
                      <a:pPr>
                        <a:lnSpc>
                          <a:spcPct val="115000"/>
                        </a:lnSpc>
                        <a:spcAft>
                          <a:spcPts val="0"/>
                        </a:spcAft>
                      </a:pPr>
                      <a:r>
                        <a:rPr lang="tr-TR" sz="14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Dibutilfitalat</a:t>
                      </a:r>
                      <a:r>
                        <a:rPr lang="tr-TR"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(DBP)</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84-74-2</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42000">
                <a:tc>
                  <a:txBody>
                    <a:bodyPr/>
                    <a:lstStyle/>
                    <a:p>
                      <a:pPr>
                        <a:lnSpc>
                          <a:spcPct val="1150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Fenantren</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85-01-8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7500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7500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42000">
                <a:tc>
                  <a:txBody>
                    <a:bodyPr/>
                    <a:lstStyle/>
                    <a:p>
                      <a:pPr>
                        <a:lnSpc>
                          <a:spcPct val="1150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Benzilbutilfitalat (BBP)</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85-68-7</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42000">
                <a:tc>
                  <a:txBody>
                    <a:bodyPr/>
                    <a:lstStyle/>
                    <a:p>
                      <a:pPr>
                        <a:lnSpc>
                          <a:spcPct val="115000"/>
                        </a:lnSpc>
                        <a:spcAft>
                          <a:spcPts val="0"/>
                        </a:spcAft>
                      </a:pPr>
                      <a:r>
                        <a:rPr lang="tr-TR" sz="1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2,3,4,5,6-Pentaklorotoluen; </a:t>
                      </a:r>
                      <a:r>
                        <a:rPr lang="tr-TR" sz="1400" b="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Pentaklorotoluen</a:t>
                      </a:r>
                      <a:r>
                        <a:rPr lang="tr-TR" sz="1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877-11-2</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42000">
                <a:tc>
                  <a:txBody>
                    <a:bodyPr/>
                    <a:lstStyle/>
                    <a:p>
                      <a:pPr>
                        <a:lnSpc>
                          <a:spcPct val="1150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1-metilnaftalin</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90-12-0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42000">
                <a:tc>
                  <a:txBody>
                    <a:bodyPr/>
                    <a:lstStyle/>
                    <a:p>
                      <a:pPr>
                        <a:lnSpc>
                          <a:spcPct val="1150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2-kloronaftalin</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91-58-7</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42000">
                <a:tc>
                  <a:txBody>
                    <a:bodyPr/>
                    <a:lstStyle/>
                    <a:p>
                      <a:pPr>
                        <a:lnSpc>
                          <a:spcPct val="1150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Ksilen (o)</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95-47-6</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90000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42000">
                <a:tc>
                  <a:txBody>
                    <a:bodyPr/>
                    <a:lstStyle/>
                    <a:p>
                      <a:pPr>
                        <a:lnSpc>
                          <a:spcPct val="1150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1,2,4-trimetilbenzen</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95-63-6</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8500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8500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42000">
                <a:tc>
                  <a:txBody>
                    <a:bodyPr/>
                    <a:lstStyle/>
                    <a:p>
                      <a:pPr>
                        <a:lnSpc>
                          <a:spcPct val="1150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Piriproksifen</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95737-68-1</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42000">
                <a:tc>
                  <a:txBody>
                    <a:bodyPr/>
                    <a:lstStyle/>
                    <a:p>
                      <a:pPr>
                        <a:lnSpc>
                          <a:spcPct val="1150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2-amino-4-klorofenol</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95-85-2</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3500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42000">
                <a:tc>
                  <a:txBody>
                    <a:bodyPr/>
                    <a:lstStyle/>
                    <a:p>
                      <a:pPr>
                        <a:lnSpc>
                          <a:spcPct val="1150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1,2,4,5-tetraklorobenzen</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effectLst/>
                          <a:latin typeface="Times New Roman" panose="02020603050405020304" pitchFamily="18" charset="0"/>
                          <a:ea typeface="Times New Roman" panose="02020603050405020304" pitchFamily="18" charset="0"/>
                          <a:cs typeface="Times New Roman" panose="02020603050405020304" pitchFamily="18" charset="0"/>
                        </a:rPr>
                        <a:t>95-94-3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42000">
                <a:tc>
                  <a:txBody>
                    <a:bodyPr/>
                    <a:lstStyle/>
                    <a:p>
                      <a:pPr>
                        <a:lnSpc>
                          <a:spcPct val="1150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Izopropilbenzen</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98-82-8</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6500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6500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13000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42000">
                <a:tc>
                  <a:txBody>
                    <a:bodyPr/>
                    <a:lstStyle/>
                    <a:p>
                      <a:pPr>
                        <a:lnSpc>
                          <a:spcPct val="115000"/>
                        </a:lnSpc>
                        <a:spcAft>
                          <a:spcPts val="0"/>
                        </a:spcAft>
                      </a:pPr>
                      <a:r>
                        <a:rPr lang="tr-T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Dioktil fitalat (DnOP)</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117-84-0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2300</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283475837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şağı Şerit 2"/>
          <p:cNvSpPr/>
          <p:nvPr/>
        </p:nvSpPr>
        <p:spPr>
          <a:xfrm>
            <a:off x="0" y="2852936"/>
            <a:ext cx="9144000" cy="1800200"/>
          </a:xfrm>
          <a:prstGeom prst="ribbo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spc="50" dirty="0">
                <a:ln w="11430"/>
                <a:solidFill>
                  <a:schemeClr val="tx2"/>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TÜRKİYE’YE ÖZGÜ </a:t>
            </a:r>
            <a:r>
              <a:rPr lang="tr-TR" sz="2000" b="1" spc="50" dirty="0" smtClean="0">
                <a:ln w="11430"/>
                <a:solidFill>
                  <a:schemeClr val="tx2"/>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BİTKİ KORUMA ÜRÜNLERİNİN </a:t>
            </a:r>
            <a:r>
              <a:rPr lang="tr-TR" sz="2000" b="1" spc="50" dirty="0">
                <a:ln w="11430"/>
                <a:solidFill>
                  <a:schemeClr val="tx2"/>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İÇME SUYU </a:t>
            </a:r>
          </a:p>
          <a:p>
            <a:pPr algn="ctr"/>
            <a:r>
              <a:rPr lang="tr-TR" sz="2000" b="1" spc="50" dirty="0">
                <a:ln w="11430"/>
                <a:solidFill>
                  <a:schemeClr val="tx2"/>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STANDARTLARI AÇISINDAN DEĞERLENDİRİLMESİ</a:t>
            </a:r>
          </a:p>
        </p:txBody>
      </p:sp>
    </p:spTree>
    <p:extLst>
      <p:ext uri="{BB962C8B-B14F-4D97-AF65-F5344CB8AC3E}">
        <p14:creationId xmlns:p14="http://schemas.microsoft.com/office/powerpoint/2010/main" val="3286274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Dikdörtgen"/>
          <p:cNvSpPr>
            <a:spLocks noChangeArrowheads="1"/>
          </p:cNvSpPr>
          <p:nvPr/>
        </p:nvSpPr>
        <p:spPr bwMode="auto">
          <a:xfrm>
            <a:off x="107505" y="1018439"/>
            <a:ext cx="8899346" cy="2289858"/>
          </a:xfrm>
          <a:prstGeom prst="rect">
            <a:avLst/>
          </a:prstGeom>
          <a:noFill/>
          <a:ln w="9525">
            <a:noFill/>
            <a:miter lim="800000"/>
            <a:headEnd/>
            <a:tailEnd/>
          </a:ln>
        </p:spPr>
        <p:txBody>
          <a:bodyPr wrap="square">
            <a:spAutoFit/>
          </a:bodyPr>
          <a:lstStyle/>
          <a:p>
            <a:pPr algn="just" fontAlgn="auto">
              <a:lnSpc>
                <a:spcPct val="140000"/>
              </a:lnSpc>
              <a:spcBef>
                <a:spcPts val="0"/>
              </a:spcBef>
              <a:spcAft>
                <a:spcPts val="0"/>
              </a:spcAft>
              <a:buClr>
                <a:srgbClr val="0000FF"/>
              </a:buClr>
            </a:pPr>
            <a:r>
              <a:rPr lang="tr-TR" sz="1700" dirty="0" smtClean="0">
                <a:solidFill>
                  <a:srgbClr val="0000FF"/>
                </a:solidFill>
                <a:latin typeface="Arial" pitchFamily="34" charset="0"/>
                <a:cs typeface="Arial" pitchFamily="34" charset="0"/>
              </a:rPr>
              <a:t> «Bitki </a:t>
            </a:r>
            <a:r>
              <a:rPr lang="tr-TR" sz="1700" dirty="0">
                <a:solidFill>
                  <a:srgbClr val="0000FF"/>
                </a:solidFill>
                <a:latin typeface="Arial" pitchFamily="34" charset="0"/>
                <a:cs typeface="Arial" pitchFamily="34" charset="0"/>
              </a:rPr>
              <a:t>Koruma Ürünlerinin Kullanımı Neticesinde Meydana Gelen Su Kirliliğinin Tespiti ve Madde veya Madde Grubu Bazında Çevresel Kalite Standartlarının Belirlenmesi </a:t>
            </a:r>
            <a:r>
              <a:rPr lang="tr-TR" sz="1700" dirty="0" smtClean="0">
                <a:solidFill>
                  <a:srgbClr val="0000FF"/>
                </a:solidFill>
                <a:latin typeface="Arial" pitchFamily="34" charset="0"/>
                <a:cs typeface="Arial" pitchFamily="34" charset="0"/>
              </a:rPr>
              <a:t>Projesi» </a:t>
            </a:r>
            <a:r>
              <a:rPr lang="tr-TR" sz="1700" dirty="0">
                <a:solidFill>
                  <a:srgbClr val="0000FF"/>
                </a:solidFill>
                <a:latin typeface="Arial" pitchFamily="34" charset="0"/>
                <a:cs typeface="Arial" pitchFamily="34" charset="0"/>
              </a:rPr>
              <a:t>kapsamında </a:t>
            </a:r>
            <a:r>
              <a:rPr lang="tr-TR" sz="1700" dirty="0" smtClean="0">
                <a:solidFill>
                  <a:srgbClr val="0000FF"/>
                </a:solidFill>
                <a:latin typeface="Arial" pitchFamily="34" charset="0"/>
                <a:cs typeface="Arial" pitchFamily="34" charset="0"/>
              </a:rPr>
              <a:t>Türkiye’ye </a:t>
            </a:r>
            <a:r>
              <a:rPr lang="tr-TR" sz="1700" dirty="0">
                <a:solidFill>
                  <a:srgbClr val="0000FF"/>
                </a:solidFill>
                <a:latin typeface="Arial" pitchFamily="34" charset="0"/>
                <a:cs typeface="Arial" pitchFamily="34" charset="0"/>
              </a:rPr>
              <a:t>özgü bitki koruma ürünleri </a:t>
            </a:r>
            <a:r>
              <a:rPr lang="tr-TR" sz="1700" b="1" dirty="0">
                <a:solidFill>
                  <a:srgbClr val="0000FF"/>
                </a:solidFill>
                <a:latin typeface="Arial" pitchFamily="34" charset="0"/>
                <a:cs typeface="Arial" pitchFamily="34" charset="0"/>
              </a:rPr>
              <a:t>Büyük Menderes, Seyhan, Ceyhan ve Fırat-Dicle havzaları</a:t>
            </a:r>
            <a:r>
              <a:rPr lang="tr-TR" sz="1700" dirty="0">
                <a:solidFill>
                  <a:srgbClr val="0000FF"/>
                </a:solidFill>
                <a:latin typeface="Arial" pitchFamily="34" charset="0"/>
                <a:cs typeface="Arial" pitchFamily="34" charset="0"/>
              </a:rPr>
              <a:t> ile </a:t>
            </a:r>
            <a:r>
              <a:rPr lang="tr-TR" sz="1700" b="1" dirty="0">
                <a:solidFill>
                  <a:srgbClr val="0000FF"/>
                </a:solidFill>
                <a:latin typeface="Arial" pitchFamily="34" charset="0"/>
                <a:cs typeface="Arial" pitchFamily="34" charset="0"/>
              </a:rPr>
              <a:t>Amasya, Manisa ve Sakarya illerinde</a:t>
            </a:r>
            <a:r>
              <a:rPr lang="tr-TR" sz="1700" dirty="0">
                <a:solidFill>
                  <a:srgbClr val="0000FF"/>
                </a:solidFill>
                <a:latin typeface="Arial" pitchFamily="34" charset="0"/>
                <a:cs typeface="Arial" pitchFamily="34" charset="0"/>
              </a:rPr>
              <a:t> yürütülen çalışmalar neticesinde tespit edilen </a:t>
            </a:r>
            <a:r>
              <a:rPr lang="tr-TR" sz="1700" b="1" dirty="0">
                <a:solidFill>
                  <a:srgbClr val="0000FF"/>
                </a:solidFill>
                <a:latin typeface="Arial" pitchFamily="34" charset="0"/>
                <a:cs typeface="Arial" pitchFamily="34" charset="0"/>
              </a:rPr>
              <a:t>160</a:t>
            </a:r>
            <a:r>
              <a:rPr lang="tr-TR" sz="1700" dirty="0">
                <a:solidFill>
                  <a:srgbClr val="0000FF"/>
                </a:solidFill>
                <a:latin typeface="Arial" pitchFamily="34" charset="0"/>
                <a:cs typeface="Arial" pitchFamily="34" charset="0"/>
              </a:rPr>
              <a:t> </a:t>
            </a:r>
            <a:r>
              <a:rPr lang="tr-TR" sz="1700" dirty="0" smtClean="0">
                <a:solidFill>
                  <a:srgbClr val="0000FF"/>
                </a:solidFill>
                <a:latin typeface="Arial" pitchFamily="34" charset="0"/>
                <a:cs typeface="Arial" pitchFamily="34" charset="0"/>
              </a:rPr>
              <a:t>bitki koruma ürününden </a:t>
            </a:r>
            <a:r>
              <a:rPr lang="tr-TR" sz="1700" b="1" dirty="0" smtClean="0">
                <a:solidFill>
                  <a:srgbClr val="0000FF"/>
                </a:solidFill>
                <a:latin typeface="Arial" pitchFamily="34" charset="0"/>
                <a:cs typeface="Arial" pitchFamily="34" charset="0"/>
              </a:rPr>
              <a:t>52</a:t>
            </a:r>
            <a:r>
              <a:rPr lang="tr-TR" sz="1700" dirty="0" smtClean="0">
                <a:solidFill>
                  <a:srgbClr val="0000FF"/>
                </a:solidFill>
                <a:latin typeface="Arial" pitchFamily="34" charset="0"/>
                <a:cs typeface="Arial" pitchFamily="34" charset="0"/>
              </a:rPr>
              <a:t> adet </a:t>
            </a:r>
            <a:r>
              <a:rPr lang="tr-TR" sz="1700" dirty="0">
                <a:solidFill>
                  <a:srgbClr val="0000FF"/>
                </a:solidFill>
                <a:latin typeface="Arial" pitchFamily="34" charset="0"/>
                <a:cs typeface="Arial" pitchFamily="34" charset="0"/>
              </a:rPr>
              <a:t>için uluslararası alanda içme suyu standardı </a:t>
            </a:r>
            <a:r>
              <a:rPr lang="tr-TR" sz="1700" dirty="0" smtClean="0">
                <a:solidFill>
                  <a:srgbClr val="0000FF"/>
                </a:solidFill>
                <a:latin typeface="Arial" pitchFamily="34" charset="0"/>
                <a:cs typeface="Arial" pitchFamily="34" charset="0"/>
              </a:rPr>
              <a:t>belirlenmiştir.</a:t>
            </a:r>
            <a:endParaRPr lang="tr-TR" sz="1700" dirty="0">
              <a:solidFill>
                <a:srgbClr val="0000FF"/>
              </a:solidFill>
              <a:latin typeface="Arial" pitchFamily="34" charset="0"/>
              <a:cs typeface="Arial" pitchFamily="34" charset="0"/>
            </a:endParaRPr>
          </a:p>
        </p:txBody>
      </p:sp>
      <p:graphicFrame>
        <p:nvGraphicFramePr>
          <p:cNvPr id="4" name="Diyagram 3"/>
          <p:cNvGraphicFramePr/>
          <p:nvPr>
            <p:extLst>
              <p:ext uri="{D42A27DB-BD31-4B8C-83A1-F6EECF244321}">
                <p14:modId xmlns:p14="http://schemas.microsoft.com/office/powerpoint/2010/main" val="1090142399"/>
              </p:ext>
            </p:extLst>
          </p:nvPr>
        </p:nvGraphicFramePr>
        <p:xfrm>
          <a:off x="-80146" y="3443589"/>
          <a:ext cx="5309320" cy="31359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ağ Ok 4"/>
          <p:cNvSpPr/>
          <p:nvPr/>
        </p:nvSpPr>
        <p:spPr>
          <a:xfrm>
            <a:off x="5184068" y="3942841"/>
            <a:ext cx="648072" cy="36004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6" name="Yuvarlatılmış Dikdörtgen 5"/>
          <p:cNvSpPr/>
          <p:nvPr/>
        </p:nvSpPr>
        <p:spPr>
          <a:xfrm>
            <a:off x="5940152" y="3627021"/>
            <a:ext cx="3096344" cy="954107"/>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tr-TR"/>
          </a:p>
        </p:txBody>
      </p:sp>
      <p:sp>
        <p:nvSpPr>
          <p:cNvPr id="7" name="Dikdörtgen 6"/>
          <p:cNvSpPr/>
          <p:nvPr/>
        </p:nvSpPr>
        <p:spPr>
          <a:xfrm>
            <a:off x="6126531" y="3627021"/>
            <a:ext cx="2880320" cy="954107"/>
          </a:xfrm>
          <a:prstGeom prst="rect">
            <a:avLst/>
          </a:prstGeom>
        </p:spPr>
        <p:txBody>
          <a:bodyPr wrap="square">
            <a:spAutoFit/>
          </a:bodyPr>
          <a:lstStyle/>
          <a:p>
            <a:r>
              <a:rPr lang="tr-TR" sz="1400" b="1" dirty="0" smtClean="0">
                <a:solidFill>
                  <a:schemeClr val="accent2">
                    <a:lumMod val="75000"/>
                  </a:schemeClr>
                </a:solidFill>
                <a:latin typeface="Arial" pitchFamily="34" charset="0"/>
                <a:cs typeface="Arial" pitchFamily="34" charset="0"/>
              </a:rPr>
              <a:t>Uluslararası </a:t>
            </a:r>
            <a:r>
              <a:rPr lang="tr-TR" sz="1400" b="1" dirty="0">
                <a:solidFill>
                  <a:schemeClr val="accent2">
                    <a:lumMod val="75000"/>
                  </a:schemeClr>
                </a:solidFill>
                <a:latin typeface="Arial" pitchFamily="34" charset="0"/>
                <a:cs typeface="Arial" pitchFamily="34" charset="0"/>
              </a:rPr>
              <a:t>alandaki uygulamaların taraması sonucunda </a:t>
            </a:r>
            <a:r>
              <a:rPr lang="tr-TR" sz="1400" b="1" dirty="0" smtClean="0">
                <a:solidFill>
                  <a:schemeClr val="accent2">
                    <a:lumMod val="75000"/>
                  </a:schemeClr>
                </a:solidFill>
                <a:latin typeface="Arial" pitchFamily="34" charset="0"/>
                <a:cs typeface="Arial" pitchFamily="34" charset="0"/>
              </a:rPr>
              <a:t>içme </a:t>
            </a:r>
            <a:r>
              <a:rPr lang="tr-TR" sz="1400" b="1" dirty="0">
                <a:solidFill>
                  <a:schemeClr val="accent2">
                    <a:lumMod val="75000"/>
                  </a:schemeClr>
                </a:solidFill>
                <a:latin typeface="Arial" pitchFamily="34" charset="0"/>
                <a:cs typeface="Arial" pitchFamily="34" charset="0"/>
              </a:rPr>
              <a:t>suyu </a:t>
            </a:r>
            <a:r>
              <a:rPr lang="tr-TR" sz="1400" b="1" dirty="0" smtClean="0">
                <a:solidFill>
                  <a:schemeClr val="accent2">
                    <a:lumMod val="75000"/>
                  </a:schemeClr>
                </a:solidFill>
                <a:latin typeface="Arial" pitchFamily="34" charset="0"/>
                <a:cs typeface="Arial" pitchFamily="34" charset="0"/>
              </a:rPr>
              <a:t>standardı bulunan parametreler</a:t>
            </a:r>
            <a:endParaRPr lang="tr-TR" sz="1400" b="1" dirty="0">
              <a:solidFill>
                <a:schemeClr val="accent2">
                  <a:lumMod val="75000"/>
                </a:schemeClr>
              </a:solidFill>
            </a:endParaRPr>
          </a:p>
        </p:txBody>
      </p:sp>
      <p:sp>
        <p:nvSpPr>
          <p:cNvPr id="10" name="Sağ Ok 9"/>
          <p:cNvSpPr/>
          <p:nvPr/>
        </p:nvSpPr>
        <p:spPr>
          <a:xfrm>
            <a:off x="5184068" y="5844239"/>
            <a:ext cx="648072" cy="360040"/>
          </a:xfrm>
          <a:prstGeom prst="rightArrow">
            <a:avLst/>
          </a:prstGeom>
          <a:solidFill>
            <a:srgbClr val="BA913C"/>
          </a:solidFill>
          <a:ln>
            <a:solidFill>
              <a:schemeClr val="accent6">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17" name="Yuvarlatılmış Dikdörtgen 16"/>
          <p:cNvSpPr/>
          <p:nvPr/>
        </p:nvSpPr>
        <p:spPr>
          <a:xfrm>
            <a:off x="5940152" y="5547207"/>
            <a:ext cx="3096344" cy="954107"/>
          </a:xfrm>
          <a:prstGeom prst="roundRect">
            <a:avLst/>
          </a:prstGeom>
          <a:noFill/>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tr-TR"/>
          </a:p>
        </p:txBody>
      </p:sp>
      <p:sp>
        <p:nvSpPr>
          <p:cNvPr id="18" name="Dikdörtgen 17"/>
          <p:cNvSpPr/>
          <p:nvPr/>
        </p:nvSpPr>
        <p:spPr>
          <a:xfrm>
            <a:off x="6048164" y="5642664"/>
            <a:ext cx="2880320" cy="738664"/>
          </a:xfrm>
          <a:prstGeom prst="rect">
            <a:avLst/>
          </a:prstGeom>
        </p:spPr>
        <p:txBody>
          <a:bodyPr wrap="square">
            <a:spAutoFit/>
          </a:bodyPr>
          <a:lstStyle/>
          <a:p>
            <a:pPr lvl="0"/>
            <a:r>
              <a:rPr lang="tr-TR" sz="1400" b="1" dirty="0" smtClean="0">
                <a:ln>
                  <a:solidFill>
                    <a:srgbClr val="AC8638"/>
                  </a:solidFill>
                </a:ln>
                <a:solidFill>
                  <a:srgbClr val="C0504D">
                    <a:lumMod val="75000"/>
                  </a:srgbClr>
                </a:solidFill>
                <a:latin typeface="Arial" pitchFamily="34" charset="0"/>
                <a:cs typeface="Arial" pitchFamily="34" charset="0"/>
              </a:rPr>
              <a:t>Yetersiz veri sebebiyle içme </a:t>
            </a:r>
            <a:r>
              <a:rPr lang="tr-TR" sz="1400" b="1" dirty="0">
                <a:ln>
                  <a:solidFill>
                    <a:srgbClr val="AC8638"/>
                  </a:solidFill>
                </a:ln>
                <a:solidFill>
                  <a:srgbClr val="C0504D">
                    <a:lumMod val="75000"/>
                  </a:srgbClr>
                </a:solidFill>
                <a:latin typeface="Arial" pitchFamily="34" charset="0"/>
                <a:cs typeface="Arial" pitchFamily="34" charset="0"/>
              </a:rPr>
              <a:t>suyu standardı </a:t>
            </a:r>
            <a:r>
              <a:rPr lang="tr-TR" sz="1400" b="1" dirty="0" smtClean="0">
                <a:ln>
                  <a:solidFill>
                    <a:srgbClr val="AC8638"/>
                  </a:solidFill>
                </a:ln>
                <a:solidFill>
                  <a:srgbClr val="C0504D">
                    <a:lumMod val="75000"/>
                  </a:srgbClr>
                </a:solidFill>
                <a:latin typeface="Arial" pitchFamily="34" charset="0"/>
                <a:cs typeface="Arial" pitchFamily="34" charset="0"/>
              </a:rPr>
              <a:t>bulunamayan parametreler</a:t>
            </a:r>
            <a:endParaRPr lang="tr-TR" sz="1400" b="1" dirty="0">
              <a:ln>
                <a:solidFill>
                  <a:srgbClr val="AC8638"/>
                </a:solidFill>
              </a:ln>
              <a:solidFill>
                <a:srgbClr val="C0504D">
                  <a:lumMod val="75000"/>
                </a:srgbClr>
              </a:solidFill>
            </a:endParaRPr>
          </a:p>
        </p:txBody>
      </p:sp>
      <p:sp>
        <p:nvSpPr>
          <p:cNvPr id="14" name="Dikdörtgen 13"/>
          <p:cNvSpPr/>
          <p:nvPr/>
        </p:nvSpPr>
        <p:spPr>
          <a:xfrm>
            <a:off x="971600" y="-27384"/>
            <a:ext cx="7488832" cy="1089529"/>
          </a:xfrm>
          <a:prstGeom prst="rect">
            <a:avLst/>
          </a:prstGeom>
        </p:spPr>
        <p:txBody>
          <a:bodyPr wrap="square">
            <a:spAutoFit/>
          </a:bodyPr>
          <a:lstStyle/>
          <a:p>
            <a:pPr algn="ctr" fontAlgn="auto">
              <a:spcBef>
                <a:spcPts val="0"/>
              </a:spcBef>
              <a:spcAft>
                <a:spcPts val="0"/>
              </a:spcAft>
            </a:pPr>
            <a:r>
              <a:rPr lang="tr-TR" sz="21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TÜRKİYE’YE ÖZGÜ </a:t>
            </a:r>
            <a:r>
              <a:rPr lang="tr-TR" sz="21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BİTKİ KORUMA </a:t>
            </a:r>
            <a:r>
              <a:rPr lang="tr-TR" sz="21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ÜRÜNLERİNİN İÇME SUYU STANDARTLARI </a:t>
            </a:r>
          </a:p>
          <a:p>
            <a:pPr algn="ctr" fontAlgn="auto">
              <a:spcBef>
                <a:spcPts val="0"/>
              </a:spcBef>
              <a:spcAft>
                <a:spcPts val="0"/>
              </a:spcAft>
            </a:pPr>
            <a:r>
              <a:rPr lang="tr-TR" sz="21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AÇISINDAN DEĞERLENDİRİLMESİ</a:t>
            </a:r>
            <a:endParaRPr lang="tr-TR" sz="21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459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par>
                          <p:cTn id="20" fill="hold">
                            <p:stCondLst>
                              <p:cond delay="500"/>
                            </p:stCondLst>
                            <p:childTnLst>
                              <p:par>
                                <p:cTn id="21" presetID="53" presetClass="entr" presetSubtype="16"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ppt_w</p:attrName>
                                        </p:attrNameLst>
                                      </p:cBhvr>
                                      <p:tavLst>
                                        <p:tav tm="0">
                                          <p:val>
                                            <p:fltVal val="0"/>
                                          </p:val>
                                        </p:tav>
                                        <p:tav tm="100000">
                                          <p:val>
                                            <p:strVal val="#ppt_w"/>
                                          </p:val>
                                        </p:tav>
                                      </p:tavLst>
                                    </p:anim>
                                    <p:anim calcmode="lin" valueType="num">
                                      <p:cBhvr>
                                        <p:cTn id="24" dur="500" fill="hold"/>
                                        <p:tgtEl>
                                          <p:spTgt spid="10"/>
                                        </p:tgtEl>
                                        <p:attrNameLst>
                                          <p:attrName>ppt_h</p:attrName>
                                        </p:attrNameLst>
                                      </p:cBhvr>
                                      <p:tavLst>
                                        <p:tav tm="0">
                                          <p:val>
                                            <p:fltVal val="0"/>
                                          </p:val>
                                        </p:tav>
                                        <p:tav tm="100000">
                                          <p:val>
                                            <p:strVal val="#ppt_h"/>
                                          </p:val>
                                        </p:tav>
                                      </p:tavLst>
                                    </p:anim>
                                    <p:animEffect transition="in" filter="fade">
                                      <p:cBhvr>
                                        <p:cTn id="25" dur="500"/>
                                        <p:tgtEl>
                                          <p:spTgt spid="10"/>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p:cTn id="28" dur="500" fill="hold"/>
                                        <p:tgtEl>
                                          <p:spTgt spid="17"/>
                                        </p:tgtEl>
                                        <p:attrNameLst>
                                          <p:attrName>ppt_w</p:attrName>
                                        </p:attrNameLst>
                                      </p:cBhvr>
                                      <p:tavLst>
                                        <p:tav tm="0">
                                          <p:val>
                                            <p:fltVal val="0"/>
                                          </p:val>
                                        </p:tav>
                                        <p:tav tm="100000">
                                          <p:val>
                                            <p:strVal val="#ppt_w"/>
                                          </p:val>
                                        </p:tav>
                                      </p:tavLst>
                                    </p:anim>
                                    <p:anim calcmode="lin" valueType="num">
                                      <p:cBhvr>
                                        <p:cTn id="29" dur="500" fill="hold"/>
                                        <p:tgtEl>
                                          <p:spTgt spid="17"/>
                                        </p:tgtEl>
                                        <p:attrNameLst>
                                          <p:attrName>ppt_h</p:attrName>
                                        </p:attrNameLst>
                                      </p:cBhvr>
                                      <p:tavLst>
                                        <p:tav tm="0">
                                          <p:val>
                                            <p:fltVal val="0"/>
                                          </p:val>
                                        </p:tav>
                                        <p:tav tm="100000">
                                          <p:val>
                                            <p:strVal val="#ppt_h"/>
                                          </p:val>
                                        </p:tav>
                                      </p:tavLst>
                                    </p:anim>
                                    <p:animEffect transition="in" filter="fade">
                                      <p:cBhvr>
                                        <p:cTn id="30" dur="500"/>
                                        <p:tgtEl>
                                          <p:spTgt spid="17"/>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p:cTn id="33" dur="500" fill="hold"/>
                                        <p:tgtEl>
                                          <p:spTgt spid="18"/>
                                        </p:tgtEl>
                                        <p:attrNameLst>
                                          <p:attrName>ppt_w</p:attrName>
                                        </p:attrNameLst>
                                      </p:cBhvr>
                                      <p:tavLst>
                                        <p:tav tm="0">
                                          <p:val>
                                            <p:fltVal val="0"/>
                                          </p:val>
                                        </p:tav>
                                        <p:tav tm="100000">
                                          <p:val>
                                            <p:strVal val="#ppt_w"/>
                                          </p:val>
                                        </p:tav>
                                      </p:tavLst>
                                    </p:anim>
                                    <p:anim calcmode="lin" valueType="num">
                                      <p:cBhvr>
                                        <p:cTn id="34" dur="500" fill="hold"/>
                                        <p:tgtEl>
                                          <p:spTgt spid="18"/>
                                        </p:tgtEl>
                                        <p:attrNameLst>
                                          <p:attrName>ppt_h</p:attrName>
                                        </p:attrNameLst>
                                      </p:cBhvr>
                                      <p:tavLst>
                                        <p:tav tm="0">
                                          <p:val>
                                            <p:fltVal val="0"/>
                                          </p:val>
                                        </p:tav>
                                        <p:tav tm="100000">
                                          <p:val>
                                            <p:strVal val="#ppt_h"/>
                                          </p:val>
                                        </p:tav>
                                      </p:tavLst>
                                    </p:anim>
                                    <p:animEffect transition="in" filter="fade">
                                      <p:cBhvr>
                                        <p:cTn id="3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10" grpId="0" animBg="1"/>
      <p:bldP spid="17" grpId="0" animBg="1"/>
      <p:bldP spid="18"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052736"/>
            <a:ext cx="8784976" cy="1643527"/>
          </a:xfrm>
          <a:prstGeom prst="rect">
            <a:avLst/>
          </a:prstGeom>
        </p:spPr>
        <p:txBody>
          <a:bodyPr wrap="square">
            <a:spAutoFit/>
          </a:bodyPr>
          <a:lstStyle/>
          <a:p>
            <a:pPr algn="just" fontAlgn="auto">
              <a:lnSpc>
                <a:spcPct val="140000"/>
              </a:lnSpc>
              <a:spcBef>
                <a:spcPts val="0"/>
              </a:spcBef>
              <a:spcAft>
                <a:spcPts val="0"/>
              </a:spcAft>
              <a:buClr>
                <a:srgbClr val="0000FF"/>
              </a:buClr>
            </a:pPr>
            <a:r>
              <a:rPr lang="tr-TR" dirty="0">
                <a:solidFill>
                  <a:srgbClr val="0000FF"/>
                </a:solidFill>
                <a:latin typeface="Arial" pitchFamily="34" charset="0"/>
                <a:cs typeface="Arial" pitchFamily="34" charset="0"/>
              </a:rPr>
              <a:t>Türkiye’ye özgü </a:t>
            </a:r>
            <a:r>
              <a:rPr lang="tr-TR" dirty="0" smtClean="0">
                <a:solidFill>
                  <a:srgbClr val="0000FF"/>
                </a:solidFill>
                <a:latin typeface="Arial" pitchFamily="34" charset="0"/>
                <a:cs typeface="Arial" pitchFamily="34" charset="0"/>
              </a:rPr>
              <a:t>160 </a:t>
            </a:r>
            <a:r>
              <a:rPr lang="tr-TR" dirty="0">
                <a:solidFill>
                  <a:srgbClr val="0000FF"/>
                </a:solidFill>
                <a:latin typeface="Arial" pitchFamily="34" charset="0"/>
                <a:cs typeface="Arial" pitchFamily="34" charset="0"/>
              </a:rPr>
              <a:t>bitki koruma </a:t>
            </a:r>
            <a:r>
              <a:rPr lang="tr-TR" dirty="0" smtClean="0">
                <a:solidFill>
                  <a:srgbClr val="0000FF"/>
                </a:solidFill>
                <a:latin typeface="Arial" pitchFamily="34" charset="0"/>
                <a:cs typeface="Arial" pitchFamily="34" charset="0"/>
              </a:rPr>
              <a:t>ürünü </a:t>
            </a:r>
            <a:r>
              <a:rPr lang="tr-TR" dirty="0">
                <a:solidFill>
                  <a:srgbClr val="0000FF"/>
                </a:solidFill>
                <a:latin typeface="Arial" pitchFamily="34" charset="0"/>
                <a:cs typeface="Arial" pitchFamily="34" charset="0"/>
              </a:rPr>
              <a:t>için yapılan uluslararası alandaki uygulamaların taraması sonucunda </a:t>
            </a:r>
            <a:r>
              <a:rPr lang="tr-TR" b="1" dirty="0" smtClean="0">
                <a:solidFill>
                  <a:srgbClr val="0000FF"/>
                </a:solidFill>
                <a:latin typeface="Arial" pitchFamily="34" charset="0"/>
                <a:cs typeface="Arial" pitchFamily="34" charset="0"/>
              </a:rPr>
              <a:t>52 </a:t>
            </a:r>
            <a:r>
              <a:rPr lang="tr-TR" b="1" dirty="0">
                <a:solidFill>
                  <a:srgbClr val="0000FF"/>
                </a:solidFill>
                <a:latin typeface="Arial" pitchFamily="34" charset="0"/>
                <a:cs typeface="Arial" pitchFamily="34" charset="0"/>
              </a:rPr>
              <a:t>adet kirleticinin </a:t>
            </a:r>
            <a:r>
              <a:rPr lang="tr-TR" dirty="0">
                <a:solidFill>
                  <a:srgbClr val="0000FF"/>
                </a:solidFill>
                <a:latin typeface="Arial" pitchFamily="34" charset="0"/>
                <a:cs typeface="Arial" pitchFamily="34" charset="0"/>
              </a:rPr>
              <a:t>içme suyu </a:t>
            </a:r>
            <a:r>
              <a:rPr lang="tr-TR" dirty="0" smtClean="0">
                <a:solidFill>
                  <a:srgbClr val="0000FF"/>
                </a:solidFill>
                <a:latin typeface="Arial" pitchFamily="34" charset="0"/>
                <a:cs typeface="Arial" pitchFamily="34" charset="0"/>
              </a:rPr>
              <a:t>standardı tespit </a:t>
            </a:r>
            <a:r>
              <a:rPr lang="tr-TR" dirty="0">
                <a:solidFill>
                  <a:srgbClr val="0000FF"/>
                </a:solidFill>
                <a:latin typeface="Arial" pitchFamily="34" charset="0"/>
                <a:cs typeface="Arial" pitchFamily="34" charset="0"/>
              </a:rPr>
              <a:t>edilmiştir. </a:t>
            </a:r>
            <a:r>
              <a:rPr lang="tr-TR" dirty="0" smtClean="0">
                <a:solidFill>
                  <a:srgbClr val="0000FF"/>
                </a:solidFill>
                <a:latin typeface="Arial" pitchFamily="34" charset="0"/>
                <a:cs typeface="Arial" pitchFamily="34" charset="0"/>
              </a:rPr>
              <a:t> </a:t>
            </a:r>
          </a:p>
          <a:p>
            <a:pPr algn="just" fontAlgn="auto">
              <a:lnSpc>
                <a:spcPct val="140000"/>
              </a:lnSpc>
              <a:spcBef>
                <a:spcPts val="0"/>
              </a:spcBef>
              <a:spcAft>
                <a:spcPts val="0"/>
              </a:spcAft>
              <a:buClr>
                <a:srgbClr val="0000FF"/>
              </a:buClr>
            </a:pPr>
            <a:r>
              <a:rPr lang="tr-TR" dirty="0" smtClean="0">
                <a:solidFill>
                  <a:srgbClr val="0000FF"/>
                </a:solidFill>
                <a:latin typeface="Arial" pitchFamily="34" charset="0"/>
                <a:cs typeface="Arial" pitchFamily="34" charset="0"/>
              </a:rPr>
              <a:t>Örnek;</a:t>
            </a:r>
          </a:p>
        </p:txBody>
      </p:sp>
      <p:sp>
        <p:nvSpPr>
          <p:cNvPr id="3" name="Dikdörtgen 2"/>
          <p:cNvSpPr/>
          <p:nvPr/>
        </p:nvSpPr>
        <p:spPr>
          <a:xfrm>
            <a:off x="971600" y="-27384"/>
            <a:ext cx="7488832" cy="1089529"/>
          </a:xfrm>
          <a:prstGeom prst="rect">
            <a:avLst/>
          </a:prstGeom>
        </p:spPr>
        <p:txBody>
          <a:bodyPr wrap="square">
            <a:spAutoFit/>
          </a:bodyPr>
          <a:lstStyle/>
          <a:p>
            <a:pPr algn="ctr" fontAlgn="auto">
              <a:spcBef>
                <a:spcPts val="0"/>
              </a:spcBef>
              <a:spcAft>
                <a:spcPts val="0"/>
              </a:spcAft>
            </a:pPr>
            <a:r>
              <a:rPr lang="tr-TR" sz="21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TÜRKİYE’YE ÖZGÜ </a:t>
            </a:r>
            <a:r>
              <a:rPr lang="tr-TR" sz="21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BİTKİ KORUMA </a:t>
            </a:r>
            <a:r>
              <a:rPr lang="tr-TR" sz="21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ÜRÜNLERİNİN İÇME SUYU STANDARTLARI </a:t>
            </a:r>
          </a:p>
          <a:p>
            <a:pPr algn="ctr" fontAlgn="auto">
              <a:spcBef>
                <a:spcPts val="0"/>
              </a:spcBef>
              <a:spcAft>
                <a:spcPts val="0"/>
              </a:spcAft>
            </a:pPr>
            <a:r>
              <a:rPr lang="tr-TR" sz="21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AÇISINDAN DEĞERLENDİRİLMESİ</a:t>
            </a:r>
            <a:endParaRPr lang="tr-TR" sz="21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graphicFrame>
        <p:nvGraphicFramePr>
          <p:cNvPr id="5" name="Tablo 4"/>
          <p:cNvGraphicFramePr>
            <a:graphicFrameLocks noGrp="1"/>
          </p:cNvGraphicFramePr>
          <p:nvPr>
            <p:extLst>
              <p:ext uri="{D42A27DB-BD31-4B8C-83A1-F6EECF244321}">
                <p14:modId xmlns:p14="http://schemas.microsoft.com/office/powerpoint/2010/main" val="3990752727"/>
              </p:ext>
            </p:extLst>
          </p:nvPr>
        </p:nvGraphicFramePr>
        <p:xfrm>
          <a:off x="971601" y="2636912"/>
          <a:ext cx="7056783" cy="4243756"/>
        </p:xfrm>
        <a:graphic>
          <a:graphicData uri="http://schemas.openxmlformats.org/drawingml/2006/table">
            <a:tbl>
              <a:tblPr firstRow="1" firstCol="1" bandRow="1">
                <a:tableStyleId>{5C22544A-7EE6-4342-B048-85BDC9FD1C3A}</a:tableStyleId>
              </a:tblPr>
              <a:tblGrid>
                <a:gridCol w="2917353"/>
                <a:gridCol w="1217783"/>
                <a:gridCol w="892296"/>
                <a:gridCol w="892296"/>
                <a:gridCol w="1137055"/>
              </a:tblGrid>
              <a:tr h="442156">
                <a:tc>
                  <a:txBody>
                    <a:bodyPr/>
                    <a:lstStyle/>
                    <a:p>
                      <a:pPr algn="ctr">
                        <a:lnSpc>
                          <a:spcPct val="115000"/>
                        </a:lnSpc>
                        <a:spcAft>
                          <a:spcPts val="0"/>
                        </a:spcAft>
                      </a:pPr>
                      <a:r>
                        <a:rPr lang="tr-TR" sz="1200" dirty="0">
                          <a:effectLst/>
                        </a:rPr>
                        <a:t>KİMYASAL ADI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CAS NO</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WHO (mg/L)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USEPA (mg/L)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Avustralya mg/L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r>
              <a:tr h="316800">
                <a:tc>
                  <a:txBody>
                    <a:bodyPr/>
                    <a:lstStyle/>
                    <a:p>
                      <a:pPr>
                        <a:lnSpc>
                          <a:spcPct val="115000"/>
                        </a:lnSpc>
                        <a:spcAft>
                          <a:spcPts val="0"/>
                        </a:spcAft>
                      </a:pPr>
                      <a:r>
                        <a:rPr lang="tr-TR" sz="1200" dirty="0">
                          <a:effectLst/>
                        </a:rPr>
                        <a:t>CARBENDAZIM</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10605-21-7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0,09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r>
              <a:tr h="316800">
                <a:tc>
                  <a:txBody>
                    <a:bodyPr/>
                    <a:lstStyle/>
                    <a:p>
                      <a:pPr>
                        <a:lnSpc>
                          <a:spcPct val="115000"/>
                        </a:lnSpc>
                        <a:spcAft>
                          <a:spcPts val="0"/>
                        </a:spcAft>
                      </a:pPr>
                      <a:r>
                        <a:rPr lang="tr-TR" sz="1200">
                          <a:effectLst/>
                        </a:rPr>
                        <a:t>METOLACHLOR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dirty="0">
                          <a:effectLst/>
                        </a:rPr>
                        <a:t>87392-12-9</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0,3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r>
              <a:tr h="316800">
                <a:tc>
                  <a:txBody>
                    <a:bodyPr/>
                    <a:lstStyle/>
                    <a:p>
                      <a:pPr>
                        <a:lnSpc>
                          <a:spcPct val="115000"/>
                        </a:lnSpc>
                        <a:spcAft>
                          <a:spcPts val="0"/>
                        </a:spcAft>
                      </a:pPr>
                      <a:r>
                        <a:rPr lang="tr-TR" sz="1200">
                          <a:effectLst/>
                        </a:rPr>
                        <a:t>CLOPYRALID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1702-17-6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r>
              <a:tr h="316800">
                <a:tc>
                  <a:txBody>
                    <a:bodyPr/>
                    <a:lstStyle/>
                    <a:p>
                      <a:pPr>
                        <a:lnSpc>
                          <a:spcPct val="115000"/>
                        </a:lnSpc>
                        <a:spcAft>
                          <a:spcPts val="0"/>
                        </a:spcAft>
                      </a:pPr>
                      <a:r>
                        <a:rPr lang="tr-TR" sz="1200">
                          <a:effectLst/>
                        </a:rPr>
                        <a:t>DIFLUBENZURON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35367-38-5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0,07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r>
              <a:tr h="316800">
                <a:tc>
                  <a:txBody>
                    <a:bodyPr/>
                    <a:lstStyle/>
                    <a:p>
                      <a:pPr>
                        <a:lnSpc>
                          <a:spcPct val="115000"/>
                        </a:lnSpc>
                        <a:spcAft>
                          <a:spcPts val="0"/>
                        </a:spcAft>
                      </a:pPr>
                      <a:r>
                        <a:rPr lang="tr-TR" sz="1200">
                          <a:effectLst/>
                        </a:rPr>
                        <a:t>PROPICONAZOLE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60207-90-1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r>
              <a:tr h="316800">
                <a:tc>
                  <a:txBody>
                    <a:bodyPr/>
                    <a:lstStyle/>
                    <a:p>
                      <a:pPr>
                        <a:lnSpc>
                          <a:spcPct val="115000"/>
                        </a:lnSpc>
                        <a:spcAft>
                          <a:spcPts val="0"/>
                        </a:spcAft>
                      </a:pPr>
                      <a:r>
                        <a:rPr lang="tr-TR" sz="1200">
                          <a:effectLst/>
                        </a:rPr>
                        <a:t>DIMETHOATE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60-51-5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0,006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0,007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r>
              <a:tr h="316800">
                <a:tc>
                  <a:txBody>
                    <a:bodyPr/>
                    <a:lstStyle/>
                    <a:p>
                      <a:pPr>
                        <a:lnSpc>
                          <a:spcPct val="115000"/>
                        </a:lnSpc>
                        <a:spcAft>
                          <a:spcPts val="0"/>
                        </a:spcAft>
                      </a:pPr>
                      <a:r>
                        <a:rPr lang="tr-TR" sz="1200">
                          <a:effectLst/>
                        </a:rPr>
                        <a:t>DIAZINON</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333-41-5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dirty="0">
                          <a:effectLst/>
                        </a:rPr>
                        <a:t>0,001</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0,004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r>
              <a:tr h="316800">
                <a:tc>
                  <a:txBody>
                    <a:bodyPr/>
                    <a:lstStyle/>
                    <a:p>
                      <a:pPr>
                        <a:lnSpc>
                          <a:spcPct val="115000"/>
                        </a:lnSpc>
                        <a:spcAft>
                          <a:spcPts val="0"/>
                        </a:spcAft>
                      </a:pPr>
                      <a:r>
                        <a:rPr lang="tr-TR" sz="1200">
                          <a:effectLst/>
                        </a:rPr>
                        <a:t>CYFLUTHRIN(Tümü Toplamı)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68359-37-5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0,05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r>
              <a:tr h="316800">
                <a:tc>
                  <a:txBody>
                    <a:bodyPr/>
                    <a:lstStyle/>
                    <a:p>
                      <a:pPr>
                        <a:lnSpc>
                          <a:spcPct val="115000"/>
                        </a:lnSpc>
                        <a:spcAft>
                          <a:spcPts val="0"/>
                        </a:spcAft>
                      </a:pPr>
                      <a:r>
                        <a:rPr lang="tr-TR" sz="1200">
                          <a:effectLst/>
                        </a:rPr>
                        <a:t>FENAMIPHOS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22224-92-6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dirty="0">
                          <a:effectLst/>
                        </a:rPr>
                        <a:t>0,0007</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0,0005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r>
              <a:tr h="316800">
                <a:tc>
                  <a:txBody>
                    <a:bodyPr/>
                    <a:lstStyle/>
                    <a:p>
                      <a:pPr>
                        <a:lnSpc>
                          <a:spcPct val="115000"/>
                        </a:lnSpc>
                        <a:spcAft>
                          <a:spcPts val="0"/>
                        </a:spcAft>
                      </a:pPr>
                      <a:r>
                        <a:rPr lang="tr-TR" sz="1200">
                          <a:effectLst/>
                        </a:rPr>
                        <a:t>2,4-D; (2,4-DICHLOROPHENOXY)ACETIC ACID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94-75-7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0,03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0,07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dirty="0">
                          <a:effectLst/>
                        </a:rPr>
                        <a:t>0,03</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r>
              <a:tr h="316800">
                <a:tc>
                  <a:txBody>
                    <a:bodyPr/>
                    <a:lstStyle/>
                    <a:p>
                      <a:pPr>
                        <a:lnSpc>
                          <a:spcPct val="115000"/>
                        </a:lnSpc>
                        <a:spcAft>
                          <a:spcPts val="0"/>
                        </a:spcAft>
                      </a:pPr>
                      <a:r>
                        <a:rPr lang="tr-TR" sz="1200">
                          <a:effectLst/>
                        </a:rPr>
                        <a:t>METHOMYL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16752-77-5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dirty="0">
                          <a:effectLst/>
                        </a:rPr>
                        <a:t>0,02</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r>
              <a:tr h="316800">
                <a:tc>
                  <a:txBody>
                    <a:bodyPr/>
                    <a:lstStyle/>
                    <a:p>
                      <a:pPr>
                        <a:lnSpc>
                          <a:spcPct val="115000"/>
                        </a:lnSpc>
                        <a:spcAft>
                          <a:spcPts val="0"/>
                        </a:spcAft>
                      </a:pPr>
                      <a:r>
                        <a:rPr lang="tr-TR" sz="1200">
                          <a:effectLst/>
                        </a:rPr>
                        <a:t>MONOCROTOPHOS</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6923-22-4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c>
                  <a:txBody>
                    <a:bodyPr/>
                    <a:lstStyle/>
                    <a:p>
                      <a:pPr algn="ctr">
                        <a:lnSpc>
                          <a:spcPct val="115000"/>
                        </a:lnSpc>
                        <a:spcAft>
                          <a:spcPts val="0"/>
                        </a:spcAft>
                      </a:pPr>
                      <a:r>
                        <a:rPr lang="tr-TR" sz="1200" dirty="0">
                          <a:effectLst/>
                        </a:rPr>
                        <a:t>0,002</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987" marR="42987" marT="0" marB="0" anchor="ctr"/>
                </a:tc>
              </a:tr>
            </a:tbl>
          </a:graphicData>
        </a:graphic>
      </p:graphicFrame>
    </p:spTree>
    <p:extLst>
      <p:ext uri="{BB962C8B-B14F-4D97-AF65-F5344CB8AC3E}">
        <p14:creationId xmlns:p14="http://schemas.microsoft.com/office/powerpoint/2010/main" val="90376982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971600" y="-27384"/>
            <a:ext cx="7488832" cy="1089529"/>
          </a:xfrm>
          <a:prstGeom prst="rect">
            <a:avLst/>
          </a:prstGeom>
        </p:spPr>
        <p:txBody>
          <a:bodyPr wrap="square">
            <a:spAutoFit/>
          </a:bodyPr>
          <a:lstStyle/>
          <a:p>
            <a:pPr algn="ctr" fontAlgn="auto">
              <a:spcBef>
                <a:spcPts val="0"/>
              </a:spcBef>
              <a:spcAft>
                <a:spcPts val="0"/>
              </a:spcAft>
            </a:pPr>
            <a:r>
              <a:rPr lang="tr-TR" sz="21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TÜRKİYE’YE ÖZGÜ </a:t>
            </a:r>
            <a:r>
              <a:rPr lang="tr-TR" sz="21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BİTKİ KORUMA </a:t>
            </a:r>
            <a:r>
              <a:rPr lang="tr-TR" sz="21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ÜRÜNLERİNİN İÇME SUYU STANDARTLARI </a:t>
            </a:r>
          </a:p>
          <a:p>
            <a:pPr algn="ctr" fontAlgn="auto">
              <a:spcBef>
                <a:spcPts val="0"/>
              </a:spcBef>
              <a:spcAft>
                <a:spcPts val="0"/>
              </a:spcAft>
            </a:pPr>
            <a:r>
              <a:rPr lang="tr-TR" sz="21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AÇISINDAN DEĞERLENDİRİLMESİ</a:t>
            </a:r>
            <a:endParaRPr lang="tr-TR" sz="21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42007342"/>
              </p:ext>
            </p:extLst>
          </p:nvPr>
        </p:nvGraphicFramePr>
        <p:xfrm>
          <a:off x="1" y="1004207"/>
          <a:ext cx="9143998" cy="5678424"/>
        </p:xfrm>
        <a:graphic>
          <a:graphicData uri="http://schemas.openxmlformats.org/drawingml/2006/table">
            <a:tbl>
              <a:tblPr firstRow="1" firstCol="1" bandRow="1">
                <a:tableStyleId>{5C22544A-7EE6-4342-B048-85BDC9FD1C3A}</a:tableStyleId>
              </a:tblPr>
              <a:tblGrid>
                <a:gridCol w="3705360"/>
                <a:gridCol w="1566967"/>
                <a:gridCol w="1296103"/>
                <a:gridCol w="1126217"/>
                <a:gridCol w="1449351"/>
              </a:tblGrid>
              <a:tr h="112728">
                <a:tc>
                  <a:txBody>
                    <a:bodyPr/>
                    <a:lstStyle/>
                    <a:p>
                      <a:pPr algn="ctr">
                        <a:lnSpc>
                          <a:spcPct val="115000"/>
                        </a:lnSpc>
                        <a:spcAft>
                          <a:spcPts val="0"/>
                        </a:spcAft>
                      </a:pPr>
                      <a:r>
                        <a:rPr lang="tr-TR" sz="12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Parametre (µg/L)</a:t>
                      </a:r>
                      <a:endParaRPr lang="tr-TR"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CAS No</a:t>
                      </a:r>
                      <a:endParaRPr lang="tr-TR"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A1</a:t>
                      </a:r>
                      <a:endParaRPr lang="tr-TR"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A2</a:t>
                      </a:r>
                      <a:endParaRPr lang="tr-TR"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A3</a:t>
                      </a:r>
                      <a:endParaRPr lang="tr-TR"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12728">
                <a:tc>
                  <a:txBody>
                    <a:bodyPr/>
                    <a:lstStyle/>
                    <a:p>
                      <a:pPr>
                        <a:lnSpc>
                          <a:spcPct val="115000"/>
                        </a:lnSpc>
                        <a:spcAft>
                          <a:spcPts val="0"/>
                        </a:spcAft>
                      </a:pPr>
                      <a:r>
                        <a:rPr lang="tr-TR" sz="1200" dirty="0">
                          <a:effectLst/>
                        </a:rPr>
                        <a:t>CARBENDAZIM</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dirty="0">
                          <a:effectLst/>
                        </a:rPr>
                        <a:t>10605-21-7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0,09</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12728">
                <a:tc>
                  <a:txBody>
                    <a:bodyPr/>
                    <a:lstStyle/>
                    <a:p>
                      <a:pPr>
                        <a:lnSpc>
                          <a:spcPct val="115000"/>
                        </a:lnSpc>
                        <a:spcAft>
                          <a:spcPts val="0"/>
                        </a:spcAft>
                      </a:pPr>
                      <a:r>
                        <a:rPr lang="tr-TR" sz="1200" dirty="0">
                          <a:effectLst/>
                        </a:rPr>
                        <a:t>METOLACHLOR</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dirty="0">
                          <a:effectLst/>
                        </a:rPr>
                        <a:t>87392-12-9</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12728">
                <a:tc>
                  <a:txBody>
                    <a:bodyPr/>
                    <a:lstStyle/>
                    <a:p>
                      <a:pPr>
                        <a:lnSpc>
                          <a:spcPct val="115000"/>
                        </a:lnSpc>
                        <a:spcAft>
                          <a:spcPts val="0"/>
                        </a:spcAft>
                      </a:pPr>
                      <a:r>
                        <a:rPr lang="tr-TR" sz="1200">
                          <a:effectLst/>
                        </a:rPr>
                        <a:t>CLOPYRALID</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dirty="0">
                          <a:effectLst/>
                        </a:rPr>
                        <a:t>1702-17-6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12728">
                <a:tc>
                  <a:txBody>
                    <a:bodyPr/>
                    <a:lstStyle/>
                    <a:p>
                      <a:pPr>
                        <a:lnSpc>
                          <a:spcPct val="115000"/>
                        </a:lnSpc>
                        <a:spcAft>
                          <a:spcPts val="0"/>
                        </a:spcAft>
                      </a:pPr>
                      <a:r>
                        <a:rPr lang="tr-TR" sz="1200">
                          <a:effectLst/>
                        </a:rPr>
                        <a:t>DIFLUBENZURON</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dirty="0">
                          <a:effectLst/>
                        </a:rPr>
                        <a:t>35367-38-5</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12728">
                <a:tc>
                  <a:txBody>
                    <a:bodyPr/>
                    <a:lstStyle/>
                    <a:p>
                      <a:pPr>
                        <a:lnSpc>
                          <a:spcPct val="115000"/>
                        </a:lnSpc>
                        <a:spcAft>
                          <a:spcPts val="0"/>
                        </a:spcAft>
                      </a:pPr>
                      <a:r>
                        <a:rPr lang="tr-TR" sz="1200">
                          <a:effectLst/>
                        </a:rPr>
                        <a:t>PROPICONAZOLE</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dirty="0">
                          <a:effectLst/>
                        </a:rPr>
                        <a:t>60207-90-1</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12728">
                <a:tc>
                  <a:txBody>
                    <a:bodyPr/>
                    <a:lstStyle/>
                    <a:p>
                      <a:pPr>
                        <a:lnSpc>
                          <a:spcPct val="115000"/>
                        </a:lnSpc>
                        <a:spcAft>
                          <a:spcPts val="0"/>
                        </a:spcAft>
                      </a:pPr>
                      <a:r>
                        <a:rPr lang="tr-TR" sz="1200">
                          <a:effectLst/>
                        </a:rPr>
                        <a:t>DIMETHOATE</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60-51-5</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0,012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12728">
                <a:tc>
                  <a:txBody>
                    <a:bodyPr/>
                    <a:lstStyle/>
                    <a:p>
                      <a:pPr>
                        <a:lnSpc>
                          <a:spcPct val="115000"/>
                        </a:lnSpc>
                        <a:spcAft>
                          <a:spcPts val="0"/>
                        </a:spcAft>
                      </a:pPr>
                      <a:r>
                        <a:rPr lang="tr-TR" sz="1200" dirty="0">
                          <a:effectLst/>
                        </a:rPr>
                        <a:t>DIAZINON</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dirty="0">
                          <a:effectLst/>
                        </a:rPr>
                        <a:t>333-41-5</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0,001 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0,001 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12728">
                <a:tc>
                  <a:txBody>
                    <a:bodyPr/>
                    <a:lstStyle/>
                    <a:p>
                      <a:pPr>
                        <a:lnSpc>
                          <a:spcPct val="115000"/>
                        </a:lnSpc>
                        <a:spcAft>
                          <a:spcPts val="0"/>
                        </a:spcAft>
                      </a:pPr>
                      <a:r>
                        <a:rPr lang="tr-TR" sz="1200">
                          <a:effectLst/>
                        </a:rPr>
                        <a:t>CYFLUTHRIN (Toplam)</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68359-37-5</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0,05 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0,05 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12728">
                <a:tc>
                  <a:txBody>
                    <a:bodyPr/>
                    <a:lstStyle/>
                    <a:p>
                      <a:pPr>
                        <a:lnSpc>
                          <a:spcPct val="115000"/>
                        </a:lnSpc>
                        <a:spcAft>
                          <a:spcPts val="0"/>
                        </a:spcAft>
                      </a:pPr>
                      <a:r>
                        <a:rPr lang="tr-TR" sz="1200">
                          <a:effectLst/>
                        </a:rPr>
                        <a:t>FENAMIPHOS</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22224-92-6</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0,0005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0,0005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0142">
                <a:tc>
                  <a:txBody>
                    <a:bodyPr/>
                    <a:lstStyle/>
                    <a:p>
                      <a:pPr>
                        <a:lnSpc>
                          <a:spcPct val="115000"/>
                        </a:lnSpc>
                        <a:spcAft>
                          <a:spcPts val="0"/>
                        </a:spcAft>
                      </a:pPr>
                      <a:r>
                        <a:rPr lang="tr-TR" sz="1200">
                          <a:effectLst/>
                        </a:rPr>
                        <a:t>2,4-D; (2,4-DICHLOROPHENOXY)ACETIC ACID</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94-75-7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12728">
                <a:tc>
                  <a:txBody>
                    <a:bodyPr/>
                    <a:lstStyle/>
                    <a:p>
                      <a:pPr>
                        <a:lnSpc>
                          <a:spcPct val="115000"/>
                        </a:lnSpc>
                        <a:spcAft>
                          <a:spcPts val="0"/>
                        </a:spcAft>
                      </a:pPr>
                      <a:r>
                        <a:rPr lang="tr-TR" sz="1200" dirty="0">
                          <a:effectLst/>
                        </a:rPr>
                        <a:t>METHOMYL</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16752-77-5</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0,02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0,02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12728">
                <a:tc>
                  <a:txBody>
                    <a:bodyPr/>
                    <a:lstStyle/>
                    <a:p>
                      <a:pPr>
                        <a:lnSpc>
                          <a:spcPct val="115000"/>
                        </a:lnSpc>
                        <a:spcAft>
                          <a:spcPts val="0"/>
                        </a:spcAft>
                      </a:pPr>
                      <a:r>
                        <a:rPr lang="tr-TR" sz="1200">
                          <a:effectLst/>
                        </a:rPr>
                        <a:t>MONOCROTOPHOS</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6923-22-4</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12728">
                <a:tc>
                  <a:txBody>
                    <a:bodyPr/>
                    <a:lstStyle/>
                    <a:p>
                      <a:pPr>
                        <a:lnSpc>
                          <a:spcPct val="115000"/>
                        </a:lnSpc>
                        <a:spcAft>
                          <a:spcPts val="0"/>
                        </a:spcAft>
                      </a:pPr>
                      <a:r>
                        <a:rPr lang="tr-TR" sz="1200">
                          <a:effectLst/>
                        </a:rPr>
                        <a:t>CYPRODINIL</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121552-61-2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12728">
                <a:tc>
                  <a:txBody>
                    <a:bodyPr/>
                    <a:lstStyle/>
                    <a:p>
                      <a:pPr>
                        <a:lnSpc>
                          <a:spcPct val="115000"/>
                        </a:lnSpc>
                        <a:spcAft>
                          <a:spcPts val="0"/>
                        </a:spcAft>
                      </a:pPr>
                      <a:r>
                        <a:rPr lang="tr-TR" sz="1200">
                          <a:effectLst/>
                        </a:rPr>
                        <a:t>PIRIMICARB</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23103-98-2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0,014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12728">
                <a:tc>
                  <a:txBody>
                    <a:bodyPr/>
                    <a:lstStyle/>
                    <a:p>
                      <a:pPr>
                        <a:lnSpc>
                          <a:spcPct val="115000"/>
                        </a:lnSpc>
                        <a:spcAft>
                          <a:spcPts val="0"/>
                        </a:spcAft>
                      </a:pPr>
                      <a:r>
                        <a:rPr lang="tr-TR" sz="1200">
                          <a:effectLst/>
                        </a:rPr>
                        <a:t>PROPYZAMIDE</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23950-58-5</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12728">
                <a:tc>
                  <a:txBody>
                    <a:bodyPr/>
                    <a:lstStyle/>
                    <a:p>
                      <a:pPr>
                        <a:lnSpc>
                          <a:spcPct val="115000"/>
                        </a:lnSpc>
                        <a:spcAft>
                          <a:spcPts val="0"/>
                        </a:spcAft>
                      </a:pPr>
                      <a:r>
                        <a:rPr lang="tr-TR" sz="1200">
                          <a:effectLst/>
                        </a:rPr>
                        <a:t>PYRIPROXYFEN</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95737-68-1</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12728">
                <a:tc>
                  <a:txBody>
                    <a:bodyPr/>
                    <a:lstStyle/>
                    <a:p>
                      <a:pPr>
                        <a:lnSpc>
                          <a:spcPct val="115000"/>
                        </a:lnSpc>
                        <a:spcAft>
                          <a:spcPts val="0"/>
                        </a:spcAft>
                      </a:pPr>
                      <a:r>
                        <a:rPr lang="tr-TR" sz="1200">
                          <a:effectLst/>
                        </a:rPr>
                        <a:t>CAPTAN</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133-06-2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12728">
                <a:tc>
                  <a:txBody>
                    <a:bodyPr/>
                    <a:lstStyle/>
                    <a:p>
                      <a:pPr>
                        <a:lnSpc>
                          <a:spcPct val="115000"/>
                        </a:lnSpc>
                        <a:spcAft>
                          <a:spcPts val="0"/>
                        </a:spcAft>
                      </a:pPr>
                      <a:r>
                        <a:rPr lang="tr-TR" sz="1200">
                          <a:effectLst/>
                        </a:rPr>
                        <a:t>BENTAZONE</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25057-89-0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12728">
                <a:tc>
                  <a:txBody>
                    <a:bodyPr/>
                    <a:lstStyle/>
                    <a:p>
                      <a:pPr>
                        <a:lnSpc>
                          <a:spcPct val="115000"/>
                        </a:lnSpc>
                        <a:spcAft>
                          <a:spcPts val="0"/>
                        </a:spcAft>
                      </a:pPr>
                      <a:r>
                        <a:rPr lang="tr-TR" sz="1200">
                          <a:effectLst/>
                        </a:rPr>
                        <a:t>CHLORANTRANILIPROLE</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500008-45-7</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12728">
                <a:tc>
                  <a:txBody>
                    <a:bodyPr/>
                    <a:lstStyle/>
                    <a:p>
                      <a:pPr>
                        <a:lnSpc>
                          <a:spcPct val="115000"/>
                        </a:lnSpc>
                        <a:spcAft>
                          <a:spcPts val="0"/>
                        </a:spcAft>
                      </a:pPr>
                      <a:r>
                        <a:rPr lang="tr-TR" sz="1200">
                          <a:effectLst/>
                        </a:rPr>
                        <a:t>ETHOPROPHOS</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13194-48-4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12728">
                <a:tc>
                  <a:txBody>
                    <a:bodyPr/>
                    <a:lstStyle/>
                    <a:p>
                      <a:pPr>
                        <a:lnSpc>
                          <a:spcPct val="115000"/>
                        </a:lnSpc>
                        <a:spcAft>
                          <a:spcPts val="0"/>
                        </a:spcAft>
                      </a:pPr>
                      <a:r>
                        <a:rPr lang="tr-TR" sz="1200">
                          <a:effectLst/>
                        </a:rPr>
                        <a:t>CARBARYL</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63-25-2</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12728">
                <a:tc>
                  <a:txBody>
                    <a:bodyPr/>
                    <a:lstStyle/>
                    <a:p>
                      <a:pPr>
                        <a:lnSpc>
                          <a:spcPct val="115000"/>
                        </a:lnSpc>
                        <a:spcAft>
                          <a:spcPts val="0"/>
                        </a:spcAft>
                      </a:pPr>
                      <a:r>
                        <a:rPr lang="tr-TR" sz="1200">
                          <a:effectLst/>
                        </a:rPr>
                        <a:t>METHIDATHION</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950-37-8</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0,012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12728">
                <a:tc>
                  <a:txBody>
                    <a:bodyPr/>
                    <a:lstStyle/>
                    <a:p>
                      <a:pPr>
                        <a:lnSpc>
                          <a:spcPct val="115000"/>
                        </a:lnSpc>
                        <a:spcAft>
                          <a:spcPts val="0"/>
                        </a:spcAft>
                      </a:pPr>
                      <a:r>
                        <a:rPr lang="tr-TR" sz="1200">
                          <a:effectLst/>
                        </a:rPr>
                        <a:t>CHLOROTHALONIL</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1897-45-6</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12728">
                <a:tc>
                  <a:txBody>
                    <a:bodyPr/>
                    <a:lstStyle/>
                    <a:p>
                      <a:pPr>
                        <a:lnSpc>
                          <a:spcPct val="115000"/>
                        </a:lnSpc>
                        <a:spcAft>
                          <a:spcPts val="0"/>
                        </a:spcAft>
                      </a:pPr>
                      <a:r>
                        <a:rPr lang="tr-TR" sz="1200">
                          <a:effectLst/>
                        </a:rPr>
                        <a:t>CARBOXIN; VITAVAX</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5234-68-4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0,3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0,3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12728">
                <a:tc>
                  <a:txBody>
                    <a:bodyPr/>
                    <a:lstStyle/>
                    <a:p>
                      <a:pPr>
                        <a:lnSpc>
                          <a:spcPct val="115000"/>
                        </a:lnSpc>
                        <a:spcAft>
                          <a:spcPts val="0"/>
                        </a:spcAft>
                      </a:pPr>
                      <a:r>
                        <a:rPr lang="tr-TR" sz="1200">
                          <a:effectLst/>
                        </a:rPr>
                        <a:t>MALATHION</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121-75-5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0,14</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112728">
                <a:tc>
                  <a:txBody>
                    <a:bodyPr/>
                    <a:lstStyle/>
                    <a:p>
                      <a:pPr>
                        <a:lnSpc>
                          <a:spcPct val="115000"/>
                        </a:lnSpc>
                        <a:spcAft>
                          <a:spcPts val="0"/>
                        </a:spcAft>
                      </a:pPr>
                      <a:r>
                        <a:rPr lang="tr-TR" sz="1200" dirty="0">
                          <a:effectLst/>
                        </a:rPr>
                        <a:t>DIPHENAMID</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957-51-7</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0,2</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387186777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971600" y="-27384"/>
            <a:ext cx="7488832" cy="1089529"/>
          </a:xfrm>
          <a:prstGeom prst="rect">
            <a:avLst/>
          </a:prstGeom>
        </p:spPr>
        <p:txBody>
          <a:bodyPr wrap="square">
            <a:spAutoFit/>
          </a:bodyPr>
          <a:lstStyle/>
          <a:p>
            <a:pPr algn="ctr" fontAlgn="auto">
              <a:spcBef>
                <a:spcPts val="0"/>
              </a:spcBef>
              <a:spcAft>
                <a:spcPts val="0"/>
              </a:spcAft>
            </a:pPr>
            <a:r>
              <a:rPr lang="tr-TR" sz="21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TÜRKİYE’YE ÖZGÜ </a:t>
            </a:r>
            <a:r>
              <a:rPr lang="tr-TR" sz="21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BİTKİ KORUMA </a:t>
            </a:r>
            <a:r>
              <a:rPr lang="tr-TR" sz="21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ÜRÜNLERİNİN İÇME SUYU STANDARTLARI </a:t>
            </a:r>
          </a:p>
          <a:p>
            <a:pPr algn="ctr" fontAlgn="auto">
              <a:spcBef>
                <a:spcPts val="0"/>
              </a:spcBef>
              <a:spcAft>
                <a:spcPts val="0"/>
              </a:spcAft>
            </a:pPr>
            <a:r>
              <a:rPr lang="tr-TR" sz="21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AÇISINDAN DEĞERLENDİRİLMESİ</a:t>
            </a:r>
            <a:endParaRPr lang="tr-TR" sz="21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1062097606"/>
              </p:ext>
            </p:extLst>
          </p:nvPr>
        </p:nvGraphicFramePr>
        <p:xfrm>
          <a:off x="1" y="980728"/>
          <a:ext cx="9143998" cy="5678424"/>
        </p:xfrm>
        <a:graphic>
          <a:graphicData uri="http://schemas.openxmlformats.org/drawingml/2006/table">
            <a:tbl>
              <a:tblPr firstRow="1" firstCol="1" bandRow="1">
                <a:tableStyleId>{5C22544A-7EE6-4342-B048-85BDC9FD1C3A}</a:tableStyleId>
              </a:tblPr>
              <a:tblGrid>
                <a:gridCol w="3705360"/>
                <a:gridCol w="1566967"/>
                <a:gridCol w="1296103"/>
                <a:gridCol w="1126217"/>
                <a:gridCol w="1449351"/>
              </a:tblGrid>
              <a:tr h="112728">
                <a:tc>
                  <a:txBody>
                    <a:bodyPr/>
                    <a:lstStyle/>
                    <a:p>
                      <a:pPr algn="ctr">
                        <a:lnSpc>
                          <a:spcPct val="115000"/>
                        </a:lnSpc>
                        <a:spcAft>
                          <a:spcPts val="0"/>
                        </a:spcAft>
                      </a:pPr>
                      <a:r>
                        <a:rPr lang="tr-TR" sz="12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Parametre (µg/L)</a:t>
                      </a:r>
                      <a:endParaRPr lang="tr-TR"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CAS No</a:t>
                      </a:r>
                      <a:endParaRPr lang="tr-TR"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A1</a:t>
                      </a:r>
                      <a:endParaRPr lang="tr-TR"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A2</a:t>
                      </a:r>
                      <a:endParaRPr lang="tr-TR"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A3</a:t>
                      </a:r>
                      <a:endParaRPr lang="tr-TR"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8800">
                <a:tc>
                  <a:txBody>
                    <a:bodyPr/>
                    <a:lstStyle/>
                    <a:p>
                      <a:pPr>
                        <a:lnSpc>
                          <a:spcPct val="115000"/>
                        </a:lnSpc>
                        <a:spcAft>
                          <a:spcPts val="0"/>
                        </a:spcAft>
                      </a:pPr>
                      <a:r>
                        <a:rPr lang="tr-TR" sz="1200" dirty="0">
                          <a:effectLst/>
                        </a:rPr>
                        <a:t>PARATHION-METHYL</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298-00-0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0,0007</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0,0007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0,0014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8800">
                <a:tc>
                  <a:txBody>
                    <a:bodyPr/>
                    <a:lstStyle/>
                    <a:p>
                      <a:pPr>
                        <a:lnSpc>
                          <a:spcPct val="115000"/>
                        </a:lnSpc>
                        <a:spcAft>
                          <a:spcPts val="0"/>
                        </a:spcAft>
                      </a:pPr>
                      <a:r>
                        <a:rPr lang="tr-TR" sz="1200">
                          <a:effectLst/>
                        </a:rPr>
                        <a:t>FENARIMOL</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dirty="0">
                          <a:effectLst/>
                        </a:rPr>
                        <a:t>60168-88-9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8800">
                <a:tc>
                  <a:txBody>
                    <a:bodyPr/>
                    <a:lstStyle/>
                    <a:p>
                      <a:pPr>
                        <a:lnSpc>
                          <a:spcPct val="115000"/>
                        </a:lnSpc>
                        <a:spcAft>
                          <a:spcPts val="0"/>
                        </a:spcAft>
                      </a:pPr>
                      <a:r>
                        <a:rPr lang="tr-TR" sz="1200">
                          <a:effectLst/>
                        </a:rPr>
                        <a:t>PIPERONYL BUTOXIDE</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dirty="0">
                          <a:effectLst/>
                        </a:rPr>
                        <a:t>51-03-6</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8800">
                <a:tc>
                  <a:txBody>
                    <a:bodyPr/>
                    <a:lstStyle/>
                    <a:p>
                      <a:pPr>
                        <a:lnSpc>
                          <a:spcPct val="115000"/>
                        </a:lnSpc>
                        <a:spcAft>
                          <a:spcPts val="0"/>
                        </a:spcAft>
                      </a:pPr>
                      <a:r>
                        <a:rPr lang="tr-TR" sz="1200">
                          <a:effectLst/>
                        </a:rPr>
                        <a:t>CHLORANTRANILIPROLE</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dirty="0">
                          <a:effectLst/>
                        </a:rPr>
                        <a:t>500008-45-7</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8800">
                <a:tc>
                  <a:txBody>
                    <a:bodyPr/>
                    <a:lstStyle/>
                    <a:p>
                      <a:pPr>
                        <a:lnSpc>
                          <a:spcPct val="115000"/>
                        </a:lnSpc>
                        <a:spcAft>
                          <a:spcPts val="0"/>
                        </a:spcAft>
                      </a:pPr>
                      <a:r>
                        <a:rPr lang="tr-TR" sz="1200">
                          <a:effectLst/>
                        </a:rPr>
                        <a:t>BROMOXYNIL</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dirty="0">
                          <a:effectLst/>
                        </a:rPr>
                        <a:t>1689-84-5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8800">
                <a:tc>
                  <a:txBody>
                    <a:bodyPr/>
                    <a:lstStyle/>
                    <a:p>
                      <a:pPr>
                        <a:lnSpc>
                          <a:spcPct val="115000"/>
                        </a:lnSpc>
                        <a:spcAft>
                          <a:spcPts val="0"/>
                        </a:spcAft>
                      </a:pPr>
                      <a:r>
                        <a:rPr lang="tr-TR" sz="1200">
                          <a:effectLst/>
                        </a:rPr>
                        <a:t>FENITROTHION</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122-14-5</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0,014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8800">
                <a:tc>
                  <a:txBody>
                    <a:bodyPr/>
                    <a:lstStyle/>
                    <a:p>
                      <a:pPr>
                        <a:lnSpc>
                          <a:spcPct val="115000"/>
                        </a:lnSpc>
                        <a:spcAft>
                          <a:spcPts val="0"/>
                        </a:spcAft>
                      </a:pPr>
                      <a:r>
                        <a:rPr lang="tr-TR" sz="1200">
                          <a:effectLst/>
                        </a:rPr>
                        <a:t>OMETHOATE</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1113-02-6</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8800">
                <a:tc>
                  <a:txBody>
                    <a:bodyPr/>
                    <a:lstStyle/>
                    <a:p>
                      <a:pPr>
                        <a:lnSpc>
                          <a:spcPct val="115000"/>
                        </a:lnSpc>
                        <a:spcAft>
                          <a:spcPts val="0"/>
                        </a:spcAft>
                      </a:pPr>
                      <a:r>
                        <a:rPr lang="tr-TR" sz="1200">
                          <a:effectLst/>
                        </a:rPr>
                        <a:t>THIOPHANATE-METHYL</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23564-05-8</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8800">
                <a:tc>
                  <a:txBody>
                    <a:bodyPr/>
                    <a:lstStyle/>
                    <a:p>
                      <a:pPr>
                        <a:lnSpc>
                          <a:spcPct val="115000"/>
                        </a:lnSpc>
                        <a:spcAft>
                          <a:spcPts val="0"/>
                        </a:spcAft>
                      </a:pPr>
                      <a:r>
                        <a:rPr lang="tr-TR" sz="1200">
                          <a:effectLst/>
                        </a:rPr>
                        <a:t>IMAZETHAPYR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81334-34-1</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8800">
                <a:tc>
                  <a:txBody>
                    <a:bodyPr/>
                    <a:lstStyle/>
                    <a:p>
                      <a:pPr>
                        <a:lnSpc>
                          <a:spcPct val="115000"/>
                        </a:lnSpc>
                        <a:spcAft>
                          <a:spcPts val="0"/>
                        </a:spcAft>
                      </a:pPr>
                      <a:r>
                        <a:rPr lang="tr-TR" sz="1200">
                          <a:effectLst/>
                        </a:rPr>
                        <a:t>CARBOFURAN</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1563-66-2</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8800">
                <a:tc>
                  <a:txBody>
                    <a:bodyPr/>
                    <a:lstStyle/>
                    <a:p>
                      <a:pPr>
                        <a:lnSpc>
                          <a:spcPct val="115000"/>
                        </a:lnSpc>
                        <a:spcAft>
                          <a:spcPts val="0"/>
                        </a:spcAft>
                      </a:pPr>
                      <a:r>
                        <a:rPr lang="tr-TR" sz="1200" dirty="0">
                          <a:effectLst/>
                        </a:rPr>
                        <a:t>MOLINATE</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2212-67-1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8800">
                <a:tc>
                  <a:txBody>
                    <a:bodyPr/>
                    <a:lstStyle/>
                    <a:p>
                      <a:pPr>
                        <a:lnSpc>
                          <a:spcPct val="115000"/>
                        </a:lnSpc>
                        <a:spcAft>
                          <a:spcPts val="0"/>
                        </a:spcAft>
                      </a:pPr>
                      <a:r>
                        <a:rPr lang="tr-TR" sz="1200">
                          <a:effectLst/>
                        </a:rPr>
                        <a:t>PICLORAM</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1918-02-1</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8800">
                <a:tc>
                  <a:txBody>
                    <a:bodyPr/>
                    <a:lstStyle/>
                    <a:p>
                      <a:pPr>
                        <a:lnSpc>
                          <a:spcPct val="115000"/>
                        </a:lnSpc>
                        <a:spcAft>
                          <a:spcPts val="0"/>
                        </a:spcAft>
                      </a:pPr>
                      <a:r>
                        <a:rPr lang="tr-TR" sz="1200">
                          <a:effectLst/>
                        </a:rPr>
                        <a:t>PERMETHRIN</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52645-53-1</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8800">
                <a:tc>
                  <a:txBody>
                    <a:bodyPr/>
                    <a:lstStyle/>
                    <a:p>
                      <a:pPr>
                        <a:lnSpc>
                          <a:spcPct val="115000"/>
                        </a:lnSpc>
                        <a:spcAft>
                          <a:spcPts val="0"/>
                        </a:spcAft>
                      </a:pPr>
                      <a:r>
                        <a:rPr lang="tr-TR" sz="1200">
                          <a:effectLst/>
                        </a:rPr>
                        <a:t>BHC; GAMMA-HCH</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58-89-9</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8800">
                <a:tc>
                  <a:txBody>
                    <a:bodyPr/>
                    <a:lstStyle/>
                    <a:p>
                      <a:pPr>
                        <a:lnSpc>
                          <a:spcPct val="115000"/>
                        </a:lnSpc>
                        <a:spcAft>
                          <a:spcPts val="0"/>
                        </a:spcAft>
                      </a:pPr>
                      <a:r>
                        <a:rPr lang="tr-TR" sz="1200">
                          <a:effectLst/>
                        </a:rPr>
                        <a:t>TERBUTHYLAZINE</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5915-41-3</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8800">
                <a:tc>
                  <a:txBody>
                    <a:bodyPr/>
                    <a:lstStyle/>
                    <a:p>
                      <a:pPr>
                        <a:lnSpc>
                          <a:spcPct val="115000"/>
                        </a:lnSpc>
                        <a:spcAft>
                          <a:spcPts val="0"/>
                        </a:spcAft>
                      </a:pPr>
                      <a:r>
                        <a:rPr lang="tr-TR" sz="1200">
                          <a:effectLst/>
                        </a:rPr>
                        <a:t>CHLORBENZILAT</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1897-45-6</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8800">
                <a:tc>
                  <a:txBody>
                    <a:bodyPr/>
                    <a:lstStyle/>
                    <a:p>
                      <a:pPr>
                        <a:lnSpc>
                          <a:spcPct val="115000"/>
                        </a:lnSpc>
                        <a:spcAft>
                          <a:spcPts val="0"/>
                        </a:spcAft>
                      </a:pPr>
                      <a:r>
                        <a:rPr lang="tr-TR" sz="1200">
                          <a:effectLst/>
                        </a:rPr>
                        <a:t>2,4,5 T</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93-76-5</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0,07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0,07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8800">
                <a:tc>
                  <a:txBody>
                    <a:bodyPr/>
                    <a:lstStyle/>
                    <a:p>
                      <a:pPr>
                        <a:lnSpc>
                          <a:spcPct val="115000"/>
                        </a:lnSpc>
                        <a:spcAft>
                          <a:spcPts val="0"/>
                        </a:spcAft>
                      </a:pPr>
                      <a:r>
                        <a:rPr lang="tr-TR" sz="1200">
                          <a:effectLst/>
                        </a:rPr>
                        <a:t>CHLORDANE</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57-74-9</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0,002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0,002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8800">
                <a:tc>
                  <a:txBody>
                    <a:bodyPr/>
                    <a:lstStyle/>
                    <a:p>
                      <a:pPr>
                        <a:lnSpc>
                          <a:spcPct val="115000"/>
                        </a:lnSpc>
                        <a:spcAft>
                          <a:spcPts val="0"/>
                        </a:spcAft>
                      </a:pPr>
                      <a:r>
                        <a:rPr lang="tr-TR" sz="1200">
                          <a:effectLst/>
                        </a:rPr>
                        <a:t>TEBUTHIURON</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34014-18-1</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8800">
                <a:tc>
                  <a:txBody>
                    <a:bodyPr/>
                    <a:lstStyle/>
                    <a:p>
                      <a:pPr>
                        <a:lnSpc>
                          <a:spcPct val="115000"/>
                        </a:lnSpc>
                        <a:spcAft>
                          <a:spcPts val="0"/>
                        </a:spcAft>
                      </a:pPr>
                      <a:r>
                        <a:rPr lang="tr-TR" sz="1200">
                          <a:effectLst/>
                        </a:rPr>
                        <a:t>BROMOPHOS-ETHYL</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4824-78-6</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8800">
                <a:tc>
                  <a:txBody>
                    <a:bodyPr/>
                    <a:lstStyle/>
                    <a:p>
                      <a:pPr>
                        <a:lnSpc>
                          <a:spcPct val="115000"/>
                        </a:lnSpc>
                        <a:spcAft>
                          <a:spcPts val="0"/>
                        </a:spcAft>
                      </a:pPr>
                      <a:r>
                        <a:rPr lang="tr-TR" sz="1200">
                          <a:effectLst/>
                        </a:rPr>
                        <a:t>THIOMETON</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640-15-3</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8800">
                <a:tc>
                  <a:txBody>
                    <a:bodyPr/>
                    <a:lstStyle/>
                    <a:p>
                      <a:pPr>
                        <a:lnSpc>
                          <a:spcPct val="115000"/>
                        </a:lnSpc>
                        <a:spcAft>
                          <a:spcPts val="0"/>
                        </a:spcAft>
                      </a:pPr>
                      <a:r>
                        <a:rPr lang="tr-TR" sz="1200">
                          <a:effectLst/>
                        </a:rPr>
                        <a:t>PENDIMETHALIN</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40487-42-1</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8800">
                <a:tc>
                  <a:txBody>
                    <a:bodyPr/>
                    <a:lstStyle/>
                    <a:p>
                      <a:pPr>
                        <a:lnSpc>
                          <a:spcPct val="115000"/>
                        </a:lnSpc>
                        <a:spcAft>
                          <a:spcPts val="0"/>
                        </a:spcAft>
                      </a:pPr>
                      <a:r>
                        <a:rPr lang="tr-TR" sz="1200">
                          <a:effectLst/>
                        </a:rPr>
                        <a:t>CHLORSULFURON</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64902-72-3</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8800">
                <a:tc>
                  <a:txBody>
                    <a:bodyPr/>
                    <a:lstStyle/>
                    <a:p>
                      <a:pPr>
                        <a:lnSpc>
                          <a:spcPct val="115000"/>
                        </a:lnSpc>
                        <a:spcAft>
                          <a:spcPts val="0"/>
                        </a:spcAft>
                      </a:pPr>
                      <a:r>
                        <a:rPr lang="tr-TR" sz="1200">
                          <a:effectLst/>
                        </a:rPr>
                        <a:t>PROPAZINE</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139-40-2</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0,01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0,01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8800">
                <a:tc>
                  <a:txBody>
                    <a:bodyPr/>
                    <a:lstStyle/>
                    <a:p>
                      <a:pPr>
                        <a:lnSpc>
                          <a:spcPct val="115000"/>
                        </a:lnSpc>
                        <a:spcAft>
                          <a:spcPts val="0"/>
                        </a:spcAft>
                      </a:pPr>
                      <a:r>
                        <a:rPr lang="tr-TR" sz="1200">
                          <a:effectLst/>
                        </a:rPr>
                        <a:t>PROPHAM</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122-42-9</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208800">
                <a:tc>
                  <a:txBody>
                    <a:bodyPr/>
                    <a:lstStyle/>
                    <a:p>
                      <a:pPr>
                        <a:lnSpc>
                          <a:spcPct val="115000"/>
                        </a:lnSpc>
                        <a:spcAft>
                          <a:spcPts val="0"/>
                        </a:spcAft>
                      </a:pPr>
                      <a:r>
                        <a:rPr lang="tr-TR" sz="1200">
                          <a:effectLst/>
                        </a:rPr>
                        <a:t>DICHLOBENIL</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effectLst/>
                        </a:rPr>
                        <a:t>1194-65-6</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11702" marR="11702"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0,01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0,01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0,02</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bl>
          </a:graphicData>
        </a:graphic>
      </p:graphicFrame>
    </p:spTree>
    <p:extLst>
      <p:ext uri="{BB962C8B-B14F-4D97-AF65-F5344CB8AC3E}">
        <p14:creationId xmlns:p14="http://schemas.microsoft.com/office/powerpoint/2010/main" val="2689495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şağı Şerit 2"/>
          <p:cNvSpPr/>
          <p:nvPr/>
        </p:nvSpPr>
        <p:spPr>
          <a:xfrm>
            <a:off x="0" y="2852936"/>
            <a:ext cx="9144000" cy="1440160"/>
          </a:xfrm>
          <a:prstGeom prst="ribbo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spc="50" dirty="0">
                <a:ln w="11430"/>
                <a:solidFill>
                  <a:schemeClr val="tx2"/>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DEĞERLENDİRİLMESİ</a:t>
            </a:r>
          </a:p>
        </p:txBody>
      </p:sp>
    </p:spTree>
    <p:extLst>
      <p:ext uri="{BB962C8B-B14F-4D97-AF65-F5344CB8AC3E}">
        <p14:creationId xmlns:p14="http://schemas.microsoft.com/office/powerpoint/2010/main" val="2837470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Dikdörtgen"/>
          <p:cNvSpPr>
            <a:spLocks noChangeArrowheads="1"/>
          </p:cNvSpPr>
          <p:nvPr/>
        </p:nvSpPr>
        <p:spPr bwMode="auto">
          <a:xfrm>
            <a:off x="251520" y="1048662"/>
            <a:ext cx="8712968" cy="6124754"/>
          </a:xfrm>
          <a:prstGeom prst="rect">
            <a:avLst/>
          </a:prstGeom>
          <a:noFill/>
          <a:ln w="9525">
            <a:noFill/>
            <a:miter lim="800000"/>
            <a:headEnd/>
            <a:tailEnd/>
          </a:ln>
        </p:spPr>
        <p:txBody>
          <a:bodyPr wrap="square">
            <a:spAutoFit/>
          </a:bodyPr>
          <a:lstStyle/>
          <a:p>
            <a:pPr algn="just" fontAlgn="auto">
              <a:lnSpc>
                <a:spcPct val="140000"/>
              </a:lnSpc>
              <a:spcBef>
                <a:spcPts val="0"/>
              </a:spcBef>
              <a:spcAft>
                <a:spcPts val="0"/>
              </a:spcAft>
              <a:buClr>
                <a:srgbClr val="FF0000"/>
              </a:buClr>
              <a:buFont typeface="Wingdings" pitchFamily="2" charset="2"/>
              <a:buChar char="ü"/>
            </a:pPr>
            <a:r>
              <a:rPr lang="tr-TR" sz="2000" dirty="0">
                <a:solidFill>
                  <a:srgbClr val="0000FF"/>
                </a:solidFill>
                <a:latin typeface="Arial" pitchFamily="34" charset="0"/>
                <a:cs typeface="Arial" pitchFamily="34" charset="0"/>
              </a:rPr>
              <a:t> </a:t>
            </a:r>
            <a:r>
              <a:rPr lang="tr-TR" sz="2000" b="1" dirty="0">
                <a:solidFill>
                  <a:srgbClr val="FF0000"/>
                </a:solidFill>
                <a:latin typeface="Arial" pitchFamily="34" charset="0"/>
                <a:cs typeface="Arial" pitchFamily="34" charset="0"/>
              </a:rPr>
              <a:t>Uluslararası alanda faaliyet gösteren kuruluşların önerileri ve farklı ülke uygulamaları</a:t>
            </a:r>
            <a:r>
              <a:rPr lang="tr-TR" sz="2000" dirty="0">
                <a:solidFill>
                  <a:srgbClr val="FF0000"/>
                </a:solidFill>
                <a:latin typeface="Arial" pitchFamily="34" charset="0"/>
                <a:cs typeface="Arial" pitchFamily="34" charset="0"/>
              </a:rPr>
              <a:t> </a:t>
            </a:r>
            <a:r>
              <a:rPr lang="tr-TR" sz="2000" dirty="0">
                <a:solidFill>
                  <a:srgbClr val="0000FF"/>
                </a:solidFill>
                <a:latin typeface="Arial" pitchFamily="34" charset="0"/>
                <a:cs typeface="Arial" pitchFamily="34" charset="0"/>
              </a:rPr>
              <a:t>değerlendirilmiştir. </a:t>
            </a:r>
            <a:r>
              <a:rPr lang="tr-TR" sz="2000" dirty="0" smtClean="0">
                <a:solidFill>
                  <a:srgbClr val="0000FF"/>
                </a:solidFill>
                <a:latin typeface="Arial" pitchFamily="34" charset="0"/>
                <a:cs typeface="Arial" pitchFamily="34" charset="0"/>
              </a:rPr>
              <a:t>Bu </a:t>
            </a:r>
            <a:r>
              <a:rPr lang="tr-TR" sz="2000" dirty="0">
                <a:solidFill>
                  <a:srgbClr val="0000FF"/>
                </a:solidFill>
                <a:latin typeface="Arial" pitchFamily="34" charset="0"/>
                <a:cs typeface="Arial" pitchFamily="34" charset="0"/>
              </a:rPr>
              <a:t>değerlendirme neticesinde, Türkiye genelinde hâlihazırda yerüstü içme suyu kaynakları için kullanılan kalite sınıfları olan </a:t>
            </a:r>
            <a:r>
              <a:rPr lang="tr-TR" sz="2000" b="1" dirty="0">
                <a:solidFill>
                  <a:srgbClr val="FF0000"/>
                </a:solidFill>
                <a:latin typeface="Arial" pitchFamily="34" charset="0"/>
                <a:cs typeface="Arial" pitchFamily="34" charset="0"/>
              </a:rPr>
              <a:t>A1, A2 ve A3 </a:t>
            </a:r>
            <a:r>
              <a:rPr lang="tr-TR" sz="2000" dirty="0">
                <a:solidFill>
                  <a:srgbClr val="0000FF"/>
                </a:solidFill>
                <a:latin typeface="Arial" pitchFamily="34" charset="0"/>
                <a:cs typeface="Arial" pitchFamily="34" charset="0"/>
              </a:rPr>
              <a:t>sınıflarına karşılık gelen </a:t>
            </a:r>
            <a:r>
              <a:rPr lang="tr-TR" sz="2000" b="1" dirty="0">
                <a:solidFill>
                  <a:srgbClr val="FF0000"/>
                </a:solidFill>
                <a:latin typeface="Arial" pitchFamily="34" charset="0"/>
                <a:cs typeface="Arial" pitchFamily="34" charset="0"/>
              </a:rPr>
              <a:t>standart değerler önerilmiştir </a:t>
            </a:r>
            <a:r>
              <a:rPr lang="tr-TR" sz="2000" dirty="0">
                <a:solidFill>
                  <a:srgbClr val="0000FF"/>
                </a:solidFill>
                <a:latin typeface="Arial" pitchFamily="34" charset="0"/>
                <a:cs typeface="Arial" pitchFamily="34" charset="0"/>
              </a:rPr>
              <a:t>(I. ve II Grup Parametreleri</a:t>
            </a:r>
            <a:r>
              <a:rPr lang="tr-TR" sz="2000" dirty="0" smtClean="0">
                <a:solidFill>
                  <a:srgbClr val="0000FF"/>
                </a:solidFill>
                <a:latin typeface="Arial" pitchFamily="34" charset="0"/>
                <a:cs typeface="Arial" pitchFamily="34" charset="0"/>
              </a:rPr>
              <a:t>)</a:t>
            </a:r>
          </a:p>
          <a:p>
            <a:pPr algn="just" fontAlgn="auto">
              <a:lnSpc>
                <a:spcPct val="140000"/>
              </a:lnSpc>
              <a:spcBef>
                <a:spcPts val="0"/>
              </a:spcBef>
              <a:spcAft>
                <a:spcPts val="0"/>
              </a:spcAft>
              <a:buClr>
                <a:srgbClr val="FF0000"/>
              </a:buClr>
              <a:buFont typeface="Wingdings" pitchFamily="2" charset="2"/>
              <a:buChar char="ü"/>
            </a:pPr>
            <a:endParaRPr lang="tr-TR" sz="2000" b="1" dirty="0">
              <a:solidFill>
                <a:srgbClr val="0000FF"/>
              </a:solidFill>
              <a:latin typeface="Arial" pitchFamily="34" charset="0"/>
              <a:cs typeface="Arial" pitchFamily="34" charset="0"/>
            </a:endParaRPr>
          </a:p>
          <a:p>
            <a:pPr algn="just" fontAlgn="auto">
              <a:lnSpc>
                <a:spcPct val="140000"/>
              </a:lnSpc>
              <a:spcBef>
                <a:spcPts val="0"/>
              </a:spcBef>
              <a:spcAft>
                <a:spcPts val="0"/>
              </a:spcAft>
              <a:buClr>
                <a:srgbClr val="FF0000"/>
              </a:buClr>
              <a:buFont typeface="Wingdings" pitchFamily="2" charset="2"/>
              <a:buChar char="ü"/>
            </a:pPr>
            <a:r>
              <a:rPr lang="tr-TR" sz="2000" dirty="0">
                <a:solidFill>
                  <a:srgbClr val="0000FF"/>
                </a:solidFill>
                <a:latin typeface="Arial" pitchFamily="34" charset="0"/>
                <a:cs typeface="Arial" pitchFamily="34" charset="0"/>
              </a:rPr>
              <a:t>Hâlihazırda yerüstü içme suyu kaynaklarında izlemesi gerçekleştirilen 41 parametreden, içme suyu </a:t>
            </a:r>
            <a:r>
              <a:rPr lang="tr-TR" sz="2000" dirty="0" smtClean="0">
                <a:solidFill>
                  <a:srgbClr val="0000FF"/>
                </a:solidFill>
                <a:latin typeface="Arial" pitchFamily="34" charset="0"/>
                <a:cs typeface="Arial" pitchFamily="34" charset="0"/>
              </a:rPr>
              <a:t>kalitesi </a:t>
            </a:r>
            <a:r>
              <a:rPr lang="tr-TR" sz="2000" dirty="0">
                <a:solidFill>
                  <a:srgbClr val="0000FF"/>
                </a:solidFill>
                <a:latin typeface="Arial" pitchFamily="34" charset="0"/>
                <a:cs typeface="Arial" pitchFamily="34" charset="0"/>
              </a:rPr>
              <a:t>ya da işletme açısından gösterge parametre olarak kullanılmasının uygun olarak görülmediği </a:t>
            </a:r>
            <a:r>
              <a:rPr lang="tr-TR" sz="2000" b="1" dirty="0">
                <a:solidFill>
                  <a:srgbClr val="FF0000"/>
                </a:solidFill>
                <a:latin typeface="Arial" pitchFamily="34" charset="0"/>
                <a:cs typeface="Arial" pitchFamily="34" charset="0"/>
              </a:rPr>
              <a:t>KOİ, BOİ ve TKN</a:t>
            </a:r>
            <a:r>
              <a:rPr lang="tr-TR" sz="2000" b="1" dirty="0">
                <a:solidFill>
                  <a:srgbClr val="0000FF"/>
                </a:solidFill>
                <a:latin typeface="Arial" pitchFamily="34" charset="0"/>
                <a:cs typeface="Arial" pitchFamily="34" charset="0"/>
              </a:rPr>
              <a:t> </a:t>
            </a:r>
            <a:r>
              <a:rPr lang="tr-TR" sz="2000" dirty="0" smtClean="0">
                <a:solidFill>
                  <a:srgbClr val="0000FF"/>
                </a:solidFill>
                <a:latin typeface="Arial" pitchFamily="34" charset="0"/>
                <a:cs typeface="Arial" pitchFamily="34" charset="0"/>
              </a:rPr>
              <a:t>parametreleri </a:t>
            </a:r>
            <a:r>
              <a:rPr lang="tr-TR" sz="2000" dirty="0">
                <a:solidFill>
                  <a:srgbClr val="0000FF"/>
                </a:solidFill>
                <a:latin typeface="Arial" pitchFamily="34" charset="0"/>
                <a:cs typeface="Arial" pitchFamily="34" charset="0"/>
              </a:rPr>
              <a:t>ile Türkiye’ye özgü kirleticiler arasında alt grupları için standart değer önerilerinde bulunulmuş olan </a:t>
            </a:r>
            <a:r>
              <a:rPr lang="tr-TR" sz="2000" b="1" dirty="0">
                <a:solidFill>
                  <a:srgbClr val="0000FF"/>
                </a:solidFill>
                <a:latin typeface="Arial" pitchFamily="34" charset="0"/>
                <a:cs typeface="Arial" pitchFamily="34" charset="0"/>
              </a:rPr>
              <a:t>“Hidrokarbonlar</a:t>
            </a:r>
            <a:r>
              <a:rPr lang="tr-TR" sz="2000" dirty="0">
                <a:solidFill>
                  <a:srgbClr val="0000FF"/>
                </a:solidFill>
                <a:latin typeface="Arial" pitchFamily="34" charset="0"/>
                <a:cs typeface="Arial" pitchFamily="34" charset="0"/>
              </a:rPr>
              <a:t>” parametresinin izlenmesinin gerekli olmadığı gerekçesi ile izleme listesinden çıkarılması önerilmiştir.</a:t>
            </a:r>
          </a:p>
          <a:p>
            <a:pPr algn="just" fontAlgn="auto">
              <a:lnSpc>
                <a:spcPct val="140000"/>
              </a:lnSpc>
              <a:spcBef>
                <a:spcPts val="0"/>
              </a:spcBef>
              <a:spcAft>
                <a:spcPts val="0"/>
              </a:spcAft>
              <a:buClr>
                <a:srgbClr val="FF0000"/>
              </a:buClr>
              <a:buFont typeface="Wingdings" pitchFamily="2" charset="2"/>
              <a:buChar char="ü"/>
            </a:pPr>
            <a:endParaRPr lang="tr-TR" sz="2000" b="1" baseline="0" dirty="0" smtClean="0">
              <a:solidFill>
                <a:srgbClr val="0000FF"/>
              </a:solidFill>
              <a:latin typeface="Arial" pitchFamily="34" charset="0"/>
              <a:cs typeface="Arial" pitchFamily="34" charset="0"/>
            </a:endParaRPr>
          </a:p>
        </p:txBody>
      </p:sp>
      <p:sp>
        <p:nvSpPr>
          <p:cNvPr id="5" name="Dikdörtgen 4"/>
          <p:cNvSpPr/>
          <p:nvPr/>
        </p:nvSpPr>
        <p:spPr>
          <a:xfrm>
            <a:off x="1187624" y="170637"/>
            <a:ext cx="6840759" cy="523220"/>
          </a:xfrm>
          <a:prstGeom prst="rect">
            <a:avLst/>
          </a:prstGeom>
        </p:spPr>
        <p:txBody>
          <a:bodyPr wrap="square">
            <a:spAutoFit/>
          </a:bodyPr>
          <a:lstStyle/>
          <a:p>
            <a:pPr algn="ctr" fontAlgn="auto">
              <a:spcBef>
                <a:spcPts val="0"/>
              </a:spcBef>
              <a:spcAft>
                <a:spcPts val="0"/>
              </a:spcAft>
            </a:pPr>
            <a:r>
              <a:rPr lang="tr-TR" sz="28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DEĞERLENDİRME</a:t>
            </a:r>
            <a:r>
              <a:rPr lang="tr-TR" sz="28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tr-TR" sz="28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VE SONUÇ</a:t>
            </a:r>
            <a:endParaRPr lang="tr-TR" sz="28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486659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Dikdörtgen"/>
          <p:cNvSpPr>
            <a:spLocks noChangeArrowheads="1"/>
          </p:cNvSpPr>
          <p:nvPr/>
        </p:nvSpPr>
        <p:spPr bwMode="auto">
          <a:xfrm>
            <a:off x="227650" y="1484784"/>
            <a:ext cx="8712968" cy="3970318"/>
          </a:xfrm>
          <a:prstGeom prst="rect">
            <a:avLst/>
          </a:prstGeom>
          <a:noFill/>
          <a:ln w="9525">
            <a:noFill/>
            <a:miter lim="800000"/>
            <a:headEnd/>
            <a:tailEnd/>
          </a:ln>
        </p:spPr>
        <p:txBody>
          <a:bodyPr wrap="square">
            <a:spAutoFit/>
          </a:bodyPr>
          <a:lstStyle/>
          <a:p>
            <a:pPr algn="just" fontAlgn="auto">
              <a:lnSpc>
                <a:spcPct val="140000"/>
              </a:lnSpc>
              <a:spcBef>
                <a:spcPts val="0"/>
              </a:spcBef>
              <a:spcAft>
                <a:spcPts val="0"/>
              </a:spcAft>
              <a:buClr>
                <a:srgbClr val="FF0000"/>
              </a:buClr>
              <a:buFont typeface="Wingdings" pitchFamily="2" charset="2"/>
              <a:buChar char="ü"/>
            </a:pPr>
            <a:r>
              <a:rPr lang="tr-TR" sz="2000" dirty="0">
                <a:solidFill>
                  <a:srgbClr val="0000FF"/>
                </a:solidFill>
                <a:latin typeface="Arial" pitchFamily="34" charset="0"/>
                <a:cs typeface="Arial" pitchFamily="34" charset="0"/>
              </a:rPr>
              <a:t> Mevcut parametrelerin değerlendirilmesinin yanı sıra, Türkiye özelinde çalışılarak belirlenmiş olan 99 kirletici ve 160 bitki koruma ürünleri için de uluslararası alandaki uygulamalar araştırılarak, </a:t>
            </a:r>
            <a:r>
              <a:rPr lang="tr-TR" sz="2000" b="1" dirty="0">
                <a:solidFill>
                  <a:srgbClr val="FF0000"/>
                </a:solidFill>
                <a:latin typeface="Arial" pitchFamily="34" charset="0"/>
                <a:cs typeface="Arial" pitchFamily="34" charset="0"/>
              </a:rPr>
              <a:t>33 kirletici </a:t>
            </a:r>
            <a:r>
              <a:rPr lang="tr-TR" sz="2000" dirty="0">
                <a:solidFill>
                  <a:srgbClr val="0000FF"/>
                </a:solidFill>
                <a:latin typeface="Arial" pitchFamily="34" charset="0"/>
                <a:cs typeface="Arial" pitchFamily="34" charset="0"/>
              </a:rPr>
              <a:t>ve </a:t>
            </a:r>
            <a:r>
              <a:rPr lang="tr-TR" sz="2000" b="1" dirty="0">
                <a:solidFill>
                  <a:srgbClr val="FF0000"/>
                </a:solidFill>
                <a:latin typeface="Arial" pitchFamily="34" charset="0"/>
                <a:cs typeface="Arial" pitchFamily="34" charset="0"/>
              </a:rPr>
              <a:t>52 bitki koruma ürünü</a:t>
            </a:r>
            <a:r>
              <a:rPr lang="tr-TR" sz="2000" dirty="0">
                <a:solidFill>
                  <a:srgbClr val="0000FF"/>
                </a:solidFill>
                <a:latin typeface="Arial" pitchFamily="34" charset="0"/>
                <a:cs typeface="Arial" pitchFamily="34" charset="0"/>
              </a:rPr>
              <a:t> için standart değerler tespit edilmiştir (III. ve V. Grup Parametreler</a:t>
            </a:r>
            <a:r>
              <a:rPr lang="tr-TR" sz="2000" dirty="0" smtClean="0">
                <a:solidFill>
                  <a:srgbClr val="0000FF"/>
                </a:solidFill>
                <a:latin typeface="Arial" pitchFamily="34" charset="0"/>
                <a:cs typeface="Arial" pitchFamily="34" charset="0"/>
              </a:rPr>
              <a:t>)</a:t>
            </a:r>
          </a:p>
          <a:p>
            <a:pPr algn="just" fontAlgn="auto">
              <a:lnSpc>
                <a:spcPct val="140000"/>
              </a:lnSpc>
              <a:spcBef>
                <a:spcPts val="0"/>
              </a:spcBef>
              <a:spcAft>
                <a:spcPts val="0"/>
              </a:spcAft>
              <a:buClr>
                <a:srgbClr val="FF0000"/>
              </a:buClr>
              <a:buFont typeface="Wingdings" pitchFamily="2" charset="2"/>
              <a:buChar char="ü"/>
            </a:pPr>
            <a:endParaRPr lang="tr-TR" sz="2000" dirty="0">
              <a:solidFill>
                <a:srgbClr val="0000FF"/>
              </a:solidFill>
              <a:latin typeface="Arial" pitchFamily="34" charset="0"/>
              <a:cs typeface="Arial" pitchFamily="34" charset="0"/>
            </a:endParaRPr>
          </a:p>
          <a:p>
            <a:pPr algn="just" fontAlgn="auto">
              <a:lnSpc>
                <a:spcPct val="140000"/>
              </a:lnSpc>
              <a:spcBef>
                <a:spcPts val="0"/>
              </a:spcBef>
              <a:spcAft>
                <a:spcPts val="0"/>
              </a:spcAft>
              <a:buClr>
                <a:srgbClr val="FF0000"/>
              </a:buClr>
              <a:buFont typeface="Wingdings" pitchFamily="2" charset="2"/>
              <a:buChar char="ü"/>
            </a:pPr>
            <a:r>
              <a:rPr lang="tr-TR" sz="2000" dirty="0">
                <a:solidFill>
                  <a:srgbClr val="0000FF"/>
                </a:solidFill>
                <a:latin typeface="Arial" pitchFamily="34" charset="0"/>
                <a:cs typeface="Arial" pitchFamily="34" charset="0"/>
              </a:rPr>
              <a:t>Uluslararası uygulamalarda yer almamış olan </a:t>
            </a:r>
            <a:r>
              <a:rPr lang="tr-TR" sz="2000" b="1" dirty="0">
                <a:solidFill>
                  <a:srgbClr val="0000FF"/>
                </a:solidFill>
                <a:latin typeface="Arial" pitchFamily="34" charset="0"/>
                <a:cs typeface="Arial" pitchFamily="34" charset="0"/>
              </a:rPr>
              <a:t>66 kirleticiden 34’ü için </a:t>
            </a:r>
            <a:r>
              <a:rPr lang="tr-TR" sz="2000" dirty="0">
                <a:solidFill>
                  <a:srgbClr val="0000FF"/>
                </a:solidFill>
                <a:latin typeface="Arial" pitchFamily="34" charset="0"/>
                <a:cs typeface="Arial" pitchFamily="34" charset="0"/>
              </a:rPr>
              <a:t>ise, literatür verilerinden elde edilen bilgiler dikkate alınarak Türkiye’ye özgü </a:t>
            </a:r>
            <a:r>
              <a:rPr lang="tr-TR" sz="2000" dirty="0" smtClean="0">
                <a:solidFill>
                  <a:srgbClr val="0000FF"/>
                </a:solidFill>
                <a:latin typeface="Arial" pitchFamily="34" charset="0"/>
                <a:cs typeface="Arial" pitchFamily="34" charset="0"/>
              </a:rPr>
              <a:t>standartlar hesaplanmıştır (</a:t>
            </a:r>
            <a:r>
              <a:rPr lang="tr-TR" sz="2000" dirty="0">
                <a:solidFill>
                  <a:srgbClr val="0000FF"/>
                </a:solidFill>
                <a:latin typeface="Arial" pitchFamily="34" charset="0"/>
                <a:cs typeface="Arial" pitchFamily="34" charset="0"/>
              </a:rPr>
              <a:t>IV. Grup </a:t>
            </a:r>
            <a:r>
              <a:rPr lang="tr-TR" sz="2000" dirty="0" smtClean="0">
                <a:solidFill>
                  <a:srgbClr val="0000FF"/>
                </a:solidFill>
                <a:latin typeface="Arial" pitchFamily="34" charset="0"/>
                <a:cs typeface="Arial" pitchFamily="34" charset="0"/>
              </a:rPr>
              <a:t>Parametreleri).</a:t>
            </a:r>
            <a:endParaRPr lang="tr-TR" sz="2000" b="1" baseline="0" dirty="0" smtClean="0">
              <a:solidFill>
                <a:srgbClr val="0000FF"/>
              </a:solidFill>
              <a:latin typeface="Arial" pitchFamily="34" charset="0"/>
              <a:cs typeface="Arial" pitchFamily="34" charset="0"/>
            </a:endParaRPr>
          </a:p>
        </p:txBody>
      </p:sp>
      <p:sp>
        <p:nvSpPr>
          <p:cNvPr id="9" name="Dikdörtgen 8"/>
          <p:cNvSpPr/>
          <p:nvPr/>
        </p:nvSpPr>
        <p:spPr>
          <a:xfrm>
            <a:off x="1187624" y="170637"/>
            <a:ext cx="6840759" cy="523220"/>
          </a:xfrm>
          <a:prstGeom prst="rect">
            <a:avLst/>
          </a:prstGeom>
        </p:spPr>
        <p:txBody>
          <a:bodyPr wrap="square">
            <a:spAutoFit/>
          </a:bodyPr>
          <a:lstStyle/>
          <a:p>
            <a:pPr algn="ctr" fontAlgn="auto">
              <a:spcBef>
                <a:spcPts val="0"/>
              </a:spcBef>
              <a:spcAft>
                <a:spcPts val="0"/>
              </a:spcAft>
            </a:pPr>
            <a:r>
              <a:rPr lang="tr-TR" sz="28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DEĞERLENDİRME</a:t>
            </a:r>
            <a:r>
              <a:rPr lang="tr-TR" sz="28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tr-TR" sz="28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VE SONUÇ</a:t>
            </a:r>
            <a:endParaRPr lang="tr-TR" sz="28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207821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Dikdörtgen"/>
          <p:cNvSpPr>
            <a:spLocks noChangeArrowheads="1"/>
          </p:cNvSpPr>
          <p:nvPr/>
        </p:nvSpPr>
        <p:spPr bwMode="auto">
          <a:xfrm>
            <a:off x="227650" y="2492896"/>
            <a:ext cx="8712968" cy="2862322"/>
          </a:xfrm>
          <a:prstGeom prst="rect">
            <a:avLst/>
          </a:prstGeom>
          <a:noFill/>
          <a:ln w="9525">
            <a:noFill/>
            <a:miter lim="800000"/>
            <a:headEnd/>
            <a:tailEnd/>
          </a:ln>
        </p:spPr>
        <p:txBody>
          <a:bodyPr wrap="square">
            <a:spAutoFit/>
          </a:bodyPr>
          <a:lstStyle/>
          <a:p>
            <a:pPr algn="just" fontAlgn="auto">
              <a:lnSpc>
                <a:spcPct val="150000"/>
              </a:lnSpc>
              <a:spcBef>
                <a:spcPts val="0"/>
              </a:spcBef>
              <a:spcAft>
                <a:spcPts val="0"/>
              </a:spcAft>
              <a:buClr>
                <a:srgbClr val="FF0000"/>
              </a:buClr>
              <a:buFont typeface="Wingdings" pitchFamily="2" charset="2"/>
              <a:buChar char="ü"/>
            </a:pPr>
            <a:r>
              <a:rPr lang="tr-TR" sz="2000" dirty="0">
                <a:solidFill>
                  <a:srgbClr val="0000FF"/>
                </a:solidFill>
                <a:latin typeface="Arial" pitchFamily="34" charset="0"/>
                <a:cs typeface="Arial" pitchFamily="34" charset="0"/>
              </a:rPr>
              <a:t> Son tüketiciye ulaşana kadar pek çok faktör su kalitesini etkileyebildiğinden, </a:t>
            </a:r>
            <a:r>
              <a:rPr lang="tr-TR" sz="2000" dirty="0" smtClean="0">
                <a:solidFill>
                  <a:srgbClr val="0000FF"/>
                </a:solidFill>
                <a:latin typeface="Arial" pitchFamily="34" charset="0"/>
                <a:cs typeface="Arial" pitchFamily="34" charset="0"/>
              </a:rPr>
              <a:t>içme suyunun bütünsel bir yaklaşımla </a:t>
            </a:r>
            <a:r>
              <a:rPr lang="tr-TR" sz="2000" b="1" dirty="0" smtClean="0">
                <a:solidFill>
                  <a:srgbClr val="FF0000"/>
                </a:solidFill>
                <a:latin typeface="Arial" pitchFamily="34" charset="0"/>
                <a:cs typeface="Arial" pitchFamily="34" charset="0"/>
              </a:rPr>
              <a:t>mevcut </a:t>
            </a:r>
            <a:r>
              <a:rPr lang="tr-TR" sz="2000" b="1" dirty="0">
                <a:solidFill>
                  <a:srgbClr val="FF0000"/>
                </a:solidFill>
                <a:latin typeface="Arial" pitchFamily="34" charset="0"/>
                <a:cs typeface="Arial" pitchFamily="34" charset="0"/>
              </a:rPr>
              <a:t>ham su kalitesindeki kirleticiler ve ulaşılmak istenen su kalitesi birlikte değerlendirilerek </a:t>
            </a:r>
            <a:r>
              <a:rPr lang="tr-TR" sz="2000" dirty="0">
                <a:solidFill>
                  <a:srgbClr val="0000FF"/>
                </a:solidFill>
                <a:latin typeface="Arial" pitchFamily="34" charset="0"/>
                <a:cs typeface="Arial" pitchFamily="34" charset="0"/>
              </a:rPr>
              <a:t>uygun arıtma yöntemi seçilmesi, hem </a:t>
            </a:r>
            <a:r>
              <a:rPr lang="tr-TR" sz="2000" b="1" dirty="0">
                <a:solidFill>
                  <a:srgbClr val="FF0000"/>
                </a:solidFill>
                <a:latin typeface="Arial" pitchFamily="34" charset="0"/>
                <a:cs typeface="Arial" pitchFamily="34" charset="0"/>
              </a:rPr>
              <a:t>insan sağlığının korunmasını</a:t>
            </a:r>
            <a:r>
              <a:rPr lang="tr-TR" sz="2000" dirty="0">
                <a:solidFill>
                  <a:srgbClr val="0000FF"/>
                </a:solidFill>
                <a:latin typeface="Arial" pitchFamily="34" charset="0"/>
                <a:cs typeface="Arial" pitchFamily="34" charset="0"/>
              </a:rPr>
              <a:t>, hem de gereksiz arıtma prosesleri ya da kimyasallar kullanılarak </a:t>
            </a:r>
            <a:r>
              <a:rPr lang="tr-TR" sz="2000" b="1" dirty="0">
                <a:solidFill>
                  <a:srgbClr val="FF0000"/>
                </a:solidFill>
                <a:latin typeface="Arial" pitchFamily="34" charset="0"/>
                <a:cs typeface="Arial" pitchFamily="34" charset="0"/>
              </a:rPr>
              <a:t>gereğinden fazla maliyetlerin engellenmesini</a:t>
            </a:r>
            <a:r>
              <a:rPr lang="tr-TR" sz="2000" dirty="0">
                <a:solidFill>
                  <a:srgbClr val="0000FF"/>
                </a:solidFill>
                <a:latin typeface="Arial" pitchFamily="34" charset="0"/>
                <a:cs typeface="Arial" pitchFamily="34" charset="0"/>
              </a:rPr>
              <a:t> sağlayacaktır. </a:t>
            </a:r>
            <a:endParaRPr lang="tr-TR" sz="2000" b="1" baseline="0" dirty="0" smtClean="0">
              <a:solidFill>
                <a:srgbClr val="0000FF"/>
              </a:solidFill>
              <a:latin typeface="Arial" pitchFamily="34" charset="0"/>
              <a:cs typeface="Arial" pitchFamily="34" charset="0"/>
            </a:endParaRPr>
          </a:p>
        </p:txBody>
      </p:sp>
      <p:sp>
        <p:nvSpPr>
          <p:cNvPr id="6" name="Dikdörtgen 5"/>
          <p:cNvSpPr/>
          <p:nvPr/>
        </p:nvSpPr>
        <p:spPr>
          <a:xfrm>
            <a:off x="1187624" y="170637"/>
            <a:ext cx="6840759" cy="523220"/>
          </a:xfrm>
          <a:prstGeom prst="rect">
            <a:avLst/>
          </a:prstGeom>
        </p:spPr>
        <p:txBody>
          <a:bodyPr wrap="square">
            <a:spAutoFit/>
          </a:bodyPr>
          <a:lstStyle/>
          <a:p>
            <a:pPr algn="ctr" fontAlgn="auto">
              <a:spcBef>
                <a:spcPts val="0"/>
              </a:spcBef>
              <a:spcAft>
                <a:spcPts val="0"/>
              </a:spcAft>
            </a:pPr>
            <a:r>
              <a:rPr lang="tr-TR" sz="28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DEĞERLENDİRME</a:t>
            </a:r>
            <a:r>
              <a:rPr lang="tr-TR" sz="28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tr-TR" sz="28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VE SONUÇ</a:t>
            </a:r>
            <a:endParaRPr lang="tr-TR" sz="28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543026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755576" y="1268761"/>
            <a:ext cx="7560840" cy="5315700"/>
          </a:xfrm>
          <a:prstGeom prst="rect">
            <a:avLst/>
          </a:prstGeom>
        </p:spPr>
      </p:pic>
    </p:spTree>
    <p:extLst>
      <p:ext uri="{BB962C8B-B14F-4D97-AF65-F5344CB8AC3E}">
        <p14:creationId xmlns:p14="http://schemas.microsoft.com/office/powerpoint/2010/main" val="2475937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Resim 2"/>
          <p:cNvPicPr>
            <a:picLocks noChangeAspect="1"/>
          </p:cNvPicPr>
          <p:nvPr/>
        </p:nvPicPr>
        <p:blipFill>
          <a:blip r:embed="rId2"/>
          <a:stretch>
            <a:fillRect/>
          </a:stretch>
        </p:blipFill>
        <p:spPr>
          <a:xfrm>
            <a:off x="611560" y="2204864"/>
            <a:ext cx="8277860" cy="2408659"/>
          </a:xfrm>
          <a:prstGeom prst="rect">
            <a:avLst/>
          </a:prstGeom>
        </p:spPr>
      </p:pic>
    </p:spTree>
    <p:extLst>
      <p:ext uri="{BB962C8B-B14F-4D97-AF65-F5344CB8AC3E}">
        <p14:creationId xmlns:p14="http://schemas.microsoft.com/office/powerpoint/2010/main" val="889133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1403648" y="3356992"/>
            <a:ext cx="6840759" cy="523220"/>
          </a:xfrm>
          <a:prstGeom prst="rect">
            <a:avLst/>
          </a:prstGeom>
        </p:spPr>
        <p:txBody>
          <a:bodyPr wrap="square">
            <a:spAutoFit/>
          </a:bodyPr>
          <a:lstStyle/>
          <a:p>
            <a:pPr algn="ctr" fontAlgn="auto">
              <a:spcBef>
                <a:spcPts val="0"/>
              </a:spcBef>
              <a:spcAft>
                <a:spcPts val="0"/>
              </a:spcAft>
            </a:pPr>
            <a:r>
              <a:rPr lang="tr-TR" sz="28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ARZ EDERİM</a:t>
            </a:r>
            <a:endParaRPr lang="tr-TR" sz="28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6686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1246495"/>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DEĞERLENDİRİLMESİ</a:t>
            </a:r>
          </a:p>
          <a:p>
            <a:pPr algn="ctr" fontAlgn="auto">
              <a:spcBef>
                <a:spcPts val="0"/>
              </a:spcBef>
              <a:spcAft>
                <a:spcPts val="0"/>
              </a:spcAft>
            </a:pP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graphicFrame>
        <p:nvGraphicFramePr>
          <p:cNvPr id="3" name="Diyagram 2"/>
          <p:cNvGraphicFramePr/>
          <p:nvPr>
            <p:extLst>
              <p:ext uri="{D42A27DB-BD31-4B8C-83A1-F6EECF244321}">
                <p14:modId xmlns:p14="http://schemas.microsoft.com/office/powerpoint/2010/main" val="21763311"/>
              </p:ext>
            </p:extLst>
          </p:nvPr>
        </p:nvGraphicFramePr>
        <p:xfrm>
          <a:off x="323528" y="908720"/>
          <a:ext cx="8712968"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1160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1246495"/>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DEĞERLENDİRİLMESİ</a:t>
            </a:r>
          </a:p>
          <a:p>
            <a:pPr algn="ctr" fontAlgn="auto">
              <a:spcBef>
                <a:spcPts val="0"/>
              </a:spcBef>
              <a:spcAft>
                <a:spcPts val="0"/>
              </a:spcAft>
            </a:pP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graphicFrame>
        <p:nvGraphicFramePr>
          <p:cNvPr id="5" name="Tablo 4"/>
          <p:cNvGraphicFramePr>
            <a:graphicFrameLocks noGrp="1"/>
          </p:cNvGraphicFramePr>
          <p:nvPr>
            <p:extLst>
              <p:ext uri="{D42A27DB-BD31-4B8C-83A1-F6EECF244321}">
                <p14:modId xmlns:p14="http://schemas.microsoft.com/office/powerpoint/2010/main" val="2409777203"/>
              </p:ext>
            </p:extLst>
          </p:nvPr>
        </p:nvGraphicFramePr>
        <p:xfrm>
          <a:off x="467544" y="1015055"/>
          <a:ext cx="8424936" cy="5674411"/>
        </p:xfrm>
        <a:graphic>
          <a:graphicData uri="http://schemas.openxmlformats.org/drawingml/2006/table">
            <a:tbl>
              <a:tblPr firstRow="1" bandRow="1">
                <a:tableStyleId>{5C22544A-7EE6-4342-B048-85BDC9FD1C3A}</a:tableStyleId>
              </a:tblPr>
              <a:tblGrid>
                <a:gridCol w="4324303"/>
                <a:gridCol w="4100633"/>
              </a:tblGrid>
              <a:tr h="400083">
                <a:tc>
                  <a:txBody>
                    <a:bodyPr/>
                    <a:lstStyle/>
                    <a:p>
                      <a:pPr algn="ctr"/>
                      <a:r>
                        <a:rPr lang="tr-TR" sz="1500" dirty="0" smtClean="0">
                          <a:solidFill>
                            <a:schemeClr val="bg1"/>
                          </a:solidFill>
                        </a:rPr>
                        <a:t>BİRİNCİL</a:t>
                      </a:r>
                      <a:r>
                        <a:rPr lang="tr-TR" sz="1500" baseline="0" dirty="0" smtClean="0">
                          <a:solidFill>
                            <a:schemeClr val="bg1"/>
                          </a:solidFill>
                        </a:rPr>
                        <a:t> ÖNCELİKLİLER (16 ADET)</a:t>
                      </a:r>
                      <a:endParaRPr lang="tr-TR" sz="1500" dirty="0">
                        <a:solidFill>
                          <a:schemeClr val="bg1"/>
                        </a:solidFill>
                      </a:endParaRPr>
                    </a:p>
                  </a:txBody>
                  <a:tcPr anchor="ctr">
                    <a:solidFill>
                      <a:schemeClr val="accent2">
                        <a:lumMod val="75000"/>
                      </a:schemeClr>
                    </a:solidFill>
                  </a:tcPr>
                </a:tc>
                <a:tc>
                  <a:txBody>
                    <a:bodyPr/>
                    <a:lstStyle/>
                    <a:p>
                      <a:pPr algn="ctr"/>
                      <a:r>
                        <a:rPr lang="tr-TR" sz="1500" dirty="0" smtClean="0">
                          <a:solidFill>
                            <a:schemeClr val="bg1"/>
                          </a:solidFill>
                        </a:rPr>
                        <a:t>İKİNCİL ÖNCELİKLİLER (18 ADET)</a:t>
                      </a:r>
                      <a:endParaRPr lang="tr-TR" sz="1500" dirty="0">
                        <a:solidFill>
                          <a:schemeClr val="bg1"/>
                        </a:solidFill>
                      </a:endParaRPr>
                    </a:p>
                  </a:txBody>
                  <a:tcPr anchor="ctr">
                    <a:solidFill>
                      <a:schemeClr val="accent3">
                        <a:lumMod val="75000"/>
                      </a:schemeClr>
                    </a:solidFill>
                  </a:tcPr>
                </a:tc>
              </a:tr>
              <a:tr h="284058">
                <a:tc>
                  <a:txBody>
                    <a:bodyPr/>
                    <a:lstStyle/>
                    <a:p>
                      <a:pPr algn="l">
                        <a:lnSpc>
                          <a:spcPct val="115000"/>
                        </a:lnSpc>
                        <a:spcAft>
                          <a:spcPts val="0"/>
                        </a:spcAft>
                      </a:pPr>
                      <a:r>
                        <a:rPr lang="tr-TR" sz="1350" dirty="0">
                          <a:solidFill>
                            <a:schemeClr val="accent2">
                              <a:lumMod val="75000"/>
                            </a:schemeClr>
                          </a:solidFill>
                          <a:effectLst/>
                        </a:rPr>
                        <a:t>Nitrat (mg NO</a:t>
                      </a:r>
                      <a:r>
                        <a:rPr lang="tr-TR" sz="1350" baseline="-25000" dirty="0">
                          <a:solidFill>
                            <a:schemeClr val="accent2">
                              <a:lumMod val="75000"/>
                            </a:schemeClr>
                          </a:solidFill>
                          <a:effectLst/>
                        </a:rPr>
                        <a:t>3</a:t>
                      </a:r>
                      <a:r>
                        <a:rPr lang="tr-TR" sz="1350" dirty="0">
                          <a:solidFill>
                            <a:schemeClr val="accent2">
                              <a:lumMod val="75000"/>
                            </a:schemeClr>
                          </a:solidFill>
                          <a:effectLst/>
                        </a:rPr>
                        <a:t>/L)</a:t>
                      </a:r>
                      <a:endParaRPr lang="tr-TR" sz="135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00" marR="37800" marT="0" marB="0" anchor="ctr">
                    <a:solidFill>
                      <a:schemeClr val="accent2">
                        <a:lumMod val="40000"/>
                        <a:lumOff val="60000"/>
                      </a:schemeClr>
                    </a:solidFill>
                  </a:tcPr>
                </a:tc>
                <a:tc>
                  <a:txBody>
                    <a:bodyPr/>
                    <a:lstStyle/>
                    <a:p>
                      <a:pPr marL="0" algn="l" defTabSz="914400" rtl="0" eaLnBrk="1" latinLnBrk="0" hangingPunct="1">
                        <a:lnSpc>
                          <a:spcPct val="115000"/>
                        </a:lnSpc>
                        <a:spcAft>
                          <a:spcPts val="0"/>
                        </a:spcAft>
                      </a:pPr>
                      <a:r>
                        <a:rPr lang="tr-TR" sz="1350" kern="1200" dirty="0">
                          <a:solidFill>
                            <a:schemeClr val="accent3">
                              <a:lumMod val="50000"/>
                            </a:schemeClr>
                          </a:solidFill>
                          <a:effectLst/>
                          <a:latin typeface="+mn-lt"/>
                          <a:ea typeface="+mn-ea"/>
                          <a:cs typeface="+mn-cs"/>
                        </a:rPr>
                        <a:t>pH</a:t>
                      </a:r>
                    </a:p>
                  </a:txBody>
                  <a:tcPr marL="44450" marR="44450" marT="0" marB="0" anchor="ctr">
                    <a:solidFill>
                      <a:schemeClr val="accent3">
                        <a:lumMod val="60000"/>
                        <a:lumOff val="40000"/>
                      </a:schemeClr>
                    </a:solidFill>
                  </a:tcPr>
                </a:tc>
              </a:tr>
              <a:tr h="284058">
                <a:tc>
                  <a:txBody>
                    <a:bodyPr/>
                    <a:lstStyle/>
                    <a:p>
                      <a:pPr algn="l">
                        <a:lnSpc>
                          <a:spcPct val="115000"/>
                        </a:lnSpc>
                        <a:spcAft>
                          <a:spcPts val="0"/>
                        </a:spcAft>
                      </a:pPr>
                      <a:r>
                        <a:rPr lang="tr-TR" sz="1350" dirty="0" err="1">
                          <a:solidFill>
                            <a:schemeClr val="accent2">
                              <a:lumMod val="75000"/>
                            </a:schemeClr>
                          </a:solidFill>
                          <a:effectLst/>
                        </a:rPr>
                        <a:t>Florür</a:t>
                      </a:r>
                      <a:r>
                        <a:rPr lang="tr-TR" sz="1350" dirty="0">
                          <a:solidFill>
                            <a:schemeClr val="accent2">
                              <a:lumMod val="75000"/>
                            </a:schemeClr>
                          </a:solidFill>
                          <a:effectLst/>
                        </a:rPr>
                        <a:t> (mg F/L)</a:t>
                      </a:r>
                      <a:endParaRPr lang="tr-TR" sz="135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00" marR="37800" marT="0" marB="0" anchor="ctr">
                    <a:solidFill>
                      <a:schemeClr val="accent2">
                        <a:lumMod val="40000"/>
                        <a:lumOff val="60000"/>
                      </a:schemeClr>
                    </a:solidFill>
                  </a:tcPr>
                </a:tc>
                <a:tc>
                  <a:txBody>
                    <a:bodyPr/>
                    <a:lstStyle/>
                    <a:p>
                      <a:pPr marL="0" algn="l" defTabSz="914400" rtl="0" eaLnBrk="1" latinLnBrk="0" hangingPunct="1">
                        <a:lnSpc>
                          <a:spcPct val="115000"/>
                        </a:lnSpc>
                        <a:spcAft>
                          <a:spcPts val="0"/>
                        </a:spcAft>
                      </a:pPr>
                      <a:r>
                        <a:rPr lang="tr-TR" sz="1350" kern="1200">
                          <a:solidFill>
                            <a:schemeClr val="accent3">
                              <a:lumMod val="50000"/>
                            </a:schemeClr>
                          </a:solidFill>
                          <a:effectLst/>
                          <a:latin typeface="+mn-lt"/>
                          <a:ea typeface="+mn-ea"/>
                          <a:cs typeface="+mn-cs"/>
                        </a:rPr>
                        <a:t>Renk (filtrasyon sonrası) (Pt-Co Birimi)</a:t>
                      </a:r>
                    </a:p>
                  </a:txBody>
                  <a:tcPr marL="44450" marR="44450" marT="0" marB="0" anchor="ctr">
                    <a:solidFill>
                      <a:schemeClr val="accent3">
                        <a:lumMod val="60000"/>
                        <a:lumOff val="40000"/>
                      </a:schemeClr>
                    </a:solidFill>
                  </a:tcPr>
                </a:tc>
              </a:tr>
              <a:tr h="284058">
                <a:tc>
                  <a:txBody>
                    <a:bodyPr/>
                    <a:lstStyle/>
                    <a:p>
                      <a:pPr algn="l">
                        <a:lnSpc>
                          <a:spcPct val="115000"/>
                        </a:lnSpc>
                        <a:spcAft>
                          <a:spcPts val="0"/>
                        </a:spcAft>
                      </a:pPr>
                      <a:r>
                        <a:rPr lang="tr-TR" sz="1350" dirty="0">
                          <a:solidFill>
                            <a:schemeClr val="accent2">
                              <a:lumMod val="75000"/>
                            </a:schemeClr>
                          </a:solidFill>
                          <a:effectLst/>
                        </a:rPr>
                        <a:t>Bor (mg B/L)</a:t>
                      </a:r>
                      <a:endParaRPr lang="tr-TR" sz="135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00" marR="37800" marT="0" marB="0" anchor="ctr">
                    <a:solidFill>
                      <a:schemeClr val="accent2">
                        <a:lumMod val="40000"/>
                        <a:lumOff val="60000"/>
                      </a:schemeClr>
                    </a:solidFill>
                  </a:tcPr>
                </a:tc>
                <a:tc>
                  <a:txBody>
                    <a:bodyPr/>
                    <a:lstStyle/>
                    <a:p>
                      <a:pPr marL="0" algn="l" defTabSz="914400" rtl="0" eaLnBrk="1" latinLnBrk="0" hangingPunct="1">
                        <a:lnSpc>
                          <a:spcPct val="115000"/>
                        </a:lnSpc>
                        <a:spcAft>
                          <a:spcPts val="0"/>
                        </a:spcAft>
                      </a:pPr>
                      <a:r>
                        <a:rPr lang="tr-TR" sz="1350" kern="1200">
                          <a:solidFill>
                            <a:schemeClr val="accent3">
                              <a:lumMod val="50000"/>
                            </a:schemeClr>
                          </a:solidFill>
                          <a:effectLst/>
                          <a:latin typeface="+mn-lt"/>
                          <a:ea typeface="+mn-ea"/>
                          <a:cs typeface="+mn-cs"/>
                        </a:rPr>
                        <a:t>Toplam askıda katı madde (AKM) (mg AKM/L)</a:t>
                      </a:r>
                    </a:p>
                  </a:txBody>
                  <a:tcPr marL="44450" marR="44450" marT="0" marB="0" anchor="ctr">
                    <a:solidFill>
                      <a:schemeClr val="accent3">
                        <a:lumMod val="60000"/>
                        <a:lumOff val="40000"/>
                      </a:schemeClr>
                    </a:solidFill>
                  </a:tcPr>
                </a:tc>
              </a:tr>
              <a:tr h="284058">
                <a:tc>
                  <a:txBody>
                    <a:bodyPr/>
                    <a:lstStyle/>
                    <a:p>
                      <a:pPr algn="l">
                        <a:lnSpc>
                          <a:spcPct val="115000"/>
                        </a:lnSpc>
                        <a:spcAft>
                          <a:spcPts val="0"/>
                        </a:spcAft>
                      </a:pPr>
                      <a:r>
                        <a:rPr lang="tr-TR" sz="1350" dirty="0">
                          <a:solidFill>
                            <a:schemeClr val="accent2">
                              <a:lumMod val="75000"/>
                            </a:schemeClr>
                          </a:solidFill>
                          <a:effectLst/>
                        </a:rPr>
                        <a:t>Kobalt (mg </a:t>
                      </a:r>
                      <a:r>
                        <a:rPr lang="tr-TR" sz="1350" dirty="0" err="1">
                          <a:solidFill>
                            <a:schemeClr val="accent2">
                              <a:lumMod val="75000"/>
                            </a:schemeClr>
                          </a:solidFill>
                          <a:effectLst/>
                        </a:rPr>
                        <a:t>Co</a:t>
                      </a:r>
                      <a:r>
                        <a:rPr lang="tr-TR" sz="1350" dirty="0">
                          <a:solidFill>
                            <a:schemeClr val="accent2">
                              <a:lumMod val="75000"/>
                            </a:schemeClr>
                          </a:solidFill>
                          <a:effectLst/>
                        </a:rPr>
                        <a:t>/L)</a:t>
                      </a:r>
                      <a:endParaRPr lang="tr-TR" sz="135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00" marR="37800" marT="0" marB="0" anchor="ctr">
                    <a:solidFill>
                      <a:schemeClr val="accent2">
                        <a:lumMod val="40000"/>
                        <a:lumOff val="60000"/>
                      </a:schemeClr>
                    </a:solidFill>
                  </a:tcPr>
                </a:tc>
                <a:tc>
                  <a:txBody>
                    <a:bodyPr/>
                    <a:lstStyle/>
                    <a:p>
                      <a:pPr marL="0" algn="l" defTabSz="914400" rtl="0" eaLnBrk="1" latinLnBrk="0" hangingPunct="1">
                        <a:lnSpc>
                          <a:spcPct val="115000"/>
                        </a:lnSpc>
                        <a:spcAft>
                          <a:spcPts val="0"/>
                        </a:spcAft>
                      </a:pPr>
                      <a:r>
                        <a:rPr lang="tr-TR" sz="1350" kern="1200">
                          <a:solidFill>
                            <a:schemeClr val="accent3">
                              <a:lumMod val="50000"/>
                            </a:schemeClr>
                          </a:solidFill>
                          <a:effectLst/>
                          <a:latin typeface="+mn-lt"/>
                          <a:ea typeface="+mn-ea"/>
                          <a:cs typeface="+mn-cs"/>
                        </a:rPr>
                        <a:t>Sıcaklık (ºC)</a:t>
                      </a:r>
                    </a:p>
                  </a:txBody>
                  <a:tcPr marL="44450" marR="44450" marT="0" marB="0" anchor="ctr">
                    <a:solidFill>
                      <a:schemeClr val="accent3">
                        <a:lumMod val="60000"/>
                        <a:lumOff val="40000"/>
                      </a:schemeClr>
                    </a:solidFill>
                  </a:tcPr>
                </a:tc>
              </a:tr>
              <a:tr h="284058">
                <a:tc>
                  <a:txBody>
                    <a:bodyPr/>
                    <a:lstStyle/>
                    <a:p>
                      <a:pPr algn="l">
                        <a:lnSpc>
                          <a:spcPct val="115000"/>
                        </a:lnSpc>
                        <a:spcAft>
                          <a:spcPts val="0"/>
                        </a:spcAft>
                      </a:pPr>
                      <a:r>
                        <a:rPr lang="tr-TR" sz="1350" dirty="0">
                          <a:solidFill>
                            <a:schemeClr val="accent2">
                              <a:lumMod val="75000"/>
                            </a:schemeClr>
                          </a:solidFill>
                          <a:effectLst/>
                        </a:rPr>
                        <a:t>Nikel (mg </a:t>
                      </a:r>
                      <a:r>
                        <a:rPr lang="tr-TR" sz="1350" dirty="0" err="1">
                          <a:solidFill>
                            <a:schemeClr val="accent2">
                              <a:lumMod val="75000"/>
                            </a:schemeClr>
                          </a:solidFill>
                          <a:effectLst/>
                        </a:rPr>
                        <a:t>Ni</a:t>
                      </a:r>
                      <a:r>
                        <a:rPr lang="tr-TR" sz="1350" dirty="0">
                          <a:solidFill>
                            <a:schemeClr val="accent2">
                              <a:lumMod val="75000"/>
                            </a:schemeClr>
                          </a:solidFill>
                          <a:effectLst/>
                        </a:rPr>
                        <a:t>/L)</a:t>
                      </a:r>
                      <a:endParaRPr lang="tr-TR" sz="135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00" marR="37800" marT="0" marB="0" anchor="ctr">
                    <a:solidFill>
                      <a:schemeClr val="accent2">
                        <a:lumMod val="40000"/>
                        <a:lumOff val="60000"/>
                      </a:schemeClr>
                    </a:solidFill>
                  </a:tcPr>
                </a:tc>
                <a:tc>
                  <a:txBody>
                    <a:bodyPr/>
                    <a:lstStyle/>
                    <a:p>
                      <a:pPr marL="0" algn="l" defTabSz="914400" rtl="0" eaLnBrk="1" latinLnBrk="0" hangingPunct="1">
                        <a:lnSpc>
                          <a:spcPct val="115000"/>
                        </a:lnSpc>
                        <a:spcAft>
                          <a:spcPts val="0"/>
                        </a:spcAft>
                      </a:pPr>
                      <a:r>
                        <a:rPr lang="tr-TR" sz="1350" kern="1200">
                          <a:solidFill>
                            <a:schemeClr val="accent3">
                              <a:lumMod val="50000"/>
                            </a:schemeClr>
                          </a:solidFill>
                          <a:effectLst/>
                          <a:latin typeface="+mn-lt"/>
                          <a:ea typeface="+mn-ea"/>
                          <a:cs typeface="+mn-cs"/>
                        </a:rPr>
                        <a:t>İletkenlik  (20 ºC’de) (μS/cm)</a:t>
                      </a:r>
                    </a:p>
                  </a:txBody>
                  <a:tcPr marL="44450" marR="44450" marT="0" marB="0" anchor="ctr">
                    <a:solidFill>
                      <a:schemeClr val="accent3">
                        <a:lumMod val="60000"/>
                        <a:lumOff val="40000"/>
                      </a:schemeClr>
                    </a:solidFill>
                  </a:tcPr>
                </a:tc>
              </a:tr>
              <a:tr h="284058">
                <a:tc>
                  <a:txBody>
                    <a:bodyPr/>
                    <a:lstStyle/>
                    <a:p>
                      <a:pPr algn="l">
                        <a:lnSpc>
                          <a:spcPct val="115000"/>
                        </a:lnSpc>
                        <a:spcAft>
                          <a:spcPts val="0"/>
                        </a:spcAft>
                      </a:pPr>
                      <a:r>
                        <a:rPr lang="tr-TR" sz="1350" dirty="0">
                          <a:solidFill>
                            <a:schemeClr val="accent2">
                              <a:lumMod val="75000"/>
                            </a:schemeClr>
                          </a:solidFill>
                          <a:effectLst/>
                        </a:rPr>
                        <a:t>Arsenik mg As/L</a:t>
                      </a:r>
                      <a:endParaRPr lang="tr-TR" sz="135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00" marR="37800" marT="0" marB="0" anchor="ctr">
                    <a:solidFill>
                      <a:schemeClr val="accent2">
                        <a:lumMod val="40000"/>
                        <a:lumOff val="60000"/>
                      </a:schemeClr>
                    </a:solidFill>
                  </a:tcPr>
                </a:tc>
                <a:tc>
                  <a:txBody>
                    <a:bodyPr/>
                    <a:lstStyle/>
                    <a:p>
                      <a:pPr marL="0" algn="l" defTabSz="914400" rtl="0" eaLnBrk="1" latinLnBrk="0" hangingPunct="1">
                        <a:lnSpc>
                          <a:spcPct val="115000"/>
                        </a:lnSpc>
                        <a:spcAft>
                          <a:spcPts val="0"/>
                        </a:spcAft>
                      </a:pPr>
                      <a:r>
                        <a:rPr lang="tr-TR" sz="1350" kern="1200">
                          <a:solidFill>
                            <a:schemeClr val="accent3">
                              <a:lumMod val="50000"/>
                            </a:schemeClr>
                          </a:solidFill>
                          <a:effectLst/>
                          <a:latin typeface="+mn-lt"/>
                          <a:ea typeface="+mn-ea"/>
                          <a:cs typeface="+mn-cs"/>
                        </a:rPr>
                        <a:t>Koku (25 ºC’de seyrelme faktörü)</a:t>
                      </a:r>
                    </a:p>
                  </a:txBody>
                  <a:tcPr marL="44450" marR="44450" marT="0" marB="0" anchor="ctr">
                    <a:solidFill>
                      <a:schemeClr val="accent3">
                        <a:lumMod val="60000"/>
                        <a:lumOff val="40000"/>
                      </a:schemeClr>
                    </a:solidFill>
                  </a:tcPr>
                </a:tc>
              </a:tr>
              <a:tr h="284058">
                <a:tc>
                  <a:txBody>
                    <a:bodyPr/>
                    <a:lstStyle/>
                    <a:p>
                      <a:pPr algn="l">
                        <a:lnSpc>
                          <a:spcPct val="115000"/>
                        </a:lnSpc>
                        <a:spcAft>
                          <a:spcPts val="0"/>
                        </a:spcAft>
                      </a:pPr>
                      <a:r>
                        <a:rPr lang="tr-TR" sz="1350" dirty="0">
                          <a:solidFill>
                            <a:schemeClr val="accent2">
                              <a:lumMod val="75000"/>
                            </a:schemeClr>
                          </a:solidFill>
                          <a:effectLst/>
                        </a:rPr>
                        <a:t>Kadmiyum (mg </a:t>
                      </a:r>
                      <a:r>
                        <a:rPr lang="tr-TR" sz="1350" dirty="0" err="1">
                          <a:solidFill>
                            <a:schemeClr val="accent2">
                              <a:lumMod val="75000"/>
                            </a:schemeClr>
                          </a:solidFill>
                          <a:effectLst/>
                        </a:rPr>
                        <a:t>Cd</a:t>
                      </a:r>
                      <a:r>
                        <a:rPr lang="tr-TR" sz="1350" dirty="0">
                          <a:solidFill>
                            <a:schemeClr val="accent2">
                              <a:lumMod val="75000"/>
                            </a:schemeClr>
                          </a:solidFill>
                          <a:effectLst/>
                        </a:rPr>
                        <a:t>/L)</a:t>
                      </a:r>
                      <a:endParaRPr lang="tr-TR" sz="135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00" marR="37800" marT="0" marB="0" anchor="ctr">
                    <a:solidFill>
                      <a:schemeClr val="accent2">
                        <a:lumMod val="40000"/>
                        <a:lumOff val="60000"/>
                      </a:schemeClr>
                    </a:solidFill>
                  </a:tcPr>
                </a:tc>
                <a:tc>
                  <a:txBody>
                    <a:bodyPr/>
                    <a:lstStyle/>
                    <a:p>
                      <a:pPr marL="0" algn="l" defTabSz="914400" rtl="0" eaLnBrk="1" latinLnBrk="0" hangingPunct="1">
                        <a:lnSpc>
                          <a:spcPct val="115000"/>
                        </a:lnSpc>
                        <a:spcAft>
                          <a:spcPts val="0"/>
                        </a:spcAft>
                      </a:pPr>
                      <a:r>
                        <a:rPr lang="tr-TR" sz="1350" kern="1200">
                          <a:solidFill>
                            <a:schemeClr val="accent3">
                              <a:lumMod val="50000"/>
                            </a:schemeClr>
                          </a:solidFill>
                          <a:effectLst/>
                          <a:latin typeface="+mn-lt"/>
                          <a:ea typeface="+mn-ea"/>
                          <a:cs typeface="+mn-cs"/>
                        </a:rPr>
                        <a:t>Alüminyum (mg Al/L)</a:t>
                      </a:r>
                    </a:p>
                  </a:txBody>
                  <a:tcPr marL="44450" marR="44450" marT="0" marB="0" anchor="ctr">
                    <a:solidFill>
                      <a:schemeClr val="accent3">
                        <a:lumMod val="60000"/>
                        <a:lumOff val="40000"/>
                      </a:schemeClr>
                    </a:solidFill>
                  </a:tcPr>
                </a:tc>
              </a:tr>
              <a:tr h="284058">
                <a:tc>
                  <a:txBody>
                    <a:bodyPr/>
                    <a:lstStyle/>
                    <a:p>
                      <a:pPr algn="l">
                        <a:lnSpc>
                          <a:spcPct val="115000"/>
                        </a:lnSpc>
                        <a:spcAft>
                          <a:spcPts val="0"/>
                        </a:spcAft>
                      </a:pPr>
                      <a:r>
                        <a:rPr lang="tr-TR" sz="1350" dirty="0">
                          <a:solidFill>
                            <a:schemeClr val="accent2">
                              <a:lumMod val="75000"/>
                            </a:schemeClr>
                          </a:solidFill>
                          <a:effectLst/>
                        </a:rPr>
                        <a:t>Toplam krom (mg Cr/L)</a:t>
                      </a:r>
                      <a:endParaRPr lang="tr-TR" sz="135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00" marR="37800" marT="0" marB="0" anchor="ctr">
                    <a:solidFill>
                      <a:schemeClr val="accent2">
                        <a:lumMod val="40000"/>
                        <a:lumOff val="60000"/>
                      </a:schemeClr>
                    </a:solidFill>
                  </a:tcPr>
                </a:tc>
                <a:tc>
                  <a:txBody>
                    <a:bodyPr/>
                    <a:lstStyle/>
                    <a:p>
                      <a:pPr marL="0" algn="l" defTabSz="914400" rtl="0" eaLnBrk="1" latinLnBrk="0" hangingPunct="1">
                        <a:lnSpc>
                          <a:spcPct val="115000"/>
                        </a:lnSpc>
                        <a:spcAft>
                          <a:spcPts val="0"/>
                        </a:spcAft>
                      </a:pPr>
                      <a:r>
                        <a:rPr lang="tr-TR" sz="1350" kern="1200" dirty="0">
                          <a:solidFill>
                            <a:schemeClr val="accent3">
                              <a:lumMod val="50000"/>
                            </a:schemeClr>
                          </a:solidFill>
                          <a:effectLst/>
                          <a:latin typeface="+mn-lt"/>
                          <a:ea typeface="+mn-ea"/>
                          <a:cs typeface="+mn-cs"/>
                        </a:rPr>
                        <a:t>Çözünmüş demir (mg Fe/L)</a:t>
                      </a:r>
                    </a:p>
                  </a:txBody>
                  <a:tcPr marL="44450" marR="44450" marT="0" marB="0" anchor="ctr">
                    <a:solidFill>
                      <a:schemeClr val="accent3">
                        <a:lumMod val="60000"/>
                        <a:lumOff val="40000"/>
                      </a:schemeClr>
                    </a:solidFill>
                  </a:tcPr>
                </a:tc>
              </a:tr>
              <a:tr h="284058">
                <a:tc>
                  <a:txBody>
                    <a:bodyPr/>
                    <a:lstStyle/>
                    <a:p>
                      <a:pPr algn="l">
                        <a:lnSpc>
                          <a:spcPct val="115000"/>
                        </a:lnSpc>
                        <a:spcAft>
                          <a:spcPts val="0"/>
                        </a:spcAft>
                      </a:pPr>
                      <a:r>
                        <a:rPr lang="tr-TR" sz="1350" dirty="0">
                          <a:solidFill>
                            <a:schemeClr val="accent2">
                              <a:lumMod val="75000"/>
                            </a:schemeClr>
                          </a:solidFill>
                          <a:effectLst/>
                        </a:rPr>
                        <a:t>Kurşun (mg Pb/L)</a:t>
                      </a:r>
                      <a:endParaRPr lang="tr-TR" sz="135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00" marR="37800" marT="0" marB="0" anchor="ctr">
                    <a:solidFill>
                      <a:schemeClr val="accent2">
                        <a:lumMod val="40000"/>
                        <a:lumOff val="60000"/>
                      </a:schemeClr>
                    </a:solidFill>
                  </a:tcPr>
                </a:tc>
                <a:tc>
                  <a:txBody>
                    <a:bodyPr/>
                    <a:lstStyle/>
                    <a:p>
                      <a:pPr marL="0" algn="l" defTabSz="914400" rtl="0" eaLnBrk="1" latinLnBrk="0" hangingPunct="1">
                        <a:lnSpc>
                          <a:spcPct val="115000"/>
                        </a:lnSpc>
                        <a:spcAft>
                          <a:spcPts val="0"/>
                        </a:spcAft>
                      </a:pPr>
                      <a:r>
                        <a:rPr lang="tr-TR" sz="1350" kern="1200" dirty="0">
                          <a:solidFill>
                            <a:schemeClr val="accent3">
                              <a:lumMod val="50000"/>
                            </a:schemeClr>
                          </a:solidFill>
                          <a:effectLst/>
                          <a:latin typeface="+mn-lt"/>
                          <a:ea typeface="+mn-ea"/>
                          <a:cs typeface="+mn-cs"/>
                        </a:rPr>
                        <a:t>Mangan (mg Mn/L)</a:t>
                      </a:r>
                    </a:p>
                  </a:txBody>
                  <a:tcPr marL="44450" marR="44450" marT="0" marB="0" anchor="ctr">
                    <a:solidFill>
                      <a:schemeClr val="accent3">
                        <a:lumMod val="60000"/>
                        <a:lumOff val="40000"/>
                      </a:schemeClr>
                    </a:solidFill>
                  </a:tcPr>
                </a:tc>
              </a:tr>
              <a:tr h="284058">
                <a:tc>
                  <a:txBody>
                    <a:bodyPr/>
                    <a:lstStyle/>
                    <a:p>
                      <a:pPr algn="l">
                        <a:lnSpc>
                          <a:spcPct val="115000"/>
                        </a:lnSpc>
                        <a:spcAft>
                          <a:spcPts val="0"/>
                        </a:spcAft>
                      </a:pPr>
                      <a:r>
                        <a:rPr lang="tr-TR" sz="1350" dirty="0">
                          <a:solidFill>
                            <a:schemeClr val="accent2">
                              <a:lumMod val="75000"/>
                            </a:schemeClr>
                          </a:solidFill>
                          <a:effectLst/>
                        </a:rPr>
                        <a:t>Selenyum (mg Se/L)</a:t>
                      </a:r>
                      <a:endParaRPr lang="tr-TR" sz="135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00" marR="37800" marT="0" marB="0" anchor="ctr">
                    <a:solidFill>
                      <a:schemeClr val="accent2">
                        <a:lumMod val="40000"/>
                        <a:lumOff val="60000"/>
                      </a:schemeClr>
                    </a:solidFill>
                  </a:tcPr>
                </a:tc>
                <a:tc>
                  <a:txBody>
                    <a:bodyPr/>
                    <a:lstStyle/>
                    <a:p>
                      <a:pPr marL="0" algn="l" defTabSz="914400" rtl="0" eaLnBrk="1" latinLnBrk="0" hangingPunct="1">
                        <a:lnSpc>
                          <a:spcPct val="115000"/>
                        </a:lnSpc>
                        <a:spcAft>
                          <a:spcPts val="0"/>
                        </a:spcAft>
                      </a:pPr>
                      <a:r>
                        <a:rPr lang="tr-TR" sz="1350" kern="1200" dirty="0" smtClean="0">
                          <a:solidFill>
                            <a:schemeClr val="accent3">
                              <a:lumMod val="50000"/>
                            </a:schemeClr>
                          </a:solidFill>
                          <a:effectLst/>
                          <a:latin typeface="+mn-lt"/>
                          <a:ea typeface="+mn-ea"/>
                          <a:cs typeface="+mn-cs"/>
                        </a:rPr>
                        <a:t>Bakır (mg Cu/L)</a:t>
                      </a:r>
                      <a:endParaRPr lang="tr-TR" dirty="0"/>
                    </a:p>
                  </a:txBody>
                  <a:tcPr marL="44450" marR="44450" marT="0" marB="0" anchor="ctr">
                    <a:solidFill>
                      <a:schemeClr val="accent3">
                        <a:lumMod val="60000"/>
                        <a:lumOff val="40000"/>
                      </a:schemeClr>
                    </a:solidFill>
                  </a:tcPr>
                </a:tc>
              </a:tr>
              <a:tr h="284058">
                <a:tc>
                  <a:txBody>
                    <a:bodyPr/>
                    <a:lstStyle/>
                    <a:p>
                      <a:pPr algn="l">
                        <a:lnSpc>
                          <a:spcPct val="115000"/>
                        </a:lnSpc>
                        <a:spcAft>
                          <a:spcPts val="0"/>
                        </a:spcAft>
                      </a:pPr>
                      <a:r>
                        <a:rPr lang="tr-TR" sz="1350" dirty="0" err="1">
                          <a:solidFill>
                            <a:schemeClr val="accent2">
                              <a:lumMod val="75000"/>
                            </a:schemeClr>
                          </a:solidFill>
                          <a:effectLst/>
                        </a:rPr>
                        <a:t>Civa</a:t>
                      </a:r>
                      <a:r>
                        <a:rPr lang="tr-TR" sz="1350" dirty="0">
                          <a:solidFill>
                            <a:schemeClr val="accent2">
                              <a:lumMod val="75000"/>
                            </a:schemeClr>
                          </a:solidFill>
                          <a:effectLst/>
                        </a:rPr>
                        <a:t> (mg Hg/L)</a:t>
                      </a:r>
                      <a:endParaRPr lang="tr-TR" sz="135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00" marR="37800" marT="0" marB="0" anchor="ctr">
                    <a:solidFill>
                      <a:schemeClr val="accent2">
                        <a:lumMod val="40000"/>
                        <a:lumOff val="60000"/>
                      </a:schemeClr>
                    </a:solidFill>
                  </a:tcPr>
                </a:tc>
                <a:tc>
                  <a:txBody>
                    <a:bodyPr/>
                    <a:lstStyle/>
                    <a:p>
                      <a:pPr marL="0" algn="l" defTabSz="914400" rtl="0" eaLnBrk="1" latinLnBrk="0" hangingPunct="1">
                        <a:lnSpc>
                          <a:spcPct val="115000"/>
                        </a:lnSpc>
                        <a:spcAft>
                          <a:spcPts val="0"/>
                        </a:spcAft>
                      </a:pPr>
                      <a:r>
                        <a:rPr lang="tr-TR" sz="1350" kern="1200" dirty="0">
                          <a:solidFill>
                            <a:schemeClr val="accent3">
                              <a:lumMod val="50000"/>
                            </a:schemeClr>
                          </a:solidFill>
                          <a:effectLst/>
                          <a:latin typeface="+mn-lt"/>
                          <a:ea typeface="+mn-ea"/>
                          <a:cs typeface="+mn-cs"/>
                        </a:rPr>
                        <a:t>Çinko (mg </a:t>
                      </a:r>
                      <a:r>
                        <a:rPr lang="tr-TR" sz="1350" kern="1200" dirty="0" err="1">
                          <a:solidFill>
                            <a:schemeClr val="accent3">
                              <a:lumMod val="50000"/>
                            </a:schemeClr>
                          </a:solidFill>
                          <a:effectLst/>
                          <a:latin typeface="+mn-lt"/>
                          <a:ea typeface="+mn-ea"/>
                          <a:cs typeface="+mn-cs"/>
                        </a:rPr>
                        <a:t>Zn</a:t>
                      </a:r>
                      <a:r>
                        <a:rPr lang="tr-TR" sz="1350" kern="1200" dirty="0">
                          <a:solidFill>
                            <a:schemeClr val="accent3">
                              <a:lumMod val="50000"/>
                            </a:schemeClr>
                          </a:solidFill>
                          <a:effectLst/>
                          <a:latin typeface="+mn-lt"/>
                          <a:ea typeface="+mn-ea"/>
                          <a:cs typeface="+mn-cs"/>
                        </a:rPr>
                        <a:t>/L)</a:t>
                      </a:r>
                    </a:p>
                  </a:txBody>
                  <a:tcPr marL="44450" marR="44450" marT="0" marB="0" anchor="ctr">
                    <a:solidFill>
                      <a:schemeClr val="accent3">
                        <a:lumMod val="60000"/>
                        <a:lumOff val="40000"/>
                      </a:schemeClr>
                    </a:solidFill>
                  </a:tcPr>
                </a:tc>
              </a:tr>
              <a:tr h="284058">
                <a:tc>
                  <a:txBody>
                    <a:bodyPr/>
                    <a:lstStyle/>
                    <a:p>
                      <a:pPr algn="l">
                        <a:lnSpc>
                          <a:spcPct val="115000"/>
                        </a:lnSpc>
                        <a:spcAft>
                          <a:spcPts val="0"/>
                        </a:spcAft>
                      </a:pPr>
                      <a:r>
                        <a:rPr lang="tr-TR" sz="1350" dirty="0">
                          <a:solidFill>
                            <a:schemeClr val="accent2">
                              <a:lumMod val="75000"/>
                            </a:schemeClr>
                          </a:solidFill>
                          <a:effectLst/>
                        </a:rPr>
                        <a:t>Baryum (mg </a:t>
                      </a:r>
                      <a:r>
                        <a:rPr lang="tr-TR" sz="1350" dirty="0" err="1">
                          <a:solidFill>
                            <a:schemeClr val="accent2">
                              <a:lumMod val="75000"/>
                            </a:schemeClr>
                          </a:solidFill>
                          <a:effectLst/>
                        </a:rPr>
                        <a:t>Ba</a:t>
                      </a:r>
                      <a:r>
                        <a:rPr lang="tr-TR" sz="1350" dirty="0">
                          <a:solidFill>
                            <a:schemeClr val="accent2">
                              <a:lumMod val="75000"/>
                            </a:schemeClr>
                          </a:solidFill>
                          <a:effectLst/>
                        </a:rPr>
                        <a:t>/L)</a:t>
                      </a:r>
                      <a:endParaRPr lang="tr-TR" sz="135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00" marR="37800" marT="0" marB="0" anchor="ctr">
                    <a:solidFill>
                      <a:schemeClr val="accent2">
                        <a:lumMod val="40000"/>
                        <a:lumOff val="60000"/>
                      </a:schemeClr>
                    </a:solidFill>
                  </a:tcPr>
                </a:tc>
                <a:tc>
                  <a:txBody>
                    <a:bodyPr/>
                    <a:lstStyle/>
                    <a:p>
                      <a:pPr marL="0" algn="l" defTabSz="914400" rtl="0" eaLnBrk="1" latinLnBrk="0" hangingPunct="1">
                        <a:lnSpc>
                          <a:spcPct val="115000"/>
                        </a:lnSpc>
                        <a:spcAft>
                          <a:spcPts val="0"/>
                        </a:spcAft>
                      </a:pPr>
                      <a:r>
                        <a:rPr lang="tr-TR" sz="1350" kern="1200" dirty="0">
                          <a:solidFill>
                            <a:schemeClr val="accent3">
                              <a:lumMod val="50000"/>
                            </a:schemeClr>
                          </a:solidFill>
                          <a:effectLst/>
                          <a:latin typeface="+mn-lt"/>
                          <a:ea typeface="+mn-ea"/>
                          <a:cs typeface="+mn-cs"/>
                        </a:rPr>
                        <a:t>Sülfat (mg SO4/L</a:t>
                      </a:r>
                    </a:p>
                  </a:txBody>
                  <a:tcPr marL="44450" marR="44450" marT="0" marB="0" anchor="ctr">
                    <a:solidFill>
                      <a:schemeClr val="accent3">
                        <a:lumMod val="60000"/>
                        <a:lumOff val="40000"/>
                      </a:schemeClr>
                    </a:solidFill>
                  </a:tcPr>
                </a:tc>
              </a:tr>
              <a:tr h="284058">
                <a:tc>
                  <a:txBody>
                    <a:bodyPr/>
                    <a:lstStyle/>
                    <a:p>
                      <a:pPr algn="l">
                        <a:lnSpc>
                          <a:spcPct val="115000"/>
                        </a:lnSpc>
                        <a:spcAft>
                          <a:spcPts val="0"/>
                        </a:spcAft>
                      </a:pPr>
                      <a:r>
                        <a:rPr lang="tr-TR" sz="1350" dirty="0">
                          <a:solidFill>
                            <a:schemeClr val="accent2">
                              <a:lumMod val="75000"/>
                            </a:schemeClr>
                          </a:solidFill>
                          <a:effectLst/>
                        </a:rPr>
                        <a:t>Siyanür (mg CN/L)</a:t>
                      </a:r>
                      <a:endParaRPr lang="tr-TR" sz="135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00" marR="37800" marT="0" marB="0" anchor="ctr">
                    <a:solidFill>
                      <a:schemeClr val="accent2">
                        <a:lumMod val="40000"/>
                        <a:lumOff val="60000"/>
                      </a:schemeClr>
                    </a:solidFill>
                  </a:tcPr>
                </a:tc>
                <a:tc>
                  <a:txBody>
                    <a:bodyPr/>
                    <a:lstStyle/>
                    <a:p>
                      <a:pPr marL="0" algn="l" defTabSz="914400" rtl="0" eaLnBrk="1" latinLnBrk="0" hangingPunct="1">
                        <a:lnSpc>
                          <a:spcPct val="115000"/>
                        </a:lnSpc>
                        <a:spcAft>
                          <a:spcPts val="0"/>
                        </a:spcAft>
                      </a:pPr>
                      <a:r>
                        <a:rPr lang="tr-TR" sz="1350" kern="1200" dirty="0">
                          <a:solidFill>
                            <a:schemeClr val="accent3">
                              <a:lumMod val="50000"/>
                            </a:schemeClr>
                          </a:solidFill>
                          <a:effectLst/>
                          <a:latin typeface="+mn-lt"/>
                          <a:ea typeface="+mn-ea"/>
                          <a:cs typeface="+mn-cs"/>
                        </a:rPr>
                        <a:t>Klorür (mg CI/L)</a:t>
                      </a:r>
                    </a:p>
                  </a:txBody>
                  <a:tcPr marL="44450" marR="44450" marT="0" marB="0" anchor="ctr">
                    <a:solidFill>
                      <a:schemeClr val="accent3">
                        <a:lumMod val="60000"/>
                        <a:lumOff val="40000"/>
                      </a:schemeClr>
                    </a:solidFill>
                  </a:tcPr>
                </a:tc>
              </a:tr>
              <a:tr h="295204">
                <a:tc>
                  <a:txBody>
                    <a:bodyPr/>
                    <a:lstStyle/>
                    <a:p>
                      <a:pPr algn="l">
                        <a:lnSpc>
                          <a:spcPct val="115000"/>
                        </a:lnSpc>
                        <a:spcAft>
                          <a:spcPts val="0"/>
                        </a:spcAft>
                      </a:pPr>
                      <a:r>
                        <a:rPr lang="tr-TR" sz="1350" dirty="0">
                          <a:solidFill>
                            <a:schemeClr val="accent2">
                              <a:lumMod val="75000"/>
                            </a:schemeClr>
                          </a:solidFill>
                          <a:effectLst/>
                        </a:rPr>
                        <a:t>Fenoller (mg C6 H5OH/L)</a:t>
                      </a:r>
                      <a:endParaRPr lang="tr-TR" sz="135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00" marR="37800" marT="0" marB="0" anchor="ctr">
                    <a:solidFill>
                      <a:schemeClr val="accent2">
                        <a:lumMod val="40000"/>
                        <a:lumOff val="60000"/>
                      </a:schemeClr>
                    </a:solidFill>
                  </a:tcPr>
                </a:tc>
                <a:tc>
                  <a:txBody>
                    <a:bodyPr/>
                    <a:lstStyle/>
                    <a:p>
                      <a:pPr marL="0" algn="l" defTabSz="914400" rtl="0" eaLnBrk="1" latinLnBrk="0" hangingPunct="1">
                        <a:lnSpc>
                          <a:spcPct val="115000"/>
                        </a:lnSpc>
                        <a:spcAft>
                          <a:spcPts val="0"/>
                        </a:spcAft>
                      </a:pPr>
                      <a:r>
                        <a:rPr lang="tr-TR" sz="1350" kern="1200">
                          <a:solidFill>
                            <a:schemeClr val="accent3">
                              <a:lumMod val="50000"/>
                            </a:schemeClr>
                          </a:solidFill>
                          <a:effectLst/>
                          <a:latin typeface="+mn-lt"/>
                          <a:ea typeface="+mn-ea"/>
                          <a:cs typeface="+mn-cs"/>
                        </a:rPr>
                        <a:t>Anyonik yüzey aktif maddeler (Metilen mavisine aktif maddeler; MMAM) (mg MMAM/L)</a:t>
                      </a:r>
                    </a:p>
                  </a:txBody>
                  <a:tcPr marL="44450" marR="44450" marT="0" marB="0" anchor="ctr">
                    <a:solidFill>
                      <a:schemeClr val="accent3">
                        <a:lumMod val="60000"/>
                        <a:lumOff val="40000"/>
                      </a:schemeClr>
                    </a:solidFill>
                  </a:tcPr>
                </a:tc>
              </a:tr>
              <a:tr h="277093">
                <a:tc>
                  <a:txBody>
                    <a:bodyPr/>
                    <a:lstStyle/>
                    <a:p>
                      <a:pPr algn="l">
                        <a:lnSpc>
                          <a:spcPct val="115000"/>
                        </a:lnSpc>
                        <a:spcAft>
                          <a:spcPts val="0"/>
                        </a:spcAft>
                      </a:pPr>
                      <a:r>
                        <a:rPr lang="tr-TR" sz="1350" dirty="0" err="1">
                          <a:solidFill>
                            <a:schemeClr val="accent2">
                              <a:lumMod val="75000"/>
                            </a:schemeClr>
                          </a:solidFill>
                          <a:effectLst/>
                        </a:rPr>
                        <a:t>Polisiklik</a:t>
                      </a:r>
                      <a:r>
                        <a:rPr lang="tr-TR" sz="1350" dirty="0">
                          <a:solidFill>
                            <a:schemeClr val="accent2">
                              <a:lumMod val="75000"/>
                            </a:schemeClr>
                          </a:solidFill>
                          <a:effectLst/>
                        </a:rPr>
                        <a:t> aromatik hidrokarbonlar (mg/L)</a:t>
                      </a:r>
                      <a:endParaRPr lang="tr-TR" sz="135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00" marR="37800" marT="0" marB="0" anchor="ctr">
                    <a:solidFill>
                      <a:schemeClr val="accent2">
                        <a:lumMod val="40000"/>
                        <a:lumOff val="60000"/>
                      </a:schemeClr>
                    </a:solidFill>
                  </a:tcPr>
                </a:tc>
                <a:tc>
                  <a:txBody>
                    <a:bodyPr/>
                    <a:lstStyle/>
                    <a:p>
                      <a:pPr marL="0" algn="l" defTabSz="914400" rtl="0" eaLnBrk="1" latinLnBrk="0" hangingPunct="1">
                        <a:lnSpc>
                          <a:spcPct val="115000"/>
                        </a:lnSpc>
                        <a:spcAft>
                          <a:spcPts val="0"/>
                        </a:spcAft>
                      </a:pPr>
                      <a:r>
                        <a:rPr lang="tr-TR" sz="1350" kern="1200" dirty="0">
                          <a:solidFill>
                            <a:schemeClr val="accent3">
                              <a:lumMod val="50000"/>
                            </a:schemeClr>
                          </a:solidFill>
                          <a:effectLst/>
                          <a:latin typeface="+mn-lt"/>
                          <a:ea typeface="+mn-ea"/>
                          <a:cs typeface="+mn-cs"/>
                        </a:rPr>
                        <a:t>Toplam fosfor (mg P/L)</a:t>
                      </a:r>
                    </a:p>
                  </a:txBody>
                  <a:tcPr marL="44450" marR="44450" marT="0" marB="0" anchor="ctr">
                    <a:solidFill>
                      <a:schemeClr val="accent3">
                        <a:lumMod val="60000"/>
                        <a:lumOff val="40000"/>
                      </a:schemeClr>
                    </a:solidFill>
                  </a:tcPr>
                </a:tc>
              </a:tr>
              <a:tr h="277093">
                <a:tc>
                  <a:txBody>
                    <a:bodyPr/>
                    <a:lstStyle/>
                    <a:p>
                      <a:pPr algn="l">
                        <a:lnSpc>
                          <a:spcPct val="115000"/>
                        </a:lnSpc>
                        <a:spcAft>
                          <a:spcPts val="0"/>
                        </a:spcAft>
                      </a:pPr>
                      <a:r>
                        <a:rPr lang="tr-TR" sz="1350" dirty="0">
                          <a:solidFill>
                            <a:schemeClr val="accent2">
                              <a:lumMod val="75000"/>
                            </a:schemeClr>
                          </a:solidFill>
                          <a:effectLst/>
                        </a:rPr>
                        <a:t>Toplam pestisit (mg/L)</a:t>
                      </a:r>
                      <a:endParaRPr lang="tr-TR" sz="135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00" marR="37800" marT="0" marB="0" anchor="ctr">
                    <a:solidFill>
                      <a:schemeClr val="accent2">
                        <a:lumMod val="40000"/>
                        <a:lumOff val="60000"/>
                      </a:schemeClr>
                    </a:solidFill>
                  </a:tcPr>
                </a:tc>
                <a:tc>
                  <a:txBody>
                    <a:bodyPr/>
                    <a:lstStyle/>
                    <a:p>
                      <a:pPr marL="0" algn="l" defTabSz="914400" rtl="0" eaLnBrk="1" latinLnBrk="0" hangingPunct="1">
                        <a:lnSpc>
                          <a:spcPct val="115000"/>
                        </a:lnSpc>
                        <a:spcAft>
                          <a:spcPts val="0"/>
                        </a:spcAft>
                      </a:pPr>
                      <a:r>
                        <a:rPr lang="tr-TR" sz="1350" kern="1200" dirty="0">
                          <a:solidFill>
                            <a:schemeClr val="accent3">
                              <a:lumMod val="50000"/>
                            </a:schemeClr>
                          </a:solidFill>
                          <a:effectLst/>
                          <a:latin typeface="+mn-lt"/>
                          <a:ea typeface="+mn-ea"/>
                          <a:cs typeface="+mn-cs"/>
                        </a:rPr>
                        <a:t>Çözünmüş oksijen doygunluk oranı (%)</a:t>
                      </a:r>
                    </a:p>
                  </a:txBody>
                  <a:tcPr marL="44450" marR="44450" marT="0" marB="0" anchor="ctr">
                    <a:solidFill>
                      <a:schemeClr val="accent3">
                        <a:lumMod val="60000"/>
                        <a:lumOff val="40000"/>
                      </a:schemeClr>
                    </a:solidFill>
                  </a:tcPr>
                </a:tc>
              </a:tr>
              <a:tr h="277093">
                <a:tc>
                  <a:txBody>
                    <a:bodyPr/>
                    <a:lstStyle/>
                    <a:p>
                      <a:pPr algn="l">
                        <a:lnSpc>
                          <a:spcPct val="115000"/>
                        </a:lnSpc>
                        <a:spcAft>
                          <a:spcPts val="0"/>
                        </a:spcAft>
                      </a:pPr>
                      <a:endParaRPr lang="tr-TR" sz="135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7800" marR="37800" marT="0" marB="0" anchor="ctr">
                    <a:solidFill>
                      <a:schemeClr val="accent2">
                        <a:lumMod val="40000"/>
                        <a:lumOff val="60000"/>
                      </a:schemeClr>
                    </a:solidFill>
                  </a:tcPr>
                </a:tc>
                <a:tc>
                  <a:txBody>
                    <a:bodyPr/>
                    <a:lstStyle/>
                    <a:p>
                      <a:pPr marL="0" algn="l" defTabSz="914400" rtl="0" eaLnBrk="1" latinLnBrk="0" hangingPunct="1">
                        <a:lnSpc>
                          <a:spcPct val="115000"/>
                        </a:lnSpc>
                        <a:spcAft>
                          <a:spcPts val="0"/>
                        </a:spcAft>
                      </a:pPr>
                      <a:r>
                        <a:rPr lang="tr-TR" sz="1350" kern="1200" dirty="0">
                          <a:solidFill>
                            <a:schemeClr val="accent3">
                              <a:lumMod val="50000"/>
                            </a:schemeClr>
                          </a:solidFill>
                          <a:effectLst/>
                          <a:latin typeface="+mn-lt"/>
                          <a:ea typeface="+mn-ea"/>
                          <a:cs typeface="+mn-cs"/>
                        </a:rPr>
                        <a:t>Amonyak azotu (NH3-N) (mg N/L</a:t>
                      </a:r>
                    </a:p>
                  </a:txBody>
                  <a:tcPr marL="44450" marR="44450" marT="0" marB="0" anchor="ctr">
                    <a:solidFill>
                      <a:schemeClr val="accent3">
                        <a:lumMod val="60000"/>
                        <a:lumOff val="40000"/>
                      </a:schemeClr>
                    </a:solidFill>
                  </a:tcPr>
                </a:tc>
              </a:tr>
              <a:tr h="277093">
                <a:tc>
                  <a:txBody>
                    <a:bodyPr/>
                    <a:lstStyle/>
                    <a:p>
                      <a:endParaRPr lang="tr-TR" dirty="0"/>
                    </a:p>
                  </a:txBody>
                  <a:tcPr marL="37800" marR="37800" marT="0" marB="0" anchor="ctr">
                    <a:solidFill>
                      <a:schemeClr val="accent2">
                        <a:lumMod val="40000"/>
                        <a:lumOff val="60000"/>
                      </a:schemeClr>
                    </a:solidFill>
                  </a:tcPr>
                </a:tc>
                <a:tc>
                  <a:txBody>
                    <a:bodyPr/>
                    <a:lstStyle/>
                    <a:p>
                      <a:pPr marL="0" algn="l" defTabSz="914400" rtl="0" eaLnBrk="1" latinLnBrk="0" hangingPunct="1">
                        <a:lnSpc>
                          <a:spcPct val="115000"/>
                        </a:lnSpc>
                        <a:spcAft>
                          <a:spcPts val="0"/>
                        </a:spcAft>
                      </a:pPr>
                      <a:r>
                        <a:rPr lang="tr-TR" sz="1350" kern="1200" dirty="0">
                          <a:solidFill>
                            <a:schemeClr val="accent3">
                              <a:lumMod val="50000"/>
                            </a:schemeClr>
                          </a:solidFill>
                          <a:effectLst/>
                          <a:latin typeface="+mn-lt"/>
                          <a:ea typeface="+mn-ea"/>
                          <a:cs typeface="+mn-cs"/>
                        </a:rPr>
                        <a:t>Toplam organik karbon (TOK) (mg C/L)</a:t>
                      </a:r>
                    </a:p>
                  </a:txBody>
                  <a:tcPr marL="44450" marR="44450" marT="0" marB="0" anchor="ctr">
                    <a:solidFill>
                      <a:schemeClr val="accent3">
                        <a:lumMod val="60000"/>
                        <a:lumOff val="40000"/>
                      </a:schemeClr>
                    </a:solidFill>
                  </a:tcPr>
                </a:tc>
              </a:tr>
            </a:tbl>
          </a:graphicData>
        </a:graphic>
      </p:graphicFrame>
    </p:spTree>
    <p:extLst>
      <p:ext uri="{BB962C8B-B14F-4D97-AF65-F5344CB8AC3E}">
        <p14:creationId xmlns:p14="http://schemas.microsoft.com/office/powerpoint/2010/main" val="1837093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0"/>
            <a:ext cx="7128792" cy="1246495"/>
          </a:xfrm>
          <a:prstGeom prst="rect">
            <a:avLst/>
          </a:prstGeom>
        </p:spPr>
        <p:txBody>
          <a:bodyPr wrap="square">
            <a:spAutoFit/>
          </a:bodyPr>
          <a:lstStyle/>
          <a:p>
            <a:pPr algn="ctr" fontAlgn="auto">
              <a:spcBef>
                <a:spcPts val="0"/>
              </a:spcBef>
              <a:spcAft>
                <a:spcPts val="0"/>
              </a:spcAft>
            </a:pPr>
            <a:r>
              <a:rPr lang="tr-TR" sz="2500" b="1" spc="50" dirty="0" smtClean="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MEVCUT İÇME SUYU PARAMETRELERİNİN DEĞERLENDİRİLMESİ</a:t>
            </a:r>
          </a:p>
          <a:p>
            <a:pPr algn="ctr" fontAlgn="auto">
              <a:spcBef>
                <a:spcPts val="0"/>
              </a:spcBef>
              <a:spcAft>
                <a:spcPts val="0"/>
              </a:spcAft>
            </a:pPr>
            <a:endParaRPr lang="tr-TR" sz="2500" b="1" spc="50" dirty="0">
              <a:ln w="11430"/>
              <a:solidFill>
                <a:srgbClr val="FF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
        <p:nvSpPr>
          <p:cNvPr id="3" name="1 Dikdörtgen"/>
          <p:cNvSpPr>
            <a:spLocks noChangeArrowheads="1"/>
          </p:cNvSpPr>
          <p:nvPr/>
        </p:nvSpPr>
        <p:spPr bwMode="auto">
          <a:xfrm>
            <a:off x="107504" y="980728"/>
            <a:ext cx="8928992" cy="5672322"/>
          </a:xfrm>
          <a:prstGeom prst="rect">
            <a:avLst/>
          </a:prstGeom>
          <a:noFill/>
          <a:ln w="9525">
            <a:noFill/>
            <a:miter lim="800000"/>
            <a:headEnd/>
            <a:tailEnd/>
          </a:ln>
        </p:spPr>
        <p:txBody>
          <a:bodyPr wrap="square">
            <a:spAutoFit/>
          </a:bodyPr>
          <a:lstStyle/>
          <a:p>
            <a:pPr algn="just" fontAlgn="auto">
              <a:lnSpc>
                <a:spcPct val="140000"/>
              </a:lnSpc>
              <a:spcBef>
                <a:spcPts val="0"/>
              </a:spcBef>
              <a:spcAft>
                <a:spcPts val="0"/>
              </a:spcAft>
              <a:buClr>
                <a:srgbClr val="FF0000"/>
              </a:buClr>
            </a:pPr>
            <a:r>
              <a:rPr lang="tr-TR" sz="2200" b="1" dirty="0" smtClean="0">
                <a:solidFill>
                  <a:srgbClr val="FF0000"/>
                </a:solidFill>
                <a:latin typeface="Arial" pitchFamily="34" charset="0"/>
                <a:cs typeface="Arial" pitchFamily="34" charset="0"/>
              </a:rPr>
              <a:t>BİRİNCİL ÖNCELİKLİLER</a:t>
            </a:r>
          </a:p>
          <a:p>
            <a:pPr algn="ctr" fontAlgn="auto">
              <a:lnSpc>
                <a:spcPct val="140000"/>
              </a:lnSpc>
              <a:spcBef>
                <a:spcPts val="0"/>
              </a:spcBef>
              <a:spcAft>
                <a:spcPts val="0"/>
              </a:spcAft>
              <a:buClr>
                <a:srgbClr val="FF0000"/>
              </a:buClr>
            </a:pPr>
            <a:r>
              <a:rPr lang="tr-TR" sz="2200" b="1" dirty="0" smtClean="0">
                <a:solidFill>
                  <a:srgbClr val="FF0000"/>
                </a:solidFill>
                <a:latin typeface="Arial" pitchFamily="34" charset="0"/>
                <a:cs typeface="Arial" pitchFamily="34" charset="0"/>
              </a:rPr>
              <a:t>Arsenik</a:t>
            </a:r>
          </a:p>
          <a:p>
            <a:pPr algn="just" fontAlgn="auto">
              <a:lnSpc>
                <a:spcPct val="140000"/>
              </a:lnSpc>
              <a:spcBef>
                <a:spcPts val="0"/>
              </a:spcBef>
              <a:spcAft>
                <a:spcPts val="0"/>
              </a:spcAft>
              <a:buClr>
                <a:srgbClr val="0000FF"/>
              </a:buClr>
            </a:pPr>
            <a:r>
              <a:rPr lang="tr-TR" sz="2200" u="sng" dirty="0" smtClean="0">
                <a:solidFill>
                  <a:srgbClr val="0000FF"/>
                </a:solidFill>
                <a:latin typeface="Arial" pitchFamily="34" charset="0"/>
                <a:cs typeface="Arial" pitchFamily="34" charset="0"/>
              </a:rPr>
              <a:t>Genel Özellikleri</a:t>
            </a:r>
          </a:p>
          <a:p>
            <a:pPr algn="just" fontAlgn="auto">
              <a:lnSpc>
                <a:spcPct val="140000"/>
              </a:lnSpc>
              <a:spcBef>
                <a:spcPts val="0"/>
              </a:spcBef>
              <a:spcAft>
                <a:spcPts val="0"/>
              </a:spcAft>
              <a:buClr>
                <a:srgbClr val="0000FF"/>
              </a:buClr>
            </a:pPr>
            <a:endParaRPr lang="tr-TR" sz="2200" u="sng" dirty="0" smtClean="0">
              <a:solidFill>
                <a:srgbClr val="0000FF"/>
              </a:solidFill>
              <a:latin typeface="Arial" pitchFamily="34" charset="0"/>
              <a:cs typeface="Arial" pitchFamily="34" charset="0"/>
            </a:endParaRP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1900" dirty="0">
                <a:solidFill>
                  <a:srgbClr val="0000FF"/>
                </a:solidFill>
                <a:latin typeface="Arial" pitchFamily="34" charset="0"/>
                <a:cs typeface="Arial" pitchFamily="34" charset="0"/>
              </a:rPr>
              <a:t>Arsenik </a:t>
            </a:r>
            <a:r>
              <a:rPr lang="tr-TR" sz="1900" b="1" dirty="0">
                <a:solidFill>
                  <a:srgbClr val="0000FF"/>
                </a:solidFill>
                <a:latin typeface="Arial" pitchFamily="34" charset="0"/>
                <a:cs typeface="Arial" pitchFamily="34" charset="0"/>
              </a:rPr>
              <a:t>gümüş-beyaz renkte, kırılgan, kristal yapıda, yarı-metal </a:t>
            </a:r>
            <a:r>
              <a:rPr lang="tr-TR" sz="1900" dirty="0">
                <a:solidFill>
                  <a:srgbClr val="0000FF"/>
                </a:solidFill>
                <a:latin typeface="Arial" pitchFamily="34" charset="0"/>
                <a:cs typeface="Arial" pitchFamily="34" charset="0"/>
              </a:rPr>
              <a:t>katı bir kimyasal elementtir. </a:t>
            </a:r>
            <a:endParaRPr lang="tr-TR" sz="1900" dirty="0" smtClean="0">
              <a:solidFill>
                <a:srgbClr val="0000FF"/>
              </a:solidFill>
              <a:latin typeface="Arial" pitchFamily="34" charset="0"/>
              <a:cs typeface="Arial" pitchFamily="34" charset="0"/>
            </a:endParaRP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1900" b="1" dirty="0">
                <a:solidFill>
                  <a:srgbClr val="0000FF"/>
                </a:solidFill>
                <a:latin typeface="Arial" pitchFamily="34" charset="0"/>
                <a:cs typeface="Arial" pitchFamily="34" charset="0"/>
              </a:rPr>
              <a:t>Bakır, kurşun, çinko, demir, mangan, uranyum ve altın </a:t>
            </a:r>
            <a:r>
              <a:rPr lang="tr-TR" sz="1900" dirty="0">
                <a:solidFill>
                  <a:srgbClr val="0000FF"/>
                </a:solidFill>
                <a:latin typeface="Arial" pitchFamily="34" charset="0"/>
                <a:cs typeface="Arial" pitchFamily="34" charset="0"/>
              </a:rPr>
              <a:t>madenlerinde yapılan işlemler neticesinde içme suyu kaynaklarında </a:t>
            </a:r>
            <a:r>
              <a:rPr lang="tr-TR" sz="1900" dirty="0" smtClean="0">
                <a:solidFill>
                  <a:srgbClr val="0000FF"/>
                </a:solidFill>
                <a:latin typeface="Arial" pitchFamily="34" charset="0"/>
                <a:cs typeface="Arial" pitchFamily="34" charset="0"/>
              </a:rPr>
              <a:t>bulunabilir. </a:t>
            </a:r>
          </a:p>
          <a:p>
            <a:pPr marL="342900" indent="-342900" algn="just" fontAlgn="auto">
              <a:lnSpc>
                <a:spcPct val="140000"/>
              </a:lnSpc>
              <a:spcBef>
                <a:spcPts val="0"/>
              </a:spcBef>
              <a:spcAft>
                <a:spcPts val="0"/>
              </a:spcAft>
              <a:buClr>
                <a:srgbClr val="0000FF"/>
              </a:buClr>
              <a:buFont typeface="Arial" panose="020B0604020202020204" pitchFamily="34" charset="0"/>
              <a:buChar char="•"/>
            </a:pPr>
            <a:r>
              <a:rPr lang="tr-TR" sz="1900" dirty="0" smtClean="0">
                <a:solidFill>
                  <a:srgbClr val="0000FF"/>
                </a:solidFill>
                <a:latin typeface="Arial" pitchFamily="34" charset="0"/>
                <a:cs typeface="Arial" pitchFamily="34" charset="0"/>
              </a:rPr>
              <a:t>Kurşunsuz </a:t>
            </a:r>
            <a:r>
              <a:rPr lang="tr-TR" sz="1900" dirty="0">
                <a:solidFill>
                  <a:srgbClr val="0000FF"/>
                </a:solidFill>
                <a:latin typeface="Arial" pitchFamily="34" charset="0"/>
                <a:cs typeface="Arial" pitchFamily="34" charset="0"/>
              </a:rPr>
              <a:t>pil, seramik, boya, ilaç, cam ve elektronik ekipmanlar için alaşım yapımı ile meyve bahçelerinin ve pamuk tarlalarında pestisit olarak kullanılmış olup, günümüzde </a:t>
            </a:r>
            <a:r>
              <a:rPr lang="tr-TR" sz="1900" b="1" dirty="0">
                <a:solidFill>
                  <a:srgbClr val="0000FF"/>
                </a:solidFill>
                <a:latin typeface="Arial" pitchFamily="34" charset="0"/>
                <a:cs typeface="Arial" pitchFamily="34" charset="0"/>
              </a:rPr>
              <a:t>yalnızca organik arseniğin pamuk için kullanımına </a:t>
            </a:r>
            <a:r>
              <a:rPr lang="tr-TR" sz="1900" dirty="0">
                <a:solidFill>
                  <a:srgbClr val="0000FF"/>
                </a:solidFill>
                <a:latin typeface="Arial" pitchFamily="34" charset="0"/>
                <a:cs typeface="Arial" pitchFamily="34" charset="0"/>
              </a:rPr>
              <a:t>izin verilmektedir. </a:t>
            </a:r>
            <a:endParaRPr lang="tr-TR" sz="1900" dirty="0" smtClean="0">
              <a:solidFill>
                <a:srgbClr val="0000FF"/>
              </a:solidFill>
              <a:latin typeface="Arial" pitchFamily="34" charset="0"/>
              <a:cs typeface="Arial" pitchFamily="34" charset="0"/>
            </a:endParaRPr>
          </a:p>
          <a:p>
            <a:pPr algn="just" fontAlgn="auto">
              <a:lnSpc>
                <a:spcPct val="140000"/>
              </a:lnSpc>
              <a:spcBef>
                <a:spcPts val="0"/>
              </a:spcBef>
              <a:spcAft>
                <a:spcPts val="0"/>
              </a:spcAft>
              <a:buClr>
                <a:srgbClr val="0000FF"/>
              </a:buClr>
            </a:pPr>
            <a:endParaRPr lang="tr-TR" sz="1900" dirty="0" smtClean="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2794922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Belge" ma:contentTypeID="0x01010046BFB59621223041ACA26C1625C88120" ma:contentTypeVersion="1" ma:contentTypeDescription="Yeni belge oluşturun." ma:contentTypeScope="" ma:versionID="d640aabe8aa7dfcf6ddfc0e8f64e7d97">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AB727B7-3B2C-4A82-B447-2900516A2CA0}"/>
</file>

<file path=customXml/itemProps2.xml><?xml version="1.0" encoding="utf-8"?>
<ds:datastoreItem xmlns:ds="http://schemas.openxmlformats.org/officeDocument/2006/customXml" ds:itemID="{41EA4C55-249A-4611-BE09-A7C6C7C69B91}"/>
</file>

<file path=customXml/itemProps3.xml><?xml version="1.0" encoding="utf-8"?>
<ds:datastoreItem xmlns:ds="http://schemas.openxmlformats.org/officeDocument/2006/customXml" ds:itemID="{258E2BDA-B632-44E0-B423-4B57F88EA274}"/>
</file>

<file path=docProps/app.xml><?xml version="1.0" encoding="utf-8"?>
<Properties xmlns="http://schemas.openxmlformats.org/officeDocument/2006/extended-properties" xmlns:vt="http://schemas.openxmlformats.org/officeDocument/2006/docPropsVTypes">
  <TotalTime>1501</TotalTime>
  <Words>8758</Words>
  <Application>Microsoft Office PowerPoint</Application>
  <PresentationFormat>Ekran Gösterisi (4:3)</PresentationFormat>
  <Paragraphs>2289</Paragraphs>
  <Slides>65</Slides>
  <Notes>0</Notes>
  <HiddenSlides>3</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65</vt:i4>
      </vt:variant>
    </vt:vector>
  </HeadingPairs>
  <TitlesOfParts>
    <vt:vector size="73" baseType="lpstr">
      <vt:lpstr>Arial</vt:lpstr>
      <vt:lpstr>Calibri</vt:lpstr>
      <vt:lpstr>Cambria Math</vt:lpstr>
      <vt:lpstr>Courier New</vt:lpstr>
      <vt:lpstr>Symbol</vt:lpstr>
      <vt:lpstr>Times New Roman</vt:lpstr>
      <vt:lpstr>Wingdings</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Tugba CANAN OGUZ</dc:creator>
  <cp:lastModifiedBy>İlker BOZAT</cp:lastModifiedBy>
  <cp:revision>100</cp:revision>
  <dcterms:created xsi:type="dcterms:W3CDTF">2014-11-07T09:38:02Z</dcterms:created>
  <dcterms:modified xsi:type="dcterms:W3CDTF">2019-01-21T14:45:07Z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0x01010046BFB59621223041ACA26C1625C88120</vt:lpwstr>
  </property>
</Properties>
</file>