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11" r:id="rId3"/>
    <p:sldId id="263" r:id="rId4"/>
    <p:sldId id="265" r:id="rId5"/>
    <p:sldId id="266" r:id="rId6"/>
    <p:sldId id="314" r:id="rId7"/>
    <p:sldId id="269" r:id="rId8"/>
    <p:sldId id="270" r:id="rId9"/>
    <p:sldId id="271" r:id="rId10"/>
    <p:sldId id="272" r:id="rId11"/>
    <p:sldId id="275" r:id="rId12"/>
    <p:sldId id="316" r:id="rId13"/>
    <p:sldId id="317" r:id="rId14"/>
    <p:sldId id="318" r:id="rId15"/>
    <p:sldId id="315" r:id="rId16"/>
    <p:sldId id="319" r:id="rId17"/>
    <p:sldId id="331" r:id="rId18"/>
    <p:sldId id="321" r:id="rId19"/>
    <p:sldId id="278" r:id="rId20"/>
    <p:sldId id="333" r:id="rId21"/>
    <p:sldId id="334" r:id="rId22"/>
    <p:sldId id="283" r:id="rId23"/>
    <p:sldId id="323" r:id="rId24"/>
    <p:sldId id="285" r:id="rId25"/>
    <p:sldId id="286" r:id="rId26"/>
    <p:sldId id="332" r:id="rId27"/>
    <p:sldId id="335" r:id="rId28"/>
    <p:sldId id="325" r:id="rId29"/>
    <p:sldId id="326" r:id="rId30"/>
    <p:sldId id="336" r:id="rId31"/>
    <p:sldId id="337" r:id="rId32"/>
    <p:sldId id="338" r:id="rId33"/>
    <p:sldId id="327" r:id="rId34"/>
    <p:sldId id="289" r:id="rId35"/>
    <p:sldId id="290" r:id="rId36"/>
    <p:sldId id="295" r:id="rId37"/>
    <p:sldId id="307" r:id="rId38"/>
    <p:sldId id="308" r:id="rId39"/>
    <p:sldId id="309" r:id="rId40"/>
    <p:sldId id="310" r:id="rId41"/>
  </p:sldIdLst>
  <p:sldSz cx="9144000" cy="6858000" type="screen4x3"/>
  <p:notesSz cx="68119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91B12-F1CD-4221-A4E4-0F8F5CCE487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AD675D-547B-4946-9167-0DA9A8B4597F}">
      <dgm:prSet phldrT="[Metin]"/>
      <dgm:spPr/>
      <dgm:t>
        <a:bodyPr/>
        <a:lstStyle/>
        <a:p>
          <a:r>
            <a:rPr lang="tr-TR" dirty="0" smtClean="0"/>
            <a:t>Baskı</a:t>
          </a:r>
          <a:endParaRPr lang="tr-TR" dirty="0"/>
        </a:p>
      </dgm:t>
    </dgm:pt>
    <dgm:pt modelId="{DD783C42-0772-4499-8185-D8C9EC7FF23A}" type="parTrans" cxnId="{78056AD9-4402-4ED5-A711-A8BFBCD87A95}">
      <dgm:prSet/>
      <dgm:spPr/>
      <dgm:t>
        <a:bodyPr/>
        <a:lstStyle/>
        <a:p>
          <a:endParaRPr lang="tr-TR"/>
        </a:p>
      </dgm:t>
    </dgm:pt>
    <dgm:pt modelId="{7DCA5C32-19DE-4D59-89CC-1A0323493B23}" type="sibTrans" cxnId="{78056AD9-4402-4ED5-A711-A8BFBCD87A95}">
      <dgm:prSet/>
      <dgm:spPr/>
      <dgm:t>
        <a:bodyPr/>
        <a:lstStyle/>
        <a:p>
          <a:endParaRPr lang="tr-TR"/>
        </a:p>
      </dgm:t>
    </dgm:pt>
    <dgm:pt modelId="{DA3B863D-522A-4389-AF4F-5E8D87401D8E}">
      <dgm:prSet phldrT="[Metin]"/>
      <dgm:spPr/>
      <dgm:t>
        <a:bodyPr/>
        <a:lstStyle/>
        <a:p>
          <a:r>
            <a:rPr lang="tr-TR" dirty="0" smtClean="0"/>
            <a:t>Önlem</a:t>
          </a:r>
          <a:endParaRPr lang="tr-TR" dirty="0"/>
        </a:p>
      </dgm:t>
    </dgm:pt>
    <dgm:pt modelId="{8E5F62EE-E212-45C7-97F6-81D739FB8AD2}" type="parTrans" cxnId="{D77ED819-6492-4E7C-A451-570A062620FE}">
      <dgm:prSet/>
      <dgm:spPr/>
      <dgm:t>
        <a:bodyPr/>
        <a:lstStyle/>
        <a:p>
          <a:endParaRPr lang="tr-TR"/>
        </a:p>
      </dgm:t>
    </dgm:pt>
    <dgm:pt modelId="{5AFF850E-3BE4-41CB-AEEB-ED052D6214F5}" type="sibTrans" cxnId="{D77ED819-6492-4E7C-A451-570A062620FE}">
      <dgm:prSet/>
      <dgm:spPr/>
      <dgm:t>
        <a:bodyPr/>
        <a:lstStyle/>
        <a:p>
          <a:endParaRPr lang="tr-TR"/>
        </a:p>
      </dgm:t>
    </dgm:pt>
    <dgm:pt modelId="{08C3F840-4B2F-4759-B546-F0409454D065}">
      <dgm:prSet phldrT="[Metin]"/>
      <dgm:spPr/>
      <dgm:t>
        <a:bodyPr/>
        <a:lstStyle/>
        <a:p>
          <a:r>
            <a:rPr lang="tr-TR" dirty="0" smtClean="0"/>
            <a:t>İyi Su Durumu</a:t>
          </a:r>
          <a:endParaRPr lang="tr-TR" dirty="0"/>
        </a:p>
      </dgm:t>
    </dgm:pt>
    <dgm:pt modelId="{CC7F0F1A-13D0-400A-84D5-E51F89E1DF95}" type="parTrans" cxnId="{DE4E3E25-0178-494B-AA9E-081780F0A46C}">
      <dgm:prSet/>
      <dgm:spPr/>
      <dgm:t>
        <a:bodyPr/>
        <a:lstStyle/>
        <a:p>
          <a:endParaRPr lang="tr-TR"/>
        </a:p>
      </dgm:t>
    </dgm:pt>
    <dgm:pt modelId="{C99F6048-4BB0-4BF0-8AFB-61EE9A42344E}" type="sibTrans" cxnId="{DE4E3E25-0178-494B-AA9E-081780F0A46C}">
      <dgm:prSet/>
      <dgm:spPr/>
      <dgm:t>
        <a:bodyPr/>
        <a:lstStyle/>
        <a:p>
          <a:endParaRPr lang="tr-TR"/>
        </a:p>
      </dgm:t>
    </dgm:pt>
    <dgm:pt modelId="{4EDF05CC-A047-42B3-A5AF-C1FFECFD812B}" type="pres">
      <dgm:prSet presAssocID="{C8E91B12-F1CD-4221-A4E4-0F8F5CCE4879}" presName="Name0" presStyleCnt="0">
        <dgm:presLayoutVars>
          <dgm:dir/>
          <dgm:animLvl val="lvl"/>
          <dgm:resizeHandles val="exact"/>
        </dgm:presLayoutVars>
      </dgm:prSet>
      <dgm:spPr/>
    </dgm:pt>
    <dgm:pt modelId="{1F00EA9E-1175-4C9F-B13D-B689EC49C1F2}" type="pres">
      <dgm:prSet presAssocID="{52AD675D-547B-4946-9167-0DA9A8B4597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3C09EC-2BDD-4A9E-A1DF-9EE532052345}" type="pres">
      <dgm:prSet presAssocID="{7DCA5C32-19DE-4D59-89CC-1A0323493B23}" presName="parTxOnlySpace" presStyleCnt="0"/>
      <dgm:spPr/>
    </dgm:pt>
    <dgm:pt modelId="{A39BE528-DC88-4F00-A688-9508101C23EC}" type="pres">
      <dgm:prSet presAssocID="{DA3B863D-522A-4389-AF4F-5E8D87401D8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829325-6370-4FB6-AB2E-ED1CB6D1D745}" type="pres">
      <dgm:prSet presAssocID="{5AFF850E-3BE4-41CB-AEEB-ED052D6214F5}" presName="parTxOnlySpace" presStyleCnt="0"/>
      <dgm:spPr/>
    </dgm:pt>
    <dgm:pt modelId="{26BD28A6-25EF-4C40-A16C-2C17C05C94E8}" type="pres">
      <dgm:prSet presAssocID="{08C3F840-4B2F-4759-B546-F0409454D06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056AD9-4402-4ED5-A711-A8BFBCD87A95}" srcId="{C8E91B12-F1CD-4221-A4E4-0F8F5CCE4879}" destId="{52AD675D-547B-4946-9167-0DA9A8B4597F}" srcOrd="0" destOrd="0" parTransId="{DD783C42-0772-4499-8185-D8C9EC7FF23A}" sibTransId="{7DCA5C32-19DE-4D59-89CC-1A0323493B23}"/>
    <dgm:cxn modelId="{B0389527-F1C3-42D8-AE4E-744A69875B0B}" type="presOf" srcId="{52AD675D-547B-4946-9167-0DA9A8B4597F}" destId="{1F00EA9E-1175-4C9F-B13D-B689EC49C1F2}" srcOrd="0" destOrd="0" presId="urn:microsoft.com/office/officeart/2005/8/layout/chevron1"/>
    <dgm:cxn modelId="{F6F9C4E8-0ACF-4178-B6D9-349029749BA6}" type="presOf" srcId="{C8E91B12-F1CD-4221-A4E4-0F8F5CCE4879}" destId="{4EDF05CC-A047-42B3-A5AF-C1FFECFD812B}" srcOrd="0" destOrd="0" presId="urn:microsoft.com/office/officeart/2005/8/layout/chevron1"/>
    <dgm:cxn modelId="{D77ED819-6492-4E7C-A451-570A062620FE}" srcId="{C8E91B12-F1CD-4221-A4E4-0F8F5CCE4879}" destId="{DA3B863D-522A-4389-AF4F-5E8D87401D8E}" srcOrd="1" destOrd="0" parTransId="{8E5F62EE-E212-45C7-97F6-81D739FB8AD2}" sibTransId="{5AFF850E-3BE4-41CB-AEEB-ED052D6214F5}"/>
    <dgm:cxn modelId="{EBB6C823-49B2-4AB6-A2EE-5E5CD0E01107}" type="presOf" srcId="{DA3B863D-522A-4389-AF4F-5E8D87401D8E}" destId="{A39BE528-DC88-4F00-A688-9508101C23EC}" srcOrd="0" destOrd="0" presId="urn:microsoft.com/office/officeart/2005/8/layout/chevron1"/>
    <dgm:cxn modelId="{8F395412-1380-45A1-8FE1-4EF5A414280E}" type="presOf" srcId="{08C3F840-4B2F-4759-B546-F0409454D065}" destId="{26BD28A6-25EF-4C40-A16C-2C17C05C94E8}" srcOrd="0" destOrd="0" presId="urn:microsoft.com/office/officeart/2005/8/layout/chevron1"/>
    <dgm:cxn modelId="{DE4E3E25-0178-494B-AA9E-081780F0A46C}" srcId="{C8E91B12-F1CD-4221-A4E4-0F8F5CCE4879}" destId="{08C3F840-4B2F-4759-B546-F0409454D065}" srcOrd="2" destOrd="0" parTransId="{CC7F0F1A-13D0-400A-84D5-E51F89E1DF95}" sibTransId="{C99F6048-4BB0-4BF0-8AFB-61EE9A42344E}"/>
    <dgm:cxn modelId="{9AE44A4B-5C55-4F63-8C05-3FB3D779CE70}" type="presParOf" srcId="{4EDF05CC-A047-42B3-A5AF-C1FFECFD812B}" destId="{1F00EA9E-1175-4C9F-B13D-B689EC49C1F2}" srcOrd="0" destOrd="0" presId="urn:microsoft.com/office/officeart/2005/8/layout/chevron1"/>
    <dgm:cxn modelId="{45352B10-AFEE-4A9E-B011-196B56C97134}" type="presParOf" srcId="{4EDF05CC-A047-42B3-A5AF-C1FFECFD812B}" destId="{083C09EC-2BDD-4A9E-A1DF-9EE532052345}" srcOrd="1" destOrd="0" presId="urn:microsoft.com/office/officeart/2005/8/layout/chevron1"/>
    <dgm:cxn modelId="{C163187D-5932-443F-9215-260ACFB975E3}" type="presParOf" srcId="{4EDF05CC-A047-42B3-A5AF-C1FFECFD812B}" destId="{A39BE528-DC88-4F00-A688-9508101C23EC}" srcOrd="2" destOrd="0" presId="urn:microsoft.com/office/officeart/2005/8/layout/chevron1"/>
    <dgm:cxn modelId="{4B47D44C-6136-453D-A7C7-79EF51EE2DBE}" type="presParOf" srcId="{4EDF05CC-A047-42B3-A5AF-C1FFECFD812B}" destId="{75829325-6370-4FB6-AB2E-ED1CB6D1D745}" srcOrd="3" destOrd="0" presId="urn:microsoft.com/office/officeart/2005/8/layout/chevron1"/>
    <dgm:cxn modelId="{9342C5F3-D7DB-4E62-81C4-A3BE4056A25E}" type="presParOf" srcId="{4EDF05CC-A047-42B3-A5AF-C1FFECFD812B}" destId="{26BD28A6-25EF-4C40-A16C-2C17C05C94E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1ABDE-7130-48B0-968D-BCFFBDB703A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3D8D2F0-888A-4108-B846-9C8F4237D66C}">
      <dgm:prSet phldrT="[Metin]"/>
      <dgm:spPr/>
      <dgm:t>
        <a:bodyPr/>
        <a:lstStyle/>
        <a:p>
          <a:r>
            <a:rPr lang="tr-TR" dirty="0" smtClean="0"/>
            <a:t>Önlemler </a:t>
          </a:r>
          <a:endParaRPr lang="tr-TR" dirty="0"/>
        </a:p>
      </dgm:t>
    </dgm:pt>
    <dgm:pt modelId="{C5A65F24-AFF9-4DDC-A973-7C0B1A3433BD}" type="parTrans" cxnId="{5F160B83-98AE-4C86-9CA2-373FA00A8F28}">
      <dgm:prSet/>
      <dgm:spPr/>
      <dgm:t>
        <a:bodyPr/>
        <a:lstStyle/>
        <a:p>
          <a:endParaRPr lang="tr-TR"/>
        </a:p>
      </dgm:t>
    </dgm:pt>
    <dgm:pt modelId="{450BFB76-8CFE-4F07-96A1-789033F38C24}" type="sibTrans" cxnId="{5F160B83-98AE-4C86-9CA2-373FA00A8F28}">
      <dgm:prSet/>
      <dgm:spPr/>
      <dgm:t>
        <a:bodyPr/>
        <a:lstStyle/>
        <a:p>
          <a:endParaRPr lang="tr-TR"/>
        </a:p>
      </dgm:t>
    </dgm:pt>
    <dgm:pt modelId="{8002E0DE-0415-4389-B2F0-A3801A5158AB}">
      <dgm:prSet phldrT="[Metin]"/>
      <dgm:spPr/>
      <dgm:t>
        <a:bodyPr/>
        <a:lstStyle/>
        <a:p>
          <a:r>
            <a:rPr lang="tr-TR" dirty="0" smtClean="0"/>
            <a:t>İrdelemeler</a:t>
          </a:r>
          <a:endParaRPr lang="tr-TR" dirty="0"/>
        </a:p>
      </dgm:t>
    </dgm:pt>
    <dgm:pt modelId="{D3AAF0CB-AA5B-4555-86A0-7BAE3464AA9B}" type="parTrans" cxnId="{1AF3B4F5-EB5F-4244-83E5-40194DB99FB0}">
      <dgm:prSet/>
      <dgm:spPr/>
      <dgm:t>
        <a:bodyPr/>
        <a:lstStyle/>
        <a:p>
          <a:endParaRPr lang="tr-TR"/>
        </a:p>
      </dgm:t>
    </dgm:pt>
    <dgm:pt modelId="{F2F06056-C5E6-4019-97E0-7513B3EA2E4C}" type="sibTrans" cxnId="{1AF3B4F5-EB5F-4244-83E5-40194DB99FB0}">
      <dgm:prSet/>
      <dgm:spPr/>
      <dgm:t>
        <a:bodyPr/>
        <a:lstStyle/>
        <a:p>
          <a:endParaRPr lang="tr-TR"/>
        </a:p>
      </dgm:t>
    </dgm:pt>
    <dgm:pt modelId="{115CA713-B59C-42A4-8B37-19944DA2D0F4}">
      <dgm:prSet phldrT="[Metin]"/>
      <dgm:spPr/>
      <dgm:t>
        <a:bodyPr/>
        <a:lstStyle/>
        <a:p>
          <a:r>
            <a:rPr lang="tr-TR" dirty="0" smtClean="0"/>
            <a:t>Önlemler Programı</a:t>
          </a:r>
          <a:endParaRPr lang="tr-TR" dirty="0"/>
        </a:p>
      </dgm:t>
    </dgm:pt>
    <dgm:pt modelId="{A7BCE24C-16A0-4394-9A06-1BB7C91E0267}" type="parTrans" cxnId="{93B07C39-F881-4BFD-8C1D-CA713E5359DA}">
      <dgm:prSet/>
      <dgm:spPr/>
      <dgm:t>
        <a:bodyPr/>
        <a:lstStyle/>
        <a:p>
          <a:endParaRPr lang="tr-TR"/>
        </a:p>
      </dgm:t>
    </dgm:pt>
    <dgm:pt modelId="{28423005-9C33-4A7F-9F1A-8CB6C52704DC}" type="sibTrans" cxnId="{93B07C39-F881-4BFD-8C1D-CA713E5359DA}">
      <dgm:prSet/>
      <dgm:spPr/>
      <dgm:t>
        <a:bodyPr/>
        <a:lstStyle/>
        <a:p>
          <a:endParaRPr lang="tr-TR"/>
        </a:p>
      </dgm:t>
    </dgm:pt>
    <dgm:pt modelId="{17ACF33C-A2DE-4883-8C15-9F75AFA7B237}" type="pres">
      <dgm:prSet presAssocID="{6FB1ABDE-7130-48B0-968D-BCFFBDB703A1}" presName="arrowDiagram" presStyleCnt="0">
        <dgm:presLayoutVars>
          <dgm:chMax val="5"/>
          <dgm:dir/>
          <dgm:resizeHandles val="exact"/>
        </dgm:presLayoutVars>
      </dgm:prSet>
      <dgm:spPr/>
    </dgm:pt>
    <dgm:pt modelId="{D048AC5C-F8B4-4F24-A31E-78C6CC29A2B6}" type="pres">
      <dgm:prSet presAssocID="{6FB1ABDE-7130-48B0-968D-BCFFBDB703A1}" presName="arrow" presStyleLbl="bgShp" presStyleIdx="0" presStyleCnt="1"/>
      <dgm:spPr/>
    </dgm:pt>
    <dgm:pt modelId="{642F1A9B-9B59-4552-AE3E-518E12657754}" type="pres">
      <dgm:prSet presAssocID="{6FB1ABDE-7130-48B0-968D-BCFFBDB703A1}" presName="arrowDiagram3" presStyleCnt="0"/>
      <dgm:spPr/>
    </dgm:pt>
    <dgm:pt modelId="{A4376240-8E56-46EC-8B71-3818A12684E4}" type="pres">
      <dgm:prSet presAssocID="{A3D8D2F0-888A-4108-B846-9C8F4237D66C}" presName="bullet3a" presStyleLbl="node1" presStyleIdx="0" presStyleCnt="3"/>
      <dgm:spPr/>
    </dgm:pt>
    <dgm:pt modelId="{872BBEA1-196B-4223-8D94-2F7DB4452536}" type="pres">
      <dgm:prSet presAssocID="{A3D8D2F0-888A-4108-B846-9C8F4237D66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4EA197-20E4-4749-BC4A-C4FB1EDB9E79}" type="pres">
      <dgm:prSet presAssocID="{8002E0DE-0415-4389-B2F0-A3801A5158AB}" presName="bullet3b" presStyleLbl="node1" presStyleIdx="1" presStyleCnt="3"/>
      <dgm:spPr/>
    </dgm:pt>
    <dgm:pt modelId="{73C4F03D-D4FE-4B08-8844-2E3C64DC6E6D}" type="pres">
      <dgm:prSet presAssocID="{8002E0DE-0415-4389-B2F0-A3801A5158A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2BDB93-2466-45E3-968E-614DC7F3C3F6}" type="pres">
      <dgm:prSet presAssocID="{115CA713-B59C-42A4-8B37-19944DA2D0F4}" presName="bullet3c" presStyleLbl="node1" presStyleIdx="2" presStyleCnt="3"/>
      <dgm:spPr/>
    </dgm:pt>
    <dgm:pt modelId="{E4CED4DA-7BD2-46C8-8B71-8DCE7EF5F7B0}" type="pres">
      <dgm:prSet presAssocID="{115CA713-B59C-42A4-8B37-19944DA2D0F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160B83-98AE-4C86-9CA2-373FA00A8F28}" srcId="{6FB1ABDE-7130-48B0-968D-BCFFBDB703A1}" destId="{A3D8D2F0-888A-4108-B846-9C8F4237D66C}" srcOrd="0" destOrd="0" parTransId="{C5A65F24-AFF9-4DDC-A973-7C0B1A3433BD}" sibTransId="{450BFB76-8CFE-4F07-96A1-789033F38C24}"/>
    <dgm:cxn modelId="{23DA3C63-0B61-44E5-8B6E-797B5C256053}" type="presOf" srcId="{6FB1ABDE-7130-48B0-968D-BCFFBDB703A1}" destId="{17ACF33C-A2DE-4883-8C15-9F75AFA7B237}" srcOrd="0" destOrd="0" presId="urn:microsoft.com/office/officeart/2005/8/layout/arrow2"/>
    <dgm:cxn modelId="{FB070E2C-E810-4C88-AB91-524315E8E15B}" type="presOf" srcId="{A3D8D2F0-888A-4108-B846-9C8F4237D66C}" destId="{872BBEA1-196B-4223-8D94-2F7DB4452536}" srcOrd="0" destOrd="0" presId="urn:microsoft.com/office/officeart/2005/8/layout/arrow2"/>
    <dgm:cxn modelId="{946EB7C9-97BC-458D-97B3-7B705F551A10}" type="presOf" srcId="{8002E0DE-0415-4389-B2F0-A3801A5158AB}" destId="{73C4F03D-D4FE-4B08-8844-2E3C64DC6E6D}" srcOrd="0" destOrd="0" presId="urn:microsoft.com/office/officeart/2005/8/layout/arrow2"/>
    <dgm:cxn modelId="{93B07C39-F881-4BFD-8C1D-CA713E5359DA}" srcId="{6FB1ABDE-7130-48B0-968D-BCFFBDB703A1}" destId="{115CA713-B59C-42A4-8B37-19944DA2D0F4}" srcOrd="2" destOrd="0" parTransId="{A7BCE24C-16A0-4394-9A06-1BB7C91E0267}" sibTransId="{28423005-9C33-4A7F-9F1A-8CB6C52704DC}"/>
    <dgm:cxn modelId="{1AF3B4F5-EB5F-4244-83E5-40194DB99FB0}" srcId="{6FB1ABDE-7130-48B0-968D-BCFFBDB703A1}" destId="{8002E0DE-0415-4389-B2F0-A3801A5158AB}" srcOrd="1" destOrd="0" parTransId="{D3AAF0CB-AA5B-4555-86A0-7BAE3464AA9B}" sibTransId="{F2F06056-C5E6-4019-97E0-7513B3EA2E4C}"/>
    <dgm:cxn modelId="{425AF312-C880-4453-868A-068F04254F67}" type="presOf" srcId="{115CA713-B59C-42A4-8B37-19944DA2D0F4}" destId="{E4CED4DA-7BD2-46C8-8B71-8DCE7EF5F7B0}" srcOrd="0" destOrd="0" presId="urn:microsoft.com/office/officeart/2005/8/layout/arrow2"/>
    <dgm:cxn modelId="{15D41BAC-A9A2-4856-8F56-5DA0B9EACBCF}" type="presParOf" srcId="{17ACF33C-A2DE-4883-8C15-9F75AFA7B237}" destId="{D048AC5C-F8B4-4F24-A31E-78C6CC29A2B6}" srcOrd="0" destOrd="0" presId="urn:microsoft.com/office/officeart/2005/8/layout/arrow2"/>
    <dgm:cxn modelId="{B3E995C5-2037-4BE0-8CCB-74BBC0C4CA55}" type="presParOf" srcId="{17ACF33C-A2DE-4883-8C15-9F75AFA7B237}" destId="{642F1A9B-9B59-4552-AE3E-518E12657754}" srcOrd="1" destOrd="0" presId="urn:microsoft.com/office/officeart/2005/8/layout/arrow2"/>
    <dgm:cxn modelId="{6CAB0BB9-3C50-4676-BD46-DB4CF637AFFD}" type="presParOf" srcId="{642F1A9B-9B59-4552-AE3E-518E12657754}" destId="{A4376240-8E56-46EC-8B71-3818A12684E4}" srcOrd="0" destOrd="0" presId="urn:microsoft.com/office/officeart/2005/8/layout/arrow2"/>
    <dgm:cxn modelId="{A66B314E-3635-4A9B-A22D-5F34AF5223B1}" type="presParOf" srcId="{642F1A9B-9B59-4552-AE3E-518E12657754}" destId="{872BBEA1-196B-4223-8D94-2F7DB4452536}" srcOrd="1" destOrd="0" presId="urn:microsoft.com/office/officeart/2005/8/layout/arrow2"/>
    <dgm:cxn modelId="{547B6372-F6DD-4E4F-94AD-11F9C7695382}" type="presParOf" srcId="{642F1A9B-9B59-4552-AE3E-518E12657754}" destId="{7F4EA197-20E4-4749-BC4A-C4FB1EDB9E79}" srcOrd="2" destOrd="0" presId="urn:microsoft.com/office/officeart/2005/8/layout/arrow2"/>
    <dgm:cxn modelId="{5B9DBA52-2B76-4B79-B952-E8D42715458D}" type="presParOf" srcId="{642F1A9B-9B59-4552-AE3E-518E12657754}" destId="{73C4F03D-D4FE-4B08-8844-2E3C64DC6E6D}" srcOrd="3" destOrd="0" presId="urn:microsoft.com/office/officeart/2005/8/layout/arrow2"/>
    <dgm:cxn modelId="{61F3BDC1-C4B5-4271-9EC4-EB61D7B884D7}" type="presParOf" srcId="{642F1A9B-9B59-4552-AE3E-518E12657754}" destId="{C52BDB93-2466-45E3-968E-614DC7F3C3F6}" srcOrd="4" destOrd="0" presId="urn:microsoft.com/office/officeart/2005/8/layout/arrow2"/>
    <dgm:cxn modelId="{16F3EA4D-99A7-4BF7-B22C-8B8274FAB547}" type="presParOf" srcId="{642F1A9B-9B59-4552-AE3E-518E12657754}" destId="{E4CED4DA-7BD2-46C8-8B71-8DCE7EF5F7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9DE1750-3AD3-4EDA-A3B8-A8BFF08A5B5E}" type="datetimeFigureOut">
              <a:rPr lang="tr-TR" smtClean="0"/>
              <a:pPr/>
              <a:t>21.01.2019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7780" y="9443321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AD397C75-1C38-40F1-A537-7BDDC89980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2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8537" y="1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C4A03-048F-4ABF-A57E-D39A816902F4}" type="datetimeFigureOut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C77680-6A58-4AF6-A1EF-2B1312943C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9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6B81-812D-409C-90C4-FEC6CA4C9439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05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ECA4-7F85-4552-9CF8-A0C846110FC0}" type="datetime1">
              <a:rPr lang="tr-TR" smtClean="0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60A4-D9CD-4E5B-83FF-FD92B27546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1403-67B7-4934-95DF-14E954246D9F}" type="datetime1">
              <a:rPr lang="tr-TR" smtClean="0"/>
              <a:pPr/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126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1E03EC-11EC-4C2A-A5AB-47F51D2F5C7A}" type="datetime1">
              <a:rPr lang="tr-TR" smtClean="0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4F6EE-6802-49F3-9ABF-44C0D1BC32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B&#252;y&#252;k%20Menderes%20Havzas&#305;%20&#214;nlemler%20Program&#305;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60032" y="2996952"/>
            <a:ext cx="1800200" cy="1803277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691680" y="0"/>
            <a:ext cx="606768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ORMAN VE SU İŞLERİ BAKANLIĞI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23528" y="1427292"/>
            <a:ext cx="8712968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BÜYÜK MENDERES HAVZASI ÖRNEĞİNDE ÇEVRESEL HEDEFLERİN BELİRLENMESİ VE ÖNLEMLER PROGRAMININ OLUŞTURULMASI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822492" y="5079697"/>
            <a:ext cx="571504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Özge Hande SAHTİYANCI</a:t>
            </a:r>
            <a:endParaRPr lang="tr-TR" sz="24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Orman ve Su İşleri </a:t>
            </a:r>
            <a:r>
              <a:rPr lang="tr-TR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Uzman Yardımcısı</a:t>
            </a:r>
            <a:endParaRPr lang="tr-TR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6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16 Temmuz 2014</a:t>
            </a:r>
            <a:endParaRPr lang="tr-TR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  <p:pic>
        <p:nvPicPr>
          <p:cNvPr id="15365" name="7 Resim" descr="ormans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23764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83562" y="6381328"/>
            <a:ext cx="2133600" cy="365125"/>
          </a:xfrm>
        </p:spPr>
        <p:txBody>
          <a:bodyPr/>
          <a:lstStyle/>
          <a:p>
            <a:pPr>
              <a:defRPr/>
            </a:pPr>
            <a:fld id="{0B90A48D-ED74-42EA-9912-9D7845C6EECD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1026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İyi Durum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Yerüstü Suları için Hedefler:</a:t>
            </a:r>
          </a:p>
          <a:p>
            <a:endParaRPr lang="tr-TR" sz="11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İyi ekolojik durum</a:t>
            </a: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İyi kimyasal durum</a:t>
            </a:r>
          </a:p>
          <a:p>
            <a:pPr marL="342900" lvl="1" indent="-342900">
              <a:buFont typeface="Arial" charset="0"/>
              <a:buChar char="•"/>
            </a:pPr>
            <a:endParaRPr lang="tr-TR" sz="3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Yeraltı Suları için Hedefler</a:t>
            </a:r>
          </a:p>
          <a:p>
            <a:endParaRPr lang="tr-TR" sz="11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İyi miktar durumu</a:t>
            </a: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İyi kimyasal durum</a:t>
            </a:r>
          </a:p>
          <a:p>
            <a:pPr marL="342900" lvl="1" indent="-342900">
              <a:buFont typeface="Arial" charset="0"/>
              <a:buChar char="•"/>
            </a:pPr>
            <a:endParaRPr lang="tr-TR" sz="3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Korunan Alanlar için Hedefler</a:t>
            </a:r>
          </a:p>
          <a:p>
            <a:endParaRPr lang="tr-TR" sz="12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İlgili mevzuattaki (İçme suyu, Habitat, Kuş Direktifleri vb.) hedefler</a:t>
            </a:r>
            <a:endParaRPr lang="tr-TR" sz="26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099" name="Picture 3" descr="C:\Users\hande\Desktop\Tez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1076325" cy="1390650"/>
          </a:xfrm>
          <a:prstGeom prst="rect">
            <a:avLst/>
          </a:prstGeom>
          <a:noFill/>
        </p:spPr>
      </p:pic>
      <p:pic>
        <p:nvPicPr>
          <p:cNvPr id="4100" name="Picture 4" descr="C:\Users\hande\Desktop\Tez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952500" cy="666750"/>
          </a:xfrm>
          <a:prstGeom prst="rect">
            <a:avLst/>
          </a:prstGeom>
          <a:noFill/>
        </p:spPr>
      </p:pic>
      <p:pic>
        <p:nvPicPr>
          <p:cNvPr id="6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Muafiyetler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Nihai tarihin uzatılması </a:t>
            </a:r>
            <a:r>
              <a:rPr lang="tr-TR" sz="28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(4.4. maddesi)</a:t>
            </a:r>
          </a:p>
          <a:p>
            <a:endParaRPr lang="tr-TR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Gerekli iyileştirmelerin verilen süre içerisinde gerçekleştirilememesinin sebebi (iki güncelleme dönemi)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sz="24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Teknik Uygunsuzluk</a:t>
            </a:r>
          </a:p>
          <a:p>
            <a:pPr lvl="1"/>
            <a:r>
              <a:rPr lang="tr-TR" sz="24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Orantısız Maliyet</a:t>
            </a:r>
          </a:p>
          <a:p>
            <a:pPr lvl="1"/>
            <a:r>
              <a:rPr lang="tr-TR" sz="24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Doğal Şartlar</a:t>
            </a: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Teknik Uygunsuzluk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Gerekçeler</a:t>
            </a: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Teknik bir çözümün mevcut olmaması</a:t>
            </a:r>
          </a:p>
          <a:p>
            <a:pPr lvl="1"/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Sorunu çözmek için gereken zamanın kullanılabilir süreden fazla olması</a:t>
            </a:r>
          </a:p>
          <a:p>
            <a:pPr lvl="1"/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Sorunun sebebine ilişkin bilgi olmadığı için çözümün de belirlenememesi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Orantısız Maliyet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Maliyet – fayda analizi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Faydaların değerlendirilmesi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Sosyal ve sektörel etkiler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Hiçbir eylem gerçekleştirmemenin sonuçlarının değerlendirilmesi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Maliyetin dağılımı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Alım gücü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Maliyet etkinlik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Muafiyetler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Daha esnek hedefler </a:t>
            </a:r>
            <a:r>
              <a:rPr lang="tr-TR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(4.5. maddesi)</a:t>
            </a:r>
          </a:p>
          <a:p>
            <a:endParaRPr lang="tr-TR" sz="1500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İnsani faaliyetlerden büyük oranda etkilenen su kütleleri veya doğal koşulları sebebiyle;</a:t>
            </a:r>
          </a:p>
          <a:p>
            <a:pPr lvl="2"/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Teknik Uygunsuzluk</a:t>
            </a:r>
          </a:p>
          <a:p>
            <a:pPr lvl="2"/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Orantısız Maliyet</a:t>
            </a:r>
          </a:p>
          <a:p>
            <a:pPr lvl="2"/>
            <a:endParaRPr lang="tr-TR" sz="15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3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Yerüstü suları için mümkün olan en yüksek ekolojik ve kimyasal durumun sağlanması</a:t>
            </a:r>
          </a:p>
          <a:p>
            <a:pPr lvl="3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Yeraltı suları için, iyi duruma kıyasla mümkün olan en az değişikliğin yapılması</a:t>
            </a:r>
          </a:p>
          <a:p>
            <a:pPr lvl="3"/>
            <a:endParaRPr lang="tr-TR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Muafiyetler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9411"/>
          </a:xfrm>
        </p:spPr>
        <p:txBody>
          <a:bodyPr/>
          <a:lstStyle/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Doğal sebepler veya mücbir sebeplerden dolayı su durumunda geçici bozulma </a:t>
            </a:r>
            <a:r>
              <a:rPr lang="tr-TR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(4.6. maddesi)</a:t>
            </a:r>
          </a:p>
          <a:p>
            <a:pPr>
              <a:buNone/>
            </a:pPr>
            <a:endParaRPr lang="tr-TR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Makul olarak öngörülemeyen durumlar</a:t>
            </a:r>
          </a:p>
          <a:p>
            <a:pPr lvl="2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Aşırılı Seller</a:t>
            </a:r>
          </a:p>
          <a:p>
            <a:pPr lvl="2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Uzun süreli Kuraklık</a:t>
            </a:r>
          </a:p>
          <a:p>
            <a:pPr lvl="2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Öngörülemeyen Kazalar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Muafiyetler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Fiziksel karakterinde meydana gelen değişiklik sonucu su durumundaki bozulmanın önlenememesi </a:t>
            </a:r>
            <a:r>
              <a:rPr lang="tr-TR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(4.7. maddesi)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Hidroelektrik santraller, taşkın koruma</a:t>
            </a:r>
          </a:p>
          <a:p>
            <a:pPr lvl="6">
              <a:buNone/>
            </a:pPr>
            <a:endParaRPr lang="tr-TR" dirty="0" smtClean="0"/>
          </a:p>
          <a:p>
            <a:pPr lvl="4">
              <a:buNone/>
            </a:pPr>
            <a:r>
              <a:rPr lang="tr-TR" sz="24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Hidromorfolojik</a:t>
            </a:r>
            <a:r>
              <a:rPr lang="tr-T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değişiklik </a:t>
            </a:r>
          </a:p>
          <a:p>
            <a:pPr lvl="4">
              <a:buNone/>
            </a:pPr>
            <a:endParaRPr lang="tr-TR" sz="1000" dirty="0" smtClean="0"/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Yeni bir sürdürülebilir insani kalkınma faaliyeti sonucu çok iyi durumdan iyi duruma düşmesi</a:t>
            </a:r>
            <a:endParaRPr lang="tr-TR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6" name="5 Sağ Ok"/>
          <p:cNvSpPr/>
          <p:nvPr/>
        </p:nvSpPr>
        <p:spPr>
          <a:xfrm rot="5400000">
            <a:off x="3815916" y="360902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Önlemler Programı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Önlemler Programı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4525963"/>
          </a:xfrm>
        </p:spPr>
        <p:txBody>
          <a:bodyPr/>
          <a:lstStyle/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</a:t>
            </a:r>
          </a:p>
          <a:p>
            <a:pPr marL="742950" lvl="2" indent="-342900">
              <a:buNone/>
            </a:pPr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	</a:t>
            </a:r>
            <a:r>
              <a:rPr lang="tr-TR" sz="30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İnsan kaynaklı baskının çevre üzerindeki olumsuz etkilerini azaltmak için gerçekleştirilen eylem</a:t>
            </a:r>
          </a:p>
          <a:p>
            <a:r>
              <a:rPr lang="tr-TR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SÇD’nin</a:t>
            </a:r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11. maddesinde tanımlanmaktadır</a:t>
            </a:r>
          </a:p>
          <a:p>
            <a:pPr>
              <a:buNone/>
            </a:pPr>
            <a:endParaRPr lang="tr-TR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Temel Önlemler</a:t>
            </a:r>
          </a:p>
          <a:p>
            <a:pPr lvl="2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Uyulması gereken minimum şartlardır</a:t>
            </a:r>
          </a:p>
          <a:p>
            <a:pPr lvl="1"/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Tamamlayıcı Önlemler</a:t>
            </a:r>
          </a:p>
          <a:p>
            <a:pPr marL="742950" lvl="2" indent="-342900">
              <a:buNone/>
            </a:pPr>
            <a:endParaRPr lang="tr-TR" sz="3000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Temel Önlemler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Yüzme Suyu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İçme Suyu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Büyük Kazalar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Çevresel Etki Değerlendirme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Arıtma Çamuru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Kentsel </a:t>
            </a:r>
            <a:r>
              <a:rPr lang="tr-TR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Atıksu</a:t>
            </a:r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Arıtma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Bitki Koruma Ürünleri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Nitrat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Kuş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Habitat Direktifi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Entegre Kirlilik Önleme Kontrol Direktifi</a:t>
            </a:r>
            <a:endParaRPr lang="tr-TR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İçerik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 Çerçeve Direktifi’ne göre Çevresel Hedefler ve Önlemler Programı</a:t>
            </a:r>
          </a:p>
          <a:p>
            <a:endParaRPr lang="tr-TR" sz="12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Büyük Menderes Havzası Örneğinde Çevresel Hedeflerin Belirlenmesi ve Önlemler Programının Oluşturulması</a:t>
            </a:r>
          </a:p>
          <a:p>
            <a:endParaRPr lang="tr-TR" sz="12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Öneriler</a:t>
            </a:r>
          </a:p>
          <a:p>
            <a:endParaRPr lang="tr-TR" sz="12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Sonuç</a:t>
            </a:r>
            <a:endParaRPr lang="tr-TR" sz="30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Önlemler Programı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17443"/>
          </a:xfrm>
        </p:spPr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Doğru önlemlerin alınabilmesi için</a:t>
            </a: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Mevcut su durumunun belirlenmesi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Sorunun sebebi, yeri, sebep olan faaliyet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Mevcut önlemlerin değerlendirmesi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Maliyet etkin çözümlerin belirlenmesi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Yeni çözümler veya var olanların maliyet etkinlik yönünden geliştirilmesi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Farklı finansman mekanizmalarının araştırılması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196753"/>
          <a:ext cx="82296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627784" y="260648"/>
            <a:ext cx="3756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Önlemler Programı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016224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Büyük Menderes Havzası Uygulama Örneği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1026" name="Picture 2" descr="C:\Users\hsahtiyanci\Desktop\Tez Görsel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6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Kütlelerinin Durumu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ande\Desktop\Tez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786713" cy="3528000"/>
          </a:xfrm>
          <a:prstGeom prst="rect">
            <a:avLst/>
          </a:prstGeom>
          <a:noFill/>
        </p:spPr>
      </p:pic>
      <p:pic>
        <p:nvPicPr>
          <p:cNvPr id="1027" name="Picture 3" descr="C:\Users\hande\Desktop\Tez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517232"/>
            <a:ext cx="6819900" cy="1028700"/>
          </a:xfrm>
          <a:prstGeom prst="rect">
            <a:avLst/>
          </a:prstGeom>
          <a:noFill/>
        </p:spPr>
      </p:pic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Kütlelerinin Durumu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İçerik Yer Tutucusu" descr="C:\Users\hsahtiyanci\Desktop\Büyük Menderes Yüzey su Kütleleri Durumu Haritası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Büyük Menderes Havzası </a:t>
            </a:r>
            <a:b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Başlıca Baskılar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Evsel ve endüstriyel </a:t>
            </a:r>
            <a:r>
              <a:rPr lang="tr-TR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atıksular</a:t>
            </a:r>
            <a:endParaRPr lang="tr-TR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Zeytin karasuyu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Jeotermal sular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Tarım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Fosseptikler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Düzensiz katı atık depolama sahaları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 çekimi</a:t>
            </a:r>
          </a:p>
          <a:p>
            <a:endParaRPr lang="tr-TR" dirty="0"/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Büyük Menderes Havzası Çevresel Hedefler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Risk Analizi</a:t>
            </a:r>
          </a:p>
          <a:p>
            <a:endParaRPr lang="tr-TR" dirty="0"/>
          </a:p>
        </p:txBody>
      </p:sp>
      <p:pic>
        <p:nvPicPr>
          <p:cNvPr id="2050" name="Picture 2" descr="C:\Users\hande\Desktop\Tez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5532043" cy="4752528"/>
          </a:xfrm>
          <a:prstGeom prst="rect">
            <a:avLst/>
          </a:prstGeom>
          <a:noFill/>
        </p:spPr>
      </p:pic>
      <p:pic>
        <p:nvPicPr>
          <p:cNvPr id="5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Bafa Gölü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Baskılar:</a:t>
            </a: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Bafa Gölü’ne tatlı su giriş-çıkışının insan eliyle düzenlenmesi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Yeraltı suyu çekiminin kontrol edilememesi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Büyük Menderes Nehri’nden gelen kirlilik</a:t>
            </a:r>
            <a:endParaRPr lang="tr-TR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Bafa Gölü – Çevresel Hedef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Bafa Gölü: BÖDSK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Maksimum ekolojik potansiyel</a:t>
            </a:r>
          </a:p>
          <a:p>
            <a:pPr lvl="1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İyi kimyasal durumu</a:t>
            </a: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Bafa Gölü Su Durumu: Zayıf</a:t>
            </a: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Bafa Gölü Risk Analizi: Risk altında</a:t>
            </a: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Çevresel Hedefler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SÇD’nin</a:t>
            </a:r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4. maddesinde tanımlanmaktadır.</a:t>
            </a: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Amacı</a:t>
            </a:r>
          </a:p>
          <a:p>
            <a:pPr lvl="1"/>
            <a:r>
              <a:rPr lang="tr-TR" sz="30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Uzun dönemli sürdürülebilir su yönetimiyle sucul ortamın yüksek düzeyde korunmasını sağlamak</a:t>
            </a:r>
          </a:p>
          <a:p>
            <a:pPr lvl="1"/>
            <a:endParaRPr lang="tr-TR" sz="3000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“2015 yılına kadar iyi su durumunun sağlanması ve herhangi bir kötüleşmenin engellenmesi”</a:t>
            </a:r>
          </a:p>
          <a:p>
            <a:endParaRPr lang="tr-TR" sz="3400" i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Önlemler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Önlemin içeriği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Önlemin tipi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Hedef alınan su kütlesi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Önlemin etkinliği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Önlemin maliyeti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Uygulanma zorluğu</a:t>
            </a: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Kimin sorumlu olduğu, kimin finanse edeceği</a:t>
            </a:r>
            <a:endParaRPr lang="tr-TR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C:\Users\hande\Desktop\Tez 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hande\Desktop\Tez 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113" y="0"/>
            <a:ext cx="9247113" cy="6858000"/>
          </a:xfrm>
          <a:prstGeom prst="rect">
            <a:avLst/>
          </a:prstGeom>
          <a:noFill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3" name="Picture 2" descr="C:\Users\hsahtiyanci\Desktop\Tez Görsel 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" y="0"/>
            <a:ext cx="9148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Büyük Menderes Havzası </a:t>
            </a:r>
            <a:b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Çevresel Hedefler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Muafiyet</a:t>
            </a:r>
          </a:p>
          <a:p>
            <a:pPr marL="742950" lvl="2" indent="-342900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SÇD 4.4 Maddesi</a:t>
            </a:r>
          </a:p>
          <a:p>
            <a:pPr marL="1257300" lvl="4" indent="-342900"/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Teknik Uygunsuzluk</a:t>
            </a:r>
          </a:p>
          <a:p>
            <a:pPr marL="342900" lvl="1" indent="-342900">
              <a:buFont typeface="Arial" charset="0"/>
              <a:buChar char="•"/>
            </a:pPr>
            <a:endParaRPr lang="tr-TR" sz="32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Gerekçe</a:t>
            </a:r>
          </a:p>
          <a:p>
            <a:pPr marL="742950" lvl="2" indent="-342900"/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Sorunu çözmek için gereken zamanın kullanılabilir süreden fazla olması</a:t>
            </a:r>
            <a:endParaRPr lang="tr-TR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Çevresel Hedefler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 durumundaki herhangi bir bozulmanın önlenmesi,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2027 yılına kadar iyi su durumunun sağlanması,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Kötü ve zayıf durumdaki su kütlelerinin 2021 yılına kadar orta duruma getirilmesi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Orta durumdaki su kütlelerinin 2027 yılına kadar iyi su durumuna getirilmesi</a:t>
            </a:r>
          </a:p>
          <a:p>
            <a:r>
              <a:rPr lang="tr-TR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2027 yılına kadar korunan alanlar için belirlenen hedeflerin sağlanması</a:t>
            </a: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96144"/>
          </a:xfrm>
        </p:spPr>
        <p:txBody>
          <a:bodyPr>
            <a:normAutofit/>
          </a:bodyPr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Büyük Menderes Önlemler Programı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611560" y="11967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hlinkClick r:id="rId3" action="ppaction://hlinkfile"/>
              </a:rPr>
              <a:t>Büyük Menderes Havzası Önlemler Programı.</a:t>
            </a:r>
            <a:r>
              <a:rPr lang="tr-TR" sz="3000" dirty="0" err="1" smtClean="0">
                <a:hlinkClick r:id="rId3" action="ppaction://hlinkfile"/>
              </a:rPr>
              <a:t>docx</a:t>
            </a:r>
            <a:endParaRPr lang="tr-TR" sz="3000" dirty="0"/>
          </a:p>
        </p:txBody>
      </p:sp>
      <p:pic>
        <p:nvPicPr>
          <p:cNvPr id="1026" name="Picture 2" descr="C:\Users\hande\Desktop\Tez için görseller Osman\logohp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92896"/>
            <a:ext cx="4522239" cy="3614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Öneriler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57403"/>
          </a:xfrm>
        </p:spPr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Mevcut Mevzuatın ve Önlemlerin Gözden Geçirilmesi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Baskı-Önlem İlişkisi - Açıklama Dokümanı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Spesifik Yönlendirme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Nihai Tarihin Belirlenmesi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Önlemler </a:t>
            </a:r>
            <a:r>
              <a:rPr lang="tr-TR" sz="28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Kataloğunun</a:t>
            </a:r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Oluşturulması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Eğitim-Bilinçlendirme-Araştırma Projeleri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Önlemler Programını Kim Oluşturmalı, Kim Uygulamalı?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tr-TR" dirty="0"/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Öneriler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7403"/>
          </a:xfrm>
        </p:spPr>
        <p:txBody>
          <a:bodyPr/>
          <a:lstStyle/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Yasal Dayanak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Katılımcı Yaklaşım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Havza Yönetim Heyetleri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Önlemlerin Takibi ve Değerlendirmesi</a:t>
            </a:r>
          </a:p>
          <a:p>
            <a:pPr lvl="1"/>
            <a:r>
              <a:rPr lang="tr-T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İzleme Sisteminin Geliştirilmesi</a:t>
            </a:r>
          </a:p>
          <a:p>
            <a:pPr lvl="1"/>
            <a:r>
              <a:rPr lang="tr-T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Denetim – Yaptırım Sisteminin Geliştirilmesi</a:t>
            </a:r>
          </a:p>
          <a:p>
            <a:pPr lvl="1"/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Muafiyetlerin Belirlenmesi</a:t>
            </a: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tr-TR" sz="9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Üye Ülkelerin Tecrübeleri</a:t>
            </a: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Sonuç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tr-TR" sz="2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28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Bütüncül yönetim</a:t>
            </a:r>
            <a:endParaRPr lang="tr-TR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1026" name="Picture 2" descr="C:\Users\hande\Desktop\Tez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5434510" cy="415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Durumunun Sınıflandırılması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Yerüstü Sularının Sınıflandırılması</a:t>
            </a:r>
          </a:p>
          <a:p>
            <a:pPr lvl="1"/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Ekolojik Durum</a:t>
            </a:r>
          </a:p>
          <a:p>
            <a:pPr lvl="1"/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Kimyasal Durum</a:t>
            </a:r>
          </a:p>
          <a:p>
            <a:endParaRPr lang="tr-TR" sz="3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Yeraltı Sularının Sınıflandırılması</a:t>
            </a:r>
          </a:p>
          <a:p>
            <a:pPr lvl="1"/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Miktar Durumu</a:t>
            </a:r>
          </a:p>
          <a:p>
            <a:pPr lvl="1"/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Kimyasal Durum</a:t>
            </a: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8000" dirty="0" smtClean="0"/>
              <a:t>    </a:t>
            </a:r>
            <a:r>
              <a:rPr lang="tr-TR" sz="4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Arz Ederim…</a:t>
            </a:r>
          </a:p>
          <a:p>
            <a:pPr>
              <a:buNone/>
            </a:pPr>
            <a:endParaRPr lang="tr-TR" sz="4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tr-TR" sz="4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tr-TR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Özge Hande SAHTİYANCI</a:t>
            </a:r>
          </a:p>
          <a:p>
            <a:pPr algn="ctr">
              <a:buNone/>
            </a:pPr>
            <a:r>
              <a:rPr lang="tr-TR" sz="24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Orman ve Su İşleri Uzman Yrd.</a:t>
            </a:r>
          </a:p>
          <a:p>
            <a:pPr algn="ctr">
              <a:buNone/>
            </a:pPr>
            <a:r>
              <a:rPr lang="tr-TR" sz="24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 Yönetimi Genel Müdürlüğü</a:t>
            </a:r>
          </a:p>
          <a:p>
            <a:pPr algn="ctr">
              <a:buNone/>
            </a:pPr>
            <a:r>
              <a:rPr lang="tr-TR" sz="24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Havza Yönetimi Daire Başkanlığı</a:t>
            </a: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Yerüstü Sularının Sınıflandırılması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979468"/>
            <a:ext cx="457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Ekolojik Durum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3000" i="1" dirty="0" smtClean="0">
                <a:solidFill>
                  <a:srgbClr val="0000FF"/>
                </a:solidFill>
              </a:rPr>
              <a:t>Biyolojik Kalite Unsurları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3000" i="1" dirty="0" smtClean="0">
                <a:solidFill>
                  <a:srgbClr val="0000FF"/>
                </a:solidFill>
              </a:rPr>
              <a:t>Biyolojik Kalite Unsurlarını destekleyen </a:t>
            </a:r>
            <a:r>
              <a:rPr lang="tr-TR" sz="3000" i="1" dirty="0" err="1" smtClean="0">
                <a:solidFill>
                  <a:srgbClr val="0000FF"/>
                </a:solidFill>
              </a:rPr>
              <a:t>Hidro</a:t>
            </a:r>
            <a:r>
              <a:rPr lang="tr-TR" sz="3000" i="1" dirty="0" smtClean="0">
                <a:solidFill>
                  <a:srgbClr val="0000FF"/>
                </a:solidFill>
              </a:rPr>
              <a:t>-morfolojik Kalite Unsurları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3000" i="1" dirty="0" smtClean="0">
                <a:solidFill>
                  <a:srgbClr val="0000FF"/>
                </a:solidFill>
              </a:rPr>
              <a:t>Biyolojik Kalite Unsurlarını Destekleyen </a:t>
            </a:r>
            <a:r>
              <a:rPr lang="tr-TR" sz="3000" i="1" dirty="0" err="1" smtClean="0">
                <a:solidFill>
                  <a:srgbClr val="0000FF"/>
                </a:solidFill>
              </a:rPr>
              <a:t>Fiziko</a:t>
            </a:r>
            <a:r>
              <a:rPr lang="tr-TR" sz="3000" i="1" dirty="0" smtClean="0">
                <a:solidFill>
                  <a:srgbClr val="0000FF"/>
                </a:solidFill>
              </a:rPr>
              <a:t>-kimyasal Kalite Unsurları</a:t>
            </a:r>
            <a:endParaRPr lang="tr-TR" sz="3000" i="1" dirty="0">
              <a:solidFill>
                <a:srgbClr val="0000FF"/>
              </a:solidFill>
            </a:endParaRPr>
          </a:p>
        </p:txBody>
      </p:sp>
      <p:pic>
        <p:nvPicPr>
          <p:cNvPr id="6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2050" name="Picture 2" descr="C:\Users\hsahtiyanci\Desktop\Tez görseller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163" y="1052736"/>
            <a:ext cx="4455837" cy="56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3074" name="Picture 2" descr="C:\Users\hsahtiyanci\Desktop\Tez görel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5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Yerüstü Sularında Kimyasal Durum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Öncelikli Kirleticiler</a:t>
            </a:r>
          </a:p>
          <a:p>
            <a:endParaRPr lang="tr-TR" sz="3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Çevresel Kalite Standartları</a:t>
            </a:r>
          </a:p>
          <a:p>
            <a:pPr marL="742950" lvl="2" indent="-342900"/>
            <a:r>
              <a:rPr lang="tr-TR" sz="2600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 kütlelerinin kimyasal durumunun belirlenmesi için kullanılan araçlardır</a:t>
            </a:r>
          </a:p>
          <a:p>
            <a:pPr marL="1714500" lvl="6" indent="-342900">
              <a:buFont typeface="Arial" charset="0"/>
              <a:buChar char="•"/>
            </a:pPr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Su </a:t>
            </a:r>
          </a:p>
          <a:p>
            <a:pPr marL="1714500" lvl="6" indent="-342900">
              <a:buFont typeface="Arial" charset="0"/>
              <a:buChar char="•"/>
            </a:pPr>
            <a:r>
              <a:rPr lang="tr-TR" sz="3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Sediman</a:t>
            </a:r>
            <a:endParaRPr lang="tr-TR" sz="3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714500" lvl="6" indent="-342900">
              <a:buFont typeface="Arial" charset="0"/>
              <a:buChar char="•"/>
            </a:pPr>
            <a:r>
              <a:rPr lang="tr-TR" sz="3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Biyota</a:t>
            </a:r>
            <a:endParaRPr lang="tr-TR" sz="30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1026" name="Picture 2" descr="C:\Users\hsahtiyanci\Desktop\Görsel -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Yeraltı Sularında İyi Durum</a:t>
            </a:r>
            <a:endParaRPr lang="tr-TR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Miktar Durumu</a:t>
            </a: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Yeraltı Suyu Seviyesi</a:t>
            </a:r>
          </a:p>
          <a:p>
            <a:pPr marL="1200150" lvl="3" indent="-342900"/>
            <a:r>
              <a:rPr lang="tr-TR" sz="22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Uzun dönemli yıllık ortalama su çekimi miktarı mevcut yeraltı suyu miktarını aşmamalı</a:t>
            </a:r>
          </a:p>
          <a:p>
            <a:pPr marL="342900" lvl="1" indent="-342900">
              <a:buFont typeface="Arial" charset="0"/>
              <a:buChar char="•"/>
            </a:pPr>
            <a:endParaRPr lang="tr-TR" sz="30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tr-TR" sz="3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Kimyasal Durum</a:t>
            </a: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İletkenlik</a:t>
            </a:r>
          </a:p>
          <a:p>
            <a:pPr marL="742950" lvl="2" indent="-342900"/>
            <a:r>
              <a:rPr lang="tr-TR" sz="2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Kirleticilerin Derişimi</a:t>
            </a:r>
            <a:endParaRPr lang="tr-TR" sz="26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D:\Havza Planlama\Logolar\logoyeniseff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27584" cy="828999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FF72-9EE4-4818-A447-B265EA097AE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3B676F-766A-4FFB-80A0-21208671F019}"/>
</file>

<file path=customXml/itemProps2.xml><?xml version="1.0" encoding="utf-8"?>
<ds:datastoreItem xmlns:ds="http://schemas.openxmlformats.org/officeDocument/2006/customXml" ds:itemID="{9BAA4CA1-1A69-4DC4-907A-83FA14BD2D28}"/>
</file>

<file path=customXml/itemProps3.xml><?xml version="1.0" encoding="utf-8"?>
<ds:datastoreItem xmlns:ds="http://schemas.openxmlformats.org/officeDocument/2006/customXml" ds:itemID="{F8582AC2-F432-4D79-B1DA-EA84D97A09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4410</TotalTime>
  <Words>800</Words>
  <Application>Microsoft Office PowerPoint</Application>
  <PresentationFormat>Ekran Gösterisi (4:3)</PresentationFormat>
  <Paragraphs>284</Paragraphs>
  <Slides>40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3" baseType="lpstr">
      <vt:lpstr>Arial</vt:lpstr>
      <vt:lpstr>Calibri</vt:lpstr>
      <vt:lpstr>Ofis Teması</vt:lpstr>
      <vt:lpstr>PowerPoint Sunusu</vt:lpstr>
      <vt:lpstr>İçerik</vt:lpstr>
      <vt:lpstr>Çevresel Hedefler</vt:lpstr>
      <vt:lpstr>Su Durumunun Sınıflandırılması</vt:lpstr>
      <vt:lpstr>Yerüstü Sularının Sınıflandırılması</vt:lpstr>
      <vt:lpstr>PowerPoint Sunusu</vt:lpstr>
      <vt:lpstr>Yerüstü Sularında Kimyasal Durum</vt:lpstr>
      <vt:lpstr>PowerPoint Sunusu</vt:lpstr>
      <vt:lpstr>Yeraltı Sularında İyi Durum</vt:lpstr>
      <vt:lpstr>İyi Durum</vt:lpstr>
      <vt:lpstr>Muafiyetler</vt:lpstr>
      <vt:lpstr>Teknik Uygunsuzluk</vt:lpstr>
      <vt:lpstr>Orantısız Maliyet</vt:lpstr>
      <vt:lpstr>Muafiyetler</vt:lpstr>
      <vt:lpstr>Muafiyetler</vt:lpstr>
      <vt:lpstr>Muafiyetler</vt:lpstr>
      <vt:lpstr>Önlemler Programı</vt:lpstr>
      <vt:lpstr>Önlemler Programı</vt:lpstr>
      <vt:lpstr>Temel Önlemler</vt:lpstr>
      <vt:lpstr>Önlemler Programı</vt:lpstr>
      <vt:lpstr>PowerPoint Sunusu</vt:lpstr>
      <vt:lpstr>Büyük Menderes Havzası Uygulama Örneği</vt:lpstr>
      <vt:lpstr>PowerPoint Sunusu</vt:lpstr>
      <vt:lpstr>Su Kütlelerinin Durumu</vt:lpstr>
      <vt:lpstr>Su Kütlelerinin Durumu</vt:lpstr>
      <vt:lpstr>Büyük Menderes Havzası  Başlıca Baskılar</vt:lpstr>
      <vt:lpstr>Büyük Menderes Havzası Çevresel Hedefler</vt:lpstr>
      <vt:lpstr>Bafa Gölü</vt:lpstr>
      <vt:lpstr>Bafa Gölü – Çevresel Hedef</vt:lpstr>
      <vt:lpstr>Önlemler</vt:lpstr>
      <vt:lpstr>PowerPoint Sunusu</vt:lpstr>
      <vt:lpstr>PowerPoint Sunusu</vt:lpstr>
      <vt:lpstr>PowerPoint Sunusu</vt:lpstr>
      <vt:lpstr>Büyük Menderes Havzası  Çevresel Hedefler</vt:lpstr>
      <vt:lpstr>Çevresel Hedefler</vt:lpstr>
      <vt:lpstr>Büyük Menderes Önlemler Programı</vt:lpstr>
      <vt:lpstr>Öneriler</vt:lpstr>
      <vt:lpstr>Öneriler</vt:lpstr>
      <vt:lpstr>Sonuç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Ramazan KARAKOÇ</dc:creator>
  <cp:lastModifiedBy>İlker BOZAT</cp:lastModifiedBy>
  <cp:revision>448</cp:revision>
  <dcterms:created xsi:type="dcterms:W3CDTF">2011-12-28T16:03:59Z</dcterms:created>
  <dcterms:modified xsi:type="dcterms:W3CDTF">2019-01-21T14:28:33Z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