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colors3.xml" ContentType="application/vnd.openxmlformats-officedocument.drawingml.diagramColors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8" r:id="rId1"/>
  </p:sldMasterIdLst>
  <p:notesMasterIdLst>
    <p:notesMasterId r:id="rId20"/>
  </p:notesMasterIdLst>
  <p:handoutMasterIdLst>
    <p:handoutMasterId r:id="rId21"/>
  </p:handoutMasterIdLst>
  <p:sldIdLst>
    <p:sldId id="1105" r:id="rId2"/>
    <p:sldId id="1110" r:id="rId3"/>
    <p:sldId id="1111" r:id="rId4"/>
    <p:sldId id="1125" r:id="rId5"/>
    <p:sldId id="1112" r:id="rId6"/>
    <p:sldId id="1126" r:id="rId7"/>
    <p:sldId id="1127" r:id="rId8"/>
    <p:sldId id="1113" r:id="rId9"/>
    <p:sldId id="1119" r:id="rId10"/>
    <p:sldId id="1130" r:id="rId11"/>
    <p:sldId id="1131" r:id="rId12"/>
    <p:sldId id="1124" r:id="rId13"/>
    <p:sldId id="1129" r:id="rId14"/>
    <p:sldId id="1106" r:id="rId15"/>
    <p:sldId id="1108" r:id="rId16"/>
    <p:sldId id="1109" r:id="rId17"/>
    <p:sldId id="1107" r:id="rId18"/>
    <p:sldId id="1120" r:id="rId19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D65B272C-6CB7-4A9C-B256-148DEB84F2A7}">
          <p14:sldIdLst/>
        </p14:section>
        <p14:section name="Başlıksız Bölüm" id="{2D7E6234-1295-4E5A-9470-C81944091E5A}">
          <p14:sldIdLst>
            <p14:sldId id="1105"/>
            <p14:sldId id="1110"/>
            <p14:sldId id="1111"/>
            <p14:sldId id="1125"/>
            <p14:sldId id="1112"/>
            <p14:sldId id="1126"/>
            <p14:sldId id="1127"/>
            <p14:sldId id="1113"/>
            <p14:sldId id="1119"/>
            <p14:sldId id="1130"/>
            <p14:sldId id="1131"/>
            <p14:sldId id="1124"/>
            <p14:sldId id="1129"/>
            <p14:sldId id="1106"/>
            <p14:sldId id="1108"/>
            <p14:sldId id="1109"/>
            <p14:sldId id="1107"/>
            <p14:sldId id="11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ugra" initials="sbf" lastIdx="2" clrIdx="0"/>
  <p:cmAuthor id="1" name="Işıl SAKIN" initials="i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F6"/>
    <a:srgbClr val="0000CC"/>
    <a:srgbClr val="EE0000"/>
    <a:srgbClr val="F1AA41"/>
    <a:srgbClr val="33CC33"/>
    <a:srgbClr val="00FF00"/>
    <a:srgbClr val="66FF66"/>
    <a:srgbClr val="ECE78C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64" autoAdjust="0"/>
    <p:restoredTop sz="94624" autoAdjust="0"/>
  </p:normalViewPr>
  <p:slideViewPr>
    <p:cSldViewPr>
      <p:cViewPr varScale="1">
        <p:scale>
          <a:sx n="116" d="100"/>
          <a:sy n="116" d="100"/>
        </p:scale>
        <p:origin x="21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1BA88-70C5-4CB7-8404-5A287ADF29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4A9584-BE8E-476F-A028-FD9896421FE7}" type="pres">
      <dgm:prSet presAssocID="{A691BA88-70C5-4CB7-8404-5A287ADF29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03F6FDFB-BCC9-4331-ABDD-9DD6339022FE}" type="presOf" srcId="{A691BA88-70C5-4CB7-8404-5A287ADF2985}" destId="{CA4A9584-BE8E-476F-A028-FD9896421F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8F5D4-05F5-4E57-B7D2-932E712FECC0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9CE5F184-D187-4F5B-A981-84D724BBFF0D}">
      <dgm:prSet phldrT="[Metin]" custT="1"/>
      <dgm:spPr/>
      <dgm:t>
        <a:bodyPr/>
        <a:lstStyle/>
        <a:p>
          <a:r>
            <a:rPr lang="tr-TR" sz="1100" b="1" dirty="0" smtClean="0">
              <a:latin typeface="Arial" pitchFamily="34" charset="0"/>
              <a:cs typeface="Arial" pitchFamily="34" charset="0"/>
            </a:rPr>
            <a:t>PRELIMINARY REPORT</a:t>
          </a:r>
          <a:endParaRPr lang="tr-T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2811E6-4674-438D-8B57-276EB3EBEE31}" type="parTrans" cxnId="{692297CF-3030-474D-9558-543443159D78}">
      <dgm:prSet/>
      <dgm:spPr/>
      <dgm:t>
        <a:bodyPr/>
        <a:lstStyle/>
        <a:p>
          <a:endParaRPr lang="tr-TR"/>
        </a:p>
      </dgm:t>
    </dgm:pt>
    <dgm:pt modelId="{DFC4CB85-EB54-4BBD-BD05-6BF8E9C3B917}" type="sibTrans" cxnId="{692297CF-3030-474D-9558-543443159D78}">
      <dgm:prSet/>
      <dgm:spPr/>
      <dgm:t>
        <a:bodyPr/>
        <a:lstStyle/>
        <a:p>
          <a:endParaRPr lang="tr-TR"/>
        </a:p>
      </dgm:t>
    </dgm:pt>
    <dgm:pt modelId="{9A96F190-AD9E-4C4C-BBB0-4D8704C38558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Collecting data regarding the topography, geography, jeology and water resources of the basin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CFAE8-C16D-4039-8F0A-583BE8D867F2}" type="parTrans" cxnId="{0F4E88BF-B4BF-4AEA-8CB9-1E679E0A9290}">
      <dgm:prSet/>
      <dgm:spPr/>
      <dgm:t>
        <a:bodyPr/>
        <a:lstStyle/>
        <a:p>
          <a:endParaRPr lang="tr-TR"/>
        </a:p>
      </dgm:t>
    </dgm:pt>
    <dgm:pt modelId="{51E1D40B-D729-4A09-8788-CB1E542186FA}" type="sibTrans" cxnId="{0F4E88BF-B4BF-4AEA-8CB9-1E679E0A9290}">
      <dgm:prSet/>
      <dgm:spPr/>
      <dgm:t>
        <a:bodyPr/>
        <a:lstStyle/>
        <a:p>
          <a:endParaRPr lang="tr-TR"/>
        </a:p>
      </dgm:t>
    </dgm:pt>
    <dgm:pt modelId="{B790DE19-75DA-446E-AFE8-19A55932E590}">
      <dgm:prSet phldrT="[Metin]" custT="1"/>
      <dgm:spPr/>
      <dgm:t>
        <a:bodyPr/>
        <a:lstStyle/>
        <a:p>
          <a:r>
            <a:rPr lang="tr-TR" sz="1100" b="1" dirty="0" smtClean="0">
              <a:latin typeface="Arial" pitchFamily="34" charset="0"/>
              <a:cs typeface="Arial" pitchFamily="34" charset="0"/>
            </a:rPr>
            <a:t>1st INTERIM REPORT</a:t>
          </a:r>
          <a:endParaRPr lang="tr-T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DD8F4-C23F-40B8-8AC3-084779D98E42}" type="parTrans" cxnId="{AE3F3238-7B34-4A3B-950D-2A34AEE2EBE0}">
      <dgm:prSet/>
      <dgm:spPr/>
      <dgm:t>
        <a:bodyPr/>
        <a:lstStyle/>
        <a:p>
          <a:endParaRPr lang="tr-TR"/>
        </a:p>
      </dgm:t>
    </dgm:pt>
    <dgm:pt modelId="{7DEEE1EC-EF9A-44D3-833F-D997F6B58101}" type="sibTrans" cxnId="{AE3F3238-7B34-4A3B-950D-2A34AEE2EBE0}">
      <dgm:prSet/>
      <dgm:spPr/>
      <dgm:t>
        <a:bodyPr/>
        <a:lstStyle/>
        <a:p>
          <a:endParaRPr lang="tr-TR"/>
        </a:p>
      </dgm:t>
    </dgm:pt>
    <dgm:pt modelId="{6DF6C042-EE8D-4612-8559-BB8211A598FB}">
      <dgm:prSet phldrT="[Metin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Determination of drought indices, indicators and threshold values.</a:t>
          </a:r>
          <a:endParaRPr lang="tr-TR" sz="1800" b="1" dirty="0">
            <a:latin typeface="Arial" pitchFamily="34" charset="0"/>
            <a:cs typeface="Arial" pitchFamily="34" charset="0"/>
          </a:endParaRPr>
        </a:p>
      </dgm:t>
    </dgm:pt>
    <dgm:pt modelId="{E664A5FD-5341-487E-92B4-4231151B478E}" type="parTrans" cxnId="{7F40D2DB-139B-4AE0-8E95-04223F38BB03}">
      <dgm:prSet/>
      <dgm:spPr/>
      <dgm:t>
        <a:bodyPr/>
        <a:lstStyle/>
        <a:p>
          <a:endParaRPr lang="tr-TR"/>
        </a:p>
      </dgm:t>
    </dgm:pt>
    <dgm:pt modelId="{F3378F37-7955-49B5-BD8E-6E920DD464A8}" type="sibTrans" cxnId="{7F40D2DB-139B-4AE0-8E95-04223F38BB03}">
      <dgm:prSet/>
      <dgm:spPr/>
      <dgm:t>
        <a:bodyPr/>
        <a:lstStyle/>
        <a:p>
          <a:endParaRPr lang="tr-TR"/>
        </a:p>
      </dgm:t>
    </dgm:pt>
    <dgm:pt modelId="{3308D7CC-8B62-4D3C-BBD8-24ADAFF3893C}">
      <dgm:prSet phldrT="[Metin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Determination of the water potential and change in the water potential of the basin.</a:t>
          </a:r>
          <a:endParaRPr lang="tr-TR" sz="1800" b="1" dirty="0">
            <a:latin typeface="Arial" pitchFamily="34" charset="0"/>
            <a:cs typeface="Arial" pitchFamily="34" charset="0"/>
          </a:endParaRPr>
        </a:p>
      </dgm:t>
    </dgm:pt>
    <dgm:pt modelId="{C11D56D2-0A39-4F2F-9491-C33C55CB19E8}" type="parTrans" cxnId="{844E99F1-1FD2-4B98-B1C6-4F2B1355FB2E}">
      <dgm:prSet/>
      <dgm:spPr/>
      <dgm:t>
        <a:bodyPr/>
        <a:lstStyle/>
        <a:p>
          <a:endParaRPr lang="tr-TR"/>
        </a:p>
      </dgm:t>
    </dgm:pt>
    <dgm:pt modelId="{3AF0B05A-708A-4E39-8B65-4B697D205CD3}" type="sibTrans" cxnId="{844E99F1-1FD2-4B98-B1C6-4F2B1355FB2E}">
      <dgm:prSet/>
      <dgm:spPr/>
      <dgm:t>
        <a:bodyPr/>
        <a:lstStyle/>
        <a:p>
          <a:endParaRPr lang="tr-TR"/>
        </a:p>
      </dgm:t>
    </dgm:pt>
    <dgm:pt modelId="{E89D155A-0B86-49EC-BCFC-1F5CE8A02D03}">
      <dgm:prSet phldrT="[Metin]" custT="1"/>
      <dgm:spPr/>
      <dgm:t>
        <a:bodyPr/>
        <a:lstStyle/>
        <a:p>
          <a:r>
            <a:rPr lang="tr-TR" sz="1100" b="1" dirty="0" smtClean="0">
              <a:latin typeface="Arial" pitchFamily="34" charset="0"/>
              <a:cs typeface="Arial" pitchFamily="34" charset="0"/>
            </a:rPr>
            <a:t>2nd INTERIM REPORT</a:t>
          </a:r>
          <a:endParaRPr lang="tr-T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62082-14C1-4A35-A20C-8BAC5971241E}" type="parTrans" cxnId="{4AFA1F89-3D40-4034-B751-A7EE82498422}">
      <dgm:prSet/>
      <dgm:spPr/>
      <dgm:t>
        <a:bodyPr/>
        <a:lstStyle/>
        <a:p>
          <a:endParaRPr lang="tr-TR"/>
        </a:p>
      </dgm:t>
    </dgm:pt>
    <dgm:pt modelId="{E25C9D8C-AF67-43E5-A109-AABCB5E20B5A}" type="sibTrans" cxnId="{4AFA1F89-3D40-4034-B751-A7EE82498422}">
      <dgm:prSet/>
      <dgm:spPr/>
      <dgm:t>
        <a:bodyPr/>
        <a:lstStyle/>
        <a:p>
          <a:endParaRPr lang="tr-TR"/>
        </a:p>
      </dgm:t>
    </dgm:pt>
    <dgm:pt modelId="{78AD6B4C-A513-4B2F-AED1-4CCEFC408E76}">
      <dgm:prSet phldrT="[Metin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Preparation of drought maps.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7C76D-A42D-41BD-8B2E-16BAE0877A46}" type="parTrans" cxnId="{E9181BD6-CD64-4223-826A-67402B854DDB}">
      <dgm:prSet/>
      <dgm:spPr/>
      <dgm:t>
        <a:bodyPr/>
        <a:lstStyle/>
        <a:p>
          <a:endParaRPr lang="tr-TR"/>
        </a:p>
      </dgm:t>
    </dgm:pt>
    <dgm:pt modelId="{EA54B436-226B-4747-B38F-9F89029B4667}" type="sibTrans" cxnId="{E9181BD6-CD64-4223-826A-67402B854DDB}">
      <dgm:prSet/>
      <dgm:spPr/>
      <dgm:t>
        <a:bodyPr/>
        <a:lstStyle/>
        <a:p>
          <a:endParaRPr lang="tr-TR"/>
        </a:p>
      </dgm:t>
    </dgm:pt>
    <dgm:pt modelId="{EAC2D488-891D-4F67-B29B-7FB224C55F03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Determination of the measures to be taken in order to reduce the effects of drought and water scarcity.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E7D44-0A62-4C4F-A024-B7568CBAF108}" type="parTrans" cxnId="{A8A62091-D038-486B-81DF-A9B4870A2501}">
      <dgm:prSet/>
      <dgm:spPr/>
      <dgm:t>
        <a:bodyPr/>
        <a:lstStyle/>
        <a:p>
          <a:endParaRPr lang="tr-TR"/>
        </a:p>
      </dgm:t>
    </dgm:pt>
    <dgm:pt modelId="{87259614-8745-4493-B272-A402D3AC8401}" type="sibTrans" cxnId="{A8A62091-D038-486B-81DF-A9B4870A2501}">
      <dgm:prSet/>
      <dgm:spPr/>
      <dgm:t>
        <a:bodyPr/>
        <a:lstStyle/>
        <a:p>
          <a:endParaRPr lang="tr-TR"/>
        </a:p>
      </dgm:t>
    </dgm:pt>
    <dgm:pt modelId="{DC2255E7-28C4-4053-8DE0-45B8750C4220}">
      <dgm:prSet phldrT="[Metin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Conducting sectoral impact analysis.</a:t>
          </a:r>
          <a:endParaRPr lang="tr-TR" sz="1800" b="1" dirty="0">
            <a:latin typeface="Arial" pitchFamily="34" charset="0"/>
            <a:cs typeface="Arial" pitchFamily="34" charset="0"/>
          </a:endParaRPr>
        </a:p>
      </dgm:t>
    </dgm:pt>
    <dgm:pt modelId="{815B7806-7396-4958-BDAC-15472918862A}" type="parTrans" cxnId="{0A36CA79-5BB3-4D09-9B00-1816F69C2D0C}">
      <dgm:prSet/>
      <dgm:spPr/>
      <dgm:t>
        <a:bodyPr/>
        <a:lstStyle/>
        <a:p>
          <a:endParaRPr lang="tr-TR"/>
        </a:p>
      </dgm:t>
    </dgm:pt>
    <dgm:pt modelId="{04F0525B-992C-4DB8-88C3-F0C3BF7E63FC}" type="sibTrans" cxnId="{0A36CA79-5BB3-4D09-9B00-1816F69C2D0C}">
      <dgm:prSet/>
      <dgm:spPr/>
      <dgm:t>
        <a:bodyPr/>
        <a:lstStyle/>
        <a:p>
          <a:endParaRPr lang="tr-TR"/>
        </a:p>
      </dgm:t>
    </dgm:pt>
    <dgm:pt modelId="{84022A4E-C4DB-4EE4-AD2B-C2C66E54882D}">
      <dgm:prSet phldrT="[Metin]" custT="1"/>
      <dgm:spPr/>
      <dgm:t>
        <a:bodyPr/>
        <a:lstStyle/>
        <a:p>
          <a:r>
            <a:rPr lang="tr-TR" sz="1100" b="1" dirty="0" smtClean="0">
              <a:latin typeface="Arial" pitchFamily="34" charset="0"/>
              <a:cs typeface="Arial" pitchFamily="34" charset="0"/>
            </a:rPr>
            <a:t>FINAL REPORT</a:t>
          </a:r>
          <a:endParaRPr lang="tr-T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4BEA1-8B56-4E65-9940-163E293799C0}" type="parTrans" cxnId="{501C46F8-092F-46A3-9581-016F66448013}">
      <dgm:prSet/>
      <dgm:spPr/>
      <dgm:t>
        <a:bodyPr/>
        <a:lstStyle/>
        <a:p>
          <a:endParaRPr lang="tr-TR"/>
        </a:p>
      </dgm:t>
    </dgm:pt>
    <dgm:pt modelId="{3FBDBE9D-E3EE-4D1E-8F79-9E41F6F11D0C}" type="sibTrans" cxnId="{501C46F8-092F-46A3-9581-016F66448013}">
      <dgm:prSet/>
      <dgm:spPr/>
      <dgm:t>
        <a:bodyPr/>
        <a:lstStyle/>
        <a:p>
          <a:endParaRPr lang="tr-TR"/>
        </a:p>
      </dgm:t>
    </dgm:pt>
    <dgm:pt modelId="{ADC0DA41-B95D-4394-B6D6-2D9491FB4869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Establishing the Drought Database of the basin.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51FDC-DE04-4536-8E25-AC477D2104DF}" type="parTrans" cxnId="{5A71AAF4-90F6-4624-9E1D-889CD631E789}">
      <dgm:prSet/>
      <dgm:spPr/>
      <dgm:t>
        <a:bodyPr/>
        <a:lstStyle/>
        <a:p>
          <a:endParaRPr lang="tr-TR"/>
        </a:p>
      </dgm:t>
    </dgm:pt>
    <dgm:pt modelId="{20F53CED-0117-4F43-812C-D6D37250A740}" type="sibTrans" cxnId="{5A71AAF4-90F6-4624-9E1D-889CD631E789}">
      <dgm:prSet/>
      <dgm:spPr/>
      <dgm:t>
        <a:bodyPr/>
        <a:lstStyle/>
        <a:p>
          <a:endParaRPr lang="tr-TR"/>
        </a:p>
      </dgm:t>
    </dgm:pt>
    <dgm:pt modelId="{5E9C05F5-685E-43D7-B9E9-7FA1EE492581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Collecting data regarding the land usage, agriculture, meteorology and hydrology.</a:t>
          </a:r>
          <a:endParaRPr lang="tr-T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38837-7606-4F23-87F5-129EB7849C9C}" type="parTrans" cxnId="{70C14242-C76F-4EEC-BEBA-8924CF1FC979}">
      <dgm:prSet/>
      <dgm:spPr/>
      <dgm:t>
        <a:bodyPr/>
        <a:lstStyle/>
        <a:p>
          <a:endParaRPr lang="tr-TR"/>
        </a:p>
      </dgm:t>
    </dgm:pt>
    <dgm:pt modelId="{46D4C1C2-57DB-4E01-BFAC-59E514C2C5E9}" type="sibTrans" cxnId="{70C14242-C76F-4EEC-BEBA-8924CF1FC979}">
      <dgm:prSet/>
      <dgm:spPr/>
      <dgm:t>
        <a:bodyPr/>
        <a:lstStyle/>
        <a:p>
          <a:endParaRPr lang="tr-TR"/>
        </a:p>
      </dgm:t>
    </dgm:pt>
    <dgm:pt modelId="{CAD0E931-0DD0-44E4-A27C-EA346F8907A3}" type="pres">
      <dgm:prSet presAssocID="{0B38F5D4-05F5-4E57-B7D2-932E712FEC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DF7CB6-0D74-4B95-8111-54177810A6A9}" type="pres">
      <dgm:prSet presAssocID="{9CE5F184-D187-4F5B-A981-84D724BBFF0D}" presName="composite" presStyleCnt="0"/>
      <dgm:spPr/>
    </dgm:pt>
    <dgm:pt modelId="{C32EF14D-DFBA-4637-8864-A0E6423F221C}" type="pres">
      <dgm:prSet presAssocID="{9CE5F184-D187-4F5B-A981-84D724BBFF0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B0809D-E8DD-4684-9A02-88CFC66995AC}" type="pres">
      <dgm:prSet presAssocID="{9CE5F184-D187-4F5B-A981-84D724BBFF0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D3CEF5-94D8-41AD-8244-E66FDAC4B4C5}" type="pres">
      <dgm:prSet presAssocID="{DFC4CB85-EB54-4BBD-BD05-6BF8E9C3B917}" presName="sp" presStyleCnt="0"/>
      <dgm:spPr/>
    </dgm:pt>
    <dgm:pt modelId="{E8DBFA55-1840-40F4-ABB6-F2261BF7422B}" type="pres">
      <dgm:prSet presAssocID="{B790DE19-75DA-446E-AFE8-19A55932E590}" presName="composite" presStyleCnt="0"/>
      <dgm:spPr/>
    </dgm:pt>
    <dgm:pt modelId="{5D19D685-C002-4E0A-A5E9-DF9973D7A29C}" type="pres">
      <dgm:prSet presAssocID="{B790DE19-75DA-446E-AFE8-19A55932E59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797261-AF6F-4841-9EA0-476C537B9844}" type="pres">
      <dgm:prSet presAssocID="{B790DE19-75DA-446E-AFE8-19A55932E59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335557-7A1B-4C3B-9082-E1FBBAC8C840}" type="pres">
      <dgm:prSet presAssocID="{7DEEE1EC-EF9A-44D3-833F-D997F6B58101}" presName="sp" presStyleCnt="0"/>
      <dgm:spPr/>
    </dgm:pt>
    <dgm:pt modelId="{DF2A4F3E-9278-40B2-91E7-40B4F5100821}" type="pres">
      <dgm:prSet presAssocID="{E89D155A-0B86-49EC-BCFC-1F5CE8A02D03}" presName="composite" presStyleCnt="0"/>
      <dgm:spPr/>
    </dgm:pt>
    <dgm:pt modelId="{042C1657-F595-49DE-8FC5-A0B74527C619}" type="pres">
      <dgm:prSet presAssocID="{E89D155A-0B86-49EC-BCFC-1F5CE8A02D0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9CB2BC-D2D2-46F0-B9E9-6411EAC5EFAE}" type="pres">
      <dgm:prSet presAssocID="{E89D155A-0B86-49EC-BCFC-1F5CE8A02D0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FD6275-30EA-4259-8C49-D246260150D6}" type="pres">
      <dgm:prSet presAssocID="{E25C9D8C-AF67-43E5-A109-AABCB5E20B5A}" presName="sp" presStyleCnt="0"/>
      <dgm:spPr/>
    </dgm:pt>
    <dgm:pt modelId="{03A1AC91-A063-42DA-A509-B1FBAE2E056B}" type="pres">
      <dgm:prSet presAssocID="{84022A4E-C4DB-4EE4-AD2B-C2C66E54882D}" presName="composite" presStyleCnt="0"/>
      <dgm:spPr/>
    </dgm:pt>
    <dgm:pt modelId="{C90ECD2A-7F02-460E-8D66-0310CC42F122}" type="pres">
      <dgm:prSet presAssocID="{84022A4E-C4DB-4EE4-AD2B-C2C66E54882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8C186D-F692-467A-B06D-7970D4C6118D}" type="pres">
      <dgm:prSet presAssocID="{84022A4E-C4DB-4EE4-AD2B-C2C66E54882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A62091-D038-486B-81DF-A9B4870A2501}" srcId="{84022A4E-C4DB-4EE4-AD2B-C2C66E54882D}" destId="{EAC2D488-891D-4F67-B29B-7FB224C55F03}" srcOrd="0" destOrd="0" parTransId="{D0BE7D44-0A62-4C4F-A024-B7568CBAF108}" sibTransId="{87259614-8745-4493-B272-A402D3AC8401}"/>
    <dgm:cxn modelId="{1537E671-8C59-4F23-8AC8-E07E9DE30926}" type="presOf" srcId="{B790DE19-75DA-446E-AFE8-19A55932E590}" destId="{5D19D685-C002-4E0A-A5E9-DF9973D7A29C}" srcOrd="0" destOrd="0" presId="urn:microsoft.com/office/officeart/2005/8/layout/chevron2"/>
    <dgm:cxn modelId="{F6016770-1A7D-440E-BF67-4D2B7872A1E5}" type="presOf" srcId="{9CE5F184-D187-4F5B-A981-84D724BBFF0D}" destId="{C32EF14D-DFBA-4637-8864-A0E6423F221C}" srcOrd="0" destOrd="0" presId="urn:microsoft.com/office/officeart/2005/8/layout/chevron2"/>
    <dgm:cxn modelId="{D5251AEE-90B9-4662-AB0E-5C637727F465}" type="presOf" srcId="{0B38F5D4-05F5-4E57-B7D2-932E712FECC0}" destId="{CAD0E931-0DD0-44E4-A27C-EA346F8907A3}" srcOrd="0" destOrd="0" presId="urn:microsoft.com/office/officeart/2005/8/layout/chevron2"/>
    <dgm:cxn modelId="{8466D80D-5BC4-4065-87ED-CC863175E093}" type="presOf" srcId="{9A96F190-AD9E-4C4C-BBB0-4D8704C38558}" destId="{B8B0809D-E8DD-4684-9A02-88CFC66995AC}" srcOrd="0" destOrd="0" presId="urn:microsoft.com/office/officeart/2005/8/layout/chevron2"/>
    <dgm:cxn modelId="{844E99F1-1FD2-4B98-B1C6-4F2B1355FB2E}" srcId="{B790DE19-75DA-446E-AFE8-19A55932E590}" destId="{3308D7CC-8B62-4D3C-BBD8-24ADAFF3893C}" srcOrd="1" destOrd="0" parTransId="{C11D56D2-0A39-4F2F-9491-C33C55CB19E8}" sibTransId="{3AF0B05A-708A-4E39-8B65-4B697D205CD3}"/>
    <dgm:cxn modelId="{4AFA1F89-3D40-4034-B751-A7EE82498422}" srcId="{0B38F5D4-05F5-4E57-B7D2-932E712FECC0}" destId="{E89D155A-0B86-49EC-BCFC-1F5CE8A02D03}" srcOrd="2" destOrd="0" parTransId="{6CF62082-14C1-4A35-A20C-8BAC5971241E}" sibTransId="{E25C9D8C-AF67-43E5-A109-AABCB5E20B5A}"/>
    <dgm:cxn modelId="{501C46F8-092F-46A3-9581-016F66448013}" srcId="{0B38F5D4-05F5-4E57-B7D2-932E712FECC0}" destId="{84022A4E-C4DB-4EE4-AD2B-C2C66E54882D}" srcOrd="3" destOrd="0" parTransId="{A7D4BEA1-8B56-4E65-9940-163E293799C0}" sibTransId="{3FBDBE9D-E3EE-4D1E-8F79-9E41F6F11D0C}"/>
    <dgm:cxn modelId="{4C6B0DDB-A3D1-4921-9846-8224B3A28D6A}" type="presOf" srcId="{ADC0DA41-B95D-4394-B6D6-2D9491FB4869}" destId="{2E8C186D-F692-467A-B06D-7970D4C6118D}" srcOrd="0" destOrd="1" presId="urn:microsoft.com/office/officeart/2005/8/layout/chevron2"/>
    <dgm:cxn modelId="{6AE09AE7-EF1C-4892-AB4D-758535F966F8}" type="presOf" srcId="{78AD6B4C-A513-4B2F-AED1-4CCEFC408E76}" destId="{199CB2BC-D2D2-46F0-B9E9-6411EAC5EFAE}" srcOrd="0" destOrd="0" presId="urn:microsoft.com/office/officeart/2005/8/layout/chevron2"/>
    <dgm:cxn modelId="{172303EF-A6F6-4127-8389-7A7CFA6AF18A}" type="presOf" srcId="{EAC2D488-891D-4F67-B29B-7FB224C55F03}" destId="{2E8C186D-F692-467A-B06D-7970D4C6118D}" srcOrd="0" destOrd="0" presId="urn:microsoft.com/office/officeart/2005/8/layout/chevron2"/>
    <dgm:cxn modelId="{692297CF-3030-474D-9558-543443159D78}" srcId="{0B38F5D4-05F5-4E57-B7D2-932E712FECC0}" destId="{9CE5F184-D187-4F5B-A981-84D724BBFF0D}" srcOrd="0" destOrd="0" parTransId="{C82811E6-4674-438D-8B57-276EB3EBEE31}" sibTransId="{DFC4CB85-EB54-4BBD-BD05-6BF8E9C3B917}"/>
    <dgm:cxn modelId="{AE3F3238-7B34-4A3B-950D-2A34AEE2EBE0}" srcId="{0B38F5D4-05F5-4E57-B7D2-932E712FECC0}" destId="{B790DE19-75DA-446E-AFE8-19A55932E590}" srcOrd="1" destOrd="0" parTransId="{B74DD8F4-C23F-40B8-8AC3-084779D98E42}" sibTransId="{7DEEE1EC-EF9A-44D3-833F-D997F6B58101}"/>
    <dgm:cxn modelId="{5A71AAF4-90F6-4624-9E1D-889CD631E789}" srcId="{84022A4E-C4DB-4EE4-AD2B-C2C66E54882D}" destId="{ADC0DA41-B95D-4394-B6D6-2D9491FB4869}" srcOrd="1" destOrd="0" parTransId="{55451FDC-DE04-4536-8E25-AC477D2104DF}" sibTransId="{20F53CED-0117-4F43-812C-D6D37250A740}"/>
    <dgm:cxn modelId="{91BA3D02-5852-4DE0-8EDE-C2DE14A7B4BB}" type="presOf" srcId="{6DF6C042-EE8D-4612-8559-BB8211A598FB}" destId="{8F797261-AF6F-4841-9EA0-476C537B9844}" srcOrd="0" destOrd="0" presId="urn:microsoft.com/office/officeart/2005/8/layout/chevron2"/>
    <dgm:cxn modelId="{4E73800E-376B-476F-A5B5-E923E46E24E9}" type="presOf" srcId="{DC2255E7-28C4-4053-8DE0-45B8750C4220}" destId="{8F797261-AF6F-4841-9EA0-476C537B9844}" srcOrd="0" destOrd="2" presId="urn:microsoft.com/office/officeart/2005/8/layout/chevron2"/>
    <dgm:cxn modelId="{174D9B7C-44A3-4D3D-A5A9-991F0936193F}" type="presOf" srcId="{E89D155A-0B86-49EC-BCFC-1F5CE8A02D03}" destId="{042C1657-F595-49DE-8FC5-A0B74527C619}" srcOrd="0" destOrd="0" presId="urn:microsoft.com/office/officeart/2005/8/layout/chevron2"/>
    <dgm:cxn modelId="{70C14242-C76F-4EEC-BEBA-8924CF1FC979}" srcId="{9CE5F184-D187-4F5B-A981-84D724BBFF0D}" destId="{5E9C05F5-685E-43D7-B9E9-7FA1EE492581}" srcOrd="1" destOrd="0" parTransId="{24938837-7606-4F23-87F5-129EB7849C9C}" sibTransId="{46D4C1C2-57DB-4E01-BFAC-59E514C2C5E9}"/>
    <dgm:cxn modelId="{0F4E88BF-B4BF-4AEA-8CB9-1E679E0A9290}" srcId="{9CE5F184-D187-4F5B-A981-84D724BBFF0D}" destId="{9A96F190-AD9E-4C4C-BBB0-4D8704C38558}" srcOrd="0" destOrd="0" parTransId="{4EDCFAE8-C16D-4039-8F0A-583BE8D867F2}" sibTransId="{51E1D40B-D729-4A09-8788-CB1E542186FA}"/>
    <dgm:cxn modelId="{0A36CA79-5BB3-4D09-9B00-1816F69C2D0C}" srcId="{B790DE19-75DA-446E-AFE8-19A55932E590}" destId="{DC2255E7-28C4-4053-8DE0-45B8750C4220}" srcOrd="2" destOrd="0" parTransId="{815B7806-7396-4958-BDAC-15472918862A}" sibTransId="{04F0525B-992C-4DB8-88C3-F0C3BF7E63FC}"/>
    <dgm:cxn modelId="{E9181BD6-CD64-4223-826A-67402B854DDB}" srcId="{E89D155A-0B86-49EC-BCFC-1F5CE8A02D03}" destId="{78AD6B4C-A513-4B2F-AED1-4CCEFC408E76}" srcOrd="0" destOrd="0" parTransId="{3807C76D-A42D-41BD-8B2E-16BAE0877A46}" sibTransId="{EA54B436-226B-4747-B38F-9F89029B4667}"/>
    <dgm:cxn modelId="{F710A64E-D83E-4024-B018-9BDB53714FCC}" type="presOf" srcId="{84022A4E-C4DB-4EE4-AD2B-C2C66E54882D}" destId="{C90ECD2A-7F02-460E-8D66-0310CC42F122}" srcOrd="0" destOrd="0" presId="urn:microsoft.com/office/officeart/2005/8/layout/chevron2"/>
    <dgm:cxn modelId="{7F40D2DB-139B-4AE0-8E95-04223F38BB03}" srcId="{B790DE19-75DA-446E-AFE8-19A55932E590}" destId="{6DF6C042-EE8D-4612-8559-BB8211A598FB}" srcOrd="0" destOrd="0" parTransId="{E664A5FD-5341-487E-92B4-4231151B478E}" sibTransId="{F3378F37-7955-49B5-BD8E-6E920DD464A8}"/>
    <dgm:cxn modelId="{B880155C-D8A0-48DD-A4FC-3E6D69F7FCF9}" type="presOf" srcId="{5E9C05F5-685E-43D7-B9E9-7FA1EE492581}" destId="{B8B0809D-E8DD-4684-9A02-88CFC66995AC}" srcOrd="0" destOrd="1" presId="urn:microsoft.com/office/officeart/2005/8/layout/chevron2"/>
    <dgm:cxn modelId="{CEBD2339-B927-45BE-9A81-7A80866EAED7}" type="presOf" srcId="{3308D7CC-8B62-4D3C-BBD8-24ADAFF3893C}" destId="{8F797261-AF6F-4841-9EA0-476C537B9844}" srcOrd="0" destOrd="1" presId="urn:microsoft.com/office/officeart/2005/8/layout/chevron2"/>
    <dgm:cxn modelId="{BC6883D3-F662-4DBE-B3CF-08D518B58C71}" type="presParOf" srcId="{CAD0E931-0DD0-44E4-A27C-EA346F8907A3}" destId="{67DF7CB6-0D74-4B95-8111-54177810A6A9}" srcOrd="0" destOrd="0" presId="urn:microsoft.com/office/officeart/2005/8/layout/chevron2"/>
    <dgm:cxn modelId="{0945B863-BEED-478E-871E-D80739741BD6}" type="presParOf" srcId="{67DF7CB6-0D74-4B95-8111-54177810A6A9}" destId="{C32EF14D-DFBA-4637-8864-A0E6423F221C}" srcOrd="0" destOrd="0" presId="urn:microsoft.com/office/officeart/2005/8/layout/chevron2"/>
    <dgm:cxn modelId="{5501E17C-E17E-4AFD-936B-03765D284D3D}" type="presParOf" srcId="{67DF7CB6-0D74-4B95-8111-54177810A6A9}" destId="{B8B0809D-E8DD-4684-9A02-88CFC66995AC}" srcOrd="1" destOrd="0" presId="urn:microsoft.com/office/officeart/2005/8/layout/chevron2"/>
    <dgm:cxn modelId="{F39174DD-8C89-4C66-B033-01D96C48B93F}" type="presParOf" srcId="{CAD0E931-0DD0-44E4-A27C-EA346F8907A3}" destId="{37D3CEF5-94D8-41AD-8244-E66FDAC4B4C5}" srcOrd="1" destOrd="0" presId="urn:microsoft.com/office/officeart/2005/8/layout/chevron2"/>
    <dgm:cxn modelId="{9DC4A16B-02B8-493D-90A3-51D46BFBCEE3}" type="presParOf" srcId="{CAD0E931-0DD0-44E4-A27C-EA346F8907A3}" destId="{E8DBFA55-1840-40F4-ABB6-F2261BF7422B}" srcOrd="2" destOrd="0" presId="urn:microsoft.com/office/officeart/2005/8/layout/chevron2"/>
    <dgm:cxn modelId="{43A0C5B2-CF29-457B-93C3-5C50F7E79B12}" type="presParOf" srcId="{E8DBFA55-1840-40F4-ABB6-F2261BF7422B}" destId="{5D19D685-C002-4E0A-A5E9-DF9973D7A29C}" srcOrd="0" destOrd="0" presId="urn:microsoft.com/office/officeart/2005/8/layout/chevron2"/>
    <dgm:cxn modelId="{170DF2A7-6171-4BAA-8CB6-F1616C39531A}" type="presParOf" srcId="{E8DBFA55-1840-40F4-ABB6-F2261BF7422B}" destId="{8F797261-AF6F-4841-9EA0-476C537B9844}" srcOrd="1" destOrd="0" presId="urn:microsoft.com/office/officeart/2005/8/layout/chevron2"/>
    <dgm:cxn modelId="{63FCFDE4-B664-4ADB-9CA0-446E75DBA52F}" type="presParOf" srcId="{CAD0E931-0DD0-44E4-A27C-EA346F8907A3}" destId="{61335557-7A1B-4C3B-9082-E1FBBAC8C840}" srcOrd="3" destOrd="0" presId="urn:microsoft.com/office/officeart/2005/8/layout/chevron2"/>
    <dgm:cxn modelId="{729D59F7-2D78-49E5-B82F-9B0F5ED22947}" type="presParOf" srcId="{CAD0E931-0DD0-44E4-A27C-EA346F8907A3}" destId="{DF2A4F3E-9278-40B2-91E7-40B4F5100821}" srcOrd="4" destOrd="0" presId="urn:microsoft.com/office/officeart/2005/8/layout/chevron2"/>
    <dgm:cxn modelId="{E7C95E56-7962-46F0-936B-A3DEA64B207F}" type="presParOf" srcId="{DF2A4F3E-9278-40B2-91E7-40B4F5100821}" destId="{042C1657-F595-49DE-8FC5-A0B74527C619}" srcOrd="0" destOrd="0" presId="urn:microsoft.com/office/officeart/2005/8/layout/chevron2"/>
    <dgm:cxn modelId="{2E310D10-52B0-4A40-918D-67A7326A866B}" type="presParOf" srcId="{DF2A4F3E-9278-40B2-91E7-40B4F5100821}" destId="{199CB2BC-D2D2-46F0-B9E9-6411EAC5EFAE}" srcOrd="1" destOrd="0" presId="urn:microsoft.com/office/officeart/2005/8/layout/chevron2"/>
    <dgm:cxn modelId="{47768EFC-7F0C-43F0-8E41-0A34ED531EDD}" type="presParOf" srcId="{CAD0E931-0DD0-44E4-A27C-EA346F8907A3}" destId="{0AFD6275-30EA-4259-8C49-D246260150D6}" srcOrd="5" destOrd="0" presId="urn:microsoft.com/office/officeart/2005/8/layout/chevron2"/>
    <dgm:cxn modelId="{C14C414A-5865-48FC-8993-4A7E7405D3FF}" type="presParOf" srcId="{CAD0E931-0DD0-44E4-A27C-EA346F8907A3}" destId="{03A1AC91-A063-42DA-A509-B1FBAE2E056B}" srcOrd="6" destOrd="0" presId="urn:microsoft.com/office/officeart/2005/8/layout/chevron2"/>
    <dgm:cxn modelId="{F62F721E-C583-4CED-A119-8FB6BA304C47}" type="presParOf" srcId="{03A1AC91-A063-42DA-A509-B1FBAE2E056B}" destId="{C90ECD2A-7F02-460E-8D66-0310CC42F122}" srcOrd="0" destOrd="0" presId="urn:microsoft.com/office/officeart/2005/8/layout/chevron2"/>
    <dgm:cxn modelId="{7CDDEE29-5F27-483C-B71A-C124D6C015B7}" type="presParOf" srcId="{03A1AC91-A063-42DA-A509-B1FBAE2E056B}" destId="{2E8C186D-F692-467A-B06D-7970D4C61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DFC9DA-E501-4152-9653-980C5777E2A3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66897936-9113-49F9-A7E5-C004D81FCBA6}">
      <dgm:prSet phldrT="[Metin]"/>
      <dgm:spPr/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D9CD6-8A48-40D0-87AC-74E1DFB186FC}" type="parTrans" cxnId="{017525BF-02D0-4F01-BCA3-40691D0EF37B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C32DC-5421-42E3-9FF8-1FE8ACD557F5}" type="sibTrans" cxnId="{017525BF-02D0-4F01-BCA3-40691D0EF37B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EB4B4-9FFA-4F11-A87F-96B9387E3152}">
      <dgm:prSet phldrT="[Metin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For all of the basins, preparation of climate change projections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EF6BC-9BA6-476D-A08C-3244D988D809}" type="parTrans" cxnId="{486FCC8D-7490-40AB-9C01-6FABAAD53F61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70D74-1089-4A91-8DCE-74F444E108EA}" type="sibTrans" cxnId="{486FCC8D-7490-40AB-9C01-6FABAAD53F61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47697-1F96-4A64-9E7A-4B2D06AC5630}">
      <dgm:prSet phldrT="[Metin]"/>
      <dgm:spPr/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AC268-8400-449A-A16D-CEAB29844206}" type="parTrans" cxnId="{76C5286C-7A51-4DAB-AF26-C550325DBE93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E9A8A-E0D8-4D4D-8530-4F8D315508C7}" type="sibTrans" cxnId="{76C5286C-7A51-4DAB-AF26-C550325DBE93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33744-1568-42A9-BEE6-CDC701E27217}">
      <dgm:prSet phldrT="[Metin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For all of the basins, determination of the changes in surface and ground water levels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0765C-8C7C-465A-B60C-1BC98858EE20}" type="parTrans" cxnId="{4DFBC196-C600-4795-A9CC-3D476C463A63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ABF7B-35F5-4899-AC8D-77B7BAD38DA7}" type="sibTrans" cxnId="{4DFBC196-C600-4795-A9CC-3D476C463A63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2A754-BEE7-42D4-AEB0-A42BF8D5D6B3}">
      <dgm:prSet phldrT="[Metin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For all of the basins, modelling of water potential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B37C6-643B-4AF6-9C68-5E66380F61B0}" type="parTrans" cxnId="{FA9625B5-297C-4130-A2B2-D8FF0FC7C347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01F57-A8D2-482D-B11B-F45F95C0A614}" type="sibTrans" cxnId="{FA9625B5-297C-4130-A2B2-D8FF0FC7C347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B878B-13D7-449F-AFA1-31344FB1BCAE}">
      <dgm:prSet phldrT="[Metin]"/>
      <dgm:spPr/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E9540-E010-4F16-AB0C-A3D121FC8A16}" type="parTrans" cxnId="{8A9F0A7E-FE06-4E26-82BC-D440E4F8AAC9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D25B5-762D-4B28-95DF-30F7BC287B79}" type="sibTrans" cxnId="{8A9F0A7E-FE06-4E26-82BC-D440E4F8AAC9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7ECA3-F12C-4DBC-8147-6F9C8EBD0A18}">
      <dgm:prSet phldrT="[Metin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For three basins, conducting sectoral impact analysis (for municipal water, agriculture, industry and ecosystem) in terms of the effects of climate change on water resources 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DE541-5191-405F-BEAB-F7483C29C2E6}" type="parTrans" cxnId="{2EF4345E-336F-4590-8B38-7B53B9C266A0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252C75-0E9E-4553-B785-052AE249DF2B}" type="sibTrans" cxnId="{2EF4345E-336F-4590-8B38-7B53B9C266A0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B05DD-D1F6-4D42-B596-EAB87031CFFE}">
      <dgm:prSet phldrT="[Metin]"/>
      <dgm:spPr/>
      <dgm:t>
        <a:bodyPr/>
        <a:lstStyle/>
        <a:p>
          <a:r>
            <a:rPr lang="tr-TR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tr-T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07B05-370D-4283-A680-714E27C65D8A}" type="sibTrans" cxnId="{C27293C8-E453-434B-AEBC-3F150DDC5782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CC367-8F9E-44FD-AEC3-E41083A634AE}" type="parTrans" cxnId="{C27293C8-E453-434B-AEBC-3F150DDC5782}">
      <dgm:prSet/>
      <dgm:spPr/>
      <dgm:t>
        <a:bodyPr/>
        <a:lstStyle/>
        <a:p>
          <a:endParaRPr lang="tr-T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A414B-84CA-4B7B-A8AF-F4F781E4B435}" type="pres">
      <dgm:prSet presAssocID="{B7DFC9DA-E501-4152-9653-980C5777E2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D04DBC6-8859-4FB2-A078-0EFB1F008E82}" type="pres">
      <dgm:prSet presAssocID="{66897936-9113-49F9-A7E5-C004D81FCBA6}" presName="composite" presStyleCnt="0"/>
      <dgm:spPr/>
      <dgm:t>
        <a:bodyPr/>
        <a:lstStyle/>
        <a:p>
          <a:endParaRPr lang="tr-TR"/>
        </a:p>
      </dgm:t>
    </dgm:pt>
    <dgm:pt modelId="{AFE519D3-2FF3-4DDD-9404-32A6C743E159}" type="pres">
      <dgm:prSet presAssocID="{66897936-9113-49F9-A7E5-C004D81FCBA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9CAACD-F6EE-479C-8028-8BF09859D48F}" type="pres">
      <dgm:prSet presAssocID="{66897936-9113-49F9-A7E5-C004D81FCBA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D4B699-18C5-4D91-A453-2D2C7D4270C5}" type="pres">
      <dgm:prSet presAssocID="{ABAC32DC-5421-42E3-9FF8-1FE8ACD557F5}" presName="sp" presStyleCnt="0"/>
      <dgm:spPr/>
      <dgm:t>
        <a:bodyPr/>
        <a:lstStyle/>
        <a:p>
          <a:endParaRPr lang="tr-TR"/>
        </a:p>
      </dgm:t>
    </dgm:pt>
    <dgm:pt modelId="{77910842-4B0F-4AEF-BCF5-D29DC5B8D071}" type="pres">
      <dgm:prSet presAssocID="{24547697-1F96-4A64-9E7A-4B2D06AC5630}" presName="composite" presStyleCnt="0"/>
      <dgm:spPr/>
      <dgm:t>
        <a:bodyPr/>
        <a:lstStyle/>
        <a:p>
          <a:endParaRPr lang="tr-TR"/>
        </a:p>
      </dgm:t>
    </dgm:pt>
    <dgm:pt modelId="{05C43AF7-329C-4F3B-A6BE-1D61F45EDEC1}" type="pres">
      <dgm:prSet presAssocID="{24547697-1F96-4A64-9E7A-4B2D06AC563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9DAAD1-917C-414B-8B74-5538355EE2AD}" type="pres">
      <dgm:prSet presAssocID="{24547697-1F96-4A64-9E7A-4B2D06AC563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313640-F273-4B61-85E1-F5ACC68B5342}" type="pres">
      <dgm:prSet presAssocID="{64BE9A8A-E0D8-4D4D-8530-4F8D315508C7}" presName="sp" presStyleCnt="0"/>
      <dgm:spPr/>
      <dgm:t>
        <a:bodyPr/>
        <a:lstStyle/>
        <a:p>
          <a:endParaRPr lang="tr-TR"/>
        </a:p>
      </dgm:t>
    </dgm:pt>
    <dgm:pt modelId="{DACF4129-7682-4F4F-A1B3-2DEBE47F0DD2}" type="pres">
      <dgm:prSet presAssocID="{D4FB05DD-D1F6-4D42-B596-EAB87031CFFE}" presName="composite" presStyleCnt="0"/>
      <dgm:spPr/>
      <dgm:t>
        <a:bodyPr/>
        <a:lstStyle/>
        <a:p>
          <a:endParaRPr lang="tr-TR"/>
        </a:p>
      </dgm:t>
    </dgm:pt>
    <dgm:pt modelId="{B0F0F178-2234-4FAB-B751-5984023E4C90}" type="pres">
      <dgm:prSet presAssocID="{D4FB05DD-D1F6-4D42-B596-EAB87031CFF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577E8D-0841-496A-8FED-96D9601404ED}" type="pres">
      <dgm:prSet presAssocID="{D4FB05DD-D1F6-4D42-B596-EAB87031CFF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CAAEE5-868D-483B-9597-D5B34A1E8E1C}" type="pres">
      <dgm:prSet presAssocID="{85607B05-370D-4283-A680-714E27C65D8A}" presName="sp" presStyleCnt="0"/>
      <dgm:spPr/>
      <dgm:t>
        <a:bodyPr/>
        <a:lstStyle/>
        <a:p>
          <a:endParaRPr lang="tr-TR"/>
        </a:p>
      </dgm:t>
    </dgm:pt>
    <dgm:pt modelId="{D85D5A7A-AA1A-476E-9EC0-9DA5A04CFFAF}" type="pres">
      <dgm:prSet presAssocID="{B73B878B-13D7-449F-AFA1-31344FB1BCAE}" presName="composite" presStyleCnt="0"/>
      <dgm:spPr/>
      <dgm:t>
        <a:bodyPr/>
        <a:lstStyle/>
        <a:p>
          <a:endParaRPr lang="tr-TR"/>
        </a:p>
      </dgm:t>
    </dgm:pt>
    <dgm:pt modelId="{ECE745DB-939D-43EE-90B5-A9BF4C09C9EE}" type="pres">
      <dgm:prSet presAssocID="{B73B878B-13D7-449F-AFA1-31344FB1BCA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5451E4-2A29-4C1D-9EFF-82E999CCEAB4}" type="pres">
      <dgm:prSet presAssocID="{B73B878B-13D7-449F-AFA1-31344FB1BCA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6C5286C-7A51-4DAB-AF26-C550325DBE93}" srcId="{B7DFC9DA-E501-4152-9653-980C5777E2A3}" destId="{24547697-1F96-4A64-9E7A-4B2D06AC5630}" srcOrd="1" destOrd="0" parTransId="{45CAC268-8400-449A-A16D-CEAB29844206}" sibTransId="{64BE9A8A-E0D8-4D4D-8530-4F8D315508C7}"/>
    <dgm:cxn modelId="{8DBB2B85-DFA9-4901-B120-0740C50BB9B8}" type="presOf" srcId="{8A2EB4B4-9FFA-4F11-A87F-96B9387E3152}" destId="{5D9CAACD-F6EE-479C-8028-8BF09859D48F}" srcOrd="0" destOrd="0" presId="urn:microsoft.com/office/officeart/2005/8/layout/chevron2"/>
    <dgm:cxn modelId="{2F59F609-7FA1-41E8-8C4A-C3A71DBF27BF}" type="presOf" srcId="{AF87ECA3-F12C-4DBC-8147-6F9C8EBD0A18}" destId="{055451E4-2A29-4C1D-9EFF-82E999CCEAB4}" srcOrd="0" destOrd="0" presId="urn:microsoft.com/office/officeart/2005/8/layout/chevron2"/>
    <dgm:cxn modelId="{0A4BB7CB-1E4C-4B69-861A-FC255C1F11D5}" type="presOf" srcId="{42533744-1568-42A9-BEE6-CDC701E27217}" destId="{9D9DAAD1-917C-414B-8B74-5538355EE2AD}" srcOrd="0" destOrd="0" presId="urn:microsoft.com/office/officeart/2005/8/layout/chevron2"/>
    <dgm:cxn modelId="{C27293C8-E453-434B-AEBC-3F150DDC5782}" srcId="{B7DFC9DA-E501-4152-9653-980C5777E2A3}" destId="{D4FB05DD-D1F6-4D42-B596-EAB87031CFFE}" srcOrd="2" destOrd="0" parTransId="{5EFCC367-8F9E-44FD-AEC3-E41083A634AE}" sibTransId="{85607B05-370D-4283-A680-714E27C65D8A}"/>
    <dgm:cxn modelId="{375E67C6-01F8-44D6-9993-59D6285190FB}" type="presOf" srcId="{1292A754-BEE7-42D4-AEB0-A42BF8D5D6B3}" destId="{0F577E8D-0841-496A-8FED-96D9601404ED}" srcOrd="0" destOrd="0" presId="urn:microsoft.com/office/officeart/2005/8/layout/chevron2"/>
    <dgm:cxn modelId="{8EBF1BE2-3C1A-4577-892F-DDEBF908073F}" type="presOf" srcId="{B7DFC9DA-E501-4152-9653-980C5777E2A3}" destId="{4A9A414B-84CA-4B7B-A8AF-F4F781E4B435}" srcOrd="0" destOrd="0" presId="urn:microsoft.com/office/officeart/2005/8/layout/chevron2"/>
    <dgm:cxn modelId="{D67B82F8-77F3-4816-BB7B-45D2C118E3E0}" type="presOf" srcId="{D4FB05DD-D1F6-4D42-B596-EAB87031CFFE}" destId="{B0F0F178-2234-4FAB-B751-5984023E4C90}" srcOrd="0" destOrd="0" presId="urn:microsoft.com/office/officeart/2005/8/layout/chevron2"/>
    <dgm:cxn modelId="{DE061733-AD03-4215-B7ED-F0A029B6D4F5}" type="presOf" srcId="{66897936-9113-49F9-A7E5-C004D81FCBA6}" destId="{AFE519D3-2FF3-4DDD-9404-32A6C743E159}" srcOrd="0" destOrd="0" presId="urn:microsoft.com/office/officeart/2005/8/layout/chevron2"/>
    <dgm:cxn modelId="{017525BF-02D0-4F01-BCA3-40691D0EF37B}" srcId="{B7DFC9DA-E501-4152-9653-980C5777E2A3}" destId="{66897936-9113-49F9-A7E5-C004D81FCBA6}" srcOrd="0" destOrd="0" parTransId="{569D9CD6-8A48-40D0-87AC-74E1DFB186FC}" sibTransId="{ABAC32DC-5421-42E3-9FF8-1FE8ACD557F5}"/>
    <dgm:cxn modelId="{C46AFB4E-6B09-43E9-8317-B2A7DDB6DAC7}" type="presOf" srcId="{B73B878B-13D7-449F-AFA1-31344FB1BCAE}" destId="{ECE745DB-939D-43EE-90B5-A9BF4C09C9EE}" srcOrd="0" destOrd="0" presId="urn:microsoft.com/office/officeart/2005/8/layout/chevron2"/>
    <dgm:cxn modelId="{4DFBC196-C600-4795-A9CC-3D476C463A63}" srcId="{24547697-1F96-4A64-9E7A-4B2D06AC5630}" destId="{42533744-1568-42A9-BEE6-CDC701E27217}" srcOrd="0" destOrd="0" parTransId="{9CF0765C-8C7C-465A-B60C-1BC98858EE20}" sibTransId="{C0AABF7B-35F5-4899-AC8D-77B7BAD38DA7}"/>
    <dgm:cxn modelId="{8A9F0A7E-FE06-4E26-82BC-D440E4F8AAC9}" srcId="{B7DFC9DA-E501-4152-9653-980C5777E2A3}" destId="{B73B878B-13D7-449F-AFA1-31344FB1BCAE}" srcOrd="3" destOrd="0" parTransId="{941E9540-E010-4F16-AB0C-A3D121FC8A16}" sibTransId="{370D25B5-762D-4B28-95DF-30F7BC287B79}"/>
    <dgm:cxn modelId="{7F8B5766-C33A-4B01-9FF8-15F7C75849F4}" type="presOf" srcId="{24547697-1F96-4A64-9E7A-4B2D06AC5630}" destId="{05C43AF7-329C-4F3B-A6BE-1D61F45EDEC1}" srcOrd="0" destOrd="0" presId="urn:microsoft.com/office/officeart/2005/8/layout/chevron2"/>
    <dgm:cxn modelId="{486FCC8D-7490-40AB-9C01-6FABAAD53F61}" srcId="{66897936-9113-49F9-A7E5-C004D81FCBA6}" destId="{8A2EB4B4-9FFA-4F11-A87F-96B9387E3152}" srcOrd="0" destOrd="0" parTransId="{D41EF6BC-9BA6-476D-A08C-3244D988D809}" sibTransId="{BF970D74-1089-4A91-8DCE-74F444E108EA}"/>
    <dgm:cxn modelId="{2EF4345E-336F-4590-8B38-7B53B9C266A0}" srcId="{B73B878B-13D7-449F-AFA1-31344FB1BCAE}" destId="{AF87ECA3-F12C-4DBC-8147-6F9C8EBD0A18}" srcOrd="0" destOrd="0" parTransId="{1EDDE541-5191-405F-BEAB-F7483C29C2E6}" sibTransId="{5F252C75-0E9E-4553-B785-052AE249DF2B}"/>
    <dgm:cxn modelId="{FA9625B5-297C-4130-A2B2-D8FF0FC7C347}" srcId="{D4FB05DD-D1F6-4D42-B596-EAB87031CFFE}" destId="{1292A754-BEE7-42D4-AEB0-A42BF8D5D6B3}" srcOrd="0" destOrd="0" parTransId="{188B37C6-643B-4AF6-9C68-5E66380F61B0}" sibTransId="{3A201F57-A8D2-482D-B11B-F45F95C0A614}"/>
    <dgm:cxn modelId="{CBC324CA-6BEB-4155-8CC7-5AD147C0C44B}" type="presParOf" srcId="{4A9A414B-84CA-4B7B-A8AF-F4F781E4B435}" destId="{8D04DBC6-8859-4FB2-A078-0EFB1F008E82}" srcOrd="0" destOrd="0" presId="urn:microsoft.com/office/officeart/2005/8/layout/chevron2"/>
    <dgm:cxn modelId="{93C9BF1A-3BFB-4DC2-971C-606AED4A48B2}" type="presParOf" srcId="{8D04DBC6-8859-4FB2-A078-0EFB1F008E82}" destId="{AFE519D3-2FF3-4DDD-9404-32A6C743E159}" srcOrd="0" destOrd="0" presId="urn:microsoft.com/office/officeart/2005/8/layout/chevron2"/>
    <dgm:cxn modelId="{B2F7606F-B206-4009-B01E-8D2E2063DDD5}" type="presParOf" srcId="{8D04DBC6-8859-4FB2-A078-0EFB1F008E82}" destId="{5D9CAACD-F6EE-479C-8028-8BF09859D48F}" srcOrd="1" destOrd="0" presId="urn:microsoft.com/office/officeart/2005/8/layout/chevron2"/>
    <dgm:cxn modelId="{E70FD55E-C11F-4B0E-9629-B98595021F5A}" type="presParOf" srcId="{4A9A414B-84CA-4B7B-A8AF-F4F781E4B435}" destId="{8FD4B699-18C5-4D91-A453-2D2C7D4270C5}" srcOrd="1" destOrd="0" presId="urn:microsoft.com/office/officeart/2005/8/layout/chevron2"/>
    <dgm:cxn modelId="{C2003F59-4252-4E6C-A9A8-5446FCD81659}" type="presParOf" srcId="{4A9A414B-84CA-4B7B-A8AF-F4F781E4B435}" destId="{77910842-4B0F-4AEF-BCF5-D29DC5B8D071}" srcOrd="2" destOrd="0" presId="urn:microsoft.com/office/officeart/2005/8/layout/chevron2"/>
    <dgm:cxn modelId="{65BF3541-C455-4B01-9D2C-F57C281F918D}" type="presParOf" srcId="{77910842-4B0F-4AEF-BCF5-D29DC5B8D071}" destId="{05C43AF7-329C-4F3B-A6BE-1D61F45EDEC1}" srcOrd="0" destOrd="0" presId="urn:microsoft.com/office/officeart/2005/8/layout/chevron2"/>
    <dgm:cxn modelId="{1AE505FA-6DE6-4310-B7A3-832A6A01E071}" type="presParOf" srcId="{77910842-4B0F-4AEF-BCF5-D29DC5B8D071}" destId="{9D9DAAD1-917C-414B-8B74-5538355EE2AD}" srcOrd="1" destOrd="0" presId="urn:microsoft.com/office/officeart/2005/8/layout/chevron2"/>
    <dgm:cxn modelId="{92D2CC40-3D9D-4B36-B085-46AE1F79ED7E}" type="presParOf" srcId="{4A9A414B-84CA-4B7B-A8AF-F4F781E4B435}" destId="{0B313640-F273-4B61-85E1-F5ACC68B5342}" srcOrd="3" destOrd="0" presId="urn:microsoft.com/office/officeart/2005/8/layout/chevron2"/>
    <dgm:cxn modelId="{DEC2DC79-A6CA-433C-8A89-31FBEA0D46B0}" type="presParOf" srcId="{4A9A414B-84CA-4B7B-A8AF-F4F781E4B435}" destId="{DACF4129-7682-4F4F-A1B3-2DEBE47F0DD2}" srcOrd="4" destOrd="0" presId="urn:microsoft.com/office/officeart/2005/8/layout/chevron2"/>
    <dgm:cxn modelId="{653E548D-D691-4D94-ACA8-95B8D8EF4B6F}" type="presParOf" srcId="{DACF4129-7682-4F4F-A1B3-2DEBE47F0DD2}" destId="{B0F0F178-2234-4FAB-B751-5984023E4C90}" srcOrd="0" destOrd="0" presId="urn:microsoft.com/office/officeart/2005/8/layout/chevron2"/>
    <dgm:cxn modelId="{971C72B0-D680-492C-AD8F-19F9F19642EE}" type="presParOf" srcId="{DACF4129-7682-4F4F-A1B3-2DEBE47F0DD2}" destId="{0F577E8D-0841-496A-8FED-96D9601404ED}" srcOrd="1" destOrd="0" presId="urn:microsoft.com/office/officeart/2005/8/layout/chevron2"/>
    <dgm:cxn modelId="{ECF7B3A8-2D70-4FAF-9018-8FB917735258}" type="presParOf" srcId="{4A9A414B-84CA-4B7B-A8AF-F4F781E4B435}" destId="{15CAAEE5-868D-483B-9597-D5B34A1E8E1C}" srcOrd="5" destOrd="0" presId="urn:microsoft.com/office/officeart/2005/8/layout/chevron2"/>
    <dgm:cxn modelId="{A8D6B301-BB56-44D9-A84E-CFCCE60DEA02}" type="presParOf" srcId="{4A9A414B-84CA-4B7B-A8AF-F4F781E4B435}" destId="{D85D5A7A-AA1A-476E-9EC0-9DA5A04CFFAF}" srcOrd="6" destOrd="0" presId="urn:microsoft.com/office/officeart/2005/8/layout/chevron2"/>
    <dgm:cxn modelId="{78687BC8-4F4E-4713-87C0-F60C26C843C3}" type="presParOf" srcId="{D85D5A7A-AA1A-476E-9EC0-9DA5A04CFFAF}" destId="{ECE745DB-939D-43EE-90B5-A9BF4C09C9EE}" srcOrd="0" destOrd="0" presId="urn:microsoft.com/office/officeart/2005/8/layout/chevron2"/>
    <dgm:cxn modelId="{6904D676-B47E-42F4-BCF6-BD4A3E95F30B}" type="presParOf" srcId="{D85D5A7A-AA1A-476E-9EC0-9DA5A04CFFAF}" destId="{055451E4-2A29-4C1D-9EFF-82E999CCEAB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CE54-E1A9-4659-9968-5DD2A4686EF5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B35F9-62BD-4841-B46C-F4EFE865BEA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2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713-2D76-4D90-B32F-CB5FFFC97ED6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A27D3-C1BD-4CD0-AA58-8FEEA3F09D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4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A27D3-C1BD-4CD0-AA58-8FEEA3F09DB8}" type="slidenum">
              <a:rPr lang="tr-TR" smtClean="0"/>
              <a:pPr/>
              <a:t>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03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22.11.2013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1210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643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22.11.2013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40CA7-605D-416A-B4DF-C4568191154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36958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>
            <a:alphaModFix amt="7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1126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22.11.2013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540CA7-605D-416A-B4DF-C45681911541}" type="slidenum">
              <a:rPr lang="tr-TR" smtClean="0"/>
              <a:pPr/>
              <a:t>‹#›</a:t>
            </a:fld>
            <a:r>
              <a:rPr lang="tr-TR" dirty="0" smtClean="0"/>
              <a:t>/100</a:t>
            </a:r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_al__ma_Sayfas_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4864"/>
            <a:ext cx="82296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Drought, Water Management in Drought Period and Vulnerability</a:t>
            </a:r>
            <a:endParaRPr lang="tr-T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 bwMode="auto">
          <a:xfrm>
            <a:off x="21095" y="-99392"/>
            <a:ext cx="910544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dkEdge"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FORESTRY AND WATER AFFAIRS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DIRECTORATE OF WATER MANAGEMENT</a:t>
            </a:r>
          </a:p>
        </p:txBody>
      </p:sp>
      <p:sp>
        <p:nvSpPr>
          <p:cNvPr id="6" name="Alt Başlık 4"/>
          <p:cNvSpPr txBox="1">
            <a:spLocks/>
          </p:cNvSpPr>
          <p:nvPr/>
        </p:nvSpPr>
        <p:spPr>
          <a:xfrm>
            <a:off x="1373418" y="4725144"/>
            <a:ext cx="64008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HÜSEYİN AKBAŞ</a:t>
            </a:r>
          </a:p>
          <a:p>
            <a:pPr marL="0" indent="0" algn="ctr">
              <a:buNone/>
            </a:pPr>
            <a:r>
              <a:rPr lang="tr-TR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DEPUTY GENERAL DIRECTOR</a:t>
            </a:r>
          </a:p>
        </p:txBody>
      </p:sp>
    </p:spTree>
    <p:extLst>
      <p:ext uri="{BB962C8B-B14F-4D97-AF65-F5344CB8AC3E}">
        <p14:creationId xmlns:p14="http://schemas.microsoft.com/office/powerpoint/2010/main" val="33483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Başlık"/>
          <p:cNvSpPr txBox="1">
            <a:spLocks/>
          </p:cNvSpPr>
          <p:nvPr/>
        </p:nvSpPr>
        <p:spPr>
          <a:xfrm>
            <a:off x="1475656" y="188640"/>
            <a:ext cx="6264696" cy="8640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tr-T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cs typeface="Leelawadee" pitchFamily="34" charset="-34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DROUGHT MANAGEMENT PLANS</a:t>
            </a:r>
          </a:p>
        </p:txBody>
      </p:sp>
      <p:sp>
        <p:nvSpPr>
          <p:cNvPr id="3" name="9 Yuvarlatılmış Dikdörtgen"/>
          <p:cNvSpPr/>
          <p:nvPr/>
        </p:nvSpPr>
        <p:spPr>
          <a:xfrm>
            <a:off x="278555" y="1511056"/>
            <a:ext cx="3933406" cy="837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9 Yuvarlatılmış Dikdörtgen"/>
          <p:cNvSpPr/>
          <p:nvPr/>
        </p:nvSpPr>
        <p:spPr>
          <a:xfrm>
            <a:off x="4860032" y="1511057"/>
            <a:ext cx="4032449" cy="8378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9" y="2564904"/>
            <a:ext cx="8797891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 Dikdörtgen"/>
          <p:cNvSpPr>
            <a:spLocks noChangeArrowheads="1"/>
          </p:cNvSpPr>
          <p:nvPr/>
        </p:nvSpPr>
        <p:spPr bwMode="auto">
          <a:xfrm>
            <a:off x="265094" y="1511057"/>
            <a:ext cx="4275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tr-TR" alt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Akarçay </a:t>
            </a:r>
            <a:r>
              <a:rPr lang="en-US" alt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Basin Drought Management Plan</a:t>
            </a:r>
          </a:p>
        </p:txBody>
      </p:sp>
      <p:sp>
        <p:nvSpPr>
          <p:cNvPr id="7" name="12 Dikdörtgen"/>
          <p:cNvSpPr>
            <a:spLocks noChangeArrowheads="1"/>
          </p:cNvSpPr>
          <p:nvPr/>
        </p:nvSpPr>
        <p:spPr bwMode="auto">
          <a:xfrm>
            <a:off x="4860031" y="1556792"/>
            <a:ext cx="40324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Konya Basin Drought Management Plan</a:t>
            </a:r>
          </a:p>
        </p:txBody>
      </p:sp>
      <p:cxnSp>
        <p:nvCxnSpPr>
          <p:cNvPr id="9" name="Düz Ok Bağlayıcısı 8"/>
          <p:cNvCxnSpPr>
            <a:stCxn id="3" idx="2"/>
          </p:cNvCxnSpPr>
          <p:nvPr/>
        </p:nvCxnSpPr>
        <p:spPr>
          <a:xfrm>
            <a:off x="2245258" y="2348880"/>
            <a:ext cx="382526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4" idx="2"/>
          </p:cNvCxnSpPr>
          <p:nvPr/>
        </p:nvCxnSpPr>
        <p:spPr>
          <a:xfrm flipH="1">
            <a:off x="3995937" y="2348880"/>
            <a:ext cx="2880320" cy="2640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9/16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9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21 Diyagram"/>
          <p:cNvGraphicFramePr/>
          <p:nvPr/>
        </p:nvGraphicFramePr>
        <p:xfrm>
          <a:off x="179512" y="3993803"/>
          <a:ext cx="871296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Başlık 1"/>
          <p:cNvSpPr txBox="1">
            <a:spLocks/>
          </p:cNvSpPr>
          <p:nvPr/>
        </p:nvSpPr>
        <p:spPr>
          <a:xfrm>
            <a:off x="1367160" y="67145"/>
            <a:ext cx="6480720" cy="105759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OF WORKS TO BE CONDUCTED WITHIN THE SCOPE OF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KONYA BASIN DROUGHT MANAGEMENT PLAN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116454492"/>
              </p:ext>
            </p:extLst>
          </p:nvPr>
        </p:nvGraphicFramePr>
        <p:xfrm>
          <a:off x="216024" y="1322860"/>
          <a:ext cx="8820472" cy="541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10/16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44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Dikdörtgen"/>
          <p:cNvSpPr/>
          <p:nvPr/>
        </p:nvSpPr>
        <p:spPr>
          <a:xfrm>
            <a:off x="604430" y="1484784"/>
            <a:ext cx="814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tr-TR" sz="2000" b="1" u="sng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Scope of the Project:</a:t>
            </a:r>
            <a:endParaRPr lang="tr-T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9 Başlık"/>
          <p:cNvSpPr txBox="1">
            <a:spLocks/>
          </p:cNvSpPr>
          <p:nvPr/>
        </p:nvSpPr>
        <p:spPr>
          <a:xfrm>
            <a:off x="1187624" y="188640"/>
            <a:ext cx="6768752" cy="8640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tr-T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cs typeface="Leelawadee" pitchFamily="34" charset="-34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CLIMATE CHANGE ON WATER RESOURCES PROJECT</a:t>
            </a:r>
          </a:p>
        </p:txBody>
      </p:sp>
      <p:graphicFrame>
        <p:nvGraphicFramePr>
          <p:cNvPr id="6" name="Diyagram 1"/>
          <p:cNvGraphicFramePr/>
          <p:nvPr>
            <p:extLst>
              <p:ext uri="{D42A27DB-BD31-4B8C-83A1-F6EECF244321}">
                <p14:modId xmlns:p14="http://schemas.microsoft.com/office/powerpoint/2010/main" val="1572203634"/>
              </p:ext>
            </p:extLst>
          </p:nvPr>
        </p:nvGraphicFramePr>
        <p:xfrm>
          <a:off x="395536" y="2276872"/>
          <a:ext cx="846242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11/16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25144"/>
            <a:ext cx="8638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outputs of the Turkish working group on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effects of drought on sectors and the proposed solutions </a:t>
            </a:r>
            <a:r>
              <a:rPr 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were as follows,</a:t>
            </a:r>
            <a:endParaRPr lang="tr-T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84784"/>
            <a:ext cx="4860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Food and Agriculture Organization of the United Nations (FAO), the World Meteorological Organization (WMO) and the United Nations Convention to Combat Desertification (UNCCD) co-organized a Regional Workshop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‘Capacity Development to Support National Drought Management Policies in Central Asia’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from 04 to 07 November 2013, in Izmir, Turkey</a:t>
            </a:r>
            <a:r>
              <a:rPr lang="tr-T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4-8 KASIM İZMİR\FOTO\IMG_8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195" y="1700808"/>
            <a:ext cx="3826285" cy="2232248"/>
          </a:xfrm>
          <a:prstGeom prst="rect">
            <a:avLst/>
          </a:prstGeom>
          <a:noFill/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1331640" y="67145"/>
            <a:ext cx="6624736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DROUGHT ON SECTORS AND EXAMPLE SOLUTIONS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12/16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30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4425571"/>
              </p:ext>
            </p:extLst>
          </p:nvPr>
        </p:nvGraphicFramePr>
        <p:xfrm>
          <a:off x="107504" y="1160466"/>
          <a:ext cx="8928992" cy="5432647"/>
        </p:xfrm>
        <a:graphic>
          <a:graphicData uri="http://schemas.openxmlformats.org/drawingml/2006/table">
            <a:tbl>
              <a:tblPr/>
              <a:tblGrid>
                <a:gridCol w="1300330"/>
                <a:gridCol w="1560347"/>
                <a:gridCol w="1603820"/>
                <a:gridCol w="1639223"/>
                <a:gridCol w="1731276"/>
                <a:gridCol w="1093996"/>
              </a:tblGrid>
              <a:tr h="3412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baseline="0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Drought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Results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Actions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Agencies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9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Short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Medium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Long</a:t>
                      </a:r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tr-TR" sz="18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87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Changes in river/basin regimes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Decrease in the water level of irrigation dams below normal levels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Restrictions on the production of the second or third crops.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Restriction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fertilization.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Crop patterns are determined in accordance with the water levels in the reservoirs.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Building irrigation dams and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monitoring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water levels of these dams. Supporting the pressurized irrigation systems.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MFWA, MOFAL, 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9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Decrease in the levels of surface and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groundwater's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Terracing in watersheds to decrease overflow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Integrated participatory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watershed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management works.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Afforestration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works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MFWA, DSI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Başlık 1"/>
          <p:cNvSpPr txBox="1">
            <a:spLocks/>
          </p:cNvSpPr>
          <p:nvPr/>
        </p:nvSpPr>
        <p:spPr>
          <a:xfrm>
            <a:off x="1331640" y="67145"/>
            <a:ext cx="6624736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DROUGHT ON SECTORS AND EXAMPLE SOLUTIONS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13/16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13043"/>
              </p:ext>
            </p:extLst>
          </p:nvPr>
        </p:nvGraphicFramePr>
        <p:xfrm>
          <a:off x="0" y="1082315"/>
          <a:ext cx="9108503" cy="5674099"/>
        </p:xfrm>
        <a:graphic>
          <a:graphicData uri="http://schemas.openxmlformats.org/drawingml/2006/table">
            <a:tbl>
              <a:tblPr/>
              <a:tblGrid>
                <a:gridCol w="1403647"/>
                <a:gridCol w="1584176"/>
                <a:gridCol w="1296145"/>
                <a:gridCol w="1656184"/>
                <a:gridCol w="1728192"/>
                <a:gridCol w="1440159"/>
              </a:tblGrid>
              <a:tr h="377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baseline="0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Drought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Results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Actions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Agencies</a:t>
                      </a:r>
                      <a:endParaRPr lang="tr-TR" sz="1600" b="1" i="0" u="none" strike="noStrike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Short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Medium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Long</a:t>
                      </a:r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tr-TR" sz="18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823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Increasing scarcity of water for use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Decrease in the water level of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municipal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 supplies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 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ransfers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between river basins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Building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infrastructure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 supply water in extreme conditions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Increasing public awareness to save water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MFWA, DSI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Municipalities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4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Forest fires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Number of trees lost by fire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Early warning system to extinguish fires as quickly as possible with fire fighter planes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Plantation of drought and fire tolerant trees.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Establishing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fireproof forest.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Early warning and monitoring systems, Education and raising awareness on forest fires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MFWA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1331640" y="67145"/>
            <a:ext cx="6624736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DROUGHT ON SECTORS AND EXAMPLE SOLUTIONS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14/16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83655"/>
              </p:ext>
            </p:extLst>
          </p:nvPr>
        </p:nvGraphicFramePr>
        <p:xfrm>
          <a:off x="144015" y="1196752"/>
          <a:ext cx="8892481" cy="5447993"/>
        </p:xfrm>
        <a:graphic>
          <a:graphicData uri="http://schemas.openxmlformats.org/drawingml/2006/table">
            <a:tbl>
              <a:tblPr/>
              <a:tblGrid>
                <a:gridCol w="1691681"/>
                <a:gridCol w="1512168"/>
                <a:gridCol w="1368152"/>
                <a:gridCol w="1584176"/>
                <a:gridCol w="1656184"/>
                <a:gridCol w="1080120"/>
              </a:tblGrid>
              <a:tr h="3210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baseline="0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Drought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Results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Actions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Agencies</a:t>
                      </a:r>
                      <a:endParaRPr lang="tr-TR" sz="1600" b="1" i="0" u="none" strike="noStrike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09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Short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Medium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Long</a:t>
                      </a:r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tr-TR" sz="18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4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Reduced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livestock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productivity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Loss of productivity per head - 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rop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lost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Destocking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livestock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Interregional straw transfers, importing livestock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Malnutrition, Reducing the consumption of meat in the country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MOFAL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Reduced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hydropower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potential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Decrease in the water levels of energy production dams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Increase water price per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kw/hour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Increase importing 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petroleum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Finding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alternative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sources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MENR, DSI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86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Reduced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aqua-production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Decrease in production of the water products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Destocking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products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Promoting alternatives for aqua products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MOFAL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1331640" y="67145"/>
            <a:ext cx="6624736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DROUGHT ON SECTORS AND EXAMPLE SOLUTIONS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15/16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97147"/>
              </p:ext>
            </p:extLst>
          </p:nvPr>
        </p:nvGraphicFramePr>
        <p:xfrm>
          <a:off x="179513" y="1700808"/>
          <a:ext cx="8828471" cy="3528391"/>
        </p:xfrm>
        <a:graphic>
          <a:graphicData uri="http://schemas.openxmlformats.org/drawingml/2006/table">
            <a:tbl>
              <a:tblPr/>
              <a:tblGrid>
                <a:gridCol w="1347732"/>
                <a:gridCol w="1552606"/>
                <a:gridCol w="1486369"/>
                <a:gridCol w="1524529"/>
                <a:gridCol w="1787629"/>
                <a:gridCol w="1129606"/>
              </a:tblGrid>
              <a:tr h="2896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baseline="0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Drought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Results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i="0" u="none" strike="noStrike" dirty="0" err="1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Actions</a:t>
                      </a:r>
                      <a:endParaRPr lang="tr-TR" sz="16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Agencies</a:t>
                      </a:r>
                      <a:endParaRPr lang="tr-TR" sz="1600" b="1" i="0" u="none" strike="noStrike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7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Short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Medium Term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Long</a:t>
                      </a:r>
                      <a:r>
                        <a:rPr lang="tr-TR" sz="1800" b="1" i="0" u="none" strike="noStrike" dirty="0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i="0" u="none" strike="noStrike" dirty="0" err="1">
                          <a:solidFill>
                            <a:srgbClr val="0052F6"/>
                          </a:solidFill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tr-TR" sz="1800" b="1" i="0" u="none" strike="noStrike" dirty="0">
                        <a:solidFill>
                          <a:srgbClr val="0052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819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Land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degr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dation-Loss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of soil quality. 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High level of salinity, low organic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matter</a:t>
                      </a:r>
                      <a:r>
                        <a:rPr lang="tr-TR" sz="18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carbon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levels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destruction of physical structure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Increasing the irrigation efficiency, erosion control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good agriculture practices, organic farming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Subsidies on soil analysis works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tr-TR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organic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farming, education and raising public awareness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MOFAL / MFWA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1331640" y="67145"/>
            <a:ext cx="6624736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EFFECTS OF DROUGHT ON SECTORS AND EXAMPLE SOLUTIONS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16/16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 bwMode="auto">
          <a:xfrm>
            <a:off x="-36512" y="-27382"/>
            <a:ext cx="921702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 prstMaterial="dkEdge"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FORESTRY AND WATER AFFAIRS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DIRECTORATE OF WATER MANAGEMENT</a:t>
            </a:r>
          </a:p>
        </p:txBody>
      </p:sp>
      <p:sp>
        <p:nvSpPr>
          <p:cNvPr id="8" name="Alt Başlık 4"/>
          <p:cNvSpPr txBox="1">
            <a:spLocks/>
          </p:cNvSpPr>
          <p:nvPr/>
        </p:nvSpPr>
        <p:spPr>
          <a:xfrm>
            <a:off x="1373418" y="4725144"/>
            <a:ext cx="64008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HÜSEYİN AKBAŞ</a:t>
            </a:r>
          </a:p>
          <a:p>
            <a:pPr marL="0" indent="0" algn="ctr">
              <a:buNone/>
            </a:pPr>
            <a:r>
              <a:rPr lang="tr-TR" sz="2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DEPUTY GENERAL DIRECTOR</a:t>
            </a:r>
          </a:p>
        </p:txBody>
      </p:sp>
      <p:sp>
        <p:nvSpPr>
          <p:cNvPr id="9" name="Alt Başlık 4"/>
          <p:cNvSpPr txBox="1">
            <a:spLocks/>
          </p:cNvSpPr>
          <p:nvPr/>
        </p:nvSpPr>
        <p:spPr>
          <a:xfrm>
            <a:off x="107504" y="2492896"/>
            <a:ext cx="8712968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8000" b="1" dirty="0" smtClean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5976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59" y="1844824"/>
            <a:ext cx="7992889" cy="382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Drought,</a:t>
            </a:r>
            <a:r>
              <a:rPr lang="en-US" alt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means the </a:t>
            </a:r>
            <a:r>
              <a:rPr lang="en-US" alt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naturally</a:t>
            </a:r>
            <a:r>
              <a:rPr lang="en-US" alt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occurring phenomenon that exists when;</a:t>
            </a:r>
            <a:endParaRPr lang="tr-TR" altLang="tr-TR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Precipitation has been significantly below long term average of recorded levels</a:t>
            </a:r>
            <a:r>
              <a:rPr lang="tr-TR" alt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which;</a:t>
            </a:r>
          </a:p>
          <a:p>
            <a:pPr marL="0" indent="0">
              <a:buNone/>
            </a:pPr>
            <a:endParaRPr lang="tr-TR" altLang="tr-TR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altLang="tr-T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Adversely affects water, soil and living creatures,</a:t>
            </a:r>
            <a:endParaRPr lang="tr-T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serious hydrological imbalances,</a:t>
            </a:r>
          </a:p>
          <a:p>
            <a:pPr lvl="1">
              <a:buNone/>
            </a:pPr>
            <a:endParaRPr lang="tr-T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" lvl="1" indent="-19050">
              <a:buNone/>
            </a:pP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Droughts can be characterized by s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everity, duration,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geographic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 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components.</a:t>
            </a:r>
            <a:endParaRPr lang="tr-TR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idx="4294967295"/>
          </p:nvPr>
        </p:nvSpPr>
        <p:spPr>
          <a:xfrm>
            <a:off x="0" y="2"/>
            <a:ext cx="9180512" cy="1057599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DEFINITION OF DROUGHT</a:t>
            </a:r>
            <a:endParaRPr lang="tr-TR" sz="36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1/16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1378496" y="260648"/>
            <a:ext cx="6336704" cy="5760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DROUGHT AND SIMILAR CONCEPTS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23528" y="1234360"/>
            <a:ext cx="5387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</a:t>
            </a:r>
            <a:r>
              <a:rPr lang="tr-T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temporary phenomena and occurs as a result of deviations in natural (climatic) processes.</a:t>
            </a:r>
            <a:endParaRPr lang="tr-T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dw.de/image/0,,3210020_4,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57" y="2808648"/>
            <a:ext cx="2520000" cy="18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bls.gov/opub/btn/volume-1/images/1-17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57" y="1128648"/>
            <a:ext cx="2520000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actus-art.biz/note-book/Dictionary/aaa_Dictionary_pictures/droug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6"/>
          <a:stretch/>
        </p:blipFill>
        <p:spPr bwMode="auto">
          <a:xfrm>
            <a:off x="6088457" y="4656452"/>
            <a:ext cx="2520000" cy="17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83693" y="2969076"/>
            <a:ext cx="5267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scarcity</a:t>
            </a:r>
            <a:r>
              <a:rPr lang="tr-T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permanent case, but it occurs as a result of human activities and water demands of people.</a:t>
            </a:r>
            <a:endParaRPr lang="tr-T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83693" y="4668232"/>
            <a:ext cx="55161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Desertification</a:t>
            </a:r>
            <a:r>
              <a:rPr lang="tr-T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type of land degradation in semi-arid  and low-precipitation areas which stems from various factors including climate change and human activities.</a:t>
            </a:r>
            <a:endParaRPr lang="tr-TR" sz="2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2/16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14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Düz Ok Bağlayıcısı 9"/>
          <p:cNvCxnSpPr/>
          <p:nvPr/>
        </p:nvCxnSpPr>
        <p:spPr>
          <a:xfrm>
            <a:off x="6588224" y="2204864"/>
            <a:ext cx="0" cy="171873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Down Arrow 106"/>
          <p:cNvSpPr/>
          <p:nvPr/>
        </p:nvSpPr>
        <p:spPr>
          <a:xfrm>
            <a:off x="107504" y="1916832"/>
            <a:ext cx="360040" cy="410445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8243392" y="6300028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3/16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Düz Bağlayıcı 5"/>
          <p:cNvCxnSpPr/>
          <p:nvPr/>
        </p:nvCxnSpPr>
        <p:spPr>
          <a:xfrm flipH="1" flipV="1">
            <a:off x="1517517" y="1308076"/>
            <a:ext cx="1171896" cy="5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Ok Bağlayıcısı 8"/>
          <p:cNvCxnSpPr/>
          <p:nvPr/>
        </p:nvCxnSpPr>
        <p:spPr>
          <a:xfrm>
            <a:off x="1517516" y="1302768"/>
            <a:ext cx="0" cy="268485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Ok Bağlayıcısı 9"/>
          <p:cNvCxnSpPr/>
          <p:nvPr/>
        </p:nvCxnSpPr>
        <p:spPr>
          <a:xfrm>
            <a:off x="6570925" y="1312911"/>
            <a:ext cx="0" cy="171873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Yuvarlatılmış Dikdörtgen 19"/>
          <p:cNvSpPr/>
          <p:nvPr/>
        </p:nvSpPr>
        <p:spPr>
          <a:xfrm>
            <a:off x="539551" y="1571252"/>
            <a:ext cx="3229981" cy="6782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Precipitation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Deficiency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(</a:t>
            </a:r>
            <a:r>
              <a:rPr lang="tr-TR" b="1" dirty="0" err="1" smtClean="0">
                <a:solidFill>
                  <a:schemeClr val="tx1"/>
                </a:solidFill>
              </a:rPr>
              <a:t>Amount</a:t>
            </a:r>
            <a:r>
              <a:rPr lang="tr-TR" b="1" dirty="0" smtClean="0">
                <a:solidFill>
                  <a:schemeClr val="tx1"/>
                </a:solidFill>
              </a:rPr>
              <a:t>, </a:t>
            </a:r>
            <a:r>
              <a:rPr lang="tr-TR" b="1" dirty="0" err="1" smtClean="0">
                <a:solidFill>
                  <a:schemeClr val="tx1"/>
                </a:solidFill>
              </a:rPr>
              <a:t>Intensity</a:t>
            </a:r>
            <a:r>
              <a:rPr lang="tr-TR" b="1" dirty="0" smtClean="0">
                <a:solidFill>
                  <a:schemeClr val="tx1"/>
                </a:solidFill>
              </a:rPr>
              <a:t>, </a:t>
            </a:r>
            <a:r>
              <a:rPr lang="tr-TR" b="1" dirty="0" err="1" smtClean="0">
                <a:solidFill>
                  <a:schemeClr val="tx1"/>
                </a:solidFill>
              </a:rPr>
              <a:t>Timing</a:t>
            </a:r>
            <a:r>
              <a:rPr lang="tr-TR" b="1" dirty="0" smtClean="0">
                <a:solidFill>
                  <a:schemeClr val="tx1"/>
                </a:solidFill>
              </a:rPr>
              <a:t>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3" name="Yuvarlatılmış Dikdörtgen 20"/>
          <p:cNvSpPr/>
          <p:nvPr/>
        </p:nvSpPr>
        <p:spPr>
          <a:xfrm>
            <a:off x="3923928" y="1484784"/>
            <a:ext cx="4032448" cy="7698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</a:rPr>
              <a:t>High Temperature</a:t>
            </a:r>
            <a:r>
              <a:rPr lang="tr-TR" sz="1700" b="1" dirty="0" smtClean="0">
                <a:solidFill>
                  <a:schemeClr val="tx1"/>
                </a:solidFill>
              </a:rPr>
              <a:t>, Strong Winds, Low Relative Humidity</a:t>
            </a:r>
            <a:r>
              <a:rPr lang="tr-TR" sz="1700" b="1" dirty="0">
                <a:solidFill>
                  <a:schemeClr val="tx1"/>
                </a:solidFill>
              </a:rPr>
              <a:t>, </a:t>
            </a:r>
            <a:r>
              <a:rPr lang="tr-TR" sz="1700" b="1" dirty="0" smtClean="0">
                <a:solidFill>
                  <a:schemeClr val="tx1"/>
                </a:solidFill>
              </a:rPr>
              <a:t>High Solar Radiation, </a:t>
            </a:r>
          </a:p>
          <a:p>
            <a:pPr algn="ctr"/>
            <a:r>
              <a:rPr lang="tr-TR" sz="1700" b="1" dirty="0" err="1" smtClean="0">
                <a:solidFill>
                  <a:schemeClr val="tx1"/>
                </a:solidFill>
              </a:rPr>
              <a:t>Less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Cloud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Cover</a:t>
            </a:r>
            <a:endParaRPr lang="tr-TR" sz="1700" b="1" dirty="0">
              <a:solidFill>
                <a:schemeClr val="tx1"/>
              </a:solidFill>
            </a:endParaRPr>
          </a:p>
        </p:txBody>
      </p:sp>
      <p:cxnSp>
        <p:nvCxnSpPr>
          <p:cNvPr id="54" name="Düz Bağlayıcı 26"/>
          <p:cNvCxnSpPr/>
          <p:nvPr/>
        </p:nvCxnSpPr>
        <p:spPr>
          <a:xfrm flipH="1">
            <a:off x="1517516" y="2249488"/>
            <a:ext cx="1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Yuvarlatılmış Dikdörtgen 29"/>
          <p:cNvSpPr/>
          <p:nvPr/>
        </p:nvSpPr>
        <p:spPr>
          <a:xfrm>
            <a:off x="539551" y="2318717"/>
            <a:ext cx="3229981" cy="75024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Reduced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Infiltration</a:t>
            </a:r>
            <a:r>
              <a:rPr lang="tr-TR" b="1" dirty="0" smtClean="0">
                <a:solidFill>
                  <a:schemeClr val="tx1"/>
                </a:solidFill>
              </a:rPr>
              <a:t>, </a:t>
            </a:r>
            <a:r>
              <a:rPr lang="tr-TR" b="1" dirty="0" err="1" smtClean="0">
                <a:solidFill>
                  <a:schemeClr val="tx1"/>
                </a:solidFill>
              </a:rPr>
              <a:t>Runoff</a:t>
            </a:r>
            <a:r>
              <a:rPr lang="tr-TR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Deep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Percolation</a:t>
            </a:r>
            <a:r>
              <a:rPr lang="tr-TR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And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Ground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Water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Recharge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7" name="Yuvarlatılmış Dikdörtgen 30"/>
          <p:cNvSpPr/>
          <p:nvPr/>
        </p:nvSpPr>
        <p:spPr>
          <a:xfrm>
            <a:off x="3923928" y="2379636"/>
            <a:ext cx="3960439" cy="68932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Increase in Evaporation and Transpiration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8" name="Dikdörtgen 32"/>
          <p:cNvSpPr/>
          <p:nvPr/>
        </p:nvSpPr>
        <p:spPr>
          <a:xfrm>
            <a:off x="2689413" y="1097360"/>
            <a:ext cx="2709616" cy="3290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Natural </a:t>
            </a:r>
            <a:r>
              <a:rPr lang="tr-TR" b="1" dirty="0" err="1" smtClean="0">
                <a:solidFill>
                  <a:schemeClr val="tx1"/>
                </a:solidFill>
              </a:rPr>
              <a:t>Climate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Variability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59" name="Düz Bağlayıcı 33"/>
          <p:cNvCxnSpPr/>
          <p:nvPr/>
        </p:nvCxnSpPr>
        <p:spPr>
          <a:xfrm flipH="1" flipV="1">
            <a:off x="5399029" y="1297460"/>
            <a:ext cx="1171896" cy="5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Düz Bağlayıcı 42"/>
          <p:cNvCxnSpPr/>
          <p:nvPr/>
        </p:nvCxnSpPr>
        <p:spPr>
          <a:xfrm>
            <a:off x="1475656" y="3212976"/>
            <a:ext cx="5112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Düz Bağlayıcı 46"/>
          <p:cNvCxnSpPr/>
          <p:nvPr/>
        </p:nvCxnSpPr>
        <p:spPr>
          <a:xfrm flipH="1">
            <a:off x="4044221" y="3212976"/>
            <a:ext cx="1" cy="185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ikdörtgen 48"/>
          <p:cNvSpPr/>
          <p:nvPr/>
        </p:nvSpPr>
        <p:spPr>
          <a:xfrm>
            <a:off x="2689413" y="3356992"/>
            <a:ext cx="2709616" cy="32903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Soil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Water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Deficiency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66" name="Düz Bağlayıcı 50"/>
          <p:cNvCxnSpPr/>
          <p:nvPr/>
        </p:nvCxnSpPr>
        <p:spPr>
          <a:xfrm>
            <a:off x="1516908" y="3789040"/>
            <a:ext cx="5053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Yuvarlatılmış Dikdörtgen 51"/>
          <p:cNvSpPr/>
          <p:nvPr/>
        </p:nvSpPr>
        <p:spPr>
          <a:xfrm>
            <a:off x="3923928" y="3933056"/>
            <a:ext cx="3968149" cy="68932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</a:rPr>
              <a:t>Plant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Water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Stress</a:t>
            </a:r>
            <a:r>
              <a:rPr lang="tr-TR" sz="1700" b="1" dirty="0" smtClean="0">
                <a:solidFill>
                  <a:schemeClr val="tx1"/>
                </a:solidFill>
              </a:rPr>
              <a:t>, </a:t>
            </a:r>
            <a:r>
              <a:rPr lang="tr-TR" sz="1700" b="1" dirty="0" err="1" smtClean="0">
                <a:solidFill>
                  <a:schemeClr val="tx1"/>
                </a:solidFill>
              </a:rPr>
              <a:t>Reduced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Biomass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and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</a:rPr>
              <a:t>Yield</a:t>
            </a:r>
            <a:r>
              <a:rPr lang="tr-TR" sz="1700" b="1" dirty="0" smtClean="0">
                <a:solidFill>
                  <a:schemeClr val="tx1"/>
                </a:solidFill>
              </a:rPr>
              <a:t> </a:t>
            </a:r>
            <a:endParaRPr lang="tr-TR" sz="1700" b="1" dirty="0">
              <a:solidFill>
                <a:schemeClr val="tx1"/>
              </a:solidFill>
            </a:endParaRPr>
          </a:p>
        </p:txBody>
      </p:sp>
      <p:cxnSp>
        <p:nvCxnSpPr>
          <p:cNvPr id="68" name="Düz Bağlayıcı 52"/>
          <p:cNvCxnSpPr/>
          <p:nvPr/>
        </p:nvCxnSpPr>
        <p:spPr>
          <a:xfrm>
            <a:off x="6570316" y="3789040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Yuvarlatılmış Dikdörtgen 53"/>
          <p:cNvSpPr/>
          <p:nvPr/>
        </p:nvSpPr>
        <p:spPr>
          <a:xfrm>
            <a:off x="673189" y="4971924"/>
            <a:ext cx="4752528" cy="68932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</a:rPr>
              <a:t>Reduced Streamflow, Inflow to Reservoirs, Lakes, and Ponds; Reduced Wetlands, Wildlife Habitat</a:t>
            </a:r>
            <a:endParaRPr lang="tr-TR" sz="1700" b="1" dirty="0">
              <a:solidFill>
                <a:schemeClr val="tx1"/>
              </a:solidFill>
            </a:endParaRPr>
          </a:p>
        </p:txBody>
      </p:sp>
      <p:cxnSp>
        <p:nvCxnSpPr>
          <p:cNvPr id="70" name="Düz Bağlayıcı 55"/>
          <p:cNvCxnSpPr/>
          <p:nvPr/>
        </p:nvCxnSpPr>
        <p:spPr>
          <a:xfrm>
            <a:off x="1516908" y="3789040"/>
            <a:ext cx="0" cy="1271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Düz Bağlayıcı 57"/>
          <p:cNvCxnSpPr/>
          <p:nvPr/>
        </p:nvCxnSpPr>
        <p:spPr>
          <a:xfrm flipH="1">
            <a:off x="1516908" y="5662616"/>
            <a:ext cx="1220" cy="187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Düz Bağlayıcı 59"/>
          <p:cNvCxnSpPr/>
          <p:nvPr/>
        </p:nvCxnSpPr>
        <p:spPr>
          <a:xfrm>
            <a:off x="6569842" y="4630276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61"/>
          <p:cNvCxnSpPr/>
          <p:nvPr/>
        </p:nvCxnSpPr>
        <p:spPr>
          <a:xfrm>
            <a:off x="1524437" y="5849888"/>
            <a:ext cx="5053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Düz Bağlayıcı 66"/>
          <p:cNvCxnSpPr/>
          <p:nvPr/>
        </p:nvCxnSpPr>
        <p:spPr>
          <a:xfrm flipH="1">
            <a:off x="4043611" y="5849888"/>
            <a:ext cx="1" cy="185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Düz Bağlayıcı 67"/>
          <p:cNvCxnSpPr/>
          <p:nvPr/>
        </p:nvCxnSpPr>
        <p:spPr>
          <a:xfrm>
            <a:off x="1524437" y="6035749"/>
            <a:ext cx="5053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Düz Bağlayıcı 70"/>
          <p:cNvCxnSpPr/>
          <p:nvPr/>
        </p:nvCxnSpPr>
        <p:spPr>
          <a:xfrm flipH="1">
            <a:off x="4043610" y="6031871"/>
            <a:ext cx="1" cy="185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Düz Bağlayıcı 71"/>
          <p:cNvCxnSpPr/>
          <p:nvPr/>
        </p:nvCxnSpPr>
        <p:spPr>
          <a:xfrm flipH="1">
            <a:off x="6569843" y="6028230"/>
            <a:ext cx="1" cy="185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Düz Bağlayıcı 72"/>
          <p:cNvCxnSpPr/>
          <p:nvPr/>
        </p:nvCxnSpPr>
        <p:spPr>
          <a:xfrm flipH="1">
            <a:off x="1537285" y="6028230"/>
            <a:ext cx="1" cy="185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ikdörtgen 73"/>
          <p:cNvSpPr/>
          <p:nvPr/>
        </p:nvSpPr>
        <p:spPr>
          <a:xfrm>
            <a:off x="673190" y="6093296"/>
            <a:ext cx="1728192" cy="5682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Economic Impacts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0" name="Dikdörtgen 74"/>
          <p:cNvSpPr/>
          <p:nvPr/>
        </p:nvSpPr>
        <p:spPr>
          <a:xfrm>
            <a:off x="3179514" y="6093296"/>
            <a:ext cx="1728192" cy="5682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Social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Impacts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1" name="Dikdörtgen 75"/>
          <p:cNvSpPr/>
          <p:nvPr/>
        </p:nvSpPr>
        <p:spPr>
          <a:xfrm>
            <a:off x="5713749" y="6093296"/>
            <a:ext cx="1728192" cy="5682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Environmental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Impacts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5" name="Dikdörtgen 82"/>
          <p:cNvSpPr/>
          <p:nvPr/>
        </p:nvSpPr>
        <p:spPr>
          <a:xfrm rot="16200000">
            <a:off x="7173870" y="1979258"/>
            <a:ext cx="2232248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Drought</a:t>
            </a:r>
            <a:endParaRPr lang="tr-T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Dikdörtgen 84"/>
          <p:cNvSpPr/>
          <p:nvPr/>
        </p:nvSpPr>
        <p:spPr>
          <a:xfrm rot="16200000">
            <a:off x="7523458" y="3779457"/>
            <a:ext cx="1512168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Drought</a:t>
            </a:r>
            <a:endParaRPr lang="tr-T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Dikdörtgen 85"/>
          <p:cNvSpPr/>
          <p:nvPr/>
        </p:nvSpPr>
        <p:spPr>
          <a:xfrm rot="16200000">
            <a:off x="7631470" y="5111605"/>
            <a:ext cx="1296145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 Drought</a:t>
            </a:r>
            <a:endParaRPr lang="tr-T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Başlık 1"/>
          <p:cNvSpPr txBox="1">
            <a:spLocks/>
          </p:cNvSpPr>
          <p:nvPr/>
        </p:nvSpPr>
        <p:spPr>
          <a:xfrm>
            <a:off x="1331640" y="72008"/>
            <a:ext cx="6383560" cy="8367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RELATIONS BETWEEN METEOROLOGICAL, AGRICULTURAL, HYDROLOGICAL AND SOCIO-ECONOMIC DROUGHTS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-36512" y="6669360"/>
            <a:ext cx="5437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smtClean="0">
                <a:latin typeface="Arial" pitchFamily="34" charset="0"/>
                <a:cs typeface="Arial" pitchFamily="34" charset="0"/>
              </a:rPr>
              <a:t>Source: National Drought Mitigation Center, University of Nebraska – Lincoln, USA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Düz Bağlayıcı 77"/>
          <p:cNvCxnSpPr/>
          <p:nvPr/>
        </p:nvCxnSpPr>
        <p:spPr>
          <a:xfrm>
            <a:off x="395536" y="3284984"/>
            <a:ext cx="871296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Düz Bağlayıcı 78"/>
          <p:cNvCxnSpPr/>
          <p:nvPr/>
        </p:nvCxnSpPr>
        <p:spPr>
          <a:xfrm>
            <a:off x="395536" y="4725144"/>
            <a:ext cx="865527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Düz Bağlayıcı 81"/>
          <p:cNvCxnSpPr/>
          <p:nvPr/>
        </p:nvCxnSpPr>
        <p:spPr>
          <a:xfrm>
            <a:off x="395536" y="5949280"/>
            <a:ext cx="8655276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Dikdörtgen 82"/>
          <p:cNvSpPr/>
          <p:nvPr/>
        </p:nvSpPr>
        <p:spPr>
          <a:xfrm rot="16200000">
            <a:off x="6742113" y="4139207"/>
            <a:ext cx="3888432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 Drought</a:t>
            </a:r>
            <a:endParaRPr lang="tr-T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Dikdörtgen 99"/>
          <p:cNvSpPr/>
          <p:nvPr/>
        </p:nvSpPr>
        <p:spPr>
          <a:xfrm rot="16200000">
            <a:off x="-766068" y="3861232"/>
            <a:ext cx="2097892" cy="369332"/>
          </a:xfrm>
          <a:custGeom>
            <a:avLst/>
            <a:gdLst>
              <a:gd name="connsiteX0" fmla="*/ 0 w 2097892"/>
              <a:gd name="connsiteY0" fmla="*/ 0 h 369332"/>
              <a:gd name="connsiteX1" fmla="*/ 2097892 w 2097892"/>
              <a:gd name="connsiteY1" fmla="*/ 0 h 369332"/>
              <a:gd name="connsiteX2" fmla="*/ 2097892 w 2097892"/>
              <a:gd name="connsiteY2" fmla="*/ 369332 h 369332"/>
              <a:gd name="connsiteX3" fmla="*/ 0 w 2097892"/>
              <a:gd name="connsiteY3" fmla="*/ 369332 h 369332"/>
              <a:gd name="connsiteX4" fmla="*/ 0 w 2097892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892" h="369332">
                <a:moveTo>
                  <a:pt x="0" y="0"/>
                </a:moveTo>
                <a:lnTo>
                  <a:pt x="2097892" y="0"/>
                </a:lnTo>
                <a:lnTo>
                  <a:pt x="2097892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Düz Bağlayıcı 46"/>
          <p:cNvCxnSpPr/>
          <p:nvPr/>
        </p:nvCxnSpPr>
        <p:spPr>
          <a:xfrm flipH="1">
            <a:off x="6588224" y="3068960"/>
            <a:ext cx="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Düz Bağlayıcı 46"/>
          <p:cNvCxnSpPr/>
          <p:nvPr/>
        </p:nvCxnSpPr>
        <p:spPr>
          <a:xfrm flipH="1">
            <a:off x="1475656" y="3068960"/>
            <a:ext cx="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9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0" y="190479"/>
            <a:ext cx="9180512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DROUGHT IN TURKEY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23528" y="1499131"/>
            <a:ext cx="8424936" cy="4882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57200" algn="just"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Majority of Turkey is located in 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Mediterranean Climate Zone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significant differences in seasonal rainfall can be observed.</a:t>
            </a:r>
          </a:p>
          <a:p>
            <a:pPr marL="0" lvl="1" indent="457200" algn="just">
              <a:buNone/>
            </a:pP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457200" algn="just"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one of the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the Mediterranean Climate Zone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variations of rainfall amounts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rought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episodes are inevitable.</a:t>
            </a: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457200" algn="just">
              <a:buNone/>
            </a:pPr>
            <a:endParaRPr lang="en-US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457200" algn="just"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 a result, drought is one of the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climate-related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problems that Turkey experiences</a:t>
            </a:r>
            <a:r>
              <a:rPr 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likely to encounter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frequently.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4/16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58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3"/>
          <a:stretch/>
        </p:blipFill>
        <p:spPr bwMode="auto">
          <a:xfrm>
            <a:off x="-14660" y="1333500"/>
            <a:ext cx="9158660" cy="53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1403648" y="190480"/>
            <a:ext cx="6480720" cy="74932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 </a:t>
            </a:r>
            <a:r>
              <a:rPr lang="tr-TR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Humid Climatic </a:t>
            </a:r>
            <a:r>
              <a:rPr lang="tr-TR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Earth a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Desertification </a:t>
            </a:r>
            <a:r>
              <a:rPr lang="tr-TR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(Türkeş</a:t>
            </a: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2010)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5/16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40CA7-605D-416A-B4DF-C45681911541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/>
        </p:blipFill>
        <p:spPr bwMode="auto">
          <a:xfrm>
            <a:off x="35496" y="1196752"/>
            <a:ext cx="90364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1403648" y="190480"/>
            <a:ext cx="6480720" cy="749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LANDS OF TURKEY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6/16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29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0" y="190479"/>
            <a:ext cx="9180512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MANAGEMENT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39552" y="1268760"/>
            <a:ext cx="8208912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Management: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tr-TR" altLang="tr-TR" sz="2400" b="1" dirty="0" smtClean="0">
              <a:solidFill>
                <a:srgbClr val="4918D2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solve the drought problem by </a:t>
            </a:r>
            <a:r>
              <a:rPr lang="en-US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</a:t>
            </a:r>
            <a:r>
              <a:rPr lang="tr-TR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negative impacts of possible droughts</a:t>
            </a:r>
            <a:r>
              <a:rPr lang="tr-TR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drought management can be defined as the combination of: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</a:t>
            </a:r>
            <a:r>
              <a:rPr lang="en-US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measures to be taken </a:t>
            </a:r>
            <a:endParaRPr lang="tr-TR" altLang="tr-T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Before,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and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tr-TR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periods,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action plans and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the application of these plans.</a:t>
            </a:r>
            <a:endParaRPr kumimoji="0" lang="tr-TR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24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7/16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55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55776" y="6309320"/>
            <a:ext cx="5350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 smtClean="0">
                <a:solidFill>
                  <a:srgbClr val="002060"/>
                </a:solidFill>
              </a:rPr>
              <a:t>(Lillian </a:t>
            </a:r>
            <a:r>
              <a:rPr lang="en-US" sz="1600" i="1" dirty="0">
                <a:solidFill>
                  <a:srgbClr val="002060"/>
                </a:solidFill>
              </a:rPr>
              <a:t>Florin </a:t>
            </a:r>
            <a:r>
              <a:rPr lang="en-US" sz="1600" i="1" dirty="0" smtClean="0">
                <a:solidFill>
                  <a:srgbClr val="002060"/>
                </a:solidFill>
              </a:rPr>
              <a:t>Valdo, </a:t>
            </a:r>
            <a:r>
              <a:rPr lang="en-US" sz="1600" i="1" dirty="0">
                <a:solidFill>
                  <a:srgbClr val="002060"/>
                </a:solidFill>
              </a:rPr>
              <a:t>UNFCCC, 2006)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0" y="190479"/>
            <a:ext cx="9180512" cy="10575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MANAGEMENT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1520" y="119675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Drought on Sectors:</a:t>
            </a:r>
            <a:endParaRPr lang="tr-TR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43"/>
          <p:cNvSpPr txBox="1">
            <a:spLocks noChangeArrowheads="1"/>
          </p:cNvSpPr>
          <p:nvPr/>
        </p:nvSpPr>
        <p:spPr bwMode="auto">
          <a:xfrm>
            <a:off x="244887" y="1705848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affects many sectors directly (particularly municipal waters and agriculture)</a:t>
            </a:r>
            <a:r>
              <a:rPr lang="tr-T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31640" y="2348880"/>
          <a:ext cx="5981700" cy="39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7505730" imgH="4981485" progId="Excel.Sheet.8">
                  <p:embed/>
                </p:oleObj>
              </mc:Choice>
              <mc:Fallback>
                <p:oleObj name="Worksheet" r:id="rId4" imgW="7505730" imgH="498148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348880"/>
                        <a:ext cx="5981700" cy="395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43392" y="6309320"/>
            <a:ext cx="9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52F6"/>
                </a:solidFill>
                <a:latin typeface="Arial" pitchFamily="34" charset="0"/>
                <a:cs typeface="Arial" pitchFamily="34" charset="0"/>
              </a:rPr>
              <a:t>8/16</a:t>
            </a:r>
            <a:endParaRPr lang="tr-TR" dirty="0">
              <a:solidFill>
                <a:srgbClr val="0052F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15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3214D6-F746-4AAE-A06B-6239FB1954E3}"/>
</file>

<file path=customXml/itemProps2.xml><?xml version="1.0" encoding="utf-8"?>
<ds:datastoreItem xmlns:ds="http://schemas.openxmlformats.org/officeDocument/2006/customXml" ds:itemID="{6F32D7E4-7F98-42C7-B4FA-98744EA04C47}"/>
</file>

<file path=customXml/itemProps3.xml><?xml version="1.0" encoding="utf-8"?>
<ds:datastoreItem xmlns:ds="http://schemas.openxmlformats.org/officeDocument/2006/customXml" ds:itemID="{CB209933-A981-4302-B8D1-AA5267E420C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17548</TotalTime>
  <Words>1144</Words>
  <Application>Microsoft Office PowerPoint</Application>
  <PresentationFormat>Ekran Gösterisi (4:3)</PresentationFormat>
  <Paragraphs>193</Paragraphs>
  <Slides>18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Tema2</vt:lpstr>
      <vt:lpstr>Worksheet</vt:lpstr>
      <vt:lpstr>Drought, Water Management in Drought Period and Vulnerability</vt:lpstr>
      <vt:lpstr>DEFINITION OF DROUGHT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www.Katilimsiz.Com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TAŞKIN PLANLAMA DAİRESİ BAŞKANLIĞI  TAŞKIN YÖNETİM PLANLARI ŞUBE MÜDÜRLÜĞÜ</dc:title>
  <dc:creator>Satuk Buğra. Fındık</dc:creator>
  <cp:lastModifiedBy>İlker BOZAT</cp:lastModifiedBy>
  <cp:revision>1410</cp:revision>
  <dcterms:created xsi:type="dcterms:W3CDTF">2011-09-22T08:53:10Z</dcterms:created>
  <dcterms:modified xsi:type="dcterms:W3CDTF">2019-01-22T08:30:09Z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