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charts/chart2.xml" ContentType="application/vnd.openxmlformats-officedocument.drawingml.chart+xml"/>
  <Override PartName="/ppt/notesMasters/notesMaster1.xml" ContentType="application/vnd.openxmlformats-officedocument.presentationml.notesMaster+xml"/>
  <Override PartName="/ppt/charts/chart1.xml" ContentType="application/vnd.openxmlformats-officedocument.drawingml.chart+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923" r:id="rId2"/>
  </p:sldMasterIdLst>
  <p:notesMasterIdLst>
    <p:notesMasterId r:id="rId34"/>
  </p:notesMasterIdLst>
  <p:handoutMasterIdLst>
    <p:handoutMasterId r:id="rId35"/>
  </p:handoutMasterIdLst>
  <p:sldIdLst>
    <p:sldId id="256" r:id="rId3"/>
    <p:sldId id="391" r:id="rId4"/>
    <p:sldId id="407" r:id="rId5"/>
    <p:sldId id="408" r:id="rId6"/>
    <p:sldId id="409" r:id="rId7"/>
    <p:sldId id="410" r:id="rId8"/>
    <p:sldId id="411" r:id="rId9"/>
    <p:sldId id="406" r:id="rId10"/>
    <p:sldId id="420" r:id="rId11"/>
    <p:sldId id="350" r:id="rId12"/>
    <p:sldId id="351" r:id="rId13"/>
    <p:sldId id="358" r:id="rId14"/>
    <p:sldId id="359" r:id="rId15"/>
    <p:sldId id="361" r:id="rId16"/>
    <p:sldId id="412" r:id="rId17"/>
    <p:sldId id="414" r:id="rId18"/>
    <p:sldId id="415" r:id="rId19"/>
    <p:sldId id="413" r:id="rId20"/>
    <p:sldId id="416" r:id="rId21"/>
    <p:sldId id="417" r:id="rId22"/>
    <p:sldId id="418" r:id="rId23"/>
    <p:sldId id="419" r:id="rId24"/>
    <p:sldId id="421" r:id="rId25"/>
    <p:sldId id="424" r:id="rId26"/>
    <p:sldId id="422" r:id="rId27"/>
    <p:sldId id="423" r:id="rId28"/>
    <p:sldId id="425" r:id="rId29"/>
    <p:sldId id="426" r:id="rId30"/>
    <p:sldId id="427" r:id="rId31"/>
    <p:sldId id="327" r:id="rId32"/>
    <p:sldId id="338" r:id="rId3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E6EDF6"/>
    <a:srgbClr val="D5E1EF"/>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89876" autoAdjust="0"/>
  </p:normalViewPr>
  <p:slideViewPr>
    <p:cSldViewPr>
      <p:cViewPr>
        <p:scale>
          <a:sx n="60" d="100"/>
          <a:sy n="60" d="100"/>
        </p:scale>
        <p:origin x="-1836" y="-216"/>
      </p:cViewPr>
      <p:guideLst>
        <p:guide orient="horz" pos="2160"/>
        <p:guide pos="2880"/>
      </p:guideLst>
    </p:cSldViewPr>
  </p:slideViewPr>
  <p:outlineViewPr>
    <p:cViewPr>
      <p:scale>
        <a:sx n="33" d="100"/>
        <a:sy n="33" d="100"/>
      </p:scale>
      <p:origin x="0" y="369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Sayfa1!$B$1</c:f>
              <c:strCache>
                <c:ptCount val="1"/>
                <c:pt idx="0">
                  <c:v>Satışlar</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dLbl>
              <c:idx val="2"/>
              <c:delete val="1"/>
            </c:dLbl>
            <c:dLbl>
              <c:idx val="3"/>
              <c:delete val="1"/>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2"/>
                <c:pt idx="0">
                  <c:v>Dağıtılan Su</c:v>
                </c:pt>
                <c:pt idx="1">
                  <c:v>Gelir Getirmeyen Su </c:v>
                </c:pt>
              </c:strCache>
            </c:strRef>
          </c:cat>
          <c:val>
            <c:numRef>
              <c:f>Sayfa1!$B$2:$B$5</c:f>
              <c:numCache>
                <c:formatCode>General</c:formatCode>
                <c:ptCount val="4"/>
                <c:pt idx="0">
                  <c:v>2.8</c:v>
                </c:pt>
                <c:pt idx="1">
                  <c:v>2.1</c:v>
                </c:pt>
              </c:numCache>
            </c:numRef>
          </c:val>
        </c:ser>
        <c:dLbls>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zero"/>
    <c:showDLblsOverMax val="0"/>
  </c:chart>
  <c:spPr>
    <a:noFill/>
    <a:ln w="9525" cap="flat" cmpd="sng" algn="ctr">
      <a:noFill/>
      <a:round/>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0449194275571445E-2"/>
          <c:y val="6.2499869223606709E-2"/>
          <c:w val="0.82988227406257187"/>
          <c:h val="0.80192241298138789"/>
        </c:manualLayout>
      </c:layout>
      <c:pie3DChart>
        <c:varyColors val="1"/>
        <c:ser>
          <c:idx val="0"/>
          <c:order val="0"/>
          <c:dLbls>
            <c:dLbl>
              <c:idx val="0"/>
              <c:layout/>
              <c:tx>
                <c:rich>
                  <a:bodyPr/>
                  <a:lstStyle/>
                  <a:p>
                    <a:r>
                      <a:rPr lang="en-US" sz="2000" b="1"/>
                      <a:t>16%</a:t>
                    </a:r>
                  </a:p>
                </c:rich>
              </c:tx>
              <c:showLegendKey val="0"/>
              <c:showVal val="1"/>
              <c:showCatName val="0"/>
              <c:showSerName val="0"/>
              <c:showPercent val="0"/>
              <c:showBubbleSize val="0"/>
            </c:dLbl>
            <c:dLbl>
              <c:idx val="1"/>
              <c:layout/>
              <c:tx>
                <c:rich>
                  <a:bodyPr/>
                  <a:lstStyle/>
                  <a:p>
                    <a:r>
                      <a:rPr lang="en-US" sz="2000" b="1"/>
                      <a:t>12%</a:t>
                    </a:r>
                  </a:p>
                </c:rich>
              </c:tx>
              <c:showLegendKey val="0"/>
              <c:showVal val="1"/>
              <c:showCatName val="0"/>
              <c:showSerName val="0"/>
              <c:showPercent val="0"/>
              <c:showBubbleSize val="0"/>
            </c:dLbl>
            <c:dLbl>
              <c:idx val="2"/>
              <c:layout/>
              <c:tx>
                <c:rich>
                  <a:bodyPr/>
                  <a:lstStyle/>
                  <a:p>
                    <a:r>
                      <a:rPr lang="en-US" sz="2000" b="1"/>
                      <a:t>72%</a:t>
                    </a:r>
                  </a:p>
                </c:rich>
              </c:tx>
              <c:showLegendKey val="0"/>
              <c:showVal val="1"/>
              <c:showCatName val="0"/>
              <c:showSerName val="0"/>
              <c:showPercent val="0"/>
              <c:showBubbleSize val="0"/>
            </c:dLbl>
            <c:showLegendKey val="0"/>
            <c:showVal val="0"/>
            <c:showCatName val="0"/>
            <c:showSerName val="0"/>
            <c:showPercent val="0"/>
            <c:showBubbleSize val="0"/>
          </c:dLbls>
          <c:val>
            <c:numRef>
              <c:f>Sayfa1!$A$1:$A$3</c:f>
              <c:numCache>
                <c:formatCode>0%</c:formatCode>
                <c:ptCount val="3"/>
                <c:pt idx="0">
                  <c:v>0.16</c:v>
                </c:pt>
                <c:pt idx="1">
                  <c:v>0.12</c:v>
                </c:pt>
                <c:pt idx="2">
                  <c:v>0.72</c:v>
                </c:pt>
              </c:numCache>
            </c:numRef>
          </c:val>
        </c:ser>
        <c:ser>
          <c:idx val="1"/>
          <c:order val="1"/>
          <c:tx>
            <c:strRef>
              <c:f>Sayfa1!$B$1:$B$3</c:f>
              <c:strCache>
                <c:ptCount val="1"/>
                <c:pt idx="0">
                  <c:v>İçme suyu Sanayi Tarımsal</c:v>
                </c:pt>
              </c:strCache>
            </c:strRef>
          </c:tx>
          <c:val>
            <c:numLit>
              <c:formatCode>General</c:formatCode>
              <c:ptCount val="1"/>
              <c:pt idx="0">
                <c:v>1</c:v>
              </c:pt>
            </c:numLit>
          </c:val>
        </c:ser>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14C546-09FA-4247-8C0C-2B9950EF044D}" type="datetimeFigureOut">
              <a:rPr lang="tr-TR"/>
              <a:pPr>
                <a:defRPr/>
              </a:pPr>
              <a:t>06.10.2015</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1673701-22C9-4ECC-BB66-9D4682BFF531}" type="slidenum">
              <a:rPr lang="tr-TR"/>
              <a:pPr>
                <a:defRPr/>
              </a:pPr>
              <a:t>‹#›</a:t>
            </a:fld>
            <a:endParaRPr lang="tr-TR"/>
          </a:p>
        </p:txBody>
      </p:sp>
    </p:spTree>
    <p:extLst>
      <p:ext uri="{BB962C8B-B14F-4D97-AF65-F5344CB8AC3E}">
        <p14:creationId xmlns:p14="http://schemas.microsoft.com/office/powerpoint/2010/main" val="4264583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4D6DFF0-A466-4A54-9F6D-744F0A53622B}" type="datetimeFigureOut">
              <a:rPr lang="tr-TR"/>
              <a:pPr>
                <a:defRPr/>
              </a:pPr>
              <a:t>06.10.2015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A264147-AD68-4798-B22A-8090534D120E}" type="slidenum">
              <a:rPr lang="tr-TR"/>
              <a:pPr>
                <a:defRPr/>
              </a:pPr>
              <a:t>‹#›</a:t>
            </a:fld>
            <a:endParaRPr lang="tr-TR"/>
          </a:p>
        </p:txBody>
      </p:sp>
    </p:spTree>
    <p:extLst>
      <p:ext uri="{BB962C8B-B14F-4D97-AF65-F5344CB8AC3E}">
        <p14:creationId xmlns:p14="http://schemas.microsoft.com/office/powerpoint/2010/main" val="2342655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1</a:t>
            </a:fld>
            <a:endParaRPr lang="tr-TR"/>
          </a:p>
        </p:txBody>
      </p:sp>
    </p:spTree>
    <p:extLst>
      <p:ext uri="{BB962C8B-B14F-4D97-AF65-F5344CB8AC3E}">
        <p14:creationId xmlns:p14="http://schemas.microsoft.com/office/powerpoint/2010/main" val="291152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65831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Genel hükümler</a:t>
            </a:r>
          </a:p>
          <a:p>
            <a:r>
              <a:rPr lang="tr-TR" sz="1200" b="1" kern="1200" dirty="0" smtClean="0">
                <a:solidFill>
                  <a:schemeClr val="tx1"/>
                </a:solidFill>
                <a:effectLst/>
                <a:latin typeface="+mn-lt"/>
                <a:ea typeface="+mn-ea"/>
                <a:cs typeface="+mn-cs"/>
              </a:rPr>
              <a:t>MADDE 5 – </a:t>
            </a:r>
            <a:r>
              <a:rPr lang="tr-TR" sz="1200" kern="1200" dirty="0" smtClean="0">
                <a:solidFill>
                  <a:schemeClr val="tx1"/>
                </a:solidFill>
                <a:effectLst/>
                <a:latin typeface="+mn-lt"/>
                <a:ea typeface="+mn-ea"/>
                <a:cs typeface="+mn-cs"/>
              </a:rPr>
              <a:t>(1) İdareler içme-kullanma suyu temin ve dağıtım sistemlerindeki idari ve fiziki su kayıplarının önlenmesi için; idari ve fiziki su kayıplarının ölçüme dayalı olarak belirlenmesini, şebekenin ve sistemin şartnamelere ve uygulama projelerine uygun yapılmasını, kullanılan malzemelerin standartlara uygun olarak temin edilmesini, sistemde ana basınç bölgesi ve alt bölgelerin oluşturulmasını, şebekede etkili bir basınç ve debi yönetimi ile optimum işletme şartlarının sağlanmasını, sistemin izlenmesi ve kayıt altına alınmasını ve etkili bir su yönetim sistemini sağlamakla yükümlüdür.</a:t>
            </a:r>
          </a:p>
          <a:p>
            <a:endParaRPr lang="tr-TR" dirty="0"/>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19</a:t>
            </a:fld>
            <a:endParaRPr lang="tr-TR"/>
          </a:p>
        </p:txBody>
      </p:sp>
    </p:spTree>
    <p:extLst>
      <p:ext uri="{BB962C8B-B14F-4D97-AF65-F5344CB8AC3E}">
        <p14:creationId xmlns:p14="http://schemas.microsoft.com/office/powerpoint/2010/main" val="229938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5831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58311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En büyük su kullanıcısı olan  ve kayıp kaçak oranı yüksek  tarım sektöründe de  su kaynaklarının korunması ve verimli kullanılması amacıyla sulama amaçlı su kullanımının da yeni bir yasal mevzuat ile kontrol altına alınması gerekliliği ortaya çıkmıştır.</a:t>
            </a:r>
          </a:p>
          <a:p>
            <a:endParaRPr lang="tr-TR" dirty="0"/>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22</a:t>
            </a:fld>
            <a:endParaRPr lang="tr-TR"/>
          </a:p>
        </p:txBody>
      </p:sp>
    </p:spTree>
    <p:extLst>
      <p:ext uri="{BB962C8B-B14F-4D97-AF65-F5344CB8AC3E}">
        <p14:creationId xmlns:p14="http://schemas.microsoft.com/office/powerpoint/2010/main" val="2455141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b="1" dirty="0" smtClean="0">
                <a:solidFill>
                  <a:srgbClr val="0000FF"/>
                </a:solidFill>
                <a:latin typeface="Arial" pitchFamily="34" charset="0"/>
                <a:cs typeface="Arial" pitchFamily="34" charset="0"/>
              </a:rPr>
              <a:t>Ülkemizin tüketilebilir yerüstü ve yeraltı su potansiyeli yılda ortalama toplam 112 milyar m3 olup, 44 milyar m3’ü kullanılmaktadır. Bu miktarın; 32 milyar m3’ü DSİ sulamalarında, 7 milyar m3’ü içme kullanma sularında ve 5 milyar m3’ü ise sanayi sektöründe kullanılmaktadır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En büyük su kullanıcısı olan  ve kayıp kaçak oranı yüksek  tarım sektöründe de  su kaynaklarının korunması ve verimli kullanılması amacıyla sulama amaçlı su kullanımının da yeni bir yasal mevzuat ile kontrol altına alınması gerekliliği ortaya çıkmıştır.</a:t>
            </a:r>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b="1" dirty="0" smtClean="0">
              <a:solidFill>
                <a:srgbClr val="0000FF"/>
              </a:solidFill>
              <a:latin typeface="Arial" pitchFamily="34" charset="0"/>
              <a:cs typeface="Arial" pitchFamily="34" charset="0"/>
            </a:endParaRPr>
          </a:p>
          <a:p>
            <a:endParaRPr lang="tr-TR" dirty="0"/>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23</a:t>
            </a:fld>
            <a:endParaRPr lang="tr-TR"/>
          </a:p>
        </p:txBody>
      </p:sp>
    </p:spTree>
    <p:extLst>
      <p:ext uri="{BB962C8B-B14F-4D97-AF65-F5344CB8AC3E}">
        <p14:creationId xmlns:p14="http://schemas.microsoft.com/office/powerpoint/2010/main" val="269085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Sulama faaliyetleri</a:t>
            </a:r>
            <a:r>
              <a:rPr lang="tr-TR" baseline="0" dirty="0" smtClean="0"/>
              <a:t> </a:t>
            </a:r>
            <a:r>
              <a:rPr lang="tr-TR" dirty="0" smtClean="0"/>
              <a:t>sulama birlikleri, sulama </a:t>
            </a:r>
            <a:r>
              <a:rPr lang="tr-TR" dirty="0" err="1" smtClean="0"/>
              <a:t>kooperatifleri,halk</a:t>
            </a:r>
            <a:r>
              <a:rPr lang="tr-TR" dirty="0" smtClean="0"/>
              <a:t> sulamaları gibi organizasyonlar tarafından yürütülmektedir. </a:t>
            </a:r>
          </a:p>
          <a:p>
            <a:endParaRPr lang="tr-TR" dirty="0" smtClean="0"/>
          </a:p>
          <a:p>
            <a:r>
              <a:rPr lang="tr-TR" dirty="0" smtClean="0"/>
              <a:t>Devlet Su İşleri Genel Müdürlüğü, Gıda, Tarım ve Hayvancılık Bakanlığı ,İl Özel İdareleri ise yasal olarak yetkili kurumlardır ve bu nedenle tek elden yönetim mümkün olmamaktadır.		</a:t>
            </a:r>
            <a:endParaRPr lang="tr-TR" dirty="0"/>
          </a:p>
        </p:txBody>
      </p:sp>
      <p:sp>
        <p:nvSpPr>
          <p:cNvPr id="4" name="Slide Number Placeholder 3"/>
          <p:cNvSpPr>
            <a:spLocks noGrp="1"/>
          </p:cNvSpPr>
          <p:nvPr>
            <p:ph type="sldNum" sz="quarter" idx="10"/>
          </p:nvPr>
        </p:nvSpPr>
        <p:spPr/>
        <p:txBody>
          <a:bodyPr/>
          <a:lstStyle/>
          <a:p>
            <a:pPr>
              <a:defRPr/>
            </a:pPr>
            <a:fld id="{2A264147-AD68-4798-B22A-8090534D120E}" type="slidenum">
              <a:rPr lang="tr-TR" smtClean="0"/>
              <a:pPr>
                <a:defRPr/>
              </a:pPr>
              <a:t>24</a:t>
            </a:fld>
            <a:endParaRPr lang="tr-TR"/>
          </a:p>
        </p:txBody>
      </p:sp>
    </p:spTree>
    <p:extLst>
      <p:ext uri="{BB962C8B-B14F-4D97-AF65-F5344CB8AC3E}">
        <p14:creationId xmlns:p14="http://schemas.microsoft.com/office/powerpoint/2010/main" val="1306930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pPr>
              <a:defRPr/>
            </a:pPr>
            <a:fld id="{2A264147-AD68-4798-B22A-8090534D120E}" type="slidenum">
              <a:rPr lang="tr-TR" smtClean="0"/>
              <a:pPr>
                <a:defRPr/>
              </a:pPr>
              <a:t>25</a:t>
            </a:fld>
            <a:endParaRPr lang="tr-TR"/>
          </a:p>
        </p:txBody>
      </p:sp>
    </p:spTree>
    <p:extLst>
      <p:ext uri="{BB962C8B-B14F-4D97-AF65-F5344CB8AC3E}">
        <p14:creationId xmlns:p14="http://schemas.microsoft.com/office/powerpoint/2010/main" val="1306930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pPr>
              <a:defRPr/>
            </a:pPr>
            <a:fld id="{2A264147-AD68-4798-B22A-8090534D120E}" type="slidenum">
              <a:rPr lang="tr-TR" smtClean="0"/>
              <a:pPr>
                <a:defRPr/>
              </a:pPr>
              <a:t>26</a:t>
            </a:fld>
            <a:endParaRPr lang="tr-TR"/>
          </a:p>
        </p:txBody>
      </p:sp>
    </p:spTree>
    <p:extLst>
      <p:ext uri="{BB962C8B-B14F-4D97-AF65-F5344CB8AC3E}">
        <p14:creationId xmlns:p14="http://schemas.microsoft.com/office/powerpoint/2010/main" val="1306930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27</a:t>
            </a:fld>
            <a:endParaRPr lang="tr-TR"/>
          </a:p>
        </p:txBody>
      </p:sp>
    </p:spTree>
    <p:extLst>
      <p:ext uri="{BB962C8B-B14F-4D97-AF65-F5344CB8AC3E}">
        <p14:creationId xmlns:p14="http://schemas.microsoft.com/office/powerpoint/2010/main" val="229938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735751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Mevcut durumda DSİ sulamalarında %62 mertebesinde olan sulama oranının, söz konusu yönetmelik ile yedi yıl içerisinde % 75 seviyesine, %42 mertebesinde olan sulama randımanının ise %55 seviyesine yükseltilmesi yükümlülüğü getirilecektir</a:t>
            </a:r>
            <a:endParaRPr lang="tr-TR" dirty="0"/>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28</a:t>
            </a:fld>
            <a:endParaRPr lang="tr-TR"/>
          </a:p>
        </p:txBody>
      </p:sp>
    </p:spTree>
    <p:extLst>
      <p:ext uri="{BB962C8B-B14F-4D97-AF65-F5344CB8AC3E}">
        <p14:creationId xmlns:p14="http://schemas.microsoft.com/office/powerpoint/2010/main" val="3307831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29</a:t>
            </a:fld>
            <a:endParaRPr lang="tr-TR"/>
          </a:p>
        </p:txBody>
      </p:sp>
    </p:spTree>
    <p:extLst>
      <p:ext uri="{BB962C8B-B14F-4D97-AF65-F5344CB8AC3E}">
        <p14:creationId xmlns:p14="http://schemas.microsoft.com/office/powerpoint/2010/main" val="3307831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b="1" kern="1200" dirty="0" smtClean="0">
                <a:solidFill>
                  <a:schemeClr val="tx1"/>
                </a:solidFill>
                <a:effectLst/>
                <a:latin typeface="+mn-lt"/>
                <a:ea typeface="+mn-ea"/>
                <a:cs typeface="+mn-cs"/>
              </a:rPr>
              <a:t>İçme suyu temin ve dağıtım sistemleri ile sulama sistemlerinde bahsi geçen mevzuatlar çerçevesinde yapılacak olan çalışmalar sonucu; </a:t>
            </a:r>
            <a:r>
              <a:rPr lang="tr-TR" sz="1200" kern="1200" dirty="0" smtClean="0">
                <a:solidFill>
                  <a:schemeClr val="tx1"/>
                </a:solidFill>
                <a:effectLst/>
                <a:latin typeface="+mn-lt"/>
                <a:ea typeface="+mn-ea"/>
                <a:cs typeface="+mn-cs"/>
              </a:rPr>
              <a:t>su temin ve iletim maliyetlerinin düşürülmesi, su kayıplarının dolayısıyla su israfının azaltılması, yatırım projeleri maliyetlerinin ertelenmesi, su yönetimi giderlerinin azaltılarak halka daha iyi hizmet sunulması, su temininde ekonomik kaybın önüne geçilerek su fiyatlarının düşürülmesi, belediye  ve su idarelerinin gelirlerinin artması </a:t>
            </a:r>
            <a:r>
              <a:rPr lang="tr-TR" sz="1200" b="1" kern="1200" dirty="0" smtClean="0">
                <a:solidFill>
                  <a:schemeClr val="tx1"/>
                </a:solidFill>
                <a:effectLst/>
                <a:latin typeface="+mn-lt"/>
                <a:ea typeface="+mn-ea"/>
                <a:cs typeface="+mn-cs"/>
              </a:rPr>
              <a:t>gibi kazanımlar elde edilecektir.</a:t>
            </a:r>
          </a:p>
          <a:p>
            <a:endParaRPr lang="tr-TR" dirty="0"/>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30</a:t>
            </a:fld>
            <a:endParaRPr lang="tr-TR"/>
          </a:p>
        </p:txBody>
      </p:sp>
    </p:spTree>
    <p:extLst>
      <p:ext uri="{BB962C8B-B14F-4D97-AF65-F5344CB8AC3E}">
        <p14:creationId xmlns:p14="http://schemas.microsoft.com/office/powerpoint/2010/main" val="2449890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31</a:t>
            </a:fld>
            <a:endParaRPr lang="tr-TR"/>
          </a:p>
        </p:txBody>
      </p:sp>
    </p:spTree>
    <p:extLst>
      <p:ext uri="{BB962C8B-B14F-4D97-AF65-F5344CB8AC3E}">
        <p14:creationId xmlns:p14="http://schemas.microsoft.com/office/powerpoint/2010/main" val="3822534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pPr>
              <a:defRPr/>
            </a:pPr>
            <a:fld id="{2A264147-AD68-4798-B22A-8090534D120E}" type="slidenum">
              <a:rPr lang="tr-TR" smtClean="0"/>
              <a:pPr>
                <a:defRPr/>
              </a:pPr>
              <a:t>10</a:t>
            </a:fld>
            <a:endParaRPr lang="tr-TR"/>
          </a:p>
        </p:txBody>
      </p:sp>
    </p:spTree>
    <p:extLst>
      <p:ext uri="{BB962C8B-B14F-4D97-AF65-F5344CB8AC3E}">
        <p14:creationId xmlns:p14="http://schemas.microsoft.com/office/powerpoint/2010/main" val="130693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rtl="0" eaLnBrk="1" fontAlgn="t" latinLnBrk="0" hangingPunct="1"/>
            <a:r>
              <a:rPr lang="tr-TR" sz="1200" b="1" i="0" u="none" strike="noStrike" kern="1200" dirty="0" smtClean="0">
                <a:solidFill>
                  <a:schemeClr val="tx1"/>
                </a:solidFill>
                <a:effectLst/>
                <a:latin typeface="+mn-lt"/>
                <a:ea typeface="+mn-ea"/>
                <a:cs typeface="+mn-cs"/>
              </a:rPr>
              <a:t>ÇALIŞTAYA KATILAN</a:t>
            </a:r>
            <a:r>
              <a:rPr lang="tr-TR" sz="1200" b="1" i="0" u="none" strike="noStrike" kern="1200" baseline="0" dirty="0" smtClean="0">
                <a:solidFill>
                  <a:schemeClr val="tx1"/>
                </a:solidFill>
                <a:effectLst/>
                <a:latin typeface="+mn-lt"/>
                <a:ea typeface="+mn-ea"/>
                <a:cs typeface="+mn-cs"/>
              </a:rPr>
              <a:t>  KURUM/KURULUŞLAR</a:t>
            </a:r>
            <a:endParaRPr lang="tr-TR" sz="1200" b="0" i="0" u="none" strike="noStrike" kern="1200" dirty="0" smtClean="0">
              <a:solidFill>
                <a:schemeClr val="tx1"/>
              </a:solidFill>
              <a:effectLst/>
              <a:latin typeface="+mn-lt"/>
              <a:ea typeface="+mn-ea"/>
              <a:cs typeface="+mn-cs"/>
            </a:endParaRPr>
          </a:p>
          <a:p>
            <a:pPr rtl="0" eaLnBrk="1" fontAlgn="ctr" latinLnBrk="0" hangingPunct="1"/>
            <a:r>
              <a:rPr lang="tr-TR" sz="1200" b="1" i="0" u="none" strike="noStrike" kern="1200" dirty="0" smtClean="0">
                <a:solidFill>
                  <a:schemeClr val="tx1"/>
                </a:solidFill>
                <a:effectLst/>
                <a:latin typeface="+mn-lt"/>
                <a:ea typeface="+mn-ea"/>
                <a:cs typeface="+mn-cs"/>
              </a:rPr>
              <a:t>Çevre ve Şehircilik Bakanlığı </a:t>
            </a:r>
            <a:endParaRPr lang="tr-TR" sz="1200" b="0" i="0" u="none" strike="noStrike" kern="1200" dirty="0" smtClean="0">
              <a:solidFill>
                <a:schemeClr val="tx1"/>
              </a:solidFill>
              <a:effectLst/>
              <a:latin typeface="+mn-lt"/>
              <a:ea typeface="+mn-ea"/>
              <a:cs typeface="+mn-cs"/>
            </a:endParaRPr>
          </a:p>
          <a:p>
            <a:pPr rtl="0" eaLnBrk="1" fontAlgn="ctr" latinLnBrk="0" hangingPunct="1"/>
            <a:r>
              <a:rPr lang="tr-TR" sz="1200" b="1" i="0" u="none" strike="noStrike" kern="1200" dirty="0" smtClean="0">
                <a:solidFill>
                  <a:schemeClr val="tx1"/>
                </a:solidFill>
                <a:effectLst/>
                <a:latin typeface="+mn-lt"/>
                <a:ea typeface="+mn-ea"/>
                <a:cs typeface="+mn-cs"/>
              </a:rPr>
              <a:t>İller Bankası A.Ş. Genel Müdürlüğü</a:t>
            </a:r>
            <a:endParaRPr lang="tr-TR" sz="1200" b="0" i="0" u="none" strike="noStrike" kern="1200" dirty="0" smtClean="0">
              <a:solidFill>
                <a:schemeClr val="tx1"/>
              </a:solidFill>
              <a:effectLst/>
              <a:latin typeface="+mn-lt"/>
              <a:ea typeface="+mn-ea"/>
              <a:cs typeface="+mn-cs"/>
            </a:endParaRPr>
          </a:p>
          <a:p>
            <a:pPr rtl="0" eaLnBrk="1" fontAlgn="auto" latinLnBrk="0" hangingPunct="1"/>
            <a:r>
              <a:rPr lang="tr-TR" sz="1200" b="1" i="0" u="none" strike="noStrike" kern="1200" dirty="0" smtClean="0">
                <a:solidFill>
                  <a:schemeClr val="tx1"/>
                </a:solidFill>
                <a:effectLst/>
                <a:latin typeface="+mn-lt"/>
                <a:ea typeface="+mn-ea"/>
                <a:cs typeface="+mn-cs"/>
              </a:rPr>
              <a:t>Gıda, Tarım ve Hayvancılık Bakanlığı </a:t>
            </a:r>
            <a:endParaRPr lang="tr-TR" sz="1200" b="0" i="0" u="none" strike="noStrike" kern="1200" dirty="0" smtClean="0">
              <a:solidFill>
                <a:schemeClr val="tx1"/>
              </a:solidFill>
              <a:effectLst/>
              <a:latin typeface="+mn-lt"/>
              <a:ea typeface="+mn-ea"/>
              <a:cs typeface="+mn-cs"/>
            </a:endParaRPr>
          </a:p>
          <a:p>
            <a:pPr rtl="0" eaLnBrk="1" fontAlgn="auto" latinLnBrk="0" hangingPunct="1"/>
            <a:r>
              <a:rPr lang="tr-TR" sz="1200" b="1" i="0" u="none" strike="noStrike" kern="1200" dirty="0" smtClean="0">
                <a:solidFill>
                  <a:schemeClr val="tx1"/>
                </a:solidFill>
                <a:effectLst/>
                <a:latin typeface="+mn-lt"/>
                <a:ea typeface="+mn-ea"/>
                <a:cs typeface="+mn-cs"/>
              </a:rPr>
              <a:t>Sulama Birlikleri Derneği</a:t>
            </a:r>
            <a:endParaRPr lang="tr-TR" sz="1200" b="0" i="0" u="none" strike="noStrike" kern="1200" dirty="0" smtClean="0">
              <a:solidFill>
                <a:schemeClr val="tx1"/>
              </a:solidFill>
              <a:effectLst/>
              <a:latin typeface="+mn-lt"/>
              <a:ea typeface="+mn-ea"/>
              <a:cs typeface="+mn-cs"/>
            </a:endParaRPr>
          </a:p>
          <a:p>
            <a:pPr rtl="0" eaLnBrk="1" fontAlgn="auto" latinLnBrk="0" hangingPunct="1"/>
            <a:r>
              <a:rPr lang="tr-TR" sz="1200" b="1" i="0" u="none" strike="noStrike" kern="1200" dirty="0" smtClean="0">
                <a:solidFill>
                  <a:schemeClr val="tx1"/>
                </a:solidFill>
                <a:effectLst/>
                <a:latin typeface="+mn-lt"/>
                <a:ea typeface="+mn-ea"/>
                <a:cs typeface="+mn-cs"/>
              </a:rPr>
              <a:t>Konya Bölgesi Sulama Kooperatifleri Birliği</a:t>
            </a:r>
            <a:endParaRPr lang="tr-TR" sz="1200" b="0" i="0" u="none" strike="noStrike" kern="1200" dirty="0" smtClean="0">
              <a:solidFill>
                <a:schemeClr val="tx1"/>
              </a:solidFill>
              <a:effectLst/>
              <a:latin typeface="+mn-lt"/>
              <a:ea typeface="+mn-ea"/>
              <a:cs typeface="+mn-cs"/>
            </a:endParaRPr>
          </a:p>
          <a:p>
            <a:pPr rtl="0" eaLnBrk="1" fontAlgn="auto" latinLnBrk="0" hangingPunct="1"/>
            <a:r>
              <a:rPr lang="tr-TR" sz="1200" b="1" i="0" u="none" strike="noStrike" kern="1200" dirty="0" err="1" smtClean="0">
                <a:solidFill>
                  <a:schemeClr val="tx1"/>
                </a:solidFill>
                <a:effectLst/>
                <a:latin typeface="+mn-lt"/>
                <a:ea typeface="+mn-ea"/>
                <a:cs typeface="+mn-cs"/>
              </a:rPr>
              <a:t>Alibeyhüyüğü</a:t>
            </a:r>
            <a:r>
              <a:rPr lang="tr-TR" sz="1200" b="1" i="0" u="none" strike="noStrike" kern="1200" dirty="0" smtClean="0">
                <a:solidFill>
                  <a:schemeClr val="tx1"/>
                </a:solidFill>
                <a:effectLst/>
                <a:latin typeface="+mn-lt"/>
                <a:ea typeface="+mn-ea"/>
                <a:cs typeface="+mn-cs"/>
              </a:rPr>
              <a:t> Sulama Kooperatifi</a:t>
            </a:r>
            <a:endParaRPr lang="tr-TR" sz="1200" b="0" i="0" u="none" strike="noStrike" kern="1200" dirty="0" smtClean="0">
              <a:solidFill>
                <a:schemeClr val="tx1"/>
              </a:solidFill>
              <a:effectLst/>
              <a:latin typeface="+mn-lt"/>
              <a:ea typeface="+mn-ea"/>
              <a:cs typeface="+mn-cs"/>
            </a:endParaRPr>
          </a:p>
          <a:p>
            <a:pPr rtl="0" eaLnBrk="1" fontAlgn="auto" latinLnBrk="0" hangingPunct="1"/>
            <a:r>
              <a:rPr lang="tr-TR" sz="1200" b="1" i="0" u="none" strike="noStrike" kern="1200" dirty="0" smtClean="0">
                <a:solidFill>
                  <a:schemeClr val="tx1"/>
                </a:solidFill>
                <a:effectLst/>
                <a:latin typeface="+mn-lt"/>
                <a:ea typeface="+mn-ea"/>
                <a:cs typeface="+mn-cs"/>
              </a:rPr>
              <a:t>Mevlana Kalkınma Ajansı</a:t>
            </a:r>
            <a:endParaRPr lang="tr-TR" sz="1200" b="0" i="0" u="none" strike="noStrike" kern="1200" dirty="0" smtClean="0">
              <a:solidFill>
                <a:schemeClr val="tx1"/>
              </a:solidFill>
              <a:effectLst/>
              <a:latin typeface="+mn-lt"/>
              <a:ea typeface="+mn-ea"/>
              <a:cs typeface="+mn-cs"/>
            </a:endParaRPr>
          </a:p>
          <a:p>
            <a:pPr rtl="0" eaLnBrk="1" fontAlgn="auto" latinLnBrk="0" hangingPunct="1"/>
            <a:r>
              <a:rPr lang="tr-TR" sz="1200" b="1" i="0" u="none" strike="noStrike" kern="1200" dirty="0" smtClean="0">
                <a:solidFill>
                  <a:schemeClr val="tx1"/>
                </a:solidFill>
                <a:effectLst/>
                <a:latin typeface="+mn-lt"/>
                <a:ea typeface="+mn-ea"/>
                <a:cs typeface="+mn-cs"/>
              </a:rPr>
              <a:t>Eskişehir Sulama Birliği Başkanlığı</a:t>
            </a:r>
          </a:p>
          <a:p>
            <a:pPr rtl="0" eaLnBrk="1" fontAlgn="auto" latinLnBrk="0" hangingPunct="1"/>
            <a:r>
              <a:rPr lang="tr-TR" sz="1200" b="1" i="0" u="none" strike="noStrike" kern="1200" dirty="0" smtClean="0">
                <a:solidFill>
                  <a:schemeClr val="tx1"/>
                </a:solidFill>
                <a:effectLst/>
                <a:latin typeface="+mn-lt"/>
                <a:ea typeface="+mn-ea"/>
                <a:cs typeface="+mn-cs"/>
              </a:rPr>
              <a:t>Akdeniz Ün. Mühendislik Fak. Çevre Müh. Böl.</a:t>
            </a:r>
            <a:r>
              <a:rPr lang="tr-TR" sz="1200" b="0" i="0" u="none" strike="noStrike" kern="1200" baseline="0" dirty="0" smtClean="0">
                <a:solidFill>
                  <a:schemeClr val="tx1"/>
                </a:solidFill>
                <a:effectLst/>
                <a:latin typeface="+mn-lt"/>
                <a:ea typeface="+mn-ea"/>
                <a:cs typeface="+mn-cs"/>
              </a:rPr>
              <a:t> </a:t>
            </a:r>
            <a:r>
              <a:rPr lang="tr-TR" sz="1200" b="1" i="0" u="none" strike="noStrike" kern="1200" dirty="0" smtClean="0">
                <a:solidFill>
                  <a:schemeClr val="tx1"/>
                </a:solidFill>
                <a:effectLst/>
                <a:latin typeface="+mn-lt"/>
                <a:ea typeface="+mn-ea"/>
                <a:cs typeface="+mn-cs"/>
              </a:rPr>
              <a:t>Prof. Dr. Habib </a:t>
            </a:r>
            <a:r>
              <a:rPr lang="tr-TR" sz="1200" b="1" i="0" u="none" strike="noStrike" kern="1200" dirty="0" err="1" smtClean="0">
                <a:solidFill>
                  <a:schemeClr val="tx1"/>
                </a:solidFill>
                <a:effectLst/>
                <a:latin typeface="+mn-lt"/>
                <a:ea typeface="+mn-ea"/>
                <a:cs typeface="+mn-cs"/>
              </a:rPr>
              <a:t>Muhammetoğlu</a:t>
            </a:r>
            <a:endParaRPr lang="tr-TR" sz="1200" b="0" i="0" u="none" strike="noStrike" kern="1200" dirty="0" smtClean="0">
              <a:solidFill>
                <a:schemeClr val="tx1"/>
              </a:solidFill>
              <a:effectLst/>
              <a:latin typeface="+mn-lt"/>
              <a:ea typeface="+mn-ea"/>
              <a:cs typeface="+mn-cs"/>
            </a:endParaRPr>
          </a:p>
          <a:p>
            <a:pPr rtl="0" eaLnBrk="1" fontAlgn="auto" latinLnBrk="0" hangingPunct="1"/>
            <a:r>
              <a:rPr lang="tr-TR" sz="1200" b="1" i="0" u="none" strike="noStrike" kern="1200" dirty="0" smtClean="0">
                <a:solidFill>
                  <a:schemeClr val="tx1"/>
                </a:solidFill>
                <a:effectLst/>
                <a:latin typeface="+mn-lt"/>
                <a:ea typeface="+mn-ea"/>
                <a:cs typeface="+mn-cs"/>
              </a:rPr>
              <a:t>İTÜ İnşaat Fak. Çevre Müh. Böl.	</a:t>
            </a:r>
            <a:r>
              <a:rPr lang="tr-TR" sz="1200" b="0" i="0" u="none" strike="noStrike" kern="1200" baseline="0" dirty="0" smtClean="0">
                <a:solidFill>
                  <a:schemeClr val="tx1"/>
                </a:solidFill>
                <a:effectLst/>
                <a:latin typeface="+mn-lt"/>
                <a:ea typeface="+mn-ea"/>
                <a:cs typeface="+mn-cs"/>
              </a:rPr>
              <a:t> </a:t>
            </a:r>
            <a:r>
              <a:rPr lang="tr-TR" sz="1200" b="1" i="0" u="none" strike="noStrike" kern="1200" dirty="0" smtClean="0">
                <a:solidFill>
                  <a:schemeClr val="tx1"/>
                </a:solidFill>
                <a:effectLst/>
                <a:latin typeface="+mn-lt"/>
                <a:ea typeface="+mn-ea"/>
                <a:cs typeface="+mn-cs"/>
              </a:rPr>
              <a:t>Prof. Dr. İzzet Öztürk</a:t>
            </a:r>
            <a:endParaRPr lang="tr-TR" sz="1200" b="0" i="0" u="none" strike="noStrike" kern="1200" dirty="0" smtClean="0">
              <a:solidFill>
                <a:schemeClr val="tx1"/>
              </a:solidFill>
              <a:effectLst/>
              <a:latin typeface="+mn-lt"/>
              <a:ea typeface="+mn-ea"/>
              <a:cs typeface="+mn-cs"/>
            </a:endParaRPr>
          </a:p>
          <a:p>
            <a:pPr rtl="0" eaLnBrk="1" fontAlgn="auto" latinLnBrk="0" hangingPunct="1"/>
            <a:r>
              <a:rPr lang="tr-TR" sz="1200" b="1" i="0" u="none" strike="noStrike" kern="1200" dirty="0" smtClean="0">
                <a:solidFill>
                  <a:schemeClr val="tx1"/>
                </a:solidFill>
                <a:effectLst/>
                <a:latin typeface="+mn-lt"/>
                <a:ea typeface="+mn-ea"/>
                <a:cs typeface="+mn-cs"/>
              </a:rPr>
              <a:t>Gazi Ün. Mühendislik Fak. İnşaat Müh. Böl.</a:t>
            </a:r>
            <a:r>
              <a:rPr lang="tr-TR" sz="1200" b="0" i="0" u="none" strike="noStrike" kern="1200" baseline="0" dirty="0" smtClean="0">
                <a:solidFill>
                  <a:schemeClr val="tx1"/>
                </a:solidFill>
                <a:effectLst/>
                <a:latin typeface="+mn-lt"/>
                <a:ea typeface="+mn-ea"/>
                <a:cs typeface="+mn-cs"/>
              </a:rPr>
              <a:t> </a:t>
            </a:r>
            <a:r>
              <a:rPr lang="tr-TR" sz="1200" b="1" i="0" u="none" strike="noStrike" kern="1200" dirty="0" smtClean="0">
                <a:solidFill>
                  <a:schemeClr val="tx1"/>
                </a:solidFill>
                <a:effectLst/>
                <a:latin typeface="+mn-lt"/>
                <a:ea typeface="+mn-ea"/>
                <a:cs typeface="+mn-cs"/>
              </a:rPr>
              <a:t>Prof. Dr. Osman Özdemir</a:t>
            </a:r>
            <a:endParaRPr lang="tr-TR" sz="1200" b="0" i="0" u="none" strike="noStrike" kern="1200" dirty="0" smtClean="0">
              <a:solidFill>
                <a:schemeClr val="tx1"/>
              </a:solidFill>
              <a:effectLst/>
              <a:latin typeface="+mn-lt"/>
              <a:ea typeface="+mn-ea"/>
              <a:cs typeface="+mn-cs"/>
            </a:endParaRPr>
          </a:p>
          <a:p>
            <a:pPr rtl="0" eaLnBrk="1" fontAlgn="auto" latinLnBrk="0" hangingPunct="1"/>
            <a:r>
              <a:rPr lang="tr-TR" sz="1200" b="1" i="0" u="none" strike="noStrike" kern="1200" dirty="0" smtClean="0">
                <a:solidFill>
                  <a:schemeClr val="tx1"/>
                </a:solidFill>
                <a:effectLst/>
                <a:latin typeface="+mn-lt"/>
                <a:ea typeface="+mn-ea"/>
                <a:cs typeface="+mn-cs"/>
              </a:rPr>
              <a:t>Ankara Ün. Ziraat Fak. Tarımsal Yapılar ve Sulama Böl.</a:t>
            </a:r>
            <a:r>
              <a:rPr lang="tr-TR" sz="1200" b="0" i="0" u="none" strike="noStrike" kern="1200" baseline="0" dirty="0" smtClean="0">
                <a:solidFill>
                  <a:schemeClr val="tx1"/>
                </a:solidFill>
                <a:effectLst/>
                <a:latin typeface="+mn-lt"/>
                <a:ea typeface="+mn-ea"/>
                <a:cs typeface="+mn-cs"/>
              </a:rPr>
              <a:t> </a:t>
            </a:r>
            <a:r>
              <a:rPr lang="tr-TR" sz="1200" b="1" i="0" u="none" strike="noStrike" kern="1200" dirty="0" smtClean="0">
                <a:solidFill>
                  <a:schemeClr val="tx1"/>
                </a:solidFill>
                <a:effectLst/>
                <a:latin typeface="+mn-lt"/>
                <a:ea typeface="+mn-ea"/>
                <a:cs typeface="+mn-cs"/>
              </a:rPr>
              <a:t>Prof. Dr. Yusuf Ersoy Yıldırım</a:t>
            </a:r>
            <a:endParaRPr lang="tr-TR" sz="1200" b="0" i="0" u="none" strike="noStrike" kern="1200" dirty="0" smtClean="0">
              <a:solidFill>
                <a:schemeClr val="tx1"/>
              </a:solidFill>
              <a:effectLst/>
              <a:latin typeface="+mn-lt"/>
              <a:ea typeface="+mn-ea"/>
              <a:cs typeface="+mn-cs"/>
            </a:endParaRPr>
          </a:p>
          <a:p>
            <a:pPr rtl="0" eaLnBrk="1" fontAlgn="auto" latinLnBrk="0" hangingPunct="1"/>
            <a:r>
              <a:rPr lang="tr-TR" sz="1200" b="1" i="0" u="none" strike="noStrike" kern="1200" dirty="0" smtClean="0">
                <a:solidFill>
                  <a:schemeClr val="tx1"/>
                </a:solidFill>
                <a:effectLst/>
                <a:latin typeface="+mn-lt"/>
                <a:ea typeface="+mn-ea"/>
                <a:cs typeface="+mn-cs"/>
              </a:rPr>
              <a:t>Ankara Ün. Su Yönetimi Enstitüsü Md. Yrd.</a:t>
            </a:r>
            <a:r>
              <a:rPr lang="tr-TR" sz="1200" b="0" i="0" u="none" strike="noStrike" kern="1200" baseline="0" dirty="0" smtClean="0">
                <a:solidFill>
                  <a:schemeClr val="tx1"/>
                </a:solidFill>
                <a:effectLst/>
                <a:latin typeface="+mn-lt"/>
                <a:ea typeface="+mn-ea"/>
                <a:cs typeface="+mn-cs"/>
              </a:rPr>
              <a:t> </a:t>
            </a:r>
            <a:r>
              <a:rPr lang="tr-TR" sz="1200" b="1" i="0" u="none" strike="noStrike" kern="1200" dirty="0" smtClean="0">
                <a:solidFill>
                  <a:schemeClr val="tx1"/>
                </a:solidFill>
                <a:effectLst/>
                <a:latin typeface="+mn-lt"/>
                <a:ea typeface="+mn-ea"/>
                <a:cs typeface="+mn-cs"/>
              </a:rPr>
              <a:t>Yrd. Doç. Dr. Gökşen ÇAPAR</a:t>
            </a:r>
            <a:endParaRPr lang="tr-TR" sz="1200" b="0" i="0" u="none" strike="noStrike" kern="1200" dirty="0" smtClean="0">
              <a:solidFill>
                <a:schemeClr val="tx1"/>
              </a:solidFill>
              <a:effectLst/>
              <a:latin typeface="+mn-lt"/>
              <a:ea typeface="+mn-ea"/>
              <a:cs typeface="+mn-cs"/>
            </a:endParaRPr>
          </a:p>
          <a:p>
            <a:pPr rtl="0" eaLnBrk="1" fontAlgn="auto" latinLnBrk="0" hangingPunct="1"/>
            <a:r>
              <a:rPr lang="tr-TR" sz="1200" b="1" i="0" u="none" strike="noStrike" kern="1200" dirty="0" smtClean="0">
                <a:solidFill>
                  <a:schemeClr val="tx1"/>
                </a:solidFill>
                <a:effectLst/>
                <a:latin typeface="+mn-lt"/>
                <a:ea typeface="+mn-ea"/>
                <a:cs typeface="+mn-cs"/>
              </a:rPr>
              <a:t>Çanakkale </a:t>
            </a:r>
            <a:r>
              <a:rPr lang="tr-TR" sz="1200" b="1" i="0" u="none" strike="noStrike" kern="1200" dirty="0" err="1" smtClean="0">
                <a:solidFill>
                  <a:schemeClr val="tx1"/>
                </a:solidFill>
                <a:effectLst/>
                <a:latin typeface="+mn-lt"/>
                <a:ea typeface="+mn-ea"/>
                <a:cs typeface="+mn-cs"/>
              </a:rPr>
              <a:t>Onsekizmart</a:t>
            </a:r>
            <a:r>
              <a:rPr lang="tr-TR" sz="1200" b="1" i="0" u="none" strike="noStrike" kern="1200" dirty="0" smtClean="0">
                <a:solidFill>
                  <a:schemeClr val="tx1"/>
                </a:solidFill>
                <a:effectLst/>
                <a:latin typeface="+mn-lt"/>
                <a:ea typeface="+mn-ea"/>
                <a:cs typeface="+mn-cs"/>
              </a:rPr>
              <a:t> Ün. Ziraat Fak.</a:t>
            </a:r>
            <a:r>
              <a:rPr lang="tr-TR" sz="1200" b="1" i="0" u="none" strike="noStrike" kern="1200" baseline="0" dirty="0" smtClean="0">
                <a:solidFill>
                  <a:schemeClr val="tx1"/>
                </a:solidFill>
                <a:effectLst/>
                <a:latin typeface="+mn-lt"/>
                <a:ea typeface="+mn-ea"/>
                <a:cs typeface="+mn-cs"/>
              </a:rPr>
              <a:t> </a:t>
            </a:r>
            <a:r>
              <a:rPr lang="tr-TR" sz="1200" b="1" i="0" u="none" strike="noStrike" kern="1200" dirty="0" smtClean="0">
                <a:solidFill>
                  <a:schemeClr val="tx1"/>
                </a:solidFill>
                <a:effectLst/>
                <a:latin typeface="+mn-lt"/>
                <a:ea typeface="+mn-ea"/>
                <a:cs typeface="+mn-cs"/>
              </a:rPr>
              <a:t>Tarımsal Yapılar ve Sulama Böl.</a:t>
            </a:r>
            <a:r>
              <a:rPr lang="tr-TR" sz="1200" b="0" i="0" u="none" strike="noStrike" kern="1200" baseline="0" dirty="0" smtClean="0">
                <a:solidFill>
                  <a:schemeClr val="tx1"/>
                </a:solidFill>
                <a:effectLst/>
                <a:latin typeface="+mn-lt"/>
                <a:ea typeface="+mn-ea"/>
                <a:cs typeface="+mn-cs"/>
              </a:rPr>
              <a:t> </a:t>
            </a:r>
            <a:r>
              <a:rPr lang="tr-TR" sz="1200" b="1" i="0" u="none" strike="noStrike" kern="1200" dirty="0" smtClean="0">
                <a:solidFill>
                  <a:schemeClr val="tx1"/>
                </a:solidFill>
                <a:effectLst/>
                <a:latin typeface="+mn-lt"/>
                <a:ea typeface="+mn-ea"/>
                <a:cs typeface="+mn-cs"/>
              </a:rPr>
              <a:t>Yrd. Doç. Dr. İsmail TAŞ</a:t>
            </a:r>
            <a:endParaRPr lang="tr-TR" sz="1200" b="0" i="0" u="none" strike="noStrike" kern="1200" dirty="0" smtClean="0">
              <a:solidFill>
                <a:schemeClr val="tx1"/>
              </a:solidFill>
              <a:effectLst/>
              <a:latin typeface="+mn-lt"/>
              <a:ea typeface="+mn-ea"/>
              <a:cs typeface="+mn-cs"/>
            </a:endParaRPr>
          </a:p>
          <a:p>
            <a:pPr rtl="0" eaLnBrk="1" fontAlgn="auto" latinLnBrk="0" hangingPunct="1"/>
            <a:endParaRPr lang="tr-TR" sz="1200" b="0" i="0" u="none" strike="noStrike"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11</a:t>
            </a:fld>
            <a:endParaRPr lang="tr-TR"/>
          </a:p>
        </p:txBody>
      </p:sp>
    </p:spTree>
    <p:extLst>
      <p:ext uri="{BB962C8B-B14F-4D97-AF65-F5344CB8AC3E}">
        <p14:creationId xmlns:p14="http://schemas.microsoft.com/office/powerpoint/2010/main" val="173505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12</a:t>
            </a:fld>
            <a:endParaRPr lang="tr-TR"/>
          </a:p>
        </p:txBody>
      </p:sp>
    </p:spTree>
    <p:extLst>
      <p:ext uri="{BB962C8B-B14F-4D97-AF65-F5344CB8AC3E}">
        <p14:creationId xmlns:p14="http://schemas.microsoft.com/office/powerpoint/2010/main" val="2968826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13</a:t>
            </a:fld>
            <a:endParaRPr lang="tr-TR"/>
          </a:p>
        </p:txBody>
      </p:sp>
    </p:spTree>
    <p:extLst>
      <p:ext uri="{BB962C8B-B14F-4D97-AF65-F5344CB8AC3E}">
        <p14:creationId xmlns:p14="http://schemas.microsoft.com/office/powerpoint/2010/main" val="229938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2A264147-AD68-4798-B22A-8090534D120E}" type="slidenum">
              <a:rPr lang="tr-TR" smtClean="0"/>
              <a:pPr>
                <a:defRPr/>
              </a:pPr>
              <a:t>14</a:t>
            </a:fld>
            <a:endParaRPr lang="tr-TR"/>
          </a:p>
        </p:txBody>
      </p:sp>
    </p:spTree>
    <p:extLst>
      <p:ext uri="{BB962C8B-B14F-4D97-AF65-F5344CB8AC3E}">
        <p14:creationId xmlns:p14="http://schemas.microsoft.com/office/powerpoint/2010/main" val="330783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5831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solidFill>
                  <a:srgbClr val="0000FF"/>
                </a:solidFill>
                <a:cs typeface="Arial" pitchFamily="34" charset="0"/>
              </a:rPr>
              <a:t>Yönetmelikte de belirtildiği üzere birtakım teknik hususların detaylandırılması ve idarelere yol göstermek maksadıyla hazırlanan Tebliğ Taslağı bu iki</a:t>
            </a:r>
            <a:r>
              <a:rPr lang="tr-TR" b="1" baseline="0" dirty="0" smtClean="0">
                <a:solidFill>
                  <a:srgbClr val="0000FF"/>
                </a:solidFill>
                <a:cs typeface="Arial" pitchFamily="34" charset="0"/>
              </a:rPr>
              <a:t> </a:t>
            </a:r>
            <a:r>
              <a:rPr lang="tr-TR" b="1" baseline="0" dirty="0" err="1" smtClean="0">
                <a:solidFill>
                  <a:srgbClr val="0000FF"/>
                </a:solidFill>
                <a:cs typeface="Arial" pitchFamily="34" charset="0"/>
              </a:rPr>
              <a:t>çalıştay</a:t>
            </a:r>
            <a:r>
              <a:rPr lang="tr-TR" b="1" baseline="0" dirty="0" smtClean="0">
                <a:solidFill>
                  <a:srgbClr val="0000FF"/>
                </a:solidFill>
                <a:cs typeface="Arial" pitchFamily="34" charset="0"/>
              </a:rPr>
              <a:t> çıktıları doğrultusunda revize edilerek kurum görüşlerine sunulmuştur.</a:t>
            </a:r>
            <a:endParaRPr lang="tr-TR" dirty="0"/>
          </a:p>
        </p:txBody>
      </p:sp>
    </p:spTree>
    <p:extLst>
      <p:ext uri="{BB962C8B-B14F-4D97-AF65-F5344CB8AC3E}">
        <p14:creationId xmlns:p14="http://schemas.microsoft.com/office/powerpoint/2010/main" val="365831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9957ACD-FCED-4128-AD94-9A66B42B40A8}" type="datetime1">
              <a:rPr lang="tr-TR" smtClean="0"/>
              <a:pPr>
                <a:defRPr/>
              </a:pPr>
              <a:t>06.10.2015</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A072C29-41CD-4048-AEF6-CF8935E2AE50}"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AF8D331B-5B05-4551-AF75-7D26B1101D4D}" type="datetime1">
              <a:rPr lang="tr-TR" smtClean="0"/>
              <a:pPr>
                <a:defRPr/>
              </a:pPr>
              <a:t>06.10.2015</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F5A1D91-B7DF-40A8-805A-35C3D1F66B0F}" type="slidenum">
              <a:rPr lang="tr-TR"/>
              <a:pPr>
                <a:defRPr/>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8A1BEAB4-18BE-40E7-81FE-A8AF288FF29D}" type="datetime1">
              <a:rPr lang="tr-TR" smtClean="0"/>
              <a:pPr>
                <a:defRPr/>
              </a:pPr>
              <a:t>06.10.2015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BDC5E29-9A1C-48A6-BF1A-BD388E89DFE9}" type="slidenum">
              <a:rPr lang="tr-TR"/>
              <a:pPr>
                <a:defRPr/>
              </a:pPr>
              <a:t>‹#›</a:t>
            </a:fld>
            <a:endParaRPr lang="tr-TR"/>
          </a:p>
        </p:txBody>
      </p:sp>
    </p:spTree>
    <p:extLst>
      <p:ext uri="{BB962C8B-B14F-4D97-AF65-F5344CB8AC3E}">
        <p14:creationId xmlns:p14="http://schemas.microsoft.com/office/powerpoint/2010/main" val="43237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981D357-8091-4D68-800D-049CA79257E7}" type="datetime1">
              <a:rPr lang="tr-TR" smtClean="0"/>
              <a:pPr/>
              <a:t>06.10.2015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A70E4C-377F-4C09-8253-F39D7B6412C6}" type="slidenum">
              <a:rPr lang="tr-TR" smtClean="0"/>
              <a:pPr/>
              <a:t>‹#›</a:t>
            </a:fld>
            <a:endParaRPr lang="tr-TR"/>
          </a:p>
        </p:txBody>
      </p:sp>
    </p:spTree>
    <p:extLst>
      <p:ext uri="{BB962C8B-B14F-4D97-AF65-F5344CB8AC3E}">
        <p14:creationId xmlns:p14="http://schemas.microsoft.com/office/powerpoint/2010/main" val="3301194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7AFF07-8692-49F7-BD95-3927FA1EC402}" type="datetime1">
              <a:rPr lang="tr-TR" smtClean="0"/>
              <a:pPr/>
              <a:t>06.10.2015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A70E4C-377F-4C09-8253-F39D7B6412C6}" type="slidenum">
              <a:rPr lang="tr-TR" smtClean="0"/>
              <a:pPr/>
              <a:t>‹#›</a:t>
            </a:fld>
            <a:endParaRPr lang="tr-TR"/>
          </a:p>
        </p:txBody>
      </p:sp>
    </p:spTree>
    <p:extLst>
      <p:ext uri="{BB962C8B-B14F-4D97-AF65-F5344CB8AC3E}">
        <p14:creationId xmlns:p14="http://schemas.microsoft.com/office/powerpoint/2010/main" val="3613709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88A9CDF-0FAB-4577-9D20-895FF216A302}" type="datetime1">
              <a:rPr lang="tr-TR" smtClean="0"/>
              <a:pPr/>
              <a:t>06.10.2015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A70E4C-377F-4C09-8253-F39D7B6412C6}" type="slidenum">
              <a:rPr lang="tr-TR" smtClean="0"/>
              <a:pPr/>
              <a:t>‹#›</a:t>
            </a:fld>
            <a:endParaRPr lang="tr-TR"/>
          </a:p>
        </p:txBody>
      </p:sp>
    </p:spTree>
    <p:extLst>
      <p:ext uri="{BB962C8B-B14F-4D97-AF65-F5344CB8AC3E}">
        <p14:creationId xmlns:p14="http://schemas.microsoft.com/office/powerpoint/2010/main" val="4178003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C6A29F0-03D5-449D-B442-B8DC956F3D31}" type="datetime1">
              <a:rPr lang="tr-TR" smtClean="0"/>
              <a:pPr/>
              <a:t>06.10.2015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FA70E4C-377F-4C09-8253-F39D7B6412C6}" type="slidenum">
              <a:rPr lang="tr-TR" smtClean="0"/>
              <a:pPr/>
              <a:t>‹#›</a:t>
            </a:fld>
            <a:endParaRPr lang="tr-TR"/>
          </a:p>
        </p:txBody>
      </p:sp>
    </p:spTree>
    <p:extLst>
      <p:ext uri="{BB962C8B-B14F-4D97-AF65-F5344CB8AC3E}">
        <p14:creationId xmlns:p14="http://schemas.microsoft.com/office/powerpoint/2010/main" val="1137692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1108874-D31E-421C-9183-CCE6419F1BBF}" type="datetime1">
              <a:rPr lang="tr-TR" smtClean="0"/>
              <a:pPr/>
              <a:t>06.10.2015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FA70E4C-377F-4C09-8253-F39D7B6412C6}" type="slidenum">
              <a:rPr lang="tr-TR" smtClean="0"/>
              <a:pPr/>
              <a:t>‹#›</a:t>
            </a:fld>
            <a:endParaRPr lang="tr-TR"/>
          </a:p>
        </p:txBody>
      </p:sp>
    </p:spTree>
    <p:extLst>
      <p:ext uri="{BB962C8B-B14F-4D97-AF65-F5344CB8AC3E}">
        <p14:creationId xmlns:p14="http://schemas.microsoft.com/office/powerpoint/2010/main" val="3194980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6DAB27C-22DA-41B5-BF78-B807C3F68544}" type="datetime1">
              <a:rPr lang="tr-TR" smtClean="0"/>
              <a:pPr/>
              <a:t>06.10.2015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FA70E4C-377F-4C09-8253-F39D7B6412C6}" type="slidenum">
              <a:rPr lang="tr-TR" smtClean="0"/>
              <a:pPr/>
              <a:t>‹#›</a:t>
            </a:fld>
            <a:endParaRPr lang="tr-TR"/>
          </a:p>
        </p:txBody>
      </p:sp>
    </p:spTree>
    <p:extLst>
      <p:ext uri="{BB962C8B-B14F-4D97-AF65-F5344CB8AC3E}">
        <p14:creationId xmlns:p14="http://schemas.microsoft.com/office/powerpoint/2010/main" val="413015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2510D1C-F138-4264-B779-D7D566535553}" type="datetime1">
              <a:rPr lang="tr-TR" smtClean="0"/>
              <a:pPr/>
              <a:t>06.10.2015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FA70E4C-377F-4C09-8253-F39D7B6412C6}" type="slidenum">
              <a:rPr lang="tr-TR" smtClean="0"/>
              <a:pPr/>
              <a:t>‹#›</a:t>
            </a:fld>
            <a:endParaRPr lang="tr-TR"/>
          </a:p>
        </p:txBody>
      </p:sp>
    </p:spTree>
    <p:extLst>
      <p:ext uri="{BB962C8B-B14F-4D97-AF65-F5344CB8AC3E}">
        <p14:creationId xmlns:p14="http://schemas.microsoft.com/office/powerpoint/2010/main" val="193690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E4C512A4-C9FB-4A3E-B649-F7686CFB36BE}" type="datetime1">
              <a:rPr lang="tr-TR" smtClean="0"/>
              <a:pPr>
                <a:defRPr/>
              </a:pPr>
              <a:t>06.10.2015</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D3694BA-3DDE-4AFE-B41B-561DB87B90BA}" type="slidenum">
              <a:rPr lang="tr-TR"/>
              <a:pPr>
                <a:defRPr/>
              </a:pPr>
              <a:t>‹#›</a:t>
            </a:fld>
            <a:endParaRPr lang="tr-T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36A94E8-4FC5-4C2C-82F3-DB2F565AFEE5}" type="datetime1">
              <a:rPr lang="tr-TR" smtClean="0"/>
              <a:pPr/>
              <a:t>06.10.2015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FA70E4C-377F-4C09-8253-F39D7B6412C6}" type="slidenum">
              <a:rPr lang="tr-TR" smtClean="0"/>
              <a:pPr/>
              <a:t>‹#›</a:t>
            </a:fld>
            <a:endParaRPr lang="tr-TR"/>
          </a:p>
        </p:txBody>
      </p:sp>
    </p:spTree>
    <p:extLst>
      <p:ext uri="{BB962C8B-B14F-4D97-AF65-F5344CB8AC3E}">
        <p14:creationId xmlns:p14="http://schemas.microsoft.com/office/powerpoint/2010/main" val="4202760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DCEC2FE-B06A-484D-ACCB-8126ED0C4D3A}" type="datetime1">
              <a:rPr lang="tr-TR" smtClean="0"/>
              <a:pPr/>
              <a:t>06.10.2015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FA70E4C-377F-4C09-8253-F39D7B6412C6}" type="slidenum">
              <a:rPr lang="tr-TR" smtClean="0"/>
              <a:pPr/>
              <a:t>‹#›</a:t>
            </a:fld>
            <a:endParaRPr lang="tr-TR"/>
          </a:p>
        </p:txBody>
      </p:sp>
    </p:spTree>
    <p:extLst>
      <p:ext uri="{BB962C8B-B14F-4D97-AF65-F5344CB8AC3E}">
        <p14:creationId xmlns:p14="http://schemas.microsoft.com/office/powerpoint/2010/main" val="3701503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BECD9E4-46C9-419E-9CDC-5878A1D76BBE}" type="datetime1">
              <a:rPr lang="tr-TR" smtClean="0"/>
              <a:pPr/>
              <a:t>06.10.2015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A70E4C-377F-4C09-8253-F39D7B6412C6}" type="slidenum">
              <a:rPr lang="tr-TR" smtClean="0"/>
              <a:pPr/>
              <a:t>‹#›</a:t>
            </a:fld>
            <a:endParaRPr lang="tr-TR"/>
          </a:p>
        </p:txBody>
      </p:sp>
    </p:spTree>
    <p:extLst>
      <p:ext uri="{BB962C8B-B14F-4D97-AF65-F5344CB8AC3E}">
        <p14:creationId xmlns:p14="http://schemas.microsoft.com/office/powerpoint/2010/main" val="2368035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6B083DD-6072-4F95-9EE4-3E28A7A78790}" type="datetime1">
              <a:rPr lang="tr-TR" smtClean="0"/>
              <a:pPr/>
              <a:t>06.10.2015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A70E4C-377F-4C09-8253-F39D7B6412C6}" type="slidenum">
              <a:rPr lang="tr-TR" smtClean="0"/>
              <a:pPr/>
              <a:t>‹#›</a:t>
            </a:fld>
            <a:endParaRPr lang="tr-TR"/>
          </a:p>
        </p:txBody>
      </p:sp>
    </p:spTree>
    <p:extLst>
      <p:ext uri="{BB962C8B-B14F-4D97-AF65-F5344CB8AC3E}">
        <p14:creationId xmlns:p14="http://schemas.microsoft.com/office/powerpoint/2010/main" val="2076065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94817F7-EB49-4281-B0B6-A004301F1AD5}" type="datetime1">
              <a:rPr lang="tr-TR" smtClean="0"/>
              <a:pPr/>
              <a:t>06.10.2015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FA70E4C-377F-4C09-8253-F39D7B6412C6}" type="slidenum">
              <a:rPr lang="tr-TR" smtClean="0"/>
              <a:pPr/>
              <a:t>‹#›</a:t>
            </a:fld>
            <a:endParaRPr lang="tr-TR"/>
          </a:p>
        </p:txBody>
      </p:sp>
    </p:spTree>
    <p:extLst>
      <p:ext uri="{BB962C8B-B14F-4D97-AF65-F5344CB8AC3E}">
        <p14:creationId xmlns:p14="http://schemas.microsoft.com/office/powerpoint/2010/main" val="329009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8D1F9B7C-FB9D-4488-8EC9-328E0C6F6E4D}" type="datetime1">
              <a:rPr lang="tr-TR" smtClean="0"/>
              <a:pPr>
                <a:defRPr/>
              </a:pPr>
              <a:t>06.10.2015</a:t>
            </a:fld>
            <a:endParaRPr lang="tr-TR"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9456E87-49FE-4050-8AD2-3D72765D6BE0}"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22F74B8B-0B2B-4449-A0CE-FAC826B3C859}" type="datetime1">
              <a:rPr lang="tr-TR" smtClean="0"/>
              <a:pPr>
                <a:defRPr/>
              </a:pPr>
              <a:t>06.10.2015</a:t>
            </a:fld>
            <a:endParaRPr lang="tr-TR" dirty="0"/>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73D3C1F7-75F4-4EAB-8C6D-EF1EC363ACEE}"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0E3C6A28-5D2A-4D76-955C-517790ABED24}" type="datetime1">
              <a:rPr lang="tr-TR" smtClean="0"/>
              <a:pPr>
                <a:defRPr/>
              </a:pPr>
              <a:t>06.10.2015</a:t>
            </a:fld>
            <a:endParaRPr lang="tr-TR" dirty="0"/>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F4E56AA5-43B8-4F14-BBAA-8D022AA704D3}"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B198DAE1-AC04-428C-828E-D053F22C14C3}" type="datetime1">
              <a:rPr lang="tr-TR" smtClean="0"/>
              <a:pPr>
                <a:defRPr/>
              </a:pPr>
              <a:t>06.10.2015</a:t>
            </a:fld>
            <a:endParaRPr lang="tr-TR" dirty="0"/>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CD09E517-C2BC-4C64-B345-EE41016313D1}"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395B3643-9510-40E6-BDAF-0727A54703B0}" type="datetime1">
              <a:rPr lang="tr-TR" smtClean="0"/>
              <a:pPr>
                <a:defRPr/>
              </a:pPr>
              <a:t>06.10.2015</a:t>
            </a:fld>
            <a:endParaRPr lang="tr-TR" dirty="0"/>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5BDCF07C-495E-4811-A3E2-F059A31EA8B8}"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B7267563-6936-4F6D-BCE7-E98D2DAEB6B7}" type="datetime1">
              <a:rPr lang="tr-TR" smtClean="0"/>
              <a:pPr>
                <a:defRPr/>
              </a:pPr>
              <a:t>06.10.2015</a:t>
            </a:fld>
            <a:endParaRPr lang="tr-TR" dirty="0"/>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50D5072-E95B-480A-AEE5-5616EAADA18D}"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dirty="0" smtClean="0"/>
              <a:t>Resim eklemek için simgeyi tıklatın</a:t>
            </a:r>
            <a:endParaRPr lang="tr-TR" noProof="0"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9321A45-3995-4D88-9CE1-DDDEF14AE3E9}" type="datetime1">
              <a:rPr lang="tr-TR" smtClean="0"/>
              <a:pPr>
                <a:defRPr/>
              </a:pPr>
              <a:t>06.10.2015</a:t>
            </a:fld>
            <a:endParaRPr lang="tr-TR" dirty="0"/>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039BBB9-1DD3-407C-A24F-98E3DF41FB33}"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AEC581-D552-41D2-B5F3-D99A84E310CD}" type="datetime1">
              <a:rPr lang="tr-TR" smtClean="0"/>
              <a:pPr>
                <a:defRPr/>
              </a:pPr>
              <a:t>06.10.2015</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B4B5E11-156F-404B-923D-1B9B7533192B}"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3921"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7E3B4-B6CD-4B31-A501-C0409803F15B}" type="datetime1">
              <a:rPr lang="tr-TR" smtClean="0"/>
              <a:pPr/>
              <a:t>06.10.2015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70E4C-377F-4C09-8253-F39D7B6412C6}" type="slidenum">
              <a:rPr lang="tr-TR" smtClean="0"/>
              <a:pPr/>
              <a:t>‹#›</a:t>
            </a:fld>
            <a:endParaRPr lang="tr-TR"/>
          </a:p>
        </p:txBody>
      </p:sp>
    </p:spTree>
    <p:extLst>
      <p:ext uri="{BB962C8B-B14F-4D97-AF65-F5344CB8AC3E}">
        <p14:creationId xmlns:p14="http://schemas.microsoft.com/office/powerpoint/2010/main" val="398515444"/>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Su%20Kay&#305;p%20ve%20Ka&#231;aklar&#305;%20Y&#246;netmelik%20Tasla&#287;&#305;.doc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www.dsi.gov.tr/toprak-ve-su-kaynaklari"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31640" y="-180731"/>
            <a:ext cx="6496071" cy="2046714"/>
          </a:xfrm>
          <a:prstGeom prst="rect">
            <a:avLst/>
          </a:prstGeom>
          <a:noFill/>
        </p:spPr>
        <p:txBody>
          <a:bodyPr>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kern="0" dirty="0">
                <a:ln w="11430"/>
                <a:solidFill>
                  <a:srgbClr val="0000FF"/>
                </a:solidFill>
                <a:latin typeface="+mj-lt"/>
                <a:cs typeface="+mn-cs"/>
              </a:rPr>
              <a:t>T.C.</a:t>
            </a:r>
          </a:p>
          <a:p>
            <a:pPr algn="ctr" fontAlgn="auto">
              <a:spcBef>
                <a:spcPts val="0"/>
              </a:spcBef>
              <a:spcAft>
                <a:spcPts val="0"/>
              </a:spcAft>
              <a:defRPr/>
            </a:pPr>
            <a:r>
              <a:rPr lang="tr-TR" sz="2800" b="1" kern="0" dirty="0">
                <a:ln w="11430"/>
                <a:solidFill>
                  <a:srgbClr val="0000FF"/>
                </a:solidFill>
                <a:latin typeface="+mj-lt"/>
                <a:cs typeface="+mn-cs"/>
              </a:rPr>
              <a:t>ORMAN VE SU İŞLERİ BAKANLIĞI</a:t>
            </a:r>
          </a:p>
          <a:p>
            <a:pPr algn="ctr" fontAlgn="auto">
              <a:spcBef>
                <a:spcPts val="0"/>
              </a:spcBef>
              <a:spcAft>
                <a:spcPts val="0"/>
              </a:spcAft>
              <a:defRPr/>
            </a:pPr>
            <a:endParaRPr lang="tr-TR" sz="2800" b="1" kern="0" dirty="0">
              <a:ln w="11430"/>
              <a:solidFill>
                <a:srgbClr val="0000FF"/>
              </a:solidFill>
              <a:latin typeface="+mj-lt"/>
              <a:cs typeface="+mn-cs"/>
            </a:endParaRPr>
          </a:p>
          <a:p>
            <a:pPr algn="ctr" fontAlgn="auto">
              <a:spcBef>
                <a:spcPts val="0"/>
              </a:spcBef>
              <a:spcAft>
                <a:spcPts val="0"/>
              </a:spcAft>
              <a:defRPr/>
            </a:pPr>
            <a:endParaRPr lang="tr-TR" sz="4300" b="1" kern="0" dirty="0">
              <a:ln w="11430"/>
              <a:solidFill>
                <a:srgbClr val="0000FF"/>
              </a:solidFill>
              <a:latin typeface="+mj-lt"/>
              <a:cs typeface="+mn-cs"/>
            </a:endParaRPr>
          </a:p>
        </p:txBody>
      </p:sp>
      <p:sp>
        <p:nvSpPr>
          <p:cNvPr id="6" name="5 Slayt Numarası Yer Tutucusu"/>
          <p:cNvSpPr>
            <a:spLocks noGrp="1"/>
          </p:cNvSpPr>
          <p:nvPr>
            <p:ph type="sldNum" sz="quarter" idx="12"/>
          </p:nvPr>
        </p:nvSpPr>
        <p:spPr/>
        <p:txBody>
          <a:bodyPr/>
          <a:lstStyle/>
          <a:p>
            <a:pPr>
              <a:defRPr/>
            </a:pPr>
            <a:fld id="{3D16048A-FF05-4A21-8EC1-9831DE27237D}" type="slidenum">
              <a:rPr lang="tr-TR" smtClean="0"/>
              <a:pPr>
                <a:defRPr/>
              </a:pPr>
              <a:t>1</a:t>
            </a:fld>
            <a:r>
              <a:rPr lang="tr-TR" dirty="0" smtClean="0"/>
              <a:t>/31</a:t>
            </a:r>
            <a:endParaRPr lang="tr-TR" dirty="0"/>
          </a:p>
        </p:txBody>
      </p:sp>
      <p:sp>
        <p:nvSpPr>
          <p:cNvPr id="10" name="9 Dikdörtgen"/>
          <p:cNvSpPr/>
          <p:nvPr/>
        </p:nvSpPr>
        <p:spPr>
          <a:xfrm>
            <a:off x="0" y="1700808"/>
            <a:ext cx="9144000" cy="954107"/>
          </a:xfrm>
          <a:prstGeom prst="rect">
            <a:avLst/>
          </a:prstGeom>
        </p:spPr>
        <p:txBody>
          <a:bodyPr>
            <a:spAutoFit/>
          </a:bodyPr>
          <a:lstStyle/>
          <a:p>
            <a:pPr algn="ctr" fontAlgn="auto">
              <a:spcBef>
                <a:spcPts val="0"/>
              </a:spcBef>
              <a:spcAft>
                <a:spcPts val="0"/>
              </a:spcAft>
              <a:defRPr/>
            </a:pPr>
            <a:r>
              <a:rPr lang="tr-TR" sz="2800" b="1" kern="0" spc="50" dirty="0">
                <a:ln w="11430"/>
                <a:solidFill>
                  <a:srgbClr val="FF0000"/>
                </a:solidFill>
                <a:latin typeface="+mj-lt"/>
              </a:rPr>
              <a:t>İÇME SUYU TEMİN VE DAĞITIM SİSTEMLERİ </a:t>
            </a:r>
            <a:r>
              <a:rPr lang="tr-TR" sz="2800" b="1" kern="0" spc="50" dirty="0" smtClean="0">
                <a:ln w="11430"/>
                <a:solidFill>
                  <a:srgbClr val="FF0000"/>
                </a:solidFill>
                <a:latin typeface="+mj-lt"/>
              </a:rPr>
              <a:t>İLE </a:t>
            </a:r>
            <a:endParaRPr lang="tr-TR" sz="2800" b="1" kern="0" spc="50" dirty="0">
              <a:ln w="11430"/>
              <a:solidFill>
                <a:srgbClr val="FF0000"/>
              </a:solidFill>
              <a:latin typeface="+mj-lt"/>
            </a:endParaRPr>
          </a:p>
          <a:p>
            <a:pPr algn="ctr" fontAlgn="auto">
              <a:spcBef>
                <a:spcPts val="0"/>
              </a:spcBef>
              <a:spcAft>
                <a:spcPts val="0"/>
              </a:spcAft>
              <a:defRPr/>
            </a:pPr>
            <a:r>
              <a:rPr lang="tr-TR" sz="2800" b="1" kern="0" spc="50" dirty="0">
                <a:ln w="11430"/>
                <a:solidFill>
                  <a:srgbClr val="FF0000"/>
                </a:solidFill>
                <a:latin typeface="+mj-lt"/>
              </a:rPr>
              <a:t>SULAMA SİSTEMLERİNDEKİ SU KAYIPLARININ KONTROLÜ</a:t>
            </a:r>
          </a:p>
        </p:txBody>
      </p:sp>
      <p:sp>
        <p:nvSpPr>
          <p:cNvPr id="9" name="6 Metin kutusu"/>
          <p:cNvSpPr txBox="1"/>
          <p:nvPr/>
        </p:nvSpPr>
        <p:spPr>
          <a:xfrm>
            <a:off x="885033" y="4437112"/>
            <a:ext cx="7488832" cy="181588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2400" b="1" kern="0" spc="50" dirty="0" smtClean="0">
                <a:ln w="11430"/>
                <a:solidFill>
                  <a:srgbClr val="0000FF"/>
                </a:solidFill>
                <a:latin typeface="Arial"/>
                <a:cs typeface="+mn-cs"/>
              </a:rPr>
              <a:t>Gamze GÜÇLÜ</a:t>
            </a:r>
            <a:endParaRPr lang="tr-TR" sz="2400" b="1" kern="0" spc="50" dirty="0">
              <a:ln w="11430"/>
              <a:solidFill>
                <a:srgbClr val="0000FF"/>
              </a:solidFill>
              <a:latin typeface="Arial"/>
              <a:cs typeface="+mn-cs"/>
            </a:endParaRPr>
          </a:p>
          <a:p>
            <a:pPr algn="ctr" eaLnBrk="1" hangingPunct="1"/>
            <a:r>
              <a:rPr lang="tr-TR" sz="2400" b="1" kern="0" spc="50" dirty="0" smtClean="0">
                <a:ln w="11430"/>
                <a:solidFill>
                  <a:srgbClr val="0000FF"/>
                </a:solidFill>
                <a:latin typeface="Arial"/>
                <a:cs typeface="+mn-cs"/>
              </a:rPr>
              <a:t>Orman ve Su İşleri Uzmanı</a:t>
            </a:r>
          </a:p>
          <a:p>
            <a:pPr algn="ctr" eaLnBrk="1" hangingPunct="1"/>
            <a:endParaRPr lang="tr-TR" sz="2400" b="1" kern="0" spc="50" dirty="0" smtClean="0">
              <a:ln w="11430"/>
              <a:solidFill>
                <a:srgbClr val="0000FF"/>
              </a:solidFill>
              <a:latin typeface="Arial"/>
              <a:cs typeface="+mn-cs"/>
            </a:endParaRPr>
          </a:p>
          <a:p>
            <a:pPr algn="ctr" fontAlgn="auto">
              <a:spcBef>
                <a:spcPts val="0"/>
              </a:spcBef>
              <a:spcAft>
                <a:spcPts val="0"/>
              </a:spcAft>
              <a:defRPr/>
            </a:pPr>
            <a:endParaRPr lang="tr-TR" sz="600" b="1" kern="0" spc="50" dirty="0">
              <a:ln w="11430"/>
              <a:solidFill>
                <a:srgbClr val="0000FF"/>
              </a:solidFill>
              <a:latin typeface="Arial"/>
              <a:cs typeface="+mn-cs"/>
            </a:endParaRPr>
          </a:p>
          <a:p>
            <a:pPr algn="ctr" fontAlgn="auto">
              <a:spcBef>
                <a:spcPts val="0"/>
              </a:spcBef>
              <a:spcAft>
                <a:spcPts val="0"/>
              </a:spcAft>
              <a:defRPr/>
            </a:pPr>
            <a:r>
              <a:rPr lang="tr-TR" b="1" kern="0" spc="50" dirty="0" smtClean="0">
                <a:ln w="11430"/>
                <a:solidFill>
                  <a:srgbClr val="0000FF"/>
                </a:solidFill>
                <a:latin typeface="Arial"/>
                <a:cs typeface="+mn-cs"/>
              </a:rPr>
              <a:t>8-10 Ekim 2015</a:t>
            </a:r>
          </a:p>
          <a:p>
            <a:pPr algn="ctr" fontAlgn="auto">
              <a:spcBef>
                <a:spcPts val="0"/>
              </a:spcBef>
              <a:spcAft>
                <a:spcPts val="0"/>
              </a:spcAft>
              <a:defRPr/>
            </a:pPr>
            <a:r>
              <a:rPr lang="tr-TR" sz="1600" b="1" kern="0" spc="50" dirty="0" smtClean="0">
                <a:ln w="11430"/>
                <a:solidFill>
                  <a:srgbClr val="0000FF"/>
                </a:solidFill>
                <a:latin typeface="Arial"/>
              </a:rPr>
              <a:t>ULUSLARARASI SÜRDÜRÜLEBİLİR SU YÖNETİMİ KONGRESİ - İZMİR</a:t>
            </a:r>
            <a:endParaRPr lang="tr-TR" sz="1600" b="1" kern="0" spc="50" dirty="0">
              <a:ln w="11430"/>
              <a:solidFill>
                <a:srgbClr val="0000FF"/>
              </a:solidFill>
              <a:latin typeface="Aria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0363" y="2924944"/>
            <a:ext cx="1298623" cy="110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596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3528" y="1268760"/>
            <a:ext cx="8640960" cy="1440159"/>
          </a:xfrm>
          <a:prstGeom prst="rect">
            <a:avLst/>
          </a:prstGeom>
        </p:spPr>
        <p:txBody>
          <a:bodyPr/>
          <a:lstStyle/>
          <a:p>
            <a:pPr marL="342900" marR="0" lvl="0" indent="-342900" defTabSz="914400" rtl="0" eaLnBrk="0" fontAlgn="base" latinLnBrk="0" hangingPunct="0">
              <a:lnSpc>
                <a:spcPct val="100000"/>
              </a:lnSpc>
              <a:spcBef>
                <a:spcPct val="20000"/>
              </a:spcBef>
              <a:spcAft>
                <a:spcPct val="0"/>
              </a:spcAft>
              <a:buClr>
                <a:srgbClr val="FF0000"/>
              </a:buClr>
              <a:buSzTx/>
              <a:buFont typeface="Arial" charset="0"/>
              <a:buNone/>
              <a:tabLst/>
              <a:defRPr/>
            </a:pPr>
            <a:r>
              <a:rPr kumimoji="0" lang="tr-TR" sz="2000" b="0" i="0" u="none" strike="noStrike" kern="1200" cap="none" spc="0" normalizeH="0" baseline="0" noProof="0" dirty="0" smtClean="0">
                <a:ln>
                  <a:noFill/>
                </a:ln>
                <a:solidFill>
                  <a:srgbClr val="0000FF"/>
                </a:solidFill>
                <a:effectLst/>
                <a:uLnTx/>
                <a:uFillTx/>
                <a:latin typeface="Arial" panose="020B0604020202020204" pitchFamily="34" charset="0"/>
                <a:cs typeface="Arial" pitchFamily="34" charset="0"/>
              </a:rPr>
              <a:t>	</a:t>
            </a:r>
            <a:r>
              <a:rPr kumimoji="0" lang="tr-TR"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Akademisyenlerin desteği ile </a:t>
            </a:r>
            <a:r>
              <a:rPr kumimoji="0" lang="tr-TR" sz="2400" b="1" i="0" u="none" strike="noStrike" kern="1200" cap="none" spc="0" normalizeH="0" baseline="0" noProof="0" dirty="0" smtClean="0">
                <a:ln>
                  <a:noFill/>
                </a:ln>
                <a:solidFill>
                  <a:srgbClr val="FF0000"/>
                </a:solidFill>
                <a:effectLst/>
                <a:uLnTx/>
                <a:uFillTx/>
                <a:latin typeface="Arial" pitchFamily="34" charset="0"/>
                <a:cs typeface="Arial" pitchFamily="34" charset="0"/>
                <a:hlinkClick r:id="rId3" action="ppaction://hlinkfile"/>
              </a:rPr>
              <a:t>“Su Kayıp ve Kaçakları Yönetmeliği” </a:t>
            </a:r>
            <a:r>
              <a:rPr kumimoji="0" lang="tr-TR" sz="2400" b="1" i="0" u="none" strike="noStrike" kern="1200" cap="none" spc="0" normalizeH="0" baseline="0" noProof="0" dirty="0" smtClean="0">
                <a:ln>
                  <a:noFill/>
                </a:ln>
                <a:solidFill>
                  <a:srgbClr val="0000FF"/>
                </a:solidFill>
                <a:effectLst/>
                <a:uLnTx/>
                <a:uFillTx/>
                <a:latin typeface="Arial" pitchFamily="34" charset="0"/>
                <a:cs typeface="Arial" pitchFamily="34" charset="0"/>
              </a:rPr>
              <a:t>taslağı hazırlanmıştır.</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2" pitchFamily="18" charset="2"/>
              <a:buNone/>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Arial" charset="0"/>
              <a:buNone/>
              <a:tabLst/>
              <a:defRPr/>
            </a:pPr>
            <a:r>
              <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rPr>
              <a:t>						</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2" pitchFamily="18" charset="2"/>
              <a:buNone/>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Ø"/>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2" pitchFamily="18" charset="2"/>
              <a:buNone/>
              <a:tabLst/>
              <a:defRPr/>
            </a:pPr>
            <a:r>
              <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rPr>
              <a:t> </a:t>
            </a:r>
          </a:p>
          <a:p>
            <a:pPr marL="342900" marR="0" lvl="0" indent="-342900" algn="l" defTabSz="914400" rtl="0" eaLnBrk="0" fontAlgn="base" latinLnBrk="0" hangingPunct="0">
              <a:lnSpc>
                <a:spcPct val="100000"/>
              </a:lnSpc>
              <a:spcBef>
                <a:spcPct val="20000"/>
              </a:spcBef>
              <a:spcAft>
                <a:spcPct val="0"/>
              </a:spcAft>
              <a:buClrTx/>
              <a:buSzTx/>
              <a:buFont typeface="Wingdings 2" pitchFamily="18" charset="2"/>
              <a:buNone/>
              <a:tabLst/>
              <a:defRPr/>
            </a:pPr>
            <a:endParaRPr kumimoji="0" lang="tr-TR" sz="20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3" name="Resim 3" descr="C:\Users\fkalemci\Desktop\IMG_132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890" y="2692151"/>
            <a:ext cx="3456384" cy="2645639"/>
          </a:xfrm>
          <a:prstGeom prst="rect">
            <a:avLst/>
          </a:prstGeom>
          <a:noFill/>
          <a:ln>
            <a:noFill/>
          </a:ln>
        </p:spPr>
      </p:pic>
      <p:sp>
        <p:nvSpPr>
          <p:cNvPr id="4" name="Content Placeholder 2"/>
          <p:cNvSpPr txBox="1">
            <a:spLocks/>
          </p:cNvSpPr>
          <p:nvPr/>
        </p:nvSpPr>
        <p:spPr bwMode="auto">
          <a:xfrm>
            <a:off x="3923928" y="4517738"/>
            <a:ext cx="4784484" cy="2340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
                <a:srgbClr val="FF0000"/>
              </a:buClr>
              <a:buSzPct val="70000"/>
              <a:buFont typeface="Wingdings 2" pitchFamily="18" charset="2"/>
              <a:buNone/>
              <a:tabLst/>
              <a:defRPr/>
            </a:pPr>
            <a:r>
              <a:rPr kumimoji="0" lang="tr-TR" sz="2000" b="0"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tr-TR" sz="2400" b="1"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1-2 Nisan 2013 tarihinde ilgili</a:t>
            </a:r>
            <a:r>
              <a:rPr kumimoji="0" lang="tr-TR" sz="2400" b="1" i="0" u="none" strike="noStrike" kern="1200" cap="none" spc="0" normalizeH="0" noProof="0" dirty="0" smtClean="0">
                <a:ln>
                  <a:noFill/>
                </a:ln>
                <a:solidFill>
                  <a:srgbClr val="0000FF"/>
                </a:solidFill>
                <a:effectLst/>
                <a:uLnTx/>
                <a:uFillTx/>
                <a:latin typeface="Arial" pitchFamily="34" charset="0"/>
                <a:ea typeface="+mn-ea"/>
                <a:cs typeface="Arial" pitchFamily="34" charset="0"/>
              </a:rPr>
              <a:t> </a:t>
            </a:r>
            <a:r>
              <a:rPr kumimoji="0" lang="tr-TR" sz="2400" b="1"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tarafların bir araya geldiği </a:t>
            </a:r>
            <a:r>
              <a:rPr kumimoji="0" lang="tr-TR" sz="24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“Su Kayıp-Kaçakları</a:t>
            </a:r>
            <a:r>
              <a:rPr kumimoji="0" lang="tr-TR" sz="2400" b="1" i="0" u="none" strike="noStrike" kern="1200" cap="none" spc="0" normalizeH="0" noProof="0" dirty="0" smtClean="0">
                <a:ln>
                  <a:noFill/>
                </a:ln>
                <a:solidFill>
                  <a:srgbClr val="FF0000"/>
                </a:solidFill>
                <a:effectLst/>
                <a:uLnTx/>
                <a:uFillTx/>
                <a:latin typeface="Arial" pitchFamily="34" charset="0"/>
                <a:ea typeface="+mn-ea"/>
                <a:cs typeface="Arial" pitchFamily="34" charset="0"/>
              </a:rPr>
              <a:t> </a:t>
            </a:r>
            <a:r>
              <a:rPr kumimoji="0" lang="tr-TR" sz="24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Çalıştayı” </a:t>
            </a:r>
            <a:r>
              <a:rPr kumimoji="0" lang="tr-TR" sz="2400" b="1"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düzenlenmiş ve taslak yönetmelik değerlendirilmiştir.</a:t>
            </a:r>
            <a:endParaRPr kumimoji="0" lang="tr-TR" sz="2400" b="0" i="0" u="none" strike="noStrike" kern="1200" cap="none" spc="0" normalizeH="0" baseline="0" noProof="0" dirty="0" smtClean="0">
              <a:ln>
                <a:noFill/>
              </a:ln>
              <a:solidFill>
                <a:schemeClr val="tx2"/>
              </a:solidFill>
              <a:effectLst/>
              <a:uLnTx/>
              <a:uFillTx/>
              <a:latin typeface="+mn-lt"/>
              <a:ea typeface="+mn-ea"/>
            </a:endParaRPr>
          </a:p>
        </p:txBody>
      </p:sp>
      <p:pic>
        <p:nvPicPr>
          <p:cNvPr id="6" name="Resim 1" descr="C:\Users\fkalemci\Desktop\IMG_1324.JPG"/>
          <p:cNvPicPr>
            <a:picLocks noChangeAspect="1" noChangeArrowheads="1"/>
          </p:cNvPicPr>
          <p:nvPr/>
        </p:nvPicPr>
        <p:blipFill>
          <a:blip r:embed="rId5" cstate="print"/>
          <a:srcRect/>
          <a:stretch>
            <a:fillRect/>
          </a:stretch>
        </p:blipFill>
        <p:spPr bwMode="auto">
          <a:xfrm>
            <a:off x="5382343" y="2279650"/>
            <a:ext cx="3024337" cy="2060971"/>
          </a:xfrm>
          <a:prstGeom prst="rect">
            <a:avLst/>
          </a:prstGeom>
          <a:noFill/>
          <a:ln w="9525">
            <a:noFill/>
            <a:miter lim="800000"/>
            <a:headEnd/>
            <a:tailEnd/>
          </a:ln>
        </p:spPr>
      </p:pic>
      <p:sp>
        <p:nvSpPr>
          <p:cNvPr id="8" name="19 Başlık"/>
          <p:cNvSpPr txBox="1">
            <a:spLocks/>
          </p:cNvSpPr>
          <p:nvPr/>
        </p:nvSpPr>
        <p:spPr bwMode="auto">
          <a:xfrm>
            <a:off x="1259507" y="157282"/>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MEVZUAT ÇALIŞMALARI</a:t>
            </a:r>
            <a:endParaRPr lang="tr-TR" sz="3000" dirty="0"/>
          </a:p>
        </p:txBody>
      </p:sp>
      <p:sp>
        <p:nvSpPr>
          <p:cNvPr id="9" name="Slayt Numarası Yer Tutucusu 3"/>
          <p:cNvSpPr>
            <a:spLocks noGrp="1"/>
          </p:cNvSpPr>
          <p:nvPr>
            <p:ph type="sldNum" sz="quarter" idx="12"/>
          </p:nvPr>
        </p:nvSpPr>
        <p:spPr>
          <a:xfrm>
            <a:off x="6553200" y="6356350"/>
            <a:ext cx="2133600" cy="365125"/>
          </a:xfrm>
        </p:spPr>
        <p:txBody>
          <a:bodyPr/>
          <a:lstStyle/>
          <a:p>
            <a:pPr>
              <a:defRPr/>
            </a:pPr>
            <a:fld id="{CBDC5E29-9A1C-48A6-BF1A-BD388E89DFE9}" type="slidenum">
              <a:rPr lang="tr-TR" smtClean="0"/>
              <a:pPr>
                <a:defRPr/>
              </a:pPr>
              <a:t>10</a:t>
            </a:fld>
            <a:r>
              <a:rPr lang="tr-TR" dirty="0" smtClean="0"/>
              <a:t>/31</a:t>
            </a:r>
            <a:endParaRPr lang="tr-TR" dirty="0"/>
          </a:p>
        </p:txBody>
      </p:sp>
    </p:spTree>
    <p:extLst>
      <p:ext uri="{BB962C8B-B14F-4D97-AF65-F5344CB8AC3E}">
        <p14:creationId xmlns:p14="http://schemas.microsoft.com/office/powerpoint/2010/main" val="3289868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1560" y="1196752"/>
            <a:ext cx="8352928" cy="4303486"/>
          </a:xfrm>
          <a:prstGeom prst="rect">
            <a:avLst/>
          </a:prstGeom>
          <a:noFill/>
          <a:ln w="9525">
            <a:noFill/>
            <a:miter lim="800000"/>
            <a:headEnd/>
            <a:tailEnd/>
          </a:ln>
        </p:spPr>
        <p:txBody>
          <a:bodyPr wrap="square">
            <a:spAutoFit/>
          </a:bodyPr>
          <a:lstStyle/>
          <a:p>
            <a:pPr algn="just">
              <a:lnSpc>
                <a:spcPct val="115000"/>
              </a:lnSpc>
            </a:pPr>
            <a:r>
              <a:rPr lang="tr-TR" sz="2400" b="1" dirty="0" smtClean="0">
                <a:solidFill>
                  <a:srgbClr val="0000FF"/>
                </a:solidFill>
                <a:latin typeface="Arial" pitchFamily="34" charset="0"/>
                <a:cs typeface="Arial" pitchFamily="34" charset="0"/>
              </a:rPr>
              <a:t>Türkiye </a:t>
            </a:r>
            <a:r>
              <a:rPr lang="tr-TR" sz="2400" b="1" dirty="0">
                <a:solidFill>
                  <a:srgbClr val="0000FF"/>
                </a:solidFill>
                <a:latin typeface="Arial" pitchFamily="34" charset="0"/>
                <a:cs typeface="Arial" pitchFamily="34" charset="0"/>
              </a:rPr>
              <a:t>Belediyeler Birliği’nin desteğiyle gerçekleştirilen Çalıştaya 90 kişi katılım </a:t>
            </a:r>
            <a:r>
              <a:rPr lang="tr-TR" sz="2400" b="1" dirty="0" smtClean="0">
                <a:solidFill>
                  <a:srgbClr val="0000FF"/>
                </a:solidFill>
                <a:latin typeface="Arial" pitchFamily="34" charset="0"/>
                <a:cs typeface="Arial" pitchFamily="34" charset="0"/>
              </a:rPr>
              <a:t>sağlamıştır:</a:t>
            </a:r>
          </a:p>
          <a:p>
            <a:pPr>
              <a:lnSpc>
                <a:spcPct val="115000"/>
              </a:lnSpc>
            </a:pPr>
            <a:endParaRPr lang="tr-TR" sz="2400" b="1" dirty="0">
              <a:solidFill>
                <a:srgbClr val="0000FF"/>
              </a:solidFill>
              <a:latin typeface="Arial" pitchFamily="34" charset="0"/>
              <a:cs typeface="Arial" pitchFamily="34" charset="0"/>
            </a:endParaRPr>
          </a:p>
          <a:p>
            <a:pPr>
              <a:lnSpc>
                <a:spcPct val="115000"/>
              </a:lnSpc>
              <a:buClr>
                <a:srgbClr val="FF0000"/>
              </a:buClr>
              <a:buFont typeface="Wingdings" pitchFamily="2" charset="2"/>
              <a:buChar char="Ø"/>
            </a:pPr>
            <a:r>
              <a:rPr lang="tr-TR" sz="2400" b="1" dirty="0">
                <a:solidFill>
                  <a:srgbClr val="0000FF"/>
                </a:solidFill>
                <a:latin typeface="Arial" pitchFamily="34" charset="0"/>
                <a:cs typeface="Arial" pitchFamily="34" charset="0"/>
              </a:rPr>
              <a:t> Su Yönetimi Genel Müdürlüğü İlgili Birimleri</a:t>
            </a:r>
          </a:p>
          <a:p>
            <a:pPr>
              <a:lnSpc>
                <a:spcPct val="115000"/>
              </a:lnSpc>
              <a:buClr>
                <a:srgbClr val="FF0000"/>
              </a:buClr>
              <a:buFont typeface="Wingdings" pitchFamily="2" charset="2"/>
              <a:buChar char="Ø"/>
            </a:pPr>
            <a:r>
              <a:rPr lang="tr-TR" sz="2400" b="1" dirty="0">
                <a:solidFill>
                  <a:srgbClr val="0000FF"/>
                </a:solidFill>
                <a:latin typeface="Arial" pitchFamily="34" charset="0"/>
                <a:cs typeface="Arial" pitchFamily="34" charset="0"/>
              </a:rPr>
              <a:t> İlgili Bağlı Kuruluşlar (DSİ, SUEN)</a:t>
            </a:r>
          </a:p>
          <a:p>
            <a:pPr>
              <a:lnSpc>
                <a:spcPct val="115000"/>
              </a:lnSpc>
              <a:buClr>
                <a:srgbClr val="FF0000"/>
              </a:buClr>
              <a:buFont typeface="Wingdings" pitchFamily="2" charset="2"/>
              <a:buChar char="Ø"/>
            </a:pPr>
            <a:r>
              <a:rPr lang="tr-TR" sz="2400" b="1" dirty="0">
                <a:solidFill>
                  <a:srgbClr val="0000FF"/>
                </a:solidFill>
                <a:latin typeface="Arial" pitchFamily="34" charset="0"/>
                <a:cs typeface="Arial" pitchFamily="34" charset="0"/>
              </a:rPr>
              <a:t> Üniversiteler</a:t>
            </a:r>
          </a:p>
          <a:p>
            <a:pPr>
              <a:lnSpc>
                <a:spcPct val="115000"/>
              </a:lnSpc>
              <a:buClr>
                <a:srgbClr val="FF0000"/>
              </a:buClr>
              <a:buFont typeface="Wingdings" pitchFamily="2" charset="2"/>
              <a:buChar char="Ø"/>
            </a:pPr>
            <a:r>
              <a:rPr lang="tr-TR" sz="2400" b="1" dirty="0">
                <a:solidFill>
                  <a:srgbClr val="0000FF"/>
                </a:solidFill>
                <a:latin typeface="Arial" pitchFamily="34" charset="0"/>
                <a:cs typeface="Arial" pitchFamily="34" charset="0"/>
              </a:rPr>
              <a:t> Türkiye Belediyeler Birliği</a:t>
            </a:r>
          </a:p>
          <a:p>
            <a:pPr>
              <a:lnSpc>
                <a:spcPct val="115000"/>
              </a:lnSpc>
              <a:buClr>
                <a:srgbClr val="FF0000"/>
              </a:buClr>
              <a:buFont typeface="Wingdings" pitchFamily="2" charset="2"/>
              <a:buChar char="Ø"/>
            </a:pPr>
            <a:r>
              <a:rPr lang="tr-TR" sz="2400" b="1" dirty="0">
                <a:solidFill>
                  <a:srgbClr val="0000FF"/>
                </a:solidFill>
                <a:latin typeface="Arial" pitchFamily="34" charset="0"/>
                <a:cs typeface="Arial" pitchFamily="34" charset="0"/>
              </a:rPr>
              <a:t> Büyükşehir Belediyeleri - Su ve </a:t>
            </a:r>
            <a:r>
              <a:rPr lang="tr-TR" sz="2400" b="1" dirty="0" smtClean="0">
                <a:solidFill>
                  <a:srgbClr val="0000FF"/>
                </a:solidFill>
                <a:latin typeface="Arial" pitchFamily="34" charset="0"/>
                <a:cs typeface="Arial" pitchFamily="34" charset="0"/>
              </a:rPr>
              <a:t>Kanalizasyon İdareleri</a:t>
            </a:r>
            <a:endParaRPr lang="tr-TR" sz="2400" b="1" dirty="0">
              <a:solidFill>
                <a:srgbClr val="0000FF"/>
              </a:solidFill>
              <a:latin typeface="Arial" pitchFamily="34" charset="0"/>
              <a:cs typeface="Arial" pitchFamily="34" charset="0"/>
            </a:endParaRPr>
          </a:p>
          <a:p>
            <a:pPr>
              <a:lnSpc>
                <a:spcPct val="115000"/>
              </a:lnSpc>
              <a:buClr>
                <a:srgbClr val="FF0000"/>
              </a:buClr>
              <a:buFont typeface="Wingdings" pitchFamily="2" charset="2"/>
              <a:buChar char="Ø"/>
            </a:pPr>
            <a:r>
              <a:rPr lang="tr-TR" sz="2400" b="1" dirty="0">
                <a:solidFill>
                  <a:srgbClr val="0000FF"/>
                </a:solidFill>
                <a:latin typeface="Arial" pitchFamily="34" charset="0"/>
                <a:cs typeface="Arial" pitchFamily="34" charset="0"/>
              </a:rPr>
              <a:t> İlgili Bakanlıklar</a:t>
            </a:r>
          </a:p>
          <a:p>
            <a:pPr>
              <a:lnSpc>
                <a:spcPct val="115000"/>
              </a:lnSpc>
              <a:buClr>
                <a:srgbClr val="FF0000"/>
              </a:buClr>
              <a:buFont typeface="Wingdings" pitchFamily="2" charset="2"/>
              <a:buChar char="Ø"/>
            </a:pPr>
            <a:r>
              <a:rPr lang="tr-TR" sz="2400" b="1" dirty="0">
                <a:solidFill>
                  <a:srgbClr val="0000FF"/>
                </a:solidFill>
                <a:latin typeface="Arial" pitchFamily="34" charset="0"/>
                <a:cs typeface="Arial" pitchFamily="34" charset="0"/>
              </a:rPr>
              <a:t> Sulama Birlikleri</a:t>
            </a:r>
          </a:p>
        </p:txBody>
      </p:sp>
      <p:sp>
        <p:nvSpPr>
          <p:cNvPr id="3" name="Dikdörtgen 2"/>
          <p:cNvSpPr/>
          <p:nvPr/>
        </p:nvSpPr>
        <p:spPr>
          <a:xfrm>
            <a:off x="323528" y="5714006"/>
            <a:ext cx="8496944" cy="830997"/>
          </a:xfrm>
          <a:prstGeom prst="rect">
            <a:avLst/>
          </a:prstGeom>
        </p:spPr>
        <p:txBody>
          <a:bodyPr wrap="square">
            <a:spAutoFit/>
          </a:bodyPr>
          <a:lstStyle/>
          <a:p>
            <a:pPr marL="342900" lvl="0" indent="-342900" eaLnBrk="0" hangingPunct="0">
              <a:spcBef>
                <a:spcPct val="20000"/>
              </a:spcBef>
              <a:defRPr/>
            </a:pPr>
            <a:r>
              <a:rPr lang="tr-TR" sz="2400" b="1" dirty="0" err="1">
                <a:solidFill>
                  <a:srgbClr val="FF0000"/>
                </a:solidFill>
                <a:latin typeface="Arial" panose="020B0604020202020204" pitchFamily="34" charset="0"/>
                <a:cs typeface="Arial" pitchFamily="34" charset="0"/>
              </a:rPr>
              <a:t>Çalıştay</a:t>
            </a:r>
            <a:r>
              <a:rPr lang="tr-TR" sz="2400" b="1" dirty="0">
                <a:solidFill>
                  <a:srgbClr val="FF0000"/>
                </a:solidFill>
                <a:latin typeface="Arial" panose="020B0604020202020204" pitchFamily="34" charset="0"/>
                <a:cs typeface="Arial" pitchFamily="34" charset="0"/>
              </a:rPr>
              <a:t> çıktıları doğrultusunda revize edilen </a:t>
            </a:r>
            <a:r>
              <a:rPr lang="tr-TR" sz="2400" b="1" dirty="0" smtClean="0">
                <a:solidFill>
                  <a:srgbClr val="FF0000"/>
                </a:solidFill>
                <a:latin typeface="Arial" panose="020B0604020202020204" pitchFamily="34" charset="0"/>
                <a:cs typeface="Arial" pitchFamily="34" charset="0"/>
              </a:rPr>
              <a:t>taslak yönetmelik Kurum görüşlerine </a:t>
            </a:r>
            <a:r>
              <a:rPr lang="tr-TR" sz="2400" b="1" dirty="0">
                <a:solidFill>
                  <a:srgbClr val="FF0000"/>
                </a:solidFill>
                <a:latin typeface="Arial" panose="020B0604020202020204" pitchFamily="34" charset="0"/>
                <a:cs typeface="Arial" pitchFamily="34" charset="0"/>
              </a:rPr>
              <a:t>sunulmuştur.</a:t>
            </a:r>
          </a:p>
        </p:txBody>
      </p:sp>
      <p:sp>
        <p:nvSpPr>
          <p:cNvPr id="6" name="19 Başlık"/>
          <p:cNvSpPr txBox="1">
            <a:spLocks/>
          </p:cNvSpPr>
          <p:nvPr/>
        </p:nvSpPr>
        <p:spPr bwMode="auto">
          <a:xfrm>
            <a:off x="1475656" y="143114"/>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SU KAYIP KAÇAKLARI ÇALIŞTAYI</a:t>
            </a:r>
            <a:endParaRPr lang="tr-TR" sz="3000" dirty="0"/>
          </a:p>
        </p:txBody>
      </p:sp>
      <p:sp>
        <p:nvSpPr>
          <p:cNvPr id="7" name="Slayt Numarası Yer Tutucusu 3"/>
          <p:cNvSpPr>
            <a:spLocks noGrp="1"/>
          </p:cNvSpPr>
          <p:nvPr>
            <p:ph type="sldNum" sz="quarter" idx="12"/>
          </p:nvPr>
        </p:nvSpPr>
        <p:spPr>
          <a:xfrm>
            <a:off x="6553200" y="6356350"/>
            <a:ext cx="2133600" cy="365125"/>
          </a:xfrm>
        </p:spPr>
        <p:txBody>
          <a:bodyPr/>
          <a:lstStyle/>
          <a:p>
            <a:pPr>
              <a:defRPr/>
            </a:pPr>
            <a:fld id="{CBDC5E29-9A1C-48A6-BF1A-BD388E89DFE9}" type="slidenum">
              <a:rPr lang="tr-TR" smtClean="0"/>
              <a:pPr>
                <a:defRPr/>
              </a:pPr>
              <a:t>11</a:t>
            </a:fld>
            <a:r>
              <a:rPr lang="tr-TR" dirty="0" smtClean="0"/>
              <a:t>/31</a:t>
            </a:r>
            <a:endParaRPr lang="tr-TR" dirty="0"/>
          </a:p>
        </p:txBody>
      </p:sp>
    </p:spTree>
    <p:extLst>
      <p:ext uri="{BB962C8B-B14F-4D97-AF65-F5344CB8AC3E}">
        <p14:creationId xmlns:p14="http://schemas.microsoft.com/office/powerpoint/2010/main" val="418770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580112" y="1316760"/>
            <a:ext cx="3186100" cy="4992560"/>
          </a:xfrm>
          <a:prstGeom prst="rect">
            <a:avLst/>
          </a:prstGeom>
        </p:spPr>
        <p:txBody>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tr-TR" sz="2400" b="1" i="0" u="none" strike="noStrike" kern="1200" cap="none" spc="0" normalizeH="0" noProof="0" dirty="0" smtClean="0">
                <a:ln>
                  <a:noFill/>
                </a:ln>
                <a:solidFill>
                  <a:srgbClr val="0000FF"/>
                </a:solidFill>
                <a:effectLst/>
                <a:uLnTx/>
                <a:uFillTx/>
                <a:latin typeface="Arial" pitchFamily="34" charset="0"/>
                <a:cs typeface="Arial" pitchFamily="34" charset="0"/>
              </a:rPr>
              <a:t>8 Mayıs 2014 tarih </a:t>
            </a:r>
          </a:p>
          <a:p>
            <a:pPr marL="342900" marR="0" lvl="0" indent="-342900" defTabSz="914400" rtl="0" eaLnBrk="0" fontAlgn="base" latinLnBrk="0" hangingPunct="0">
              <a:lnSpc>
                <a:spcPct val="100000"/>
              </a:lnSpc>
              <a:spcBef>
                <a:spcPct val="20000"/>
              </a:spcBef>
              <a:spcAft>
                <a:spcPct val="0"/>
              </a:spcAft>
              <a:buClrTx/>
              <a:buSzTx/>
              <a:tabLst/>
              <a:defRPr/>
            </a:pPr>
            <a:r>
              <a:rPr kumimoji="0" lang="tr-TR" sz="2400" b="1" i="0" u="none" strike="noStrike" kern="1200" cap="none" spc="0" normalizeH="0" noProof="0" dirty="0" smtClean="0">
                <a:ln>
                  <a:noFill/>
                </a:ln>
                <a:solidFill>
                  <a:srgbClr val="0000FF"/>
                </a:solidFill>
                <a:effectLst/>
                <a:uLnTx/>
                <a:uFillTx/>
                <a:latin typeface="Arial" pitchFamily="34" charset="0"/>
                <a:cs typeface="Arial" pitchFamily="34" charset="0"/>
              </a:rPr>
              <a:t>ve </a:t>
            </a:r>
          </a:p>
          <a:p>
            <a:pPr marL="342900" marR="0" lvl="0" indent="-342900" defTabSz="914400" rtl="0" eaLnBrk="0" fontAlgn="base" latinLnBrk="0" hangingPunct="0">
              <a:lnSpc>
                <a:spcPct val="100000"/>
              </a:lnSpc>
              <a:spcBef>
                <a:spcPct val="20000"/>
              </a:spcBef>
              <a:spcAft>
                <a:spcPct val="0"/>
              </a:spcAft>
              <a:buClrTx/>
              <a:buSzTx/>
              <a:tabLst/>
              <a:defRPr/>
            </a:pPr>
            <a:r>
              <a:rPr kumimoji="0" lang="tr-TR" sz="2400" b="1" i="0" u="none" strike="noStrike" kern="1200" cap="none" spc="0" normalizeH="0" noProof="0" dirty="0" smtClean="0">
                <a:ln>
                  <a:noFill/>
                </a:ln>
                <a:solidFill>
                  <a:srgbClr val="0000FF"/>
                </a:solidFill>
                <a:effectLst/>
                <a:uLnTx/>
                <a:uFillTx/>
                <a:latin typeface="Arial" pitchFamily="34" charset="0"/>
                <a:cs typeface="Arial" pitchFamily="34" charset="0"/>
              </a:rPr>
              <a:t>28994 sayılı </a:t>
            </a:r>
          </a:p>
          <a:p>
            <a:pPr marL="342900" marR="0" lvl="0" indent="-342900" defTabSz="914400" rtl="0" eaLnBrk="0" fontAlgn="base" latinLnBrk="0" hangingPunct="0">
              <a:lnSpc>
                <a:spcPct val="100000"/>
              </a:lnSpc>
              <a:spcBef>
                <a:spcPct val="20000"/>
              </a:spcBef>
              <a:spcAft>
                <a:spcPct val="0"/>
              </a:spcAft>
              <a:buClrTx/>
              <a:buSzTx/>
              <a:tabLst/>
              <a:defRPr/>
            </a:pPr>
            <a:r>
              <a:rPr kumimoji="0" lang="tr-TR" sz="2400" b="1" i="0" u="none" strike="noStrike" kern="1200" cap="none" spc="0" normalizeH="0" noProof="0" dirty="0" smtClean="0">
                <a:ln>
                  <a:noFill/>
                </a:ln>
                <a:solidFill>
                  <a:srgbClr val="0000FF"/>
                </a:solidFill>
                <a:effectLst/>
                <a:uLnTx/>
                <a:uFillTx/>
                <a:latin typeface="Arial" pitchFamily="34" charset="0"/>
                <a:cs typeface="Arial" pitchFamily="34" charset="0"/>
              </a:rPr>
              <a:t>Resmi Gazete</a:t>
            </a:r>
          </a:p>
          <a:p>
            <a:pPr marL="342900" marR="0" lvl="0" indent="-342900" defTabSz="914400" rtl="0" eaLnBrk="0" fontAlgn="base" latinLnBrk="0" hangingPunct="0">
              <a:lnSpc>
                <a:spcPct val="100000"/>
              </a:lnSpc>
              <a:spcBef>
                <a:spcPct val="20000"/>
              </a:spcBef>
              <a:spcAft>
                <a:spcPct val="0"/>
              </a:spcAft>
              <a:buClrTx/>
              <a:buSzTx/>
              <a:tabLst/>
              <a:defRPr/>
            </a:pPr>
            <a:endParaRPr lang="tr-TR" sz="2400" b="1" baseline="0" dirty="0">
              <a:solidFill>
                <a:srgbClr val="0000FF"/>
              </a:solidFill>
              <a:latin typeface="Arial" pitchFamily="34" charset="0"/>
              <a:ea typeface="+mn-ea"/>
              <a:cs typeface="Arial" pitchFamily="34" charset="0"/>
            </a:endParaRP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İçme Suyu Temin ve </a:t>
            </a: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Dağıtım </a:t>
            </a: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Sistemlerindeki Su </a:t>
            </a: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Kayıplarının </a:t>
            </a: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Kontrolü </a:t>
            </a: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Yönetmeliği</a:t>
            </a:r>
            <a:endParaRPr lang="tr-TR" sz="2800" b="1" baseline="0" dirty="0">
              <a:solidFill>
                <a:srgbClr val="FF0000"/>
              </a:solidFill>
              <a:latin typeface="Arial" pitchFamily="34" charset="0"/>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tabLst/>
              <a:defRPr/>
            </a:pPr>
            <a:endParaRPr kumimoji="0" lang="tr-TR" sz="3200" b="0" i="0" u="none" strike="noStrike" kern="1200" cap="none" spc="0" normalizeH="0" baseline="0" noProof="0" dirty="0" smtClean="0">
              <a:ln>
                <a:noFill/>
              </a:ln>
              <a:solidFill>
                <a:srgbClr val="FF0000"/>
              </a:solidFill>
              <a:effectLst/>
              <a:uLnTx/>
              <a:uFillTx/>
              <a:latin typeface="+mn-lt"/>
              <a:ea typeface="+mn-ea"/>
              <a:cs typeface="Arial"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843" t="12592" r="30728" b="27560"/>
          <a:stretch/>
        </p:blipFill>
        <p:spPr bwMode="auto">
          <a:xfrm>
            <a:off x="467544" y="1052736"/>
            <a:ext cx="482453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9 Başlık"/>
          <p:cNvSpPr txBox="1">
            <a:spLocks/>
          </p:cNvSpPr>
          <p:nvPr/>
        </p:nvSpPr>
        <p:spPr bwMode="auto">
          <a:xfrm>
            <a:off x="1475656" y="143114"/>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YÖNETMELİK</a:t>
            </a:r>
            <a:endParaRPr lang="tr-TR" sz="3000" dirty="0"/>
          </a:p>
        </p:txBody>
      </p:sp>
      <p:sp>
        <p:nvSpPr>
          <p:cNvPr id="7" name="Slayt Numarası Yer Tutucusu 3"/>
          <p:cNvSpPr>
            <a:spLocks noGrp="1"/>
          </p:cNvSpPr>
          <p:nvPr>
            <p:ph type="sldNum" sz="quarter" idx="12"/>
          </p:nvPr>
        </p:nvSpPr>
        <p:spPr>
          <a:xfrm>
            <a:off x="6553200" y="6356350"/>
            <a:ext cx="2133600" cy="365125"/>
          </a:xfrm>
        </p:spPr>
        <p:txBody>
          <a:bodyPr/>
          <a:lstStyle/>
          <a:p>
            <a:pPr>
              <a:defRPr/>
            </a:pPr>
            <a:fld id="{CBDC5E29-9A1C-48A6-BF1A-BD388E89DFE9}" type="slidenum">
              <a:rPr lang="tr-TR" smtClean="0"/>
              <a:pPr>
                <a:defRPr/>
              </a:pPr>
              <a:t>12</a:t>
            </a:fld>
            <a:r>
              <a:rPr lang="tr-TR" dirty="0" smtClean="0"/>
              <a:t>/31</a:t>
            </a:r>
            <a:endParaRPr lang="tr-TR" dirty="0"/>
          </a:p>
        </p:txBody>
      </p:sp>
    </p:spTree>
    <p:extLst>
      <p:ext uri="{BB962C8B-B14F-4D97-AF65-F5344CB8AC3E}">
        <p14:creationId xmlns:p14="http://schemas.microsoft.com/office/powerpoint/2010/main" val="337997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3"/>
          <p:cNvSpPr>
            <a:spLocks noChangeArrowheads="1"/>
          </p:cNvSpPr>
          <p:nvPr/>
        </p:nvSpPr>
        <p:spPr bwMode="auto">
          <a:xfrm>
            <a:off x="179388" y="1052513"/>
            <a:ext cx="8785225" cy="5324535"/>
          </a:xfrm>
          <a:prstGeom prst="rect">
            <a:avLst/>
          </a:prstGeom>
          <a:noFill/>
          <a:ln w="9525">
            <a:noFill/>
            <a:miter lim="800000"/>
            <a:headEnd/>
            <a:tailEnd/>
          </a:ln>
        </p:spPr>
        <p:txBody>
          <a:bodyPr wrap="square">
            <a:spAutoFit/>
          </a:bodyPr>
          <a:lstStyle/>
          <a:p>
            <a:pPr algn="just"/>
            <a:r>
              <a:rPr lang="tr-TR" sz="2000" b="1" u="sng" dirty="0">
                <a:solidFill>
                  <a:srgbClr val="0000FF"/>
                </a:solidFill>
                <a:latin typeface="Arial" pitchFamily="34" charset="0"/>
                <a:cs typeface="Arial" pitchFamily="34" charset="0"/>
              </a:rPr>
              <a:t>3</a:t>
            </a:r>
            <a:r>
              <a:rPr lang="tr-TR" sz="2000" b="1" u="sng" dirty="0" smtClean="0">
                <a:solidFill>
                  <a:srgbClr val="0000FF"/>
                </a:solidFill>
                <a:latin typeface="Arial" pitchFamily="34" charset="0"/>
                <a:cs typeface="Arial" pitchFamily="34" charset="0"/>
              </a:rPr>
              <a:t> Bölüm-13 </a:t>
            </a:r>
            <a:r>
              <a:rPr lang="tr-TR" sz="2000" b="1" u="sng" dirty="0">
                <a:solidFill>
                  <a:srgbClr val="0000FF"/>
                </a:solidFill>
                <a:latin typeface="Arial" pitchFamily="34" charset="0"/>
                <a:cs typeface="Arial" pitchFamily="34" charset="0"/>
              </a:rPr>
              <a:t>madde</a:t>
            </a:r>
          </a:p>
          <a:p>
            <a:pPr algn="just"/>
            <a:endParaRPr lang="tr-TR" sz="2000" b="1" dirty="0" smtClean="0">
              <a:solidFill>
                <a:srgbClr val="FF0000"/>
              </a:solidFill>
              <a:latin typeface="Arial" pitchFamily="34" charset="0"/>
              <a:cs typeface="Arial" pitchFamily="34" charset="0"/>
            </a:endParaRPr>
          </a:p>
          <a:p>
            <a:pPr algn="just"/>
            <a:r>
              <a:rPr lang="tr-TR" sz="2000" b="1" dirty="0" smtClean="0">
                <a:solidFill>
                  <a:srgbClr val="FF0000"/>
                </a:solidFill>
                <a:latin typeface="Arial" pitchFamily="34" charset="0"/>
                <a:cs typeface="Arial" pitchFamily="34" charset="0"/>
              </a:rPr>
              <a:t>Birinci </a:t>
            </a:r>
            <a:r>
              <a:rPr lang="tr-TR" sz="2000" b="1" dirty="0">
                <a:solidFill>
                  <a:srgbClr val="FF0000"/>
                </a:solidFill>
                <a:latin typeface="Arial" pitchFamily="34" charset="0"/>
                <a:cs typeface="Arial" pitchFamily="34" charset="0"/>
              </a:rPr>
              <a:t>Bölüm</a:t>
            </a:r>
          </a:p>
          <a:p>
            <a:pPr lvl="1" algn="just">
              <a:buFont typeface="Wingdings" pitchFamily="2" charset="2"/>
              <a:buChar char="Ø"/>
            </a:pPr>
            <a:r>
              <a:rPr lang="tr-TR" sz="2000" b="1" dirty="0">
                <a:solidFill>
                  <a:srgbClr val="0000FF"/>
                </a:solidFill>
                <a:latin typeface="Arial" pitchFamily="34" charset="0"/>
                <a:cs typeface="Arial" pitchFamily="34" charset="0"/>
              </a:rPr>
              <a:t> </a:t>
            </a:r>
            <a:r>
              <a:rPr lang="tr-TR" sz="2000" b="1" dirty="0" smtClean="0">
                <a:solidFill>
                  <a:srgbClr val="0000FF"/>
                </a:solidFill>
                <a:latin typeface="Arial" pitchFamily="34" charset="0"/>
                <a:cs typeface="Arial" pitchFamily="34" charset="0"/>
              </a:rPr>
              <a:t>Amaç, </a:t>
            </a:r>
            <a:r>
              <a:rPr lang="tr-TR" sz="2000" b="1" dirty="0">
                <a:solidFill>
                  <a:srgbClr val="0000FF"/>
                </a:solidFill>
                <a:latin typeface="Arial" pitchFamily="34" charset="0"/>
                <a:cs typeface="Arial" pitchFamily="34" charset="0"/>
              </a:rPr>
              <a:t>Kapsam, Dayanak ve Tanımlar </a:t>
            </a:r>
          </a:p>
          <a:p>
            <a:pPr algn="just"/>
            <a:endParaRPr lang="tr-TR" sz="2000" b="1" dirty="0" smtClean="0">
              <a:solidFill>
                <a:srgbClr val="FF0000"/>
              </a:solidFill>
              <a:latin typeface="Arial" pitchFamily="34" charset="0"/>
              <a:cs typeface="Arial" pitchFamily="34" charset="0"/>
            </a:endParaRPr>
          </a:p>
          <a:p>
            <a:pPr algn="just"/>
            <a:r>
              <a:rPr lang="tr-TR" sz="2000" b="1" dirty="0" smtClean="0">
                <a:solidFill>
                  <a:srgbClr val="FF0000"/>
                </a:solidFill>
                <a:latin typeface="Arial" pitchFamily="34" charset="0"/>
                <a:cs typeface="Arial" pitchFamily="34" charset="0"/>
              </a:rPr>
              <a:t>İkinci </a:t>
            </a:r>
            <a:r>
              <a:rPr lang="tr-TR" sz="2000" b="1" dirty="0">
                <a:solidFill>
                  <a:srgbClr val="FF0000"/>
                </a:solidFill>
                <a:latin typeface="Arial" pitchFamily="34" charset="0"/>
                <a:cs typeface="Arial" pitchFamily="34" charset="0"/>
              </a:rPr>
              <a:t>Bölüm</a:t>
            </a:r>
          </a:p>
          <a:p>
            <a:pPr lvl="1" algn="just">
              <a:buFont typeface="Wingdings" pitchFamily="2" charset="2"/>
              <a:buChar char="Ø"/>
            </a:pPr>
            <a:r>
              <a:rPr lang="tr-TR" sz="2000" b="1" dirty="0" smtClean="0">
                <a:solidFill>
                  <a:srgbClr val="0000FF"/>
                </a:solidFill>
                <a:latin typeface="Arial" pitchFamily="34" charset="0"/>
                <a:cs typeface="Arial" pitchFamily="34" charset="0"/>
              </a:rPr>
              <a:t> İlkeler, </a:t>
            </a:r>
            <a:r>
              <a:rPr lang="tr-TR" sz="2000" b="1" dirty="0" err="1" smtClean="0">
                <a:solidFill>
                  <a:srgbClr val="0000FF"/>
                </a:solidFill>
                <a:latin typeface="Arial" pitchFamily="34" charset="0"/>
                <a:cs typeface="Arial" pitchFamily="34" charset="0"/>
              </a:rPr>
              <a:t>İçmesuyu</a:t>
            </a:r>
            <a:r>
              <a:rPr lang="tr-TR" sz="2000" b="1" dirty="0" smtClean="0">
                <a:solidFill>
                  <a:srgbClr val="0000FF"/>
                </a:solidFill>
                <a:latin typeface="Arial" pitchFamily="34" charset="0"/>
                <a:cs typeface="Arial" pitchFamily="34" charset="0"/>
              </a:rPr>
              <a:t> temin ve dağıtım </a:t>
            </a:r>
            <a:r>
              <a:rPr lang="tr-TR" sz="2000" b="1" dirty="0">
                <a:solidFill>
                  <a:srgbClr val="0000FF"/>
                </a:solidFill>
                <a:latin typeface="Arial" pitchFamily="34" charset="0"/>
                <a:cs typeface="Arial" pitchFamily="34" charset="0"/>
              </a:rPr>
              <a:t>s</a:t>
            </a:r>
            <a:r>
              <a:rPr lang="tr-TR" sz="2000" b="1" dirty="0" smtClean="0">
                <a:solidFill>
                  <a:srgbClr val="0000FF"/>
                </a:solidFill>
                <a:latin typeface="Arial" pitchFamily="34" charset="0"/>
                <a:cs typeface="Arial" pitchFamily="34" charset="0"/>
              </a:rPr>
              <a:t>istemlerinin </a:t>
            </a:r>
            <a:r>
              <a:rPr lang="tr-TR" sz="2000" b="1" dirty="0">
                <a:solidFill>
                  <a:srgbClr val="0000FF"/>
                </a:solidFill>
                <a:latin typeface="Arial" pitchFamily="34" charset="0"/>
                <a:cs typeface="Arial" pitchFamily="34" charset="0"/>
              </a:rPr>
              <a:t>y</a:t>
            </a:r>
            <a:r>
              <a:rPr lang="tr-TR" sz="2000" b="1" dirty="0" smtClean="0">
                <a:solidFill>
                  <a:srgbClr val="0000FF"/>
                </a:solidFill>
                <a:latin typeface="Arial" pitchFamily="34" charset="0"/>
                <a:cs typeface="Arial" pitchFamily="34" charset="0"/>
              </a:rPr>
              <a:t>önetimi, Su kayıplarının azaltılması için alınacak tedbirler, Su kayıplarının tespiti, Su kayıplarının azaltılması </a:t>
            </a:r>
          </a:p>
          <a:p>
            <a:pPr algn="just"/>
            <a:endParaRPr lang="tr-TR" sz="2000" b="1" dirty="0" smtClean="0">
              <a:solidFill>
                <a:srgbClr val="FF0000"/>
              </a:solidFill>
              <a:latin typeface="Arial" pitchFamily="34" charset="0"/>
              <a:cs typeface="Arial" pitchFamily="34" charset="0"/>
            </a:endParaRPr>
          </a:p>
          <a:p>
            <a:pPr algn="just"/>
            <a:r>
              <a:rPr lang="tr-TR" sz="2000" b="1" dirty="0" smtClean="0">
                <a:solidFill>
                  <a:srgbClr val="FF0000"/>
                </a:solidFill>
                <a:latin typeface="Arial" pitchFamily="34" charset="0"/>
                <a:cs typeface="Arial" pitchFamily="34" charset="0"/>
              </a:rPr>
              <a:t>Üçüncü Bölüm</a:t>
            </a:r>
          </a:p>
          <a:p>
            <a:pPr lvl="1">
              <a:buFont typeface="Wingdings" pitchFamily="2" charset="2"/>
              <a:buChar char="Ø"/>
            </a:pPr>
            <a:r>
              <a:rPr lang="tr-TR" sz="2000" b="1" dirty="0" smtClean="0">
                <a:solidFill>
                  <a:srgbClr val="0000FF"/>
                </a:solidFill>
                <a:latin typeface="Arial" pitchFamily="34" charset="0"/>
                <a:cs typeface="Arial" pitchFamily="34" charset="0"/>
              </a:rPr>
              <a:t> </a:t>
            </a:r>
            <a:r>
              <a:rPr lang="tr-TR" sz="2000" b="1" dirty="0">
                <a:solidFill>
                  <a:srgbClr val="0000FF"/>
                </a:solidFill>
                <a:latin typeface="Arial" pitchFamily="34" charset="0"/>
                <a:cs typeface="Arial" pitchFamily="34" charset="0"/>
              </a:rPr>
              <a:t>Bilgi Verme Yükümlülüğü ve İdari </a:t>
            </a:r>
            <a:r>
              <a:rPr lang="tr-TR" sz="2000" b="1" dirty="0" smtClean="0">
                <a:solidFill>
                  <a:srgbClr val="0000FF"/>
                </a:solidFill>
                <a:latin typeface="Arial" pitchFamily="34" charset="0"/>
                <a:cs typeface="Arial" pitchFamily="34" charset="0"/>
              </a:rPr>
              <a:t>Yaptırımlar, Sorumluluk, Yürürlük, Yürütme </a:t>
            </a:r>
            <a:endParaRPr lang="tr-TR" sz="2000" b="1" dirty="0">
              <a:solidFill>
                <a:srgbClr val="0000FF"/>
              </a:solidFill>
              <a:latin typeface="Arial" pitchFamily="34" charset="0"/>
              <a:cs typeface="Arial" pitchFamily="34" charset="0"/>
            </a:endParaRPr>
          </a:p>
          <a:p>
            <a:pPr algn="just"/>
            <a:endParaRPr lang="tr-TR" sz="2000" b="1" dirty="0" smtClean="0">
              <a:solidFill>
                <a:srgbClr val="FF0000"/>
              </a:solidFill>
              <a:latin typeface="Arial" pitchFamily="34" charset="0"/>
              <a:cs typeface="Arial" pitchFamily="34" charset="0"/>
            </a:endParaRPr>
          </a:p>
          <a:p>
            <a:pPr algn="just"/>
            <a:r>
              <a:rPr lang="tr-TR" sz="2000" b="1" i="1" u="sng" dirty="0" smtClean="0">
                <a:solidFill>
                  <a:srgbClr val="FF0000"/>
                </a:solidFill>
                <a:latin typeface="Arial" pitchFamily="34" charset="0"/>
                <a:cs typeface="Arial" pitchFamily="34" charset="0"/>
              </a:rPr>
              <a:t>Ek: </a:t>
            </a:r>
            <a:r>
              <a:rPr lang="tr-TR" sz="2000" b="1" i="1" u="sng" dirty="0" smtClean="0">
                <a:solidFill>
                  <a:srgbClr val="0000FF"/>
                </a:solidFill>
                <a:latin typeface="Arial" pitchFamily="34" charset="0"/>
                <a:cs typeface="Arial" pitchFamily="34" charset="0"/>
              </a:rPr>
              <a:t>İçmesuyu Temin ve Dağıtım Sistemlerindeki </a:t>
            </a:r>
            <a:r>
              <a:rPr lang="tr-TR" sz="2000" b="1" i="1" u="sng" dirty="0">
                <a:solidFill>
                  <a:srgbClr val="0000FF"/>
                </a:solidFill>
                <a:latin typeface="Arial" pitchFamily="34" charset="0"/>
                <a:cs typeface="Arial" pitchFamily="34" charset="0"/>
              </a:rPr>
              <a:t>Su Kayıpları Yıllık </a:t>
            </a:r>
            <a:r>
              <a:rPr lang="tr-TR" sz="2000" b="1" i="1" u="sng" dirty="0" smtClean="0">
                <a:solidFill>
                  <a:srgbClr val="0000FF"/>
                </a:solidFill>
                <a:latin typeface="Arial" pitchFamily="34" charset="0"/>
                <a:cs typeface="Arial" pitchFamily="34" charset="0"/>
              </a:rPr>
              <a:t>Raporu</a:t>
            </a:r>
            <a:endParaRPr lang="tr-TR" sz="2000" b="1" i="1" u="sng" dirty="0">
              <a:solidFill>
                <a:srgbClr val="0000FF"/>
              </a:solidFill>
              <a:latin typeface="Arial" pitchFamily="34" charset="0"/>
              <a:cs typeface="Arial" pitchFamily="34" charset="0"/>
            </a:endParaRPr>
          </a:p>
          <a:p>
            <a:endParaRPr lang="tr-TR" sz="2000" b="1" dirty="0">
              <a:latin typeface="Arial" pitchFamily="34" charset="0"/>
              <a:cs typeface="Arial" pitchFamily="34" charset="0"/>
            </a:endParaRPr>
          </a:p>
        </p:txBody>
      </p:sp>
      <p:sp>
        <p:nvSpPr>
          <p:cNvPr id="4" name="19 Başlık"/>
          <p:cNvSpPr txBox="1">
            <a:spLocks/>
          </p:cNvSpPr>
          <p:nvPr/>
        </p:nvSpPr>
        <p:spPr bwMode="auto">
          <a:xfrm>
            <a:off x="1475656" y="143114"/>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YÖNETMELİK</a:t>
            </a:r>
            <a:endParaRPr lang="tr-TR" sz="3000" dirty="0"/>
          </a:p>
        </p:txBody>
      </p:sp>
      <p:sp>
        <p:nvSpPr>
          <p:cNvPr id="5" name="Slayt Numarası Yer Tutucusu 3"/>
          <p:cNvSpPr>
            <a:spLocks noGrp="1"/>
          </p:cNvSpPr>
          <p:nvPr>
            <p:ph type="sldNum" sz="quarter" idx="12"/>
          </p:nvPr>
        </p:nvSpPr>
        <p:spPr>
          <a:xfrm>
            <a:off x="6553200" y="6356350"/>
            <a:ext cx="2133600" cy="365125"/>
          </a:xfrm>
        </p:spPr>
        <p:txBody>
          <a:bodyPr/>
          <a:lstStyle/>
          <a:p>
            <a:pPr>
              <a:defRPr/>
            </a:pPr>
            <a:fld id="{CBDC5E29-9A1C-48A6-BF1A-BD388E89DFE9}" type="slidenum">
              <a:rPr lang="tr-TR" smtClean="0"/>
              <a:pPr>
                <a:defRPr/>
              </a:pPr>
              <a:t>13</a:t>
            </a:fld>
            <a:r>
              <a:rPr lang="tr-TR" dirty="0" smtClean="0"/>
              <a:t>/31</a:t>
            </a:r>
            <a:endParaRPr lang="tr-TR" dirty="0"/>
          </a:p>
        </p:txBody>
      </p:sp>
    </p:spTree>
    <p:extLst>
      <p:ext uri="{BB962C8B-B14F-4D97-AF65-F5344CB8AC3E}">
        <p14:creationId xmlns:p14="http://schemas.microsoft.com/office/powerpoint/2010/main" val="2709338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3"/>
          <p:cNvSpPr>
            <a:spLocks noChangeArrowheads="1"/>
          </p:cNvSpPr>
          <p:nvPr/>
        </p:nvSpPr>
        <p:spPr bwMode="auto">
          <a:xfrm>
            <a:off x="550611" y="4330655"/>
            <a:ext cx="8353052" cy="2123658"/>
          </a:xfrm>
          <a:prstGeom prst="rect">
            <a:avLst/>
          </a:prstGeom>
          <a:noFill/>
          <a:ln w="9525">
            <a:noFill/>
            <a:miter lim="800000"/>
            <a:headEnd/>
            <a:tailEnd/>
          </a:ln>
        </p:spPr>
        <p:txBody>
          <a:bodyPr wrap="square">
            <a:spAutoFit/>
          </a:bodyPr>
          <a:lstStyle/>
          <a:p>
            <a:pPr algn="just"/>
            <a:r>
              <a:rPr lang="tr-TR" sz="2000" b="1" u="sng" dirty="0">
                <a:solidFill>
                  <a:srgbClr val="0000FF"/>
                </a:solidFill>
                <a:latin typeface="Arial" pitchFamily="34" charset="0"/>
                <a:cs typeface="Arial" pitchFamily="34" charset="0"/>
              </a:rPr>
              <a:t>Bilgi verme yükümlülüğü </a:t>
            </a:r>
            <a:endParaRPr lang="tr-TR" sz="2000" b="1" u="sng" dirty="0" smtClean="0">
              <a:solidFill>
                <a:srgbClr val="0000FF"/>
              </a:solidFill>
              <a:latin typeface="Arial" pitchFamily="34" charset="0"/>
              <a:cs typeface="Arial" pitchFamily="34" charset="0"/>
            </a:endParaRPr>
          </a:p>
          <a:p>
            <a:pPr algn="just"/>
            <a:endParaRPr lang="tr-TR" b="1" dirty="0">
              <a:solidFill>
                <a:srgbClr val="0000FF"/>
              </a:solidFill>
              <a:latin typeface="Arial" pitchFamily="34" charset="0"/>
              <a:cs typeface="Arial" pitchFamily="34" charset="0"/>
            </a:endParaRPr>
          </a:p>
          <a:p>
            <a:pPr algn="just"/>
            <a:r>
              <a:rPr lang="tr-TR" b="1" u="sng" dirty="0">
                <a:solidFill>
                  <a:srgbClr val="0000FF"/>
                </a:solidFill>
                <a:latin typeface="Arial" pitchFamily="34" charset="0"/>
                <a:cs typeface="Arial" pitchFamily="34" charset="0"/>
              </a:rPr>
              <a:t>MADDE 10 </a:t>
            </a:r>
            <a:r>
              <a:rPr lang="tr-TR" b="1" dirty="0">
                <a:solidFill>
                  <a:srgbClr val="0000FF"/>
                </a:solidFill>
                <a:latin typeface="Arial" pitchFamily="34" charset="0"/>
                <a:cs typeface="Arial" pitchFamily="34" charset="0"/>
              </a:rPr>
              <a:t>– (1) İdareler, Ek-1’de formu verilen raporu, bu yönetmeliğin yürürlüğe girdiği tarihten itibaren </a:t>
            </a:r>
            <a:r>
              <a:rPr lang="tr-TR" sz="2000" b="1" dirty="0">
                <a:solidFill>
                  <a:srgbClr val="FF0000"/>
                </a:solidFill>
                <a:latin typeface="Arial" pitchFamily="34" charset="0"/>
                <a:cs typeface="Arial" pitchFamily="34" charset="0"/>
              </a:rPr>
              <a:t>üç ay içerisinde</a:t>
            </a:r>
            <a:r>
              <a:rPr lang="tr-TR" b="1" dirty="0">
                <a:solidFill>
                  <a:srgbClr val="0000FF"/>
                </a:solidFill>
                <a:latin typeface="Arial" pitchFamily="34" charset="0"/>
                <a:cs typeface="Arial" pitchFamily="34" charset="0"/>
              </a:rPr>
              <a:t>, sonraki yıllarda ise her yıl, takip eden yılın </a:t>
            </a:r>
            <a:r>
              <a:rPr lang="tr-TR" sz="2000" b="1" dirty="0">
                <a:solidFill>
                  <a:srgbClr val="FF0000"/>
                </a:solidFill>
                <a:latin typeface="Arial" pitchFamily="34" charset="0"/>
                <a:cs typeface="Arial" pitchFamily="34" charset="0"/>
              </a:rPr>
              <a:t>Şubat ayı sonuna </a:t>
            </a:r>
            <a:r>
              <a:rPr lang="tr-TR" b="1" dirty="0">
                <a:solidFill>
                  <a:srgbClr val="0000FF"/>
                </a:solidFill>
                <a:latin typeface="Arial" pitchFamily="34" charset="0"/>
                <a:cs typeface="Arial" pitchFamily="34" charset="0"/>
              </a:rPr>
              <a:t>kadar Bakanlığa yazılı olarak gönderir. </a:t>
            </a:r>
          </a:p>
          <a:p>
            <a:endParaRPr lang="tr-TR" b="1" dirty="0">
              <a:latin typeface="Arial" pitchFamily="34" charset="0"/>
              <a:cs typeface="Arial" pitchFamily="34" charset="0"/>
            </a:endParaRPr>
          </a:p>
        </p:txBody>
      </p:sp>
      <p:sp>
        <p:nvSpPr>
          <p:cNvPr id="3" name="Dikdörtgen 2"/>
          <p:cNvSpPr/>
          <p:nvPr/>
        </p:nvSpPr>
        <p:spPr>
          <a:xfrm>
            <a:off x="534230" y="1412776"/>
            <a:ext cx="8353052" cy="2739211"/>
          </a:xfrm>
          <a:prstGeom prst="rect">
            <a:avLst/>
          </a:prstGeom>
        </p:spPr>
        <p:txBody>
          <a:bodyPr wrap="square">
            <a:spAutoFit/>
          </a:bodyPr>
          <a:lstStyle/>
          <a:p>
            <a:pPr algn="just">
              <a:spcAft>
                <a:spcPts val="0"/>
              </a:spcAft>
            </a:pPr>
            <a:r>
              <a:rPr lang="tr-TR" sz="2000" b="1" u="sng" dirty="0">
                <a:solidFill>
                  <a:srgbClr val="0000FF"/>
                </a:solidFill>
                <a:latin typeface="Arial" pitchFamily="34" charset="0"/>
                <a:cs typeface="Arial" pitchFamily="34" charset="0"/>
              </a:rPr>
              <a:t>Su kayıplarının </a:t>
            </a:r>
            <a:r>
              <a:rPr lang="tr-TR" sz="2000" b="1" u="sng" dirty="0" smtClean="0">
                <a:solidFill>
                  <a:srgbClr val="0000FF"/>
                </a:solidFill>
                <a:latin typeface="Arial" pitchFamily="34" charset="0"/>
                <a:cs typeface="Arial" pitchFamily="34" charset="0"/>
              </a:rPr>
              <a:t>azaltılması</a:t>
            </a:r>
          </a:p>
          <a:p>
            <a:pPr algn="just">
              <a:spcAft>
                <a:spcPts val="0"/>
              </a:spcAft>
            </a:pPr>
            <a:endParaRPr lang="tr-TR" b="1" u="sng" dirty="0">
              <a:solidFill>
                <a:srgbClr val="0000FF"/>
              </a:solidFill>
              <a:latin typeface="Arial" pitchFamily="34" charset="0"/>
              <a:cs typeface="Arial" pitchFamily="34" charset="0"/>
            </a:endParaRPr>
          </a:p>
          <a:p>
            <a:pPr algn="just">
              <a:spcAft>
                <a:spcPts val="0"/>
              </a:spcAft>
            </a:pPr>
            <a:r>
              <a:rPr lang="tr-TR" b="1" u="sng" dirty="0">
                <a:solidFill>
                  <a:srgbClr val="0000FF"/>
                </a:solidFill>
                <a:latin typeface="Arial" pitchFamily="34" charset="0"/>
                <a:cs typeface="Arial" pitchFamily="34" charset="0"/>
              </a:rPr>
              <a:t>MADDE 9 </a:t>
            </a:r>
            <a:r>
              <a:rPr lang="tr-TR" b="1" dirty="0">
                <a:solidFill>
                  <a:srgbClr val="0000FF"/>
                </a:solidFill>
                <a:latin typeface="Arial" pitchFamily="34" charset="0"/>
                <a:cs typeface="Arial" pitchFamily="34" charset="0"/>
              </a:rPr>
              <a:t>– (1) İdareler su kayıp oranlarını, bu yönetmeliğin yürürlük tarihinden itibaren, </a:t>
            </a:r>
            <a:r>
              <a:rPr lang="tr-TR" sz="2000" b="1" dirty="0">
                <a:solidFill>
                  <a:srgbClr val="FF0000"/>
                </a:solidFill>
                <a:latin typeface="Arial" pitchFamily="34" charset="0"/>
                <a:cs typeface="Arial" pitchFamily="34" charset="0"/>
              </a:rPr>
              <a:t>büyükşehir ve il belediyelerinde 5 yıl içerisinde en fazla % 30, takip eden 4 yıl içerisinde ise en fazla % 25 düzeyine;</a:t>
            </a:r>
            <a:r>
              <a:rPr lang="tr-TR" sz="2000" b="1" dirty="0">
                <a:solidFill>
                  <a:srgbClr val="0000FF"/>
                </a:solidFill>
                <a:latin typeface="Arial" pitchFamily="34" charset="0"/>
                <a:cs typeface="Arial" pitchFamily="34" charset="0"/>
              </a:rPr>
              <a:t> </a:t>
            </a:r>
            <a:r>
              <a:rPr lang="tr-TR" sz="2000" b="1" dirty="0">
                <a:solidFill>
                  <a:srgbClr val="FF0000"/>
                </a:solidFill>
                <a:latin typeface="Arial" pitchFamily="34" charset="0"/>
                <a:cs typeface="Arial" pitchFamily="34" charset="0"/>
              </a:rPr>
              <a:t>diğer belediyelerde 9 yıl içerisinde en fazla % 30, takip eden 5 yıl içerisinde ise en fazla % 25 düzeyine indirmekle</a:t>
            </a:r>
            <a:r>
              <a:rPr lang="tr-TR" sz="2000" b="1" dirty="0">
                <a:solidFill>
                  <a:srgbClr val="0000FF"/>
                </a:solidFill>
                <a:latin typeface="Arial" pitchFamily="34" charset="0"/>
                <a:cs typeface="Arial" pitchFamily="34" charset="0"/>
              </a:rPr>
              <a:t> </a:t>
            </a:r>
            <a:r>
              <a:rPr lang="tr-TR" b="1" dirty="0">
                <a:solidFill>
                  <a:srgbClr val="0000FF"/>
                </a:solidFill>
                <a:latin typeface="Arial" pitchFamily="34" charset="0"/>
                <a:cs typeface="Arial" pitchFamily="34" charset="0"/>
              </a:rPr>
              <a:t>yükümlüdürler. Bu kapsamda, bu Yönetmelik uyarınca çıkarılacak Teknik Usuller Tebliğinde verilen yöntemler çerçevesinde gerekli faaliyetler yürütülür.</a:t>
            </a:r>
          </a:p>
        </p:txBody>
      </p:sp>
      <p:sp>
        <p:nvSpPr>
          <p:cNvPr id="6" name="19 Başlık"/>
          <p:cNvSpPr txBox="1">
            <a:spLocks/>
          </p:cNvSpPr>
          <p:nvPr/>
        </p:nvSpPr>
        <p:spPr bwMode="auto">
          <a:xfrm>
            <a:off x="1475656" y="143114"/>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YÖNETMELİK</a:t>
            </a:r>
            <a:endParaRPr lang="tr-TR" sz="3000" dirty="0"/>
          </a:p>
        </p:txBody>
      </p:sp>
      <p:sp>
        <p:nvSpPr>
          <p:cNvPr id="7" name="Slayt Numarası Yer Tutucusu 3"/>
          <p:cNvSpPr>
            <a:spLocks noGrp="1"/>
          </p:cNvSpPr>
          <p:nvPr>
            <p:ph type="sldNum" sz="quarter" idx="12"/>
          </p:nvPr>
        </p:nvSpPr>
        <p:spPr>
          <a:xfrm>
            <a:off x="6553200" y="6356350"/>
            <a:ext cx="2133600" cy="365125"/>
          </a:xfrm>
        </p:spPr>
        <p:txBody>
          <a:bodyPr/>
          <a:lstStyle/>
          <a:p>
            <a:pPr>
              <a:defRPr/>
            </a:pPr>
            <a:fld id="{CBDC5E29-9A1C-48A6-BF1A-BD388E89DFE9}" type="slidenum">
              <a:rPr lang="tr-TR" smtClean="0"/>
              <a:pPr>
                <a:defRPr/>
              </a:pPr>
              <a:t>14</a:t>
            </a:fld>
            <a:r>
              <a:rPr lang="tr-TR" dirty="0" smtClean="0"/>
              <a:t>/31</a:t>
            </a:r>
            <a:endParaRPr lang="tr-TR" dirty="0"/>
          </a:p>
        </p:txBody>
      </p:sp>
    </p:spTree>
    <p:extLst>
      <p:ext uri="{BB962C8B-B14F-4D97-AF65-F5344CB8AC3E}">
        <p14:creationId xmlns:p14="http://schemas.microsoft.com/office/powerpoint/2010/main" val="2161744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9 Başlık"/>
          <p:cNvSpPr txBox="1">
            <a:spLocks/>
          </p:cNvSpPr>
          <p:nvPr/>
        </p:nvSpPr>
        <p:spPr bwMode="auto">
          <a:xfrm>
            <a:off x="1115616" y="157281"/>
            <a:ext cx="684076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dirty="0" smtClean="0"/>
              <a:t>2014 </a:t>
            </a:r>
            <a:r>
              <a:rPr lang="tr-TR" dirty="0"/>
              <a:t>Yıllık Raporları</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538844981"/>
              </p:ext>
            </p:extLst>
          </p:nvPr>
        </p:nvGraphicFramePr>
        <p:xfrm>
          <a:off x="323529" y="1148044"/>
          <a:ext cx="8568951" cy="5535978"/>
        </p:xfrm>
        <a:graphic>
          <a:graphicData uri="http://schemas.openxmlformats.org/drawingml/2006/table">
            <a:tbl>
              <a:tblPr firstRow="1" bandRow="1">
                <a:tableStyleId>{69CF1AB2-1976-4502-BF36-3FF5EA218861}</a:tableStyleId>
              </a:tblPr>
              <a:tblGrid>
                <a:gridCol w="1543031"/>
                <a:gridCol w="1364551"/>
                <a:gridCol w="1213287"/>
                <a:gridCol w="1074047"/>
                <a:gridCol w="1074047"/>
                <a:gridCol w="505693"/>
                <a:gridCol w="1149995"/>
                <a:gridCol w="644300"/>
              </a:tblGrid>
              <a:tr h="194033">
                <a:tc rowSpan="3">
                  <a:txBody>
                    <a:bodyPr/>
                    <a:lstStyle/>
                    <a:p>
                      <a:pPr algn="ctr">
                        <a:lnSpc>
                          <a:spcPct val="115000"/>
                        </a:lnSpc>
                        <a:spcAft>
                          <a:spcPts val="0"/>
                        </a:spcAft>
                      </a:pPr>
                      <a:r>
                        <a:rPr lang="tr-TR" sz="1400" b="1" dirty="0">
                          <a:solidFill>
                            <a:schemeClr val="bg1"/>
                          </a:solidFill>
                          <a:effectLst/>
                        </a:rPr>
                        <a:t>Belediye/Su idaresi</a:t>
                      </a:r>
                      <a:endParaRPr lang="tr-TR" sz="1400" b="1" dirty="0">
                        <a:solidFill>
                          <a:schemeClr val="bg1"/>
                        </a:solidFill>
                        <a:effectLst/>
                        <a:latin typeface="Calibri"/>
                        <a:ea typeface="Calibri"/>
                        <a:cs typeface="Times New Roman"/>
                      </a:endParaRPr>
                    </a:p>
                  </a:txBody>
                  <a:tcPr marL="47301" marR="47301" marT="6570" marB="0" anchor="ctr">
                    <a:solidFill>
                      <a:schemeClr val="accent1">
                        <a:lumMod val="75000"/>
                      </a:schemeClr>
                    </a:solidFill>
                  </a:tcPr>
                </a:tc>
                <a:tc rowSpan="3">
                  <a:txBody>
                    <a:bodyPr/>
                    <a:lstStyle/>
                    <a:p>
                      <a:pPr algn="ctr">
                        <a:lnSpc>
                          <a:spcPct val="115000"/>
                        </a:lnSpc>
                        <a:spcAft>
                          <a:spcPts val="0"/>
                        </a:spcAft>
                      </a:pPr>
                      <a:r>
                        <a:rPr lang="tr-TR" sz="1400" b="1">
                          <a:solidFill>
                            <a:schemeClr val="bg1"/>
                          </a:solidFill>
                          <a:effectLst/>
                        </a:rPr>
                        <a:t>Sisteme Giren Su (m</a:t>
                      </a:r>
                      <a:r>
                        <a:rPr lang="tr-TR" sz="1400" b="1" baseline="30000">
                          <a:solidFill>
                            <a:schemeClr val="bg1"/>
                          </a:solidFill>
                          <a:effectLst/>
                        </a:rPr>
                        <a:t>3</a:t>
                      </a:r>
                      <a:r>
                        <a:rPr lang="tr-TR" sz="1400" b="1">
                          <a:solidFill>
                            <a:schemeClr val="bg1"/>
                          </a:solidFill>
                          <a:effectLst/>
                        </a:rPr>
                        <a:t>/yıl)</a:t>
                      </a:r>
                      <a:endParaRPr lang="tr-TR" sz="1400" b="1">
                        <a:solidFill>
                          <a:schemeClr val="bg1"/>
                        </a:solidFill>
                        <a:effectLst/>
                        <a:latin typeface="Calibri"/>
                        <a:ea typeface="Calibri"/>
                        <a:cs typeface="Times New Roman"/>
                      </a:endParaRPr>
                    </a:p>
                  </a:txBody>
                  <a:tcPr marL="47301" marR="47301" marT="6570" marB="0" anchor="ctr">
                    <a:solidFill>
                      <a:schemeClr val="accent1">
                        <a:lumMod val="75000"/>
                      </a:schemeClr>
                    </a:solidFill>
                  </a:tcPr>
                </a:tc>
                <a:tc gridSpan="2">
                  <a:txBody>
                    <a:bodyPr/>
                    <a:lstStyle/>
                    <a:p>
                      <a:pPr algn="ctr">
                        <a:lnSpc>
                          <a:spcPct val="115000"/>
                        </a:lnSpc>
                        <a:spcAft>
                          <a:spcPts val="0"/>
                        </a:spcAft>
                      </a:pPr>
                      <a:r>
                        <a:rPr lang="tr-TR" sz="1400" b="1">
                          <a:solidFill>
                            <a:schemeClr val="bg1"/>
                          </a:solidFill>
                          <a:effectLst/>
                        </a:rPr>
                        <a:t>İzinli Tüketim</a:t>
                      </a:r>
                      <a:endParaRPr lang="tr-TR" sz="1400" b="1">
                        <a:solidFill>
                          <a:schemeClr val="bg1"/>
                        </a:solidFill>
                        <a:effectLst/>
                        <a:latin typeface="Calibri"/>
                        <a:ea typeface="Calibri"/>
                        <a:cs typeface="Times New Roman"/>
                      </a:endParaRPr>
                    </a:p>
                  </a:txBody>
                  <a:tcPr marL="47301" marR="47301" marT="6570" marB="0" anchor="ctr">
                    <a:solidFill>
                      <a:schemeClr val="accent1">
                        <a:lumMod val="75000"/>
                      </a:schemeClr>
                    </a:solidFill>
                  </a:tcPr>
                </a:tc>
                <a:tc hMerge="1">
                  <a:txBody>
                    <a:bodyPr/>
                    <a:lstStyle/>
                    <a:p>
                      <a:endParaRPr lang="tr-TR"/>
                    </a:p>
                  </a:txBody>
                  <a:tcPr/>
                </a:tc>
                <a:tc gridSpan="2">
                  <a:txBody>
                    <a:bodyPr/>
                    <a:lstStyle/>
                    <a:p>
                      <a:pPr algn="ctr">
                        <a:lnSpc>
                          <a:spcPct val="115000"/>
                        </a:lnSpc>
                        <a:spcAft>
                          <a:spcPts val="0"/>
                        </a:spcAft>
                      </a:pPr>
                      <a:r>
                        <a:rPr lang="tr-TR" sz="1400" b="1">
                          <a:solidFill>
                            <a:schemeClr val="bg1"/>
                          </a:solidFill>
                          <a:effectLst/>
                        </a:rPr>
                        <a:t>Su Kaybı</a:t>
                      </a:r>
                      <a:endParaRPr lang="tr-TR" sz="1400" b="1">
                        <a:solidFill>
                          <a:schemeClr val="bg1"/>
                        </a:solidFill>
                        <a:effectLst/>
                        <a:latin typeface="Calibri"/>
                        <a:ea typeface="Calibri"/>
                        <a:cs typeface="Times New Roman"/>
                      </a:endParaRPr>
                    </a:p>
                  </a:txBody>
                  <a:tcPr marL="47301" marR="47301" marT="6570" marB="0" anchor="ctr">
                    <a:solidFill>
                      <a:schemeClr val="accent1">
                        <a:lumMod val="75000"/>
                      </a:schemeClr>
                    </a:solidFill>
                  </a:tcPr>
                </a:tc>
                <a:tc hMerge="1">
                  <a:txBody>
                    <a:bodyPr/>
                    <a:lstStyle/>
                    <a:p>
                      <a:endParaRPr lang="tr-TR"/>
                    </a:p>
                  </a:txBody>
                  <a:tcPr/>
                </a:tc>
                <a:tc rowSpan="2" gridSpan="2">
                  <a:txBody>
                    <a:bodyPr/>
                    <a:lstStyle/>
                    <a:p>
                      <a:pPr algn="ctr">
                        <a:lnSpc>
                          <a:spcPct val="115000"/>
                        </a:lnSpc>
                        <a:spcAft>
                          <a:spcPts val="0"/>
                        </a:spcAft>
                      </a:pPr>
                      <a:r>
                        <a:rPr lang="tr-TR" sz="1400" b="1">
                          <a:solidFill>
                            <a:schemeClr val="bg1"/>
                          </a:solidFill>
                          <a:effectLst/>
                        </a:rPr>
                        <a:t>Gelir Getirmeyen Su Miktarı</a:t>
                      </a:r>
                      <a:endParaRPr lang="tr-TR" sz="1400" b="1">
                        <a:solidFill>
                          <a:schemeClr val="bg1"/>
                        </a:solidFill>
                        <a:effectLst/>
                        <a:latin typeface="Calibri"/>
                        <a:ea typeface="Calibri"/>
                        <a:cs typeface="Times New Roman"/>
                      </a:endParaRPr>
                    </a:p>
                  </a:txBody>
                  <a:tcPr marL="47301" marR="47301" marT="6570" marB="0" anchor="ctr">
                    <a:solidFill>
                      <a:schemeClr val="accent1">
                        <a:lumMod val="75000"/>
                      </a:schemeClr>
                    </a:solidFill>
                  </a:tcPr>
                </a:tc>
                <a:tc rowSpan="2" hMerge="1">
                  <a:txBody>
                    <a:bodyPr/>
                    <a:lstStyle/>
                    <a:p>
                      <a:endParaRPr lang="tr-TR"/>
                    </a:p>
                  </a:txBody>
                  <a:tcPr/>
                </a:tc>
              </a:tr>
              <a:tr h="200441">
                <a:tc vMerge="1">
                  <a:txBody>
                    <a:bodyPr/>
                    <a:lstStyle/>
                    <a:p>
                      <a:endParaRPr lang="tr-TR"/>
                    </a:p>
                  </a:txBody>
                  <a:tcPr/>
                </a:tc>
                <a:tc vMerge="1">
                  <a:txBody>
                    <a:bodyPr/>
                    <a:lstStyle/>
                    <a:p>
                      <a:endParaRPr lang="tr-TR"/>
                    </a:p>
                  </a:txBody>
                  <a:tcPr/>
                </a:tc>
                <a:tc rowSpan="2">
                  <a:txBody>
                    <a:bodyPr/>
                    <a:lstStyle/>
                    <a:p>
                      <a:pPr algn="ctr">
                        <a:lnSpc>
                          <a:spcPct val="115000"/>
                        </a:lnSpc>
                        <a:spcAft>
                          <a:spcPts val="0"/>
                        </a:spcAft>
                      </a:pPr>
                      <a:r>
                        <a:rPr lang="tr-TR" sz="1400" b="1">
                          <a:solidFill>
                            <a:schemeClr val="bg1"/>
                          </a:solidFill>
                          <a:effectLst/>
                        </a:rPr>
                        <a:t>m</a:t>
                      </a:r>
                      <a:r>
                        <a:rPr lang="tr-TR" sz="1400" b="1" baseline="30000">
                          <a:solidFill>
                            <a:schemeClr val="bg1"/>
                          </a:solidFill>
                          <a:effectLst/>
                        </a:rPr>
                        <a:t>3</a:t>
                      </a:r>
                      <a:r>
                        <a:rPr lang="tr-TR" sz="1400" b="1">
                          <a:solidFill>
                            <a:schemeClr val="bg1"/>
                          </a:solidFill>
                          <a:effectLst/>
                        </a:rPr>
                        <a:t>/yıl</a:t>
                      </a:r>
                      <a:endParaRPr lang="tr-TR" sz="1400" b="1">
                        <a:solidFill>
                          <a:schemeClr val="bg1"/>
                        </a:solidFill>
                        <a:effectLst/>
                        <a:latin typeface="Calibri"/>
                        <a:ea typeface="Calibri"/>
                        <a:cs typeface="Times New Roman"/>
                      </a:endParaRPr>
                    </a:p>
                  </a:txBody>
                  <a:tcPr marL="47301" marR="47301" marT="6570" marB="0" anchor="ctr">
                    <a:solidFill>
                      <a:schemeClr val="accent1">
                        <a:lumMod val="75000"/>
                      </a:schemeClr>
                    </a:solidFill>
                  </a:tcPr>
                </a:tc>
                <a:tc rowSpan="2">
                  <a:txBody>
                    <a:bodyPr/>
                    <a:lstStyle/>
                    <a:p>
                      <a:pPr algn="ctr">
                        <a:lnSpc>
                          <a:spcPct val="115000"/>
                        </a:lnSpc>
                        <a:spcAft>
                          <a:spcPts val="0"/>
                        </a:spcAft>
                      </a:pPr>
                      <a:r>
                        <a:rPr lang="tr-TR" sz="1400" b="1" dirty="0">
                          <a:solidFill>
                            <a:schemeClr val="bg1"/>
                          </a:solidFill>
                          <a:effectLst/>
                        </a:rPr>
                        <a:t>%</a:t>
                      </a:r>
                      <a:endParaRPr lang="tr-TR" sz="1400" b="1" dirty="0">
                        <a:solidFill>
                          <a:schemeClr val="bg1"/>
                        </a:solidFill>
                        <a:effectLst/>
                        <a:latin typeface="Calibri"/>
                        <a:ea typeface="Calibri"/>
                        <a:cs typeface="Times New Roman"/>
                      </a:endParaRPr>
                    </a:p>
                  </a:txBody>
                  <a:tcPr marL="47301" marR="47301" marT="6570" marB="0" anchor="ctr">
                    <a:solidFill>
                      <a:schemeClr val="accent1">
                        <a:lumMod val="75000"/>
                      </a:schemeClr>
                    </a:solidFill>
                  </a:tcPr>
                </a:tc>
                <a:tc rowSpan="2">
                  <a:txBody>
                    <a:bodyPr/>
                    <a:lstStyle/>
                    <a:p>
                      <a:pPr algn="ctr">
                        <a:lnSpc>
                          <a:spcPct val="115000"/>
                        </a:lnSpc>
                        <a:spcAft>
                          <a:spcPts val="0"/>
                        </a:spcAft>
                      </a:pPr>
                      <a:r>
                        <a:rPr lang="tr-TR" sz="1400" b="1">
                          <a:solidFill>
                            <a:schemeClr val="bg1"/>
                          </a:solidFill>
                          <a:effectLst/>
                        </a:rPr>
                        <a:t>m</a:t>
                      </a:r>
                      <a:r>
                        <a:rPr lang="tr-TR" sz="1400" b="1" baseline="30000">
                          <a:solidFill>
                            <a:schemeClr val="bg1"/>
                          </a:solidFill>
                          <a:effectLst/>
                        </a:rPr>
                        <a:t>3</a:t>
                      </a:r>
                      <a:r>
                        <a:rPr lang="tr-TR" sz="1400" b="1">
                          <a:solidFill>
                            <a:schemeClr val="bg1"/>
                          </a:solidFill>
                          <a:effectLst/>
                        </a:rPr>
                        <a:t>/yıl</a:t>
                      </a:r>
                      <a:endParaRPr lang="tr-TR" sz="1400" b="1">
                        <a:solidFill>
                          <a:schemeClr val="bg1"/>
                        </a:solidFill>
                        <a:effectLst/>
                        <a:latin typeface="Calibri"/>
                        <a:ea typeface="Calibri"/>
                        <a:cs typeface="Times New Roman"/>
                      </a:endParaRPr>
                    </a:p>
                  </a:txBody>
                  <a:tcPr marL="47301" marR="47301" marT="6570" marB="0" anchor="ctr">
                    <a:solidFill>
                      <a:schemeClr val="accent1">
                        <a:lumMod val="75000"/>
                      </a:schemeClr>
                    </a:solidFill>
                  </a:tcPr>
                </a:tc>
                <a:tc rowSpan="2">
                  <a:txBody>
                    <a:bodyPr/>
                    <a:lstStyle/>
                    <a:p>
                      <a:pPr algn="ctr">
                        <a:lnSpc>
                          <a:spcPct val="115000"/>
                        </a:lnSpc>
                        <a:spcAft>
                          <a:spcPts val="0"/>
                        </a:spcAft>
                      </a:pPr>
                      <a:r>
                        <a:rPr lang="tr-TR" sz="1400" b="1" dirty="0">
                          <a:solidFill>
                            <a:schemeClr val="bg1"/>
                          </a:solidFill>
                          <a:effectLst/>
                        </a:rPr>
                        <a:t>%</a:t>
                      </a:r>
                      <a:endParaRPr lang="tr-TR" sz="1400" b="1" dirty="0">
                        <a:solidFill>
                          <a:schemeClr val="bg1"/>
                        </a:solidFill>
                        <a:effectLst/>
                        <a:latin typeface="Calibri"/>
                        <a:ea typeface="Calibri"/>
                        <a:cs typeface="Times New Roman"/>
                      </a:endParaRPr>
                    </a:p>
                  </a:txBody>
                  <a:tcPr marL="47301" marR="47301" marT="6570" marB="0" anchor="ctr">
                    <a:solidFill>
                      <a:schemeClr val="accent1">
                        <a:lumMod val="75000"/>
                      </a:schemeClr>
                    </a:solidFill>
                  </a:tcPr>
                </a:tc>
                <a:tc gridSpan="2" vMerge="1">
                  <a:txBody>
                    <a:bodyPr/>
                    <a:lstStyle/>
                    <a:p>
                      <a:endParaRPr lang="tr-TR"/>
                    </a:p>
                  </a:txBody>
                  <a:tcPr/>
                </a:tc>
                <a:tc hMerge="1" vMerge="1">
                  <a:txBody>
                    <a:bodyPr/>
                    <a:lstStyle/>
                    <a:p>
                      <a:endParaRPr lang="tr-TR"/>
                    </a:p>
                  </a:txBody>
                  <a:tcPr/>
                </a:tc>
              </a:tr>
              <a:tr h="19403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400" b="1">
                          <a:solidFill>
                            <a:schemeClr val="bg1"/>
                          </a:solidFill>
                          <a:effectLst/>
                        </a:rPr>
                        <a:t>m</a:t>
                      </a:r>
                      <a:r>
                        <a:rPr lang="tr-TR" sz="1400" b="1" baseline="30000">
                          <a:solidFill>
                            <a:schemeClr val="bg1"/>
                          </a:solidFill>
                          <a:effectLst/>
                        </a:rPr>
                        <a:t>3</a:t>
                      </a:r>
                      <a:r>
                        <a:rPr lang="tr-TR" sz="1400" b="1">
                          <a:solidFill>
                            <a:schemeClr val="bg1"/>
                          </a:solidFill>
                          <a:effectLst/>
                        </a:rPr>
                        <a:t>/yıl</a:t>
                      </a:r>
                      <a:endParaRPr lang="tr-TR" sz="1400" b="1">
                        <a:solidFill>
                          <a:schemeClr val="bg1"/>
                        </a:solidFill>
                        <a:effectLst/>
                        <a:latin typeface="Calibri"/>
                        <a:ea typeface="Calibri"/>
                        <a:cs typeface="Times New Roman"/>
                      </a:endParaRPr>
                    </a:p>
                  </a:txBody>
                  <a:tcPr marL="47301" marR="47301" marT="6570" marB="0" anchor="ctr">
                    <a:solidFill>
                      <a:schemeClr val="accent1">
                        <a:lumMod val="75000"/>
                      </a:schemeClr>
                    </a:solidFill>
                  </a:tcPr>
                </a:tc>
                <a:tc>
                  <a:txBody>
                    <a:bodyPr/>
                    <a:lstStyle/>
                    <a:p>
                      <a:pPr algn="ctr">
                        <a:lnSpc>
                          <a:spcPct val="115000"/>
                        </a:lnSpc>
                        <a:spcAft>
                          <a:spcPts val="0"/>
                        </a:spcAft>
                      </a:pPr>
                      <a:r>
                        <a:rPr lang="tr-TR" sz="1400" b="1" dirty="0">
                          <a:solidFill>
                            <a:schemeClr val="bg1"/>
                          </a:solidFill>
                          <a:effectLst/>
                        </a:rPr>
                        <a:t>%</a:t>
                      </a:r>
                      <a:endParaRPr lang="tr-TR" sz="1400" b="1" dirty="0">
                        <a:solidFill>
                          <a:schemeClr val="bg1"/>
                        </a:solidFill>
                        <a:effectLst/>
                        <a:latin typeface="Calibri"/>
                        <a:ea typeface="Calibri"/>
                        <a:cs typeface="Times New Roman"/>
                      </a:endParaRPr>
                    </a:p>
                  </a:txBody>
                  <a:tcPr marL="47301" marR="47301" marT="6570" marB="0" anchor="ctr">
                    <a:solidFill>
                      <a:schemeClr val="accent1">
                        <a:lumMod val="75000"/>
                      </a:schemeClr>
                    </a:solidFill>
                  </a:tcPr>
                </a:tc>
              </a:tr>
              <a:tr h="227154">
                <a:tc>
                  <a:txBody>
                    <a:bodyPr/>
                    <a:lstStyle/>
                    <a:p>
                      <a:pPr>
                        <a:lnSpc>
                          <a:spcPct val="115000"/>
                        </a:lnSpc>
                        <a:spcAft>
                          <a:spcPts val="0"/>
                        </a:spcAft>
                      </a:pPr>
                      <a:r>
                        <a:rPr lang="tr-TR" sz="1400" b="1">
                          <a:solidFill>
                            <a:srgbClr val="1642FC"/>
                          </a:solidFill>
                          <a:effectLst/>
                        </a:rPr>
                        <a:t>Adana - ASKİ</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137.836.090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81.817.067</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59,36</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56.019.023</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40,64</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64.875.263</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47,06</a:t>
                      </a:r>
                      <a:endParaRPr lang="tr-TR" sz="1400" b="1">
                        <a:solidFill>
                          <a:srgbClr val="1642FC"/>
                        </a:solidFill>
                        <a:effectLst/>
                        <a:latin typeface="Calibri"/>
                        <a:ea typeface="Calibri"/>
                        <a:cs typeface="Times New Roman"/>
                      </a:endParaRPr>
                    </a:p>
                  </a:txBody>
                  <a:tcPr marL="47301" marR="47301" marT="6570" marB="0" anchor="ctr"/>
                </a:tc>
              </a:tr>
              <a:tr h="227154">
                <a:tc>
                  <a:txBody>
                    <a:bodyPr/>
                    <a:lstStyle/>
                    <a:p>
                      <a:pPr>
                        <a:lnSpc>
                          <a:spcPct val="115000"/>
                        </a:lnSpc>
                        <a:spcAft>
                          <a:spcPts val="0"/>
                        </a:spcAft>
                      </a:pPr>
                      <a:r>
                        <a:rPr lang="tr-TR" sz="1400" b="1">
                          <a:solidFill>
                            <a:srgbClr val="1642FC"/>
                          </a:solidFill>
                          <a:effectLst/>
                        </a:rPr>
                        <a:t>Bursa - BUSKİ</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110.760.000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84.340.000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76,15</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26.420.000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23,85</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27.320.000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24,67</a:t>
                      </a:r>
                      <a:endParaRPr lang="tr-TR" sz="1400" b="1">
                        <a:solidFill>
                          <a:srgbClr val="1642FC"/>
                        </a:solidFill>
                        <a:effectLst/>
                        <a:latin typeface="Calibri"/>
                        <a:ea typeface="Calibri"/>
                        <a:cs typeface="Times New Roman"/>
                      </a:endParaRPr>
                    </a:p>
                  </a:txBody>
                  <a:tcPr marL="47301" marR="47301" marT="6570" marB="0" anchor="ctr"/>
                </a:tc>
              </a:tr>
              <a:tr h="194033">
                <a:tc>
                  <a:txBody>
                    <a:bodyPr/>
                    <a:lstStyle/>
                    <a:p>
                      <a:pPr>
                        <a:lnSpc>
                          <a:spcPct val="115000"/>
                        </a:lnSpc>
                        <a:spcAft>
                          <a:spcPts val="0"/>
                        </a:spcAft>
                      </a:pPr>
                      <a:r>
                        <a:rPr lang="tr-TR" sz="1400" b="1">
                          <a:solidFill>
                            <a:srgbClr val="1642FC"/>
                          </a:solidFill>
                          <a:effectLst/>
                        </a:rPr>
                        <a:t>Diyarbakır - DİSKİ</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dirty="0">
                          <a:solidFill>
                            <a:srgbClr val="1642FC"/>
                          </a:solidFill>
                          <a:effectLst/>
                        </a:rPr>
                        <a:t>73.978.520</a:t>
                      </a:r>
                      <a:endParaRPr lang="tr-TR" sz="1400" b="1" dirty="0">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41.001.370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55,42</a:t>
                      </a:r>
                      <a:endParaRPr lang="tr-TR" sz="1400" b="1">
                        <a:solidFill>
                          <a:srgbClr val="1642FC"/>
                        </a:solidFill>
                        <a:effectLst/>
                        <a:latin typeface="Calibri"/>
                        <a:ea typeface="Calibri"/>
                        <a:cs typeface="Times New Roman"/>
                      </a:endParaRPr>
                    </a:p>
                  </a:txBody>
                  <a:tcPr marL="47301" marR="47301" marT="6570" marB="0" anchor="ctr"/>
                </a:tc>
              </a:tr>
              <a:tr h="227154">
                <a:tc>
                  <a:txBody>
                    <a:bodyPr/>
                    <a:lstStyle/>
                    <a:p>
                      <a:pPr>
                        <a:lnSpc>
                          <a:spcPct val="115000"/>
                        </a:lnSpc>
                        <a:spcAft>
                          <a:spcPts val="0"/>
                        </a:spcAft>
                      </a:pPr>
                      <a:r>
                        <a:rPr lang="tr-TR" sz="1400" b="1">
                          <a:solidFill>
                            <a:srgbClr val="1642FC"/>
                          </a:solidFill>
                          <a:effectLst/>
                        </a:rPr>
                        <a:t>Eskişehir-ESKİ</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dirty="0">
                          <a:solidFill>
                            <a:srgbClr val="1642FC"/>
                          </a:solidFill>
                          <a:effectLst/>
                        </a:rPr>
                        <a:t>38.468.460</a:t>
                      </a:r>
                      <a:endParaRPr lang="tr-TR" sz="1400" b="1" dirty="0">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27.758.924</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72,00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10.709.536</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28,00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14.866.247</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39,00</a:t>
                      </a:r>
                      <a:endParaRPr lang="tr-TR" sz="1400" b="1">
                        <a:solidFill>
                          <a:srgbClr val="1642FC"/>
                        </a:solidFill>
                        <a:effectLst/>
                        <a:latin typeface="Calibri"/>
                        <a:ea typeface="Calibri"/>
                        <a:cs typeface="Times New Roman"/>
                      </a:endParaRPr>
                    </a:p>
                  </a:txBody>
                  <a:tcPr marL="47301" marR="47301" marT="6570" marB="0" anchor="ctr"/>
                </a:tc>
              </a:tr>
              <a:tr h="194033">
                <a:tc>
                  <a:txBody>
                    <a:bodyPr/>
                    <a:lstStyle/>
                    <a:p>
                      <a:pPr>
                        <a:lnSpc>
                          <a:spcPct val="115000"/>
                        </a:lnSpc>
                        <a:spcAft>
                          <a:spcPts val="0"/>
                        </a:spcAft>
                      </a:pPr>
                      <a:r>
                        <a:rPr lang="tr-TR" sz="1400" b="1">
                          <a:solidFill>
                            <a:srgbClr val="1642FC"/>
                          </a:solidFill>
                          <a:effectLst/>
                        </a:rPr>
                        <a:t>Erzincan</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11.000.000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955.102</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4.950.000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4.950.000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r>
              <a:tr h="227154">
                <a:tc>
                  <a:txBody>
                    <a:bodyPr/>
                    <a:lstStyle/>
                    <a:p>
                      <a:pPr>
                        <a:lnSpc>
                          <a:spcPct val="115000"/>
                        </a:lnSpc>
                        <a:spcAft>
                          <a:spcPts val="0"/>
                        </a:spcAft>
                      </a:pPr>
                      <a:r>
                        <a:rPr lang="tr-TR" sz="1400" b="1">
                          <a:solidFill>
                            <a:srgbClr val="1642FC"/>
                          </a:solidFill>
                          <a:effectLst/>
                        </a:rPr>
                        <a:t>Gaziantep - GASKİ</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111.915.916</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71.160.249</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64,00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40.755.667</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dirty="0">
                          <a:solidFill>
                            <a:srgbClr val="1642FC"/>
                          </a:solidFill>
                          <a:effectLst/>
                        </a:rPr>
                        <a:t>37,00</a:t>
                      </a:r>
                      <a:endParaRPr lang="tr-TR" sz="1400" b="1" dirty="0">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42.625.599</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38,00</a:t>
                      </a:r>
                      <a:endParaRPr lang="tr-TR" sz="1400" b="1">
                        <a:solidFill>
                          <a:srgbClr val="1642FC"/>
                        </a:solidFill>
                        <a:effectLst/>
                        <a:latin typeface="Calibri"/>
                        <a:ea typeface="Calibri"/>
                        <a:cs typeface="Times New Roman"/>
                      </a:endParaRPr>
                    </a:p>
                  </a:txBody>
                  <a:tcPr marL="47301" marR="47301" marT="6570" marB="0" anchor="ctr"/>
                </a:tc>
              </a:tr>
              <a:tr h="194033">
                <a:tc>
                  <a:txBody>
                    <a:bodyPr/>
                    <a:lstStyle/>
                    <a:p>
                      <a:pPr>
                        <a:lnSpc>
                          <a:spcPct val="115000"/>
                        </a:lnSpc>
                        <a:spcAft>
                          <a:spcPts val="0"/>
                        </a:spcAft>
                      </a:pPr>
                      <a:r>
                        <a:rPr lang="tr-TR" sz="1400" b="1">
                          <a:solidFill>
                            <a:srgbClr val="1642FC"/>
                          </a:solidFill>
                          <a:effectLst/>
                        </a:rPr>
                        <a:t>Isparta</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18.841.877</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14.212.680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4.629.197</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7.609.697</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r>
              <a:tr h="196195">
                <a:tc>
                  <a:txBody>
                    <a:bodyPr/>
                    <a:lstStyle/>
                    <a:p>
                      <a:pPr>
                        <a:lnSpc>
                          <a:spcPct val="115000"/>
                        </a:lnSpc>
                        <a:spcAft>
                          <a:spcPts val="0"/>
                        </a:spcAft>
                      </a:pPr>
                      <a:r>
                        <a:rPr lang="tr-TR" sz="1400" b="1">
                          <a:solidFill>
                            <a:srgbClr val="1642FC"/>
                          </a:solidFill>
                          <a:effectLst/>
                        </a:rPr>
                        <a:t>İSKİ - İstanbul</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dirty="0">
                          <a:solidFill>
                            <a:srgbClr val="1642FC"/>
                          </a:solidFill>
                          <a:effectLst/>
                        </a:rPr>
                        <a:t>-</a:t>
                      </a:r>
                      <a:endParaRPr lang="tr-TR" sz="1400" b="1" dirty="0">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702.513.223</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75,99</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221.935.354</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24,01</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221.935.354</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24,01</a:t>
                      </a:r>
                      <a:endParaRPr lang="tr-TR" sz="1400" b="1">
                        <a:solidFill>
                          <a:srgbClr val="1642FC"/>
                        </a:solidFill>
                        <a:effectLst/>
                        <a:latin typeface="Calibri"/>
                        <a:ea typeface="Calibri"/>
                        <a:cs typeface="Times New Roman"/>
                      </a:endParaRPr>
                    </a:p>
                  </a:txBody>
                  <a:tcPr marL="47301" marR="47301" marT="6570" marB="0" anchor="ctr"/>
                </a:tc>
              </a:tr>
              <a:tr h="227154">
                <a:tc>
                  <a:txBody>
                    <a:bodyPr/>
                    <a:lstStyle/>
                    <a:p>
                      <a:pPr>
                        <a:lnSpc>
                          <a:spcPct val="115000"/>
                        </a:lnSpc>
                        <a:spcAft>
                          <a:spcPts val="0"/>
                        </a:spcAft>
                      </a:pPr>
                      <a:r>
                        <a:rPr lang="tr-TR" sz="1400" b="1">
                          <a:solidFill>
                            <a:srgbClr val="1642FC"/>
                          </a:solidFill>
                          <a:effectLst/>
                        </a:rPr>
                        <a:t>İzmir - İZSU</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187.100.197</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126.023.118</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67,35</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61.077.079</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32,64</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62.821.010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33,58</a:t>
                      </a:r>
                      <a:endParaRPr lang="tr-TR" sz="1400" b="1">
                        <a:solidFill>
                          <a:srgbClr val="1642FC"/>
                        </a:solidFill>
                        <a:effectLst/>
                        <a:latin typeface="Calibri"/>
                        <a:ea typeface="Calibri"/>
                        <a:cs typeface="Times New Roman"/>
                      </a:endParaRPr>
                    </a:p>
                  </a:txBody>
                  <a:tcPr marL="47301" marR="47301" marT="6570" marB="0" anchor="ctr"/>
                </a:tc>
              </a:tr>
              <a:tr h="194033">
                <a:tc>
                  <a:txBody>
                    <a:bodyPr/>
                    <a:lstStyle/>
                    <a:p>
                      <a:pPr>
                        <a:lnSpc>
                          <a:spcPct val="115000"/>
                        </a:lnSpc>
                        <a:spcAft>
                          <a:spcPts val="0"/>
                        </a:spcAft>
                      </a:pPr>
                      <a:r>
                        <a:rPr lang="tr-TR" sz="1400" b="1">
                          <a:solidFill>
                            <a:srgbClr val="1642FC"/>
                          </a:solidFill>
                          <a:effectLst/>
                        </a:rPr>
                        <a:t>Karabük</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13.831.077</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9.737.078</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dirty="0">
                          <a:solidFill>
                            <a:srgbClr val="1642FC"/>
                          </a:solidFill>
                          <a:effectLst/>
                        </a:rPr>
                        <a:t>70,4</a:t>
                      </a:r>
                      <a:endParaRPr lang="tr-TR" sz="1400" b="1" dirty="0">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4.093.999</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29,6</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9.330.418</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r>
              <a:tr h="194033">
                <a:tc>
                  <a:txBody>
                    <a:bodyPr/>
                    <a:lstStyle/>
                    <a:p>
                      <a:pPr>
                        <a:lnSpc>
                          <a:spcPct val="115000"/>
                        </a:lnSpc>
                        <a:spcAft>
                          <a:spcPts val="0"/>
                        </a:spcAft>
                      </a:pPr>
                      <a:r>
                        <a:rPr lang="tr-TR" sz="1400" b="1">
                          <a:solidFill>
                            <a:srgbClr val="1642FC"/>
                          </a:solidFill>
                          <a:effectLst/>
                        </a:rPr>
                        <a:t>Karaman</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7.618.574</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5.574.784</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70,00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2.043.790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2.043.790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30,00</a:t>
                      </a:r>
                      <a:endParaRPr lang="tr-TR" sz="1400" b="1">
                        <a:solidFill>
                          <a:srgbClr val="1642FC"/>
                        </a:solidFill>
                        <a:effectLst/>
                        <a:latin typeface="Calibri"/>
                        <a:ea typeface="Calibri"/>
                        <a:cs typeface="Times New Roman"/>
                      </a:endParaRPr>
                    </a:p>
                  </a:txBody>
                  <a:tcPr marL="47301" marR="47301" marT="6570" marB="0" anchor="ctr"/>
                </a:tc>
              </a:tr>
              <a:tr h="227154">
                <a:tc>
                  <a:txBody>
                    <a:bodyPr/>
                    <a:lstStyle/>
                    <a:p>
                      <a:pPr>
                        <a:lnSpc>
                          <a:spcPct val="115000"/>
                        </a:lnSpc>
                        <a:spcAft>
                          <a:spcPts val="0"/>
                        </a:spcAft>
                      </a:pPr>
                      <a:r>
                        <a:rPr lang="tr-TR" sz="1400" b="1">
                          <a:solidFill>
                            <a:srgbClr val="1642FC"/>
                          </a:solidFill>
                          <a:effectLst/>
                        </a:rPr>
                        <a:t>Kastamonu</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8.918.685</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5.371.724</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60,23</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3.546.961</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39,77</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4.340.759</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49,00</a:t>
                      </a:r>
                      <a:endParaRPr lang="tr-TR" sz="1400" b="1">
                        <a:solidFill>
                          <a:srgbClr val="1642FC"/>
                        </a:solidFill>
                        <a:effectLst/>
                        <a:latin typeface="Calibri"/>
                        <a:ea typeface="Calibri"/>
                        <a:cs typeface="Times New Roman"/>
                      </a:endParaRPr>
                    </a:p>
                  </a:txBody>
                  <a:tcPr marL="47301" marR="47301" marT="6570" marB="0" anchor="ctr"/>
                </a:tc>
              </a:tr>
              <a:tr h="194033">
                <a:tc>
                  <a:txBody>
                    <a:bodyPr/>
                    <a:lstStyle/>
                    <a:p>
                      <a:pPr>
                        <a:lnSpc>
                          <a:spcPct val="115000"/>
                        </a:lnSpc>
                        <a:spcAft>
                          <a:spcPts val="0"/>
                        </a:spcAft>
                      </a:pPr>
                      <a:r>
                        <a:rPr lang="tr-TR" sz="1400" b="1">
                          <a:solidFill>
                            <a:srgbClr val="1642FC"/>
                          </a:solidFill>
                          <a:effectLst/>
                        </a:rPr>
                        <a:t>Kırıkkale</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12.508.396</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8.880.961</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71</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3.627.435</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29</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5.128.442</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41,00</a:t>
                      </a:r>
                      <a:endParaRPr lang="tr-TR" sz="1400" b="1">
                        <a:solidFill>
                          <a:srgbClr val="1642FC"/>
                        </a:solidFill>
                        <a:effectLst/>
                        <a:latin typeface="Calibri"/>
                        <a:ea typeface="Calibri"/>
                        <a:cs typeface="Times New Roman"/>
                      </a:endParaRPr>
                    </a:p>
                  </a:txBody>
                  <a:tcPr marL="47301" marR="47301" marT="6570" marB="0" anchor="ctr"/>
                </a:tc>
              </a:tr>
              <a:tr h="194033">
                <a:tc>
                  <a:txBody>
                    <a:bodyPr/>
                    <a:lstStyle/>
                    <a:p>
                      <a:pPr>
                        <a:lnSpc>
                          <a:spcPct val="115000"/>
                        </a:lnSpc>
                        <a:spcAft>
                          <a:spcPts val="0"/>
                        </a:spcAft>
                      </a:pPr>
                      <a:r>
                        <a:rPr lang="tr-TR" sz="1400" b="1">
                          <a:solidFill>
                            <a:srgbClr val="1642FC"/>
                          </a:solidFill>
                          <a:effectLst/>
                        </a:rPr>
                        <a:t>Kırşehir</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21.865.632</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10.568.750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48,34</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11.296.882</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51,66</a:t>
                      </a:r>
                      <a:endParaRPr lang="tr-TR" sz="1400" b="1">
                        <a:solidFill>
                          <a:srgbClr val="1642FC"/>
                        </a:solidFill>
                        <a:effectLst/>
                        <a:latin typeface="Calibri"/>
                        <a:ea typeface="Calibri"/>
                        <a:cs typeface="Times New Roman"/>
                      </a:endParaRPr>
                    </a:p>
                  </a:txBody>
                  <a:tcPr marL="47301" marR="47301" marT="6570" marB="0" anchor="ctr"/>
                </a:tc>
              </a:tr>
              <a:tr h="227154">
                <a:tc>
                  <a:txBody>
                    <a:bodyPr/>
                    <a:lstStyle/>
                    <a:p>
                      <a:pPr>
                        <a:lnSpc>
                          <a:spcPct val="115000"/>
                        </a:lnSpc>
                        <a:spcAft>
                          <a:spcPts val="0"/>
                        </a:spcAft>
                      </a:pPr>
                      <a:r>
                        <a:rPr lang="tr-TR" sz="1400" b="1">
                          <a:solidFill>
                            <a:srgbClr val="1642FC"/>
                          </a:solidFill>
                          <a:effectLst/>
                        </a:rPr>
                        <a:t>Kocaeli - İSU</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148.431.819</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91.099.864</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61,37</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57.331.955</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38,63</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59.457.138</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40,06</a:t>
                      </a:r>
                      <a:endParaRPr lang="tr-TR" sz="1400" b="1">
                        <a:solidFill>
                          <a:srgbClr val="1642FC"/>
                        </a:solidFill>
                        <a:effectLst/>
                        <a:latin typeface="Calibri"/>
                        <a:ea typeface="Calibri"/>
                        <a:cs typeface="Times New Roman"/>
                      </a:endParaRPr>
                    </a:p>
                  </a:txBody>
                  <a:tcPr marL="47301" marR="47301" marT="6570" marB="0" anchor="ctr"/>
                </a:tc>
              </a:tr>
              <a:tr h="227154">
                <a:tc>
                  <a:txBody>
                    <a:bodyPr/>
                    <a:lstStyle/>
                    <a:p>
                      <a:pPr>
                        <a:lnSpc>
                          <a:spcPct val="115000"/>
                        </a:lnSpc>
                        <a:spcAft>
                          <a:spcPts val="0"/>
                        </a:spcAft>
                      </a:pPr>
                      <a:r>
                        <a:rPr lang="tr-TR" sz="1400" b="1">
                          <a:solidFill>
                            <a:srgbClr val="1642FC"/>
                          </a:solidFill>
                          <a:effectLst/>
                        </a:rPr>
                        <a:t>Konya - KOSKİ</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78.598.071</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57.268.941</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72,86</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21.329.130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27,14</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21.998.170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27,99</a:t>
                      </a:r>
                      <a:endParaRPr lang="tr-TR" sz="1400" b="1">
                        <a:solidFill>
                          <a:srgbClr val="1642FC"/>
                        </a:solidFill>
                        <a:effectLst/>
                        <a:latin typeface="Calibri"/>
                        <a:ea typeface="Calibri"/>
                        <a:cs typeface="Times New Roman"/>
                      </a:endParaRPr>
                    </a:p>
                  </a:txBody>
                  <a:tcPr marL="47301" marR="47301" marT="6570" marB="0" anchor="ctr"/>
                </a:tc>
              </a:tr>
              <a:tr h="194033">
                <a:tc>
                  <a:txBody>
                    <a:bodyPr/>
                    <a:lstStyle/>
                    <a:p>
                      <a:pPr>
                        <a:lnSpc>
                          <a:spcPct val="115000"/>
                        </a:lnSpc>
                        <a:spcAft>
                          <a:spcPts val="0"/>
                        </a:spcAft>
                      </a:pPr>
                      <a:r>
                        <a:rPr lang="tr-TR" sz="1400" b="1">
                          <a:solidFill>
                            <a:srgbClr val="1642FC"/>
                          </a:solidFill>
                          <a:effectLst/>
                        </a:rPr>
                        <a:t>Mardin</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1.093.652.496</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1.093.652.496</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100,0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491.006.871</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43</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dirty="0">
                          <a:solidFill>
                            <a:srgbClr val="1642FC"/>
                          </a:solidFill>
                          <a:effectLst/>
                        </a:rPr>
                        <a:t>4.910.066.871</a:t>
                      </a:r>
                      <a:endParaRPr lang="tr-TR" sz="1400" b="1" dirty="0">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47,00</a:t>
                      </a:r>
                      <a:endParaRPr lang="tr-TR" sz="1400" b="1">
                        <a:solidFill>
                          <a:srgbClr val="1642FC"/>
                        </a:solidFill>
                        <a:effectLst/>
                        <a:latin typeface="Calibri"/>
                        <a:ea typeface="Calibri"/>
                        <a:cs typeface="Times New Roman"/>
                      </a:endParaRPr>
                    </a:p>
                  </a:txBody>
                  <a:tcPr marL="47301" marR="47301" marT="6570" marB="0" anchor="ctr"/>
                </a:tc>
              </a:tr>
              <a:tr h="227154">
                <a:tc>
                  <a:txBody>
                    <a:bodyPr/>
                    <a:lstStyle/>
                    <a:p>
                      <a:pPr>
                        <a:lnSpc>
                          <a:spcPct val="115000"/>
                        </a:lnSpc>
                        <a:spcAft>
                          <a:spcPts val="0"/>
                        </a:spcAft>
                      </a:pPr>
                      <a:r>
                        <a:rPr lang="tr-TR" sz="1400" b="1">
                          <a:solidFill>
                            <a:srgbClr val="1642FC"/>
                          </a:solidFill>
                          <a:effectLst/>
                        </a:rPr>
                        <a:t>Samsun - SASKİ</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53.022.600</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34.314.551</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64,72</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18.708.049</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35,28</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19.489.341</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36,76</a:t>
                      </a:r>
                      <a:endParaRPr lang="tr-TR" sz="1400" b="1">
                        <a:solidFill>
                          <a:srgbClr val="1642FC"/>
                        </a:solidFill>
                        <a:effectLst/>
                        <a:latin typeface="Calibri"/>
                        <a:ea typeface="Calibri"/>
                        <a:cs typeface="Times New Roman"/>
                      </a:endParaRPr>
                    </a:p>
                  </a:txBody>
                  <a:tcPr marL="47301" marR="47301" marT="6570" marB="0" anchor="ctr"/>
                </a:tc>
              </a:tr>
              <a:tr h="227154">
                <a:tc>
                  <a:txBody>
                    <a:bodyPr/>
                    <a:lstStyle/>
                    <a:p>
                      <a:pPr>
                        <a:lnSpc>
                          <a:spcPct val="115000"/>
                        </a:lnSpc>
                        <a:spcAft>
                          <a:spcPts val="0"/>
                        </a:spcAft>
                      </a:pPr>
                      <a:r>
                        <a:rPr lang="tr-TR" sz="1400" b="1">
                          <a:solidFill>
                            <a:srgbClr val="1642FC"/>
                          </a:solidFill>
                          <a:effectLst/>
                        </a:rPr>
                        <a:t>Yalova</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13.895.208</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6.695.448</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48,19</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51,81</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a:solidFill>
                            <a:srgbClr val="1642FC"/>
                          </a:solidFill>
                          <a:effectLst/>
                        </a:rPr>
                        <a:t>7.199.832</a:t>
                      </a:r>
                      <a:endParaRPr lang="tr-TR" sz="1400" b="1">
                        <a:solidFill>
                          <a:srgbClr val="1642FC"/>
                        </a:solidFill>
                        <a:effectLst/>
                        <a:latin typeface="Calibri"/>
                        <a:ea typeface="Calibri"/>
                        <a:cs typeface="Times New Roman"/>
                      </a:endParaRPr>
                    </a:p>
                  </a:txBody>
                  <a:tcPr marL="47301" marR="47301" marT="6570" marB="0" anchor="ctr"/>
                </a:tc>
                <a:tc>
                  <a:txBody>
                    <a:bodyPr/>
                    <a:lstStyle/>
                    <a:p>
                      <a:pPr algn="r">
                        <a:lnSpc>
                          <a:spcPct val="115000"/>
                        </a:lnSpc>
                        <a:spcAft>
                          <a:spcPts val="0"/>
                        </a:spcAft>
                      </a:pPr>
                      <a:r>
                        <a:rPr lang="tr-TR" sz="1400" b="1" dirty="0">
                          <a:solidFill>
                            <a:srgbClr val="1642FC"/>
                          </a:solidFill>
                          <a:effectLst/>
                        </a:rPr>
                        <a:t>51,81</a:t>
                      </a:r>
                      <a:endParaRPr lang="tr-TR" sz="1400" b="1" dirty="0">
                        <a:solidFill>
                          <a:srgbClr val="1642FC"/>
                        </a:solidFill>
                        <a:effectLst/>
                        <a:latin typeface="Calibri"/>
                        <a:ea typeface="Calibri"/>
                        <a:cs typeface="Times New Roman"/>
                      </a:endParaRPr>
                    </a:p>
                  </a:txBody>
                  <a:tcPr marL="47301" marR="47301" marT="6570" marB="0" anchor="ctr"/>
                </a:tc>
              </a:tr>
            </a:tbl>
          </a:graphicData>
        </a:graphic>
      </p:graphicFrame>
    </p:spTree>
    <p:extLst>
      <p:ext uri="{BB962C8B-B14F-4D97-AF65-F5344CB8AC3E}">
        <p14:creationId xmlns:p14="http://schemas.microsoft.com/office/powerpoint/2010/main" val="109950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bwMode="auto">
          <a:xfrm>
            <a:off x="1259632" y="0"/>
            <a:ext cx="684076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100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sz="3600" dirty="0" smtClean="0">
                <a:ea typeface="+mn-ea"/>
              </a:rPr>
              <a:t>TEKNİK USULLER TEBLİĞİ HAZIRLIK ÇALIŞMALARI </a:t>
            </a:r>
            <a:endParaRPr lang="tr-TR" sz="2700" dirty="0" smtClean="0">
              <a:ea typeface="+mn-ea"/>
            </a:endParaRPr>
          </a:p>
        </p:txBody>
      </p:sp>
      <p:sp>
        <p:nvSpPr>
          <p:cNvPr id="2" name="Slayt Numarası Yer Tutucusu 1"/>
          <p:cNvSpPr>
            <a:spLocks noGrp="1"/>
          </p:cNvSpPr>
          <p:nvPr>
            <p:ph type="sldNum" sz="quarter" idx="12"/>
          </p:nvPr>
        </p:nvSpPr>
        <p:spPr>
          <a:xfrm>
            <a:off x="6588224" y="6270772"/>
            <a:ext cx="2133600" cy="365125"/>
          </a:xfrm>
        </p:spPr>
        <p:txBody>
          <a:bodyPr/>
          <a:lstStyle/>
          <a:p>
            <a:fld id="{F302176B-0E47-46AC-8F43-DAB4B8A37D06}" type="slidenum">
              <a:rPr lang="tr-TR" smtClean="0"/>
              <a:pPr/>
              <a:t>16</a:t>
            </a:fld>
            <a:r>
              <a:rPr lang="tr-TR" dirty="0" smtClean="0"/>
              <a:t>/31</a:t>
            </a:r>
            <a:endParaRPr lang="tr-TR" dirty="0"/>
          </a:p>
        </p:txBody>
      </p:sp>
      <p:pic>
        <p:nvPicPr>
          <p:cNvPr id="6" name="Resim 5" descr="C:\Users\gamzeg\Desktop\İÇME SUYU TEBLİĞ ÇALIŞTAYI\resimler\IMG_686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843" y="1001316"/>
            <a:ext cx="3166814" cy="2389505"/>
          </a:xfrm>
          <a:prstGeom prst="rect">
            <a:avLst/>
          </a:prstGeom>
          <a:noFill/>
          <a:ln>
            <a:noFill/>
          </a:ln>
        </p:spPr>
      </p:pic>
      <p:sp>
        <p:nvSpPr>
          <p:cNvPr id="5" name="Alt Başlık 4"/>
          <p:cNvSpPr>
            <a:spLocks noGrp="1"/>
          </p:cNvSpPr>
          <p:nvPr>
            <p:ph type="subTitle" idx="1"/>
          </p:nvPr>
        </p:nvSpPr>
        <p:spPr>
          <a:xfrm>
            <a:off x="4860032" y="1268760"/>
            <a:ext cx="3888432" cy="4968551"/>
          </a:xfrm>
        </p:spPr>
        <p:txBody>
          <a:bodyPr>
            <a:noAutofit/>
          </a:bodyPr>
          <a:lstStyle/>
          <a:p>
            <a:pPr algn="l"/>
            <a:r>
              <a:rPr lang="tr-TR" dirty="0" smtClean="0">
                <a:solidFill>
                  <a:srgbClr val="FF0000"/>
                </a:solidFill>
              </a:rPr>
              <a:t>I. ÇALIŞTAY </a:t>
            </a:r>
          </a:p>
          <a:p>
            <a:pPr algn="l"/>
            <a:r>
              <a:rPr lang="tr-TR" dirty="0" smtClean="0"/>
              <a:t>1-5 Aralık 2014 / Antalya</a:t>
            </a:r>
          </a:p>
          <a:p>
            <a:pPr algn="l"/>
            <a:endParaRPr lang="tr-TR" dirty="0"/>
          </a:p>
          <a:p>
            <a:pPr algn="l"/>
            <a:r>
              <a:rPr lang="tr-TR" dirty="0" smtClean="0">
                <a:solidFill>
                  <a:srgbClr val="FF0000"/>
                </a:solidFill>
              </a:rPr>
              <a:t>KATILIMCILAR</a:t>
            </a:r>
          </a:p>
          <a:p>
            <a:pPr algn="l"/>
            <a:r>
              <a:rPr lang="tr-TR" dirty="0" smtClean="0"/>
              <a:t>Antalya (ASAT)</a:t>
            </a:r>
            <a:endParaRPr lang="tr-TR" dirty="0"/>
          </a:p>
          <a:p>
            <a:pPr algn="l"/>
            <a:r>
              <a:rPr lang="tr-TR" dirty="0" smtClean="0"/>
              <a:t>Diyarbakır (DİSKİ)</a:t>
            </a:r>
          </a:p>
          <a:p>
            <a:pPr algn="l"/>
            <a:r>
              <a:rPr lang="tr-TR" dirty="0" smtClean="0"/>
              <a:t>İstanbul (İSKİ)</a:t>
            </a:r>
            <a:endParaRPr lang="tr-TR" dirty="0"/>
          </a:p>
          <a:p>
            <a:pPr algn="l"/>
            <a:r>
              <a:rPr lang="tr-TR" dirty="0" smtClean="0"/>
              <a:t>Kocaeli (İSU)</a:t>
            </a:r>
          </a:p>
          <a:p>
            <a:pPr algn="l"/>
            <a:r>
              <a:rPr lang="tr-TR" dirty="0" smtClean="0"/>
              <a:t>Konya (KOSKİ)</a:t>
            </a:r>
          </a:p>
          <a:p>
            <a:pPr algn="l"/>
            <a:r>
              <a:rPr lang="tr-TR" dirty="0" smtClean="0"/>
              <a:t>Sakarya (SASKİ)</a:t>
            </a:r>
          </a:p>
          <a:p>
            <a:pPr algn="l"/>
            <a:r>
              <a:rPr lang="tr-TR" dirty="0" smtClean="0"/>
              <a:t>İller Bankası</a:t>
            </a:r>
          </a:p>
          <a:p>
            <a:pPr algn="l"/>
            <a:r>
              <a:rPr lang="tr-TR" dirty="0" smtClean="0"/>
              <a:t>Özel Şirket Temsilcileri</a:t>
            </a:r>
            <a:endParaRPr lang="tr-TR" dirty="0"/>
          </a:p>
        </p:txBody>
      </p:sp>
      <p:pic>
        <p:nvPicPr>
          <p:cNvPr id="8" name="Resim 7" descr="C:\Users\gamzeg\Desktop\İÇME SUYU TEBLİĞ ÇALIŞTAYI\resimler\IMG_684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557284"/>
            <a:ext cx="4145396" cy="2896051"/>
          </a:xfrm>
          <a:prstGeom prst="rect">
            <a:avLst/>
          </a:prstGeom>
          <a:noFill/>
          <a:ln>
            <a:noFill/>
          </a:ln>
        </p:spPr>
      </p:pic>
    </p:spTree>
    <p:extLst>
      <p:ext uri="{BB962C8B-B14F-4D97-AF65-F5344CB8AC3E}">
        <p14:creationId xmlns:p14="http://schemas.microsoft.com/office/powerpoint/2010/main" val="2594008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bwMode="auto">
          <a:xfrm>
            <a:off x="1259632" y="0"/>
            <a:ext cx="684076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100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sz="3600" dirty="0" smtClean="0">
                <a:ea typeface="+mn-ea"/>
              </a:rPr>
              <a:t>TEKNİK USULLER TEBLİĞİ HAZIRLIK ÇALIŞMALARI </a:t>
            </a:r>
            <a:endParaRPr lang="tr-TR" sz="2700" dirty="0" smtClean="0">
              <a:ea typeface="+mn-ea"/>
            </a:endParaRPr>
          </a:p>
        </p:txBody>
      </p:sp>
      <p:sp>
        <p:nvSpPr>
          <p:cNvPr id="2" name="Slayt Numarası Yer Tutucusu 1"/>
          <p:cNvSpPr>
            <a:spLocks noGrp="1"/>
          </p:cNvSpPr>
          <p:nvPr>
            <p:ph type="sldNum" sz="quarter" idx="12"/>
          </p:nvPr>
        </p:nvSpPr>
        <p:spPr>
          <a:xfrm>
            <a:off x="6588224" y="6270772"/>
            <a:ext cx="2133600" cy="365125"/>
          </a:xfrm>
        </p:spPr>
        <p:txBody>
          <a:bodyPr/>
          <a:lstStyle/>
          <a:p>
            <a:fld id="{F302176B-0E47-46AC-8F43-DAB4B8A37D06}" type="slidenum">
              <a:rPr lang="tr-TR" smtClean="0"/>
              <a:pPr/>
              <a:t>17</a:t>
            </a:fld>
            <a:r>
              <a:rPr lang="tr-TR" dirty="0" smtClean="0"/>
              <a:t>/31</a:t>
            </a:r>
            <a:endParaRPr lang="tr-TR" dirty="0"/>
          </a:p>
        </p:txBody>
      </p:sp>
      <p:sp>
        <p:nvSpPr>
          <p:cNvPr id="5" name="Alt Başlık 4"/>
          <p:cNvSpPr>
            <a:spLocks noGrp="1"/>
          </p:cNvSpPr>
          <p:nvPr>
            <p:ph type="subTitle" idx="1"/>
          </p:nvPr>
        </p:nvSpPr>
        <p:spPr>
          <a:xfrm>
            <a:off x="4860032" y="1124744"/>
            <a:ext cx="4104456" cy="5733256"/>
          </a:xfrm>
        </p:spPr>
        <p:txBody>
          <a:bodyPr>
            <a:noAutofit/>
          </a:bodyPr>
          <a:lstStyle/>
          <a:p>
            <a:pPr algn="l"/>
            <a:r>
              <a:rPr lang="tr-TR" dirty="0" smtClean="0">
                <a:solidFill>
                  <a:srgbClr val="FF0000"/>
                </a:solidFill>
              </a:rPr>
              <a:t>II. ÇALIŞTAY </a:t>
            </a:r>
          </a:p>
          <a:p>
            <a:pPr algn="l"/>
            <a:r>
              <a:rPr lang="tr-TR" dirty="0" smtClean="0"/>
              <a:t>27-29 Nisan 2015 / Ankara</a:t>
            </a:r>
          </a:p>
          <a:p>
            <a:pPr algn="l"/>
            <a:endParaRPr lang="tr-TR" dirty="0"/>
          </a:p>
          <a:p>
            <a:pPr algn="l"/>
            <a:r>
              <a:rPr lang="tr-TR" dirty="0" smtClean="0">
                <a:solidFill>
                  <a:srgbClr val="FF0000"/>
                </a:solidFill>
              </a:rPr>
              <a:t>KATILIMCILAR</a:t>
            </a:r>
          </a:p>
          <a:p>
            <a:pPr algn="l"/>
            <a:r>
              <a:rPr lang="tr-TR" dirty="0" smtClean="0"/>
              <a:t>Antalya (ASAT)</a:t>
            </a:r>
            <a:endParaRPr lang="tr-TR" dirty="0"/>
          </a:p>
          <a:p>
            <a:pPr algn="l"/>
            <a:r>
              <a:rPr lang="tr-TR" dirty="0" smtClean="0"/>
              <a:t>Diyarbakır (DİSKİ)</a:t>
            </a:r>
          </a:p>
          <a:p>
            <a:pPr algn="l"/>
            <a:r>
              <a:rPr lang="tr-TR" dirty="0" smtClean="0"/>
              <a:t>İzmir (İZSU)</a:t>
            </a:r>
          </a:p>
          <a:p>
            <a:pPr algn="l"/>
            <a:r>
              <a:rPr lang="tr-TR" dirty="0" smtClean="0"/>
              <a:t>İstanbul (İSKİ)</a:t>
            </a:r>
            <a:endParaRPr lang="tr-TR" dirty="0"/>
          </a:p>
          <a:p>
            <a:pPr algn="l"/>
            <a:r>
              <a:rPr lang="tr-TR" dirty="0" smtClean="0"/>
              <a:t>Kocaeli (İSU)</a:t>
            </a:r>
          </a:p>
          <a:p>
            <a:pPr algn="l"/>
            <a:r>
              <a:rPr lang="tr-TR" dirty="0" smtClean="0"/>
              <a:t>Konya (KOSKİ)</a:t>
            </a:r>
          </a:p>
          <a:p>
            <a:pPr algn="l"/>
            <a:r>
              <a:rPr lang="tr-TR" dirty="0" smtClean="0"/>
              <a:t>Sakarya (SASKİ)</a:t>
            </a:r>
          </a:p>
          <a:p>
            <a:pPr algn="l"/>
            <a:r>
              <a:rPr lang="tr-TR" dirty="0" smtClean="0"/>
              <a:t>İller Bankası</a:t>
            </a:r>
          </a:p>
          <a:p>
            <a:pPr algn="l"/>
            <a:r>
              <a:rPr lang="tr-TR" dirty="0" smtClean="0"/>
              <a:t>TSE</a:t>
            </a:r>
          </a:p>
        </p:txBody>
      </p:sp>
      <p:pic>
        <p:nvPicPr>
          <p:cNvPr id="7" name="Resim 6" descr="C:\Users\gamzeg\Desktop\fotoğraflar\125_2712\IMG_146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182385"/>
            <a:ext cx="3359150" cy="2519045"/>
          </a:xfrm>
          <a:prstGeom prst="rect">
            <a:avLst/>
          </a:prstGeom>
          <a:noFill/>
          <a:ln>
            <a:noFill/>
          </a:ln>
        </p:spPr>
      </p:pic>
      <p:pic>
        <p:nvPicPr>
          <p:cNvPr id="9" name="Resim 8" descr="C:\Users\gamzeg\Desktop\fotoğraflar\125_2712\IMG_147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770" y="3861048"/>
            <a:ext cx="3295972" cy="2762622"/>
          </a:xfrm>
          <a:prstGeom prst="rect">
            <a:avLst/>
          </a:prstGeom>
          <a:noFill/>
          <a:ln>
            <a:noFill/>
          </a:ln>
        </p:spPr>
      </p:pic>
    </p:spTree>
    <p:extLst>
      <p:ext uri="{BB962C8B-B14F-4D97-AF65-F5344CB8AC3E}">
        <p14:creationId xmlns:p14="http://schemas.microsoft.com/office/powerpoint/2010/main" val="2080449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bwMode="auto">
          <a:xfrm>
            <a:off x="1259632" y="-99392"/>
            <a:ext cx="684076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sz="3600" dirty="0" smtClean="0">
                <a:ea typeface="+mn-ea"/>
              </a:rPr>
              <a:t>TEKNİK USULLER TEBLİĞİ</a:t>
            </a:r>
            <a:endParaRPr lang="tr-TR" sz="2700" dirty="0" smtClean="0">
              <a:ea typeface="+mn-ea"/>
            </a:endParaRPr>
          </a:p>
        </p:txBody>
      </p:sp>
      <p:pic>
        <p:nvPicPr>
          <p:cNvPr id="2897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896" t="6824" r="31224" b="4466"/>
          <a:stretch/>
        </p:blipFill>
        <p:spPr bwMode="auto">
          <a:xfrm>
            <a:off x="899592" y="1196750"/>
            <a:ext cx="4114800" cy="542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18</a:t>
            </a:fld>
            <a:r>
              <a:rPr lang="tr-TR" dirty="0" smtClean="0"/>
              <a:t>/31</a:t>
            </a:r>
            <a:endParaRPr lang="tr-TR" dirty="0"/>
          </a:p>
        </p:txBody>
      </p:sp>
      <p:sp>
        <p:nvSpPr>
          <p:cNvPr id="7" name="Content Placeholder 2"/>
          <p:cNvSpPr txBox="1">
            <a:spLocks/>
          </p:cNvSpPr>
          <p:nvPr/>
        </p:nvSpPr>
        <p:spPr>
          <a:xfrm>
            <a:off x="5292080" y="1316760"/>
            <a:ext cx="3474132" cy="4992560"/>
          </a:xfrm>
          <a:prstGeom prst="rect">
            <a:avLst/>
          </a:prstGeom>
        </p:spPr>
        <p:txBody>
          <a:bodyPr/>
          <a:lstStyle/>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0000FF"/>
                </a:solidFill>
                <a:latin typeface="Arial" pitchFamily="34" charset="0"/>
                <a:cs typeface="Arial" pitchFamily="34" charset="0"/>
              </a:rPr>
              <a:t>16</a:t>
            </a:r>
            <a:r>
              <a:rPr kumimoji="0" lang="tr-TR" sz="2400" b="1" i="0" u="none" strike="noStrike" kern="1200" cap="none" spc="0" normalizeH="0" noProof="0" dirty="0" smtClean="0">
                <a:ln>
                  <a:noFill/>
                </a:ln>
                <a:solidFill>
                  <a:srgbClr val="0000FF"/>
                </a:solidFill>
                <a:effectLst/>
                <a:uLnTx/>
                <a:uFillTx/>
                <a:latin typeface="Arial" pitchFamily="34" charset="0"/>
                <a:cs typeface="Arial" pitchFamily="34" charset="0"/>
              </a:rPr>
              <a:t> Temmuz 2015 tarih </a:t>
            </a:r>
          </a:p>
          <a:p>
            <a:pPr marL="342900" marR="0" lvl="0" indent="-342900" defTabSz="914400" rtl="0" eaLnBrk="0" fontAlgn="base" latinLnBrk="0" hangingPunct="0">
              <a:lnSpc>
                <a:spcPct val="100000"/>
              </a:lnSpc>
              <a:spcBef>
                <a:spcPct val="20000"/>
              </a:spcBef>
              <a:spcAft>
                <a:spcPct val="0"/>
              </a:spcAft>
              <a:buClrTx/>
              <a:buSzTx/>
              <a:tabLst/>
              <a:defRPr/>
            </a:pPr>
            <a:r>
              <a:rPr kumimoji="0" lang="tr-TR" sz="2400" b="1" i="0" u="none" strike="noStrike" kern="1200" cap="none" spc="0" normalizeH="0" noProof="0" dirty="0" smtClean="0">
                <a:ln>
                  <a:noFill/>
                </a:ln>
                <a:solidFill>
                  <a:srgbClr val="0000FF"/>
                </a:solidFill>
                <a:effectLst/>
                <a:uLnTx/>
                <a:uFillTx/>
                <a:latin typeface="Arial" pitchFamily="34" charset="0"/>
                <a:cs typeface="Arial" pitchFamily="34" charset="0"/>
              </a:rPr>
              <a:t>ve </a:t>
            </a:r>
          </a:p>
          <a:p>
            <a:pPr marL="342900" marR="0" lvl="0" indent="-342900" defTabSz="914400" rtl="0" eaLnBrk="0" fontAlgn="base" latinLnBrk="0" hangingPunct="0">
              <a:lnSpc>
                <a:spcPct val="100000"/>
              </a:lnSpc>
              <a:spcBef>
                <a:spcPct val="20000"/>
              </a:spcBef>
              <a:spcAft>
                <a:spcPct val="0"/>
              </a:spcAft>
              <a:buClrTx/>
              <a:buSzTx/>
              <a:tabLst/>
              <a:defRPr/>
            </a:pPr>
            <a:r>
              <a:rPr kumimoji="0" lang="tr-TR" sz="2400" b="1" i="0" u="none" strike="noStrike" kern="1200" cap="none" spc="0" normalizeH="0" noProof="0" dirty="0" smtClean="0">
                <a:ln>
                  <a:noFill/>
                </a:ln>
                <a:solidFill>
                  <a:srgbClr val="0000FF"/>
                </a:solidFill>
                <a:effectLst/>
                <a:uLnTx/>
                <a:uFillTx/>
                <a:latin typeface="Arial" pitchFamily="34" charset="0"/>
                <a:cs typeface="Arial" pitchFamily="34" charset="0"/>
              </a:rPr>
              <a:t>29418 sayılı </a:t>
            </a:r>
          </a:p>
          <a:p>
            <a:pPr marL="342900" marR="0" lvl="0" indent="-342900" defTabSz="914400" rtl="0" eaLnBrk="0" fontAlgn="base" latinLnBrk="0" hangingPunct="0">
              <a:lnSpc>
                <a:spcPct val="100000"/>
              </a:lnSpc>
              <a:spcBef>
                <a:spcPct val="20000"/>
              </a:spcBef>
              <a:spcAft>
                <a:spcPct val="0"/>
              </a:spcAft>
              <a:buClrTx/>
              <a:buSzTx/>
              <a:tabLst/>
              <a:defRPr/>
            </a:pPr>
            <a:r>
              <a:rPr kumimoji="0" lang="tr-TR" sz="2400" b="1" i="0" u="none" strike="noStrike" kern="1200" cap="none" spc="0" normalizeH="0" noProof="0" dirty="0" smtClean="0">
                <a:ln>
                  <a:noFill/>
                </a:ln>
                <a:solidFill>
                  <a:srgbClr val="0000FF"/>
                </a:solidFill>
                <a:effectLst/>
                <a:uLnTx/>
                <a:uFillTx/>
                <a:latin typeface="Arial" pitchFamily="34" charset="0"/>
                <a:cs typeface="Arial" pitchFamily="34" charset="0"/>
              </a:rPr>
              <a:t>Resmi Gazete</a:t>
            </a:r>
          </a:p>
          <a:p>
            <a:pPr marL="342900" marR="0" lvl="0" indent="-342900" defTabSz="914400" rtl="0" eaLnBrk="0" fontAlgn="base" latinLnBrk="0" hangingPunct="0">
              <a:lnSpc>
                <a:spcPct val="100000"/>
              </a:lnSpc>
              <a:spcBef>
                <a:spcPct val="20000"/>
              </a:spcBef>
              <a:spcAft>
                <a:spcPct val="0"/>
              </a:spcAft>
              <a:buClrTx/>
              <a:buSzTx/>
              <a:tabLst/>
              <a:defRPr/>
            </a:pPr>
            <a:endParaRPr lang="tr-TR" sz="2400" b="1" baseline="0" dirty="0">
              <a:solidFill>
                <a:srgbClr val="0000FF"/>
              </a:solidFill>
              <a:latin typeface="Arial" pitchFamily="34" charset="0"/>
              <a:ea typeface="+mn-ea"/>
              <a:cs typeface="Arial" pitchFamily="34" charset="0"/>
            </a:endParaRP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İçme Suyu Temin ve </a:t>
            </a: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Dağıtım </a:t>
            </a: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Sistemlerindeki Su </a:t>
            </a: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Kayıplarının </a:t>
            </a: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Kontrolü </a:t>
            </a: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Yönetmeliği Teknik </a:t>
            </a:r>
          </a:p>
          <a:p>
            <a:pPr marL="342900" marR="0" lvl="0" indent="-342900" defTabSz="914400" rtl="0" eaLnBrk="0" fontAlgn="base" latinLnBrk="0" hangingPunct="0">
              <a:lnSpc>
                <a:spcPct val="100000"/>
              </a:lnSpc>
              <a:spcBef>
                <a:spcPct val="20000"/>
              </a:spcBef>
              <a:spcAft>
                <a:spcPct val="0"/>
              </a:spcAft>
              <a:buClrTx/>
              <a:buSzTx/>
              <a:tabLst/>
              <a:defRPr/>
            </a:pPr>
            <a:r>
              <a:rPr lang="tr-TR" sz="2400" b="1" dirty="0" smtClean="0">
                <a:solidFill>
                  <a:srgbClr val="FF0000"/>
                </a:solidFill>
                <a:latin typeface="Arial" pitchFamily="34" charset="0"/>
                <a:cs typeface="Arial" pitchFamily="34" charset="0"/>
              </a:rPr>
              <a:t>Usuller Tebliği</a:t>
            </a:r>
            <a:endParaRPr lang="tr-TR" sz="2800" b="1" baseline="0" dirty="0">
              <a:solidFill>
                <a:srgbClr val="FF0000"/>
              </a:solidFill>
              <a:latin typeface="Arial" pitchFamily="34" charset="0"/>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tabLst/>
              <a:defRPr/>
            </a:pPr>
            <a:endParaRPr kumimoji="0" lang="tr-TR" sz="3200" b="0" i="0" u="none" strike="noStrike" kern="1200" cap="none" spc="0" normalizeH="0" baseline="0" noProof="0" dirty="0" smtClean="0">
              <a:ln>
                <a:noFill/>
              </a:ln>
              <a:solidFill>
                <a:srgbClr val="FF0000"/>
              </a:solidFill>
              <a:effectLst/>
              <a:uLnTx/>
              <a:uFillTx/>
              <a:latin typeface="+mn-lt"/>
              <a:ea typeface="+mn-ea"/>
              <a:cs typeface="Arial" charset="0"/>
            </a:endParaRPr>
          </a:p>
        </p:txBody>
      </p:sp>
    </p:spTree>
    <p:extLst>
      <p:ext uri="{BB962C8B-B14F-4D97-AF65-F5344CB8AC3E}">
        <p14:creationId xmlns:p14="http://schemas.microsoft.com/office/powerpoint/2010/main" val="3750913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3"/>
          <p:cNvSpPr>
            <a:spLocks noChangeArrowheads="1"/>
          </p:cNvSpPr>
          <p:nvPr/>
        </p:nvSpPr>
        <p:spPr bwMode="auto">
          <a:xfrm>
            <a:off x="179388" y="1052513"/>
            <a:ext cx="8785225" cy="5632311"/>
          </a:xfrm>
          <a:prstGeom prst="rect">
            <a:avLst/>
          </a:prstGeom>
          <a:noFill/>
          <a:ln w="9525">
            <a:noFill/>
            <a:miter lim="800000"/>
            <a:headEnd/>
            <a:tailEnd/>
          </a:ln>
        </p:spPr>
        <p:txBody>
          <a:bodyPr wrap="square">
            <a:spAutoFit/>
          </a:bodyPr>
          <a:lstStyle/>
          <a:p>
            <a:pPr algn="just"/>
            <a:r>
              <a:rPr lang="tr-TR" sz="2000" b="1" u="sng" dirty="0">
                <a:solidFill>
                  <a:srgbClr val="0000FF"/>
                </a:solidFill>
                <a:latin typeface="Arial" pitchFamily="34" charset="0"/>
                <a:cs typeface="Arial" pitchFamily="34" charset="0"/>
              </a:rPr>
              <a:t>6</a:t>
            </a:r>
            <a:r>
              <a:rPr lang="tr-TR" sz="2000" b="1" u="sng" dirty="0" smtClean="0">
                <a:solidFill>
                  <a:srgbClr val="0000FF"/>
                </a:solidFill>
                <a:latin typeface="Arial" pitchFamily="34" charset="0"/>
                <a:cs typeface="Arial" pitchFamily="34" charset="0"/>
              </a:rPr>
              <a:t> Bölüm-40 </a:t>
            </a:r>
            <a:r>
              <a:rPr lang="tr-TR" sz="2000" b="1" u="sng" dirty="0">
                <a:solidFill>
                  <a:srgbClr val="0000FF"/>
                </a:solidFill>
                <a:latin typeface="Arial" pitchFamily="34" charset="0"/>
                <a:cs typeface="Arial" pitchFamily="34" charset="0"/>
              </a:rPr>
              <a:t>madde</a:t>
            </a:r>
          </a:p>
          <a:p>
            <a:pPr algn="just"/>
            <a:endParaRPr lang="tr-TR" sz="2000" b="1" dirty="0" smtClean="0">
              <a:solidFill>
                <a:srgbClr val="FF0000"/>
              </a:solidFill>
              <a:latin typeface="Arial" pitchFamily="34" charset="0"/>
              <a:cs typeface="Arial" pitchFamily="34" charset="0"/>
            </a:endParaRPr>
          </a:p>
          <a:p>
            <a:pPr algn="just"/>
            <a:r>
              <a:rPr lang="tr-TR" sz="2000" b="1" dirty="0" smtClean="0">
                <a:solidFill>
                  <a:srgbClr val="FF0000"/>
                </a:solidFill>
                <a:latin typeface="Arial" pitchFamily="34" charset="0"/>
                <a:cs typeface="Arial" pitchFamily="34" charset="0"/>
              </a:rPr>
              <a:t>Birinci </a:t>
            </a:r>
            <a:r>
              <a:rPr lang="tr-TR" sz="2000" b="1" dirty="0">
                <a:solidFill>
                  <a:srgbClr val="FF0000"/>
                </a:solidFill>
                <a:latin typeface="Arial" pitchFamily="34" charset="0"/>
                <a:cs typeface="Arial" pitchFamily="34" charset="0"/>
              </a:rPr>
              <a:t>Bölüm</a:t>
            </a:r>
          </a:p>
          <a:p>
            <a:pPr lvl="1" algn="just">
              <a:buFont typeface="Wingdings" pitchFamily="2" charset="2"/>
              <a:buChar char="Ø"/>
            </a:pPr>
            <a:r>
              <a:rPr lang="tr-TR" sz="2000" b="1" dirty="0">
                <a:solidFill>
                  <a:srgbClr val="0000FF"/>
                </a:solidFill>
                <a:latin typeface="Arial" pitchFamily="34" charset="0"/>
                <a:cs typeface="Arial" pitchFamily="34" charset="0"/>
              </a:rPr>
              <a:t> </a:t>
            </a:r>
            <a:r>
              <a:rPr lang="tr-TR" sz="2000" b="1" dirty="0" smtClean="0">
                <a:solidFill>
                  <a:srgbClr val="0000FF"/>
                </a:solidFill>
                <a:latin typeface="Arial" pitchFamily="34" charset="0"/>
                <a:cs typeface="Arial" pitchFamily="34" charset="0"/>
              </a:rPr>
              <a:t>Amaç, </a:t>
            </a:r>
            <a:r>
              <a:rPr lang="tr-TR" sz="2000" b="1" dirty="0">
                <a:solidFill>
                  <a:srgbClr val="0000FF"/>
                </a:solidFill>
                <a:latin typeface="Arial" pitchFamily="34" charset="0"/>
                <a:cs typeface="Arial" pitchFamily="34" charset="0"/>
              </a:rPr>
              <a:t>Kapsam, </a:t>
            </a:r>
            <a:r>
              <a:rPr lang="tr-TR" sz="2000" b="1" dirty="0" smtClean="0">
                <a:solidFill>
                  <a:srgbClr val="0000FF"/>
                </a:solidFill>
                <a:latin typeface="Arial" pitchFamily="34" charset="0"/>
                <a:cs typeface="Arial" pitchFamily="34" charset="0"/>
              </a:rPr>
              <a:t>Dayanak</a:t>
            </a:r>
            <a:endParaRPr lang="tr-TR" sz="2000" b="1" dirty="0" smtClean="0">
              <a:solidFill>
                <a:srgbClr val="FF0000"/>
              </a:solidFill>
              <a:latin typeface="Arial" pitchFamily="34" charset="0"/>
              <a:cs typeface="Arial" pitchFamily="34" charset="0"/>
            </a:endParaRPr>
          </a:p>
          <a:p>
            <a:pPr algn="just"/>
            <a:r>
              <a:rPr lang="tr-TR" sz="2000" b="1" dirty="0" smtClean="0">
                <a:solidFill>
                  <a:srgbClr val="FF0000"/>
                </a:solidFill>
                <a:latin typeface="Arial" pitchFamily="34" charset="0"/>
                <a:cs typeface="Arial" pitchFamily="34" charset="0"/>
              </a:rPr>
              <a:t>İkinci </a:t>
            </a:r>
            <a:r>
              <a:rPr lang="tr-TR" sz="2000" b="1" dirty="0">
                <a:solidFill>
                  <a:srgbClr val="FF0000"/>
                </a:solidFill>
                <a:latin typeface="Arial" pitchFamily="34" charset="0"/>
                <a:cs typeface="Arial" pitchFamily="34" charset="0"/>
              </a:rPr>
              <a:t>Bölüm</a:t>
            </a:r>
          </a:p>
          <a:p>
            <a:pPr lvl="1" algn="just">
              <a:buFont typeface="Wingdings" pitchFamily="2" charset="2"/>
              <a:buChar char="Ø"/>
            </a:pPr>
            <a:r>
              <a:rPr lang="tr-TR" sz="2000" b="1" dirty="0" smtClean="0">
                <a:solidFill>
                  <a:srgbClr val="0000FF"/>
                </a:solidFill>
                <a:latin typeface="Arial" pitchFamily="34" charset="0"/>
                <a:cs typeface="Arial" pitchFamily="34" charset="0"/>
              </a:rPr>
              <a:t> Tanımlar, Genel Hükümler</a:t>
            </a:r>
            <a:endParaRPr lang="tr-TR" sz="2000" b="1" dirty="0" smtClean="0">
              <a:solidFill>
                <a:srgbClr val="FF0000"/>
              </a:solidFill>
              <a:latin typeface="Arial" pitchFamily="34" charset="0"/>
              <a:cs typeface="Arial" pitchFamily="34" charset="0"/>
            </a:endParaRPr>
          </a:p>
          <a:p>
            <a:pPr algn="just"/>
            <a:r>
              <a:rPr lang="tr-TR" sz="2000" b="1" dirty="0" smtClean="0">
                <a:solidFill>
                  <a:srgbClr val="FF0000"/>
                </a:solidFill>
                <a:latin typeface="Arial" pitchFamily="34" charset="0"/>
                <a:cs typeface="Arial" pitchFamily="34" charset="0"/>
              </a:rPr>
              <a:t>Üçüncü Bölüm</a:t>
            </a:r>
          </a:p>
          <a:p>
            <a:pPr lvl="1">
              <a:buFont typeface="Wingdings" pitchFamily="2" charset="2"/>
              <a:buChar char="Ø"/>
            </a:pPr>
            <a:r>
              <a:rPr lang="tr-TR" sz="2000" b="1" dirty="0" smtClean="0">
                <a:solidFill>
                  <a:srgbClr val="0000FF"/>
                </a:solidFill>
                <a:latin typeface="Arial" pitchFamily="34" charset="0"/>
                <a:cs typeface="Arial" pitchFamily="34" charset="0"/>
              </a:rPr>
              <a:t> Su Kayıplarının Önlenmesinde İzlenecek Adımlar (Debi ölçümü, CBS, İzleme sistemleri, hidrolik modelleme, alt bölgeleme)</a:t>
            </a:r>
          </a:p>
          <a:p>
            <a:pPr lvl="0" algn="just"/>
            <a:r>
              <a:rPr lang="tr-TR" sz="2000" b="1" dirty="0" smtClean="0">
                <a:solidFill>
                  <a:srgbClr val="FF0000"/>
                </a:solidFill>
                <a:latin typeface="Arial" pitchFamily="34" charset="0"/>
                <a:cs typeface="Arial" pitchFamily="34" charset="0"/>
              </a:rPr>
              <a:t>Dördüncü </a:t>
            </a:r>
            <a:r>
              <a:rPr lang="tr-TR" sz="2000" b="1" dirty="0">
                <a:solidFill>
                  <a:srgbClr val="FF0000"/>
                </a:solidFill>
                <a:latin typeface="Arial" pitchFamily="34" charset="0"/>
                <a:cs typeface="Arial" pitchFamily="34" charset="0"/>
              </a:rPr>
              <a:t>Bölüm</a:t>
            </a:r>
          </a:p>
          <a:p>
            <a:pPr lvl="1">
              <a:buFont typeface="Wingdings" pitchFamily="2" charset="2"/>
              <a:buChar char="Ø"/>
            </a:pPr>
            <a:r>
              <a:rPr lang="tr-TR" sz="2000" b="1" dirty="0">
                <a:solidFill>
                  <a:srgbClr val="0000FF"/>
                </a:solidFill>
                <a:latin typeface="Arial" pitchFamily="34" charset="0"/>
                <a:cs typeface="Arial" pitchFamily="34" charset="0"/>
              </a:rPr>
              <a:t> İçme -Kullanma Suyu Temin ve Dağıtım Sistemi ile Şebekede Kullanılacak Malzemelere İlişkin </a:t>
            </a:r>
            <a:r>
              <a:rPr lang="tr-TR" sz="2000" b="1" dirty="0" smtClean="0">
                <a:solidFill>
                  <a:srgbClr val="0000FF"/>
                </a:solidFill>
                <a:latin typeface="Arial" pitchFamily="34" charset="0"/>
                <a:cs typeface="Arial" pitchFamily="34" charset="0"/>
              </a:rPr>
              <a:t>Hususlar</a:t>
            </a:r>
            <a:endParaRPr lang="tr-TR" sz="2000" b="1" dirty="0" smtClean="0">
              <a:solidFill>
                <a:srgbClr val="FF0000"/>
              </a:solidFill>
              <a:latin typeface="Arial" pitchFamily="34" charset="0"/>
              <a:cs typeface="Arial" pitchFamily="34" charset="0"/>
            </a:endParaRPr>
          </a:p>
          <a:p>
            <a:pPr lvl="0" algn="just"/>
            <a:r>
              <a:rPr lang="tr-TR" sz="2000" b="1" dirty="0" smtClean="0">
                <a:solidFill>
                  <a:srgbClr val="FF0000"/>
                </a:solidFill>
                <a:latin typeface="Arial" pitchFamily="34" charset="0"/>
                <a:cs typeface="Arial" pitchFamily="34" charset="0"/>
              </a:rPr>
              <a:t>Beşinci </a:t>
            </a:r>
            <a:r>
              <a:rPr lang="tr-TR" sz="2000" b="1" dirty="0">
                <a:solidFill>
                  <a:srgbClr val="FF0000"/>
                </a:solidFill>
                <a:latin typeface="Arial" pitchFamily="34" charset="0"/>
                <a:cs typeface="Arial" pitchFamily="34" charset="0"/>
              </a:rPr>
              <a:t>Bölüm</a:t>
            </a:r>
          </a:p>
          <a:p>
            <a:pPr lvl="1">
              <a:buFont typeface="Wingdings" pitchFamily="2" charset="2"/>
              <a:buChar char="Ø"/>
            </a:pPr>
            <a:r>
              <a:rPr lang="tr-TR" sz="2000" b="1" dirty="0">
                <a:solidFill>
                  <a:srgbClr val="0000FF"/>
                </a:solidFill>
                <a:latin typeface="Arial" pitchFamily="34" charset="0"/>
                <a:cs typeface="Arial" pitchFamily="34" charset="0"/>
              </a:rPr>
              <a:t> </a:t>
            </a:r>
            <a:r>
              <a:rPr lang="tr-TR" sz="2000" b="1" dirty="0" smtClean="0">
                <a:solidFill>
                  <a:srgbClr val="0000FF"/>
                </a:solidFill>
                <a:latin typeface="Arial" pitchFamily="34" charset="0"/>
                <a:cs typeface="Arial" pitchFamily="34" charset="0"/>
              </a:rPr>
              <a:t>Abonelik Hizmetleri ve İzinsiz Su Kullanımı</a:t>
            </a:r>
            <a:endParaRPr lang="tr-TR" sz="2000" b="1" dirty="0" smtClean="0">
              <a:solidFill>
                <a:srgbClr val="FF0000"/>
              </a:solidFill>
              <a:latin typeface="Arial" pitchFamily="34" charset="0"/>
              <a:cs typeface="Arial" pitchFamily="34" charset="0"/>
            </a:endParaRPr>
          </a:p>
          <a:p>
            <a:pPr lvl="0" algn="just"/>
            <a:r>
              <a:rPr lang="tr-TR" sz="2000" b="1" dirty="0" smtClean="0">
                <a:solidFill>
                  <a:srgbClr val="FF0000"/>
                </a:solidFill>
                <a:latin typeface="Arial" pitchFamily="34" charset="0"/>
                <a:cs typeface="Arial" pitchFamily="34" charset="0"/>
              </a:rPr>
              <a:t>Altıncı Bölüm</a:t>
            </a:r>
          </a:p>
          <a:p>
            <a:pPr lvl="1">
              <a:buFont typeface="Wingdings" pitchFamily="2" charset="2"/>
              <a:buChar char="Ø"/>
            </a:pPr>
            <a:r>
              <a:rPr lang="tr-TR" sz="2000" b="1" dirty="0" smtClean="0">
                <a:solidFill>
                  <a:srgbClr val="0000FF"/>
                </a:solidFill>
                <a:latin typeface="Arial" pitchFamily="34" charset="0"/>
                <a:cs typeface="Arial" pitchFamily="34" charset="0"/>
              </a:rPr>
              <a:t>Çeşitli ve Son Hükümler (Bilgi verme yükümlülüğü, yürütme, yürürlük)</a:t>
            </a:r>
            <a:endParaRPr lang="tr-TR" sz="2000" b="1" dirty="0">
              <a:solidFill>
                <a:srgbClr val="FF0000"/>
              </a:solidFill>
              <a:latin typeface="Arial" pitchFamily="34" charset="0"/>
              <a:cs typeface="Arial" pitchFamily="34" charset="0"/>
            </a:endParaRPr>
          </a:p>
          <a:p>
            <a:endParaRPr lang="tr-TR" sz="2000" b="1" dirty="0">
              <a:latin typeface="Arial" pitchFamily="34" charset="0"/>
              <a:cs typeface="Arial" pitchFamily="34" charset="0"/>
            </a:endParaRPr>
          </a:p>
        </p:txBody>
      </p:sp>
      <p:sp>
        <p:nvSpPr>
          <p:cNvPr id="5" name="Başlık 1"/>
          <p:cNvSpPr txBox="1">
            <a:spLocks/>
          </p:cNvSpPr>
          <p:nvPr/>
        </p:nvSpPr>
        <p:spPr bwMode="auto">
          <a:xfrm>
            <a:off x="1259632" y="0"/>
            <a:ext cx="6840760" cy="8372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sz="3600" dirty="0" smtClean="0">
                <a:ea typeface="+mn-ea"/>
              </a:rPr>
              <a:t>TEKNİK USULLER TEBLİĞİ</a:t>
            </a:r>
            <a:endParaRPr lang="tr-TR" sz="2700" dirty="0" smtClean="0">
              <a:ea typeface="+mn-ea"/>
            </a:endParaRPr>
          </a:p>
        </p:txBody>
      </p:sp>
      <p:sp>
        <p:nvSpPr>
          <p:cNvPr id="6" name="Slayt Numarası Yer Tutucusu 1"/>
          <p:cNvSpPr>
            <a:spLocks noGrp="1"/>
          </p:cNvSpPr>
          <p:nvPr>
            <p:ph type="sldNum" sz="quarter" idx="12"/>
          </p:nvPr>
        </p:nvSpPr>
        <p:spPr>
          <a:xfrm>
            <a:off x="6553200" y="6356350"/>
            <a:ext cx="2133600" cy="365125"/>
          </a:xfrm>
        </p:spPr>
        <p:txBody>
          <a:bodyPr/>
          <a:lstStyle/>
          <a:p>
            <a:fld id="{F302176B-0E47-46AC-8F43-DAB4B8A37D06}" type="slidenum">
              <a:rPr lang="tr-TR" smtClean="0"/>
              <a:pPr/>
              <a:t>19</a:t>
            </a:fld>
            <a:r>
              <a:rPr lang="tr-TR" dirty="0" smtClean="0"/>
              <a:t>/31</a:t>
            </a:r>
            <a:endParaRPr lang="tr-TR" dirty="0"/>
          </a:p>
        </p:txBody>
      </p:sp>
    </p:spTree>
    <p:extLst>
      <p:ext uri="{BB962C8B-B14F-4D97-AF65-F5344CB8AC3E}">
        <p14:creationId xmlns:p14="http://schemas.microsoft.com/office/powerpoint/2010/main" val="1393596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1"/>
            <a:ext cx="7772400" cy="908720"/>
          </a:xfrm>
        </p:spPr>
        <p:txBody>
          <a:bodyPr>
            <a:normAutofit/>
          </a:bodyPr>
          <a:lstStyle/>
          <a:p>
            <a:r>
              <a:rPr lang="tr-TR" sz="3000" dirty="0" smtClean="0"/>
              <a:t>İÇERİK</a:t>
            </a:r>
            <a:endParaRPr lang="tr-TR" sz="3000" dirty="0"/>
          </a:p>
        </p:txBody>
      </p:sp>
      <p:sp>
        <p:nvSpPr>
          <p:cNvPr id="3" name="Alt Başlık 2"/>
          <p:cNvSpPr>
            <a:spLocks noGrp="1"/>
          </p:cNvSpPr>
          <p:nvPr>
            <p:ph type="subTitle" idx="1"/>
          </p:nvPr>
        </p:nvSpPr>
        <p:spPr>
          <a:xfrm>
            <a:off x="899592" y="1628800"/>
            <a:ext cx="7488832" cy="4680520"/>
          </a:xfrm>
        </p:spPr>
        <p:txBody>
          <a:bodyPr/>
          <a:lstStyle/>
          <a:p>
            <a:pPr marL="457200" indent="-457200" algn="just">
              <a:buAutoNum type="arabicPeriod"/>
            </a:pPr>
            <a:r>
              <a:rPr lang="tr-TR" dirty="0" smtClean="0"/>
              <a:t>Su Kayıplarının Önemi ve Dayanağı</a:t>
            </a:r>
          </a:p>
          <a:p>
            <a:pPr marL="457200" indent="-457200" algn="just">
              <a:buFont typeface="Arial" charset="0"/>
              <a:buAutoNum type="arabicPeriod"/>
            </a:pPr>
            <a:r>
              <a:rPr lang="tr-TR" dirty="0" smtClean="0"/>
              <a:t>Genel Su Kayıp-Kaçak Kavramı</a:t>
            </a:r>
          </a:p>
          <a:p>
            <a:pPr marL="457200" indent="-457200" algn="just">
              <a:buFont typeface="Arial" charset="0"/>
              <a:buAutoNum type="arabicPeriod"/>
            </a:pPr>
            <a:r>
              <a:rPr lang="tr-TR" dirty="0"/>
              <a:t>İçme Suyu Temin ve Dağıtım Sistemlerinde Su Kayıplarının Kontrolü </a:t>
            </a:r>
            <a:r>
              <a:rPr lang="tr-TR" dirty="0" smtClean="0"/>
              <a:t>Yönetmeliği ve Teknik Usuller Tebliği</a:t>
            </a:r>
            <a:endParaRPr lang="tr-TR" dirty="0"/>
          </a:p>
          <a:p>
            <a:pPr marL="457200" indent="-457200" algn="just">
              <a:buFont typeface="Arial" charset="0"/>
              <a:buAutoNum type="arabicPeriod"/>
            </a:pPr>
            <a:r>
              <a:rPr lang="tr-TR" dirty="0" smtClean="0"/>
              <a:t>Sulama Sistemlerinde Su Kullanımının Kontrolü Ve Su Kayıplarının Azaltılmasına İlişkin Yönetmelik Taslağı</a:t>
            </a:r>
          </a:p>
          <a:p>
            <a:pPr marL="457200" indent="-457200" algn="just">
              <a:buFont typeface="Arial" charset="0"/>
              <a:buAutoNum type="arabicPeriod"/>
            </a:pPr>
            <a:r>
              <a:rPr lang="tr-TR" dirty="0" smtClean="0"/>
              <a:t>Sonuç ve Değerlendirme</a:t>
            </a:r>
          </a:p>
          <a:p>
            <a:pPr marL="457200" indent="-457200" algn="just">
              <a:buFont typeface="Arial" charset="0"/>
              <a:buAutoNum type="arabicPeriod"/>
            </a:pPr>
            <a:endParaRPr lang="tr-TR" dirty="0"/>
          </a:p>
          <a:p>
            <a:pPr marL="457200" indent="-457200" algn="just">
              <a:buAutoNum type="arabicPeriod"/>
            </a:pPr>
            <a:endParaRPr lang="tr-TR" dirty="0" smtClean="0"/>
          </a:p>
          <a:p>
            <a:pPr algn="just"/>
            <a:endParaRPr lang="tr-TR" dirty="0"/>
          </a:p>
        </p:txBody>
      </p:sp>
      <p:sp>
        <p:nvSpPr>
          <p:cNvPr id="4" name="Slayt Numarası Yer Tutucusu 3"/>
          <p:cNvSpPr>
            <a:spLocks noGrp="1"/>
          </p:cNvSpPr>
          <p:nvPr>
            <p:ph type="sldNum" sz="quarter" idx="12"/>
          </p:nvPr>
        </p:nvSpPr>
        <p:spPr/>
        <p:txBody>
          <a:bodyPr/>
          <a:lstStyle/>
          <a:p>
            <a:pPr>
              <a:defRPr/>
            </a:pPr>
            <a:fld id="{CBDC5E29-9A1C-48A6-BF1A-BD388E89DFE9}" type="slidenum">
              <a:rPr lang="tr-TR" smtClean="0"/>
              <a:pPr>
                <a:defRPr/>
              </a:pPr>
              <a:t>2</a:t>
            </a:fld>
            <a:r>
              <a:rPr lang="tr-TR" dirty="0" smtClean="0"/>
              <a:t>/31</a:t>
            </a:r>
            <a:endParaRPr lang="tr-TR" dirty="0"/>
          </a:p>
        </p:txBody>
      </p:sp>
    </p:spTree>
    <p:extLst>
      <p:ext uri="{BB962C8B-B14F-4D97-AF65-F5344CB8AC3E}">
        <p14:creationId xmlns:p14="http://schemas.microsoft.com/office/powerpoint/2010/main" val="97516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1340768"/>
            <a:ext cx="7970416" cy="5040560"/>
          </a:xfrm>
          <a:ln w="57150">
            <a:solidFill>
              <a:schemeClr val="accent2">
                <a:lumMod val="75000"/>
              </a:schemeClr>
            </a:solidFill>
          </a:ln>
        </p:spPr>
        <p:txBody>
          <a:bodyPr>
            <a:noAutofit/>
          </a:bodyPr>
          <a:lstStyle/>
          <a:p>
            <a:pPr algn="l">
              <a:buClr>
                <a:srgbClr val="FF0000"/>
              </a:buClr>
            </a:pPr>
            <a:r>
              <a:rPr lang="tr-TR" b="1" dirty="0" smtClean="0">
                <a:solidFill>
                  <a:srgbClr val="FF0000"/>
                </a:solidFill>
              </a:rPr>
              <a:t>EK-1: </a:t>
            </a:r>
            <a:r>
              <a:rPr lang="tr-TR" b="1" dirty="0">
                <a:solidFill>
                  <a:srgbClr val="0000FF"/>
                </a:solidFill>
              </a:rPr>
              <a:t>Su Kayıpları Yıllık Raporu</a:t>
            </a:r>
          </a:p>
          <a:p>
            <a:pPr algn="l">
              <a:buClr>
                <a:srgbClr val="FF0000"/>
              </a:buClr>
            </a:pPr>
            <a:endParaRPr lang="tr-TR" sz="2000" dirty="0" smtClean="0">
              <a:latin typeface="+mn-lt"/>
            </a:endParaRPr>
          </a:p>
          <a:p>
            <a:pPr marL="800100" lvl="1" indent="-342900" algn="just">
              <a:buClr>
                <a:srgbClr val="FF0000"/>
              </a:buClr>
              <a:buFont typeface="Wingdings" panose="05000000000000000000" pitchFamily="2" charset="2"/>
              <a:buChar char="Ø"/>
            </a:pPr>
            <a:r>
              <a:rPr lang="tr-TR" sz="2400" b="1" dirty="0">
                <a:solidFill>
                  <a:srgbClr val="0000FF"/>
                </a:solidFill>
                <a:latin typeface="Arial" pitchFamily="34" charset="0"/>
                <a:cs typeface="Arial" pitchFamily="34" charset="0"/>
              </a:rPr>
              <a:t>Yönetmelik ekinde verilen formatta tespit edilen bir takım eksiklikler doğrultusunda revize edilen rapor formatı Tebliğ ekinde tekrar yayımlanmıştır. İdareler tarafından dikkate alınacak format </a:t>
            </a:r>
            <a:r>
              <a:rPr lang="tr-TR" sz="2400" b="1" dirty="0">
                <a:solidFill>
                  <a:srgbClr val="FF0000"/>
                </a:solidFill>
                <a:latin typeface="Arial" pitchFamily="34" charset="0"/>
                <a:cs typeface="Arial" pitchFamily="34" charset="0"/>
              </a:rPr>
              <a:t>Tebliğ ekindeki format </a:t>
            </a:r>
            <a:r>
              <a:rPr lang="tr-TR" sz="2400" b="1" dirty="0">
                <a:solidFill>
                  <a:srgbClr val="0000FF"/>
                </a:solidFill>
                <a:latin typeface="Arial" pitchFamily="34" charset="0"/>
                <a:cs typeface="Arial" pitchFamily="34" charset="0"/>
              </a:rPr>
              <a:t>olmalıdır.</a:t>
            </a:r>
          </a:p>
          <a:p>
            <a:pPr marL="800100" lvl="1" indent="-342900" algn="l">
              <a:buClr>
                <a:srgbClr val="FF0000"/>
              </a:buClr>
              <a:buFont typeface="Wingdings" panose="05000000000000000000" pitchFamily="2" charset="2"/>
              <a:buChar char="Ø"/>
            </a:pPr>
            <a:endParaRPr lang="tr-TR" sz="2400" b="1" dirty="0">
              <a:solidFill>
                <a:srgbClr val="0000FF"/>
              </a:solidFill>
              <a:latin typeface="Arial" pitchFamily="34" charset="0"/>
              <a:cs typeface="Arial" pitchFamily="34" charset="0"/>
            </a:endParaRPr>
          </a:p>
          <a:p>
            <a:pPr marL="800100" lvl="1" indent="-342900" algn="just">
              <a:buClr>
                <a:srgbClr val="FF0000"/>
              </a:buClr>
              <a:buFont typeface="Wingdings" panose="05000000000000000000" pitchFamily="2" charset="2"/>
              <a:buChar char="Ø"/>
            </a:pPr>
            <a:r>
              <a:rPr lang="tr-TR" sz="2400" b="1" dirty="0">
                <a:solidFill>
                  <a:srgbClr val="0000FF"/>
                </a:solidFill>
                <a:latin typeface="Arial" pitchFamily="34" charset="0"/>
                <a:cs typeface="Arial" pitchFamily="34" charset="0"/>
              </a:rPr>
              <a:t>Yeni formatta yıllık raporun envanter formu detaylandırılmış, su dengesi tablosu ve açıklamalar kısmı da daha anlaşılır olması maksadıyla sistematik olarak daha detaylı bir şekilde açıklanmıştır.</a:t>
            </a:r>
          </a:p>
          <a:p>
            <a:pPr algn="l">
              <a:buClr>
                <a:srgbClr val="FF0000"/>
              </a:buClr>
            </a:pPr>
            <a:endParaRPr lang="tr-TR" sz="2800" dirty="0" smtClean="0">
              <a:latin typeface="+mn-lt"/>
            </a:endParaRPr>
          </a:p>
          <a:p>
            <a:pPr algn="l">
              <a:buClr>
                <a:srgbClr val="FF0000"/>
              </a:buClr>
            </a:pPr>
            <a:endParaRPr lang="tr-TR" sz="2000" dirty="0" smtClean="0">
              <a:latin typeface="+mn-lt"/>
            </a:endParaRPr>
          </a:p>
          <a:p>
            <a:pPr algn="l">
              <a:buClr>
                <a:srgbClr val="FF0000"/>
              </a:buClr>
            </a:pPr>
            <a:endParaRPr lang="tr-TR" sz="2000" b="0" dirty="0" smtClean="0">
              <a:latin typeface="+mn-lt"/>
            </a:endParaRPr>
          </a:p>
          <a:p>
            <a:pPr algn="l">
              <a:buClr>
                <a:srgbClr val="FF0000"/>
              </a:buClr>
            </a:pPr>
            <a:endParaRPr lang="tr-TR" sz="2000" b="0" dirty="0">
              <a:latin typeface="+mn-lt"/>
            </a:endParaRPr>
          </a:p>
          <a:p>
            <a:pPr algn="l">
              <a:buClr>
                <a:srgbClr val="FF0000"/>
              </a:buClr>
            </a:pPr>
            <a:endParaRPr lang="tr-TR" sz="2000" dirty="0" smtClean="0">
              <a:latin typeface="+mn-lt"/>
            </a:endParaRPr>
          </a:p>
          <a:p>
            <a:pPr algn="l">
              <a:buClr>
                <a:srgbClr val="FF0000"/>
              </a:buClr>
            </a:pPr>
            <a:endParaRPr lang="tr-TR" sz="2000" dirty="0" smtClean="0">
              <a:latin typeface="+mn-lt"/>
            </a:endParaRPr>
          </a:p>
        </p:txBody>
      </p:sp>
      <p:sp>
        <p:nvSpPr>
          <p:cNvPr id="5" name="Başlık 1"/>
          <p:cNvSpPr txBox="1">
            <a:spLocks/>
          </p:cNvSpPr>
          <p:nvPr/>
        </p:nvSpPr>
        <p:spPr bwMode="auto">
          <a:xfrm>
            <a:off x="395536"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sz="3200" dirty="0"/>
              <a:t>TEKNİK USULLER TEBLİĞİ</a:t>
            </a:r>
          </a:p>
          <a:p>
            <a:r>
              <a:rPr lang="tr-TR" sz="3200" dirty="0" smtClean="0">
                <a:ea typeface="+mn-ea"/>
              </a:rPr>
              <a:t>EKLER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20</a:t>
            </a:fld>
            <a:r>
              <a:rPr lang="tr-TR" dirty="0" smtClean="0"/>
              <a:t>/31</a:t>
            </a:r>
            <a:endParaRPr lang="tr-TR" dirty="0"/>
          </a:p>
        </p:txBody>
      </p:sp>
    </p:spTree>
    <p:extLst>
      <p:ext uri="{BB962C8B-B14F-4D97-AF65-F5344CB8AC3E}">
        <p14:creationId xmlns:p14="http://schemas.microsoft.com/office/powerpoint/2010/main" val="942669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1124744"/>
            <a:ext cx="7970416" cy="792088"/>
          </a:xfrm>
          <a:ln w="57150">
            <a:solidFill>
              <a:schemeClr val="accent2">
                <a:lumMod val="75000"/>
              </a:schemeClr>
            </a:solidFill>
            <a:prstDash val="solid"/>
          </a:ln>
        </p:spPr>
        <p:txBody>
          <a:bodyPr>
            <a:noAutofit/>
          </a:bodyPr>
          <a:lstStyle/>
          <a:p>
            <a:pPr algn="l">
              <a:buClr>
                <a:srgbClr val="FF0000"/>
              </a:buClr>
            </a:pPr>
            <a:r>
              <a:rPr lang="tr-TR" b="1" dirty="0" smtClean="0">
                <a:solidFill>
                  <a:srgbClr val="FF0000"/>
                </a:solidFill>
              </a:rPr>
              <a:t>EK-2: </a:t>
            </a:r>
            <a:r>
              <a:rPr lang="tr-TR" b="1" dirty="0">
                <a:solidFill>
                  <a:srgbClr val="0000FF"/>
                </a:solidFill>
              </a:rPr>
              <a:t>İçme Suyu Abone Tiplerine Göre Abone Sayısı ve Tahakkuk Tablosu</a:t>
            </a:r>
          </a:p>
          <a:p>
            <a:pPr algn="l">
              <a:buClr>
                <a:srgbClr val="FF0000"/>
              </a:buClr>
            </a:pPr>
            <a:endParaRPr lang="tr-TR" sz="2000" dirty="0" smtClean="0"/>
          </a:p>
        </p:txBody>
      </p:sp>
      <p:sp>
        <p:nvSpPr>
          <p:cNvPr id="5" name="Başlık 1"/>
          <p:cNvSpPr txBox="1">
            <a:spLocks/>
          </p:cNvSpPr>
          <p:nvPr/>
        </p:nvSpPr>
        <p:spPr bwMode="auto">
          <a:xfrm>
            <a:off x="395536"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sz="3200" dirty="0"/>
              <a:t>TEKNİK USULLER TEBLİĞİ</a:t>
            </a:r>
          </a:p>
          <a:p>
            <a:r>
              <a:rPr lang="tr-TR" sz="3200" dirty="0" smtClean="0">
                <a:ea typeface="+mn-ea"/>
              </a:rPr>
              <a:t>EKLER</a:t>
            </a:r>
          </a:p>
        </p:txBody>
      </p:sp>
      <p:sp>
        <p:nvSpPr>
          <p:cNvPr id="4" name="Alt Başlık 2"/>
          <p:cNvSpPr txBox="1">
            <a:spLocks/>
          </p:cNvSpPr>
          <p:nvPr/>
        </p:nvSpPr>
        <p:spPr bwMode="auto">
          <a:xfrm>
            <a:off x="525128" y="2132856"/>
            <a:ext cx="7970416" cy="3224211"/>
          </a:xfrm>
          <a:prstGeom prst="rect">
            <a:avLst/>
          </a:prstGeom>
          <a:noFill/>
          <a:ln w="57150">
            <a:solidFill>
              <a:schemeClr val="accent2">
                <a:lumMod val="75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2400" b="1" kern="1200">
                <a:solidFill>
                  <a:srgbClr val="0000FF"/>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Clr>
                <a:srgbClr val="FF0000"/>
              </a:buClr>
            </a:pPr>
            <a:r>
              <a:rPr lang="tr-TR" dirty="0" smtClean="0">
                <a:solidFill>
                  <a:srgbClr val="FF0000"/>
                </a:solidFill>
              </a:rPr>
              <a:t>Ek-3: </a:t>
            </a:r>
            <a:r>
              <a:rPr lang="tr-TR" dirty="0" smtClean="0"/>
              <a:t>Sistemde Kullanılan Malzemelere İlişkin Envanter Formu</a:t>
            </a:r>
          </a:p>
          <a:p>
            <a:pPr algn="l">
              <a:buClr>
                <a:srgbClr val="FF0000"/>
              </a:buClr>
            </a:pPr>
            <a:r>
              <a:rPr lang="tr-TR" dirty="0" smtClean="0">
                <a:solidFill>
                  <a:srgbClr val="FF0000"/>
                </a:solidFill>
              </a:rPr>
              <a:t>Ek-4: </a:t>
            </a:r>
            <a:r>
              <a:rPr lang="tr-TR" dirty="0" smtClean="0"/>
              <a:t>Boru Cins ve Çapları</a:t>
            </a:r>
          </a:p>
          <a:p>
            <a:pPr algn="l">
              <a:buClr>
                <a:srgbClr val="FF0000"/>
              </a:buClr>
            </a:pPr>
            <a:r>
              <a:rPr lang="tr-TR" dirty="0" smtClean="0">
                <a:solidFill>
                  <a:srgbClr val="FF0000"/>
                </a:solidFill>
              </a:rPr>
              <a:t>Ek-5: </a:t>
            </a:r>
            <a:r>
              <a:rPr lang="tr-TR" dirty="0" smtClean="0"/>
              <a:t>Sayaç Envanter Formu</a:t>
            </a:r>
          </a:p>
          <a:p>
            <a:pPr marL="742950" lvl="1" indent="-285750" algn="l">
              <a:buClr>
                <a:srgbClr val="FF0000"/>
              </a:buClr>
              <a:buFont typeface="Wingdings" panose="05000000000000000000" pitchFamily="2" charset="2"/>
              <a:buChar char="Ø"/>
            </a:pPr>
            <a:r>
              <a:rPr lang="tr-TR" sz="2400" b="1" dirty="0" smtClean="0">
                <a:solidFill>
                  <a:srgbClr val="FF0000"/>
                </a:solidFill>
                <a:latin typeface="Arial" panose="020B0604020202020204" pitchFamily="34" charset="0"/>
                <a:cs typeface="Arial" panose="020B0604020202020204" pitchFamily="34" charset="0"/>
              </a:rPr>
              <a:t>Bu formların temin edilmesi ile bir envanter oluşturulması ve belediyeler tarafından sistemde yapılan rehabilitasyon-yenileme çalışmalarının takibi amaçlanmaktadır.</a:t>
            </a:r>
          </a:p>
          <a:p>
            <a:pPr algn="l">
              <a:buClr>
                <a:srgbClr val="FF0000"/>
              </a:buClr>
            </a:pPr>
            <a:endParaRPr lang="tr-TR" sz="2000" dirty="0" smtClean="0">
              <a:latin typeface="+mn-lt"/>
            </a:endParaRPr>
          </a:p>
        </p:txBody>
      </p:sp>
      <p:sp>
        <p:nvSpPr>
          <p:cNvPr id="6" name="Alt Başlık 2"/>
          <p:cNvSpPr txBox="1">
            <a:spLocks/>
          </p:cNvSpPr>
          <p:nvPr/>
        </p:nvSpPr>
        <p:spPr bwMode="auto">
          <a:xfrm>
            <a:off x="552030" y="5517232"/>
            <a:ext cx="7970416" cy="861077"/>
          </a:xfrm>
          <a:prstGeom prst="rect">
            <a:avLst/>
          </a:prstGeom>
          <a:noFill/>
          <a:ln w="57150">
            <a:solidFill>
              <a:schemeClr val="accent2">
                <a:lumMod val="75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2400" b="1" kern="1200">
                <a:solidFill>
                  <a:srgbClr val="0000FF"/>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Clr>
                <a:srgbClr val="FF0000"/>
              </a:buClr>
            </a:pPr>
            <a:r>
              <a:rPr lang="tr-TR" dirty="0" smtClean="0">
                <a:solidFill>
                  <a:srgbClr val="FF0000"/>
                </a:solidFill>
              </a:rPr>
              <a:t>Ek-6: </a:t>
            </a:r>
            <a:r>
              <a:rPr lang="tr-TR" dirty="0" smtClean="0"/>
              <a:t>Kalibrasyon İçin Örnek Adımlar</a:t>
            </a:r>
          </a:p>
          <a:p>
            <a:pPr marL="800100" lvl="1" indent="-342900" algn="l">
              <a:buClr>
                <a:srgbClr val="FF0000"/>
              </a:buClr>
              <a:buFont typeface="Wingdings" panose="05000000000000000000" pitchFamily="2" charset="2"/>
              <a:buChar char="Ø"/>
            </a:pPr>
            <a:r>
              <a:rPr lang="tr-TR" sz="2400" b="1" dirty="0" smtClean="0">
                <a:solidFill>
                  <a:srgbClr val="FF0000"/>
                </a:solidFill>
                <a:latin typeface="Arial" panose="020B0604020202020204" pitchFamily="34" charset="0"/>
                <a:cs typeface="Arial" panose="020B0604020202020204" pitchFamily="34" charset="0"/>
              </a:rPr>
              <a:t>Hidrolik modelin kalibrasyonu</a:t>
            </a:r>
          </a:p>
          <a:p>
            <a:pPr algn="l">
              <a:buClr>
                <a:srgbClr val="FF0000"/>
              </a:buClr>
            </a:pPr>
            <a:endParaRPr lang="tr-TR" sz="2000" dirty="0" smtClean="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pPr/>
              <a:t>21</a:t>
            </a:fld>
            <a:r>
              <a:rPr lang="tr-TR" dirty="0" smtClean="0"/>
              <a:t>/31</a:t>
            </a:r>
            <a:endParaRPr lang="tr-TR" dirty="0"/>
          </a:p>
        </p:txBody>
      </p:sp>
    </p:spTree>
    <p:extLst>
      <p:ext uri="{BB962C8B-B14F-4D97-AF65-F5344CB8AC3E}">
        <p14:creationId xmlns:p14="http://schemas.microsoft.com/office/powerpoint/2010/main" val="810901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2348880"/>
            <a:ext cx="7848872" cy="3001888"/>
          </a:xfrm>
        </p:spPr>
        <p:txBody>
          <a:bodyPr>
            <a:noAutofit/>
          </a:bodyPr>
          <a:lstStyle/>
          <a:p>
            <a:r>
              <a:rPr lang="tr-TR" sz="3600" dirty="0" smtClean="0">
                <a:solidFill>
                  <a:srgbClr val="FF0000"/>
                </a:solidFill>
              </a:rPr>
              <a:t>SULAMA SİSTEMLERİNDE </a:t>
            </a:r>
          </a:p>
          <a:p>
            <a:r>
              <a:rPr lang="tr-TR" sz="3600" dirty="0" smtClean="0">
                <a:solidFill>
                  <a:srgbClr val="FF0000"/>
                </a:solidFill>
              </a:rPr>
              <a:t>SU KULLANIMININ KONTROLÜ VE </a:t>
            </a:r>
          </a:p>
          <a:p>
            <a:r>
              <a:rPr lang="tr-TR" sz="3600" dirty="0" smtClean="0">
                <a:solidFill>
                  <a:srgbClr val="FF0000"/>
                </a:solidFill>
              </a:rPr>
              <a:t>SU KAYIPLARININ AZALTILMASI</a:t>
            </a:r>
            <a:endParaRPr lang="tr-TR" sz="3600" dirty="0">
              <a:solidFill>
                <a:srgbClr val="FF0000"/>
              </a:solidFill>
            </a:endParaRPr>
          </a:p>
        </p:txBody>
      </p:sp>
      <p:sp>
        <p:nvSpPr>
          <p:cNvPr id="4" name="Slayt Numarası Yer Tutucusu 3"/>
          <p:cNvSpPr>
            <a:spLocks noGrp="1"/>
          </p:cNvSpPr>
          <p:nvPr>
            <p:ph type="sldNum" sz="quarter" idx="12"/>
          </p:nvPr>
        </p:nvSpPr>
        <p:spPr/>
        <p:txBody>
          <a:bodyPr/>
          <a:lstStyle/>
          <a:p>
            <a:pPr>
              <a:defRPr/>
            </a:pPr>
            <a:fld id="{CBDC5E29-9A1C-48A6-BF1A-BD388E89DFE9}" type="slidenum">
              <a:rPr lang="tr-TR" smtClean="0"/>
              <a:pPr>
                <a:defRPr/>
              </a:pPr>
              <a:t>22</a:t>
            </a:fld>
            <a:r>
              <a:rPr lang="tr-TR" dirty="0" smtClean="0"/>
              <a:t>/31</a:t>
            </a:r>
            <a:endParaRPr lang="tr-TR" dirty="0"/>
          </a:p>
        </p:txBody>
      </p:sp>
    </p:spTree>
    <p:extLst>
      <p:ext uri="{BB962C8B-B14F-4D97-AF65-F5344CB8AC3E}">
        <p14:creationId xmlns:p14="http://schemas.microsoft.com/office/powerpoint/2010/main" val="540460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CBDC5E29-9A1C-48A6-BF1A-BD388E89DFE9}" type="slidenum">
              <a:rPr lang="tr-TR" smtClean="0"/>
              <a:pPr>
                <a:defRPr/>
              </a:pPr>
              <a:t>23</a:t>
            </a:fld>
            <a:r>
              <a:rPr lang="tr-TR" dirty="0" smtClean="0"/>
              <a:t>/31</a:t>
            </a:r>
            <a:endParaRPr lang="tr-TR" dirty="0"/>
          </a:p>
        </p:txBody>
      </p:sp>
      <p:graphicFrame>
        <p:nvGraphicFramePr>
          <p:cNvPr id="7" name="Grafik 6"/>
          <p:cNvGraphicFramePr>
            <a:graphicFrameLocks/>
          </p:cNvGraphicFramePr>
          <p:nvPr>
            <p:extLst>
              <p:ext uri="{D42A27DB-BD31-4B8C-83A1-F6EECF244321}">
                <p14:modId xmlns:p14="http://schemas.microsoft.com/office/powerpoint/2010/main" val="1833218470"/>
              </p:ext>
            </p:extLst>
          </p:nvPr>
        </p:nvGraphicFramePr>
        <p:xfrm>
          <a:off x="1619672" y="1172108"/>
          <a:ext cx="6192688" cy="3337012"/>
        </p:xfrm>
        <a:graphic>
          <a:graphicData uri="http://schemas.openxmlformats.org/drawingml/2006/chart">
            <c:chart xmlns:c="http://schemas.openxmlformats.org/drawingml/2006/chart" xmlns:r="http://schemas.openxmlformats.org/officeDocument/2006/relationships" r:id="rId3"/>
          </a:graphicData>
        </a:graphic>
      </p:graphicFrame>
      <p:sp>
        <p:nvSpPr>
          <p:cNvPr id="8" name="Metin kutusu 7"/>
          <p:cNvSpPr txBox="1"/>
          <p:nvPr/>
        </p:nvSpPr>
        <p:spPr>
          <a:xfrm>
            <a:off x="5375176" y="1052736"/>
            <a:ext cx="1728192" cy="461665"/>
          </a:xfrm>
          <a:prstGeom prst="rect">
            <a:avLst/>
          </a:prstGeom>
          <a:noFill/>
        </p:spPr>
        <p:txBody>
          <a:bodyPr wrap="square" rtlCol="0">
            <a:spAutoFit/>
          </a:bodyPr>
          <a:lstStyle/>
          <a:p>
            <a:r>
              <a:rPr lang="tr-TR" sz="2400" b="1" dirty="0" smtClean="0">
                <a:solidFill>
                  <a:srgbClr val="0070C0"/>
                </a:solidFill>
              </a:rPr>
              <a:t>İçme Suyu</a:t>
            </a:r>
            <a:endParaRPr lang="tr-TR" sz="2400" b="1" dirty="0">
              <a:solidFill>
                <a:srgbClr val="0070C0"/>
              </a:solidFill>
            </a:endParaRPr>
          </a:p>
        </p:txBody>
      </p:sp>
      <p:sp>
        <p:nvSpPr>
          <p:cNvPr id="9" name="Metin kutusu 8"/>
          <p:cNvSpPr txBox="1"/>
          <p:nvPr/>
        </p:nvSpPr>
        <p:spPr>
          <a:xfrm>
            <a:off x="6877844" y="1966764"/>
            <a:ext cx="1728192" cy="461665"/>
          </a:xfrm>
          <a:prstGeom prst="rect">
            <a:avLst/>
          </a:prstGeom>
          <a:noFill/>
        </p:spPr>
        <p:txBody>
          <a:bodyPr wrap="square" rtlCol="0">
            <a:spAutoFit/>
          </a:bodyPr>
          <a:lstStyle/>
          <a:p>
            <a:r>
              <a:rPr lang="tr-TR" sz="2400" b="1" dirty="0" smtClean="0">
                <a:solidFill>
                  <a:srgbClr val="C00000"/>
                </a:solidFill>
              </a:rPr>
              <a:t>Sanayi</a:t>
            </a:r>
            <a:endParaRPr lang="tr-TR" sz="2400" b="1" dirty="0">
              <a:solidFill>
                <a:srgbClr val="C00000"/>
              </a:solidFill>
            </a:endParaRPr>
          </a:p>
        </p:txBody>
      </p:sp>
      <p:sp>
        <p:nvSpPr>
          <p:cNvPr id="10" name="Metin kutusu 9"/>
          <p:cNvSpPr txBox="1"/>
          <p:nvPr/>
        </p:nvSpPr>
        <p:spPr>
          <a:xfrm>
            <a:off x="1018717" y="2982143"/>
            <a:ext cx="1584176" cy="461665"/>
          </a:xfrm>
          <a:prstGeom prst="rect">
            <a:avLst/>
          </a:prstGeom>
          <a:noFill/>
        </p:spPr>
        <p:txBody>
          <a:bodyPr wrap="square" rtlCol="0">
            <a:spAutoFit/>
          </a:bodyPr>
          <a:lstStyle/>
          <a:p>
            <a:r>
              <a:rPr lang="tr-TR" sz="2400" b="1" dirty="0" smtClean="0">
                <a:solidFill>
                  <a:schemeClr val="accent3">
                    <a:lumMod val="75000"/>
                  </a:schemeClr>
                </a:solidFill>
              </a:rPr>
              <a:t>Tarımsal</a:t>
            </a:r>
            <a:endParaRPr lang="tr-TR" sz="2400" b="1" dirty="0">
              <a:solidFill>
                <a:schemeClr val="accent3">
                  <a:lumMod val="75000"/>
                </a:schemeClr>
              </a:solidFill>
            </a:endParaRPr>
          </a:p>
        </p:txBody>
      </p:sp>
      <p:sp>
        <p:nvSpPr>
          <p:cNvPr id="11" name="Dikdörtgen 10"/>
          <p:cNvSpPr/>
          <p:nvPr/>
        </p:nvSpPr>
        <p:spPr>
          <a:xfrm>
            <a:off x="1810805" y="4221088"/>
            <a:ext cx="5399062" cy="1938992"/>
          </a:xfrm>
          <a:prstGeom prst="rect">
            <a:avLst/>
          </a:prstGeom>
        </p:spPr>
        <p:txBody>
          <a:bodyPr wrap="square">
            <a:spAutoFit/>
          </a:bodyPr>
          <a:lstStyle/>
          <a:p>
            <a:pPr algn="just"/>
            <a:r>
              <a:rPr lang="tr-TR" sz="2400" b="1" dirty="0" smtClean="0">
                <a:solidFill>
                  <a:srgbClr val="FF0000"/>
                </a:solidFill>
                <a:latin typeface="Arial" pitchFamily="34" charset="0"/>
                <a:cs typeface="Arial" pitchFamily="34" charset="0"/>
              </a:rPr>
              <a:t>Su Potansiyeli </a:t>
            </a:r>
            <a:r>
              <a:rPr lang="tr-TR" sz="2400" b="1" dirty="0" smtClean="0">
                <a:solidFill>
                  <a:srgbClr val="0000FF"/>
                </a:solidFill>
                <a:latin typeface="Arial" pitchFamily="34" charset="0"/>
                <a:cs typeface="Arial" pitchFamily="34" charset="0"/>
              </a:rPr>
              <a:t>	: 112 </a:t>
            </a:r>
            <a:r>
              <a:rPr lang="tr-TR" sz="2400" b="1" dirty="0">
                <a:solidFill>
                  <a:srgbClr val="0000FF"/>
                </a:solidFill>
                <a:latin typeface="Arial" pitchFamily="34" charset="0"/>
                <a:cs typeface="Arial" pitchFamily="34" charset="0"/>
              </a:rPr>
              <a:t>milyar </a:t>
            </a:r>
            <a:r>
              <a:rPr lang="tr-TR" sz="2400" b="1" dirty="0" smtClean="0">
                <a:solidFill>
                  <a:srgbClr val="0000FF"/>
                </a:solidFill>
                <a:latin typeface="Arial" pitchFamily="34" charset="0"/>
                <a:cs typeface="Arial" pitchFamily="34" charset="0"/>
              </a:rPr>
              <a:t>m3 </a:t>
            </a:r>
          </a:p>
          <a:p>
            <a:pPr algn="just"/>
            <a:r>
              <a:rPr lang="tr-TR" sz="2400" b="1" dirty="0" smtClean="0">
                <a:solidFill>
                  <a:srgbClr val="FF0000"/>
                </a:solidFill>
                <a:latin typeface="Arial" pitchFamily="34" charset="0"/>
                <a:cs typeface="Arial" pitchFamily="34" charset="0"/>
              </a:rPr>
              <a:t>Kullanılan 	</a:t>
            </a:r>
            <a:r>
              <a:rPr lang="tr-TR" sz="2400" b="1" dirty="0" smtClean="0">
                <a:solidFill>
                  <a:srgbClr val="0000FF"/>
                </a:solidFill>
                <a:latin typeface="Arial" pitchFamily="34" charset="0"/>
                <a:cs typeface="Arial" pitchFamily="34" charset="0"/>
              </a:rPr>
              <a:t>	: 44 </a:t>
            </a:r>
            <a:r>
              <a:rPr lang="tr-TR" sz="2400" b="1" dirty="0">
                <a:solidFill>
                  <a:srgbClr val="0000FF"/>
                </a:solidFill>
                <a:latin typeface="Arial" pitchFamily="34" charset="0"/>
                <a:cs typeface="Arial" pitchFamily="34" charset="0"/>
              </a:rPr>
              <a:t>milyar </a:t>
            </a:r>
            <a:r>
              <a:rPr lang="tr-TR" sz="2400" b="1" dirty="0" smtClean="0">
                <a:solidFill>
                  <a:srgbClr val="0000FF"/>
                </a:solidFill>
                <a:latin typeface="Arial" pitchFamily="34" charset="0"/>
                <a:cs typeface="Arial" pitchFamily="34" charset="0"/>
              </a:rPr>
              <a:t>m3 </a:t>
            </a:r>
          </a:p>
          <a:p>
            <a:pPr algn="just"/>
            <a:r>
              <a:rPr lang="tr-TR" sz="2400" b="1" dirty="0" smtClean="0">
                <a:solidFill>
                  <a:srgbClr val="FF0000"/>
                </a:solidFill>
                <a:latin typeface="Arial" pitchFamily="34" charset="0"/>
                <a:cs typeface="Arial" pitchFamily="34" charset="0"/>
              </a:rPr>
              <a:t>DSİ Sulamaları </a:t>
            </a:r>
            <a:r>
              <a:rPr lang="tr-TR" sz="2400" b="1" dirty="0" smtClean="0">
                <a:solidFill>
                  <a:srgbClr val="0000FF"/>
                </a:solidFill>
                <a:latin typeface="Arial" pitchFamily="34" charset="0"/>
                <a:cs typeface="Arial" pitchFamily="34" charset="0"/>
              </a:rPr>
              <a:t>	: 32 </a:t>
            </a:r>
            <a:r>
              <a:rPr lang="tr-TR" sz="2400" b="1" dirty="0">
                <a:solidFill>
                  <a:srgbClr val="0000FF"/>
                </a:solidFill>
                <a:latin typeface="Arial" pitchFamily="34" charset="0"/>
                <a:cs typeface="Arial" pitchFamily="34" charset="0"/>
              </a:rPr>
              <a:t>milyar </a:t>
            </a:r>
            <a:r>
              <a:rPr lang="tr-TR" sz="2400" b="1" dirty="0" smtClean="0">
                <a:solidFill>
                  <a:srgbClr val="0000FF"/>
                </a:solidFill>
                <a:latin typeface="Arial" pitchFamily="34" charset="0"/>
                <a:cs typeface="Arial" pitchFamily="34" charset="0"/>
              </a:rPr>
              <a:t>m3 </a:t>
            </a:r>
          </a:p>
          <a:p>
            <a:pPr algn="just"/>
            <a:r>
              <a:rPr lang="tr-TR" sz="2400" b="1" dirty="0" smtClean="0">
                <a:solidFill>
                  <a:srgbClr val="FF0000"/>
                </a:solidFill>
                <a:latin typeface="Arial" pitchFamily="34" charset="0"/>
                <a:cs typeface="Arial" pitchFamily="34" charset="0"/>
              </a:rPr>
              <a:t>İçme Suyu</a:t>
            </a:r>
            <a:r>
              <a:rPr lang="tr-TR" sz="2400" b="1" dirty="0" smtClean="0">
                <a:solidFill>
                  <a:srgbClr val="0000FF"/>
                </a:solidFill>
                <a:latin typeface="Arial" pitchFamily="34" charset="0"/>
                <a:cs typeface="Arial" pitchFamily="34" charset="0"/>
              </a:rPr>
              <a:t>		: 7 milyar m3</a:t>
            </a:r>
          </a:p>
          <a:p>
            <a:pPr algn="just"/>
            <a:r>
              <a:rPr lang="tr-TR" sz="2400" b="1" dirty="0" smtClean="0">
                <a:solidFill>
                  <a:srgbClr val="FF0000"/>
                </a:solidFill>
                <a:latin typeface="Arial" pitchFamily="34" charset="0"/>
                <a:cs typeface="Arial" pitchFamily="34" charset="0"/>
              </a:rPr>
              <a:t>Sanayi</a:t>
            </a:r>
            <a:r>
              <a:rPr lang="tr-TR" sz="2400" b="1" dirty="0" smtClean="0">
                <a:solidFill>
                  <a:srgbClr val="0000FF"/>
                </a:solidFill>
                <a:latin typeface="Arial" pitchFamily="34" charset="0"/>
                <a:cs typeface="Arial" pitchFamily="34" charset="0"/>
              </a:rPr>
              <a:t>		: 5 </a:t>
            </a:r>
            <a:r>
              <a:rPr lang="tr-TR" sz="2400" b="1" dirty="0">
                <a:solidFill>
                  <a:srgbClr val="0000FF"/>
                </a:solidFill>
                <a:latin typeface="Arial" pitchFamily="34" charset="0"/>
                <a:cs typeface="Arial" pitchFamily="34" charset="0"/>
              </a:rPr>
              <a:t>milyar </a:t>
            </a:r>
            <a:r>
              <a:rPr lang="tr-TR" sz="2400" b="1" dirty="0" smtClean="0">
                <a:solidFill>
                  <a:srgbClr val="0000FF"/>
                </a:solidFill>
                <a:latin typeface="Arial" pitchFamily="34" charset="0"/>
                <a:cs typeface="Arial" pitchFamily="34" charset="0"/>
              </a:rPr>
              <a:t>m3</a:t>
            </a:r>
            <a:endParaRPr lang="tr-TR" sz="2400" b="1" dirty="0">
              <a:solidFill>
                <a:srgbClr val="0000FF"/>
              </a:solidFill>
              <a:latin typeface="Arial" pitchFamily="34" charset="0"/>
              <a:cs typeface="Arial" pitchFamily="34" charset="0"/>
            </a:endParaRPr>
          </a:p>
        </p:txBody>
      </p:sp>
      <p:sp>
        <p:nvSpPr>
          <p:cNvPr id="12" name="Başlık 1"/>
          <p:cNvSpPr txBox="1">
            <a:spLocks/>
          </p:cNvSpPr>
          <p:nvPr/>
        </p:nvSpPr>
        <p:spPr bwMode="auto">
          <a:xfrm>
            <a:off x="395536"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dirty="0" smtClean="0"/>
              <a:t>ÜLKEMİZDE </a:t>
            </a:r>
          </a:p>
          <a:p>
            <a:r>
              <a:rPr lang="tr-TR" dirty="0" smtClean="0"/>
              <a:t>SEKTÖREL SU KULLANIMI</a:t>
            </a:r>
            <a:endParaRPr lang="tr-TR" dirty="0" smtClean="0">
              <a:ea typeface="+mn-ea"/>
            </a:endParaRPr>
          </a:p>
        </p:txBody>
      </p:sp>
      <p:sp>
        <p:nvSpPr>
          <p:cNvPr id="13" name="Dikdörtgen 12"/>
          <p:cNvSpPr/>
          <p:nvPr/>
        </p:nvSpPr>
        <p:spPr>
          <a:xfrm>
            <a:off x="395536" y="6378654"/>
            <a:ext cx="6707832" cy="369332"/>
          </a:xfrm>
          <a:prstGeom prst="rect">
            <a:avLst/>
          </a:prstGeom>
        </p:spPr>
        <p:txBody>
          <a:bodyPr wrap="square">
            <a:spAutoFit/>
          </a:bodyPr>
          <a:lstStyle/>
          <a:p>
            <a:r>
              <a:rPr lang="tr-TR" i="1" dirty="0">
                <a:hlinkClick r:id="rId4"/>
              </a:rPr>
              <a:t>http://www.dsi.gov.tr/toprak-ve-su-kaynaklari</a:t>
            </a:r>
            <a:endParaRPr lang="tr-TR" i="1" dirty="0"/>
          </a:p>
        </p:txBody>
      </p:sp>
    </p:spTree>
    <p:extLst>
      <p:ext uri="{BB962C8B-B14F-4D97-AF65-F5344CB8AC3E}">
        <p14:creationId xmlns:p14="http://schemas.microsoft.com/office/powerpoint/2010/main" val="304440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27584" y="1052736"/>
            <a:ext cx="8136904" cy="5328592"/>
          </a:xfrm>
          <a:prstGeom prst="rect">
            <a:avLst/>
          </a:prstGeom>
        </p:spPr>
        <p:txBody>
          <a:bodyPr/>
          <a:lstStyle/>
          <a:p>
            <a:pPr lvl="0" eaLnBrk="0" hangingPunct="0">
              <a:spcBef>
                <a:spcPct val="20000"/>
              </a:spcBef>
              <a:buClr>
                <a:srgbClr val="FF0000"/>
              </a:buClr>
              <a:defRPr/>
            </a:pPr>
            <a:endParaRPr lang="tr-TR" sz="2400" b="1" dirty="0" smtClean="0">
              <a:solidFill>
                <a:srgbClr val="FF0000"/>
              </a:solidFill>
              <a:latin typeface="Arial" pitchFamily="34" charset="0"/>
              <a:cs typeface="Arial" pitchFamily="34" charset="0"/>
            </a:endParaRPr>
          </a:p>
          <a:p>
            <a:pPr lvl="0" eaLnBrk="0" hangingPunct="0">
              <a:spcBef>
                <a:spcPct val="20000"/>
              </a:spcBef>
              <a:buClr>
                <a:srgbClr val="FF0000"/>
              </a:buClr>
              <a:defRPr/>
            </a:pPr>
            <a:r>
              <a:rPr lang="tr-TR" sz="2400" b="1" dirty="0" smtClean="0">
                <a:solidFill>
                  <a:srgbClr val="FF0000"/>
                </a:solidFill>
                <a:latin typeface="Arial" pitchFamily="34" charset="0"/>
                <a:cs typeface="Arial" pitchFamily="34" charset="0"/>
              </a:rPr>
              <a:t>Sulama faaliyetlerini yürüten kurum/kuruluşlar</a:t>
            </a:r>
          </a:p>
          <a:p>
            <a:pPr marL="342900" lvl="0" indent="-342900" eaLnBrk="0" hangingPunct="0">
              <a:spcBef>
                <a:spcPct val="20000"/>
              </a:spcBef>
              <a:buClr>
                <a:srgbClr val="FF0000"/>
              </a:buClr>
              <a:buFont typeface="Arial" panose="020B0604020202020204" pitchFamily="34" charset="0"/>
              <a:buChar char="•"/>
              <a:defRPr/>
            </a:pPr>
            <a:r>
              <a:rPr lang="tr-TR" sz="2400" b="1" dirty="0">
                <a:solidFill>
                  <a:srgbClr val="0000FF"/>
                </a:solidFill>
                <a:latin typeface="Arial" pitchFamily="34" charset="0"/>
                <a:cs typeface="Arial" pitchFamily="34" charset="0"/>
              </a:rPr>
              <a:t>sulama birlikleri, </a:t>
            </a:r>
          </a:p>
          <a:p>
            <a:pPr marL="342900" lvl="0" indent="-342900" eaLnBrk="0" hangingPunct="0">
              <a:spcBef>
                <a:spcPct val="20000"/>
              </a:spcBef>
              <a:buClr>
                <a:srgbClr val="FF0000"/>
              </a:buClr>
              <a:buFont typeface="Arial" panose="020B0604020202020204" pitchFamily="34" charset="0"/>
              <a:buChar char="•"/>
              <a:defRPr/>
            </a:pPr>
            <a:r>
              <a:rPr lang="tr-TR" sz="2400" b="1" dirty="0">
                <a:solidFill>
                  <a:srgbClr val="0000FF"/>
                </a:solidFill>
                <a:latin typeface="Arial" pitchFamily="34" charset="0"/>
                <a:cs typeface="Arial" pitchFamily="34" charset="0"/>
              </a:rPr>
              <a:t>sulama kooperatifleri,</a:t>
            </a:r>
          </a:p>
          <a:p>
            <a:pPr marL="342900" lvl="0" indent="-342900" eaLnBrk="0" hangingPunct="0">
              <a:spcBef>
                <a:spcPct val="20000"/>
              </a:spcBef>
              <a:buClr>
                <a:srgbClr val="FF0000"/>
              </a:buClr>
              <a:buFont typeface="Arial" panose="020B0604020202020204" pitchFamily="34" charset="0"/>
              <a:buChar char="•"/>
              <a:defRPr/>
            </a:pPr>
            <a:r>
              <a:rPr lang="tr-TR" sz="2400" b="1" dirty="0">
                <a:solidFill>
                  <a:srgbClr val="0000FF"/>
                </a:solidFill>
                <a:latin typeface="Arial" pitchFamily="34" charset="0"/>
                <a:cs typeface="Arial" pitchFamily="34" charset="0"/>
              </a:rPr>
              <a:t>halk sulamaları </a:t>
            </a:r>
          </a:p>
          <a:p>
            <a:pPr lvl="0" eaLnBrk="0" hangingPunct="0">
              <a:spcBef>
                <a:spcPct val="20000"/>
              </a:spcBef>
              <a:buClr>
                <a:srgbClr val="FF0000"/>
              </a:buClr>
              <a:defRPr/>
            </a:pPr>
            <a:endParaRPr lang="tr-TR" sz="2400" b="1" dirty="0">
              <a:solidFill>
                <a:srgbClr val="0000FF"/>
              </a:solidFill>
              <a:latin typeface="Arial" pitchFamily="34" charset="0"/>
              <a:cs typeface="Arial" pitchFamily="34" charset="0"/>
            </a:endParaRPr>
          </a:p>
          <a:p>
            <a:pPr lvl="0" eaLnBrk="0" hangingPunct="0">
              <a:spcBef>
                <a:spcPct val="20000"/>
              </a:spcBef>
              <a:buClr>
                <a:srgbClr val="FF0000"/>
              </a:buClr>
              <a:defRPr/>
            </a:pPr>
            <a:r>
              <a:rPr lang="tr-TR" sz="2400" b="1" dirty="0" smtClean="0">
                <a:solidFill>
                  <a:srgbClr val="FF0000"/>
                </a:solidFill>
                <a:latin typeface="Arial" pitchFamily="34" charset="0"/>
                <a:cs typeface="Arial" pitchFamily="34" charset="0"/>
              </a:rPr>
              <a:t>Yetkili kurum/kuruluşlar</a:t>
            </a:r>
            <a:endParaRPr lang="tr-TR" sz="2400" b="1" dirty="0">
              <a:solidFill>
                <a:srgbClr val="FF0000"/>
              </a:solidFill>
              <a:latin typeface="Arial" pitchFamily="34" charset="0"/>
              <a:cs typeface="Arial" pitchFamily="34" charset="0"/>
            </a:endParaRPr>
          </a:p>
          <a:p>
            <a:pPr marL="342900" lvl="0" indent="-342900" eaLnBrk="0" hangingPunct="0">
              <a:spcBef>
                <a:spcPct val="20000"/>
              </a:spcBef>
              <a:buClr>
                <a:srgbClr val="FF0000"/>
              </a:buClr>
              <a:buFont typeface="Arial" panose="020B0604020202020204" pitchFamily="34" charset="0"/>
              <a:buChar char="•"/>
              <a:defRPr/>
            </a:pPr>
            <a:r>
              <a:rPr lang="tr-TR" sz="2400" b="1" dirty="0">
                <a:solidFill>
                  <a:srgbClr val="0000FF"/>
                </a:solidFill>
                <a:latin typeface="Arial" pitchFamily="34" charset="0"/>
                <a:cs typeface="Arial" pitchFamily="34" charset="0"/>
              </a:rPr>
              <a:t>Devlet Su İşleri Genel Müdürlüğü, </a:t>
            </a:r>
          </a:p>
          <a:p>
            <a:pPr marL="342900" lvl="0" indent="-342900" eaLnBrk="0" hangingPunct="0">
              <a:spcBef>
                <a:spcPct val="20000"/>
              </a:spcBef>
              <a:buClr>
                <a:srgbClr val="FF0000"/>
              </a:buClr>
              <a:buFont typeface="Arial" panose="020B0604020202020204" pitchFamily="34" charset="0"/>
              <a:buChar char="•"/>
              <a:defRPr/>
            </a:pPr>
            <a:r>
              <a:rPr lang="tr-TR" sz="2400" b="1" dirty="0">
                <a:solidFill>
                  <a:srgbClr val="0000FF"/>
                </a:solidFill>
                <a:latin typeface="Arial" pitchFamily="34" charset="0"/>
                <a:cs typeface="Arial" pitchFamily="34" charset="0"/>
              </a:rPr>
              <a:t>Gıda, Tarım ve Hayvancılık Bakanlığı </a:t>
            </a:r>
          </a:p>
          <a:p>
            <a:pPr marL="342900" lvl="0" indent="-342900" eaLnBrk="0" hangingPunct="0">
              <a:spcBef>
                <a:spcPct val="20000"/>
              </a:spcBef>
              <a:buClr>
                <a:srgbClr val="FF0000"/>
              </a:buClr>
              <a:buFont typeface="Arial" panose="020B0604020202020204" pitchFamily="34" charset="0"/>
              <a:buChar char="•"/>
              <a:defRPr/>
            </a:pPr>
            <a:r>
              <a:rPr lang="tr-TR" sz="2400" b="1" dirty="0">
                <a:solidFill>
                  <a:srgbClr val="0000FF"/>
                </a:solidFill>
                <a:latin typeface="Arial" pitchFamily="34" charset="0"/>
                <a:cs typeface="Arial" pitchFamily="34" charset="0"/>
              </a:rPr>
              <a:t>İl Özel İdareleri 	</a:t>
            </a:r>
            <a:r>
              <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rPr>
              <a:t>				</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2" pitchFamily="18" charset="2"/>
              <a:buNone/>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Ø"/>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2" pitchFamily="18" charset="2"/>
              <a:buNone/>
              <a:tabLst/>
              <a:defRPr/>
            </a:pPr>
            <a:r>
              <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rPr>
              <a:t> </a:t>
            </a:r>
          </a:p>
          <a:p>
            <a:pPr marL="342900" marR="0" lvl="0" indent="-342900" algn="l" defTabSz="914400" rtl="0" eaLnBrk="0" fontAlgn="base" latinLnBrk="0" hangingPunct="0">
              <a:lnSpc>
                <a:spcPct val="100000"/>
              </a:lnSpc>
              <a:spcBef>
                <a:spcPct val="20000"/>
              </a:spcBef>
              <a:spcAft>
                <a:spcPct val="0"/>
              </a:spcAft>
              <a:buClrTx/>
              <a:buSzTx/>
              <a:buFont typeface="Wingdings 2" pitchFamily="18" charset="2"/>
              <a:buNone/>
              <a:tabLst/>
              <a:defRPr/>
            </a:pPr>
            <a:endParaRPr kumimoji="0" lang="tr-TR" sz="20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8" name="19 Başlık"/>
          <p:cNvSpPr txBox="1">
            <a:spLocks/>
          </p:cNvSpPr>
          <p:nvPr/>
        </p:nvSpPr>
        <p:spPr bwMode="auto">
          <a:xfrm>
            <a:off x="1259507" y="157282"/>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MEVZUAT ÇALIŞMALARI</a:t>
            </a:r>
            <a:endParaRPr lang="tr-TR" sz="3000" dirty="0"/>
          </a:p>
        </p:txBody>
      </p:sp>
      <p:sp>
        <p:nvSpPr>
          <p:cNvPr id="4" name="Slayt Numarası Yer Tutucusu 3"/>
          <p:cNvSpPr>
            <a:spLocks noGrp="1"/>
          </p:cNvSpPr>
          <p:nvPr>
            <p:ph type="sldNum" sz="quarter" idx="12"/>
          </p:nvPr>
        </p:nvSpPr>
        <p:spPr>
          <a:xfrm>
            <a:off x="6553200" y="6356350"/>
            <a:ext cx="2133600" cy="365125"/>
          </a:xfrm>
        </p:spPr>
        <p:txBody>
          <a:bodyPr/>
          <a:lstStyle/>
          <a:p>
            <a:pPr>
              <a:defRPr/>
            </a:pPr>
            <a:fld id="{CBDC5E29-9A1C-48A6-BF1A-BD388E89DFE9}" type="slidenum">
              <a:rPr lang="tr-TR" smtClean="0"/>
              <a:pPr>
                <a:defRPr/>
              </a:pPr>
              <a:t>24</a:t>
            </a:fld>
            <a:r>
              <a:rPr lang="tr-TR" dirty="0" smtClean="0"/>
              <a:t>/31</a:t>
            </a:r>
            <a:endParaRPr lang="tr-TR" dirty="0"/>
          </a:p>
        </p:txBody>
      </p:sp>
    </p:spTree>
    <p:extLst>
      <p:ext uri="{BB962C8B-B14F-4D97-AF65-F5344CB8AC3E}">
        <p14:creationId xmlns:p14="http://schemas.microsoft.com/office/powerpoint/2010/main" val="823624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3528" y="1052736"/>
            <a:ext cx="8640960" cy="5328592"/>
          </a:xfrm>
          <a:prstGeom prst="rect">
            <a:avLst/>
          </a:prstGeom>
        </p:spPr>
        <p:txBody>
          <a:bodyPr/>
          <a:lstStyle/>
          <a:p>
            <a:pPr lvl="0" eaLnBrk="0" hangingPunct="0">
              <a:spcBef>
                <a:spcPct val="20000"/>
              </a:spcBef>
              <a:buClr>
                <a:srgbClr val="FF0000"/>
              </a:buClr>
              <a:defRPr/>
            </a:pPr>
            <a:r>
              <a:rPr lang="tr-TR" sz="2400" b="1" noProof="0" dirty="0" smtClean="0">
                <a:solidFill>
                  <a:srgbClr val="FF0000"/>
                </a:solidFill>
                <a:latin typeface="Arial" pitchFamily="34" charset="0"/>
                <a:cs typeface="Arial" pitchFamily="34" charset="0"/>
              </a:rPr>
              <a:t>ÇALIŞTAY</a:t>
            </a:r>
          </a:p>
          <a:p>
            <a:pPr marL="342900" lvl="0" indent="-342900" eaLnBrk="0" hangingPunct="0">
              <a:spcBef>
                <a:spcPct val="20000"/>
              </a:spcBef>
              <a:buClr>
                <a:srgbClr val="FF0000"/>
              </a:buClr>
              <a:buFont typeface="Arial" panose="020B0604020202020204" pitchFamily="34" charset="0"/>
              <a:buChar char="•"/>
              <a:defRPr/>
            </a:pPr>
            <a:r>
              <a:rPr lang="tr-TR" sz="2000" b="1" noProof="0" dirty="0" smtClean="0">
                <a:solidFill>
                  <a:srgbClr val="0000FF"/>
                </a:solidFill>
                <a:latin typeface="Arial" pitchFamily="34" charset="0"/>
                <a:cs typeface="Arial" pitchFamily="34" charset="0"/>
              </a:rPr>
              <a:t>S</a:t>
            </a:r>
            <a:r>
              <a:rPr lang="tr-TR" sz="2000" b="1" dirty="0" smtClean="0">
                <a:solidFill>
                  <a:srgbClr val="0000FF"/>
                </a:solidFill>
                <a:latin typeface="Arial" pitchFamily="34" charset="0"/>
                <a:cs typeface="Arial" pitchFamily="34" charset="0"/>
              </a:rPr>
              <a:t>ulama </a:t>
            </a:r>
            <a:r>
              <a:rPr lang="tr-TR" sz="2000" b="1" dirty="0">
                <a:solidFill>
                  <a:srgbClr val="0000FF"/>
                </a:solidFill>
                <a:latin typeface="Arial" pitchFamily="34" charset="0"/>
                <a:cs typeface="Arial" pitchFamily="34" charset="0"/>
              </a:rPr>
              <a:t>suyunun etkin kullanılması</a:t>
            </a:r>
            <a:r>
              <a:rPr lang="tr-TR" sz="2000" b="1" dirty="0" smtClean="0">
                <a:solidFill>
                  <a:srgbClr val="0000FF"/>
                </a:solidFill>
                <a:latin typeface="Arial" pitchFamily="34" charset="0"/>
                <a:cs typeface="Arial" pitchFamily="34" charset="0"/>
              </a:rPr>
              <a:t>,</a:t>
            </a:r>
          </a:p>
          <a:p>
            <a:pPr marL="342900" lvl="0" indent="-342900" eaLnBrk="0" hangingPunct="0">
              <a:spcBef>
                <a:spcPct val="20000"/>
              </a:spcBef>
              <a:buClr>
                <a:srgbClr val="FF0000"/>
              </a:buClr>
              <a:buFont typeface="Arial" panose="020B0604020202020204" pitchFamily="34" charset="0"/>
              <a:buChar char="•"/>
              <a:defRPr/>
            </a:pPr>
            <a:r>
              <a:rPr lang="tr-TR" sz="2000" b="1" dirty="0" smtClean="0">
                <a:solidFill>
                  <a:srgbClr val="0000FF"/>
                </a:solidFill>
                <a:latin typeface="Arial" pitchFamily="34" charset="0"/>
                <a:cs typeface="Arial" pitchFamily="34" charset="0"/>
              </a:rPr>
              <a:t>sulama sistemlerindeki </a:t>
            </a:r>
            <a:r>
              <a:rPr lang="tr-TR" sz="2000" b="1" dirty="0">
                <a:solidFill>
                  <a:srgbClr val="0000FF"/>
                </a:solidFill>
                <a:latin typeface="Arial" pitchFamily="34" charset="0"/>
                <a:cs typeface="Arial" pitchFamily="34" charset="0"/>
              </a:rPr>
              <a:t>su israfının önlenmesi, </a:t>
            </a:r>
            <a:endParaRPr lang="tr-TR" sz="2000" b="1" dirty="0" smtClean="0">
              <a:solidFill>
                <a:srgbClr val="0000FF"/>
              </a:solidFill>
              <a:latin typeface="Arial" pitchFamily="34" charset="0"/>
              <a:cs typeface="Arial" pitchFamily="34" charset="0"/>
            </a:endParaRPr>
          </a:p>
          <a:p>
            <a:pPr marL="342900" lvl="0" indent="-342900" eaLnBrk="0" hangingPunct="0">
              <a:spcBef>
                <a:spcPct val="20000"/>
              </a:spcBef>
              <a:buClr>
                <a:srgbClr val="FF0000"/>
              </a:buClr>
              <a:buFont typeface="Arial" panose="020B0604020202020204" pitchFamily="34" charset="0"/>
              <a:buChar char="•"/>
              <a:defRPr/>
            </a:pPr>
            <a:r>
              <a:rPr lang="tr-TR" sz="2000" b="1" dirty="0" smtClean="0">
                <a:solidFill>
                  <a:srgbClr val="0000FF"/>
                </a:solidFill>
                <a:latin typeface="Arial" pitchFamily="34" charset="0"/>
                <a:cs typeface="Arial" pitchFamily="34" charset="0"/>
              </a:rPr>
              <a:t>kayıp-kaçakların azaltılması </a:t>
            </a:r>
            <a:r>
              <a:rPr lang="tr-TR" sz="2000" b="1" dirty="0">
                <a:solidFill>
                  <a:srgbClr val="0000FF"/>
                </a:solidFill>
                <a:latin typeface="Arial" pitchFamily="34" charset="0"/>
                <a:cs typeface="Arial" pitchFamily="34" charset="0"/>
              </a:rPr>
              <a:t>ve verimliliğin </a:t>
            </a:r>
            <a:r>
              <a:rPr lang="tr-TR" sz="2000" b="1" dirty="0" smtClean="0">
                <a:solidFill>
                  <a:srgbClr val="0000FF"/>
                </a:solidFill>
                <a:latin typeface="Arial" pitchFamily="34" charset="0"/>
                <a:cs typeface="Arial" pitchFamily="34" charset="0"/>
              </a:rPr>
              <a:t>artırılması </a:t>
            </a:r>
          </a:p>
          <a:p>
            <a:pPr marL="342900" lvl="0" indent="-342900" eaLnBrk="0" hangingPunct="0">
              <a:spcBef>
                <a:spcPct val="20000"/>
              </a:spcBef>
              <a:buClr>
                <a:srgbClr val="FF0000"/>
              </a:buClr>
              <a:defRPr/>
            </a:pPr>
            <a:r>
              <a:rPr lang="tr-TR" sz="2000" b="1" dirty="0" smtClean="0">
                <a:solidFill>
                  <a:srgbClr val="0000FF"/>
                </a:solidFill>
                <a:latin typeface="Arial" pitchFamily="34" charset="0"/>
                <a:cs typeface="Arial" pitchFamily="34" charset="0"/>
              </a:rPr>
              <a:t>     maksadı ile oluşturulan </a:t>
            </a:r>
            <a:r>
              <a:rPr lang="tr-TR" sz="2000" b="1" dirty="0" smtClean="0">
                <a:solidFill>
                  <a:srgbClr val="FF0000"/>
                </a:solidFill>
                <a:latin typeface="Arial" pitchFamily="34" charset="0"/>
                <a:cs typeface="Arial" pitchFamily="34" charset="0"/>
              </a:rPr>
              <a:t>taslak yönetmelik</a:t>
            </a:r>
            <a:r>
              <a:rPr lang="tr-TR" sz="2000" b="1" dirty="0" smtClean="0">
                <a:solidFill>
                  <a:srgbClr val="0000FF"/>
                </a:solidFill>
                <a:latin typeface="Arial" pitchFamily="34" charset="0"/>
                <a:cs typeface="Arial" pitchFamily="34" charset="0"/>
              </a:rPr>
              <a:t>;</a:t>
            </a:r>
          </a:p>
          <a:p>
            <a:pPr marL="342900" lvl="0" indent="-342900" eaLnBrk="0" hangingPunct="0">
              <a:spcBef>
                <a:spcPct val="20000"/>
              </a:spcBef>
              <a:buClr>
                <a:srgbClr val="FF0000"/>
              </a:buClr>
              <a:buFont typeface="Arial" panose="020B0604020202020204" pitchFamily="34" charset="0"/>
              <a:buChar char="•"/>
              <a:defRPr/>
            </a:pPr>
            <a:r>
              <a:rPr lang="tr-TR" sz="2000" b="1" dirty="0" smtClean="0">
                <a:solidFill>
                  <a:srgbClr val="FF0000"/>
                </a:solidFill>
                <a:latin typeface="Arial" pitchFamily="34" charset="0"/>
                <a:cs typeface="Arial" pitchFamily="34" charset="0"/>
              </a:rPr>
              <a:t>09-10 </a:t>
            </a:r>
            <a:r>
              <a:rPr lang="tr-TR" sz="2000" b="1" dirty="0">
                <a:solidFill>
                  <a:srgbClr val="FF0000"/>
                </a:solidFill>
                <a:latin typeface="Arial" pitchFamily="34" charset="0"/>
                <a:cs typeface="Arial" pitchFamily="34" charset="0"/>
              </a:rPr>
              <a:t>Haziran 2014 </a:t>
            </a:r>
            <a:r>
              <a:rPr lang="tr-TR" sz="2000" b="1" dirty="0" smtClean="0">
                <a:solidFill>
                  <a:srgbClr val="0000FF"/>
                </a:solidFill>
                <a:latin typeface="Arial" pitchFamily="34" charset="0"/>
                <a:cs typeface="Arial" pitchFamily="34" charset="0"/>
              </a:rPr>
              <a:t>tarihlerinde düzenlenen 2 </a:t>
            </a:r>
            <a:r>
              <a:rPr lang="tr-TR" sz="2000" b="1" dirty="0">
                <a:solidFill>
                  <a:srgbClr val="0000FF"/>
                </a:solidFill>
                <a:latin typeface="Arial" pitchFamily="34" charset="0"/>
                <a:cs typeface="Arial" pitchFamily="34" charset="0"/>
              </a:rPr>
              <a:t>günlük bir </a:t>
            </a:r>
            <a:r>
              <a:rPr lang="tr-TR" sz="2000" b="1" dirty="0" err="1" smtClean="0">
                <a:solidFill>
                  <a:srgbClr val="FF0000"/>
                </a:solidFill>
                <a:latin typeface="Arial" pitchFamily="34" charset="0"/>
                <a:cs typeface="Arial" pitchFamily="34" charset="0"/>
              </a:rPr>
              <a:t>Çalıştay</a:t>
            </a:r>
            <a:r>
              <a:rPr lang="tr-TR" sz="2000" b="1" dirty="0">
                <a:solidFill>
                  <a:srgbClr val="0000FF"/>
                </a:solidFill>
                <a:latin typeface="Arial" pitchFamily="34" charset="0"/>
                <a:cs typeface="Arial" pitchFamily="34" charset="0"/>
              </a:rPr>
              <a:t> </a:t>
            </a:r>
            <a:r>
              <a:rPr lang="tr-TR" sz="2000" b="1" dirty="0" smtClean="0">
                <a:solidFill>
                  <a:srgbClr val="0000FF"/>
                </a:solidFill>
                <a:latin typeface="Arial" pitchFamily="34" charset="0"/>
                <a:cs typeface="Arial" pitchFamily="34" charset="0"/>
              </a:rPr>
              <a:t>ile katılımcılar tarafından değerlendirilmiştir.</a:t>
            </a:r>
          </a:p>
          <a:p>
            <a:pPr lvl="0" eaLnBrk="0" hangingPunct="0">
              <a:spcBef>
                <a:spcPct val="20000"/>
              </a:spcBef>
              <a:buClr>
                <a:srgbClr val="FF0000"/>
              </a:buClr>
              <a:defRPr/>
            </a:pPr>
            <a:r>
              <a:rPr kumimoji="0" lang="tr-TR" sz="2400" b="1" i="0" u="none" strike="noStrike" kern="1200" cap="none" spc="0" normalizeH="0" baseline="0" noProof="0" dirty="0" smtClean="0">
                <a:ln>
                  <a:noFill/>
                </a:ln>
                <a:solidFill>
                  <a:srgbClr val="FF0000"/>
                </a:solidFill>
                <a:effectLst/>
                <a:uLnTx/>
                <a:uFillTx/>
                <a:latin typeface="Arial" pitchFamily="34" charset="0"/>
                <a:cs typeface="Arial" pitchFamily="34" charset="0"/>
              </a:rPr>
              <a:t>KATILIMCILAR</a:t>
            </a:r>
          </a:p>
          <a:p>
            <a:pPr lvl="0" eaLnBrk="0" hangingPunct="0">
              <a:spcBef>
                <a:spcPct val="20000"/>
              </a:spcBef>
              <a:buClr>
                <a:srgbClr val="FF0000"/>
              </a:buClr>
              <a:defRPr/>
            </a:pPr>
            <a:r>
              <a:rPr lang="tr-TR" sz="2000" b="1" dirty="0" smtClean="0">
                <a:solidFill>
                  <a:srgbClr val="0000FF"/>
                </a:solidFill>
                <a:latin typeface="Arial" pitchFamily="34" charset="0"/>
                <a:cs typeface="Arial" pitchFamily="34" charset="0"/>
              </a:rPr>
              <a:t>Belediyeler</a:t>
            </a:r>
          </a:p>
          <a:p>
            <a:pPr lvl="0" eaLnBrk="0" hangingPunct="0">
              <a:spcBef>
                <a:spcPct val="20000"/>
              </a:spcBef>
              <a:buClr>
                <a:srgbClr val="FF0000"/>
              </a:buClr>
              <a:defRPr/>
            </a:pPr>
            <a:r>
              <a:rPr kumimoji="0" lang="tr-TR" sz="2000" b="1" i="0" u="none" strike="noStrike" kern="1200" cap="none" spc="0" normalizeH="0" baseline="0" noProof="0" dirty="0" smtClean="0">
                <a:ln>
                  <a:noFill/>
                </a:ln>
                <a:solidFill>
                  <a:srgbClr val="0000FF"/>
                </a:solidFill>
                <a:effectLst/>
                <a:uLnTx/>
                <a:uFillTx/>
                <a:latin typeface="Arial" pitchFamily="34" charset="0"/>
                <a:cs typeface="Arial" pitchFamily="34" charset="0"/>
              </a:rPr>
              <a:t>Su</a:t>
            </a:r>
            <a:r>
              <a:rPr kumimoji="0" lang="tr-TR" sz="2000" b="1" i="0" u="none" strike="noStrike" kern="1200" cap="none" spc="0" normalizeH="0" noProof="0" dirty="0" smtClean="0">
                <a:ln>
                  <a:noFill/>
                </a:ln>
                <a:solidFill>
                  <a:srgbClr val="0000FF"/>
                </a:solidFill>
                <a:effectLst/>
                <a:uLnTx/>
                <a:uFillTx/>
                <a:latin typeface="Arial" pitchFamily="34" charset="0"/>
                <a:cs typeface="Arial" pitchFamily="34" charset="0"/>
              </a:rPr>
              <a:t> ve Kanalizasyon İdareleri</a:t>
            </a:r>
          </a:p>
          <a:p>
            <a:pPr lvl="0" eaLnBrk="0" hangingPunct="0">
              <a:spcBef>
                <a:spcPct val="20000"/>
              </a:spcBef>
              <a:buClr>
                <a:srgbClr val="FF0000"/>
              </a:buClr>
              <a:defRPr/>
            </a:pPr>
            <a:r>
              <a:rPr lang="tr-TR" sz="2000" b="1" baseline="0" dirty="0" smtClean="0">
                <a:solidFill>
                  <a:srgbClr val="0000FF"/>
                </a:solidFill>
                <a:latin typeface="Arial" pitchFamily="34" charset="0"/>
                <a:cs typeface="Arial" pitchFamily="34" charset="0"/>
              </a:rPr>
              <a:t>Sulama</a:t>
            </a:r>
            <a:r>
              <a:rPr lang="tr-TR" sz="2000" b="1" dirty="0" smtClean="0">
                <a:solidFill>
                  <a:srgbClr val="0000FF"/>
                </a:solidFill>
                <a:latin typeface="Arial" pitchFamily="34" charset="0"/>
                <a:cs typeface="Arial" pitchFamily="34" charset="0"/>
              </a:rPr>
              <a:t> Birlikleri</a:t>
            </a:r>
          </a:p>
          <a:p>
            <a:pPr lvl="0" eaLnBrk="0" hangingPunct="0">
              <a:spcBef>
                <a:spcPct val="20000"/>
              </a:spcBef>
              <a:buClr>
                <a:srgbClr val="FF0000"/>
              </a:buClr>
              <a:defRPr/>
            </a:pPr>
            <a:r>
              <a:rPr kumimoji="0" lang="tr-TR" sz="2000" b="1" i="0" u="none" strike="noStrike" kern="1200" cap="none" spc="0" normalizeH="0" baseline="0" noProof="0" dirty="0" smtClean="0">
                <a:ln>
                  <a:noFill/>
                </a:ln>
                <a:solidFill>
                  <a:srgbClr val="0000FF"/>
                </a:solidFill>
                <a:effectLst/>
                <a:uLnTx/>
                <a:uFillTx/>
                <a:latin typeface="Arial" pitchFamily="34" charset="0"/>
                <a:cs typeface="Arial" pitchFamily="34" charset="0"/>
              </a:rPr>
              <a:t>Sulama</a:t>
            </a:r>
            <a:r>
              <a:rPr kumimoji="0" lang="tr-TR" sz="2000" b="1" i="0" u="none" strike="noStrike" kern="1200" cap="none" spc="0" normalizeH="0" noProof="0" dirty="0" smtClean="0">
                <a:ln>
                  <a:noFill/>
                </a:ln>
                <a:solidFill>
                  <a:srgbClr val="0000FF"/>
                </a:solidFill>
                <a:effectLst/>
                <a:uLnTx/>
                <a:uFillTx/>
                <a:latin typeface="Arial" pitchFamily="34" charset="0"/>
                <a:cs typeface="Arial" pitchFamily="34" charset="0"/>
              </a:rPr>
              <a:t> Kooperatifleri</a:t>
            </a:r>
          </a:p>
          <a:p>
            <a:pPr lvl="0" eaLnBrk="0" hangingPunct="0">
              <a:spcBef>
                <a:spcPct val="20000"/>
              </a:spcBef>
              <a:buClr>
                <a:srgbClr val="FF0000"/>
              </a:buClr>
              <a:defRPr/>
            </a:pPr>
            <a:r>
              <a:rPr lang="tr-TR" sz="2000" b="1" baseline="0" dirty="0" smtClean="0">
                <a:solidFill>
                  <a:srgbClr val="0000FF"/>
                </a:solidFill>
                <a:latin typeface="Arial" pitchFamily="34" charset="0"/>
                <a:cs typeface="Arial" pitchFamily="34" charset="0"/>
              </a:rPr>
              <a:t>İlgili</a:t>
            </a:r>
            <a:r>
              <a:rPr lang="tr-TR" sz="2000" b="1" dirty="0" smtClean="0">
                <a:solidFill>
                  <a:srgbClr val="0000FF"/>
                </a:solidFill>
                <a:latin typeface="Arial" pitchFamily="34" charset="0"/>
                <a:cs typeface="Arial" pitchFamily="34" charset="0"/>
              </a:rPr>
              <a:t> Kamı </a:t>
            </a:r>
            <a:r>
              <a:rPr lang="tr-TR" sz="2000" b="1" dirty="0">
                <a:solidFill>
                  <a:srgbClr val="0000FF"/>
                </a:solidFill>
                <a:latin typeface="Arial" pitchFamily="34" charset="0"/>
                <a:cs typeface="Arial" pitchFamily="34" charset="0"/>
              </a:rPr>
              <a:t>K</a:t>
            </a:r>
            <a:r>
              <a:rPr lang="tr-TR" sz="2000" b="1" dirty="0" smtClean="0">
                <a:solidFill>
                  <a:srgbClr val="0000FF"/>
                </a:solidFill>
                <a:latin typeface="Arial" pitchFamily="34" charset="0"/>
                <a:cs typeface="Arial" pitchFamily="34" charset="0"/>
              </a:rPr>
              <a:t>urum ve Kuruluşları</a:t>
            </a:r>
          </a:p>
          <a:p>
            <a:pPr lvl="0" eaLnBrk="0" hangingPunct="0">
              <a:spcBef>
                <a:spcPct val="20000"/>
              </a:spcBef>
              <a:buClr>
                <a:srgbClr val="FF0000"/>
              </a:buClr>
              <a:defRPr/>
            </a:pPr>
            <a:r>
              <a:rPr kumimoji="0" lang="tr-TR" sz="2000" b="1" i="0" u="none" strike="noStrike" kern="1200" cap="none" spc="0" normalizeH="0" baseline="0" noProof="0" dirty="0" smtClean="0">
                <a:ln>
                  <a:noFill/>
                </a:ln>
                <a:solidFill>
                  <a:srgbClr val="0000FF"/>
                </a:solidFill>
                <a:effectLst/>
                <a:uLnTx/>
                <a:uFillTx/>
                <a:latin typeface="Arial" pitchFamily="34" charset="0"/>
                <a:cs typeface="Arial" pitchFamily="34" charset="0"/>
              </a:rPr>
              <a:t>Üniversiteler</a:t>
            </a:r>
            <a:endParaRPr kumimoji="0" lang="tr-TR"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Arial" charset="0"/>
              <a:buNone/>
              <a:tabLst/>
              <a:defRPr/>
            </a:pPr>
            <a:r>
              <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rPr>
              <a:t>						</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2" pitchFamily="18" charset="2"/>
              <a:buNone/>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Ø"/>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2" pitchFamily="18" charset="2"/>
              <a:buNone/>
              <a:tabLst/>
              <a:defRPr/>
            </a:pPr>
            <a:r>
              <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rPr>
              <a:t> </a:t>
            </a:r>
          </a:p>
          <a:p>
            <a:pPr marL="342900" marR="0" lvl="0" indent="-342900" algn="l" defTabSz="914400" rtl="0" eaLnBrk="0" fontAlgn="base" latinLnBrk="0" hangingPunct="0">
              <a:lnSpc>
                <a:spcPct val="100000"/>
              </a:lnSpc>
              <a:spcBef>
                <a:spcPct val="20000"/>
              </a:spcBef>
              <a:spcAft>
                <a:spcPct val="0"/>
              </a:spcAft>
              <a:buClrTx/>
              <a:buSzTx/>
              <a:buFont typeface="Wingdings 2" pitchFamily="18" charset="2"/>
              <a:buNone/>
              <a:tabLst/>
              <a:defRPr/>
            </a:pPr>
            <a:endParaRPr kumimoji="0" lang="tr-TR" sz="20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8" name="19 Başlık"/>
          <p:cNvSpPr txBox="1">
            <a:spLocks/>
          </p:cNvSpPr>
          <p:nvPr/>
        </p:nvSpPr>
        <p:spPr bwMode="auto">
          <a:xfrm>
            <a:off x="1259507" y="157282"/>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MEVZUAT ÇALIŞMALARI</a:t>
            </a:r>
            <a:endParaRPr lang="tr-TR" sz="3000" dirty="0"/>
          </a:p>
        </p:txBody>
      </p:sp>
      <p:sp>
        <p:nvSpPr>
          <p:cNvPr id="7" name="Slayt Numarası Yer Tutucusu 3"/>
          <p:cNvSpPr>
            <a:spLocks noGrp="1"/>
          </p:cNvSpPr>
          <p:nvPr>
            <p:ph type="sldNum" sz="quarter" idx="12"/>
          </p:nvPr>
        </p:nvSpPr>
        <p:spPr>
          <a:xfrm>
            <a:off x="6553200" y="6356350"/>
            <a:ext cx="2133600" cy="365125"/>
          </a:xfrm>
        </p:spPr>
        <p:txBody>
          <a:bodyPr/>
          <a:lstStyle/>
          <a:p>
            <a:pPr>
              <a:defRPr/>
            </a:pPr>
            <a:fld id="{CBDC5E29-9A1C-48A6-BF1A-BD388E89DFE9}" type="slidenum">
              <a:rPr lang="tr-TR" smtClean="0"/>
              <a:pPr>
                <a:defRPr/>
              </a:pPr>
              <a:t>25</a:t>
            </a:fld>
            <a:r>
              <a:rPr lang="tr-TR" dirty="0" smtClean="0"/>
              <a:t>/31</a:t>
            </a:r>
            <a:endParaRPr lang="tr-TR" dirty="0"/>
          </a:p>
        </p:txBody>
      </p:sp>
    </p:spTree>
    <p:extLst>
      <p:ext uri="{BB962C8B-B14F-4D97-AF65-F5344CB8AC3E}">
        <p14:creationId xmlns:p14="http://schemas.microsoft.com/office/powerpoint/2010/main" val="678300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3528" y="1052736"/>
            <a:ext cx="8640960" cy="5328592"/>
          </a:xfrm>
          <a:prstGeom prst="rect">
            <a:avLst/>
          </a:prstGeom>
        </p:spPr>
        <p:txBody>
          <a:bodyPr/>
          <a:lstStyle/>
          <a:p>
            <a:pPr lvl="0" eaLnBrk="0" hangingPunct="0">
              <a:spcBef>
                <a:spcPct val="20000"/>
              </a:spcBef>
              <a:buClr>
                <a:srgbClr val="FF0000"/>
              </a:buClr>
              <a:defRPr/>
            </a:pPr>
            <a:endParaRPr lang="tr-TR" sz="2400" b="1" dirty="0" smtClean="0">
              <a:solidFill>
                <a:srgbClr val="0000FF"/>
              </a:solidFill>
              <a:latin typeface="Arial" pitchFamily="34" charset="0"/>
              <a:cs typeface="Arial" pitchFamily="34" charset="0"/>
            </a:endParaRPr>
          </a:p>
          <a:p>
            <a:pPr lvl="0" eaLnBrk="0" hangingPunct="0">
              <a:spcBef>
                <a:spcPct val="20000"/>
              </a:spcBef>
              <a:buClr>
                <a:srgbClr val="FF0000"/>
              </a:buClr>
              <a:defRPr/>
            </a:pPr>
            <a:r>
              <a:rPr lang="tr-TR" sz="2400" b="1" dirty="0" err="1" smtClean="0">
                <a:solidFill>
                  <a:srgbClr val="0000FF"/>
                </a:solidFill>
                <a:latin typeface="Arial" pitchFamily="34" charset="0"/>
                <a:cs typeface="Arial" pitchFamily="34" charset="0"/>
              </a:rPr>
              <a:t>Çalıştay</a:t>
            </a:r>
            <a:r>
              <a:rPr lang="tr-TR" sz="2400" b="1" dirty="0" smtClean="0">
                <a:solidFill>
                  <a:srgbClr val="0000FF"/>
                </a:solidFill>
                <a:latin typeface="Arial" pitchFamily="34" charset="0"/>
                <a:cs typeface="Arial" pitchFamily="34" charset="0"/>
              </a:rPr>
              <a:t> </a:t>
            </a:r>
            <a:r>
              <a:rPr lang="tr-TR" sz="2400" b="1" dirty="0">
                <a:solidFill>
                  <a:srgbClr val="0000FF"/>
                </a:solidFill>
                <a:latin typeface="Arial" pitchFamily="34" charset="0"/>
                <a:cs typeface="Arial" pitchFamily="34" charset="0"/>
              </a:rPr>
              <a:t>neticesinde şekillenen </a:t>
            </a:r>
            <a:r>
              <a:rPr lang="tr-TR" sz="2400" b="1" dirty="0" smtClean="0">
                <a:solidFill>
                  <a:srgbClr val="FF0000"/>
                </a:solidFill>
                <a:latin typeface="Arial" pitchFamily="34" charset="0"/>
                <a:cs typeface="Arial" pitchFamily="34" charset="0"/>
              </a:rPr>
              <a:t>«Sulama </a:t>
            </a:r>
            <a:r>
              <a:rPr lang="tr-TR" sz="2400" b="1" dirty="0">
                <a:solidFill>
                  <a:srgbClr val="FF0000"/>
                </a:solidFill>
                <a:latin typeface="Arial" pitchFamily="34" charset="0"/>
                <a:cs typeface="Arial" pitchFamily="34" charset="0"/>
              </a:rPr>
              <a:t>Sistemlerinde Su Kullanımının Kontrolü ve Su Kayıplarının Azaltılmasına İlişkin Yönetmelik </a:t>
            </a:r>
            <a:r>
              <a:rPr lang="tr-TR" sz="2400" b="1" dirty="0" smtClean="0">
                <a:solidFill>
                  <a:srgbClr val="FF0000"/>
                </a:solidFill>
                <a:latin typeface="Arial" pitchFamily="34" charset="0"/>
                <a:cs typeface="Arial" pitchFamily="34" charset="0"/>
              </a:rPr>
              <a:t>Taslağı» </a:t>
            </a:r>
            <a:r>
              <a:rPr lang="tr-TR" sz="2400" b="1" dirty="0" smtClean="0">
                <a:solidFill>
                  <a:srgbClr val="0000FF"/>
                </a:solidFill>
                <a:latin typeface="Arial" pitchFamily="34" charset="0"/>
                <a:cs typeface="Arial" pitchFamily="34" charset="0"/>
              </a:rPr>
              <a:t>üzerindeki çalışmalar;</a:t>
            </a:r>
          </a:p>
          <a:p>
            <a:pPr lvl="0" eaLnBrk="0" hangingPunct="0">
              <a:spcBef>
                <a:spcPct val="20000"/>
              </a:spcBef>
              <a:buClr>
                <a:srgbClr val="FF0000"/>
              </a:buClr>
              <a:defRPr/>
            </a:pPr>
            <a:endParaRPr lang="tr-TR" sz="2400" b="1" dirty="0" smtClean="0">
              <a:solidFill>
                <a:srgbClr val="0000FF"/>
              </a:solidFill>
              <a:latin typeface="Arial" pitchFamily="34" charset="0"/>
              <a:cs typeface="Arial" pitchFamily="34" charset="0"/>
            </a:endParaRPr>
          </a:p>
          <a:p>
            <a:pPr lvl="0" eaLnBrk="0" hangingPunct="0">
              <a:spcBef>
                <a:spcPct val="20000"/>
              </a:spcBef>
              <a:buClr>
                <a:srgbClr val="FF0000"/>
              </a:buClr>
              <a:defRPr/>
            </a:pPr>
            <a:r>
              <a:rPr lang="tr-TR" sz="2400" b="1" dirty="0" smtClean="0">
                <a:solidFill>
                  <a:srgbClr val="FF0000"/>
                </a:solidFill>
                <a:latin typeface="Arial" pitchFamily="34" charset="0"/>
                <a:cs typeface="Arial" pitchFamily="34" charset="0"/>
              </a:rPr>
              <a:t>SYGM </a:t>
            </a:r>
            <a:r>
              <a:rPr lang="tr-TR" sz="2400" b="1" dirty="0">
                <a:solidFill>
                  <a:srgbClr val="FF0000"/>
                </a:solidFill>
                <a:latin typeface="Arial" pitchFamily="34" charset="0"/>
                <a:cs typeface="Arial" pitchFamily="34" charset="0"/>
              </a:rPr>
              <a:t>koordinasyonunda GTHB ve DSİ </a:t>
            </a:r>
            <a:r>
              <a:rPr lang="tr-TR" sz="2400" b="1" dirty="0">
                <a:solidFill>
                  <a:srgbClr val="0000FF"/>
                </a:solidFill>
                <a:latin typeface="Arial" pitchFamily="34" charset="0"/>
                <a:cs typeface="Arial" pitchFamily="34" charset="0"/>
              </a:rPr>
              <a:t>temsilcilerinin katılımıyla oluşturulan çalışma grubunun yaklaşık 1 yıllık çalışması neticesinde nihai hale getirilmiştir. </a:t>
            </a:r>
            <a:endParaRPr lang="tr-TR" sz="2400" b="1" dirty="0" smtClean="0">
              <a:solidFill>
                <a:srgbClr val="0000FF"/>
              </a:solidFill>
              <a:latin typeface="Arial" pitchFamily="34" charset="0"/>
              <a:cs typeface="Arial" pitchFamily="34" charset="0"/>
            </a:endParaRPr>
          </a:p>
          <a:p>
            <a:pPr lvl="0" eaLnBrk="0" hangingPunct="0">
              <a:spcBef>
                <a:spcPct val="20000"/>
              </a:spcBef>
              <a:buClr>
                <a:srgbClr val="FF0000"/>
              </a:buClr>
              <a:defRPr/>
            </a:pPr>
            <a:endParaRPr lang="tr-TR" sz="2400" b="1" dirty="0">
              <a:solidFill>
                <a:srgbClr val="0000FF"/>
              </a:solidFill>
              <a:latin typeface="Arial" pitchFamily="34" charset="0"/>
              <a:cs typeface="Arial" pitchFamily="34" charset="0"/>
            </a:endParaRPr>
          </a:p>
          <a:p>
            <a:pPr lvl="0" eaLnBrk="0" hangingPunct="0">
              <a:spcBef>
                <a:spcPct val="20000"/>
              </a:spcBef>
              <a:buClr>
                <a:srgbClr val="FF0000"/>
              </a:buClr>
              <a:defRPr/>
            </a:pPr>
            <a:r>
              <a:rPr lang="tr-TR" sz="2400" b="1" dirty="0" smtClean="0">
                <a:solidFill>
                  <a:srgbClr val="0000FF"/>
                </a:solidFill>
                <a:latin typeface="Arial" pitchFamily="34" charset="0"/>
                <a:cs typeface="Arial" pitchFamily="34" charset="0"/>
              </a:rPr>
              <a:t>Hazırlanan </a:t>
            </a:r>
            <a:r>
              <a:rPr lang="tr-TR" sz="2400" b="1" dirty="0">
                <a:solidFill>
                  <a:srgbClr val="0000FF"/>
                </a:solidFill>
                <a:latin typeface="Arial" pitchFamily="34" charset="0"/>
                <a:cs typeface="Arial" pitchFamily="34" charset="0"/>
              </a:rPr>
              <a:t>Taslak Yönetmelik, </a:t>
            </a:r>
            <a:endParaRPr lang="tr-TR" sz="2400" b="1" dirty="0" smtClean="0">
              <a:solidFill>
                <a:srgbClr val="0000FF"/>
              </a:solidFill>
              <a:latin typeface="Arial" pitchFamily="34" charset="0"/>
              <a:cs typeface="Arial" pitchFamily="34" charset="0"/>
            </a:endParaRPr>
          </a:p>
          <a:p>
            <a:pPr lvl="0" eaLnBrk="0" hangingPunct="0">
              <a:spcBef>
                <a:spcPct val="20000"/>
              </a:spcBef>
              <a:buClr>
                <a:srgbClr val="FF0000"/>
              </a:buClr>
              <a:defRPr/>
            </a:pPr>
            <a:r>
              <a:rPr lang="tr-TR" sz="2400" b="1" dirty="0" smtClean="0">
                <a:solidFill>
                  <a:srgbClr val="0000FF"/>
                </a:solidFill>
                <a:latin typeface="Arial" pitchFamily="34" charset="0"/>
                <a:cs typeface="Arial" pitchFamily="34" charset="0"/>
              </a:rPr>
              <a:t>Bakanlığımız </a:t>
            </a:r>
            <a:r>
              <a:rPr lang="tr-TR" sz="2400" b="1" dirty="0">
                <a:solidFill>
                  <a:srgbClr val="0000FF"/>
                </a:solidFill>
                <a:latin typeface="Arial" pitchFamily="34" charset="0"/>
                <a:cs typeface="Arial" pitchFamily="34" charset="0"/>
              </a:rPr>
              <a:t>Hukuk Müşavirliğinin görüşleri alınarak son hali verildikten sonra </a:t>
            </a:r>
            <a:r>
              <a:rPr lang="tr-TR" sz="2400" b="1" dirty="0">
                <a:solidFill>
                  <a:srgbClr val="FF0000"/>
                </a:solidFill>
                <a:latin typeface="Arial" pitchFamily="34" charset="0"/>
                <a:cs typeface="Arial" pitchFamily="34" charset="0"/>
              </a:rPr>
              <a:t>kurum görüşlerine </a:t>
            </a:r>
            <a:r>
              <a:rPr lang="tr-TR" sz="2400" b="1" dirty="0">
                <a:solidFill>
                  <a:srgbClr val="0000FF"/>
                </a:solidFill>
                <a:latin typeface="Arial" pitchFamily="34" charset="0"/>
                <a:cs typeface="Arial" pitchFamily="34" charset="0"/>
              </a:rPr>
              <a:t>sunulacaktır.</a:t>
            </a:r>
          </a:p>
          <a:p>
            <a:pPr marL="342900" marR="0" lvl="0" indent="-342900" algn="l" defTabSz="914400" rtl="0" eaLnBrk="0" fontAlgn="base" latinLnBrk="0" hangingPunct="0">
              <a:lnSpc>
                <a:spcPct val="100000"/>
              </a:lnSpc>
              <a:spcBef>
                <a:spcPct val="20000"/>
              </a:spcBef>
              <a:spcAft>
                <a:spcPct val="0"/>
              </a:spcAft>
              <a:buClr>
                <a:srgbClr val="FF0000"/>
              </a:buClr>
              <a:buSzTx/>
              <a:buFont typeface="Arial" charset="0"/>
              <a:buNone/>
              <a:tabLst/>
              <a:defRPr/>
            </a:pPr>
            <a:r>
              <a:rPr lang="tr-TR" sz="2000" b="1" dirty="0">
                <a:solidFill>
                  <a:srgbClr val="0000FF"/>
                </a:solidFill>
                <a:latin typeface="Arial" pitchFamily="34" charset="0"/>
                <a:cs typeface="Arial" pitchFamily="34" charset="0"/>
              </a:rPr>
              <a:t>						</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2" pitchFamily="18" charset="2"/>
              <a:buNone/>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Ø"/>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2" pitchFamily="18" charset="2"/>
              <a:buNone/>
              <a:tabLst/>
              <a:defRPr/>
            </a:pPr>
            <a:r>
              <a:rPr kumimoji="0" lang="tr-TR" sz="2000" b="0" i="0" u="none" strike="noStrike" kern="1200" cap="none" spc="0" normalizeH="0" baseline="0" noProof="0" dirty="0" smtClean="0">
                <a:ln>
                  <a:noFill/>
                </a:ln>
                <a:solidFill>
                  <a:srgbClr val="0000FF"/>
                </a:solidFill>
                <a:effectLst/>
                <a:uLnTx/>
                <a:uFillTx/>
                <a:latin typeface="Arial" pitchFamily="34" charset="0"/>
                <a:cs typeface="Arial" pitchFamily="34" charset="0"/>
              </a:rPr>
              <a:t> </a:t>
            </a:r>
          </a:p>
          <a:p>
            <a:pPr marL="342900" marR="0" lvl="0" indent="-342900" algn="l" defTabSz="914400" rtl="0" eaLnBrk="0" fontAlgn="base" latinLnBrk="0" hangingPunct="0">
              <a:lnSpc>
                <a:spcPct val="100000"/>
              </a:lnSpc>
              <a:spcBef>
                <a:spcPct val="20000"/>
              </a:spcBef>
              <a:spcAft>
                <a:spcPct val="0"/>
              </a:spcAft>
              <a:buClrTx/>
              <a:buSzTx/>
              <a:buFont typeface="Wingdings 2" pitchFamily="18" charset="2"/>
              <a:buNone/>
              <a:tabLst/>
              <a:defRPr/>
            </a:pPr>
            <a:endParaRPr kumimoji="0" lang="tr-TR" sz="20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8" name="19 Başlık"/>
          <p:cNvSpPr txBox="1">
            <a:spLocks/>
          </p:cNvSpPr>
          <p:nvPr/>
        </p:nvSpPr>
        <p:spPr bwMode="auto">
          <a:xfrm>
            <a:off x="1259507" y="157282"/>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MEVZUAT ÇALIŞMALARI</a:t>
            </a:r>
            <a:endParaRPr lang="tr-TR" sz="3000" dirty="0"/>
          </a:p>
        </p:txBody>
      </p:sp>
      <p:sp>
        <p:nvSpPr>
          <p:cNvPr id="4" name="Slayt Numarası Yer Tutucusu 3"/>
          <p:cNvSpPr>
            <a:spLocks noGrp="1"/>
          </p:cNvSpPr>
          <p:nvPr>
            <p:ph type="sldNum" sz="quarter" idx="12"/>
          </p:nvPr>
        </p:nvSpPr>
        <p:spPr>
          <a:xfrm>
            <a:off x="6553200" y="6356350"/>
            <a:ext cx="2133600" cy="365125"/>
          </a:xfrm>
        </p:spPr>
        <p:txBody>
          <a:bodyPr/>
          <a:lstStyle/>
          <a:p>
            <a:pPr>
              <a:defRPr/>
            </a:pPr>
            <a:fld id="{CBDC5E29-9A1C-48A6-BF1A-BD388E89DFE9}" type="slidenum">
              <a:rPr lang="tr-TR" smtClean="0"/>
              <a:pPr>
                <a:defRPr/>
              </a:pPr>
              <a:t>26</a:t>
            </a:fld>
            <a:r>
              <a:rPr lang="tr-TR" dirty="0" smtClean="0"/>
              <a:t>/31</a:t>
            </a:r>
            <a:endParaRPr lang="tr-TR" dirty="0"/>
          </a:p>
        </p:txBody>
      </p:sp>
    </p:spTree>
    <p:extLst>
      <p:ext uri="{BB962C8B-B14F-4D97-AF65-F5344CB8AC3E}">
        <p14:creationId xmlns:p14="http://schemas.microsoft.com/office/powerpoint/2010/main" val="4294181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3"/>
          <p:cNvSpPr>
            <a:spLocks noChangeArrowheads="1"/>
          </p:cNvSpPr>
          <p:nvPr/>
        </p:nvSpPr>
        <p:spPr bwMode="auto">
          <a:xfrm>
            <a:off x="179388" y="1052513"/>
            <a:ext cx="8785225" cy="5324535"/>
          </a:xfrm>
          <a:prstGeom prst="rect">
            <a:avLst/>
          </a:prstGeom>
          <a:noFill/>
          <a:ln w="9525">
            <a:noFill/>
            <a:miter lim="800000"/>
            <a:headEnd/>
            <a:tailEnd/>
          </a:ln>
        </p:spPr>
        <p:txBody>
          <a:bodyPr wrap="square">
            <a:spAutoFit/>
          </a:bodyPr>
          <a:lstStyle/>
          <a:p>
            <a:pPr algn="just"/>
            <a:r>
              <a:rPr lang="tr-TR" sz="2000" b="1" u="sng" dirty="0">
                <a:solidFill>
                  <a:srgbClr val="0000FF"/>
                </a:solidFill>
                <a:latin typeface="Arial" pitchFamily="34" charset="0"/>
                <a:cs typeface="Arial" pitchFamily="34" charset="0"/>
              </a:rPr>
              <a:t>3</a:t>
            </a:r>
            <a:r>
              <a:rPr lang="tr-TR" sz="2000" b="1" u="sng" dirty="0" smtClean="0">
                <a:solidFill>
                  <a:srgbClr val="0000FF"/>
                </a:solidFill>
                <a:latin typeface="Arial" pitchFamily="34" charset="0"/>
                <a:cs typeface="Arial" pitchFamily="34" charset="0"/>
              </a:rPr>
              <a:t> Bölüm-15 </a:t>
            </a:r>
            <a:r>
              <a:rPr lang="tr-TR" sz="2000" b="1" u="sng" dirty="0">
                <a:solidFill>
                  <a:srgbClr val="0000FF"/>
                </a:solidFill>
                <a:latin typeface="Arial" pitchFamily="34" charset="0"/>
                <a:cs typeface="Arial" pitchFamily="34" charset="0"/>
              </a:rPr>
              <a:t>madde</a:t>
            </a:r>
          </a:p>
          <a:p>
            <a:pPr algn="just"/>
            <a:endParaRPr lang="tr-TR" sz="2000" b="1" dirty="0" smtClean="0">
              <a:solidFill>
                <a:srgbClr val="FF0000"/>
              </a:solidFill>
              <a:latin typeface="Arial" pitchFamily="34" charset="0"/>
              <a:cs typeface="Arial" pitchFamily="34" charset="0"/>
            </a:endParaRPr>
          </a:p>
          <a:p>
            <a:pPr algn="just"/>
            <a:r>
              <a:rPr lang="tr-TR" sz="2000" b="1" dirty="0" smtClean="0">
                <a:solidFill>
                  <a:srgbClr val="FF0000"/>
                </a:solidFill>
                <a:latin typeface="Arial" pitchFamily="34" charset="0"/>
                <a:cs typeface="Arial" pitchFamily="34" charset="0"/>
              </a:rPr>
              <a:t>Birinci </a:t>
            </a:r>
            <a:r>
              <a:rPr lang="tr-TR" sz="2000" b="1" dirty="0">
                <a:solidFill>
                  <a:srgbClr val="FF0000"/>
                </a:solidFill>
                <a:latin typeface="Arial" pitchFamily="34" charset="0"/>
                <a:cs typeface="Arial" pitchFamily="34" charset="0"/>
              </a:rPr>
              <a:t>Bölüm</a:t>
            </a:r>
          </a:p>
          <a:p>
            <a:pPr lvl="1" algn="just">
              <a:buFont typeface="Wingdings" pitchFamily="2" charset="2"/>
              <a:buChar char="Ø"/>
            </a:pPr>
            <a:r>
              <a:rPr lang="tr-TR" sz="2000" b="1" dirty="0">
                <a:solidFill>
                  <a:srgbClr val="0000FF"/>
                </a:solidFill>
                <a:latin typeface="Arial" pitchFamily="34" charset="0"/>
                <a:cs typeface="Arial" pitchFamily="34" charset="0"/>
              </a:rPr>
              <a:t> </a:t>
            </a:r>
            <a:r>
              <a:rPr lang="tr-TR" sz="2000" b="1" dirty="0" smtClean="0">
                <a:solidFill>
                  <a:srgbClr val="0000FF"/>
                </a:solidFill>
                <a:latin typeface="Arial" pitchFamily="34" charset="0"/>
                <a:cs typeface="Arial" pitchFamily="34" charset="0"/>
              </a:rPr>
              <a:t>Amaç, </a:t>
            </a:r>
            <a:r>
              <a:rPr lang="tr-TR" sz="2000" b="1" dirty="0">
                <a:solidFill>
                  <a:srgbClr val="0000FF"/>
                </a:solidFill>
                <a:latin typeface="Arial" pitchFamily="34" charset="0"/>
                <a:cs typeface="Arial" pitchFamily="34" charset="0"/>
              </a:rPr>
              <a:t>Kapsam, Dayanak ve Tanımlar </a:t>
            </a:r>
            <a:endParaRPr lang="tr-TR" sz="2000" b="1" dirty="0" smtClean="0">
              <a:solidFill>
                <a:srgbClr val="0000FF"/>
              </a:solidFill>
              <a:latin typeface="Arial" pitchFamily="34" charset="0"/>
              <a:cs typeface="Arial" pitchFamily="34" charset="0"/>
            </a:endParaRPr>
          </a:p>
          <a:p>
            <a:pPr lvl="1" algn="just">
              <a:buFont typeface="Wingdings" pitchFamily="2" charset="2"/>
              <a:buChar char="Ø"/>
            </a:pPr>
            <a:endParaRPr lang="tr-TR" sz="2000" b="1" dirty="0" smtClean="0">
              <a:solidFill>
                <a:srgbClr val="FF0000"/>
              </a:solidFill>
              <a:latin typeface="Arial" pitchFamily="34" charset="0"/>
              <a:cs typeface="Arial" pitchFamily="34" charset="0"/>
            </a:endParaRPr>
          </a:p>
          <a:p>
            <a:pPr algn="just"/>
            <a:r>
              <a:rPr lang="tr-TR" sz="2000" b="1" dirty="0" smtClean="0">
                <a:solidFill>
                  <a:srgbClr val="FF0000"/>
                </a:solidFill>
                <a:latin typeface="Arial" pitchFamily="34" charset="0"/>
                <a:cs typeface="Arial" pitchFamily="34" charset="0"/>
              </a:rPr>
              <a:t>İkinci </a:t>
            </a:r>
            <a:r>
              <a:rPr lang="tr-TR" sz="2000" b="1" dirty="0">
                <a:solidFill>
                  <a:srgbClr val="FF0000"/>
                </a:solidFill>
                <a:latin typeface="Arial" pitchFamily="34" charset="0"/>
                <a:cs typeface="Arial" pitchFamily="34" charset="0"/>
              </a:rPr>
              <a:t>Bölüm</a:t>
            </a:r>
          </a:p>
          <a:p>
            <a:pPr lvl="1" algn="just">
              <a:buFont typeface="Wingdings" pitchFamily="2" charset="2"/>
              <a:buChar char="Ø"/>
            </a:pPr>
            <a:r>
              <a:rPr lang="tr-TR" sz="2000" b="1" dirty="0" smtClean="0">
                <a:solidFill>
                  <a:srgbClr val="0000FF"/>
                </a:solidFill>
                <a:latin typeface="Arial" pitchFamily="34" charset="0"/>
                <a:cs typeface="Arial" pitchFamily="34" charset="0"/>
              </a:rPr>
              <a:t> İlkeler, </a:t>
            </a:r>
            <a:r>
              <a:rPr lang="tr-TR" sz="2000" b="1" dirty="0">
                <a:solidFill>
                  <a:srgbClr val="0000FF"/>
                </a:solidFill>
                <a:latin typeface="Arial" pitchFamily="34" charset="0"/>
                <a:cs typeface="Arial" pitchFamily="34" charset="0"/>
              </a:rPr>
              <a:t>Yeni sulama tesislerinin tasarımı ve mevcut sulama tesislerinin </a:t>
            </a:r>
            <a:r>
              <a:rPr lang="tr-TR" sz="2000" b="1" dirty="0" smtClean="0">
                <a:solidFill>
                  <a:srgbClr val="0000FF"/>
                </a:solidFill>
                <a:latin typeface="Arial" pitchFamily="34" charset="0"/>
                <a:cs typeface="Arial" pitchFamily="34" charset="0"/>
              </a:rPr>
              <a:t>yenilenmesi, </a:t>
            </a:r>
            <a:r>
              <a:rPr lang="tr-TR" sz="2000" b="1" dirty="0">
                <a:solidFill>
                  <a:srgbClr val="0000FF"/>
                </a:solidFill>
                <a:latin typeface="Arial" pitchFamily="34" charset="0"/>
                <a:cs typeface="Arial" pitchFamily="34" charset="0"/>
              </a:rPr>
              <a:t>Sulama tesislerinde yürütülecek işletme, bakım, onarım ve yönetim çalışmaları, Uygun sulama yöntemlerinin </a:t>
            </a:r>
            <a:r>
              <a:rPr lang="tr-TR" sz="2000" b="1" dirty="0" smtClean="0">
                <a:solidFill>
                  <a:srgbClr val="0000FF"/>
                </a:solidFill>
                <a:latin typeface="Arial" pitchFamily="34" charset="0"/>
                <a:cs typeface="Arial" pitchFamily="34" charset="0"/>
              </a:rPr>
              <a:t>kullanımı, İzleme ve değerlendirme,</a:t>
            </a:r>
            <a:r>
              <a:rPr lang="fi-FI" sz="2000" b="1" dirty="0" smtClean="0">
                <a:solidFill>
                  <a:srgbClr val="FF0000"/>
                </a:solidFill>
                <a:latin typeface="Arial" pitchFamily="34" charset="0"/>
                <a:cs typeface="Arial" pitchFamily="34" charset="0"/>
              </a:rPr>
              <a:t>Sulama </a:t>
            </a:r>
            <a:r>
              <a:rPr lang="fi-FI" sz="2000" b="1" dirty="0">
                <a:solidFill>
                  <a:srgbClr val="FF0000"/>
                </a:solidFill>
                <a:latin typeface="Arial" pitchFamily="34" charset="0"/>
                <a:cs typeface="Arial" pitchFamily="34" charset="0"/>
              </a:rPr>
              <a:t>oranının ve sulama veriminin </a:t>
            </a:r>
            <a:r>
              <a:rPr lang="fi-FI" sz="2000" b="1" dirty="0" smtClean="0">
                <a:solidFill>
                  <a:srgbClr val="FF0000"/>
                </a:solidFill>
                <a:latin typeface="Arial" pitchFamily="34" charset="0"/>
                <a:cs typeface="Arial" pitchFamily="34" charset="0"/>
              </a:rPr>
              <a:t>yükseltilmesi</a:t>
            </a:r>
            <a:r>
              <a:rPr lang="tr-TR" sz="2000" b="1" dirty="0" smtClean="0">
                <a:solidFill>
                  <a:srgbClr val="0000FF"/>
                </a:solidFill>
                <a:latin typeface="Arial" pitchFamily="34" charset="0"/>
                <a:cs typeface="Arial" pitchFamily="34" charset="0"/>
              </a:rPr>
              <a:t>, Sorumluluklar</a:t>
            </a:r>
          </a:p>
          <a:p>
            <a:pPr lvl="1" algn="just">
              <a:buFont typeface="Wingdings" pitchFamily="2" charset="2"/>
              <a:buChar char="Ø"/>
            </a:pPr>
            <a:endParaRPr lang="tr-TR" sz="2000" b="1" dirty="0" smtClean="0">
              <a:solidFill>
                <a:srgbClr val="FF0000"/>
              </a:solidFill>
              <a:latin typeface="Arial" pitchFamily="34" charset="0"/>
              <a:cs typeface="Arial" pitchFamily="34" charset="0"/>
            </a:endParaRPr>
          </a:p>
          <a:p>
            <a:pPr algn="just"/>
            <a:r>
              <a:rPr lang="tr-TR" sz="2000" b="1" dirty="0" smtClean="0">
                <a:solidFill>
                  <a:srgbClr val="FF0000"/>
                </a:solidFill>
                <a:latin typeface="Arial" pitchFamily="34" charset="0"/>
                <a:cs typeface="Arial" pitchFamily="34" charset="0"/>
              </a:rPr>
              <a:t>Üçüncü Bölüm</a:t>
            </a:r>
          </a:p>
          <a:p>
            <a:pPr lvl="1">
              <a:buFont typeface="Wingdings" pitchFamily="2" charset="2"/>
              <a:buChar char="Ø"/>
            </a:pPr>
            <a:r>
              <a:rPr lang="tr-TR" sz="2000" b="1" dirty="0" smtClean="0">
                <a:solidFill>
                  <a:srgbClr val="0000FF"/>
                </a:solidFill>
                <a:latin typeface="Arial" pitchFamily="34" charset="0"/>
                <a:cs typeface="Arial" pitchFamily="34" charset="0"/>
              </a:rPr>
              <a:t> </a:t>
            </a:r>
            <a:r>
              <a:rPr lang="tr-TR" sz="2000" b="1" dirty="0">
                <a:solidFill>
                  <a:srgbClr val="0000FF"/>
                </a:solidFill>
                <a:latin typeface="Arial" pitchFamily="34" charset="0"/>
                <a:cs typeface="Arial" pitchFamily="34" charset="0"/>
              </a:rPr>
              <a:t>Bilgi Verme Yükümlülüğü ve İdari </a:t>
            </a:r>
            <a:r>
              <a:rPr lang="tr-TR" sz="2000" b="1" dirty="0" smtClean="0">
                <a:solidFill>
                  <a:srgbClr val="0000FF"/>
                </a:solidFill>
                <a:latin typeface="Arial" pitchFamily="34" charset="0"/>
                <a:cs typeface="Arial" pitchFamily="34" charset="0"/>
              </a:rPr>
              <a:t>Yaptırımlar, Yürürlük</a:t>
            </a:r>
            <a:r>
              <a:rPr lang="tr-TR" sz="2000" b="1" dirty="0">
                <a:solidFill>
                  <a:srgbClr val="0000FF"/>
                </a:solidFill>
                <a:latin typeface="Arial" pitchFamily="34" charset="0"/>
                <a:cs typeface="Arial" pitchFamily="34" charset="0"/>
              </a:rPr>
              <a:t>, Yürütme</a:t>
            </a:r>
          </a:p>
          <a:p>
            <a:pPr lvl="1">
              <a:buFont typeface="Wingdings" pitchFamily="2" charset="2"/>
              <a:buChar char="Ø"/>
            </a:pPr>
            <a:endParaRPr lang="tr-TR" sz="2000" b="1" dirty="0">
              <a:solidFill>
                <a:srgbClr val="0000FF"/>
              </a:solidFill>
              <a:latin typeface="Arial" pitchFamily="34" charset="0"/>
              <a:cs typeface="Arial" pitchFamily="34" charset="0"/>
            </a:endParaRPr>
          </a:p>
          <a:p>
            <a:pPr algn="just"/>
            <a:r>
              <a:rPr lang="tr-TR" sz="2000" b="1" i="1" u="sng" dirty="0" smtClean="0">
                <a:solidFill>
                  <a:srgbClr val="FF0000"/>
                </a:solidFill>
                <a:latin typeface="Arial" pitchFamily="34" charset="0"/>
                <a:cs typeface="Arial" pitchFamily="34" charset="0"/>
              </a:rPr>
              <a:t>Ek: </a:t>
            </a:r>
            <a:r>
              <a:rPr lang="tr-TR" sz="2000" b="1" i="1" u="sng" dirty="0" smtClean="0">
                <a:solidFill>
                  <a:srgbClr val="0000FF"/>
                </a:solidFill>
                <a:latin typeface="Arial" pitchFamily="34" charset="0"/>
                <a:cs typeface="Arial" pitchFamily="34" charset="0"/>
              </a:rPr>
              <a:t>Sulama Faaliyetleri Su Kayıp Ve Kaçakları Yıllık Raporu</a:t>
            </a:r>
          </a:p>
          <a:p>
            <a:endParaRPr lang="tr-TR" sz="2000" b="1" dirty="0">
              <a:latin typeface="Arial" pitchFamily="34" charset="0"/>
              <a:cs typeface="Arial" pitchFamily="34" charset="0"/>
            </a:endParaRPr>
          </a:p>
        </p:txBody>
      </p:sp>
      <p:sp>
        <p:nvSpPr>
          <p:cNvPr id="4" name="19 Başlık"/>
          <p:cNvSpPr txBox="1">
            <a:spLocks/>
          </p:cNvSpPr>
          <p:nvPr/>
        </p:nvSpPr>
        <p:spPr bwMode="auto">
          <a:xfrm>
            <a:off x="1475656" y="143114"/>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YÖNETMELİK</a:t>
            </a:r>
            <a:endParaRPr lang="tr-TR" sz="3000" dirty="0"/>
          </a:p>
        </p:txBody>
      </p:sp>
      <p:sp>
        <p:nvSpPr>
          <p:cNvPr id="5" name="Slayt Numarası Yer Tutucusu 3"/>
          <p:cNvSpPr>
            <a:spLocks noGrp="1"/>
          </p:cNvSpPr>
          <p:nvPr>
            <p:ph type="sldNum" sz="quarter" idx="12"/>
          </p:nvPr>
        </p:nvSpPr>
        <p:spPr>
          <a:xfrm>
            <a:off x="6553200" y="6356350"/>
            <a:ext cx="2133600" cy="365125"/>
          </a:xfrm>
        </p:spPr>
        <p:txBody>
          <a:bodyPr/>
          <a:lstStyle/>
          <a:p>
            <a:pPr>
              <a:defRPr/>
            </a:pPr>
            <a:fld id="{CBDC5E29-9A1C-48A6-BF1A-BD388E89DFE9}" type="slidenum">
              <a:rPr lang="tr-TR" smtClean="0"/>
              <a:pPr>
                <a:defRPr/>
              </a:pPr>
              <a:t>27</a:t>
            </a:fld>
            <a:r>
              <a:rPr lang="tr-TR" dirty="0" smtClean="0"/>
              <a:t>/31</a:t>
            </a:r>
            <a:endParaRPr lang="tr-TR" dirty="0"/>
          </a:p>
        </p:txBody>
      </p:sp>
    </p:spTree>
    <p:extLst>
      <p:ext uri="{BB962C8B-B14F-4D97-AF65-F5344CB8AC3E}">
        <p14:creationId xmlns:p14="http://schemas.microsoft.com/office/powerpoint/2010/main" val="2234431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3"/>
          <p:cNvSpPr>
            <a:spLocks noChangeArrowheads="1"/>
          </p:cNvSpPr>
          <p:nvPr/>
        </p:nvSpPr>
        <p:spPr bwMode="auto">
          <a:xfrm>
            <a:off x="395474" y="3861742"/>
            <a:ext cx="8353052" cy="2677656"/>
          </a:xfrm>
          <a:prstGeom prst="rect">
            <a:avLst/>
          </a:prstGeom>
          <a:noFill/>
          <a:ln w="9525">
            <a:noFill/>
            <a:miter lim="800000"/>
            <a:headEnd/>
            <a:tailEnd/>
          </a:ln>
        </p:spPr>
        <p:txBody>
          <a:bodyPr wrap="square">
            <a:spAutoFit/>
          </a:bodyPr>
          <a:lstStyle/>
          <a:p>
            <a:pPr algn="just"/>
            <a:r>
              <a:rPr lang="tr-TR" sz="2400" b="1" u="sng" dirty="0" smtClean="0">
                <a:solidFill>
                  <a:srgbClr val="0000FF"/>
                </a:solidFill>
                <a:latin typeface="Arial" pitchFamily="34" charset="0"/>
                <a:cs typeface="Arial" pitchFamily="34" charset="0"/>
              </a:rPr>
              <a:t>Sorumluluklar</a:t>
            </a:r>
          </a:p>
          <a:p>
            <a:pPr algn="just"/>
            <a:endParaRPr lang="tr-TR" sz="2400" b="1" dirty="0">
              <a:solidFill>
                <a:srgbClr val="0000FF"/>
              </a:solidFill>
              <a:latin typeface="Arial" pitchFamily="34" charset="0"/>
              <a:cs typeface="Arial" pitchFamily="34" charset="0"/>
            </a:endParaRPr>
          </a:p>
          <a:p>
            <a:pPr algn="just"/>
            <a:r>
              <a:rPr lang="tr-TR" sz="2400" b="1" u="sng" dirty="0">
                <a:solidFill>
                  <a:srgbClr val="0000FF"/>
                </a:solidFill>
                <a:latin typeface="Arial" pitchFamily="34" charset="0"/>
                <a:cs typeface="Arial" pitchFamily="34" charset="0"/>
              </a:rPr>
              <a:t>MADDE </a:t>
            </a:r>
            <a:r>
              <a:rPr lang="tr-TR" sz="2400" b="1" u="sng" dirty="0" smtClean="0">
                <a:solidFill>
                  <a:srgbClr val="0000FF"/>
                </a:solidFill>
                <a:latin typeface="Arial" pitchFamily="34" charset="0"/>
                <a:cs typeface="Arial" pitchFamily="34" charset="0"/>
              </a:rPr>
              <a:t>: </a:t>
            </a:r>
            <a:r>
              <a:rPr lang="tr-TR" sz="2400" b="1" dirty="0">
                <a:solidFill>
                  <a:srgbClr val="0000FF"/>
                </a:solidFill>
                <a:latin typeface="Arial" pitchFamily="34" charset="0"/>
                <a:cs typeface="Arial" pitchFamily="34" charset="0"/>
              </a:rPr>
              <a:t>Sulama yöntemlerinin planlanma, projelendirilme, inşa ve işletme esasları hususunda, Devlet Su İşleri Genel Müdürlüğü tarafından, Orman ve Su İşleri Bakanlığı koordinasyonunda </a:t>
            </a:r>
            <a:r>
              <a:rPr lang="tr-TR" sz="2400" b="1" dirty="0">
                <a:solidFill>
                  <a:srgbClr val="FF0000"/>
                </a:solidFill>
                <a:latin typeface="Arial" pitchFamily="34" charset="0"/>
                <a:cs typeface="Arial" pitchFamily="34" charset="0"/>
              </a:rPr>
              <a:t>en geç 2 (iki) yıl içinde; bir Teknik Tebliğ </a:t>
            </a:r>
            <a:r>
              <a:rPr lang="tr-TR" sz="2400" b="1" dirty="0">
                <a:solidFill>
                  <a:srgbClr val="0000FF"/>
                </a:solidFill>
                <a:latin typeface="Arial" pitchFamily="34" charset="0"/>
                <a:cs typeface="Arial" pitchFamily="34" charset="0"/>
              </a:rPr>
              <a:t>hazırlanarak yayımlanır.</a:t>
            </a:r>
            <a:endParaRPr lang="tr-TR" sz="2400" b="1" dirty="0">
              <a:latin typeface="Arial" pitchFamily="34" charset="0"/>
              <a:cs typeface="Arial" pitchFamily="34" charset="0"/>
            </a:endParaRPr>
          </a:p>
        </p:txBody>
      </p:sp>
      <p:sp>
        <p:nvSpPr>
          <p:cNvPr id="3" name="Dikdörtgen 2"/>
          <p:cNvSpPr/>
          <p:nvPr/>
        </p:nvSpPr>
        <p:spPr>
          <a:xfrm>
            <a:off x="395474" y="1268760"/>
            <a:ext cx="8353052" cy="2308324"/>
          </a:xfrm>
          <a:prstGeom prst="rect">
            <a:avLst/>
          </a:prstGeom>
        </p:spPr>
        <p:txBody>
          <a:bodyPr wrap="square">
            <a:spAutoFit/>
          </a:bodyPr>
          <a:lstStyle/>
          <a:p>
            <a:pPr algn="just">
              <a:spcAft>
                <a:spcPts val="0"/>
              </a:spcAft>
            </a:pPr>
            <a:r>
              <a:rPr lang="tr-TR" sz="2400" b="1" u="sng" dirty="0" smtClean="0">
                <a:solidFill>
                  <a:srgbClr val="0000FF"/>
                </a:solidFill>
                <a:latin typeface="Arial" pitchFamily="34" charset="0"/>
                <a:cs typeface="Arial" pitchFamily="34" charset="0"/>
              </a:rPr>
              <a:t>Sulama oranının ve sulama veriminin yükseltilmesi</a:t>
            </a:r>
          </a:p>
          <a:p>
            <a:pPr algn="just">
              <a:spcAft>
                <a:spcPts val="0"/>
              </a:spcAft>
            </a:pPr>
            <a:endParaRPr lang="tr-TR" sz="2400" b="1" u="sng" dirty="0">
              <a:solidFill>
                <a:srgbClr val="0000FF"/>
              </a:solidFill>
              <a:latin typeface="Arial" pitchFamily="34" charset="0"/>
              <a:cs typeface="Arial" pitchFamily="34" charset="0"/>
            </a:endParaRPr>
          </a:p>
          <a:p>
            <a:pPr algn="just">
              <a:spcAft>
                <a:spcPts val="0"/>
              </a:spcAft>
            </a:pPr>
            <a:r>
              <a:rPr lang="tr-TR" sz="2400" b="1" u="sng" dirty="0">
                <a:solidFill>
                  <a:srgbClr val="0000FF"/>
                </a:solidFill>
                <a:latin typeface="Arial" pitchFamily="34" charset="0"/>
                <a:cs typeface="Arial" pitchFamily="34" charset="0"/>
              </a:rPr>
              <a:t>MADDE </a:t>
            </a:r>
            <a:r>
              <a:rPr lang="tr-TR" sz="2400" b="1" u="sng" dirty="0" smtClean="0">
                <a:solidFill>
                  <a:srgbClr val="0000FF"/>
                </a:solidFill>
                <a:latin typeface="Arial" pitchFamily="34" charset="0"/>
                <a:cs typeface="Arial" pitchFamily="34" charset="0"/>
              </a:rPr>
              <a:t>:</a:t>
            </a:r>
            <a:r>
              <a:rPr lang="tr-TR" sz="2400" b="1" dirty="0" smtClean="0">
                <a:solidFill>
                  <a:srgbClr val="0000FF"/>
                </a:solidFill>
                <a:latin typeface="Arial" pitchFamily="34" charset="0"/>
                <a:cs typeface="Arial" pitchFamily="34" charset="0"/>
              </a:rPr>
              <a:t> </a:t>
            </a:r>
            <a:r>
              <a:rPr lang="tr-TR" sz="2400" b="1" dirty="0">
                <a:solidFill>
                  <a:srgbClr val="0000FF"/>
                </a:solidFill>
                <a:latin typeface="Arial" pitchFamily="34" charset="0"/>
                <a:cs typeface="Arial" pitchFamily="34" charset="0"/>
              </a:rPr>
              <a:t>Sorumlu kurum, bu Yönetmeliğin yürürlük tarihinden itibaren </a:t>
            </a:r>
            <a:r>
              <a:rPr lang="tr-TR" sz="2400" b="1" dirty="0">
                <a:solidFill>
                  <a:srgbClr val="FF0000"/>
                </a:solidFill>
                <a:latin typeface="Arial" pitchFamily="34" charset="0"/>
                <a:cs typeface="Arial" pitchFamily="34" charset="0"/>
              </a:rPr>
              <a:t>yedi yıl içerisinde sulama oranını %75 seviyesine, sulama verimini  %55 seviyesine yükseltmekle </a:t>
            </a:r>
            <a:r>
              <a:rPr lang="tr-TR" sz="2400" b="1" dirty="0">
                <a:solidFill>
                  <a:srgbClr val="0000FF"/>
                </a:solidFill>
                <a:latin typeface="Arial" pitchFamily="34" charset="0"/>
                <a:cs typeface="Arial" pitchFamily="34" charset="0"/>
              </a:rPr>
              <a:t>yükümlüdür.</a:t>
            </a:r>
          </a:p>
        </p:txBody>
      </p:sp>
      <p:sp>
        <p:nvSpPr>
          <p:cNvPr id="6" name="19 Başlık"/>
          <p:cNvSpPr txBox="1">
            <a:spLocks/>
          </p:cNvSpPr>
          <p:nvPr/>
        </p:nvSpPr>
        <p:spPr bwMode="auto">
          <a:xfrm>
            <a:off x="1475656" y="143114"/>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YÖNETMELİK</a:t>
            </a:r>
            <a:endParaRPr lang="tr-TR" sz="3000" dirty="0"/>
          </a:p>
        </p:txBody>
      </p:sp>
      <p:sp>
        <p:nvSpPr>
          <p:cNvPr id="7" name="Slayt Numarası Yer Tutucusu 3"/>
          <p:cNvSpPr>
            <a:spLocks noGrp="1"/>
          </p:cNvSpPr>
          <p:nvPr>
            <p:ph type="sldNum" sz="quarter" idx="12"/>
          </p:nvPr>
        </p:nvSpPr>
        <p:spPr>
          <a:xfrm>
            <a:off x="6553200" y="6356350"/>
            <a:ext cx="2133600" cy="365125"/>
          </a:xfrm>
        </p:spPr>
        <p:txBody>
          <a:bodyPr/>
          <a:lstStyle/>
          <a:p>
            <a:pPr>
              <a:defRPr/>
            </a:pPr>
            <a:fld id="{CBDC5E29-9A1C-48A6-BF1A-BD388E89DFE9}" type="slidenum">
              <a:rPr lang="tr-TR" smtClean="0"/>
              <a:pPr>
                <a:defRPr/>
              </a:pPr>
              <a:t>28</a:t>
            </a:fld>
            <a:r>
              <a:rPr lang="tr-TR" dirty="0" smtClean="0"/>
              <a:t>/31</a:t>
            </a:r>
            <a:endParaRPr lang="tr-TR" dirty="0"/>
          </a:p>
        </p:txBody>
      </p:sp>
    </p:spTree>
    <p:extLst>
      <p:ext uri="{BB962C8B-B14F-4D97-AF65-F5344CB8AC3E}">
        <p14:creationId xmlns:p14="http://schemas.microsoft.com/office/powerpoint/2010/main" val="2018757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9 Başlık"/>
          <p:cNvSpPr txBox="1">
            <a:spLocks/>
          </p:cNvSpPr>
          <p:nvPr/>
        </p:nvSpPr>
        <p:spPr bwMode="auto">
          <a:xfrm>
            <a:off x="1475656" y="143114"/>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YÖNETMELİK</a:t>
            </a:r>
            <a:endParaRPr lang="tr-TR" sz="3000" dirty="0"/>
          </a:p>
        </p:txBody>
      </p:sp>
      <p:sp>
        <p:nvSpPr>
          <p:cNvPr id="5" name="Dikdörtgen 3"/>
          <p:cNvSpPr>
            <a:spLocks noChangeArrowheads="1"/>
          </p:cNvSpPr>
          <p:nvPr/>
        </p:nvSpPr>
        <p:spPr bwMode="auto">
          <a:xfrm>
            <a:off x="409960" y="1772816"/>
            <a:ext cx="8353052" cy="3416320"/>
          </a:xfrm>
          <a:prstGeom prst="rect">
            <a:avLst/>
          </a:prstGeom>
          <a:noFill/>
          <a:ln w="9525">
            <a:noFill/>
            <a:miter lim="800000"/>
            <a:headEnd/>
            <a:tailEnd/>
          </a:ln>
        </p:spPr>
        <p:txBody>
          <a:bodyPr wrap="square">
            <a:spAutoFit/>
          </a:bodyPr>
          <a:lstStyle/>
          <a:p>
            <a:pPr algn="just"/>
            <a:r>
              <a:rPr lang="tr-TR" sz="2400" b="1" u="sng" dirty="0" smtClean="0">
                <a:solidFill>
                  <a:srgbClr val="0000FF"/>
                </a:solidFill>
                <a:latin typeface="Arial" pitchFamily="34" charset="0"/>
                <a:cs typeface="Arial" pitchFamily="34" charset="0"/>
              </a:rPr>
              <a:t>Bilgi Verme Yükümlülüğü</a:t>
            </a:r>
          </a:p>
          <a:p>
            <a:pPr algn="just"/>
            <a:endParaRPr lang="tr-TR" sz="2400" b="1" dirty="0">
              <a:solidFill>
                <a:srgbClr val="0000FF"/>
              </a:solidFill>
              <a:latin typeface="Arial" pitchFamily="34" charset="0"/>
              <a:cs typeface="Arial" pitchFamily="34" charset="0"/>
            </a:endParaRPr>
          </a:p>
          <a:p>
            <a:pPr algn="just"/>
            <a:r>
              <a:rPr lang="tr-TR" sz="2400" b="1" u="sng" dirty="0">
                <a:solidFill>
                  <a:srgbClr val="0000FF"/>
                </a:solidFill>
                <a:latin typeface="Arial" pitchFamily="34" charset="0"/>
                <a:cs typeface="Arial" pitchFamily="34" charset="0"/>
              </a:rPr>
              <a:t>MADDE </a:t>
            </a:r>
            <a:r>
              <a:rPr lang="tr-TR" sz="2400" b="1" u="sng" dirty="0" smtClean="0">
                <a:solidFill>
                  <a:srgbClr val="0000FF"/>
                </a:solidFill>
                <a:latin typeface="Arial" pitchFamily="34" charset="0"/>
                <a:cs typeface="Arial" pitchFamily="34" charset="0"/>
              </a:rPr>
              <a:t>:</a:t>
            </a:r>
            <a:r>
              <a:rPr lang="tr-TR" sz="2400" b="1" dirty="0" smtClean="0">
                <a:solidFill>
                  <a:srgbClr val="0000FF"/>
                </a:solidFill>
                <a:latin typeface="Arial" pitchFamily="34" charset="0"/>
                <a:cs typeface="Arial" pitchFamily="34" charset="0"/>
              </a:rPr>
              <a:t> </a:t>
            </a:r>
            <a:r>
              <a:rPr lang="tr-TR" sz="2400" b="1" dirty="0">
                <a:solidFill>
                  <a:srgbClr val="0000FF"/>
                </a:solidFill>
                <a:latin typeface="Arial" pitchFamily="34" charset="0"/>
                <a:cs typeface="Arial" pitchFamily="34" charset="0"/>
              </a:rPr>
              <a:t>Sulama tesislerinde işletme, bakım, onarım ve yönetim faaliyetini gerçekleştirenler ile izlenecek halk sulamaları kapsamına giren çiftçiler, gerçekleştirdikleri sulama faaliyeti ile ilgili, </a:t>
            </a:r>
            <a:r>
              <a:rPr lang="tr-TR" sz="2400" b="1" dirty="0">
                <a:solidFill>
                  <a:srgbClr val="FF0000"/>
                </a:solidFill>
                <a:latin typeface="Arial" pitchFamily="34" charset="0"/>
                <a:cs typeface="Arial" pitchFamily="34" charset="0"/>
              </a:rPr>
              <a:t>Ek-1</a:t>
            </a:r>
            <a:r>
              <a:rPr lang="tr-TR" sz="2400" b="1" dirty="0">
                <a:solidFill>
                  <a:srgbClr val="0000FF"/>
                </a:solidFill>
                <a:latin typeface="Arial" pitchFamily="34" charset="0"/>
                <a:cs typeface="Arial" pitchFamily="34" charset="0"/>
              </a:rPr>
              <a:t> de yer alan formu </a:t>
            </a:r>
            <a:r>
              <a:rPr lang="tr-TR" sz="2400" b="1" dirty="0">
                <a:solidFill>
                  <a:srgbClr val="FF0000"/>
                </a:solidFill>
                <a:latin typeface="Arial" pitchFamily="34" charset="0"/>
                <a:cs typeface="Arial" pitchFamily="34" charset="0"/>
              </a:rPr>
              <a:t>her yıl Kasım ayı sonunda </a:t>
            </a:r>
            <a:r>
              <a:rPr lang="tr-TR" sz="2400" b="1" dirty="0">
                <a:solidFill>
                  <a:srgbClr val="0000FF"/>
                </a:solidFill>
                <a:latin typeface="Arial" pitchFamily="34" charset="0"/>
                <a:cs typeface="Arial" pitchFamily="34" charset="0"/>
              </a:rPr>
              <a:t>sorumlu kuruma ya da Orman ve Su İşleri Bakanlığınca belirlenen ilgili kuruma yazılı olarak gönderir. </a:t>
            </a:r>
            <a:endParaRPr lang="tr-TR" sz="2400" b="1" dirty="0">
              <a:latin typeface="Arial" pitchFamily="34" charset="0"/>
              <a:cs typeface="Arial" pitchFamily="34" charset="0"/>
            </a:endParaRPr>
          </a:p>
        </p:txBody>
      </p:sp>
      <p:sp>
        <p:nvSpPr>
          <p:cNvPr id="7" name="Slayt Numarası Yer Tutucusu 3"/>
          <p:cNvSpPr>
            <a:spLocks noGrp="1"/>
          </p:cNvSpPr>
          <p:nvPr>
            <p:ph type="sldNum" sz="quarter" idx="12"/>
          </p:nvPr>
        </p:nvSpPr>
        <p:spPr>
          <a:xfrm>
            <a:off x="6553200" y="6356350"/>
            <a:ext cx="2133600" cy="365125"/>
          </a:xfrm>
        </p:spPr>
        <p:txBody>
          <a:bodyPr/>
          <a:lstStyle/>
          <a:p>
            <a:pPr>
              <a:defRPr/>
            </a:pPr>
            <a:fld id="{CBDC5E29-9A1C-48A6-BF1A-BD388E89DFE9}" type="slidenum">
              <a:rPr lang="tr-TR" smtClean="0"/>
              <a:pPr>
                <a:defRPr/>
              </a:pPr>
              <a:t>29</a:t>
            </a:fld>
            <a:r>
              <a:rPr lang="tr-TR" dirty="0" smtClean="0"/>
              <a:t>/31</a:t>
            </a:r>
            <a:endParaRPr lang="tr-TR" dirty="0"/>
          </a:p>
        </p:txBody>
      </p:sp>
    </p:spTree>
    <p:extLst>
      <p:ext uri="{BB962C8B-B14F-4D97-AF65-F5344CB8AC3E}">
        <p14:creationId xmlns:p14="http://schemas.microsoft.com/office/powerpoint/2010/main" val="2347691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755576" y="1412776"/>
            <a:ext cx="7599788" cy="4856074"/>
          </a:xfrm>
        </p:spPr>
        <p:txBody>
          <a:bodyPr vert="horz" lIns="91440" tIns="45720" rIns="91440" bIns="45720" rtlCol="0">
            <a:normAutofit fontScale="92500" lnSpcReduction="20000"/>
          </a:bodyPr>
          <a:lstStyle/>
          <a:p>
            <a:pPr marL="0" indent="0" algn="just">
              <a:buClr>
                <a:srgbClr val="FF0000"/>
              </a:buClr>
              <a:buNone/>
            </a:pPr>
            <a:r>
              <a:rPr lang="tr-TR" sz="2600" b="1" dirty="0">
                <a:solidFill>
                  <a:srgbClr val="0000FF"/>
                </a:solidFill>
                <a:latin typeface="Arial" panose="020B0604020202020204" pitchFamily="34" charset="0"/>
                <a:cs typeface="Arial" panose="020B0604020202020204" pitchFamily="34" charset="0"/>
              </a:rPr>
              <a:t>Yeni su kaynakları bulmak, kaynaktan alınan suyun içilebilir su kalitesinde arıtılmasını sağlamak ve bu işlemlerin ardından şebeke sistemi </a:t>
            </a:r>
            <a:r>
              <a:rPr lang="tr-TR" sz="2600" b="1" dirty="0" smtClean="0">
                <a:solidFill>
                  <a:srgbClr val="0000FF"/>
                </a:solidFill>
                <a:latin typeface="Arial" panose="020B0604020202020204" pitchFamily="34" charset="0"/>
                <a:cs typeface="Arial" panose="020B0604020202020204" pitchFamily="34" charset="0"/>
              </a:rPr>
              <a:t>yolu ile </a:t>
            </a:r>
            <a:r>
              <a:rPr lang="tr-TR" sz="2600" b="1" dirty="0">
                <a:solidFill>
                  <a:srgbClr val="0000FF"/>
                </a:solidFill>
                <a:latin typeface="Arial" panose="020B0604020202020204" pitchFamily="34" charset="0"/>
                <a:cs typeface="Arial" panose="020B0604020202020204" pitchFamily="34" charset="0"/>
              </a:rPr>
              <a:t>bu su kaynağını yerleşim yerine getirerek tüketicilerin hizmetine sunmak, </a:t>
            </a:r>
            <a:endParaRPr lang="tr-TR" sz="2600" b="1" dirty="0" smtClean="0">
              <a:solidFill>
                <a:srgbClr val="0000FF"/>
              </a:solidFill>
              <a:latin typeface="Arial" panose="020B0604020202020204" pitchFamily="34" charset="0"/>
              <a:cs typeface="Arial" panose="020B0604020202020204" pitchFamily="34" charset="0"/>
            </a:endParaRPr>
          </a:p>
          <a:p>
            <a:pPr marL="0" indent="0" algn="just">
              <a:buClr>
                <a:srgbClr val="FF0000"/>
              </a:buClr>
              <a:buNone/>
            </a:pPr>
            <a:r>
              <a:rPr lang="tr-TR" sz="2600" b="1" dirty="0" smtClean="0">
                <a:solidFill>
                  <a:srgbClr val="FF0000"/>
                </a:solidFill>
                <a:latin typeface="Arial" panose="020B0604020202020204" pitchFamily="34" charset="0"/>
                <a:cs typeface="Arial" panose="020B0604020202020204" pitchFamily="34" charset="0"/>
              </a:rPr>
              <a:t>hem </a:t>
            </a:r>
            <a:r>
              <a:rPr lang="tr-TR" sz="2600" b="1" dirty="0">
                <a:solidFill>
                  <a:srgbClr val="FF0000"/>
                </a:solidFill>
                <a:latin typeface="Arial" panose="020B0604020202020204" pitchFamily="34" charset="0"/>
                <a:cs typeface="Arial" panose="020B0604020202020204" pitchFamily="34" charset="0"/>
              </a:rPr>
              <a:t>ekonomik açıdan hem de teknik açıdan </a:t>
            </a:r>
            <a:r>
              <a:rPr lang="tr-TR" sz="2600" b="1" dirty="0">
                <a:solidFill>
                  <a:srgbClr val="0000FF"/>
                </a:solidFill>
                <a:latin typeface="Arial" panose="020B0604020202020204" pitchFamily="34" charset="0"/>
                <a:cs typeface="Arial" panose="020B0604020202020204" pitchFamily="34" charset="0"/>
              </a:rPr>
              <a:t>meşakkatli ve maliyetli bir iştir</a:t>
            </a:r>
            <a:r>
              <a:rPr lang="tr-TR" sz="2600" b="1" dirty="0" smtClean="0">
                <a:solidFill>
                  <a:srgbClr val="0000FF"/>
                </a:solidFill>
                <a:latin typeface="Arial" panose="020B0604020202020204" pitchFamily="34" charset="0"/>
                <a:cs typeface="Arial" panose="020B0604020202020204" pitchFamily="34" charset="0"/>
              </a:rPr>
              <a:t>.</a:t>
            </a:r>
          </a:p>
          <a:p>
            <a:pPr marL="0" indent="0" algn="just">
              <a:buClr>
                <a:srgbClr val="FF0000"/>
              </a:buClr>
              <a:buNone/>
            </a:pPr>
            <a:endParaRPr lang="tr-TR" sz="2600" b="1" dirty="0" smtClean="0">
              <a:solidFill>
                <a:srgbClr val="0000FF"/>
              </a:solidFill>
              <a:latin typeface="Arial" panose="020B0604020202020204" pitchFamily="34" charset="0"/>
              <a:cs typeface="Arial" panose="020B0604020202020204" pitchFamily="34" charset="0"/>
            </a:endParaRPr>
          </a:p>
          <a:p>
            <a:pPr marL="0" indent="0" algn="just">
              <a:buClr>
                <a:srgbClr val="FF0000"/>
              </a:buClr>
              <a:buNone/>
            </a:pPr>
            <a:r>
              <a:rPr lang="tr-TR" sz="2600" b="1" dirty="0" smtClean="0">
                <a:solidFill>
                  <a:srgbClr val="0000FF"/>
                </a:solidFill>
                <a:latin typeface="Arial" panose="020B0604020202020204" pitchFamily="34" charset="0"/>
                <a:cs typeface="Arial" panose="020B0604020202020204" pitchFamily="34" charset="0"/>
              </a:rPr>
              <a:t>İçme </a:t>
            </a:r>
            <a:r>
              <a:rPr lang="tr-TR" sz="2600" b="1" dirty="0">
                <a:solidFill>
                  <a:srgbClr val="0000FF"/>
                </a:solidFill>
                <a:latin typeface="Arial" panose="020B0604020202020204" pitchFamily="34" charset="0"/>
                <a:cs typeface="Arial" panose="020B0604020202020204" pitchFamily="34" charset="0"/>
              </a:rPr>
              <a:t>suyu taleplerinin karşılanmasına yönelik çözümlerin bulunmasında, yeni su kaynağı arayışına başlamadan önce, </a:t>
            </a:r>
            <a:r>
              <a:rPr lang="tr-TR" sz="2600" b="1" dirty="0" smtClean="0">
                <a:solidFill>
                  <a:srgbClr val="0000FF"/>
                </a:solidFill>
                <a:latin typeface="Arial" panose="020B0604020202020204" pitchFamily="34" charset="0"/>
                <a:cs typeface="Arial" panose="020B0604020202020204" pitchFamily="34" charset="0"/>
              </a:rPr>
              <a:t> </a:t>
            </a:r>
          </a:p>
          <a:p>
            <a:pPr marL="0" indent="0" algn="just">
              <a:buClr>
                <a:srgbClr val="FF0000"/>
              </a:buClr>
              <a:buNone/>
            </a:pPr>
            <a:r>
              <a:rPr lang="tr-TR" sz="2600" b="1" dirty="0" smtClean="0">
                <a:solidFill>
                  <a:srgbClr val="FF0000"/>
                </a:solidFill>
                <a:latin typeface="Arial" panose="020B0604020202020204" pitchFamily="34" charset="0"/>
                <a:cs typeface="Arial" panose="020B0604020202020204" pitchFamily="34" charset="0"/>
              </a:rPr>
              <a:t>mevcut </a:t>
            </a:r>
            <a:r>
              <a:rPr lang="tr-TR" sz="2600" b="1" dirty="0">
                <a:solidFill>
                  <a:srgbClr val="FF0000"/>
                </a:solidFill>
                <a:latin typeface="Arial" panose="020B0604020202020204" pitchFamily="34" charset="0"/>
                <a:cs typeface="Arial" panose="020B0604020202020204" pitchFamily="34" charset="0"/>
              </a:rPr>
              <a:t>şebekedeki su kayıplarının azaltılması </a:t>
            </a:r>
            <a:r>
              <a:rPr lang="tr-TR" sz="2600" b="1" dirty="0" smtClean="0">
                <a:solidFill>
                  <a:srgbClr val="FF0000"/>
                </a:solidFill>
                <a:latin typeface="Arial" panose="020B0604020202020204" pitchFamily="34" charset="0"/>
                <a:cs typeface="Arial" panose="020B0604020202020204" pitchFamily="34" charset="0"/>
              </a:rPr>
              <a:t>ile </a:t>
            </a:r>
            <a:r>
              <a:rPr lang="tr-TR" sz="2600" b="1" dirty="0">
                <a:solidFill>
                  <a:srgbClr val="FF0000"/>
                </a:solidFill>
                <a:latin typeface="Arial" panose="020B0604020202020204" pitchFamily="34" charset="0"/>
                <a:cs typeface="Arial" panose="020B0604020202020204" pitchFamily="34" charset="0"/>
              </a:rPr>
              <a:t>ilgili çalışmalara öncelik verilmesi </a:t>
            </a:r>
            <a:r>
              <a:rPr lang="tr-TR" sz="2600" b="1" dirty="0" smtClean="0">
                <a:solidFill>
                  <a:srgbClr val="0000FF"/>
                </a:solidFill>
                <a:latin typeface="Arial" panose="020B0604020202020204" pitchFamily="34" charset="0"/>
                <a:cs typeface="Arial" panose="020B0604020202020204" pitchFamily="34" charset="0"/>
              </a:rPr>
              <a:t>büyük </a:t>
            </a:r>
            <a:r>
              <a:rPr lang="tr-TR" sz="2600" b="1" dirty="0">
                <a:solidFill>
                  <a:srgbClr val="0000FF"/>
                </a:solidFill>
                <a:latin typeface="Arial" panose="020B0604020202020204" pitchFamily="34" charset="0"/>
                <a:cs typeface="Arial" panose="020B0604020202020204" pitchFamily="34" charset="0"/>
              </a:rPr>
              <a:t>önem arz etmektedir. </a:t>
            </a:r>
          </a:p>
          <a:p>
            <a:pPr algn="just"/>
            <a:endParaRPr lang="tr-TR" sz="2000" b="1" dirty="0">
              <a:solidFill>
                <a:srgbClr val="0000FF"/>
              </a:solidFill>
            </a:endParaRPr>
          </a:p>
        </p:txBody>
      </p:sp>
      <p:sp>
        <p:nvSpPr>
          <p:cNvPr id="6" name="5 Dikdörtgen"/>
          <p:cNvSpPr/>
          <p:nvPr/>
        </p:nvSpPr>
        <p:spPr>
          <a:xfrm>
            <a:off x="2123728" y="85854"/>
            <a:ext cx="511256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2500" lnSpcReduction="10000"/>
          </a:bodyPr>
          <a:lstStyle/>
          <a:p>
            <a:pPr algn="ctr"/>
            <a:r>
              <a:rPr lang="tr-TR" sz="3600" b="1" dirty="0" smtClean="0">
                <a:solidFill>
                  <a:srgbClr val="FF0000"/>
                </a:solidFill>
                <a:latin typeface="Arial" pitchFamily="34" charset="0"/>
              </a:rPr>
              <a:t>SU KAYIPLARININ ÖNEMİ</a:t>
            </a:r>
            <a:endParaRPr lang="tr-TR" sz="3600" b="1" dirty="0">
              <a:solidFill>
                <a:srgbClr val="FF0000"/>
              </a:solidFill>
              <a:latin typeface="Arial" pitchFamily="34" charset="0"/>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pPr/>
              <a:t>3</a:t>
            </a:fld>
            <a:r>
              <a:rPr lang="tr-TR" dirty="0" smtClean="0"/>
              <a:t>/31</a:t>
            </a:r>
            <a:endParaRPr lang="tr-TR" dirty="0"/>
          </a:p>
        </p:txBody>
      </p:sp>
    </p:spTree>
    <p:extLst>
      <p:ext uri="{BB962C8B-B14F-4D97-AF65-F5344CB8AC3E}">
        <p14:creationId xmlns:p14="http://schemas.microsoft.com/office/powerpoint/2010/main" val="120149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268760"/>
            <a:ext cx="8568952" cy="5112568"/>
          </a:xfrm>
        </p:spPr>
        <p:txBody>
          <a:bodyPr/>
          <a:lstStyle/>
          <a:p>
            <a:pPr algn="just">
              <a:lnSpc>
                <a:spcPct val="150000"/>
              </a:lnSpc>
              <a:buFont typeface="Wingdings" pitchFamily="2" charset="2"/>
              <a:buChar char="Ø"/>
            </a:pPr>
            <a:r>
              <a:rPr lang="tr-TR" sz="2400" b="1" dirty="0" smtClean="0">
                <a:solidFill>
                  <a:srgbClr val="0000FF"/>
                </a:solidFill>
                <a:latin typeface="Arial" pitchFamily="34" charset="0"/>
                <a:cs typeface="Arial" pitchFamily="34" charset="0"/>
              </a:rPr>
              <a:t>Su temin ve iletim maliyetinin düşürülmesi</a:t>
            </a:r>
          </a:p>
          <a:p>
            <a:pPr algn="just">
              <a:lnSpc>
                <a:spcPct val="150000"/>
              </a:lnSpc>
              <a:buFont typeface="Wingdings" pitchFamily="2" charset="2"/>
              <a:buChar char="Ø"/>
            </a:pPr>
            <a:r>
              <a:rPr lang="tr-TR" sz="2400" b="1" dirty="0" smtClean="0">
                <a:solidFill>
                  <a:srgbClr val="0000FF"/>
                </a:solidFill>
                <a:latin typeface="Arial" pitchFamily="34" charset="0"/>
                <a:cs typeface="Arial" pitchFamily="34" charset="0"/>
              </a:rPr>
              <a:t>Su kayıplarının/israfının azaltılması</a:t>
            </a:r>
          </a:p>
          <a:p>
            <a:pPr algn="just">
              <a:lnSpc>
                <a:spcPct val="150000"/>
              </a:lnSpc>
              <a:buFont typeface="Wingdings" pitchFamily="2" charset="2"/>
              <a:buChar char="Ø"/>
            </a:pPr>
            <a:r>
              <a:rPr lang="tr-TR" sz="2400" b="1" dirty="0" smtClean="0">
                <a:solidFill>
                  <a:srgbClr val="0000FF"/>
                </a:solidFill>
                <a:latin typeface="Arial" pitchFamily="34" charset="0"/>
                <a:cs typeface="Arial" pitchFamily="34" charset="0"/>
              </a:rPr>
              <a:t>Yatırım projeleri maliyetlerinin ertelenmesi</a:t>
            </a:r>
          </a:p>
          <a:p>
            <a:pPr algn="just">
              <a:lnSpc>
                <a:spcPct val="150000"/>
              </a:lnSpc>
              <a:buFont typeface="Wingdings" pitchFamily="2" charset="2"/>
              <a:buChar char="Ø"/>
            </a:pPr>
            <a:r>
              <a:rPr lang="tr-TR" sz="2400" b="1" dirty="0" smtClean="0">
                <a:solidFill>
                  <a:srgbClr val="0000FF"/>
                </a:solidFill>
                <a:latin typeface="Arial" pitchFamily="34" charset="0"/>
                <a:cs typeface="Arial" pitchFamily="34" charset="0"/>
              </a:rPr>
              <a:t>Su yönetimi giderlerinin azaltılarak halka en iyi hizmetin sunulması</a:t>
            </a:r>
          </a:p>
          <a:p>
            <a:pPr algn="just">
              <a:lnSpc>
                <a:spcPct val="150000"/>
              </a:lnSpc>
              <a:buFont typeface="Wingdings" pitchFamily="2" charset="2"/>
              <a:buChar char="Ø"/>
            </a:pPr>
            <a:r>
              <a:rPr lang="tr-TR" sz="2400" b="1" dirty="0">
                <a:solidFill>
                  <a:srgbClr val="0000FF"/>
                </a:solidFill>
                <a:latin typeface="Arial" pitchFamily="34" charset="0"/>
                <a:cs typeface="Arial" pitchFamily="34" charset="0"/>
              </a:rPr>
              <a:t>Su temininde ekonomik kaybın önüne geçilerek su fiyatlarının düşürülmesi,  </a:t>
            </a:r>
          </a:p>
          <a:p>
            <a:pPr algn="just">
              <a:lnSpc>
                <a:spcPct val="150000"/>
              </a:lnSpc>
              <a:buFont typeface="Wingdings" pitchFamily="2" charset="2"/>
              <a:buChar char="Ø"/>
            </a:pPr>
            <a:r>
              <a:rPr lang="tr-TR" sz="2400" b="1" dirty="0">
                <a:solidFill>
                  <a:srgbClr val="0000FF"/>
                </a:solidFill>
                <a:latin typeface="Arial" pitchFamily="34" charset="0"/>
                <a:cs typeface="Arial" pitchFamily="34" charset="0"/>
              </a:rPr>
              <a:t>Belediye </a:t>
            </a:r>
            <a:r>
              <a:rPr lang="tr-TR" sz="2400" b="1" dirty="0" smtClean="0">
                <a:solidFill>
                  <a:srgbClr val="0000FF"/>
                </a:solidFill>
                <a:latin typeface="Arial" pitchFamily="34" charset="0"/>
                <a:cs typeface="Arial" pitchFamily="34" charset="0"/>
              </a:rPr>
              <a:t>ve su idarelerinin gelirlerinin arttırılması</a:t>
            </a:r>
            <a:r>
              <a:rPr lang="tr-TR" sz="2400" b="1" dirty="0">
                <a:solidFill>
                  <a:srgbClr val="0000FF"/>
                </a:solidFill>
                <a:latin typeface="Arial" pitchFamily="34" charset="0"/>
                <a:cs typeface="Arial" pitchFamily="34" charset="0"/>
              </a:rPr>
              <a:t>.</a:t>
            </a:r>
          </a:p>
          <a:p>
            <a:pPr algn="just">
              <a:lnSpc>
                <a:spcPct val="150000"/>
              </a:lnSpc>
              <a:buFont typeface="Wingdings" pitchFamily="2" charset="2"/>
              <a:buChar char="Ø"/>
            </a:pPr>
            <a:endParaRPr lang="tr-TR" sz="2400" b="1" dirty="0" smtClean="0">
              <a:solidFill>
                <a:srgbClr val="0000FF"/>
              </a:solidFill>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pPr>
              <a:defRPr/>
            </a:pPr>
            <a:fld id="{C58499ED-BA68-431C-AFD4-D9E798A6390D}" type="slidenum">
              <a:rPr lang="tr-TR" smtClean="0"/>
              <a:pPr>
                <a:defRPr/>
              </a:pPr>
              <a:t>30</a:t>
            </a:fld>
            <a:r>
              <a:rPr lang="tr-TR" dirty="0" smtClean="0"/>
              <a:t>/31</a:t>
            </a:r>
            <a:endParaRPr lang="tr-TR" dirty="0"/>
          </a:p>
        </p:txBody>
      </p:sp>
      <p:sp>
        <p:nvSpPr>
          <p:cNvPr id="6" name="19 Başlık"/>
          <p:cNvSpPr txBox="1">
            <a:spLocks/>
          </p:cNvSpPr>
          <p:nvPr/>
        </p:nvSpPr>
        <p:spPr bwMode="auto">
          <a:xfrm>
            <a:off x="1475656" y="143114"/>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SONUÇ VE DEĞERLENDİRME</a:t>
            </a:r>
            <a:endParaRPr lang="tr-TR" sz="3000" dirty="0"/>
          </a:p>
        </p:txBody>
      </p:sp>
    </p:spTree>
    <p:extLst>
      <p:ext uri="{BB962C8B-B14F-4D97-AF65-F5344CB8AC3E}">
        <p14:creationId xmlns:p14="http://schemas.microsoft.com/office/powerpoint/2010/main" val="14018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atay Kaydırma"/>
          <p:cNvSpPr/>
          <p:nvPr/>
        </p:nvSpPr>
        <p:spPr>
          <a:xfrm>
            <a:off x="971600" y="1700808"/>
            <a:ext cx="7215238" cy="35719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 Dikdörtgen"/>
          <p:cNvSpPr>
            <a:spLocks noChangeArrowheads="1"/>
          </p:cNvSpPr>
          <p:nvPr/>
        </p:nvSpPr>
        <p:spPr bwMode="auto">
          <a:xfrm>
            <a:off x="7219" y="3132815"/>
            <a:ext cx="9144000" cy="707886"/>
          </a:xfrm>
          <a:prstGeom prst="rect">
            <a:avLst/>
          </a:prstGeom>
          <a:noFill/>
          <a:ln w="9525">
            <a:noFill/>
            <a:miter lim="800000"/>
            <a:headEnd/>
            <a:tailEnd/>
          </a:ln>
        </p:spPr>
        <p:txBody>
          <a:bodyPr wrap="square">
            <a:spAutoFit/>
          </a:bodyPr>
          <a:lstStyle/>
          <a:p>
            <a:pPr algn="ctr"/>
            <a:r>
              <a:rPr lang="tr-TR" sz="4000" b="1" dirty="0" smtClean="0">
                <a:solidFill>
                  <a:srgbClr val="0033CC"/>
                </a:solidFill>
                <a:latin typeface="+mn-lt"/>
                <a:cs typeface="+mn-cs"/>
              </a:rPr>
              <a:t>TEŞEKKÜR EDERİM </a:t>
            </a:r>
            <a:endParaRPr lang="tr-TR" sz="4000" b="1" dirty="0">
              <a:solidFill>
                <a:srgbClr val="0033CC"/>
              </a:solidFill>
              <a:latin typeface="+mn-lt"/>
              <a:cs typeface="+mn-cs"/>
            </a:endParaRPr>
          </a:p>
        </p:txBody>
      </p:sp>
      <p:sp>
        <p:nvSpPr>
          <p:cNvPr id="2" name="Slayt Numarası Yer Tutucusu 1"/>
          <p:cNvSpPr>
            <a:spLocks noGrp="1"/>
          </p:cNvSpPr>
          <p:nvPr>
            <p:ph type="sldNum" sz="quarter" idx="12"/>
          </p:nvPr>
        </p:nvSpPr>
        <p:spPr/>
        <p:txBody>
          <a:bodyPr/>
          <a:lstStyle/>
          <a:p>
            <a:pPr>
              <a:defRPr/>
            </a:pPr>
            <a:fld id="{5BDCF07C-495E-4811-A3E2-F059A31EA8B8}" type="slidenum">
              <a:rPr lang="tr-TR" smtClean="0"/>
              <a:pPr>
                <a:defRPr/>
              </a:pPr>
              <a:t>31</a:t>
            </a:fld>
            <a:r>
              <a:rPr lang="tr-TR" dirty="0" smtClean="0"/>
              <a:t>/31</a:t>
            </a:r>
            <a:endParaRPr lang="tr-TR" dirty="0"/>
          </a:p>
        </p:txBody>
      </p:sp>
    </p:spTree>
    <p:extLst>
      <p:ext uri="{BB962C8B-B14F-4D97-AF65-F5344CB8AC3E}">
        <p14:creationId xmlns:p14="http://schemas.microsoft.com/office/powerpoint/2010/main" val="256168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Dikdörtgen"/>
          <p:cNvSpPr/>
          <p:nvPr/>
        </p:nvSpPr>
        <p:spPr>
          <a:xfrm>
            <a:off x="1043608" y="0"/>
            <a:ext cx="7056784" cy="10393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algn="ctr"/>
            <a:r>
              <a:rPr lang="tr-TR" sz="3100" b="1" dirty="0" smtClean="0">
                <a:solidFill>
                  <a:srgbClr val="FF0000"/>
                </a:solidFill>
                <a:latin typeface="Arial" panose="020B0604020202020204" pitchFamily="34" charset="0"/>
              </a:rPr>
              <a:t>DAYANAK</a:t>
            </a:r>
            <a:r>
              <a:rPr lang="tr-TR" sz="3000" b="1" dirty="0" smtClean="0">
                <a:solidFill>
                  <a:srgbClr val="FF0000"/>
                </a:solidFill>
                <a:latin typeface="Arial" panose="020B0604020202020204" pitchFamily="34" charset="0"/>
              </a:rPr>
              <a:t> </a:t>
            </a:r>
            <a:endParaRPr lang="tr-TR" sz="3000" b="1" dirty="0">
              <a:solidFill>
                <a:srgbClr val="FF0000"/>
              </a:solidFill>
              <a:latin typeface="Arial" panose="020B0604020202020204" pitchFamily="34" charset="0"/>
            </a:endParaRPr>
          </a:p>
        </p:txBody>
      </p:sp>
      <p:sp>
        <p:nvSpPr>
          <p:cNvPr id="6" name="1 İçerik Yer Tutucusu"/>
          <p:cNvSpPr txBox="1">
            <a:spLocks/>
          </p:cNvSpPr>
          <p:nvPr/>
        </p:nvSpPr>
        <p:spPr bwMode="auto">
          <a:xfrm>
            <a:off x="179512" y="3284984"/>
            <a:ext cx="2880320" cy="3010330"/>
          </a:xfrm>
          <a:prstGeom prst="rect">
            <a:avLst/>
          </a:prstGeom>
          <a:noFill/>
          <a:ln w="28575">
            <a:solidFill>
              <a:schemeClr val="accent6">
                <a:lumMod val="50000"/>
              </a:schemeClr>
            </a:solid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1600" b="1" u="sng" dirty="0" smtClean="0">
                <a:solidFill>
                  <a:srgbClr val="0000FF"/>
                </a:solidFill>
                <a:cs typeface="Arial" pitchFamily="34" charset="0"/>
              </a:rPr>
              <a:t>AB - Su </a:t>
            </a:r>
            <a:r>
              <a:rPr lang="tr-TR" sz="1600" b="1" u="sng" dirty="0">
                <a:solidFill>
                  <a:srgbClr val="0000FF"/>
                </a:solidFill>
                <a:cs typeface="Arial" pitchFamily="34" charset="0"/>
              </a:rPr>
              <a:t>Çerçeve Direktifi (SÇD</a:t>
            </a:r>
            <a:r>
              <a:rPr lang="tr-TR" sz="1600" b="1" u="sng" dirty="0" smtClean="0">
                <a:solidFill>
                  <a:srgbClr val="0000FF"/>
                </a:solidFill>
                <a:cs typeface="Arial" pitchFamily="34" charset="0"/>
              </a:rPr>
              <a:t>)            Tedbirler Programı</a:t>
            </a:r>
          </a:p>
          <a:p>
            <a:pPr marL="0" indent="0">
              <a:buNone/>
            </a:pPr>
            <a:endParaRPr lang="tr-TR" sz="1600" b="1" u="sng" dirty="0">
              <a:solidFill>
                <a:srgbClr val="0000FF"/>
              </a:solidFill>
              <a:cs typeface="Arial" pitchFamily="34" charset="0"/>
            </a:endParaRPr>
          </a:p>
          <a:p>
            <a:pPr marL="0" indent="0">
              <a:buNone/>
            </a:pPr>
            <a:r>
              <a:rPr lang="tr-TR" sz="1600" b="1" u="sng" dirty="0" smtClean="0">
                <a:solidFill>
                  <a:srgbClr val="0000FF"/>
                </a:solidFill>
                <a:cs typeface="Arial" pitchFamily="34" charset="0"/>
              </a:rPr>
              <a:t> </a:t>
            </a:r>
          </a:p>
          <a:p>
            <a:pPr marL="0" indent="0" algn="ctr">
              <a:buNone/>
            </a:pPr>
            <a:r>
              <a:rPr lang="tr-TR" sz="1600" b="1" dirty="0" smtClean="0">
                <a:solidFill>
                  <a:srgbClr val="0000FF"/>
                </a:solidFill>
                <a:cs typeface="Arial" pitchFamily="34" charset="0"/>
              </a:rPr>
              <a:t>su </a:t>
            </a:r>
            <a:r>
              <a:rPr lang="tr-TR" sz="1600" b="1" dirty="0">
                <a:solidFill>
                  <a:srgbClr val="0000FF"/>
                </a:solidFill>
                <a:cs typeface="Arial" pitchFamily="34" charset="0"/>
              </a:rPr>
              <a:t>miktarının </a:t>
            </a:r>
            <a:r>
              <a:rPr lang="tr-TR" sz="1600" b="1" dirty="0" smtClean="0">
                <a:solidFill>
                  <a:srgbClr val="0000FF"/>
                </a:solidFill>
                <a:cs typeface="Arial" pitchFamily="34" charset="0"/>
              </a:rPr>
              <a:t>korunması </a:t>
            </a:r>
          </a:p>
          <a:p>
            <a:pPr marL="0" indent="0" algn="ctr">
              <a:buNone/>
            </a:pPr>
            <a:endParaRPr lang="tr-TR" sz="1600" b="1" dirty="0">
              <a:solidFill>
                <a:srgbClr val="0000FF"/>
              </a:solidFill>
              <a:cs typeface="Arial" pitchFamily="34" charset="0"/>
            </a:endParaRPr>
          </a:p>
          <a:p>
            <a:pPr marL="0" indent="0" algn="ctr">
              <a:buNone/>
            </a:pPr>
            <a:r>
              <a:rPr lang="tr-TR" sz="1600" b="1" dirty="0" smtClean="0">
                <a:solidFill>
                  <a:srgbClr val="0000FF"/>
                </a:solidFill>
                <a:cs typeface="Arial" pitchFamily="34" charset="0"/>
              </a:rPr>
              <a:t>su tasarrufu </a:t>
            </a:r>
          </a:p>
          <a:p>
            <a:pPr marL="0" indent="0" algn="ctr">
              <a:buNone/>
            </a:pPr>
            <a:r>
              <a:rPr lang="tr-TR" sz="1600" b="1" dirty="0" smtClean="0">
                <a:solidFill>
                  <a:srgbClr val="0000FF"/>
                </a:solidFill>
                <a:cs typeface="Arial" pitchFamily="34" charset="0"/>
              </a:rPr>
              <a:t>su verimliliği</a:t>
            </a:r>
            <a:r>
              <a:rPr lang="tr-TR" sz="1600" b="1" dirty="0" smtClean="0">
                <a:solidFill>
                  <a:srgbClr val="FF0000"/>
                </a:solidFill>
                <a:cs typeface="Arial" pitchFamily="34" charset="0"/>
              </a:rPr>
              <a:t>   </a:t>
            </a:r>
          </a:p>
          <a:p>
            <a:pPr marL="0" indent="0" algn="ctr">
              <a:buNone/>
            </a:pPr>
            <a:r>
              <a:rPr lang="tr-TR" sz="1600" b="1" dirty="0" smtClean="0">
                <a:solidFill>
                  <a:srgbClr val="FF0000"/>
                </a:solidFill>
                <a:cs typeface="Arial" pitchFamily="34" charset="0"/>
              </a:rPr>
              <a:t>   su kayıplarının önlenmesi</a:t>
            </a:r>
            <a:endParaRPr lang="tr-TR" sz="1600" b="1" dirty="0">
              <a:solidFill>
                <a:srgbClr val="FF0000"/>
              </a:solidFill>
              <a:cs typeface="Arial" pitchFamily="34" charset="0"/>
            </a:endParaRPr>
          </a:p>
        </p:txBody>
      </p:sp>
      <p:sp>
        <p:nvSpPr>
          <p:cNvPr id="15" name="Yuvarlatılmış Dikdörtgen 14"/>
          <p:cNvSpPr/>
          <p:nvPr/>
        </p:nvSpPr>
        <p:spPr>
          <a:xfrm>
            <a:off x="3347864" y="1340768"/>
            <a:ext cx="2664296" cy="9361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t>Su Kayıplarının Önlenmesi</a:t>
            </a:r>
            <a:endParaRPr lang="tr-TR" sz="2800" b="1" dirty="0"/>
          </a:p>
        </p:txBody>
      </p:sp>
      <p:sp>
        <p:nvSpPr>
          <p:cNvPr id="2" name="Aşağı Ok 1"/>
          <p:cNvSpPr/>
          <p:nvPr/>
        </p:nvSpPr>
        <p:spPr>
          <a:xfrm>
            <a:off x="1475656" y="3933056"/>
            <a:ext cx="288032"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sp>
        <p:nvSpPr>
          <p:cNvPr id="16" name="Aşağı Ok 15"/>
          <p:cNvSpPr/>
          <p:nvPr/>
        </p:nvSpPr>
        <p:spPr>
          <a:xfrm>
            <a:off x="1502244" y="4709567"/>
            <a:ext cx="261444" cy="3240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sp>
        <p:nvSpPr>
          <p:cNvPr id="17" name="1 İçerik Yer Tutucusu"/>
          <p:cNvSpPr txBox="1">
            <a:spLocks/>
          </p:cNvSpPr>
          <p:nvPr/>
        </p:nvSpPr>
        <p:spPr bwMode="auto">
          <a:xfrm>
            <a:off x="3177464" y="3270979"/>
            <a:ext cx="3024336" cy="3024336"/>
          </a:xfrm>
          <a:prstGeom prst="rect">
            <a:avLst/>
          </a:prstGeom>
          <a:noFill/>
          <a:ln w="28575">
            <a:solidFill>
              <a:schemeClr val="accent6">
                <a:lumMod val="50000"/>
              </a:schemeClr>
            </a:solidFill>
            <a:prstDash val="solid"/>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1600" b="1" u="sng" dirty="0" err="1">
                <a:solidFill>
                  <a:srgbClr val="0000FF"/>
                </a:solidFill>
                <a:cs typeface="Arial" pitchFamily="34" charset="0"/>
              </a:rPr>
              <a:t>Blueprint</a:t>
            </a:r>
            <a:endParaRPr lang="tr-TR" sz="1600" b="1" u="sng" dirty="0">
              <a:solidFill>
                <a:srgbClr val="0000FF"/>
              </a:solidFill>
              <a:cs typeface="Arial" pitchFamily="34" charset="0"/>
            </a:endParaRPr>
          </a:p>
          <a:p>
            <a:pPr marL="0" indent="0" algn="ctr">
              <a:buNone/>
            </a:pPr>
            <a:r>
              <a:rPr lang="tr-TR" sz="1600" b="1" u="sng" dirty="0" smtClean="0">
                <a:solidFill>
                  <a:srgbClr val="0000FF"/>
                </a:solidFill>
                <a:cs typeface="Arial" pitchFamily="34" charset="0"/>
              </a:rPr>
              <a:t> </a:t>
            </a:r>
          </a:p>
          <a:p>
            <a:pPr marL="0" indent="0" algn="ctr">
              <a:buNone/>
            </a:pPr>
            <a:endParaRPr lang="tr-TR" sz="1600" b="1" u="sng" dirty="0">
              <a:solidFill>
                <a:srgbClr val="0000FF"/>
              </a:solidFill>
              <a:cs typeface="Arial" pitchFamily="34" charset="0"/>
            </a:endParaRPr>
          </a:p>
          <a:p>
            <a:pPr marL="0" indent="0" algn="ctr">
              <a:buNone/>
            </a:pPr>
            <a:endParaRPr lang="tr-TR" sz="1600" b="1" u="sng" dirty="0" smtClean="0">
              <a:solidFill>
                <a:srgbClr val="0000FF"/>
              </a:solidFill>
              <a:cs typeface="Arial" pitchFamily="34" charset="0"/>
            </a:endParaRPr>
          </a:p>
          <a:p>
            <a:pPr marL="0" lvl="1" indent="0" algn="ctr">
              <a:buNone/>
            </a:pPr>
            <a:r>
              <a:rPr lang="tr-TR" sz="1600" b="1" dirty="0">
                <a:solidFill>
                  <a:srgbClr val="0000FF"/>
                </a:solidFill>
                <a:cs typeface="Arial" pitchFamily="34" charset="0"/>
              </a:rPr>
              <a:t>s</a:t>
            </a:r>
            <a:r>
              <a:rPr lang="tr-TR" sz="1600" b="1" dirty="0" smtClean="0">
                <a:solidFill>
                  <a:srgbClr val="0000FF"/>
                </a:solidFill>
                <a:cs typeface="Arial" pitchFamily="34" charset="0"/>
              </a:rPr>
              <a:t>u verimliliği </a:t>
            </a:r>
          </a:p>
          <a:p>
            <a:pPr marL="0" lvl="1" indent="0" algn="ctr">
              <a:buNone/>
            </a:pPr>
            <a:endParaRPr lang="tr-TR" sz="1600" b="1" dirty="0">
              <a:solidFill>
                <a:srgbClr val="0000FF"/>
              </a:solidFill>
              <a:cs typeface="Arial" pitchFamily="34" charset="0"/>
            </a:endParaRPr>
          </a:p>
          <a:p>
            <a:pPr marL="0" lvl="1" indent="0" algn="ctr">
              <a:buNone/>
            </a:pPr>
            <a:r>
              <a:rPr lang="tr-TR" sz="1600" b="1" dirty="0" smtClean="0">
                <a:solidFill>
                  <a:srgbClr val="FF0000"/>
                </a:solidFill>
                <a:cs typeface="Arial" panose="020B0604020202020204" pitchFamily="34" charset="0"/>
              </a:rPr>
              <a:t>Sürdürülebilir </a:t>
            </a:r>
            <a:r>
              <a:rPr lang="tr-TR" sz="1600" b="1" dirty="0">
                <a:solidFill>
                  <a:srgbClr val="FF0000"/>
                </a:solidFill>
                <a:cs typeface="Arial" panose="020B0604020202020204" pitchFamily="34" charset="0"/>
              </a:rPr>
              <a:t>bir ekonomik kayıp-kaçak düzeyinin yakalanmasına yönelik en iyi uygulamalar/araçların yayılması</a:t>
            </a:r>
          </a:p>
          <a:p>
            <a:pPr marL="0" indent="0" algn="ctr">
              <a:buNone/>
            </a:pPr>
            <a:endParaRPr lang="tr-TR" sz="1600" b="1" u="sng" dirty="0" smtClean="0">
              <a:solidFill>
                <a:srgbClr val="0000FF"/>
              </a:solidFill>
              <a:cs typeface="Arial" pitchFamily="34" charset="0"/>
            </a:endParaRPr>
          </a:p>
        </p:txBody>
      </p:sp>
      <p:sp>
        <p:nvSpPr>
          <p:cNvPr id="18" name="Aşağı Ok 17"/>
          <p:cNvSpPr/>
          <p:nvPr/>
        </p:nvSpPr>
        <p:spPr>
          <a:xfrm>
            <a:off x="4572000" y="3717032"/>
            <a:ext cx="288032"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sp>
        <p:nvSpPr>
          <p:cNvPr id="19" name="Aşağı Ok 18"/>
          <p:cNvSpPr/>
          <p:nvPr/>
        </p:nvSpPr>
        <p:spPr>
          <a:xfrm>
            <a:off x="4585294" y="4725144"/>
            <a:ext cx="261444" cy="3240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sp>
        <p:nvSpPr>
          <p:cNvPr id="20" name="1 İçerik Yer Tutucusu"/>
          <p:cNvSpPr txBox="1">
            <a:spLocks/>
          </p:cNvSpPr>
          <p:nvPr/>
        </p:nvSpPr>
        <p:spPr bwMode="auto">
          <a:xfrm>
            <a:off x="6353690" y="3268933"/>
            <a:ext cx="2700300" cy="3026381"/>
          </a:xfrm>
          <a:prstGeom prst="rect">
            <a:avLst/>
          </a:prstGeom>
          <a:noFill/>
          <a:ln w="28575">
            <a:solidFill>
              <a:schemeClr val="accent6">
                <a:lumMod val="50000"/>
              </a:schemeClr>
            </a:solidFill>
            <a:prstDash val="solid"/>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1600" b="1" u="sng" dirty="0" smtClean="0">
                <a:solidFill>
                  <a:srgbClr val="0000FF"/>
                </a:solidFill>
                <a:cs typeface="Arial" pitchFamily="34" charset="0"/>
              </a:rPr>
              <a:t>10. Kalkınma Planı</a:t>
            </a:r>
            <a:endParaRPr lang="tr-TR" sz="1600" b="1" u="sng" dirty="0">
              <a:solidFill>
                <a:srgbClr val="0000FF"/>
              </a:solidFill>
              <a:cs typeface="Arial" pitchFamily="34" charset="0"/>
            </a:endParaRPr>
          </a:p>
          <a:p>
            <a:pPr marL="0" indent="0" algn="ctr">
              <a:buNone/>
            </a:pPr>
            <a:r>
              <a:rPr lang="tr-TR" sz="1600" b="1" u="sng" dirty="0" smtClean="0">
                <a:solidFill>
                  <a:srgbClr val="0000FF"/>
                </a:solidFill>
                <a:cs typeface="Arial" pitchFamily="34" charset="0"/>
              </a:rPr>
              <a:t> </a:t>
            </a:r>
          </a:p>
          <a:p>
            <a:pPr marL="0" indent="0" algn="ctr">
              <a:buNone/>
            </a:pPr>
            <a:endParaRPr lang="tr-TR" sz="1600" b="1" u="sng" dirty="0">
              <a:solidFill>
                <a:srgbClr val="0000FF"/>
              </a:solidFill>
              <a:cs typeface="Arial" pitchFamily="34" charset="0"/>
            </a:endParaRPr>
          </a:p>
          <a:p>
            <a:pPr marL="0" lvl="0" indent="0" algn="ctr">
              <a:buNone/>
            </a:pPr>
            <a:r>
              <a:rPr lang="tr-TR" sz="1600" b="1" dirty="0" smtClean="0">
                <a:solidFill>
                  <a:srgbClr val="0000FF"/>
                </a:solidFill>
                <a:cs typeface="Arial" pitchFamily="34" charset="0"/>
              </a:rPr>
              <a:t>Yerleşim </a:t>
            </a:r>
            <a:r>
              <a:rPr lang="tr-TR" sz="1600" b="1" dirty="0">
                <a:solidFill>
                  <a:srgbClr val="0000FF"/>
                </a:solidFill>
                <a:cs typeface="Arial" pitchFamily="34" charset="0"/>
              </a:rPr>
              <a:t>yerlerinin içme ve kullanma suyu ihtiyaçlarının tamamı karşılanacak, </a:t>
            </a:r>
            <a:r>
              <a:rPr lang="tr-TR" sz="1600" b="1" dirty="0">
                <a:solidFill>
                  <a:srgbClr val="FF0000"/>
                </a:solidFill>
                <a:cs typeface="Arial" pitchFamily="34" charset="0"/>
              </a:rPr>
              <a:t>su kayıp-kaçakları önlenecek, </a:t>
            </a:r>
            <a:r>
              <a:rPr lang="tr-TR" sz="1600" b="1" dirty="0">
                <a:solidFill>
                  <a:srgbClr val="0000FF"/>
                </a:solidFill>
                <a:cs typeface="Arial" pitchFamily="34" charset="0"/>
              </a:rPr>
              <a:t>mevcut şebekeler iyileştirilerek sağlıklı ve çevre dostu malzeme kullanımı yaygınlaştırılacaktır.</a:t>
            </a:r>
          </a:p>
          <a:p>
            <a:pPr marL="0" indent="0" algn="ctr">
              <a:buNone/>
            </a:pPr>
            <a:endParaRPr lang="tr-TR" sz="1600" b="1" u="sng" dirty="0" smtClean="0">
              <a:solidFill>
                <a:srgbClr val="0000FF"/>
              </a:solidFill>
              <a:cs typeface="Arial" pitchFamily="34" charset="0"/>
            </a:endParaRPr>
          </a:p>
        </p:txBody>
      </p:sp>
      <p:sp>
        <p:nvSpPr>
          <p:cNvPr id="21" name="Aşağı Ok 20"/>
          <p:cNvSpPr/>
          <p:nvPr/>
        </p:nvSpPr>
        <p:spPr>
          <a:xfrm>
            <a:off x="7596336" y="3645024"/>
            <a:ext cx="288032" cy="5400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cxnSp>
        <p:nvCxnSpPr>
          <p:cNvPr id="26" name="Düz Ok Bağlayıcısı 25"/>
          <p:cNvCxnSpPr/>
          <p:nvPr/>
        </p:nvCxnSpPr>
        <p:spPr>
          <a:xfrm flipH="1">
            <a:off x="1763688" y="2276872"/>
            <a:ext cx="2808312" cy="99206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7" name="Düz Ok Bağlayıcısı 26"/>
          <p:cNvCxnSpPr>
            <a:endCxn id="20" idx="0"/>
          </p:cNvCxnSpPr>
          <p:nvPr/>
        </p:nvCxnSpPr>
        <p:spPr>
          <a:xfrm>
            <a:off x="4860032" y="2276872"/>
            <a:ext cx="2843808" cy="99206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a:off x="4716016" y="2276872"/>
            <a:ext cx="0" cy="7920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 name="Slayt Numarası Yer Tutucusu 2"/>
          <p:cNvSpPr>
            <a:spLocks noGrp="1"/>
          </p:cNvSpPr>
          <p:nvPr>
            <p:ph type="sldNum" sz="quarter" idx="12"/>
          </p:nvPr>
        </p:nvSpPr>
        <p:spPr/>
        <p:txBody>
          <a:bodyPr/>
          <a:lstStyle/>
          <a:p>
            <a:fld id="{F302176B-0E47-46AC-8F43-DAB4B8A37D06}" type="slidenum">
              <a:rPr lang="tr-TR" smtClean="0"/>
              <a:pPr/>
              <a:t>4</a:t>
            </a:fld>
            <a:r>
              <a:rPr lang="tr-TR" dirty="0" smtClean="0"/>
              <a:t>/31</a:t>
            </a:r>
            <a:endParaRPr lang="tr-TR" dirty="0"/>
          </a:p>
        </p:txBody>
      </p:sp>
    </p:spTree>
    <p:extLst>
      <p:ext uri="{BB962C8B-B14F-4D97-AF65-F5344CB8AC3E}">
        <p14:creationId xmlns:p14="http://schemas.microsoft.com/office/powerpoint/2010/main" val="413605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115616" y="0"/>
            <a:ext cx="7056784" cy="10811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algn="ctr"/>
            <a:r>
              <a:rPr lang="tr-TR" sz="3000" b="1" dirty="0">
                <a:solidFill>
                  <a:srgbClr val="FF0000"/>
                </a:solidFill>
                <a:latin typeface="Arial" pitchFamily="34" charset="0"/>
              </a:rPr>
              <a:t>GENEL KAYIP-KAÇAK KAVRAMI</a:t>
            </a:r>
          </a:p>
        </p:txBody>
      </p:sp>
      <p:graphicFrame>
        <p:nvGraphicFramePr>
          <p:cNvPr id="5" name="Tablo 4"/>
          <p:cNvGraphicFramePr>
            <a:graphicFrameLocks noGrp="1"/>
          </p:cNvGraphicFramePr>
          <p:nvPr>
            <p:extLst>
              <p:ext uri="{D42A27DB-BD31-4B8C-83A1-F6EECF244321}">
                <p14:modId xmlns:p14="http://schemas.microsoft.com/office/powerpoint/2010/main" val="2623502399"/>
              </p:ext>
            </p:extLst>
          </p:nvPr>
        </p:nvGraphicFramePr>
        <p:xfrm>
          <a:off x="251520" y="1484780"/>
          <a:ext cx="8640960" cy="4764959"/>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440160"/>
                <a:gridCol w="936104"/>
                <a:gridCol w="2016224"/>
                <a:gridCol w="2664296"/>
                <a:gridCol w="1584176"/>
              </a:tblGrid>
              <a:tr h="554465">
                <a:tc rowSpan="8">
                  <a:txBody>
                    <a:bodyPr/>
                    <a:lstStyle/>
                    <a:p>
                      <a:pPr marL="0" algn="ctr" defTabSz="914400" rtl="0" eaLnBrk="1" latinLnBrk="0" hangingPunct="1">
                        <a:spcAft>
                          <a:spcPts val="0"/>
                        </a:spcAft>
                      </a:pPr>
                      <a:r>
                        <a:rPr lang="tr-TR" sz="1600" b="1" u="none" kern="1200" dirty="0">
                          <a:solidFill>
                            <a:srgbClr val="0033CC"/>
                          </a:solidFill>
                          <a:latin typeface="Arial" panose="020B0604020202020204" pitchFamily="34" charset="0"/>
                          <a:cs typeface="Arial" panose="020B0604020202020204" pitchFamily="34" charset="0"/>
                        </a:rPr>
                        <a:t>Sisteme Giren Su </a:t>
                      </a:r>
                      <a:endParaRPr lang="tr-TR" sz="1600" b="1" u="none" kern="1200" dirty="0">
                        <a:solidFill>
                          <a:srgbClr val="0033CC"/>
                        </a:solidFill>
                        <a:latin typeface="Arial" pitchFamily="34" charset="0"/>
                        <a:ea typeface="+mn-ea"/>
                        <a:cs typeface="Arial" pitchFamily="34" charset="0"/>
                      </a:endParaRPr>
                    </a:p>
                  </a:txBody>
                  <a:tcPr marL="20001" marR="20001" marT="0" marB="0" anchor="ctr"/>
                </a:tc>
                <a:tc rowSpan="4">
                  <a:txBody>
                    <a:bodyPr/>
                    <a:lstStyle/>
                    <a:p>
                      <a:pPr algn="ctr">
                        <a:spcAft>
                          <a:spcPts val="0"/>
                        </a:spcAft>
                      </a:pPr>
                      <a:r>
                        <a:rPr lang="tr-TR" sz="1600" b="1" u="none" kern="1200" dirty="0">
                          <a:solidFill>
                            <a:srgbClr val="0033CC"/>
                          </a:solidFill>
                          <a:latin typeface="Arial" panose="020B0604020202020204" pitchFamily="34" charset="0"/>
                          <a:cs typeface="Arial" panose="020B0604020202020204" pitchFamily="34" charset="0"/>
                        </a:rPr>
                        <a:t>İzinli </a:t>
                      </a:r>
                      <a:r>
                        <a:rPr lang="tr-TR" sz="1600" b="1" u="none" kern="1200" dirty="0" smtClean="0">
                          <a:solidFill>
                            <a:srgbClr val="0033CC"/>
                          </a:solidFill>
                          <a:latin typeface="Arial" panose="020B0604020202020204" pitchFamily="34" charset="0"/>
                          <a:cs typeface="Arial" panose="020B0604020202020204" pitchFamily="34" charset="0"/>
                        </a:rPr>
                        <a:t>Tüketim</a:t>
                      </a:r>
                      <a:endParaRPr lang="tr-TR" sz="1600" b="1" u="none" kern="1200" dirty="0">
                        <a:solidFill>
                          <a:srgbClr val="0033CC"/>
                        </a:solidFill>
                        <a:latin typeface="Arial" pitchFamily="34" charset="0"/>
                        <a:ea typeface="+mn-ea"/>
                        <a:cs typeface="Arial" pitchFamily="34" charset="0"/>
                      </a:endParaRPr>
                    </a:p>
                  </a:txBody>
                  <a:tcPr marL="20001" marR="20001" marT="0" marB="0" anchor="ctr">
                    <a:solidFill>
                      <a:schemeClr val="accent2">
                        <a:lumMod val="60000"/>
                        <a:lumOff val="40000"/>
                      </a:schemeClr>
                    </a:solidFill>
                  </a:tcPr>
                </a:tc>
                <a:tc rowSpan="2">
                  <a:txBody>
                    <a:bodyPr/>
                    <a:lstStyle/>
                    <a:p>
                      <a:pPr algn="ctr">
                        <a:spcAft>
                          <a:spcPts val="0"/>
                        </a:spcAft>
                      </a:pPr>
                      <a:r>
                        <a:rPr lang="tr-TR" sz="1600" b="1" u="none" kern="1200" dirty="0">
                          <a:solidFill>
                            <a:srgbClr val="0033CC"/>
                          </a:solidFill>
                          <a:latin typeface="Arial" panose="020B0604020202020204" pitchFamily="34" charset="0"/>
                          <a:cs typeface="Arial" panose="020B0604020202020204" pitchFamily="34" charset="0"/>
                        </a:rPr>
                        <a:t>Faturalandırılmış İzinli Su </a:t>
                      </a:r>
                      <a:r>
                        <a:rPr lang="tr-TR" sz="1600" b="1" u="none" kern="1200" dirty="0" smtClean="0">
                          <a:solidFill>
                            <a:srgbClr val="0033CC"/>
                          </a:solidFill>
                          <a:latin typeface="Arial" panose="020B0604020202020204" pitchFamily="34" charset="0"/>
                          <a:cs typeface="Arial" panose="020B0604020202020204" pitchFamily="34" charset="0"/>
                        </a:rPr>
                        <a:t>Tüketimi</a:t>
                      </a:r>
                      <a:endParaRPr lang="tr-TR" sz="1600" b="1" u="none" kern="1200" dirty="0">
                        <a:solidFill>
                          <a:srgbClr val="0033CC"/>
                        </a:solidFill>
                        <a:latin typeface="Arial" pitchFamily="34" charset="0"/>
                        <a:ea typeface="+mn-ea"/>
                        <a:cs typeface="Arial" pitchFamily="34" charset="0"/>
                      </a:endParaRPr>
                    </a:p>
                  </a:txBody>
                  <a:tcPr marL="20001" marR="20001" marT="0" marB="0" anchor="ctr">
                    <a:solidFill>
                      <a:schemeClr val="accent1">
                        <a:lumMod val="40000"/>
                        <a:lumOff val="60000"/>
                      </a:schemeClr>
                    </a:solidFill>
                  </a:tcPr>
                </a:tc>
                <a:tc>
                  <a:txBody>
                    <a:bodyPr/>
                    <a:lstStyle/>
                    <a:p>
                      <a:pPr marL="0" algn="ctr" defTabSz="914400" rtl="0" eaLnBrk="1" latinLnBrk="0" hangingPunct="1">
                        <a:spcAft>
                          <a:spcPts val="0"/>
                        </a:spcAft>
                      </a:pPr>
                      <a:r>
                        <a:rPr lang="tr-TR" sz="1600" b="1" u="none" kern="1200" dirty="0">
                          <a:solidFill>
                            <a:srgbClr val="0033CC"/>
                          </a:solidFill>
                          <a:latin typeface="Arial" panose="020B0604020202020204" pitchFamily="34" charset="0"/>
                          <a:cs typeface="Arial" panose="020B0604020202020204" pitchFamily="34" charset="0"/>
                        </a:rPr>
                        <a:t>Faturalandırılmış Ölçülmüş </a:t>
                      </a:r>
                      <a:r>
                        <a:rPr lang="tr-TR" sz="1600" b="1" u="none" kern="1200" dirty="0" smtClean="0">
                          <a:solidFill>
                            <a:srgbClr val="0033CC"/>
                          </a:solidFill>
                          <a:latin typeface="Arial" panose="020B0604020202020204" pitchFamily="34" charset="0"/>
                          <a:cs typeface="Arial" panose="020B0604020202020204" pitchFamily="34" charset="0"/>
                        </a:rPr>
                        <a:t>Kullanım</a:t>
                      </a:r>
                      <a:endParaRPr lang="tr-TR" sz="1600" b="1" u="none" kern="1200" dirty="0">
                        <a:solidFill>
                          <a:srgbClr val="0033CC"/>
                        </a:solidFill>
                        <a:latin typeface="Arial" pitchFamily="34" charset="0"/>
                        <a:ea typeface="+mn-ea"/>
                        <a:cs typeface="Arial" pitchFamily="34" charset="0"/>
                      </a:endParaRPr>
                    </a:p>
                  </a:txBody>
                  <a:tcPr marL="20001" marR="20001" marT="0" marB="0" anchor="ctr">
                    <a:solidFill>
                      <a:schemeClr val="accent1">
                        <a:lumMod val="40000"/>
                        <a:lumOff val="60000"/>
                      </a:schemeClr>
                    </a:solidFill>
                  </a:tcPr>
                </a:tc>
                <a:tc rowSpan="2">
                  <a:txBody>
                    <a:bodyPr/>
                    <a:lstStyle/>
                    <a:p>
                      <a:pPr marL="0" algn="ctr" defTabSz="914400" rtl="0" eaLnBrk="1" latinLnBrk="0" hangingPunct="1">
                        <a:spcAft>
                          <a:spcPts val="0"/>
                        </a:spcAft>
                      </a:pPr>
                      <a:r>
                        <a:rPr lang="tr-TR" sz="1600" b="1" u="none" kern="1200" dirty="0">
                          <a:solidFill>
                            <a:srgbClr val="0033CC"/>
                          </a:solidFill>
                          <a:latin typeface="Arial" panose="020B0604020202020204" pitchFamily="34" charset="0"/>
                          <a:cs typeface="Arial" panose="020B0604020202020204" pitchFamily="34" charset="0"/>
                        </a:rPr>
                        <a:t>Gelir Getiren Su </a:t>
                      </a:r>
                      <a:r>
                        <a:rPr lang="tr-TR" sz="1600" b="1" u="none" kern="1200" dirty="0" smtClean="0">
                          <a:solidFill>
                            <a:srgbClr val="0033CC"/>
                          </a:solidFill>
                          <a:latin typeface="Arial" panose="020B0604020202020204" pitchFamily="34" charset="0"/>
                          <a:cs typeface="Arial" panose="020B0604020202020204" pitchFamily="34" charset="0"/>
                        </a:rPr>
                        <a:t>Miktarı</a:t>
                      </a:r>
                      <a:endParaRPr lang="tr-TR" sz="1600" b="1" u="none" kern="1200" dirty="0">
                        <a:solidFill>
                          <a:srgbClr val="0033CC"/>
                        </a:solidFill>
                        <a:latin typeface="Arial" pitchFamily="34" charset="0"/>
                        <a:ea typeface="+mn-ea"/>
                        <a:cs typeface="Arial" pitchFamily="34" charset="0"/>
                      </a:endParaRPr>
                    </a:p>
                  </a:txBody>
                  <a:tcPr marL="20001" marR="20001" marT="0" marB="0" anchor="ctr">
                    <a:solidFill>
                      <a:schemeClr val="accent1">
                        <a:lumMod val="40000"/>
                        <a:lumOff val="60000"/>
                      </a:schemeClr>
                    </a:solidFill>
                  </a:tcPr>
                </a:tc>
              </a:tr>
              <a:tr h="63367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600" b="1" u="none" kern="1200" dirty="0">
                          <a:solidFill>
                            <a:srgbClr val="0033CC"/>
                          </a:solidFill>
                          <a:latin typeface="Arial" panose="020B0604020202020204" pitchFamily="34" charset="0"/>
                          <a:cs typeface="Arial" panose="020B0604020202020204" pitchFamily="34" charset="0"/>
                        </a:rPr>
                        <a:t>Faturalandırılmış Ölçülmemiş </a:t>
                      </a:r>
                      <a:r>
                        <a:rPr lang="tr-TR" sz="1600" b="1" u="none" kern="1200" dirty="0" smtClean="0">
                          <a:solidFill>
                            <a:srgbClr val="0033CC"/>
                          </a:solidFill>
                          <a:latin typeface="Arial" panose="020B0604020202020204" pitchFamily="34" charset="0"/>
                          <a:cs typeface="Arial" panose="020B0604020202020204" pitchFamily="34" charset="0"/>
                        </a:rPr>
                        <a:t>Kullanım</a:t>
                      </a:r>
                      <a:endParaRPr lang="tr-TR" sz="1600" b="1" u="none" kern="1200" dirty="0">
                        <a:solidFill>
                          <a:srgbClr val="0033CC"/>
                        </a:solidFill>
                        <a:latin typeface="Arial" pitchFamily="34" charset="0"/>
                        <a:ea typeface="+mn-ea"/>
                        <a:cs typeface="Arial" pitchFamily="34" charset="0"/>
                      </a:endParaRPr>
                    </a:p>
                  </a:txBody>
                  <a:tcPr marL="20001" marR="20001" marT="0" marB="0" anchor="ctr">
                    <a:solidFill>
                      <a:schemeClr val="accent1">
                        <a:lumMod val="40000"/>
                        <a:lumOff val="60000"/>
                      </a:schemeClr>
                    </a:solidFill>
                  </a:tcPr>
                </a:tc>
                <a:tc vMerge="1">
                  <a:txBody>
                    <a:bodyPr/>
                    <a:lstStyle/>
                    <a:p>
                      <a:endParaRPr lang="tr-TR"/>
                    </a:p>
                  </a:txBody>
                  <a:tcPr/>
                </a:tc>
              </a:tr>
              <a:tr h="554462">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u="none" kern="1200" dirty="0">
                          <a:solidFill>
                            <a:srgbClr val="0033CC"/>
                          </a:solidFill>
                          <a:latin typeface="Arial" panose="020B0604020202020204" pitchFamily="34" charset="0"/>
                          <a:cs typeface="Arial" panose="020B0604020202020204" pitchFamily="34" charset="0"/>
                        </a:rPr>
                        <a:t>Faturalandırılmamış İzinli Su </a:t>
                      </a:r>
                      <a:r>
                        <a:rPr lang="tr-TR" sz="1600" b="1" u="none" kern="1200" dirty="0" smtClean="0">
                          <a:solidFill>
                            <a:srgbClr val="0033CC"/>
                          </a:solidFill>
                          <a:latin typeface="Arial" panose="020B0604020202020204" pitchFamily="34" charset="0"/>
                          <a:cs typeface="Arial" panose="020B0604020202020204" pitchFamily="34" charset="0"/>
                        </a:rPr>
                        <a:t>Tüketimi</a:t>
                      </a:r>
                      <a:endParaRPr lang="tr-TR" sz="1600" b="1" u="none" kern="1200" dirty="0">
                        <a:solidFill>
                          <a:srgbClr val="0033CC"/>
                        </a:solidFill>
                        <a:latin typeface="Arial" pitchFamily="34" charset="0"/>
                        <a:ea typeface="+mn-ea"/>
                        <a:cs typeface="Arial" pitchFamily="34" charset="0"/>
                      </a:endParaRPr>
                    </a:p>
                  </a:txBody>
                  <a:tcPr marL="20001" marR="20001" marT="0" marB="0" anchor="ctr">
                    <a:solidFill>
                      <a:schemeClr val="accent2">
                        <a:lumMod val="20000"/>
                        <a:lumOff val="80000"/>
                      </a:schemeClr>
                    </a:solidFill>
                  </a:tcPr>
                </a:tc>
                <a:tc>
                  <a:txBody>
                    <a:bodyPr/>
                    <a:lstStyle/>
                    <a:p>
                      <a:pPr algn="ctr">
                        <a:spcAft>
                          <a:spcPts val="0"/>
                        </a:spcAft>
                      </a:pPr>
                      <a:r>
                        <a:rPr lang="tr-TR" sz="1600" b="1" u="none" kern="1200" dirty="0">
                          <a:solidFill>
                            <a:srgbClr val="0033CC"/>
                          </a:solidFill>
                          <a:latin typeface="Arial" panose="020B0604020202020204" pitchFamily="34" charset="0"/>
                          <a:cs typeface="Arial" panose="020B0604020202020204" pitchFamily="34" charset="0"/>
                        </a:rPr>
                        <a:t>Faturalandırılmamış Ölçülmüş </a:t>
                      </a:r>
                      <a:r>
                        <a:rPr lang="tr-TR" sz="1600" b="1" u="none" kern="1200" dirty="0" smtClean="0">
                          <a:solidFill>
                            <a:srgbClr val="0033CC"/>
                          </a:solidFill>
                          <a:latin typeface="Arial" panose="020B0604020202020204" pitchFamily="34" charset="0"/>
                          <a:cs typeface="Arial" panose="020B0604020202020204" pitchFamily="34" charset="0"/>
                        </a:rPr>
                        <a:t>Kullanım</a:t>
                      </a:r>
                      <a:endParaRPr lang="tr-TR" sz="1600" b="1" u="none" kern="1200" dirty="0">
                        <a:solidFill>
                          <a:srgbClr val="0033CC"/>
                        </a:solidFill>
                        <a:latin typeface="Arial" pitchFamily="34" charset="0"/>
                        <a:ea typeface="+mn-ea"/>
                        <a:cs typeface="Arial" pitchFamily="34" charset="0"/>
                      </a:endParaRPr>
                    </a:p>
                  </a:txBody>
                  <a:tcPr marL="20001" marR="20001" marT="0" marB="0" anchor="ctr">
                    <a:lnR w="12700" cap="flat" cmpd="sng" algn="ctr">
                      <a:solidFill>
                        <a:schemeClr val="bg1"/>
                      </a:solidFill>
                      <a:prstDash val="solid"/>
                      <a:round/>
                      <a:headEnd type="none" w="med" len="med"/>
                      <a:tailEnd type="none" w="med" len="med"/>
                    </a:lnR>
                    <a:solidFill>
                      <a:schemeClr val="accent2">
                        <a:lumMod val="20000"/>
                        <a:lumOff val="80000"/>
                      </a:schemeClr>
                    </a:solidFill>
                  </a:tcPr>
                </a:tc>
                <a:tc rowSpan="6">
                  <a:txBody>
                    <a:bodyPr/>
                    <a:lstStyle/>
                    <a:p>
                      <a:pPr marL="0" algn="ctr" defTabSz="914400" rtl="0" eaLnBrk="1" latinLnBrk="0" hangingPunct="1">
                        <a:spcAft>
                          <a:spcPts val="0"/>
                        </a:spcAft>
                      </a:pPr>
                      <a:r>
                        <a:rPr lang="tr-TR" sz="1600" b="1" u="none" kern="1200" dirty="0">
                          <a:solidFill>
                            <a:srgbClr val="0033CC"/>
                          </a:solidFill>
                          <a:latin typeface="Arial" panose="020B0604020202020204" pitchFamily="34" charset="0"/>
                          <a:cs typeface="Arial" panose="020B0604020202020204" pitchFamily="34" charset="0"/>
                        </a:rPr>
                        <a:t>Gelir Getirmeyen Su Miktarı</a:t>
                      </a:r>
                    </a:p>
                    <a:p>
                      <a:pPr algn="ctr">
                        <a:spcAft>
                          <a:spcPts val="0"/>
                        </a:spcAft>
                      </a:pPr>
                      <a:r>
                        <a:rPr lang="tr-TR" sz="1600" b="1" u="none" kern="1200" dirty="0">
                          <a:solidFill>
                            <a:srgbClr val="0033CC"/>
                          </a:solidFill>
                          <a:latin typeface="Arial" panose="020B0604020202020204" pitchFamily="34" charset="0"/>
                          <a:cs typeface="Arial" panose="020B0604020202020204" pitchFamily="34" charset="0"/>
                        </a:rPr>
                        <a:t> </a:t>
                      </a:r>
                      <a:endParaRPr lang="tr-TR" sz="1600" b="1" u="none" kern="1200" dirty="0">
                        <a:solidFill>
                          <a:srgbClr val="0033CC"/>
                        </a:solidFill>
                        <a:latin typeface="Arial" pitchFamily="34" charset="0"/>
                        <a:ea typeface="+mn-ea"/>
                        <a:cs typeface="Arial" pitchFamily="34" charset="0"/>
                      </a:endParaRPr>
                    </a:p>
                  </a:txBody>
                  <a:tcPr marL="20001" marR="20001" marT="0" marB="0" anchor="ctr">
                    <a:lnL w="12700" cap="flat" cmpd="sng" algn="ctr">
                      <a:solidFill>
                        <a:schemeClr val="bg1"/>
                      </a:solidFill>
                      <a:prstDash val="solid"/>
                      <a:round/>
                      <a:headEnd type="none" w="med" len="med"/>
                      <a:tailEnd type="none" w="med" len="med"/>
                    </a:lnL>
                    <a:solidFill>
                      <a:schemeClr val="accent6">
                        <a:lumMod val="60000"/>
                        <a:lumOff val="40000"/>
                      </a:schemeClr>
                    </a:solidFill>
                  </a:tcPr>
                </a:tc>
              </a:tr>
              <a:tr h="55446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600" b="1" u="none" kern="1200" dirty="0">
                          <a:solidFill>
                            <a:srgbClr val="0033CC"/>
                          </a:solidFill>
                          <a:latin typeface="Arial" panose="020B0604020202020204" pitchFamily="34" charset="0"/>
                          <a:cs typeface="Arial" panose="020B0604020202020204" pitchFamily="34" charset="0"/>
                        </a:rPr>
                        <a:t>Faturalandırılmamış Ölçülmemiş </a:t>
                      </a:r>
                      <a:r>
                        <a:rPr lang="tr-TR" sz="1600" b="1" u="none" kern="1200" dirty="0" smtClean="0">
                          <a:solidFill>
                            <a:srgbClr val="0033CC"/>
                          </a:solidFill>
                          <a:latin typeface="Arial" panose="020B0604020202020204" pitchFamily="34" charset="0"/>
                          <a:cs typeface="Arial" panose="020B0604020202020204" pitchFamily="34" charset="0"/>
                        </a:rPr>
                        <a:t>Kullanım</a:t>
                      </a:r>
                      <a:endParaRPr lang="tr-TR" sz="1600" b="1" u="none" kern="1200" dirty="0">
                        <a:solidFill>
                          <a:srgbClr val="0033CC"/>
                        </a:solidFill>
                        <a:latin typeface="Arial" pitchFamily="34" charset="0"/>
                        <a:ea typeface="+mn-ea"/>
                        <a:cs typeface="Arial" pitchFamily="34" charset="0"/>
                      </a:endParaRPr>
                    </a:p>
                  </a:txBody>
                  <a:tcPr marL="20001" marR="20001" marT="0" marB="0" anchor="ctr">
                    <a:lnR w="12700" cap="flat" cmpd="sng" algn="ctr">
                      <a:solidFill>
                        <a:schemeClr val="bg1"/>
                      </a:solidFill>
                      <a:prstDash val="solid"/>
                      <a:round/>
                      <a:headEnd type="none" w="med" len="med"/>
                      <a:tailEnd type="none" w="med" len="med"/>
                    </a:lnR>
                    <a:solidFill>
                      <a:schemeClr val="accent2">
                        <a:lumMod val="20000"/>
                        <a:lumOff val="80000"/>
                      </a:schemeClr>
                    </a:solidFill>
                  </a:tcPr>
                </a:tc>
                <a:tc vMerge="1">
                  <a:txBody>
                    <a:bodyPr/>
                    <a:lstStyle/>
                    <a:p>
                      <a:endParaRPr lang="tr-TR"/>
                    </a:p>
                  </a:txBody>
                  <a:tcPr/>
                </a:tc>
              </a:tr>
              <a:tr h="475253">
                <a:tc vMerge="1">
                  <a:txBody>
                    <a:bodyPr/>
                    <a:lstStyle/>
                    <a:p>
                      <a:endParaRPr lang="tr-TR"/>
                    </a:p>
                  </a:txBody>
                  <a:tcPr/>
                </a:tc>
                <a:tc rowSpan="4">
                  <a:txBody>
                    <a:bodyPr/>
                    <a:lstStyle/>
                    <a:p>
                      <a:pPr algn="ctr">
                        <a:spcAft>
                          <a:spcPts val="0"/>
                        </a:spcAft>
                      </a:pPr>
                      <a:r>
                        <a:rPr lang="tr-TR" sz="1600" b="1" u="none" kern="1200" dirty="0">
                          <a:solidFill>
                            <a:srgbClr val="0033CC"/>
                          </a:solidFill>
                          <a:latin typeface="Arial" panose="020B0604020202020204" pitchFamily="34" charset="0"/>
                          <a:cs typeface="Arial" panose="020B0604020202020204" pitchFamily="34" charset="0"/>
                        </a:rPr>
                        <a:t>Su </a:t>
                      </a:r>
                      <a:r>
                        <a:rPr lang="tr-TR" sz="1600" b="1" u="none" kern="1200" dirty="0" smtClean="0">
                          <a:solidFill>
                            <a:srgbClr val="0033CC"/>
                          </a:solidFill>
                          <a:latin typeface="Arial" panose="020B0604020202020204" pitchFamily="34" charset="0"/>
                          <a:cs typeface="Arial" panose="020B0604020202020204" pitchFamily="34" charset="0"/>
                        </a:rPr>
                        <a:t>Kayıpları</a:t>
                      </a:r>
                      <a:endParaRPr lang="tr-TR" sz="1600" b="1" u="none" kern="1200" dirty="0">
                        <a:solidFill>
                          <a:srgbClr val="0033CC"/>
                        </a:solidFill>
                        <a:latin typeface="Arial" pitchFamily="34" charset="0"/>
                        <a:ea typeface="+mn-ea"/>
                        <a:cs typeface="Arial" pitchFamily="34" charset="0"/>
                      </a:endParaRPr>
                    </a:p>
                  </a:txBody>
                  <a:tcPr marL="20001" marR="20001" marT="0" marB="0" anchor="ctr">
                    <a:solidFill>
                      <a:schemeClr val="accent3">
                        <a:lumMod val="40000"/>
                        <a:lumOff val="60000"/>
                      </a:schemeClr>
                    </a:solidFill>
                  </a:tcPr>
                </a:tc>
                <a:tc rowSpan="2">
                  <a:txBody>
                    <a:bodyPr/>
                    <a:lstStyle/>
                    <a:p>
                      <a:pPr algn="ctr">
                        <a:spcAft>
                          <a:spcPts val="0"/>
                        </a:spcAft>
                      </a:pPr>
                      <a:r>
                        <a:rPr lang="tr-TR" sz="1600" b="1" u="none" kern="1200" dirty="0">
                          <a:solidFill>
                            <a:srgbClr val="0033CC"/>
                          </a:solidFill>
                          <a:latin typeface="Arial" panose="020B0604020202020204" pitchFamily="34" charset="0"/>
                          <a:cs typeface="Arial" panose="020B0604020202020204" pitchFamily="34" charset="0"/>
                        </a:rPr>
                        <a:t>İdari </a:t>
                      </a:r>
                      <a:r>
                        <a:rPr lang="tr-TR" sz="1600" b="1" u="none" kern="1200" dirty="0" smtClean="0">
                          <a:solidFill>
                            <a:srgbClr val="0033CC"/>
                          </a:solidFill>
                          <a:latin typeface="Arial" panose="020B0604020202020204" pitchFamily="34" charset="0"/>
                          <a:cs typeface="Arial" panose="020B0604020202020204" pitchFamily="34" charset="0"/>
                        </a:rPr>
                        <a:t>Kayıplar</a:t>
                      </a:r>
                      <a:endParaRPr lang="tr-TR" sz="1600" b="1" u="none" kern="1200" dirty="0">
                        <a:solidFill>
                          <a:srgbClr val="0033CC"/>
                        </a:solidFill>
                        <a:latin typeface="Arial" pitchFamily="34" charset="0"/>
                        <a:ea typeface="+mn-ea"/>
                        <a:cs typeface="Arial" pitchFamily="34" charset="0"/>
                      </a:endParaRPr>
                    </a:p>
                  </a:txBody>
                  <a:tcPr marL="20001" marR="20001" marT="0" marB="0" anchor="ctr">
                    <a:lnB w="76200" cap="flat" cmpd="sng" algn="ctr">
                      <a:solidFill>
                        <a:srgbClr val="FF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1600" b="1" u="none" kern="1200" dirty="0">
                          <a:solidFill>
                            <a:srgbClr val="0033CC"/>
                          </a:solidFill>
                          <a:latin typeface="Arial" panose="020B0604020202020204" pitchFamily="34" charset="0"/>
                          <a:cs typeface="Arial" panose="020B0604020202020204" pitchFamily="34" charset="0"/>
                        </a:rPr>
                        <a:t>İzinsiz </a:t>
                      </a:r>
                      <a:r>
                        <a:rPr lang="tr-TR" sz="1600" b="1" u="none" kern="1200" dirty="0" smtClean="0">
                          <a:solidFill>
                            <a:srgbClr val="0033CC"/>
                          </a:solidFill>
                          <a:latin typeface="Arial" panose="020B0604020202020204" pitchFamily="34" charset="0"/>
                          <a:cs typeface="Arial" panose="020B0604020202020204" pitchFamily="34" charset="0"/>
                        </a:rPr>
                        <a:t>Tüketim</a:t>
                      </a:r>
                      <a:endParaRPr lang="tr-TR" sz="1600" b="1" u="none" kern="1200" dirty="0">
                        <a:solidFill>
                          <a:srgbClr val="0033CC"/>
                        </a:solidFill>
                        <a:latin typeface="Arial" pitchFamily="34" charset="0"/>
                        <a:ea typeface="+mn-ea"/>
                        <a:cs typeface="Arial" pitchFamily="34" charset="0"/>
                      </a:endParaRPr>
                    </a:p>
                  </a:txBody>
                  <a:tcPr marL="20001" marR="20001" marT="0" marB="0" anchor="ctr">
                    <a:lnR w="12700" cap="flat" cmpd="sng" algn="ctr">
                      <a:solidFill>
                        <a:schemeClr val="bg1"/>
                      </a:solidFill>
                      <a:prstDash val="solid"/>
                      <a:round/>
                      <a:headEnd type="none" w="med" len="med"/>
                      <a:tailEnd type="none" w="med" len="med"/>
                    </a:lnR>
                    <a:solidFill>
                      <a:schemeClr val="accent3">
                        <a:lumMod val="20000"/>
                        <a:lumOff val="80000"/>
                      </a:schemeClr>
                    </a:solidFill>
                  </a:tcPr>
                </a:tc>
                <a:tc vMerge="1">
                  <a:txBody>
                    <a:bodyPr/>
                    <a:lstStyle/>
                    <a:p>
                      <a:endParaRPr lang="tr-TR"/>
                    </a:p>
                  </a:txBody>
                  <a:tcPr/>
                </a:tc>
              </a:tr>
              <a:tr h="47525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600" b="1" u="none" kern="1200" dirty="0">
                          <a:solidFill>
                            <a:srgbClr val="0033CC"/>
                          </a:solidFill>
                          <a:latin typeface="Arial" panose="020B0604020202020204" pitchFamily="34" charset="0"/>
                          <a:cs typeface="Arial" panose="020B0604020202020204" pitchFamily="34" charset="0"/>
                        </a:rPr>
                        <a:t>Sayaçlardaki Ölçüm </a:t>
                      </a:r>
                      <a:r>
                        <a:rPr lang="tr-TR" sz="1600" b="1" u="none" kern="1200" dirty="0" smtClean="0">
                          <a:solidFill>
                            <a:srgbClr val="0033CC"/>
                          </a:solidFill>
                          <a:latin typeface="Arial" panose="020B0604020202020204" pitchFamily="34" charset="0"/>
                          <a:cs typeface="Arial" panose="020B0604020202020204" pitchFamily="34" charset="0"/>
                        </a:rPr>
                        <a:t>Hataları</a:t>
                      </a:r>
                      <a:endParaRPr lang="tr-TR" sz="1600" b="1" u="none" kern="1200" dirty="0">
                        <a:solidFill>
                          <a:srgbClr val="0033CC"/>
                        </a:solidFill>
                        <a:latin typeface="Arial" pitchFamily="34" charset="0"/>
                        <a:ea typeface="+mn-ea"/>
                        <a:cs typeface="Arial" pitchFamily="34" charset="0"/>
                      </a:endParaRPr>
                    </a:p>
                  </a:txBody>
                  <a:tcPr marL="20001" marR="20001" marT="0" marB="0" anchor="ctr">
                    <a:lnR w="12700" cap="flat" cmpd="sng" algn="ctr">
                      <a:solidFill>
                        <a:schemeClr val="bg1"/>
                      </a:solidFill>
                      <a:prstDash val="solid"/>
                      <a:round/>
                      <a:headEnd type="none" w="med" len="med"/>
                      <a:tailEnd type="none" w="med" len="med"/>
                    </a:lnR>
                    <a:lnB w="76200" cap="flat" cmpd="sng" algn="ctr">
                      <a:solidFill>
                        <a:srgbClr val="FF0000"/>
                      </a:solidFill>
                      <a:prstDash val="solid"/>
                      <a:round/>
                      <a:headEnd type="none" w="med" len="med"/>
                      <a:tailEnd type="none" w="med" len="med"/>
                    </a:lnB>
                    <a:solidFill>
                      <a:schemeClr val="accent3">
                        <a:lumMod val="20000"/>
                        <a:lumOff val="80000"/>
                      </a:schemeClr>
                    </a:solidFill>
                  </a:tcPr>
                </a:tc>
                <a:tc vMerge="1">
                  <a:txBody>
                    <a:bodyPr/>
                    <a:lstStyle/>
                    <a:p>
                      <a:endParaRPr lang="tr-TR"/>
                    </a:p>
                  </a:txBody>
                  <a:tcPr/>
                </a:tc>
              </a:tr>
              <a:tr h="871297">
                <a:tc vMerge="1">
                  <a:txBody>
                    <a:bodyPr/>
                    <a:lstStyle/>
                    <a:p>
                      <a:endParaRPr lang="tr-TR"/>
                    </a:p>
                  </a:txBody>
                  <a:tcPr/>
                </a:tc>
                <a:tc vMerge="1">
                  <a:txBody>
                    <a:bodyPr/>
                    <a:lstStyle/>
                    <a:p>
                      <a:endParaRPr lang="tr-TR"/>
                    </a:p>
                  </a:txBody>
                  <a:tcPr/>
                </a:tc>
                <a:tc rowSpan="2">
                  <a:txBody>
                    <a:bodyPr/>
                    <a:lstStyle/>
                    <a:p>
                      <a:pPr algn="ctr">
                        <a:spcAft>
                          <a:spcPts val="0"/>
                        </a:spcAft>
                      </a:pPr>
                      <a:r>
                        <a:rPr lang="tr-TR" sz="1600" b="1" u="none" kern="1200" dirty="0">
                          <a:solidFill>
                            <a:srgbClr val="0000FF"/>
                          </a:solidFill>
                          <a:latin typeface="Arial" panose="020B0604020202020204" pitchFamily="34" charset="0"/>
                          <a:cs typeface="Arial" panose="020B0604020202020204" pitchFamily="34" charset="0"/>
                        </a:rPr>
                        <a:t>Fiziki </a:t>
                      </a:r>
                      <a:r>
                        <a:rPr lang="tr-TR" sz="1600" b="1" u="none" kern="1200" dirty="0" smtClean="0">
                          <a:solidFill>
                            <a:srgbClr val="0000FF"/>
                          </a:solidFill>
                          <a:latin typeface="Arial" panose="020B0604020202020204" pitchFamily="34" charset="0"/>
                          <a:cs typeface="Arial" panose="020B0604020202020204" pitchFamily="34" charset="0"/>
                        </a:rPr>
                        <a:t>Kayıplar</a:t>
                      </a:r>
                      <a:endParaRPr lang="tr-TR" sz="1600" b="1" u="none" kern="1200" dirty="0">
                        <a:solidFill>
                          <a:srgbClr val="0000FF"/>
                        </a:solidFill>
                        <a:latin typeface="Arial" pitchFamily="34" charset="0"/>
                        <a:ea typeface="+mn-ea"/>
                        <a:cs typeface="Arial" pitchFamily="34" charset="0"/>
                      </a:endParaRPr>
                    </a:p>
                  </a:txBody>
                  <a:tcPr marL="20001" marR="20001" marT="0" marB="0" anchor="ctr">
                    <a:lnL w="76200" cap="flat" cmpd="sng" algn="ctr">
                      <a:solidFill>
                        <a:srgbClr val="FF0000"/>
                      </a:solidFill>
                      <a:prstDash val="solid"/>
                      <a:round/>
                      <a:headEnd type="none" w="med" len="med"/>
                      <a:tailEnd type="none" w="med" len="med"/>
                    </a:lnL>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600" b="1" u="none" kern="1200" dirty="0">
                          <a:solidFill>
                            <a:srgbClr val="0000FF"/>
                          </a:solidFill>
                          <a:latin typeface="Arial" panose="020B0604020202020204" pitchFamily="34" charset="0"/>
                          <a:cs typeface="Arial" panose="020B0604020202020204" pitchFamily="34" charset="0"/>
                        </a:rPr>
                        <a:t>Temin ve Dağıtım Hatları ile Servis Bağlantılarında Oluşan </a:t>
                      </a:r>
                      <a:r>
                        <a:rPr lang="tr-TR" sz="1600" b="1" u="none" kern="1200" dirty="0" smtClean="0">
                          <a:solidFill>
                            <a:srgbClr val="0000FF"/>
                          </a:solidFill>
                          <a:latin typeface="Arial" panose="020B0604020202020204" pitchFamily="34" charset="0"/>
                          <a:cs typeface="Arial" panose="020B0604020202020204" pitchFamily="34" charset="0"/>
                        </a:rPr>
                        <a:t>Kayıp-Kaçaklar</a:t>
                      </a:r>
                      <a:endParaRPr lang="tr-TR" sz="1600" b="1" u="none" kern="1200" dirty="0">
                        <a:solidFill>
                          <a:srgbClr val="0000FF"/>
                        </a:solidFill>
                        <a:latin typeface="Arial" pitchFamily="34" charset="0"/>
                        <a:ea typeface="+mn-ea"/>
                        <a:cs typeface="Arial" pitchFamily="34" charset="0"/>
                      </a:endParaRPr>
                    </a:p>
                  </a:txBody>
                  <a:tcPr marL="20001" marR="20001" marT="0" marB="0" anchor="ctr">
                    <a:lnR w="12700" cap="flat" cmpd="sng" algn="ctr">
                      <a:solidFill>
                        <a:schemeClr val="bg1"/>
                      </a:solidFill>
                      <a:prstDash val="solid"/>
                      <a:round/>
                      <a:headEnd type="none" w="med" len="med"/>
                      <a:tailEnd type="none" w="med" len="med"/>
                    </a:lnR>
                    <a:lnT w="76200" cap="flat" cmpd="sng" algn="ctr">
                      <a:solidFill>
                        <a:srgbClr val="FF0000"/>
                      </a:solidFill>
                      <a:prstDash val="solid"/>
                      <a:round/>
                      <a:headEnd type="none" w="med" len="med"/>
                      <a:tailEnd type="none" w="med" len="med"/>
                    </a:lnT>
                    <a:solidFill>
                      <a:schemeClr val="accent4">
                        <a:lumMod val="20000"/>
                        <a:lumOff val="80000"/>
                      </a:schemeClr>
                    </a:solidFill>
                  </a:tcPr>
                </a:tc>
                <a:tc vMerge="1">
                  <a:txBody>
                    <a:bodyPr/>
                    <a:lstStyle/>
                    <a:p>
                      <a:endParaRPr lang="tr-TR"/>
                    </a:p>
                  </a:txBody>
                  <a:tcPr/>
                </a:tc>
              </a:tr>
              <a:tr h="63367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600" b="1" u="none" kern="1200" dirty="0">
                          <a:solidFill>
                            <a:srgbClr val="0000FF"/>
                          </a:solidFill>
                          <a:latin typeface="Arial" panose="020B0604020202020204" pitchFamily="34" charset="0"/>
                          <a:cs typeface="Arial" panose="020B0604020202020204" pitchFamily="34" charset="0"/>
                        </a:rPr>
                        <a:t>Depolarda Meydana Gelen Kaçak ve </a:t>
                      </a:r>
                      <a:r>
                        <a:rPr lang="tr-TR" sz="1600" b="1" u="none" kern="1200" dirty="0" smtClean="0">
                          <a:solidFill>
                            <a:srgbClr val="0000FF"/>
                          </a:solidFill>
                          <a:latin typeface="Arial" panose="020B0604020202020204" pitchFamily="34" charset="0"/>
                          <a:cs typeface="Arial" panose="020B0604020202020204" pitchFamily="34" charset="0"/>
                        </a:rPr>
                        <a:t>Taşmalar</a:t>
                      </a:r>
                      <a:endParaRPr lang="tr-TR" sz="1600" b="1" u="none" kern="1200" dirty="0">
                        <a:solidFill>
                          <a:srgbClr val="0000FF"/>
                        </a:solidFill>
                        <a:latin typeface="Arial" pitchFamily="34" charset="0"/>
                        <a:ea typeface="+mn-ea"/>
                        <a:cs typeface="Arial" pitchFamily="34" charset="0"/>
                      </a:endParaRPr>
                    </a:p>
                  </a:txBody>
                  <a:tcPr marL="20001" marR="20001" marT="0" marB="0" anchor="ctr">
                    <a:lnR w="12700" cap="flat" cmpd="sng" algn="ctr">
                      <a:solidFill>
                        <a:schemeClr val="bg1"/>
                      </a:solidFill>
                      <a:prstDash val="solid"/>
                      <a:round/>
                      <a:headEnd type="none" w="med" len="med"/>
                      <a:tailEnd type="none" w="med" len="med"/>
                    </a:lnR>
                    <a:lnB w="76200" cap="flat" cmpd="sng" algn="ctr">
                      <a:solidFill>
                        <a:srgbClr val="FF0000"/>
                      </a:solidFill>
                      <a:prstDash val="solid"/>
                      <a:round/>
                      <a:headEnd type="none" w="med" len="med"/>
                      <a:tailEnd type="none" w="med" len="med"/>
                    </a:lnB>
                    <a:solidFill>
                      <a:schemeClr val="accent4">
                        <a:lumMod val="20000"/>
                        <a:lumOff val="80000"/>
                      </a:schemeClr>
                    </a:solidFill>
                  </a:tcPr>
                </a:tc>
                <a:tc vMerge="1">
                  <a:txBody>
                    <a:bodyPr/>
                    <a:lstStyle/>
                    <a:p>
                      <a:endParaRPr lang="tr-TR"/>
                    </a:p>
                  </a:txBody>
                  <a:tcPr/>
                </a:tc>
              </a:tr>
            </a:tbl>
          </a:graphicData>
        </a:graphic>
      </p:graphicFrame>
      <p:sp>
        <p:nvSpPr>
          <p:cNvPr id="10" name="İçerik Yer Tutucusu 2"/>
          <p:cNvSpPr>
            <a:spLocks noGrp="1"/>
          </p:cNvSpPr>
          <p:nvPr>
            <p:ph idx="1"/>
          </p:nvPr>
        </p:nvSpPr>
        <p:spPr>
          <a:xfrm>
            <a:off x="493204" y="1052736"/>
            <a:ext cx="8229600" cy="432048"/>
          </a:xfrm>
        </p:spPr>
        <p:txBody>
          <a:bodyPr/>
          <a:lstStyle/>
          <a:p>
            <a:pPr marL="0" indent="0" algn="just">
              <a:buClr>
                <a:srgbClr val="FF0000"/>
              </a:buClr>
              <a:buNone/>
            </a:pPr>
            <a:r>
              <a:rPr lang="tr-TR" sz="2000" b="1" u="sng" dirty="0" smtClean="0">
                <a:solidFill>
                  <a:srgbClr val="0000FF"/>
                </a:solidFill>
                <a:cs typeface="Arial" pitchFamily="34" charset="0"/>
              </a:rPr>
              <a:t>Standart Su Dengesi*</a:t>
            </a:r>
            <a:endParaRPr lang="tr-TR" sz="2000" b="1" dirty="0">
              <a:solidFill>
                <a:srgbClr val="0000FF"/>
              </a:solidFill>
              <a:cs typeface="Arial" pitchFamily="34" charset="0"/>
            </a:endParaRPr>
          </a:p>
        </p:txBody>
      </p:sp>
      <p:sp>
        <p:nvSpPr>
          <p:cNvPr id="2" name="Dikdörtgen 1"/>
          <p:cNvSpPr/>
          <p:nvPr/>
        </p:nvSpPr>
        <p:spPr>
          <a:xfrm>
            <a:off x="988487" y="6309320"/>
            <a:ext cx="4277966" cy="307777"/>
          </a:xfrm>
          <a:prstGeom prst="rect">
            <a:avLst/>
          </a:prstGeom>
        </p:spPr>
        <p:txBody>
          <a:bodyPr wrap="none">
            <a:spAutoFit/>
          </a:bodyPr>
          <a:lstStyle/>
          <a:p>
            <a:pPr marL="0" indent="0" algn="just">
              <a:buClr>
                <a:srgbClr val="FF0000"/>
              </a:buClr>
              <a:buNone/>
            </a:pPr>
            <a:r>
              <a:rPr lang="tr-TR" sz="1400" b="1" u="sng" dirty="0" smtClean="0">
                <a:solidFill>
                  <a:srgbClr val="0000FF"/>
                </a:solidFill>
                <a:latin typeface="Arial" pitchFamily="34" charset="0"/>
                <a:cs typeface="Arial" pitchFamily="34" charset="0"/>
              </a:rPr>
              <a:t>* Kaynak: International </a:t>
            </a:r>
            <a:r>
              <a:rPr lang="tr-TR" sz="1400" b="1" u="sng" dirty="0" err="1" smtClean="0">
                <a:solidFill>
                  <a:srgbClr val="0000FF"/>
                </a:solidFill>
                <a:latin typeface="Arial" pitchFamily="34" charset="0"/>
                <a:cs typeface="Arial" pitchFamily="34" charset="0"/>
              </a:rPr>
              <a:t>Water</a:t>
            </a:r>
            <a:r>
              <a:rPr lang="tr-TR" sz="1400" b="1" u="sng" dirty="0" smtClean="0">
                <a:solidFill>
                  <a:srgbClr val="0000FF"/>
                </a:solidFill>
                <a:latin typeface="Arial" pitchFamily="34" charset="0"/>
                <a:cs typeface="Arial" pitchFamily="34" charset="0"/>
              </a:rPr>
              <a:t> </a:t>
            </a:r>
            <a:r>
              <a:rPr lang="tr-TR" sz="1400" b="1" u="sng" dirty="0" err="1" smtClean="0">
                <a:solidFill>
                  <a:srgbClr val="0000FF"/>
                </a:solidFill>
                <a:latin typeface="Arial" pitchFamily="34" charset="0"/>
                <a:cs typeface="Arial" pitchFamily="34" charset="0"/>
              </a:rPr>
              <a:t>Association</a:t>
            </a:r>
            <a:r>
              <a:rPr lang="tr-TR" sz="1400" b="1" u="sng" dirty="0" smtClean="0">
                <a:solidFill>
                  <a:srgbClr val="0000FF"/>
                </a:solidFill>
                <a:latin typeface="Arial" pitchFamily="34" charset="0"/>
                <a:cs typeface="Arial" pitchFamily="34" charset="0"/>
              </a:rPr>
              <a:t> (IWA</a:t>
            </a:r>
            <a:r>
              <a:rPr lang="tr-TR" sz="1400" b="1" u="sng" dirty="0">
                <a:solidFill>
                  <a:srgbClr val="0000FF"/>
                </a:solidFill>
                <a:latin typeface="Arial" pitchFamily="34" charset="0"/>
                <a:cs typeface="Arial" pitchFamily="34" charset="0"/>
              </a:rPr>
              <a:t>) </a:t>
            </a:r>
          </a:p>
        </p:txBody>
      </p:sp>
      <p:cxnSp>
        <p:nvCxnSpPr>
          <p:cNvPr id="7" name="Düz Bağlayıcı 6"/>
          <p:cNvCxnSpPr/>
          <p:nvPr/>
        </p:nvCxnSpPr>
        <p:spPr>
          <a:xfrm>
            <a:off x="7308304" y="4725144"/>
            <a:ext cx="0" cy="15121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p:cNvSpPr>
            <a:spLocks noGrp="1"/>
          </p:cNvSpPr>
          <p:nvPr>
            <p:ph type="sldNum" sz="quarter" idx="12"/>
          </p:nvPr>
        </p:nvSpPr>
        <p:spPr/>
        <p:txBody>
          <a:bodyPr/>
          <a:lstStyle/>
          <a:p>
            <a:fld id="{F302176B-0E47-46AC-8F43-DAB4B8A37D06}" type="slidenum">
              <a:rPr lang="tr-TR" smtClean="0"/>
              <a:pPr/>
              <a:t>5</a:t>
            </a:fld>
            <a:r>
              <a:rPr lang="tr-TR" dirty="0" smtClean="0"/>
              <a:t>/31</a:t>
            </a:r>
            <a:endParaRPr lang="tr-TR" dirty="0"/>
          </a:p>
        </p:txBody>
      </p:sp>
    </p:spTree>
    <p:extLst>
      <p:ext uri="{BB962C8B-B14F-4D97-AF65-F5344CB8AC3E}">
        <p14:creationId xmlns:p14="http://schemas.microsoft.com/office/powerpoint/2010/main" val="326951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9 Başlık"/>
          <p:cNvSpPr txBox="1">
            <a:spLocks/>
          </p:cNvSpPr>
          <p:nvPr/>
        </p:nvSpPr>
        <p:spPr bwMode="auto">
          <a:xfrm>
            <a:off x="1115616" y="0"/>
            <a:ext cx="7128792" cy="108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a:t>GELİŞMİŞLİK VE SU KAYBI İLİŞKİSİ</a:t>
            </a:r>
          </a:p>
        </p:txBody>
      </p:sp>
      <p:sp>
        <p:nvSpPr>
          <p:cNvPr id="6" name="5 Dikdörtgen"/>
          <p:cNvSpPr/>
          <p:nvPr/>
        </p:nvSpPr>
        <p:spPr>
          <a:xfrm>
            <a:off x="395536" y="1484784"/>
            <a:ext cx="8496944" cy="830997"/>
          </a:xfrm>
          <a:prstGeom prst="rect">
            <a:avLst/>
          </a:prstGeom>
        </p:spPr>
        <p:txBody>
          <a:bodyPr wrap="square">
            <a:spAutoFit/>
          </a:bodyPr>
          <a:lstStyle/>
          <a:p>
            <a:r>
              <a:rPr lang="tr-TR" sz="2400" b="1" dirty="0" smtClean="0">
                <a:solidFill>
                  <a:srgbClr val="0000FF"/>
                </a:solidFill>
              </a:rPr>
              <a:t>Uluslararası Su Servisi Birliği’nin (IWSA) 1991 yılında yaptığı bir çalışmaya göre;</a:t>
            </a:r>
          </a:p>
        </p:txBody>
      </p:sp>
      <p:graphicFrame>
        <p:nvGraphicFramePr>
          <p:cNvPr id="7" name="8 Tablo"/>
          <p:cNvGraphicFramePr>
            <a:graphicFrameLocks noGrp="1"/>
          </p:cNvGraphicFramePr>
          <p:nvPr>
            <p:extLst>
              <p:ext uri="{D42A27DB-BD31-4B8C-83A1-F6EECF244321}">
                <p14:modId xmlns:p14="http://schemas.microsoft.com/office/powerpoint/2010/main" val="771462253"/>
              </p:ext>
            </p:extLst>
          </p:nvPr>
        </p:nvGraphicFramePr>
        <p:xfrm>
          <a:off x="1227417" y="2708920"/>
          <a:ext cx="6639540" cy="2716892"/>
        </p:xfrm>
        <a:graphic>
          <a:graphicData uri="http://schemas.openxmlformats.org/drawingml/2006/table">
            <a:tbl>
              <a:tblPr>
                <a:tableStyleId>{5C22544A-7EE6-4342-B048-85BDC9FD1C3A}</a:tableStyleId>
              </a:tblPr>
              <a:tblGrid>
                <a:gridCol w="3765758"/>
                <a:gridCol w="2873782"/>
              </a:tblGrid>
              <a:tr h="503963">
                <a:tc>
                  <a:txBody>
                    <a:bodyPr/>
                    <a:lstStyle/>
                    <a:p>
                      <a:pPr algn="ctr">
                        <a:lnSpc>
                          <a:spcPct val="115000"/>
                        </a:lnSpc>
                        <a:spcAft>
                          <a:spcPts val="0"/>
                        </a:spcAft>
                      </a:pPr>
                      <a:r>
                        <a:rPr lang="tr-TR" sz="2000" b="1" dirty="0" smtClean="0">
                          <a:solidFill>
                            <a:schemeClr val="bg1"/>
                          </a:solidFill>
                          <a:latin typeface="Arial" panose="020B0604020202020204" pitchFamily="34" charset="0"/>
                          <a:cs typeface="Arial" panose="020B0604020202020204" pitchFamily="34" charset="0"/>
                        </a:rPr>
                        <a:t>GELİŞMİŞLİK</a:t>
                      </a:r>
                      <a:r>
                        <a:rPr lang="tr-TR" sz="2000" b="1" baseline="0" dirty="0" smtClean="0">
                          <a:solidFill>
                            <a:schemeClr val="bg1"/>
                          </a:solidFill>
                          <a:latin typeface="Arial" panose="020B0604020202020204" pitchFamily="34" charset="0"/>
                          <a:cs typeface="Arial" panose="020B0604020202020204" pitchFamily="34" charset="0"/>
                        </a:rPr>
                        <a:t> DURUMU </a:t>
                      </a:r>
                      <a:endParaRPr lang="tr-TR" sz="2000" b="1" dirty="0">
                        <a:solidFill>
                          <a:schemeClr val="bg1"/>
                        </a:solidFill>
                        <a:latin typeface="Arial" pitchFamily="34" charset="0"/>
                        <a:ea typeface="Calibri"/>
                        <a:cs typeface="Arial" pitchFamily="34"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tr-TR" sz="2000" b="1" dirty="0">
                          <a:solidFill>
                            <a:schemeClr val="bg1"/>
                          </a:solidFill>
                          <a:latin typeface="Arial" panose="020B0604020202020204" pitchFamily="34" charset="0"/>
                          <a:cs typeface="Arial" panose="020B0604020202020204" pitchFamily="34" charset="0"/>
                        </a:rPr>
                        <a:t>SU KAYBI ORANI</a:t>
                      </a:r>
                      <a:endParaRPr lang="tr-TR" sz="2000" b="1" dirty="0">
                        <a:solidFill>
                          <a:schemeClr val="bg1"/>
                        </a:solidFill>
                        <a:latin typeface="Arial" panose="020B0604020202020204" pitchFamily="34" charset="0"/>
                        <a:ea typeface="Calibri"/>
                        <a:cs typeface="Arial" panose="020B0604020202020204" pitchFamily="34" charset="0"/>
                      </a:endParaRPr>
                    </a:p>
                  </a:txBody>
                  <a:tcPr marL="68580" marR="68580" marT="0" marB="0" anchor="ctr">
                    <a:solidFill>
                      <a:schemeClr val="accent1">
                        <a:lumMod val="75000"/>
                      </a:schemeClr>
                    </a:solidFill>
                  </a:tcPr>
                </a:tc>
              </a:tr>
              <a:tr h="503963">
                <a:tc>
                  <a:txBody>
                    <a:bodyPr/>
                    <a:lstStyle/>
                    <a:p>
                      <a:pPr algn="l">
                        <a:lnSpc>
                          <a:spcPct val="115000"/>
                        </a:lnSpc>
                        <a:spcAft>
                          <a:spcPts val="0"/>
                        </a:spcAft>
                      </a:pPr>
                      <a:r>
                        <a:rPr lang="tr-TR" sz="2000" b="1" dirty="0" smtClean="0">
                          <a:solidFill>
                            <a:srgbClr val="0033CC"/>
                          </a:solidFill>
                          <a:latin typeface="Arial" panose="020B0604020202020204" pitchFamily="34" charset="0"/>
                          <a:cs typeface="Arial" panose="020B0604020202020204" pitchFamily="34" charset="0"/>
                        </a:rPr>
                        <a:t>Gelişmiş Ülkelerde</a:t>
                      </a:r>
                      <a:endParaRPr lang="tr-TR" sz="2000" b="1" dirty="0">
                        <a:solidFill>
                          <a:srgbClr val="0033CC"/>
                        </a:solidFill>
                        <a:latin typeface="Arial" pitchFamily="34" charset="0"/>
                        <a:ea typeface="Calibri"/>
                        <a:cs typeface="Arial"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0"/>
                        </a:spcAft>
                      </a:pPr>
                      <a:r>
                        <a:rPr lang="tr-TR" sz="2000" b="1" dirty="0">
                          <a:solidFill>
                            <a:srgbClr val="0033CC"/>
                          </a:solidFill>
                          <a:latin typeface="Arial" panose="020B0604020202020204" pitchFamily="34" charset="0"/>
                          <a:cs typeface="Arial" panose="020B0604020202020204" pitchFamily="34" charset="0"/>
                        </a:rPr>
                        <a:t>% </a:t>
                      </a:r>
                      <a:r>
                        <a:rPr lang="tr-TR" sz="2000" b="1" dirty="0" smtClean="0">
                          <a:solidFill>
                            <a:srgbClr val="0033CC"/>
                          </a:solidFill>
                          <a:latin typeface="Arial" panose="020B0604020202020204" pitchFamily="34" charset="0"/>
                          <a:cs typeface="Arial" panose="020B0604020202020204" pitchFamily="34" charset="0"/>
                        </a:rPr>
                        <a:t>8-24</a:t>
                      </a:r>
                      <a:endParaRPr lang="tr-TR" sz="2000" b="1" dirty="0">
                        <a:solidFill>
                          <a:srgbClr val="0033CC"/>
                        </a:solidFill>
                        <a:latin typeface="Arial" pitchFamily="34" charset="0"/>
                        <a:ea typeface="Calibri"/>
                        <a:cs typeface="Arial" pitchFamily="34" charset="0"/>
                      </a:endParaRPr>
                    </a:p>
                  </a:txBody>
                  <a:tcPr marL="68580" marR="68580" marT="0" marB="0" anchor="ctr">
                    <a:solidFill>
                      <a:schemeClr val="accent1">
                        <a:lumMod val="20000"/>
                        <a:lumOff val="80000"/>
                      </a:schemeClr>
                    </a:solidFill>
                  </a:tcPr>
                </a:tc>
              </a:tr>
              <a:tr h="503963">
                <a:tc>
                  <a:txBody>
                    <a:bodyPr/>
                    <a:lstStyle/>
                    <a:p>
                      <a:pPr algn="l">
                        <a:lnSpc>
                          <a:spcPct val="115000"/>
                        </a:lnSpc>
                        <a:spcAft>
                          <a:spcPts val="0"/>
                        </a:spcAft>
                      </a:pPr>
                      <a:r>
                        <a:rPr lang="tr-TR" sz="2000" b="1" dirty="0" smtClean="0">
                          <a:solidFill>
                            <a:srgbClr val="0033CC"/>
                          </a:solidFill>
                          <a:latin typeface="Arial" panose="020B0604020202020204" pitchFamily="34" charset="0"/>
                          <a:cs typeface="Arial" panose="020B0604020202020204" pitchFamily="34" charset="0"/>
                        </a:rPr>
                        <a:t>Yeni</a:t>
                      </a:r>
                      <a:r>
                        <a:rPr lang="tr-TR" sz="2000" b="1" baseline="0" dirty="0" smtClean="0">
                          <a:solidFill>
                            <a:srgbClr val="0033CC"/>
                          </a:solidFill>
                          <a:latin typeface="Arial" panose="020B0604020202020204" pitchFamily="34" charset="0"/>
                          <a:cs typeface="Arial" panose="020B0604020202020204" pitchFamily="34" charset="0"/>
                        </a:rPr>
                        <a:t> Sanayileşen Ülkelerde </a:t>
                      </a:r>
                      <a:endParaRPr lang="tr-TR" sz="2000" b="1" dirty="0">
                        <a:solidFill>
                          <a:srgbClr val="0033CC"/>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smtClean="0">
                          <a:solidFill>
                            <a:srgbClr val="0033CC"/>
                          </a:solidFill>
                          <a:latin typeface="Arial" panose="020B0604020202020204" pitchFamily="34" charset="0"/>
                          <a:cs typeface="Arial" panose="020B0604020202020204" pitchFamily="34" charset="0"/>
                        </a:rPr>
                        <a:t>% 15-24</a:t>
                      </a:r>
                      <a:endParaRPr lang="tr-TR" sz="2000" b="1">
                        <a:solidFill>
                          <a:srgbClr val="0033CC"/>
                        </a:solidFill>
                        <a:latin typeface="Arial" pitchFamily="34" charset="0"/>
                        <a:cs typeface="Arial" pitchFamily="34" charset="0"/>
                      </a:endParaRPr>
                    </a:p>
                  </a:txBody>
                  <a:tcPr marL="68580" marR="68580" marT="0" marB="0" anchor="ctr"/>
                </a:tc>
              </a:tr>
              <a:tr h="503963">
                <a:tc>
                  <a:txBody>
                    <a:bodyPr/>
                    <a:lstStyle/>
                    <a:p>
                      <a:pPr algn="l"/>
                      <a:r>
                        <a:rPr lang="tr-TR" sz="2000" b="1" dirty="0" smtClean="0">
                          <a:solidFill>
                            <a:srgbClr val="0033CC"/>
                          </a:solidFill>
                          <a:latin typeface="Arial" panose="020B0604020202020204" pitchFamily="34" charset="0"/>
                          <a:cs typeface="Arial" panose="020B0604020202020204" pitchFamily="34" charset="0"/>
                        </a:rPr>
                        <a:t>Gelişmekte Olan Ülkelerde </a:t>
                      </a:r>
                      <a:endParaRPr lang="tr-TR" sz="2000" b="1" dirty="0">
                        <a:solidFill>
                          <a:srgbClr val="0033CC"/>
                        </a:solidFill>
                        <a:latin typeface="Arial" pitchFamily="34" charset="0"/>
                        <a:cs typeface="Arial" pitchFamily="34" charset="0"/>
                      </a:endParaRPr>
                    </a:p>
                  </a:txBody>
                  <a:tcPr marL="68580" marR="68580" marT="0" marB="0" anchor="ctr">
                    <a:solidFill>
                      <a:schemeClr val="accent1">
                        <a:lumMod val="20000"/>
                        <a:lumOff val="80000"/>
                      </a:schemeClr>
                    </a:solidFill>
                  </a:tcPr>
                </a:tc>
                <a:tc>
                  <a:txBody>
                    <a:bodyPr/>
                    <a:lstStyle/>
                    <a:p>
                      <a:pPr algn="ctr"/>
                      <a:r>
                        <a:rPr lang="pt-BR" sz="2000" b="1" dirty="0" smtClean="0">
                          <a:solidFill>
                            <a:srgbClr val="0033CC"/>
                          </a:solidFill>
                          <a:latin typeface="Arial" panose="020B0604020202020204" pitchFamily="34" charset="0"/>
                          <a:cs typeface="Arial" panose="020B0604020202020204" pitchFamily="34" charset="0"/>
                        </a:rPr>
                        <a:t>%</a:t>
                      </a:r>
                      <a:r>
                        <a:rPr lang="tr-TR" sz="2000" b="1" dirty="0" smtClean="0">
                          <a:solidFill>
                            <a:srgbClr val="0033CC"/>
                          </a:solidFill>
                          <a:latin typeface="Arial" panose="020B0604020202020204" pitchFamily="34" charset="0"/>
                          <a:cs typeface="Arial" panose="020B0604020202020204" pitchFamily="34" charset="0"/>
                        </a:rPr>
                        <a:t> </a:t>
                      </a:r>
                      <a:r>
                        <a:rPr lang="pt-BR" sz="2000" b="1" dirty="0" smtClean="0">
                          <a:solidFill>
                            <a:srgbClr val="0033CC"/>
                          </a:solidFill>
                          <a:latin typeface="Arial" panose="020B0604020202020204" pitchFamily="34" charset="0"/>
                          <a:cs typeface="Arial" panose="020B0604020202020204" pitchFamily="34" charset="0"/>
                        </a:rPr>
                        <a:t>24–45 </a:t>
                      </a:r>
                      <a:endParaRPr lang="tr-TR" sz="2000" b="1" dirty="0">
                        <a:solidFill>
                          <a:srgbClr val="0033CC"/>
                        </a:solidFill>
                        <a:latin typeface="Arial" pitchFamily="34" charset="0"/>
                        <a:cs typeface="Arial" pitchFamily="34" charset="0"/>
                      </a:endParaRPr>
                    </a:p>
                  </a:txBody>
                  <a:tcPr marL="68580" marR="68580" marT="0" marB="0" anchor="ctr">
                    <a:solidFill>
                      <a:schemeClr val="accent1">
                        <a:lumMod val="20000"/>
                        <a:lumOff val="80000"/>
                      </a:schemeClr>
                    </a:solidFill>
                  </a:tcPr>
                </a:tc>
              </a:tr>
              <a:tr h="503963">
                <a:tc>
                  <a:txBody>
                    <a:bodyPr/>
                    <a:lstStyle/>
                    <a:p>
                      <a:pPr algn="l">
                        <a:lnSpc>
                          <a:spcPct val="115000"/>
                        </a:lnSpc>
                        <a:spcAft>
                          <a:spcPts val="0"/>
                        </a:spcAft>
                      </a:pPr>
                      <a:r>
                        <a:rPr lang="tr-TR" sz="2000" b="1" dirty="0" smtClean="0">
                          <a:solidFill>
                            <a:srgbClr val="0033CC"/>
                          </a:solidFill>
                          <a:latin typeface="Arial" panose="020B0604020202020204" pitchFamily="34" charset="0"/>
                          <a:cs typeface="Arial" panose="020B0604020202020204" pitchFamily="34" charset="0"/>
                        </a:rPr>
                        <a:t>Su Kaybı İçin Kabul Edilebilir Sınır Değer </a:t>
                      </a:r>
                      <a:endParaRPr lang="tr-TR" sz="2000" b="1" dirty="0">
                        <a:solidFill>
                          <a:srgbClr val="0033CC"/>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tr-TR" sz="2000" b="1" dirty="0">
                          <a:solidFill>
                            <a:srgbClr val="0033CC"/>
                          </a:solidFill>
                          <a:latin typeface="Arial" panose="020B0604020202020204" pitchFamily="34" charset="0"/>
                          <a:cs typeface="Arial" panose="020B0604020202020204" pitchFamily="34" charset="0"/>
                        </a:rPr>
                        <a:t>% 10</a:t>
                      </a:r>
                      <a:endParaRPr lang="tr-TR" sz="2000" b="1" dirty="0">
                        <a:solidFill>
                          <a:srgbClr val="0033CC"/>
                        </a:solidFill>
                        <a:latin typeface="Arial" pitchFamily="34" charset="0"/>
                        <a:ea typeface="Calibri"/>
                        <a:cs typeface="Arial" pitchFamily="34" charset="0"/>
                      </a:endParaRPr>
                    </a:p>
                  </a:txBody>
                  <a:tcPr marL="68580" marR="68580" marT="0" marB="0" anchor="ctr"/>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6</a:t>
            </a:fld>
            <a:r>
              <a:rPr lang="tr-TR" dirty="0" smtClean="0"/>
              <a:t>/31</a:t>
            </a:r>
            <a:endParaRPr lang="tr-TR" dirty="0"/>
          </a:p>
        </p:txBody>
      </p:sp>
    </p:spTree>
    <p:extLst>
      <p:ext uri="{BB962C8B-B14F-4D97-AF65-F5344CB8AC3E}">
        <p14:creationId xmlns:p14="http://schemas.microsoft.com/office/powerpoint/2010/main" val="376698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268760"/>
            <a:ext cx="8640960" cy="5400600"/>
          </a:xfrm>
          <a:ln>
            <a:noFill/>
          </a:ln>
        </p:spPr>
        <p:txBody>
          <a:bodyPr>
            <a:normAutofit fontScale="85000" lnSpcReduction="10000"/>
          </a:bodyPr>
          <a:lstStyle/>
          <a:p>
            <a:pPr algn="just">
              <a:buFont typeface="Wingdings" pitchFamily="2" charset="2"/>
              <a:buChar char="Ø"/>
            </a:pPr>
            <a:r>
              <a:rPr lang="tr-TR" sz="2200" b="1" dirty="0">
                <a:solidFill>
                  <a:srgbClr val="FF0000"/>
                </a:solidFill>
                <a:latin typeface="Arial" panose="020B0604020202020204" pitchFamily="34" charset="0"/>
                <a:cs typeface="Arial" panose="020B0604020202020204" pitchFamily="34" charset="0"/>
              </a:rPr>
              <a:t>TÜİK 2012 </a:t>
            </a:r>
            <a:r>
              <a:rPr lang="tr-TR" sz="2200" b="1" dirty="0">
                <a:solidFill>
                  <a:srgbClr val="0000FF"/>
                </a:solidFill>
                <a:latin typeface="Arial" panose="020B0604020202020204" pitchFamily="34" charset="0"/>
                <a:cs typeface="Arial" panose="020B0604020202020204" pitchFamily="34" charset="0"/>
              </a:rPr>
              <a:t>verilerine göre Ülkemiz genelinde, kaynağından içme ve kullanma suyu olarak çekilen </a:t>
            </a:r>
            <a:r>
              <a:rPr lang="tr-TR" sz="2200" b="1" dirty="0">
                <a:solidFill>
                  <a:srgbClr val="FF0000"/>
                </a:solidFill>
                <a:latin typeface="Arial" panose="020B0604020202020204" pitchFamily="34" charset="0"/>
                <a:cs typeface="Arial" panose="020B0604020202020204" pitchFamily="34" charset="0"/>
              </a:rPr>
              <a:t>4,9 milyar m</a:t>
            </a:r>
            <a:r>
              <a:rPr lang="tr-TR" sz="2200" b="1" baseline="30000" dirty="0">
                <a:solidFill>
                  <a:srgbClr val="FF0000"/>
                </a:solidFill>
                <a:latin typeface="Arial" panose="020B0604020202020204" pitchFamily="34" charset="0"/>
                <a:cs typeface="Arial" panose="020B0604020202020204" pitchFamily="34" charset="0"/>
              </a:rPr>
              <a:t>3</a:t>
            </a:r>
            <a:r>
              <a:rPr lang="tr-TR" sz="2200" b="1" dirty="0">
                <a:solidFill>
                  <a:srgbClr val="FF0000"/>
                </a:solidFill>
                <a:latin typeface="Arial" panose="020B0604020202020204" pitchFamily="34" charset="0"/>
                <a:cs typeface="Arial" panose="020B0604020202020204" pitchFamily="34" charset="0"/>
              </a:rPr>
              <a:t> </a:t>
            </a:r>
            <a:r>
              <a:rPr lang="tr-TR" sz="2200" b="1" dirty="0">
                <a:solidFill>
                  <a:srgbClr val="0000FF"/>
                </a:solidFill>
                <a:latin typeface="Arial" panose="020B0604020202020204" pitchFamily="34" charset="0"/>
                <a:cs typeface="Arial" panose="020B0604020202020204" pitchFamily="34" charset="0"/>
              </a:rPr>
              <a:t>suyun </a:t>
            </a:r>
            <a:r>
              <a:rPr lang="tr-TR" sz="2200" b="1" dirty="0" smtClean="0">
                <a:solidFill>
                  <a:srgbClr val="0000FF"/>
                </a:solidFill>
                <a:latin typeface="Arial" panose="020B0604020202020204" pitchFamily="34" charset="0"/>
                <a:cs typeface="Arial" panose="020B0604020202020204" pitchFamily="34" charset="0"/>
              </a:rPr>
              <a:t>yaklaşık </a:t>
            </a:r>
            <a:r>
              <a:rPr lang="tr-TR" sz="2200" b="1" dirty="0" smtClean="0">
                <a:solidFill>
                  <a:srgbClr val="FF0000"/>
                </a:solidFill>
                <a:latin typeface="Arial" panose="020B0604020202020204" pitchFamily="34" charset="0"/>
                <a:cs typeface="Arial" panose="020B0604020202020204" pitchFamily="34" charset="0"/>
              </a:rPr>
              <a:t>2,8 </a:t>
            </a:r>
            <a:r>
              <a:rPr lang="tr-TR" sz="2200" b="1" dirty="0">
                <a:solidFill>
                  <a:srgbClr val="FF0000"/>
                </a:solidFill>
                <a:latin typeface="Arial" panose="020B0604020202020204" pitchFamily="34" charset="0"/>
                <a:cs typeface="Arial" panose="020B0604020202020204" pitchFamily="34" charset="0"/>
              </a:rPr>
              <a:t>milyar </a:t>
            </a:r>
            <a:r>
              <a:rPr lang="tr-TR" sz="2200" b="1" dirty="0" smtClean="0">
                <a:solidFill>
                  <a:srgbClr val="FF0000"/>
                </a:solidFill>
                <a:latin typeface="Arial" panose="020B0604020202020204" pitchFamily="34" charset="0"/>
                <a:cs typeface="Arial" panose="020B0604020202020204" pitchFamily="34" charset="0"/>
              </a:rPr>
              <a:t>m</a:t>
            </a:r>
            <a:r>
              <a:rPr lang="tr-TR" sz="2200" b="1" baseline="30000" dirty="0" smtClean="0">
                <a:solidFill>
                  <a:srgbClr val="FF0000"/>
                </a:solidFill>
                <a:latin typeface="Arial" panose="020B0604020202020204" pitchFamily="34" charset="0"/>
                <a:cs typeface="Arial" panose="020B0604020202020204" pitchFamily="34" charset="0"/>
              </a:rPr>
              <a:t>3</a:t>
            </a:r>
            <a:r>
              <a:rPr lang="tr-TR" sz="2200" b="1" dirty="0" smtClean="0">
                <a:solidFill>
                  <a:srgbClr val="FF0000"/>
                </a:solidFill>
                <a:latin typeface="Arial" panose="020B0604020202020204" pitchFamily="34" charset="0"/>
                <a:cs typeface="Arial" panose="020B0604020202020204" pitchFamily="34" charset="0"/>
              </a:rPr>
              <a:t>’ü (%57)</a:t>
            </a:r>
            <a:r>
              <a:rPr lang="tr-TR" sz="2200" b="1" dirty="0" smtClean="0">
                <a:solidFill>
                  <a:srgbClr val="0000FF"/>
                </a:solidFill>
                <a:latin typeface="Arial" panose="020B0604020202020204" pitchFamily="34" charset="0"/>
                <a:cs typeface="Arial" panose="020B0604020202020204" pitchFamily="34" charset="0"/>
              </a:rPr>
              <a:t>, izinli ve faturalandırılmış olarak nihai </a:t>
            </a:r>
            <a:r>
              <a:rPr lang="tr-TR" sz="2200" b="1" dirty="0">
                <a:solidFill>
                  <a:srgbClr val="0000FF"/>
                </a:solidFill>
                <a:latin typeface="Arial" panose="020B0604020202020204" pitchFamily="34" charset="0"/>
                <a:cs typeface="Arial" panose="020B0604020202020204" pitchFamily="34" charset="0"/>
              </a:rPr>
              <a:t>kullanıcıya dağıtılmıştır. </a:t>
            </a:r>
            <a:endParaRPr lang="tr-TR" sz="2200" b="1" dirty="0" smtClean="0">
              <a:solidFill>
                <a:srgbClr val="0000FF"/>
              </a:solidFill>
              <a:latin typeface="Arial" panose="020B0604020202020204" pitchFamily="34" charset="0"/>
              <a:cs typeface="Arial" panose="020B0604020202020204" pitchFamily="34" charset="0"/>
            </a:endParaRPr>
          </a:p>
          <a:p>
            <a:pPr algn="just">
              <a:buFont typeface="Wingdings" pitchFamily="2" charset="2"/>
              <a:buChar char="Ø"/>
            </a:pPr>
            <a:endParaRPr lang="tr-TR" sz="2000" dirty="0" smtClean="0">
              <a:solidFill>
                <a:srgbClr val="0000FF"/>
              </a:solidFill>
              <a:cs typeface="Arial" pitchFamily="34" charset="0"/>
            </a:endParaRPr>
          </a:p>
          <a:p>
            <a:pPr algn="just">
              <a:buFont typeface="Wingdings" pitchFamily="2" charset="2"/>
              <a:buChar char="Ø"/>
            </a:pPr>
            <a:endParaRPr lang="tr-TR" sz="2000" dirty="0">
              <a:solidFill>
                <a:srgbClr val="0000FF"/>
              </a:solidFill>
              <a:cs typeface="Arial" pitchFamily="34" charset="0"/>
            </a:endParaRPr>
          </a:p>
          <a:p>
            <a:pPr algn="just">
              <a:buFont typeface="Wingdings" pitchFamily="2" charset="2"/>
              <a:buChar char="Ø"/>
            </a:pPr>
            <a:endParaRPr lang="tr-TR" sz="2000" dirty="0" smtClean="0">
              <a:solidFill>
                <a:srgbClr val="0000FF"/>
              </a:solidFill>
              <a:cs typeface="Arial" pitchFamily="34" charset="0"/>
            </a:endParaRPr>
          </a:p>
          <a:p>
            <a:pPr algn="just">
              <a:buFont typeface="Wingdings" pitchFamily="2" charset="2"/>
              <a:buChar char="Ø"/>
            </a:pPr>
            <a:endParaRPr lang="tr-TR" sz="2000" dirty="0">
              <a:solidFill>
                <a:srgbClr val="0000FF"/>
              </a:solidFill>
              <a:cs typeface="Arial" pitchFamily="34" charset="0"/>
            </a:endParaRPr>
          </a:p>
          <a:p>
            <a:pPr algn="just">
              <a:buFont typeface="Wingdings" pitchFamily="2" charset="2"/>
              <a:buChar char="Ø"/>
            </a:pPr>
            <a:endParaRPr lang="tr-TR" sz="2000" dirty="0" smtClean="0">
              <a:solidFill>
                <a:srgbClr val="0000FF"/>
              </a:solidFill>
              <a:cs typeface="Arial" pitchFamily="34" charset="0"/>
            </a:endParaRPr>
          </a:p>
          <a:p>
            <a:pPr algn="just">
              <a:buFont typeface="Wingdings" pitchFamily="2" charset="2"/>
              <a:buChar char="Ø"/>
            </a:pPr>
            <a:endParaRPr lang="tr-TR" sz="2000" dirty="0">
              <a:solidFill>
                <a:srgbClr val="0000FF"/>
              </a:solidFill>
              <a:cs typeface="Arial" pitchFamily="34" charset="0"/>
            </a:endParaRPr>
          </a:p>
          <a:p>
            <a:pPr algn="just">
              <a:buFont typeface="Wingdings" pitchFamily="2" charset="2"/>
              <a:buChar char="Ø"/>
            </a:pPr>
            <a:endParaRPr lang="tr-TR" sz="2000" dirty="0" smtClean="0">
              <a:solidFill>
                <a:srgbClr val="0000FF"/>
              </a:solidFill>
              <a:cs typeface="Arial" pitchFamily="34" charset="0"/>
            </a:endParaRPr>
          </a:p>
          <a:p>
            <a:pPr algn="just">
              <a:buFont typeface="Wingdings" pitchFamily="2" charset="2"/>
              <a:buChar char="Ø"/>
            </a:pPr>
            <a:endParaRPr lang="tr-TR" sz="2000" dirty="0">
              <a:solidFill>
                <a:srgbClr val="0000FF"/>
              </a:solidFill>
              <a:cs typeface="Arial" pitchFamily="34" charset="0"/>
            </a:endParaRPr>
          </a:p>
          <a:p>
            <a:pPr algn="just">
              <a:buFont typeface="Wingdings" pitchFamily="2" charset="2"/>
              <a:buChar char="Ø"/>
            </a:pPr>
            <a:endParaRPr lang="tr-TR" sz="2000" dirty="0" smtClean="0">
              <a:solidFill>
                <a:srgbClr val="0000FF"/>
              </a:solidFill>
              <a:cs typeface="Arial" pitchFamily="34" charset="0"/>
            </a:endParaRPr>
          </a:p>
          <a:p>
            <a:pPr algn="just">
              <a:buFont typeface="Wingdings" pitchFamily="2" charset="2"/>
              <a:buChar char="Ø"/>
            </a:pPr>
            <a:endParaRPr lang="tr-TR" sz="2000" dirty="0">
              <a:solidFill>
                <a:srgbClr val="0000FF"/>
              </a:solidFill>
              <a:cs typeface="Arial" pitchFamily="34" charset="0"/>
            </a:endParaRPr>
          </a:p>
          <a:p>
            <a:pPr algn="just">
              <a:buFont typeface="Wingdings" pitchFamily="2" charset="2"/>
              <a:buChar char="Ø"/>
            </a:pPr>
            <a:endParaRPr lang="tr-TR" sz="2000" dirty="0" smtClean="0">
              <a:solidFill>
                <a:srgbClr val="0000FF"/>
              </a:solidFill>
              <a:cs typeface="Arial" pitchFamily="34" charset="0"/>
            </a:endParaRPr>
          </a:p>
          <a:p>
            <a:pPr algn="just">
              <a:buFont typeface="Wingdings" pitchFamily="2" charset="2"/>
              <a:buChar char="Ø"/>
            </a:pPr>
            <a:r>
              <a:rPr lang="tr-TR" sz="2200" b="1" dirty="0" smtClean="0">
                <a:solidFill>
                  <a:srgbClr val="0000FF"/>
                </a:solidFill>
                <a:latin typeface="Arial" panose="020B0604020202020204" pitchFamily="34" charset="0"/>
                <a:cs typeface="Arial" panose="020B0604020202020204" pitchFamily="34" charset="0"/>
              </a:rPr>
              <a:t>Kaynaktan </a:t>
            </a:r>
            <a:r>
              <a:rPr lang="tr-TR" sz="2200" b="1" dirty="0">
                <a:solidFill>
                  <a:srgbClr val="0000FF"/>
                </a:solidFill>
                <a:latin typeface="Arial" panose="020B0604020202020204" pitchFamily="34" charset="0"/>
                <a:cs typeface="Arial" panose="020B0604020202020204" pitchFamily="34" charset="0"/>
              </a:rPr>
              <a:t>temin edilen suyun yaklaşık </a:t>
            </a:r>
            <a:r>
              <a:rPr lang="tr-TR" sz="2200" b="1" dirty="0">
                <a:solidFill>
                  <a:srgbClr val="FF0000"/>
                </a:solidFill>
                <a:latin typeface="Arial" panose="020B0604020202020204" pitchFamily="34" charset="0"/>
                <a:cs typeface="Arial" panose="020B0604020202020204" pitchFamily="34" charset="0"/>
              </a:rPr>
              <a:t>%</a:t>
            </a:r>
            <a:r>
              <a:rPr lang="tr-TR" sz="2200" b="1" dirty="0" smtClean="0">
                <a:solidFill>
                  <a:srgbClr val="FF0000"/>
                </a:solidFill>
                <a:latin typeface="Arial" panose="020B0604020202020204" pitchFamily="34" charset="0"/>
                <a:cs typeface="Arial" panose="020B0604020202020204" pitchFamily="34" charset="0"/>
              </a:rPr>
              <a:t>43’ü (2,1 milyar m</a:t>
            </a:r>
            <a:r>
              <a:rPr lang="tr-TR" sz="2200" b="1" baseline="30000" dirty="0" smtClean="0">
                <a:solidFill>
                  <a:srgbClr val="FF0000"/>
                </a:solidFill>
                <a:latin typeface="Arial" panose="020B0604020202020204" pitchFamily="34" charset="0"/>
                <a:cs typeface="Arial" panose="020B0604020202020204" pitchFamily="34" charset="0"/>
              </a:rPr>
              <a:t>3</a:t>
            </a:r>
            <a:r>
              <a:rPr lang="tr-TR" sz="2200" b="1" dirty="0" smtClean="0">
                <a:solidFill>
                  <a:srgbClr val="FF0000"/>
                </a:solidFill>
                <a:latin typeface="Arial" panose="020B0604020202020204" pitchFamily="34" charset="0"/>
                <a:cs typeface="Arial" panose="020B0604020202020204" pitchFamily="34" charset="0"/>
              </a:rPr>
              <a:t>), </a:t>
            </a:r>
            <a:r>
              <a:rPr lang="tr-TR" sz="2200" b="1" dirty="0" smtClean="0">
                <a:solidFill>
                  <a:srgbClr val="0000FF"/>
                </a:solidFill>
                <a:latin typeface="Arial" panose="020B0604020202020204" pitchFamily="34" charset="0"/>
                <a:cs typeface="Arial" panose="020B0604020202020204" pitchFamily="34" charset="0"/>
              </a:rPr>
              <a:t>izinsiz tüketimler ve sistemdeki fiziksel kayıplar-sızıntılar </a:t>
            </a:r>
            <a:r>
              <a:rPr lang="tr-TR" sz="2200" b="1" dirty="0">
                <a:solidFill>
                  <a:srgbClr val="0000FF"/>
                </a:solidFill>
                <a:latin typeface="Arial" panose="020B0604020202020204" pitchFamily="34" charset="0"/>
                <a:cs typeface="Arial" panose="020B0604020202020204" pitchFamily="34" charset="0"/>
              </a:rPr>
              <a:t>(park, bahçe, ibadethane vb</a:t>
            </a:r>
            <a:r>
              <a:rPr lang="tr-TR" sz="2200" b="1" dirty="0" smtClean="0">
                <a:solidFill>
                  <a:srgbClr val="0000FF"/>
                </a:solidFill>
                <a:latin typeface="Arial" panose="020B0604020202020204" pitchFamily="34" charset="0"/>
                <a:cs typeface="Arial" panose="020B0604020202020204" pitchFamily="34" charset="0"/>
              </a:rPr>
              <a:t>. ücretsiz </a:t>
            </a:r>
            <a:r>
              <a:rPr lang="tr-TR" sz="2200" b="1" dirty="0">
                <a:solidFill>
                  <a:srgbClr val="0000FF"/>
                </a:solidFill>
                <a:latin typeface="Arial" panose="020B0604020202020204" pitchFamily="34" charset="0"/>
                <a:cs typeface="Arial" panose="020B0604020202020204" pitchFamily="34" charset="0"/>
              </a:rPr>
              <a:t>kamusal </a:t>
            </a:r>
            <a:r>
              <a:rPr lang="tr-TR" sz="2200" b="1" dirty="0" smtClean="0">
                <a:solidFill>
                  <a:srgbClr val="0000FF"/>
                </a:solidFill>
                <a:latin typeface="Arial" panose="020B0604020202020204" pitchFamily="34" charset="0"/>
                <a:cs typeface="Arial" panose="020B0604020202020204" pitchFamily="34" charset="0"/>
              </a:rPr>
              <a:t>tüketimler de dahil) gibi çeşitli </a:t>
            </a:r>
            <a:r>
              <a:rPr lang="tr-TR" sz="2200" b="1" dirty="0">
                <a:solidFill>
                  <a:srgbClr val="0000FF"/>
                </a:solidFill>
                <a:latin typeface="Arial" panose="020B0604020202020204" pitchFamily="34" charset="0"/>
                <a:cs typeface="Arial" panose="020B0604020202020204" pitchFamily="34" charset="0"/>
              </a:rPr>
              <a:t>sebeplerden dolayı </a:t>
            </a:r>
            <a:r>
              <a:rPr lang="tr-TR" sz="2200" b="1" dirty="0" smtClean="0">
                <a:solidFill>
                  <a:srgbClr val="0000FF"/>
                </a:solidFill>
                <a:latin typeface="Arial" panose="020B0604020202020204" pitchFamily="34" charset="0"/>
                <a:cs typeface="Arial" panose="020B0604020202020204" pitchFamily="34" charset="0"/>
              </a:rPr>
              <a:t>gelir getirmeyen su miktarını oluşturmuştur.</a:t>
            </a:r>
          </a:p>
          <a:p>
            <a:pPr algn="just">
              <a:buFont typeface="Wingdings" pitchFamily="2" charset="2"/>
              <a:buChar char="Ø"/>
            </a:pPr>
            <a:endParaRPr lang="tr-TR" sz="2000" dirty="0" smtClean="0">
              <a:solidFill>
                <a:srgbClr val="0000FF"/>
              </a:solidFill>
              <a:cs typeface="Arial" pitchFamily="34" charset="0"/>
            </a:endParaRPr>
          </a:p>
          <a:p>
            <a:pPr algn="just">
              <a:buFont typeface="Wingdings" pitchFamily="2" charset="2"/>
              <a:buChar char="Ø"/>
            </a:pPr>
            <a:endParaRPr lang="tr-TR" sz="2000" dirty="0" smtClean="0">
              <a:solidFill>
                <a:srgbClr val="0000FF"/>
              </a:solidFill>
              <a:cs typeface="Arial" pitchFamily="34" charset="0"/>
            </a:endParaRPr>
          </a:p>
        </p:txBody>
      </p:sp>
      <p:sp>
        <p:nvSpPr>
          <p:cNvPr id="5" name="19 Başlık"/>
          <p:cNvSpPr txBox="1">
            <a:spLocks/>
          </p:cNvSpPr>
          <p:nvPr/>
        </p:nvSpPr>
        <p:spPr bwMode="auto">
          <a:xfrm>
            <a:off x="1259507" y="157282"/>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a:t>ÜLKEMİZDEKİ DURUM </a:t>
            </a:r>
          </a:p>
        </p:txBody>
      </p:sp>
      <p:graphicFrame>
        <p:nvGraphicFramePr>
          <p:cNvPr id="13" name="Grafik 12"/>
          <p:cNvGraphicFramePr/>
          <p:nvPr>
            <p:extLst>
              <p:ext uri="{D42A27DB-BD31-4B8C-83A1-F6EECF244321}">
                <p14:modId xmlns:p14="http://schemas.microsoft.com/office/powerpoint/2010/main" val="1073310560"/>
              </p:ext>
            </p:extLst>
          </p:nvPr>
        </p:nvGraphicFramePr>
        <p:xfrm>
          <a:off x="1547664" y="1700808"/>
          <a:ext cx="5472608"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7</a:t>
            </a:fld>
            <a:r>
              <a:rPr lang="tr-TR" dirty="0" smtClean="0"/>
              <a:t>/31</a:t>
            </a:r>
            <a:endParaRPr lang="tr-TR" dirty="0"/>
          </a:p>
        </p:txBody>
      </p:sp>
    </p:spTree>
    <p:extLst>
      <p:ext uri="{BB962C8B-B14F-4D97-AF65-F5344CB8AC3E}">
        <p14:creationId xmlns:p14="http://schemas.microsoft.com/office/powerpoint/2010/main" val="36899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980728"/>
            <a:ext cx="8136904" cy="5472608"/>
          </a:xfrm>
        </p:spPr>
        <p:txBody>
          <a:bodyPr/>
          <a:lstStyle/>
          <a:p>
            <a:pPr algn="l"/>
            <a:r>
              <a:rPr lang="tr-TR" dirty="0" smtClean="0"/>
              <a:t>Orman ve Su İşleri Bakanlığı</a:t>
            </a:r>
          </a:p>
          <a:p>
            <a:pPr algn="l"/>
            <a:endParaRPr lang="tr-TR" dirty="0" smtClean="0"/>
          </a:p>
          <a:p>
            <a:pPr algn="l"/>
            <a:r>
              <a:rPr lang="tr-TR" dirty="0"/>
              <a:t>	</a:t>
            </a:r>
            <a:r>
              <a:rPr lang="tr-TR" dirty="0" smtClean="0"/>
              <a:t>Su Yönetimi Genel Müdürlüğü</a:t>
            </a:r>
          </a:p>
          <a:p>
            <a:pPr algn="l"/>
            <a:endParaRPr lang="tr-TR" dirty="0" smtClean="0"/>
          </a:p>
          <a:p>
            <a:pPr algn="l"/>
            <a:r>
              <a:rPr lang="tr-TR" dirty="0"/>
              <a:t>	</a:t>
            </a:r>
            <a:r>
              <a:rPr lang="tr-TR" dirty="0" smtClean="0"/>
              <a:t>	Havza Yönetimi Daire Başkanlığı</a:t>
            </a:r>
          </a:p>
          <a:p>
            <a:pPr algn="l"/>
            <a:endParaRPr lang="tr-TR" dirty="0"/>
          </a:p>
          <a:p>
            <a:pPr algn="l"/>
            <a:r>
              <a:rPr lang="tr-TR" dirty="0" smtClean="0"/>
              <a:t>			Su Ekonomisi ve Verimliliği Şube 			Müdürlüğü</a:t>
            </a:r>
          </a:p>
          <a:p>
            <a:pPr algn="l"/>
            <a:endParaRPr lang="tr-TR" dirty="0"/>
          </a:p>
          <a:p>
            <a:pPr algn="l"/>
            <a:endParaRPr lang="tr-TR" dirty="0"/>
          </a:p>
        </p:txBody>
      </p:sp>
      <p:sp>
        <p:nvSpPr>
          <p:cNvPr id="4" name="Slayt Numarası Yer Tutucusu 3"/>
          <p:cNvSpPr>
            <a:spLocks noGrp="1"/>
          </p:cNvSpPr>
          <p:nvPr>
            <p:ph type="sldNum" sz="quarter" idx="12"/>
          </p:nvPr>
        </p:nvSpPr>
        <p:spPr/>
        <p:txBody>
          <a:bodyPr/>
          <a:lstStyle/>
          <a:p>
            <a:pPr>
              <a:defRPr/>
            </a:pPr>
            <a:fld id="{CBDC5E29-9A1C-48A6-BF1A-BD388E89DFE9}" type="slidenum">
              <a:rPr lang="tr-TR" smtClean="0"/>
              <a:pPr>
                <a:defRPr/>
              </a:pPr>
              <a:t>8</a:t>
            </a:fld>
            <a:r>
              <a:rPr lang="tr-TR" dirty="0" smtClean="0"/>
              <a:t>/31</a:t>
            </a:r>
            <a:endParaRPr lang="tr-TR" dirty="0"/>
          </a:p>
        </p:txBody>
      </p:sp>
      <p:sp>
        <p:nvSpPr>
          <p:cNvPr id="5" name="Yuvarlatılmış Dikdörtgen 4"/>
          <p:cNvSpPr/>
          <p:nvPr/>
        </p:nvSpPr>
        <p:spPr>
          <a:xfrm>
            <a:off x="4462636" y="5803520"/>
            <a:ext cx="1800200" cy="8374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latin typeface="Arial" panose="020B0604020202020204" pitchFamily="34" charset="0"/>
                <a:cs typeface="Arial" panose="020B0604020202020204" pitchFamily="34" charset="0"/>
              </a:rPr>
              <a:t>Su Kayıplarının Önlenmesi</a:t>
            </a:r>
            <a:endParaRPr lang="tr-TR" b="1" dirty="0">
              <a:solidFill>
                <a:srgbClr val="FF0000"/>
              </a:solidFill>
              <a:latin typeface="Arial" panose="020B0604020202020204" pitchFamily="34" charset="0"/>
              <a:cs typeface="Arial" panose="020B0604020202020204" pitchFamily="34" charset="0"/>
            </a:endParaRPr>
          </a:p>
        </p:txBody>
      </p:sp>
      <p:sp>
        <p:nvSpPr>
          <p:cNvPr id="6" name="Yuvarlatılmış Dikdörtgen 5"/>
          <p:cNvSpPr/>
          <p:nvPr/>
        </p:nvSpPr>
        <p:spPr>
          <a:xfrm>
            <a:off x="1835696" y="4828665"/>
            <a:ext cx="1512168" cy="646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33CC"/>
                </a:solidFill>
                <a:latin typeface="Arial" panose="020B0604020202020204" pitchFamily="34" charset="0"/>
                <a:cs typeface="Arial" panose="020B0604020202020204" pitchFamily="34" charset="0"/>
              </a:rPr>
              <a:t>Ekonomik Analiz</a:t>
            </a:r>
            <a:r>
              <a:rPr lang="tr-TR" dirty="0" smtClean="0">
                <a:solidFill>
                  <a:srgbClr val="0033CC"/>
                </a:solidFill>
                <a:latin typeface="Arial" panose="020B0604020202020204" pitchFamily="34" charset="0"/>
                <a:cs typeface="Arial" panose="020B0604020202020204" pitchFamily="34" charset="0"/>
              </a:rPr>
              <a:t> </a:t>
            </a:r>
            <a:endParaRPr lang="tr-TR" dirty="0">
              <a:solidFill>
                <a:srgbClr val="0033CC"/>
              </a:solidFill>
              <a:latin typeface="Arial" panose="020B0604020202020204" pitchFamily="34" charset="0"/>
              <a:cs typeface="Arial" panose="020B0604020202020204" pitchFamily="34" charset="0"/>
            </a:endParaRPr>
          </a:p>
        </p:txBody>
      </p:sp>
      <p:sp>
        <p:nvSpPr>
          <p:cNvPr id="7" name="Yuvarlatılmış Dikdörtgen 6"/>
          <p:cNvSpPr/>
          <p:nvPr/>
        </p:nvSpPr>
        <p:spPr>
          <a:xfrm>
            <a:off x="4499992" y="4834023"/>
            <a:ext cx="1512168" cy="646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33CC"/>
                </a:solidFill>
                <a:latin typeface="Arial" panose="020B0604020202020204" pitchFamily="34" charset="0"/>
                <a:cs typeface="Arial" panose="020B0604020202020204" pitchFamily="34" charset="0"/>
              </a:rPr>
              <a:t>Su Tarifeleri</a:t>
            </a:r>
            <a:endParaRPr lang="tr-TR" b="1" dirty="0">
              <a:solidFill>
                <a:srgbClr val="0033CC"/>
              </a:solidFill>
              <a:latin typeface="Arial" panose="020B0604020202020204" pitchFamily="34" charset="0"/>
              <a:cs typeface="Arial" panose="020B0604020202020204" pitchFamily="34" charset="0"/>
            </a:endParaRPr>
          </a:p>
        </p:txBody>
      </p:sp>
      <p:sp>
        <p:nvSpPr>
          <p:cNvPr id="8" name="Yuvarlatılmış Dikdörtgen 7"/>
          <p:cNvSpPr/>
          <p:nvPr/>
        </p:nvSpPr>
        <p:spPr>
          <a:xfrm>
            <a:off x="6876256" y="4834026"/>
            <a:ext cx="1512168" cy="646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33CC"/>
                </a:solidFill>
                <a:latin typeface="Arial" panose="020B0604020202020204" pitchFamily="34" charset="0"/>
                <a:cs typeface="Arial" panose="020B0604020202020204" pitchFamily="34" charset="0"/>
              </a:rPr>
              <a:t>Yeniden Kullanım</a:t>
            </a:r>
            <a:endParaRPr lang="tr-TR" b="1" dirty="0">
              <a:solidFill>
                <a:srgbClr val="0033CC"/>
              </a:solidFill>
              <a:latin typeface="Arial" panose="020B0604020202020204" pitchFamily="34" charset="0"/>
              <a:cs typeface="Arial" panose="020B0604020202020204" pitchFamily="34" charset="0"/>
            </a:endParaRPr>
          </a:p>
        </p:txBody>
      </p:sp>
      <p:sp>
        <p:nvSpPr>
          <p:cNvPr id="9" name="Yuvarlatılmış Dikdörtgen 8"/>
          <p:cNvSpPr/>
          <p:nvPr/>
        </p:nvSpPr>
        <p:spPr>
          <a:xfrm>
            <a:off x="1841426" y="5803520"/>
            <a:ext cx="1512168" cy="646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33CC"/>
                </a:solidFill>
                <a:latin typeface="Arial" panose="020B0604020202020204" pitchFamily="34" charset="0"/>
                <a:cs typeface="Arial" panose="020B0604020202020204" pitchFamily="34" charset="0"/>
              </a:rPr>
              <a:t>Su Verimliliği</a:t>
            </a:r>
            <a:endParaRPr lang="tr-TR" b="1" dirty="0">
              <a:solidFill>
                <a:srgbClr val="0033CC"/>
              </a:solidFill>
              <a:latin typeface="Arial" panose="020B0604020202020204" pitchFamily="34" charset="0"/>
              <a:cs typeface="Arial" panose="020B0604020202020204" pitchFamily="34" charset="0"/>
            </a:endParaRPr>
          </a:p>
        </p:txBody>
      </p:sp>
      <p:sp>
        <p:nvSpPr>
          <p:cNvPr id="10" name="Yuvarlatılmış Dikdörtgen 9"/>
          <p:cNvSpPr/>
          <p:nvPr/>
        </p:nvSpPr>
        <p:spPr>
          <a:xfrm>
            <a:off x="6886128" y="5803520"/>
            <a:ext cx="1512168" cy="646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33CC"/>
                </a:solidFill>
                <a:latin typeface="Arial" panose="020B0604020202020204" pitchFamily="34" charset="0"/>
                <a:cs typeface="Arial" panose="020B0604020202020204" pitchFamily="34" charset="0"/>
              </a:rPr>
              <a:t>Su Tasarrufu</a:t>
            </a:r>
            <a:endParaRPr lang="tr-TR" b="1" dirty="0">
              <a:solidFill>
                <a:srgbClr val="0033CC"/>
              </a:solidFill>
              <a:latin typeface="Arial" panose="020B0604020202020204" pitchFamily="34" charset="0"/>
              <a:cs typeface="Arial" panose="020B0604020202020204" pitchFamily="34" charset="0"/>
            </a:endParaRPr>
          </a:p>
        </p:txBody>
      </p:sp>
      <p:sp>
        <p:nvSpPr>
          <p:cNvPr id="12" name="Aşağı Ok 11"/>
          <p:cNvSpPr/>
          <p:nvPr/>
        </p:nvSpPr>
        <p:spPr>
          <a:xfrm>
            <a:off x="4860032" y="1196752"/>
            <a:ext cx="50270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Aşağı Ok 12"/>
          <p:cNvSpPr/>
          <p:nvPr/>
        </p:nvSpPr>
        <p:spPr>
          <a:xfrm>
            <a:off x="5760808" y="2060848"/>
            <a:ext cx="50270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Aşağı Ok 13"/>
          <p:cNvSpPr/>
          <p:nvPr/>
        </p:nvSpPr>
        <p:spPr>
          <a:xfrm>
            <a:off x="7129636" y="2996952"/>
            <a:ext cx="50270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9 Başlık"/>
          <p:cNvSpPr txBox="1">
            <a:spLocks/>
          </p:cNvSpPr>
          <p:nvPr/>
        </p:nvSpPr>
        <p:spPr bwMode="auto">
          <a:xfrm>
            <a:off x="1259507" y="157282"/>
            <a:ext cx="6192688"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defPPr>
              <a:defRPr lang="tr-TR"/>
            </a:defPPr>
            <a:lvl1pPr algn="ctr" eaLnBrk="1" hangingPunct="1">
              <a:defRPr sz="3600" b="1">
                <a:solidFill>
                  <a:srgbClr val="FF0000"/>
                </a:solidFill>
                <a:latin typeface="Arial" pitchFamily="34" charset="0"/>
              </a:defRPr>
            </a:lvl1pPr>
            <a:lvl2pPr algn="ctr" eaLnBrk="1" hangingPunct="1">
              <a:defRPr sz="4400"/>
            </a:lvl2pPr>
            <a:lvl3pPr algn="ctr" eaLnBrk="1" hangingPunct="1">
              <a:defRPr sz="4400"/>
            </a:lvl3pPr>
            <a:lvl4pPr algn="ctr" eaLnBrk="1" hangingPunct="1">
              <a:defRPr sz="4400"/>
            </a:lvl4pPr>
            <a:lvl5pPr algn="ctr" eaLnBrk="1" hangingPunct="1">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tr-TR" sz="3000" dirty="0" smtClean="0"/>
              <a:t>MEVZUAT ÇALIŞMALARI</a:t>
            </a:r>
            <a:endParaRPr lang="tr-TR" sz="3000" dirty="0"/>
          </a:p>
        </p:txBody>
      </p:sp>
    </p:spTree>
    <p:extLst>
      <p:ext uri="{BB962C8B-B14F-4D97-AF65-F5344CB8AC3E}">
        <p14:creationId xmlns:p14="http://schemas.microsoft.com/office/powerpoint/2010/main" val="278981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2492896"/>
            <a:ext cx="7848872" cy="3001888"/>
          </a:xfrm>
        </p:spPr>
        <p:txBody>
          <a:bodyPr>
            <a:noAutofit/>
          </a:bodyPr>
          <a:lstStyle/>
          <a:p>
            <a:r>
              <a:rPr lang="tr-TR" sz="3600" dirty="0" smtClean="0">
                <a:solidFill>
                  <a:srgbClr val="FF0000"/>
                </a:solidFill>
              </a:rPr>
              <a:t>İÇME SUYU TEMİN VE DAĞITIM SİSTEMLERİNDEKİ SU KAYIPLARI</a:t>
            </a:r>
            <a:endParaRPr lang="tr-TR" sz="3600" dirty="0">
              <a:solidFill>
                <a:srgbClr val="FF0000"/>
              </a:solidFill>
            </a:endParaRPr>
          </a:p>
        </p:txBody>
      </p:sp>
      <p:sp>
        <p:nvSpPr>
          <p:cNvPr id="4" name="Slayt Numarası Yer Tutucusu 3"/>
          <p:cNvSpPr>
            <a:spLocks noGrp="1"/>
          </p:cNvSpPr>
          <p:nvPr>
            <p:ph type="sldNum" sz="quarter" idx="12"/>
          </p:nvPr>
        </p:nvSpPr>
        <p:spPr/>
        <p:txBody>
          <a:bodyPr/>
          <a:lstStyle/>
          <a:p>
            <a:pPr>
              <a:defRPr/>
            </a:pPr>
            <a:fld id="{CBDC5E29-9A1C-48A6-BF1A-BD388E89DFE9}" type="slidenum">
              <a:rPr lang="tr-TR" smtClean="0"/>
              <a:pPr>
                <a:defRPr/>
              </a:pPr>
              <a:t>9</a:t>
            </a:fld>
            <a:r>
              <a:rPr lang="tr-TR" dirty="0" smtClean="0"/>
              <a:t>/31</a:t>
            </a:r>
            <a:endParaRPr lang="tr-TR" dirty="0"/>
          </a:p>
        </p:txBody>
      </p:sp>
    </p:spTree>
    <p:extLst>
      <p:ext uri="{BB962C8B-B14F-4D97-AF65-F5344CB8AC3E}">
        <p14:creationId xmlns:p14="http://schemas.microsoft.com/office/powerpoint/2010/main" val="3993789936"/>
      </p:ext>
    </p:extLst>
  </p:cSld>
  <p:clrMapOvr>
    <a:masterClrMapping/>
  </p:clrMapOvr>
</p:sld>
</file>

<file path=ppt/theme/theme1.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06F3C9E-EDA4-4BEE-B66C-CB808DAAEFBA}"/>
</file>

<file path=customXml/itemProps2.xml><?xml version="1.0" encoding="utf-8"?>
<ds:datastoreItem xmlns:ds="http://schemas.openxmlformats.org/officeDocument/2006/customXml" ds:itemID="{A02B6D3C-9A45-44C8-B448-69C3A508A260}"/>
</file>

<file path=customXml/itemProps3.xml><?xml version="1.0" encoding="utf-8"?>
<ds:datastoreItem xmlns:ds="http://schemas.openxmlformats.org/officeDocument/2006/customXml" ds:itemID="{3547C0E5-AFEA-4ABA-A277-17D77A6A1546}"/>
</file>

<file path=docProps/app.xml><?xml version="1.0" encoding="utf-8"?>
<Properties xmlns="http://schemas.openxmlformats.org/officeDocument/2006/extended-properties" xmlns:vt="http://schemas.openxmlformats.org/officeDocument/2006/docPropsVTypes">
  <Template/>
  <TotalTime>6832</TotalTime>
  <Words>2171</Words>
  <Application>Microsoft Office PowerPoint</Application>
  <PresentationFormat>Ekran Gösterisi (4:3)</PresentationFormat>
  <Paragraphs>567</Paragraphs>
  <Slides>31</Slides>
  <Notes>23</Notes>
  <HiddenSlides>0</HiddenSlides>
  <MMClips>0</MMClips>
  <ScaleCrop>false</ScaleCrop>
  <HeadingPairs>
    <vt:vector size="4" baseType="variant">
      <vt:variant>
        <vt:lpstr>Tema</vt:lpstr>
      </vt:variant>
      <vt:variant>
        <vt:i4>2</vt:i4>
      </vt:variant>
      <vt:variant>
        <vt:lpstr>Slayt Başlıkları</vt:lpstr>
      </vt:variant>
      <vt:variant>
        <vt:i4>31</vt:i4>
      </vt:variant>
    </vt:vector>
  </HeadingPairs>
  <TitlesOfParts>
    <vt:vector size="33" baseType="lpstr">
      <vt:lpstr>Tema1</vt:lpstr>
      <vt:lpstr>Özel Tasarım</vt:lpstr>
      <vt:lpstr>PowerPoint Sunusu</vt:lpstr>
      <vt:lpstr>İÇERİK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sbugra</dc:creator>
  <cp:lastModifiedBy>Gamze Güçlü</cp:lastModifiedBy>
  <cp:revision>585</cp:revision>
  <cp:lastPrinted>2015-10-05T12:55:27Z</cp:lastPrinted>
  <dcterms:created xsi:type="dcterms:W3CDTF">2012-07-20T07:26:15Z</dcterms:created>
  <dcterms:modified xsi:type="dcterms:W3CDTF">2015-10-06T12:07:12Z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