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3.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44.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5.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3.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8" r:id="rId27"/>
    <p:sldId id="326" r:id="rId28"/>
    <p:sldId id="327" r:id="rId29"/>
    <p:sldId id="329" r:id="rId30"/>
    <p:sldId id="330" r:id="rId31"/>
    <p:sldId id="331" r:id="rId32"/>
    <p:sldId id="332" r:id="rId33"/>
    <p:sldId id="333" r:id="rId34"/>
    <p:sldId id="335" r:id="rId35"/>
    <p:sldId id="336" r:id="rId36"/>
    <p:sldId id="337" r:id="rId37"/>
    <p:sldId id="338" r:id="rId38"/>
    <p:sldId id="339" r:id="rId39"/>
    <p:sldId id="340" r:id="rId40"/>
    <p:sldId id="341" r:id="rId41"/>
    <p:sldId id="342" r:id="rId42"/>
    <p:sldId id="343" r:id="rId43"/>
    <p:sldId id="347" r:id="rId44"/>
    <p:sldId id="348" r:id="rId45"/>
    <p:sldId id="350"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50" autoAdjust="0"/>
    <p:restoredTop sz="90541" autoAdjust="0"/>
  </p:normalViewPr>
  <p:slideViewPr>
    <p:cSldViewPr>
      <p:cViewPr varScale="1">
        <p:scale>
          <a:sx n="101" d="100"/>
          <a:sy n="101" d="100"/>
        </p:scale>
        <p:origin x="-18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ACC20-08B7-45F5-BC2E-EEE64A667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5F0837E-EB57-4BF1-8341-8C886737657E}">
      <dgm:prSet phldrT="[Metin]" custT="1"/>
      <dgm:spPr/>
      <dgm:t>
        <a:bodyPr/>
        <a:lstStyle/>
        <a:p>
          <a:r>
            <a:rPr lang="tr-TR" sz="1400" b="1" dirty="0" smtClean="0"/>
            <a:t>1975 1980</a:t>
          </a:r>
          <a:endParaRPr lang="tr-TR" sz="1400" b="1" dirty="0"/>
        </a:p>
      </dgm:t>
    </dgm:pt>
    <dgm:pt modelId="{A82D75CC-8D98-4D2B-B391-089AFF7749D6}" type="parTrans" cxnId="{B002525F-1496-4423-AA6C-6915E4526689}">
      <dgm:prSet/>
      <dgm:spPr/>
      <dgm:t>
        <a:bodyPr/>
        <a:lstStyle/>
        <a:p>
          <a:endParaRPr lang="tr-TR"/>
        </a:p>
      </dgm:t>
    </dgm:pt>
    <dgm:pt modelId="{FB1FE2B9-E089-46C1-9E25-EE25069E3D94}" type="sibTrans" cxnId="{B002525F-1496-4423-AA6C-6915E4526689}">
      <dgm:prSet/>
      <dgm:spPr/>
      <dgm:t>
        <a:bodyPr/>
        <a:lstStyle/>
        <a:p>
          <a:endParaRPr lang="tr-TR"/>
        </a:p>
      </dgm:t>
    </dgm:pt>
    <dgm:pt modelId="{C3B5A8B5-7EEC-445F-8A33-68512AF2FE9E}">
      <dgm:prSet phldrT="[Metin]" custT="1"/>
      <dgm:spPr/>
      <dgm:t>
        <a:bodyPr/>
        <a:lstStyle/>
        <a:p>
          <a:r>
            <a:rPr lang="tr-TR" sz="2000" b="1" dirty="0" smtClean="0">
              <a:latin typeface="Calibri" pitchFamily="34" charset="0"/>
              <a:cs typeface="Arial" pitchFamily="34" charset="0"/>
            </a:rPr>
            <a:t>Yüzey Suları Direktifi, İçmesuyu Direktifi</a:t>
          </a:r>
          <a:endParaRPr lang="tr-TR" sz="2000" dirty="0">
            <a:latin typeface="Calibri" pitchFamily="34" charset="0"/>
          </a:endParaRPr>
        </a:p>
      </dgm:t>
    </dgm:pt>
    <dgm:pt modelId="{3AD813D2-064B-4A95-B823-482C94F4773B}" type="parTrans" cxnId="{496AD41D-C88E-43BB-BFB7-E45B9FF31CE7}">
      <dgm:prSet/>
      <dgm:spPr/>
      <dgm:t>
        <a:bodyPr/>
        <a:lstStyle/>
        <a:p>
          <a:endParaRPr lang="tr-TR"/>
        </a:p>
      </dgm:t>
    </dgm:pt>
    <dgm:pt modelId="{534E00EF-DB9E-4BED-BE82-F40C0488CE8E}" type="sibTrans" cxnId="{496AD41D-C88E-43BB-BFB7-E45B9FF31CE7}">
      <dgm:prSet/>
      <dgm:spPr/>
      <dgm:t>
        <a:bodyPr/>
        <a:lstStyle/>
        <a:p>
          <a:endParaRPr lang="tr-TR"/>
        </a:p>
      </dgm:t>
    </dgm:pt>
    <dgm:pt modelId="{6582680A-7710-46F6-962E-FE2BDF6F1CB3}">
      <dgm:prSet phldrT="[Metin]" custT="1"/>
      <dgm:spPr/>
      <dgm:t>
        <a:bodyPr/>
        <a:lstStyle/>
        <a:p>
          <a:r>
            <a:rPr lang="tr-TR" sz="2000" b="1" dirty="0" smtClean="0">
              <a:latin typeface="Calibri" pitchFamily="34" charset="0"/>
            </a:rPr>
            <a:t>Avrupa Tek Senedi (Ortak çevre politikası için önemli adım)</a:t>
          </a:r>
          <a:endParaRPr lang="tr-TR" sz="2000" b="1" dirty="0">
            <a:latin typeface="Calibri" pitchFamily="34" charset="0"/>
          </a:endParaRPr>
        </a:p>
      </dgm:t>
    </dgm:pt>
    <dgm:pt modelId="{A77F3E7E-0B39-4972-A8BC-17B9F2AA9928}" type="parTrans" cxnId="{60B3D45C-77A7-4159-BB15-B6DC86627290}">
      <dgm:prSet/>
      <dgm:spPr/>
      <dgm:t>
        <a:bodyPr/>
        <a:lstStyle/>
        <a:p>
          <a:endParaRPr lang="tr-TR"/>
        </a:p>
      </dgm:t>
    </dgm:pt>
    <dgm:pt modelId="{F5E7393D-9CCE-41B6-80B8-155A5A3D15FF}" type="sibTrans" cxnId="{60B3D45C-77A7-4159-BB15-B6DC86627290}">
      <dgm:prSet/>
      <dgm:spPr/>
      <dgm:t>
        <a:bodyPr/>
        <a:lstStyle/>
        <a:p>
          <a:endParaRPr lang="tr-TR"/>
        </a:p>
      </dgm:t>
    </dgm:pt>
    <dgm:pt modelId="{A5B31FE2-E7B6-4AAC-9E1A-1AC1DEF2CB83}">
      <dgm:prSet phldrT="[Metin]" custT="1"/>
      <dgm:spPr/>
      <dgm:t>
        <a:bodyPr/>
        <a:lstStyle/>
        <a:p>
          <a:r>
            <a:rPr lang="tr-TR" sz="1400" b="1" dirty="0" smtClean="0"/>
            <a:t>1991</a:t>
          </a:r>
          <a:endParaRPr lang="tr-TR" sz="1400" b="1" dirty="0"/>
        </a:p>
      </dgm:t>
    </dgm:pt>
    <dgm:pt modelId="{06D79278-185A-42D5-977B-E99905CE203C}" type="parTrans" cxnId="{7DFD0F4E-C599-49D9-B924-CD5305359DEF}">
      <dgm:prSet/>
      <dgm:spPr/>
      <dgm:t>
        <a:bodyPr/>
        <a:lstStyle/>
        <a:p>
          <a:endParaRPr lang="tr-TR"/>
        </a:p>
      </dgm:t>
    </dgm:pt>
    <dgm:pt modelId="{270FD0FF-FF7C-4BAE-BE9B-53500636F496}" type="sibTrans" cxnId="{7DFD0F4E-C599-49D9-B924-CD5305359DEF}">
      <dgm:prSet/>
      <dgm:spPr/>
      <dgm:t>
        <a:bodyPr/>
        <a:lstStyle/>
        <a:p>
          <a:endParaRPr lang="tr-TR"/>
        </a:p>
      </dgm:t>
    </dgm:pt>
    <dgm:pt modelId="{8962E1DA-2297-4706-BE90-33477C910FAD}">
      <dgm:prSet phldrT="[Metin]" custT="1"/>
      <dgm:spPr/>
      <dgm:t>
        <a:bodyPr/>
        <a:lstStyle/>
        <a:p>
          <a:r>
            <a:rPr lang="tr-TR" sz="2000" b="1" i="1" dirty="0" smtClean="0">
              <a:latin typeface="Calibri" pitchFamily="34" charset="0"/>
              <a:cs typeface="Arial" pitchFamily="34" charset="0"/>
            </a:rPr>
            <a:t>Su Çerçeve Direktifi’nin (2000/60/EC) yürürlüğe girmesi</a:t>
          </a:r>
          <a:endParaRPr lang="tr-TR" sz="2000" dirty="0">
            <a:latin typeface="Calibri" pitchFamily="34" charset="0"/>
          </a:endParaRPr>
        </a:p>
      </dgm:t>
    </dgm:pt>
    <dgm:pt modelId="{DF660643-3DDA-47AA-8351-86CCAAFAF2E5}" type="parTrans" cxnId="{03D42983-018D-48EF-8E6F-9CDA7711E8FB}">
      <dgm:prSet/>
      <dgm:spPr/>
      <dgm:t>
        <a:bodyPr/>
        <a:lstStyle/>
        <a:p>
          <a:endParaRPr lang="tr-TR"/>
        </a:p>
      </dgm:t>
    </dgm:pt>
    <dgm:pt modelId="{00A3D5A7-3E6F-45FB-8D05-68B81B0F5075}" type="sibTrans" cxnId="{03D42983-018D-48EF-8E6F-9CDA7711E8FB}">
      <dgm:prSet/>
      <dgm:spPr/>
      <dgm:t>
        <a:bodyPr/>
        <a:lstStyle/>
        <a:p>
          <a:endParaRPr lang="tr-TR"/>
        </a:p>
      </dgm:t>
    </dgm:pt>
    <dgm:pt modelId="{2178426B-F3A9-4BAD-A074-1F61E1A85334}">
      <dgm:prSet custT="1"/>
      <dgm:spPr/>
      <dgm:t>
        <a:bodyPr/>
        <a:lstStyle/>
        <a:p>
          <a:r>
            <a:rPr lang="tr-TR" sz="2000" b="1" dirty="0" smtClean="0">
              <a:latin typeface="Calibri" pitchFamily="34" charset="0"/>
              <a:cs typeface="Arial" pitchFamily="34" charset="0"/>
            </a:rPr>
            <a:t>Su Çerçeve Direktifi Taslağının AB Komisyonu tarafından hazırlanması</a:t>
          </a:r>
          <a:endParaRPr lang="tr-TR" sz="2000" dirty="0">
            <a:latin typeface="Calibri" pitchFamily="34" charset="0"/>
          </a:endParaRPr>
        </a:p>
      </dgm:t>
    </dgm:pt>
    <dgm:pt modelId="{1D0E9153-BF23-410A-8141-1BE67D054A01}" type="parTrans" cxnId="{3F0FEE10-45D8-4CF8-B472-11A1D1644F69}">
      <dgm:prSet/>
      <dgm:spPr/>
      <dgm:t>
        <a:bodyPr/>
        <a:lstStyle/>
        <a:p>
          <a:endParaRPr lang="tr-TR"/>
        </a:p>
      </dgm:t>
    </dgm:pt>
    <dgm:pt modelId="{861F36EC-1914-46C9-8A2D-336791D9D2CB}" type="sibTrans" cxnId="{3F0FEE10-45D8-4CF8-B472-11A1D1644F69}">
      <dgm:prSet/>
      <dgm:spPr/>
      <dgm:t>
        <a:bodyPr/>
        <a:lstStyle/>
        <a:p>
          <a:endParaRPr lang="tr-TR"/>
        </a:p>
      </dgm:t>
    </dgm:pt>
    <dgm:pt modelId="{1773AA3A-F785-40AF-AD2C-8514A31E263D}">
      <dgm:prSet phldrT="[Metin]" custT="1"/>
      <dgm:spPr/>
      <dgm:t>
        <a:bodyPr/>
        <a:lstStyle/>
        <a:p>
          <a:r>
            <a:rPr lang="tr-TR" sz="1400" b="1" dirty="0" smtClean="0"/>
            <a:t>2000</a:t>
          </a:r>
          <a:endParaRPr lang="tr-TR" sz="1400" b="1" dirty="0"/>
        </a:p>
      </dgm:t>
    </dgm:pt>
    <dgm:pt modelId="{C1B627C8-03F3-4CAD-ACF6-C02499299231}" type="parTrans" cxnId="{64C96C6A-EE11-478E-AD2C-A995E09996FF}">
      <dgm:prSet/>
      <dgm:spPr/>
      <dgm:t>
        <a:bodyPr/>
        <a:lstStyle/>
        <a:p>
          <a:endParaRPr lang="tr-TR"/>
        </a:p>
      </dgm:t>
    </dgm:pt>
    <dgm:pt modelId="{9B537454-44FD-45F4-85B5-D47EB8DD1FDA}" type="sibTrans" cxnId="{64C96C6A-EE11-478E-AD2C-A995E09996FF}">
      <dgm:prSet/>
      <dgm:spPr/>
      <dgm:t>
        <a:bodyPr/>
        <a:lstStyle/>
        <a:p>
          <a:endParaRPr lang="tr-TR"/>
        </a:p>
      </dgm:t>
    </dgm:pt>
    <dgm:pt modelId="{6B8FA4D0-B6B2-499D-8D0F-EE6E97314D3F}">
      <dgm:prSet phldrT="[Metin]" custT="1"/>
      <dgm:spPr/>
      <dgm:t>
        <a:bodyPr/>
        <a:lstStyle/>
        <a:p>
          <a:r>
            <a:rPr lang="tr-TR" sz="1400" b="1" dirty="0" smtClean="0"/>
            <a:t>1988</a:t>
          </a:r>
          <a:endParaRPr lang="tr-TR" sz="1400" b="1" dirty="0"/>
        </a:p>
      </dgm:t>
    </dgm:pt>
    <dgm:pt modelId="{853890AC-D668-43F5-A5BA-BF55F9BC1392}" type="parTrans" cxnId="{BD0B8CD9-7FA7-4FCC-9DF7-147C883DCCA3}">
      <dgm:prSet/>
      <dgm:spPr/>
      <dgm:t>
        <a:bodyPr/>
        <a:lstStyle/>
        <a:p>
          <a:endParaRPr lang="tr-TR"/>
        </a:p>
      </dgm:t>
    </dgm:pt>
    <dgm:pt modelId="{0AF45A0C-CEBE-413C-A41E-39CAC548BD94}" type="sibTrans" cxnId="{BD0B8CD9-7FA7-4FCC-9DF7-147C883DCCA3}">
      <dgm:prSet/>
      <dgm:spPr/>
      <dgm:t>
        <a:bodyPr/>
        <a:lstStyle/>
        <a:p>
          <a:endParaRPr lang="tr-TR"/>
        </a:p>
      </dgm:t>
    </dgm:pt>
    <dgm:pt modelId="{DB140CB9-26F9-4E0A-9228-60A6E58BB816}">
      <dgm:prSet phldrT="[Metin]" custT="1"/>
      <dgm:spPr/>
      <dgm:t>
        <a:bodyPr/>
        <a:lstStyle/>
        <a:p>
          <a:r>
            <a:rPr lang="tr-TR" sz="1400" b="1" dirty="0" smtClean="0"/>
            <a:t>1996</a:t>
          </a:r>
          <a:endParaRPr lang="tr-TR" sz="1400" b="1" dirty="0"/>
        </a:p>
      </dgm:t>
    </dgm:pt>
    <dgm:pt modelId="{AED6723F-B437-4C9C-BC02-4CD459F0BC3B}" type="parTrans" cxnId="{B62E7055-53F3-41A7-974F-71989D9592A3}">
      <dgm:prSet/>
      <dgm:spPr/>
      <dgm:t>
        <a:bodyPr/>
        <a:lstStyle/>
        <a:p>
          <a:endParaRPr lang="tr-TR"/>
        </a:p>
      </dgm:t>
    </dgm:pt>
    <dgm:pt modelId="{9B9DF950-F23D-44D1-A449-D67A229BEDDE}" type="sibTrans" cxnId="{B62E7055-53F3-41A7-974F-71989D9592A3}">
      <dgm:prSet/>
      <dgm:spPr/>
      <dgm:t>
        <a:bodyPr/>
        <a:lstStyle/>
        <a:p>
          <a:endParaRPr lang="tr-TR"/>
        </a:p>
      </dgm:t>
    </dgm:pt>
    <dgm:pt modelId="{7888C81A-7372-44A8-96A8-2A630ECBFC4D}">
      <dgm:prSet phldrT="[Metin]" custT="1"/>
      <dgm:spPr/>
      <dgm:t>
        <a:bodyPr/>
        <a:lstStyle/>
        <a:p>
          <a:r>
            <a:rPr lang="tr-TR" sz="1400" b="1" dirty="0" smtClean="0"/>
            <a:t>1991</a:t>
          </a:r>
          <a:endParaRPr lang="tr-TR" sz="1400" b="1" dirty="0"/>
        </a:p>
      </dgm:t>
    </dgm:pt>
    <dgm:pt modelId="{70548E16-AB54-4760-A04A-727BC81BBD99}" type="parTrans" cxnId="{B2D28228-FBA8-4B76-B9C5-481E2F53E613}">
      <dgm:prSet/>
      <dgm:spPr/>
      <dgm:t>
        <a:bodyPr/>
        <a:lstStyle/>
        <a:p>
          <a:endParaRPr lang="tr-TR"/>
        </a:p>
      </dgm:t>
    </dgm:pt>
    <dgm:pt modelId="{E850CC89-31B5-47F4-BB20-A67C1C948E76}" type="sibTrans" cxnId="{B2D28228-FBA8-4B76-B9C5-481E2F53E613}">
      <dgm:prSet/>
      <dgm:spPr/>
      <dgm:t>
        <a:bodyPr/>
        <a:lstStyle/>
        <a:p>
          <a:endParaRPr lang="tr-TR"/>
        </a:p>
      </dgm:t>
    </dgm:pt>
    <dgm:pt modelId="{7F4BA071-47F5-4562-946A-C8397955E86A}">
      <dgm:prSet custT="1"/>
      <dgm:spPr/>
      <dgm:t>
        <a:bodyPr/>
        <a:lstStyle/>
        <a:p>
          <a:r>
            <a:rPr lang="tr-TR" sz="2000" b="1" dirty="0" smtClean="0"/>
            <a:t>Kentsel Atıksu Yönetimi Direktifi</a:t>
          </a:r>
          <a:endParaRPr lang="tr-TR" sz="2000" b="1" dirty="0"/>
        </a:p>
      </dgm:t>
    </dgm:pt>
    <dgm:pt modelId="{60A843CD-E092-40D4-80CB-4C7CC97079DE}" type="parTrans" cxnId="{6BF706B8-8CBD-4C34-A69E-B32FCCFE5D34}">
      <dgm:prSet/>
      <dgm:spPr/>
      <dgm:t>
        <a:bodyPr/>
        <a:lstStyle/>
        <a:p>
          <a:endParaRPr lang="tr-TR"/>
        </a:p>
      </dgm:t>
    </dgm:pt>
    <dgm:pt modelId="{FAB49230-26D7-4A9F-B1AC-32CB6CDAEFB9}" type="sibTrans" cxnId="{6BF706B8-8CBD-4C34-A69E-B32FCCFE5D34}">
      <dgm:prSet/>
      <dgm:spPr/>
      <dgm:t>
        <a:bodyPr/>
        <a:lstStyle/>
        <a:p>
          <a:endParaRPr lang="tr-TR"/>
        </a:p>
      </dgm:t>
    </dgm:pt>
    <dgm:pt modelId="{DF6D6459-519F-417B-AFB8-341C9A3221F0}">
      <dgm:prSet custT="1"/>
      <dgm:spPr/>
      <dgm:t>
        <a:bodyPr/>
        <a:lstStyle/>
        <a:p>
          <a:r>
            <a:rPr lang="tr-TR" sz="2000" b="1" dirty="0" smtClean="0"/>
            <a:t>Nitrat Direktifi</a:t>
          </a:r>
          <a:endParaRPr lang="tr-TR" sz="2000" b="1" dirty="0"/>
        </a:p>
      </dgm:t>
    </dgm:pt>
    <dgm:pt modelId="{CC4266E9-DFD4-46C7-AE57-297B90763F4A}" type="parTrans" cxnId="{FD8C1016-CBF2-4203-B075-72FE09296F92}">
      <dgm:prSet/>
      <dgm:spPr/>
      <dgm:t>
        <a:bodyPr/>
        <a:lstStyle/>
        <a:p>
          <a:endParaRPr lang="tr-TR"/>
        </a:p>
      </dgm:t>
    </dgm:pt>
    <dgm:pt modelId="{6723D17D-A6E4-449D-892A-CB716FB49EA3}" type="sibTrans" cxnId="{FD8C1016-CBF2-4203-B075-72FE09296F92}">
      <dgm:prSet/>
      <dgm:spPr/>
      <dgm:t>
        <a:bodyPr/>
        <a:lstStyle/>
        <a:p>
          <a:endParaRPr lang="tr-TR"/>
        </a:p>
      </dgm:t>
    </dgm:pt>
    <dgm:pt modelId="{7DD28908-1A79-42B3-8395-F64E06E42F44}">
      <dgm:prSet custT="1"/>
      <dgm:spPr/>
      <dgm:t>
        <a:bodyPr/>
        <a:lstStyle/>
        <a:p>
          <a:r>
            <a:rPr lang="tr-TR" sz="2000" b="1" dirty="0" smtClean="0"/>
            <a:t>Yeni İçme suyu Direktifi</a:t>
          </a:r>
          <a:endParaRPr lang="tr-TR" sz="2000" b="1" dirty="0"/>
        </a:p>
      </dgm:t>
    </dgm:pt>
    <dgm:pt modelId="{939802EA-8BD5-4869-86FE-12B84040834A}" type="parTrans" cxnId="{FA859F60-9A1C-49EE-B7E1-F150916375C1}">
      <dgm:prSet/>
      <dgm:spPr/>
      <dgm:t>
        <a:bodyPr/>
        <a:lstStyle/>
        <a:p>
          <a:endParaRPr lang="tr-TR"/>
        </a:p>
      </dgm:t>
    </dgm:pt>
    <dgm:pt modelId="{C9B4E37B-6A2D-4F14-A94F-265C26153D84}" type="sibTrans" cxnId="{FA859F60-9A1C-49EE-B7E1-F150916375C1}">
      <dgm:prSet/>
      <dgm:spPr/>
      <dgm:t>
        <a:bodyPr/>
        <a:lstStyle/>
        <a:p>
          <a:endParaRPr lang="tr-TR"/>
        </a:p>
      </dgm:t>
    </dgm:pt>
    <dgm:pt modelId="{9C475749-7FDC-4016-9FD2-82ADF76C88A9}">
      <dgm:prSet phldrT="[Metin]" custT="1"/>
      <dgm:spPr/>
      <dgm:t>
        <a:bodyPr/>
        <a:lstStyle/>
        <a:p>
          <a:r>
            <a:rPr lang="tr-TR" sz="1400" b="1" dirty="0" smtClean="0"/>
            <a:t>1996</a:t>
          </a:r>
          <a:endParaRPr lang="tr-TR" sz="1400" b="1" dirty="0"/>
        </a:p>
      </dgm:t>
    </dgm:pt>
    <dgm:pt modelId="{E49BB98F-4F52-4A7F-8DC6-17AB2732321C}" type="parTrans" cxnId="{6ECABDD7-C5EC-4AF9-848F-059B1C6451C2}">
      <dgm:prSet/>
      <dgm:spPr/>
      <dgm:t>
        <a:bodyPr/>
        <a:lstStyle/>
        <a:p>
          <a:endParaRPr lang="tr-TR"/>
        </a:p>
      </dgm:t>
    </dgm:pt>
    <dgm:pt modelId="{EB99EAC9-872A-4D7D-94CE-D1D67A4EF3DE}" type="sibTrans" cxnId="{6ECABDD7-C5EC-4AF9-848F-059B1C6451C2}">
      <dgm:prSet/>
      <dgm:spPr/>
      <dgm:t>
        <a:bodyPr/>
        <a:lstStyle/>
        <a:p>
          <a:endParaRPr lang="tr-TR"/>
        </a:p>
      </dgm:t>
    </dgm:pt>
    <dgm:pt modelId="{A4926076-8CAD-4EA7-972A-CB3E01AFB2CA}">
      <dgm:prSet custT="1"/>
      <dgm:spPr/>
      <dgm:t>
        <a:bodyPr/>
        <a:lstStyle/>
        <a:p>
          <a:r>
            <a:rPr lang="tr-TR" sz="2000" b="1" dirty="0" smtClean="0"/>
            <a:t>Entegre Kirlilik Önleme ve Kontrolü Direktifi</a:t>
          </a:r>
          <a:endParaRPr lang="tr-TR" sz="2000" b="1" dirty="0"/>
        </a:p>
      </dgm:t>
    </dgm:pt>
    <dgm:pt modelId="{83B8F769-E96F-4E77-9C4B-9CD6EF1FEDE1}" type="parTrans" cxnId="{DD42475A-5F23-44ED-A847-59FE03B7F1C5}">
      <dgm:prSet/>
      <dgm:spPr/>
      <dgm:t>
        <a:bodyPr/>
        <a:lstStyle/>
        <a:p>
          <a:endParaRPr lang="tr-TR"/>
        </a:p>
      </dgm:t>
    </dgm:pt>
    <dgm:pt modelId="{681B9137-C742-4B14-AD7C-024A9CA48AD9}" type="sibTrans" cxnId="{DD42475A-5F23-44ED-A847-59FE03B7F1C5}">
      <dgm:prSet/>
      <dgm:spPr/>
      <dgm:t>
        <a:bodyPr/>
        <a:lstStyle/>
        <a:p>
          <a:endParaRPr lang="tr-TR"/>
        </a:p>
      </dgm:t>
    </dgm:pt>
    <dgm:pt modelId="{57AB470D-A2D4-4E44-AFD0-E09D6FEDC782}">
      <dgm:prSet phldrT="[Metin]" custT="1"/>
      <dgm:spPr/>
      <dgm:t>
        <a:bodyPr/>
        <a:lstStyle/>
        <a:p>
          <a:r>
            <a:rPr lang="tr-TR" sz="1400" b="1" dirty="0" smtClean="0"/>
            <a:t>1972</a:t>
          </a:r>
          <a:endParaRPr lang="tr-TR" sz="1400" b="1" dirty="0"/>
        </a:p>
      </dgm:t>
    </dgm:pt>
    <dgm:pt modelId="{0482D283-78D6-422F-AA04-417347AF2129}" type="parTrans" cxnId="{562355A0-8674-450D-8A37-713EAE530F52}">
      <dgm:prSet/>
      <dgm:spPr/>
      <dgm:t>
        <a:bodyPr/>
        <a:lstStyle/>
        <a:p>
          <a:endParaRPr lang="tr-TR"/>
        </a:p>
      </dgm:t>
    </dgm:pt>
    <dgm:pt modelId="{28331B84-82F8-42E7-8645-D0DA438D298F}" type="sibTrans" cxnId="{562355A0-8674-450D-8A37-713EAE530F52}">
      <dgm:prSet/>
      <dgm:spPr/>
      <dgm:t>
        <a:bodyPr/>
        <a:lstStyle/>
        <a:p>
          <a:endParaRPr lang="tr-TR"/>
        </a:p>
      </dgm:t>
    </dgm:pt>
    <dgm:pt modelId="{89F6C1A8-1FFD-4055-B505-7D9F9C8BBD31}">
      <dgm:prSet/>
      <dgm:spPr/>
      <dgm:t>
        <a:bodyPr/>
        <a:lstStyle/>
        <a:p>
          <a:r>
            <a:rPr lang="tr-TR" dirty="0" smtClean="0"/>
            <a:t>Stockholm Konferansı (BM İnsan ve Çevre Konferansı)</a:t>
          </a:r>
          <a:endParaRPr lang="tr-TR" dirty="0"/>
        </a:p>
      </dgm:t>
    </dgm:pt>
    <dgm:pt modelId="{4B14BB02-6CBF-4BBA-9E4F-DB1D9DD17FB2}" type="parTrans" cxnId="{39060195-7513-448C-AD62-E328A7ECCBB2}">
      <dgm:prSet/>
      <dgm:spPr/>
      <dgm:t>
        <a:bodyPr/>
        <a:lstStyle/>
        <a:p>
          <a:endParaRPr lang="tr-TR"/>
        </a:p>
      </dgm:t>
    </dgm:pt>
    <dgm:pt modelId="{F6876DF3-7F6E-49C5-8AE5-59603830F645}" type="sibTrans" cxnId="{39060195-7513-448C-AD62-E328A7ECCBB2}">
      <dgm:prSet/>
      <dgm:spPr/>
      <dgm:t>
        <a:bodyPr/>
        <a:lstStyle/>
        <a:p>
          <a:endParaRPr lang="tr-TR"/>
        </a:p>
      </dgm:t>
    </dgm:pt>
    <dgm:pt modelId="{85320672-9F10-4C7D-B738-BFECA106A657}" type="pres">
      <dgm:prSet presAssocID="{20CACC20-08B7-45F5-BC2E-EEE64A6675F6}" presName="linearFlow" presStyleCnt="0">
        <dgm:presLayoutVars>
          <dgm:dir/>
          <dgm:animLvl val="lvl"/>
          <dgm:resizeHandles val="exact"/>
        </dgm:presLayoutVars>
      </dgm:prSet>
      <dgm:spPr/>
      <dgm:t>
        <a:bodyPr/>
        <a:lstStyle/>
        <a:p>
          <a:endParaRPr lang="tr-TR"/>
        </a:p>
      </dgm:t>
    </dgm:pt>
    <dgm:pt modelId="{BEB0132C-7202-4C07-A3AA-03D7B41271DE}" type="pres">
      <dgm:prSet presAssocID="{57AB470D-A2D4-4E44-AFD0-E09D6FEDC782}" presName="composite" presStyleCnt="0"/>
      <dgm:spPr/>
    </dgm:pt>
    <dgm:pt modelId="{5EC0D8DE-BD81-4F8F-9A54-88F629ED9514}" type="pres">
      <dgm:prSet presAssocID="{57AB470D-A2D4-4E44-AFD0-E09D6FEDC782}" presName="parentText" presStyleLbl="alignNode1" presStyleIdx="0" presStyleCnt="8">
        <dgm:presLayoutVars>
          <dgm:chMax val="1"/>
          <dgm:bulletEnabled val="1"/>
        </dgm:presLayoutVars>
      </dgm:prSet>
      <dgm:spPr/>
      <dgm:t>
        <a:bodyPr/>
        <a:lstStyle/>
        <a:p>
          <a:endParaRPr lang="tr-TR"/>
        </a:p>
      </dgm:t>
    </dgm:pt>
    <dgm:pt modelId="{BC816D26-7808-4839-99B7-1A78228E2EBD}" type="pres">
      <dgm:prSet presAssocID="{57AB470D-A2D4-4E44-AFD0-E09D6FEDC782}" presName="descendantText" presStyleLbl="alignAcc1" presStyleIdx="0" presStyleCnt="8">
        <dgm:presLayoutVars>
          <dgm:bulletEnabled val="1"/>
        </dgm:presLayoutVars>
      </dgm:prSet>
      <dgm:spPr/>
      <dgm:t>
        <a:bodyPr/>
        <a:lstStyle/>
        <a:p>
          <a:endParaRPr lang="tr-TR"/>
        </a:p>
      </dgm:t>
    </dgm:pt>
    <dgm:pt modelId="{7F1D9E03-1C88-4287-A9E4-2ECF7D680C54}" type="pres">
      <dgm:prSet presAssocID="{28331B84-82F8-42E7-8645-D0DA438D298F}" presName="sp" presStyleCnt="0"/>
      <dgm:spPr/>
    </dgm:pt>
    <dgm:pt modelId="{3F418573-84C1-4B56-87FB-D2A2E94A9B02}" type="pres">
      <dgm:prSet presAssocID="{C5F0837E-EB57-4BF1-8341-8C886737657E}" presName="composite" presStyleCnt="0"/>
      <dgm:spPr/>
    </dgm:pt>
    <dgm:pt modelId="{BE85D409-CA12-4235-876A-164A1DFF3BD8}" type="pres">
      <dgm:prSet presAssocID="{C5F0837E-EB57-4BF1-8341-8C886737657E}" presName="parentText" presStyleLbl="alignNode1" presStyleIdx="1" presStyleCnt="8">
        <dgm:presLayoutVars>
          <dgm:chMax val="1"/>
          <dgm:bulletEnabled val="1"/>
        </dgm:presLayoutVars>
      </dgm:prSet>
      <dgm:spPr/>
      <dgm:t>
        <a:bodyPr/>
        <a:lstStyle/>
        <a:p>
          <a:endParaRPr lang="tr-TR"/>
        </a:p>
      </dgm:t>
    </dgm:pt>
    <dgm:pt modelId="{A9E568B8-A972-4023-BEC4-301626BC977E}" type="pres">
      <dgm:prSet presAssocID="{C5F0837E-EB57-4BF1-8341-8C886737657E}" presName="descendantText" presStyleLbl="alignAcc1" presStyleIdx="1" presStyleCnt="8">
        <dgm:presLayoutVars>
          <dgm:bulletEnabled val="1"/>
        </dgm:presLayoutVars>
      </dgm:prSet>
      <dgm:spPr/>
      <dgm:t>
        <a:bodyPr/>
        <a:lstStyle/>
        <a:p>
          <a:endParaRPr lang="tr-TR"/>
        </a:p>
      </dgm:t>
    </dgm:pt>
    <dgm:pt modelId="{C908E6E1-5444-4734-ACB3-3E3C4C79686A}" type="pres">
      <dgm:prSet presAssocID="{FB1FE2B9-E089-46C1-9E25-EE25069E3D94}" presName="sp" presStyleCnt="0"/>
      <dgm:spPr/>
    </dgm:pt>
    <dgm:pt modelId="{A53DECBE-C6EA-479B-8740-D0F1FCB58E5C}" type="pres">
      <dgm:prSet presAssocID="{6B8FA4D0-B6B2-499D-8D0F-EE6E97314D3F}" presName="composite" presStyleCnt="0"/>
      <dgm:spPr/>
    </dgm:pt>
    <dgm:pt modelId="{2EE10BDB-B6B1-4FC1-AC04-91A386B63BC8}" type="pres">
      <dgm:prSet presAssocID="{6B8FA4D0-B6B2-499D-8D0F-EE6E97314D3F}" presName="parentText" presStyleLbl="alignNode1" presStyleIdx="2" presStyleCnt="8">
        <dgm:presLayoutVars>
          <dgm:chMax val="1"/>
          <dgm:bulletEnabled val="1"/>
        </dgm:presLayoutVars>
      </dgm:prSet>
      <dgm:spPr/>
      <dgm:t>
        <a:bodyPr/>
        <a:lstStyle/>
        <a:p>
          <a:endParaRPr lang="tr-TR"/>
        </a:p>
      </dgm:t>
    </dgm:pt>
    <dgm:pt modelId="{22C5A10A-284F-44C8-A0FE-DDB163626BA4}" type="pres">
      <dgm:prSet presAssocID="{6B8FA4D0-B6B2-499D-8D0F-EE6E97314D3F}" presName="descendantText" presStyleLbl="alignAcc1" presStyleIdx="2" presStyleCnt="8">
        <dgm:presLayoutVars>
          <dgm:bulletEnabled val="1"/>
        </dgm:presLayoutVars>
      </dgm:prSet>
      <dgm:spPr/>
      <dgm:t>
        <a:bodyPr/>
        <a:lstStyle/>
        <a:p>
          <a:endParaRPr lang="tr-TR"/>
        </a:p>
      </dgm:t>
    </dgm:pt>
    <dgm:pt modelId="{050EB961-8D5F-4BB7-8AE3-D651CB93C435}" type="pres">
      <dgm:prSet presAssocID="{0AF45A0C-CEBE-413C-A41E-39CAC548BD94}" presName="sp" presStyleCnt="0"/>
      <dgm:spPr/>
    </dgm:pt>
    <dgm:pt modelId="{6A6BA44A-7F73-4D6A-A021-3283A0E581B3}" type="pres">
      <dgm:prSet presAssocID="{A5B31FE2-E7B6-4AAC-9E1A-1AC1DEF2CB83}" presName="composite" presStyleCnt="0"/>
      <dgm:spPr/>
    </dgm:pt>
    <dgm:pt modelId="{0E16915A-FB3C-4808-89E6-C96FCFAF30C8}" type="pres">
      <dgm:prSet presAssocID="{A5B31FE2-E7B6-4AAC-9E1A-1AC1DEF2CB83}" presName="parentText" presStyleLbl="alignNode1" presStyleIdx="3" presStyleCnt="8">
        <dgm:presLayoutVars>
          <dgm:chMax val="1"/>
          <dgm:bulletEnabled val="1"/>
        </dgm:presLayoutVars>
      </dgm:prSet>
      <dgm:spPr/>
      <dgm:t>
        <a:bodyPr/>
        <a:lstStyle/>
        <a:p>
          <a:endParaRPr lang="tr-TR"/>
        </a:p>
      </dgm:t>
    </dgm:pt>
    <dgm:pt modelId="{33F35948-A477-44B9-868A-C3BFC57BA94A}" type="pres">
      <dgm:prSet presAssocID="{A5B31FE2-E7B6-4AAC-9E1A-1AC1DEF2CB83}" presName="descendantText" presStyleLbl="alignAcc1" presStyleIdx="3" presStyleCnt="8">
        <dgm:presLayoutVars>
          <dgm:bulletEnabled val="1"/>
        </dgm:presLayoutVars>
      </dgm:prSet>
      <dgm:spPr/>
      <dgm:t>
        <a:bodyPr/>
        <a:lstStyle/>
        <a:p>
          <a:endParaRPr lang="tr-TR"/>
        </a:p>
      </dgm:t>
    </dgm:pt>
    <dgm:pt modelId="{1357B8D6-5651-426F-8C9E-7C726EDA1F03}" type="pres">
      <dgm:prSet presAssocID="{270FD0FF-FF7C-4BAE-BE9B-53500636F496}" presName="sp" presStyleCnt="0"/>
      <dgm:spPr/>
    </dgm:pt>
    <dgm:pt modelId="{B74D775D-77B2-43FD-8609-CD325CA16768}" type="pres">
      <dgm:prSet presAssocID="{7888C81A-7372-44A8-96A8-2A630ECBFC4D}" presName="composite" presStyleCnt="0"/>
      <dgm:spPr/>
    </dgm:pt>
    <dgm:pt modelId="{99D08BDF-AC76-4FA7-925B-8B2C27C3E3A5}" type="pres">
      <dgm:prSet presAssocID="{7888C81A-7372-44A8-96A8-2A630ECBFC4D}" presName="parentText" presStyleLbl="alignNode1" presStyleIdx="4" presStyleCnt="8" custLinFactNeighborY="-13112">
        <dgm:presLayoutVars>
          <dgm:chMax val="1"/>
          <dgm:bulletEnabled val="1"/>
        </dgm:presLayoutVars>
      </dgm:prSet>
      <dgm:spPr/>
      <dgm:t>
        <a:bodyPr/>
        <a:lstStyle/>
        <a:p>
          <a:endParaRPr lang="tr-TR"/>
        </a:p>
      </dgm:t>
    </dgm:pt>
    <dgm:pt modelId="{6C87EA8A-852D-4B48-B92A-6D01E65E39D6}" type="pres">
      <dgm:prSet presAssocID="{7888C81A-7372-44A8-96A8-2A630ECBFC4D}" presName="descendantText" presStyleLbl="alignAcc1" presStyleIdx="4" presStyleCnt="8" custScaleY="161697" custLinFactNeighborY="-5827">
        <dgm:presLayoutVars>
          <dgm:bulletEnabled val="1"/>
        </dgm:presLayoutVars>
      </dgm:prSet>
      <dgm:spPr/>
      <dgm:t>
        <a:bodyPr/>
        <a:lstStyle/>
        <a:p>
          <a:endParaRPr lang="tr-TR"/>
        </a:p>
      </dgm:t>
    </dgm:pt>
    <dgm:pt modelId="{68AC8885-4D53-4681-B62F-1A9469447E96}" type="pres">
      <dgm:prSet presAssocID="{E850CC89-31B5-47F4-BB20-A67C1C948E76}" presName="sp" presStyleCnt="0"/>
      <dgm:spPr/>
    </dgm:pt>
    <dgm:pt modelId="{F3231EB6-D640-4F65-81D0-0672AB413ED4}" type="pres">
      <dgm:prSet presAssocID="{DB140CB9-26F9-4E0A-9228-60A6E58BB816}" presName="composite" presStyleCnt="0"/>
      <dgm:spPr/>
    </dgm:pt>
    <dgm:pt modelId="{C6ED897B-CED7-498A-B73F-FC0F8937F52C}" type="pres">
      <dgm:prSet presAssocID="{DB140CB9-26F9-4E0A-9228-60A6E58BB816}" presName="parentText" presStyleLbl="alignNode1" presStyleIdx="5" presStyleCnt="8">
        <dgm:presLayoutVars>
          <dgm:chMax val="1"/>
          <dgm:bulletEnabled val="1"/>
        </dgm:presLayoutVars>
      </dgm:prSet>
      <dgm:spPr/>
      <dgm:t>
        <a:bodyPr/>
        <a:lstStyle/>
        <a:p>
          <a:endParaRPr lang="tr-TR"/>
        </a:p>
      </dgm:t>
    </dgm:pt>
    <dgm:pt modelId="{C5D0F782-2042-40CC-8F6F-6FB5C12358DB}" type="pres">
      <dgm:prSet presAssocID="{DB140CB9-26F9-4E0A-9228-60A6E58BB816}" presName="descendantText" presStyleLbl="alignAcc1" presStyleIdx="5" presStyleCnt="8" custLinFactNeighborY="14340">
        <dgm:presLayoutVars>
          <dgm:bulletEnabled val="1"/>
        </dgm:presLayoutVars>
      </dgm:prSet>
      <dgm:spPr/>
      <dgm:t>
        <a:bodyPr/>
        <a:lstStyle/>
        <a:p>
          <a:endParaRPr lang="tr-TR"/>
        </a:p>
      </dgm:t>
    </dgm:pt>
    <dgm:pt modelId="{64849147-C424-4DC7-8558-FBB7B7FF2B6F}" type="pres">
      <dgm:prSet presAssocID="{9B9DF950-F23D-44D1-A449-D67A229BEDDE}" presName="sp" presStyleCnt="0"/>
      <dgm:spPr/>
    </dgm:pt>
    <dgm:pt modelId="{0A01CCDD-4266-44C5-B644-AF1124341D77}" type="pres">
      <dgm:prSet presAssocID="{9C475749-7FDC-4016-9FD2-82ADF76C88A9}" presName="composite" presStyleCnt="0"/>
      <dgm:spPr/>
    </dgm:pt>
    <dgm:pt modelId="{50A1FF02-9486-4104-A7AF-768B1156C221}" type="pres">
      <dgm:prSet presAssocID="{9C475749-7FDC-4016-9FD2-82ADF76C88A9}" presName="parentText" presStyleLbl="alignNode1" presStyleIdx="6" presStyleCnt="8">
        <dgm:presLayoutVars>
          <dgm:chMax val="1"/>
          <dgm:bulletEnabled val="1"/>
        </dgm:presLayoutVars>
      </dgm:prSet>
      <dgm:spPr/>
      <dgm:t>
        <a:bodyPr/>
        <a:lstStyle/>
        <a:p>
          <a:endParaRPr lang="tr-TR"/>
        </a:p>
      </dgm:t>
    </dgm:pt>
    <dgm:pt modelId="{F48D0CD3-00E0-4628-AEBF-DCDD935C11E2}" type="pres">
      <dgm:prSet presAssocID="{9C475749-7FDC-4016-9FD2-82ADF76C88A9}" presName="descendantText" presStyleLbl="alignAcc1" presStyleIdx="6" presStyleCnt="8">
        <dgm:presLayoutVars>
          <dgm:bulletEnabled val="1"/>
        </dgm:presLayoutVars>
      </dgm:prSet>
      <dgm:spPr/>
      <dgm:t>
        <a:bodyPr/>
        <a:lstStyle/>
        <a:p>
          <a:endParaRPr lang="tr-TR"/>
        </a:p>
      </dgm:t>
    </dgm:pt>
    <dgm:pt modelId="{FAF00B02-0E42-4230-A270-569CDEC81E1C}" type="pres">
      <dgm:prSet presAssocID="{EB99EAC9-872A-4D7D-94CE-D1D67A4EF3DE}" presName="sp" presStyleCnt="0"/>
      <dgm:spPr/>
    </dgm:pt>
    <dgm:pt modelId="{A56C0C72-D581-4D67-AE7D-87AAD887B009}" type="pres">
      <dgm:prSet presAssocID="{1773AA3A-F785-40AF-AD2C-8514A31E263D}" presName="composite" presStyleCnt="0"/>
      <dgm:spPr/>
    </dgm:pt>
    <dgm:pt modelId="{EEE80965-3501-418A-B381-6F8E92D30B62}" type="pres">
      <dgm:prSet presAssocID="{1773AA3A-F785-40AF-AD2C-8514A31E263D}" presName="parentText" presStyleLbl="alignNode1" presStyleIdx="7" presStyleCnt="8">
        <dgm:presLayoutVars>
          <dgm:chMax val="1"/>
          <dgm:bulletEnabled val="1"/>
        </dgm:presLayoutVars>
      </dgm:prSet>
      <dgm:spPr/>
      <dgm:t>
        <a:bodyPr/>
        <a:lstStyle/>
        <a:p>
          <a:endParaRPr lang="tr-TR"/>
        </a:p>
      </dgm:t>
    </dgm:pt>
    <dgm:pt modelId="{3B36AB79-2899-4508-B0F2-49A511205B2C}" type="pres">
      <dgm:prSet presAssocID="{1773AA3A-F785-40AF-AD2C-8514A31E263D}" presName="descendantText" presStyleLbl="alignAcc1" presStyleIdx="7" presStyleCnt="8">
        <dgm:presLayoutVars>
          <dgm:bulletEnabled val="1"/>
        </dgm:presLayoutVars>
      </dgm:prSet>
      <dgm:spPr/>
      <dgm:t>
        <a:bodyPr/>
        <a:lstStyle/>
        <a:p>
          <a:endParaRPr lang="tr-TR"/>
        </a:p>
      </dgm:t>
    </dgm:pt>
  </dgm:ptLst>
  <dgm:cxnLst>
    <dgm:cxn modelId="{11C30120-4422-4C3F-BBAB-358477CA6D55}" type="presOf" srcId="{89F6C1A8-1FFD-4055-B505-7D9F9C8BBD31}" destId="{BC816D26-7808-4839-99B7-1A78228E2EBD}" srcOrd="0" destOrd="0" presId="urn:microsoft.com/office/officeart/2005/8/layout/chevron2"/>
    <dgm:cxn modelId="{3F0FEE10-45D8-4CF8-B472-11A1D1644F69}" srcId="{9C475749-7FDC-4016-9FD2-82ADF76C88A9}" destId="{2178426B-F3A9-4BAD-A074-1F61E1A85334}" srcOrd="0" destOrd="0" parTransId="{1D0E9153-BF23-410A-8141-1BE67D054A01}" sibTransId="{861F36EC-1914-46C9-8A2D-336791D9D2CB}"/>
    <dgm:cxn modelId="{A647DDFD-9F4C-4DF0-9CFE-847E213A447E}" type="presOf" srcId="{DB140CB9-26F9-4E0A-9228-60A6E58BB816}" destId="{C6ED897B-CED7-498A-B73F-FC0F8937F52C}" srcOrd="0" destOrd="0" presId="urn:microsoft.com/office/officeart/2005/8/layout/chevron2"/>
    <dgm:cxn modelId="{FD8C1016-CBF2-4203-B075-72FE09296F92}" srcId="{7888C81A-7372-44A8-96A8-2A630ECBFC4D}" destId="{DF6D6459-519F-417B-AFB8-341C9A3221F0}" srcOrd="0" destOrd="0" parTransId="{CC4266E9-DFD4-46C7-AE57-297B90763F4A}" sibTransId="{6723D17D-A6E4-449D-892A-CB716FB49EA3}"/>
    <dgm:cxn modelId="{B2D28228-FBA8-4B76-B9C5-481E2F53E613}" srcId="{20CACC20-08B7-45F5-BC2E-EEE64A6675F6}" destId="{7888C81A-7372-44A8-96A8-2A630ECBFC4D}" srcOrd="4" destOrd="0" parTransId="{70548E16-AB54-4760-A04A-727BC81BBD99}" sibTransId="{E850CC89-31B5-47F4-BB20-A67C1C948E76}"/>
    <dgm:cxn modelId="{DD42475A-5F23-44ED-A847-59FE03B7F1C5}" srcId="{DB140CB9-26F9-4E0A-9228-60A6E58BB816}" destId="{A4926076-8CAD-4EA7-972A-CB3E01AFB2CA}" srcOrd="0" destOrd="0" parTransId="{83B8F769-E96F-4E77-9C4B-9CD6EF1FEDE1}" sibTransId="{681B9137-C742-4B14-AD7C-024A9CA48AD9}"/>
    <dgm:cxn modelId="{85763D99-46AF-4F35-ADA9-89807F9D0169}" type="presOf" srcId="{6582680A-7710-46F6-962E-FE2BDF6F1CB3}" destId="{22C5A10A-284F-44C8-A0FE-DDB163626BA4}" srcOrd="0" destOrd="0" presId="urn:microsoft.com/office/officeart/2005/8/layout/chevron2"/>
    <dgm:cxn modelId="{03D42983-018D-48EF-8E6F-9CDA7711E8FB}" srcId="{1773AA3A-F785-40AF-AD2C-8514A31E263D}" destId="{8962E1DA-2297-4706-BE90-33477C910FAD}" srcOrd="0" destOrd="0" parTransId="{DF660643-3DDA-47AA-8351-86CCAAFAF2E5}" sibTransId="{00A3D5A7-3E6F-45FB-8D05-68B81B0F5075}"/>
    <dgm:cxn modelId="{6BF706B8-8CBD-4C34-A69E-B32FCCFE5D34}" srcId="{A5B31FE2-E7B6-4AAC-9E1A-1AC1DEF2CB83}" destId="{7F4BA071-47F5-4562-946A-C8397955E86A}" srcOrd="0" destOrd="0" parTransId="{60A843CD-E092-40D4-80CB-4C7CC97079DE}" sibTransId="{FAB49230-26D7-4A9F-B1AC-32CB6CDAEFB9}"/>
    <dgm:cxn modelId="{B62E7055-53F3-41A7-974F-71989D9592A3}" srcId="{20CACC20-08B7-45F5-BC2E-EEE64A6675F6}" destId="{DB140CB9-26F9-4E0A-9228-60A6E58BB816}" srcOrd="5" destOrd="0" parTransId="{AED6723F-B437-4C9C-BC02-4CD459F0BC3B}" sibTransId="{9B9DF950-F23D-44D1-A449-D67A229BEDDE}"/>
    <dgm:cxn modelId="{496AD41D-C88E-43BB-BFB7-E45B9FF31CE7}" srcId="{C5F0837E-EB57-4BF1-8341-8C886737657E}" destId="{C3B5A8B5-7EEC-445F-8A33-68512AF2FE9E}" srcOrd="0" destOrd="0" parTransId="{3AD813D2-064B-4A95-B823-482C94F4773B}" sibTransId="{534E00EF-DB9E-4BED-BE82-F40C0488CE8E}"/>
    <dgm:cxn modelId="{A137719C-A06D-47A2-A886-056671740EF0}" type="presOf" srcId="{8962E1DA-2297-4706-BE90-33477C910FAD}" destId="{3B36AB79-2899-4508-B0F2-49A511205B2C}" srcOrd="0" destOrd="0" presId="urn:microsoft.com/office/officeart/2005/8/layout/chevron2"/>
    <dgm:cxn modelId="{647D598E-3E6C-4D26-9793-438A5F0549AD}" type="presOf" srcId="{C5F0837E-EB57-4BF1-8341-8C886737657E}" destId="{BE85D409-CA12-4235-876A-164A1DFF3BD8}" srcOrd="0" destOrd="0" presId="urn:microsoft.com/office/officeart/2005/8/layout/chevron2"/>
    <dgm:cxn modelId="{39060195-7513-448C-AD62-E328A7ECCBB2}" srcId="{57AB470D-A2D4-4E44-AFD0-E09D6FEDC782}" destId="{89F6C1A8-1FFD-4055-B505-7D9F9C8BBD31}" srcOrd="0" destOrd="0" parTransId="{4B14BB02-6CBF-4BBA-9E4F-DB1D9DD17FB2}" sibTransId="{F6876DF3-7F6E-49C5-8AE5-59603830F645}"/>
    <dgm:cxn modelId="{9E61A3A3-B24A-415F-8DE5-F2B3F5AC536B}" type="presOf" srcId="{DF6D6459-519F-417B-AFB8-341C9A3221F0}" destId="{6C87EA8A-852D-4B48-B92A-6D01E65E39D6}" srcOrd="0" destOrd="0" presId="urn:microsoft.com/office/officeart/2005/8/layout/chevron2"/>
    <dgm:cxn modelId="{B002525F-1496-4423-AA6C-6915E4526689}" srcId="{20CACC20-08B7-45F5-BC2E-EEE64A6675F6}" destId="{C5F0837E-EB57-4BF1-8341-8C886737657E}" srcOrd="1" destOrd="0" parTransId="{A82D75CC-8D98-4D2B-B391-089AFF7749D6}" sibTransId="{FB1FE2B9-E089-46C1-9E25-EE25069E3D94}"/>
    <dgm:cxn modelId="{2F34F65E-35E5-4287-A2D1-E7B820EB2A65}" type="presOf" srcId="{A5B31FE2-E7B6-4AAC-9E1A-1AC1DEF2CB83}" destId="{0E16915A-FB3C-4808-89E6-C96FCFAF30C8}" srcOrd="0" destOrd="0" presId="urn:microsoft.com/office/officeart/2005/8/layout/chevron2"/>
    <dgm:cxn modelId="{CAA1EF3E-1C65-479F-9ACD-DBC28E910369}" type="presOf" srcId="{C3B5A8B5-7EEC-445F-8A33-68512AF2FE9E}" destId="{A9E568B8-A972-4023-BEC4-301626BC977E}" srcOrd="0" destOrd="0" presId="urn:microsoft.com/office/officeart/2005/8/layout/chevron2"/>
    <dgm:cxn modelId="{64C96C6A-EE11-478E-AD2C-A995E09996FF}" srcId="{20CACC20-08B7-45F5-BC2E-EEE64A6675F6}" destId="{1773AA3A-F785-40AF-AD2C-8514A31E263D}" srcOrd="7" destOrd="0" parTransId="{C1B627C8-03F3-4CAD-ACF6-C02499299231}" sibTransId="{9B537454-44FD-45F4-85B5-D47EB8DD1FDA}"/>
    <dgm:cxn modelId="{6ECABDD7-C5EC-4AF9-848F-059B1C6451C2}" srcId="{20CACC20-08B7-45F5-BC2E-EEE64A6675F6}" destId="{9C475749-7FDC-4016-9FD2-82ADF76C88A9}" srcOrd="6" destOrd="0" parTransId="{E49BB98F-4F52-4A7F-8DC6-17AB2732321C}" sibTransId="{EB99EAC9-872A-4D7D-94CE-D1D67A4EF3DE}"/>
    <dgm:cxn modelId="{46B68F5D-9876-4B07-BEF6-6B93AE42AFDE}" type="presOf" srcId="{2178426B-F3A9-4BAD-A074-1F61E1A85334}" destId="{F48D0CD3-00E0-4628-AEBF-DCDD935C11E2}" srcOrd="0" destOrd="0" presId="urn:microsoft.com/office/officeart/2005/8/layout/chevron2"/>
    <dgm:cxn modelId="{9483EE6F-9E7F-4E2E-AAE7-79A17DCB3626}" type="presOf" srcId="{1773AA3A-F785-40AF-AD2C-8514A31E263D}" destId="{EEE80965-3501-418A-B381-6F8E92D30B62}" srcOrd="0" destOrd="0" presId="urn:microsoft.com/office/officeart/2005/8/layout/chevron2"/>
    <dgm:cxn modelId="{FA859F60-9A1C-49EE-B7E1-F150916375C1}" srcId="{7888C81A-7372-44A8-96A8-2A630ECBFC4D}" destId="{7DD28908-1A79-42B3-8395-F64E06E42F44}" srcOrd="1" destOrd="0" parTransId="{939802EA-8BD5-4869-86FE-12B84040834A}" sibTransId="{C9B4E37B-6A2D-4F14-A94F-265C26153D84}"/>
    <dgm:cxn modelId="{2D8004A0-CA41-4E9C-9189-8580F612E096}" type="presOf" srcId="{57AB470D-A2D4-4E44-AFD0-E09D6FEDC782}" destId="{5EC0D8DE-BD81-4F8F-9A54-88F629ED9514}" srcOrd="0" destOrd="0" presId="urn:microsoft.com/office/officeart/2005/8/layout/chevron2"/>
    <dgm:cxn modelId="{D1C53878-9153-4182-AFD0-0CA600CDFE20}" type="presOf" srcId="{20CACC20-08B7-45F5-BC2E-EEE64A6675F6}" destId="{85320672-9F10-4C7D-B738-BFECA106A657}" srcOrd="0" destOrd="0" presId="urn:microsoft.com/office/officeart/2005/8/layout/chevron2"/>
    <dgm:cxn modelId="{9D3E15F2-D68A-4FE6-8A84-C499DEBD0DCC}" type="presOf" srcId="{6B8FA4D0-B6B2-499D-8D0F-EE6E97314D3F}" destId="{2EE10BDB-B6B1-4FC1-AC04-91A386B63BC8}" srcOrd="0" destOrd="0" presId="urn:microsoft.com/office/officeart/2005/8/layout/chevron2"/>
    <dgm:cxn modelId="{417E50E0-9DF9-4900-B401-3434331F798E}" type="presOf" srcId="{A4926076-8CAD-4EA7-972A-CB3E01AFB2CA}" destId="{C5D0F782-2042-40CC-8F6F-6FB5C12358DB}" srcOrd="0" destOrd="0" presId="urn:microsoft.com/office/officeart/2005/8/layout/chevron2"/>
    <dgm:cxn modelId="{8DCC5C6F-CBC4-46B4-BF91-3463B625F540}" type="presOf" srcId="{7DD28908-1A79-42B3-8395-F64E06E42F44}" destId="{6C87EA8A-852D-4B48-B92A-6D01E65E39D6}" srcOrd="0" destOrd="1" presId="urn:microsoft.com/office/officeart/2005/8/layout/chevron2"/>
    <dgm:cxn modelId="{7DFD0F4E-C599-49D9-B924-CD5305359DEF}" srcId="{20CACC20-08B7-45F5-BC2E-EEE64A6675F6}" destId="{A5B31FE2-E7B6-4AAC-9E1A-1AC1DEF2CB83}" srcOrd="3" destOrd="0" parTransId="{06D79278-185A-42D5-977B-E99905CE203C}" sibTransId="{270FD0FF-FF7C-4BAE-BE9B-53500636F496}"/>
    <dgm:cxn modelId="{BD0B8CD9-7FA7-4FCC-9DF7-147C883DCCA3}" srcId="{20CACC20-08B7-45F5-BC2E-EEE64A6675F6}" destId="{6B8FA4D0-B6B2-499D-8D0F-EE6E97314D3F}" srcOrd="2" destOrd="0" parTransId="{853890AC-D668-43F5-A5BA-BF55F9BC1392}" sibTransId="{0AF45A0C-CEBE-413C-A41E-39CAC548BD94}"/>
    <dgm:cxn modelId="{562355A0-8674-450D-8A37-713EAE530F52}" srcId="{20CACC20-08B7-45F5-BC2E-EEE64A6675F6}" destId="{57AB470D-A2D4-4E44-AFD0-E09D6FEDC782}" srcOrd="0" destOrd="0" parTransId="{0482D283-78D6-422F-AA04-417347AF2129}" sibTransId="{28331B84-82F8-42E7-8645-D0DA438D298F}"/>
    <dgm:cxn modelId="{1CDBF6B6-5862-4D40-B28A-684351D0A483}" type="presOf" srcId="{7888C81A-7372-44A8-96A8-2A630ECBFC4D}" destId="{99D08BDF-AC76-4FA7-925B-8B2C27C3E3A5}" srcOrd="0" destOrd="0" presId="urn:microsoft.com/office/officeart/2005/8/layout/chevron2"/>
    <dgm:cxn modelId="{60B3D45C-77A7-4159-BB15-B6DC86627290}" srcId="{6B8FA4D0-B6B2-499D-8D0F-EE6E97314D3F}" destId="{6582680A-7710-46F6-962E-FE2BDF6F1CB3}" srcOrd="0" destOrd="0" parTransId="{A77F3E7E-0B39-4972-A8BC-17B9F2AA9928}" sibTransId="{F5E7393D-9CCE-41B6-80B8-155A5A3D15FF}"/>
    <dgm:cxn modelId="{14999127-621D-4B80-B383-34CFD284A7AC}" type="presOf" srcId="{7F4BA071-47F5-4562-946A-C8397955E86A}" destId="{33F35948-A477-44B9-868A-C3BFC57BA94A}" srcOrd="0" destOrd="0" presId="urn:microsoft.com/office/officeart/2005/8/layout/chevron2"/>
    <dgm:cxn modelId="{24109B9A-2D1C-4A9D-AF57-4098D046F470}" type="presOf" srcId="{9C475749-7FDC-4016-9FD2-82ADF76C88A9}" destId="{50A1FF02-9486-4104-A7AF-768B1156C221}" srcOrd="0" destOrd="0" presId="urn:microsoft.com/office/officeart/2005/8/layout/chevron2"/>
    <dgm:cxn modelId="{5557421D-FAC1-4EF4-9C42-D3AB7E6DDBDE}" type="presParOf" srcId="{85320672-9F10-4C7D-B738-BFECA106A657}" destId="{BEB0132C-7202-4C07-A3AA-03D7B41271DE}" srcOrd="0" destOrd="0" presId="urn:microsoft.com/office/officeart/2005/8/layout/chevron2"/>
    <dgm:cxn modelId="{4A6844A6-1DD4-4E70-961E-87D72EB7F2AA}" type="presParOf" srcId="{BEB0132C-7202-4C07-A3AA-03D7B41271DE}" destId="{5EC0D8DE-BD81-4F8F-9A54-88F629ED9514}" srcOrd="0" destOrd="0" presId="urn:microsoft.com/office/officeart/2005/8/layout/chevron2"/>
    <dgm:cxn modelId="{63AB12F9-62F0-4D9A-ACF3-6FDAD8D1842B}" type="presParOf" srcId="{BEB0132C-7202-4C07-A3AA-03D7B41271DE}" destId="{BC816D26-7808-4839-99B7-1A78228E2EBD}" srcOrd="1" destOrd="0" presId="urn:microsoft.com/office/officeart/2005/8/layout/chevron2"/>
    <dgm:cxn modelId="{90D12AA1-8D2E-46AF-AA44-84D8D29B6751}" type="presParOf" srcId="{85320672-9F10-4C7D-B738-BFECA106A657}" destId="{7F1D9E03-1C88-4287-A9E4-2ECF7D680C54}" srcOrd="1" destOrd="0" presId="urn:microsoft.com/office/officeart/2005/8/layout/chevron2"/>
    <dgm:cxn modelId="{C0C0B21B-A26E-4A6D-9EF8-71045B213FB2}" type="presParOf" srcId="{85320672-9F10-4C7D-B738-BFECA106A657}" destId="{3F418573-84C1-4B56-87FB-D2A2E94A9B02}" srcOrd="2" destOrd="0" presId="urn:microsoft.com/office/officeart/2005/8/layout/chevron2"/>
    <dgm:cxn modelId="{FF70F8AE-F4A8-4BD1-8AF5-6E6ACD5D0AA2}" type="presParOf" srcId="{3F418573-84C1-4B56-87FB-D2A2E94A9B02}" destId="{BE85D409-CA12-4235-876A-164A1DFF3BD8}" srcOrd="0" destOrd="0" presId="urn:microsoft.com/office/officeart/2005/8/layout/chevron2"/>
    <dgm:cxn modelId="{7351DE92-22E5-46E1-AE6E-69F799DD6A86}" type="presParOf" srcId="{3F418573-84C1-4B56-87FB-D2A2E94A9B02}" destId="{A9E568B8-A972-4023-BEC4-301626BC977E}" srcOrd="1" destOrd="0" presId="urn:microsoft.com/office/officeart/2005/8/layout/chevron2"/>
    <dgm:cxn modelId="{B37ECF3B-5880-437F-9597-E422A48FD6A0}" type="presParOf" srcId="{85320672-9F10-4C7D-B738-BFECA106A657}" destId="{C908E6E1-5444-4734-ACB3-3E3C4C79686A}" srcOrd="3" destOrd="0" presId="urn:microsoft.com/office/officeart/2005/8/layout/chevron2"/>
    <dgm:cxn modelId="{42A5BDC3-4092-409F-934D-6F6C87BB7A15}" type="presParOf" srcId="{85320672-9F10-4C7D-B738-BFECA106A657}" destId="{A53DECBE-C6EA-479B-8740-D0F1FCB58E5C}" srcOrd="4" destOrd="0" presId="urn:microsoft.com/office/officeart/2005/8/layout/chevron2"/>
    <dgm:cxn modelId="{ED740717-9782-424B-9BA4-0080217314FC}" type="presParOf" srcId="{A53DECBE-C6EA-479B-8740-D0F1FCB58E5C}" destId="{2EE10BDB-B6B1-4FC1-AC04-91A386B63BC8}" srcOrd="0" destOrd="0" presId="urn:microsoft.com/office/officeart/2005/8/layout/chevron2"/>
    <dgm:cxn modelId="{6322957F-6652-4BFF-9915-02F261BB6B7A}" type="presParOf" srcId="{A53DECBE-C6EA-479B-8740-D0F1FCB58E5C}" destId="{22C5A10A-284F-44C8-A0FE-DDB163626BA4}" srcOrd="1" destOrd="0" presId="urn:microsoft.com/office/officeart/2005/8/layout/chevron2"/>
    <dgm:cxn modelId="{2F757005-B583-4972-A396-71D8E3A94A06}" type="presParOf" srcId="{85320672-9F10-4C7D-B738-BFECA106A657}" destId="{050EB961-8D5F-4BB7-8AE3-D651CB93C435}" srcOrd="5" destOrd="0" presId="urn:microsoft.com/office/officeart/2005/8/layout/chevron2"/>
    <dgm:cxn modelId="{15F81096-4BD5-4E65-BB5C-642647E2B99C}" type="presParOf" srcId="{85320672-9F10-4C7D-B738-BFECA106A657}" destId="{6A6BA44A-7F73-4D6A-A021-3283A0E581B3}" srcOrd="6" destOrd="0" presId="urn:microsoft.com/office/officeart/2005/8/layout/chevron2"/>
    <dgm:cxn modelId="{1CA68EA9-CF34-4E27-86A0-CDC8CBF8101A}" type="presParOf" srcId="{6A6BA44A-7F73-4D6A-A021-3283A0E581B3}" destId="{0E16915A-FB3C-4808-89E6-C96FCFAF30C8}" srcOrd="0" destOrd="0" presId="urn:microsoft.com/office/officeart/2005/8/layout/chevron2"/>
    <dgm:cxn modelId="{BDDD1F39-7E35-440C-A71F-7DCD0FA5EA10}" type="presParOf" srcId="{6A6BA44A-7F73-4D6A-A021-3283A0E581B3}" destId="{33F35948-A477-44B9-868A-C3BFC57BA94A}" srcOrd="1" destOrd="0" presId="urn:microsoft.com/office/officeart/2005/8/layout/chevron2"/>
    <dgm:cxn modelId="{952ADA9A-A4D6-45E6-855D-772495A79A29}" type="presParOf" srcId="{85320672-9F10-4C7D-B738-BFECA106A657}" destId="{1357B8D6-5651-426F-8C9E-7C726EDA1F03}" srcOrd="7" destOrd="0" presId="urn:microsoft.com/office/officeart/2005/8/layout/chevron2"/>
    <dgm:cxn modelId="{0872CDE6-9727-4F38-A682-EAD0ACC2AC20}" type="presParOf" srcId="{85320672-9F10-4C7D-B738-BFECA106A657}" destId="{B74D775D-77B2-43FD-8609-CD325CA16768}" srcOrd="8" destOrd="0" presId="urn:microsoft.com/office/officeart/2005/8/layout/chevron2"/>
    <dgm:cxn modelId="{ABB9ECEC-5E5A-4685-BE0F-4BB1C5EB9D9C}" type="presParOf" srcId="{B74D775D-77B2-43FD-8609-CD325CA16768}" destId="{99D08BDF-AC76-4FA7-925B-8B2C27C3E3A5}" srcOrd="0" destOrd="0" presId="urn:microsoft.com/office/officeart/2005/8/layout/chevron2"/>
    <dgm:cxn modelId="{D896EE6C-BE82-40A8-89AE-FDA299DCD7FC}" type="presParOf" srcId="{B74D775D-77B2-43FD-8609-CD325CA16768}" destId="{6C87EA8A-852D-4B48-B92A-6D01E65E39D6}" srcOrd="1" destOrd="0" presId="urn:microsoft.com/office/officeart/2005/8/layout/chevron2"/>
    <dgm:cxn modelId="{7E9E4C52-8B90-4B4B-A979-11A0DC205F4E}" type="presParOf" srcId="{85320672-9F10-4C7D-B738-BFECA106A657}" destId="{68AC8885-4D53-4681-B62F-1A9469447E96}" srcOrd="9" destOrd="0" presId="urn:microsoft.com/office/officeart/2005/8/layout/chevron2"/>
    <dgm:cxn modelId="{68000F0E-CFCA-44C8-BF55-90DA9A258AFD}" type="presParOf" srcId="{85320672-9F10-4C7D-B738-BFECA106A657}" destId="{F3231EB6-D640-4F65-81D0-0672AB413ED4}" srcOrd="10" destOrd="0" presId="urn:microsoft.com/office/officeart/2005/8/layout/chevron2"/>
    <dgm:cxn modelId="{09B77601-6CC1-45C9-AD02-A2CECA3CE025}" type="presParOf" srcId="{F3231EB6-D640-4F65-81D0-0672AB413ED4}" destId="{C6ED897B-CED7-498A-B73F-FC0F8937F52C}" srcOrd="0" destOrd="0" presId="urn:microsoft.com/office/officeart/2005/8/layout/chevron2"/>
    <dgm:cxn modelId="{28A98193-EBB6-437E-A7D7-FAFCDEF173B1}" type="presParOf" srcId="{F3231EB6-D640-4F65-81D0-0672AB413ED4}" destId="{C5D0F782-2042-40CC-8F6F-6FB5C12358DB}" srcOrd="1" destOrd="0" presId="urn:microsoft.com/office/officeart/2005/8/layout/chevron2"/>
    <dgm:cxn modelId="{DC290C06-9DC6-417E-8DFA-EEC33D454CF2}" type="presParOf" srcId="{85320672-9F10-4C7D-B738-BFECA106A657}" destId="{64849147-C424-4DC7-8558-FBB7B7FF2B6F}" srcOrd="11" destOrd="0" presId="urn:microsoft.com/office/officeart/2005/8/layout/chevron2"/>
    <dgm:cxn modelId="{58169198-8F48-4E5D-A402-00EBA7BEA0F1}" type="presParOf" srcId="{85320672-9F10-4C7D-B738-BFECA106A657}" destId="{0A01CCDD-4266-44C5-B644-AF1124341D77}" srcOrd="12" destOrd="0" presId="urn:microsoft.com/office/officeart/2005/8/layout/chevron2"/>
    <dgm:cxn modelId="{9F8D79AC-733B-42C5-A4AB-013214B358DC}" type="presParOf" srcId="{0A01CCDD-4266-44C5-B644-AF1124341D77}" destId="{50A1FF02-9486-4104-A7AF-768B1156C221}" srcOrd="0" destOrd="0" presId="urn:microsoft.com/office/officeart/2005/8/layout/chevron2"/>
    <dgm:cxn modelId="{B745B2D4-A7E2-4E2E-9FB2-ED71FE914D71}" type="presParOf" srcId="{0A01CCDD-4266-44C5-B644-AF1124341D77}" destId="{F48D0CD3-00E0-4628-AEBF-DCDD935C11E2}" srcOrd="1" destOrd="0" presId="urn:microsoft.com/office/officeart/2005/8/layout/chevron2"/>
    <dgm:cxn modelId="{F57292BD-E98F-49D3-AE65-9BA3BA2E3860}" type="presParOf" srcId="{85320672-9F10-4C7D-B738-BFECA106A657}" destId="{FAF00B02-0E42-4230-A270-569CDEC81E1C}" srcOrd="13" destOrd="0" presId="urn:microsoft.com/office/officeart/2005/8/layout/chevron2"/>
    <dgm:cxn modelId="{55BB24E1-5C03-4430-A7C0-F90A00EB746A}" type="presParOf" srcId="{85320672-9F10-4C7D-B738-BFECA106A657}" destId="{A56C0C72-D581-4D67-AE7D-87AAD887B009}" srcOrd="14" destOrd="0" presId="urn:microsoft.com/office/officeart/2005/8/layout/chevron2"/>
    <dgm:cxn modelId="{D10B2B2A-90B0-471B-A29B-2F49023A939A}" type="presParOf" srcId="{A56C0C72-D581-4D67-AE7D-87AAD887B009}" destId="{EEE80965-3501-418A-B381-6F8E92D30B62}" srcOrd="0" destOrd="0" presId="urn:microsoft.com/office/officeart/2005/8/layout/chevron2"/>
    <dgm:cxn modelId="{CCC0E022-A731-40E8-9DF8-DDFC3CDB9611}" type="presParOf" srcId="{A56C0C72-D581-4D67-AE7D-87AAD887B009}" destId="{3B36AB79-2899-4508-B0F2-49A511205B2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7CBDE-893D-41D3-AF77-2CF1093DE5ED}"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tr-TR"/>
        </a:p>
      </dgm:t>
    </dgm:pt>
    <dgm:pt modelId="{84E7ECC4-541F-4C18-95CB-38FC7AFADA95}">
      <dgm:prSet phldrT="[Metin]" custT="1"/>
      <dgm:spPr/>
      <dgm:t>
        <a:bodyPr/>
        <a:lstStyle/>
        <a:p>
          <a:r>
            <a:rPr lang="tr-TR" sz="1800" b="1" dirty="0" smtClean="0">
              <a:effectLst>
                <a:outerShdw blurRad="38100" dist="38100" dir="2700000" algn="tl">
                  <a:srgbClr val="000000">
                    <a:alpha val="43137"/>
                  </a:srgbClr>
                </a:outerShdw>
              </a:effectLst>
              <a:latin typeface="Calibri" pitchFamily="34" charset="0"/>
              <a:cs typeface="Arial" pitchFamily="34" charset="0"/>
            </a:rPr>
            <a:t>A</a:t>
          </a:r>
          <a:r>
            <a:rPr lang="en-US" sz="1800" b="1" dirty="0" err="1" smtClean="0">
              <a:effectLst>
                <a:outerShdw blurRad="38100" dist="38100" dir="2700000" algn="tl">
                  <a:srgbClr val="000000">
                    <a:alpha val="43137"/>
                  </a:srgbClr>
                </a:outerShdw>
              </a:effectLst>
              <a:latin typeface="Calibri" pitchFamily="34" charset="0"/>
              <a:cs typeface="Arial" pitchFamily="34" charset="0"/>
            </a:rPr>
            <a:t>na</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amacı</a:t>
          </a:r>
          <a:r>
            <a:rPr lang="tr-TR" sz="1800" b="1" dirty="0" smtClean="0">
              <a:effectLst>
                <a:outerShdw blurRad="38100" dist="38100" dir="2700000" algn="tl">
                  <a:srgbClr val="000000">
                    <a:alpha val="43137"/>
                  </a:srgbClr>
                </a:outerShdw>
              </a:effectLst>
              <a:latin typeface="Calibri" pitchFamily="34" charset="0"/>
              <a:cs typeface="Arial" pitchFamily="34" charset="0"/>
            </a:rPr>
            <a:t>:</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iç</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yüzeysel</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suların</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geçiş</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sularının</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kıyı</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sularının</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ve</a:t>
          </a:r>
          <a:r>
            <a:rPr lang="tr-TR"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yeraltı</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sularının</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korunması</a:t>
          </a:r>
          <a:r>
            <a:rPr lang="en-US" sz="1800" b="1" dirty="0" smtClean="0">
              <a:effectLst>
                <a:outerShdw blurRad="38100" dist="38100" dir="2700000" algn="tl">
                  <a:srgbClr val="000000">
                    <a:alpha val="43137"/>
                  </a:srgbClr>
                </a:outerShdw>
              </a:effectLst>
              <a:latin typeface="Calibri" pitchFamily="34" charset="0"/>
              <a:cs typeface="Arial" pitchFamily="34" charset="0"/>
            </a:rPr>
            <a:t> </a:t>
          </a:r>
          <a:r>
            <a:rPr lang="en-US" sz="1800" b="1" dirty="0" err="1" smtClean="0">
              <a:effectLst>
                <a:outerShdw blurRad="38100" dist="38100" dir="2700000" algn="tl">
                  <a:srgbClr val="000000">
                    <a:alpha val="43137"/>
                  </a:srgbClr>
                </a:outerShdw>
              </a:effectLst>
              <a:latin typeface="Calibri" pitchFamily="34" charset="0"/>
              <a:cs typeface="Arial" pitchFamily="34" charset="0"/>
            </a:rPr>
            <a:t>için</a:t>
          </a:r>
          <a:r>
            <a:rPr lang="tr-TR" sz="1800" b="1" dirty="0" smtClean="0">
              <a:effectLst>
                <a:outerShdw blurRad="38100" dist="38100" dir="2700000" algn="tl">
                  <a:srgbClr val="000000">
                    <a:alpha val="43137"/>
                  </a:srgbClr>
                </a:outerShdw>
              </a:effectLst>
              <a:latin typeface="Calibri" pitchFamily="34" charset="0"/>
              <a:cs typeface="Arial" pitchFamily="34" charset="0"/>
            </a:rPr>
            <a:t> aşağıdaki özelliklere sahip bir çerçeve oluşturmaktır.</a:t>
          </a:r>
          <a:endParaRPr lang="tr-TR" sz="1800" b="1" dirty="0">
            <a:effectLst>
              <a:outerShdw blurRad="38100" dist="38100" dir="2700000" algn="tl">
                <a:srgbClr val="000000">
                  <a:alpha val="43137"/>
                </a:srgbClr>
              </a:outerShdw>
            </a:effectLst>
            <a:latin typeface="Calibri" pitchFamily="34" charset="0"/>
          </a:endParaRPr>
        </a:p>
      </dgm:t>
    </dgm:pt>
    <dgm:pt modelId="{9CC949C8-6DD1-4B55-827A-51B895807234}" type="parTrans" cxnId="{405CC8CB-1086-4764-85DD-31A5731A3604}">
      <dgm:prSet/>
      <dgm:spPr/>
      <dgm:t>
        <a:bodyPr/>
        <a:lstStyle/>
        <a:p>
          <a:endParaRPr lang="tr-TR"/>
        </a:p>
      </dgm:t>
    </dgm:pt>
    <dgm:pt modelId="{A47293FE-1BE5-42DA-8C38-573FADB5DC1D}" type="sibTrans" cxnId="{405CC8CB-1086-4764-85DD-31A5731A3604}">
      <dgm:prSet/>
      <dgm:spPr/>
      <dgm:t>
        <a:bodyPr/>
        <a:lstStyle/>
        <a:p>
          <a:endParaRPr lang="tr-TR"/>
        </a:p>
      </dgm:t>
    </dgm:pt>
    <dgm:pt modelId="{EA912505-23F4-4F05-B399-CDE330E0326E}">
      <dgm:prSet phldrT="[Metin]" custT="1"/>
      <dgm:spPr>
        <a:solidFill>
          <a:srgbClr val="92D050">
            <a:alpha val="50000"/>
          </a:srgbClr>
        </a:solidFill>
      </dgm:spPr>
      <dgm:t>
        <a:bodyPr/>
        <a:lstStyle/>
        <a:p>
          <a:r>
            <a:rPr lang="tr-TR" sz="1600" b="1" dirty="0" smtClean="0"/>
            <a:t>Su kaynaklarının daha fazla tahribatının önlenmesi, korunması ve iyileştirilmesi</a:t>
          </a:r>
          <a:endParaRPr lang="tr-TR" sz="1600" b="1" dirty="0">
            <a:latin typeface="Calibri" pitchFamily="34" charset="0"/>
          </a:endParaRPr>
        </a:p>
      </dgm:t>
    </dgm:pt>
    <dgm:pt modelId="{80064B56-D87A-4A19-A18B-28559A165BB0}" type="parTrans" cxnId="{0377AC8B-E080-43FA-87A2-22E6E99FC163}">
      <dgm:prSet/>
      <dgm:spPr/>
      <dgm:t>
        <a:bodyPr/>
        <a:lstStyle/>
        <a:p>
          <a:endParaRPr lang="tr-TR"/>
        </a:p>
      </dgm:t>
    </dgm:pt>
    <dgm:pt modelId="{982D550C-B8A9-40A9-A7CB-4CD1655EF509}" type="sibTrans" cxnId="{0377AC8B-E080-43FA-87A2-22E6E99FC163}">
      <dgm:prSet/>
      <dgm:spPr/>
      <dgm:t>
        <a:bodyPr/>
        <a:lstStyle/>
        <a:p>
          <a:endParaRPr lang="tr-TR"/>
        </a:p>
      </dgm:t>
    </dgm:pt>
    <dgm:pt modelId="{240BA665-ACAA-41E0-8510-FFBEA76C0D18}">
      <dgm:prSet phldrT="[Metin]" custT="1"/>
      <dgm:spPr>
        <a:solidFill>
          <a:srgbClr val="00B050">
            <a:alpha val="50000"/>
          </a:srgbClr>
        </a:solidFill>
      </dgm:spPr>
      <dgm:t>
        <a:bodyPr/>
        <a:lstStyle/>
        <a:p>
          <a:r>
            <a:rPr lang="en-US" sz="1600" b="1" dirty="0" smtClean="0">
              <a:latin typeface="Calibri" pitchFamily="34" charset="0"/>
              <a:cs typeface="Arial" pitchFamily="34" charset="0"/>
            </a:rPr>
            <a:t>Mevcut </a:t>
          </a:r>
          <a:r>
            <a:rPr lang="en-US" sz="1600" b="1" dirty="0" err="1" smtClean="0">
              <a:latin typeface="Calibri" pitchFamily="34" charset="0"/>
              <a:cs typeface="Arial" pitchFamily="34" charset="0"/>
            </a:rPr>
            <a:t>su</a:t>
          </a:r>
          <a:r>
            <a:rPr lang="en-US" sz="1600" b="1" dirty="0" smtClean="0">
              <a:latin typeface="Calibri" pitchFamily="34" charset="0"/>
              <a:cs typeface="Arial" pitchFamily="34" charset="0"/>
            </a:rPr>
            <a:t> kaynaklarının </a:t>
          </a:r>
          <a:r>
            <a:rPr lang="en-US" sz="1600" b="1" dirty="0" err="1" smtClean="0">
              <a:latin typeface="Calibri" pitchFamily="34" charset="0"/>
              <a:cs typeface="Arial" pitchFamily="34" charset="0"/>
            </a:rPr>
            <a:t>uzun</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dönem</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korunmasına</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dayalı</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sürdürülebilir</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su</a:t>
          </a:r>
          <a:r>
            <a:rPr lang="en-US" sz="1600" b="1" dirty="0" smtClean="0">
              <a:latin typeface="Calibri" pitchFamily="34" charset="0"/>
              <a:cs typeface="Arial" pitchFamily="34" charset="0"/>
            </a:rPr>
            <a:t> </a:t>
          </a:r>
          <a:r>
            <a:rPr lang="en-US" sz="1600" b="1" dirty="0" err="1" smtClean="0">
              <a:latin typeface="Calibri" pitchFamily="34" charset="0"/>
              <a:cs typeface="Arial" pitchFamily="34" charset="0"/>
            </a:rPr>
            <a:t>kullanımını</a:t>
          </a:r>
          <a:r>
            <a:rPr lang="tr-TR" sz="1600" b="1" dirty="0" smtClean="0">
              <a:latin typeface="Calibri" pitchFamily="34" charset="0"/>
              <a:cs typeface="Arial" pitchFamily="34" charset="0"/>
            </a:rPr>
            <a:t> </a:t>
          </a:r>
          <a:r>
            <a:rPr lang="en-US" sz="1600" b="1" dirty="0" err="1" smtClean="0">
              <a:latin typeface="Calibri" pitchFamily="34" charset="0"/>
              <a:cs typeface="Arial" pitchFamily="34" charset="0"/>
            </a:rPr>
            <a:t>teşvik</a:t>
          </a:r>
          <a:r>
            <a:rPr lang="en-US" sz="1600" b="1" dirty="0" smtClean="0">
              <a:latin typeface="Calibri" pitchFamily="34" charset="0"/>
              <a:cs typeface="Arial" pitchFamily="34" charset="0"/>
            </a:rPr>
            <a:t> e</a:t>
          </a:r>
          <a:r>
            <a:rPr lang="tr-TR" sz="1600" b="1" dirty="0" err="1" smtClean="0">
              <a:latin typeface="Calibri" pitchFamily="34" charset="0"/>
              <a:cs typeface="Arial" pitchFamily="34" charset="0"/>
            </a:rPr>
            <a:t>tmek</a:t>
          </a:r>
          <a:r>
            <a:rPr lang="tr-TR" sz="1600" b="1" dirty="0" smtClean="0">
              <a:latin typeface="Calibri" pitchFamily="34" charset="0"/>
              <a:cs typeface="Arial" pitchFamily="34" charset="0"/>
            </a:rPr>
            <a:t>.</a:t>
          </a:r>
          <a:endParaRPr lang="tr-TR" sz="1600" b="1" dirty="0">
            <a:latin typeface="Calibri" pitchFamily="34" charset="0"/>
          </a:endParaRPr>
        </a:p>
      </dgm:t>
    </dgm:pt>
    <dgm:pt modelId="{B5682E27-12D1-4D5C-A649-2FE3A5598E17}" type="parTrans" cxnId="{A901F90A-DE5E-409D-86FB-629622ACBF5C}">
      <dgm:prSet/>
      <dgm:spPr/>
      <dgm:t>
        <a:bodyPr/>
        <a:lstStyle/>
        <a:p>
          <a:endParaRPr lang="tr-TR"/>
        </a:p>
      </dgm:t>
    </dgm:pt>
    <dgm:pt modelId="{03FDE223-3224-4357-A4DC-147334BB479F}" type="sibTrans" cxnId="{A901F90A-DE5E-409D-86FB-629622ACBF5C}">
      <dgm:prSet/>
      <dgm:spPr/>
      <dgm:t>
        <a:bodyPr/>
        <a:lstStyle/>
        <a:p>
          <a:endParaRPr lang="tr-TR"/>
        </a:p>
      </dgm:t>
    </dgm:pt>
    <dgm:pt modelId="{E64A6FE6-501F-4334-8731-06FB2BCD64AC}">
      <dgm:prSet custT="1"/>
      <dgm:spPr>
        <a:solidFill>
          <a:srgbClr val="FFC000">
            <a:alpha val="50000"/>
          </a:srgbClr>
        </a:solidFill>
      </dgm:spPr>
      <dgm:t>
        <a:bodyPr/>
        <a:lstStyle/>
        <a:p>
          <a:r>
            <a:rPr lang="tr-TR" sz="1600" b="1" dirty="0" smtClean="0"/>
            <a:t>Sel ve kuraklık etkilerinin azaltılması</a:t>
          </a:r>
          <a:endParaRPr lang="tr-TR" sz="1600" b="1" dirty="0" smtClean="0">
            <a:latin typeface="Calibri" pitchFamily="34" charset="0"/>
            <a:cs typeface="Arial" pitchFamily="34" charset="0"/>
          </a:endParaRPr>
        </a:p>
      </dgm:t>
    </dgm:pt>
    <dgm:pt modelId="{AC1E3C56-E603-4E3E-B71B-B35710DA5334}" type="parTrans" cxnId="{937E4C3E-F31F-4C52-A815-D4E96C402BAF}">
      <dgm:prSet/>
      <dgm:spPr/>
      <dgm:t>
        <a:bodyPr/>
        <a:lstStyle/>
        <a:p>
          <a:endParaRPr lang="tr-TR"/>
        </a:p>
      </dgm:t>
    </dgm:pt>
    <dgm:pt modelId="{19607E62-7133-47EE-A61E-7C681D5CCBDA}" type="sibTrans" cxnId="{937E4C3E-F31F-4C52-A815-D4E96C402BAF}">
      <dgm:prSet/>
      <dgm:spPr/>
      <dgm:t>
        <a:bodyPr/>
        <a:lstStyle/>
        <a:p>
          <a:endParaRPr lang="tr-TR"/>
        </a:p>
      </dgm:t>
    </dgm:pt>
    <dgm:pt modelId="{21D98F46-7561-441A-8C92-110D7F79B958}">
      <dgm:prSet custT="1"/>
      <dgm:spPr>
        <a:solidFill>
          <a:srgbClr val="FF0000">
            <a:alpha val="50000"/>
          </a:srgbClr>
        </a:solidFill>
      </dgm:spPr>
      <dgm:t>
        <a:bodyPr/>
        <a:lstStyle/>
        <a:p>
          <a:r>
            <a:rPr lang="tr-TR" sz="1600" b="1" dirty="0" smtClean="0"/>
            <a:t>Yeraltı su kirliliğinin zaman içinde azaltılıp, daha fazla kirlenmesinin engellenmesi</a:t>
          </a:r>
          <a:endParaRPr lang="tr-TR" sz="1600" b="1" dirty="0" smtClean="0">
            <a:latin typeface="Calibri" pitchFamily="34" charset="0"/>
            <a:cs typeface="Arial" pitchFamily="34" charset="0"/>
          </a:endParaRPr>
        </a:p>
      </dgm:t>
    </dgm:pt>
    <dgm:pt modelId="{C436992C-B403-4EF2-B50B-A1C92E5AF6AB}" type="parTrans" cxnId="{2A8C3E3A-0FDA-4D19-964A-ACDCB397A666}">
      <dgm:prSet/>
      <dgm:spPr/>
      <dgm:t>
        <a:bodyPr/>
        <a:lstStyle/>
        <a:p>
          <a:endParaRPr lang="tr-TR"/>
        </a:p>
      </dgm:t>
    </dgm:pt>
    <dgm:pt modelId="{D9CB862D-BAE6-49B0-8502-EFB59CFBA5F0}" type="sibTrans" cxnId="{2A8C3E3A-0FDA-4D19-964A-ACDCB397A666}">
      <dgm:prSet/>
      <dgm:spPr/>
      <dgm:t>
        <a:bodyPr/>
        <a:lstStyle/>
        <a:p>
          <a:endParaRPr lang="tr-TR"/>
        </a:p>
      </dgm:t>
    </dgm:pt>
    <dgm:pt modelId="{18258D7D-9722-44EC-A4F5-9E2D498895D8}">
      <dgm:prSet custT="1"/>
      <dgm:spPr>
        <a:solidFill>
          <a:srgbClr val="0070C0">
            <a:alpha val="50000"/>
          </a:srgbClr>
        </a:solidFill>
      </dgm:spPr>
      <dgm:t>
        <a:bodyPr/>
        <a:lstStyle/>
        <a:p>
          <a:r>
            <a:rPr lang="tr-TR" sz="1600" b="1" dirty="0" smtClean="0"/>
            <a:t>Sucul ekosistemlerin ileri derecede korunması ve iyileştirilmesi</a:t>
          </a:r>
          <a:endParaRPr lang="tr-TR" sz="1600" b="1" dirty="0" smtClean="0">
            <a:latin typeface="Calibri" pitchFamily="34" charset="0"/>
            <a:cs typeface="Arial" pitchFamily="34" charset="0"/>
          </a:endParaRPr>
        </a:p>
      </dgm:t>
    </dgm:pt>
    <dgm:pt modelId="{05838A44-6E9E-44C5-B1BC-1E9F0A380940}" type="parTrans" cxnId="{ED5F970B-338E-47A6-B54C-7D693A66CA11}">
      <dgm:prSet/>
      <dgm:spPr/>
      <dgm:t>
        <a:bodyPr/>
        <a:lstStyle/>
        <a:p>
          <a:endParaRPr lang="tr-TR"/>
        </a:p>
      </dgm:t>
    </dgm:pt>
    <dgm:pt modelId="{F74D9C59-BF68-49FD-8BC0-EA87261CDC4F}" type="sibTrans" cxnId="{ED5F970B-338E-47A6-B54C-7D693A66CA11}">
      <dgm:prSet/>
      <dgm:spPr/>
      <dgm:t>
        <a:bodyPr/>
        <a:lstStyle/>
        <a:p>
          <a:endParaRPr lang="tr-TR"/>
        </a:p>
      </dgm:t>
    </dgm:pt>
    <dgm:pt modelId="{F429F32F-0590-4A57-AA6F-2E5B2B7E55D7}" type="pres">
      <dgm:prSet presAssocID="{2A97CBDE-893D-41D3-AF77-2CF1093DE5ED}" presName="composite" presStyleCnt="0">
        <dgm:presLayoutVars>
          <dgm:chMax val="1"/>
          <dgm:dir/>
          <dgm:resizeHandles val="exact"/>
        </dgm:presLayoutVars>
      </dgm:prSet>
      <dgm:spPr/>
      <dgm:t>
        <a:bodyPr/>
        <a:lstStyle/>
        <a:p>
          <a:endParaRPr lang="tr-TR"/>
        </a:p>
      </dgm:t>
    </dgm:pt>
    <dgm:pt modelId="{845B016F-BB10-4275-9420-AFDAF60B647A}" type="pres">
      <dgm:prSet presAssocID="{84E7ECC4-541F-4C18-95CB-38FC7AFADA95}" presName="roof" presStyleLbl="dkBgShp" presStyleIdx="0" presStyleCnt="2" custLinFactNeighborX="-2727" custLinFactNeighborY="-10582"/>
      <dgm:spPr/>
      <dgm:t>
        <a:bodyPr/>
        <a:lstStyle/>
        <a:p>
          <a:endParaRPr lang="tr-TR"/>
        </a:p>
      </dgm:t>
    </dgm:pt>
    <dgm:pt modelId="{EBB4BA41-316C-4BF9-922E-1E8214249E0F}" type="pres">
      <dgm:prSet presAssocID="{84E7ECC4-541F-4C18-95CB-38FC7AFADA95}" presName="pillars" presStyleCnt="0"/>
      <dgm:spPr/>
    </dgm:pt>
    <dgm:pt modelId="{61191329-739F-445B-9484-C0E6198D9635}" type="pres">
      <dgm:prSet presAssocID="{84E7ECC4-541F-4C18-95CB-38FC7AFADA95}" presName="pillar1" presStyleLbl="node1" presStyleIdx="0" presStyleCnt="5" custLinFactNeighborX="-147" custLinFactNeighborY="497">
        <dgm:presLayoutVars>
          <dgm:bulletEnabled val="1"/>
        </dgm:presLayoutVars>
      </dgm:prSet>
      <dgm:spPr/>
      <dgm:t>
        <a:bodyPr/>
        <a:lstStyle/>
        <a:p>
          <a:endParaRPr lang="tr-TR"/>
        </a:p>
      </dgm:t>
    </dgm:pt>
    <dgm:pt modelId="{A3469F77-5D22-4FCF-8DC3-BD3E693A59AA}" type="pres">
      <dgm:prSet presAssocID="{240BA665-ACAA-41E0-8510-FFBEA76C0D18}" presName="pillarX" presStyleLbl="node1" presStyleIdx="1" presStyleCnt="5" custScaleX="117642">
        <dgm:presLayoutVars>
          <dgm:bulletEnabled val="1"/>
        </dgm:presLayoutVars>
      </dgm:prSet>
      <dgm:spPr/>
      <dgm:t>
        <a:bodyPr/>
        <a:lstStyle/>
        <a:p>
          <a:endParaRPr lang="tr-TR"/>
        </a:p>
      </dgm:t>
    </dgm:pt>
    <dgm:pt modelId="{BF348C32-EDA6-48C1-A6F5-9B720520377A}" type="pres">
      <dgm:prSet presAssocID="{18258D7D-9722-44EC-A4F5-9E2D498895D8}" presName="pillarX" presStyleLbl="node1" presStyleIdx="2" presStyleCnt="5" custLinFactNeighborY="77">
        <dgm:presLayoutVars>
          <dgm:bulletEnabled val="1"/>
        </dgm:presLayoutVars>
      </dgm:prSet>
      <dgm:spPr/>
      <dgm:t>
        <a:bodyPr/>
        <a:lstStyle/>
        <a:p>
          <a:endParaRPr lang="tr-TR"/>
        </a:p>
      </dgm:t>
    </dgm:pt>
    <dgm:pt modelId="{2F07FD62-57C6-4530-AA66-D3EB89615FF0}" type="pres">
      <dgm:prSet presAssocID="{21D98F46-7561-441A-8C92-110D7F79B958}" presName="pillarX" presStyleLbl="node1" presStyleIdx="3" presStyleCnt="5" custScaleX="118225">
        <dgm:presLayoutVars>
          <dgm:bulletEnabled val="1"/>
        </dgm:presLayoutVars>
      </dgm:prSet>
      <dgm:spPr/>
      <dgm:t>
        <a:bodyPr/>
        <a:lstStyle/>
        <a:p>
          <a:endParaRPr lang="tr-TR"/>
        </a:p>
      </dgm:t>
    </dgm:pt>
    <dgm:pt modelId="{17BB51AE-A63F-417A-ADD6-C80BCFC3ECD6}" type="pres">
      <dgm:prSet presAssocID="{E64A6FE6-501F-4334-8731-06FB2BCD64AC}" presName="pillarX" presStyleLbl="node1" presStyleIdx="4" presStyleCnt="5">
        <dgm:presLayoutVars>
          <dgm:bulletEnabled val="1"/>
        </dgm:presLayoutVars>
      </dgm:prSet>
      <dgm:spPr/>
      <dgm:t>
        <a:bodyPr/>
        <a:lstStyle/>
        <a:p>
          <a:endParaRPr lang="tr-TR"/>
        </a:p>
      </dgm:t>
    </dgm:pt>
    <dgm:pt modelId="{0409B840-E7F9-4B06-9E24-099EFA41BA54}" type="pres">
      <dgm:prSet presAssocID="{84E7ECC4-541F-4C18-95CB-38FC7AFADA95}" presName="base" presStyleLbl="dkBgShp" presStyleIdx="1" presStyleCnt="2"/>
      <dgm:spPr/>
    </dgm:pt>
  </dgm:ptLst>
  <dgm:cxnLst>
    <dgm:cxn modelId="{405CC8CB-1086-4764-85DD-31A5731A3604}" srcId="{2A97CBDE-893D-41D3-AF77-2CF1093DE5ED}" destId="{84E7ECC4-541F-4C18-95CB-38FC7AFADA95}" srcOrd="0" destOrd="0" parTransId="{9CC949C8-6DD1-4B55-827A-51B895807234}" sibTransId="{A47293FE-1BE5-42DA-8C38-573FADB5DC1D}"/>
    <dgm:cxn modelId="{1168F29F-EE7C-4BD9-BE32-DDB468D7D581}" type="presOf" srcId="{240BA665-ACAA-41E0-8510-FFBEA76C0D18}" destId="{A3469F77-5D22-4FCF-8DC3-BD3E693A59AA}" srcOrd="0" destOrd="0" presId="urn:microsoft.com/office/officeart/2005/8/layout/hList3"/>
    <dgm:cxn modelId="{D8B49BFC-55F5-49CD-B1E0-AB82034DDDC4}" type="presOf" srcId="{E64A6FE6-501F-4334-8731-06FB2BCD64AC}" destId="{17BB51AE-A63F-417A-ADD6-C80BCFC3ECD6}" srcOrd="0" destOrd="0" presId="urn:microsoft.com/office/officeart/2005/8/layout/hList3"/>
    <dgm:cxn modelId="{1D0A43DB-BFE6-4EC2-B0C2-3ECDBD17C38D}" type="presOf" srcId="{18258D7D-9722-44EC-A4F5-9E2D498895D8}" destId="{BF348C32-EDA6-48C1-A6F5-9B720520377A}" srcOrd="0" destOrd="0" presId="urn:microsoft.com/office/officeart/2005/8/layout/hList3"/>
    <dgm:cxn modelId="{937E4C3E-F31F-4C52-A815-D4E96C402BAF}" srcId="{84E7ECC4-541F-4C18-95CB-38FC7AFADA95}" destId="{E64A6FE6-501F-4334-8731-06FB2BCD64AC}" srcOrd="4" destOrd="0" parTransId="{AC1E3C56-E603-4E3E-B71B-B35710DA5334}" sibTransId="{19607E62-7133-47EE-A61E-7C681D5CCBDA}"/>
    <dgm:cxn modelId="{71764470-1636-47C1-BCA2-CD4A24F96809}" type="presOf" srcId="{84E7ECC4-541F-4C18-95CB-38FC7AFADA95}" destId="{845B016F-BB10-4275-9420-AFDAF60B647A}" srcOrd="0" destOrd="0" presId="urn:microsoft.com/office/officeart/2005/8/layout/hList3"/>
    <dgm:cxn modelId="{ED5F970B-338E-47A6-B54C-7D693A66CA11}" srcId="{84E7ECC4-541F-4C18-95CB-38FC7AFADA95}" destId="{18258D7D-9722-44EC-A4F5-9E2D498895D8}" srcOrd="2" destOrd="0" parTransId="{05838A44-6E9E-44C5-B1BC-1E9F0A380940}" sibTransId="{F74D9C59-BF68-49FD-8BC0-EA87261CDC4F}"/>
    <dgm:cxn modelId="{0377AC8B-E080-43FA-87A2-22E6E99FC163}" srcId="{84E7ECC4-541F-4C18-95CB-38FC7AFADA95}" destId="{EA912505-23F4-4F05-B399-CDE330E0326E}" srcOrd="0" destOrd="0" parTransId="{80064B56-D87A-4A19-A18B-28559A165BB0}" sibTransId="{982D550C-B8A9-40A9-A7CB-4CD1655EF509}"/>
    <dgm:cxn modelId="{8D0F41B1-F45B-4472-9B58-CE0D4752B7C8}" type="presOf" srcId="{2A97CBDE-893D-41D3-AF77-2CF1093DE5ED}" destId="{F429F32F-0590-4A57-AA6F-2E5B2B7E55D7}" srcOrd="0" destOrd="0" presId="urn:microsoft.com/office/officeart/2005/8/layout/hList3"/>
    <dgm:cxn modelId="{A901F90A-DE5E-409D-86FB-629622ACBF5C}" srcId="{84E7ECC4-541F-4C18-95CB-38FC7AFADA95}" destId="{240BA665-ACAA-41E0-8510-FFBEA76C0D18}" srcOrd="1" destOrd="0" parTransId="{B5682E27-12D1-4D5C-A649-2FE3A5598E17}" sibTransId="{03FDE223-3224-4357-A4DC-147334BB479F}"/>
    <dgm:cxn modelId="{2A8C3E3A-0FDA-4D19-964A-ACDCB397A666}" srcId="{84E7ECC4-541F-4C18-95CB-38FC7AFADA95}" destId="{21D98F46-7561-441A-8C92-110D7F79B958}" srcOrd="3" destOrd="0" parTransId="{C436992C-B403-4EF2-B50B-A1C92E5AF6AB}" sibTransId="{D9CB862D-BAE6-49B0-8502-EFB59CFBA5F0}"/>
    <dgm:cxn modelId="{E70A54E0-BEC7-4001-9927-57577D9F28F6}" type="presOf" srcId="{EA912505-23F4-4F05-B399-CDE330E0326E}" destId="{61191329-739F-445B-9484-C0E6198D9635}" srcOrd="0" destOrd="0" presId="urn:microsoft.com/office/officeart/2005/8/layout/hList3"/>
    <dgm:cxn modelId="{DB08C4CF-557A-4508-87DC-3BC1CE6374CE}" type="presOf" srcId="{21D98F46-7561-441A-8C92-110D7F79B958}" destId="{2F07FD62-57C6-4530-AA66-D3EB89615FF0}" srcOrd="0" destOrd="0" presId="urn:microsoft.com/office/officeart/2005/8/layout/hList3"/>
    <dgm:cxn modelId="{3CA5B465-B2F6-4B6A-B35C-C47AC74FEAAA}" type="presParOf" srcId="{F429F32F-0590-4A57-AA6F-2E5B2B7E55D7}" destId="{845B016F-BB10-4275-9420-AFDAF60B647A}" srcOrd="0" destOrd="0" presId="urn:microsoft.com/office/officeart/2005/8/layout/hList3"/>
    <dgm:cxn modelId="{83A85C8B-A0D9-4708-B35B-7223A95F7ABB}" type="presParOf" srcId="{F429F32F-0590-4A57-AA6F-2E5B2B7E55D7}" destId="{EBB4BA41-316C-4BF9-922E-1E8214249E0F}" srcOrd="1" destOrd="0" presId="urn:microsoft.com/office/officeart/2005/8/layout/hList3"/>
    <dgm:cxn modelId="{3DE67F50-18D7-4DF2-9B03-2941B3063BBB}" type="presParOf" srcId="{EBB4BA41-316C-4BF9-922E-1E8214249E0F}" destId="{61191329-739F-445B-9484-C0E6198D9635}" srcOrd="0" destOrd="0" presId="urn:microsoft.com/office/officeart/2005/8/layout/hList3"/>
    <dgm:cxn modelId="{FF8F3284-B417-4FCC-8F9B-BAD04291D089}" type="presParOf" srcId="{EBB4BA41-316C-4BF9-922E-1E8214249E0F}" destId="{A3469F77-5D22-4FCF-8DC3-BD3E693A59AA}" srcOrd="1" destOrd="0" presId="urn:microsoft.com/office/officeart/2005/8/layout/hList3"/>
    <dgm:cxn modelId="{055266F5-F897-4761-82FD-ADB51BFD6834}" type="presParOf" srcId="{EBB4BA41-316C-4BF9-922E-1E8214249E0F}" destId="{BF348C32-EDA6-48C1-A6F5-9B720520377A}" srcOrd="2" destOrd="0" presId="urn:microsoft.com/office/officeart/2005/8/layout/hList3"/>
    <dgm:cxn modelId="{0A2D8596-B1FE-45AE-BAF3-A2A2E6310FD4}" type="presParOf" srcId="{EBB4BA41-316C-4BF9-922E-1E8214249E0F}" destId="{2F07FD62-57C6-4530-AA66-D3EB89615FF0}" srcOrd="3" destOrd="0" presId="urn:microsoft.com/office/officeart/2005/8/layout/hList3"/>
    <dgm:cxn modelId="{E2D524A8-4961-406D-BE2D-CB086191EF37}" type="presParOf" srcId="{EBB4BA41-316C-4BF9-922E-1E8214249E0F}" destId="{17BB51AE-A63F-417A-ADD6-C80BCFC3ECD6}" srcOrd="4" destOrd="0" presId="urn:microsoft.com/office/officeart/2005/8/layout/hList3"/>
    <dgm:cxn modelId="{5D55CE10-E649-4313-9C4B-A6BB48BD626D}" type="presParOf" srcId="{F429F32F-0590-4A57-AA6F-2E5B2B7E55D7}" destId="{0409B840-E7F9-4B06-9E24-099EFA41BA54}"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536E1-1757-48F0-BB12-F00277A9F29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tr-TR"/>
        </a:p>
      </dgm:t>
    </dgm:pt>
    <dgm:pt modelId="{32F69E0C-2E70-46FC-A181-3DE5FE75F8ED}">
      <dgm:prSet phldrT="[Metin]" custT="1"/>
      <dgm:spPr/>
      <dgm:t>
        <a:bodyPr/>
        <a:lstStyle/>
        <a:p>
          <a:r>
            <a:rPr lang="tr-TR" sz="2000" dirty="0" smtClean="0">
              <a:latin typeface="Arial" pitchFamily="34" charset="0"/>
              <a:cs typeface="Arial" pitchFamily="34" charset="0"/>
            </a:rPr>
            <a:t>Kesin bir hedef ortaya koymaktadır (Madde 4)</a:t>
          </a:r>
          <a:endParaRPr lang="tr-TR" sz="2000" dirty="0">
            <a:latin typeface="Arial" pitchFamily="34" charset="0"/>
            <a:cs typeface="Arial" pitchFamily="34" charset="0"/>
          </a:endParaRPr>
        </a:p>
      </dgm:t>
    </dgm:pt>
    <dgm:pt modelId="{BAE44312-E6E6-4D92-ACC6-E4A3E6C36DA1}" type="parTrans" cxnId="{D9FFCCB6-D0ED-4781-A84F-DA036875AA52}">
      <dgm:prSet/>
      <dgm:spPr/>
      <dgm:t>
        <a:bodyPr/>
        <a:lstStyle/>
        <a:p>
          <a:endParaRPr lang="tr-TR"/>
        </a:p>
      </dgm:t>
    </dgm:pt>
    <dgm:pt modelId="{09A8CD2F-7B8C-4D5B-B938-51049CC5EF6D}" type="sibTrans" cxnId="{D9FFCCB6-D0ED-4781-A84F-DA036875AA52}">
      <dgm:prSet/>
      <dgm:spPr/>
      <dgm:t>
        <a:bodyPr/>
        <a:lstStyle/>
        <a:p>
          <a:endParaRPr lang="tr-TR"/>
        </a:p>
      </dgm:t>
    </dgm:pt>
    <dgm:pt modelId="{898918A2-9153-487B-8C25-FA4930B8DB23}">
      <dgm:prSet phldrT="[Metin]" custT="1"/>
      <dgm:spPr/>
      <dgm:t>
        <a:bodyPr/>
        <a:lstStyle/>
        <a:p>
          <a:r>
            <a:rPr lang="en-US" sz="2000" dirty="0" err="1" smtClean="0">
              <a:latin typeface="Arial" pitchFamily="34" charset="0"/>
              <a:cs typeface="Arial" pitchFamily="34" charset="0"/>
            </a:rPr>
            <a:t>Tüm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kütlelerinin</a:t>
          </a:r>
          <a:r>
            <a:rPr lang="en-US" sz="2000"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2015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yılına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kadar</a:t>
          </a:r>
          <a:r>
            <a:rPr lang="en-US" sz="2000" dirty="0" smtClean="0">
              <a:latin typeface="Arial" pitchFamily="34" charset="0"/>
              <a:cs typeface="Arial" pitchFamily="34" charset="0"/>
            </a:rPr>
            <a:t> </a:t>
          </a:r>
          <a:r>
            <a:rPr lang="tr-TR" sz="2000" dirty="0" smtClean="0">
              <a:latin typeface="Arial" pitchFamily="34" charset="0"/>
              <a:cs typeface="Arial" pitchFamily="34" charset="0"/>
            </a:rPr>
            <a:t>hem kalite hem miktar açısından   </a:t>
          </a:r>
          <a:r>
            <a:rPr lang="en-US" sz="2000" dirty="0" smtClean="0">
              <a:latin typeface="Arial" pitchFamily="34" charset="0"/>
              <a:cs typeface="Arial" pitchFamily="34" charset="0"/>
            </a:rPr>
            <a:t>“</a:t>
          </a:r>
          <a:r>
            <a:rPr lang="en-US" sz="2000" dirty="0" err="1" smtClean="0">
              <a:solidFill>
                <a:srgbClr val="FF0000"/>
              </a:solidFill>
              <a:latin typeface="Arial" pitchFamily="34" charset="0"/>
              <a:cs typeface="Arial" pitchFamily="34" charset="0"/>
            </a:rPr>
            <a:t>iyi</a:t>
          </a:r>
          <a:r>
            <a:rPr lang="en-US" sz="2000" dirty="0" smtClean="0">
              <a:solidFill>
                <a:srgbClr val="FF0000"/>
              </a:solidFill>
              <a:latin typeface="Arial" pitchFamily="34" charset="0"/>
              <a:cs typeface="Arial" pitchFamily="34" charset="0"/>
            </a:rPr>
            <a:t> </a:t>
          </a:r>
          <a:r>
            <a:rPr lang="en-US" sz="2000" dirty="0" err="1" smtClean="0">
              <a:solidFill>
                <a:srgbClr val="FF0000"/>
              </a:solidFill>
              <a:latin typeface="Arial" pitchFamily="34" charset="0"/>
              <a:cs typeface="Arial" pitchFamily="34" charset="0"/>
            </a:rPr>
            <a:t>durum</a:t>
          </a:r>
          <a:r>
            <a:rPr lang="en-US" sz="2000" dirty="0" err="1" smtClean="0">
              <a:latin typeface="Arial" pitchFamily="34" charset="0"/>
              <a:cs typeface="Arial" pitchFamily="34" charset="0"/>
            </a:rPr>
            <a:t>”da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olması</a:t>
          </a:r>
          <a:r>
            <a:rPr lang="en-US" sz="2000" dirty="0" smtClean="0">
              <a:latin typeface="Arial" pitchFamily="34" charset="0"/>
              <a:cs typeface="Arial" pitchFamily="34" charset="0"/>
            </a:rPr>
            <a:t> </a:t>
          </a:r>
          <a:endParaRPr lang="tr-TR" sz="2000" dirty="0"/>
        </a:p>
      </dgm:t>
    </dgm:pt>
    <dgm:pt modelId="{AA1A89D4-79F1-421F-923A-0A653D5EAF03}" type="parTrans" cxnId="{66B50787-62E4-4128-8C9E-934878158A0C}">
      <dgm:prSet/>
      <dgm:spPr/>
      <dgm:t>
        <a:bodyPr/>
        <a:lstStyle/>
        <a:p>
          <a:endParaRPr lang="tr-TR"/>
        </a:p>
      </dgm:t>
    </dgm:pt>
    <dgm:pt modelId="{ADA0CFC3-0AC9-435C-B657-1739899B70D0}" type="sibTrans" cxnId="{66B50787-62E4-4128-8C9E-934878158A0C}">
      <dgm:prSet/>
      <dgm:spPr/>
      <dgm:t>
        <a:bodyPr/>
        <a:lstStyle/>
        <a:p>
          <a:endParaRPr lang="tr-TR"/>
        </a:p>
      </dgm:t>
    </dgm:pt>
    <dgm:pt modelId="{43CC3A22-5A68-4CB2-A9ED-19602BA7AE08}">
      <dgm:prSet phldrT="[Metin]" custT="1"/>
      <dgm:spPr/>
      <dgm:t>
        <a:bodyPr/>
        <a:lstStyle/>
        <a:p>
          <a:r>
            <a:rPr lang="en-US" sz="2000" dirty="0" err="1" smtClean="0">
              <a:latin typeface="Arial" pitchFamily="34" charset="0"/>
              <a:cs typeface="Arial" pitchFamily="34" charset="0"/>
            </a:rPr>
            <a:t>Tüm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suları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korumaktadır</a:t>
          </a:r>
          <a:r>
            <a:rPr lang="tr-TR" sz="2000" dirty="0" smtClean="0">
              <a:latin typeface="Arial" pitchFamily="34" charset="0"/>
              <a:cs typeface="Arial" pitchFamily="34" charset="0"/>
            </a:rPr>
            <a:t> (Madde 1)</a:t>
          </a:r>
          <a:r>
            <a:rPr lang="en-US" sz="2000" dirty="0" smtClean="0">
              <a:latin typeface="Arial" pitchFamily="34" charset="0"/>
              <a:cs typeface="Arial" pitchFamily="34" charset="0"/>
            </a:rPr>
            <a:t> </a:t>
          </a:r>
          <a:endParaRPr lang="tr-TR" sz="2000" dirty="0"/>
        </a:p>
      </dgm:t>
    </dgm:pt>
    <dgm:pt modelId="{F911EBC2-91AF-4356-BCBD-47384AB13CCA}" type="parTrans" cxnId="{FE5056B0-01A6-4586-862B-F2650096F0DE}">
      <dgm:prSet/>
      <dgm:spPr/>
      <dgm:t>
        <a:bodyPr/>
        <a:lstStyle/>
        <a:p>
          <a:endParaRPr lang="tr-TR"/>
        </a:p>
      </dgm:t>
    </dgm:pt>
    <dgm:pt modelId="{CB909087-7D18-41DE-821D-AA44593ABB20}" type="sibTrans" cxnId="{FE5056B0-01A6-4586-862B-F2650096F0DE}">
      <dgm:prSet/>
      <dgm:spPr/>
      <dgm:t>
        <a:bodyPr/>
        <a:lstStyle/>
        <a:p>
          <a:endParaRPr lang="tr-TR"/>
        </a:p>
      </dgm:t>
    </dgm:pt>
    <dgm:pt modelId="{38EE46DF-EC5D-4685-AF2E-8A13EDD11DE2}">
      <dgm:prSet phldrT="[Metin]" custT="1"/>
      <dgm:spPr/>
      <dgm:t>
        <a:bodyPr/>
        <a:lstStyle/>
        <a:p>
          <a:r>
            <a:rPr lang="en-US" sz="2000" dirty="0" err="1" smtClean="0">
              <a:latin typeface="Arial" pitchFamily="34" charset="0"/>
              <a:cs typeface="Arial" pitchFamily="34" charset="0"/>
            </a:rPr>
            <a:t>nehirler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göller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kıyı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suları</a:t>
          </a:r>
          <a:r>
            <a:rPr lang="tr-TR" sz="2000" dirty="0" smtClean="0">
              <a:latin typeface="Arial" pitchFamily="34" charset="0"/>
              <a:cs typeface="Arial" pitchFamily="34" charset="0"/>
            </a:rPr>
            <a:t>, geçiş suları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yeraltı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suları</a:t>
          </a:r>
          <a:endParaRPr lang="tr-TR" sz="2000" dirty="0">
            <a:latin typeface="Arial" pitchFamily="34" charset="0"/>
            <a:cs typeface="Arial" pitchFamily="34" charset="0"/>
          </a:endParaRPr>
        </a:p>
      </dgm:t>
    </dgm:pt>
    <dgm:pt modelId="{653B2719-C7C6-4DE2-86E2-BD98FE38C3BC}" type="parTrans" cxnId="{0E620D81-F876-45D9-8D39-A6CEE779DF8B}">
      <dgm:prSet/>
      <dgm:spPr/>
      <dgm:t>
        <a:bodyPr/>
        <a:lstStyle/>
        <a:p>
          <a:endParaRPr lang="tr-TR"/>
        </a:p>
      </dgm:t>
    </dgm:pt>
    <dgm:pt modelId="{25B46BDF-DBDA-4593-AA9E-7BA35E027A2F}" type="sibTrans" cxnId="{0E620D81-F876-45D9-8D39-A6CEE779DF8B}">
      <dgm:prSet/>
      <dgm:spPr/>
      <dgm:t>
        <a:bodyPr/>
        <a:lstStyle/>
        <a:p>
          <a:endParaRPr lang="tr-TR"/>
        </a:p>
      </dgm:t>
    </dgm:pt>
    <dgm:pt modelId="{5B472A4E-7C5F-4875-B0B3-15EFA09B0C0B}">
      <dgm:prSet phldrT="[Metin]"/>
      <dgm:spPr/>
      <dgm:t>
        <a:bodyPr/>
        <a:lstStyle/>
        <a:p>
          <a:r>
            <a:rPr lang="tr-TR" dirty="0" smtClean="0">
              <a:latin typeface="Arial" panose="020B0604020202020204" pitchFamily="34" charset="0"/>
              <a:cs typeface="Arial" panose="020B0604020202020204" pitchFamily="34" charset="0"/>
            </a:rPr>
            <a:t>Siyasi sınır ayrımı yapmamaktadır (Madde 3)</a:t>
          </a:r>
          <a:endParaRPr lang="tr-TR" dirty="0">
            <a:latin typeface="Arial" panose="020B0604020202020204" pitchFamily="34" charset="0"/>
            <a:cs typeface="Arial" panose="020B0604020202020204" pitchFamily="34" charset="0"/>
          </a:endParaRPr>
        </a:p>
      </dgm:t>
    </dgm:pt>
    <dgm:pt modelId="{271131E9-4BAA-4B3E-A023-24FD47055BF1}" type="parTrans" cxnId="{A531942D-17B7-4133-A7D2-F2172F79EEFE}">
      <dgm:prSet/>
      <dgm:spPr/>
      <dgm:t>
        <a:bodyPr/>
        <a:lstStyle/>
        <a:p>
          <a:endParaRPr lang="tr-TR"/>
        </a:p>
      </dgm:t>
    </dgm:pt>
    <dgm:pt modelId="{2477D8C4-AAFD-4691-A628-250572AFA1DA}" type="sibTrans" cxnId="{A531942D-17B7-4133-A7D2-F2172F79EEFE}">
      <dgm:prSet/>
      <dgm:spPr/>
      <dgm:t>
        <a:bodyPr/>
        <a:lstStyle/>
        <a:p>
          <a:endParaRPr lang="tr-TR"/>
        </a:p>
      </dgm:t>
    </dgm:pt>
    <dgm:pt modelId="{5E0C27CF-5C4E-438E-A82B-F469615BCDB9}">
      <dgm:prSet phldrT="[Metin]" custT="1"/>
      <dgm:spPr/>
      <dgm:t>
        <a:bodyPr/>
        <a:lstStyle/>
        <a:p>
          <a:r>
            <a:rPr lang="en-US" sz="1400" dirty="0" err="1" smtClean="0">
              <a:latin typeface="Arial" pitchFamily="34" charset="0"/>
              <a:cs typeface="Arial" pitchFamily="34" charset="0"/>
            </a:rPr>
            <a:t>İlgili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ülkeler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kurumlar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arasında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sınırlararası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çalışma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gerektirmektedir</a:t>
          </a:r>
          <a:r>
            <a:rPr lang="en-US" sz="1400" dirty="0" smtClean="0">
              <a:latin typeface="Arial" pitchFamily="34" charset="0"/>
              <a:cs typeface="Arial" pitchFamily="34" charset="0"/>
            </a:rPr>
            <a:t>.</a:t>
          </a:r>
          <a:endParaRPr lang="tr-TR" sz="1400" dirty="0"/>
        </a:p>
      </dgm:t>
    </dgm:pt>
    <dgm:pt modelId="{0C8461DC-BAC6-4831-B3B0-32CF58CA2534}" type="parTrans" cxnId="{D37D7746-0894-4E10-942C-7426E08687D4}">
      <dgm:prSet/>
      <dgm:spPr/>
      <dgm:t>
        <a:bodyPr/>
        <a:lstStyle/>
        <a:p>
          <a:endParaRPr lang="tr-TR"/>
        </a:p>
      </dgm:t>
    </dgm:pt>
    <dgm:pt modelId="{8443BC8C-E100-4D00-9C9B-32508BC043D6}" type="sibTrans" cxnId="{D37D7746-0894-4E10-942C-7426E08687D4}">
      <dgm:prSet/>
      <dgm:spPr/>
      <dgm:t>
        <a:bodyPr/>
        <a:lstStyle/>
        <a:p>
          <a:endParaRPr lang="tr-TR"/>
        </a:p>
      </dgm:t>
    </dgm:pt>
    <dgm:pt modelId="{EFA445A1-378B-4D24-8F60-1A882AB03854}">
      <dgm:prSet phldrT="[Metin]" custT="1"/>
      <dgm:spPr/>
      <dgm:t>
        <a:bodyPr/>
        <a:lstStyle/>
        <a:p>
          <a:r>
            <a:rPr lang="en-US" sz="1400" dirty="0" smtClean="0">
              <a:latin typeface="Arial" pitchFamily="34" charset="0"/>
              <a:cs typeface="Arial" pitchFamily="34" charset="0"/>
            </a:rPr>
            <a:t>Su </a:t>
          </a:r>
          <a:r>
            <a:rPr lang="en-US" sz="1400" dirty="0" err="1" smtClean="0">
              <a:latin typeface="Arial" pitchFamily="34" charset="0"/>
              <a:cs typeface="Arial" pitchFamily="34" charset="0"/>
            </a:rPr>
            <a:t>sistemlerinin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politik</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sınırlarla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sınırlanmadığı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nehir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havzaları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bazında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yönetim</a:t>
          </a:r>
          <a:r>
            <a:rPr lang="tr-TR" sz="1400" dirty="0" smtClean="0">
              <a:latin typeface="Arial" pitchFamily="34" charset="0"/>
              <a:cs typeface="Arial" pitchFamily="34" charset="0"/>
            </a:rPr>
            <a:t> </a:t>
          </a:r>
          <a:r>
            <a:rPr lang="en-US" sz="1400" dirty="0" err="1" smtClean="0">
              <a:latin typeface="Arial" pitchFamily="34" charset="0"/>
              <a:cs typeface="Arial" pitchFamily="34" charset="0"/>
            </a:rPr>
            <a:t>gerektirmektedir</a:t>
          </a:r>
          <a:r>
            <a:rPr lang="en-US" sz="1400" dirty="0" smtClean="0">
              <a:latin typeface="Arial" pitchFamily="34" charset="0"/>
              <a:cs typeface="Arial" pitchFamily="34" charset="0"/>
            </a:rPr>
            <a:t>.</a:t>
          </a:r>
          <a:endParaRPr lang="tr-TR" sz="1400" dirty="0"/>
        </a:p>
      </dgm:t>
    </dgm:pt>
    <dgm:pt modelId="{5D4BDC29-387B-49D7-B3BA-75E78F85F439}" type="parTrans" cxnId="{E62AE8EC-E27B-4043-A34B-DD0E512F27E0}">
      <dgm:prSet/>
      <dgm:spPr/>
      <dgm:t>
        <a:bodyPr/>
        <a:lstStyle/>
        <a:p>
          <a:endParaRPr lang="tr-TR"/>
        </a:p>
      </dgm:t>
    </dgm:pt>
    <dgm:pt modelId="{03A53F51-C65C-4BB7-8AF8-0CA0AD802DC7}" type="sibTrans" cxnId="{E62AE8EC-E27B-4043-A34B-DD0E512F27E0}">
      <dgm:prSet/>
      <dgm:spPr/>
      <dgm:t>
        <a:bodyPr/>
        <a:lstStyle/>
        <a:p>
          <a:endParaRPr lang="tr-TR"/>
        </a:p>
      </dgm:t>
    </dgm:pt>
    <dgm:pt modelId="{C2EF27DD-E7B2-495E-9100-B4F760E5E4C3}" type="pres">
      <dgm:prSet presAssocID="{98A536E1-1757-48F0-BB12-F00277A9F29D}" presName="Name0" presStyleCnt="0">
        <dgm:presLayoutVars>
          <dgm:dir/>
          <dgm:animLvl val="lvl"/>
          <dgm:resizeHandles val="exact"/>
        </dgm:presLayoutVars>
      </dgm:prSet>
      <dgm:spPr/>
      <dgm:t>
        <a:bodyPr/>
        <a:lstStyle/>
        <a:p>
          <a:endParaRPr lang="tr-TR"/>
        </a:p>
      </dgm:t>
    </dgm:pt>
    <dgm:pt modelId="{96AE671D-B183-404D-889E-D95055C424AC}" type="pres">
      <dgm:prSet presAssocID="{5B472A4E-7C5F-4875-B0B3-15EFA09B0C0B}" presName="boxAndChildren" presStyleCnt="0"/>
      <dgm:spPr/>
    </dgm:pt>
    <dgm:pt modelId="{62A8D153-C0A0-42ED-A7B3-7FF239E77EE2}" type="pres">
      <dgm:prSet presAssocID="{5B472A4E-7C5F-4875-B0B3-15EFA09B0C0B}" presName="parentTextBox" presStyleLbl="node1" presStyleIdx="0" presStyleCnt="3"/>
      <dgm:spPr/>
      <dgm:t>
        <a:bodyPr/>
        <a:lstStyle/>
        <a:p>
          <a:endParaRPr lang="tr-TR"/>
        </a:p>
      </dgm:t>
    </dgm:pt>
    <dgm:pt modelId="{D363EFD1-6CD7-4E3F-A6F7-79F82E9F8AC3}" type="pres">
      <dgm:prSet presAssocID="{5B472A4E-7C5F-4875-B0B3-15EFA09B0C0B}" presName="entireBox" presStyleLbl="node1" presStyleIdx="0" presStyleCnt="3" custLinFactNeighborY="-9689"/>
      <dgm:spPr/>
      <dgm:t>
        <a:bodyPr/>
        <a:lstStyle/>
        <a:p>
          <a:endParaRPr lang="tr-TR"/>
        </a:p>
      </dgm:t>
    </dgm:pt>
    <dgm:pt modelId="{1FA2B51E-BB2C-4409-9DBE-00570BC2BE37}" type="pres">
      <dgm:prSet presAssocID="{5B472A4E-7C5F-4875-B0B3-15EFA09B0C0B}" presName="descendantBox" presStyleCnt="0"/>
      <dgm:spPr/>
    </dgm:pt>
    <dgm:pt modelId="{FA553584-A52A-4FC1-9198-985DB77420A1}" type="pres">
      <dgm:prSet presAssocID="{5E0C27CF-5C4E-438E-A82B-F469615BCDB9}" presName="childTextBox" presStyleLbl="fgAccFollowNode1" presStyleIdx="0" presStyleCnt="4">
        <dgm:presLayoutVars>
          <dgm:bulletEnabled val="1"/>
        </dgm:presLayoutVars>
      </dgm:prSet>
      <dgm:spPr/>
      <dgm:t>
        <a:bodyPr/>
        <a:lstStyle/>
        <a:p>
          <a:endParaRPr lang="tr-TR"/>
        </a:p>
      </dgm:t>
    </dgm:pt>
    <dgm:pt modelId="{6A03FFE1-07A9-4B51-A96C-66C96F9DD3C2}" type="pres">
      <dgm:prSet presAssocID="{EFA445A1-378B-4D24-8F60-1A882AB03854}" presName="childTextBox" presStyleLbl="fgAccFollowNode1" presStyleIdx="1" presStyleCnt="4">
        <dgm:presLayoutVars>
          <dgm:bulletEnabled val="1"/>
        </dgm:presLayoutVars>
      </dgm:prSet>
      <dgm:spPr/>
      <dgm:t>
        <a:bodyPr/>
        <a:lstStyle/>
        <a:p>
          <a:endParaRPr lang="tr-TR"/>
        </a:p>
      </dgm:t>
    </dgm:pt>
    <dgm:pt modelId="{BC158360-65C6-4216-BF8B-4A9325F461C8}" type="pres">
      <dgm:prSet presAssocID="{CB909087-7D18-41DE-821D-AA44593ABB20}" presName="sp" presStyleCnt="0"/>
      <dgm:spPr/>
    </dgm:pt>
    <dgm:pt modelId="{1777DAEA-211E-4848-86EF-8ED653DC96FF}" type="pres">
      <dgm:prSet presAssocID="{43CC3A22-5A68-4CB2-A9ED-19602BA7AE08}" presName="arrowAndChildren" presStyleCnt="0"/>
      <dgm:spPr/>
    </dgm:pt>
    <dgm:pt modelId="{5E56AF30-C1E1-4309-963D-22B28FB18535}" type="pres">
      <dgm:prSet presAssocID="{43CC3A22-5A68-4CB2-A9ED-19602BA7AE08}" presName="parentTextArrow" presStyleLbl="node1" presStyleIdx="0" presStyleCnt="3"/>
      <dgm:spPr/>
      <dgm:t>
        <a:bodyPr/>
        <a:lstStyle/>
        <a:p>
          <a:endParaRPr lang="tr-TR"/>
        </a:p>
      </dgm:t>
    </dgm:pt>
    <dgm:pt modelId="{76D822E4-8AB7-408D-976C-17D0CA32D3D6}" type="pres">
      <dgm:prSet presAssocID="{43CC3A22-5A68-4CB2-A9ED-19602BA7AE08}" presName="arrow" presStyleLbl="node1" presStyleIdx="1" presStyleCnt="3"/>
      <dgm:spPr/>
      <dgm:t>
        <a:bodyPr/>
        <a:lstStyle/>
        <a:p>
          <a:endParaRPr lang="tr-TR"/>
        </a:p>
      </dgm:t>
    </dgm:pt>
    <dgm:pt modelId="{7D695213-4FBA-4393-AB4D-1A0A748D7CE9}" type="pres">
      <dgm:prSet presAssocID="{43CC3A22-5A68-4CB2-A9ED-19602BA7AE08}" presName="descendantArrow" presStyleCnt="0"/>
      <dgm:spPr/>
    </dgm:pt>
    <dgm:pt modelId="{D4FD3FD7-0874-4231-9918-4EC6C5C55724}" type="pres">
      <dgm:prSet presAssocID="{38EE46DF-EC5D-4685-AF2E-8A13EDD11DE2}" presName="childTextArrow" presStyleLbl="fgAccFollowNode1" presStyleIdx="2" presStyleCnt="4">
        <dgm:presLayoutVars>
          <dgm:bulletEnabled val="1"/>
        </dgm:presLayoutVars>
      </dgm:prSet>
      <dgm:spPr/>
      <dgm:t>
        <a:bodyPr/>
        <a:lstStyle/>
        <a:p>
          <a:endParaRPr lang="tr-TR"/>
        </a:p>
      </dgm:t>
    </dgm:pt>
    <dgm:pt modelId="{73851439-B7C5-4B07-ABF4-14A655621B56}" type="pres">
      <dgm:prSet presAssocID="{09A8CD2F-7B8C-4D5B-B938-51049CC5EF6D}" presName="sp" presStyleCnt="0"/>
      <dgm:spPr/>
    </dgm:pt>
    <dgm:pt modelId="{2CE4A6E1-04A2-4152-9305-DB6C16212F20}" type="pres">
      <dgm:prSet presAssocID="{32F69E0C-2E70-46FC-A181-3DE5FE75F8ED}" presName="arrowAndChildren" presStyleCnt="0"/>
      <dgm:spPr/>
    </dgm:pt>
    <dgm:pt modelId="{8ECA53D7-F20F-4D2B-B1F5-5DB4B2D2198D}" type="pres">
      <dgm:prSet presAssocID="{32F69E0C-2E70-46FC-A181-3DE5FE75F8ED}" presName="parentTextArrow" presStyleLbl="node1" presStyleIdx="1" presStyleCnt="3"/>
      <dgm:spPr/>
      <dgm:t>
        <a:bodyPr/>
        <a:lstStyle/>
        <a:p>
          <a:endParaRPr lang="tr-TR"/>
        </a:p>
      </dgm:t>
    </dgm:pt>
    <dgm:pt modelId="{5C9552B1-941A-407C-B1B7-FC1F21B76BC2}" type="pres">
      <dgm:prSet presAssocID="{32F69E0C-2E70-46FC-A181-3DE5FE75F8ED}" presName="arrow" presStyleLbl="node1" presStyleIdx="2" presStyleCnt="3"/>
      <dgm:spPr/>
      <dgm:t>
        <a:bodyPr/>
        <a:lstStyle/>
        <a:p>
          <a:endParaRPr lang="tr-TR"/>
        </a:p>
      </dgm:t>
    </dgm:pt>
    <dgm:pt modelId="{99D35E4D-23D1-4232-B93E-818F150049DD}" type="pres">
      <dgm:prSet presAssocID="{32F69E0C-2E70-46FC-A181-3DE5FE75F8ED}" presName="descendantArrow" presStyleCnt="0"/>
      <dgm:spPr/>
    </dgm:pt>
    <dgm:pt modelId="{02003A76-F684-48A6-AA5E-95BCFA144A65}" type="pres">
      <dgm:prSet presAssocID="{898918A2-9153-487B-8C25-FA4930B8DB23}" presName="childTextArrow" presStyleLbl="fgAccFollowNode1" presStyleIdx="3" presStyleCnt="4">
        <dgm:presLayoutVars>
          <dgm:bulletEnabled val="1"/>
        </dgm:presLayoutVars>
      </dgm:prSet>
      <dgm:spPr/>
      <dgm:t>
        <a:bodyPr/>
        <a:lstStyle/>
        <a:p>
          <a:endParaRPr lang="tr-TR"/>
        </a:p>
      </dgm:t>
    </dgm:pt>
  </dgm:ptLst>
  <dgm:cxnLst>
    <dgm:cxn modelId="{A131E054-096C-45D2-95F6-9EEDC92B1801}" type="presOf" srcId="{5B472A4E-7C5F-4875-B0B3-15EFA09B0C0B}" destId="{62A8D153-C0A0-42ED-A7B3-7FF239E77EE2}" srcOrd="0" destOrd="0" presId="urn:microsoft.com/office/officeart/2005/8/layout/process4"/>
    <dgm:cxn modelId="{2FC649A2-4CA0-4D87-8F02-7EF0C695D9A2}" type="presOf" srcId="{5E0C27CF-5C4E-438E-A82B-F469615BCDB9}" destId="{FA553584-A52A-4FC1-9198-985DB77420A1}" srcOrd="0" destOrd="0" presId="urn:microsoft.com/office/officeart/2005/8/layout/process4"/>
    <dgm:cxn modelId="{C59E0703-88D7-46FE-AA4B-71803A2BDC41}" type="presOf" srcId="{5B472A4E-7C5F-4875-B0B3-15EFA09B0C0B}" destId="{D363EFD1-6CD7-4E3F-A6F7-79F82E9F8AC3}" srcOrd="1" destOrd="0" presId="urn:microsoft.com/office/officeart/2005/8/layout/process4"/>
    <dgm:cxn modelId="{A15F451D-3211-401D-8239-788B32344D7D}" type="presOf" srcId="{32F69E0C-2E70-46FC-A181-3DE5FE75F8ED}" destId="{5C9552B1-941A-407C-B1B7-FC1F21B76BC2}" srcOrd="1" destOrd="0" presId="urn:microsoft.com/office/officeart/2005/8/layout/process4"/>
    <dgm:cxn modelId="{A531942D-17B7-4133-A7D2-F2172F79EEFE}" srcId="{98A536E1-1757-48F0-BB12-F00277A9F29D}" destId="{5B472A4E-7C5F-4875-B0B3-15EFA09B0C0B}" srcOrd="2" destOrd="0" parTransId="{271131E9-4BAA-4B3E-A023-24FD47055BF1}" sibTransId="{2477D8C4-AAFD-4691-A628-250572AFA1DA}"/>
    <dgm:cxn modelId="{35F01F41-9DE7-4566-906C-509562A38067}" type="presOf" srcId="{43CC3A22-5A68-4CB2-A9ED-19602BA7AE08}" destId="{5E56AF30-C1E1-4309-963D-22B28FB18535}" srcOrd="0" destOrd="0" presId="urn:microsoft.com/office/officeart/2005/8/layout/process4"/>
    <dgm:cxn modelId="{66B50787-62E4-4128-8C9E-934878158A0C}" srcId="{32F69E0C-2E70-46FC-A181-3DE5FE75F8ED}" destId="{898918A2-9153-487B-8C25-FA4930B8DB23}" srcOrd="0" destOrd="0" parTransId="{AA1A89D4-79F1-421F-923A-0A653D5EAF03}" sibTransId="{ADA0CFC3-0AC9-435C-B657-1739899B70D0}"/>
    <dgm:cxn modelId="{AF24BCB5-9461-419C-9790-88E7E7CE710B}" type="presOf" srcId="{98A536E1-1757-48F0-BB12-F00277A9F29D}" destId="{C2EF27DD-E7B2-495E-9100-B4F760E5E4C3}" srcOrd="0" destOrd="0" presId="urn:microsoft.com/office/officeart/2005/8/layout/process4"/>
    <dgm:cxn modelId="{276E9B06-6537-4B6D-972B-CF743C872F1B}" type="presOf" srcId="{38EE46DF-EC5D-4685-AF2E-8A13EDD11DE2}" destId="{D4FD3FD7-0874-4231-9918-4EC6C5C55724}" srcOrd="0" destOrd="0" presId="urn:microsoft.com/office/officeart/2005/8/layout/process4"/>
    <dgm:cxn modelId="{FE5056B0-01A6-4586-862B-F2650096F0DE}" srcId="{98A536E1-1757-48F0-BB12-F00277A9F29D}" destId="{43CC3A22-5A68-4CB2-A9ED-19602BA7AE08}" srcOrd="1" destOrd="0" parTransId="{F911EBC2-91AF-4356-BCBD-47384AB13CCA}" sibTransId="{CB909087-7D18-41DE-821D-AA44593ABB20}"/>
    <dgm:cxn modelId="{B32E96C9-45B6-4028-9FBF-214066C0DB31}" type="presOf" srcId="{32F69E0C-2E70-46FC-A181-3DE5FE75F8ED}" destId="{8ECA53D7-F20F-4D2B-B1F5-5DB4B2D2198D}" srcOrd="0" destOrd="0" presId="urn:microsoft.com/office/officeart/2005/8/layout/process4"/>
    <dgm:cxn modelId="{E62AE8EC-E27B-4043-A34B-DD0E512F27E0}" srcId="{5B472A4E-7C5F-4875-B0B3-15EFA09B0C0B}" destId="{EFA445A1-378B-4D24-8F60-1A882AB03854}" srcOrd="1" destOrd="0" parTransId="{5D4BDC29-387B-49D7-B3BA-75E78F85F439}" sibTransId="{03A53F51-C65C-4BB7-8AF8-0CA0AD802DC7}"/>
    <dgm:cxn modelId="{3E61B9C1-AC38-43B8-8E6A-E261AFF03606}" type="presOf" srcId="{EFA445A1-378B-4D24-8F60-1A882AB03854}" destId="{6A03FFE1-07A9-4B51-A96C-66C96F9DD3C2}" srcOrd="0" destOrd="0" presId="urn:microsoft.com/office/officeart/2005/8/layout/process4"/>
    <dgm:cxn modelId="{D1968F60-D3A3-4CD7-9815-4CC1A92C31A6}" type="presOf" srcId="{43CC3A22-5A68-4CB2-A9ED-19602BA7AE08}" destId="{76D822E4-8AB7-408D-976C-17D0CA32D3D6}" srcOrd="1" destOrd="0" presId="urn:microsoft.com/office/officeart/2005/8/layout/process4"/>
    <dgm:cxn modelId="{0E620D81-F876-45D9-8D39-A6CEE779DF8B}" srcId="{43CC3A22-5A68-4CB2-A9ED-19602BA7AE08}" destId="{38EE46DF-EC5D-4685-AF2E-8A13EDD11DE2}" srcOrd="0" destOrd="0" parTransId="{653B2719-C7C6-4DE2-86E2-BD98FE38C3BC}" sibTransId="{25B46BDF-DBDA-4593-AA9E-7BA35E027A2F}"/>
    <dgm:cxn modelId="{D9FFCCB6-D0ED-4781-A84F-DA036875AA52}" srcId="{98A536E1-1757-48F0-BB12-F00277A9F29D}" destId="{32F69E0C-2E70-46FC-A181-3DE5FE75F8ED}" srcOrd="0" destOrd="0" parTransId="{BAE44312-E6E6-4D92-ACC6-E4A3E6C36DA1}" sibTransId="{09A8CD2F-7B8C-4D5B-B938-51049CC5EF6D}"/>
    <dgm:cxn modelId="{BEB971CD-3B82-4A89-9715-6C1F0E574539}" type="presOf" srcId="{898918A2-9153-487B-8C25-FA4930B8DB23}" destId="{02003A76-F684-48A6-AA5E-95BCFA144A65}" srcOrd="0" destOrd="0" presId="urn:microsoft.com/office/officeart/2005/8/layout/process4"/>
    <dgm:cxn modelId="{D37D7746-0894-4E10-942C-7426E08687D4}" srcId="{5B472A4E-7C5F-4875-B0B3-15EFA09B0C0B}" destId="{5E0C27CF-5C4E-438E-A82B-F469615BCDB9}" srcOrd="0" destOrd="0" parTransId="{0C8461DC-BAC6-4831-B3B0-32CF58CA2534}" sibTransId="{8443BC8C-E100-4D00-9C9B-32508BC043D6}"/>
    <dgm:cxn modelId="{7C05BE66-0889-47DC-8587-798D579BD0FE}" type="presParOf" srcId="{C2EF27DD-E7B2-495E-9100-B4F760E5E4C3}" destId="{96AE671D-B183-404D-889E-D95055C424AC}" srcOrd="0" destOrd="0" presId="urn:microsoft.com/office/officeart/2005/8/layout/process4"/>
    <dgm:cxn modelId="{0EF6C156-C7CC-49E3-BE81-D70CCA9D7EDD}" type="presParOf" srcId="{96AE671D-B183-404D-889E-D95055C424AC}" destId="{62A8D153-C0A0-42ED-A7B3-7FF239E77EE2}" srcOrd="0" destOrd="0" presId="urn:microsoft.com/office/officeart/2005/8/layout/process4"/>
    <dgm:cxn modelId="{613DAC0A-11FF-40CF-941F-6995966BC96E}" type="presParOf" srcId="{96AE671D-B183-404D-889E-D95055C424AC}" destId="{D363EFD1-6CD7-4E3F-A6F7-79F82E9F8AC3}" srcOrd="1" destOrd="0" presId="urn:microsoft.com/office/officeart/2005/8/layout/process4"/>
    <dgm:cxn modelId="{401F1E8F-C1A7-4FCA-AAB7-A151BB95B6C6}" type="presParOf" srcId="{96AE671D-B183-404D-889E-D95055C424AC}" destId="{1FA2B51E-BB2C-4409-9DBE-00570BC2BE37}" srcOrd="2" destOrd="0" presId="urn:microsoft.com/office/officeart/2005/8/layout/process4"/>
    <dgm:cxn modelId="{3669D5BD-77CB-4261-8F4D-DC4280B864CA}" type="presParOf" srcId="{1FA2B51E-BB2C-4409-9DBE-00570BC2BE37}" destId="{FA553584-A52A-4FC1-9198-985DB77420A1}" srcOrd="0" destOrd="0" presId="urn:microsoft.com/office/officeart/2005/8/layout/process4"/>
    <dgm:cxn modelId="{87263286-D69D-4D4A-AA3E-F88DFD86AB99}" type="presParOf" srcId="{1FA2B51E-BB2C-4409-9DBE-00570BC2BE37}" destId="{6A03FFE1-07A9-4B51-A96C-66C96F9DD3C2}" srcOrd="1" destOrd="0" presId="urn:microsoft.com/office/officeart/2005/8/layout/process4"/>
    <dgm:cxn modelId="{044BA03A-CA7E-4041-91BB-F3DBB1F92AE1}" type="presParOf" srcId="{C2EF27DD-E7B2-495E-9100-B4F760E5E4C3}" destId="{BC158360-65C6-4216-BF8B-4A9325F461C8}" srcOrd="1" destOrd="0" presId="urn:microsoft.com/office/officeart/2005/8/layout/process4"/>
    <dgm:cxn modelId="{27849DBD-D767-4076-B120-28ED19FBFBC3}" type="presParOf" srcId="{C2EF27DD-E7B2-495E-9100-B4F760E5E4C3}" destId="{1777DAEA-211E-4848-86EF-8ED653DC96FF}" srcOrd="2" destOrd="0" presId="urn:microsoft.com/office/officeart/2005/8/layout/process4"/>
    <dgm:cxn modelId="{E66AA136-94BD-4187-94D8-02E47BDFA753}" type="presParOf" srcId="{1777DAEA-211E-4848-86EF-8ED653DC96FF}" destId="{5E56AF30-C1E1-4309-963D-22B28FB18535}" srcOrd="0" destOrd="0" presId="urn:microsoft.com/office/officeart/2005/8/layout/process4"/>
    <dgm:cxn modelId="{0D7F3CF3-C8EE-4EFE-B55D-1E77D5294EAE}" type="presParOf" srcId="{1777DAEA-211E-4848-86EF-8ED653DC96FF}" destId="{76D822E4-8AB7-408D-976C-17D0CA32D3D6}" srcOrd="1" destOrd="0" presId="urn:microsoft.com/office/officeart/2005/8/layout/process4"/>
    <dgm:cxn modelId="{F39A4800-F783-47D2-9380-3FD3867B4EA2}" type="presParOf" srcId="{1777DAEA-211E-4848-86EF-8ED653DC96FF}" destId="{7D695213-4FBA-4393-AB4D-1A0A748D7CE9}" srcOrd="2" destOrd="0" presId="urn:microsoft.com/office/officeart/2005/8/layout/process4"/>
    <dgm:cxn modelId="{90CCEE65-5829-4DDE-88AC-0237BE588F05}" type="presParOf" srcId="{7D695213-4FBA-4393-AB4D-1A0A748D7CE9}" destId="{D4FD3FD7-0874-4231-9918-4EC6C5C55724}" srcOrd="0" destOrd="0" presId="urn:microsoft.com/office/officeart/2005/8/layout/process4"/>
    <dgm:cxn modelId="{65262A94-1DBF-4F4D-8722-0857E2010404}" type="presParOf" srcId="{C2EF27DD-E7B2-495E-9100-B4F760E5E4C3}" destId="{73851439-B7C5-4B07-ABF4-14A655621B56}" srcOrd="3" destOrd="0" presId="urn:microsoft.com/office/officeart/2005/8/layout/process4"/>
    <dgm:cxn modelId="{19C09D05-D5DE-43D0-8A40-6FA8DCFEB8F1}" type="presParOf" srcId="{C2EF27DD-E7B2-495E-9100-B4F760E5E4C3}" destId="{2CE4A6E1-04A2-4152-9305-DB6C16212F20}" srcOrd="4" destOrd="0" presId="urn:microsoft.com/office/officeart/2005/8/layout/process4"/>
    <dgm:cxn modelId="{1B8E2011-6273-45FB-9845-4FC8823C800A}" type="presParOf" srcId="{2CE4A6E1-04A2-4152-9305-DB6C16212F20}" destId="{8ECA53D7-F20F-4D2B-B1F5-5DB4B2D2198D}" srcOrd="0" destOrd="0" presId="urn:microsoft.com/office/officeart/2005/8/layout/process4"/>
    <dgm:cxn modelId="{721AB411-0860-48AF-9FA5-DA7A80B9491E}" type="presParOf" srcId="{2CE4A6E1-04A2-4152-9305-DB6C16212F20}" destId="{5C9552B1-941A-407C-B1B7-FC1F21B76BC2}" srcOrd="1" destOrd="0" presId="urn:microsoft.com/office/officeart/2005/8/layout/process4"/>
    <dgm:cxn modelId="{611288AB-CDB8-441E-821C-AEEBA7B5A6CE}" type="presParOf" srcId="{2CE4A6E1-04A2-4152-9305-DB6C16212F20}" destId="{99D35E4D-23D1-4232-B93E-818F150049DD}" srcOrd="2" destOrd="0" presId="urn:microsoft.com/office/officeart/2005/8/layout/process4"/>
    <dgm:cxn modelId="{E19367DD-3E1D-427C-A436-71D3F78982B8}" type="presParOf" srcId="{99D35E4D-23D1-4232-B93E-818F150049DD}" destId="{02003A76-F684-48A6-AA5E-95BCFA144A6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536E1-1757-48F0-BB12-F00277A9F29D}"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tr-TR"/>
        </a:p>
      </dgm:t>
    </dgm:pt>
    <dgm:pt modelId="{32F69E0C-2E70-46FC-A181-3DE5FE75F8ED}">
      <dgm:prSet phldrT="[Metin]" custT="1"/>
      <dgm:spPr/>
      <dgm:t>
        <a:bodyPr/>
        <a:lstStyle/>
        <a:p>
          <a:r>
            <a:rPr lang="tr-TR" sz="2000" dirty="0" smtClean="0">
              <a:latin typeface="Arial" pitchFamily="34" charset="0"/>
              <a:cs typeface="Arial" pitchFamily="34" charset="0"/>
            </a:rPr>
            <a:t>Suyu ücretlendirir (Madde 9)</a:t>
          </a:r>
          <a:endParaRPr lang="tr-TR" sz="2000" dirty="0">
            <a:latin typeface="Arial" pitchFamily="34" charset="0"/>
            <a:cs typeface="Arial" pitchFamily="34" charset="0"/>
          </a:endParaRPr>
        </a:p>
      </dgm:t>
    </dgm:pt>
    <dgm:pt modelId="{BAE44312-E6E6-4D92-ACC6-E4A3E6C36DA1}" type="parTrans" cxnId="{D9FFCCB6-D0ED-4781-A84F-DA036875AA52}">
      <dgm:prSet/>
      <dgm:spPr/>
      <dgm:t>
        <a:bodyPr/>
        <a:lstStyle/>
        <a:p>
          <a:endParaRPr lang="tr-TR"/>
        </a:p>
      </dgm:t>
    </dgm:pt>
    <dgm:pt modelId="{09A8CD2F-7B8C-4D5B-B938-51049CC5EF6D}" type="sibTrans" cxnId="{D9FFCCB6-D0ED-4781-A84F-DA036875AA52}">
      <dgm:prSet/>
      <dgm:spPr/>
      <dgm:t>
        <a:bodyPr/>
        <a:lstStyle/>
        <a:p>
          <a:endParaRPr lang="tr-TR"/>
        </a:p>
      </dgm:t>
    </dgm:pt>
    <dgm:pt modelId="{898918A2-9153-487B-8C25-FA4930B8DB23}">
      <dgm:prSet phldrT="[Metin]" custT="1"/>
      <dgm:spPr/>
      <dgm:t>
        <a:bodyPr/>
        <a:lstStyle/>
        <a:p>
          <a:r>
            <a:rPr lang="en-US" sz="1800" dirty="0" smtClean="0">
              <a:latin typeface="Arial" pitchFamily="34" charset="0"/>
              <a:cs typeface="Arial" pitchFamily="34" charset="0"/>
            </a:rPr>
            <a:t>Su </a:t>
          </a:r>
          <a:r>
            <a:rPr lang="en-US" sz="1800" dirty="0" err="1" smtClean="0">
              <a:latin typeface="Arial" pitchFamily="34" charset="0"/>
              <a:cs typeface="Arial" pitchFamily="34" charset="0"/>
            </a:rPr>
            <a:t>ücretlendirme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faaliyetleri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kirleten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öder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prensibini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doğru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ücretler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ile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gerekli</a:t>
          </a:r>
          <a:r>
            <a:rPr lang="tr-TR" sz="1800" dirty="0" smtClean="0">
              <a:latin typeface="Arial" pitchFamily="34" charset="0"/>
              <a:cs typeface="Arial" pitchFamily="34" charset="0"/>
            </a:rPr>
            <a:t> </a:t>
          </a:r>
          <a:r>
            <a:rPr lang="en-US" sz="1800" dirty="0" err="1" smtClean="0">
              <a:latin typeface="Arial" pitchFamily="34" charset="0"/>
              <a:cs typeface="Arial" pitchFamily="34" charset="0"/>
            </a:rPr>
            <a:t>kılmaktadır</a:t>
          </a:r>
          <a:r>
            <a:rPr lang="en-US" sz="1800" dirty="0" smtClean="0">
              <a:latin typeface="Arial" pitchFamily="34" charset="0"/>
              <a:cs typeface="Arial" pitchFamily="34" charset="0"/>
            </a:rPr>
            <a:t>.</a:t>
          </a:r>
          <a:endParaRPr lang="tr-TR" sz="1800" dirty="0"/>
        </a:p>
      </dgm:t>
    </dgm:pt>
    <dgm:pt modelId="{AA1A89D4-79F1-421F-923A-0A653D5EAF03}" type="parTrans" cxnId="{66B50787-62E4-4128-8C9E-934878158A0C}">
      <dgm:prSet/>
      <dgm:spPr/>
      <dgm:t>
        <a:bodyPr/>
        <a:lstStyle/>
        <a:p>
          <a:endParaRPr lang="tr-TR"/>
        </a:p>
      </dgm:t>
    </dgm:pt>
    <dgm:pt modelId="{ADA0CFC3-0AC9-435C-B657-1739899B70D0}" type="sibTrans" cxnId="{66B50787-62E4-4128-8C9E-934878158A0C}">
      <dgm:prSet/>
      <dgm:spPr/>
      <dgm:t>
        <a:bodyPr/>
        <a:lstStyle/>
        <a:p>
          <a:endParaRPr lang="tr-TR"/>
        </a:p>
      </dgm:t>
    </dgm:pt>
    <dgm:pt modelId="{43CC3A22-5A68-4CB2-A9ED-19602BA7AE08}">
      <dgm:prSet phldrT="[Metin]" custT="1"/>
      <dgm:spPr/>
      <dgm:t>
        <a:bodyPr/>
        <a:lstStyle/>
        <a:p>
          <a:r>
            <a:rPr lang="tr-TR" sz="2000" dirty="0" smtClean="0">
              <a:latin typeface="Arial" panose="020B0604020202020204" pitchFamily="34" charset="0"/>
              <a:cs typeface="Arial" panose="020B0604020202020204" pitchFamily="34" charset="0"/>
            </a:rPr>
            <a:t>Katılımcı bir yaklaşım (Madde 14)</a:t>
          </a:r>
          <a:endParaRPr lang="tr-TR" sz="2000" dirty="0">
            <a:latin typeface="Arial" panose="020B0604020202020204" pitchFamily="34" charset="0"/>
            <a:cs typeface="Arial" panose="020B0604020202020204" pitchFamily="34" charset="0"/>
          </a:endParaRPr>
        </a:p>
      </dgm:t>
    </dgm:pt>
    <dgm:pt modelId="{F911EBC2-91AF-4356-BCBD-47384AB13CCA}" type="parTrans" cxnId="{FE5056B0-01A6-4586-862B-F2650096F0DE}">
      <dgm:prSet/>
      <dgm:spPr/>
      <dgm:t>
        <a:bodyPr/>
        <a:lstStyle/>
        <a:p>
          <a:endParaRPr lang="tr-TR"/>
        </a:p>
      </dgm:t>
    </dgm:pt>
    <dgm:pt modelId="{CB909087-7D18-41DE-821D-AA44593ABB20}" type="sibTrans" cxnId="{FE5056B0-01A6-4586-862B-F2650096F0DE}">
      <dgm:prSet/>
      <dgm:spPr/>
      <dgm:t>
        <a:bodyPr/>
        <a:lstStyle/>
        <a:p>
          <a:endParaRPr lang="tr-TR"/>
        </a:p>
      </dgm:t>
    </dgm:pt>
    <dgm:pt modelId="{38EE46DF-EC5D-4685-AF2E-8A13EDD11DE2}">
      <dgm:prSet phldrT="[Metin]" custT="1"/>
      <dgm:spPr/>
      <dgm:t>
        <a:bodyPr/>
        <a:lstStyle/>
        <a:p>
          <a:r>
            <a:rPr lang="en-US" sz="1800" dirty="0" smtClean="0">
              <a:latin typeface="Arial" pitchFamily="34" charset="0"/>
              <a:cs typeface="Arial" pitchFamily="34" charset="0"/>
            </a:rPr>
            <a:t>Su </a:t>
          </a:r>
          <a:r>
            <a:rPr lang="en-US" sz="1800" dirty="0" err="1" smtClean="0">
              <a:latin typeface="Arial" pitchFamily="34" charset="0"/>
              <a:cs typeface="Arial" pitchFamily="34" charset="0"/>
            </a:rPr>
            <a:t>yönetimi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faaliyetlerine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sivil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toplum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kurumlarının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ve</a:t>
          </a:r>
          <a:r>
            <a:rPr lang="en-US" sz="1800" dirty="0" smtClean="0">
              <a:latin typeface="Arial" pitchFamily="34" charset="0"/>
              <a:cs typeface="Arial" pitchFamily="34" charset="0"/>
            </a:rPr>
            <a:t> </a:t>
          </a:r>
          <a:r>
            <a:rPr lang="tr-TR" sz="1800" dirty="0" smtClean="0">
              <a:latin typeface="Arial" pitchFamily="34" charset="0"/>
              <a:cs typeface="Arial" pitchFamily="34" charset="0"/>
            </a:rPr>
            <a:t>halkın katılımı</a:t>
          </a:r>
          <a:endParaRPr lang="tr-TR" sz="1800" dirty="0">
            <a:latin typeface="Arial" pitchFamily="34" charset="0"/>
            <a:cs typeface="Arial" pitchFamily="34" charset="0"/>
          </a:endParaRPr>
        </a:p>
      </dgm:t>
    </dgm:pt>
    <dgm:pt modelId="{653B2719-C7C6-4DE2-86E2-BD98FE38C3BC}" type="parTrans" cxnId="{0E620D81-F876-45D9-8D39-A6CEE779DF8B}">
      <dgm:prSet/>
      <dgm:spPr/>
      <dgm:t>
        <a:bodyPr/>
        <a:lstStyle/>
        <a:p>
          <a:endParaRPr lang="tr-TR"/>
        </a:p>
      </dgm:t>
    </dgm:pt>
    <dgm:pt modelId="{25B46BDF-DBDA-4593-AA9E-7BA35E027A2F}" type="sibTrans" cxnId="{0E620D81-F876-45D9-8D39-A6CEE779DF8B}">
      <dgm:prSet/>
      <dgm:spPr/>
      <dgm:t>
        <a:bodyPr/>
        <a:lstStyle/>
        <a:p>
          <a:endParaRPr lang="tr-TR"/>
        </a:p>
      </dgm:t>
    </dgm:pt>
    <dgm:pt modelId="{5B472A4E-7C5F-4875-B0B3-15EFA09B0C0B}">
      <dgm:prSet phldrT="[Metin]"/>
      <dgm:spPr/>
      <dgm:t>
        <a:bodyPr/>
        <a:lstStyle/>
        <a:p>
          <a:r>
            <a:rPr lang="tr-TR" dirty="0" smtClean="0"/>
            <a:t>Bütüncül bir yaklaşım</a:t>
          </a:r>
          <a:endParaRPr lang="tr-TR" dirty="0"/>
        </a:p>
      </dgm:t>
    </dgm:pt>
    <dgm:pt modelId="{271131E9-4BAA-4B3E-A023-24FD47055BF1}" type="parTrans" cxnId="{A531942D-17B7-4133-A7D2-F2172F79EEFE}">
      <dgm:prSet/>
      <dgm:spPr/>
      <dgm:t>
        <a:bodyPr/>
        <a:lstStyle/>
        <a:p>
          <a:endParaRPr lang="tr-TR"/>
        </a:p>
      </dgm:t>
    </dgm:pt>
    <dgm:pt modelId="{2477D8C4-AAFD-4691-A628-250572AFA1DA}" type="sibTrans" cxnId="{A531942D-17B7-4133-A7D2-F2172F79EEFE}">
      <dgm:prSet/>
      <dgm:spPr/>
      <dgm:t>
        <a:bodyPr/>
        <a:lstStyle/>
        <a:p>
          <a:endParaRPr lang="tr-TR"/>
        </a:p>
      </dgm:t>
    </dgm:pt>
    <dgm:pt modelId="{EFA445A1-378B-4D24-8F60-1A882AB03854}">
      <dgm:prSet phldrT="[Metin]" custT="1"/>
      <dgm:spPr/>
      <dgm:t>
        <a:bodyPr/>
        <a:lstStyle/>
        <a:p>
          <a:r>
            <a:rPr lang="en-US" sz="1600" dirty="0" err="1" smtClean="0">
              <a:latin typeface="Arial" pitchFamily="34" charset="0"/>
              <a:cs typeface="Arial" pitchFamily="34" charset="0"/>
            </a:rPr>
            <a:t>Tarım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endüstri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evsel</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diğer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tüm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kirlilik</a:t>
          </a:r>
          <a:r>
            <a:rPr lang="en-US" sz="1600" dirty="0" smtClean="0">
              <a:latin typeface="Arial" pitchFamily="34" charset="0"/>
              <a:cs typeface="Arial" pitchFamily="34" charset="0"/>
            </a:rPr>
            <a:t> kaynaklarının </a:t>
          </a:r>
          <a:r>
            <a:rPr lang="en-US" sz="1600" dirty="0" err="1" smtClean="0">
              <a:latin typeface="Arial" pitchFamily="34" charset="0"/>
              <a:cs typeface="Arial" pitchFamily="34" charset="0"/>
            </a:rPr>
            <a:t>azaltılması</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kontrolünü</a:t>
          </a:r>
          <a:r>
            <a:rPr lang="tr-TR" sz="1600" dirty="0" smtClean="0">
              <a:latin typeface="Arial" pitchFamily="34" charset="0"/>
              <a:cs typeface="Arial" pitchFamily="34" charset="0"/>
            </a:rPr>
            <a:t> </a:t>
          </a:r>
          <a:r>
            <a:rPr lang="en-US" sz="1600" dirty="0" err="1" smtClean="0">
              <a:latin typeface="Arial" pitchFamily="34" charset="0"/>
              <a:cs typeface="Arial" pitchFamily="34" charset="0"/>
            </a:rPr>
            <a:t>gerektirmektedir</a:t>
          </a:r>
          <a:r>
            <a:rPr lang="en-US" sz="1600" dirty="0" smtClean="0">
              <a:latin typeface="Arial" pitchFamily="34" charset="0"/>
              <a:cs typeface="Arial" pitchFamily="34" charset="0"/>
            </a:rPr>
            <a:t>.</a:t>
          </a:r>
          <a:endParaRPr lang="tr-TR" sz="1600" dirty="0"/>
        </a:p>
      </dgm:t>
    </dgm:pt>
    <dgm:pt modelId="{5D4BDC29-387B-49D7-B3BA-75E78F85F439}" type="parTrans" cxnId="{E62AE8EC-E27B-4043-A34B-DD0E512F27E0}">
      <dgm:prSet/>
      <dgm:spPr/>
      <dgm:t>
        <a:bodyPr/>
        <a:lstStyle/>
        <a:p>
          <a:endParaRPr lang="tr-TR"/>
        </a:p>
      </dgm:t>
    </dgm:pt>
    <dgm:pt modelId="{03A53F51-C65C-4BB7-8AF8-0CA0AD802DC7}" type="sibTrans" cxnId="{E62AE8EC-E27B-4043-A34B-DD0E512F27E0}">
      <dgm:prSet/>
      <dgm:spPr/>
      <dgm:t>
        <a:bodyPr/>
        <a:lstStyle/>
        <a:p>
          <a:endParaRPr lang="tr-TR"/>
        </a:p>
      </dgm:t>
    </dgm:pt>
    <dgm:pt modelId="{C2EF27DD-E7B2-495E-9100-B4F760E5E4C3}" type="pres">
      <dgm:prSet presAssocID="{98A536E1-1757-48F0-BB12-F00277A9F29D}" presName="Name0" presStyleCnt="0">
        <dgm:presLayoutVars>
          <dgm:dir/>
          <dgm:animLvl val="lvl"/>
          <dgm:resizeHandles val="exact"/>
        </dgm:presLayoutVars>
      </dgm:prSet>
      <dgm:spPr/>
      <dgm:t>
        <a:bodyPr/>
        <a:lstStyle/>
        <a:p>
          <a:endParaRPr lang="tr-TR"/>
        </a:p>
      </dgm:t>
    </dgm:pt>
    <dgm:pt modelId="{96AE671D-B183-404D-889E-D95055C424AC}" type="pres">
      <dgm:prSet presAssocID="{5B472A4E-7C5F-4875-B0B3-15EFA09B0C0B}" presName="boxAndChildren" presStyleCnt="0"/>
      <dgm:spPr/>
      <dgm:t>
        <a:bodyPr/>
        <a:lstStyle/>
        <a:p>
          <a:endParaRPr lang="tr-TR"/>
        </a:p>
      </dgm:t>
    </dgm:pt>
    <dgm:pt modelId="{62A8D153-C0A0-42ED-A7B3-7FF239E77EE2}" type="pres">
      <dgm:prSet presAssocID="{5B472A4E-7C5F-4875-B0B3-15EFA09B0C0B}" presName="parentTextBox" presStyleLbl="node1" presStyleIdx="0" presStyleCnt="3"/>
      <dgm:spPr/>
      <dgm:t>
        <a:bodyPr/>
        <a:lstStyle/>
        <a:p>
          <a:endParaRPr lang="tr-TR"/>
        </a:p>
      </dgm:t>
    </dgm:pt>
    <dgm:pt modelId="{D363EFD1-6CD7-4E3F-A6F7-79F82E9F8AC3}" type="pres">
      <dgm:prSet presAssocID="{5B472A4E-7C5F-4875-B0B3-15EFA09B0C0B}" presName="entireBox" presStyleLbl="node1" presStyleIdx="0" presStyleCnt="3"/>
      <dgm:spPr/>
      <dgm:t>
        <a:bodyPr/>
        <a:lstStyle/>
        <a:p>
          <a:endParaRPr lang="tr-TR"/>
        </a:p>
      </dgm:t>
    </dgm:pt>
    <dgm:pt modelId="{1FA2B51E-BB2C-4409-9DBE-00570BC2BE37}" type="pres">
      <dgm:prSet presAssocID="{5B472A4E-7C5F-4875-B0B3-15EFA09B0C0B}" presName="descendantBox" presStyleCnt="0"/>
      <dgm:spPr/>
      <dgm:t>
        <a:bodyPr/>
        <a:lstStyle/>
        <a:p>
          <a:endParaRPr lang="tr-TR"/>
        </a:p>
      </dgm:t>
    </dgm:pt>
    <dgm:pt modelId="{6A03FFE1-07A9-4B51-A96C-66C96F9DD3C2}" type="pres">
      <dgm:prSet presAssocID="{EFA445A1-378B-4D24-8F60-1A882AB03854}" presName="childTextBox" presStyleLbl="fgAccFollowNode1" presStyleIdx="0" presStyleCnt="3">
        <dgm:presLayoutVars>
          <dgm:bulletEnabled val="1"/>
        </dgm:presLayoutVars>
      </dgm:prSet>
      <dgm:spPr/>
      <dgm:t>
        <a:bodyPr/>
        <a:lstStyle/>
        <a:p>
          <a:endParaRPr lang="tr-TR"/>
        </a:p>
      </dgm:t>
    </dgm:pt>
    <dgm:pt modelId="{BC158360-65C6-4216-BF8B-4A9325F461C8}" type="pres">
      <dgm:prSet presAssocID="{CB909087-7D18-41DE-821D-AA44593ABB20}" presName="sp" presStyleCnt="0"/>
      <dgm:spPr/>
      <dgm:t>
        <a:bodyPr/>
        <a:lstStyle/>
        <a:p>
          <a:endParaRPr lang="tr-TR"/>
        </a:p>
      </dgm:t>
    </dgm:pt>
    <dgm:pt modelId="{1777DAEA-211E-4848-86EF-8ED653DC96FF}" type="pres">
      <dgm:prSet presAssocID="{43CC3A22-5A68-4CB2-A9ED-19602BA7AE08}" presName="arrowAndChildren" presStyleCnt="0"/>
      <dgm:spPr/>
      <dgm:t>
        <a:bodyPr/>
        <a:lstStyle/>
        <a:p>
          <a:endParaRPr lang="tr-TR"/>
        </a:p>
      </dgm:t>
    </dgm:pt>
    <dgm:pt modelId="{5E56AF30-C1E1-4309-963D-22B28FB18535}" type="pres">
      <dgm:prSet presAssocID="{43CC3A22-5A68-4CB2-A9ED-19602BA7AE08}" presName="parentTextArrow" presStyleLbl="node1" presStyleIdx="0" presStyleCnt="3"/>
      <dgm:spPr/>
      <dgm:t>
        <a:bodyPr/>
        <a:lstStyle/>
        <a:p>
          <a:endParaRPr lang="tr-TR"/>
        </a:p>
      </dgm:t>
    </dgm:pt>
    <dgm:pt modelId="{76D822E4-8AB7-408D-976C-17D0CA32D3D6}" type="pres">
      <dgm:prSet presAssocID="{43CC3A22-5A68-4CB2-A9ED-19602BA7AE08}" presName="arrow" presStyleLbl="node1" presStyleIdx="1" presStyleCnt="3"/>
      <dgm:spPr/>
      <dgm:t>
        <a:bodyPr/>
        <a:lstStyle/>
        <a:p>
          <a:endParaRPr lang="tr-TR"/>
        </a:p>
      </dgm:t>
    </dgm:pt>
    <dgm:pt modelId="{7D695213-4FBA-4393-AB4D-1A0A748D7CE9}" type="pres">
      <dgm:prSet presAssocID="{43CC3A22-5A68-4CB2-A9ED-19602BA7AE08}" presName="descendantArrow" presStyleCnt="0"/>
      <dgm:spPr/>
      <dgm:t>
        <a:bodyPr/>
        <a:lstStyle/>
        <a:p>
          <a:endParaRPr lang="tr-TR"/>
        </a:p>
      </dgm:t>
    </dgm:pt>
    <dgm:pt modelId="{D4FD3FD7-0874-4231-9918-4EC6C5C55724}" type="pres">
      <dgm:prSet presAssocID="{38EE46DF-EC5D-4685-AF2E-8A13EDD11DE2}" presName="childTextArrow" presStyleLbl="fgAccFollowNode1" presStyleIdx="1" presStyleCnt="3">
        <dgm:presLayoutVars>
          <dgm:bulletEnabled val="1"/>
        </dgm:presLayoutVars>
      </dgm:prSet>
      <dgm:spPr/>
      <dgm:t>
        <a:bodyPr/>
        <a:lstStyle/>
        <a:p>
          <a:endParaRPr lang="tr-TR"/>
        </a:p>
      </dgm:t>
    </dgm:pt>
    <dgm:pt modelId="{73851439-B7C5-4B07-ABF4-14A655621B56}" type="pres">
      <dgm:prSet presAssocID="{09A8CD2F-7B8C-4D5B-B938-51049CC5EF6D}" presName="sp" presStyleCnt="0"/>
      <dgm:spPr/>
      <dgm:t>
        <a:bodyPr/>
        <a:lstStyle/>
        <a:p>
          <a:endParaRPr lang="tr-TR"/>
        </a:p>
      </dgm:t>
    </dgm:pt>
    <dgm:pt modelId="{2CE4A6E1-04A2-4152-9305-DB6C16212F20}" type="pres">
      <dgm:prSet presAssocID="{32F69E0C-2E70-46FC-A181-3DE5FE75F8ED}" presName="arrowAndChildren" presStyleCnt="0"/>
      <dgm:spPr/>
      <dgm:t>
        <a:bodyPr/>
        <a:lstStyle/>
        <a:p>
          <a:endParaRPr lang="tr-TR"/>
        </a:p>
      </dgm:t>
    </dgm:pt>
    <dgm:pt modelId="{8ECA53D7-F20F-4D2B-B1F5-5DB4B2D2198D}" type="pres">
      <dgm:prSet presAssocID="{32F69E0C-2E70-46FC-A181-3DE5FE75F8ED}" presName="parentTextArrow" presStyleLbl="node1" presStyleIdx="1" presStyleCnt="3"/>
      <dgm:spPr/>
      <dgm:t>
        <a:bodyPr/>
        <a:lstStyle/>
        <a:p>
          <a:endParaRPr lang="tr-TR"/>
        </a:p>
      </dgm:t>
    </dgm:pt>
    <dgm:pt modelId="{5C9552B1-941A-407C-B1B7-FC1F21B76BC2}" type="pres">
      <dgm:prSet presAssocID="{32F69E0C-2E70-46FC-A181-3DE5FE75F8ED}" presName="arrow" presStyleLbl="node1" presStyleIdx="2" presStyleCnt="3"/>
      <dgm:spPr/>
      <dgm:t>
        <a:bodyPr/>
        <a:lstStyle/>
        <a:p>
          <a:endParaRPr lang="tr-TR"/>
        </a:p>
      </dgm:t>
    </dgm:pt>
    <dgm:pt modelId="{99D35E4D-23D1-4232-B93E-818F150049DD}" type="pres">
      <dgm:prSet presAssocID="{32F69E0C-2E70-46FC-A181-3DE5FE75F8ED}" presName="descendantArrow" presStyleCnt="0"/>
      <dgm:spPr/>
      <dgm:t>
        <a:bodyPr/>
        <a:lstStyle/>
        <a:p>
          <a:endParaRPr lang="tr-TR"/>
        </a:p>
      </dgm:t>
    </dgm:pt>
    <dgm:pt modelId="{02003A76-F684-48A6-AA5E-95BCFA144A65}" type="pres">
      <dgm:prSet presAssocID="{898918A2-9153-487B-8C25-FA4930B8DB23}" presName="childTextArrow" presStyleLbl="fgAccFollowNode1" presStyleIdx="2" presStyleCnt="3">
        <dgm:presLayoutVars>
          <dgm:bulletEnabled val="1"/>
        </dgm:presLayoutVars>
      </dgm:prSet>
      <dgm:spPr/>
      <dgm:t>
        <a:bodyPr/>
        <a:lstStyle/>
        <a:p>
          <a:endParaRPr lang="tr-TR"/>
        </a:p>
      </dgm:t>
    </dgm:pt>
  </dgm:ptLst>
  <dgm:cxnLst>
    <dgm:cxn modelId="{71028F07-8137-481F-96CA-5600A97D21CE}" type="presOf" srcId="{32F69E0C-2E70-46FC-A181-3DE5FE75F8ED}" destId="{8ECA53D7-F20F-4D2B-B1F5-5DB4B2D2198D}" srcOrd="0" destOrd="0" presId="urn:microsoft.com/office/officeart/2005/8/layout/process4"/>
    <dgm:cxn modelId="{A531942D-17B7-4133-A7D2-F2172F79EEFE}" srcId="{98A536E1-1757-48F0-BB12-F00277A9F29D}" destId="{5B472A4E-7C5F-4875-B0B3-15EFA09B0C0B}" srcOrd="2" destOrd="0" parTransId="{271131E9-4BAA-4B3E-A023-24FD47055BF1}" sibTransId="{2477D8C4-AAFD-4691-A628-250572AFA1DA}"/>
    <dgm:cxn modelId="{0966925A-A6D2-49FA-AD17-D30CCF3AB703}" type="presOf" srcId="{5B472A4E-7C5F-4875-B0B3-15EFA09B0C0B}" destId="{D363EFD1-6CD7-4E3F-A6F7-79F82E9F8AC3}" srcOrd="1" destOrd="0" presId="urn:microsoft.com/office/officeart/2005/8/layout/process4"/>
    <dgm:cxn modelId="{AD8DECAB-8A86-4F31-82E9-5DF207937984}" type="presOf" srcId="{43CC3A22-5A68-4CB2-A9ED-19602BA7AE08}" destId="{76D822E4-8AB7-408D-976C-17D0CA32D3D6}" srcOrd="1" destOrd="0" presId="urn:microsoft.com/office/officeart/2005/8/layout/process4"/>
    <dgm:cxn modelId="{4D18BFA5-B8E7-48F6-9A8A-A98AEAFAC9F1}" type="presOf" srcId="{5B472A4E-7C5F-4875-B0B3-15EFA09B0C0B}" destId="{62A8D153-C0A0-42ED-A7B3-7FF239E77EE2}" srcOrd="0" destOrd="0" presId="urn:microsoft.com/office/officeart/2005/8/layout/process4"/>
    <dgm:cxn modelId="{FC99113F-BA15-4536-9639-210DD8EBBC30}" type="presOf" srcId="{98A536E1-1757-48F0-BB12-F00277A9F29D}" destId="{C2EF27DD-E7B2-495E-9100-B4F760E5E4C3}" srcOrd="0" destOrd="0" presId="urn:microsoft.com/office/officeart/2005/8/layout/process4"/>
    <dgm:cxn modelId="{66B50787-62E4-4128-8C9E-934878158A0C}" srcId="{32F69E0C-2E70-46FC-A181-3DE5FE75F8ED}" destId="{898918A2-9153-487B-8C25-FA4930B8DB23}" srcOrd="0" destOrd="0" parTransId="{AA1A89D4-79F1-421F-923A-0A653D5EAF03}" sibTransId="{ADA0CFC3-0AC9-435C-B657-1739899B70D0}"/>
    <dgm:cxn modelId="{8F3955C7-922F-4FBB-B85F-B5824B89C806}" type="presOf" srcId="{32F69E0C-2E70-46FC-A181-3DE5FE75F8ED}" destId="{5C9552B1-941A-407C-B1B7-FC1F21B76BC2}" srcOrd="1" destOrd="0" presId="urn:microsoft.com/office/officeart/2005/8/layout/process4"/>
    <dgm:cxn modelId="{FE5056B0-01A6-4586-862B-F2650096F0DE}" srcId="{98A536E1-1757-48F0-BB12-F00277A9F29D}" destId="{43CC3A22-5A68-4CB2-A9ED-19602BA7AE08}" srcOrd="1" destOrd="0" parTransId="{F911EBC2-91AF-4356-BCBD-47384AB13CCA}" sibTransId="{CB909087-7D18-41DE-821D-AA44593ABB20}"/>
    <dgm:cxn modelId="{E62AE8EC-E27B-4043-A34B-DD0E512F27E0}" srcId="{5B472A4E-7C5F-4875-B0B3-15EFA09B0C0B}" destId="{EFA445A1-378B-4D24-8F60-1A882AB03854}" srcOrd="0" destOrd="0" parTransId="{5D4BDC29-387B-49D7-B3BA-75E78F85F439}" sibTransId="{03A53F51-C65C-4BB7-8AF8-0CA0AD802DC7}"/>
    <dgm:cxn modelId="{FE7BC1DD-DB2B-4AFD-AAE7-9DB5B3D4651D}" type="presOf" srcId="{43CC3A22-5A68-4CB2-A9ED-19602BA7AE08}" destId="{5E56AF30-C1E1-4309-963D-22B28FB18535}" srcOrd="0" destOrd="0" presId="urn:microsoft.com/office/officeart/2005/8/layout/process4"/>
    <dgm:cxn modelId="{0F80F4FB-6F54-41F5-92EB-BF6264AADBED}" type="presOf" srcId="{EFA445A1-378B-4D24-8F60-1A882AB03854}" destId="{6A03FFE1-07A9-4B51-A96C-66C96F9DD3C2}" srcOrd="0" destOrd="0" presId="urn:microsoft.com/office/officeart/2005/8/layout/process4"/>
    <dgm:cxn modelId="{17E0C845-DF2E-422F-BD51-408559C5874A}" type="presOf" srcId="{38EE46DF-EC5D-4685-AF2E-8A13EDD11DE2}" destId="{D4FD3FD7-0874-4231-9918-4EC6C5C55724}" srcOrd="0" destOrd="0" presId="urn:microsoft.com/office/officeart/2005/8/layout/process4"/>
    <dgm:cxn modelId="{0E620D81-F876-45D9-8D39-A6CEE779DF8B}" srcId="{43CC3A22-5A68-4CB2-A9ED-19602BA7AE08}" destId="{38EE46DF-EC5D-4685-AF2E-8A13EDD11DE2}" srcOrd="0" destOrd="0" parTransId="{653B2719-C7C6-4DE2-86E2-BD98FE38C3BC}" sibTransId="{25B46BDF-DBDA-4593-AA9E-7BA35E027A2F}"/>
    <dgm:cxn modelId="{D9FFCCB6-D0ED-4781-A84F-DA036875AA52}" srcId="{98A536E1-1757-48F0-BB12-F00277A9F29D}" destId="{32F69E0C-2E70-46FC-A181-3DE5FE75F8ED}" srcOrd="0" destOrd="0" parTransId="{BAE44312-E6E6-4D92-ACC6-E4A3E6C36DA1}" sibTransId="{09A8CD2F-7B8C-4D5B-B938-51049CC5EF6D}"/>
    <dgm:cxn modelId="{E7E485FD-9F42-4B4D-80D2-005357E81ECA}" type="presOf" srcId="{898918A2-9153-487B-8C25-FA4930B8DB23}" destId="{02003A76-F684-48A6-AA5E-95BCFA144A65}" srcOrd="0" destOrd="0" presId="urn:microsoft.com/office/officeart/2005/8/layout/process4"/>
    <dgm:cxn modelId="{B07C6E38-D55A-4899-8F0B-25C195214E2A}" type="presParOf" srcId="{C2EF27DD-E7B2-495E-9100-B4F760E5E4C3}" destId="{96AE671D-B183-404D-889E-D95055C424AC}" srcOrd="0" destOrd="0" presId="urn:microsoft.com/office/officeart/2005/8/layout/process4"/>
    <dgm:cxn modelId="{A1E46F55-461A-4ED2-9BC4-91D7EFF6EF6A}" type="presParOf" srcId="{96AE671D-B183-404D-889E-D95055C424AC}" destId="{62A8D153-C0A0-42ED-A7B3-7FF239E77EE2}" srcOrd="0" destOrd="0" presId="urn:microsoft.com/office/officeart/2005/8/layout/process4"/>
    <dgm:cxn modelId="{B8B16034-B209-4866-804E-99C0C47F7806}" type="presParOf" srcId="{96AE671D-B183-404D-889E-D95055C424AC}" destId="{D363EFD1-6CD7-4E3F-A6F7-79F82E9F8AC3}" srcOrd="1" destOrd="0" presId="urn:microsoft.com/office/officeart/2005/8/layout/process4"/>
    <dgm:cxn modelId="{98E0E92E-8C98-4E3D-81E5-AE00CF463A74}" type="presParOf" srcId="{96AE671D-B183-404D-889E-D95055C424AC}" destId="{1FA2B51E-BB2C-4409-9DBE-00570BC2BE37}" srcOrd="2" destOrd="0" presId="urn:microsoft.com/office/officeart/2005/8/layout/process4"/>
    <dgm:cxn modelId="{5C4471D7-DB70-47CE-8D2B-1E7DEDC4B761}" type="presParOf" srcId="{1FA2B51E-BB2C-4409-9DBE-00570BC2BE37}" destId="{6A03FFE1-07A9-4B51-A96C-66C96F9DD3C2}" srcOrd="0" destOrd="0" presId="urn:microsoft.com/office/officeart/2005/8/layout/process4"/>
    <dgm:cxn modelId="{83908E0B-E57E-4BD8-9864-0DCEA0F8AE56}" type="presParOf" srcId="{C2EF27DD-E7B2-495E-9100-B4F760E5E4C3}" destId="{BC158360-65C6-4216-BF8B-4A9325F461C8}" srcOrd="1" destOrd="0" presId="urn:microsoft.com/office/officeart/2005/8/layout/process4"/>
    <dgm:cxn modelId="{20F08B4D-8C9E-4664-9201-7CF382D562A1}" type="presParOf" srcId="{C2EF27DD-E7B2-495E-9100-B4F760E5E4C3}" destId="{1777DAEA-211E-4848-86EF-8ED653DC96FF}" srcOrd="2" destOrd="0" presId="urn:microsoft.com/office/officeart/2005/8/layout/process4"/>
    <dgm:cxn modelId="{F6BEA8CA-740E-4B2A-90DB-712661C8E6AD}" type="presParOf" srcId="{1777DAEA-211E-4848-86EF-8ED653DC96FF}" destId="{5E56AF30-C1E1-4309-963D-22B28FB18535}" srcOrd="0" destOrd="0" presId="urn:microsoft.com/office/officeart/2005/8/layout/process4"/>
    <dgm:cxn modelId="{40B2DE61-CE66-4AAE-92E4-E3CE5AF6629A}" type="presParOf" srcId="{1777DAEA-211E-4848-86EF-8ED653DC96FF}" destId="{76D822E4-8AB7-408D-976C-17D0CA32D3D6}" srcOrd="1" destOrd="0" presId="urn:microsoft.com/office/officeart/2005/8/layout/process4"/>
    <dgm:cxn modelId="{43FCB016-DDE5-495E-B696-BF406AF80955}" type="presParOf" srcId="{1777DAEA-211E-4848-86EF-8ED653DC96FF}" destId="{7D695213-4FBA-4393-AB4D-1A0A748D7CE9}" srcOrd="2" destOrd="0" presId="urn:microsoft.com/office/officeart/2005/8/layout/process4"/>
    <dgm:cxn modelId="{EBC30A57-516E-4843-806C-6CF667852F73}" type="presParOf" srcId="{7D695213-4FBA-4393-AB4D-1A0A748D7CE9}" destId="{D4FD3FD7-0874-4231-9918-4EC6C5C55724}" srcOrd="0" destOrd="0" presId="urn:microsoft.com/office/officeart/2005/8/layout/process4"/>
    <dgm:cxn modelId="{54206F64-984E-48EB-ADAC-76C091F76C13}" type="presParOf" srcId="{C2EF27DD-E7B2-495E-9100-B4F760E5E4C3}" destId="{73851439-B7C5-4B07-ABF4-14A655621B56}" srcOrd="3" destOrd="0" presId="urn:microsoft.com/office/officeart/2005/8/layout/process4"/>
    <dgm:cxn modelId="{B13CE0F4-8BD3-44E3-A094-505BEB2C3B15}" type="presParOf" srcId="{C2EF27DD-E7B2-495E-9100-B4F760E5E4C3}" destId="{2CE4A6E1-04A2-4152-9305-DB6C16212F20}" srcOrd="4" destOrd="0" presId="urn:microsoft.com/office/officeart/2005/8/layout/process4"/>
    <dgm:cxn modelId="{9DFA5A8F-A23D-41D6-B9C5-BE3A52077AD1}" type="presParOf" srcId="{2CE4A6E1-04A2-4152-9305-DB6C16212F20}" destId="{8ECA53D7-F20F-4D2B-B1F5-5DB4B2D2198D}" srcOrd="0" destOrd="0" presId="urn:microsoft.com/office/officeart/2005/8/layout/process4"/>
    <dgm:cxn modelId="{39643F67-92A8-4CE0-9205-7B7D6CCD8003}" type="presParOf" srcId="{2CE4A6E1-04A2-4152-9305-DB6C16212F20}" destId="{5C9552B1-941A-407C-B1B7-FC1F21B76BC2}" srcOrd="1" destOrd="0" presId="urn:microsoft.com/office/officeart/2005/8/layout/process4"/>
    <dgm:cxn modelId="{29462924-4655-485D-841D-3E099BCFBE06}" type="presParOf" srcId="{2CE4A6E1-04A2-4152-9305-DB6C16212F20}" destId="{99D35E4D-23D1-4232-B93E-818F150049DD}" srcOrd="2" destOrd="0" presId="urn:microsoft.com/office/officeart/2005/8/layout/process4"/>
    <dgm:cxn modelId="{D9A32A08-5DF6-4ABC-8462-C3C2C173808D}" type="presParOf" srcId="{99D35E4D-23D1-4232-B93E-818F150049DD}" destId="{02003A76-F684-48A6-AA5E-95BCFA144A6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6C932-821F-4669-AAE6-E5F3937C6452}" type="datetimeFigureOut">
              <a:rPr lang="tr-TR" smtClean="0"/>
              <a:pPr/>
              <a:t>07.04.2015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2FEB1-DBCC-4914-A532-521825E2D6A3}" type="slidenum">
              <a:rPr lang="tr-TR" smtClean="0"/>
              <a:pPr/>
              <a:t>‹#›</a:t>
            </a:fld>
            <a:endParaRPr lang="tr-TR"/>
          </a:p>
        </p:txBody>
      </p:sp>
    </p:spTree>
    <p:extLst>
      <p:ext uri="{BB962C8B-B14F-4D97-AF65-F5344CB8AC3E}">
        <p14:creationId xmlns:p14="http://schemas.microsoft.com/office/powerpoint/2010/main" xmlns="" val="321467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00707" name="2 Not Yer Tutucusu"/>
          <p:cNvSpPr>
            <a:spLocks noGrp="1"/>
          </p:cNvSpPr>
          <p:nvPr>
            <p:ph type="body" idx="1"/>
          </p:nvPr>
        </p:nvSpPr>
        <p:spPr bwMode="auto">
          <a:noFill/>
        </p:spPr>
        <p:txBody>
          <a:bodyPr wrap="square" numCol="1" anchor="t" anchorCtr="0" compatLnSpc="1">
            <a:prstTxWarp prst="textNoShape">
              <a:avLst/>
            </a:prstTxWarp>
          </a:bodyPr>
          <a:lstStyle/>
          <a:p>
            <a:pPr lvl="0"/>
            <a:r>
              <a:rPr lang="tr-TR" sz="1200" kern="1200" dirty="0" smtClean="0">
                <a:solidFill>
                  <a:schemeClr val="tx1"/>
                </a:solidFill>
                <a:effectLst/>
                <a:latin typeface="+mn-lt"/>
                <a:ea typeface="+mn-ea"/>
                <a:cs typeface="+mn-cs"/>
              </a:rPr>
              <a:t>Çevre, sürdürülebilir kalkınmanın temel unsurudur.</a:t>
            </a:r>
          </a:p>
          <a:p>
            <a:pPr lvl="0"/>
            <a:r>
              <a:rPr lang="tr-TR" sz="1200" kern="1200" dirty="0" smtClean="0">
                <a:solidFill>
                  <a:schemeClr val="tx1"/>
                </a:solidFill>
                <a:effectLst/>
                <a:latin typeface="+mn-lt"/>
                <a:ea typeface="+mn-ea"/>
                <a:cs typeface="+mn-cs"/>
              </a:rPr>
              <a:t>Ekonomi, sürdürülebilir kalkınmanın sağlanabilmesi için bir araçtır.</a:t>
            </a:r>
          </a:p>
          <a:p>
            <a:pPr lvl="0"/>
            <a:r>
              <a:rPr lang="tr-TR" sz="1200" kern="1200" dirty="0" smtClean="0">
                <a:solidFill>
                  <a:schemeClr val="tx1"/>
                </a:solidFill>
                <a:effectLst/>
                <a:latin typeface="+mn-lt"/>
                <a:ea typeface="+mn-ea"/>
                <a:cs typeface="+mn-cs"/>
              </a:rPr>
              <a:t>Herkes için refah (sosyal boyut) ise sürdürülebilir kalkınmanın hedefidir.</a:t>
            </a:r>
          </a:p>
          <a:p>
            <a:pPr lvl="0"/>
            <a:endParaRPr lang="tr-TR"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Sürdürülebilir</a:t>
            </a:r>
            <a:r>
              <a:rPr lang="tr-TR" sz="1200" kern="1200" baseline="0" dirty="0" smtClean="0">
                <a:solidFill>
                  <a:schemeClr val="tx1"/>
                </a:solidFill>
                <a:effectLst/>
                <a:latin typeface="+mn-lt"/>
                <a:ea typeface="+mn-ea"/>
                <a:cs typeface="+mn-cs"/>
              </a:rPr>
              <a:t> kalkınma stratejisi, 1992 yılında Rio’da gerçekleştirilen Zirve’de küresel bir uygulama planına dönüşmüştür.</a:t>
            </a:r>
          </a:p>
          <a:p>
            <a:pPr lvl="0"/>
            <a:endParaRPr lang="tr-TR" sz="1200" kern="1200" baseline="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GÜNDEM 21 adlı bu belge, 21. yüzyıla uzanan bir eylem planını ortaya koymaktadır.</a:t>
            </a:r>
          </a:p>
          <a:p>
            <a:pPr lvl="0"/>
            <a:endParaRPr lang="tr-TR" sz="1200" kern="1200" dirty="0" smtClean="0">
              <a:solidFill>
                <a:schemeClr val="tx1"/>
              </a:solidFill>
              <a:effectLst/>
              <a:latin typeface="+mn-lt"/>
              <a:ea typeface="+mn-ea"/>
              <a:cs typeface="+mn-cs"/>
            </a:endParaRPr>
          </a:p>
          <a:p>
            <a:pPr lvl="0"/>
            <a:r>
              <a:rPr lang="tr-TR" sz="1200" b="0" i="0" kern="1200" dirty="0" smtClean="0">
                <a:solidFill>
                  <a:schemeClr val="tx1"/>
                </a:solidFill>
                <a:effectLst/>
                <a:latin typeface="+mn-lt"/>
                <a:ea typeface="+mn-ea"/>
                <a:cs typeface="+mn-cs"/>
              </a:rPr>
              <a:t>Gündem 21, “İnsanlık, tarihsel bir dönüm noktasındadır” cümlesiyle açılmaktadır. «</a:t>
            </a:r>
            <a:r>
              <a:rPr lang="en-US" sz="1200" b="0" i="0" kern="1200" dirty="0" smtClean="0">
                <a:solidFill>
                  <a:schemeClr val="tx1"/>
                </a:solidFill>
                <a:effectLst/>
                <a:latin typeface="+mn-lt"/>
                <a:ea typeface="+mn-ea"/>
                <a:cs typeface="+mn-cs"/>
              </a:rPr>
              <a:t>Humanity stands at a defining moment in history.</a:t>
            </a:r>
            <a:r>
              <a:rPr lang="tr-TR" sz="1200" b="0" i="0" kern="1200" dirty="0" smtClean="0">
                <a:solidFill>
                  <a:schemeClr val="tx1"/>
                </a:solidFill>
                <a:effectLst/>
                <a:latin typeface="+mn-lt"/>
                <a:ea typeface="+mn-ea"/>
                <a:cs typeface="+mn-cs"/>
              </a:rPr>
              <a:t>»</a:t>
            </a:r>
            <a:endParaRPr lang="tr-TR" sz="1200" kern="1200" dirty="0" smtClean="0">
              <a:solidFill>
                <a:schemeClr val="tx1"/>
              </a:solidFill>
              <a:effectLst/>
              <a:latin typeface="+mn-lt"/>
              <a:ea typeface="+mn-ea"/>
              <a:cs typeface="+mn-cs"/>
            </a:endParaRPr>
          </a:p>
          <a:p>
            <a:pPr lvl="0"/>
            <a:endParaRPr lang="tr-TR"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Gündem 21’de, su</a:t>
            </a:r>
            <a:r>
              <a:rPr lang="tr-TR" sz="1200" kern="1200" baseline="0" dirty="0" smtClean="0">
                <a:solidFill>
                  <a:schemeClr val="tx1"/>
                </a:solidFill>
                <a:effectLst/>
                <a:latin typeface="+mn-lt"/>
                <a:ea typeface="+mn-ea"/>
                <a:cs typeface="+mn-cs"/>
              </a:rPr>
              <a:t> yalnızca doğal kaynak değil, sosyal ve ekonomik kaynak olarak da tanımlanmış olup, bu çerçevede su kaynaklarının kullanımının ve geliştirilmesinin entegre biçimde yönlendirilmesi ve bunların sürdürülebilir kalkınma felsefesi içinde yönetilmesi görüşü benimsenmiştir.</a:t>
            </a:r>
            <a:endParaRPr lang="tr-TR" sz="1200" kern="1200" dirty="0" smtClean="0">
              <a:solidFill>
                <a:schemeClr val="tx1"/>
              </a:solidFill>
              <a:effectLst/>
              <a:latin typeface="+mn-lt"/>
              <a:ea typeface="+mn-ea"/>
              <a:cs typeface="+mn-cs"/>
            </a:endParaRPr>
          </a:p>
          <a:p>
            <a:pPr eaLnBrk="1" hangingPunct="1">
              <a:spcBef>
                <a:spcPct val="0"/>
              </a:spcBef>
            </a:pPr>
            <a:endParaRPr lang="tr-TR" dirty="0" smtClean="0"/>
          </a:p>
        </p:txBody>
      </p:sp>
      <p:sp>
        <p:nvSpPr>
          <p:cNvPr id="1986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9BF13D-004B-4780-99DD-510E98B99C10}"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77F949-5592-4120-8E7E-CC194D26490A}" type="slidenum">
              <a:rPr lang="tr-TR" smtClean="0">
                <a:latin typeface="Arial" charset="0"/>
                <a:cs typeface="Arial" charset="0"/>
              </a:rPr>
              <a:pPr/>
              <a:t>22</a:t>
            </a:fld>
            <a:endParaRPr lang="tr-TR" smtClean="0">
              <a:latin typeface="Arial"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A7E496B-CEDA-4825-A230-4F7DDA92D214}" type="slidenum">
              <a:rPr lang="tr-TR" smtClean="0">
                <a:latin typeface="Arial" charset="0"/>
                <a:cs typeface="Arial" charset="0"/>
              </a:rPr>
              <a:pPr/>
              <a:t>23</a:t>
            </a:fld>
            <a:endParaRPr lang="tr-TR" smtClean="0">
              <a:latin typeface="Arial"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4BAD842-4247-4F27-B9C4-E995851BE728}" type="slidenum">
              <a:rPr lang="tr-TR" smtClean="0">
                <a:latin typeface="Arial" charset="0"/>
                <a:cs typeface="Arial" charset="0"/>
              </a:rPr>
              <a:pPr/>
              <a:t>24</a:t>
            </a:fld>
            <a:endParaRPr lang="tr-TR" smtClean="0">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066BB6C-E9B6-44DA-8EB2-78F2112EF7B4}" type="slidenum">
              <a:rPr lang="tr-TR" smtClean="0">
                <a:latin typeface="Arial" charset="0"/>
                <a:cs typeface="Arial" charset="0"/>
              </a:rPr>
              <a:pPr/>
              <a:t>25</a:t>
            </a:fld>
            <a:endParaRPr lang="tr-TR" smtClean="0">
              <a:latin typeface="Arial"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9438D13-D48A-450A-BA80-0B1833D9C226}" type="slidenum">
              <a:rPr lang="tr-TR" smtClean="0">
                <a:latin typeface="Arial" charset="0"/>
                <a:cs typeface="Arial" charset="0"/>
              </a:rPr>
              <a:pPr/>
              <a:t>26</a:t>
            </a:fld>
            <a:endParaRPr lang="tr-TR" smtClean="0">
              <a:latin typeface="Arial" charset="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34FC03C-5127-43DB-948E-C38005868E8B}" type="slidenum">
              <a:rPr lang="tr-TR" smtClean="0">
                <a:latin typeface="Arial" charset="0"/>
                <a:cs typeface="Arial" charset="0"/>
              </a:rPr>
              <a:pPr/>
              <a:t>27</a:t>
            </a:fld>
            <a:endParaRPr lang="tr-TR" smtClean="0">
              <a:latin typeface="Arial" charset="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5DF39FC-467E-4E2F-9FB8-6D6F4D450921}" type="slidenum">
              <a:rPr lang="tr-TR" smtClean="0">
                <a:latin typeface="Arial" charset="0"/>
                <a:cs typeface="Arial" charset="0"/>
              </a:rPr>
              <a:pPr/>
              <a:t>28</a:t>
            </a:fld>
            <a:endParaRPr lang="tr-TR" smtClean="0">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FD0F3A-051A-45E3-AC86-D9DC43307A2F}" type="slidenum">
              <a:rPr lang="tr-TR" smtClean="0">
                <a:latin typeface="Arial" charset="0"/>
                <a:cs typeface="Arial" charset="0"/>
              </a:rPr>
              <a:pPr/>
              <a:t>29</a:t>
            </a:fld>
            <a:endParaRPr lang="tr-TR" smtClean="0">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6FE9073-B4D3-45FE-87FD-FB98357D4542}" type="slidenum">
              <a:rPr lang="tr-TR" smtClean="0">
                <a:latin typeface="Arial" charset="0"/>
                <a:cs typeface="Arial" charset="0"/>
              </a:rPr>
              <a:pPr/>
              <a:t>30</a:t>
            </a:fld>
            <a:endParaRPr lang="tr-TR"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43C12EF-F80F-45FC-BF8E-C1A249A93E0E}" type="slidenum">
              <a:rPr lang="tr-TR" smtClean="0">
                <a:latin typeface="Arial" charset="0"/>
                <a:cs typeface="Arial" charset="0"/>
              </a:rPr>
              <a:pPr/>
              <a:t>35</a:t>
            </a:fld>
            <a:endParaRPr lang="tr-TR"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lvl="1" eaLnBrk="1" hangingPunct="1">
              <a:lnSpc>
                <a:spcPct val="90000"/>
              </a:lnSpc>
            </a:pPr>
            <a:r>
              <a:rPr lang="tr-TR" sz="2000" smtClean="0">
                <a:latin typeface="Arial" charset="0"/>
                <a:cs typeface="Arial" charset="0"/>
              </a:rPr>
              <a:t>İzlemeyi neden yapıyoruz?</a:t>
            </a:r>
          </a:p>
          <a:p>
            <a:pPr lvl="1" eaLnBrk="1" hangingPunct="1">
              <a:lnSpc>
                <a:spcPct val="90000"/>
              </a:lnSpc>
            </a:pPr>
            <a:r>
              <a:rPr lang="tr-TR" sz="2000" smtClean="0">
                <a:latin typeface="Arial" charset="0"/>
                <a:cs typeface="Arial" charset="0"/>
              </a:rPr>
              <a:t>Tehditler neler?</a:t>
            </a:r>
          </a:p>
          <a:p>
            <a:pPr lvl="1" eaLnBrk="1" hangingPunct="1">
              <a:lnSpc>
                <a:spcPct val="90000"/>
              </a:lnSpc>
            </a:pPr>
            <a:r>
              <a:rPr lang="tr-TR" sz="2000" smtClean="0">
                <a:latin typeface="Arial" charset="0"/>
                <a:cs typeface="Arial" charset="0"/>
              </a:rPr>
              <a:t>Nerelerde izleme yapmalıyız? (su, sediman, biota)</a:t>
            </a:r>
          </a:p>
          <a:p>
            <a:pPr lvl="1" eaLnBrk="1" hangingPunct="1">
              <a:lnSpc>
                <a:spcPct val="90000"/>
              </a:lnSpc>
            </a:pPr>
            <a:r>
              <a:rPr lang="tr-TR" sz="2000" smtClean="0">
                <a:latin typeface="Arial" charset="0"/>
                <a:cs typeface="Arial" charset="0"/>
              </a:rPr>
              <a:t>Neyi ölçebiliyoruz? İhtiyaçlarımız neler?</a:t>
            </a:r>
          </a:p>
          <a:p>
            <a:pPr lvl="1" eaLnBrk="1" hangingPunct="1">
              <a:lnSpc>
                <a:spcPct val="90000"/>
              </a:lnSpc>
            </a:pPr>
            <a:r>
              <a:rPr lang="tr-TR" sz="2000" smtClean="0">
                <a:latin typeface="Arial" charset="0"/>
                <a:cs typeface="Arial" charset="0"/>
              </a:rPr>
              <a:t>Şimdi yapamadıklarımızı gelecekte yapabilecek miyiz? </a:t>
            </a:r>
          </a:p>
          <a:p>
            <a:pPr eaLnBrk="1" hangingPunct="1"/>
            <a:endParaRPr lang="tr-T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017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9968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D88ED-503E-4CE3-91C5-357FFB93A6DA}"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BBF8BDF-5DAB-4827-B8E5-75B026FBC017}" type="slidenum">
              <a:rPr lang="tr-TR" smtClean="0">
                <a:latin typeface="Arial" charset="0"/>
                <a:cs typeface="Arial" charset="0"/>
              </a:rPr>
              <a:pPr/>
              <a:t>36</a:t>
            </a:fld>
            <a:endParaRPr lang="tr-TR"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lvl="1" eaLnBrk="1" hangingPunct="1">
              <a:lnSpc>
                <a:spcPct val="90000"/>
              </a:lnSpc>
            </a:pPr>
            <a:r>
              <a:rPr lang="tr-TR" sz="2000" smtClean="0">
                <a:latin typeface="Arial" charset="0"/>
                <a:cs typeface="Arial" charset="0"/>
              </a:rPr>
              <a:t>İzlemeyi neden yapıyoruz?</a:t>
            </a:r>
          </a:p>
          <a:p>
            <a:pPr lvl="1" eaLnBrk="1" hangingPunct="1">
              <a:lnSpc>
                <a:spcPct val="90000"/>
              </a:lnSpc>
            </a:pPr>
            <a:r>
              <a:rPr lang="tr-TR" sz="2000" smtClean="0">
                <a:latin typeface="Arial" charset="0"/>
                <a:cs typeface="Arial" charset="0"/>
              </a:rPr>
              <a:t>Tehditler neler?</a:t>
            </a:r>
          </a:p>
          <a:p>
            <a:pPr lvl="1" eaLnBrk="1" hangingPunct="1">
              <a:lnSpc>
                <a:spcPct val="90000"/>
              </a:lnSpc>
            </a:pPr>
            <a:r>
              <a:rPr lang="tr-TR" sz="2000" smtClean="0">
                <a:latin typeface="Arial" charset="0"/>
                <a:cs typeface="Arial" charset="0"/>
              </a:rPr>
              <a:t>Nerelerde izleme yapmalıyız? (su, sediman, biota)</a:t>
            </a:r>
          </a:p>
          <a:p>
            <a:pPr lvl="1" eaLnBrk="1" hangingPunct="1">
              <a:lnSpc>
                <a:spcPct val="90000"/>
              </a:lnSpc>
            </a:pPr>
            <a:r>
              <a:rPr lang="tr-TR" sz="2000" smtClean="0">
                <a:latin typeface="Arial" charset="0"/>
                <a:cs typeface="Arial" charset="0"/>
              </a:rPr>
              <a:t>Neyi ölçebiliyoruz? İhtiyaçlarımız neler?</a:t>
            </a:r>
          </a:p>
          <a:p>
            <a:pPr lvl="1" eaLnBrk="1" hangingPunct="1">
              <a:lnSpc>
                <a:spcPct val="90000"/>
              </a:lnSpc>
            </a:pPr>
            <a:r>
              <a:rPr lang="tr-TR" sz="2000" smtClean="0">
                <a:latin typeface="Arial" charset="0"/>
                <a:cs typeface="Arial" charset="0"/>
              </a:rPr>
              <a:t>Şimdi yapamadıklarımızı gelecekte yapabilecek miyiz? </a:t>
            </a:r>
          </a:p>
          <a:p>
            <a:pPr eaLnBrk="1" hangingPunct="1"/>
            <a:endParaRPr lang="tr-TR"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tr-T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017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dirty="0" smtClean="0"/>
              <a:t>Küresel su ortaklığı, 1995 yılında Dünya Bankası</a:t>
            </a:r>
            <a:r>
              <a:rPr lang="tr-TR" baseline="0" dirty="0" smtClean="0"/>
              <a:t> ve BM Kalkınma Programı tarafından kurulmuştur.</a:t>
            </a:r>
            <a:endParaRPr lang="tr-TR" dirty="0" smtClean="0"/>
          </a:p>
        </p:txBody>
      </p:sp>
      <p:sp>
        <p:nvSpPr>
          <p:cNvPr id="19968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D88ED-503E-4CE3-91C5-357FFB93A6DA}" type="slidenum">
              <a:rPr lang="tr-TR" smtClean="0"/>
              <a:pPr fontAlgn="base">
                <a:spcBef>
                  <a:spcPct val="0"/>
                </a:spcBef>
                <a:spcAft>
                  <a:spcPct val="0"/>
                </a:spcAft>
                <a:defRPr/>
              </a:pPr>
              <a:t>5</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1972 yılında Stockholm’de düzenlenen Birleşmiş Milletler İnsan ve Çevre Konferansı’nda çevre ve kalkınma arasındaki ilişki kapsamlı olarak ele alınmış ve Avrupa Ekonomik Topluluğu’nun çevre ve su konusundaki çalışmalarının temel hareket noktası olmuştur. Aynı yıl içerisinde, Avrupa Topluluğu hükümet ve devlet başkanlarının Paris’te yaptıkları zirve toplantısında Topluluğun ortak bir çevre politikası izlemesi yönünde karar alınmıştır. Bu karar neticesinde, çevre eylem programı Avrupa Komisyonunca hazırlanarak 1973 yılında yürürlüğe girmiştir. Topluluk kurucu anlaşması olan Roma Anlaşması yasal düzenleme yapılmasında Komisyon’a özel bir yetki vermediğinden dolayı 1987 yılına kadar bütün direktifler, üye ülke yasalarının birbiri ile uyumlu olmasını öngören Roma Anlaşması’nın 100’üncü veya yetki verilmeyen alanlarda gerektiğinde müdahaleye izin veren 235’inci maddesine göre çıkarılmıştır (Bilen, 2008).</a:t>
            </a:r>
          </a:p>
          <a:p>
            <a:endParaRPr lang="tr-T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Topluluk kuruluş anlaşmalarını gözden geçiren ve 1 Temmuz 1987 yılında yürürlüğe giren Avrupa Tek Senedi (</a:t>
            </a:r>
            <a:r>
              <a:rPr lang="tr-TR" sz="1200" i="1" kern="1200" dirty="0" smtClean="0">
                <a:solidFill>
                  <a:schemeClr val="tx1"/>
                </a:solidFill>
                <a:effectLst/>
                <a:latin typeface="+mn-lt"/>
                <a:ea typeface="+mn-ea"/>
                <a:cs typeface="+mn-cs"/>
              </a:rPr>
              <a:t>Single European Act</a:t>
            </a:r>
            <a:r>
              <a:rPr lang="tr-TR" sz="1200" kern="1200" dirty="0" smtClean="0">
                <a:solidFill>
                  <a:schemeClr val="tx1"/>
                </a:solidFill>
                <a:effectLst/>
                <a:latin typeface="+mn-lt"/>
                <a:ea typeface="+mn-ea"/>
                <a:cs typeface="+mn-cs"/>
              </a:rPr>
              <a:t>) ile çevre korumaya ilişkin özel hükümler getirilmiş ve “çevre” bağımsız bir politika alanı olarak yer almıştır. Tek Sened üç kurucu anlaşmayı değiştirmiş ve çevre politikalarını Topluluğun ortak politika üretmesi gereken bir alan olarak tanımlamıştır (Bilen, 2008). Böylece Avrupa su politikalarında yeni bir döneme geçiş için kapı aralanmıştır. </a:t>
            </a:r>
          </a:p>
          <a:p>
            <a:endParaRPr lang="tr-TR" dirty="0" smtClean="0"/>
          </a:p>
          <a:p>
            <a:r>
              <a:rPr lang="tr-TR" dirty="0" smtClean="0"/>
              <a:t>Şubat 1996’da, Avrupa Komisyonu, AB su politikası ile ilgili görüş birliğine varmıştır. Üye ülkeler, Avrupa Parlamentosu ve Avrupa Komisyonu suyun gelecekte entegre olarak düşünülmesi için görüş birliğine varmışlardır. </a:t>
            </a:r>
            <a:r>
              <a:rPr lang="tr-TR" b="1" dirty="0" smtClean="0"/>
              <a:t>Tüm </a:t>
            </a:r>
          </a:p>
          <a:p>
            <a:r>
              <a:rPr lang="tr-TR" b="1" dirty="0" smtClean="0"/>
              <a:t>su ile ilgili diğer direktifleri tek bir yönetmelik altında toplamak gibi bir düşünce vardır </a:t>
            </a:r>
            <a:r>
              <a:rPr lang="tr-TR" dirty="0" smtClean="0"/>
              <a:t>ve bu Su Çerçeve Direktifi’nin (WFD) oluşmasına neden olmuştur. WFD, Avrupa çapında entegre su yönetimine bir çerçeve oluşturmak amacı ile 22 Kasım 2000 tarihinde yürürlüğe girmiştir.</a:t>
            </a:r>
            <a:endParaRPr lang="tr-TR" dirty="0"/>
          </a:p>
        </p:txBody>
      </p:sp>
      <p:sp>
        <p:nvSpPr>
          <p:cNvPr id="4" name="Slide Number Placeholder 3"/>
          <p:cNvSpPr>
            <a:spLocks noGrp="1"/>
          </p:cNvSpPr>
          <p:nvPr>
            <p:ph type="sldNum" sz="quarter" idx="10"/>
          </p:nvPr>
        </p:nvSpPr>
        <p:spPr/>
        <p:txBody>
          <a:bodyPr/>
          <a:lstStyle/>
          <a:p>
            <a:pPr>
              <a:defRPr/>
            </a:pPr>
            <a:fld id="{D8C77680-6A58-4AF6-A1EF-2B1312943C3C}" type="slidenum">
              <a:rPr lang="tr-TR" smtClean="0"/>
              <a:pPr>
                <a:defRPr/>
              </a:pPr>
              <a:t>6</a:t>
            </a:fld>
            <a:endParaRPr lang="tr-TR"/>
          </a:p>
        </p:txBody>
      </p:sp>
    </p:spTree>
    <p:extLst>
      <p:ext uri="{BB962C8B-B14F-4D97-AF65-F5344CB8AC3E}">
        <p14:creationId xmlns:p14="http://schemas.microsoft.com/office/powerpoint/2010/main" xmlns="" val="364237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CF1FC49-0971-44AD-9D32-1B1939E3777D}" type="slidenum">
              <a:rPr lang="tr-TR" smtClean="0">
                <a:latin typeface="Arial" charset="0"/>
                <a:cs typeface="Arial" charset="0"/>
              </a:rPr>
              <a:pPr/>
              <a:t>10</a:t>
            </a:fld>
            <a:endParaRPr lang="tr-TR" smtClean="0">
              <a:latin typeface="Arial" charset="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tr-T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47AFCD9-D05B-4222-8926-5FB8D7E3FA27}" type="slidenum">
              <a:rPr lang="en-US" smtClean="0">
                <a:latin typeface="Arial" charset="0"/>
                <a:cs typeface="Arial" charset="0"/>
              </a:rPr>
              <a:pPr/>
              <a:t>16</a:t>
            </a:fld>
            <a:endParaRPr lang="en-US" smtClean="0">
              <a:latin typeface="Arial" charset="0"/>
              <a:cs typeface="Arial" charset="0"/>
            </a:endParaRPr>
          </a:p>
        </p:txBody>
      </p:sp>
      <p:sp>
        <p:nvSpPr>
          <p:cNvPr id="40963" name="Rectangle 7"/>
          <p:cNvSpPr txBox="1">
            <a:spLocks noGrp="1" noChangeArrowheads="1"/>
          </p:cNvSpPr>
          <p:nvPr/>
        </p:nvSpPr>
        <p:spPr bwMode="auto">
          <a:xfrm>
            <a:off x="3922713" y="8699500"/>
            <a:ext cx="2922587" cy="420688"/>
          </a:xfrm>
          <a:prstGeom prst="rect">
            <a:avLst/>
          </a:prstGeom>
          <a:noFill/>
          <a:ln w="9525">
            <a:noFill/>
            <a:miter lim="800000"/>
            <a:headEnd/>
            <a:tailEnd/>
          </a:ln>
        </p:spPr>
        <p:txBody>
          <a:bodyPr anchor="b"/>
          <a:lstStyle/>
          <a:p>
            <a:pPr algn="r" eaLnBrk="1" hangingPunct="1"/>
            <a:fld id="{8EB8B22C-3CFA-4E6B-8384-8E76CF38BE38}" type="slidenum">
              <a:rPr lang="nl-NL" sz="1200"/>
              <a:pPr algn="r" eaLnBrk="1" hangingPunct="1"/>
              <a:t>16</a:t>
            </a:fld>
            <a:endParaRPr lang="nl-NL" sz="1200"/>
          </a:p>
        </p:txBody>
      </p:sp>
      <p:sp>
        <p:nvSpPr>
          <p:cNvPr id="40964" name="Rectangle 2"/>
          <p:cNvSpPr>
            <a:spLocks noGrp="1" noRot="1" noChangeAspect="1" noChangeArrowheads="1" noTextEdit="1"/>
          </p:cNvSpPr>
          <p:nvPr>
            <p:ph type="sldImg"/>
          </p:nvPr>
        </p:nvSpPr>
        <p:spPr>
          <a:xfrm>
            <a:off x="1131888" y="701675"/>
            <a:ext cx="4581525" cy="3436938"/>
          </a:xfrm>
          <a:ln/>
        </p:spPr>
      </p:sp>
      <p:sp>
        <p:nvSpPr>
          <p:cNvPr id="40965" name="Rectangle 3"/>
          <p:cNvSpPr>
            <a:spLocks noGrp="1" noChangeArrowheads="1"/>
          </p:cNvSpPr>
          <p:nvPr>
            <p:ph type="body" idx="1"/>
          </p:nvPr>
        </p:nvSpPr>
        <p:spPr>
          <a:xfrm>
            <a:off x="922338" y="4349750"/>
            <a:ext cx="5000625" cy="41402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FA67A1-BE8C-4A54-AE8A-396F5606067A}" type="slidenum">
              <a:rPr lang="tr-TR" smtClean="0">
                <a:latin typeface="Arial" charset="0"/>
                <a:cs typeface="Arial" charset="0"/>
              </a:rPr>
              <a:pPr/>
              <a:t>19</a:t>
            </a:fld>
            <a:endParaRPr lang="tr-TR" smtClean="0">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35C0A3-8AF4-41E6-8F1E-06342E2546BA}" type="slidenum">
              <a:rPr lang="tr-TR" smtClean="0">
                <a:latin typeface="Arial" charset="0"/>
                <a:cs typeface="Arial" charset="0"/>
              </a:rPr>
              <a:pPr/>
              <a:t>21</a:t>
            </a:fld>
            <a:endParaRPr lang="tr-TR" smtClean="0">
              <a:latin typeface="Arial"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tr-T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fld id="{518199E5-2F7F-441B-BEAA-730C6A3CC1E9}" type="datetime1">
              <a:rPr lang="tr-TR" smtClean="0"/>
              <a:pPr/>
              <a:t>07.04.2015</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F2ADFFE-E06D-4E7F-8F1E-63710DEC1E1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6538A31-D0B3-476B-86A4-9655D18E82FC}" type="datetimeFigureOut">
              <a:rPr lang="tr-TR" smtClean="0"/>
              <a:pPr/>
              <a:t>07.04.2015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5AA31F-55AD-4F6E-891A-B02371B0DE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endParaRPr lang="tr-TR"/>
          </a:p>
        </p:txBody>
      </p:sp>
      <p:sp>
        <p:nvSpPr>
          <p:cNvPr id="6" name="Rectangle 45"/>
          <p:cNvSpPr>
            <a:spLocks noGrp="1" noChangeArrowheads="1"/>
          </p:cNvSpPr>
          <p:nvPr>
            <p:ph type="ftr" sz="quarter" idx="11"/>
          </p:nvPr>
        </p:nvSpPr>
        <p:spPr>
          <a:ln/>
        </p:spPr>
        <p:txBody>
          <a:bodyPr/>
          <a:lstStyle>
            <a:lvl1pPr>
              <a:defRPr/>
            </a:lvl1pPr>
          </a:lstStyle>
          <a:p>
            <a:pPr>
              <a:defRPr/>
            </a:pP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38A31-D0B3-476B-86A4-9655D18E82FC}" type="datetimeFigureOut">
              <a:rPr lang="tr-TR" smtClean="0"/>
              <a:pPr/>
              <a:t>07.04.2015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75AA31F-55AD-4F6E-891A-B02371B0DE6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38A31-D0B3-476B-86A4-9655D18E82FC}" type="datetimeFigureOut">
              <a:rPr lang="tr-TR" smtClean="0"/>
              <a:pPr/>
              <a:t>07.04.2015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75AA31F-55AD-4F6E-891A-B02371B0DE6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sk-SK"/>
          </a:p>
        </p:txBody>
      </p:sp>
      <p:sp>
        <p:nvSpPr>
          <p:cNvPr id="4" name="Rectangle 5"/>
          <p:cNvSpPr>
            <a:spLocks noGrp="1" noChangeArrowheads="1"/>
          </p:cNvSpPr>
          <p:nvPr>
            <p:ph type="ftr" sz="quarter" idx="11"/>
          </p:nvPr>
        </p:nvSpPr>
        <p:spPr>
          <a:ln/>
        </p:spPr>
        <p:txBody>
          <a:bodyPr/>
          <a:lstStyle>
            <a:lvl1pPr>
              <a:defRPr/>
            </a:lvl1pPr>
          </a:lstStyle>
          <a:p>
            <a:pPr>
              <a:defRPr/>
            </a:pP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1884DA5E-7E5E-4ACC-B1F2-4E2FF843CB8B}"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8E975F44-088A-4AAD-AC86-24E6D21CAD3A}" type="datetime1">
              <a:rPr lang="tr-TR" smtClean="0"/>
              <a:pPr/>
              <a:t>07.04.2015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F2ADFFE-E06D-4E7F-8F1E-63710DEC1E12}" type="slidenum">
              <a:rPr lang="tr-TR" smtClean="0"/>
              <a:pPr/>
              <a:t>‹#›</a:t>
            </a:fld>
            <a:endParaRPr lang="tr-TR"/>
          </a:p>
        </p:txBody>
      </p:sp>
      <p:pic>
        <p:nvPicPr>
          <p:cNvPr id="7" name="6 Resim" descr="su_yon_logo_trans_zemin.png"/>
          <p:cNvPicPr>
            <a:picLocks noChangeAspect="1"/>
          </p:cNvPicPr>
          <p:nvPr/>
        </p:nvPicPr>
        <p:blipFill>
          <a:blip r:embed="rId9" cstate="print"/>
          <a:stretch>
            <a:fillRect/>
          </a:stretch>
        </p:blipFill>
        <p:spPr>
          <a:xfrm>
            <a:off x="8164562" y="116632"/>
            <a:ext cx="871934" cy="87193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tr-TR" dirty="0" smtClean="0"/>
              <a:t>SU ÇERÇEVE DİREKTİFİ KAPSAMINDA BÜYÜK ÖLÇÜDE DEĞİŞTİRİLMİŞ SU KÜTLELERİ ve YAPAY SU KÜTLELERİ</a:t>
            </a:r>
            <a:endParaRPr lang="tr-TR" dirty="0"/>
          </a:p>
        </p:txBody>
      </p:sp>
      <p:sp>
        <p:nvSpPr>
          <p:cNvPr id="3" name="Subtitle 2"/>
          <p:cNvSpPr>
            <a:spLocks noGrp="1"/>
          </p:cNvSpPr>
          <p:nvPr>
            <p:ph type="subTitle" idx="1"/>
          </p:nvPr>
        </p:nvSpPr>
        <p:spPr>
          <a:xfrm>
            <a:off x="1371600" y="5357826"/>
            <a:ext cx="6400800" cy="852478"/>
          </a:xfrm>
        </p:spPr>
        <p:txBody>
          <a:bodyPr>
            <a:normAutofit/>
          </a:bodyPr>
          <a:lstStyle/>
          <a:p>
            <a:r>
              <a:rPr lang="tr-TR" sz="2000" dirty="0" smtClean="0"/>
              <a:t>Altunkaya ÇAVUŞ</a:t>
            </a:r>
          </a:p>
          <a:p>
            <a:r>
              <a:rPr lang="tr-TR" sz="2000" dirty="0" smtClean="0"/>
              <a:t>Orman ve Su İşleri Uzmanı</a:t>
            </a:r>
          </a:p>
        </p:txBody>
      </p:sp>
      <p:sp>
        <p:nvSpPr>
          <p:cNvPr id="4" name="TextBox 3"/>
          <p:cNvSpPr txBox="1"/>
          <p:nvPr/>
        </p:nvSpPr>
        <p:spPr>
          <a:xfrm>
            <a:off x="51758" y="89045"/>
            <a:ext cx="9040483" cy="707886"/>
          </a:xfrm>
          <a:prstGeom prst="rect">
            <a:avLst/>
          </a:prstGeom>
          <a:noFill/>
        </p:spPr>
        <p:txBody>
          <a:bodyPr wrap="square" rtlCol="0">
            <a:spAutoFit/>
          </a:bodyPr>
          <a:lstStyle/>
          <a:p>
            <a:pPr algn="ctr"/>
            <a:r>
              <a:rPr lang="tr-TR" sz="2000" b="1" dirty="0">
                <a:solidFill>
                  <a:srgbClr val="0000FF"/>
                </a:solidFill>
                <a:latin typeface="Arial" pitchFamily="34" charset="0"/>
                <a:cs typeface="Arial" pitchFamily="34" charset="0"/>
              </a:rPr>
              <a:t>ORMAN VE SU İŞLERİ BAKANLIĞI</a:t>
            </a:r>
          </a:p>
          <a:p>
            <a:pPr algn="ctr"/>
            <a:r>
              <a:rPr lang="tr-TR" sz="2000" b="1" dirty="0">
                <a:solidFill>
                  <a:srgbClr val="0000FF"/>
                </a:solidFill>
                <a:latin typeface="Arial" pitchFamily="34" charset="0"/>
                <a:cs typeface="Arial" pitchFamily="34" charset="0"/>
              </a:rPr>
              <a:t>Su Yönetimi Genel Müdürlüğü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61913"/>
            <a:ext cx="9144000" cy="360362"/>
          </a:xfrm>
          <a:prstGeom prst="rect">
            <a:avLst/>
          </a:prstGeom>
          <a:noFill/>
          <a:ln w="9525" algn="ctr">
            <a:noFill/>
            <a:miter lim="800000"/>
            <a:headEnd/>
            <a:tailEnd/>
          </a:ln>
        </p:spPr>
        <p:txBody>
          <a:bodyPr>
            <a:spAutoFit/>
          </a:bodyPr>
          <a:lstStyle/>
          <a:p>
            <a:pPr>
              <a:lnSpc>
                <a:spcPct val="120000"/>
              </a:lnSpc>
              <a:spcBef>
                <a:spcPct val="50000"/>
              </a:spcBef>
            </a:pPr>
            <a:endParaRPr lang="tr-TR" sz="1600"/>
          </a:p>
        </p:txBody>
      </p:sp>
      <p:sp>
        <p:nvSpPr>
          <p:cNvPr id="7187" name="AutoShape 3"/>
          <p:cNvSpPr>
            <a:spLocks noChangeArrowheads="1"/>
          </p:cNvSpPr>
          <p:nvPr/>
        </p:nvSpPr>
        <p:spPr bwMode="auto">
          <a:xfrm>
            <a:off x="1295400" y="3581400"/>
            <a:ext cx="1905000" cy="609600"/>
          </a:xfrm>
          <a:prstGeom prst="chevron">
            <a:avLst>
              <a:gd name="adj" fmla="val 29688"/>
            </a:avLst>
          </a:prstGeom>
          <a:solidFill>
            <a:srgbClr val="00FFFF"/>
          </a:solidFill>
          <a:ln w="28575">
            <a:solidFill>
              <a:schemeClr val="tx1"/>
            </a:solidFill>
            <a:miter lim="800000"/>
            <a:headEnd/>
            <a:tailEnd/>
          </a:ln>
        </p:spPr>
        <p:txBody>
          <a:bodyPr wrap="none" anchor="ctr"/>
          <a:lstStyle/>
          <a:p>
            <a:pPr marL="192088" indent="-95250" defTabSz="1241425" eaLnBrk="1" hangingPunct="1"/>
            <a:r>
              <a:rPr lang="tr-TR" sz="1000">
                <a:solidFill>
                  <a:srgbClr val="000000"/>
                </a:solidFill>
                <a:latin typeface="Tahoma" pitchFamily="34" charset="0"/>
              </a:rPr>
              <a:t>Nehir Havzası</a:t>
            </a:r>
          </a:p>
          <a:p>
            <a:pPr marL="192088" indent="-95250" defTabSz="1241425" eaLnBrk="1" hangingPunct="1"/>
            <a:r>
              <a:rPr lang="tr-TR" sz="1000">
                <a:solidFill>
                  <a:srgbClr val="000000"/>
                </a:solidFill>
                <a:latin typeface="Tahoma" pitchFamily="34" charset="0"/>
              </a:rPr>
              <a:t>Karakterizasyonu</a:t>
            </a:r>
            <a:endParaRPr lang="en-GB" sz="1000">
              <a:solidFill>
                <a:srgbClr val="000000"/>
              </a:solidFill>
              <a:latin typeface="Tahoma" pitchFamily="34" charset="0"/>
            </a:endParaRPr>
          </a:p>
        </p:txBody>
      </p:sp>
      <p:sp>
        <p:nvSpPr>
          <p:cNvPr id="7188" name="AutoShape 4"/>
          <p:cNvSpPr>
            <a:spLocks noChangeArrowheads="1"/>
          </p:cNvSpPr>
          <p:nvPr/>
        </p:nvSpPr>
        <p:spPr bwMode="auto">
          <a:xfrm>
            <a:off x="381000" y="3581400"/>
            <a:ext cx="990600" cy="609600"/>
          </a:xfrm>
          <a:prstGeom prst="homePlate">
            <a:avLst>
              <a:gd name="adj" fmla="val 27482"/>
            </a:avLst>
          </a:prstGeom>
          <a:solidFill>
            <a:schemeClr val="accent1"/>
          </a:solidFill>
          <a:ln w="28575">
            <a:solidFill>
              <a:schemeClr val="tx1"/>
            </a:solidFill>
            <a:miter lim="800000"/>
            <a:headEnd/>
            <a:tailEnd/>
          </a:ln>
        </p:spPr>
        <p:txBody>
          <a:bodyPr wrap="none" anchor="ctr"/>
          <a:lstStyle/>
          <a:p>
            <a:pPr eaLnBrk="1" hangingPunct="1"/>
            <a:r>
              <a:rPr lang="tr-TR" sz="1000">
                <a:solidFill>
                  <a:srgbClr val="000000"/>
                </a:solidFill>
                <a:latin typeface="Tahoma" pitchFamily="34" charset="0"/>
              </a:rPr>
              <a:t>Nehir Havzası</a:t>
            </a:r>
          </a:p>
          <a:p>
            <a:pPr eaLnBrk="1" hangingPunct="1"/>
            <a:r>
              <a:rPr lang="tr-TR" sz="1000">
                <a:solidFill>
                  <a:srgbClr val="000000"/>
                </a:solidFill>
                <a:latin typeface="Tahoma" pitchFamily="34" charset="0"/>
              </a:rPr>
              <a:t>Bölgesi</a:t>
            </a:r>
            <a:endParaRPr lang="en-GB" sz="1000">
              <a:solidFill>
                <a:srgbClr val="000000"/>
              </a:solidFill>
              <a:latin typeface="Tahoma" pitchFamily="34" charset="0"/>
            </a:endParaRPr>
          </a:p>
        </p:txBody>
      </p:sp>
      <p:sp>
        <p:nvSpPr>
          <p:cNvPr id="7189" name="AutoShape 5"/>
          <p:cNvSpPr>
            <a:spLocks noChangeArrowheads="1"/>
          </p:cNvSpPr>
          <p:nvPr/>
        </p:nvSpPr>
        <p:spPr bwMode="auto">
          <a:xfrm>
            <a:off x="3132138" y="3598863"/>
            <a:ext cx="1905000" cy="609600"/>
          </a:xfrm>
          <a:prstGeom prst="chevron">
            <a:avLst>
              <a:gd name="adj" fmla="val 31771"/>
            </a:avLst>
          </a:prstGeom>
          <a:solidFill>
            <a:srgbClr val="FFFF00"/>
          </a:solidFill>
          <a:ln w="28575">
            <a:solidFill>
              <a:schemeClr val="tx1"/>
            </a:solidFill>
            <a:miter lim="800000"/>
            <a:headEnd/>
            <a:tailEnd/>
          </a:ln>
        </p:spPr>
        <p:txBody>
          <a:bodyPr wrap="none" anchor="ctr"/>
          <a:lstStyle/>
          <a:p>
            <a:pPr marL="192088" indent="-1588" defTabSz="1241425" eaLnBrk="1" hangingPunct="1"/>
            <a:r>
              <a:rPr lang="tr-TR" sz="1000">
                <a:solidFill>
                  <a:srgbClr val="000000"/>
                </a:solidFill>
                <a:latin typeface="Tahoma" pitchFamily="34" charset="0"/>
              </a:rPr>
              <a:t>Önemli Su Yönetimi</a:t>
            </a:r>
          </a:p>
          <a:p>
            <a:pPr marL="192088" indent="-1588" defTabSz="1241425" eaLnBrk="1" hangingPunct="1"/>
            <a:r>
              <a:rPr lang="tr-TR" sz="1000">
                <a:solidFill>
                  <a:srgbClr val="000000"/>
                </a:solidFill>
                <a:latin typeface="Tahoma" pitchFamily="34" charset="0"/>
              </a:rPr>
              <a:t>Konuları Raporu</a:t>
            </a:r>
            <a:endParaRPr lang="en-GB" sz="1000">
              <a:solidFill>
                <a:srgbClr val="000000"/>
              </a:solidFill>
              <a:latin typeface="Tahoma" pitchFamily="34" charset="0"/>
            </a:endParaRPr>
          </a:p>
        </p:txBody>
      </p:sp>
      <p:sp>
        <p:nvSpPr>
          <p:cNvPr id="7190" name="AutoShape 6"/>
          <p:cNvSpPr>
            <a:spLocks noChangeArrowheads="1"/>
          </p:cNvSpPr>
          <p:nvPr/>
        </p:nvSpPr>
        <p:spPr bwMode="auto">
          <a:xfrm>
            <a:off x="4953000" y="3581400"/>
            <a:ext cx="1752600" cy="609600"/>
          </a:xfrm>
          <a:prstGeom prst="chevron">
            <a:avLst>
              <a:gd name="adj" fmla="val 33595"/>
            </a:avLst>
          </a:prstGeom>
          <a:solidFill>
            <a:srgbClr val="FF0000"/>
          </a:solidFill>
          <a:ln w="28575">
            <a:solidFill>
              <a:schemeClr val="tx1"/>
            </a:solidFill>
            <a:miter lim="800000"/>
            <a:headEnd/>
            <a:tailEnd/>
          </a:ln>
        </p:spPr>
        <p:txBody>
          <a:bodyPr wrap="none" anchor="ctr"/>
          <a:lstStyle/>
          <a:p>
            <a:pPr marL="192088" indent="-1588" defTabSz="1241425" eaLnBrk="1" hangingPunct="1"/>
            <a:r>
              <a:rPr lang="tr-TR" sz="1000">
                <a:solidFill>
                  <a:srgbClr val="000000"/>
                </a:solidFill>
                <a:latin typeface="Tahoma" pitchFamily="34" charset="0"/>
              </a:rPr>
              <a:t>Önlemler </a:t>
            </a:r>
          </a:p>
          <a:p>
            <a:pPr marL="192088" indent="-1588" defTabSz="1241425" eaLnBrk="1" hangingPunct="1"/>
            <a:r>
              <a:rPr lang="tr-TR" sz="1000">
                <a:solidFill>
                  <a:srgbClr val="000000"/>
                </a:solidFill>
                <a:latin typeface="Tahoma" pitchFamily="34" charset="0"/>
              </a:rPr>
              <a:t>Programı</a:t>
            </a:r>
            <a:endParaRPr lang="en-GB" sz="1000">
              <a:solidFill>
                <a:srgbClr val="000000"/>
              </a:solidFill>
              <a:latin typeface="Tahoma" pitchFamily="34" charset="0"/>
            </a:endParaRPr>
          </a:p>
        </p:txBody>
      </p:sp>
      <p:sp>
        <p:nvSpPr>
          <p:cNvPr id="7191" name="AutoShape 7"/>
          <p:cNvSpPr>
            <a:spLocks noChangeArrowheads="1"/>
          </p:cNvSpPr>
          <p:nvPr/>
        </p:nvSpPr>
        <p:spPr bwMode="auto">
          <a:xfrm>
            <a:off x="6629400" y="3581400"/>
            <a:ext cx="1981200" cy="609600"/>
          </a:xfrm>
          <a:prstGeom prst="chevron">
            <a:avLst>
              <a:gd name="adj" fmla="val 30770"/>
            </a:avLst>
          </a:prstGeom>
          <a:solidFill>
            <a:schemeClr val="accent1"/>
          </a:solidFill>
          <a:ln w="28575">
            <a:solidFill>
              <a:schemeClr val="tx1"/>
            </a:solidFill>
            <a:miter lim="800000"/>
            <a:headEnd/>
            <a:tailEnd/>
          </a:ln>
        </p:spPr>
        <p:txBody>
          <a:bodyPr wrap="none" anchor="ctr"/>
          <a:lstStyle/>
          <a:p>
            <a:pPr marL="192088" indent="-1588" defTabSz="1241425" eaLnBrk="1" hangingPunct="1"/>
            <a:r>
              <a:rPr lang="tr-TR" sz="1000">
                <a:solidFill>
                  <a:srgbClr val="000000"/>
                </a:solidFill>
                <a:latin typeface="Tahoma" pitchFamily="34" charset="0"/>
              </a:rPr>
              <a:t>Nehir Havzası </a:t>
            </a:r>
          </a:p>
          <a:p>
            <a:pPr marL="192088" indent="-1588" defTabSz="1241425" eaLnBrk="1" hangingPunct="1"/>
            <a:r>
              <a:rPr lang="tr-TR" sz="1000">
                <a:solidFill>
                  <a:srgbClr val="000000"/>
                </a:solidFill>
                <a:latin typeface="Tahoma" pitchFamily="34" charset="0"/>
              </a:rPr>
              <a:t>Yönetim Planı</a:t>
            </a:r>
            <a:endParaRPr lang="en-GB" sz="1000">
              <a:solidFill>
                <a:srgbClr val="000000"/>
              </a:solidFill>
              <a:latin typeface="Tahoma" pitchFamily="34" charset="0"/>
            </a:endParaRPr>
          </a:p>
        </p:txBody>
      </p:sp>
      <p:sp>
        <p:nvSpPr>
          <p:cNvPr id="7192" name="AutoShape 8"/>
          <p:cNvSpPr>
            <a:spLocks noChangeArrowheads="1"/>
          </p:cNvSpPr>
          <p:nvPr/>
        </p:nvSpPr>
        <p:spPr bwMode="auto">
          <a:xfrm>
            <a:off x="2743200" y="2743200"/>
            <a:ext cx="2590800" cy="457200"/>
          </a:xfrm>
          <a:prstGeom prst="homePlate">
            <a:avLst>
              <a:gd name="adj" fmla="val 50003"/>
            </a:avLst>
          </a:prstGeom>
          <a:solidFill>
            <a:srgbClr val="CCFFCC"/>
          </a:solidFill>
          <a:ln w="28575">
            <a:solidFill>
              <a:schemeClr val="tx1"/>
            </a:solidFill>
            <a:miter lim="800000"/>
            <a:headEnd/>
            <a:tailEnd/>
          </a:ln>
        </p:spPr>
        <p:txBody>
          <a:bodyPr wrap="none" anchor="ctr"/>
          <a:lstStyle/>
          <a:p>
            <a:pPr eaLnBrk="1" hangingPunct="1"/>
            <a:r>
              <a:rPr lang="tr-TR" sz="1000">
                <a:solidFill>
                  <a:srgbClr val="000000"/>
                </a:solidFill>
                <a:latin typeface="Tahoma" pitchFamily="34" charset="0"/>
              </a:rPr>
              <a:t>Çevresel Hedefler</a:t>
            </a:r>
            <a:endParaRPr lang="en-GB" sz="1000">
              <a:solidFill>
                <a:srgbClr val="000000"/>
              </a:solidFill>
              <a:latin typeface="Tahoma" pitchFamily="34" charset="0"/>
            </a:endParaRPr>
          </a:p>
        </p:txBody>
      </p:sp>
      <p:sp>
        <p:nvSpPr>
          <p:cNvPr id="7193" name="AutoShape 9"/>
          <p:cNvSpPr>
            <a:spLocks noChangeArrowheads="1"/>
          </p:cNvSpPr>
          <p:nvPr/>
        </p:nvSpPr>
        <p:spPr bwMode="auto">
          <a:xfrm>
            <a:off x="2484438" y="4606925"/>
            <a:ext cx="6019800" cy="457200"/>
          </a:xfrm>
          <a:prstGeom prst="homePlate">
            <a:avLst>
              <a:gd name="adj" fmla="val 35782"/>
            </a:avLst>
          </a:prstGeom>
          <a:solidFill>
            <a:srgbClr val="FFCC99"/>
          </a:solidFill>
          <a:ln w="28575">
            <a:solidFill>
              <a:schemeClr val="tx1"/>
            </a:solidFill>
            <a:miter lim="800000"/>
            <a:headEnd/>
            <a:tailEnd/>
          </a:ln>
        </p:spPr>
        <p:txBody>
          <a:bodyPr wrap="none" anchor="ctr"/>
          <a:lstStyle/>
          <a:p>
            <a:pPr eaLnBrk="1" hangingPunct="1"/>
            <a:r>
              <a:rPr lang="tr-TR" sz="1000">
                <a:solidFill>
                  <a:srgbClr val="000000"/>
                </a:solidFill>
                <a:latin typeface="Tahoma" pitchFamily="34" charset="0"/>
              </a:rPr>
              <a:t>İzleme</a:t>
            </a:r>
            <a:endParaRPr lang="en-GB" sz="1000">
              <a:solidFill>
                <a:srgbClr val="000000"/>
              </a:solidFill>
              <a:latin typeface="Tahoma" pitchFamily="34" charset="0"/>
            </a:endParaRPr>
          </a:p>
        </p:txBody>
      </p:sp>
      <p:cxnSp>
        <p:nvCxnSpPr>
          <p:cNvPr id="7194" name="AutoShape 10"/>
          <p:cNvCxnSpPr>
            <a:cxnSpLocks noChangeShapeType="1"/>
            <a:stCxn id="7187" idx="0"/>
            <a:endCxn id="7192" idx="1"/>
          </p:cNvCxnSpPr>
          <p:nvPr/>
        </p:nvCxnSpPr>
        <p:spPr bwMode="auto">
          <a:xfrm rot="-5400000">
            <a:off x="2146301" y="2982912"/>
            <a:ext cx="609600" cy="587375"/>
          </a:xfrm>
          <a:prstGeom prst="bentConnector2">
            <a:avLst/>
          </a:prstGeom>
          <a:noFill/>
          <a:ln w="28575">
            <a:solidFill>
              <a:schemeClr val="tx1"/>
            </a:solidFill>
            <a:miter lim="800000"/>
            <a:headEnd/>
            <a:tailEnd type="triangle" w="med" len="med"/>
          </a:ln>
        </p:spPr>
      </p:cxnSp>
      <p:cxnSp>
        <p:nvCxnSpPr>
          <p:cNvPr id="7195" name="AutoShape 11"/>
          <p:cNvCxnSpPr>
            <a:cxnSpLocks noChangeShapeType="1"/>
            <a:stCxn id="7187" idx="2"/>
            <a:endCxn id="7193" idx="1"/>
          </p:cNvCxnSpPr>
          <p:nvPr/>
        </p:nvCxnSpPr>
        <p:spPr bwMode="auto">
          <a:xfrm rot="16200000" flipH="1">
            <a:off x="1998663" y="4349750"/>
            <a:ext cx="644525" cy="327025"/>
          </a:xfrm>
          <a:prstGeom prst="bentConnector2">
            <a:avLst/>
          </a:prstGeom>
          <a:noFill/>
          <a:ln w="28575">
            <a:solidFill>
              <a:schemeClr val="tx1"/>
            </a:solidFill>
            <a:miter lim="800000"/>
            <a:headEnd/>
            <a:tailEnd type="triangle" w="med" len="med"/>
          </a:ln>
        </p:spPr>
      </p:cxnSp>
      <p:sp>
        <p:nvSpPr>
          <p:cNvPr id="7196" name="Line 12"/>
          <p:cNvSpPr>
            <a:spLocks noChangeShapeType="1"/>
          </p:cNvSpPr>
          <p:nvPr/>
        </p:nvSpPr>
        <p:spPr bwMode="auto">
          <a:xfrm flipV="1">
            <a:off x="4267200" y="4191000"/>
            <a:ext cx="0" cy="381000"/>
          </a:xfrm>
          <a:prstGeom prst="line">
            <a:avLst/>
          </a:prstGeom>
          <a:noFill/>
          <a:ln w="28575">
            <a:solidFill>
              <a:schemeClr val="tx1"/>
            </a:solidFill>
            <a:round/>
            <a:headEnd/>
            <a:tailEnd type="triangle" w="med" len="med"/>
          </a:ln>
        </p:spPr>
        <p:txBody>
          <a:bodyPr/>
          <a:lstStyle/>
          <a:p>
            <a:endParaRPr lang="tr-TR"/>
          </a:p>
        </p:txBody>
      </p:sp>
      <p:sp>
        <p:nvSpPr>
          <p:cNvPr id="7197" name="Line 13"/>
          <p:cNvSpPr>
            <a:spLocks noChangeShapeType="1"/>
          </p:cNvSpPr>
          <p:nvPr/>
        </p:nvSpPr>
        <p:spPr bwMode="auto">
          <a:xfrm flipV="1">
            <a:off x="5867400" y="4191000"/>
            <a:ext cx="0" cy="381000"/>
          </a:xfrm>
          <a:prstGeom prst="line">
            <a:avLst/>
          </a:prstGeom>
          <a:noFill/>
          <a:ln w="28575">
            <a:solidFill>
              <a:schemeClr val="tx1"/>
            </a:solidFill>
            <a:round/>
            <a:headEnd/>
            <a:tailEnd type="triangle" w="med" len="med"/>
          </a:ln>
        </p:spPr>
        <p:txBody>
          <a:bodyPr/>
          <a:lstStyle/>
          <a:p>
            <a:endParaRPr lang="tr-TR"/>
          </a:p>
        </p:txBody>
      </p:sp>
      <p:sp>
        <p:nvSpPr>
          <p:cNvPr id="7198" name="Line 14"/>
          <p:cNvSpPr>
            <a:spLocks noChangeShapeType="1"/>
          </p:cNvSpPr>
          <p:nvPr/>
        </p:nvSpPr>
        <p:spPr bwMode="auto">
          <a:xfrm flipV="1">
            <a:off x="7239000" y="4191000"/>
            <a:ext cx="0" cy="381000"/>
          </a:xfrm>
          <a:prstGeom prst="line">
            <a:avLst/>
          </a:prstGeom>
          <a:noFill/>
          <a:ln w="28575">
            <a:solidFill>
              <a:schemeClr val="tx1"/>
            </a:solidFill>
            <a:round/>
            <a:headEnd/>
            <a:tailEnd type="triangle" w="med" len="med"/>
          </a:ln>
        </p:spPr>
        <p:txBody>
          <a:bodyPr/>
          <a:lstStyle/>
          <a:p>
            <a:endParaRPr lang="tr-TR"/>
          </a:p>
        </p:txBody>
      </p:sp>
      <p:sp>
        <p:nvSpPr>
          <p:cNvPr id="7199" name="Line 15"/>
          <p:cNvSpPr>
            <a:spLocks noChangeShapeType="1"/>
          </p:cNvSpPr>
          <p:nvPr/>
        </p:nvSpPr>
        <p:spPr bwMode="auto">
          <a:xfrm>
            <a:off x="4419600" y="3200400"/>
            <a:ext cx="0" cy="381000"/>
          </a:xfrm>
          <a:prstGeom prst="line">
            <a:avLst/>
          </a:prstGeom>
          <a:noFill/>
          <a:ln w="28575">
            <a:solidFill>
              <a:schemeClr val="tx1"/>
            </a:solidFill>
            <a:round/>
            <a:headEnd/>
            <a:tailEnd type="triangle" w="med" len="med"/>
          </a:ln>
        </p:spPr>
        <p:txBody>
          <a:bodyPr/>
          <a:lstStyle/>
          <a:p>
            <a:endParaRPr lang="tr-TR"/>
          </a:p>
        </p:txBody>
      </p:sp>
      <p:cxnSp>
        <p:nvCxnSpPr>
          <p:cNvPr id="7200" name="AutoShape 16"/>
          <p:cNvCxnSpPr>
            <a:cxnSpLocks noChangeShapeType="1"/>
            <a:stCxn id="7192" idx="3"/>
          </p:cNvCxnSpPr>
          <p:nvPr/>
        </p:nvCxnSpPr>
        <p:spPr bwMode="auto">
          <a:xfrm>
            <a:off x="5334000" y="2971800"/>
            <a:ext cx="392113" cy="609600"/>
          </a:xfrm>
          <a:prstGeom prst="bentConnector2">
            <a:avLst/>
          </a:prstGeom>
          <a:noFill/>
          <a:ln w="28575">
            <a:solidFill>
              <a:schemeClr val="tx1"/>
            </a:solidFill>
            <a:miter lim="800000"/>
            <a:headEnd/>
            <a:tailEnd type="triangle" w="med" len="med"/>
          </a:ln>
        </p:spPr>
      </p:cxnSp>
      <p:cxnSp>
        <p:nvCxnSpPr>
          <p:cNvPr id="7201" name="AutoShape 17"/>
          <p:cNvCxnSpPr>
            <a:cxnSpLocks noChangeShapeType="1"/>
            <a:stCxn id="7192" idx="3"/>
          </p:cNvCxnSpPr>
          <p:nvPr/>
        </p:nvCxnSpPr>
        <p:spPr bwMode="auto">
          <a:xfrm>
            <a:off x="5334000" y="2971800"/>
            <a:ext cx="1963738" cy="609600"/>
          </a:xfrm>
          <a:prstGeom prst="bentConnector3">
            <a:avLst>
              <a:gd name="adj1" fmla="val 100079"/>
            </a:avLst>
          </a:prstGeom>
          <a:noFill/>
          <a:ln w="28575">
            <a:solidFill>
              <a:schemeClr val="tx1"/>
            </a:solidFill>
            <a:miter lim="800000"/>
            <a:headEnd/>
            <a:tailEnd type="triangle" w="med" len="med"/>
          </a:ln>
        </p:spPr>
      </p:cxnSp>
      <p:sp>
        <p:nvSpPr>
          <p:cNvPr id="7172" name="Text Box 25"/>
          <p:cNvSpPr txBox="1">
            <a:spLocks noChangeArrowheads="1"/>
          </p:cNvSpPr>
          <p:nvPr/>
        </p:nvSpPr>
        <p:spPr bwMode="auto">
          <a:xfrm>
            <a:off x="304800" y="1676400"/>
            <a:ext cx="1905000" cy="863600"/>
          </a:xfrm>
          <a:prstGeom prst="rect">
            <a:avLst/>
          </a:prstGeom>
          <a:solidFill>
            <a:srgbClr val="FFFFFF"/>
          </a:solidFill>
          <a:ln w="9525" algn="ctr">
            <a:solidFill>
              <a:srgbClr val="000000"/>
            </a:solidFill>
            <a:miter lim="800000"/>
            <a:headEnd/>
            <a:tailEnd/>
          </a:ln>
        </p:spPr>
        <p:txBody>
          <a:bodyPr>
            <a:spAutoFit/>
          </a:bodyPr>
          <a:lstStyle/>
          <a:p>
            <a:pPr algn="l">
              <a:buFontTx/>
              <a:buChar char="•"/>
              <a:tabLst>
                <a:tab pos="93663" algn="l"/>
              </a:tabLst>
            </a:pPr>
            <a:r>
              <a:rPr lang="tr-TR" sz="1000" b="0">
                <a:solidFill>
                  <a:srgbClr val="000000"/>
                </a:solidFill>
              </a:rPr>
              <a:t> Çalışma Grubunun  Nehir 	Havzası Bölge Oluşumu’nun 	Belirlenmesi</a:t>
            </a:r>
            <a:endParaRPr lang="en-GB" sz="1000" b="0">
              <a:solidFill>
                <a:srgbClr val="000000"/>
              </a:solidFill>
            </a:endParaRPr>
          </a:p>
          <a:p>
            <a:pPr algn="l">
              <a:buFontTx/>
              <a:buChar char="•"/>
              <a:tabLst>
                <a:tab pos="93663" algn="l"/>
              </a:tabLst>
            </a:pPr>
            <a:r>
              <a:rPr lang="tr-TR" sz="1000" b="0">
                <a:solidFill>
                  <a:srgbClr val="000000"/>
                </a:solidFill>
              </a:rPr>
              <a:t> Zaman çizelgesi</a:t>
            </a:r>
          </a:p>
          <a:p>
            <a:pPr algn="l">
              <a:buFontTx/>
              <a:buChar char="•"/>
              <a:tabLst>
                <a:tab pos="93663" algn="l"/>
              </a:tabLst>
            </a:pPr>
            <a:r>
              <a:rPr lang="tr-TR" sz="1000" b="0">
                <a:solidFill>
                  <a:srgbClr val="000000"/>
                </a:solidFill>
              </a:rPr>
              <a:t> Çalışma programı</a:t>
            </a:r>
            <a:endParaRPr lang="tr-TR" sz="1000">
              <a:solidFill>
                <a:srgbClr val="000000"/>
              </a:solidFill>
            </a:endParaRPr>
          </a:p>
        </p:txBody>
      </p:sp>
      <p:sp>
        <p:nvSpPr>
          <p:cNvPr id="7173" name="Text Box 26"/>
          <p:cNvSpPr txBox="1">
            <a:spLocks noChangeArrowheads="1"/>
          </p:cNvSpPr>
          <p:nvPr/>
        </p:nvSpPr>
        <p:spPr bwMode="auto">
          <a:xfrm>
            <a:off x="381000" y="5410200"/>
            <a:ext cx="2133600" cy="1016000"/>
          </a:xfrm>
          <a:prstGeom prst="rect">
            <a:avLst/>
          </a:prstGeom>
          <a:solidFill>
            <a:srgbClr val="FFFFFF"/>
          </a:solidFill>
          <a:ln w="9525" algn="ctr">
            <a:solidFill>
              <a:srgbClr val="000000"/>
            </a:solidFill>
            <a:miter lim="800000"/>
            <a:headEnd/>
            <a:tailEnd/>
          </a:ln>
        </p:spPr>
        <p:txBody>
          <a:bodyPr>
            <a:spAutoFit/>
          </a:bodyPr>
          <a:lstStyle/>
          <a:p>
            <a:pPr algn="l">
              <a:buFontTx/>
              <a:buChar char="•"/>
              <a:tabLst>
                <a:tab pos="93663" algn="l"/>
              </a:tabLst>
            </a:pPr>
            <a:r>
              <a:rPr lang="tr-TR" sz="1000" b="0">
                <a:solidFill>
                  <a:srgbClr val="000000"/>
                </a:solidFill>
              </a:rPr>
              <a:t> Bölgenin tanımlanması</a:t>
            </a:r>
          </a:p>
          <a:p>
            <a:pPr algn="l">
              <a:buFontTx/>
              <a:buChar char="•"/>
              <a:tabLst>
                <a:tab pos="93663" algn="l"/>
              </a:tabLst>
            </a:pPr>
            <a:r>
              <a:rPr lang="tr-TR" sz="1000" b="0">
                <a:solidFill>
                  <a:srgbClr val="000000"/>
                </a:solidFill>
              </a:rPr>
              <a:t> Yer altı/yüzey suyunun kategori, 	sınıf ve türünün tanımlanması</a:t>
            </a:r>
          </a:p>
          <a:p>
            <a:pPr algn="l">
              <a:buFontTx/>
              <a:buChar char="•"/>
              <a:tabLst>
                <a:tab pos="93663" algn="l"/>
              </a:tabLst>
            </a:pPr>
            <a:r>
              <a:rPr lang="tr-TR" sz="1000" b="0">
                <a:solidFill>
                  <a:srgbClr val="000000"/>
                </a:solidFill>
              </a:rPr>
              <a:t> Baskı ve etki analizi</a:t>
            </a:r>
            <a:endParaRPr lang="en-GB" sz="1000" b="0">
              <a:solidFill>
                <a:srgbClr val="000000"/>
              </a:solidFill>
            </a:endParaRPr>
          </a:p>
          <a:p>
            <a:pPr algn="l">
              <a:buFontTx/>
              <a:buChar char="•"/>
              <a:tabLst>
                <a:tab pos="93663" algn="l"/>
              </a:tabLst>
            </a:pPr>
            <a:r>
              <a:rPr lang="tr-TR" sz="1000" b="0">
                <a:solidFill>
                  <a:srgbClr val="000000"/>
                </a:solidFill>
              </a:rPr>
              <a:t> Su kullanımının ekonomik analizi</a:t>
            </a:r>
            <a:endParaRPr lang="en-GB" sz="1000" b="0">
              <a:solidFill>
                <a:srgbClr val="000000"/>
              </a:solidFill>
            </a:endParaRPr>
          </a:p>
          <a:p>
            <a:pPr algn="l">
              <a:buFontTx/>
              <a:buChar char="•"/>
              <a:tabLst>
                <a:tab pos="93663" algn="l"/>
              </a:tabLst>
            </a:pPr>
            <a:r>
              <a:rPr lang="tr-TR" sz="1000" b="0">
                <a:solidFill>
                  <a:srgbClr val="000000"/>
                </a:solidFill>
              </a:rPr>
              <a:t> </a:t>
            </a:r>
            <a:r>
              <a:rPr lang="en-GB" sz="1000" b="0">
                <a:solidFill>
                  <a:srgbClr val="000000"/>
                </a:solidFill>
              </a:rPr>
              <a:t>Risk </a:t>
            </a:r>
            <a:r>
              <a:rPr lang="tr-TR" sz="1000" b="0">
                <a:solidFill>
                  <a:srgbClr val="000000"/>
                </a:solidFill>
              </a:rPr>
              <a:t>analizi</a:t>
            </a:r>
            <a:endParaRPr lang="tr-TR" sz="1000"/>
          </a:p>
        </p:txBody>
      </p:sp>
      <p:cxnSp>
        <p:nvCxnSpPr>
          <p:cNvPr id="7174" name="AutoShape 28"/>
          <p:cNvCxnSpPr>
            <a:cxnSpLocks noChangeShapeType="1"/>
            <a:stCxn id="7172" idx="2"/>
            <a:endCxn id="7188" idx="0"/>
          </p:cNvCxnSpPr>
          <p:nvPr/>
        </p:nvCxnSpPr>
        <p:spPr bwMode="auto">
          <a:xfrm flipH="1">
            <a:off x="792163" y="2540000"/>
            <a:ext cx="465137" cy="1027113"/>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cxnSp>
        <p:nvCxnSpPr>
          <p:cNvPr id="7175" name="AutoShape 29"/>
          <p:cNvCxnSpPr>
            <a:cxnSpLocks noChangeShapeType="1"/>
            <a:stCxn id="7173" idx="0"/>
            <a:endCxn id="7187" idx="2"/>
          </p:cNvCxnSpPr>
          <p:nvPr/>
        </p:nvCxnSpPr>
        <p:spPr bwMode="auto">
          <a:xfrm flipV="1">
            <a:off x="1447800" y="4205288"/>
            <a:ext cx="709613" cy="1204912"/>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7176" name="Text Box 30"/>
          <p:cNvSpPr txBox="1">
            <a:spLocks noChangeArrowheads="1"/>
          </p:cNvSpPr>
          <p:nvPr/>
        </p:nvSpPr>
        <p:spPr bwMode="auto">
          <a:xfrm>
            <a:off x="3124200" y="1371600"/>
            <a:ext cx="1676400" cy="861774"/>
          </a:xfrm>
          <a:prstGeom prst="rect">
            <a:avLst/>
          </a:prstGeom>
          <a:solidFill>
            <a:srgbClr val="FFFFFF"/>
          </a:solidFill>
          <a:ln w="9525" algn="ctr">
            <a:solidFill>
              <a:srgbClr val="000000"/>
            </a:solidFill>
            <a:miter lim="800000"/>
            <a:headEnd/>
            <a:tailEnd/>
          </a:ln>
        </p:spPr>
        <p:txBody>
          <a:bodyPr>
            <a:spAutoFit/>
          </a:bodyPr>
          <a:lstStyle/>
          <a:p>
            <a:pPr algn="ctr" eaLnBrk="1" hangingPunct="1">
              <a:tabLst>
                <a:tab pos="93663" algn="l"/>
              </a:tabLst>
            </a:pPr>
            <a:r>
              <a:rPr lang="tr-TR" sz="1000" b="1" dirty="0" smtClean="0">
                <a:solidFill>
                  <a:srgbClr val="000000"/>
                </a:solidFill>
              </a:rPr>
              <a:t>Madde 4:</a:t>
            </a:r>
          </a:p>
          <a:p>
            <a:pPr algn="ctr" eaLnBrk="1" hangingPunct="1">
              <a:tabLst>
                <a:tab pos="93663" algn="l"/>
              </a:tabLst>
            </a:pPr>
            <a:r>
              <a:rPr lang="tr-TR" sz="1000" dirty="0">
                <a:solidFill>
                  <a:srgbClr val="000000"/>
                </a:solidFill>
              </a:rPr>
              <a:t> </a:t>
            </a:r>
            <a:r>
              <a:rPr lang="tr-TR" sz="1000" dirty="0" smtClean="0">
                <a:solidFill>
                  <a:srgbClr val="000000"/>
                </a:solidFill>
              </a:rPr>
              <a:t>   </a:t>
            </a:r>
            <a:r>
              <a:rPr lang="tr-TR" sz="1000" b="0" dirty="0" smtClean="0">
                <a:solidFill>
                  <a:srgbClr val="000000"/>
                </a:solidFill>
              </a:rPr>
              <a:t>Her </a:t>
            </a:r>
            <a:r>
              <a:rPr lang="tr-TR" sz="1000" b="0" dirty="0">
                <a:solidFill>
                  <a:srgbClr val="000000"/>
                </a:solidFill>
              </a:rPr>
              <a:t>su  kütlesi için 	‘başlangıç’ ve ‘nihai’ 	(biyolojik ve kimyasal) 	hedeflerin tanımlanması</a:t>
            </a:r>
            <a:endParaRPr lang="tr-TR" sz="1000" dirty="0">
              <a:solidFill>
                <a:srgbClr val="000000"/>
              </a:solidFill>
            </a:endParaRPr>
          </a:p>
        </p:txBody>
      </p:sp>
      <p:cxnSp>
        <p:nvCxnSpPr>
          <p:cNvPr id="7177" name="AutoShape 31"/>
          <p:cNvCxnSpPr>
            <a:cxnSpLocks noChangeShapeType="1"/>
            <a:stCxn id="7176" idx="2"/>
            <a:endCxn id="7192" idx="0"/>
          </p:cNvCxnSpPr>
          <p:nvPr/>
        </p:nvCxnSpPr>
        <p:spPr bwMode="auto">
          <a:xfrm rot="5400000">
            <a:off x="3688434" y="2469234"/>
            <a:ext cx="509826" cy="38107"/>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7178" name="Text Box 32"/>
          <p:cNvSpPr txBox="1">
            <a:spLocks noChangeArrowheads="1"/>
          </p:cNvSpPr>
          <p:nvPr/>
        </p:nvSpPr>
        <p:spPr bwMode="auto">
          <a:xfrm>
            <a:off x="2971800" y="5638800"/>
            <a:ext cx="1447800" cy="406400"/>
          </a:xfrm>
          <a:prstGeom prst="rect">
            <a:avLst/>
          </a:prstGeom>
          <a:solidFill>
            <a:srgbClr val="FFFFFF"/>
          </a:solidFill>
          <a:ln w="9525" algn="ctr">
            <a:solidFill>
              <a:srgbClr val="000000"/>
            </a:solidFill>
            <a:miter lim="800000"/>
            <a:headEnd/>
            <a:tailEnd/>
          </a:ln>
        </p:spPr>
        <p:txBody>
          <a:bodyPr>
            <a:spAutoFit/>
          </a:bodyPr>
          <a:lstStyle/>
          <a:p>
            <a:pPr algn="l">
              <a:spcBef>
                <a:spcPct val="50000"/>
              </a:spcBef>
              <a:buFontTx/>
              <a:buChar char="•"/>
              <a:tabLst>
                <a:tab pos="93663" algn="l"/>
              </a:tabLst>
            </a:pPr>
            <a:r>
              <a:rPr lang="tr-TR" sz="1000" b="0">
                <a:solidFill>
                  <a:srgbClr val="000000"/>
                </a:solidFill>
              </a:rPr>
              <a:t> Bölgedeki başlıca su 	yönetimi sorunları</a:t>
            </a:r>
          </a:p>
        </p:txBody>
      </p:sp>
      <p:cxnSp>
        <p:nvCxnSpPr>
          <p:cNvPr id="7179" name="AutoShape 33"/>
          <p:cNvCxnSpPr>
            <a:cxnSpLocks noChangeShapeType="1"/>
            <a:stCxn id="7178" idx="0"/>
          </p:cNvCxnSpPr>
          <p:nvPr/>
        </p:nvCxnSpPr>
        <p:spPr bwMode="auto">
          <a:xfrm flipV="1">
            <a:off x="3695700" y="4191000"/>
            <a:ext cx="254000" cy="1447800"/>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7180" name="Text Box 34"/>
          <p:cNvSpPr txBox="1">
            <a:spLocks noChangeArrowheads="1"/>
          </p:cNvSpPr>
          <p:nvPr/>
        </p:nvSpPr>
        <p:spPr bwMode="auto">
          <a:xfrm>
            <a:off x="5257800" y="5791200"/>
            <a:ext cx="1828800" cy="1015663"/>
          </a:xfrm>
          <a:prstGeom prst="rect">
            <a:avLst/>
          </a:prstGeom>
          <a:solidFill>
            <a:srgbClr val="FFFFFF"/>
          </a:solidFill>
          <a:ln w="9525" algn="ctr">
            <a:solidFill>
              <a:srgbClr val="000000"/>
            </a:solidFill>
            <a:miter lim="800000"/>
            <a:headEnd/>
            <a:tailEnd/>
          </a:ln>
        </p:spPr>
        <p:txBody>
          <a:bodyPr>
            <a:spAutoFit/>
          </a:bodyPr>
          <a:lstStyle/>
          <a:p>
            <a:pPr algn="l" eaLnBrk="1" hangingPunct="1">
              <a:tabLst>
                <a:tab pos="93663" algn="l"/>
              </a:tabLst>
            </a:pPr>
            <a:r>
              <a:rPr lang="tr-TR" sz="1000" b="1" dirty="0" smtClean="0">
                <a:solidFill>
                  <a:srgbClr val="000000"/>
                </a:solidFill>
              </a:rPr>
              <a:t>Madde 8 :</a:t>
            </a:r>
          </a:p>
          <a:p>
            <a:pPr algn="l" eaLnBrk="1" hangingPunct="1">
              <a:buFontTx/>
              <a:buChar char="•"/>
              <a:tabLst>
                <a:tab pos="93663" algn="l"/>
              </a:tabLst>
            </a:pPr>
            <a:r>
              <a:rPr lang="tr-TR" sz="1000" b="0" dirty="0" smtClean="0">
                <a:solidFill>
                  <a:srgbClr val="000000"/>
                </a:solidFill>
              </a:rPr>
              <a:t>Operasyonel</a:t>
            </a:r>
            <a:r>
              <a:rPr lang="tr-TR" sz="1000" b="0" dirty="0">
                <a:solidFill>
                  <a:srgbClr val="000000"/>
                </a:solidFill>
              </a:rPr>
              <a:t>, gözetimsel 	ve araştırmacı izleme</a:t>
            </a:r>
          </a:p>
          <a:p>
            <a:pPr algn="l" eaLnBrk="1" hangingPunct="1">
              <a:buFontTx/>
              <a:buChar char="•"/>
              <a:tabLst>
                <a:tab pos="93663" algn="l"/>
              </a:tabLst>
            </a:pPr>
            <a:r>
              <a:rPr lang="tr-TR" sz="1000" b="0" dirty="0">
                <a:solidFill>
                  <a:srgbClr val="000000"/>
                </a:solidFill>
              </a:rPr>
              <a:t> Yeraltı ve yüzey suyu için 	kimyasal ve biyolojik 	izleme programı</a:t>
            </a:r>
            <a:endParaRPr lang="tr-TR" sz="1000" dirty="0">
              <a:solidFill>
                <a:srgbClr val="000000"/>
              </a:solidFill>
            </a:endParaRPr>
          </a:p>
        </p:txBody>
      </p:sp>
      <p:cxnSp>
        <p:nvCxnSpPr>
          <p:cNvPr id="7181" name="AutoShape 35"/>
          <p:cNvCxnSpPr>
            <a:cxnSpLocks noChangeShapeType="1"/>
            <a:stCxn id="7180" idx="0"/>
            <a:endCxn id="7193" idx="2"/>
          </p:cNvCxnSpPr>
          <p:nvPr/>
        </p:nvCxnSpPr>
        <p:spPr bwMode="auto">
          <a:xfrm rot="16200000" flipV="1">
            <a:off x="5428833" y="5047833"/>
            <a:ext cx="727075" cy="759660"/>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7182" name="Text Box 36"/>
          <p:cNvSpPr txBox="1">
            <a:spLocks noChangeArrowheads="1"/>
          </p:cNvSpPr>
          <p:nvPr/>
        </p:nvSpPr>
        <p:spPr bwMode="auto">
          <a:xfrm>
            <a:off x="6172200" y="1447800"/>
            <a:ext cx="1752600" cy="1169551"/>
          </a:xfrm>
          <a:prstGeom prst="rect">
            <a:avLst/>
          </a:prstGeom>
          <a:solidFill>
            <a:srgbClr val="FFFFFF"/>
          </a:solidFill>
          <a:ln w="9525" algn="ctr">
            <a:solidFill>
              <a:srgbClr val="000000"/>
            </a:solidFill>
            <a:miter lim="800000"/>
            <a:headEnd/>
            <a:tailEnd/>
          </a:ln>
        </p:spPr>
        <p:txBody>
          <a:bodyPr>
            <a:spAutoFit/>
          </a:bodyPr>
          <a:lstStyle/>
          <a:p>
            <a:pPr eaLnBrk="1" hangingPunct="1">
              <a:tabLst>
                <a:tab pos="93663" algn="l"/>
              </a:tabLst>
            </a:pPr>
            <a:r>
              <a:rPr lang="tr-TR" sz="1000" b="1" dirty="0" smtClean="0">
                <a:solidFill>
                  <a:srgbClr val="000000"/>
                </a:solidFill>
              </a:rPr>
              <a:t>Madde 11:</a:t>
            </a:r>
          </a:p>
          <a:p>
            <a:pPr algn="l" eaLnBrk="1" hangingPunct="1">
              <a:buFontTx/>
              <a:buChar char="•"/>
              <a:tabLst>
                <a:tab pos="93663" algn="l"/>
              </a:tabLst>
            </a:pPr>
            <a:r>
              <a:rPr lang="tr-TR" sz="1000" b="0" dirty="0" smtClean="0">
                <a:solidFill>
                  <a:srgbClr val="000000"/>
                </a:solidFill>
              </a:rPr>
              <a:t>Uzun </a:t>
            </a:r>
            <a:r>
              <a:rPr lang="tr-TR" sz="1000" b="0" dirty="0">
                <a:solidFill>
                  <a:srgbClr val="000000"/>
                </a:solidFill>
              </a:rPr>
              <a:t>tedbir listesi</a:t>
            </a:r>
          </a:p>
          <a:p>
            <a:pPr algn="l" eaLnBrk="1" hangingPunct="1">
              <a:buFontTx/>
              <a:buChar char="•"/>
              <a:tabLst>
                <a:tab pos="93663" algn="l"/>
              </a:tabLst>
            </a:pPr>
            <a:r>
              <a:rPr lang="tr-TR" sz="1000" b="0" dirty="0">
                <a:solidFill>
                  <a:srgbClr val="000000"/>
                </a:solidFill>
              </a:rPr>
              <a:t> Maliyet etkinliği analizi</a:t>
            </a:r>
          </a:p>
          <a:p>
            <a:pPr algn="l" eaLnBrk="1" hangingPunct="1">
              <a:buFontTx/>
              <a:buChar char="•"/>
              <a:tabLst>
                <a:tab pos="93663" algn="l"/>
              </a:tabLst>
            </a:pPr>
            <a:r>
              <a:rPr lang="tr-TR" sz="1000" b="0" dirty="0">
                <a:solidFill>
                  <a:srgbClr val="000000"/>
                </a:solidFill>
              </a:rPr>
              <a:t> Nihai tedbir listesi</a:t>
            </a:r>
          </a:p>
          <a:p>
            <a:pPr algn="l" eaLnBrk="1" hangingPunct="1">
              <a:buFontTx/>
              <a:buChar char="•"/>
              <a:tabLst>
                <a:tab pos="93663" algn="l"/>
              </a:tabLst>
            </a:pPr>
            <a:r>
              <a:rPr lang="tr-TR" sz="1000" b="0" dirty="0">
                <a:solidFill>
                  <a:srgbClr val="000000"/>
                </a:solidFill>
              </a:rPr>
              <a:t> Maliyetin karşılanması da 	dahil olmak üzere 	düzenleyici bir çerçeve</a:t>
            </a:r>
            <a:endParaRPr lang="tr-TR" sz="1000" dirty="0">
              <a:solidFill>
                <a:srgbClr val="000000"/>
              </a:solidFill>
            </a:endParaRPr>
          </a:p>
        </p:txBody>
      </p:sp>
      <p:cxnSp>
        <p:nvCxnSpPr>
          <p:cNvPr id="7183" name="AutoShape 37"/>
          <p:cNvCxnSpPr>
            <a:cxnSpLocks noChangeShapeType="1"/>
          </p:cNvCxnSpPr>
          <p:nvPr/>
        </p:nvCxnSpPr>
        <p:spPr bwMode="auto">
          <a:xfrm flipH="1">
            <a:off x="6019800" y="2463800"/>
            <a:ext cx="1028700" cy="1117600"/>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7184" name="Text Box 38"/>
          <p:cNvSpPr txBox="1">
            <a:spLocks noChangeArrowheads="1"/>
          </p:cNvSpPr>
          <p:nvPr/>
        </p:nvSpPr>
        <p:spPr bwMode="auto">
          <a:xfrm>
            <a:off x="7620000" y="5334000"/>
            <a:ext cx="1295400" cy="707886"/>
          </a:xfrm>
          <a:prstGeom prst="rect">
            <a:avLst/>
          </a:prstGeom>
          <a:solidFill>
            <a:srgbClr val="FFFFFF"/>
          </a:solidFill>
          <a:ln w="9525" algn="ctr">
            <a:solidFill>
              <a:srgbClr val="000000"/>
            </a:solidFill>
            <a:miter lim="800000"/>
            <a:headEnd/>
            <a:tailEnd/>
          </a:ln>
        </p:spPr>
        <p:txBody>
          <a:bodyPr>
            <a:spAutoFit/>
          </a:bodyPr>
          <a:lstStyle/>
          <a:p>
            <a:pPr algn="l"/>
            <a:r>
              <a:rPr lang="tr-TR" sz="1000" b="1" dirty="0" smtClean="0">
                <a:solidFill>
                  <a:srgbClr val="000000"/>
                </a:solidFill>
              </a:rPr>
              <a:t>Madde 13: </a:t>
            </a:r>
          </a:p>
          <a:p>
            <a:pPr algn="l">
              <a:buFontTx/>
              <a:buChar char="•"/>
            </a:pPr>
            <a:r>
              <a:rPr lang="tr-TR" sz="1000" b="0" dirty="0" smtClean="0">
                <a:solidFill>
                  <a:srgbClr val="000000"/>
                </a:solidFill>
              </a:rPr>
              <a:t>Taslak </a:t>
            </a:r>
            <a:r>
              <a:rPr lang="tr-TR" sz="1000" b="0" dirty="0">
                <a:solidFill>
                  <a:srgbClr val="000000"/>
                </a:solidFill>
              </a:rPr>
              <a:t>bir </a:t>
            </a:r>
            <a:r>
              <a:rPr lang="en-GB" sz="1000" b="0" dirty="0">
                <a:solidFill>
                  <a:srgbClr val="000000"/>
                </a:solidFill>
              </a:rPr>
              <a:t>RBMP</a:t>
            </a:r>
          </a:p>
          <a:p>
            <a:pPr algn="l">
              <a:buFontTx/>
              <a:buChar char="•"/>
            </a:pPr>
            <a:r>
              <a:rPr lang="tr-TR" sz="1000" b="0" dirty="0">
                <a:solidFill>
                  <a:srgbClr val="000000"/>
                </a:solidFill>
              </a:rPr>
              <a:t> Halk müzakeresi</a:t>
            </a:r>
          </a:p>
          <a:p>
            <a:pPr algn="l">
              <a:buFontTx/>
              <a:buChar char="•"/>
            </a:pPr>
            <a:r>
              <a:rPr lang="en-GB" sz="1000" b="0" dirty="0">
                <a:solidFill>
                  <a:srgbClr val="000000"/>
                </a:solidFill>
              </a:rPr>
              <a:t> </a:t>
            </a:r>
            <a:r>
              <a:rPr lang="tr-TR" sz="1000" b="0" dirty="0">
                <a:solidFill>
                  <a:srgbClr val="000000"/>
                </a:solidFill>
              </a:rPr>
              <a:t>Nihai </a:t>
            </a:r>
            <a:r>
              <a:rPr lang="en-GB" sz="1000" b="0" dirty="0">
                <a:solidFill>
                  <a:srgbClr val="000000"/>
                </a:solidFill>
              </a:rPr>
              <a:t>RBMP</a:t>
            </a:r>
            <a:endParaRPr lang="tr-TR" sz="1000" dirty="0">
              <a:solidFill>
                <a:srgbClr val="000000"/>
              </a:solidFill>
            </a:endParaRPr>
          </a:p>
        </p:txBody>
      </p:sp>
      <p:cxnSp>
        <p:nvCxnSpPr>
          <p:cNvPr id="7185" name="AutoShape 39"/>
          <p:cNvCxnSpPr>
            <a:cxnSpLocks noChangeShapeType="1"/>
          </p:cNvCxnSpPr>
          <p:nvPr/>
        </p:nvCxnSpPr>
        <p:spPr bwMode="auto">
          <a:xfrm flipH="1" flipV="1">
            <a:off x="7543800" y="4191000"/>
            <a:ext cx="741363" cy="1128713"/>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3" name="Text Box 40"/>
          <p:cNvSpPr txBox="1">
            <a:spLocks noChangeArrowheads="1"/>
          </p:cNvSpPr>
          <p:nvPr/>
        </p:nvSpPr>
        <p:spPr bwMode="auto">
          <a:xfrm>
            <a:off x="1285852" y="142852"/>
            <a:ext cx="7010400" cy="584775"/>
          </a:xfrm>
          <a:prstGeom prst="rect">
            <a:avLst/>
          </a:prstGeom>
          <a:noFill/>
          <a:ln w="9525" algn="ctr">
            <a:noFill/>
            <a:miter lim="800000"/>
            <a:headEnd/>
            <a:tailEnd/>
          </a:ln>
        </p:spPr>
        <p:txBody>
          <a:bodyPr wrap="square">
            <a:spAutoFit/>
          </a:bodyPr>
          <a:lstStyle/>
          <a:p>
            <a:pPr algn="ctr">
              <a:spcBef>
                <a:spcPct val="50000"/>
              </a:spcBef>
            </a:pPr>
            <a:r>
              <a:rPr lang="tr-TR" sz="3200" b="1" dirty="0">
                <a:solidFill>
                  <a:srgbClr val="FF0000"/>
                </a:solidFill>
                <a:effectLst>
                  <a:outerShdw blurRad="38100" dist="38100" dir="2700000" algn="tl">
                    <a:srgbClr val="000000">
                      <a:alpha val="43137"/>
                    </a:srgbClr>
                  </a:outerShdw>
                </a:effectLst>
              </a:rPr>
              <a:t>SÇD Temel Basamakları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20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9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9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9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8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P spid="7188" grpId="0" animBg="1"/>
      <p:bldP spid="7189" grpId="0" animBg="1"/>
      <p:bldP spid="7190" grpId="0" animBg="1"/>
      <p:bldP spid="7191" grpId="0" animBg="1"/>
      <p:bldP spid="7192" grpId="0" animBg="1"/>
      <p:bldP spid="7193" grpId="0" animBg="1"/>
      <p:bldP spid="7196" grpId="0" animBg="1"/>
      <p:bldP spid="7197" grpId="0" animBg="1"/>
      <p:bldP spid="7198" grpId="0" animBg="1"/>
      <p:bldP spid="7199" grpId="0" animBg="1"/>
      <p:bldP spid="7172" grpId="0" animBg="1"/>
      <p:bldP spid="7173" grpId="0" animBg="1"/>
      <p:bldP spid="7176" grpId="0" animBg="1"/>
      <p:bldP spid="7178" grpId="0" animBg="1"/>
      <p:bldP spid="7180" grpId="0" animBg="1"/>
      <p:bldP spid="7182" grpId="0" animBg="1"/>
      <p:bldP spid="71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1214414" y="142852"/>
            <a:ext cx="7293934" cy="662763"/>
          </a:xfrm>
          <a:prstGeom prst="rect">
            <a:avLst/>
          </a:prstGeom>
        </p:spPr>
        <p:txBody>
          <a:bodyPr>
            <a:normAutofit/>
          </a:bodyPr>
          <a:lstStyle>
            <a:lvl1pPr>
              <a:defRPr sz="3200" b="1">
                <a:solidFill>
                  <a:srgbClr val="FF0000"/>
                </a:solidFill>
              </a:defRPr>
            </a:lvl1pPr>
          </a:lstStyle>
          <a:p>
            <a:pPr lvl="0">
              <a:defRPr sz="1800" b="0">
                <a:solidFill>
                  <a:srgbClr val="000000"/>
                </a:solidFill>
              </a:defRPr>
            </a:pPr>
            <a:r>
              <a:rPr sz="3200" b="1" dirty="0" err="1">
                <a:solidFill>
                  <a:srgbClr val="FF0000"/>
                </a:solidFill>
              </a:rPr>
              <a:t>Nehir</a:t>
            </a:r>
            <a:r>
              <a:rPr sz="3200" b="1" dirty="0">
                <a:solidFill>
                  <a:srgbClr val="FF0000"/>
                </a:solidFill>
              </a:rPr>
              <a:t> </a:t>
            </a:r>
            <a:r>
              <a:rPr sz="3200" b="1" dirty="0" err="1" smtClean="0">
                <a:solidFill>
                  <a:srgbClr val="FF0000"/>
                </a:solidFill>
              </a:rPr>
              <a:t>Hav</a:t>
            </a:r>
            <a:r>
              <a:rPr lang="tr-TR" sz="3200" b="1" dirty="0" smtClean="0">
                <a:solidFill>
                  <a:srgbClr val="FF0000"/>
                </a:solidFill>
              </a:rPr>
              <a:t>z</a:t>
            </a:r>
            <a:r>
              <a:rPr sz="3200" b="1" dirty="0" smtClean="0">
                <a:solidFill>
                  <a:srgbClr val="FF0000"/>
                </a:solidFill>
              </a:rPr>
              <a:t>a</a:t>
            </a:r>
            <a:r>
              <a:rPr lang="tr-TR" sz="3200" b="1" dirty="0" smtClean="0">
                <a:solidFill>
                  <a:srgbClr val="FF0000"/>
                </a:solidFill>
              </a:rPr>
              <a:t>s</a:t>
            </a:r>
            <a:r>
              <a:rPr sz="3200" b="1" smtClean="0">
                <a:solidFill>
                  <a:srgbClr val="FF0000"/>
                </a:solidFill>
              </a:rPr>
              <a:t>ı Bölgesi</a:t>
            </a:r>
            <a:endParaRPr sz="3200" b="1" dirty="0">
              <a:solidFill>
                <a:srgbClr val="FF0000"/>
              </a:solidFill>
            </a:endParaRPr>
          </a:p>
        </p:txBody>
      </p:sp>
      <p:sp>
        <p:nvSpPr>
          <p:cNvPr id="147" name="Shape 147"/>
          <p:cNvSpPr>
            <a:spLocks noGrp="1"/>
          </p:cNvSpPr>
          <p:nvPr>
            <p:ph idx="1"/>
          </p:nvPr>
        </p:nvSpPr>
        <p:spPr>
          <a:xfrm>
            <a:off x="571472" y="2238395"/>
            <a:ext cx="8286808" cy="4191001"/>
          </a:xfrm>
          <a:prstGeom prst="rect">
            <a:avLst/>
          </a:prstGeom>
        </p:spPr>
        <p:txBody>
          <a:bodyPr/>
          <a:lstStyle/>
          <a:p>
            <a:pPr marL="338327" lvl="0" indent="-292607">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Nehir Havzası Bölgesinin belirlenmesi</a:t>
            </a:r>
          </a:p>
          <a:p>
            <a:pPr marL="338327" lvl="0" indent="-292607">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Nehir havzası ve akiferlerin şeması</a:t>
            </a:r>
          </a:p>
          <a:p>
            <a:pPr marL="645159" lvl="1" indent="-325119">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(Alt)Havza, Havza, Bölge (Uluslararası)</a:t>
            </a:r>
          </a:p>
          <a:p>
            <a:pPr marL="645159" lvl="1" indent="-325119">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Akifer ve kıyı alanları da dahil</a:t>
            </a:r>
          </a:p>
          <a:p>
            <a:pPr marL="338327" lvl="0" indent="-292607">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Bu bölgeler için idari yetkililerin atanması</a:t>
            </a:r>
          </a:p>
          <a:p>
            <a:pPr marL="338327" lvl="0" indent="-292607">
              <a:lnSpc>
                <a:spcPct val="90000"/>
              </a:lnSpc>
              <a:spcBef>
                <a:spcPts val="700"/>
              </a:spcBef>
              <a:defRPr sz="1800">
                <a:solidFill>
                  <a:srgbClr val="000000"/>
                </a:solidFill>
              </a:defRPr>
            </a:pPr>
            <a:r>
              <a:rPr lang="tr-TR" sz="2400" b="1" dirty="0" smtClean="0">
                <a:solidFill>
                  <a:srgbClr val="0000FF"/>
                </a:solidFill>
                <a:latin typeface="Calibri" pitchFamily="34" charset="0"/>
                <a:ea typeface="+mj-ea"/>
                <a:cs typeface="Arial" pitchFamily="34" charset="0"/>
              </a:rPr>
              <a:t>Uluslararası nehir havzaları ve akiferleri için düzenlemelerin belirlenmesi</a:t>
            </a:r>
            <a:endParaRPr lang="tr-TR" sz="2400" b="1" dirty="0">
              <a:solidFill>
                <a:srgbClr val="0000FF"/>
              </a:solidFill>
              <a:latin typeface="Calibri" pitchFamily="34" charset="0"/>
              <a:ea typeface="+mj-ea"/>
              <a:cs typeface="Arial" pitchFamily="34" charset="0"/>
            </a:endParaRPr>
          </a:p>
        </p:txBody>
      </p:sp>
      <p:sp>
        <p:nvSpPr>
          <p:cNvPr id="4" name="Rectangle 3"/>
          <p:cNvSpPr/>
          <p:nvPr/>
        </p:nvSpPr>
        <p:spPr>
          <a:xfrm>
            <a:off x="642910" y="1467137"/>
            <a:ext cx="2090637" cy="461665"/>
          </a:xfrm>
          <a:prstGeom prst="rect">
            <a:avLst/>
          </a:prstGeom>
        </p:spPr>
        <p:txBody>
          <a:bodyPr wrap="none">
            <a:spAutoFit/>
          </a:bodyPr>
          <a:lstStyle/>
          <a:p>
            <a:r>
              <a:rPr lang="tr-TR" sz="2400" b="1" dirty="0" smtClean="0">
                <a:solidFill>
                  <a:srgbClr val="FF0000"/>
                </a:solidFill>
              </a:rPr>
              <a:t>(SÇD: md. 2-3):</a:t>
            </a:r>
            <a:endParaRPr lang="tr-TR"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body" sz="half" idx="1"/>
          </p:nvPr>
        </p:nvSpPr>
        <p:spPr>
          <a:xfrm>
            <a:off x="381000" y="1071546"/>
            <a:ext cx="4419600" cy="5410200"/>
          </a:xfrm>
        </p:spPr>
        <p:txBody>
          <a:bodyPr>
            <a:noAutofit/>
          </a:bodyPr>
          <a:lstStyle/>
          <a:p>
            <a:pPr marL="85725" indent="11113" eaLnBrk="1" hangingPunct="1">
              <a:lnSpc>
                <a:spcPct val="90000"/>
              </a:lnSpc>
              <a:buFont typeface="Wingdings" pitchFamily="2" charset="2"/>
              <a:buNone/>
              <a:defRPr/>
            </a:pPr>
            <a:r>
              <a:rPr lang="tr-TR" sz="1700" b="1" dirty="0" smtClean="0">
                <a:solidFill>
                  <a:srgbClr val="FF0000"/>
                </a:solidFill>
                <a:effectLst/>
              </a:rPr>
              <a:t>Karakterizasyon raporu</a:t>
            </a:r>
          </a:p>
          <a:p>
            <a:pPr marL="85725" indent="11113" algn="ctr" eaLnBrk="1" hangingPunct="1">
              <a:lnSpc>
                <a:spcPct val="90000"/>
              </a:lnSpc>
              <a:buFont typeface="Wingdings" pitchFamily="2" charset="2"/>
              <a:buNone/>
              <a:defRPr/>
            </a:pPr>
            <a:endParaRPr lang="tr-TR" sz="1700" dirty="0" smtClean="0">
              <a:solidFill>
                <a:srgbClr val="FF0000"/>
              </a:solidFill>
              <a:effectLst/>
            </a:endParaRPr>
          </a:p>
          <a:p>
            <a:pPr marL="287338" lvl="1" indent="-233363" eaLnBrk="1" hangingPunct="1">
              <a:spcBef>
                <a:spcPts val="0"/>
              </a:spcBef>
              <a:buFont typeface="Arial" pitchFamily="34" charset="0"/>
              <a:buChar char="•"/>
              <a:defRPr/>
            </a:pPr>
            <a:r>
              <a:rPr lang="tr-TR" sz="1700" dirty="0" smtClean="0">
                <a:effectLst/>
                <a:ea typeface="+mn-ea"/>
                <a:cs typeface="+mn-cs"/>
              </a:rPr>
              <a:t>Nehir havzasının özelliklerinin analizi, </a:t>
            </a:r>
          </a:p>
          <a:p>
            <a:pPr marL="485775" lvl="1" indent="11113" eaLnBrk="1" hangingPunct="1">
              <a:spcBef>
                <a:spcPts val="0"/>
              </a:spcBef>
              <a:buFont typeface="Arial" pitchFamily="34" charset="0"/>
              <a:buChar char="•"/>
              <a:defRPr/>
            </a:pPr>
            <a:r>
              <a:rPr lang="tr-TR" sz="1700" dirty="0" smtClean="0">
                <a:effectLst/>
              </a:rPr>
              <a:t> Nehir Havzası bölgesinin alanı (km</a:t>
            </a:r>
            <a:r>
              <a:rPr lang="tr-TR" sz="1700" baseline="30000" dirty="0" smtClean="0">
                <a:effectLst/>
              </a:rPr>
              <a:t>2</a:t>
            </a:r>
            <a:r>
              <a:rPr lang="tr-TR" sz="1700" dirty="0" smtClean="0">
                <a:effectLst/>
              </a:rPr>
              <a:t>)</a:t>
            </a:r>
          </a:p>
          <a:p>
            <a:pPr marL="485775" lvl="1" indent="11113" eaLnBrk="1" hangingPunct="1">
              <a:spcBef>
                <a:spcPts val="0"/>
              </a:spcBef>
              <a:buFont typeface="Arial" pitchFamily="34" charset="0"/>
              <a:buChar char="•"/>
              <a:defRPr/>
            </a:pPr>
            <a:r>
              <a:rPr lang="tr-TR" sz="1700" dirty="0" smtClean="0">
                <a:effectLst/>
              </a:rPr>
              <a:t> Yerleşik nüfus</a:t>
            </a:r>
          </a:p>
          <a:p>
            <a:pPr marL="485775" lvl="1" indent="11113" eaLnBrk="1" hangingPunct="1">
              <a:spcBef>
                <a:spcPts val="0"/>
              </a:spcBef>
              <a:buFont typeface="Arial" pitchFamily="34" charset="0"/>
              <a:buChar char="•"/>
              <a:defRPr/>
            </a:pPr>
            <a:r>
              <a:rPr lang="tr-TR" sz="1700" dirty="0" smtClean="0">
                <a:effectLst/>
              </a:rPr>
              <a:t> Rakım, eğim</a:t>
            </a:r>
          </a:p>
          <a:p>
            <a:pPr marL="485775" lvl="1" indent="11113" eaLnBrk="1" hangingPunct="1">
              <a:spcBef>
                <a:spcPts val="0"/>
              </a:spcBef>
              <a:buFont typeface="Arial" pitchFamily="34" charset="0"/>
              <a:buChar char="•"/>
              <a:defRPr/>
            </a:pPr>
            <a:r>
              <a:rPr lang="tr-TR" sz="1700" dirty="0" smtClean="0">
                <a:effectLst/>
              </a:rPr>
              <a:t> Nehir kolları</a:t>
            </a:r>
          </a:p>
          <a:p>
            <a:pPr marL="485775" lvl="1" indent="11113" eaLnBrk="1" hangingPunct="1">
              <a:spcBef>
                <a:spcPts val="0"/>
              </a:spcBef>
              <a:buFont typeface="Arial" pitchFamily="34" charset="0"/>
              <a:buChar char="•"/>
              <a:defRPr/>
            </a:pPr>
            <a:r>
              <a:rPr lang="tr-TR" sz="1700" dirty="0" smtClean="0">
                <a:effectLst/>
              </a:rPr>
              <a:t> Su kullanımları</a:t>
            </a:r>
          </a:p>
          <a:p>
            <a:pPr marL="485775" lvl="1" indent="11113" eaLnBrk="1" hangingPunct="1">
              <a:spcBef>
                <a:spcPts val="0"/>
              </a:spcBef>
              <a:buFont typeface="Arial" pitchFamily="34" charset="0"/>
              <a:buChar char="•"/>
              <a:defRPr/>
            </a:pPr>
            <a:r>
              <a:rPr lang="tr-TR" sz="1700" dirty="0" smtClean="0">
                <a:effectLst/>
              </a:rPr>
              <a:t> İklim ve hidroloji (yağış vs.)</a:t>
            </a:r>
          </a:p>
          <a:p>
            <a:pPr marL="485775" lvl="1" indent="11113" eaLnBrk="1" hangingPunct="1">
              <a:spcBef>
                <a:spcPts val="0"/>
              </a:spcBef>
              <a:buFont typeface="Arial" pitchFamily="34" charset="0"/>
              <a:buChar char="•"/>
              <a:defRPr/>
            </a:pPr>
            <a:r>
              <a:rPr lang="tr-TR" sz="1700" dirty="0" smtClean="0">
                <a:effectLst/>
              </a:rPr>
              <a:t> Jeomorfolojik özellikler (toprak türü)</a:t>
            </a:r>
          </a:p>
          <a:p>
            <a:pPr marL="85725" indent="11113" eaLnBrk="1" hangingPunct="1">
              <a:spcBef>
                <a:spcPts val="0"/>
              </a:spcBef>
              <a:buFont typeface="Arial" pitchFamily="34" charset="0"/>
              <a:buChar char="•"/>
              <a:defRPr/>
            </a:pPr>
            <a:endParaRPr lang="tr-TR" sz="1700" dirty="0" smtClean="0">
              <a:effectLst/>
            </a:endParaRPr>
          </a:p>
          <a:p>
            <a:pPr marL="85725" indent="11113" eaLnBrk="1" hangingPunct="1">
              <a:spcBef>
                <a:spcPts val="0"/>
              </a:spcBef>
              <a:buFont typeface="Arial" pitchFamily="34" charset="0"/>
              <a:buChar char="•"/>
              <a:defRPr/>
            </a:pPr>
            <a:r>
              <a:rPr lang="tr-TR" sz="1700" dirty="0" smtClean="0">
                <a:effectLst/>
              </a:rPr>
              <a:t> Su kütleleri</a:t>
            </a:r>
          </a:p>
          <a:p>
            <a:pPr marL="85725" indent="11113" eaLnBrk="1" hangingPunct="1">
              <a:spcBef>
                <a:spcPts val="0"/>
              </a:spcBef>
              <a:buFont typeface="Arial" pitchFamily="34" charset="0"/>
              <a:buChar char="•"/>
              <a:defRPr/>
            </a:pPr>
            <a:endParaRPr lang="tr-TR" sz="1700" dirty="0" smtClean="0">
              <a:effectLst/>
            </a:endParaRPr>
          </a:p>
          <a:p>
            <a:pPr marL="85725" indent="11113" eaLnBrk="1" hangingPunct="1">
              <a:spcBef>
                <a:spcPts val="0"/>
              </a:spcBef>
              <a:buFont typeface="Arial" pitchFamily="34" charset="0"/>
              <a:buChar char="•"/>
              <a:defRPr/>
            </a:pPr>
            <a:r>
              <a:rPr lang="tr-TR" sz="1700" dirty="0" smtClean="0">
                <a:effectLst/>
              </a:rPr>
              <a:t> İnsani faaliyetlerinin, yüzey suları ve   </a:t>
            </a:r>
          </a:p>
          <a:p>
            <a:pPr marL="85725" indent="11113" eaLnBrk="1" hangingPunct="1">
              <a:spcBef>
                <a:spcPts val="0"/>
              </a:spcBef>
              <a:buFont typeface="Wingdings" pitchFamily="2" charset="2"/>
              <a:buNone/>
              <a:defRPr/>
            </a:pPr>
            <a:r>
              <a:rPr lang="tr-TR" sz="1700" dirty="0" smtClean="0">
                <a:effectLst/>
              </a:rPr>
              <a:t>  yeraltı sularının durumu üzerindeki    </a:t>
            </a:r>
          </a:p>
          <a:p>
            <a:pPr marL="85725" indent="11113" eaLnBrk="1" hangingPunct="1">
              <a:spcBef>
                <a:spcPts val="0"/>
              </a:spcBef>
              <a:buFont typeface="Wingdings" pitchFamily="2" charset="2"/>
              <a:buNone/>
              <a:defRPr/>
            </a:pPr>
            <a:r>
              <a:rPr lang="tr-TR" sz="1700" dirty="0" smtClean="0">
                <a:effectLst/>
              </a:rPr>
              <a:t>  etkisinin gözden geçirilmesi, </a:t>
            </a:r>
          </a:p>
          <a:p>
            <a:pPr marL="85725" indent="11113" eaLnBrk="1" hangingPunct="1">
              <a:spcBef>
                <a:spcPts val="0"/>
              </a:spcBef>
              <a:buFont typeface="Wingdings" pitchFamily="2" charset="2"/>
              <a:buNone/>
              <a:defRPr/>
            </a:pPr>
            <a:endParaRPr lang="tr-TR" sz="1700" dirty="0" smtClean="0">
              <a:effectLst/>
            </a:endParaRPr>
          </a:p>
          <a:p>
            <a:pPr marL="85725" indent="11113" eaLnBrk="1" hangingPunct="1">
              <a:spcBef>
                <a:spcPts val="0"/>
              </a:spcBef>
              <a:buFont typeface="Arial" pitchFamily="34" charset="0"/>
              <a:buChar char="•"/>
              <a:defRPr/>
            </a:pPr>
            <a:r>
              <a:rPr lang="tr-TR" sz="1700" dirty="0" smtClean="0">
                <a:effectLst/>
              </a:rPr>
              <a:t> Su kullanımının ekonomik analizi</a:t>
            </a:r>
          </a:p>
          <a:p>
            <a:pPr marL="85725" indent="11113" eaLnBrk="1" hangingPunct="1">
              <a:spcBef>
                <a:spcPts val="0"/>
              </a:spcBef>
              <a:buFont typeface="Arial" pitchFamily="34" charset="0"/>
              <a:buChar char="•"/>
              <a:defRPr/>
            </a:pPr>
            <a:r>
              <a:rPr lang="tr-TR" sz="1700" dirty="0" smtClean="0">
                <a:effectLst/>
              </a:rPr>
              <a:t> Korunan alanlar</a:t>
            </a:r>
          </a:p>
          <a:p>
            <a:pPr marL="85725" indent="11113" eaLnBrk="1" hangingPunct="1">
              <a:spcBef>
                <a:spcPts val="0"/>
              </a:spcBef>
              <a:buFont typeface="Arial" pitchFamily="34" charset="0"/>
              <a:buChar char="•"/>
              <a:defRPr/>
            </a:pPr>
            <a:r>
              <a:rPr lang="tr-TR" sz="1700" dirty="0" smtClean="0"/>
              <a:t> Risk Analizi</a:t>
            </a:r>
            <a:endParaRPr lang="tr-TR" sz="1700" dirty="0" smtClean="0">
              <a:effectLst/>
            </a:endParaRPr>
          </a:p>
          <a:p>
            <a:pPr marL="85725" indent="11113" eaLnBrk="1" hangingPunct="1">
              <a:lnSpc>
                <a:spcPct val="90000"/>
              </a:lnSpc>
              <a:buFont typeface="Wingdings" pitchFamily="2" charset="2"/>
              <a:buNone/>
              <a:defRPr/>
            </a:pPr>
            <a:r>
              <a:rPr lang="tr-TR" sz="1700" dirty="0" smtClean="0">
                <a:effectLst/>
              </a:rPr>
              <a:t> </a:t>
            </a:r>
          </a:p>
        </p:txBody>
      </p:sp>
      <p:pic>
        <p:nvPicPr>
          <p:cNvPr id="10243" name="Picture 6" descr="rapor"/>
          <p:cNvPicPr>
            <a:picLocks noChangeAspect="1" noChangeArrowheads="1"/>
          </p:cNvPicPr>
          <p:nvPr/>
        </p:nvPicPr>
        <p:blipFill>
          <a:blip r:embed="rId2"/>
          <a:srcRect l="31310" t="16753" r="30046" b="14130"/>
          <a:stretch>
            <a:fillRect/>
          </a:stretch>
        </p:blipFill>
        <p:spPr bwMode="auto">
          <a:xfrm>
            <a:off x="5105400" y="1219200"/>
            <a:ext cx="3505200" cy="5013325"/>
          </a:xfrm>
          <a:prstGeom prst="rect">
            <a:avLst/>
          </a:prstGeom>
          <a:ln>
            <a:noFill/>
          </a:ln>
          <a:effectLst>
            <a:outerShdw blurRad="190500" algn="tl" rotWithShape="0">
              <a:srgbClr val="000000">
                <a:alpha val="70000"/>
              </a:srgbClr>
            </a:outerShdw>
          </a:effectLst>
        </p:spPr>
      </p:pic>
      <p:sp>
        <p:nvSpPr>
          <p:cNvPr id="1024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Havzası 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8600" y="2663825"/>
            <a:ext cx="1530350" cy="3079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Nehir havzaları</a:t>
            </a:r>
            <a:endParaRPr lang="en-GB" sz="1400" dirty="0" smtClean="0"/>
          </a:p>
        </p:txBody>
      </p:sp>
      <p:sp>
        <p:nvSpPr>
          <p:cNvPr id="7" name="Tekstvak 6"/>
          <p:cNvSpPr txBox="1"/>
          <p:nvPr/>
        </p:nvSpPr>
        <p:spPr>
          <a:xfrm>
            <a:off x="2209800" y="2359025"/>
            <a:ext cx="1371600"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Yerüstü su kütleleri</a:t>
            </a:r>
            <a:endParaRPr lang="en-GB" sz="1400" dirty="0" smtClean="0"/>
          </a:p>
        </p:txBody>
      </p:sp>
      <p:sp>
        <p:nvSpPr>
          <p:cNvPr id="8" name="Tekstvak 7"/>
          <p:cNvSpPr txBox="1"/>
          <p:nvPr/>
        </p:nvSpPr>
        <p:spPr>
          <a:xfrm>
            <a:off x="2133600" y="3197225"/>
            <a:ext cx="1371600" cy="5238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Yeraltı suyu kütleleri</a:t>
            </a:r>
            <a:endParaRPr lang="en-GB" sz="1400" dirty="0" smtClean="0"/>
          </a:p>
        </p:txBody>
      </p:sp>
      <p:cxnSp>
        <p:nvCxnSpPr>
          <p:cNvPr id="10" name="Rechte verbindingslijn met pijl 9"/>
          <p:cNvCxnSpPr>
            <a:stCxn id="5" idx="3"/>
            <a:endCxn id="7" idx="1"/>
          </p:cNvCxnSpPr>
          <p:nvPr/>
        </p:nvCxnSpPr>
        <p:spPr>
          <a:xfrm flipV="1">
            <a:off x="1758950" y="2620635"/>
            <a:ext cx="450850" cy="1971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5" idx="3"/>
            <a:endCxn id="8" idx="1"/>
          </p:cNvCxnSpPr>
          <p:nvPr/>
        </p:nvCxnSpPr>
        <p:spPr>
          <a:xfrm>
            <a:off x="1758950" y="2817813"/>
            <a:ext cx="374650" cy="641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271" name="Tekstvak 14"/>
          <p:cNvSpPr txBox="1">
            <a:spLocks noChangeArrowheads="1"/>
          </p:cNvSpPr>
          <p:nvPr/>
        </p:nvSpPr>
        <p:spPr bwMode="auto">
          <a:xfrm>
            <a:off x="357158" y="1142984"/>
            <a:ext cx="3286148" cy="400110"/>
          </a:xfrm>
          <a:prstGeom prst="rect">
            <a:avLst/>
          </a:prstGeom>
          <a:noFill/>
          <a:ln w="9525">
            <a:noFill/>
            <a:miter lim="800000"/>
            <a:headEnd/>
            <a:tailEnd/>
          </a:ln>
        </p:spPr>
        <p:txBody>
          <a:bodyPr wrap="square">
            <a:spAutoFit/>
          </a:bodyPr>
          <a:lstStyle/>
          <a:p>
            <a:r>
              <a:rPr lang="tr-TR" sz="2000" b="1" dirty="0">
                <a:solidFill>
                  <a:srgbClr val="FF0000"/>
                </a:solidFill>
              </a:rPr>
              <a:t>Su </a:t>
            </a:r>
            <a:r>
              <a:rPr lang="tr-TR" sz="2000" b="1" dirty="0" smtClean="0">
                <a:solidFill>
                  <a:srgbClr val="FF0000"/>
                </a:solidFill>
              </a:rPr>
              <a:t>Kütleleri Kategorizasyonu</a:t>
            </a:r>
            <a:endParaRPr lang="en-GB" sz="2000" b="1" dirty="0">
              <a:solidFill>
                <a:srgbClr val="FF0000"/>
              </a:solidFill>
            </a:endParaRPr>
          </a:p>
        </p:txBody>
      </p:sp>
      <p:sp>
        <p:nvSpPr>
          <p:cNvPr id="32" name="Tekstvak 7"/>
          <p:cNvSpPr txBox="1"/>
          <p:nvPr/>
        </p:nvSpPr>
        <p:spPr>
          <a:xfrm>
            <a:off x="4495800" y="1673225"/>
            <a:ext cx="1752600" cy="5238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Kıta içi yerüstü su kaynakları </a:t>
            </a:r>
            <a:endParaRPr lang="en-GB" sz="1400" dirty="0" smtClean="0"/>
          </a:p>
        </p:txBody>
      </p:sp>
      <p:cxnSp>
        <p:nvCxnSpPr>
          <p:cNvPr id="33" name="Rechte verbindingslijn met pijl 9"/>
          <p:cNvCxnSpPr>
            <a:stCxn id="7" idx="3"/>
            <a:endCxn id="35" idx="1"/>
          </p:cNvCxnSpPr>
          <p:nvPr/>
        </p:nvCxnSpPr>
        <p:spPr>
          <a:xfrm>
            <a:off x="3581400" y="2620635"/>
            <a:ext cx="914400" cy="1209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Rechte verbindingslijn met pijl 10"/>
          <p:cNvCxnSpPr>
            <a:stCxn id="7" idx="3"/>
            <a:endCxn id="32" idx="1"/>
          </p:cNvCxnSpPr>
          <p:nvPr/>
        </p:nvCxnSpPr>
        <p:spPr>
          <a:xfrm flipV="1">
            <a:off x="3581400" y="1935163"/>
            <a:ext cx="914400" cy="6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5" name="Tekstvak 13"/>
          <p:cNvSpPr txBox="1"/>
          <p:nvPr/>
        </p:nvSpPr>
        <p:spPr>
          <a:xfrm>
            <a:off x="4495800" y="2587625"/>
            <a:ext cx="1749425" cy="3079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Geçiş suları</a:t>
            </a:r>
            <a:endParaRPr lang="en-GB" sz="1400" dirty="0" smtClean="0"/>
          </a:p>
        </p:txBody>
      </p:sp>
      <p:cxnSp>
        <p:nvCxnSpPr>
          <p:cNvPr id="36" name="Rechte verbindingslijn met pijl 17"/>
          <p:cNvCxnSpPr>
            <a:stCxn id="7" idx="3"/>
            <a:endCxn id="37" idx="1"/>
          </p:cNvCxnSpPr>
          <p:nvPr/>
        </p:nvCxnSpPr>
        <p:spPr>
          <a:xfrm>
            <a:off x="3581400" y="2620635"/>
            <a:ext cx="838200" cy="11115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Tekstvak 18"/>
          <p:cNvSpPr txBox="1"/>
          <p:nvPr/>
        </p:nvSpPr>
        <p:spPr>
          <a:xfrm>
            <a:off x="4419600" y="3578225"/>
            <a:ext cx="1752600" cy="3079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Kıyı suları</a:t>
            </a:r>
            <a:endParaRPr lang="en-GB" sz="1400" dirty="0" smtClean="0"/>
          </a:p>
        </p:txBody>
      </p:sp>
      <p:sp>
        <p:nvSpPr>
          <p:cNvPr id="11278" name="Rectangle 44"/>
          <p:cNvSpPr>
            <a:spLocks noChangeArrowheads="1"/>
          </p:cNvSpPr>
          <p:nvPr/>
        </p:nvSpPr>
        <p:spPr bwMode="auto">
          <a:xfrm>
            <a:off x="6477000" y="2609850"/>
            <a:ext cx="2590800" cy="1015663"/>
          </a:xfrm>
          <a:prstGeom prst="rect">
            <a:avLst/>
          </a:prstGeom>
          <a:noFill/>
          <a:ln w="9525">
            <a:noFill/>
            <a:miter lim="800000"/>
            <a:headEnd/>
            <a:tailEnd/>
          </a:ln>
        </p:spPr>
        <p:txBody>
          <a:bodyPr>
            <a:spAutoFit/>
          </a:bodyPr>
          <a:lstStyle/>
          <a:p>
            <a:r>
              <a:rPr lang="tr-TR" sz="1200" dirty="0"/>
              <a:t>Geçiş suları kıyı sularına olan yakınlıkları dolayısıyla kısmen tuzlu olan ancak tatlı su akımlarından da belli miktarda etkilenen nehir ağızlarındaki </a:t>
            </a:r>
            <a:r>
              <a:rPr lang="tr-TR" sz="1200" dirty="0" smtClean="0"/>
              <a:t>yerüstü suyu </a:t>
            </a:r>
            <a:r>
              <a:rPr lang="tr-TR" sz="1200" dirty="0"/>
              <a:t>kütleleridir.</a:t>
            </a:r>
            <a:endParaRPr lang="en-GB" sz="1200" dirty="0"/>
          </a:p>
        </p:txBody>
      </p:sp>
      <p:sp>
        <p:nvSpPr>
          <p:cNvPr id="46" name="Tekstvak 7"/>
          <p:cNvSpPr txBox="1"/>
          <p:nvPr/>
        </p:nvSpPr>
        <p:spPr>
          <a:xfrm>
            <a:off x="7010400" y="1597025"/>
            <a:ext cx="1444625" cy="3079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Nehirler </a:t>
            </a:r>
            <a:endParaRPr lang="en-GB" sz="1400" dirty="0" smtClean="0"/>
          </a:p>
        </p:txBody>
      </p:sp>
      <p:cxnSp>
        <p:nvCxnSpPr>
          <p:cNvPr id="47" name="Rechte verbindingslijn met pijl 9"/>
          <p:cNvCxnSpPr>
            <a:stCxn id="32" idx="3"/>
            <a:endCxn id="49" idx="1"/>
          </p:cNvCxnSpPr>
          <p:nvPr/>
        </p:nvCxnSpPr>
        <p:spPr>
          <a:xfrm>
            <a:off x="6248400" y="1935163"/>
            <a:ext cx="762000" cy="273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a:stCxn id="32" idx="3"/>
            <a:endCxn id="46" idx="1"/>
          </p:cNvCxnSpPr>
          <p:nvPr/>
        </p:nvCxnSpPr>
        <p:spPr>
          <a:xfrm flipV="1">
            <a:off x="6248400" y="1751013"/>
            <a:ext cx="762000" cy="1841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9" name="Tekstvak 13"/>
          <p:cNvSpPr txBox="1"/>
          <p:nvPr/>
        </p:nvSpPr>
        <p:spPr>
          <a:xfrm>
            <a:off x="7010400" y="2054225"/>
            <a:ext cx="1444625" cy="3079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tr-TR" sz="1400" dirty="0" smtClean="0"/>
              <a:t>Göller</a:t>
            </a:r>
            <a:endParaRPr lang="en-GB" sz="1400" dirty="0" smtClean="0"/>
          </a:p>
        </p:txBody>
      </p:sp>
      <p:sp>
        <p:nvSpPr>
          <p:cNvPr id="11283" name="Rectangle 28"/>
          <p:cNvSpPr>
            <a:spLocks noChangeArrowheads="1"/>
          </p:cNvSpPr>
          <p:nvPr/>
        </p:nvSpPr>
        <p:spPr bwMode="auto">
          <a:xfrm>
            <a:off x="304800" y="5543960"/>
            <a:ext cx="8763000" cy="313932"/>
          </a:xfrm>
          <a:prstGeom prst="rect">
            <a:avLst/>
          </a:prstGeom>
          <a:noFill/>
          <a:ln w="9525">
            <a:noFill/>
            <a:miter lim="800000"/>
            <a:headEnd/>
            <a:tailEnd/>
          </a:ln>
        </p:spPr>
        <p:txBody>
          <a:bodyPr>
            <a:spAutoFit/>
          </a:bodyPr>
          <a:lstStyle/>
          <a:p>
            <a:pPr algn="ctr">
              <a:lnSpc>
                <a:spcPct val="90000"/>
              </a:lnSpc>
            </a:pPr>
            <a:r>
              <a:rPr lang="tr-TR" sz="1600" dirty="0" smtClean="0">
                <a:solidFill>
                  <a:srgbClr val="FF0000"/>
                </a:solidFill>
              </a:rPr>
              <a:t>Su </a:t>
            </a:r>
            <a:r>
              <a:rPr lang="tr-TR" sz="1600" dirty="0">
                <a:solidFill>
                  <a:srgbClr val="FF0000"/>
                </a:solidFill>
              </a:rPr>
              <a:t>kütleleri: </a:t>
            </a:r>
            <a:r>
              <a:rPr lang="tr-TR" sz="1600" dirty="0"/>
              <a:t>durumun ve nihayetinde önlemlerin tanımlanmasına yönelik temel birimdir.</a:t>
            </a:r>
            <a:endParaRPr lang="nl-NL" sz="1600" dirty="0"/>
          </a:p>
        </p:txBody>
      </p:sp>
      <p:sp>
        <p:nvSpPr>
          <p:cNvPr id="11284" name="Rectangle 29"/>
          <p:cNvSpPr>
            <a:spLocks noChangeArrowheads="1"/>
          </p:cNvSpPr>
          <p:nvPr/>
        </p:nvSpPr>
        <p:spPr bwMode="auto">
          <a:xfrm>
            <a:off x="228600" y="4306888"/>
            <a:ext cx="8915400" cy="327025"/>
          </a:xfrm>
          <a:prstGeom prst="rect">
            <a:avLst/>
          </a:prstGeom>
          <a:noFill/>
          <a:ln w="9525">
            <a:noFill/>
            <a:miter lim="800000"/>
            <a:headEnd/>
            <a:tailEnd/>
          </a:ln>
        </p:spPr>
        <p:txBody>
          <a:bodyPr>
            <a:spAutoFit/>
          </a:bodyPr>
          <a:lstStyle/>
          <a:p>
            <a:pPr algn="ctr">
              <a:lnSpc>
                <a:spcPct val="90000"/>
              </a:lnSpc>
            </a:pPr>
            <a:r>
              <a:rPr lang="tr-TR" sz="1700" dirty="0"/>
              <a:t>Korunan alanlar </a:t>
            </a:r>
            <a:r>
              <a:rPr lang="nl-NL" sz="1700" dirty="0"/>
              <a:t>(</a:t>
            </a:r>
            <a:r>
              <a:rPr lang="tr-TR" sz="1700" dirty="0"/>
              <a:t>Yüzme</a:t>
            </a:r>
            <a:r>
              <a:rPr lang="nl-NL" sz="1700" dirty="0"/>
              <a:t>, </a:t>
            </a:r>
            <a:r>
              <a:rPr lang="tr-TR" sz="1700" dirty="0"/>
              <a:t>Nitrat</a:t>
            </a:r>
            <a:r>
              <a:rPr lang="nl-NL" sz="1700" dirty="0"/>
              <a:t>, Habitat, Flora</a:t>
            </a:r>
            <a:r>
              <a:rPr lang="tr-TR" sz="1700" dirty="0"/>
              <a:t>, </a:t>
            </a:r>
            <a:r>
              <a:rPr lang="nl-NL" sz="1700" dirty="0"/>
              <a:t>Fauna </a:t>
            </a:r>
            <a:r>
              <a:rPr lang="tr-TR" sz="1700" dirty="0"/>
              <a:t>Direktifleri </a:t>
            </a:r>
            <a:r>
              <a:rPr lang="nl-NL" sz="1700" dirty="0"/>
              <a:t>- Natura 2000 </a:t>
            </a:r>
            <a:r>
              <a:rPr lang="tr-TR" sz="1700" dirty="0"/>
              <a:t>alanları</a:t>
            </a:r>
            <a:r>
              <a:rPr lang="nl-NL" sz="1700" dirty="0"/>
              <a:t>)</a:t>
            </a:r>
          </a:p>
        </p:txBody>
      </p:sp>
      <p:sp>
        <p:nvSpPr>
          <p:cNvPr id="22"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Havzası 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714480" y="1785926"/>
            <a:ext cx="5715000" cy="4267200"/>
            <a:chOff x="2496" y="1681"/>
            <a:chExt cx="2640" cy="2015"/>
          </a:xfrm>
        </p:grpSpPr>
        <p:pic>
          <p:nvPicPr>
            <p:cNvPr id="10246" name="Picture 4" descr="P:\00-Buitenland\105774 Implementation WFD Turkey\T3 River Basin Management Plan\Martijn\Characterisation\plaatje categorieen.bmp"/>
            <p:cNvPicPr>
              <a:picLocks noChangeAspect="1" noChangeArrowheads="1"/>
            </p:cNvPicPr>
            <p:nvPr/>
          </p:nvPicPr>
          <p:blipFill>
            <a:blip r:embed="rId3"/>
            <a:srcRect l="1253" t="13048" r="1253" b="4439"/>
            <a:stretch>
              <a:fillRect/>
            </a:stretch>
          </p:blipFill>
          <p:spPr bwMode="auto">
            <a:xfrm>
              <a:off x="2496" y="1681"/>
              <a:ext cx="2640" cy="2015"/>
            </a:xfrm>
            <a:prstGeom prst="rect">
              <a:avLst/>
            </a:prstGeom>
            <a:solidFill>
              <a:srgbClr val="FFCC66"/>
            </a:solidFill>
            <a:ln w="9525">
              <a:noFill/>
              <a:miter lim="800000"/>
              <a:headEnd/>
              <a:tailEnd/>
            </a:ln>
          </p:spPr>
        </p:pic>
        <p:sp>
          <p:nvSpPr>
            <p:cNvPr id="10247" name="Rectangle 12"/>
            <p:cNvSpPr>
              <a:spLocks noChangeArrowheads="1"/>
            </p:cNvSpPr>
            <p:nvPr/>
          </p:nvSpPr>
          <p:spPr bwMode="auto">
            <a:xfrm>
              <a:off x="2928" y="2208"/>
              <a:ext cx="336" cy="1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sz="2000" b="1" dirty="0">
                  <a:solidFill>
                    <a:srgbClr val="000000"/>
                  </a:solidFill>
                  <a:latin typeface="Times New Roman" pitchFamily="18" charset="0"/>
                </a:rPr>
                <a:t>Göl</a:t>
              </a:r>
            </a:p>
          </p:txBody>
        </p:sp>
        <p:sp>
          <p:nvSpPr>
            <p:cNvPr id="10248" name="Rectangle 13"/>
            <p:cNvSpPr>
              <a:spLocks noChangeArrowheads="1"/>
            </p:cNvSpPr>
            <p:nvPr/>
          </p:nvSpPr>
          <p:spPr bwMode="auto">
            <a:xfrm>
              <a:off x="2544" y="2928"/>
              <a:ext cx="480" cy="1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sz="2000" b="1" dirty="0">
                  <a:solidFill>
                    <a:srgbClr val="000000"/>
                  </a:solidFill>
                  <a:latin typeface="Times New Roman" pitchFamily="18" charset="0"/>
                </a:rPr>
                <a:t>Nehir</a:t>
              </a:r>
            </a:p>
          </p:txBody>
        </p:sp>
        <p:sp>
          <p:nvSpPr>
            <p:cNvPr id="10249" name="Rectangle 14"/>
            <p:cNvSpPr>
              <a:spLocks noChangeArrowheads="1"/>
            </p:cNvSpPr>
            <p:nvPr/>
          </p:nvSpPr>
          <p:spPr bwMode="auto">
            <a:xfrm>
              <a:off x="3339" y="3053"/>
              <a:ext cx="867" cy="30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sz="2000" b="1" dirty="0">
                  <a:solidFill>
                    <a:srgbClr val="000000"/>
                  </a:solidFill>
                  <a:latin typeface="Times New Roman" pitchFamily="18" charset="0"/>
                </a:rPr>
                <a:t>Geçiş suyu</a:t>
              </a:r>
            </a:p>
          </p:txBody>
        </p:sp>
        <p:sp>
          <p:nvSpPr>
            <p:cNvPr id="10250" name="Rectangle 15"/>
            <p:cNvSpPr>
              <a:spLocks noChangeArrowheads="1"/>
            </p:cNvSpPr>
            <p:nvPr/>
          </p:nvSpPr>
          <p:spPr bwMode="auto">
            <a:xfrm>
              <a:off x="4593" y="2075"/>
              <a:ext cx="528" cy="43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l"/>
              <a:r>
                <a:rPr lang="tr-TR" sz="2000" b="1" dirty="0" smtClean="0">
                  <a:solidFill>
                    <a:srgbClr val="000000"/>
                  </a:solidFill>
                  <a:latin typeface="Times New Roman" pitchFamily="18" charset="0"/>
                </a:rPr>
                <a:t>Kıyı </a:t>
              </a:r>
              <a:r>
                <a:rPr lang="tr-TR" sz="2000" b="1" dirty="0">
                  <a:solidFill>
                    <a:srgbClr val="000000"/>
                  </a:solidFill>
                  <a:latin typeface="Times New Roman" pitchFamily="18" charset="0"/>
                </a:rPr>
                <a:t>suyu</a:t>
              </a:r>
            </a:p>
          </p:txBody>
        </p:sp>
      </p:grpSp>
      <p:sp>
        <p:nvSpPr>
          <p:cNvPr id="11"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Havzası 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
        <p:nvSpPr>
          <p:cNvPr id="12" name="Text Box 3"/>
          <p:cNvSpPr txBox="1">
            <a:spLocks noChangeArrowheads="1"/>
          </p:cNvSpPr>
          <p:nvPr/>
        </p:nvSpPr>
        <p:spPr bwMode="auto">
          <a:xfrm>
            <a:off x="357158" y="1000108"/>
            <a:ext cx="2143108" cy="535531"/>
          </a:xfrm>
          <a:prstGeom prst="rect">
            <a:avLst/>
          </a:prstGeom>
          <a:noFill/>
          <a:ln w="9525" algn="ctr">
            <a:noFill/>
            <a:miter lim="800000"/>
            <a:headEnd/>
            <a:tailEnd/>
          </a:ln>
        </p:spPr>
        <p:txBody>
          <a:bodyPr wrap="square">
            <a:spAutoFit/>
          </a:bodyPr>
          <a:lstStyle/>
          <a:p>
            <a:pPr algn="l">
              <a:lnSpc>
                <a:spcPct val="120000"/>
              </a:lnSpc>
              <a:spcBef>
                <a:spcPct val="50000"/>
              </a:spcBef>
            </a:pPr>
            <a:r>
              <a:rPr lang="tr-TR" sz="2400" b="1" dirty="0">
                <a:solidFill>
                  <a:srgbClr val="FF0000"/>
                </a:solidFill>
              </a:rPr>
              <a:t>Kategorizasyon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7" descr="SWB_GWB_TR"/>
          <p:cNvPicPr>
            <a:picLocks noChangeAspect="1" noChangeArrowheads="1"/>
          </p:cNvPicPr>
          <p:nvPr/>
        </p:nvPicPr>
        <p:blipFill>
          <a:blip r:embed="rId2" cstate="print"/>
          <a:srcRect/>
          <a:stretch>
            <a:fillRect/>
          </a:stretch>
        </p:blipFill>
        <p:spPr bwMode="auto">
          <a:xfrm>
            <a:off x="0" y="1000108"/>
            <a:ext cx="9144000" cy="5857892"/>
          </a:xfrm>
          <a:prstGeom prst="rect">
            <a:avLst/>
          </a:prstGeom>
          <a:noFill/>
          <a:ln w="9525">
            <a:noFill/>
            <a:miter lim="800000"/>
            <a:headEnd/>
            <a:tailEnd/>
          </a:ln>
        </p:spPr>
      </p:pic>
      <p:sp>
        <p:nvSpPr>
          <p:cNvPr id="12291" name="Rectangle 48"/>
          <p:cNvSpPr>
            <a:spLocks noGrp="1" noChangeArrowheads="1"/>
          </p:cNvSpPr>
          <p:nvPr>
            <p:ph type="body" sz="half" idx="1"/>
          </p:nvPr>
        </p:nvSpPr>
        <p:spPr>
          <a:xfrm>
            <a:off x="285720" y="1357298"/>
            <a:ext cx="5143536" cy="785818"/>
          </a:xfrm>
          <a:noFill/>
        </p:spPr>
        <p:txBody>
          <a:bodyPr>
            <a:normAutofit/>
          </a:bodyPr>
          <a:lstStyle/>
          <a:p>
            <a:pPr marL="85725" indent="11113" algn="ctr" eaLnBrk="1" hangingPunct="1">
              <a:lnSpc>
                <a:spcPct val="80000"/>
              </a:lnSpc>
              <a:buFont typeface="Wingdings" pitchFamily="2" charset="2"/>
              <a:buNone/>
            </a:pPr>
            <a:r>
              <a:rPr lang="tr-TR" sz="1800" b="1" dirty="0" smtClean="0">
                <a:solidFill>
                  <a:srgbClr val="FF0000"/>
                </a:solidFill>
                <a:effectLst/>
              </a:rPr>
              <a:t>Büyük Menderes Nehir Havzası Yüzeysel ve Yeraltısuyu Kütleleri</a:t>
            </a:r>
          </a:p>
        </p:txBody>
      </p:sp>
      <p:sp>
        <p:nvSpPr>
          <p:cNvPr id="5"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type="body" idx="4294967295"/>
          </p:nvPr>
        </p:nvPicPr>
        <p:blipFill>
          <a:blip r:embed="rId3">
            <a:clrChange>
              <a:clrFrom>
                <a:srgbClr val="FFFFFF"/>
              </a:clrFrom>
              <a:clrTo>
                <a:srgbClr val="FFFFFF">
                  <a:alpha val="0"/>
                </a:srgbClr>
              </a:clrTo>
            </a:clrChange>
          </a:blip>
          <a:srcRect/>
          <a:stretch>
            <a:fillRect/>
          </a:stretch>
        </p:blipFill>
        <p:spPr>
          <a:xfrm>
            <a:off x="1214414" y="1571612"/>
            <a:ext cx="2684462" cy="4114800"/>
          </a:xfrm>
          <a:noFill/>
        </p:spPr>
      </p:pic>
      <p:sp>
        <p:nvSpPr>
          <p:cNvPr id="9" name="8 Metin kutusu"/>
          <p:cNvSpPr txBox="1"/>
          <p:nvPr/>
        </p:nvSpPr>
        <p:spPr>
          <a:xfrm>
            <a:off x="1214414" y="4500570"/>
            <a:ext cx="353943" cy="1000132"/>
          </a:xfrm>
          <a:prstGeom prst="rect">
            <a:avLst/>
          </a:prstGeom>
        </p:spPr>
        <p:style>
          <a:lnRef idx="2">
            <a:schemeClr val="accent2"/>
          </a:lnRef>
          <a:fillRef idx="1">
            <a:schemeClr val="lt1"/>
          </a:fillRef>
          <a:effectRef idx="0">
            <a:schemeClr val="accent2"/>
          </a:effectRef>
          <a:fontRef idx="minor">
            <a:schemeClr val="dk1"/>
          </a:fontRef>
        </p:style>
        <p:txBody>
          <a:bodyPr vert="vert270" wrap="square">
            <a:spAutoFit/>
          </a:bodyPr>
          <a:lstStyle/>
          <a:p>
            <a:pPr algn="ctr" eaLnBrk="1" hangingPunct="1">
              <a:defRPr/>
            </a:pPr>
            <a:r>
              <a:rPr lang="tr-TR" sz="1100" b="1" dirty="0">
                <a:solidFill>
                  <a:srgbClr val="FF0000"/>
                </a:solidFill>
                <a:latin typeface="Arial" pitchFamily="34" charset="0"/>
                <a:cs typeface="Arial" pitchFamily="34" charset="0"/>
              </a:rPr>
              <a:t>Su kütlesi 1</a:t>
            </a:r>
          </a:p>
        </p:txBody>
      </p:sp>
      <p:sp>
        <p:nvSpPr>
          <p:cNvPr id="10" name="9 Metin kutusu"/>
          <p:cNvSpPr txBox="1"/>
          <p:nvPr/>
        </p:nvSpPr>
        <p:spPr>
          <a:xfrm>
            <a:off x="1214414" y="3143248"/>
            <a:ext cx="353943" cy="1071570"/>
          </a:xfrm>
          <a:prstGeom prst="rect">
            <a:avLst/>
          </a:prstGeom>
        </p:spPr>
        <p:style>
          <a:lnRef idx="2">
            <a:schemeClr val="accent2"/>
          </a:lnRef>
          <a:fillRef idx="1">
            <a:schemeClr val="lt1"/>
          </a:fillRef>
          <a:effectRef idx="0">
            <a:schemeClr val="accent2"/>
          </a:effectRef>
          <a:fontRef idx="minor">
            <a:schemeClr val="dk1"/>
          </a:fontRef>
        </p:style>
        <p:txBody>
          <a:bodyPr vert="vert270">
            <a:spAutoFit/>
          </a:bodyPr>
          <a:lstStyle/>
          <a:p>
            <a:pPr algn="ctr" eaLnBrk="1" hangingPunct="1">
              <a:defRPr/>
            </a:pPr>
            <a:r>
              <a:rPr lang="tr-TR" sz="1100" b="1" dirty="0">
                <a:solidFill>
                  <a:srgbClr val="FF0000"/>
                </a:solidFill>
                <a:latin typeface="Arial" pitchFamily="34" charset="0"/>
                <a:cs typeface="Arial" pitchFamily="34" charset="0"/>
              </a:rPr>
              <a:t>Su kütlesi 2</a:t>
            </a:r>
          </a:p>
        </p:txBody>
      </p:sp>
      <p:sp>
        <p:nvSpPr>
          <p:cNvPr id="11" name="10 Metin kutusu"/>
          <p:cNvSpPr txBox="1"/>
          <p:nvPr/>
        </p:nvSpPr>
        <p:spPr>
          <a:xfrm>
            <a:off x="1214414" y="1785926"/>
            <a:ext cx="353943" cy="1071570"/>
          </a:xfrm>
          <a:prstGeom prst="rect">
            <a:avLst/>
          </a:prstGeom>
        </p:spPr>
        <p:style>
          <a:lnRef idx="2">
            <a:schemeClr val="accent2"/>
          </a:lnRef>
          <a:fillRef idx="1">
            <a:schemeClr val="lt1"/>
          </a:fillRef>
          <a:effectRef idx="0">
            <a:schemeClr val="accent2"/>
          </a:effectRef>
          <a:fontRef idx="minor">
            <a:schemeClr val="dk1"/>
          </a:fontRef>
        </p:style>
        <p:txBody>
          <a:bodyPr vert="vert270">
            <a:spAutoFit/>
          </a:bodyPr>
          <a:lstStyle/>
          <a:p>
            <a:pPr algn="ctr" eaLnBrk="1" hangingPunct="1">
              <a:defRPr/>
            </a:pPr>
            <a:r>
              <a:rPr lang="tr-TR" sz="1100" b="1" dirty="0">
                <a:solidFill>
                  <a:srgbClr val="FF0000"/>
                </a:solidFill>
                <a:latin typeface="Arial" pitchFamily="34" charset="0"/>
                <a:cs typeface="Arial" pitchFamily="34" charset="0"/>
              </a:rPr>
              <a:t>Su kütlesi 3</a:t>
            </a:r>
          </a:p>
        </p:txBody>
      </p:sp>
      <p:sp>
        <p:nvSpPr>
          <p:cNvPr id="12294" name="11 Metin kutusu"/>
          <p:cNvSpPr txBox="1">
            <a:spLocks noChangeArrowheads="1"/>
          </p:cNvSpPr>
          <p:nvPr/>
        </p:nvSpPr>
        <p:spPr bwMode="auto">
          <a:xfrm>
            <a:off x="2767328" y="3343605"/>
            <a:ext cx="500062" cy="2762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r>
              <a:rPr lang="tr-TR" sz="1200" dirty="0">
                <a:solidFill>
                  <a:srgbClr val="FF0000"/>
                </a:solidFill>
              </a:rPr>
              <a:t>Göl</a:t>
            </a:r>
          </a:p>
        </p:txBody>
      </p:sp>
      <p:sp>
        <p:nvSpPr>
          <p:cNvPr id="12295" name="12 Metin kutusu"/>
          <p:cNvSpPr txBox="1">
            <a:spLocks noChangeArrowheads="1"/>
          </p:cNvSpPr>
          <p:nvPr/>
        </p:nvSpPr>
        <p:spPr bwMode="auto">
          <a:xfrm>
            <a:off x="2571736" y="2357430"/>
            <a:ext cx="1071563" cy="27699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r>
              <a:rPr lang="tr-TR" sz="1200" dirty="0">
                <a:solidFill>
                  <a:srgbClr val="FF0000"/>
                </a:solidFill>
              </a:rPr>
              <a:t>Bir nehir kısmı</a:t>
            </a:r>
          </a:p>
        </p:txBody>
      </p:sp>
      <p:sp>
        <p:nvSpPr>
          <p:cNvPr id="12296" name="13 Metin kutusu"/>
          <p:cNvSpPr txBox="1">
            <a:spLocks noChangeArrowheads="1"/>
          </p:cNvSpPr>
          <p:nvPr/>
        </p:nvSpPr>
        <p:spPr bwMode="auto">
          <a:xfrm>
            <a:off x="3143240" y="4357694"/>
            <a:ext cx="857256" cy="4619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r>
              <a:rPr lang="tr-TR" sz="1200" dirty="0">
                <a:solidFill>
                  <a:srgbClr val="FF0000"/>
                </a:solidFill>
              </a:rPr>
              <a:t>Bir nehir kısmı</a:t>
            </a:r>
          </a:p>
        </p:txBody>
      </p:sp>
      <p:pic>
        <p:nvPicPr>
          <p:cNvPr id="12297"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29124" y="1214422"/>
            <a:ext cx="4114800" cy="4581525"/>
          </a:xfrm>
          <a:prstGeom prst="rect">
            <a:avLst/>
          </a:prstGeom>
          <a:noFill/>
          <a:ln w="9525">
            <a:noFill/>
            <a:miter lim="800000"/>
            <a:headEnd/>
            <a:tailEnd/>
          </a:ln>
        </p:spPr>
      </p:pic>
      <p:sp>
        <p:nvSpPr>
          <p:cNvPr id="12298" name="Rectangle 4"/>
          <p:cNvSpPr>
            <a:spLocks noChangeArrowheads="1"/>
          </p:cNvSpPr>
          <p:nvPr/>
        </p:nvSpPr>
        <p:spPr bwMode="auto">
          <a:xfrm>
            <a:off x="785786" y="5857892"/>
            <a:ext cx="5214974" cy="890610"/>
          </a:xfrm>
          <a:prstGeom prst="rect">
            <a:avLst/>
          </a:prstGeom>
          <a:noFill/>
          <a:ln w="9525">
            <a:noFill/>
            <a:miter lim="800000"/>
            <a:headEnd/>
            <a:tailEnd/>
          </a:ln>
        </p:spPr>
        <p:txBody>
          <a:bodyPr/>
          <a:lstStyle/>
          <a:p>
            <a:pPr marL="342900" indent="-342900" algn="l">
              <a:spcBef>
                <a:spcPct val="20000"/>
              </a:spcBef>
              <a:buClr>
                <a:schemeClr val="hlink"/>
              </a:buClr>
              <a:buSzPct val="120000"/>
            </a:pPr>
            <a:r>
              <a:rPr lang="tr-TR" sz="2000" dirty="0"/>
              <a:t>- SK’nin tek bir ekolojik durum sınıfı olmalıdır</a:t>
            </a:r>
            <a:endParaRPr lang="en-GB" sz="2000" dirty="0"/>
          </a:p>
          <a:p>
            <a:pPr marL="342900" indent="-342900" algn="l">
              <a:spcBef>
                <a:spcPct val="20000"/>
              </a:spcBef>
              <a:buClr>
                <a:schemeClr val="hlink"/>
              </a:buClr>
              <a:buSzPct val="120000"/>
            </a:pPr>
            <a:r>
              <a:rPr lang="tr-TR" sz="2000" dirty="0"/>
              <a:t>- Baskılar</a:t>
            </a:r>
            <a:r>
              <a:rPr lang="en-GB" sz="2000" dirty="0"/>
              <a:t>, </a:t>
            </a:r>
            <a:r>
              <a:rPr lang="tr-TR" sz="2000" dirty="0"/>
              <a:t>etkiler</a:t>
            </a:r>
            <a:r>
              <a:rPr lang="en-GB" sz="2000" dirty="0"/>
              <a:t>, </a:t>
            </a:r>
            <a:r>
              <a:rPr lang="tr-TR" sz="2000" dirty="0"/>
              <a:t>hedefler</a:t>
            </a:r>
            <a:r>
              <a:rPr lang="en-GB" sz="2000" dirty="0"/>
              <a:t> &amp; risk </a:t>
            </a:r>
            <a:r>
              <a:rPr lang="tr-TR" sz="2000" dirty="0"/>
              <a:t>aynı olmalıdır</a:t>
            </a:r>
            <a:endParaRPr lang="en-GB" sz="2000" dirty="0"/>
          </a:p>
        </p:txBody>
      </p:sp>
      <p:sp>
        <p:nvSpPr>
          <p:cNvPr id="12300" name="Text Box 3"/>
          <p:cNvSpPr txBox="1">
            <a:spLocks noChangeArrowheads="1"/>
          </p:cNvSpPr>
          <p:nvPr/>
        </p:nvSpPr>
        <p:spPr bwMode="auto">
          <a:xfrm>
            <a:off x="1142976" y="1000108"/>
            <a:ext cx="3128954" cy="461665"/>
          </a:xfrm>
          <a:prstGeom prst="rect">
            <a:avLst/>
          </a:prstGeom>
          <a:noFill/>
          <a:ln w="9525" algn="ctr">
            <a:noFill/>
            <a:miter lim="800000"/>
            <a:headEnd/>
            <a:tailEnd/>
          </a:ln>
        </p:spPr>
        <p:txBody>
          <a:bodyPr wrap="square">
            <a:spAutoFit/>
          </a:bodyPr>
          <a:lstStyle/>
          <a:p>
            <a:pPr algn="l">
              <a:lnSpc>
                <a:spcPct val="120000"/>
              </a:lnSpc>
              <a:spcBef>
                <a:spcPct val="50000"/>
              </a:spcBef>
            </a:pPr>
            <a:r>
              <a:rPr lang="tr-TR" sz="2000" b="1" dirty="0">
                <a:solidFill>
                  <a:srgbClr val="FF0000"/>
                </a:solidFill>
              </a:rPr>
              <a:t>Su Kütlelerinin Belirlenmesi</a:t>
            </a:r>
          </a:p>
        </p:txBody>
      </p:sp>
      <p:sp>
        <p:nvSpPr>
          <p:cNvPr id="1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357158" y="1473302"/>
            <a:ext cx="5072098" cy="639243"/>
          </a:xfrm>
          <a:prstGeom prst="rect">
            <a:avLst/>
          </a:prstGeom>
        </p:spPr>
        <p:txBody>
          <a:bodyPr>
            <a:normAutofit/>
          </a:bodyPr>
          <a:lstStyle>
            <a:lvl1pPr algn="ctr">
              <a:defRPr sz="3600" b="1">
                <a:effectLst>
                  <a:outerShdw blurRad="38100" dist="38100" dir="2700000" rotWithShape="0">
                    <a:srgbClr val="000000">
                      <a:alpha val="43137"/>
                    </a:srgbClr>
                  </a:outerShdw>
                </a:effectLst>
              </a:defRPr>
            </a:lvl1pPr>
          </a:lstStyle>
          <a:p>
            <a:pPr lvl="0" algn="l">
              <a:defRPr sz="1800" b="0">
                <a:solidFill>
                  <a:srgbClr val="000000"/>
                </a:solidFill>
                <a:effectLst/>
              </a:defRPr>
            </a:pPr>
            <a:r>
              <a:rPr lang="tr-TR" sz="2400" b="1" dirty="0" smtClean="0">
                <a:solidFill>
                  <a:srgbClr val="0000FF"/>
                </a:solidFill>
                <a:effectLst>
                  <a:outerShdw blurRad="38100" dist="38100" dir="2700000" rotWithShape="0">
                    <a:srgbClr val="000000">
                      <a:alpha val="43137"/>
                    </a:srgbClr>
                  </a:outerShdw>
                </a:effectLst>
              </a:rPr>
              <a:t>Neden Su Kütleleri Belirleniyor ?</a:t>
            </a:r>
            <a:endParaRPr sz="2400" b="1">
              <a:solidFill>
                <a:srgbClr val="0000FF"/>
              </a:solidFill>
              <a:effectLst>
                <a:outerShdw blurRad="38100" dist="38100" dir="2700000" rotWithShape="0">
                  <a:srgbClr val="000000">
                    <a:alpha val="43137"/>
                  </a:srgbClr>
                </a:outerShdw>
              </a:effectLst>
            </a:endParaRPr>
          </a:p>
        </p:txBody>
      </p:sp>
      <p:sp>
        <p:nvSpPr>
          <p:cNvPr id="90" name="Shape 90"/>
          <p:cNvSpPr>
            <a:spLocks noGrp="1"/>
          </p:cNvSpPr>
          <p:nvPr>
            <p:ph idx="1"/>
          </p:nvPr>
        </p:nvSpPr>
        <p:spPr>
          <a:xfrm>
            <a:off x="428596" y="2500306"/>
            <a:ext cx="8575032" cy="2494117"/>
          </a:xfrm>
          <a:prstGeom prst="rect">
            <a:avLst/>
          </a:prstGeom>
        </p:spPr>
        <p:txBody>
          <a:bodyPr/>
          <a:lstStyle/>
          <a:p>
            <a:pPr marL="740833" lvl="0" indent="-740833">
              <a:lnSpc>
                <a:spcPct val="80000"/>
              </a:lnSpc>
              <a:spcBef>
                <a:spcPts val="600"/>
              </a:spcBef>
              <a:buFontTx/>
              <a:buAutoNum type="arabicPeriod"/>
              <a:defRPr sz="1800">
                <a:solidFill>
                  <a:srgbClr val="000000"/>
                </a:solidFill>
              </a:defRPr>
            </a:pPr>
            <a:r>
              <a:rPr sz="2500">
                <a:solidFill>
                  <a:srgbClr val="0000FF"/>
                </a:solidFill>
              </a:rPr>
              <a:t>Kategori farklılıkları</a:t>
            </a:r>
          </a:p>
          <a:p>
            <a:pPr marL="740833" lvl="0" indent="-740833">
              <a:lnSpc>
                <a:spcPct val="80000"/>
              </a:lnSpc>
              <a:spcBef>
                <a:spcPts val="600"/>
              </a:spcBef>
              <a:buFontTx/>
              <a:buAutoNum type="arabicPeriod"/>
              <a:defRPr sz="1800">
                <a:solidFill>
                  <a:srgbClr val="000000"/>
                </a:solidFill>
              </a:defRPr>
            </a:pPr>
            <a:r>
              <a:rPr sz="2500">
                <a:solidFill>
                  <a:srgbClr val="0000FF"/>
                </a:solidFill>
              </a:rPr>
              <a:t>Jeolojik ve jeomorfolojik özellikler</a:t>
            </a:r>
            <a:endParaRPr sz="2800">
              <a:solidFill>
                <a:srgbClr val="0000FF"/>
              </a:solidFill>
            </a:endParaRPr>
          </a:p>
          <a:p>
            <a:pPr marL="740833" lvl="0" indent="-740833">
              <a:lnSpc>
                <a:spcPct val="80000"/>
              </a:lnSpc>
              <a:spcBef>
                <a:spcPts val="600"/>
              </a:spcBef>
              <a:buFontTx/>
              <a:buAutoNum type="arabicPeriod"/>
              <a:defRPr sz="1800">
                <a:solidFill>
                  <a:srgbClr val="000000"/>
                </a:solidFill>
              </a:defRPr>
            </a:pPr>
            <a:r>
              <a:rPr sz="2500">
                <a:solidFill>
                  <a:srgbClr val="0000FF"/>
                </a:solidFill>
              </a:rPr>
              <a:t>Hidromorfolojik değişiklikler </a:t>
            </a:r>
          </a:p>
          <a:p>
            <a:pPr marL="740833" lvl="0" indent="-740833">
              <a:lnSpc>
                <a:spcPct val="80000"/>
              </a:lnSpc>
              <a:spcBef>
                <a:spcPts val="600"/>
              </a:spcBef>
              <a:buFontTx/>
              <a:buAutoNum type="arabicPeriod"/>
              <a:defRPr sz="1800">
                <a:solidFill>
                  <a:srgbClr val="000000"/>
                </a:solidFill>
              </a:defRPr>
            </a:pPr>
            <a:r>
              <a:rPr sz="2500">
                <a:solidFill>
                  <a:srgbClr val="0000FF"/>
                </a:solidFill>
              </a:rPr>
              <a:t>Ekolojik durum</a:t>
            </a:r>
          </a:p>
          <a:p>
            <a:pPr marL="740833" lvl="0" indent="-740833">
              <a:lnSpc>
                <a:spcPct val="80000"/>
              </a:lnSpc>
              <a:spcBef>
                <a:spcPts val="600"/>
              </a:spcBef>
              <a:buFontTx/>
              <a:buAutoNum type="arabicPeriod"/>
              <a:defRPr sz="1800">
                <a:solidFill>
                  <a:srgbClr val="000000"/>
                </a:solidFill>
              </a:defRPr>
            </a:pPr>
            <a:r>
              <a:rPr sz="2500">
                <a:solidFill>
                  <a:srgbClr val="0000FF"/>
                </a:solidFill>
              </a:rPr>
              <a:t>Koruma alanları</a:t>
            </a:r>
          </a:p>
          <a:p>
            <a:pPr marL="740833" lvl="0" indent="-740833">
              <a:lnSpc>
                <a:spcPct val="80000"/>
              </a:lnSpc>
              <a:spcBef>
                <a:spcPts val="600"/>
              </a:spcBef>
              <a:buFontTx/>
              <a:buAutoNum type="arabicPeriod"/>
              <a:defRPr sz="1800">
                <a:solidFill>
                  <a:srgbClr val="000000"/>
                </a:solidFill>
              </a:defRPr>
            </a:pPr>
            <a:r>
              <a:rPr sz="2500">
                <a:solidFill>
                  <a:srgbClr val="0000FF"/>
                </a:solidFill>
              </a:rPr>
              <a:t>Tipolojide değişiklik</a:t>
            </a:r>
          </a:p>
        </p:txBody>
      </p:sp>
      <p:sp>
        <p:nvSpPr>
          <p:cNvPr id="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xmlns="" val="37412206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42500" t="22000" r="18124" b="16000"/>
          <a:stretch>
            <a:fillRect/>
          </a:stretch>
        </p:blipFill>
        <p:spPr bwMode="auto">
          <a:xfrm>
            <a:off x="228600" y="1431931"/>
            <a:ext cx="2971800" cy="2925763"/>
          </a:xfrm>
          <a:prstGeom prst="rect">
            <a:avLst/>
          </a:prstGeom>
          <a:ln>
            <a:noFill/>
          </a:ln>
          <a:effectLst>
            <a:outerShdw blurRad="190500" algn="tl" rotWithShape="0">
              <a:srgbClr val="000000">
                <a:alpha val="70000"/>
              </a:srgbClr>
            </a:outerShdw>
          </a:effectLst>
        </p:spPr>
      </p:pic>
      <p:pic>
        <p:nvPicPr>
          <p:cNvPr id="13315" name="Picture 3"/>
          <p:cNvPicPr>
            <a:picLocks noChangeAspect="1" noChangeArrowheads="1"/>
          </p:cNvPicPr>
          <p:nvPr/>
        </p:nvPicPr>
        <p:blipFill>
          <a:blip r:embed="rId3"/>
          <a:srcRect l="29375" t="22000" r="27394" b="16190"/>
          <a:stretch>
            <a:fillRect/>
          </a:stretch>
        </p:blipFill>
        <p:spPr bwMode="auto">
          <a:xfrm>
            <a:off x="3357554" y="1428736"/>
            <a:ext cx="2822575" cy="2928958"/>
          </a:xfrm>
          <a:prstGeom prst="rect">
            <a:avLst/>
          </a:prstGeom>
          <a:ln>
            <a:noFill/>
          </a:ln>
          <a:effectLst>
            <a:outerShdw blurRad="190500" algn="tl" rotWithShape="0">
              <a:srgbClr val="000000">
                <a:alpha val="70000"/>
              </a:srgbClr>
            </a:outerShdw>
          </a:effectLst>
        </p:spPr>
      </p:pic>
      <p:pic>
        <p:nvPicPr>
          <p:cNvPr id="13316" name="Picture 4"/>
          <p:cNvPicPr>
            <a:picLocks noChangeAspect="1" noChangeArrowheads="1"/>
          </p:cNvPicPr>
          <p:nvPr/>
        </p:nvPicPr>
        <p:blipFill>
          <a:blip r:embed="rId4"/>
          <a:srcRect l="55624" t="32001" r="5939" b="35852"/>
          <a:stretch>
            <a:fillRect/>
          </a:stretch>
        </p:blipFill>
        <p:spPr bwMode="auto">
          <a:xfrm>
            <a:off x="5286380" y="4500570"/>
            <a:ext cx="3638552" cy="2028844"/>
          </a:xfrm>
          <a:prstGeom prst="rect">
            <a:avLst/>
          </a:prstGeom>
          <a:ln>
            <a:noFill/>
          </a:ln>
          <a:effectLst>
            <a:outerShdw blurRad="190500" algn="tl" rotWithShape="0">
              <a:srgbClr val="000000">
                <a:alpha val="70000"/>
              </a:srgbClr>
            </a:outerShdw>
          </a:effectLst>
        </p:spPr>
      </p:pic>
      <p:pic>
        <p:nvPicPr>
          <p:cNvPr id="13317" name="Picture 5"/>
          <p:cNvPicPr>
            <a:picLocks noChangeAspect="1" noChangeArrowheads="1"/>
          </p:cNvPicPr>
          <p:nvPr/>
        </p:nvPicPr>
        <p:blipFill>
          <a:blip r:embed="rId5"/>
          <a:srcRect/>
          <a:stretch>
            <a:fillRect/>
          </a:stretch>
        </p:blipFill>
        <p:spPr bwMode="auto">
          <a:xfrm>
            <a:off x="6357950" y="1428736"/>
            <a:ext cx="2543175" cy="2928958"/>
          </a:xfrm>
          <a:prstGeom prst="rect">
            <a:avLst/>
          </a:prstGeom>
          <a:ln>
            <a:noFill/>
          </a:ln>
          <a:effectLst>
            <a:outerShdw blurRad="190500" algn="tl" rotWithShape="0">
              <a:srgbClr val="000000">
                <a:alpha val="70000"/>
              </a:srgbClr>
            </a:outerShdw>
          </a:effectLst>
        </p:spPr>
      </p:pic>
      <p:sp>
        <p:nvSpPr>
          <p:cNvPr id="13318" name="Rectangle 2"/>
          <p:cNvSpPr>
            <a:spLocks noGrp="1" noChangeArrowheads="1"/>
          </p:cNvSpPr>
          <p:nvPr>
            <p:ph type="title"/>
          </p:nvPr>
        </p:nvSpPr>
        <p:spPr>
          <a:xfrm>
            <a:off x="214282" y="928670"/>
            <a:ext cx="1757378" cy="538162"/>
          </a:xfrm>
        </p:spPr>
        <p:txBody>
          <a:bodyPr/>
          <a:lstStyle/>
          <a:p>
            <a:pPr algn="l" eaLnBrk="1" hangingPunct="1"/>
            <a:r>
              <a:rPr lang="tr-TR" sz="2400" b="1" dirty="0" smtClean="0">
                <a:solidFill>
                  <a:srgbClr val="FF0000"/>
                </a:solidFill>
                <a:effectLst/>
              </a:rPr>
              <a:t>Örnekler</a:t>
            </a:r>
            <a:endParaRPr lang="en-GB" sz="2400" b="1" dirty="0" smtClean="0">
              <a:solidFill>
                <a:srgbClr val="FF0000"/>
              </a:solidFill>
              <a:effectLst/>
            </a:endParaRPr>
          </a:p>
        </p:txBody>
      </p:sp>
      <p:grpSp>
        <p:nvGrpSpPr>
          <p:cNvPr id="2" name="Group 18"/>
          <p:cNvGrpSpPr>
            <a:grpSpLocks/>
          </p:cNvGrpSpPr>
          <p:nvPr/>
        </p:nvGrpSpPr>
        <p:grpSpPr bwMode="auto">
          <a:xfrm>
            <a:off x="357158" y="4357694"/>
            <a:ext cx="4419600" cy="2057400"/>
            <a:chOff x="2544" y="2976"/>
            <a:chExt cx="2688" cy="1104"/>
          </a:xfrm>
        </p:grpSpPr>
        <p:sp>
          <p:nvSpPr>
            <p:cNvPr id="13320" name="Line 19"/>
            <p:cNvSpPr>
              <a:spLocks noChangeShapeType="1"/>
            </p:cNvSpPr>
            <p:nvPr/>
          </p:nvSpPr>
          <p:spPr bwMode="auto">
            <a:xfrm flipH="1">
              <a:off x="2640" y="2976"/>
              <a:ext cx="2496" cy="0"/>
            </a:xfrm>
            <a:prstGeom prst="line">
              <a:avLst/>
            </a:prstGeom>
            <a:noFill/>
            <a:ln w="9525">
              <a:solidFill>
                <a:schemeClr val="bg2"/>
              </a:solidFill>
              <a:round/>
              <a:headEnd/>
              <a:tailEnd/>
            </a:ln>
          </p:spPr>
          <p:txBody>
            <a:bodyPr/>
            <a:lstStyle/>
            <a:p>
              <a:endParaRPr lang="tr-TR"/>
            </a:p>
          </p:txBody>
        </p:sp>
        <p:sp>
          <p:nvSpPr>
            <p:cNvPr id="13321" name="Line 20"/>
            <p:cNvSpPr>
              <a:spLocks noChangeShapeType="1"/>
            </p:cNvSpPr>
            <p:nvPr/>
          </p:nvSpPr>
          <p:spPr bwMode="auto">
            <a:xfrm flipH="1">
              <a:off x="2694" y="2976"/>
              <a:ext cx="96" cy="96"/>
            </a:xfrm>
            <a:prstGeom prst="line">
              <a:avLst/>
            </a:prstGeom>
            <a:noFill/>
            <a:ln w="9525">
              <a:solidFill>
                <a:schemeClr val="bg2"/>
              </a:solidFill>
              <a:round/>
              <a:headEnd/>
              <a:tailEnd/>
            </a:ln>
          </p:spPr>
          <p:txBody>
            <a:bodyPr/>
            <a:lstStyle/>
            <a:p>
              <a:endParaRPr lang="tr-TR"/>
            </a:p>
          </p:txBody>
        </p:sp>
        <p:sp>
          <p:nvSpPr>
            <p:cNvPr id="13322" name="Line 21"/>
            <p:cNvSpPr>
              <a:spLocks noChangeShapeType="1"/>
            </p:cNvSpPr>
            <p:nvPr/>
          </p:nvSpPr>
          <p:spPr bwMode="auto">
            <a:xfrm flipH="1">
              <a:off x="2832" y="2976"/>
              <a:ext cx="96" cy="96"/>
            </a:xfrm>
            <a:prstGeom prst="line">
              <a:avLst/>
            </a:prstGeom>
            <a:noFill/>
            <a:ln w="9525">
              <a:solidFill>
                <a:schemeClr val="bg2"/>
              </a:solidFill>
              <a:round/>
              <a:headEnd/>
              <a:tailEnd/>
            </a:ln>
          </p:spPr>
          <p:txBody>
            <a:bodyPr/>
            <a:lstStyle/>
            <a:p>
              <a:endParaRPr lang="tr-TR"/>
            </a:p>
          </p:txBody>
        </p:sp>
        <p:sp>
          <p:nvSpPr>
            <p:cNvPr id="13323" name="Line 22"/>
            <p:cNvSpPr>
              <a:spLocks noChangeShapeType="1"/>
            </p:cNvSpPr>
            <p:nvPr/>
          </p:nvSpPr>
          <p:spPr bwMode="auto">
            <a:xfrm flipH="1">
              <a:off x="2904" y="2976"/>
              <a:ext cx="96" cy="96"/>
            </a:xfrm>
            <a:prstGeom prst="line">
              <a:avLst/>
            </a:prstGeom>
            <a:noFill/>
            <a:ln w="9525">
              <a:solidFill>
                <a:schemeClr val="bg2"/>
              </a:solidFill>
              <a:round/>
              <a:headEnd/>
              <a:tailEnd/>
            </a:ln>
          </p:spPr>
          <p:txBody>
            <a:bodyPr/>
            <a:lstStyle/>
            <a:p>
              <a:endParaRPr lang="tr-TR"/>
            </a:p>
          </p:txBody>
        </p:sp>
        <p:sp>
          <p:nvSpPr>
            <p:cNvPr id="13324" name="Line 23"/>
            <p:cNvSpPr>
              <a:spLocks noChangeShapeType="1"/>
            </p:cNvSpPr>
            <p:nvPr/>
          </p:nvSpPr>
          <p:spPr bwMode="auto">
            <a:xfrm flipH="1">
              <a:off x="2760" y="2976"/>
              <a:ext cx="96" cy="96"/>
            </a:xfrm>
            <a:prstGeom prst="line">
              <a:avLst/>
            </a:prstGeom>
            <a:noFill/>
            <a:ln w="9525">
              <a:solidFill>
                <a:schemeClr val="bg2"/>
              </a:solidFill>
              <a:round/>
              <a:headEnd/>
              <a:tailEnd/>
            </a:ln>
          </p:spPr>
          <p:txBody>
            <a:bodyPr/>
            <a:lstStyle/>
            <a:p>
              <a:endParaRPr lang="tr-TR"/>
            </a:p>
          </p:txBody>
        </p:sp>
        <p:sp>
          <p:nvSpPr>
            <p:cNvPr id="13325" name="Line 24"/>
            <p:cNvSpPr>
              <a:spLocks noChangeShapeType="1"/>
            </p:cNvSpPr>
            <p:nvPr/>
          </p:nvSpPr>
          <p:spPr bwMode="auto">
            <a:xfrm flipH="1">
              <a:off x="2988" y="2976"/>
              <a:ext cx="96" cy="96"/>
            </a:xfrm>
            <a:prstGeom prst="line">
              <a:avLst/>
            </a:prstGeom>
            <a:noFill/>
            <a:ln w="9525">
              <a:solidFill>
                <a:schemeClr val="bg2"/>
              </a:solidFill>
              <a:round/>
              <a:headEnd/>
              <a:tailEnd/>
            </a:ln>
          </p:spPr>
          <p:txBody>
            <a:bodyPr/>
            <a:lstStyle/>
            <a:p>
              <a:endParaRPr lang="tr-TR"/>
            </a:p>
          </p:txBody>
        </p:sp>
        <p:sp>
          <p:nvSpPr>
            <p:cNvPr id="13326" name="Line 25"/>
            <p:cNvSpPr>
              <a:spLocks noChangeShapeType="1"/>
            </p:cNvSpPr>
            <p:nvPr/>
          </p:nvSpPr>
          <p:spPr bwMode="auto">
            <a:xfrm flipH="1">
              <a:off x="3144" y="2976"/>
              <a:ext cx="96" cy="96"/>
            </a:xfrm>
            <a:prstGeom prst="line">
              <a:avLst/>
            </a:prstGeom>
            <a:noFill/>
            <a:ln w="9525">
              <a:solidFill>
                <a:schemeClr val="bg2"/>
              </a:solidFill>
              <a:round/>
              <a:headEnd/>
              <a:tailEnd/>
            </a:ln>
          </p:spPr>
          <p:txBody>
            <a:bodyPr/>
            <a:lstStyle/>
            <a:p>
              <a:endParaRPr lang="tr-TR"/>
            </a:p>
          </p:txBody>
        </p:sp>
        <p:sp>
          <p:nvSpPr>
            <p:cNvPr id="13327" name="Line 26"/>
            <p:cNvSpPr>
              <a:spLocks noChangeShapeType="1"/>
            </p:cNvSpPr>
            <p:nvPr/>
          </p:nvSpPr>
          <p:spPr bwMode="auto">
            <a:xfrm flipH="1">
              <a:off x="3216" y="2976"/>
              <a:ext cx="96" cy="96"/>
            </a:xfrm>
            <a:prstGeom prst="line">
              <a:avLst/>
            </a:prstGeom>
            <a:noFill/>
            <a:ln w="9525">
              <a:solidFill>
                <a:schemeClr val="bg2"/>
              </a:solidFill>
              <a:round/>
              <a:headEnd/>
              <a:tailEnd/>
            </a:ln>
          </p:spPr>
          <p:txBody>
            <a:bodyPr/>
            <a:lstStyle/>
            <a:p>
              <a:endParaRPr lang="tr-TR"/>
            </a:p>
          </p:txBody>
        </p:sp>
        <p:sp>
          <p:nvSpPr>
            <p:cNvPr id="13328" name="Line 27"/>
            <p:cNvSpPr>
              <a:spLocks noChangeShapeType="1"/>
            </p:cNvSpPr>
            <p:nvPr/>
          </p:nvSpPr>
          <p:spPr bwMode="auto">
            <a:xfrm flipH="1">
              <a:off x="3072" y="2976"/>
              <a:ext cx="96" cy="96"/>
            </a:xfrm>
            <a:prstGeom prst="line">
              <a:avLst/>
            </a:prstGeom>
            <a:noFill/>
            <a:ln w="9525">
              <a:solidFill>
                <a:schemeClr val="bg2"/>
              </a:solidFill>
              <a:round/>
              <a:headEnd/>
              <a:tailEnd/>
            </a:ln>
          </p:spPr>
          <p:txBody>
            <a:bodyPr/>
            <a:lstStyle/>
            <a:p>
              <a:endParaRPr lang="tr-TR"/>
            </a:p>
          </p:txBody>
        </p:sp>
        <p:sp>
          <p:nvSpPr>
            <p:cNvPr id="13329" name="Line 28"/>
            <p:cNvSpPr>
              <a:spLocks noChangeShapeType="1"/>
            </p:cNvSpPr>
            <p:nvPr/>
          </p:nvSpPr>
          <p:spPr bwMode="auto">
            <a:xfrm flipH="1">
              <a:off x="3270" y="2976"/>
              <a:ext cx="96" cy="96"/>
            </a:xfrm>
            <a:prstGeom prst="line">
              <a:avLst/>
            </a:prstGeom>
            <a:noFill/>
            <a:ln w="9525">
              <a:solidFill>
                <a:schemeClr val="bg2"/>
              </a:solidFill>
              <a:round/>
              <a:headEnd/>
              <a:tailEnd/>
            </a:ln>
          </p:spPr>
          <p:txBody>
            <a:bodyPr/>
            <a:lstStyle/>
            <a:p>
              <a:endParaRPr lang="tr-TR"/>
            </a:p>
          </p:txBody>
        </p:sp>
        <p:sp>
          <p:nvSpPr>
            <p:cNvPr id="13330" name="Line 29"/>
            <p:cNvSpPr>
              <a:spLocks noChangeShapeType="1"/>
            </p:cNvSpPr>
            <p:nvPr/>
          </p:nvSpPr>
          <p:spPr bwMode="auto">
            <a:xfrm flipH="1">
              <a:off x="3408" y="2976"/>
              <a:ext cx="96" cy="96"/>
            </a:xfrm>
            <a:prstGeom prst="line">
              <a:avLst/>
            </a:prstGeom>
            <a:noFill/>
            <a:ln w="9525">
              <a:solidFill>
                <a:schemeClr val="bg2"/>
              </a:solidFill>
              <a:round/>
              <a:headEnd/>
              <a:tailEnd/>
            </a:ln>
          </p:spPr>
          <p:txBody>
            <a:bodyPr/>
            <a:lstStyle/>
            <a:p>
              <a:endParaRPr lang="tr-TR"/>
            </a:p>
          </p:txBody>
        </p:sp>
        <p:sp>
          <p:nvSpPr>
            <p:cNvPr id="13331" name="Line 30"/>
            <p:cNvSpPr>
              <a:spLocks noChangeShapeType="1"/>
            </p:cNvSpPr>
            <p:nvPr/>
          </p:nvSpPr>
          <p:spPr bwMode="auto">
            <a:xfrm flipH="1">
              <a:off x="3480" y="2976"/>
              <a:ext cx="96" cy="96"/>
            </a:xfrm>
            <a:prstGeom prst="line">
              <a:avLst/>
            </a:prstGeom>
            <a:noFill/>
            <a:ln w="9525">
              <a:solidFill>
                <a:schemeClr val="bg2"/>
              </a:solidFill>
              <a:round/>
              <a:headEnd/>
              <a:tailEnd/>
            </a:ln>
          </p:spPr>
          <p:txBody>
            <a:bodyPr/>
            <a:lstStyle/>
            <a:p>
              <a:endParaRPr lang="tr-TR"/>
            </a:p>
          </p:txBody>
        </p:sp>
        <p:sp>
          <p:nvSpPr>
            <p:cNvPr id="13332" name="Line 31"/>
            <p:cNvSpPr>
              <a:spLocks noChangeShapeType="1"/>
            </p:cNvSpPr>
            <p:nvPr/>
          </p:nvSpPr>
          <p:spPr bwMode="auto">
            <a:xfrm flipH="1">
              <a:off x="3336" y="2976"/>
              <a:ext cx="96" cy="96"/>
            </a:xfrm>
            <a:prstGeom prst="line">
              <a:avLst/>
            </a:prstGeom>
            <a:noFill/>
            <a:ln w="9525">
              <a:solidFill>
                <a:schemeClr val="bg2"/>
              </a:solidFill>
              <a:round/>
              <a:headEnd/>
              <a:tailEnd/>
            </a:ln>
          </p:spPr>
          <p:txBody>
            <a:bodyPr/>
            <a:lstStyle/>
            <a:p>
              <a:endParaRPr lang="tr-TR"/>
            </a:p>
          </p:txBody>
        </p:sp>
        <p:sp>
          <p:nvSpPr>
            <p:cNvPr id="13333" name="Line 32"/>
            <p:cNvSpPr>
              <a:spLocks noChangeShapeType="1"/>
            </p:cNvSpPr>
            <p:nvPr/>
          </p:nvSpPr>
          <p:spPr bwMode="auto">
            <a:xfrm flipH="1">
              <a:off x="3564" y="2976"/>
              <a:ext cx="96" cy="96"/>
            </a:xfrm>
            <a:prstGeom prst="line">
              <a:avLst/>
            </a:prstGeom>
            <a:noFill/>
            <a:ln w="9525">
              <a:solidFill>
                <a:schemeClr val="bg2"/>
              </a:solidFill>
              <a:round/>
              <a:headEnd/>
              <a:tailEnd/>
            </a:ln>
          </p:spPr>
          <p:txBody>
            <a:bodyPr/>
            <a:lstStyle/>
            <a:p>
              <a:endParaRPr lang="tr-TR"/>
            </a:p>
          </p:txBody>
        </p:sp>
        <p:sp>
          <p:nvSpPr>
            <p:cNvPr id="13334" name="Line 33"/>
            <p:cNvSpPr>
              <a:spLocks noChangeShapeType="1"/>
            </p:cNvSpPr>
            <p:nvPr/>
          </p:nvSpPr>
          <p:spPr bwMode="auto">
            <a:xfrm flipH="1">
              <a:off x="3720" y="2976"/>
              <a:ext cx="96" cy="96"/>
            </a:xfrm>
            <a:prstGeom prst="line">
              <a:avLst/>
            </a:prstGeom>
            <a:noFill/>
            <a:ln w="9525">
              <a:solidFill>
                <a:schemeClr val="bg2"/>
              </a:solidFill>
              <a:round/>
              <a:headEnd/>
              <a:tailEnd/>
            </a:ln>
          </p:spPr>
          <p:txBody>
            <a:bodyPr/>
            <a:lstStyle/>
            <a:p>
              <a:endParaRPr lang="tr-TR"/>
            </a:p>
          </p:txBody>
        </p:sp>
        <p:sp>
          <p:nvSpPr>
            <p:cNvPr id="13335" name="Line 34"/>
            <p:cNvSpPr>
              <a:spLocks noChangeShapeType="1"/>
            </p:cNvSpPr>
            <p:nvPr/>
          </p:nvSpPr>
          <p:spPr bwMode="auto">
            <a:xfrm flipH="1">
              <a:off x="3792" y="2976"/>
              <a:ext cx="96" cy="96"/>
            </a:xfrm>
            <a:prstGeom prst="line">
              <a:avLst/>
            </a:prstGeom>
            <a:noFill/>
            <a:ln w="9525">
              <a:solidFill>
                <a:schemeClr val="bg2"/>
              </a:solidFill>
              <a:round/>
              <a:headEnd/>
              <a:tailEnd/>
            </a:ln>
          </p:spPr>
          <p:txBody>
            <a:bodyPr/>
            <a:lstStyle/>
            <a:p>
              <a:endParaRPr lang="tr-TR"/>
            </a:p>
          </p:txBody>
        </p:sp>
        <p:sp>
          <p:nvSpPr>
            <p:cNvPr id="13336" name="Line 35"/>
            <p:cNvSpPr>
              <a:spLocks noChangeShapeType="1"/>
            </p:cNvSpPr>
            <p:nvPr/>
          </p:nvSpPr>
          <p:spPr bwMode="auto">
            <a:xfrm flipH="1">
              <a:off x="3648" y="2976"/>
              <a:ext cx="96" cy="96"/>
            </a:xfrm>
            <a:prstGeom prst="line">
              <a:avLst/>
            </a:prstGeom>
            <a:noFill/>
            <a:ln w="9525">
              <a:solidFill>
                <a:schemeClr val="bg2"/>
              </a:solidFill>
              <a:round/>
              <a:headEnd/>
              <a:tailEnd/>
            </a:ln>
          </p:spPr>
          <p:txBody>
            <a:bodyPr/>
            <a:lstStyle/>
            <a:p>
              <a:endParaRPr lang="tr-TR"/>
            </a:p>
          </p:txBody>
        </p:sp>
        <p:sp>
          <p:nvSpPr>
            <p:cNvPr id="13337" name="Line 36"/>
            <p:cNvSpPr>
              <a:spLocks noChangeShapeType="1"/>
            </p:cNvSpPr>
            <p:nvPr/>
          </p:nvSpPr>
          <p:spPr bwMode="auto">
            <a:xfrm flipH="1">
              <a:off x="3846" y="2976"/>
              <a:ext cx="96" cy="96"/>
            </a:xfrm>
            <a:prstGeom prst="line">
              <a:avLst/>
            </a:prstGeom>
            <a:noFill/>
            <a:ln w="9525">
              <a:solidFill>
                <a:schemeClr val="bg2"/>
              </a:solidFill>
              <a:round/>
              <a:headEnd/>
              <a:tailEnd/>
            </a:ln>
          </p:spPr>
          <p:txBody>
            <a:bodyPr/>
            <a:lstStyle/>
            <a:p>
              <a:endParaRPr lang="tr-TR"/>
            </a:p>
          </p:txBody>
        </p:sp>
        <p:sp>
          <p:nvSpPr>
            <p:cNvPr id="13338" name="Line 37"/>
            <p:cNvSpPr>
              <a:spLocks noChangeShapeType="1"/>
            </p:cNvSpPr>
            <p:nvPr/>
          </p:nvSpPr>
          <p:spPr bwMode="auto">
            <a:xfrm flipH="1">
              <a:off x="3984" y="2976"/>
              <a:ext cx="96" cy="96"/>
            </a:xfrm>
            <a:prstGeom prst="line">
              <a:avLst/>
            </a:prstGeom>
            <a:noFill/>
            <a:ln w="9525">
              <a:solidFill>
                <a:schemeClr val="bg2"/>
              </a:solidFill>
              <a:round/>
              <a:headEnd/>
              <a:tailEnd/>
            </a:ln>
          </p:spPr>
          <p:txBody>
            <a:bodyPr/>
            <a:lstStyle/>
            <a:p>
              <a:endParaRPr lang="tr-TR"/>
            </a:p>
          </p:txBody>
        </p:sp>
        <p:sp>
          <p:nvSpPr>
            <p:cNvPr id="13339" name="Line 38"/>
            <p:cNvSpPr>
              <a:spLocks noChangeShapeType="1"/>
            </p:cNvSpPr>
            <p:nvPr/>
          </p:nvSpPr>
          <p:spPr bwMode="auto">
            <a:xfrm flipH="1">
              <a:off x="4056" y="2976"/>
              <a:ext cx="96" cy="96"/>
            </a:xfrm>
            <a:prstGeom prst="line">
              <a:avLst/>
            </a:prstGeom>
            <a:noFill/>
            <a:ln w="9525">
              <a:solidFill>
                <a:schemeClr val="bg2"/>
              </a:solidFill>
              <a:round/>
              <a:headEnd/>
              <a:tailEnd/>
            </a:ln>
          </p:spPr>
          <p:txBody>
            <a:bodyPr/>
            <a:lstStyle/>
            <a:p>
              <a:endParaRPr lang="tr-TR"/>
            </a:p>
          </p:txBody>
        </p:sp>
        <p:sp>
          <p:nvSpPr>
            <p:cNvPr id="13340" name="Line 39"/>
            <p:cNvSpPr>
              <a:spLocks noChangeShapeType="1"/>
            </p:cNvSpPr>
            <p:nvPr/>
          </p:nvSpPr>
          <p:spPr bwMode="auto">
            <a:xfrm flipH="1">
              <a:off x="3912" y="2976"/>
              <a:ext cx="96" cy="96"/>
            </a:xfrm>
            <a:prstGeom prst="line">
              <a:avLst/>
            </a:prstGeom>
            <a:noFill/>
            <a:ln w="9525">
              <a:solidFill>
                <a:schemeClr val="bg2"/>
              </a:solidFill>
              <a:round/>
              <a:headEnd/>
              <a:tailEnd/>
            </a:ln>
          </p:spPr>
          <p:txBody>
            <a:bodyPr/>
            <a:lstStyle/>
            <a:p>
              <a:endParaRPr lang="tr-TR"/>
            </a:p>
          </p:txBody>
        </p:sp>
        <p:sp>
          <p:nvSpPr>
            <p:cNvPr id="13341" name="Line 40"/>
            <p:cNvSpPr>
              <a:spLocks noChangeShapeType="1"/>
            </p:cNvSpPr>
            <p:nvPr/>
          </p:nvSpPr>
          <p:spPr bwMode="auto">
            <a:xfrm flipH="1">
              <a:off x="4140" y="2976"/>
              <a:ext cx="96" cy="96"/>
            </a:xfrm>
            <a:prstGeom prst="line">
              <a:avLst/>
            </a:prstGeom>
            <a:noFill/>
            <a:ln w="9525">
              <a:solidFill>
                <a:schemeClr val="bg2"/>
              </a:solidFill>
              <a:round/>
              <a:headEnd/>
              <a:tailEnd/>
            </a:ln>
          </p:spPr>
          <p:txBody>
            <a:bodyPr/>
            <a:lstStyle/>
            <a:p>
              <a:endParaRPr lang="tr-TR"/>
            </a:p>
          </p:txBody>
        </p:sp>
        <p:sp>
          <p:nvSpPr>
            <p:cNvPr id="13342" name="Line 41"/>
            <p:cNvSpPr>
              <a:spLocks noChangeShapeType="1"/>
            </p:cNvSpPr>
            <p:nvPr/>
          </p:nvSpPr>
          <p:spPr bwMode="auto">
            <a:xfrm flipH="1">
              <a:off x="4296" y="2976"/>
              <a:ext cx="96" cy="96"/>
            </a:xfrm>
            <a:prstGeom prst="line">
              <a:avLst/>
            </a:prstGeom>
            <a:noFill/>
            <a:ln w="9525">
              <a:solidFill>
                <a:schemeClr val="bg2"/>
              </a:solidFill>
              <a:round/>
              <a:headEnd/>
              <a:tailEnd/>
            </a:ln>
          </p:spPr>
          <p:txBody>
            <a:bodyPr/>
            <a:lstStyle/>
            <a:p>
              <a:endParaRPr lang="tr-TR"/>
            </a:p>
          </p:txBody>
        </p:sp>
        <p:sp>
          <p:nvSpPr>
            <p:cNvPr id="13343" name="Line 42"/>
            <p:cNvSpPr>
              <a:spLocks noChangeShapeType="1"/>
            </p:cNvSpPr>
            <p:nvPr/>
          </p:nvSpPr>
          <p:spPr bwMode="auto">
            <a:xfrm flipH="1">
              <a:off x="4368" y="2976"/>
              <a:ext cx="96" cy="96"/>
            </a:xfrm>
            <a:prstGeom prst="line">
              <a:avLst/>
            </a:prstGeom>
            <a:noFill/>
            <a:ln w="9525">
              <a:solidFill>
                <a:schemeClr val="bg2"/>
              </a:solidFill>
              <a:round/>
              <a:headEnd/>
              <a:tailEnd/>
            </a:ln>
          </p:spPr>
          <p:txBody>
            <a:bodyPr/>
            <a:lstStyle/>
            <a:p>
              <a:endParaRPr lang="tr-TR"/>
            </a:p>
          </p:txBody>
        </p:sp>
        <p:sp>
          <p:nvSpPr>
            <p:cNvPr id="13344" name="Line 43"/>
            <p:cNvSpPr>
              <a:spLocks noChangeShapeType="1"/>
            </p:cNvSpPr>
            <p:nvPr/>
          </p:nvSpPr>
          <p:spPr bwMode="auto">
            <a:xfrm flipH="1">
              <a:off x="4224" y="2976"/>
              <a:ext cx="96" cy="96"/>
            </a:xfrm>
            <a:prstGeom prst="line">
              <a:avLst/>
            </a:prstGeom>
            <a:noFill/>
            <a:ln w="9525">
              <a:solidFill>
                <a:schemeClr val="bg2"/>
              </a:solidFill>
              <a:round/>
              <a:headEnd/>
              <a:tailEnd/>
            </a:ln>
          </p:spPr>
          <p:txBody>
            <a:bodyPr/>
            <a:lstStyle/>
            <a:p>
              <a:endParaRPr lang="tr-TR"/>
            </a:p>
          </p:txBody>
        </p:sp>
        <p:sp>
          <p:nvSpPr>
            <p:cNvPr id="13345" name="Line 44"/>
            <p:cNvSpPr>
              <a:spLocks noChangeShapeType="1"/>
            </p:cNvSpPr>
            <p:nvPr/>
          </p:nvSpPr>
          <p:spPr bwMode="auto">
            <a:xfrm flipH="1">
              <a:off x="4422" y="2976"/>
              <a:ext cx="96" cy="96"/>
            </a:xfrm>
            <a:prstGeom prst="line">
              <a:avLst/>
            </a:prstGeom>
            <a:noFill/>
            <a:ln w="9525">
              <a:solidFill>
                <a:schemeClr val="bg2"/>
              </a:solidFill>
              <a:round/>
              <a:headEnd/>
              <a:tailEnd/>
            </a:ln>
          </p:spPr>
          <p:txBody>
            <a:bodyPr/>
            <a:lstStyle/>
            <a:p>
              <a:endParaRPr lang="tr-TR"/>
            </a:p>
          </p:txBody>
        </p:sp>
        <p:sp>
          <p:nvSpPr>
            <p:cNvPr id="13346" name="Line 45"/>
            <p:cNvSpPr>
              <a:spLocks noChangeShapeType="1"/>
            </p:cNvSpPr>
            <p:nvPr/>
          </p:nvSpPr>
          <p:spPr bwMode="auto">
            <a:xfrm flipH="1">
              <a:off x="4560" y="2976"/>
              <a:ext cx="96" cy="96"/>
            </a:xfrm>
            <a:prstGeom prst="line">
              <a:avLst/>
            </a:prstGeom>
            <a:noFill/>
            <a:ln w="9525">
              <a:solidFill>
                <a:schemeClr val="bg2"/>
              </a:solidFill>
              <a:round/>
              <a:headEnd/>
              <a:tailEnd/>
            </a:ln>
          </p:spPr>
          <p:txBody>
            <a:bodyPr/>
            <a:lstStyle/>
            <a:p>
              <a:endParaRPr lang="tr-TR"/>
            </a:p>
          </p:txBody>
        </p:sp>
        <p:sp>
          <p:nvSpPr>
            <p:cNvPr id="13347" name="Line 46"/>
            <p:cNvSpPr>
              <a:spLocks noChangeShapeType="1"/>
            </p:cNvSpPr>
            <p:nvPr/>
          </p:nvSpPr>
          <p:spPr bwMode="auto">
            <a:xfrm flipH="1">
              <a:off x="4632" y="2976"/>
              <a:ext cx="96" cy="96"/>
            </a:xfrm>
            <a:prstGeom prst="line">
              <a:avLst/>
            </a:prstGeom>
            <a:noFill/>
            <a:ln w="9525">
              <a:solidFill>
                <a:schemeClr val="bg2"/>
              </a:solidFill>
              <a:round/>
              <a:headEnd/>
              <a:tailEnd/>
            </a:ln>
          </p:spPr>
          <p:txBody>
            <a:bodyPr/>
            <a:lstStyle/>
            <a:p>
              <a:endParaRPr lang="tr-TR"/>
            </a:p>
          </p:txBody>
        </p:sp>
        <p:sp>
          <p:nvSpPr>
            <p:cNvPr id="13348" name="Line 47"/>
            <p:cNvSpPr>
              <a:spLocks noChangeShapeType="1"/>
            </p:cNvSpPr>
            <p:nvPr/>
          </p:nvSpPr>
          <p:spPr bwMode="auto">
            <a:xfrm flipH="1">
              <a:off x="4488" y="2976"/>
              <a:ext cx="96" cy="96"/>
            </a:xfrm>
            <a:prstGeom prst="line">
              <a:avLst/>
            </a:prstGeom>
            <a:noFill/>
            <a:ln w="9525">
              <a:solidFill>
                <a:schemeClr val="bg2"/>
              </a:solidFill>
              <a:round/>
              <a:headEnd/>
              <a:tailEnd/>
            </a:ln>
          </p:spPr>
          <p:txBody>
            <a:bodyPr/>
            <a:lstStyle/>
            <a:p>
              <a:endParaRPr lang="tr-TR"/>
            </a:p>
          </p:txBody>
        </p:sp>
        <p:sp>
          <p:nvSpPr>
            <p:cNvPr id="13349" name="Line 48"/>
            <p:cNvSpPr>
              <a:spLocks noChangeShapeType="1"/>
            </p:cNvSpPr>
            <p:nvPr/>
          </p:nvSpPr>
          <p:spPr bwMode="auto">
            <a:xfrm flipH="1">
              <a:off x="4716" y="2976"/>
              <a:ext cx="96" cy="96"/>
            </a:xfrm>
            <a:prstGeom prst="line">
              <a:avLst/>
            </a:prstGeom>
            <a:noFill/>
            <a:ln w="9525">
              <a:solidFill>
                <a:schemeClr val="bg2"/>
              </a:solidFill>
              <a:round/>
              <a:headEnd/>
              <a:tailEnd/>
            </a:ln>
          </p:spPr>
          <p:txBody>
            <a:bodyPr/>
            <a:lstStyle/>
            <a:p>
              <a:endParaRPr lang="tr-TR"/>
            </a:p>
          </p:txBody>
        </p:sp>
        <p:sp>
          <p:nvSpPr>
            <p:cNvPr id="13350" name="Line 49"/>
            <p:cNvSpPr>
              <a:spLocks noChangeShapeType="1"/>
            </p:cNvSpPr>
            <p:nvPr/>
          </p:nvSpPr>
          <p:spPr bwMode="auto">
            <a:xfrm flipH="1">
              <a:off x="4872" y="2976"/>
              <a:ext cx="96" cy="96"/>
            </a:xfrm>
            <a:prstGeom prst="line">
              <a:avLst/>
            </a:prstGeom>
            <a:noFill/>
            <a:ln w="9525">
              <a:solidFill>
                <a:schemeClr val="bg2"/>
              </a:solidFill>
              <a:round/>
              <a:headEnd/>
              <a:tailEnd/>
            </a:ln>
          </p:spPr>
          <p:txBody>
            <a:bodyPr/>
            <a:lstStyle/>
            <a:p>
              <a:endParaRPr lang="tr-TR"/>
            </a:p>
          </p:txBody>
        </p:sp>
        <p:sp>
          <p:nvSpPr>
            <p:cNvPr id="13351" name="Line 50"/>
            <p:cNvSpPr>
              <a:spLocks noChangeShapeType="1"/>
            </p:cNvSpPr>
            <p:nvPr/>
          </p:nvSpPr>
          <p:spPr bwMode="auto">
            <a:xfrm flipH="1">
              <a:off x="4944" y="2976"/>
              <a:ext cx="96" cy="96"/>
            </a:xfrm>
            <a:prstGeom prst="line">
              <a:avLst/>
            </a:prstGeom>
            <a:noFill/>
            <a:ln w="9525">
              <a:solidFill>
                <a:schemeClr val="bg2"/>
              </a:solidFill>
              <a:round/>
              <a:headEnd/>
              <a:tailEnd/>
            </a:ln>
          </p:spPr>
          <p:txBody>
            <a:bodyPr/>
            <a:lstStyle/>
            <a:p>
              <a:endParaRPr lang="tr-TR"/>
            </a:p>
          </p:txBody>
        </p:sp>
        <p:sp>
          <p:nvSpPr>
            <p:cNvPr id="13352" name="Line 51"/>
            <p:cNvSpPr>
              <a:spLocks noChangeShapeType="1"/>
            </p:cNvSpPr>
            <p:nvPr/>
          </p:nvSpPr>
          <p:spPr bwMode="auto">
            <a:xfrm flipH="1">
              <a:off x="4800" y="2976"/>
              <a:ext cx="96" cy="96"/>
            </a:xfrm>
            <a:prstGeom prst="line">
              <a:avLst/>
            </a:prstGeom>
            <a:noFill/>
            <a:ln w="9525">
              <a:solidFill>
                <a:schemeClr val="bg2"/>
              </a:solidFill>
              <a:round/>
              <a:headEnd/>
              <a:tailEnd/>
            </a:ln>
          </p:spPr>
          <p:txBody>
            <a:bodyPr/>
            <a:lstStyle/>
            <a:p>
              <a:endParaRPr lang="tr-TR"/>
            </a:p>
          </p:txBody>
        </p:sp>
        <p:sp>
          <p:nvSpPr>
            <p:cNvPr id="13353" name="Freeform 52"/>
            <p:cNvSpPr>
              <a:spLocks/>
            </p:cNvSpPr>
            <p:nvPr/>
          </p:nvSpPr>
          <p:spPr bwMode="auto">
            <a:xfrm>
              <a:off x="2544" y="3168"/>
              <a:ext cx="2688" cy="354"/>
            </a:xfrm>
            <a:custGeom>
              <a:avLst/>
              <a:gdLst>
                <a:gd name="T0" fmla="*/ 374 w 2640"/>
                <a:gd name="T1" fmla="*/ 168 h 354"/>
                <a:gd name="T2" fmla="*/ 424 w 2640"/>
                <a:gd name="T3" fmla="*/ 84 h 354"/>
                <a:gd name="T4" fmla="*/ 525 w 2640"/>
                <a:gd name="T5" fmla="*/ 90 h 354"/>
                <a:gd name="T6" fmla="*/ 602 w 2640"/>
                <a:gd name="T7" fmla="*/ 132 h 354"/>
                <a:gd name="T8" fmla="*/ 729 w 2640"/>
                <a:gd name="T9" fmla="*/ 126 h 354"/>
                <a:gd name="T10" fmla="*/ 804 w 2640"/>
                <a:gd name="T11" fmla="*/ 78 h 354"/>
                <a:gd name="T12" fmla="*/ 1153 w 2640"/>
                <a:gd name="T13" fmla="*/ 84 h 354"/>
                <a:gd name="T14" fmla="*/ 1247 w 2640"/>
                <a:gd name="T15" fmla="*/ 114 h 354"/>
                <a:gd name="T16" fmla="*/ 1475 w 2640"/>
                <a:gd name="T17" fmla="*/ 144 h 354"/>
                <a:gd name="T18" fmla="*/ 1748 w 2640"/>
                <a:gd name="T19" fmla="*/ 132 h 354"/>
                <a:gd name="T20" fmla="*/ 1805 w 2640"/>
                <a:gd name="T21" fmla="*/ 102 h 354"/>
                <a:gd name="T22" fmla="*/ 1944 w 2640"/>
                <a:gd name="T23" fmla="*/ 96 h 354"/>
                <a:gd name="T24" fmla="*/ 2141 w 2640"/>
                <a:gd name="T25" fmla="*/ 66 h 354"/>
                <a:gd name="T26" fmla="*/ 2292 w 2640"/>
                <a:gd name="T27" fmla="*/ 0 h 354"/>
                <a:gd name="T28" fmla="*/ 2577 w 2640"/>
                <a:gd name="T29" fmla="*/ 6 h 354"/>
                <a:gd name="T30" fmla="*/ 2628 w 2640"/>
                <a:gd name="T31" fmla="*/ 18 h 354"/>
                <a:gd name="T32" fmla="*/ 2736 w 2640"/>
                <a:gd name="T33" fmla="*/ 60 h 354"/>
                <a:gd name="T34" fmla="*/ 2768 w 2640"/>
                <a:gd name="T35" fmla="*/ 66 h 354"/>
                <a:gd name="T36" fmla="*/ 2787 w 2640"/>
                <a:gd name="T37" fmla="*/ 72 h 354"/>
                <a:gd name="T38" fmla="*/ 2787 w 2640"/>
                <a:gd name="T39" fmla="*/ 210 h 354"/>
                <a:gd name="T40" fmla="*/ 2584 w 2640"/>
                <a:gd name="T41" fmla="*/ 210 h 354"/>
                <a:gd name="T42" fmla="*/ 2432 w 2640"/>
                <a:gd name="T43" fmla="*/ 258 h 354"/>
                <a:gd name="T44" fmla="*/ 2331 w 2640"/>
                <a:gd name="T45" fmla="*/ 354 h 354"/>
                <a:gd name="T46" fmla="*/ 2077 w 2640"/>
                <a:gd name="T47" fmla="*/ 306 h 354"/>
                <a:gd name="T48" fmla="*/ 1723 w 2640"/>
                <a:gd name="T49" fmla="*/ 354 h 354"/>
                <a:gd name="T50" fmla="*/ 1318 w 2640"/>
                <a:gd name="T51" fmla="*/ 354 h 354"/>
                <a:gd name="T52" fmla="*/ 810 w 2640"/>
                <a:gd name="T53" fmla="*/ 306 h 354"/>
                <a:gd name="T54" fmla="*/ 456 w 2640"/>
                <a:gd name="T55" fmla="*/ 354 h 354"/>
                <a:gd name="T56" fmla="*/ 203 w 2640"/>
                <a:gd name="T57" fmla="*/ 306 h 354"/>
                <a:gd name="T58" fmla="*/ 0 w 2640"/>
                <a:gd name="T59" fmla="*/ 306 h 354"/>
                <a:gd name="T60" fmla="*/ 51 w 2640"/>
                <a:gd name="T61" fmla="*/ 306 h 354"/>
                <a:gd name="T62" fmla="*/ 51 w 2640"/>
                <a:gd name="T63" fmla="*/ 114 h 354"/>
                <a:gd name="T64" fmla="*/ 153 w 2640"/>
                <a:gd name="T65" fmla="*/ 66 h 354"/>
                <a:gd name="T66" fmla="*/ 253 w 2640"/>
                <a:gd name="T67" fmla="*/ 114 h 354"/>
                <a:gd name="T68" fmla="*/ 303 w 2640"/>
                <a:gd name="T69" fmla="*/ 162 h 354"/>
                <a:gd name="T70" fmla="*/ 374 w 2640"/>
                <a:gd name="T71" fmla="*/ 168 h 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0"/>
                <a:gd name="T109" fmla="*/ 0 h 354"/>
                <a:gd name="T110" fmla="*/ 2640 w 2640"/>
                <a:gd name="T111" fmla="*/ 354 h 3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0" h="354">
                  <a:moveTo>
                    <a:pt x="354" y="168"/>
                  </a:moveTo>
                  <a:cubicBezTo>
                    <a:pt x="364" y="137"/>
                    <a:pt x="374" y="103"/>
                    <a:pt x="402" y="84"/>
                  </a:cubicBezTo>
                  <a:cubicBezTo>
                    <a:pt x="434" y="86"/>
                    <a:pt x="466" y="87"/>
                    <a:pt x="498" y="90"/>
                  </a:cubicBezTo>
                  <a:cubicBezTo>
                    <a:pt x="528" y="93"/>
                    <a:pt x="543" y="123"/>
                    <a:pt x="570" y="132"/>
                  </a:cubicBezTo>
                  <a:cubicBezTo>
                    <a:pt x="610" y="130"/>
                    <a:pt x="651" y="134"/>
                    <a:pt x="690" y="126"/>
                  </a:cubicBezTo>
                  <a:cubicBezTo>
                    <a:pt x="719" y="120"/>
                    <a:pt x="735" y="87"/>
                    <a:pt x="762" y="78"/>
                  </a:cubicBezTo>
                  <a:cubicBezTo>
                    <a:pt x="872" y="80"/>
                    <a:pt x="982" y="80"/>
                    <a:pt x="1092" y="84"/>
                  </a:cubicBezTo>
                  <a:cubicBezTo>
                    <a:pt x="1117" y="85"/>
                    <a:pt x="1159" y="108"/>
                    <a:pt x="1182" y="114"/>
                  </a:cubicBezTo>
                  <a:cubicBezTo>
                    <a:pt x="1253" y="132"/>
                    <a:pt x="1326" y="137"/>
                    <a:pt x="1398" y="144"/>
                  </a:cubicBezTo>
                  <a:cubicBezTo>
                    <a:pt x="1473" y="169"/>
                    <a:pt x="1587" y="178"/>
                    <a:pt x="1656" y="132"/>
                  </a:cubicBezTo>
                  <a:cubicBezTo>
                    <a:pt x="1666" y="125"/>
                    <a:pt x="1692" y="103"/>
                    <a:pt x="1710" y="102"/>
                  </a:cubicBezTo>
                  <a:cubicBezTo>
                    <a:pt x="1754" y="98"/>
                    <a:pt x="1798" y="98"/>
                    <a:pt x="1842" y="96"/>
                  </a:cubicBezTo>
                  <a:cubicBezTo>
                    <a:pt x="1904" y="86"/>
                    <a:pt x="1968" y="86"/>
                    <a:pt x="2028" y="66"/>
                  </a:cubicBezTo>
                  <a:cubicBezTo>
                    <a:pt x="2064" y="30"/>
                    <a:pt x="2122" y="8"/>
                    <a:pt x="2172" y="0"/>
                  </a:cubicBezTo>
                  <a:cubicBezTo>
                    <a:pt x="2262" y="2"/>
                    <a:pt x="2352" y="1"/>
                    <a:pt x="2442" y="6"/>
                  </a:cubicBezTo>
                  <a:cubicBezTo>
                    <a:pt x="2458" y="7"/>
                    <a:pt x="2490" y="18"/>
                    <a:pt x="2490" y="18"/>
                  </a:cubicBezTo>
                  <a:cubicBezTo>
                    <a:pt x="2521" y="41"/>
                    <a:pt x="2555" y="51"/>
                    <a:pt x="2592" y="60"/>
                  </a:cubicBezTo>
                  <a:cubicBezTo>
                    <a:pt x="2602" y="62"/>
                    <a:pt x="2612" y="64"/>
                    <a:pt x="2622" y="66"/>
                  </a:cubicBezTo>
                  <a:cubicBezTo>
                    <a:pt x="2628" y="68"/>
                    <a:pt x="2640" y="72"/>
                    <a:pt x="2640" y="72"/>
                  </a:cubicBezTo>
                  <a:lnTo>
                    <a:pt x="2640" y="210"/>
                  </a:lnTo>
                  <a:lnTo>
                    <a:pt x="2448" y="210"/>
                  </a:lnTo>
                  <a:lnTo>
                    <a:pt x="2304" y="258"/>
                  </a:lnTo>
                  <a:lnTo>
                    <a:pt x="2208" y="354"/>
                  </a:lnTo>
                  <a:lnTo>
                    <a:pt x="1968" y="306"/>
                  </a:lnTo>
                  <a:lnTo>
                    <a:pt x="1632" y="354"/>
                  </a:lnTo>
                  <a:lnTo>
                    <a:pt x="1248" y="354"/>
                  </a:lnTo>
                  <a:lnTo>
                    <a:pt x="768" y="306"/>
                  </a:lnTo>
                  <a:lnTo>
                    <a:pt x="432" y="354"/>
                  </a:lnTo>
                  <a:lnTo>
                    <a:pt x="192" y="306"/>
                  </a:lnTo>
                  <a:lnTo>
                    <a:pt x="0" y="306"/>
                  </a:lnTo>
                  <a:lnTo>
                    <a:pt x="48" y="306"/>
                  </a:lnTo>
                  <a:lnTo>
                    <a:pt x="48" y="114"/>
                  </a:lnTo>
                  <a:lnTo>
                    <a:pt x="144" y="66"/>
                  </a:lnTo>
                  <a:lnTo>
                    <a:pt x="240" y="114"/>
                  </a:lnTo>
                  <a:lnTo>
                    <a:pt x="288" y="162"/>
                  </a:lnTo>
                  <a:lnTo>
                    <a:pt x="354" y="168"/>
                  </a:lnTo>
                  <a:close/>
                </a:path>
              </a:pathLst>
            </a:custGeom>
            <a:solidFill>
              <a:schemeClr val="accent1"/>
            </a:solidFill>
            <a:ln w="9525">
              <a:solidFill>
                <a:schemeClr val="tx1"/>
              </a:solidFill>
              <a:round/>
              <a:headEnd/>
              <a:tailEnd/>
            </a:ln>
          </p:spPr>
          <p:txBody>
            <a:bodyPr/>
            <a:lstStyle/>
            <a:p>
              <a:endParaRPr lang="tr-TR"/>
            </a:p>
          </p:txBody>
        </p:sp>
        <p:sp>
          <p:nvSpPr>
            <p:cNvPr id="13354" name="Text Box 53"/>
            <p:cNvSpPr txBox="1">
              <a:spLocks noChangeArrowheads="1"/>
            </p:cNvSpPr>
            <p:nvPr/>
          </p:nvSpPr>
          <p:spPr bwMode="auto">
            <a:xfrm>
              <a:off x="3312" y="3298"/>
              <a:ext cx="1680" cy="212"/>
            </a:xfrm>
            <a:prstGeom prst="rect">
              <a:avLst/>
            </a:prstGeom>
            <a:noFill/>
            <a:ln w="9525">
              <a:noFill/>
              <a:miter lim="800000"/>
              <a:headEnd/>
              <a:tailEnd/>
            </a:ln>
          </p:spPr>
          <p:txBody>
            <a:bodyPr>
              <a:spAutoFit/>
            </a:bodyPr>
            <a:lstStyle/>
            <a:p>
              <a:pPr>
                <a:spcBef>
                  <a:spcPct val="50000"/>
                </a:spcBef>
              </a:pPr>
              <a:r>
                <a:rPr lang="tr-TR" sz="1600"/>
                <a:t>YAS Kütlesi 1</a:t>
              </a:r>
            </a:p>
          </p:txBody>
        </p:sp>
        <p:sp>
          <p:nvSpPr>
            <p:cNvPr id="13355" name="Freeform 54"/>
            <p:cNvSpPr>
              <a:spLocks/>
            </p:cNvSpPr>
            <p:nvPr/>
          </p:nvSpPr>
          <p:spPr bwMode="auto">
            <a:xfrm>
              <a:off x="2592" y="3600"/>
              <a:ext cx="2640" cy="384"/>
            </a:xfrm>
            <a:custGeom>
              <a:avLst/>
              <a:gdLst>
                <a:gd name="T0" fmla="*/ 48 w 2640"/>
                <a:gd name="T1" fmla="*/ 48 h 384"/>
                <a:gd name="T2" fmla="*/ 240 w 2640"/>
                <a:gd name="T3" fmla="*/ 144 h 384"/>
                <a:gd name="T4" fmla="*/ 384 w 2640"/>
                <a:gd name="T5" fmla="*/ 96 h 384"/>
                <a:gd name="T6" fmla="*/ 576 w 2640"/>
                <a:gd name="T7" fmla="*/ 96 h 384"/>
                <a:gd name="T8" fmla="*/ 816 w 2640"/>
                <a:gd name="T9" fmla="*/ 144 h 384"/>
                <a:gd name="T10" fmla="*/ 1008 w 2640"/>
                <a:gd name="T11" fmla="*/ 144 h 384"/>
                <a:gd name="T12" fmla="*/ 1248 w 2640"/>
                <a:gd name="T13" fmla="*/ 144 h 384"/>
                <a:gd name="T14" fmla="*/ 1440 w 2640"/>
                <a:gd name="T15" fmla="*/ 192 h 384"/>
                <a:gd name="T16" fmla="*/ 1632 w 2640"/>
                <a:gd name="T17" fmla="*/ 192 h 384"/>
                <a:gd name="T18" fmla="*/ 1824 w 2640"/>
                <a:gd name="T19" fmla="*/ 144 h 384"/>
                <a:gd name="T20" fmla="*/ 2064 w 2640"/>
                <a:gd name="T21" fmla="*/ 192 h 384"/>
                <a:gd name="T22" fmla="*/ 2160 w 2640"/>
                <a:gd name="T23" fmla="*/ 192 h 384"/>
                <a:gd name="T24" fmla="*/ 2352 w 2640"/>
                <a:gd name="T25" fmla="*/ 144 h 384"/>
                <a:gd name="T26" fmla="*/ 2448 w 2640"/>
                <a:gd name="T27" fmla="*/ 96 h 384"/>
                <a:gd name="T28" fmla="*/ 2592 w 2640"/>
                <a:gd name="T29" fmla="*/ 48 h 384"/>
                <a:gd name="T30" fmla="*/ 2640 w 2640"/>
                <a:gd name="T31" fmla="*/ 48 h 384"/>
                <a:gd name="T32" fmla="*/ 2640 w 2640"/>
                <a:gd name="T33" fmla="*/ 288 h 384"/>
                <a:gd name="T34" fmla="*/ 2544 w 2640"/>
                <a:gd name="T35" fmla="*/ 240 h 384"/>
                <a:gd name="T36" fmla="*/ 2400 w 2640"/>
                <a:gd name="T37" fmla="*/ 288 h 384"/>
                <a:gd name="T38" fmla="*/ 2256 w 2640"/>
                <a:gd name="T39" fmla="*/ 288 h 384"/>
                <a:gd name="T40" fmla="*/ 1968 w 2640"/>
                <a:gd name="T41" fmla="*/ 336 h 384"/>
                <a:gd name="T42" fmla="*/ 1776 w 2640"/>
                <a:gd name="T43" fmla="*/ 336 h 384"/>
                <a:gd name="T44" fmla="*/ 1536 w 2640"/>
                <a:gd name="T45" fmla="*/ 384 h 384"/>
                <a:gd name="T46" fmla="*/ 1200 w 2640"/>
                <a:gd name="T47" fmla="*/ 384 h 384"/>
                <a:gd name="T48" fmla="*/ 912 w 2640"/>
                <a:gd name="T49" fmla="*/ 384 h 384"/>
                <a:gd name="T50" fmla="*/ 720 w 2640"/>
                <a:gd name="T51" fmla="*/ 336 h 384"/>
                <a:gd name="T52" fmla="*/ 480 w 2640"/>
                <a:gd name="T53" fmla="*/ 288 h 384"/>
                <a:gd name="T54" fmla="*/ 240 w 2640"/>
                <a:gd name="T55" fmla="*/ 288 h 384"/>
                <a:gd name="T56" fmla="*/ 192 w 2640"/>
                <a:gd name="T57" fmla="*/ 336 h 384"/>
                <a:gd name="T58" fmla="*/ 48 w 2640"/>
                <a:gd name="T59" fmla="*/ 336 h 384"/>
                <a:gd name="T60" fmla="*/ 0 w 2640"/>
                <a:gd name="T61" fmla="*/ 336 h 384"/>
                <a:gd name="T62" fmla="*/ 0 w 2640"/>
                <a:gd name="T63" fmla="*/ 0 h 384"/>
                <a:gd name="T64" fmla="*/ 48 w 2640"/>
                <a:gd name="T65" fmla="*/ 48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0"/>
                <a:gd name="T100" fmla="*/ 0 h 384"/>
                <a:gd name="T101" fmla="*/ 2640 w 2640"/>
                <a:gd name="T102" fmla="*/ 384 h 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0" h="384">
                  <a:moveTo>
                    <a:pt x="48" y="48"/>
                  </a:moveTo>
                  <a:lnTo>
                    <a:pt x="240" y="144"/>
                  </a:lnTo>
                  <a:lnTo>
                    <a:pt x="384" y="96"/>
                  </a:lnTo>
                  <a:lnTo>
                    <a:pt x="576" y="96"/>
                  </a:lnTo>
                  <a:lnTo>
                    <a:pt x="816" y="144"/>
                  </a:lnTo>
                  <a:lnTo>
                    <a:pt x="1008" y="144"/>
                  </a:lnTo>
                  <a:lnTo>
                    <a:pt x="1248" y="144"/>
                  </a:lnTo>
                  <a:lnTo>
                    <a:pt x="1440" y="192"/>
                  </a:lnTo>
                  <a:lnTo>
                    <a:pt x="1632" y="192"/>
                  </a:lnTo>
                  <a:lnTo>
                    <a:pt x="1824" y="144"/>
                  </a:lnTo>
                  <a:lnTo>
                    <a:pt x="2064" y="192"/>
                  </a:lnTo>
                  <a:lnTo>
                    <a:pt x="2160" y="192"/>
                  </a:lnTo>
                  <a:lnTo>
                    <a:pt x="2352" y="144"/>
                  </a:lnTo>
                  <a:lnTo>
                    <a:pt x="2448" y="96"/>
                  </a:lnTo>
                  <a:lnTo>
                    <a:pt x="2592" y="48"/>
                  </a:lnTo>
                  <a:lnTo>
                    <a:pt x="2640" y="48"/>
                  </a:lnTo>
                  <a:lnTo>
                    <a:pt x="2640" y="288"/>
                  </a:lnTo>
                  <a:lnTo>
                    <a:pt x="2544" y="240"/>
                  </a:lnTo>
                  <a:lnTo>
                    <a:pt x="2400" y="288"/>
                  </a:lnTo>
                  <a:lnTo>
                    <a:pt x="2256" y="288"/>
                  </a:lnTo>
                  <a:lnTo>
                    <a:pt x="1968" y="336"/>
                  </a:lnTo>
                  <a:lnTo>
                    <a:pt x="1776" y="336"/>
                  </a:lnTo>
                  <a:lnTo>
                    <a:pt x="1536" y="384"/>
                  </a:lnTo>
                  <a:lnTo>
                    <a:pt x="1200" y="384"/>
                  </a:lnTo>
                  <a:lnTo>
                    <a:pt x="912" y="384"/>
                  </a:lnTo>
                  <a:lnTo>
                    <a:pt x="720" y="336"/>
                  </a:lnTo>
                  <a:lnTo>
                    <a:pt x="480" y="288"/>
                  </a:lnTo>
                  <a:lnTo>
                    <a:pt x="240" y="288"/>
                  </a:lnTo>
                  <a:lnTo>
                    <a:pt x="192" y="336"/>
                  </a:lnTo>
                  <a:lnTo>
                    <a:pt x="48" y="336"/>
                  </a:lnTo>
                  <a:lnTo>
                    <a:pt x="0" y="336"/>
                  </a:lnTo>
                  <a:lnTo>
                    <a:pt x="0" y="0"/>
                  </a:lnTo>
                  <a:lnTo>
                    <a:pt x="48" y="48"/>
                  </a:lnTo>
                  <a:close/>
                </a:path>
              </a:pathLst>
            </a:custGeom>
            <a:solidFill>
              <a:schemeClr val="accent1"/>
            </a:solidFill>
            <a:ln w="9525">
              <a:solidFill>
                <a:schemeClr val="tx1"/>
              </a:solidFill>
              <a:round/>
              <a:headEnd/>
              <a:tailEnd/>
            </a:ln>
          </p:spPr>
          <p:txBody>
            <a:bodyPr/>
            <a:lstStyle/>
            <a:p>
              <a:endParaRPr lang="tr-TR"/>
            </a:p>
          </p:txBody>
        </p:sp>
        <p:sp>
          <p:nvSpPr>
            <p:cNvPr id="13356" name="Text Box 55"/>
            <p:cNvSpPr txBox="1">
              <a:spLocks noChangeArrowheads="1"/>
            </p:cNvSpPr>
            <p:nvPr/>
          </p:nvSpPr>
          <p:spPr bwMode="auto">
            <a:xfrm>
              <a:off x="3312" y="3772"/>
              <a:ext cx="1680" cy="212"/>
            </a:xfrm>
            <a:prstGeom prst="rect">
              <a:avLst/>
            </a:prstGeom>
            <a:noFill/>
            <a:ln w="9525">
              <a:noFill/>
              <a:miter lim="800000"/>
              <a:headEnd/>
              <a:tailEnd/>
            </a:ln>
          </p:spPr>
          <p:txBody>
            <a:bodyPr>
              <a:spAutoFit/>
            </a:bodyPr>
            <a:lstStyle/>
            <a:p>
              <a:pPr>
                <a:spcBef>
                  <a:spcPct val="50000"/>
                </a:spcBef>
              </a:pPr>
              <a:r>
                <a:rPr lang="tr-TR" sz="1600"/>
                <a:t>YAS Kütlesi 2</a:t>
              </a:r>
            </a:p>
          </p:txBody>
        </p:sp>
        <p:sp>
          <p:nvSpPr>
            <p:cNvPr id="13357" name="Rectangle 56"/>
            <p:cNvSpPr>
              <a:spLocks noChangeArrowheads="1"/>
            </p:cNvSpPr>
            <p:nvPr/>
          </p:nvSpPr>
          <p:spPr bwMode="auto">
            <a:xfrm>
              <a:off x="2592" y="2976"/>
              <a:ext cx="2640" cy="1104"/>
            </a:xfrm>
            <a:prstGeom prst="rect">
              <a:avLst/>
            </a:prstGeom>
            <a:noFill/>
            <a:ln w="9525">
              <a:solidFill>
                <a:schemeClr val="bg2"/>
              </a:solidFill>
              <a:miter lim="800000"/>
              <a:headEnd/>
              <a:tailEnd/>
            </a:ln>
          </p:spPr>
          <p:txBody>
            <a:bodyPr wrap="none" anchor="ctr"/>
            <a:lstStyle/>
            <a:p>
              <a:endParaRPr lang="tr-TR"/>
            </a:p>
          </p:txBody>
        </p:sp>
      </p:grpSp>
      <p:sp>
        <p:nvSpPr>
          <p:cNvPr id="47"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9"/>
          <p:cNvSpPr txBox="1">
            <a:spLocks noChangeArrowheads="1"/>
          </p:cNvSpPr>
          <p:nvPr/>
        </p:nvSpPr>
        <p:spPr bwMode="auto">
          <a:xfrm>
            <a:off x="428596" y="1071546"/>
            <a:ext cx="5357850" cy="461665"/>
          </a:xfrm>
          <a:prstGeom prst="rect">
            <a:avLst/>
          </a:prstGeom>
          <a:noFill/>
          <a:ln w="9525" algn="ctr">
            <a:noFill/>
            <a:miter lim="800000"/>
            <a:headEnd/>
            <a:tailEnd/>
          </a:ln>
        </p:spPr>
        <p:txBody>
          <a:bodyPr wrap="square">
            <a:spAutoFit/>
          </a:bodyPr>
          <a:lstStyle/>
          <a:p>
            <a:pPr>
              <a:spcBef>
                <a:spcPct val="50000"/>
              </a:spcBef>
            </a:pPr>
            <a:r>
              <a:rPr lang="tr-TR" sz="2400" b="1" dirty="0" smtClean="0">
                <a:solidFill>
                  <a:srgbClr val="FF0000"/>
                </a:solidFill>
              </a:rPr>
              <a:t>Yüzeysel Su Kütlelerinin Sınıflandırılması </a:t>
            </a:r>
          </a:p>
        </p:txBody>
      </p:sp>
      <p:sp>
        <p:nvSpPr>
          <p:cNvPr id="9223" name="Rectangle 3"/>
          <p:cNvSpPr>
            <a:spLocks noChangeArrowheads="1"/>
          </p:cNvSpPr>
          <p:nvPr/>
        </p:nvSpPr>
        <p:spPr bwMode="auto">
          <a:xfrm>
            <a:off x="357158" y="1857364"/>
            <a:ext cx="6072230" cy="4643470"/>
          </a:xfrm>
          <a:prstGeom prst="rect">
            <a:avLst/>
          </a:prstGeom>
          <a:noFill/>
          <a:ln w="9525">
            <a:noFill/>
            <a:miter lim="800000"/>
            <a:headEnd/>
            <a:tailEnd/>
          </a:ln>
        </p:spPr>
        <p:txBody>
          <a:bodyPr lIns="92075" tIns="46038" rIns="92075" bIns="46038"/>
          <a:lstStyle/>
          <a:p>
            <a:pPr algn="l" eaLnBrk="1" hangingPunct="1">
              <a:spcBef>
                <a:spcPct val="20000"/>
              </a:spcBef>
              <a:buClr>
                <a:schemeClr val="hlink"/>
              </a:buClr>
              <a:buSzPct val="80000"/>
              <a:buFont typeface="Wingdings" pitchFamily="2" charset="2"/>
              <a:buNone/>
            </a:pPr>
            <a:r>
              <a:rPr lang="tr-TR" sz="2000" b="0" dirty="0">
                <a:solidFill>
                  <a:srgbClr val="FF0000"/>
                </a:solidFill>
                <a:effectLst>
                  <a:outerShdw blurRad="38100" dist="38100" dir="2700000" algn="tl">
                    <a:srgbClr val="000000">
                      <a:alpha val="43137"/>
                    </a:srgbClr>
                  </a:outerShdw>
                </a:effectLst>
              </a:rPr>
              <a:t>Doğal Su Kütlesi</a:t>
            </a:r>
            <a:r>
              <a:rPr lang="tr-TR" sz="2000" b="0" dirty="0"/>
              <a:t>, </a:t>
            </a:r>
            <a:r>
              <a:rPr lang="tr-TR" sz="2000" b="0" dirty="0">
                <a:solidFill>
                  <a:srgbClr val="0000FF"/>
                </a:solidFill>
              </a:rPr>
              <a:t>insanlar tarafından düzenlenmemiş veya morfolojik olarak değiştirilmemiş su kütlesidir.</a:t>
            </a:r>
            <a:r>
              <a:rPr lang="en-GB" sz="2000" b="0" dirty="0">
                <a:solidFill>
                  <a:srgbClr val="0000FF"/>
                </a:solidFill>
              </a:rPr>
              <a:t> </a:t>
            </a:r>
            <a:endParaRPr lang="tr-TR" sz="2000" b="0" dirty="0" smtClean="0">
              <a:solidFill>
                <a:srgbClr val="0000FF"/>
              </a:solidFill>
            </a:endParaRPr>
          </a:p>
          <a:p>
            <a:pPr algn="l" eaLnBrk="1" hangingPunct="1">
              <a:spcBef>
                <a:spcPct val="20000"/>
              </a:spcBef>
              <a:buClr>
                <a:schemeClr val="hlink"/>
              </a:buClr>
              <a:buSzPct val="80000"/>
              <a:buFont typeface="Wingdings" pitchFamily="2" charset="2"/>
              <a:buNone/>
            </a:pPr>
            <a:endParaRPr lang="tr-TR" sz="2000" b="0" dirty="0" smtClean="0"/>
          </a:p>
          <a:p>
            <a:pPr algn="l" eaLnBrk="1" hangingPunct="1">
              <a:spcBef>
                <a:spcPct val="20000"/>
              </a:spcBef>
              <a:buClr>
                <a:schemeClr val="hlink"/>
              </a:buClr>
              <a:buSzPct val="80000"/>
              <a:buFont typeface="Wingdings" pitchFamily="2" charset="2"/>
              <a:buNone/>
            </a:pPr>
            <a:endParaRPr lang="tr-TR" sz="2000" dirty="0" smtClean="0"/>
          </a:p>
          <a:p>
            <a:pPr algn="l" eaLnBrk="1" hangingPunct="1">
              <a:spcBef>
                <a:spcPct val="20000"/>
              </a:spcBef>
              <a:buClr>
                <a:schemeClr val="hlink"/>
              </a:buClr>
              <a:buSzPct val="80000"/>
              <a:buFont typeface="Wingdings" pitchFamily="2" charset="2"/>
              <a:buNone/>
            </a:pPr>
            <a:endParaRPr lang="tr-TR" sz="2000" b="0" dirty="0"/>
          </a:p>
          <a:p>
            <a:pPr algn="l" eaLnBrk="1" hangingPunct="1">
              <a:spcBef>
                <a:spcPct val="20000"/>
              </a:spcBef>
              <a:buClr>
                <a:schemeClr val="hlink"/>
              </a:buClr>
              <a:buSzPct val="80000"/>
              <a:buFont typeface="Wingdings" pitchFamily="2" charset="2"/>
              <a:buNone/>
            </a:pPr>
            <a:r>
              <a:rPr lang="tr-TR" sz="2000" b="0" dirty="0" smtClean="0">
                <a:solidFill>
                  <a:srgbClr val="FF0000"/>
                </a:solidFill>
                <a:effectLst>
                  <a:outerShdw blurRad="38100" dist="38100" dir="2700000" algn="tl">
                    <a:srgbClr val="000000">
                      <a:alpha val="43137"/>
                    </a:srgbClr>
                  </a:outerShdw>
                </a:effectLst>
              </a:rPr>
              <a:t>Büyük </a:t>
            </a:r>
            <a:r>
              <a:rPr lang="tr-TR" sz="2000" b="0" dirty="0">
                <a:solidFill>
                  <a:srgbClr val="FF0000"/>
                </a:solidFill>
                <a:effectLst>
                  <a:outerShdw blurRad="38100" dist="38100" dir="2700000" algn="tl">
                    <a:srgbClr val="000000">
                      <a:alpha val="43137"/>
                    </a:srgbClr>
                  </a:outerShdw>
                </a:effectLst>
              </a:rPr>
              <a:t>Ölçüde Değiştirilmiş Su Kütlesi</a:t>
            </a:r>
            <a:r>
              <a:rPr lang="tr-TR" sz="2000" b="0" dirty="0"/>
              <a:t>, </a:t>
            </a:r>
            <a:r>
              <a:rPr lang="tr-TR" sz="2000" b="0" dirty="0">
                <a:solidFill>
                  <a:srgbClr val="0000FF"/>
                </a:solidFill>
              </a:rPr>
              <a:t>insanlar tarafından karakteri önemli derecede değiştirilmiş yüzey suyu </a:t>
            </a:r>
            <a:r>
              <a:rPr lang="tr-TR" sz="2000" b="0" dirty="0"/>
              <a:t>kütlesidir.</a:t>
            </a:r>
          </a:p>
          <a:p>
            <a:pPr algn="l" eaLnBrk="1" hangingPunct="1">
              <a:spcBef>
                <a:spcPct val="20000"/>
              </a:spcBef>
              <a:buClr>
                <a:schemeClr val="hlink"/>
              </a:buClr>
              <a:buSzPct val="80000"/>
              <a:buFont typeface="Wingdings" pitchFamily="2" charset="2"/>
              <a:buNone/>
            </a:pPr>
            <a:endParaRPr lang="tr-TR" sz="2000" b="0" dirty="0" smtClean="0"/>
          </a:p>
          <a:p>
            <a:pPr algn="l" eaLnBrk="1" hangingPunct="1">
              <a:spcBef>
                <a:spcPct val="20000"/>
              </a:spcBef>
              <a:buClr>
                <a:schemeClr val="hlink"/>
              </a:buClr>
              <a:buSzPct val="80000"/>
              <a:buFont typeface="Wingdings" pitchFamily="2" charset="2"/>
              <a:buNone/>
            </a:pPr>
            <a:endParaRPr lang="en-GB" sz="2000" b="0" dirty="0"/>
          </a:p>
          <a:p>
            <a:pPr algn="l" eaLnBrk="1" hangingPunct="1">
              <a:spcBef>
                <a:spcPct val="20000"/>
              </a:spcBef>
              <a:buClr>
                <a:schemeClr val="hlink"/>
              </a:buClr>
              <a:buSzPct val="80000"/>
              <a:buFont typeface="Wingdings" pitchFamily="2" charset="2"/>
              <a:buNone/>
            </a:pPr>
            <a:r>
              <a:rPr lang="tr-TR" sz="2000" dirty="0">
                <a:solidFill>
                  <a:srgbClr val="FF0000"/>
                </a:solidFill>
                <a:effectLst>
                  <a:outerShdw blurRad="38100" dist="38100" dir="2700000" algn="tl">
                    <a:srgbClr val="000000">
                      <a:alpha val="43137"/>
                    </a:srgbClr>
                  </a:outerShdw>
                </a:effectLst>
              </a:rPr>
              <a:t>Yapay Su Kütlesi</a:t>
            </a:r>
            <a:r>
              <a:rPr lang="tr-TR" sz="2000" b="0" dirty="0"/>
              <a:t>, </a:t>
            </a:r>
            <a:r>
              <a:rPr lang="tr-TR" sz="2000" b="0" dirty="0">
                <a:solidFill>
                  <a:srgbClr val="0000FF"/>
                </a:solidFill>
              </a:rPr>
              <a:t>insanlar tarafından oluşturulmuş su </a:t>
            </a:r>
            <a:r>
              <a:rPr lang="tr-TR" sz="2000" b="0" dirty="0" smtClean="0">
                <a:solidFill>
                  <a:srgbClr val="0000FF"/>
                </a:solidFill>
              </a:rPr>
              <a:t>kütlesidir</a:t>
            </a:r>
            <a:r>
              <a:rPr lang="tr-TR" sz="2000" b="0" dirty="0">
                <a:solidFill>
                  <a:srgbClr val="0000FF"/>
                </a:solidFill>
              </a:rPr>
              <a:t>.</a:t>
            </a:r>
            <a:endParaRPr lang="en-GB" sz="2000" b="0" dirty="0">
              <a:solidFill>
                <a:srgbClr val="0000FF"/>
              </a:solidFill>
            </a:endParaRPr>
          </a:p>
        </p:txBody>
      </p:sp>
      <p:pic>
        <p:nvPicPr>
          <p:cNvPr id="9224" name="Picture 4" descr="P:\00-Buitenland\105774 Implementation WFD Turkey\T3 River Basin Management Plan\Martijn\under construction\Presentatie\plaatjes en schema's\dam in Euphraat.jpg"/>
          <p:cNvPicPr>
            <a:picLocks noChangeAspect="1" noChangeArrowheads="1"/>
          </p:cNvPicPr>
          <p:nvPr/>
        </p:nvPicPr>
        <p:blipFill>
          <a:blip r:embed="rId3"/>
          <a:srcRect l="7307" t="13573" r="4662" b="13573"/>
          <a:stretch>
            <a:fillRect/>
          </a:stretch>
        </p:blipFill>
        <p:spPr bwMode="auto">
          <a:xfrm>
            <a:off x="6629400" y="3286124"/>
            <a:ext cx="2209800" cy="1419225"/>
          </a:xfrm>
          <a:prstGeom prst="rect">
            <a:avLst/>
          </a:prstGeom>
          <a:noFill/>
          <a:ln w="38100">
            <a:solidFill>
              <a:schemeClr val="tx1"/>
            </a:solidFill>
            <a:miter lim="800000"/>
            <a:headEnd/>
            <a:tailEnd/>
          </a:ln>
        </p:spPr>
      </p:pic>
      <p:pic>
        <p:nvPicPr>
          <p:cNvPr id="9225" name="Picture 6" descr="P:\00-Buitenland\105774 Implementation WFD Turkey\T3 River Basin Management Plan\Martijn\under construction\Presentatie\plaatjes en schema's\artificialwb.jpg"/>
          <p:cNvPicPr>
            <a:picLocks noChangeAspect="1" noChangeArrowheads="1"/>
          </p:cNvPicPr>
          <p:nvPr/>
        </p:nvPicPr>
        <p:blipFill>
          <a:blip r:embed="rId4"/>
          <a:srcRect t="11440" b="39267"/>
          <a:stretch>
            <a:fillRect/>
          </a:stretch>
        </p:blipFill>
        <p:spPr bwMode="auto">
          <a:xfrm>
            <a:off x="6629400" y="4991121"/>
            <a:ext cx="2209800" cy="1438275"/>
          </a:xfrm>
          <a:prstGeom prst="rect">
            <a:avLst/>
          </a:prstGeom>
          <a:noFill/>
          <a:ln w="38100">
            <a:solidFill>
              <a:schemeClr val="tx1"/>
            </a:solidFill>
            <a:miter lim="800000"/>
            <a:headEnd/>
            <a:tailEnd/>
          </a:ln>
        </p:spPr>
      </p:pic>
      <p:pic>
        <p:nvPicPr>
          <p:cNvPr id="9226" name="Picture 7" descr="P:\00-Buitenland\105774 Implementation WFD Turkey\T3 River Basin Management Plan\Martijn\under construction\Presentatie\plaatjes en schema's\naturalwb.jpg"/>
          <p:cNvPicPr>
            <a:picLocks noChangeAspect="1" noChangeArrowheads="1"/>
          </p:cNvPicPr>
          <p:nvPr/>
        </p:nvPicPr>
        <p:blipFill>
          <a:blip r:embed="rId5"/>
          <a:srcRect t="26436" r="17174"/>
          <a:stretch>
            <a:fillRect/>
          </a:stretch>
        </p:blipFill>
        <p:spPr bwMode="auto">
          <a:xfrm>
            <a:off x="6629400" y="1428736"/>
            <a:ext cx="2209800" cy="1500198"/>
          </a:xfrm>
          <a:prstGeom prst="rect">
            <a:avLst/>
          </a:prstGeom>
          <a:noFill/>
          <a:ln w="28575">
            <a:solidFill>
              <a:schemeClr val="tx1"/>
            </a:solidFill>
            <a:miter lim="800000"/>
            <a:headEnd/>
            <a:tailEnd/>
          </a:ln>
        </p:spPr>
      </p:pic>
      <p:sp>
        <p:nvSpPr>
          <p:cNvPr id="8"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cxnSp>
        <p:nvCxnSpPr>
          <p:cNvPr id="10" name="Straight Connector 9"/>
          <p:cNvCxnSpPr/>
          <p:nvPr/>
        </p:nvCxnSpPr>
        <p:spPr>
          <a:xfrm>
            <a:off x="428596" y="2927346"/>
            <a:ext cx="628654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596" y="4714884"/>
            <a:ext cx="628654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034" y="6429396"/>
            <a:ext cx="628654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lstStyle/>
          <a:p>
            <a:r>
              <a:rPr lang="tr-TR" sz="3600" dirty="0" smtClean="0">
                <a:solidFill>
                  <a:srgbClr val="FF0000"/>
                </a:solidFill>
              </a:rPr>
              <a:t>Sunum İçeriği</a:t>
            </a:r>
            <a:endParaRPr lang="tr-TR" sz="3600" dirty="0">
              <a:solidFill>
                <a:srgbClr val="FF0000"/>
              </a:solidFill>
            </a:endParaRPr>
          </a:p>
        </p:txBody>
      </p:sp>
      <p:sp>
        <p:nvSpPr>
          <p:cNvPr id="3" name="Content Placeholder 2"/>
          <p:cNvSpPr>
            <a:spLocks noGrp="1"/>
          </p:cNvSpPr>
          <p:nvPr>
            <p:ph idx="1"/>
          </p:nvPr>
        </p:nvSpPr>
        <p:spPr>
          <a:xfrm>
            <a:off x="457200" y="1600201"/>
            <a:ext cx="8229600" cy="2900370"/>
          </a:xfrm>
        </p:spPr>
        <p:txBody>
          <a:bodyPr/>
          <a:lstStyle/>
          <a:p>
            <a:r>
              <a:rPr lang="tr-TR" sz="2800" dirty="0" smtClean="0">
                <a:solidFill>
                  <a:srgbClr val="0000FF"/>
                </a:solidFill>
              </a:rPr>
              <a:t>Sürdürülebilir Kalkınma</a:t>
            </a:r>
          </a:p>
          <a:p>
            <a:r>
              <a:rPr lang="tr-TR" sz="2800" dirty="0" smtClean="0">
                <a:solidFill>
                  <a:srgbClr val="0000FF"/>
                </a:solidFill>
              </a:rPr>
              <a:t>Entegre Su Kaynakları Yönetimi</a:t>
            </a:r>
          </a:p>
          <a:p>
            <a:r>
              <a:rPr lang="tr-TR" sz="2800" dirty="0" smtClean="0">
                <a:solidFill>
                  <a:srgbClr val="0000FF"/>
                </a:solidFill>
              </a:rPr>
              <a:t>Su Çerçeve Direktifi Temel Unsurları</a:t>
            </a:r>
          </a:p>
          <a:p>
            <a:r>
              <a:rPr lang="tr-TR" sz="2800" dirty="0" smtClean="0">
                <a:solidFill>
                  <a:srgbClr val="0000FF"/>
                </a:solidFill>
              </a:rPr>
              <a:t>Büyük Ölçüde Değiştirilmiş Su Kütleleri ve Yapay Su Kütleleri</a:t>
            </a:r>
            <a:endParaRPr lang="tr-TR" sz="2800"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5"/>
          <p:cNvPicPr>
            <a:picLocks noChangeAspect="1" noChangeArrowheads="1"/>
          </p:cNvPicPr>
          <p:nvPr/>
        </p:nvPicPr>
        <p:blipFill>
          <a:blip r:embed="rId2"/>
          <a:srcRect t="1807" b="3413"/>
          <a:stretch>
            <a:fillRect/>
          </a:stretch>
        </p:blipFill>
        <p:spPr bwMode="auto">
          <a:xfrm>
            <a:off x="0" y="928670"/>
            <a:ext cx="9143999" cy="5929330"/>
          </a:xfrm>
          <a:prstGeom prst="rect">
            <a:avLst/>
          </a:prstGeom>
          <a:noFill/>
          <a:ln w="9525">
            <a:noFill/>
            <a:miter lim="800000"/>
            <a:headEnd/>
            <a:tailEnd/>
          </a:ln>
        </p:spPr>
      </p:pic>
      <p:sp>
        <p:nvSpPr>
          <p:cNvPr id="17410" name="Rectangle 3"/>
          <p:cNvSpPr>
            <a:spLocks noGrp="1" noChangeArrowheads="1"/>
          </p:cNvSpPr>
          <p:nvPr>
            <p:ph type="body" sz="half" idx="1"/>
          </p:nvPr>
        </p:nvSpPr>
        <p:spPr>
          <a:xfrm>
            <a:off x="285720" y="1142984"/>
            <a:ext cx="5429288" cy="457200"/>
          </a:xfrm>
          <a:noFill/>
        </p:spPr>
        <p:txBody>
          <a:bodyPr>
            <a:noAutofit/>
          </a:bodyPr>
          <a:lstStyle/>
          <a:p>
            <a:pPr marL="85725" indent="11113" algn="ctr" eaLnBrk="1" hangingPunct="1">
              <a:lnSpc>
                <a:spcPct val="90000"/>
              </a:lnSpc>
              <a:buFont typeface="Wingdings" pitchFamily="2" charset="2"/>
              <a:buNone/>
            </a:pPr>
            <a:r>
              <a:rPr lang="tr-TR" sz="1800" b="1" dirty="0" smtClean="0">
                <a:solidFill>
                  <a:srgbClr val="FF0000"/>
                </a:solidFill>
                <a:effectLst/>
              </a:rPr>
              <a:t>Büyük Menderes Nehir Havzasında Su Kütlelerinin Sınıflandırılması</a:t>
            </a:r>
          </a:p>
        </p:txBody>
      </p:sp>
      <p:sp>
        <p:nvSpPr>
          <p:cNvPr id="5"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762000" y="1600200"/>
            <a:ext cx="8153400" cy="2700338"/>
            <a:chOff x="528" y="1008"/>
            <a:chExt cx="5136" cy="1701"/>
          </a:xfrm>
        </p:grpSpPr>
        <p:sp>
          <p:nvSpPr>
            <p:cNvPr id="11277" name="AutoShape 24"/>
            <p:cNvSpPr>
              <a:spLocks noChangeAspect="1" noChangeArrowheads="1" noTextEdit="1"/>
            </p:cNvSpPr>
            <p:nvPr/>
          </p:nvSpPr>
          <p:spPr bwMode="auto">
            <a:xfrm>
              <a:off x="528" y="1008"/>
              <a:ext cx="5136" cy="1701"/>
            </a:xfrm>
            <a:prstGeom prst="rect">
              <a:avLst/>
            </a:prstGeom>
            <a:noFill/>
            <a:ln w="9525">
              <a:noFill/>
              <a:miter lim="800000"/>
              <a:headEnd/>
              <a:tailEnd/>
            </a:ln>
          </p:spPr>
          <p:txBody>
            <a:bodyPr/>
            <a:lstStyle/>
            <a:p>
              <a:endParaRPr lang="tr-TR"/>
            </a:p>
          </p:txBody>
        </p:sp>
        <p:sp>
          <p:nvSpPr>
            <p:cNvPr id="11278" name="Line 26"/>
            <p:cNvSpPr>
              <a:spLocks noChangeShapeType="1"/>
            </p:cNvSpPr>
            <p:nvPr/>
          </p:nvSpPr>
          <p:spPr bwMode="auto">
            <a:xfrm>
              <a:off x="3362" y="1179"/>
              <a:ext cx="1" cy="72"/>
            </a:xfrm>
            <a:prstGeom prst="line">
              <a:avLst/>
            </a:prstGeom>
            <a:noFill/>
            <a:ln w="9525">
              <a:solidFill>
                <a:srgbClr val="000000"/>
              </a:solidFill>
              <a:round/>
              <a:headEnd/>
              <a:tailEnd/>
            </a:ln>
          </p:spPr>
          <p:txBody>
            <a:bodyPr/>
            <a:lstStyle/>
            <a:p>
              <a:endParaRPr lang="tr-TR"/>
            </a:p>
          </p:txBody>
        </p:sp>
        <p:sp>
          <p:nvSpPr>
            <p:cNvPr id="11279" name="Line 27"/>
            <p:cNvSpPr>
              <a:spLocks noChangeShapeType="1"/>
            </p:cNvSpPr>
            <p:nvPr/>
          </p:nvSpPr>
          <p:spPr bwMode="auto">
            <a:xfrm>
              <a:off x="3332" y="1251"/>
              <a:ext cx="1" cy="72"/>
            </a:xfrm>
            <a:prstGeom prst="line">
              <a:avLst/>
            </a:prstGeom>
            <a:noFill/>
            <a:ln w="9525">
              <a:solidFill>
                <a:srgbClr val="000000"/>
              </a:solidFill>
              <a:round/>
              <a:headEnd/>
              <a:tailEnd/>
            </a:ln>
          </p:spPr>
          <p:txBody>
            <a:bodyPr/>
            <a:lstStyle/>
            <a:p>
              <a:endParaRPr lang="tr-TR"/>
            </a:p>
          </p:txBody>
        </p:sp>
        <p:sp>
          <p:nvSpPr>
            <p:cNvPr id="11280" name="Line 28"/>
            <p:cNvSpPr>
              <a:spLocks noChangeShapeType="1"/>
            </p:cNvSpPr>
            <p:nvPr/>
          </p:nvSpPr>
          <p:spPr bwMode="auto">
            <a:xfrm>
              <a:off x="4274" y="1251"/>
              <a:ext cx="1" cy="72"/>
            </a:xfrm>
            <a:prstGeom prst="line">
              <a:avLst/>
            </a:prstGeom>
            <a:noFill/>
            <a:ln w="9525">
              <a:solidFill>
                <a:srgbClr val="000000"/>
              </a:solidFill>
              <a:round/>
              <a:headEnd/>
              <a:tailEnd/>
            </a:ln>
          </p:spPr>
          <p:txBody>
            <a:bodyPr/>
            <a:lstStyle/>
            <a:p>
              <a:endParaRPr lang="tr-TR"/>
            </a:p>
          </p:txBody>
        </p:sp>
        <p:sp>
          <p:nvSpPr>
            <p:cNvPr id="11281" name="Line 29"/>
            <p:cNvSpPr>
              <a:spLocks noChangeShapeType="1"/>
            </p:cNvSpPr>
            <p:nvPr/>
          </p:nvSpPr>
          <p:spPr bwMode="auto">
            <a:xfrm>
              <a:off x="5217" y="1251"/>
              <a:ext cx="1" cy="72"/>
            </a:xfrm>
            <a:prstGeom prst="line">
              <a:avLst/>
            </a:prstGeom>
            <a:noFill/>
            <a:ln w="9525">
              <a:solidFill>
                <a:srgbClr val="000000"/>
              </a:solidFill>
              <a:round/>
              <a:headEnd/>
              <a:tailEnd/>
            </a:ln>
          </p:spPr>
          <p:txBody>
            <a:bodyPr/>
            <a:lstStyle/>
            <a:p>
              <a:endParaRPr lang="tr-TR"/>
            </a:p>
          </p:txBody>
        </p:sp>
        <p:sp>
          <p:nvSpPr>
            <p:cNvPr id="11282" name="Line 30"/>
            <p:cNvSpPr>
              <a:spLocks noChangeShapeType="1"/>
            </p:cNvSpPr>
            <p:nvPr/>
          </p:nvSpPr>
          <p:spPr bwMode="auto">
            <a:xfrm>
              <a:off x="3332" y="1251"/>
              <a:ext cx="30" cy="1"/>
            </a:xfrm>
            <a:prstGeom prst="line">
              <a:avLst/>
            </a:prstGeom>
            <a:noFill/>
            <a:ln w="9525">
              <a:solidFill>
                <a:srgbClr val="000000"/>
              </a:solidFill>
              <a:round/>
              <a:headEnd/>
              <a:tailEnd/>
            </a:ln>
          </p:spPr>
          <p:txBody>
            <a:bodyPr/>
            <a:lstStyle/>
            <a:p>
              <a:endParaRPr lang="tr-TR"/>
            </a:p>
          </p:txBody>
        </p:sp>
        <p:sp>
          <p:nvSpPr>
            <p:cNvPr id="11283" name="Line 31"/>
            <p:cNvSpPr>
              <a:spLocks noChangeShapeType="1"/>
            </p:cNvSpPr>
            <p:nvPr/>
          </p:nvSpPr>
          <p:spPr bwMode="auto">
            <a:xfrm>
              <a:off x="3362" y="1251"/>
              <a:ext cx="912" cy="1"/>
            </a:xfrm>
            <a:prstGeom prst="line">
              <a:avLst/>
            </a:prstGeom>
            <a:noFill/>
            <a:ln w="9525">
              <a:solidFill>
                <a:srgbClr val="000000"/>
              </a:solidFill>
              <a:round/>
              <a:headEnd/>
              <a:tailEnd/>
            </a:ln>
          </p:spPr>
          <p:txBody>
            <a:bodyPr/>
            <a:lstStyle/>
            <a:p>
              <a:endParaRPr lang="tr-TR"/>
            </a:p>
          </p:txBody>
        </p:sp>
        <p:sp>
          <p:nvSpPr>
            <p:cNvPr id="11284" name="Line 32"/>
            <p:cNvSpPr>
              <a:spLocks noChangeShapeType="1"/>
            </p:cNvSpPr>
            <p:nvPr/>
          </p:nvSpPr>
          <p:spPr bwMode="auto">
            <a:xfrm>
              <a:off x="4274" y="1251"/>
              <a:ext cx="943" cy="1"/>
            </a:xfrm>
            <a:prstGeom prst="line">
              <a:avLst/>
            </a:prstGeom>
            <a:noFill/>
            <a:ln w="9525">
              <a:solidFill>
                <a:srgbClr val="000000"/>
              </a:solidFill>
              <a:round/>
              <a:headEnd/>
              <a:tailEnd/>
            </a:ln>
          </p:spPr>
          <p:txBody>
            <a:bodyPr/>
            <a:lstStyle/>
            <a:p>
              <a:endParaRPr lang="tr-TR"/>
            </a:p>
          </p:txBody>
        </p:sp>
        <p:sp>
          <p:nvSpPr>
            <p:cNvPr id="11285" name="Line 33"/>
            <p:cNvSpPr>
              <a:spLocks noChangeShapeType="1"/>
            </p:cNvSpPr>
            <p:nvPr/>
          </p:nvSpPr>
          <p:spPr bwMode="auto">
            <a:xfrm>
              <a:off x="3332" y="1584"/>
              <a:ext cx="1" cy="72"/>
            </a:xfrm>
            <a:prstGeom prst="line">
              <a:avLst/>
            </a:prstGeom>
            <a:noFill/>
            <a:ln w="9525">
              <a:solidFill>
                <a:srgbClr val="000000"/>
              </a:solidFill>
              <a:round/>
              <a:headEnd/>
              <a:tailEnd/>
            </a:ln>
          </p:spPr>
          <p:txBody>
            <a:bodyPr/>
            <a:lstStyle/>
            <a:p>
              <a:endParaRPr lang="tr-TR"/>
            </a:p>
          </p:txBody>
        </p:sp>
        <p:sp>
          <p:nvSpPr>
            <p:cNvPr id="11286" name="Line 34"/>
            <p:cNvSpPr>
              <a:spLocks noChangeShapeType="1"/>
            </p:cNvSpPr>
            <p:nvPr/>
          </p:nvSpPr>
          <p:spPr bwMode="auto">
            <a:xfrm>
              <a:off x="2389" y="1656"/>
              <a:ext cx="1" cy="72"/>
            </a:xfrm>
            <a:prstGeom prst="line">
              <a:avLst/>
            </a:prstGeom>
            <a:noFill/>
            <a:ln w="9525">
              <a:solidFill>
                <a:srgbClr val="000000"/>
              </a:solidFill>
              <a:round/>
              <a:headEnd/>
              <a:tailEnd/>
            </a:ln>
          </p:spPr>
          <p:txBody>
            <a:bodyPr/>
            <a:lstStyle/>
            <a:p>
              <a:endParaRPr lang="tr-TR"/>
            </a:p>
          </p:txBody>
        </p:sp>
        <p:sp>
          <p:nvSpPr>
            <p:cNvPr id="11287" name="Line 35"/>
            <p:cNvSpPr>
              <a:spLocks noChangeShapeType="1"/>
            </p:cNvSpPr>
            <p:nvPr/>
          </p:nvSpPr>
          <p:spPr bwMode="auto">
            <a:xfrm>
              <a:off x="3332" y="1656"/>
              <a:ext cx="1" cy="72"/>
            </a:xfrm>
            <a:prstGeom prst="line">
              <a:avLst/>
            </a:prstGeom>
            <a:noFill/>
            <a:ln w="9525">
              <a:solidFill>
                <a:srgbClr val="000000"/>
              </a:solidFill>
              <a:round/>
              <a:headEnd/>
              <a:tailEnd/>
            </a:ln>
          </p:spPr>
          <p:txBody>
            <a:bodyPr/>
            <a:lstStyle/>
            <a:p>
              <a:endParaRPr lang="tr-TR"/>
            </a:p>
          </p:txBody>
        </p:sp>
        <p:sp>
          <p:nvSpPr>
            <p:cNvPr id="11288" name="Line 36"/>
            <p:cNvSpPr>
              <a:spLocks noChangeShapeType="1"/>
            </p:cNvSpPr>
            <p:nvPr/>
          </p:nvSpPr>
          <p:spPr bwMode="auto">
            <a:xfrm>
              <a:off x="4274" y="1656"/>
              <a:ext cx="1" cy="72"/>
            </a:xfrm>
            <a:prstGeom prst="line">
              <a:avLst/>
            </a:prstGeom>
            <a:noFill/>
            <a:ln w="9525">
              <a:solidFill>
                <a:srgbClr val="000000"/>
              </a:solidFill>
              <a:round/>
              <a:headEnd/>
              <a:tailEnd/>
            </a:ln>
          </p:spPr>
          <p:txBody>
            <a:bodyPr/>
            <a:lstStyle/>
            <a:p>
              <a:endParaRPr lang="tr-TR"/>
            </a:p>
          </p:txBody>
        </p:sp>
        <p:sp>
          <p:nvSpPr>
            <p:cNvPr id="11289" name="Line 37"/>
            <p:cNvSpPr>
              <a:spLocks noChangeShapeType="1"/>
            </p:cNvSpPr>
            <p:nvPr/>
          </p:nvSpPr>
          <p:spPr bwMode="auto">
            <a:xfrm>
              <a:off x="2389" y="1656"/>
              <a:ext cx="943" cy="1"/>
            </a:xfrm>
            <a:prstGeom prst="line">
              <a:avLst/>
            </a:prstGeom>
            <a:noFill/>
            <a:ln w="9525">
              <a:solidFill>
                <a:srgbClr val="000000"/>
              </a:solidFill>
              <a:round/>
              <a:headEnd/>
              <a:tailEnd/>
            </a:ln>
          </p:spPr>
          <p:txBody>
            <a:bodyPr/>
            <a:lstStyle/>
            <a:p>
              <a:endParaRPr lang="tr-TR"/>
            </a:p>
          </p:txBody>
        </p:sp>
        <p:sp>
          <p:nvSpPr>
            <p:cNvPr id="11290" name="Line 38"/>
            <p:cNvSpPr>
              <a:spLocks noChangeShapeType="1"/>
            </p:cNvSpPr>
            <p:nvPr/>
          </p:nvSpPr>
          <p:spPr bwMode="auto">
            <a:xfrm>
              <a:off x="3332" y="1656"/>
              <a:ext cx="942" cy="1"/>
            </a:xfrm>
            <a:prstGeom prst="line">
              <a:avLst/>
            </a:prstGeom>
            <a:noFill/>
            <a:ln w="9525">
              <a:solidFill>
                <a:srgbClr val="000000"/>
              </a:solidFill>
              <a:round/>
              <a:headEnd/>
              <a:tailEnd/>
            </a:ln>
          </p:spPr>
          <p:txBody>
            <a:bodyPr/>
            <a:lstStyle/>
            <a:p>
              <a:endParaRPr lang="tr-TR"/>
            </a:p>
          </p:txBody>
        </p:sp>
        <p:sp>
          <p:nvSpPr>
            <p:cNvPr id="11291" name="Line 39"/>
            <p:cNvSpPr>
              <a:spLocks noChangeShapeType="1"/>
            </p:cNvSpPr>
            <p:nvPr/>
          </p:nvSpPr>
          <p:spPr bwMode="auto">
            <a:xfrm>
              <a:off x="2389" y="1989"/>
              <a:ext cx="1" cy="72"/>
            </a:xfrm>
            <a:prstGeom prst="line">
              <a:avLst/>
            </a:prstGeom>
            <a:noFill/>
            <a:ln w="9525">
              <a:solidFill>
                <a:srgbClr val="000000"/>
              </a:solidFill>
              <a:round/>
              <a:headEnd/>
              <a:tailEnd/>
            </a:ln>
          </p:spPr>
          <p:txBody>
            <a:bodyPr/>
            <a:lstStyle/>
            <a:p>
              <a:endParaRPr lang="tr-TR"/>
            </a:p>
          </p:txBody>
        </p:sp>
        <p:sp>
          <p:nvSpPr>
            <p:cNvPr id="11292" name="Line 40"/>
            <p:cNvSpPr>
              <a:spLocks noChangeShapeType="1"/>
            </p:cNvSpPr>
            <p:nvPr/>
          </p:nvSpPr>
          <p:spPr bwMode="auto">
            <a:xfrm>
              <a:off x="1446" y="2061"/>
              <a:ext cx="1" cy="72"/>
            </a:xfrm>
            <a:prstGeom prst="line">
              <a:avLst/>
            </a:prstGeom>
            <a:noFill/>
            <a:ln w="9525">
              <a:solidFill>
                <a:srgbClr val="000000"/>
              </a:solidFill>
              <a:round/>
              <a:headEnd/>
              <a:tailEnd/>
            </a:ln>
          </p:spPr>
          <p:txBody>
            <a:bodyPr/>
            <a:lstStyle/>
            <a:p>
              <a:endParaRPr lang="tr-TR"/>
            </a:p>
          </p:txBody>
        </p:sp>
        <p:sp>
          <p:nvSpPr>
            <p:cNvPr id="11293" name="Line 41"/>
            <p:cNvSpPr>
              <a:spLocks noChangeShapeType="1"/>
            </p:cNvSpPr>
            <p:nvPr/>
          </p:nvSpPr>
          <p:spPr bwMode="auto">
            <a:xfrm>
              <a:off x="3332" y="2061"/>
              <a:ext cx="1" cy="72"/>
            </a:xfrm>
            <a:prstGeom prst="line">
              <a:avLst/>
            </a:prstGeom>
            <a:noFill/>
            <a:ln w="9525">
              <a:solidFill>
                <a:srgbClr val="000000"/>
              </a:solidFill>
              <a:round/>
              <a:headEnd/>
              <a:tailEnd/>
            </a:ln>
          </p:spPr>
          <p:txBody>
            <a:bodyPr/>
            <a:lstStyle/>
            <a:p>
              <a:endParaRPr lang="tr-TR"/>
            </a:p>
          </p:txBody>
        </p:sp>
        <p:sp>
          <p:nvSpPr>
            <p:cNvPr id="11294" name="Line 42"/>
            <p:cNvSpPr>
              <a:spLocks noChangeShapeType="1"/>
            </p:cNvSpPr>
            <p:nvPr/>
          </p:nvSpPr>
          <p:spPr bwMode="auto">
            <a:xfrm>
              <a:off x="1446" y="2061"/>
              <a:ext cx="943" cy="1"/>
            </a:xfrm>
            <a:prstGeom prst="line">
              <a:avLst/>
            </a:prstGeom>
            <a:noFill/>
            <a:ln w="9525">
              <a:solidFill>
                <a:srgbClr val="000000"/>
              </a:solidFill>
              <a:round/>
              <a:headEnd/>
              <a:tailEnd/>
            </a:ln>
          </p:spPr>
          <p:txBody>
            <a:bodyPr/>
            <a:lstStyle/>
            <a:p>
              <a:endParaRPr lang="tr-TR"/>
            </a:p>
          </p:txBody>
        </p:sp>
        <p:sp>
          <p:nvSpPr>
            <p:cNvPr id="11295" name="Line 43"/>
            <p:cNvSpPr>
              <a:spLocks noChangeShapeType="1"/>
            </p:cNvSpPr>
            <p:nvPr/>
          </p:nvSpPr>
          <p:spPr bwMode="auto">
            <a:xfrm>
              <a:off x="2389" y="2061"/>
              <a:ext cx="943" cy="1"/>
            </a:xfrm>
            <a:prstGeom prst="line">
              <a:avLst/>
            </a:prstGeom>
            <a:noFill/>
            <a:ln w="9525">
              <a:solidFill>
                <a:srgbClr val="000000"/>
              </a:solidFill>
              <a:round/>
              <a:headEnd/>
              <a:tailEnd/>
            </a:ln>
          </p:spPr>
          <p:txBody>
            <a:bodyPr/>
            <a:lstStyle/>
            <a:p>
              <a:endParaRPr lang="tr-TR"/>
            </a:p>
          </p:txBody>
        </p:sp>
        <p:sp>
          <p:nvSpPr>
            <p:cNvPr id="11296" name="Line 44"/>
            <p:cNvSpPr>
              <a:spLocks noChangeShapeType="1"/>
            </p:cNvSpPr>
            <p:nvPr/>
          </p:nvSpPr>
          <p:spPr bwMode="auto">
            <a:xfrm>
              <a:off x="1446" y="2394"/>
              <a:ext cx="1" cy="72"/>
            </a:xfrm>
            <a:prstGeom prst="line">
              <a:avLst/>
            </a:prstGeom>
            <a:noFill/>
            <a:ln w="9525">
              <a:solidFill>
                <a:srgbClr val="000000"/>
              </a:solidFill>
              <a:round/>
              <a:headEnd/>
              <a:tailEnd/>
            </a:ln>
          </p:spPr>
          <p:txBody>
            <a:bodyPr/>
            <a:lstStyle/>
            <a:p>
              <a:endParaRPr lang="tr-TR"/>
            </a:p>
          </p:txBody>
        </p:sp>
        <p:sp>
          <p:nvSpPr>
            <p:cNvPr id="11297" name="Line 45"/>
            <p:cNvSpPr>
              <a:spLocks noChangeShapeType="1"/>
            </p:cNvSpPr>
            <p:nvPr/>
          </p:nvSpPr>
          <p:spPr bwMode="auto">
            <a:xfrm>
              <a:off x="975" y="2466"/>
              <a:ext cx="1" cy="72"/>
            </a:xfrm>
            <a:prstGeom prst="line">
              <a:avLst/>
            </a:prstGeom>
            <a:noFill/>
            <a:ln w="9525">
              <a:solidFill>
                <a:srgbClr val="000000"/>
              </a:solidFill>
              <a:round/>
              <a:headEnd/>
              <a:tailEnd/>
            </a:ln>
          </p:spPr>
          <p:txBody>
            <a:bodyPr/>
            <a:lstStyle/>
            <a:p>
              <a:endParaRPr lang="tr-TR"/>
            </a:p>
          </p:txBody>
        </p:sp>
        <p:sp>
          <p:nvSpPr>
            <p:cNvPr id="11298" name="Line 46"/>
            <p:cNvSpPr>
              <a:spLocks noChangeShapeType="1"/>
            </p:cNvSpPr>
            <p:nvPr/>
          </p:nvSpPr>
          <p:spPr bwMode="auto">
            <a:xfrm>
              <a:off x="1918" y="2466"/>
              <a:ext cx="1" cy="72"/>
            </a:xfrm>
            <a:prstGeom prst="line">
              <a:avLst/>
            </a:prstGeom>
            <a:noFill/>
            <a:ln w="9525">
              <a:solidFill>
                <a:srgbClr val="000000"/>
              </a:solidFill>
              <a:round/>
              <a:headEnd/>
              <a:tailEnd/>
            </a:ln>
          </p:spPr>
          <p:txBody>
            <a:bodyPr/>
            <a:lstStyle/>
            <a:p>
              <a:endParaRPr lang="tr-TR"/>
            </a:p>
          </p:txBody>
        </p:sp>
        <p:sp>
          <p:nvSpPr>
            <p:cNvPr id="11299" name="Line 47"/>
            <p:cNvSpPr>
              <a:spLocks noChangeShapeType="1"/>
            </p:cNvSpPr>
            <p:nvPr/>
          </p:nvSpPr>
          <p:spPr bwMode="auto">
            <a:xfrm>
              <a:off x="975" y="2466"/>
              <a:ext cx="471" cy="1"/>
            </a:xfrm>
            <a:prstGeom prst="line">
              <a:avLst/>
            </a:prstGeom>
            <a:noFill/>
            <a:ln w="9525">
              <a:solidFill>
                <a:srgbClr val="000000"/>
              </a:solidFill>
              <a:round/>
              <a:headEnd/>
              <a:tailEnd/>
            </a:ln>
          </p:spPr>
          <p:txBody>
            <a:bodyPr/>
            <a:lstStyle/>
            <a:p>
              <a:endParaRPr lang="tr-TR"/>
            </a:p>
          </p:txBody>
        </p:sp>
        <p:sp>
          <p:nvSpPr>
            <p:cNvPr id="11300" name="Line 48"/>
            <p:cNvSpPr>
              <a:spLocks noChangeShapeType="1"/>
            </p:cNvSpPr>
            <p:nvPr/>
          </p:nvSpPr>
          <p:spPr bwMode="auto">
            <a:xfrm>
              <a:off x="1446" y="2466"/>
              <a:ext cx="472" cy="1"/>
            </a:xfrm>
            <a:prstGeom prst="line">
              <a:avLst/>
            </a:prstGeom>
            <a:noFill/>
            <a:ln w="9525">
              <a:solidFill>
                <a:srgbClr val="000000"/>
              </a:solidFill>
              <a:round/>
              <a:headEnd/>
              <a:tailEnd/>
            </a:ln>
          </p:spPr>
          <p:txBody>
            <a:bodyPr/>
            <a:lstStyle/>
            <a:p>
              <a:endParaRPr lang="tr-TR"/>
            </a:p>
          </p:txBody>
        </p:sp>
        <p:sp>
          <p:nvSpPr>
            <p:cNvPr id="11301" name="Rectangle 49"/>
            <p:cNvSpPr>
              <a:spLocks noChangeArrowheads="1"/>
            </p:cNvSpPr>
            <p:nvPr/>
          </p:nvSpPr>
          <p:spPr bwMode="auto">
            <a:xfrm>
              <a:off x="540" y="2538"/>
              <a:ext cx="870" cy="159"/>
            </a:xfrm>
            <a:prstGeom prst="rect">
              <a:avLst/>
            </a:prstGeom>
            <a:solidFill>
              <a:srgbClr val="FFFFFF"/>
            </a:solidFill>
            <a:ln w="9525">
              <a:noFill/>
              <a:miter lim="800000"/>
              <a:headEnd/>
              <a:tailEnd/>
            </a:ln>
          </p:spPr>
          <p:txBody>
            <a:bodyPr/>
            <a:lstStyle/>
            <a:p>
              <a:endParaRPr lang="tr-TR"/>
            </a:p>
          </p:txBody>
        </p:sp>
        <p:sp>
          <p:nvSpPr>
            <p:cNvPr id="11302" name="Rectangle 50"/>
            <p:cNvSpPr>
              <a:spLocks noChangeArrowheads="1"/>
            </p:cNvSpPr>
            <p:nvPr/>
          </p:nvSpPr>
          <p:spPr bwMode="auto">
            <a:xfrm>
              <a:off x="757" y="2563"/>
              <a:ext cx="465" cy="106"/>
            </a:xfrm>
            <a:prstGeom prst="rect">
              <a:avLst/>
            </a:prstGeom>
            <a:noFill/>
            <a:ln w="9525">
              <a:noFill/>
              <a:miter lim="800000"/>
              <a:headEnd/>
              <a:tailEnd/>
            </a:ln>
          </p:spPr>
          <p:txBody>
            <a:bodyPr wrap="none" lIns="0" tIns="0" rIns="0" bIns="0">
              <a:spAutoFit/>
            </a:bodyPr>
            <a:lstStyle/>
            <a:p>
              <a:r>
                <a:rPr lang="tr-TR" sz="1100" b="0">
                  <a:solidFill>
                    <a:srgbClr val="000000"/>
                  </a:solidFill>
                </a:rPr>
                <a:t>Sürekli Akış</a:t>
              </a:r>
              <a:endParaRPr lang="tr-TR" b="0"/>
            </a:p>
          </p:txBody>
        </p:sp>
        <p:sp>
          <p:nvSpPr>
            <p:cNvPr id="11303" name="Rectangle 51"/>
            <p:cNvSpPr>
              <a:spLocks noChangeArrowheads="1"/>
            </p:cNvSpPr>
            <p:nvPr/>
          </p:nvSpPr>
          <p:spPr bwMode="auto">
            <a:xfrm>
              <a:off x="540" y="2538"/>
              <a:ext cx="870" cy="159"/>
            </a:xfrm>
            <a:prstGeom prst="rect">
              <a:avLst/>
            </a:prstGeom>
            <a:noFill/>
            <a:ln w="9525">
              <a:solidFill>
                <a:srgbClr val="000000"/>
              </a:solidFill>
              <a:miter lim="800000"/>
              <a:headEnd/>
              <a:tailEnd/>
            </a:ln>
          </p:spPr>
          <p:txBody>
            <a:bodyPr/>
            <a:lstStyle/>
            <a:p>
              <a:endParaRPr lang="tr-TR"/>
            </a:p>
          </p:txBody>
        </p:sp>
        <p:sp>
          <p:nvSpPr>
            <p:cNvPr id="11304" name="Rectangle 52"/>
            <p:cNvSpPr>
              <a:spLocks noChangeArrowheads="1"/>
            </p:cNvSpPr>
            <p:nvPr/>
          </p:nvSpPr>
          <p:spPr bwMode="auto">
            <a:xfrm>
              <a:off x="1483" y="2538"/>
              <a:ext cx="869" cy="159"/>
            </a:xfrm>
            <a:prstGeom prst="rect">
              <a:avLst/>
            </a:prstGeom>
            <a:solidFill>
              <a:srgbClr val="FFFFFF"/>
            </a:solidFill>
            <a:ln w="9525">
              <a:noFill/>
              <a:miter lim="800000"/>
              <a:headEnd/>
              <a:tailEnd/>
            </a:ln>
          </p:spPr>
          <p:txBody>
            <a:bodyPr/>
            <a:lstStyle/>
            <a:p>
              <a:endParaRPr lang="tr-TR"/>
            </a:p>
          </p:txBody>
        </p:sp>
        <p:sp>
          <p:nvSpPr>
            <p:cNvPr id="11305" name="Rectangle 53"/>
            <p:cNvSpPr>
              <a:spLocks noChangeArrowheads="1"/>
            </p:cNvSpPr>
            <p:nvPr/>
          </p:nvSpPr>
          <p:spPr bwMode="auto">
            <a:xfrm>
              <a:off x="1629" y="2563"/>
              <a:ext cx="611" cy="106"/>
            </a:xfrm>
            <a:prstGeom prst="rect">
              <a:avLst/>
            </a:prstGeom>
            <a:noFill/>
            <a:ln w="9525">
              <a:noFill/>
              <a:miter lim="800000"/>
              <a:headEnd/>
              <a:tailEnd/>
            </a:ln>
          </p:spPr>
          <p:txBody>
            <a:bodyPr wrap="none" lIns="0" tIns="0" rIns="0" bIns="0">
              <a:spAutoFit/>
            </a:bodyPr>
            <a:lstStyle/>
            <a:p>
              <a:r>
                <a:rPr lang="tr-TR" sz="1100" b="0">
                  <a:solidFill>
                    <a:srgbClr val="000000"/>
                  </a:solidFill>
                </a:rPr>
                <a:t>Mevsimsel Akış</a:t>
              </a:r>
              <a:endParaRPr lang="tr-TR" b="0"/>
            </a:p>
          </p:txBody>
        </p:sp>
        <p:sp>
          <p:nvSpPr>
            <p:cNvPr id="11306" name="Rectangle 54"/>
            <p:cNvSpPr>
              <a:spLocks noChangeArrowheads="1"/>
            </p:cNvSpPr>
            <p:nvPr/>
          </p:nvSpPr>
          <p:spPr bwMode="auto">
            <a:xfrm>
              <a:off x="1483" y="2538"/>
              <a:ext cx="869" cy="159"/>
            </a:xfrm>
            <a:prstGeom prst="rect">
              <a:avLst/>
            </a:prstGeom>
            <a:noFill/>
            <a:ln w="9525">
              <a:solidFill>
                <a:srgbClr val="000000"/>
              </a:solidFill>
              <a:miter lim="800000"/>
              <a:headEnd/>
              <a:tailEnd/>
            </a:ln>
          </p:spPr>
          <p:txBody>
            <a:bodyPr/>
            <a:lstStyle/>
            <a:p>
              <a:endParaRPr lang="tr-TR"/>
            </a:p>
          </p:txBody>
        </p:sp>
        <p:sp>
          <p:nvSpPr>
            <p:cNvPr id="11307" name="Rectangle 55"/>
            <p:cNvSpPr>
              <a:spLocks noChangeArrowheads="1"/>
            </p:cNvSpPr>
            <p:nvPr/>
          </p:nvSpPr>
          <p:spPr bwMode="auto">
            <a:xfrm>
              <a:off x="1012" y="2133"/>
              <a:ext cx="869" cy="261"/>
            </a:xfrm>
            <a:prstGeom prst="rect">
              <a:avLst/>
            </a:prstGeom>
            <a:solidFill>
              <a:srgbClr val="FFFFFF"/>
            </a:solidFill>
            <a:ln w="9525">
              <a:noFill/>
              <a:miter lim="800000"/>
              <a:headEnd/>
              <a:tailEnd/>
            </a:ln>
          </p:spPr>
          <p:txBody>
            <a:bodyPr/>
            <a:lstStyle/>
            <a:p>
              <a:endParaRPr lang="tr-TR"/>
            </a:p>
          </p:txBody>
        </p:sp>
        <p:sp>
          <p:nvSpPr>
            <p:cNvPr id="11308" name="Rectangle 56"/>
            <p:cNvSpPr>
              <a:spLocks noChangeArrowheads="1"/>
            </p:cNvSpPr>
            <p:nvPr/>
          </p:nvSpPr>
          <p:spPr bwMode="auto">
            <a:xfrm>
              <a:off x="1297" y="2158"/>
              <a:ext cx="334" cy="106"/>
            </a:xfrm>
            <a:prstGeom prst="rect">
              <a:avLst/>
            </a:prstGeom>
            <a:noFill/>
            <a:ln w="9525">
              <a:noFill/>
              <a:miter lim="800000"/>
              <a:headEnd/>
              <a:tailEnd/>
            </a:ln>
          </p:spPr>
          <p:txBody>
            <a:bodyPr wrap="none" lIns="0" tIns="0" rIns="0" bIns="0">
              <a:spAutoFit/>
            </a:bodyPr>
            <a:lstStyle/>
            <a:p>
              <a:r>
                <a:rPr lang="tr-TR" sz="1100" b="0">
                  <a:solidFill>
                    <a:srgbClr val="000000"/>
                  </a:solidFill>
                </a:rPr>
                <a:t>Jeoloji A</a:t>
              </a:r>
              <a:endParaRPr lang="tr-TR" b="0"/>
            </a:p>
          </p:txBody>
        </p:sp>
        <p:sp>
          <p:nvSpPr>
            <p:cNvPr id="11309" name="Rectangle 57"/>
            <p:cNvSpPr>
              <a:spLocks noChangeArrowheads="1"/>
            </p:cNvSpPr>
            <p:nvPr/>
          </p:nvSpPr>
          <p:spPr bwMode="auto">
            <a:xfrm>
              <a:off x="1264" y="2260"/>
              <a:ext cx="397" cy="106"/>
            </a:xfrm>
            <a:prstGeom prst="rect">
              <a:avLst/>
            </a:prstGeom>
            <a:noFill/>
            <a:ln w="9525">
              <a:noFill/>
              <a:miter lim="800000"/>
              <a:headEnd/>
              <a:tailEnd/>
            </a:ln>
          </p:spPr>
          <p:txBody>
            <a:bodyPr wrap="none" lIns="0" tIns="0" rIns="0" bIns="0">
              <a:spAutoFit/>
            </a:bodyPr>
            <a:lstStyle/>
            <a:p>
              <a:r>
                <a:rPr lang="tr-TR" sz="1100" b="0">
                  <a:solidFill>
                    <a:srgbClr val="000000"/>
                  </a:solidFill>
                </a:rPr>
                <a:t>Örn. Silisli</a:t>
              </a:r>
              <a:endParaRPr lang="tr-TR" b="0"/>
            </a:p>
          </p:txBody>
        </p:sp>
        <p:sp>
          <p:nvSpPr>
            <p:cNvPr id="11310" name="Rectangle 58"/>
            <p:cNvSpPr>
              <a:spLocks noChangeArrowheads="1"/>
            </p:cNvSpPr>
            <p:nvPr/>
          </p:nvSpPr>
          <p:spPr bwMode="auto">
            <a:xfrm>
              <a:off x="1012" y="2133"/>
              <a:ext cx="869" cy="261"/>
            </a:xfrm>
            <a:prstGeom prst="rect">
              <a:avLst/>
            </a:prstGeom>
            <a:noFill/>
            <a:ln w="9525">
              <a:solidFill>
                <a:srgbClr val="000000"/>
              </a:solidFill>
              <a:miter lim="800000"/>
              <a:headEnd/>
              <a:tailEnd/>
            </a:ln>
          </p:spPr>
          <p:txBody>
            <a:bodyPr/>
            <a:lstStyle/>
            <a:p>
              <a:endParaRPr lang="tr-TR"/>
            </a:p>
          </p:txBody>
        </p:sp>
        <p:sp>
          <p:nvSpPr>
            <p:cNvPr id="11311" name="Line 59"/>
            <p:cNvSpPr>
              <a:spLocks noChangeShapeType="1"/>
            </p:cNvSpPr>
            <p:nvPr/>
          </p:nvSpPr>
          <p:spPr bwMode="auto">
            <a:xfrm>
              <a:off x="3332" y="2394"/>
              <a:ext cx="1" cy="72"/>
            </a:xfrm>
            <a:prstGeom prst="line">
              <a:avLst/>
            </a:prstGeom>
            <a:noFill/>
            <a:ln w="9525">
              <a:solidFill>
                <a:srgbClr val="000000"/>
              </a:solidFill>
              <a:round/>
              <a:headEnd/>
              <a:tailEnd/>
            </a:ln>
          </p:spPr>
          <p:txBody>
            <a:bodyPr/>
            <a:lstStyle/>
            <a:p>
              <a:endParaRPr lang="tr-TR"/>
            </a:p>
          </p:txBody>
        </p:sp>
        <p:sp>
          <p:nvSpPr>
            <p:cNvPr id="11312" name="Line 60"/>
            <p:cNvSpPr>
              <a:spLocks noChangeShapeType="1"/>
            </p:cNvSpPr>
            <p:nvPr/>
          </p:nvSpPr>
          <p:spPr bwMode="auto">
            <a:xfrm>
              <a:off x="2860" y="2466"/>
              <a:ext cx="1" cy="72"/>
            </a:xfrm>
            <a:prstGeom prst="line">
              <a:avLst/>
            </a:prstGeom>
            <a:noFill/>
            <a:ln w="9525">
              <a:solidFill>
                <a:srgbClr val="000000"/>
              </a:solidFill>
              <a:round/>
              <a:headEnd/>
              <a:tailEnd/>
            </a:ln>
          </p:spPr>
          <p:txBody>
            <a:bodyPr/>
            <a:lstStyle/>
            <a:p>
              <a:endParaRPr lang="tr-TR"/>
            </a:p>
          </p:txBody>
        </p:sp>
        <p:sp>
          <p:nvSpPr>
            <p:cNvPr id="11313" name="Line 61"/>
            <p:cNvSpPr>
              <a:spLocks noChangeShapeType="1"/>
            </p:cNvSpPr>
            <p:nvPr/>
          </p:nvSpPr>
          <p:spPr bwMode="auto">
            <a:xfrm>
              <a:off x="3803" y="2466"/>
              <a:ext cx="1" cy="72"/>
            </a:xfrm>
            <a:prstGeom prst="line">
              <a:avLst/>
            </a:prstGeom>
            <a:noFill/>
            <a:ln w="9525">
              <a:solidFill>
                <a:srgbClr val="000000"/>
              </a:solidFill>
              <a:round/>
              <a:headEnd/>
              <a:tailEnd/>
            </a:ln>
          </p:spPr>
          <p:txBody>
            <a:bodyPr/>
            <a:lstStyle/>
            <a:p>
              <a:endParaRPr lang="tr-TR"/>
            </a:p>
          </p:txBody>
        </p:sp>
        <p:sp>
          <p:nvSpPr>
            <p:cNvPr id="11314" name="Line 62"/>
            <p:cNvSpPr>
              <a:spLocks noChangeShapeType="1"/>
            </p:cNvSpPr>
            <p:nvPr/>
          </p:nvSpPr>
          <p:spPr bwMode="auto">
            <a:xfrm>
              <a:off x="2860" y="2466"/>
              <a:ext cx="472" cy="1"/>
            </a:xfrm>
            <a:prstGeom prst="line">
              <a:avLst/>
            </a:prstGeom>
            <a:noFill/>
            <a:ln w="9525">
              <a:solidFill>
                <a:srgbClr val="000000"/>
              </a:solidFill>
              <a:round/>
              <a:headEnd/>
              <a:tailEnd/>
            </a:ln>
          </p:spPr>
          <p:txBody>
            <a:bodyPr/>
            <a:lstStyle/>
            <a:p>
              <a:endParaRPr lang="tr-TR"/>
            </a:p>
          </p:txBody>
        </p:sp>
        <p:sp>
          <p:nvSpPr>
            <p:cNvPr id="11315" name="Line 63"/>
            <p:cNvSpPr>
              <a:spLocks noChangeShapeType="1"/>
            </p:cNvSpPr>
            <p:nvPr/>
          </p:nvSpPr>
          <p:spPr bwMode="auto">
            <a:xfrm>
              <a:off x="3332" y="2466"/>
              <a:ext cx="471" cy="1"/>
            </a:xfrm>
            <a:prstGeom prst="line">
              <a:avLst/>
            </a:prstGeom>
            <a:noFill/>
            <a:ln w="9525">
              <a:solidFill>
                <a:srgbClr val="000000"/>
              </a:solidFill>
              <a:round/>
              <a:headEnd/>
              <a:tailEnd/>
            </a:ln>
          </p:spPr>
          <p:txBody>
            <a:bodyPr/>
            <a:lstStyle/>
            <a:p>
              <a:endParaRPr lang="tr-TR"/>
            </a:p>
          </p:txBody>
        </p:sp>
        <p:sp>
          <p:nvSpPr>
            <p:cNvPr id="11316" name="Rectangle 64"/>
            <p:cNvSpPr>
              <a:spLocks noChangeArrowheads="1"/>
            </p:cNvSpPr>
            <p:nvPr/>
          </p:nvSpPr>
          <p:spPr bwMode="auto">
            <a:xfrm>
              <a:off x="2426" y="2538"/>
              <a:ext cx="869" cy="159"/>
            </a:xfrm>
            <a:prstGeom prst="rect">
              <a:avLst/>
            </a:prstGeom>
            <a:solidFill>
              <a:srgbClr val="FFFFFF"/>
            </a:solidFill>
            <a:ln w="9525">
              <a:noFill/>
              <a:miter lim="800000"/>
              <a:headEnd/>
              <a:tailEnd/>
            </a:ln>
          </p:spPr>
          <p:txBody>
            <a:bodyPr/>
            <a:lstStyle/>
            <a:p>
              <a:endParaRPr lang="tr-TR"/>
            </a:p>
          </p:txBody>
        </p:sp>
        <p:sp>
          <p:nvSpPr>
            <p:cNvPr id="11317" name="Rectangle 65"/>
            <p:cNvSpPr>
              <a:spLocks noChangeArrowheads="1"/>
            </p:cNvSpPr>
            <p:nvPr/>
          </p:nvSpPr>
          <p:spPr bwMode="auto">
            <a:xfrm>
              <a:off x="2642" y="2563"/>
              <a:ext cx="465" cy="106"/>
            </a:xfrm>
            <a:prstGeom prst="rect">
              <a:avLst/>
            </a:prstGeom>
            <a:noFill/>
            <a:ln w="9525">
              <a:noFill/>
              <a:miter lim="800000"/>
              <a:headEnd/>
              <a:tailEnd/>
            </a:ln>
          </p:spPr>
          <p:txBody>
            <a:bodyPr wrap="none" lIns="0" tIns="0" rIns="0" bIns="0">
              <a:spAutoFit/>
            </a:bodyPr>
            <a:lstStyle/>
            <a:p>
              <a:r>
                <a:rPr lang="tr-TR" sz="1100" b="0">
                  <a:solidFill>
                    <a:srgbClr val="000000"/>
                  </a:solidFill>
                </a:rPr>
                <a:t>Sürekli Akış</a:t>
              </a:r>
              <a:endParaRPr lang="tr-TR" b="0"/>
            </a:p>
          </p:txBody>
        </p:sp>
        <p:sp>
          <p:nvSpPr>
            <p:cNvPr id="11318" name="Rectangle 66"/>
            <p:cNvSpPr>
              <a:spLocks noChangeArrowheads="1"/>
            </p:cNvSpPr>
            <p:nvPr/>
          </p:nvSpPr>
          <p:spPr bwMode="auto">
            <a:xfrm>
              <a:off x="2426" y="2538"/>
              <a:ext cx="869" cy="159"/>
            </a:xfrm>
            <a:prstGeom prst="rect">
              <a:avLst/>
            </a:prstGeom>
            <a:noFill/>
            <a:ln w="9525">
              <a:solidFill>
                <a:srgbClr val="000000"/>
              </a:solidFill>
              <a:miter lim="800000"/>
              <a:headEnd/>
              <a:tailEnd/>
            </a:ln>
          </p:spPr>
          <p:txBody>
            <a:bodyPr/>
            <a:lstStyle/>
            <a:p>
              <a:endParaRPr lang="tr-TR"/>
            </a:p>
          </p:txBody>
        </p:sp>
        <p:sp>
          <p:nvSpPr>
            <p:cNvPr id="11319" name="Rectangle 67"/>
            <p:cNvSpPr>
              <a:spLocks noChangeArrowheads="1"/>
            </p:cNvSpPr>
            <p:nvPr/>
          </p:nvSpPr>
          <p:spPr bwMode="auto">
            <a:xfrm>
              <a:off x="3368" y="2538"/>
              <a:ext cx="870" cy="159"/>
            </a:xfrm>
            <a:prstGeom prst="rect">
              <a:avLst/>
            </a:prstGeom>
            <a:solidFill>
              <a:srgbClr val="FFFFFF"/>
            </a:solidFill>
            <a:ln w="9525">
              <a:noFill/>
              <a:miter lim="800000"/>
              <a:headEnd/>
              <a:tailEnd/>
            </a:ln>
          </p:spPr>
          <p:txBody>
            <a:bodyPr/>
            <a:lstStyle/>
            <a:p>
              <a:endParaRPr lang="tr-TR"/>
            </a:p>
          </p:txBody>
        </p:sp>
        <p:sp>
          <p:nvSpPr>
            <p:cNvPr id="11320" name="Rectangle 68"/>
            <p:cNvSpPr>
              <a:spLocks noChangeArrowheads="1"/>
            </p:cNvSpPr>
            <p:nvPr/>
          </p:nvSpPr>
          <p:spPr bwMode="auto">
            <a:xfrm>
              <a:off x="3514" y="2563"/>
              <a:ext cx="611" cy="106"/>
            </a:xfrm>
            <a:prstGeom prst="rect">
              <a:avLst/>
            </a:prstGeom>
            <a:noFill/>
            <a:ln w="9525">
              <a:noFill/>
              <a:miter lim="800000"/>
              <a:headEnd/>
              <a:tailEnd/>
            </a:ln>
          </p:spPr>
          <p:txBody>
            <a:bodyPr wrap="none" lIns="0" tIns="0" rIns="0" bIns="0">
              <a:spAutoFit/>
            </a:bodyPr>
            <a:lstStyle/>
            <a:p>
              <a:r>
                <a:rPr lang="tr-TR" sz="1100" b="0">
                  <a:solidFill>
                    <a:srgbClr val="000000"/>
                  </a:solidFill>
                </a:rPr>
                <a:t>Mevsimsel Akış</a:t>
              </a:r>
              <a:endParaRPr lang="tr-TR" b="0"/>
            </a:p>
          </p:txBody>
        </p:sp>
        <p:sp>
          <p:nvSpPr>
            <p:cNvPr id="11321" name="Rectangle 69"/>
            <p:cNvSpPr>
              <a:spLocks noChangeArrowheads="1"/>
            </p:cNvSpPr>
            <p:nvPr/>
          </p:nvSpPr>
          <p:spPr bwMode="auto">
            <a:xfrm>
              <a:off x="3368" y="2538"/>
              <a:ext cx="870" cy="159"/>
            </a:xfrm>
            <a:prstGeom prst="rect">
              <a:avLst/>
            </a:prstGeom>
            <a:noFill/>
            <a:ln w="9525">
              <a:solidFill>
                <a:srgbClr val="000000"/>
              </a:solidFill>
              <a:miter lim="800000"/>
              <a:headEnd/>
              <a:tailEnd/>
            </a:ln>
          </p:spPr>
          <p:txBody>
            <a:bodyPr/>
            <a:lstStyle/>
            <a:p>
              <a:endParaRPr lang="tr-TR"/>
            </a:p>
          </p:txBody>
        </p:sp>
        <p:sp>
          <p:nvSpPr>
            <p:cNvPr id="11322" name="Rectangle 70"/>
            <p:cNvSpPr>
              <a:spLocks noChangeArrowheads="1"/>
            </p:cNvSpPr>
            <p:nvPr/>
          </p:nvSpPr>
          <p:spPr bwMode="auto">
            <a:xfrm>
              <a:off x="2897" y="2133"/>
              <a:ext cx="869" cy="261"/>
            </a:xfrm>
            <a:prstGeom prst="rect">
              <a:avLst/>
            </a:prstGeom>
            <a:solidFill>
              <a:srgbClr val="FFFFFF"/>
            </a:solidFill>
            <a:ln w="9525">
              <a:noFill/>
              <a:miter lim="800000"/>
              <a:headEnd/>
              <a:tailEnd/>
            </a:ln>
          </p:spPr>
          <p:txBody>
            <a:bodyPr/>
            <a:lstStyle/>
            <a:p>
              <a:endParaRPr lang="tr-TR"/>
            </a:p>
          </p:txBody>
        </p:sp>
        <p:sp>
          <p:nvSpPr>
            <p:cNvPr id="11323" name="Rectangle 71"/>
            <p:cNvSpPr>
              <a:spLocks noChangeArrowheads="1"/>
            </p:cNvSpPr>
            <p:nvPr/>
          </p:nvSpPr>
          <p:spPr bwMode="auto">
            <a:xfrm>
              <a:off x="3183" y="2158"/>
              <a:ext cx="334" cy="106"/>
            </a:xfrm>
            <a:prstGeom prst="rect">
              <a:avLst/>
            </a:prstGeom>
            <a:noFill/>
            <a:ln w="9525">
              <a:noFill/>
              <a:miter lim="800000"/>
              <a:headEnd/>
              <a:tailEnd/>
            </a:ln>
          </p:spPr>
          <p:txBody>
            <a:bodyPr wrap="none" lIns="0" tIns="0" rIns="0" bIns="0">
              <a:spAutoFit/>
            </a:bodyPr>
            <a:lstStyle/>
            <a:p>
              <a:r>
                <a:rPr lang="tr-TR" sz="1100" b="0">
                  <a:solidFill>
                    <a:srgbClr val="000000"/>
                  </a:solidFill>
                </a:rPr>
                <a:t>Jeoloji B</a:t>
              </a:r>
              <a:endParaRPr lang="tr-TR" b="0"/>
            </a:p>
          </p:txBody>
        </p:sp>
        <p:sp>
          <p:nvSpPr>
            <p:cNvPr id="11324" name="Rectangle 72"/>
            <p:cNvSpPr>
              <a:spLocks noChangeArrowheads="1"/>
            </p:cNvSpPr>
            <p:nvPr/>
          </p:nvSpPr>
          <p:spPr bwMode="auto">
            <a:xfrm>
              <a:off x="3105" y="2260"/>
              <a:ext cx="484" cy="106"/>
            </a:xfrm>
            <a:prstGeom prst="rect">
              <a:avLst/>
            </a:prstGeom>
            <a:noFill/>
            <a:ln w="9525">
              <a:noFill/>
              <a:miter lim="800000"/>
              <a:headEnd/>
              <a:tailEnd/>
            </a:ln>
          </p:spPr>
          <p:txBody>
            <a:bodyPr wrap="none" lIns="0" tIns="0" rIns="0" bIns="0">
              <a:spAutoFit/>
            </a:bodyPr>
            <a:lstStyle/>
            <a:p>
              <a:r>
                <a:rPr lang="tr-TR" sz="1100" b="0">
                  <a:solidFill>
                    <a:srgbClr val="000000"/>
                  </a:solidFill>
                </a:rPr>
                <a:t>Örn. Kalkerli</a:t>
              </a:r>
              <a:endParaRPr lang="tr-TR" b="0"/>
            </a:p>
          </p:txBody>
        </p:sp>
        <p:sp>
          <p:nvSpPr>
            <p:cNvPr id="11325" name="Rectangle 73"/>
            <p:cNvSpPr>
              <a:spLocks noChangeArrowheads="1"/>
            </p:cNvSpPr>
            <p:nvPr/>
          </p:nvSpPr>
          <p:spPr bwMode="auto">
            <a:xfrm>
              <a:off x="2897" y="2133"/>
              <a:ext cx="869" cy="261"/>
            </a:xfrm>
            <a:prstGeom prst="rect">
              <a:avLst/>
            </a:prstGeom>
            <a:noFill/>
            <a:ln w="9525">
              <a:solidFill>
                <a:srgbClr val="000000"/>
              </a:solidFill>
              <a:miter lim="800000"/>
              <a:headEnd/>
              <a:tailEnd/>
            </a:ln>
          </p:spPr>
          <p:txBody>
            <a:bodyPr/>
            <a:lstStyle/>
            <a:p>
              <a:endParaRPr lang="tr-TR"/>
            </a:p>
          </p:txBody>
        </p:sp>
        <p:sp>
          <p:nvSpPr>
            <p:cNvPr id="11326" name="Rectangle 74"/>
            <p:cNvSpPr>
              <a:spLocks noChangeArrowheads="1"/>
            </p:cNvSpPr>
            <p:nvPr/>
          </p:nvSpPr>
          <p:spPr bwMode="auto">
            <a:xfrm>
              <a:off x="1954" y="1728"/>
              <a:ext cx="870" cy="261"/>
            </a:xfrm>
            <a:prstGeom prst="rect">
              <a:avLst/>
            </a:prstGeom>
            <a:solidFill>
              <a:srgbClr val="FFFFFF"/>
            </a:solidFill>
            <a:ln w="9525">
              <a:noFill/>
              <a:miter lim="800000"/>
              <a:headEnd/>
              <a:tailEnd/>
            </a:ln>
          </p:spPr>
          <p:txBody>
            <a:bodyPr/>
            <a:lstStyle/>
            <a:p>
              <a:endParaRPr lang="tr-TR"/>
            </a:p>
          </p:txBody>
        </p:sp>
        <p:sp>
          <p:nvSpPr>
            <p:cNvPr id="11327" name="Rectangle 75"/>
            <p:cNvSpPr>
              <a:spLocks noChangeArrowheads="1"/>
            </p:cNvSpPr>
            <p:nvPr/>
          </p:nvSpPr>
          <p:spPr bwMode="auto">
            <a:xfrm>
              <a:off x="2283" y="1753"/>
              <a:ext cx="245" cy="106"/>
            </a:xfrm>
            <a:prstGeom prst="rect">
              <a:avLst/>
            </a:prstGeom>
            <a:noFill/>
            <a:ln w="9525">
              <a:noFill/>
              <a:miter lim="800000"/>
              <a:headEnd/>
              <a:tailEnd/>
            </a:ln>
          </p:spPr>
          <p:txBody>
            <a:bodyPr wrap="none" lIns="0" tIns="0" rIns="0" bIns="0">
              <a:spAutoFit/>
            </a:bodyPr>
            <a:lstStyle/>
            <a:p>
              <a:r>
                <a:rPr lang="tr-TR" sz="1100" b="0">
                  <a:solidFill>
                    <a:srgbClr val="000000"/>
                  </a:solidFill>
                </a:rPr>
                <a:t>Küçük</a:t>
              </a:r>
              <a:endParaRPr lang="tr-TR" b="0"/>
            </a:p>
          </p:txBody>
        </p:sp>
        <p:sp>
          <p:nvSpPr>
            <p:cNvPr id="11328" name="Rectangle 76"/>
            <p:cNvSpPr>
              <a:spLocks noChangeArrowheads="1"/>
            </p:cNvSpPr>
            <p:nvPr/>
          </p:nvSpPr>
          <p:spPr bwMode="auto">
            <a:xfrm>
              <a:off x="2228" y="1855"/>
              <a:ext cx="364" cy="106"/>
            </a:xfrm>
            <a:prstGeom prst="rect">
              <a:avLst/>
            </a:prstGeom>
            <a:noFill/>
            <a:ln w="9525">
              <a:noFill/>
              <a:miter lim="800000"/>
              <a:headEnd/>
              <a:tailEnd/>
            </a:ln>
          </p:spPr>
          <p:txBody>
            <a:bodyPr wrap="none" lIns="0" tIns="0" rIns="0" bIns="0">
              <a:spAutoFit/>
            </a:bodyPr>
            <a:lstStyle/>
            <a:p>
              <a:r>
                <a:rPr lang="tr-TR" sz="1100" b="0">
                  <a:solidFill>
                    <a:srgbClr val="000000"/>
                  </a:solidFill>
                </a:rPr>
                <a:t>&lt;100km2</a:t>
              </a:r>
              <a:endParaRPr lang="tr-TR" b="0"/>
            </a:p>
          </p:txBody>
        </p:sp>
        <p:sp>
          <p:nvSpPr>
            <p:cNvPr id="11329" name="Rectangle 77"/>
            <p:cNvSpPr>
              <a:spLocks noChangeArrowheads="1"/>
            </p:cNvSpPr>
            <p:nvPr/>
          </p:nvSpPr>
          <p:spPr bwMode="auto">
            <a:xfrm>
              <a:off x="1954" y="1728"/>
              <a:ext cx="870" cy="261"/>
            </a:xfrm>
            <a:prstGeom prst="rect">
              <a:avLst/>
            </a:prstGeom>
            <a:noFill/>
            <a:ln w="9525">
              <a:solidFill>
                <a:srgbClr val="000000"/>
              </a:solidFill>
              <a:miter lim="800000"/>
              <a:headEnd/>
              <a:tailEnd/>
            </a:ln>
          </p:spPr>
          <p:txBody>
            <a:bodyPr/>
            <a:lstStyle/>
            <a:p>
              <a:endParaRPr lang="tr-TR"/>
            </a:p>
          </p:txBody>
        </p:sp>
        <p:sp>
          <p:nvSpPr>
            <p:cNvPr id="11330" name="Rectangle 78"/>
            <p:cNvSpPr>
              <a:spLocks noChangeArrowheads="1"/>
            </p:cNvSpPr>
            <p:nvPr/>
          </p:nvSpPr>
          <p:spPr bwMode="auto">
            <a:xfrm>
              <a:off x="2897" y="1728"/>
              <a:ext cx="869" cy="261"/>
            </a:xfrm>
            <a:prstGeom prst="rect">
              <a:avLst/>
            </a:prstGeom>
            <a:solidFill>
              <a:srgbClr val="FFFFFF"/>
            </a:solidFill>
            <a:ln w="9525">
              <a:noFill/>
              <a:miter lim="800000"/>
              <a:headEnd/>
              <a:tailEnd/>
            </a:ln>
          </p:spPr>
          <p:txBody>
            <a:bodyPr/>
            <a:lstStyle/>
            <a:p>
              <a:endParaRPr lang="tr-TR"/>
            </a:p>
          </p:txBody>
        </p:sp>
        <p:sp>
          <p:nvSpPr>
            <p:cNvPr id="11331" name="Rectangle 79"/>
            <p:cNvSpPr>
              <a:spLocks noChangeArrowheads="1"/>
            </p:cNvSpPr>
            <p:nvPr/>
          </p:nvSpPr>
          <p:spPr bwMode="auto">
            <a:xfrm>
              <a:off x="3265" y="1753"/>
              <a:ext cx="170" cy="106"/>
            </a:xfrm>
            <a:prstGeom prst="rect">
              <a:avLst/>
            </a:prstGeom>
            <a:noFill/>
            <a:ln w="9525">
              <a:noFill/>
              <a:miter lim="800000"/>
              <a:headEnd/>
              <a:tailEnd/>
            </a:ln>
          </p:spPr>
          <p:txBody>
            <a:bodyPr wrap="none" lIns="0" tIns="0" rIns="0" bIns="0">
              <a:spAutoFit/>
            </a:bodyPr>
            <a:lstStyle/>
            <a:p>
              <a:r>
                <a:rPr lang="tr-TR" sz="1100" b="0">
                  <a:solidFill>
                    <a:srgbClr val="000000"/>
                  </a:solidFill>
                </a:rPr>
                <a:t>Orta</a:t>
              </a:r>
              <a:endParaRPr lang="tr-TR" b="0"/>
            </a:p>
          </p:txBody>
        </p:sp>
        <p:sp>
          <p:nvSpPr>
            <p:cNvPr id="11332" name="Rectangle 80"/>
            <p:cNvSpPr>
              <a:spLocks noChangeArrowheads="1"/>
            </p:cNvSpPr>
            <p:nvPr/>
          </p:nvSpPr>
          <p:spPr bwMode="auto">
            <a:xfrm>
              <a:off x="3085" y="1855"/>
              <a:ext cx="538" cy="106"/>
            </a:xfrm>
            <a:prstGeom prst="rect">
              <a:avLst/>
            </a:prstGeom>
            <a:noFill/>
            <a:ln w="9525">
              <a:noFill/>
              <a:miter lim="800000"/>
              <a:headEnd/>
              <a:tailEnd/>
            </a:ln>
          </p:spPr>
          <p:txBody>
            <a:bodyPr wrap="none" lIns="0" tIns="0" rIns="0" bIns="0">
              <a:spAutoFit/>
            </a:bodyPr>
            <a:lstStyle/>
            <a:p>
              <a:r>
                <a:rPr lang="tr-TR" sz="1100" b="0">
                  <a:solidFill>
                    <a:srgbClr val="000000"/>
                  </a:solidFill>
                </a:rPr>
                <a:t>100-1000km2</a:t>
              </a:r>
              <a:endParaRPr lang="tr-TR" b="0"/>
            </a:p>
          </p:txBody>
        </p:sp>
        <p:sp>
          <p:nvSpPr>
            <p:cNvPr id="11333" name="Rectangle 81"/>
            <p:cNvSpPr>
              <a:spLocks noChangeArrowheads="1"/>
            </p:cNvSpPr>
            <p:nvPr/>
          </p:nvSpPr>
          <p:spPr bwMode="auto">
            <a:xfrm>
              <a:off x="2897" y="1728"/>
              <a:ext cx="869" cy="261"/>
            </a:xfrm>
            <a:prstGeom prst="rect">
              <a:avLst/>
            </a:prstGeom>
            <a:noFill/>
            <a:ln w="9525">
              <a:solidFill>
                <a:srgbClr val="000000"/>
              </a:solidFill>
              <a:miter lim="800000"/>
              <a:headEnd/>
              <a:tailEnd/>
            </a:ln>
          </p:spPr>
          <p:txBody>
            <a:bodyPr/>
            <a:lstStyle/>
            <a:p>
              <a:endParaRPr lang="tr-TR"/>
            </a:p>
          </p:txBody>
        </p:sp>
        <p:sp>
          <p:nvSpPr>
            <p:cNvPr id="11334" name="Rectangle 82"/>
            <p:cNvSpPr>
              <a:spLocks noChangeArrowheads="1"/>
            </p:cNvSpPr>
            <p:nvPr/>
          </p:nvSpPr>
          <p:spPr bwMode="auto">
            <a:xfrm>
              <a:off x="3840" y="1728"/>
              <a:ext cx="869" cy="261"/>
            </a:xfrm>
            <a:prstGeom prst="rect">
              <a:avLst/>
            </a:prstGeom>
            <a:solidFill>
              <a:srgbClr val="FFFFFF"/>
            </a:solidFill>
            <a:ln w="9525">
              <a:noFill/>
              <a:miter lim="800000"/>
              <a:headEnd/>
              <a:tailEnd/>
            </a:ln>
          </p:spPr>
          <p:txBody>
            <a:bodyPr/>
            <a:lstStyle/>
            <a:p>
              <a:endParaRPr lang="tr-TR"/>
            </a:p>
          </p:txBody>
        </p:sp>
        <p:sp>
          <p:nvSpPr>
            <p:cNvPr id="11335" name="Rectangle 83"/>
            <p:cNvSpPr>
              <a:spLocks noChangeArrowheads="1"/>
            </p:cNvSpPr>
            <p:nvPr/>
          </p:nvSpPr>
          <p:spPr bwMode="auto">
            <a:xfrm>
              <a:off x="4169" y="1753"/>
              <a:ext cx="245" cy="106"/>
            </a:xfrm>
            <a:prstGeom prst="rect">
              <a:avLst/>
            </a:prstGeom>
            <a:noFill/>
            <a:ln w="9525">
              <a:noFill/>
              <a:miter lim="800000"/>
              <a:headEnd/>
              <a:tailEnd/>
            </a:ln>
          </p:spPr>
          <p:txBody>
            <a:bodyPr wrap="none" lIns="0" tIns="0" rIns="0" bIns="0">
              <a:spAutoFit/>
            </a:bodyPr>
            <a:lstStyle/>
            <a:p>
              <a:r>
                <a:rPr lang="tr-TR" sz="1100" b="0">
                  <a:solidFill>
                    <a:srgbClr val="000000"/>
                  </a:solidFill>
                </a:rPr>
                <a:t>Büyük</a:t>
              </a:r>
              <a:endParaRPr lang="tr-TR" b="0"/>
            </a:p>
          </p:txBody>
        </p:sp>
        <p:sp>
          <p:nvSpPr>
            <p:cNvPr id="11336" name="Rectangle 84"/>
            <p:cNvSpPr>
              <a:spLocks noChangeArrowheads="1"/>
            </p:cNvSpPr>
            <p:nvPr/>
          </p:nvSpPr>
          <p:spPr bwMode="auto">
            <a:xfrm>
              <a:off x="4089" y="1855"/>
              <a:ext cx="413" cy="106"/>
            </a:xfrm>
            <a:prstGeom prst="rect">
              <a:avLst/>
            </a:prstGeom>
            <a:noFill/>
            <a:ln w="9525">
              <a:noFill/>
              <a:miter lim="800000"/>
              <a:headEnd/>
              <a:tailEnd/>
            </a:ln>
          </p:spPr>
          <p:txBody>
            <a:bodyPr wrap="none" lIns="0" tIns="0" rIns="0" bIns="0">
              <a:spAutoFit/>
            </a:bodyPr>
            <a:lstStyle/>
            <a:p>
              <a:r>
                <a:rPr lang="tr-TR" sz="1100" b="0">
                  <a:solidFill>
                    <a:srgbClr val="000000"/>
                  </a:solidFill>
                </a:rPr>
                <a:t>&gt;1000km2</a:t>
              </a:r>
              <a:endParaRPr lang="tr-TR" b="0"/>
            </a:p>
          </p:txBody>
        </p:sp>
        <p:sp>
          <p:nvSpPr>
            <p:cNvPr id="11337" name="Rectangle 85"/>
            <p:cNvSpPr>
              <a:spLocks noChangeArrowheads="1"/>
            </p:cNvSpPr>
            <p:nvPr/>
          </p:nvSpPr>
          <p:spPr bwMode="auto">
            <a:xfrm>
              <a:off x="3840" y="1728"/>
              <a:ext cx="869" cy="261"/>
            </a:xfrm>
            <a:prstGeom prst="rect">
              <a:avLst/>
            </a:prstGeom>
            <a:noFill/>
            <a:ln w="9525">
              <a:solidFill>
                <a:srgbClr val="000000"/>
              </a:solidFill>
              <a:miter lim="800000"/>
              <a:headEnd/>
              <a:tailEnd/>
            </a:ln>
          </p:spPr>
          <p:txBody>
            <a:bodyPr/>
            <a:lstStyle/>
            <a:p>
              <a:endParaRPr lang="tr-TR"/>
            </a:p>
          </p:txBody>
        </p:sp>
        <p:sp>
          <p:nvSpPr>
            <p:cNvPr id="11338" name="Rectangle 86"/>
            <p:cNvSpPr>
              <a:spLocks noChangeArrowheads="1"/>
            </p:cNvSpPr>
            <p:nvPr/>
          </p:nvSpPr>
          <p:spPr bwMode="auto">
            <a:xfrm>
              <a:off x="2897" y="1323"/>
              <a:ext cx="869" cy="261"/>
            </a:xfrm>
            <a:prstGeom prst="rect">
              <a:avLst/>
            </a:prstGeom>
            <a:solidFill>
              <a:srgbClr val="FFFFFF"/>
            </a:solidFill>
            <a:ln w="9525">
              <a:noFill/>
              <a:miter lim="800000"/>
              <a:headEnd/>
              <a:tailEnd/>
            </a:ln>
          </p:spPr>
          <p:txBody>
            <a:bodyPr/>
            <a:lstStyle/>
            <a:p>
              <a:endParaRPr lang="tr-TR"/>
            </a:p>
          </p:txBody>
        </p:sp>
        <p:sp>
          <p:nvSpPr>
            <p:cNvPr id="11339" name="Rectangle 87"/>
            <p:cNvSpPr>
              <a:spLocks noChangeArrowheads="1"/>
            </p:cNvSpPr>
            <p:nvPr/>
          </p:nvSpPr>
          <p:spPr bwMode="auto">
            <a:xfrm>
              <a:off x="3104" y="1348"/>
              <a:ext cx="493" cy="106"/>
            </a:xfrm>
            <a:prstGeom prst="rect">
              <a:avLst/>
            </a:prstGeom>
            <a:noFill/>
            <a:ln w="9525">
              <a:noFill/>
              <a:miter lim="800000"/>
              <a:headEnd/>
              <a:tailEnd/>
            </a:ln>
          </p:spPr>
          <p:txBody>
            <a:bodyPr wrap="none" lIns="0" tIns="0" rIns="0" bIns="0">
              <a:spAutoFit/>
            </a:bodyPr>
            <a:lstStyle/>
            <a:p>
              <a:r>
                <a:rPr lang="tr-TR" sz="1100" b="0">
                  <a:solidFill>
                    <a:srgbClr val="000000"/>
                  </a:solidFill>
                </a:rPr>
                <a:t>Düşük rakım</a:t>
              </a:r>
              <a:endParaRPr lang="tr-TR" b="0"/>
            </a:p>
          </p:txBody>
        </p:sp>
        <p:sp>
          <p:nvSpPr>
            <p:cNvPr id="11340" name="Rectangle 88"/>
            <p:cNvSpPr>
              <a:spLocks noChangeArrowheads="1"/>
            </p:cNvSpPr>
            <p:nvPr/>
          </p:nvSpPr>
          <p:spPr bwMode="auto">
            <a:xfrm>
              <a:off x="3214" y="1450"/>
              <a:ext cx="271" cy="106"/>
            </a:xfrm>
            <a:prstGeom prst="rect">
              <a:avLst/>
            </a:prstGeom>
            <a:noFill/>
            <a:ln w="9525">
              <a:noFill/>
              <a:miter lim="800000"/>
              <a:headEnd/>
              <a:tailEnd/>
            </a:ln>
          </p:spPr>
          <p:txBody>
            <a:bodyPr wrap="none" lIns="0" tIns="0" rIns="0" bIns="0">
              <a:spAutoFit/>
            </a:bodyPr>
            <a:lstStyle/>
            <a:p>
              <a:r>
                <a:rPr lang="tr-TR" sz="1100" b="0">
                  <a:solidFill>
                    <a:srgbClr val="000000"/>
                  </a:solidFill>
                </a:rPr>
                <a:t>&lt;200m</a:t>
              </a:r>
              <a:endParaRPr lang="tr-TR" b="0"/>
            </a:p>
          </p:txBody>
        </p:sp>
        <p:sp>
          <p:nvSpPr>
            <p:cNvPr id="11341" name="Rectangle 89"/>
            <p:cNvSpPr>
              <a:spLocks noChangeArrowheads="1"/>
            </p:cNvSpPr>
            <p:nvPr/>
          </p:nvSpPr>
          <p:spPr bwMode="auto">
            <a:xfrm>
              <a:off x="2897" y="1323"/>
              <a:ext cx="869" cy="261"/>
            </a:xfrm>
            <a:prstGeom prst="rect">
              <a:avLst/>
            </a:prstGeom>
            <a:noFill/>
            <a:ln w="9525">
              <a:solidFill>
                <a:srgbClr val="000000"/>
              </a:solidFill>
              <a:miter lim="800000"/>
              <a:headEnd/>
              <a:tailEnd/>
            </a:ln>
          </p:spPr>
          <p:txBody>
            <a:bodyPr/>
            <a:lstStyle/>
            <a:p>
              <a:endParaRPr lang="tr-TR"/>
            </a:p>
          </p:txBody>
        </p:sp>
        <p:sp>
          <p:nvSpPr>
            <p:cNvPr id="11342" name="Rectangle 90"/>
            <p:cNvSpPr>
              <a:spLocks noChangeArrowheads="1"/>
            </p:cNvSpPr>
            <p:nvPr/>
          </p:nvSpPr>
          <p:spPr bwMode="auto">
            <a:xfrm>
              <a:off x="3840" y="1323"/>
              <a:ext cx="869" cy="261"/>
            </a:xfrm>
            <a:prstGeom prst="rect">
              <a:avLst/>
            </a:prstGeom>
            <a:solidFill>
              <a:srgbClr val="FFFFFF"/>
            </a:solidFill>
            <a:ln w="9525">
              <a:noFill/>
              <a:miter lim="800000"/>
              <a:headEnd/>
              <a:tailEnd/>
            </a:ln>
          </p:spPr>
          <p:txBody>
            <a:bodyPr/>
            <a:lstStyle/>
            <a:p>
              <a:endParaRPr lang="tr-TR"/>
            </a:p>
          </p:txBody>
        </p:sp>
        <p:sp>
          <p:nvSpPr>
            <p:cNvPr id="11343" name="Rectangle 91"/>
            <p:cNvSpPr>
              <a:spLocks noChangeArrowheads="1"/>
            </p:cNvSpPr>
            <p:nvPr/>
          </p:nvSpPr>
          <p:spPr bwMode="auto">
            <a:xfrm>
              <a:off x="4088" y="1348"/>
              <a:ext cx="413" cy="106"/>
            </a:xfrm>
            <a:prstGeom prst="rect">
              <a:avLst/>
            </a:prstGeom>
            <a:noFill/>
            <a:ln w="9525">
              <a:noFill/>
              <a:miter lim="800000"/>
              <a:headEnd/>
              <a:tailEnd/>
            </a:ln>
          </p:spPr>
          <p:txBody>
            <a:bodyPr wrap="none" lIns="0" tIns="0" rIns="0" bIns="0">
              <a:spAutoFit/>
            </a:bodyPr>
            <a:lstStyle/>
            <a:p>
              <a:r>
                <a:rPr lang="tr-TR" sz="1100" b="0">
                  <a:solidFill>
                    <a:srgbClr val="000000"/>
                  </a:solidFill>
                </a:rPr>
                <a:t>Orta rakım</a:t>
              </a:r>
              <a:endParaRPr lang="tr-TR" b="0"/>
            </a:p>
          </p:txBody>
        </p:sp>
        <p:sp>
          <p:nvSpPr>
            <p:cNvPr id="11344" name="Rectangle 92"/>
            <p:cNvSpPr>
              <a:spLocks noChangeArrowheads="1"/>
            </p:cNvSpPr>
            <p:nvPr/>
          </p:nvSpPr>
          <p:spPr bwMode="auto">
            <a:xfrm>
              <a:off x="4100" y="1450"/>
              <a:ext cx="396" cy="106"/>
            </a:xfrm>
            <a:prstGeom prst="rect">
              <a:avLst/>
            </a:prstGeom>
            <a:noFill/>
            <a:ln w="9525">
              <a:noFill/>
              <a:miter lim="800000"/>
              <a:headEnd/>
              <a:tailEnd/>
            </a:ln>
          </p:spPr>
          <p:txBody>
            <a:bodyPr wrap="none" lIns="0" tIns="0" rIns="0" bIns="0">
              <a:spAutoFit/>
            </a:bodyPr>
            <a:lstStyle/>
            <a:p>
              <a:r>
                <a:rPr lang="tr-TR" sz="1100" b="0">
                  <a:solidFill>
                    <a:srgbClr val="000000"/>
                  </a:solidFill>
                </a:rPr>
                <a:t>200-500m</a:t>
              </a:r>
              <a:endParaRPr lang="tr-TR" b="0"/>
            </a:p>
          </p:txBody>
        </p:sp>
        <p:sp>
          <p:nvSpPr>
            <p:cNvPr id="11345" name="Rectangle 93"/>
            <p:cNvSpPr>
              <a:spLocks noChangeArrowheads="1"/>
            </p:cNvSpPr>
            <p:nvPr/>
          </p:nvSpPr>
          <p:spPr bwMode="auto">
            <a:xfrm>
              <a:off x="3840" y="1323"/>
              <a:ext cx="869" cy="261"/>
            </a:xfrm>
            <a:prstGeom prst="rect">
              <a:avLst/>
            </a:prstGeom>
            <a:noFill/>
            <a:ln w="9525">
              <a:solidFill>
                <a:srgbClr val="000000"/>
              </a:solidFill>
              <a:miter lim="800000"/>
              <a:headEnd/>
              <a:tailEnd/>
            </a:ln>
          </p:spPr>
          <p:txBody>
            <a:bodyPr/>
            <a:lstStyle/>
            <a:p>
              <a:endParaRPr lang="tr-TR"/>
            </a:p>
          </p:txBody>
        </p:sp>
        <p:sp>
          <p:nvSpPr>
            <p:cNvPr id="11346" name="Rectangle 94"/>
            <p:cNvSpPr>
              <a:spLocks noChangeArrowheads="1"/>
            </p:cNvSpPr>
            <p:nvPr/>
          </p:nvSpPr>
          <p:spPr bwMode="auto">
            <a:xfrm>
              <a:off x="4782" y="1323"/>
              <a:ext cx="870" cy="261"/>
            </a:xfrm>
            <a:prstGeom prst="rect">
              <a:avLst/>
            </a:prstGeom>
            <a:solidFill>
              <a:srgbClr val="FFFFFF"/>
            </a:solidFill>
            <a:ln w="9525">
              <a:noFill/>
              <a:miter lim="800000"/>
              <a:headEnd/>
              <a:tailEnd/>
            </a:ln>
          </p:spPr>
          <p:txBody>
            <a:bodyPr/>
            <a:lstStyle/>
            <a:p>
              <a:endParaRPr lang="tr-TR"/>
            </a:p>
          </p:txBody>
        </p:sp>
        <p:sp>
          <p:nvSpPr>
            <p:cNvPr id="11347" name="Rectangle 95"/>
            <p:cNvSpPr>
              <a:spLocks noChangeArrowheads="1"/>
            </p:cNvSpPr>
            <p:nvPr/>
          </p:nvSpPr>
          <p:spPr bwMode="auto">
            <a:xfrm>
              <a:off x="4973" y="1348"/>
              <a:ext cx="532" cy="106"/>
            </a:xfrm>
            <a:prstGeom prst="rect">
              <a:avLst/>
            </a:prstGeom>
            <a:noFill/>
            <a:ln w="9525">
              <a:noFill/>
              <a:miter lim="800000"/>
              <a:headEnd/>
              <a:tailEnd/>
            </a:ln>
          </p:spPr>
          <p:txBody>
            <a:bodyPr wrap="none" lIns="0" tIns="0" rIns="0" bIns="0">
              <a:spAutoFit/>
            </a:bodyPr>
            <a:lstStyle/>
            <a:p>
              <a:r>
                <a:rPr lang="tr-TR" sz="1100" b="0">
                  <a:solidFill>
                    <a:srgbClr val="000000"/>
                  </a:solidFill>
                </a:rPr>
                <a:t>Yüksek rakım</a:t>
              </a:r>
              <a:endParaRPr lang="tr-TR" b="0"/>
            </a:p>
          </p:txBody>
        </p:sp>
        <p:sp>
          <p:nvSpPr>
            <p:cNvPr id="11348" name="Rectangle 96"/>
            <p:cNvSpPr>
              <a:spLocks noChangeArrowheads="1"/>
            </p:cNvSpPr>
            <p:nvPr/>
          </p:nvSpPr>
          <p:spPr bwMode="auto">
            <a:xfrm>
              <a:off x="5099" y="1450"/>
              <a:ext cx="271" cy="106"/>
            </a:xfrm>
            <a:prstGeom prst="rect">
              <a:avLst/>
            </a:prstGeom>
            <a:noFill/>
            <a:ln w="9525">
              <a:noFill/>
              <a:miter lim="800000"/>
              <a:headEnd/>
              <a:tailEnd/>
            </a:ln>
          </p:spPr>
          <p:txBody>
            <a:bodyPr wrap="none" lIns="0" tIns="0" rIns="0" bIns="0">
              <a:spAutoFit/>
            </a:bodyPr>
            <a:lstStyle/>
            <a:p>
              <a:r>
                <a:rPr lang="tr-TR" sz="1100" b="0">
                  <a:solidFill>
                    <a:srgbClr val="000000"/>
                  </a:solidFill>
                </a:rPr>
                <a:t>&gt;500m</a:t>
              </a:r>
              <a:endParaRPr lang="tr-TR" b="0"/>
            </a:p>
          </p:txBody>
        </p:sp>
        <p:sp>
          <p:nvSpPr>
            <p:cNvPr id="11349" name="Rectangle 97"/>
            <p:cNvSpPr>
              <a:spLocks noChangeArrowheads="1"/>
            </p:cNvSpPr>
            <p:nvPr/>
          </p:nvSpPr>
          <p:spPr bwMode="auto">
            <a:xfrm>
              <a:off x="4782" y="1323"/>
              <a:ext cx="870" cy="261"/>
            </a:xfrm>
            <a:prstGeom prst="rect">
              <a:avLst/>
            </a:prstGeom>
            <a:noFill/>
            <a:ln w="9525">
              <a:solidFill>
                <a:srgbClr val="000000"/>
              </a:solidFill>
              <a:miter lim="800000"/>
              <a:headEnd/>
              <a:tailEnd/>
            </a:ln>
          </p:spPr>
          <p:txBody>
            <a:bodyPr/>
            <a:lstStyle/>
            <a:p>
              <a:endParaRPr lang="tr-TR"/>
            </a:p>
          </p:txBody>
        </p:sp>
        <p:sp>
          <p:nvSpPr>
            <p:cNvPr id="11350" name="Rectangle 98"/>
            <p:cNvSpPr>
              <a:spLocks noChangeArrowheads="1"/>
            </p:cNvSpPr>
            <p:nvPr/>
          </p:nvSpPr>
          <p:spPr bwMode="auto">
            <a:xfrm>
              <a:off x="2928" y="1020"/>
              <a:ext cx="869" cy="159"/>
            </a:xfrm>
            <a:prstGeom prst="rect">
              <a:avLst/>
            </a:prstGeom>
            <a:solidFill>
              <a:srgbClr val="FFFFFF"/>
            </a:solidFill>
            <a:ln w="9525">
              <a:noFill/>
              <a:miter lim="800000"/>
              <a:headEnd/>
              <a:tailEnd/>
            </a:ln>
          </p:spPr>
          <p:txBody>
            <a:bodyPr/>
            <a:lstStyle/>
            <a:p>
              <a:endParaRPr lang="tr-TR"/>
            </a:p>
          </p:txBody>
        </p:sp>
        <p:sp>
          <p:nvSpPr>
            <p:cNvPr id="11351" name="Rectangle 99"/>
            <p:cNvSpPr>
              <a:spLocks noChangeArrowheads="1"/>
            </p:cNvSpPr>
            <p:nvPr/>
          </p:nvSpPr>
          <p:spPr bwMode="auto">
            <a:xfrm>
              <a:off x="3224" y="1045"/>
              <a:ext cx="309" cy="106"/>
            </a:xfrm>
            <a:prstGeom prst="rect">
              <a:avLst/>
            </a:prstGeom>
            <a:noFill/>
            <a:ln w="9525">
              <a:noFill/>
              <a:miter lim="800000"/>
              <a:headEnd/>
              <a:tailEnd/>
            </a:ln>
          </p:spPr>
          <p:txBody>
            <a:bodyPr wrap="none" lIns="0" tIns="0" rIns="0" bIns="0">
              <a:spAutoFit/>
            </a:bodyPr>
            <a:lstStyle/>
            <a:p>
              <a:r>
                <a:rPr lang="tr-TR" sz="1100" b="0">
                  <a:solidFill>
                    <a:srgbClr val="000000"/>
                  </a:solidFill>
                </a:rPr>
                <a:t>Nehirler</a:t>
              </a:r>
              <a:endParaRPr lang="tr-TR" b="0"/>
            </a:p>
          </p:txBody>
        </p:sp>
        <p:sp>
          <p:nvSpPr>
            <p:cNvPr id="11352" name="Rectangle 100"/>
            <p:cNvSpPr>
              <a:spLocks noChangeArrowheads="1"/>
            </p:cNvSpPr>
            <p:nvPr/>
          </p:nvSpPr>
          <p:spPr bwMode="auto">
            <a:xfrm>
              <a:off x="2928" y="1020"/>
              <a:ext cx="869" cy="159"/>
            </a:xfrm>
            <a:prstGeom prst="rect">
              <a:avLst/>
            </a:prstGeom>
            <a:noFill/>
            <a:ln w="9525">
              <a:solidFill>
                <a:srgbClr val="000000"/>
              </a:solidFill>
              <a:miter lim="800000"/>
              <a:headEnd/>
              <a:tailEnd/>
            </a:ln>
          </p:spPr>
          <p:txBody>
            <a:bodyPr/>
            <a:lstStyle/>
            <a:p>
              <a:endParaRPr lang="tr-TR"/>
            </a:p>
          </p:txBody>
        </p:sp>
      </p:grpSp>
      <p:sp>
        <p:nvSpPr>
          <p:cNvPr id="11275" name="Text Box 3"/>
          <p:cNvSpPr txBox="1">
            <a:spLocks noChangeArrowheads="1"/>
          </p:cNvSpPr>
          <p:nvPr/>
        </p:nvSpPr>
        <p:spPr bwMode="auto">
          <a:xfrm>
            <a:off x="214282" y="1000108"/>
            <a:ext cx="1214446" cy="535531"/>
          </a:xfrm>
          <a:prstGeom prst="rect">
            <a:avLst/>
          </a:prstGeom>
          <a:noFill/>
          <a:ln w="9525" algn="ctr">
            <a:noFill/>
            <a:miter lim="800000"/>
            <a:headEnd/>
            <a:tailEnd/>
          </a:ln>
        </p:spPr>
        <p:txBody>
          <a:bodyPr wrap="square">
            <a:spAutoFit/>
          </a:bodyPr>
          <a:lstStyle/>
          <a:p>
            <a:pPr algn="l">
              <a:lnSpc>
                <a:spcPct val="120000"/>
              </a:lnSpc>
              <a:spcBef>
                <a:spcPct val="50000"/>
              </a:spcBef>
            </a:pPr>
            <a:r>
              <a:rPr lang="tr-TR" sz="2400" b="1" dirty="0">
                <a:solidFill>
                  <a:srgbClr val="FF0000"/>
                </a:solidFill>
              </a:rPr>
              <a:t>Tipoloji</a:t>
            </a:r>
          </a:p>
        </p:txBody>
      </p:sp>
      <p:sp>
        <p:nvSpPr>
          <p:cNvPr id="11268" name="Text Box 11"/>
          <p:cNvSpPr txBox="1">
            <a:spLocks noChangeArrowheads="1"/>
          </p:cNvSpPr>
          <p:nvPr/>
        </p:nvSpPr>
        <p:spPr bwMode="auto">
          <a:xfrm>
            <a:off x="7267575" y="3959225"/>
            <a:ext cx="1503363" cy="463550"/>
          </a:xfrm>
          <a:prstGeom prst="rect">
            <a:avLst/>
          </a:prstGeom>
          <a:noFill/>
          <a:ln w="50800">
            <a:noFill/>
            <a:miter lim="800000"/>
            <a:headEnd type="none" w="sm" len="sm"/>
            <a:tailEnd type="none" w="sm" len="sm"/>
          </a:ln>
        </p:spPr>
        <p:txBody>
          <a:bodyPr wrap="none" lIns="92075" tIns="46038" rIns="92075" bIns="46038" anchor="ctr">
            <a:spAutoFit/>
          </a:bodyPr>
          <a:lstStyle/>
          <a:p>
            <a:pPr>
              <a:spcBef>
                <a:spcPct val="50000"/>
              </a:spcBef>
            </a:pPr>
            <a:r>
              <a:rPr lang="tr-TR" sz="2400">
                <a:solidFill>
                  <a:srgbClr val="FF0000"/>
                </a:solidFill>
                <a:latin typeface="Times New Roman" pitchFamily="18" charset="0"/>
              </a:rPr>
              <a:t>Opsiyonel</a:t>
            </a:r>
            <a:endParaRPr lang="en-GB" sz="2400">
              <a:solidFill>
                <a:srgbClr val="FF0000"/>
              </a:solidFill>
              <a:latin typeface="Times New Roman" pitchFamily="18" charset="0"/>
            </a:endParaRPr>
          </a:p>
        </p:txBody>
      </p:sp>
      <p:sp>
        <p:nvSpPr>
          <p:cNvPr id="11269" name="Text Box 10"/>
          <p:cNvSpPr txBox="1">
            <a:spLocks noChangeArrowheads="1"/>
          </p:cNvSpPr>
          <p:nvPr/>
        </p:nvSpPr>
        <p:spPr bwMode="auto">
          <a:xfrm>
            <a:off x="7327900" y="3273425"/>
            <a:ext cx="1281113" cy="463550"/>
          </a:xfrm>
          <a:prstGeom prst="rect">
            <a:avLst/>
          </a:prstGeom>
          <a:noFill/>
          <a:ln w="50800">
            <a:noFill/>
            <a:miter lim="800000"/>
            <a:headEnd type="none" w="sm" len="sm"/>
            <a:tailEnd type="none" w="sm" len="sm"/>
          </a:ln>
        </p:spPr>
        <p:txBody>
          <a:bodyPr wrap="none" lIns="92075" tIns="46038" rIns="92075" bIns="46038" anchor="ctr">
            <a:spAutoFit/>
          </a:bodyPr>
          <a:lstStyle/>
          <a:p>
            <a:pPr>
              <a:spcBef>
                <a:spcPct val="50000"/>
              </a:spcBef>
            </a:pPr>
            <a:r>
              <a:rPr lang="tr-TR" sz="2400">
                <a:solidFill>
                  <a:srgbClr val="FF0000"/>
                </a:solidFill>
                <a:latin typeface="Times New Roman" pitchFamily="18" charset="0"/>
              </a:rPr>
              <a:t>Zorunlu</a:t>
            </a:r>
            <a:endParaRPr lang="en-GB" sz="2400">
              <a:solidFill>
                <a:srgbClr val="FF0000"/>
              </a:solidFill>
              <a:latin typeface="Times New Roman" pitchFamily="18" charset="0"/>
            </a:endParaRPr>
          </a:p>
        </p:txBody>
      </p:sp>
      <p:sp>
        <p:nvSpPr>
          <p:cNvPr id="11270" name="Line 9"/>
          <p:cNvSpPr>
            <a:spLocks noChangeShapeType="1"/>
          </p:cNvSpPr>
          <p:nvPr/>
        </p:nvSpPr>
        <p:spPr bwMode="auto">
          <a:xfrm>
            <a:off x="152400" y="3852863"/>
            <a:ext cx="8915400" cy="0"/>
          </a:xfrm>
          <a:prstGeom prst="line">
            <a:avLst/>
          </a:prstGeom>
          <a:noFill/>
          <a:ln w="28575">
            <a:solidFill>
              <a:schemeClr val="tx1"/>
            </a:solidFill>
            <a:prstDash val="lgDash"/>
            <a:round/>
            <a:headEnd type="none" w="sm" len="sm"/>
            <a:tailEnd type="none" w="sm" len="sm"/>
          </a:ln>
        </p:spPr>
        <p:txBody>
          <a:bodyPr wrap="none" lIns="92075" tIns="46038" rIns="92075" bIns="46038" anchor="ctr"/>
          <a:lstStyle/>
          <a:p>
            <a:endParaRPr lang="tr-TR"/>
          </a:p>
        </p:txBody>
      </p:sp>
      <p:sp>
        <p:nvSpPr>
          <p:cNvPr id="11271" name="Line 18"/>
          <p:cNvSpPr>
            <a:spLocks noChangeShapeType="1"/>
          </p:cNvSpPr>
          <p:nvPr/>
        </p:nvSpPr>
        <p:spPr bwMode="auto">
          <a:xfrm>
            <a:off x="1524000" y="4343400"/>
            <a:ext cx="0" cy="457200"/>
          </a:xfrm>
          <a:prstGeom prst="line">
            <a:avLst/>
          </a:prstGeom>
          <a:noFill/>
          <a:ln w="76200">
            <a:solidFill>
              <a:srgbClr val="FF0000"/>
            </a:solidFill>
            <a:round/>
            <a:headEnd type="none" w="sm" len="sm"/>
            <a:tailEnd type="triangle" w="med" len="med"/>
          </a:ln>
        </p:spPr>
        <p:txBody>
          <a:bodyPr wrap="none" lIns="92075" tIns="46038" rIns="92075" bIns="46038" anchor="ctr"/>
          <a:lstStyle/>
          <a:p>
            <a:endParaRPr lang="tr-TR"/>
          </a:p>
        </p:txBody>
      </p:sp>
      <p:sp>
        <p:nvSpPr>
          <p:cNvPr id="11272" name="Line 17"/>
          <p:cNvSpPr>
            <a:spLocks noChangeShapeType="1"/>
          </p:cNvSpPr>
          <p:nvPr/>
        </p:nvSpPr>
        <p:spPr bwMode="auto">
          <a:xfrm>
            <a:off x="6019800" y="4343400"/>
            <a:ext cx="0" cy="457200"/>
          </a:xfrm>
          <a:prstGeom prst="line">
            <a:avLst/>
          </a:prstGeom>
          <a:noFill/>
          <a:ln w="76200">
            <a:solidFill>
              <a:srgbClr val="FF0000"/>
            </a:solidFill>
            <a:round/>
            <a:headEnd type="none" w="sm" len="sm"/>
            <a:tailEnd type="triangle" w="med" len="med"/>
          </a:ln>
        </p:spPr>
        <p:txBody>
          <a:bodyPr wrap="none" lIns="92075" tIns="46038" rIns="92075" bIns="46038" anchor="ctr"/>
          <a:lstStyle/>
          <a:p>
            <a:endParaRPr lang="tr-TR"/>
          </a:p>
        </p:txBody>
      </p:sp>
      <p:pic>
        <p:nvPicPr>
          <p:cNvPr id="11273" name="Picture 14" descr="P:\00-Buitenland\105774 Implementation WFD Turkey\T3 River Basin Management Plan\Martijn\under construction\Presentatie\plaatjes en schema's\beek.jpg"/>
          <p:cNvPicPr>
            <a:picLocks noChangeAspect="1" noChangeArrowheads="1"/>
          </p:cNvPicPr>
          <p:nvPr/>
        </p:nvPicPr>
        <p:blipFill>
          <a:blip r:embed="rId3"/>
          <a:srcRect/>
          <a:stretch>
            <a:fillRect/>
          </a:stretch>
        </p:blipFill>
        <p:spPr bwMode="auto">
          <a:xfrm>
            <a:off x="609600" y="4876800"/>
            <a:ext cx="1828800" cy="1374775"/>
          </a:xfrm>
          <a:prstGeom prst="rect">
            <a:avLst/>
          </a:prstGeom>
          <a:noFill/>
          <a:ln w="9525">
            <a:noFill/>
            <a:miter lim="800000"/>
            <a:headEnd/>
            <a:tailEnd/>
          </a:ln>
        </p:spPr>
      </p:pic>
      <p:pic>
        <p:nvPicPr>
          <p:cNvPr id="11274" name="Picture 13" descr="P:\00-Buitenland\105774 Implementation WFD Turkey\T3 River Basin Management Plan\Martijn\under construction\Presentatie\plaatjes en schema's\dryriverbed.jpg"/>
          <p:cNvPicPr>
            <a:picLocks noChangeAspect="1" noChangeArrowheads="1"/>
          </p:cNvPicPr>
          <p:nvPr/>
        </p:nvPicPr>
        <p:blipFill>
          <a:blip r:embed="rId4"/>
          <a:srcRect/>
          <a:stretch>
            <a:fillRect/>
          </a:stretch>
        </p:blipFill>
        <p:spPr bwMode="auto">
          <a:xfrm>
            <a:off x="5029200" y="4876800"/>
            <a:ext cx="2019300" cy="1346200"/>
          </a:xfrm>
          <a:prstGeom prst="rect">
            <a:avLst/>
          </a:prstGeom>
          <a:noFill/>
          <a:ln w="9525">
            <a:noFill/>
            <a:miter lim="800000"/>
            <a:headEnd/>
            <a:tailEnd/>
          </a:ln>
        </p:spPr>
      </p:pic>
      <p:sp>
        <p:nvSpPr>
          <p:cNvPr id="11354" name="Rectangle 90"/>
          <p:cNvSpPr>
            <a:spLocks noChangeArrowheads="1"/>
          </p:cNvSpPr>
          <p:nvPr/>
        </p:nvSpPr>
        <p:spPr bwMode="auto">
          <a:xfrm>
            <a:off x="214282" y="1500174"/>
            <a:ext cx="2616165" cy="369332"/>
          </a:xfrm>
          <a:prstGeom prst="rect">
            <a:avLst/>
          </a:prstGeom>
          <a:noFill/>
          <a:ln w="9525" algn="ctr">
            <a:noFill/>
            <a:miter lim="800000"/>
            <a:headEnd/>
            <a:tailEnd/>
          </a:ln>
          <a:effectLst/>
        </p:spPr>
        <p:txBody>
          <a:bodyPr wrap="none">
            <a:spAutoFit/>
          </a:bodyPr>
          <a:lstStyle/>
          <a:p>
            <a:r>
              <a:rPr lang="tr-TR" dirty="0">
                <a:solidFill>
                  <a:srgbClr val="FF0000"/>
                </a:solidFill>
              </a:rPr>
              <a:t>Örnek : Nehirler- Sistem B</a:t>
            </a:r>
          </a:p>
        </p:txBody>
      </p:sp>
      <p:sp>
        <p:nvSpPr>
          <p:cNvPr id="90"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Text Box 3"/>
          <p:cNvSpPr txBox="1">
            <a:spLocks noChangeArrowheads="1"/>
          </p:cNvSpPr>
          <p:nvPr/>
        </p:nvSpPr>
        <p:spPr bwMode="auto">
          <a:xfrm>
            <a:off x="0" y="61913"/>
            <a:ext cx="9144000" cy="360362"/>
          </a:xfrm>
          <a:prstGeom prst="rect">
            <a:avLst/>
          </a:prstGeom>
          <a:noFill/>
          <a:ln w="9525" algn="ctr">
            <a:noFill/>
            <a:miter lim="800000"/>
            <a:headEnd/>
            <a:tailEnd/>
          </a:ln>
        </p:spPr>
        <p:txBody>
          <a:bodyPr>
            <a:spAutoFit/>
          </a:bodyPr>
          <a:lstStyle/>
          <a:p>
            <a:pPr>
              <a:lnSpc>
                <a:spcPct val="120000"/>
              </a:lnSpc>
              <a:spcBef>
                <a:spcPct val="50000"/>
              </a:spcBef>
            </a:pPr>
            <a:endParaRPr lang="tr-TR" sz="1600"/>
          </a:p>
        </p:txBody>
      </p:sp>
      <p:sp>
        <p:nvSpPr>
          <p:cNvPr id="13315" name="Text Box 11"/>
          <p:cNvSpPr txBox="1">
            <a:spLocks noChangeArrowheads="1"/>
          </p:cNvSpPr>
          <p:nvPr/>
        </p:nvSpPr>
        <p:spPr bwMode="auto">
          <a:xfrm>
            <a:off x="357158" y="1000108"/>
            <a:ext cx="2590800" cy="457200"/>
          </a:xfrm>
          <a:prstGeom prst="rect">
            <a:avLst/>
          </a:prstGeom>
          <a:noFill/>
          <a:ln w="9525" algn="ctr">
            <a:noFill/>
            <a:miter lim="800000"/>
            <a:headEnd/>
            <a:tailEnd/>
          </a:ln>
        </p:spPr>
        <p:txBody>
          <a:bodyPr>
            <a:spAutoFit/>
          </a:bodyPr>
          <a:lstStyle/>
          <a:p>
            <a:pPr algn="l">
              <a:spcBef>
                <a:spcPct val="50000"/>
              </a:spcBef>
            </a:pPr>
            <a:r>
              <a:rPr lang="tr-TR" sz="2400" b="1" dirty="0">
                <a:solidFill>
                  <a:srgbClr val="FF0000"/>
                </a:solidFill>
              </a:rPr>
              <a:t>Yeraltı suları </a:t>
            </a:r>
          </a:p>
        </p:txBody>
      </p:sp>
      <p:grpSp>
        <p:nvGrpSpPr>
          <p:cNvPr id="7" name="Grup 1"/>
          <p:cNvGrpSpPr>
            <a:grpSpLocks/>
          </p:cNvGrpSpPr>
          <p:nvPr/>
        </p:nvGrpSpPr>
        <p:grpSpPr bwMode="auto">
          <a:xfrm>
            <a:off x="381000" y="1524000"/>
            <a:ext cx="7772400" cy="701675"/>
            <a:chOff x="381000" y="1524000"/>
            <a:chExt cx="7772400" cy="701675"/>
          </a:xfrm>
        </p:grpSpPr>
        <p:sp>
          <p:nvSpPr>
            <p:cNvPr id="3" name="Rectangle 13"/>
            <p:cNvSpPr>
              <a:spLocks noChangeArrowheads="1"/>
            </p:cNvSpPr>
            <p:nvPr/>
          </p:nvSpPr>
          <p:spPr bwMode="auto">
            <a:xfrm>
              <a:off x="381000" y="1600200"/>
              <a:ext cx="3352800" cy="609600"/>
            </a:xfrm>
            <a:prstGeom prst="rect">
              <a:avLst/>
            </a:prstGeom>
            <a:solidFill>
              <a:schemeClr val="accent1"/>
            </a:solidFill>
            <a:ln w="9525" algn="ctr">
              <a:solidFill>
                <a:srgbClr val="000000"/>
              </a:solidFill>
              <a:miter lim="800000"/>
              <a:headEnd/>
              <a:tailEnd/>
            </a:ln>
          </p:spPr>
          <p:txBody>
            <a:bodyPr wrap="none" anchor="ctr" anchorCtr="1"/>
            <a:lstStyle/>
            <a:p>
              <a:pPr algn="l"/>
              <a:r>
                <a:rPr lang="tr-TR"/>
                <a:t>DURUM DEĞERLENDİRMESİ</a:t>
              </a:r>
            </a:p>
          </p:txBody>
        </p:sp>
        <p:sp>
          <p:nvSpPr>
            <p:cNvPr id="4" name="Rectangle 14"/>
            <p:cNvSpPr>
              <a:spLocks noChangeArrowheads="1"/>
            </p:cNvSpPr>
            <p:nvPr/>
          </p:nvSpPr>
          <p:spPr bwMode="auto">
            <a:xfrm>
              <a:off x="4724400" y="1600200"/>
              <a:ext cx="1295400" cy="609600"/>
            </a:xfrm>
            <a:prstGeom prst="rect">
              <a:avLst/>
            </a:prstGeom>
            <a:solidFill>
              <a:schemeClr val="accent1"/>
            </a:solidFill>
            <a:ln w="9525" algn="ctr">
              <a:solidFill>
                <a:srgbClr val="000000"/>
              </a:solidFill>
              <a:miter lim="800000"/>
              <a:headEnd/>
              <a:tailEnd/>
            </a:ln>
          </p:spPr>
          <p:txBody>
            <a:bodyPr wrap="none" anchor="ctr"/>
            <a:lstStyle/>
            <a:p>
              <a:r>
                <a:rPr lang="tr-TR"/>
                <a:t>Miktar</a:t>
              </a:r>
            </a:p>
          </p:txBody>
        </p:sp>
        <p:sp>
          <p:nvSpPr>
            <p:cNvPr id="5" name="Rectangle 15"/>
            <p:cNvSpPr>
              <a:spLocks noChangeArrowheads="1"/>
            </p:cNvSpPr>
            <p:nvPr/>
          </p:nvSpPr>
          <p:spPr bwMode="auto">
            <a:xfrm>
              <a:off x="6858000" y="1600200"/>
              <a:ext cx="1295400" cy="609600"/>
            </a:xfrm>
            <a:prstGeom prst="rect">
              <a:avLst/>
            </a:prstGeom>
            <a:solidFill>
              <a:schemeClr val="accent1"/>
            </a:solidFill>
            <a:ln w="9525" algn="ctr">
              <a:solidFill>
                <a:srgbClr val="000000"/>
              </a:solidFill>
              <a:miter lim="800000"/>
              <a:headEnd/>
              <a:tailEnd/>
            </a:ln>
          </p:spPr>
          <p:txBody>
            <a:bodyPr wrap="none" anchor="ctr"/>
            <a:lstStyle/>
            <a:p>
              <a:r>
                <a:rPr lang="tr-TR"/>
                <a:t>Kalite</a:t>
              </a:r>
            </a:p>
          </p:txBody>
        </p:sp>
        <p:sp>
          <p:nvSpPr>
            <p:cNvPr id="6" name="Text Box 16"/>
            <p:cNvSpPr txBox="1">
              <a:spLocks noChangeArrowheads="1"/>
            </p:cNvSpPr>
            <p:nvPr/>
          </p:nvSpPr>
          <p:spPr bwMode="auto">
            <a:xfrm>
              <a:off x="4005266" y="1524000"/>
              <a:ext cx="1066800" cy="701675"/>
            </a:xfrm>
            <a:prstGeom prst="rect">
              <a:avLst/>
            </a:prstGeom>
            <a:noFill/>
            <a:ln w="9525" algn="ctr">
              <a:noFill/>
              <a:miter lim="800000"/>
              <a:headEnd/>
              <a:tailEnd/>
            </a:ln>
          </p:spPr>
          <p:txBody>
            <a:bodyPr>
              <a:spAutoFit/>
            </a:bodyPr>
            <a:lstStyle/>
            <a:p>
              <a:pPr>
                <a:spcBef>
                  <a:spcPct val="50000"/>
                </a:spcBef>
              </a:pPr>
              <a:r>
                <a:rPr lang="tr-TR" sz="4000" dirty="0">
                  <a:solidFill>
                    <a:srgbClr val="FF0000"/>
                  </a:solidFill>
                </a:rPr>
                <a:t>=</a:t>
              </a:r>
            </a:p>
          </p:txBody>
        </p:sp>
        <p:sp>
          <p:nvSpPr>
            <p:cNvPr id="13328" name="Text Box 17"/>
            <p:cNvSpPr txBox="1">
              <a:spLocks noChangeArrowheads="1"/>
            </p:cNvSpPr>
            <p:nvPr/>
          </p:nvSpPr>
          <p:spPr bwMode="auto">
            <a:xfrm>
              <a:off x="6215074" y="1524000"/>
              <a:ext cx="1066800" cy="701675"/>
            </a:xfrm>
            <a:prstGeom prst="rect">
              <a:avLst/>
            </a:prstGeom>
            <a:noFill/>
            <a:ln w="9525" algn="ctr">
              <a:noFill/>
              <a:miter lim="800000"/>
              <a:headEnd/>
              <a:tailEnd/>
            </a:ln>
          </p:spPr>
          <p:txBody>
            <a:bodyPr>
              <a:spAutoFit/>
            </a:bodyPr>
            <a:lstStyle/>
            <a:p>
              <a:pPr>
                <a:spcBef>
                  <a:spcPct val="50000"/>
                </a:spcBef>
              </a:pPr>
              <a:r>
                <a:rPr lang="tr-TR" sz="4000" dirty="0">
                  <a:solidFill>
                    <a:srgbClr val="FF0000"/>
                  </a:solidFill>
                </a:rPr>
                <a:t>+</a:t>
              </a:r>
            </a:p>
          </p:txBody>
        </p:sp>
      </p:grpSp>
      <p:sp>
        <p:nvSpPr>
          <p:cNvPr id="13321" name="Oval 21"/>
          <p:cNvSpPr>
            <a:spLocks noChangeArrowheads="1"/>
          </p:cNvSpPr>
          <p:nvPr/>
        </p:nvSpPr>
        <p:spPr bwMode="auto">
          <a:xfrm>
            <a:off x="3505200" y="3124200"/>
            <a:ext cx="1981200" cy="1295400"/>
          </a:xfrm>
          <a:prstGeom prst="ellipse">
            <a:avLst/>
          </a:prstGeom>
          <a:solidFill>
            <a:schemeClr val="accent1"/>
          </a:solidFill>
          <a:ln w="19050" algn="ctr">
            <a:solidFill>
              <a:srgbClr val="FFCC66"/>
            </a:solidFill>
            <a:round/>
            <a:headEnd/>
            <a:tailEnd/>
          </a:ln>
        </p:spPr>
        <p:txBody>
          <a:bodyPr wrap="none" anchor="ctr"/>
          <a:lstStyle/>
          <a:p>
            <a:r>
              <a:rPr lang="tr-TR" sz="1600">
                <a:solidFill>
                  <a:srgbClr val="FFFF99"/>
                </a:solidFill>
              </a:rPr>
              <a:t>Başlangıç </a:t>
            </a:r>
          </a:p>
          <a:p>
            <a:r>
              <a:rPr lang="tr-TR" sz="1600">
                <a:solidFill>
                  <a:srgbClr val="FFFF99"/>
                </a:solidFill>
              </a:rPr>
              <a:t>Karakterizasyonu</a:t>
            </a:r>
          </a:p>
        </p:txBody>
      </p:sp>
      <p:sp>
        <p:nvSpPr>
          <p:cNvPr id="13322" name="Oval 22"/>
          <p:cNvSpPr>
            <a:spLocks noChangeArrowheads="1"/>
          </p:cNvSpPr>
          <p:nvPr/>
        </p:nvSpPr>
        <p:spPr bwMode="auto">
          <a:xfrm>
            <a:off x="6629400" y="3048000"/>
            <a:ext cx="1981200" cy="1219200"/>
          </a:xfrm>
          <a:prstGeom prst="ellipse">
            <a:avLst/>
          </a:prstGeom>
          <a:solidFill>
            <a:schemeClr val="accent1"/>
          </a:solidFill>
          <a:ln w="19050" algn="ctr">
            <a:solidFill>
              <a:srgbClr val="FFCC66"/>
            </a:solidFill>
            <a:round/>
            <a:headEnd/>
            <a:tailEnd/>
          </a:ln>
        </p:spPr>
        <p:txBody>
          <a:bodyPr wrap="none" anchor="ctr"/>
          <a:lstStyle/>
          <a:p>
            <a:r>
              <a:rPr lang="tr-TR" sz="1600">
                <a:solidFill>
                  <a:srgbClr val="FFFF99"/>
                </a:solidFill>
              </a:rPr>
              <a:t>İleri </a:t>
            </a:r>
          </a:p>
          <a:p>
            <a:r>
              <a:rPr lang="tr-TR" sz="1600">
                <a:solidFill>
                  <a:srgbClr val="FFFF99"/>
                </a:solidFill>
              </a:rPr>
              <a:t>Karakterizasyon</a:t>
            </a:r>
          </a:p>
        </p:txBody>
      </p:sp>
      <p:sp>
        <p:nvSpPr>
          <p:cNvPr id="13323" name="AutoShape 24"/>
          <p:cNvSpPr>
            <a:spLocks noChangeArrowheads="1"/>
          </p:cNvSpPr>
          <p:nvPr/>
        </p:nvSpPr>
        <p:spPr bwMode="auto">
          <a:xfrm>
            <a:off x="5791200" y="3581400"/>
            <a:ext cx="609600" cy="304800"/>
          </a:xfrm>
          <a:custGeom>
            <a:avLst/>
            <a:gdLst>
              <a:gd name="T0" fmla="*/ 12903200 w 21600"/>
              <a:gd name="T1" fmla="*/ 0 h 21600"/>
              <a:gd name="T2" fmla="*/ 0 w 21600"/>
              <a:gd name="T3" fmla="*/ 2150533 h 21600"/>
              <a:gd name="T4" fmla="*/ 12903200 w 21600"/>
              <a:gd name="T5" fmla="*/ 4301067 h 21600"/>
              <a:gd name="T6" fmla="*/ 17204267 w 21600"/>
              <a:gd name="T7" fmla="*/ 2150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9050" algn="ctr">
            <a:solidFill>
              <a:srgbClr val="FFCC66"/>
            </a:solidFill>
            <a:miter lim="800000"/>
            <a:headEnd/>
            <a:tailEnd/>
          </a:ln>
        </p:spPr>
        <p:txBody>
          <a:bodyPr wrap="none" anchor="ctr"/>
          <a:lstStyle/>
          <a:p>
            <a:endParaRPr lang="tr-TR"/>
          </a:p>
        </p:txBody>
      </p:sp>
      <p:sp>
        <p:nvSpPr>
          <p:cNvPr id="13324" name="AutoShape 26"/>
          <p:cNvSpPr>
            <a:spLocks/>
          </p:cNvSpPr>
          <p:nvPr/>
        </p:nvSpPr>
        <p:spPr bwMode="auto">
          <a:xfrm>
            <a:off x="2971800" y="3048000"/>
            <a:ext cx="228600" cy="1371600"/>
          </a:xfrm>
          <a:prstGeom prst="rightBrace">
            <a:avLst>
              <a:gd name="adj1" fmla="val 50000"/>
              <a:gd name="adj2" fmla="val 50000"/>
            </a:avLst>
          </a:prstGeom>
          <a:noFill/>
          <a:ln w="38100">
            <a:solidFill>
              <a:srgbClr val="FFCC66"/>
            </a:solidFill>
            <a:round/>
            <a:headEnd/>
            <a:tailEnd/>
          </a:ln>
        </p:spPr>
        <p:txBody>
          <a:bodyPr wrap="none" anchor="ctr"/>
          <a:lstStyle/>
          <a:p>
            <a:endParaRPr lang="tr-TR"/>
          </a:p>
        </p:txBody>
      </p:sp>
      <p:sp>
        <p:nvSpPr>
          <p:cNvPr id="13325" name="Rectangle 28"/>
          <p:cNvSpPr>
            <a:spLocks noChangeArrowheads="1"/>
          </p:cNvSpPr>
          <p:nvPr/>
        </p:nvSpPr>
        <p:spPr bwMode="auto">
          <a:xfrm>
            <a:off x="609600" y="3200400"/>
            <a:ext cx="1981200" cy="1143000"/>
          </a:xfrm>
          <a:prstGeom prst="rect">
            <a:avLst/>
          </a:prstGeom>
          <a:solidFill>
            <a:schemeClr val="accent1"/>
          </a:solidFill>
          <a:ln w="19050" algn="ctr">
            <a:solidFill>
              <a:srgbClr val="FFCC66"/>
            </a:solidFill>
            <a:miter lim="800000"/>
            <a:headEnd/>
            <a:tailEnd/>
          </a:ln>
        </p:spPr>
        <p:txBody>
          <a:bodyPr wrap="none" anchor="ctr"/>
          <a:lstStyle/>
          <a:p>
            <a:r>
              <a:rPr lang="tr-TR" dirty="0">
                <a:solidFill>
                  <a:srgbClr val="FFFF99"/>
                </a:solidFill>
              </a:rPr>
              <a:t>İKİ AŞAMALI </a:t>
            </a:r>
          </a:p>
          <a:p>
            <a:r>
              <a:rPr lang="tr-TR" dirty="0">
                <a:solidFill>
                  <a:srgbClr val="FFFF99"/>
                </a:solidFill>
              </a:rPr>
              <a:t>YAKLAŞIM</a:t>
            </a:r>
          </a:p>
        </p:txBody>
      </p:sp>
      <p:sp>
        <p:nvSpPr>
          <p:cNvPr id="13326" name="Text Box 29"/>
          <p:cNvSpPr txBox="1">
            <a:spLocks noChangeArrowheads="1"/>
          </p:cNvSpPr>
          <p:nvPr/>
        </p:nvSpPr>
        <p:spPr bwMode="auto">
          <a:xfrm>
            <a:off x="2714612" y="4643446"/>
            <a:ext cx="3124200" cy="1569660"/>
          </a:xfrm>
          <a:prstGeom prst="rect">
            <a:avLst/>
          </a:prstGeom>
          <a:ln>
            <a:prstDash val="dash"/>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spcBef>
                <a:spcPct val="50000"/>
              </a:spcBef>
              <a:tabLst>
                <a:tab pos="93663" algn="l"/>
              </a:tabLst>
            </a:pPr>
            <a:r>
              <a:rPr lang="tr-TR" sz="1600" dirty="0"/>
              <a:t>- Su kütlesinin kullanıldığı 	yerin tanımlanması</a:t>
            </a:r>
          </a:p>
          <a:p>
            <a:pPr algn="l">
              <a:spcBef>
                <a:spcPct val="50000"/>
              </a:spcBef>
              <a:buFontTx/>
              <a:buChar char="-"/>
              <a:tabLst>
                <a:tab pos="93663" algn="l"/>
              </a:tabLst>
            </a:pPr>
            <a:r>
              <a:rPr lang="tr-TR" sz="1600" dirty="0" smtClean="0"/>
              <a:t>Hedeflere </a:t>
            </a:r>
            <a:r>
              <a:rPr lang="tr-TR" sz="1600" dirty="0"/>
              <a:t>uyamama riskinin 	olduğu su kütlesinin 	</a:t>
            </a:r>
            <a:r>
              <a:rPr lang="tr-TR" sz="1600" dirty="0" smtClean="0"/>
              <a:t>tanımlanması</a:t>
            </a:r>
          </a:p>
          <a:p>
            <a:pPr algn="l">
              <a:spcBef>
                <a:spcPct val="50000"/>
              </a:spcBef>
              <a:buFontTx/>
              <a:buChar char="-"/>
              <a:tabLst>
                <a:tab pos="93663" algn="l"/>
              </a:tabLst>
            </a:pPr>
            <a:endParaRPr lang="tr-TR" sz="1600" dirty="0" smtClean="0"/>
          </a:p>
        </p:txBody>
      </p:sp>
      <p:sp>
        <p:nvSpPr>
          <p:cNvPr id="13327" name="Text Box 30"/>
          <p:cNvSpPr txBox="1">
            <a:spLocks noChangeArrowheads="1"/>
          </p:cNvSpPr>
          <p:nvPr/>
        </p:nvSpPr>
        <p:spPr bwMode="auto">
          <a:xfrm>
            <a:off x="6000760" y="4643446"/>
            <a:ext cx="2971800" cy="1446550"/>
          </a:xfrm>
          <a:prstGeom prst="rect">
            <a:avLst/>
          </a:prstGeom>
          <a:ln>
            <a:solidFill>
              <a:srgbClr val="92D050"/>
            </a:solidFill>
            <a:prstDash val="dash"/>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50000"/>
              </a:spcBef>
              <a:tabLst>
                <a:tab pos="93663" algn="l"/>
              </a:tabLst>
            </a:pPr>
            <a:r>
              <a:rPr lang="tr-TR" sz="1600" dirty="0"/>
              <a:t>- Hedeflere uyamama 	tehlikesinin ne kadar büyük </a:t>
            </a:r>
            <a:r>
              <a:rPr lang="tr-TR" sz="1600" dirty="0" smtClean="0"/>
              <a:t>olduğunun </a:t>
            </a:r>
            <a:r>
              <a:rPr lang="tr-TR" sz="1600" dirty="0"/>
              <a:t>değerlendirilmesi </a:t>
            </a:r>
          </a:p>
          <a:p>
            <a:pPr>
              <a:spcBef>
                <a:spcPct val="50000"/>
              </a:spcBef>
              <a:tabLst>
                <a:tab pos="93663" algn="l"/>
              </a:tabLst>
            </a:pPr>
            <a:r>
              <a:rPr lang="tr-TR" sz="1600" dirty="0"/>
              <a:t>- Hedeflere uyamama 	sebeplerinin değerlendirilmesi</a:t>
            </a:r>
          </a:p>
        </p:txBody>
      </p:sp>
      <p:sp>
        <p:nvSpPr>
          <p:cNvPr id="19"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2" grpId="0" animBg="1"/>
      <p:bldP spid="13323" grpId="0" animBg="1"/>
      <p:bldP spid="13324" grpId="0" animBg="1"/>
      <p:bldP spid="13325" grpId="0" animBg="1"/>
      <p:bldP spid="13326" grpId="0" animBg="1"/>
      <p:bldP spid="133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0"/>
          <p:cNvSpPr txBox="1">
            <a:spLocks noChangeArrowheads="1"/>
          </p:cNvSpPr>
          <p:nvPr/>
        </p:nvSpPr>
        <p:spPr bwMode="auto">
          <a:xfrm>
            <a:off x="500034" y="928670"/>
            <a:ext cx="4572000" cy="461665"/>
          </a:xfrm>
          <a:prstGeom prst="rect">
            <a:avLst/>
          </a:prstGeom>
          <a:noFill/>
          <a:ln w="9525" algn="ctr">
            <a:noFill/>
            <a:miter lim="800000"/>
            <a:headEnd/>
            <a:tailEnd/>
          </a:ln>
        </p:spPr>
        <p:txBody>
          <a:bodyPr>
            <a:spAutoFit/>
          </a:bodyPr>
          <a:lstStyle/>
          <a:p>
            <a:pPr algn="just">
              <a:spcBef>
                <a:spcPct val="50000"/>
              </a:spcBef>
            </a:pP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Baskı ve Etki Analizi</a:t>
            </a:r>
            <a:endPar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4" name="Rectangle 3"/>
          <p:cNvSpPr>
            <a:spLocks noChangeArrowheads="1"/>
          </p:cNvSpPr>
          <p:nvPr/>
        </p:nvSpPr>
        <p:spPr bwMode="auto">
          <a:xfrm>
            <a:off x="533400" y="1428736"/>
            <a:ext cx="8610600" cy="1428760"/>
          </a:xfrm>
          <a:prstGeom prst="rect">
            <a:avLst/>
          </a:prstGeom>
          <a:noFill/>
          <a:ln w="9525">
            <a:noFill/>
            <a:miter lim="800000"/>
            <a:headEnd/>
            <a:tailEnd/>
          </a:ln>
        </p:spPr>
        <p:txBody>
          <a:bodyPr lIns="92075" tIns="46038" rIns="92075" bIns="46038"/>
          <a:lstStyle/>
          <a:p>
            <a:pPr algn="l" eaLnBrk="1" hangingPunct="1">
              <a:spcBef>
                <a:spcPct val="20000"/>
              </a:spcBef>
              <a:buClr>
                <a:schemeClr val="tx1"/>
              </a:buClr>
              <a:buSzPct val="80000"/>
              <a:buFont typeface="Wingdings" pitchFamily="2" charset="2"/>
              <a:buNone/>
              <a:tabLst>
                <a:tab pos="269875" algn="l"/>
              </a:tabLst>
            </a:pPr>
            <a:r>
              <a:rPr lang="tr-TR" sz="2000" b="0" u="sng" dirty="0">
                <a:solidFill>
                  <a:srgbClr val="0000FF"/>
                </a:solidFill>
              </a:rPr>
              <a:t>Amaç</a:t>
            </a:r>
            <a:r>
              <a:rPr lang="en-GB" sz="2000" b="0" u="sng" dirty="0">
                <a:solidFill>
                  <a:srgbClr val="0000FF"/>
                </a:solidFill>
              </a:rPr>
              <a:t>:</a:t>
            </a:r>
          </a:p>
          <a:p>
            <a:pPr algn="l" eaLnBrk="1" hangingPunct="1">
              <a:spcBef>
                <a:spcPct val="20000"/>
              </a:spcBef>
              <a:buClr>
                <a:schemeClr val="tx1"/>
              </a:buClr>
              <a:buSzPct val="80000"/>
              <a:buFont typeface="Wingdings" pitchFamily="2" charset="2"/>
              <a:buChar char="Ø"/>
              <a:tabLst>
                <a:tab pos="269875" algn="l"/>
              </a:tabLst>
            </a:pPr>
            <a:r>
              <a:rPr lang="tr-TR" sz="2000" b="0" dirty="0">
                <a:solidFill>
                  <a:srgbClr val="0000FF"/>
                </a:solidFill>
              </a:rPr>
              <a:t> Su kütleleri ve korunan alanların mevcut durumunun değerlendirilmesi</a:t>
            </a:r>
            <a:endParaRPr lang="en-GB" sz="2000" b="0" dirty="0">
              <a:solidFill>
                <a:srgbClr val="0000FF"/>
              </a:solidFill>
            </a:endParaRPr>
          </a:p>
          <a:p>
            <a:pPr algn="l" eaLnBrk="1" hangingPunct="1">
              <a:spcBef>
                <a:spcPct val="20000"/>
              </a:spcBef>
              <a:buClr>
                <a:schemeClr val="tx1"/>
              </a:buClr>
              <a:buSzPct val="80000"/>
              <a:buFont typeface="Wingdings" pitchFamily="2" charset="2"/>
              <a:buChar char="Ø"/>
              <a:tabLst>
                <a:tab pos="269875" algn="l"/>
              </a:tabLst>
            </a:pPr>
            <a:r>
              <a:rPr lang="tr-TR" sz="2000" b="0" dirty="0">
                <a:solidFill>
                  <a:srgbClr val="0000FF"/>
                </a:solidFill>
              </a:rPr>
              <a:t> 2015 yılına kadar su kütleleri ve korunan alanların durumlarındaki eğilimin değerlendirilmesi</a:t>
            </a:r>
            <a:endParaRPr lang="en-GB" sz="2000" b="0" dirty="0">
              <a:solidFill>
                <a:srgbClr val="0000FF"/>
              </a:solidFill>
            </a:endParaRPr>
          </a:p>
        </p:txBody>
      </p:sp>
      <p:pic>
        <p:nvPicPr>
          <p:cNvPr id="15365" name="Picture 2052" descr="P:\00-Buitenland\105774 Implementation WFD Turkey\Missions\0207 July\Pictures July 2002\july27.jpg"/>
          <p:cNvPicPr>
            <a:picLocks noChangeAspect="1" noChangeArrowheads="1"/>
          </p:cNvPicPr>
          <p:nvPr/>
        </p:nvPicPr>
        <p:blipFill>
          <a:blip r:embed="rId3">
            <a:lum bright="6000"/>
          </a:blip>
          <a:srcRect l="7500" b="12381"/>
          <a:stretch>
            <a:fillRect/>
          </a:stretch>
        </p:blipFill>
        <p:spPr bwMode="auto">
          <a:xfrm>
            <a:off x="1219200" y="3733800"/>
            <a:ext cx="2286000" cy="1116013"/>
          </a:xfrm>
          <a:prstGeom prst="rect">
            <a:avLst/>
          </a:prstGeom>
          <a:noFill/>
          <a:ln w="9525">
            <a:noFill/>
            <a:miter lim="800000"/>
            <a:headEnd/>
            <a:tailEnd/>
          </a:ln>
        </p:spPr>
      </p:pic>
      <p:pic>
        <p:nvPicPr>
          <p:cNvPr id="15366" name="Picture 2055" descr="P:\00-Buitenland\105774 Implementation WFD Turkey\T3 River Basin Management Plan\Martijn\under construction\Presentatie\plaatjes en schema's\droogte.jpg"/>
          <p:cNvPicPr>
            <a:picLocks noChangeAspect="1" noChangeArrowheads="1"/>
          </p:cNvPicPr>
          <p:nvPr/>
        </p:nvPicPr>
        <p:blipFill>
          <a:blip r:embed="rId4"/>
          <a:srcRect r="8824" b="15080"/>
          <a:stretch>
            <a:fillRect/>
          </a:stretch>
        </p:blipFill>
        <p:spPr bwMode="auto">
          <a:xfrm>
            <a:off x="5643586" y="3733800"/>
            <a:ext cx="2286000" cy="1143000"/>
          </a:xfrm>
          <a:prstGeom prst="rect">
            <a:avLst/>
          </a:prstGeom>
          <a:noFill/>
          <a:ln w="9525">
            <a:noFill/>
            <a:miter lim="800000"/>
            <a:headEnd/>
            <a:tailEnd/>
          </a:ln>
        </p:spPr>
      </p:pic>
      <p:pic>
        <p:nvPicPr>
          <p:cNvPr id="15367" name="Picture 2057" descr="P:\00-Buitenland\105774 Implementation WFD Turkey\Missions\0207 July\Pictures July 2002\july34.jpg"/>
          <p:cNvPicPr>
            <a:picLocks noChangeAspect="1" noChangeArrowheads="1"/>
          </p:cNvPicPr>
          <p:nvPr/>
        </p:nvPicPr>
        <p:blipFill>
          <a:blip r:embed="rId5"/>
          <a:srcRect l="18919" t="20338"/>
          <a:stretch>
            <a:fillRect/>
          </a:stretch>
        </p:blipFill>
        <p:spPr bwMode="auto">
          <a:xfrm>
            <a:off x="1219200" y="5105400"/>
            <a:ext cx="2286000" cy="1143000"/>
          </a:xfrm>
          <a:prstGeom prst="rect">
            <a:avLst/>
          </a:prstGeom>
          <a:noFill/>
          <a:ln w="9525">
            <a:noFill/>
            <a:miter lim="800000"/>
            <a:headEnd/>
            <a:tailEnd/>
          </a:ln>
        </p:spPr>
      </p:pic>
      <p:pic>
        <p:nvPicPr>
          <p:cNvPr id="15368" name="Picture 2058" descr="P:\00-Buitenland\105774 Implementation WFD Turkey\T3 River Basin Management Plan\Martijn\under construction\Presentatie\plaatjes en schema's\dodevis.jpg"/>
          <p:cNvPicPr>
            <a:picLocks noChangeAspect="1" noChangeArrowheads="1"/>
          </p:cNvPicPr>
          <p:nvPr/>
        </p:nvPicPr>
        <p:blipFill>
          <a:blip r:embed="rId6"/>
          <a:srcRect/>
          <a:stretch>
            <a:fillRect/>
          </a:stretch>
        </p:blipFill>
        <p:spPr bwMode="auto">
          <a:xfrm>
            <a:off x="5638800" y="5105400"/>
            <a:ext cx="2286000" cy="1143000"/>
          </a:xfrm>
          <a:prstGeom prst="rect">
            <a:avLst/>
          </a:prstGeom>
          <a:noFill/>
          <a:ln w="9525">
            <a:noFill/>
            <a:miter lim="800000"/>
            <a:headEnd/>
            <a:tailEnd/>
          </a:ln>
        </p:spPr>
      </p:pic>
      <p:sp>
        <p:nvSpPr>
          <p:cNvPr id="15369" name="Rectangle 29"/>
          <p:cNvSpPr>
            <a:spLocks noChangeArrowheads="1"/>
          </p:cNvSpPr>
          <p:nvPr/>
        </p:nvSpPr>
        <p:spPr bwMode="auto">
          <a:xfrm>
            <a:off x="914400" y="2895600"/>
            <a:ext cx="2971800" cy="609600"/>
          </a:xfrm>
          <a:prstGeom prst="rect">
            <a:avLst/>
          </a:prstGeom>
          <a:solidFill>
            <a:schemeClr val="accent1"/>
          </a:solidFill>
          <a:ln w="9525" algn="ctr">
            <a:solidFill>
              <a:schemeClr val="tx1"/>
            </a:solidFill>
            <a:miter lim="800000"/>
            <a:headEnd/>
            <a:tailEnd/>
          </a:ln>
        </p:spPr>
        <p:txBody>
          <a:bodyPr wrap="none" anchor="ctr"/>
          <a:lstStyle/>
          <a:p>
            <a:pPr algn="ctr"/>
            <a:r>
              <a:rPr lang="tr-TR" dirty="0" smtClean="0">
                <a:solidFill>
                  <a:srgbClr val="FFFF99"/>
                </a:solidFill>
              </a:rPr>
              <a:t>BASKI</a:t>
            </a:r>
            <a:endParaRPr lang="tr-TR" dirty="0">
              <a:solidFill>
                <a:srgbClr val="FFFF99"/>
              </a:solidFill>
            </a:endParaRPr>
          </a:p>
        </p:txBody>
      </p:sp>
      <p:sp>
        <p:nvSpPr>
          <p:cNvPr id="15370" name="Rectangle 30"/>
          <p:cNvSpPr>
            <a:spLocks noChangeArrowheads="1"/>
          </p:cNvSpPr>
          <p:nvPr/>
        </p:nvSpPr>
        <p:spPr bwMode="auto">
          <a:xfrm>
            <a:off x="5181600" y="2895600"/>
            <a:ext cx="2971800" cy="609600"/>
          </a:xfrm>
          <a:prstGeom prst="rect">
            <a:avLst/>
          </a:prstGeom>
          <a:solidFill>
            <a:schemeClr val="accent1"/>
          </a:solidFill>
          <a:ln w="9525" algn="ctr">
            <a:solidFill>
              <a:schemeClr val="tx1"/>
            </a:solidFill>
            <a:miter lim="800000"/>
            <a:headEnd/>
            <a:tailEnd/>
          </a:ln>
        </p:spPr>
        <p:txBody>
          <a:bodyPr wrap="none" anchor="ctr"/>
          <a:lstStyle/>
          <a:p>
            <a:pPr algn="ctr"/>
            <a:r>
              <a:rPr lang="tr-TR" dirty="0" smtClean="0">
                <a:solidFill>
                  <a:srgbClr val="FFFF99"/>
                </a:solidFill>
              </a:rPr>
              <a:t>ETKİ</a:t>
            </a:r>
            <a:endParaRPr lang="tr-TR" dirty="0">
              <a:solidFill>
                <a:srgbClr val="FFFF99"/>
              </a:solidFill>
            </a:endParaRPr>
          </a:p>
        </p:txBody>
      </p:sp>
      <p:sp>
        <p:nvSpPr>
          <p:cNvPr id="15371" name="Line 35"/>
          <p:cNvSpPr>
            <a:spLocks noChangeShapeType="1"/>
          </p:cNvSpPr>
          <p:nvPr/>
        </p:nvSpPr>
        <p:spPr bwMode="auto">
          <a:xfrm>
            <a:off x="3810000" y="4267200"/>
            <a:ext cx="1600200" cy="0"/>
          </a:xfrm>
          <a:prstGeom prst="line">
            <a:avLst/>
          </a:prstGeom>
          <a:noFill/>
          <a:ln w="38100">
            <a:solidFill>
              <a:schemeClr val="tx1"/>
            </a:solidFill>
            <a:round/>
            <a:headEnd/>
            <a:tailEnd type="triangle" w="med" len="med"/>
          </a:ln>
        </p:spPr>
        <p:txBody>
          <a:bodyPr anchor="ctr"/>
          <a:lstStyle/>
          <a:p>
            <a:endParaRPr lang="tr-TR"/>
          </a:p>
        </p:txBody>
      </p:sp>
      <p:sp>
        <p:nvSpPr>
          <p:cNvPr id="15372" name="Line 36"/>
          <p:cNvSpPr>
            <a:spLocks noChangeShapeType="1"/>
          </p:cNvSpPr>
          <p:nvPr/>
        </p:nvSpPr>
        <p:spPr bwMode="auto">
          <a:xfrm>
            <a:off x="3733800" y="5638800"/>
            <a:ext cx="1676400" cy="0"/>
          </a:xfrm>
          <a:prstGeom prst="line">
            <a:avLst/>
          </a:prstGeom>
          <a:noFill/>
          <a:ln w="38100">
            <a:solidFill>
              <a:schemeClr val="tx1"/>
            </a:solidFill>
            <a:round/>
            <a:headEnd/>
            <a:tailEnd type="triangle" w="med" len="med"/>
          </a:ln>
        </p:spPr>
        <p:txBody>
          <a:bodyPr anchor="ctr"/>
          <a:lstStyle/>
          <a:p>
            <a:endParaRPr lang="tr-TR"/>
          </a:p>
        </p:txBody>
      </p:sp>
      <p:sp>
        <p:nvSpPr>
          <p:cNvPr id="15373" name="Line 37"/>
          <p:cNvSpPr>
            <a:spLocks noChangeShapeType="1"/>
          </p:cNvSpPr>
          <p:nvPr/>
        </p:nvSpPr>
        <p:spPr bwMode="auto">
          <a:xfrm>
            <a:off x="4114800" y="3200400"/>
            <a:ext cx="838200" cy="0"/>
          </a:xfrm>
          <a:prstGeom prst="line">
            <a:avLst/>
          </a:prstGeom>
          <a:noFill/>
          <a:ln w="38100">
            <a:solidFill>
              <a:schemeClr val="tx1"/>
            </a:solidFill>
            <a:round/>
            <a:headEnd/>
            <a:tailEnd type="triangle" w="med" len="med"/>
          </a:ln>
        </p:spPr>
        <p:txBody>
          <a:bodyPr anchor="ctr"/>
          <a:lstStyle/>
          <a:p>
            <a:endParaRPr lang="tr-TR"/>
          </a:p>
        </p:txBody>
      </p:sp>
      <p:sp>
        <p:nvSpPr>
          <p:cNvPr id="16"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4"/>
          <p:cNvSpPr txBox="1">
            <a:spLocks noChangeArrowheads="1"/>
          </p:cNvSpPr>
          <p:nvPr/>
        </p:nvSpPr>
        <p:spPr bwMode="auto">
          <a:xfrm>
            <a:off x="285720" y="1181087"/>
            <a:ext cx="8610600" cy="461963"/>
          </a:xfrm>
          <a:prstGeom prst="rect">
            <a:avLst/>
          </a:prstGeom>
          <a:noFill/>
          <a:ln w="9525" algn="ctr">
            <a:noFill/>
            <a:miter lim="800000"/>
            <a:headEnd/>
            <a:tailEnd/>
          </a:ln>
        </p:spPr>
        <p:txBody>
          <a:bodyPr>
            <a:spAutoFit/>
          </a:bodyPr>
          <a:lstStyle/>
          <a:p>
            <a:pPr algn="l">
              <a:spcBef>
                <a:spcPct val="50000"/>
              </a:spcBef>
            </a:pPr>
            <a:r>
              <a:rPr lang="tr-TR" sz="2400" b="1" dirty="0">
                <a:solidFill>
                  <a:srgbClr val="FF0000"/>
                </a:solidFill>
              </a:rPr>
              <a:t>Baskı ve Etkilerin Değerlendirilmesi</a:t>
            </a:r>
          </a:p>
        </p:txBody>
      </p:sp>
      <p:graphicFrame>
        <p:nvGraphicFramePr>
          <p:cNvPr id="519513" name="Group 345"/>
          <p:cNvGraphicFramePr>
            <a:graphicFrameLocks noGrp="1"/>
          </p:cNvGraphicFramePr>
          <p:nvPr/>
        </p:nvGraphicFramePr>
        <p:xfrm>
          <a:off x="381000" y="4741700"/>
          <a:ext cx="8458200" cy="973316"/>
        </p:xfrm>
        <a:graphic>
          <a:graphicData uri="http://schemas.openxmlformats.org/drawingml/2006/table">
            <a:tbl>
              <a:tblPr>
                <a:tableStyleId>{3C2FFA5D-87B4-456A-9821-1D502468CF0F}</a:tableStyleId>
              </a:tblPr>
              <a:tblGrid>
                <a:gridCol w="1579563"/>
                <a:gridCol w="1214437"/>
                <a:gridCol w="1397000"/>
                <a:gridCol w="1600200"/>
                <a:gridCol w="1219200"/>
                <a:gridCol w="1447800"/>
              </a:tblGrid>
              <a:tr h="3655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Tipi</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Sebep</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Baskı</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Durum</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Etki</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u="none" strike="noStrike" cap="none" normalizeH="0" baseline="0" dirty="0" smtClean="0">
                          <a:ln>
                            <a:noFill/>
                          </a:ln>
                          <a:effectLst/>
                        </a:rPr>
                        <a:t>Önlem</a:t>
                      </a:r>
                      <a:endParaRPr kumimoji="0" lang="tr-TR" sz="1800" b="1" i="0" u="none" strike="noStrike" cap="none" normalizeH="0" baseline="0" dirty="0" smtClean="0">
                        <a:ln>
                          <a:noFill/>
                        </a:ln>
                        <a:solidFill>
                          <a:srgbClr val="000000"/>
                        </a:solidFill>
                        <a:effectLst/>
                        <a:latin typeface="Arial" pitchFamily="34" charset="0"/>
                        <a:cs typeface="Arial" pitchFamily="34" charset="0"/>
                      </a:endParaRPr>
                    </a:p>
                  </a:txBody>
                  <a:tcPr marT="45690" marB="45690" horzOverflow="overflow"/>
                </a:tc>
              </a:tr>
              <a:tr h="6076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dirty="0" smtClean="0">
                          <a:ln>
                            <a:noFill/>
                          </a:ln>
                          <a:effectLst>
                            <a:outerShdw blurRad="38100" dist="38100" dir="2700000" algn="tl">
                              <a:srgbClr val="FFFFFF"/>
                            </a:outerShdw>
                          </a:effectLst>
                        </a:rPr>
                        <a:t>Noktasal kirlilik kaynağı</a:t>
                      </a:r>
                      <a:endParaRPr kumimoji="0" lang="tr-TR" sz="14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dirty="0" smtClean="0">
                          <a:ln>
                            <a:noFill/>
                          </a:ln>
                          <a:effectLst>
                            <a:outerShdw blurRad="38100" dist="38100" dir="2700000" algn="tl">
                              <a:srgbClr val="FFFFFF"/>
                            </a:outerShdw>
                          </a:effectLst>
                        </a:rPr>
                        <a:t>Nüfus artışı</a:t>
                      </a:r>
                      <a:endParaRPr kumimoji="0" lang="tr-TR" sz="14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dirty="0" smtClean="0">
                          <a:ln>
                            <a:noFill/>
                          </a:ln>
                          <a:effectLst>
                            <a:outerShdw blurRad="38100" dist="38100" dir="2700000" algn="tl">
                              <a:srgbClr val="FFFFFF"/>
                            </a:outerShdw>
                          </a:effectLst>
                        </a:rPr>
                        <a:t>Atıksu deşarjı</a:t>
                      </a:r>
                      <a:endParaRPr kumimoji="0" lang="tr-TR" sz="14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dirty="0" smtClean="0">
                          <a:ln>
                            <a:noFill/>
                          </a:ln>
                          <a:effectLst>
                            <a:outerShdw blurRad="38100" dist="38100" dir="2700000" algn="tl">
                              <a:srgbClr val="FFFFFF"/>
                            </a:outerShdw>
                          </a:effectLst>
                        </a:rPr>
                        <a:t>Nütrientlerde artış</a:t>
                      </a:r>
                      <a:endParaRPr kumimoji="0" lang="tr-TR" sz="14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smtClean="0">
                          <a:ln>
                            <a:noFill/>
                          </a:ln>
                          <a:effectLst>
                            <a:outerShdw blurRad="38100" dist="38100" dir="2700000" algn="tl">
                              <a:srgbClr val="FFFFFF"/>
                            </a:outerShdw>
                          </a:effectLst>
                        </a:rPr>
                        <a:t>Alg ve bitki büyümesi</a:t>
                      </a:r>
                      <a:endParaRPr kumimoji="0" lang="tr-TR" sz="1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400" u="none" strike="noStrike" cap="none" normalizeH="0" baseline="0" dirty="0" smtClean="0">
                          <a:ln>
                            <a:noFill/>
                          </a:ln>
                          <a:effectLst>
                            <a:outerShdw blurRad="38100" dist="38100" dir="2700000" algn="tl">
                              <a:srgbClr val="FFFFFF"/>
                            </a:outerShdw>
                          </a:effectLst>
                        </a:rPr>
                        <a:t>Deşarj kontrolü</a:t>
                      </a:r>
                      <a:endParaRPr kumimoji="0" lang="tr-TR" sz="14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690" marB="45690" horzOverflow="overflow"/>
                </a:tc>
              </a:tr>
            </a:tbl>
          </a:graphicData>
        </a:graphic>
      </p:graphicFrame>
      <p:sp>
        <p:nvSpPr>
          <p:cNvPr id="16411" name="Text Box 338"/>
          <p:cNvSpPr txBox="1">
            <a:spLocks noChangeArrowheads="1"/>
          </p:cNvSpPr>
          <p:nvPr/>
        </p:nvSpPr>
        <p:spPr bwMode="auto">
          <a:xfrm>
            <a:off x="304800" y="4143380"/>
            <a:ext cx="8610600" cy="366712"/>
          </a:xfrm>
          <a:prstGeom prst="rect">
            <a:avLst/>
          </a:prstGeom>
          <a:noFill/>
          <a:ln w="9525" algn="ctr">
            <a:noFill/>
            <a:miter lim="800000"/>
            <a:headEnd/>
            <a:tailEnd/>
          </a:ln>
        </p:spPr>
        <p:txBody>
          <a:bodyPr>
            <a:spAutoFit/>
          </a:bodyPr>
          <a:lstStyle/>
          <a:p>
            <a:pPr algn="l">
              <a:spcBef>
                <a:spcPct val="50000"/>
              </a:spcBef>
            </a:pPr>
            <a:r>
              <a:rPr lang="tr-TR" dirty="0">
                <a:solidFill>
                  <a:srgbClr val="FF0000"/>
                </a:solidFill>
              </a:rPr>
              <a:t>Sebep-Baskı-Durum-Etki-Müdahale Analitik Çerçevesi (Örnek)</a:t>
            </a:r>
          </a:p>
        </p:txBody>
      </p:sp>
      <p:sp>
        <p:nvSpPr>
          <p:cNvPr id="16412" name="Rectangle 3"/>
          <p:cNvSpPr>
            <a:spLocks noChangeArrowheads="1"/>
          </p:cNvSpPr>
          <p:nvPr/>
        </p:nvSpPr>
        <p:spPr bwMode="auto">
          <a:xfrm>
            <a:off x="304800" y="1847856"/>
            <a:ext cx="8458200" cy="2081210"/>
          </a:xfrm>
          <a:prstGeom prst="rect">
            <a:avLst/>
          </a:prstGeom>
          <a:noFill/>
          <a:ln w="9525">
            <a:noFill/>
            <a:miter lim="800000"/>
            <a:headEnd/>
            <a:tailEnd/>
          </a:ln>
        </p:spPr>
        <p:txBody>
          <a:bodyPr lIns="92075" tIns="46038" rIns="92075" bIns="46038"/>
          <a:lstStyle/>
          <a:p>
            <a:pPr algn="l" eaLnBrk="1" hangingPunct="1">
              <a:lnSpc>
                <a:spcPct val="120000"/>
              </a:lnSpc>
              <a:spcBef>
                <a:spcPct val="20000"/>
              </a:spcBef>
              <a:buClr>
                <a:schemeClr val="tx1"/>
              </a:buClr>
              <a:buSzPct val="80000"/>
              <a:buFont typeface="Wingdings" pitchFamily="2" charset="2"/>
              <a:buNone/>
              <a:tabLst>
                <a:tab pos="182563" algn="l"/>
              </a:tabLst>
            </a:pPr>
            <a:r>
              <a:rPr lang="tr-TR" u="sng" dirty="0">
                <a:solidFill>
                  <a:srgbClr val="0000FF"/>
                </a:solidFill>
              </a:rPr>
              <a:t>Baskı Türleri:</a:t>
            </a:r>
            <a:endParaRPr lang="en-GB" u="sng" dirty="0">
              <a:solidFill>
                <a:srgbClr val="0000FF"/>
              </a:solidFill>
            </a:endParaRPr>
          </a:p>
          <a:p>
            <a:pPr algn="l" eaLnBrk="1" hangingPunct="1">
              <a:lnSpc>
                <a:spcPct val="120000"/>
              </a:lnSpc>
              <a:spcBef>
                <a:spcPct val="20000"/>
              </a:spcBef>
              <a:buClr>
                <a:schemeClr val="tx1"/>
              </a:buClr>
              <a:buSzPct val="80000"/>
              <a:buFont typeface="Wingdings" pitchFamily="2" charset="2"/>
              <a:buChar char="Ø"/>
              <a:tabLst>
                <a:tab pos="182563" algn="l"/>
              </a:tabLst>
            </a:pPr>
            <a:r>
              <a:rPr lang="tr-TR" dirty="0">
                <a:solidFill>
                  <a:srgbClr val="0000FF"/>
                </a:solidFill>
              </a:rPr>
              <a:t> Noktasal kirlilik kaynakları</a:t>
            </a:r>
            <a:endParaRPr lang="en-GB" dirty="0">
              <a:solidFill>
                <a:srgbClr val="0000FF"/>
              </a:solidFill>
            </a:endParaRPr>
          </a:p>
          <a:p>
            <a:pPr algn="l" eaLnBrk="1" hangingPunct="1">
              <a:lnSpc>
                <a:spcPct val="120000"/>
              </a:lnSpc>
              <a:spcBef>
                <a:spcPct val="20000"/>
              </a:spcBef>
              <a:buClr>
                <a:schemeClr val="tx1"/>
              </a:buClr>
              <a:buSzPct val="80000"/>
              <a:buFont typeface="Wingdings" pitchFamily="2" charset="2"/>
              <a:buChar char="Ø"/>
              <a:tabLst>
                <a:tab pos="182563" algn="l"/>
              </a:tabLst>
            </a:pPr>
            <a:r>
              <a:rPr lang="tr-TR" dirty="0">
                <a:solidFill>
                  <a:srgbClr val="0000FF"/>
                </a:solidFill>
              </a:rPr>
              <a:t> Yayılı kirlilik kaynakları</a:t>
            </a:r>
            <a:endParaRPr lang="en-GB" dirty="0">
              <a:solidFill>
                <a:srgbClr val="0000FF"/>
              </a:solidFill>
            </a:endParaRPr>
          </a:p>
          <a:p>
            <a:pPr algn="l" eaLnBrk="1" hangingPunct="1">
              <a:lnSpc>
                <a:spcPct val="120000"/>
              </a:lnSpc>
              <a:spcBef>
                <a:spcPct val="20000"/>
              </a:spcBef>
              <a:buClr>
                <a:schemeClr val="tx1"/>
              </a:buClr>
              <a:buSzPct val="80000"/>
              <a:buFont typeface="Wingdings" pitchFamily="2" charset="2"/>
              <a:buChar char="Ø"/>
              <a:tabLst>
                <a:tab pos="182563" algn="l"/>
              </a:tabLst>
            </a:pPr>
            <a:r>
              <a:rPr lang="tr-TR" dirty="0">
                <a:solidFill>
                  <a:srgbClr val="0000FF"/>
                </a:solidFill>
              </a:rPr>
              <a:t> Su çekimi yada düzenleme sonucunda akış rejiminin değiştirilmesi </a:t>
            </a:r>
            <a:endParaRPr lang="en-GB" dirty="0">
              <a:solidFill>
                <a:srgbClr val="0000FF"/>
              </a:solidFill>
            </a:endParaRPr>
          </a:p>
          <a:p>
            <a:pPr algn="l" eaLnBrk="1" hangingPunct="1">
              <a:lnSpc>
                <a:spcPct val="120000"/>
              </a:lnSpc>
              <a:spcBef>
                <a:spcPct val="20000"/>
              </a:spcBef>
              <a:buClr>
                <a:schemeClr val="tx1"/>
              </a:buClr>
              <a:buSzPct val="80000"/>
              <a:buFont typeface="Wingdings" pitchFamily="2" charset="2"/>
              <a:buChar char="Ø"/>
              <a:tabLst>
                <a:tab pos="182563" algn="l"/>
              </a:tabLst>
            </a:pPr>
            <a:r>
              <a:rPr lang="tr-TR" dirty="0">
                <a:solidFill>
                  <a:srgbClr val="0000FF"/>
                </a:solidFill>
              </a:rPr>
              <a:t> Morfolojik değişimler</a:t>
            </a:r>
            <a:endParaRPr lang="en-GB" dirty="0">
              <a:solidFill>
                <a:srgbClr val="0000FF"/>
              </a:solidFill>
            </a:endParaRPr>
          </a:p>
        </p:txBody>
      </p:sp>
      <p:sp>
        <p:nvSpPr>
          <p:cNvPr id="9"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2381272"/>
            <a:ext cx="6477000" cy="4191000"/>
          </a:xfrm>
          <a:prstGeom prst="rect">
            <a:avLst/>
          </a:prstGeom>
          <a:noFill/>
          <a:ln w="9525">
            <a:noFill/>
            <a:miter lim="800000"/>
            <a:headEnd/>
            <a:tailEnd/>
          </a:ln>
        </p:spPr>
        <p:txBody>
          <a:bodyPr lIns="92075" tIns="46038" rIns="92075" bIns="46038"/>
          <a:lstStyle/>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İnsani tüketim amaçlı su çekimi için oluşturulmuş       	alanlar</a:t>
            </a:r>
            <a:endParaRPr lang="en-GB" sz="2000" b="0" dirty="0">
              <a:solidFill>
                <a:srgbClr val="0000FF"/>
              </a:solidFill>
            </a:endParaRPr>
          </a:p>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Ekonomik olarak önemli sucul türlerin korunması 	için oluşturulmuş alanlar</a:t>
            </a:r>
            <a:endParaRPr lang="en-GB" sz="2000" b="0" dirty="0">
              <a:solidFill>
                <a:srgbClr val="0000FF"/>
              </a:solidFill>
            </a:endParaRPr>
          </a:p>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Rekreasyon suları ve yüzme suları</a:t>
            </a:r>
            <a:endParaRPr lang="en-GB" sz="2000" b="0" dirty="0">
              <a:solidFill>
                <a:srgbClr val="0000FF"/>
              </a:solidFill>
            </a:endParaRPr>
          </a:p>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Besin maddesine duyarlı alanlar</a:t>
            </a:r>
            <a:endParaRPr lang="en-GB" sz="2000" b="0" dirty="0">
              <a:solidFill>
                <a:srgbClr val="0000FF"/>
              </a:solidFill>
            </a:endParaRPr>
          </a:p>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a:t>
            </a:r>
            <a:r>
              <a:rPr lang="en-GB" sz="2000" b="0" dirty="0" err="1">
                <a:solidFill>
                  <a:srgbClr val="0000FF"/>
                </a:solidFill>
              </a:rPr>
              <a:t>Natura</a:t>
            </a:r>
            <a:r>
              <a:rPr lang="en-GB" sz="2000" b="0" dirty="0">
                <a:solidFill>
                  <a:srgbClr val="0000FF"/>
                </a:solidFill>
              </a:rPr>
              <a:t> 2000 </a:t>
            </a:r>
            <a:r>
              <a:rPr lang="tr-TR" sz="2000" b="0" dirty="0">
                <a:solidFill>
                  <a:srgbClr val="0000FF"/>
                </a:solidFill>
              </a:rPr>
              <a:t>alanları</a:t>
            </a:r>
            <a:endParaRPr lang="en-GB" sz="2000" b="0" dirty="0">
              <a:solidFill>
                <a:srgbClr val="0000FF"/>
              </a:solidFill>
            </a:endParaRPr>
          </a:p>
          <a:p>
            <a:pPr algn="l" eaLnBrk="1" hangingPunct="1">
              <a:lnSpc>
                <a:spcPct val="140000"/>
              </a:lnSpc>
              <a:spcBef>
                <a:spcPct val="20000"/>
              </a:spcBef>
              <a:buClr>
                <a:schemeClr val="tx1"/>
              </a:buClr>
              <a:buSzPct val="80000"/>
              <a:buFont typeface="Wingdings" pitchFamily="2" charset="2"/>
              <a:buChar char="Ø"/>
              <a:tabLst>
                <a:tab pos="269875" algn="l"/>
              </a:tabLst>
            </a:pPr>
            <a:r>
              <a:rPr lang="tr-TR" sz="2000" b="0" dirty="0">
                <a:solidFill>
                  <a:srgbClr val="0000FF"/>
                </a:solidFill>
              </a:rPr>
              <a:t> Habitat Direktifi kapsamındaki alanlar</a:t>
            </a:r>
            <a:endParaRPr lang="en-GB" sz="2000" dirty="0">
              <a:solidFill>
                <a:srgbClr val="0000FF"/>
              </a:solidFill>
            </a:endParaRPr>
          </a:p>
        </p:txBody>
      </p:sp>
      <p:pic>
        <p:nvPicPr>
          <p:cNvPr id="14340" name="Picture 4" descr="P:\00-Buitenland\105774 Implementation WFD Turkey\T3 River Basin Management Plan\Martijn\under construction\Presentatie\plaatjes en schema's\watervogels.jpg"/>
          <p:cNvPicPr preferRelativeResize="0">
            <a:picLocks noChangeArrowheads="1"/>
          </p:cNvPicPr>
          <p:nvPr/>
        </p:nvPicPr>
        <p:blipFill>
          <a:blip r:embed="rId3"/>
          <a:srcRect r="33429" b="6789"/>
          <a:stretch>
            <a:fillRect/>
          </a:stretch>
        </p:blipFill>
        <p:spPr bwMode="auto">
          <a:xfrm>
            <a:off x="6994525" y="4765675"/>
            <a:ext cx="2030413" cy="1482725"/>
          </a:xfrm>
          <a:prstGeom prst="rect">
            <a:avLst/>
          </a:prstGeom>
          <a:noFill/>
          <a:ln w="38100">
            <a:solidFill>
              <a:srgbClr val="FFCC66"/>
            </a:solidFill>
            <a:miter lim="800000"/>
            <a:headEnd/>
            <a:tailEnd/>
          </a:ln>
        </p:spPr>
      </p:pic>
      <p:pic>
        <p:nvPicPr>
          <p:cNvPr id="14341" name="Picture 5" descr="P:\00-Buitenland\105774 Implementation WFD Turkey\T3 River Basin Management Plan\Martijn\under construction\Presentatie\plaatjes en schema's\libelle.jpg"/>
          <p:cNvPicPr>
            <a:picLocks noChangeAspect="1" noChangeArrowheads="1"/>
          </p:cNvPicPr>
          <p:nvPr/>
        </p:nvPicPr>
        <p:blipFill>
          <a:blip r:embed="rId4"/>
          <a:srcRect l="11055" t="6682" r="5031"/>
          <a:stretch>
            <a:fillRect/>
          </a:stretch>
        </p:blipFill>
        <p:spPr bwMode="auto">
          <a:xfrm>
            <a:off x="6991350" y="3165475"/>
            <a:ext cx="2030413" cy="1484313"/>
          </a:xfrm>
          <a:prstGeom prst="rect">
            <a:avLst/>
          </a:prstGeom>
          <a:noFill/>
          <a:ln w="28575">
            <a:solidFill>
              <a:srgbClr val="FFCC66"/>
            </a:solidFill>
            <a:miter lim="800000"/>
            <a:headEnd/>
            <a:tailEnd/>
          </a:ln>
        </p:spPr>
      </p:pic>
      <p:pic>
        <p:nvPicPr>
          <p:cNvPr id="14342" name="Picture 6" descr="P:\00-Buitenland\105774 Implementation WFD Turkey\T3 River Basin Management Plan\Martijn\under construction\Presentatie\plaatjes en schema's\wetlands1.jpg"/>
          <p:cNvPicPr preferRelativeResize="0">
            <a:picLocks noChangeArrowheads="1"/>
          </p:cNvPicPr>
          <p:nvPr/>
        </p:nvPicPr>
        <p:blipFill>
          <a:blip r:embed="rId5"/>
          <a:srcRect r="7654" b="15413"/>
          <a:stretch>
            <a:fillRect/>
          </a:stretch>
        </p:blipFill>
        <p:spPr bwMode="auto">
          <a:xfrm>
            <a:off x="6991350" y="1550988"/>
            <a:ext cx="2030413" cy="1484312"/>
          </a:xfrm>
          <a:prstGeom prst="rect">
            <a:avLst/>
          </a:prstGeom>
          <a:noFill/>
          <a:ln w="28575">
            <a:solidFill>
              <a:srgbClr val="FFCC66"/>
            </a:solidFill>
            <a:miter lim="800000"/>
            <a:headEnd/>
            <a:tailEnd/>
          </a:ln>
        </p:spPr>
      </p:pic>
      <p:sp>
        <p:nvSpPr>
          <p:cNvPr id="14343" name="Text Box 7"/>
          <p:cNvSpPr txBox="1">
            <a:spLocks noChangeArrowheads="1"/>
          </p:cNvSpPr>
          <p:nvPr/>
        </p:nvSpPr>
        <p:spPr bwMode="auto">
          <a:xfrm>
            <a:off x="285720" y="1752247"/>
            <a:ext cx="5562600" cy="462307"/>
          </a:xfrm>
          <a:prstGeom prst="rect">
            <a:avLst/>
          </a:prstGeom>
          <a:noFill/>
          <a:ln w="50800">
            <a:noFill/>
            <a:miter lim="800000"/>
            <a:headEnd type="none" w="sm" len="sm"/>
            <a:tailEnd type="none" w="sm" len="sm"/>
          </a:ln>
        </p:spPr>
        <p:txBody>
          <a:bodyPr lIns="92075" tIns="46038" rIns="92075" bIns="46038" anchor="ctr">
            <a:spAutoFit/>
          </a:bodyPr>
          <a:lstStyle/>
          <a:p>
            <a:pPr algn="l"/>
            <a:r>
              <a:rPr lang="tr-TR" sz="2400" u="sng" dirty="0">
                <a:solidFill>
                  <a:srgbClr val="0000FF"/>
                </a:solidFill>
              </a:rPr>
              <a:t>Kayıt altına alınması gereken alanlar</a:t>
            </a:r>
            <a:r>
              <a:rPr lang="en-GB" sz="2400" u="sng" dirty="0">
                <a:solidFill>
                  <a:srgbClr val="0000FF"/>
                </a:solidFill>
              </a:rPr>
              <a:t>:</a:t>
            </a:r>
          </a:p>
        </p:txBody>
      </p:sp>
      <p:sp>
        <p:nvSpPr>
          <p:cNvPr id="14344" name="12 Dikdörtgen"/>
          <p:cNvSpPr>
            <a:spLocks noChangeArrowheads="1"/>
          </p:cNvSpPr>
          <p:nvPr/>
        </p:nvSpPr>
        <p:spPr bwMode="auto">
          <a:xfrm>
            <a:off x="285720" y="1142984"/>
            <a:ext cx="3733800" cy="461963"/>
          </a:xfrm>
          <a:prstGeom prst="rect">
            <a:avLst/>
          </a:prstGeom>
          <a:noFill/>
          <a:ln w="9525">
            <a:noFill/>
            <a:miter lim="800000"/>
            <a:headEnd/>
            <a:tailEnd/>
          </a:ln>
        </p:spPr>
        <p:txBody>
          <a:bodyPr>
            <a:spAutoFit/>
          </a:bodyPr>
          <a:lstStyle/>
          <a:p>
            <a:pPr algn="l">
              <a:spcBef>
                <a:spcPct val="50000"/>
              </a:spcBef>
            </a:pPr>
            <a:r>
              <a:rPr lang="tr-TR" sz="2400" b="1" dirty="0">
                <a:solidFill>
                  <a:srgbClr val="FF0000"/>
                </a:solidFill>
              </a:rPr>
              <a:t>Korunan Alanlar</a:t>
            </a:r>
          </a:p>
        </p:txBody>
      </p:sp>
      <p:sp>
        <p:nvSpPr>
          <p:cNvPr id="11"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1"/>
          <p:cNvSpPr txBox="1">
            <a:spLocks noChangeArrowheads="1"/>
          </p:cNvSpPr>
          <p:nvPr/>
        </p:nvSpPr>
        <p:spPr bwMode="auto">
          <a:xfrm>
            <a:off x="500066" y="1142984"/>
            <a:ext cx="8786842" cy="446088"/>
          </a:xfrm>
          <a:prstGeom prst="rect">
            <a:avLst/>
          </a:prstGeom>
          <a:noFill/>
          <a:ln w="9525" algn="ctr">
            <a:noFill/>
            <a:miter lim="800000"/>
            <a:headEnd/>
            <a:tailEnd/>
          </a:ln>
        </p:spPr>
        <p:txBody>
          <a:bodyPr wrap="square">
            <a:spAutoFit/>
          </a:bodyPr>
          <a:lstStyle/>
          <a:p>
            <a:pPr algn="l">
              <a:spcBef>
                <a:spcPct val="50000"/>
              </a:spcBef>
            </a:pPr>
            <a:r>
              <a:rPr lang="tr-TR" sz="2300" b="1" dirty="0">
                <a:solidFill>
                  <a:srgbClr val="FF0000"/>
                </a:solidFill>
              </a:rPr>
              <a:t>Hedeflere Ulaşamama Riskinin Değerlendirmesi (Yüzey suları) </a:t>
            </a:r>
          </a:p>
        </p:txBody>
      </p:sp>
      <p:sp>
        <p:nvSpPr>
          <p:cNvPr id="22532" name="Text Box 37"/>
          <p:cNvSpPr txBox="1">
            <a:spLocks noChangeArrowheads="1"/>
          </p:cNvSpPr>
          <p:nvPr/>
        </p:nvSpPr>
        <p:spPr bwMode="auto">
          <a:xfrm>
            <a:off x="6172200" y="5410200"/>
            <a:ext cx="2819400" cy="1200150"/>
          </a:xfrm>
          <a:prstGeom prst="rect">
            <a:avLst/>
          </a:prstGeom>
          <a:noFill/>
          <a:ln w="9525" algn="ctr">
            <a:noFill/>
            <a:miter lim="800000"/>
            <a:headEnd/>
            <a:tailEnd/>
          </a:ln>
        </p:spPr>
        <p:txBody>
          <a:bodyPr>
            <a:spAutoFit/>
          </a:bodyPr>
          <a:lstStyle/>
          <a:p>
            <a:pPr algn="l">
              <a:spcBef>
                <a:spcPct val="50000"/>
              </a:spcBef>
              <a:buClr>
                <a:srgbClr val="FF0000"/>
              </a:buClr>
              <a:buSzPct val="200000"/>
              <a:buFont typeface="Wingdings" pitchFamily="2" charset="2"/>
              <a:buChar char="§"/>
            </a:pPr>
            <a:r>
              <a:rPr lang="tr-TR" dirty="0"/>
              <a:t>Risk Altında</a:t>
            </a:r>
          </a:p>
          <a:p>
            <a:pPr algn="l">
              <a:spcBef>
                <a:spcPct val="50000"/>
              </a:spcBef>
              <a:buClr>
                <a:srgbClr val="FFC000"/>
              </a:buClr>
              <a:buSzPct val="200000"/>
              <a:buFont typeface="Wingdings" pitchFamily="2" charset="2"/>
              <a:buChar char="§"/>
            </a:pPr>
            <a:r>
              <a:rPr lang="tr-TR" dirty="0"/>
              <a:t>Olası Risk Altında</a:t>
            </a:r>
          </a:p>
          <a:p>
            <a:pPr algn="l">
              <a:spcBef>
                <a:spcPct val="50000"/>
              </a:spcBef>
              <a:buClr>
                <a:srgbClr val="92D050"/>
              </a:buClr>
              <a:buSzPct val="200000"/>
              <a:buFont typeface="Wingdings" pitchFamily="2" charset="2"/>
              <a:buChar char="§"/>
            </a:pPr>
            <a:r>
              <a:rPr lang="tr-TR" dirty="0"/>
              <a:t>Risk Altında Değil </a:t>
            </a:r>
          </a:p>
        </p:txBody>
      </p:sp>
      <p:grpSp>
        <p:nvGrpSpPr>
          <p:cNvPr id="5" name="Group 74"/>
          <p:cNvGrpSpPr>
            <a:grpSpLocks/>
          </p:cNvGrpSpPr>
          <p:nvPr/>
        </p:nvGrpSpPr>
        <p:grpSpPr bwMode="auto">
          <a:xfrm>
            <a:off x="428596" y="1500174"/>
            <a:ext cx="7894638" cy="5033962"/>
            <a:chOff x="240" y="768"/>
            <a:chExt cx="4973" cy="3216"/>
          </a:xfrm>
        </p:grpSpPr>
        <p:sp>
          <p:nvSpPr>
            <p:cNvPr id="22536" name="Text Box 40"/>
            <p:cNvSpPr txBox="1">
              <a:spLocks noChangeArrowheads="1"/>
            </p:cNvSpPr>
            <p:nvPr/>
          </p:nvSpPr>
          <p:spPr bwMode="auto">
            <a:xfrm rot="-5400000">
              <a:off x="-1089" y="2241"/>
              <a:ext cx="3120" cy="173"/>
            </a:xfrm>
            <a:prstGeom prst="rect">
              <a:avLst/>
            </a:prstGeom>
            <a:noFill/>
            <a:ln w="9525" algn="ctr">
              <a:noFill/>
              <a:miter lim="800000"/>
              <a:headEnd/>
              <a:tailEnd/>
            </a:ln>
          </p:spPr>
          <p:txBody>
            <a:bodyPr>
              <a:spAutoFit/>
            </a:bodyPr>
            <a:lstStyle/>
            <a:p>
              <a:pPr algn="l">
                <a:spcBef>
                  <a:spcPct val="50000"/>
                </a:spcBef>
              </a:pPr>
              <a:r>
                <a:rPr lang="tr-TR" sz="1200"/>
                <a:t>Örn. Doğru  koşullar, iyi-orta durum sınırına yakın durumdadır.</a:t>
              </a:r>
            </a:p>
          </p:txBody>
        </p:sp>
        <p:grpSp>
          <p:nvGrpSpPr>
            <p:cNvPr id="6" name="Group 58"/>
            <p:cNvGrpSpPr>
              <a:grpSpLocks/>
            </p:cNvGrpSpPr>
            <p:nvPr/>
          </p:nvGrpSpPr>
          <p:grpSpPr bwMode="auto">
            <a:xfrm>
              <a:off x="240" y="864"/>
              <a:ext cx="4973" cy="3120"/>
              <a:chOff x="643" y="816"/>
              <a:chExt cx="4973" cy="3120"/>
            </a:xfrm>
          </p:grpSpPr>
          <p:sp>
            <p:nvSpPr>
              <p:cNvPr id="22538" name="Rectangle 59"/>
              <p:cNvSpPr>
                <a:spLocks noChangeArrowheads="1"/>
              </p:cNvSpPr>
              <p:nvPr/>
            </p:nvSpPr>
            <p:spPr bwMode="auto">
              <a:xfrm>
                <a:off x="1152" y="864"/>
                <a:ext cx="4464" cy="336"/>
              </a:xfrm>
              <a:prstGeom prst="rect">
                <a:avLst/>
              </a:prstGeom>
              <a:solidFill>
                <a:srgbClr val="E5ECC2"/>
              </a:solidFill>
              <a:ln w="9525" algn="ctr">
                <a:solidFill>
                  <a:srgbClr val="000000"/>
                </a:solidFill>
                <a:miter lim="800000"/>
                <a:headEnd/>
                <a:tailEnd/>
              </a:ln>
            </p:spPr>
            <p:txBody>
              <a:bodyPr wrap="none" anchor="ctr"/>
              <a:lstStyle/>
              <a:p>
                <a:r>
                  <a:rPr lang="tr-TR" dirty="0">
                    <a:solidFill>
                      <a:srgbClr val="0000FF"/>
                    </a:solidFill>
                  </a:rPr>
                  <a:t>Risk Eleme</a:t>
                </a:r>
              </a:p>
            </p:txBody>
          </p:sp>
          <p:sp>
            <p:nvSpPr>
              <p:cNvPr id="22539" name="Rectangle 60"/>
              <p:cNvSpPr>
                <a:spLocks noChangeArrowheads="1"/>
              </p:cNvSpPr>
              <p:nvPr/>
            </p:nvSpPr>
            <p:spPr bwMode="auto">
              <a:xfrm>
                <a:off x="1152" y="1200"/>
                <a:ext cx="768" cy="384"/>
              </a:xfrm>
              <a:prstGeom prst="rect">
                <a:avLst/>
              </a:prstGeom>
              <a:solidFill>
                <a:srgbClr val="92D050"/>
              </a:solidFill>
              <a:ln w="9525" algn="ctr">
                <a:solidFill>
                  <a:srgbClr val="000000"/>
                </a:solidFill>
                <a:miter lim="800000"/>
                <a:headEnd/>
                <a:tailEnd/>
              </a:ln>
            </p:spPr>
            <p:txBody>
              <a:bodyPr wrap="none" anchor="ctr"/>
              <a:lstStyle/>
              <a:p>
                <a:r>
                  <a:rPr lang="tr-TR" sz="1200">
                    <a:solidFill>
                      <a:srgbClr val="000000"/>
                    </a:solidFill>
                  </a:rPr>
                  <a:t>Risk altında </a:t>
                </a:r>
              </a:p>
              <a:p>
                <a:r>
                  <a:rPr lang="tr-TR" sz="1200">
                    <a:solidFill>
                      <a:srgbClr val="000000"/>
                    </a:solidFill>
                  </a:rPr>
                  <a:t>olmayan </a:t>
                </a:r>
              </a:p>
              <a:p>
                <a:r>
                  <a:rPr lang="tr-TR" sz="1200">
                    <a:solidFill>
                      <a:srgbClr val="000000"/>
                    </a:solidFill>
                  </a:rPr>
                  <a:t>su kütleleri</a:t>
                </a:r>
              </a:p>
            </p:txBody>
          </p:sp>
          <p:sp>
            <p:nvSpPr>
              <p:cNvPr id="22540" name="Rectangle 61"/>
              <p:cNvSpPr>
                <a:spLocks noChangeArrowheads="1"/>
              </p:cNvSpPr>
              <p:nvPr/>
            </p:nvSpPr>
            <p:spPr bwMode="auto">
              <a:xfrm>
                <a:off x="1920" y="1200"/>
                <a:ext cx="2976" cy="384"/>
              </a:xfrm>
              <a:prstGeom prst="rect">
                <a:avLst/>
              </a:prstGeom>
              <a:solidFill>
                <a:srgbClr val="FFC000"/>
              </a:solidFill>
              <a:ln w="9525" algn="ctr">
                <a:solidFill>
                  <a:srgbClr val="000000"/>
                </a:solidFill>
                <a:miter lim="800000"/>
                <a:headEnd/>
                <a:tailEnd/>
              </a:ln>
            </p:spPr>
            <p:txBody>
              <a:bodyPr wrap="none" anchor="ctr"/>
              <a:lstStyle/>
              <a:p>
                <a:r>
                  <a:rPr lang="tr-TR" sz="1200">
                    <a:solidFill>
                      <a:srgbClr val="000000"/>
                    </a:solidFill>
                  </a:rPr>
                  <a:t>Riskin belirlenmesi için ileri düzey değerlendirme </a:t>
                </a:r>
              </a:p>
              <a:p>
                <a:r>
                  <a:rPr lang="tr-TR" sz="1200">
                    <a:solidFill>
                      <a:srgbClr val="000000"/>
                    </a:solidFill>
                  </a:rPr>
                  <a:t>gerektiren  su kütleleri</a:t>
                </a:r>
              </a:p>
            </p:txBody>
          </p:sp>
          <p:sp>
            <p:nvSpPr>
              <p:cNvPr id="22541" name="Rectangle 62"/>
              <p:cNvSpPr>
                <a:spLocks noChangeArrowheads="1"/>
              </p:cNvSpPr>
              <p:nvPr/>
            </p:nvSpPr>
            <p:spPr bwMode="auto">
              <a:xfrm>
                <a:off x="4896" y="1200"/>
                <a:ext cx="720" cy="384"/>
              </a:xfrm>
              <a:prstGeom prst="rect">
                <a:avLst/>
              </a:prstGeom>
              <a:solidFill>
                <a:srgbClr val="FF0000"/>
              </a:solidFill>
              <a:ln w="9525" algn="ctr">
                <a:solidFill>
                  <a:srgbClr val="000000"/>
                </a:solidFill>
                <a:miter lim="800000"/>
                <a:headEnd/>
                <a:tailEnd/>
              </a:ln>
            </p:spPr>
            <p:txBody>
              <a:bodyPr wrap="none" anchor="ctr"/>
              <a:lstStyle/>
              <a:p>
                <a:r>
                  <a:rPr lang="tr-TR" sz="1200">
                    <a:solidFill>
                      <a:srgbClr val="000000"/>
                    </a:solidFill>
                  </a:rPr>
                  <a:t>Risk altındaki </a:t>
                </a:r>
              </a:p>
              <a:p>
                <a:r>
                  <a:rPr lang="tr-TR" sz="1200">
                    <a:solidFill>
                      <a:srgbClr val="000000"/>
                    </a:solidFill>
                  </a:rPr>
                  <a:t>su kütleleri</a:t>
                </a:r>
              </a:p>
            </p:txBody>
          </p:sp>
          <p:sp>
            <p:nvSpPr>
              <p:cNvPr id="22542" name="AutoShape 63"/>
              <p:cNvSpPr>
                <a:spLocks noChangeArrowheads="1"/>
              </p:cNvSpPr>
              <p:nvPr/>
            </p:nvSpPr>
            <p:spPr bwMode="auto">
              <a:xfrm rot="10800000">
                <a:off x="1920" y="1584"/>
                <a:ext cx="2976" cy="288"/>
              </a:xfrm>
              <a:prstGeom prst="triangle">
                <a:avLst>
                  <a:gd name="adj" fmla="val 50000"/>
                </a:avLst>
              </a:prstGeom>
              <a:solidFill>
                <a:srgbClr val="FFFF99"/>
              </a:solidFill>
              <a:ln w="9525" algn="ctr">
                <a:solidFill>
                  <a:srgbClr val="000000"/>
                </a:solidFill>
                <a:miter lim="800000"/>
                <a:headEnd/>
                <a:tailEnd/>
              </a:ln>
            </p:spPr>
            <p:txBody>
              <a:bodyPr wrap="none" anchor="ctr"/>
              <a:lstStyle/>
              <a:p>
                <a:endParaRPr lang="tr-TR"/>
              </a:p>
            </p:txBody>
          </p:sp>
          <p:sp>
            <p:nvSpPr>
              <p:cNvPr id="22543" name="Rectangle 64"/>
              <p:cNvSpPr>
                <a:spLocks noChangeArrowheads="1"/>
              </p:cNvSpPr>
              <p:nvPr/>
            </p:nvSpPr>
            <p:spPr bwMode="auto">
              <a:xfrm>
                <a:off x="1872" y="1899"/>
                <a:ext cx="2976" cy="240"/>
              </a:xfrm>
              <a:prstGeom prst="rect">
                <a:avLst/>
              </a:prstGeom>
              <a:solidFill>
                <a:srgbClr val="E5ECC2"/>
              </a:solidFill>
              <a:ln w="9525" algn="ctr">
                <a:solidFill>
                  <a:srgbClr val="000000"/>
                </a:solidFill>
                <a:miter lim="800000"/>
                <a:headEnd/>
                <a:tailEnd/>
              </a:ln>
            </p:spPr>
            <p:txBody>
              <a:bodyPr wrap="none" anchor="ctr"/>
              <a:lstStyle/>
              <a:p>
                <a:r>
                  <a:rPr lang="tr-TR">
                    <a:solidFill>
                      <a:srgbClr val="0000FF"/>
                    </a:solidFill>
                  </a:rPr>
                  <a:t>Daha Özel Değerlendirmeler</a:t>
                </a:r>
              </a:p>
            </p:txBody>
          </p:sp>
          <p:sp>
            <p:nvSpPr>
              <p:cNvPr id="22544" name="Rectangle 65"/>
              <p:cNvSpPr>
                <a:spLocks noChangeArrowheads="1"/>
              </p:cNvSpPr>
              <p:nvPr/>
            </p:nvSpPr>
            <p:spPr bwMode="auto">
              <a:xfrm>
                <a:off x="1872" y="2126"/>
                <a:ext cx="864" cy="384"/>
              </a:xfrm>
              <a:prstGeom prst="rect">
                <a:avLst/>
              </a:prstGeom>
              <a:solidFill>
                <a:srgbClr val="92D050"/>
              </a:solidFill>
              <a:ln w="9525" algn="ctr">
                <a:solidFill>
                  <a:srgbClr val="000000"/>
                </a:solidFill>
                <a:miter lim="800000"/>
                <a:headEnd/>
                <a:tailEnd/>
              </a:ln>
            </p:spPr>
            <p:txBody>
              <a:bodyPr wrap="none" anchor="ctr"/>
              <a:lstStyle/>
              <a:p>
                <a:r>
                  <a:rPr lang="tr-TR" sz="1000">
                    <a:solidFill>
                      <a:srgbClr val="000000"/>
                    </a:solidFill>
                  </a:rPr>
                  <a:t>Risk altında olmayan </a:t>
                </a:r>
              </a:p>
              <a:p>
                <a:r>
                  <a:rPr lang="tr-TR" sz="1000">
                    <a:solidFill>
                      <a:srgbClr val="000000"/>
                    </a:solidFill>
                  </a:rPr>
                  <a:t>su kütleleri</a:t>
                </a:r>
              </a:p>
            </p:txBody>
          </p:sp>
          <p:sp>
            <p:nvSpPr>
              <p:cNvPr id="22545" name="Rectangle 66"/>
              <p:cNvSpPr>
                <a:spLocks noChangeArrowheads="1"/>
              </p:cNvSpPr>
              <p:nvPr/>
            </p:nvSpPr>
            <p:spPr bwMode="auto">
              <a:xfrm>
                <a:off x="4080" y="2126"/>
                <a:ext cx="768" cy="384"/>
              </a:xfrm>
              <a:prstGeom prst="rect">
                <a:avLst/>
              </a:prstGeom>
              <a:solidFill>
                <a:srgbClr val="FF0000"/>
              </a:solidFill>
              <a:ln w="9525" algn="ctr">
                <a:solidFill>
                  <a:srgbClr val="000000"/>
                </a:solidFill>
                <a:miter lim="800000"/>
                <a:headEnd/>
                <a:tailEnd/>
              </a:ln>
            </p:spPr>
            <p:txBody>
              <a:bodyPr wrap="none" anchor="ctr"/>
              <a:lstStyle/>
              <a:p>
                <a:r>
                  <a:rPr lang="tr-TR" sz="1000">
                    <a:solidFill>
                      <a:srgbClr val="000000"/>
                    </a:solidFill>
                  </a:rPr>
                  <a:t>Risk altındaki </a:t>
                </a:r>
              </a:p>
              <a:p>
                <a:r>
                  <a:rPr lang="tr-TR" sz="1000">
                    <a:solidFill>
                      <a:srgbClr val="000000"/>
                    </a:solidFill>
                  </a:rPr>
                  <a:t>su kütleleri</a:t>
                </a:r>
              </a:p>
            </p:txBody>
          </p:sp>
          <p:sp>
            <p:nvSpPr>
              <p:cNvPr id="22546" name="Rectangle 67"/>
              <p:cNvSpPr>
                <a:spLocks noChangeArrowheads="1"/>
              </p:cNvSpPr>
              <p:nvPr/>
            </p:nvSpPr>
            <p:spPr bwMode="auto">
              <a:xfrm>
                <a:off x="2736" y="2126"/>
                <a:ext cx="1344" cy="384"/>
              </a:xfrm>
              <a:prstGeom prst="rect">
                <a:avLst/>
              </a:prstGeom>
              <a:solidFill>
                <a:srgbClr val="FFC000"/>
              </a:solidFill>
              <a:ln w="9525" algn="ctr">
                <a:solidFill>
                  <a:srgbClr val="000000"/>
                </a:solidFill>
                <a:miter lim="800000"/>
                <a:headEnd/>
                <a:tailEnd/>
              </a:ln>
            </p:spPr>
            <p:txBody>
              <a:bodyPr wrap="none" anchor="ctr"/>
              <a:lstStyle/>
              <a:p>
                <a:r>
                  <a:rPr lang="tr-TR" sz="1000">
                    <a:solidFill>
                      <a:srgbClr val="000000"/>
                    </a:solidFill>
                  </a:rPr>
                  <a:t>Riskin belirlenmesi için</a:t>
                </a:r>
              </a:p>
              <a:p>
                <a:r>
                  <a:rPr lang="tr-TR" sz="1000">
                    <a:solidFill>
                      <a:srgbClr val="000000"/>
                    </a:solidFill>
                  </a:rPr>
                  <a:t> ileri düzey değerlendirme </a:t>
                </a:r>
              </a:p>
              <a:p>
                <a:r>
                  <a:rPr lang="tr-TR" sz="1000">
                    <a:solidFill>
                      <a:srgbClr val="000000"/>
                    </a:solidFill>
                  </a:rPr>
                  <a:t>gerektiren  su kütleleri</a:t>
                </a:r>
              </a:p>
            </p:txBody>
          </p:sp>
          <p:sp>
            <p:nvSpPr>
              <p:cNvPr id="22547" name="AutoShape 68"/>
              <p:cNvSpPr>
                <a:spLocks noChangeArrowheads="1"/>
              </p:cNvSpPr>
              <p:nvPr/>
            </p:nvSpPr>
            <p:spPr bwMode="auto">
              <a:xfrm rot="10800000">
                <a:off x="2736" y="2510"/>
                <a:ext cx="1344" cy="144"/>
              </a:xfrm>
              <a:prstGeom prst="triangle">
                <a:avLst>
                  <a:gd name="adj" fmla="val 50000"/>
                </a:avLst>
              </a:prstGeom>
              <a:solidFill>
                <a:srgbClr val="FFFF99"/>
              </a:solidFill>
              <a:ln w="9525" algn="ctr">
                <a:solidFill>
                  <a:srgbClr val="000000"/>
                </a:solidFill>
                <a:miter lim="800000"/>
                <a:headEnd/>
                <a:tailEnd/>
              </a:ln>
            </p:spPr>
            <p:txBody>
              <a:bodyPr wrap="none" anchor="ctr"/>
              <a:lstStyle/>
              <a:p>
                <a:endParaRPr lang="tr-TR"/>
              </a:p>
            </p:txBody>
          </p:sp>
          <p:sp>
            <p:nvSpPr>
              <p:cNvPr id="22548" name="Rectangle 69"/>
              <p:cNvSpPr>
                <a:spLocks noChangeArrowheads="1"/>
              </p:cNvSpPr>
              <p:nvPr/>
            </p:nvSpPr>
            <p:spPr bwMode="auto">
              <a:xfrm>
                <a:off x="2736" y="2668"/>
                <a:ext cx="1344" cy="384"/>
              </a:xfrm>
              <a:prstGeom prst="rect">
                <a:avLst/>
              </a:prstGeom>
              <a:solidFill>
                <a:srgbClr val="E5ECC2"/>
              </a:solidFill>
              <a:ln w="9525" algn="ctr">
                <a:solidFill>
                  <a:srgbClr val="000000"/>
                </a:solidFill>
                <a:miter lim="800000"/>
                <a:headEnd/>
                <a:tailEnd/>
              </a:ln>
            </p:spPr>
            <p:txBody>
              <a:bodyPr wrap="none" anchor="ctr"/>
              <a:lstStyle/>
              <a:p>
                <a:r>
                  <a:rPr lang="tr-TR" dirty="0">
                    <a:solidFill>
                      <a:srgbClr val="0000FF"/>
                    </a:solidFill>
                  </a:rPr>
                  <a:t>Detaylı </a:t>
                </a:r>
              </a:p>
              <a:p>
                <a:r>
                  <a:rPr lang="tr-TR" dirty="0">
                    <a:solidFill>
                      <a:srgbClr val="0000FF"/>
                    </a:solidFill>
                  </a:rPr>
                  <a:t>Değerlendirmeler</a:t>
                </a:r>
              </a:p>
            </p:txBody>
          </p:sp>
          <p:sp>
            <p:nvSpPr>
              <p:cNvPr id="22549" name="Rectangle 70"/>
              <p:cNvSpPr>
                <a:spLocks noChangeArrowheads="1"/>
              </p:cNvSpPr>
              <p:nvPr/>
            </p:nvSpPr>
            <p:spPr bwMode="auto">
              <a:xfrm>
                <a:off x="2736" y="3058"/>
                <a:ext cx="672" cy="576"/>
              </a:xfrm>
              <a:prstGeom prst="rect">
                <a:avLst/>
              </a:prstGeom>
              <a:solidFill>
                <a:srgbClr val="92D050"/>
              </a:solidFill>
              <a:ln w="9525" algn="ctr">
                <a:solidFill>
                  <a:srgbClr val="000000"/>
                </a:solidFill>
                <a:miter lim="800000"/>
                <a:headEnd/>
                <a:tailEnd/>
              </a:ln>
            </p:spPr>
            <p:txBody>
              <a:bodyPr wrap="none" anchor="ctr"/>
              <a:lstStyle/>
              <a:p>
                <a:r>
                  <a:rPr lang="tr-TR" sz="1000">
                    <a:solidFill>
                      <a:srgbClr val="000000"/>
                    </a:solidFill>
                  </a:rPr>
                  <a:t>Risk altında</a:t>
                </a:r>
              </a:p>
              <a:p>
                <a:r>
                  <a:rPr lang="tr-TR" sz="1000">
                    <a:solidFill>
                      <a:srgbClr val="000000"/>
                    </a:solidFill>
                  </a:rPr>
                  <a:t> olmayan </a:t>
                </a:r>
              </a:p>
              <a:p>
                <a:r>
                  <a:rPr lang="tr-TR" sz="1000">
                    <a:solidFill>
                      <a:srgbClr val="000000"/>
                    </a:solidFill>
                  </a:rPr>
                  <a:t>su kütleleri</a:t>
                </a:r>
              </a:p>
            </p:txBody>
          </p:sp>
          <p:sp>
            <p:nvSpPr>
              <p:cNvPr id="22550" name="Rectangle 71"/>
              <p:cNvSpPr>
                <a:spLocks noChangeArrowheads="1"/>
              </p:cNvSpPr>
              <p:nvPr/>
            </p:nvSpPr>
            <p:spPr bwMode="auto">
              <a:xfrm>
                <a:off x="3408" y="3058"/>
                <a:ext cx="672" cy="576"/>
              </a:xfrm>
              <a:prstGeom prst="rect">
                <a:avLst/>
              </a:prstGeom>
              <a:solidFill>
                <a:srgbClr val="FF0000"/>
              </a:solidFill>
              <a:ln w="9525" algn="ctr">
                <a:solidFill>
                  <a:srgbClr val="000000"/>
                </a:solidFill>
                <a:miter lim="800000"/>
                <a:headEnd/>
                <a:tailEnd/>
              </a:ln>
            </p:spPr>
            <p:txBody>
              <a:bodyPr wrap="none" anchor="ctr"/>
              <a:lstStyle/>
              <a:p>
                <a:r>
                  <a:rPr lang="tr-TR" sz="1000">
                    <a:solidFill>
                      <a:srgbClr val="000000"/>
                    </a:solidFill>
                  </a:rPr>
                  <a:t>Risk altındaki</a:t>
                </a:r>
              </a:p>
              <a:p>
                <a:r>
                  <a:rPr lang="tr-TR" sz="1000">
                    <a:solidFill>
                      <a:srgbClr val="000000"/>
                    </a:solidFill>
                  </a:rPr>
                  <a:t>su kütleleri</a:t>
                </a:r>
              </a:p>
            </p:txBody>
          </p:sp>
          <p:sp>
            <p:nvSpPr>
              <p:cNvPr id="22551" name="Line 72"/>
              <p:cNvSpPr>
                <a:spLocks noChangeShapeType="1"/>
              </p:cNvSpPr>
              <p:nvPr/>
            </p:nvSpPr>
            <p:spPr bwMode="auto">
              <a:xfrm>
                <a:off x="1008" y="864"/>
                <a:ext cx="0" cy="3072"/>
              </a:xfrm>
              <a:prstGeom prst="line">
                <a:avLst/>
              </a:prstGeom>
              <a:noFill/>
              <a:ln w="57150">
                <a:solidFill>
                  <a:srgbClr val="66FFFF"/>
                </a:solidFill>
                <a:round/>
                <a:headEnd/>
                <a:tailEnd type="triangle" w="med" len="med"/>
              </a:ln>
            </p:spPr>
            <p:txBody>
              <a:bodyPr anchor="ctr"/>
              <a:lstStyle/>
              <a:p>
                <a:endParaRPr lang="tr-TR"/>
              </a:p>
            </p:txBody>
          </p:sp>
          <p:sp>
            <p:nvSpPr>
              <p:cNvPr id="22552" name="Text Box 73"/>
              <p:cNvSpPr txBox="1">
                <a:spLocks noChangeArrowheads="1"/>
              </p:cNvSpPr>
              <p:nvPr/>
            </p:nvSpPr>
            <p:spPr bwMode="auto">
              <a:xfrm rot="-5400000">
                <a:off x="-830" y="2289"/>
                <a:ext cx="3120" cy="173"/>
              </a:xfrm>
              <a:prstGeom prst="rect">
                <a:avLst/>
              </a:prstGeom>
              <a:noFill/>
              <a:ln w="9525" algn="ctr">
                <a:noFill/>
                <a:miter lim="800000"/>
                <a:headEnd/>
                <a:tailEnd/>
              </a:ln>
            </p:spPr>
            <p:txBody>
              <a:bodyPr>
                <a:spAutoFit/>
              </a:bodyPr>
              <a:lstStyle/>
              <a:p>
                <a:pPr algn="l">
                  <a:spcBef>
                    <a:spcPct val="50000"/>
                  </a:spcBef>
                </a:pPr>
                <a:r>
                  <a:rPr lang="tr-TR" sz="1200"/>
                  <a:t>Su kütlesinin risk altında olduğuna karar vermede artan zorluklar</a:t>
                </a:r>
              </a:p>
            </p:txBody>
          </p:sp>
        </p:grpSp>
      </p:grpSp>
      <p:sp>
        <p:nvSpPr>
          <p:cNvPr id="57"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a:solidFill>
                  <a:srgbClr val="FF0000"/>
                </a:solidFill>
                <a:effectLst>
                  <a:outerShdw blurRad="38100" dist="38100" dir="2700000" algn="tl">
                    <a:srgbClr val="000000">
                      <a:alpha val="43137"/>
                    </a:srgbClr>
                  </a:outerShdw>
                </a:effectLst>
                <a:latin typeface="Tahoma" pitchFamily="34" charset="0"/>
              </a:rPr>
              <a:t>Nehir </a:t>
            </a:r>
            <a:r>
              <a:rPr lang="tr-TR" sz="2800" b="1" dirty="0" smtClean="0">
                <a:solidFill>
                  <a:srgbClr val="FF0000"/>
                </a:solidFill>
                <a:effectLst>
                  <a:outerShdw blurRad="38100" dist="38100" dir="2700000" algn="tl">
                    <a:srgbClr val="000000">
                      <a:alpha val="43137"/>
                    </a:srgbClr>
                  </a:outerShdw>
                </a:effectLst>
                <a:latin typeface="Tahoma" pitchFamily="34" charset="0"/>
              </a:rPr>
              <a:t>Havzası </a:t>
            </a:r>
            <a:r>
              <a:rPr lang="tr-TR" sz="2800" b="1" dirty="0">
                <a:solidFill>
                  <a:srgbClr val="FF0000"/>
                </a:solidFill>
                <a:effectLst>
                  <a:outerShdw blurRad="38100" dist="38100" dir="2700000" algn="tl">
                    <a:srgbClr val="000000">
                      <a:alpha val="43137"/>
                    </a:srgbClr>
                  </a:outerShdw>
                </a:effectLst>
                <a:latin typeface="Tahoma" pitchFamily="34" charset="0"/>
              </a:rPr>
              <a:t>Karakterizasyonu</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89"/>
          <p:cNvSpPr txBox="1">
            <a:spLocks noChangeArrowheads="1"/>
          </p:cNvSpPr>
          <p:nvPr/>
        </p:nvSpPr>
        <p:spPr bwMode="auto">
          <a:xfrm>
            <a:off x="304800" y="1038212"/>
            <a:ext cx="2624126" cy="461962"/>
          </a:xfrm>
          <a:prstGeom prst="rect">
            <a:avLst/>
          </a:prstGeom>
          <a:noFill/>
          <a:ln w="9525" algn="ctr">
            <a:noFill/>
            <a:miter lim="800000"/>
            <a:headEnd/>
            <a:tailEnd/>
          </a:ln>
        </p:spPr>
        <p:txBody>
          <a:bodyPr wrap="square">
            <a:spAutoFit/>
          </a:bodyPr>
          <a:lstStyle/>
          <a:p>
            <a:pPr algn="l">
              <a:spcBef>
                <a:spcPct val="50000"/>
              </a:spcBef>
            </a:pPr>
            <a:r>
              <a:rPr lang="tr-TR" sz="2400" b="1" dirty="0">
                <a:solidFill>
                  <a:srgbClr val="FF0000"/>
                </a:solidFill>
              </a:rPr>
              <a:t>Su Kütlesi Durumu</a:t>
            </a:r>
          </a:p>
        </p:txBody>
      </p:sp>
      <p:sp>
        <p:nvSpPr>
          <p:cNvPr id="17412" name="Rectangle 275"/>
          <p:cNvSpPr>
            <a:spLocks noChangeArrowheads="1"/>
          </p:cNvSpPr>
          <p:nvPr/>
        </p:nvSpPr>
        <p:spPr bwMode="auto">
          <a:xfrm>
            <a:off x="381000" y="1574800"/>
            <a:ext cx="2057400" cy="1676400"/>
          </a:xfrm>
          <a:prstGeom prst="rect">
            <a:avLst/>
          </a:prstGeom>
          <a:solidFill>
            <a:srgbClr val="FFCC99"/>
          </a:solidFill>
          <a:ln w="9525" algn="ctr">
            <a:solidFill>
              <a:srgbClr val="000000"/>
            </a:solidFill>
            <a:miter lim="800000"/>
            <a:headEnd/>
            <a:tailEnd/>
          </a:ln>
        </p:spPr>
        <p:txBody>
          <a:bodyPr wrap="none" anchor="ctr"/>
          <a:lstStyle/>
          <a:p>
            <a:pPr algn="ctr"/>
            <a:r>
              <a:rPr lang="tr-TR" sz="2000">
                <a:solidFill>
                  <a:srgbClr val="000000"/>
                </a:solidFill>
              </a:rPr>
              <a:t>Yüzey suları</a:t>
            </a:r>
          </a:p>
        </p:txBody>
      </p:sp>
      <p:sp>
        <p:nvSpPr>
          <p:cNvPr id="17413" name="Rectangle 276"/>
          <p:cNvSpPr>
            <a:spLocks noChangeArrowheads="1"/>
          </p:cNvSpPr>
          <p:nvPr/>
        </p:nvSpPr>
        <p:spPr bwMode="auto">
          <a:xfrm>
            <a:off x="2743200" y="1574800"/>
            <a:ext cx="2543180" cy="762000"/>
          </a:xfrm>
          <a:prstGeom prst="rect">
            <a:avLst/>
          </a:prstGeom>
          <a:solidFill>
            <a:srgbClr val="FFCC99"/>
          </a:solidFill>
          <a:ln w="9525" algn="ctr">
            <a:solidFill>
              <a:srgbClr val="000000"/>
            </a:solidFill>
            <a:miter lim="800000"/>
            <a:headEnd/>
            <a:tailEnd/>
          </a:ln>
        </p:spPr>
        <p:txBody>
          <a:bodyPr wrap="none" anchor="ctr"/>
          <a:lstStyle/>
          <a:p>
            <a:pPr algn="ctr"/>
            <a:r>
              <a:rPr lang="tr-TR" sz="1400">
                <a:solidFill>
                  <a:srgbClr val="000000"/>
                </a:solidFill>
              </a:rPr>
              <a:t>Doğal Sular</a:t>
            </a:r>
          </a:p>
        </p:txBody>
      </p:sp>
      <p:sp>
        <p:nvSpPr>
          <p:cNvPr id="17414" name="Rectangle 277"/>
          <p:cNvSpPr>
            <a:spLocks noChangeArrowheads="1"/>
          </p:cNvSpPr>
          <p:nvPr/>
        </p:nvSpPr>
        <p:spPr bwMode="auto">
          <a:xfrm>
            <a:off x="5500694" y="1563688"/>
            <a:ext cx="3033706" cy="773112"/>
          </a:xfrm>
          <a:prstGeom prst="rect">
            <a:avLst/>
          </a:prstGeom>
          <a:solidFill>
            <a:srgbClr val="FFCC99"/>
          </a:solidFill>
          <a:ln w="9525" algn="ctr">
            <a:solidFill>
              <a:srgbClr val="000000"/>
            </a:solidFill>
            <a:miter lim="800000"/>
            <a:headEnd/>
            <a:tailEnd/>
          </a:ln>
        </p:spPr>
        <p:txBody>
          <a:bodyPr wrap="none" anchor="ctr"/>
          <a:lstStyle/>
          <a:p>
            <a:pPr algn="ctr"/>
            <a:r>
              <a:rPr lang="tr-TR" sz="1600" dirty="0">
                <a:solidFill>
                  <a:srgbClr val="000000"/>
                </a:solidFill>
              </a:rPr>
              <a:t>İyi ekolojik durum </a:t>
            </a:r>
          </a:p>
          <a:p>
            <a:pPr algn="ctr"/>
            <a:r>
              <a:rPr lang="tr-TR" sz="1600" dirty="0">
                <a:solidFill>
                  <a:srgbClr val="000000"/>
                </a:solidFill>
              </a:rPr>
              <a:t>+ </a:t>
            </a:r>
          </a:p>
          <a:p>
            <a:pPr algn="ctr"/>
            <a:r>
              <a:rPr lang="tr-TR" sz="1600" dirty="0">
                <a:solidFill>
                  <a:srgbClr val="000000"/>
                </a:solidFill>
              </a:rPr>
              <a:t>İyi kimyasal durum</a:t>
            </a:r>
          </a:p>
        </p:txBody>
      </p:sp>
      <p:sp>
        <p:nvSpPr>
          <p:cNvPr id="17415" name="Rectangle 278"/>
          <p:cNvSpPr>
            <a:spLocks noChangeArrowheads="1"/>
          </p:cNvSpPr>
          <p:nvPr/>
        </p:nvSpPr>
        <p:spPr bwMode="auto">
          <a:xfrm>
            <a:off x="2743200" y="2413000"/>
            <a:ext cx="2543180" cy="849313"/>
          </a:xfrm>
          <a:prstGeom prst="rect">
            <a:avLst/>
          </a:prstGeom>
          <a:solidFill>
            <a:srgbClr val="FFCC99"/>
          </a:solidFill>
          <a:ln w="9525" algn="ctr">
            <a:solidFill>
              <a:srgbClr val="000000"/>
            </a:solidFill>
            <a:miter lim="800000"/>
            <a:headEnd/>
            <a:tailEnd/>
          </a:ln>
        </p:spPr>
        <p:txBody>
          <a:bodyPr wrap="none" anchor="ctr"/>
          <a:lstStyle/>
          <a:p>
            <a:pPr algn="ctr"/>
            <a:r>
              <a:rPr lang="tr-TR" sz="1400" dirty="0">
                <a:solidFill>
                  <a:srgbClr val="000000"/>
                </a:solidFill>
              </a:rPr>
              <a:t>Büyük Ölçüde </a:t>
            </a:r>
            <a:r>
              <a:rPr lang="tr-TR" sz="1400" dirty="0" smtClean="0">
                <a:solidFill>
                  <a:srgbClr val="000000"/>
                </a:solidFill>
              </a:rPr>
              <a:t>Değiştirilmiş </a:t>
            </a:r>
            <a:r>
              <a:rPr lang="tr-TR" sz="1400" dirty="0">
                <a:solidFill>
                  <a:srgbClr val="000000"/>
                </a:solidFill>
              </a:rPr>
              <a:t>Sular</a:t>
            </a:r>
          </a:p>
          <a:p>
            <a:pPr algn="ctr"/>
            <a:r>
              <a:rPr lang="tr-TR" sz="1400" dirty="0">
                <a:solidFill>
                  <a:srgbClr val="000000"/>
                </a:solidFill>
              </a:rPr>
              <a:t>+</a:t>
            </a:r>
          </a:p>
          <a:p>
            <a:pPr algn="ctr"/>
            <a:r>
              <a:rPr lang="tr-TR" sz="1400" dirty="0">
                <a:solidFill>
                  <a:srgbClr val="000000"/>
                </a:solidFill>
              </a:rPr>
              <a:t>Yapay Sular</a:t>
            </a:r>
          </a:p>
        </p:txBody>
      </p:sp>
      <p:sp>
        <p:nvSpPr>
          <p:cNvPr id="17416" name="Rectangle 279"/>
          <p:cNvSpPr>
            <a:spLocks noChangeArrowheads="1"/>
          </p:cNvSpPr>
          <p:nvPr/>
        </p:nvSpPr>
        <p:spPr bwMode="auto">
          <a:xfrm>
            <a:off x="5500694" y="2413000"/>
            <a:ext cx="3033706" cy="849313"/>
          </a:xfrm>
          <a:prstGeom prst="rect">
            <a:avLst/>
          </a:prstGeom>
          <a:solidFill>
            <a:srgbClr val="FFCC99"/>
          </a:solidFill>
          <a:ln w="9525" algn="ctr">
            <a:solidFill>
              <a:srgbClr val="000000"/>
            </a:solidFill>
            <a:miter lim="800000"/>
            <a:headEnd/>
            <a:tailEnd/>
          </a:ln>
        </p:spPr>
        <p:txBody>
          <a:bodyPr wrap="none" anchor="ctr"/>
          <a:lstStyle/>
          <a:p>
            <a:pPr algn="ctr"/>
            <a:r>
              <a:rPr lang="tr-TR" sz="1600" dirty="0">
                <a:solidFill>
                  <a:srgbClr val="000000"/>
                </a:solidFill>
              </a:rPr>
              <a:t>İyi ekolojik potansiyel </a:t>
            </a:r>
          </a:p>
          <a:p>
            <a:pPr algn="ctr"/>
            <a:r>
              <a:rPr lang="tr-TR" sz="1600" dirty="0">
                <a:solidFill>
                  <a:srgbClr val="000000"/>
                </a:solidFill>
              </a:rPr>
              <a:t>+ </a:t>
            </a:r>
          </a:p>
          <a:p>
            <a:pPr algn="ctr"/>
            <a:r>
              <a:rPr lang="tr-TR" sz="1600" dirty="0">
                <a:solidFill>
                  <a:srgbClr val="000000"/>
                </a:solidFill>
              </a:rPr>
              <a:t>İyi kimyasal durum</a:t>
            </a:r>
          </a:p>
        </p:txBody>
      </p:sp>
      <p:sp>
        <p:nvSpPr>
          <p:cNvPr id="17417" name="Rectangle 280"/>
          <p:cNvSpPr>
            <a:spLocks noChangeArrowheads="1"/>
          </p:cNvSpPr>
          <p:nvPr/>
        </p:nvSpPr>
        <p:spPr bwMode="auto">
          <a:xfrm>
            <a:off x="381000" y="3338513"/>
            <a:ext cx="2057400" cy="914400"/>
          </a:xfrm>
          <a:prstGeom prst="rect">
            <a:avLst/>
          </a:prstGeom>
          <a:solidFill>
            <a:srgbClr val="99CC00"/>
          </a:solidFill>
          <a:ln w="9525" algn="ctr">
            <a:solidFill>
              <a:srgbClr val="000000"/>
            </a:solidFill>
            <a:miter lim="800000"/>
            <a:headEnd/>
            <a:tailEnd/>
          </a:ln>
        </p:spPr>
        <p:txBody>
          <a:bodyPr wrap="none" anchor="ctr"/>
          <a:lstStyle/>
          <a:p>
            <a:pPr algn="ctr"/>
            <a:r>
              <a:rPr lang="tr-TR" sz="2000">
                <a:solidFill>
                  <a:srgbClr val="000000"/>
                </a:solidFill>
              </a:rPr>
              <a:t>Yeraltı suları</a:t>
            </a:r>
          </a:p>
        </p:txBody>
      </p:sp>
      <p:sp>
        <p:nvSpPr>
          <p:cNvPr id="17418" name="Rectangle 281"/>
          <p:cNvSpPr>
            <a:spLocks noChangeArrowheads="1"/>
          </p:cNvSpPr>
          <p:nvPr/>
        </p:nvSpPr>
        <p:spPr bwMode="auto">
          <a:xfrm>
            <a:off x="381000" y="4329113"/>
            <a:ext cx="2057400" cy="1219200"/>
          </a:xfrm>
          <a:prstGeom prst="rect">
            <a:avLst/>
          </a:prstGeom>
          <a:solidFill>
            <a:srgbClr val="FF99CC"/>
          </a:solidFill>
          <a:ln w="9525" algn="ctr">
            <a:solidFill>
              <a:srgbClr val="000000"/>
            </a:solidFill>
            <a:miter lim="800000"/>
            <a:headEnd/>
            <a:tailEnd/>
          </a:ln>
        </p:spPr>
        <p:txBody>
          <a:bodyPr wrap="none" anchor="ctr"/>
          <a:lstStyle/>
          <a:p>
            <a:pPr algn="ctr"/>
            <a:r>
              <a:rPr lang="tr-TR" sz="2000">
                <a:solidFill>
                  <a:srgbClr val="000000"/>
                </a:solidFill>
              </a:rPr>
              <a:t>Korunan Alanlar</a:t>
            </a:r>
          </a:p>
        </p:txBody>
      </p:sp>
      <p:sp>
        <p:nvSpPr>
          <p:cNvPr id="17419" name="Rectangle 282"/>
          <p:cNvSpPr>
            <a:spLocks noChangeArrowheads="1"/>
          </p:cNvSpPr>
          <p:nvPr/>
        </p:nvSpPr>
        <p:spPr bwMode="auto">
          <a:xfrm>
            <a:off x="5500694" y="3338513"/>
            <a:ext cx="3033706" cy="838200"/>
          </a:xfrm>
          <a:prstGeom prst="rect">
            <a:avLst/>
          </a:prstGeom>
          <a:solidFill>
            <a:srgbClr val="99CC00"/>
          </a:solidFill>
          <a:ln w="9525" algn="ctr">
            <a:solidFill>
              <a:srgbClr val="000000"/>
            </a:solidFill>
            <a:miter lim="800000"/>
            <a:headEnd/>
            <a:tailEnd/>
          </a:ln>
        </p:spPr>
        <p:txBody>
          <a:bodyPr wrap="none" anchor="ctr"/>
          <a:lstStyle/>
          <a:p>
            <a:pPr algn="ctr"/>
            <a:r>
              <a:rPr lang="tr-TR" sz="1600" dirty="0">
                <a:solidFill>
                  <a:srgbClr val="000000"/>
                </a:solidFill>
              </a:rPr>
              <a:t>İyi kimyasal durum </a:t>
            </a:r>
          </a:p>
          <a:p>
            <a:pPr algn="ctr"/>
            <a:r>
              <a:rPr lang="tr-TR" sz="1600" dirty="0">
                <a:solidFill>
                  <a:srgbClr val="000000"/>
                </a:solidFill>
              </a:rPr>
              <a:t>+ </a:t>
            </a:r>
          </a:p>
          <a:p>
            <a:pPr algn="ctr"/>
            <a:r>
              <a:rPr lang="tr-TR" sz="1600" dirty="0">
                <a:solidFill>
                  <a:srgbClr val="000000"/>
                </a:solidFill>
              </a:rPr>
              <a:t>İyi nicel (miktar) durum</a:t>
            </a:r>
          </a:p>
        </p:txBody>
      </p:sp>
      <p:sp>
        <p:nvSpPr>
          <p:cNvPr id="17420" name="Rectangle 283"/>
          <p:cNvSpPr>
            <a:spLocks noChangeArrowheads="1"/>
          </p:cNvSpPr>
          <p:nvPr/>
        </p:nvSpPr>
        <p:spPr bwMode="auto">
          <a:xfrm>
            <a:off x="5500694" y="4273550"/>
            <a:ext cx="3033706" cy="1274763"/>
          </a:xfrm>
          <a:prstGeom prst="rect">
            <a:avLst/>
          </a:prstGeom>
          <a:solidFill>
            <a:srgbClr val="FF99CC"/>
          </a:solidFill>
          <a:ln w="9525" algn="ctr">
            <a:solidFill>
              <a:srgbClr val="000000"/>
            </a:solidFill>
            <a:miter lim="800000"/>
            <a:headEnd/>
            <a:tailEnd/>
          </a:ln>
        </p:spPr>
        <p:txBody>
          <a:bodyPr wrap="none" anchor="ctr"/>
          <a:lstStyle/>
          <a:p>
            <a:pPr algn="ctr"/>
            <a:r>
              <a:rPr lang="tr-TR" sz="1600" dirty="0">
                <a:solidFill>
                  <a:srgbClr val="000000"/>
                </a:solidFill>
              </a:rPr>
              <a:t>İyi ekolojik durum </a:t>
            </a:r>
          </a:p>
          <a:p>
            <a:pPr algn="ctr"/>
            <a:r>
              <a:rPr lang="tr-TR" sz="1600" dirty="0">
                <a:solidFill>
                  <a:srgbClr val="000000"/>
                </a:solidFill>
              </a:rPr>
              <a:t>+ </a:t>
            </a:r>
          </a:p>
          <a:p>
            <a:pPr algn="ctr"/>
            <a:r>
              <a:rPr lang="tr-TR" sz="1600" dirty="0">
                <a:solidFill>
                  <a:srgbClr val="000000"/>
                </a:solidFill>
              </a:rPr>
              <a:t>İyi kimyasal durum </a:t>
            </a:r>
          </a:p>
          <a:p>
            <a:pPr algn="ctr"/>
            <a:r>
              <a:rPr lang="tr-TR" sz="1600" dirty="0">
                <a:solidFill>
                  <a:srgbClr val="000000"/>
                </a:solidFill>
              </a:rPr>
              <a:t>+</a:t>
            </a:r>
          </a:p>
          <a:p>
            <a:pPr algn="ctr"/>
            <a:r>
              <a:rPr lang="tr-TR" sz="1600" dirty="0">
                <a:solidFill>
                  <a:srgbClr val="000000"/>
                </a:solidFill>
              </a:rPr>
              <a:t>Tüm mevzuatın uyumlaştırılması</a:t>
            </a:r>
          </a:p>
        </p:txBody>
      </p:sp>
      <p:sp>
        <p:nvSpPr>
          <p:cNvPr id="17421" name="Text Box 284"/>
          <p:cNvSpPr txBox="1">
            <a:spLocks noChangeArrowheads="1"/>
          </p:cNvSpPr>
          <p:nvPr/>
        </p:nvSpPr>
        <p:spPr bwMode="auto">
          <a:xfrm>
            <a:off x="762000" y="6062663"/>
            <a:ext cx="1676400" cy="366712"/>
          </a:xfrm>
          <a:prstGeom prst="rect">
            <a:avLst/>
          </a:prstGeom>
          <a:noFill/>
          <a:ln w="9525" algn="ctr">
            <a:noFill/>
            <a:miter lim="800000"/>
            <a:headEnd/>
            <a:tailEnd/>
          </a:ln>
        </p:spPr>
        <p:txBody>
          <a:bodyPr>
            <a:spAutoFit/>
          </a:bodyPr>
          <a:lstStyle/>
          <a:p>
            <a:pPr>
              <a:spcBef>
                <a:spcPct val="50000"/>
              </a:spcBef>
            </a:pPr>
            <a:r>
              <a:rPr lang="tr-TR"/>
              <a:t>İYİ DURUM</a:t>
            </a:r>
          </a:p>
        </p:txBody>
      </p:sp>
      <p:sp>
        <p:nvSpPr>
          <p:cNvPr id="17422" name="Line 285"/>
          <p:cNvSpPr>
            <a:spLocks noChangeShapeType="1"/>
          </p:cNvSpPr>
          <p:nvPr/>
        </p:nvSpPr>
        <p:spPr bwMode="auto">
          <a:xfrm>
            <a:off x="2286000" y="6243638"/>
            <a:ext cx="1066800" cy="0"/>
          </a:xfrm>
          <a:prstGeom prst="line">
            <a:avLst/>
          </a:prstGeom>
          <a:noFill/>
          <a:ln w="38100">
            <a:solidFill>
              <a:schemeClr val="tx1"/>
            </a:solidFill>
            <a:round/>
            <a:headEnd/>
            <a:tailEnd type="triangle" w="med" len="med"/>
          </a:ln>
        </p:spPr>
        <p:txBody>
          <a:bodyPr anchor="ctr"/>
          <a:lstStyle/>
          <a:p>
            <a:endParaRPr lang="tr-TR"/>
          </a:p>
        </p:txBody>
      </p:sp>
      <p:sp>
        <p:nvSpPr>
          <p:cNvPr id="17423" name="Text Box 286"/>
          <p:cNvSpPr txBox="1">
            <a:spLocks noChangeArrowheads="1"/>
          </p:cNvSpPr>
          <p:nvPr/>
        </p:nvSpPr>
        <p:spPr bwMode="auto">
          <a:xfrm>
            <a:off x="3429000" y="5867400"/>
            <a:ext cx="4114800" cy="779463"/>
          </a:xfrm>
          <a:prstGeom prst="rect">
            <a:avLst/>
          </a:prstGeom>
          <a:noFill/>
          <a:ln w="9525" algn="ctr">
            <a:noFill/>
            <a:miter lim="800000"/>
            <a:headEnd/>
            <a:tailEnd/>
          </a:ln>
        </p:spPr>
        <p:txBody>
          <a:bodyPr>
            <a:spAutoFit/>
          </a:bodyPr>
          <a:lstStyle/>
          <a:p>
            <a:pPr algn="l">
              <a:spcBef>
                <a:spcPct val="50000"/>
              </a:spcBef>
              <a:buFontTx/>
              <a:buChar char="•"/>
            </a:pPr>
            <a:r>
              <a:rPr lang="tr-TR" dirty="0"/>
              <a:t> Referans Koşullar</a:t>
            </a:r>
          </a:p>
          <a:p>
            <a:pPr algn="l">
              <a:spcBef>
                <a:spcPct val="50000"/>
              </a:spcBef>
              <a:buFontTx/>
              <a:buChar char="•"/>
            </a:pPr>
            <a:r>
              <a:rPr lang="tr-TR" dirty="0"/>
              <a:t> Ekolojik Kalite Oranı (EKO)</a:t>
            </a:r>
          </a:p>
        </p:txBody>
      </p:sp>
      <p:sp>
        <p:nvSpPr>
          <p:cNvPr id="18"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Çevresel Hedefler</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7" grpId="0" animBg="1"/>
      <p:bldP spid="17418" grpId="0" animBg="1"/>
      <p:bldP spid="17419" grpId="0" animBg="1"/>
      <p:bldP spid="17420" grpId="0" animBg="1"/>
      <p:bldP spid="17421" grpId="0"/>
      <p:bldP spid="17422" grpId="0" animBg="1"/>
      <p:bldP spid="174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3"/>
          <p:cNvSpPr txBox="1">
            <a:spLocks noChangeArrowheads="1"/>
          </p:cNvSpPr>
          <p:nvPr/>
        </p:nvSpPr>
        <p:spPr bwMode="auto">
          <a:xfrm>
            <a:off x="214313" y="1023919"/>
            <a:ext cx="9144000" cy="506412"/>
          </a:xfrm>
          <a:prstGeom prst="rect">
            <a:avLst/>
          </a:prstGeom>
          <a:noFill/>
          <a:ln w="9525" algn="ctr">
            <a:noFill/>
            <a:miter lim="800000"/>
            <a:headEnd/>
            <a:tailEnd/>
          </a:ln>
        </p:spPr>
        <p:txBody>
          <a:bodyPr>
            <a:spAutoFit/>
          </a:bodyPr>
          <a:lstStyle/>
          <a:p>
            <a:pPr algn="l">
              <a:lnSpc>
                <a:spcPct val="120000"/>
              </a:lnSpc>
              <a:spcBef>
                <a:spcPct val="50000"/>
              </a:spcBef>
            </a:pPr>
            <a:r>
              <a:rPr lang="tr-TR" sz="2400" b="1" dirty="0">
                <a:solidFill>
                  <a:srgbClr val="FF0000"/>
                </a:solidFill>
              </a:rPr>
              <a:t>    Yüzey Suyu Kütlesinin Durumunun Belirlenmesi</a:t>
            </a:r>
          </a:p>
        </p:txBody>
      </p:sp>
      <p:pic>
        <p:nvPicPr>
          <p:cNvPr id="20483" name="Picture 4"/>
          <p:cNvPicPr>
            <a:picLocks noChangeAspect="1" noChangeArrowheads="1"/>
          </p:cNvPicPr>
          <p:nvPr/>
        </p:nvPicPr>
        <p:blipFill>
          <a:blip r:embed="rId3"/>
          <a:srcRect/>
          <a:stretch>
            <a:fillRect/>
          </a:stretch>
        </p:blipFill>
        <p:spPr bwMode="auto">
          <a:xfrm>
            <a:off x="571528" y="1558948"/>
            <a:ext cx="8001000" cy="5227638"/>
          </a:xfrm>
          <a:prstGeom prst="rect">
            <a:avLst/>
          </a:prstGeom>
          <a:noFill/>
          <a:ln w="9525">
            <a:noFill/>
            <a:miter lim="800000"/>
            <a:headEnd/>
            <a:tailEnd/>
          </a:ln>
        </p:spPr>
      </p:pic>
      <p:sp>
        <p:nvSpPr>
          <p:cNvPr id="6"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Çevresel Hedefler</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2"/>
          <p:cNvSpPr txBox="1">
            <a:spLocks noChangeArrowheads="1"/>
          </p:cNvSpPr>
          <p:nvPr/>
        </p:nvSpPr>
        <p:spPr bwMode="auto">
          <a:xfrm>
            <a:off x="285720" y="928670"/>
            <a:ext cx="8610600" cy="461963"/>
          </a:xfrm>
          <a:prstGeom prst="rect">
            <a:avLst/>
          </a:prstGeom>
          <a:noFill/>
          <a:ln w="9525" algn="ctr">
            <a:noFill/>
            <a:miter lim="800000"/>
            <a:headEnd/>
            <a:tailEnd/>
          </a:ln>
        </p:spPr>
        <p:txBody>
          <a:bodyPr>
            <a:spAutoFit/>
          </a:bodyPr>
          <a:lstStyle/>
          <a:p>
            <a:pPr algn="l">
              <a:spcBef>
                <a:spcPct val="50000"/>
              </a:spcBef>
            </a:pPr>
            <a:r>
              <a:rPr lang="tr-TR" sz="2400" b="1" dirty="0">
                <a:solidFill>
                  <a:srgbClr val="FF0000"/>
                </a:solidFill>
              </a:rPr>
              <a:t>Yeraltı Suları Durumu:</a:t>
            </a:r>
          </a:p>
        </p:txBody>
      </p:sp>
      <p:sp>
        <p:nvSpPr>
          <p:cNvPr id="23556" name="Rectangle 3"/>
          <p:cNvSpPr>
            <a:spLocks noChangeArrowheads="1"/>
          </p:cNvSpPr>
          <p:nvPr/>
        </p:nvSpPr>
        <p:spPr bwMode="auto">
          <a:xfrm>
            <a:off x="371503" y="1447806"/>
            <a:ext cx="8201025" cy="2909888"/>
          </a:xfrm>
          <a:prstGeom prst="rect">
            <a:avLst/>
          </a:prstGeom>
          <a:noFill/>
          <a:ln w="9525">
            <a:noFill/>
            <a:miter lim="800000"/>
            <a:headEnd/>
            <a:tailEnd/>
          </a:ln>
        </p:spPr>
        <p:txBody>
          <a:bodyPr lIns="0" tIns="0" rIns="0" bIns="0"/>
          <a:lstStyle/>
          <a:p>
            <a:pPr marL="363538" indent="-363538" algn="l" eaLnBrk="1" hangingPunct="1">
              <a:spcBef>
                <a:spcPct val="20000"/>
              </a:spcBef>
              <a:buClr>
                <a:schemeClr val="tx1"/>
              </a:buClr>
              <a:buFont typeface="Wingdings" pitchFamily="2" charset="2"/>
              <a:buNone/>
            </a:pPr>
            <a:r>
              <a:rPr lang="tr-TR" sz="2000" u="sng" dirty="0">
                <a:solidFill>
                  <a:srgbClr val="0000FF"/>
                </a:solidFill>
              </a:rPr>
              <a:t>Beş hedef</a:t>
            </a:r>
            <a:r>
              <a:rPr lang="en-GB" sz="2000" u="sng" dirty="0">
                <a:solidFill>
                  <a:srgbClr val="0000FF"/>
                </a:solidFill>
              </a:rPr>
              <a:t>:</a:t>
            </a:r>
          </a:p>
          <a:p>
            <a:pPr marL="363538" indent="-363538" algn="l" eaLnBrk="1" hangingPunct="1">
              <a:spcBef>
                <a:spcPct val="20000"/>
              </a:spcBef>
              <a:buClr>
                <a:schemeClr val="tx1"/>
              </a:buClr>
              <a:buFont typeface="Verdana" pitchFamily="34" charset="0"/>
              <a:buChar char="●"/>
            </a:pPr>
            <a:r>
              <a:rPr lang="tr-TR" sz="2000" b="0" dirty="0">
                <a:solidFill>
                  <a:srgbClr val="0000FF"/>
                </a:solidFill>
              </a:rPr>
              <a:t>Kirleticilerin yer altı suyuna girişini engellemek veya kısıtlamak</a:t>
            </a:r>
            <a:endParaRPr lang="en-GB" sz="2000" b="0" dirty="0">
              <a:solidFill>
                <a:srgbClr val="0000FF"/>
              </a:solidFill>
            </a:endParaRPr>
          </a:p>
          <a:p>
            <a:pPr marL="363538" indent="-363538" algn="l" eaLnBrk="1" hangingPunct="1">
              <a:spcBef>
                <a:spcPct val="20000"/>
              </a:spcBef>
              <a:buClr>
                <a:schemeClr val="tx1"/>
              </a:buClr>
              <a:buFont typeface="Verdana" pitchFamily="34" charset="0"/>
              <a:buChar char="●"/>
            </a:pPr>
            <a:r>
              <a:rPr lang="tr-TR" sz="2000" b="0" dirty="0">
                <a:solidFill>
                  <a:srgbClr val="0000FF"/>
                </a:solidFill>
              </a:rPr>
              <a:t>Yer altı suyu kütlelerinin durumunun bozulmasını engellemek</a:t>
            </a:r>
            <a:endParaRPr lang="en-GB" sz="2000" b="0" dirty="0">
              <a:solidFill>
                <a:srgbClr val="0000FF"/>
              </a:solidFill>
            </a:endParaRPr>
          </a:p>
          <a:p>
            <a:pPr marL="363538" indent="-363538" algn="l" eaLnBrk="1" hangingPunct="1">
              <a:spcBef>
                <a:spcPct val="20000"/>
              </a:spcBef>
              <a:buClr>
                <a:schemeClr val="tx1"/>
              </a:buClr>
              <a:buFont typeface="Verdana" pitchFamily="34" charset="0"/>
              <a:buChar char="●"/>
            </a:pPr>
            <a:r>
              <a:rPr lang="tr-TR" sz="2000" b="0" dirty="0">
                <a:solidFill>
                  <a:srgbClr val="0000FF"/>
                </a:solidFill>
              </a:rPr>
              <a:t>İyi yer altı suyu durumuna ulaşmak (hem kimyasal hem nicel</a:t>
            </a:r>
            <a:r>
              <a:rPr lang="nl-NL" sz="2000" b="0" dirty="0">
                <a:solidFill>
                  <a:srgbClr val="0000FF"/>
                </a:solidFill>
              </a:rPr>
              <a:t>); </a:t>
            </a:r>
          </a:p>
          <a:p>
            <a:pPr marL="363538" indent="-363538" algn="l" eaLnBrk="1" hangingPunct="1">
              <a:spcBef>
                <a:spcPct val="20000"/>
              </a:spcBef>
              <a:buClr>
                <a:schemeClr val="tx1"/>
              </a:buClr>
              <a:buFont typeface="Verdana" pitchFamily="34" charset="0"/>
              <a:buChar char="●"/>
            </a:pPr>
            <a:r>
              <a:rPr lang="tr-TR" sz="2000" b="0" dirty="0">
                <a:solidFill>
                  <a:srgbClr val="0000FF"/>
                </a:solidFill>
              </a:rPr>
              <a:t>Her tür önemli ve sürekli yukarı trendi geri çevirmek için önlemler uygulamak</a:t>
            </a:r>
            <a:r>
              <a:rPr lang="nl-NL" sz="2000" b="0" dirty="0">
                <a:solidFill>
                  <a:srgbClr val="0000FF"/>
                </a:solidFill>
              </a:rPr>
              <a:t>; </a:t>
            </a:r>
          </a:p>
          <a:p>
            <a:pPr marL="363538" indent="-363538" algn="l" eaLnBrk="1" hangingPunct="1">
              <a:spcBef>
                <a:spcPct val="20000"/>
              </a:spcBef>
              <a:buClr>
                <a:schemeClr val="tx1"/>
              </a:buClr>
              <a:buFont typeface="Verdana" pitchFamily="34" charset="0"/>
              <a:buChar char="●"/>
            </a:pPr>
            <a:r>
              <a:rPr lang="tr-TR" sz="2000" b="0" dirty="0">
                <a:solidFill>
                  <a:srgbClr val="0000FF"/>
                </a:solidFill>
              </a:rPr>
              <a:t>Korunan alanlar gerekliliklerini karşılamak</a:t>
            </a:r>
            <a:endParaRPr lang="en-GB" sz="2000" b="0" dirty="0">
              <a:solidFill>
                <a:srgbClr val="0000FF"/>
              </a:solidFill>
            </a:endParaRPr>
          </a:p>
        </p:txBody>
      </p:sp>
      <p:graphicFrame>
        <p:nvGraphicFramePr>
          <p:cNvPr id="513271" name="Group 247"/>
          <p:cNvGraphicFramePr>
            <a:graphicFrameLocks noGrp="1"/>
          </p:cNvGraphicFramePr>
          <p:nvPr/>
        </p:nvGraphicFramePr>
        <p:xfrm>
          <a:off x="357158" y="4429132"/>
          <a:ext cx="8610600" cy="1584976"/>
        </p:xfrm>
        <a:graphic>
          <a:graphicData uri="http://schemas.openxmlformats.org/drawingml/2006/table">
            <a:tbl>
              <a:tblPr>
                <a:tableStyleId>{3C2FFA5D-87B4-456A-9821-1D502468CF0F}</a:tableStyleId>
              </a:tblPr>
              <a:tblGrid>
                <a:gridCol w="1295400"/>
                <a:gridCol w="914400"/>
                <a:gridCol w="1219200"/>
                <a:gridCol w="914400"/>
                <a:gridCol w="1219200"/>
                <a:gridCol w="1066800"/>
                <a:gridCol w="1066800"/>
                <a:gridCol w="914400"/>
              </a:tblGrid>
              <a:tr h="387457">
                <a:tc rowSpan="3">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horzOverflow="overflow"/>
                </a:tc>
                <a:tc gridSpan="6">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endParaRPr kumimoji="0" lang="tr-TR" sz="1400" u="none" strike="noStrike" cap="none" normalizeH="0" baseline="0" dirty="0" smtClean="0">
                        <a:ln>
                          <a:noFill/>
                        </a:ln>
                        <a:effectLst/>
                      </a:endParaRP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HEDEFLER</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horzOverflow="overflow"/>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GENEL</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horzOverflow="overflow"/>
                </a:tc>
              </a:tr>
              <a:tr h="193728">
                <a:tc vMerge="1">
                  <a:txBody>
                    <a:bodyPr/>
                    <a:lstStyle/>
                    <a:p>
                      <a:endParaRPr lang="tr-TR"/>
                    </a:p>
                  </a:txBody>
                  <a:tcPr/>
                </a:tc>
                <a:tc rowSpan="2">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Girişler</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anchor="ctr" anchorCtr="1" horzOverflow="overflow"/>
                </a:tc>
                <a:tc rowSpan="2">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Bozulmama</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anchor="ctr" anchorCtr="1" horzOverflow="overflow"/>
                </a:tc>
                <a:tc gridSpan="2">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İyi durum</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anchor="ctr" anchorCtr="1" horzOverflow="overflow"/>
                </a:tc>
                <a:tc hMerge="1">
                  <a:txBody>
                    <a:bodyPr/>
                    <a:lstStyle/>
                    <a:p>
                      <a:endParaRPr lang="tr-TR"/>
                    </a:p>
                  </a:txBody>
                  <a:tcPr/>
                </a:tc>
                <a:tc rowSpan="2">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Trendler</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anchor="ctr" anchorCtr="1" horzOverflow="overflow"/>
                </a:tc>
                <a:tc rowSpan="2">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Korunan alanlar</a:t>
                      </a:r>
                    </a:p>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anchor="ctr" anchorCtr="1" horzOverflow="overflow"/>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87457">
                <a:tc vMerge="1">
                  <a:txBody>
                    <a:bodyPr/>
                    <a:lstStyle/>
                    <a:p>
                      <a:endParaRPr lang="tr-TR"/>
                    </a:p>
                  </a:txBody>
                  <a:tcPr/>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Nicel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horzOverflow="overflow"/>
                </a:tc>
                <a:tc>
                  <a:txBody>
                    <a:bodyPr/>
                    <a:lstStyle/>
                    <a:p>
                      <a:pPr marL="0" marR="0" lvl="0" indent="0" algn="ctr"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Kimyasal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L="0" marR="0" marT="0" marB="0" horzOverflow="overflow"/>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endParaRPr kumimoji="0" lang="tr-TR" sz="1600" b="0" i="0" u="none" strike="noStrike" cap="none" normalizeH="0" baseline="0" dirty="0" smtClean="0">
                        <a:ln>
                          <a:noFill/>
                        </a:ln>
                        <a:solidFill>
                          <a:srgbClr val="000000"/>
                        </a:solidFill>
                        <a:effectLst/>
                        <a:latin typeface="Microsoft Sans Serif"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60118">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effectLst/>
                        </a:rPr>
                        <a:t>Yeraltı suyu kütlesi</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c>
                  <a:txBody>
                    <a:bodyPr/>
                    <a:lstStyle/>
                    <a:p>
                      <a:pPr marL="0" marR="0" lvl="0" indent="0" algn="l" defTabSz="914400" rtl="0" eaLnBrk="1" fontAlgn="t" latinLnBrk="0" hangingPunct="1">
                        <a:lnSpc>
                          <a:spcPct val="100000"/>
                        </a:lnSpc>
                        <a:spcBef>
                          <a:spcPct val="0"/>
                        </a:spcBef>
                        <a:spcAft>
                          <a:spcPct val="0"/>
                        </a:spcAft>
                        <a:buClr>
                          <a:schemeClr val="hlink"/>
                        </a:buClr>
                        <a:buSzPct val="80000"/>
                        <a:buFontTx/>
                        <a:buNone/>
                        <a:tabLst/>
                      </a:pPr>
                      <a:r>
                        <a:rPr kumimoji="0" lang="tr-TR" sz="1400" u="none" strike="noStrike" cap="none" normalizeH="0" baseline="0" dirty="0" smtClean="0">
                          <a:ln>
                            <a:noFill/>
                          </a:ln>
                          <a:solidFill>
                            <a:srgbClr val="FF0000"/>
                          </a:solidFill>
                          <a:effectLst/>
                        </a:rPr>
                        <a:t> </a:t>
                      </a:r>
                      <a:endParaRPr kumimoji="0" lang="tr-TR" sz="1400" b="0" i="0" u="none" strike="noStrike" cap="none" normalizeH="0" baseline="0" dirty="0" smtClean="0">
                        <a:ln>
                          <a:noFill/>
                        </a:ln>
                        <a:solidFill>
                          <a:srgbClr val="FF0000"/>
                        </a:solidFill>
                        <a:effectLst/>
                        <a:latin typeface="Microsoft Sans Serif" pitchFamily="34" charset="0"/>
                        <a:cs typeface="Arial" pitchFamily="34" charset="0"/>
                      </a:endParaRPr>
                    </a:p>
                  </a:txBody>
                  <a:tcPr marT="45728" marB="45728" horzOverflow="overflow"/>
                </a:tc>
              </a:tr>
            </a:tbl>
          </a:graphicData>
        </a:graphic>
      </p:graphicFrame>
      <p:sp>
        <p:nvSpPr>
          <p:cNvPr id="23590" name="Text Box 199"/>
          <p:cNvSpPr txBox="1">
            <a:spLocks noChangeArrowheads="1"/>
          </p:cNvSpPr>
          <p:nvPr/>
        </p:nvSpPr>
        <p:spPr bwMode="auto">
          <a:xfrm>
            <a:off x="357158" y="3929066"/>
            <a:ext cx="8610600" cy="366713"/>
          </a:xfrm>
          <a:prstGeom prst="rect">
            <a:avLst/>
          </a:prstGeom>
          <a:noFill/>
          <a:ln w="9525" algn="ctr">
            <a:noFill/>
            <a:miter lim="800000"/>
            <a:headEnd/>
            <a:tailEnd/>
          </a:ln>
        </p:spPr>
        <p:txBody>
          <a:bodyPr>
            <a:spAutoFit/>
          </a:bodyPr>
          <a:lstStyle/>
          <a:p>
            <a:pPr algn="l">
              <a:spcBef>
                <a:spcPct val="50000"/>
              </a:spcBef>
            </a:pPr>
            <a:r>
              <a:rPr lang="tr-TR" dirty="0">
                <a:solidFill>
                  <a:srgbClr val="FF0000"/>
                </a:solidFill>
              </a:rPr>
              <a:t>Örnek Risk Değerlendirmesi:</a:t>
            </a:r>
          </a:p>
        </p:txBody>
      </p:sp>
      <p:sp>
        <p:nvSpPr>
          <p:cNvPr id="23591" name="Rectangle 242"/>
          <p:cNvSpPr>
            <a:spLocks noChangeArrowheads="1"/>
          </p:cNvSpPr>
          <p:nvPr/>
        </p:nvSpPr>
        <p:spPr bwMode="auto">
          <a:xfrm>
            <a:off x="762000" y="6172200"/>
            <a:ext cx="457200" cy="228600"/>
          </a:xfrm>
          <a:prstGeom prst="rect">
            <a:avLst/>
          </a:prstGeom>
          <a:solidFill>
            <a:srgbClr val="FF3300"/>
          </a:solidFill>
          <a:ln w="9525" algn="ctr">
            <a:solidFill>
              <a:schemeClr val="tx1"/>
            </a:solidFill>
            <a:miter lim="800000"/>
            <a:headEnd/>
            <a:tailEnd/>
          </a:ln>
        </p:spPr>
        <p:txBody>
          <a:bodyPr wrap="none" anchor="ctr"/>
          <a:lstStyle/>
          <a:p>
            <a:endParaRPr lang="tr-TR"/>
          </a:p>
        </p:txBody>
      </p:sp>
      <p:sp>
        <p:nvSpPr>
          <p:cNvPr id="23592" name="Rectangle 243"/>
          <p:cNvSpPr>
            <a:spLocks noChangeArrowheads="1"/>
          </p:cNvSpPr>
          <p:nvPr/>
        </p:nvSpPr>
        <p:spPr bwMode="auto">
          <a:xfrm>
            <a:off x="1271588" y="6149975"/>
            <a:ext cx="1208087" cy="304800"/>
          </a:xfrm>
          <a:prstGeom prst="rect">
            <a:avLst/>
          </a:prstGeom>
          <a:noFill/>
          <a:ln w="9525" algn="ctr">
            <a:noFill/>
            <a:miter lim="800000"/>
            <a:headEnd/>
            <a:tailEnd/>
          </a:ln>
        </p:spPr>
        <p:txBody>
          <a:bodyPr wrap="none">
            <a:spAutoFit/>
          </a:bodyPr>
          <a:lstStyle/>
          <a:p>
            <a:r>
              <a:rPr lang="tr-TR" sz="1400"/>
              <a:t>Risk Altında</a:t>
            </a:r>
          </a:p>
        </p:txBody>
      </p:sp>
      <p:sp>
        <p:nvSpPr>
          <p:cNvPr id="23593" name="Rectangle 244"/>
          <p:cNvSpPr>
            <a:spLocks noChangeArrowheads="1"/>
          </p:cNvSpPr>
          <p:nvPr/>
        </p:nvSpPr>
        <p:spPr bwMode="auto">
          <a:xfrm>
            <a:off x="762000" y="6477000"/>
            <a:ext cx="457200" cy="228600"/>
          </a:xfrm>
          <a:prstGeom prst="rect">
            <a:avLst/>
          </a:prstGeom>
          <a:solidFill>
            <a:srgbClr val="00FF00"/>
          </a:solidFill>
          <a:ln w="9525" algn="ctr">
            <a:solidFill>
              <a:schemeClr val="tx1"/>
            </a:solidFill>
            <a:miter lim="800000"/>
            <a:headEnd/>
            <a:tailEnd/>
          </a:ln>
        </p:spPr>
        <p:txBody>
          <a:bodyPr wrap="none" anchor="ctr"/>
          <a:lstStyle/>
          <a:p>
            <a:endParaRPr lang="tr-TR"/>
          </a:p>
        </p:txBody>
      </p:sp>
      <p:sp>
        <p:nvSpPr>
          <p:cNvPr id="23594" name="Rectangle 245"/>
          <p:cNvSpPr>
            <a:spLocks noChangeArrowheads="1"/>
          </p:cNvSpPr>
          <p:nvPr/>
        </p:nvSpPr>
        <p:spPr bwMode="auto">
          <a:xfrm>
            <a:off x="1268413" y="6434138"/>
            <a:ext cx="2160587" cy="304800"/>
          </a:xfrm>
          <a:prstGeom prst="rect">
            <a:avLst/>
          </a:prstGeom>
          <a:noFill/>
          <a:ln w="9525" algn="ctr">
            <a:noFill/>
            <a:miter lim="800000"/>
            <a:headEnd/>
            <a:tailEnd/>
          </a:ln>
        </p:spPr>
        <p:txBody>
          <a:bodyPr>
            <a:spAutoFit/>
          </a:bodyPr>
          <a:lstStyle/>
          <a:p>
            <a:pPr algn="l"/>
            <a:r>
              <a:rPr lang="tr-TR" sz="1400"/>
              <a:t>Risk Altında değil</a:t>
            </a:r>
          </a:p>
        </p:txBody>
      </p:sp>
      <p:sp>
        <p:nvSpPr>
          <p:cNvPr id="1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Çevresel Hedefler</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9 Başlık"/>
          <p:cNvSpPr>
            <a:spLocks noGrp="1"/>
          </p:cNvSpPr>
          <p:nvPr>
            <p:ph type="ctrTitle"/>
          </p:nvPr>
        </p:nvSpPr>
        <p:spPr>
          <a:xfrm>
            <a:off x="1043608" y="218837"/>
            <a:ext cx="7200800" cy="523220"/>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38100" dist="38100" dir="2700000" algn="tl">
                    <a:srgbClr val="000000">
                      <a:alpha val="43137"/>
                    </a:srgbClr>
                  </a:outerShdw>
                </a:effectLst>
              </a:rPr>
              <a:t>SÜRDÜRÜLEBİLİR KALKINMA</a:t>
            </a:r>
            <a:endParaRPr lang="tr-TR" spc="50" dirty="0">
              <a:ln w="11430"/>
              <a:effectLst>
                <a:outerShdw blurRad="38100" dist="38100" dir="2700000" algn="tl">
                  <a:srgbClr val="000000">
                    <a:alpha val="43137"/>
                  </a:srgbClr>
                </a:outerShdw>
              </a:effectLst>
            </a:endParaRPr>
          </a:p>
        </p:txBody>
      </p:sp>
      <p:sp>
        <p:nvSpPr>
          <p:cNvPr id="2" name="TextBox 1"/>
          <p:cNvSpPr txBox="1"/>
          <p:nvPr/>
        </p:nvSpPr>
        <p:spPr>
          <a:xfrm>
            <a:off x="652786" y="1124744"/>
            <a:ext cx="7848872" cy="923330"/>
          </a:xfrm>
          <a:prstGeom prst="rect">
            <a:avLst/>
          </a:prstGeom>
          <a:solidFill>
            <a:schemeClr val="accent3">
              <a:lumMod val="60000"/>
              <a:lumOff val="40000"/>
              <a:alpha val="61000"/>
            </a:schemeClr>
          </a:solidFill>
        </p:spPr>
        <p:txBody>
          <a:bodyPr wrap="square" rtlCol="0">
            <a:spAutoFit/>
          </a:bodyPr>
          <a:lstStyle/>
          <a:p>
            <a:pPr algn="ctr"/>
            <a:r>
              <a:rPr lang="tr-TR" b="1" i="1" dirty="0">
                <a:solidFill>
                  <a:srgbClr val="0000FF"/>
                </a:solidFill>
              </a:rPr>
              <a:t>“Bugünün </a:t>
            </a:r>
            <a:r>
              <a:rPr lang="tr-TR" b="1" i="1" dirty="0" smtClean="0">
                <a:solidFill>
                  <a:srgbClr val="0000FF"/>
                </a:solidFill>
              </a:rPr>
              <a:t>ihtiyaçlarını, </a:t>
            </a:r>
            <a:r>
              <a:rPr lang="tr-TR" b="1" i="1" dirty="0">
                <a:solidFill>
                  <a:srgbClr val="0000FF"/>
                </a:solidFill>
              </a:rPr>
              <a:t>gelecek nesillerin de kendi ihtiyaçlarını karşılamalarından ödün vermeden karşılamak</a:t>
            </a:r>
            <a:r>
              <a:rPr lang="tr-TR" b="1" i="1" dirty="0" smtClean="0">
                <a:solidFill>
                  <a:srgbClr val="0000FF"/>
                </a:solidFill>
              </a:rPr>
              <a:t>”</a:t>
            </a:r>
          </a:p>
          <a:p>
            <a:pPr algn="ctr"/>
            <a:r>
              <a:rPr lang="tr-TR" dirty="0" smtClean="0">
                <a:solidFill>
                  <a:srgbClr val="0000FF"/>
                </a:solidFill>
              </a:rPr>
              <a:t>					Brundtland Raporu/1987</a:t>
            </a:r>
            <a:endParaRPr lang="tr-TR" dirty="0">
              <a:solidFill>
                <a:srgbClr val="0000FF"/>
              </a:solidFill>
            </a:endParaRPr>
          </a:p>
        </p:txBody>
      </p:sp>
      <p:pic>
        <p:nvPicPr>
          <p:cNvPr id="6" name="Picture 5" descr="C:\Users\Cihatt\Desktop\66398949cycle-jpg.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80445" y="2048074"/>
            <a:ext cx="2880320" cy="2961620"/>
          </a:xfrm>
          <a:prstGeom prst="rect">
            <a:avLst/>
          </a:prstGeom>
          <a:noFill/>
          <a:ln>
            <a:noFill/>
          </a:ln>
        </p:spPr>
      </p:pic>
      <p:sp>
        <p:nvSpPr>
          <p:cNvPr id="4" name="TextBox 3"/>
          <p:cNvSpPr txBox="1"/>
          <p:nvPr/>
        </p:nvSpPr>
        <p:spPr>
          <a:xfrm>
            <a:off x="531937" y="5009694"/>
            <a:ext cx="7962106" cy="1200329"/>
          </a:xfrm>
          <a:prstGeom prst="rect">
            <a:avLst/>
          </a:prstGeom>
          <a:solidFill>
            <a:schemeClr val="accent5">
              <a:lumMod val="60000"/>
              <a:lumOff val="40000"/>
              <a:alpha val="40000"/>
            </a:schemeClr>
          </a:solidFill>
        </p:spPr>
        <p:txBody>
          <a:bodyPr wrap="square" rtlCol="0">
            <a:spAutoFit/>
          </a:bodyPr>
          <a:lstStyle/>
          <a:p>
            <a:pPr algn="ctr"/>
            <a:r>
              <a:rPr lang="tr-TR" b="1" dirty="0" smtClean="0">
                <a:solidFill>
                  <a:srgbClr val="0000FF"/>
                </a:solidFill>
              </a:rPr>
              <a:t>Su </a:t>
            </a:r>
            <a:r>
              <a:rPr lang="tr-TR" b="1" dirty="0">
                <a:solidFill>
                  <a:srgbClr val="0000FF"/>
                </a:solidFill>
              </a:rPr>
              <a:t>kaynaklarının çevre bütünü içinde değerlendirilmesi gerektiği; kaynak yönetiminin de havza bazında ve diğer doğal kaynaklarla “entegre” biçimde gerçekleştirilmesi zorunluluğu vurgulanmıştır</a:t>
            </a:r>
            <a:r>
              <a:rPr lang="tr-TR" b="1" dirty="0" smtClean="0">
                <a:solidFill>
                  <a:srgbClr val="0000FF"/>
                </a:solidFill>
              </a:rPr>
              <a:t>.</a:t>
            </a:r>
          </a:p>
          <a:p>
            <a:pPr algn="ctr"/>
            <a:r>
              <a:rPr lang="tr-TR" dirty="0" smtClean="0">
                <a:solidFill>
                  <a:srgbClr val="0000FF"/>
                </a:solidFill>
              </a:rPr>
              <a:t>					Rio/GÜNDEM 21/1992</a:t>
            </a:r>
            <a:r>
              <a:rPr lang="tr-TR" b="1" dirty="0" smtClean="0">
                <a:solidFill>
                  <a:srgbClr val="0000FF"/>
                </a:solidFill>
              </a:rPr>
              <a:t> </a:t>
            </a:r>
            <a:endParaRPr lang="tr-TR" b="1" dirty="0">
              <a:solidFill>
                <a:srgbClr val="0000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357158" y="2357430"/>
            <a:ext cx="8229600" cy="2428892"/>
          </a:xfrm>
          <a:prstGeom prst="rect">
            <a:avLst/>
          </a:prstGeom>
          <a:noFill/>
          <a:ln w="9525">
            <a:noFill/>
            <a:miter lim="800000"/>
            <a:headEnd/>
            <a:tailEnd/>
          </a:ln>
          <a:effectLst/>
        </p:spPr>
        <p:txBody>
          <a:bodyPr/>
          <a:lstStyle/>
          <a:p>
            <a:pPr marL="457200" indent="-457200" algn="just" eaLnBrk="1" hangingPunct="1">
              <a:spcBef>
                <a:spcPct val="20000"/>
              </a:spcBef>
              <a:buClr>
                <a:schemeClr val="hlink"/>
              </a:buClr>
              <a:buSzPct val="80000"/>
              <a:buFont typeface="Wingdings" pitchFamily="2" charset="2"/>
              <a:buChar char="ü"/>
              <a:defRPr/>
            </a:pPr>
            <a:r>
              <a:rPr lang="tr-TR" sz="2400" b="0" kern="0" dirty="0">
                <a:solidFill>
                  <a:srgbClr val="0000FF"/>
                </a:solidFill>
                <a:latin typeface="+mn-lt"/>
                <a:cs typeface="+mn-cs"/>
              </a:rPr>
              <a:t>Ekonomiyi de içeren ve ekolojik açıdan önlemler listesinde, eylemlerin hangisinin uygulanabilir olduğu belirlenmelidir</a:t>
            </a:r>
          </a:p>
          <a:p>
            <a:pPr algn="just" eaLnBrk="1" hangingPunct="1">
              <a:spcBef>
                <a:spcPct val="20000"/>
              </a:spcBef>
              <a:buClr>
                <a:schemeClr val="hlink"/>
              </a:buClr>
              <a:buSzPct val="80000"/>
              <a:defRPr/>
            </a:pPr>
            <a:endParaRPr lang="tr-TR" sz="2400" b="0" kern="0" dirty="0">
              <a:solidFill>
                <a:srgbClr val="0000FF"/>
              </a:solidFill>
              <a:latin typeface="+mn-lt"/>
              <a:cs typeface="+mn-cs"/>
            </a:endParaRPr>
          </a:p>
          <a:p>
            <a:pPr marL="457200" indent="-457200" algn="just" eaLnBrk="1" hangingPunct="1">
              <a:spcBef>
                <a:spcPct val="20000"/>
              </a:spcBef>
              <a:buClr>
                <a:schemeClr val="hlink"/>
              </a:buClr>
              <a:buSzPct val="80000"/>
              <a:buFont typeface="Wingdings" pitchFamily="2" charset="2"/>
              <a:buChar char="ü"/>
              <a:defRPr/>
            </a:pPr>
            <a:r>
              <a:rPr lang="tr-TR" sz="2400" b="0" kern="0" dirty="0">
                <a:solidFill>
                  <a:srgbClr val="0000FF"/>
                </a:solidFill>
                <a:latin typeface="+mn-lt"/>
                <a:cs typeface="+mn-cs"/>
              </a:rPr>
              <a:t>Önlemler programı içerisinde yer alan eylemlerin maliyet etkinliği de belirlenmeli</a:t>
            </a:r>
          </a:p>
          <a:p>
            <a:pPr algn="just" eaLnBrk="1" hangingPunct="1">
              <a:spcBef>
                <a:spcPct val="20000"/>
              </a:spcBef>
              <a:buClr>
                <a:schemeClr val="hlink"/>
              </a:buClr>
              <a:buSzPct val="80000"/>
              <a:buFont typeface="Wingdings" pitchFamily="2" charset="2"/>
              <a:buNone/>
              <a:defRPr/>
            </a:pPr>
            <a:endParaRPr lang="tr-TR" sz="2400" b="0" kern="0" dirty="0">
              <a:solidFill>
                <a:srgbClr val="0000FF"/>
              </a:solidFill>
              <a:latin typeface="+mn-lt"/>
              <a:cs typeface="+mn-cs"/>
            </a:endParaRPr>
          </a:p>
          <a:p>
            <a:pPr marL="457200" indent="-457200" algn="just" eaLnBrk="1" hangingPunct="1">
              <a:spcBef>
                <a:spcPct val="20000"/>
              </a:spcBef>
              <a:buClr>
                <a:schemeClr val="hlink"/>
              </a:buClr>
              <a:buSzPct val="80000"/>
              <a:buFont typeface="Wingdings" pitchFamily="2" charset="2"/>
              <a:buChar char="ü"/>
              <a:defRPr/>
            </a:pPr>
            <a:endParaRPr lang="tr-TR" sz="2400" b="0" kern="0" dirty="0">
              <a:solidFill>
                <a:srgbClr val="0000FF"/>
              </a:solidFill>
              <a:latin typeface="+mn-lt"/>
              <a:cs typeface="+mn-cs"/>
            </a:endParaRPr>
          </a:p>
        </p:txBody>
      </p:sp>
      <p:sp>
        <p:nvSpPr>
          <p:cNvPr id="7"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Önlemler Programı</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357158" y="1142984"/>
            <a:ext cx="3429024" cy="762001"/>
          </a:xfrm>
          <a:prstGeom prst="rect">
            <a:avLst/>
          </a:prstGeom>
        </p:spPr>
        <p:txBody>
          <a:bodyPr/>
          <a:lstStyle>
            <a:lvl1pPr>
              <a:defRPr sz="3200" b="1">
                <a:solidFill>
                  <a:srgbClr val="FF0000"/>
                </a:solidFill>
              </a:defRPr>
            </a:lvl1pPr>
          </a:lstStyle>
          <a:p>
            <a:pPr lvl="0" algn="l">
              <a:defRPr sz="1800" b="0">
                <a:solidFill>
                  <a:srgbClr val="000000"/>
                </a:solidFill>
              </a:defRPr>
            </a:pPr>
            <a:r>
              <a:rPr lang="tr-TR" sz="2400" b="1" u="sng" dirty="0" smtClean="0">
                <a:solidFill>
                  <a:srgbClr val="FF0000"/>
                </a:solidFill>
              </a:rPr>
              <a:t>SÇD </a:t>
            </a:r>
            <a:r>
              <a:rPr sz="2400" b="1" u="sng" smtClean="0">
                <a:solidFill>
                  <a:srgbClr val="FF0000"/>
                </a:solidFill>
              </a:rPr>
              <a:t>Madde 11</a:t>
            </a:r>
            <a:r>
              <a:rPr lang="tr-TR" sz="2400" b="1" u="sng" dirty="0" smtClean="0">
                <a:solidFill>
                  <a:srgbClr val="FF0000"/>
                </a:solidFill>
              </a:rPr>
              <a:t>:</a:t>
            </a:r>
            <a:endParaRPr sz="2400" b="1" u="sng">
              <a:solidFill>
                <a:srgbClr val="FF0000"/>
              </a:solidFill>
            </a:endParaRPr>
          </a:p>
        </p:txBody>
      </p:sp>
      <p:sp>
        <p:nvSpPr>
          <p:cNvPr id="204" name="Shape 204"/>
          <p:cNvSpPr>
            <a:spLocks noGrp="1"/>
          </p:cNvSpPr>
          <p:nvPr>
            <p:ph idx="1"/>
          </p:nvPr>
        </p:nvSpPr>
        <p:spPr>
          <a:xfrm>
            <a:off x="142844" y="2143117"/>
            <a:ext cx="8729330" cy="3786214"/>
          </a:xfrm>
          <a:prstGeom prst="rect">
            <a:avLst/>
          </a:prstGeom>
        </p:spPr>
        <p:txBody>
          <a:bodyPr/>
          <a:lstStyle/>
          <a:p>
            <a:pPr marL="301752" lvl="0" indent="-256031">
              <a:lnSpc>
                <a:spcPct val="90000"/>
              </a:lnSpc>
              <a:spcBef>
                <a:spcPts val="600"/>
              </a:spcBef>
              <a:defRPr sz="1800">
                <a:solidFill>
                  <a:srgbClr val="000000"/>
                </a:solidFill>
              </a:defRPr>
            </a:pPr>
            <a:r>
              <a:rPr sz="2400" b="1">
                <a:solidFill>
                  <a:srgbClr val="0000FF"/>
                </a:solidFill>
                <a:latin typeface="+mj-lt"/>
              </a:rPr>
              <a:t>Yüzey ve yeraltı sularının kalite ve miktarı</a:t>
            </a:r>
          </a:p>
          <a:p>
            <a:pPr marL="301752" lvl="0" indent="-256031">
              <a:lnSpc>
                <a:spcPct val="90000"/>
              </a:lnSpc>
              <a:spcBef>
                <a:spcPts val="600"/>
              </a:spcBef>
              <a:defRPr sz="1800">
                <a:solidFill>
                  <a:srgbClr val="000000"/>
                </a:solidFill>
              </a:defRPr>
            </a:pPr>
            <a:r>
              <a:rPr sz="2400" b="1">
                <a:solidFill>
                  <a:srgbClr val="0000FF"/>
                </a:solidFill>
                <a:latin typeface="+mj-lt"/>
              </a:rPr>
              <a:t>Mevcut AB yaptırımları</a:t>
            </a:r>
          </a:p>
          <a:p>
            <a:pPr marL="563879" lvl="1" indent="-243839">
              <a:lnSpc>
                <a:spcPct val="90000"/>
              </a:lnSpc>
              <a:spcBef>
                <a:spcPts val="500"/>
              </a:spcBef>
              <a:defRPr sz="1800">
                <a:solidFill>
                  <a:srgbClr val="000000"/>
                </a:solidFill>
              </a:defRPr>
            </a:pPr>
            <a:r>
              <a:rPr sz="2400" b="1">
                <a:solidFill>
                  <a:srgbClr val="0000FF"/>
                </a:solidFill>
                <a:latin typeface="+mj-lt"/>
              </a:rPr>
              <a:t>Diğer direktif ve yönetmelikler kapsamında Ör. tehlikeli maddeler, içme suyu kalitesi ve daha katı EWFD vb.</a:t>
            </a:r>
            <a:endParaRPr sz="2400">
              <a:solidFill>
                <a:srgbClr val="0000FF"/>
              </a:solidFill>
              <a:latin typeface="+mj-lt"/>
            </a:endParaRPr>
          </a:p>
          <a:p>
            <a:pPr marL="301752" lvl="0" indent="-256031">
              <a:lnSpc>
                <a:spcPct val="90000"/>
              </a:lnSpc>
              <a:spcBef>
                <a:spcPts val="600"/>
              </a:spcBef>
              <a:defRPr sz="1800">
                <a:solidFill>
                  <a:srgbClr val="000000"/>
                </a:solidFill>
              </a:defRPr>
            </a:pPr>
            <a:r>
              <a:rPr sz="2400" b="1">
                <a:solidFill>
                  <a:srgbClr val="0000FF"/>
                </a:solidFill>
                <a:latin typeface="+mj-lt"/>
              </a:rPr>
              <a:t>Temel önlemler: 2015’e kadar iyi kalitenin sağlanması (sonraki slayt)</a:t>
            </a:r>
          </a:p>
          <a:p>
            <a:pPr marL="301752" lvl="0" indent="-256031">
              <a:lnSpc>
                <a:spcPct val="90000"/>
              </a:lnSpc>
              <a:spcBef>
                <a:spcPts val="600"/>
              </a:spcBef>
              <a:defRPr sz="1800">
                <a:solidFill>
                  <a:srgbClr val="000000"/>
                </a:solidFill>
              </a:defRPr>
            </a:pPr>
            <a:r>
              <a:rPr sz="2400" b="1">
                <a:solidFill>
                  <a:srgbClr val="0000FF"/>
                </a:solidFill>
                <a:latin typeface="+mj-lt"/>
              </a:rPr>
              <a:t>Tamalayıcı (ekstra) önemler (sonraki slayt)</a:t>
            </a:r>
          </a:p>
          <a:p>
            <a:pPr marL="301752" lvl="0" indent="-256031">
              <a:lnSpc>
                <a:spcPct val="90000"/>
              </a:lnSpc>
              <a:spcBef>
                <a:spcPts val="600"/>
              </a:spcBef>
              <a:defRPr sz="1800">
                <a:solidFill>
                  <a:srgbClr val="000000"/>
                </a:solidFill>
              </a:defRPr>
            </a:pPr>
            <a:r>
              <a:rPr sz="2400" b="1">
                <a:solidFill>
                  <a:srgbClr val="0000FF"/>
                </a:solidFill>
                <a:latin typeface="+mj-lt"/>
              </a:rPr>
              <a:t>Ek önlemler </a:t>
            </a:r>
          </a:p>
          <a:p>
            <a:pPr marL="182879" lvl="0" indent="-137159">
              <a:lnSpc>
                <a:spcPct val="90000"/>
              </a:lnSpc>
              <a:spcBef>
                <a:spcPts val="600"/>
              </a:spcBef>
              <a:buSzTx/>
              <a:buNone/>
              <a:defRPr sz="1800">
                <a:solidFill>
                  <a:srgbClr val="000000"/>
                </a:solidFill>
              </a:defRPr>
            </a:pPr>
            <a:r>
              <a:rPr sz="2400" b="1">
                <a:solidFill>
                  <a:srgbClr val="0000FF"/>
                </a:solidFill>
                <a:latin typeface="+mj-lt"/>
              </a:rPr>
              <a:t>   (uluslararası anlaşmalarla)</a:t>
            </a:r>
          </a:p>
        </p:txBody>
      </p:sp>
      <p:sp>
        <p:nvSpPr>
          <p:cNvPr id="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Önlemler Programı</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428596" y="1214422"/>
            <a:ext cx="4529470" cy="639242"/>
          </a:xfrm>
          <a:prstGeom prst="rect">
            <a:avLst/>
          </a:prstGeom>
        </p:spPr>
        <p:txBody>
          <a:bodyPr/>
          <a:lstStyle>
            <a:lvl1pPr>
              <a:defRPr sz="3200" b="1">
                <a:solidFill>
                  <a:srgbClr val="FF0000"/>
                </a:solidFill>
              </a:defRPr>
            </a:lvl1pPr>
          </a:lstStyle>
          <a:p>
            <a:pPr lvl="0" algn="l">
              <a:defRPr sz="1800" b="0">
                <a:solidFill>
                  <a:srgbClr val="000000"/>
                </a:solidFill>
              </a:defRPr>
            </a:pPr>
            <a:r>
              <a:rPr sz="2400" b="1" u="sng">
                <a:solidFill>
                  <a:srgbClr val="FF0000"/>
                </a:solidFill>
                <a:latin typeface="+mn-lt"/>
              </a:rPr>
              <a:t>Temel </a:t>
            </a:r>
            <a:r>
              <a:rPr sz="2400" b="1" u="sng" smtClean="0">
                <a:solidFill>
                  <a:srgbClr val="FF0000"/>
                </a:solidFill>
                <a:latin typeface="+mn-lt"/>
              </a:rPr>
              <a:t>Önlemler</a:t>
            </a:r>
            <a:r>
              <a:rPr lang="tr-TR" sz="2400" b="1" u="sng" dirty="0" smtClean="0">
                <a:solidFill>
                  <a:srgbClr val="FF0000"/>
                </a:solidFill>
                <a:latin typeface="+mn-lt"/>
              </a:rPr>
              <a:t>:</a:t>
            </a:r>
            <a:endParaRPr sz="2400" b="1" u="sng">
              <a:solidFill>
                <a:srgbClr val="FF0000"/>
              </a:solidFill>
              <a:latin typeface="+mn-lt"/>
            </a:endParaRPr>
          </a:p>
        </p:txBody>
      </p:sp>
      <p:sp>
        <p:nvSpPr>
          <p:cNvPr id="207" name="Shape 207"/>
          <p:cNvSpPr>
            <a:spLocks noGrp="1"/>
          </p:cNvSpPr>
          <p:nvPr>
            <p:ph idx="1"/>
          </p:nvPr>
        </p:nvSpPr>
        <p:spPr>
          <a:xfrm>
            <a:off x="315383" y="2229586"/>
            <a:ext cx="8575032" cy="3341106"/>
          </a:xfrm>
          <a:prstGeom prst="rect">
            <a:avLst/>
          </a:prstGeom>
        </p:spPr>
        <p:txBody>
          <a:bodyPr/>
          <a:lstStyle/>
          <a:p>
            <a:pPr marL="299719" lvl="0" indent="-253999">
              <a:spcBef>
                <a:spcPts val="600"/>
              </a:spcBef>
              <a:defRPr sz="1800">
                <a:solidFill>
                  <a:srgbClr val="000000"/>
                </a:solidFill>
              </a:defRPr>
            </a:pPr>
            <a:r>
              <a:rPr sz="2400" b="1">
                <a:solidFill>
                  <a:srgbClr val="0000FF"/>
                </a:solidFill>
              </a:rPr>
              <a:t>Hassas alanların genişletilmesi (zonlama)</a:t>
            </a:r>
            <a:endParaRPr sz="2400">
              <a:solidFill>
                <a:srgbClr val="0000FF"/>
              </a:solidFill>
            </a:endParaRPr>
          </a:p>
          <a:p>
            <a:pPr marL="299719" lvl="0" indent="-253999">
              <a:spcBef>
                <a:spcPts val="600"/>
              </a:spcBef>
              <a:defRPr sz="1800">
                <a:solidFill>
                  <a:srgbClr val="000000"/>
                </a:solidFill>
              </a:defRPr>
            </a:pPr>
            <a:r>
              <a:rPr sz="2400" b="1">
                <a:solidFill>
                  <a:srgbClr val="0000FF"/>
                </a:solidFill>
              </a:rPr>
              <a:t>Raporlama ve yetkilendirme</a:t>
            </a:r>
            <a:endParaRPr sz="2400">
              <a:solidFill>
                <a:srgbClr val="0000FF"/>
              </a:solidFill>
            </a:endParaRPr>
          </a:p>
          <a:p>
            <a:pPr marL="571500" lvl="1" indent="-251460">
              <a:spcBef>
                <a:spcPts val="500"/>
              </a:spcBef>
              <a:defRPr sz="1800">
                <a:solidFill>
                  <a:srgbClr val="000000"/>
                </a:solidFill>
              </a:defRPr>
            </a:pPr>
            <a:r>
              <a:rPr sz="2400" b="1">
                <a:solidFill>
                  <a:srgbClr val="0000FF"/>
                </a:solidFill>
              </a:rPr>
              <a:t>Su kullanım ve deşarj izin sistemleri</a:t>
            </a:r>
            <a:endParaRPr sz="2400">
              <a:solidFill>
                <a:srgbClr val="0000FF"/>
              </a:solidFill>
            </a:endParaRPr>
          </a:p>
          <a:p>
            <a:pPr marL="299719" lvl="0" indent="-253999">
              <a:spcBef>
                <a:spcPts val="600"/>
              </a:spcBef>
              <a:defRPr sz="1800">
                <a:solidFill>
                  <a:srgbClr val="000000"/>
                </a:solidFill>
              </a:defRPr>
            </a:pPr>
            <a:r>
              <a:rPr sz="2400" b="1">
                <a:solidFill>
                  <a:srgbClr val="0000FF"/>
                </a:solidFill>
              </a:rPr>
              <a:t>Kaynak koruma alanları</a:t>
            </a:r>
            <a:endParaRPr sz="2400">
              <a:solidFill>
                <a:srgbClr val="0000FF"/>
              </a:solidFill>
            </a:endParaRPr>
          </a:p>
          <a:p>
            <a:pPr marL="299719" lvl="0" indent="-253999">
              <a:spcBef>
                <a:spcPts val="600"/>
              </a:spcBef>
              <a:defRPr sz="1800">
                <a:solidFill>
                  <a:srgbClr val="000000"/>
                </a:solidFill>
              </a:defRPr>
            </a:pPr>
            <a:r>
              <a:rPr sz="2400" b="1">
                <a:solidFill>
                  <a:srgbClr val="0000FF"/>
                </a:solidFill>
              </a:rPr>
              <a:t>Deşarj kontrol yaptırımları</a:t>
            </a:r>
            <a:endParaRPr sz="2400">
              <a:solidFill>
                <a:srgbClr val="0000FF"/>
              </a:solidFill>
            </a:endParaRPr>
          </a:p>
          <a:p>
            <a:pPr marL="299719" lvl="0" indent="-253999">
              <a:spcBef>
                <a:spcPts val="600"/>
              </a:spcBef>
              <a:defRPr sz="1800">
                <a:solidFill>
                  <a:srgbClr val="000000"/>
                </a:solidFill>
              </a:defRPr>
            </a:pPr>
            <a:r>
              <a:rPr sz="2400" b="1">
                <a:solidFill>
                  <a:srgbClr val="0000FF"/>
                </a:solidFill>
              </a:rPr>
              <a:t>Ücret ve fiyatlandırma sistemi</a:t>
            </a:r>
          </a:p>
          <a:p>
            <a:pPr marL="299719" lvl="0" indent="-253999">
              <a:spcBef>
                <a:spcPts val="600"/>
              </a:spcBef>
              <a:defRPr sz="1800">
                <a:solidFill>
                  <a:srgbClr val="000000"/>
                </a:solidFill>
              </a:defRPr>
            </a:pPr>
            <a:r>
              <a:rPr sz="2400" b="1">
                <a:solidFill>
                  <a:srgbClr val="0000FF"/>
                </a:solidFill>
              </a:rPr>
              <a:t>Koordinasyon mekanizması</a:t>
            </a:r>
            <a:endParaRPr sz="2400">
              <a:solidFill>
                <a:srgbClr val="0000FF"/>
              </a:solidFill>
            </a:endParaRPr>
          </a:p>
          <a:p>
            <a:pPr marL="299719" lvl="0" indent="-253999">
              <a:spcBef>
                <a:spcPts val="600"/>
              </a:spcBef>
              <a:defRPr sz="1800">
                <a:solidFill>
                  <a:srgbClr val="000000"/>
                </a:solidFill>
              </a:defRPr>
            </a:pPr>
            <a:r>
              <a:rPr sz="2400" b="1">
                <a:solidFill>
                  <a:srgbClr val="0000FF"/>
                </a:solidFill>
              </a:rPr>
              <a:t>Altyapı geliştirme ve adaptasyonu</a:t>
            </a:r>
          </a:p>
        </p:txBody>
      </p:sp>
      <p:sp>
        <p:nvSpPr>
          <p:cNvPr id="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Önlemler Programı</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571472" y="1142984"/>
            <a:ext cx="5766440" cy="639243"/>
          </a:xfrm>
          <a:prstGeom prst="rect">
            <a:avLst/>
          </a:prstGeom>
        </p:spPr>
        <p:txBody>
          <a:bodyPr/>
          <a:lstStyle>
            <a:lvl1pPr>
              <a:defRPr sz="3200" b="1">
                <a:solidFill>
                  <a:srgbClr val="FF0000"/>
                </a:solidFill>
              </a:defRPr>
            </a:lvl1pPr>
          </a:lstStyle>
          <a:p>
            <a:pPr lvl="0" algn="l">
              <a:defRPr sz="1800" b="0">
                <a:solidFill>
                  <a:srgbClr val="000000"/>
                </a:solidFill>
              </a:defRPr>
            </a:pPr>
            <a:r>
              <a:rPr sz="2400" b="1" u="sng">
                <a:solidFill>
                  <a:srgbClr val="FF0000"/>
                </a:solidFill>
                <a:latin typeface="+mn-lt"/>
              </a:rPr>
              <a:t>Tamamlayıcı </a:t>
            </a:r>
            <a:r>
              <a:rPr sz="2400" b="1" u="sng" smtClean="0">
                <a:solidFill>
                  <a:srgbClr val="FF0000"/>
                </a:solidFill>
                <a:latin typeface="+mn-lt"/>
              </a:rPr>
              <a:t>önlemler</a:t>
            </a:r>
            <a:r>
              <a:rPr lang="tr-TR" sz="2400" b="1" u="sng" dirty="0" smtClean="0">
                <a:solidFill>
                  <a:srgbClr val="FF0000"/>
                </a:solidFill>
                <a:latin typeface="+mn-lt"/>
              </a:rPr>
              <a:t>:</a:t>
            </a:r>
            <a:endParaRPr sz="2400" b="1" u="sng">
              <a:solidFill>
                <a:srgbClr val="FF0000"/>
              </a:solidFill>
              <a:latin typeface="+mn-lt"/>
            </a:endParaRPr>
          </a:p>
        </p:txBody>
      </p:sp>
      <p:sp>
        <p:nvSpPr>
          <p:cNvPr id="210" name="Shape 210"/>
          <p:cNvSpPr>
            <a:spLocks noGrp="1"/>
          </p:cNvSpPr>
          <p:nvPr>
            <p:ph idx="1"/>
          </p:nvPr>
        </p:nvSpPr>
        <p:spPr>
          <a:xfrm>
            <a:off x="428596" y="2214554"/>
            <a:ext cx="6967920" cy="3341105"/>
          </a:xfrm>
          <a:prstGeom prst="rect">
            <a:avLst/>
          </a:prstGeom>
        </p:spPr>
        <p:txBody>
          <a:bodyPr/>
          <a:lstStyle/>
          <a:p>
            <a:pPr marL="301752" lvl="0" indent="-256031">
              <a:spcBef>
                <a:spcPts val="600"/>
              </a:spcBef>
              <a:defRPr sz="1800">
                <a:solidFill>
                  <a:srgbClr val="000000"/>
                </a:solidFill>
              </a:defRPr>
            </a:pPr>
            <a:r>
              <a:rPr sz="2400" b="1">
                <a:solidFill>
                  <a:srgbClr val="0000FF"/>
                </a:solidFill>
              </a:rPr>
              <a:t>İyi uygulama kuralları</a:t>
            </a:r>
          </a:p>
          <a:p>
            <a:pPr marL="563879" lvl="1" indent="-243839">
              <a:spcBef>
                <a:spcPts val="500"/>
              </a:spcBef>
              <a:defRPr sz="1800">
                <a:solidFill>
                  <a:srgbClr val="000000"/>
                </a:solidFill>
              </a:defRPr>
            </a:pPr>
            <a:r>
              <a:rPr sz="2400" b="1">
                <a:solidFill>
                  <a:srgbClr val="0000FF"/>
                </a:solidFill>
              </a:rPr>
              <a:t>Benchmark sistemi</a:t>
            </a:r>
            <a:endParaRPr sz="2400">
              <a:solidFill>
                <a:srgbClr val="0000FF"/>
              </a:solidFill>
            </a:endParaRPr>
          </a:p>
          <a:p>
            <a:pPr marL="301752" lvl="0" indent="-256031">
              <a:spcBef>
                <a:spcPts val="600"/>
              </a:spcBef>
              <a:defRPr sz="1800">
                <a:solidFill>
                  <a:srgbClr val="000000"/>
                </a:solidFill>
              </a:defRPr>
            </a:pPr>
            <a:r>
              <a:rPr sz="2400" b="1">
                <a:solidFill>
                  <a:srgbClr val="0000FF"/>
                </a:solidFill>
              </a:rPr>
              <a:t>Gönüllü anlaşmalar</a:t>
            </a:r>
          </a:p>
          <a:p>
            <a:pPr marL="301752" lvl="0" indent="-256031">
              <a:spcBef>
                <a:spcPts val="600"/>
              </a:spcBef>
              <a:defRPr sz="1800">
                <a:solidFill>
                  <a:srgbClr val="000000"/>
                </a:solidFill>
              </a:defRPr>
            </a:pPr>
            <a:r>
              <a:rPr sz="2400" b="1">
                <a:solidFill>
                  <a:srgbClr val="0000FF"/>
                </a:solidFill>
              </a:rPr>
              <a:t>Farkındalik yaratma kampanyaları</a:t>
            </a:r>
          </a:p>
          <a:p>
            <a:pPr marL="301752" lvl="0" indent="-256031">
              <a:spcBef>
                <a:spcPts val="600"/>
              </a:spcBef>
              <a:defRPr sz="1800">
                <a:solidFill>
                  <a:srgbClr val="000000"/>
                </a:solidFill>
              </a:defRPr>
            </a:pPr>
            <a:r>
              <a:rPr sz="2400" b="1">
                <a:solidFill>
                  <a:srgbClr val="0000FF"/>
                </a:solidFill>
              </a:rPr>
              <a:t>Ekonomik ve vergi araçları</a:t>
            </a:r>
          </a:p>
          <a:p>
            <a:pPr marL="301752" lvl="0" indent="-256031">
              <a:spcBef>
                <a:spcPts val="600"/>
              </a:spcBef>
              <a:defRPr sz="1800">
                <a:solidFill>
                  <a:srgbClr val="000000"/>
                </a:solidFill>
              </a:defRPr>
            </a:pPr>
            <a:r>
              <a:rPr sz="2400" b="1">
                <a:solidFill>
                  <a:srgbClr val="0000FF"/>
                </a:solidFill>
              </a:rPr>
              <a:t>Sektör için danışmanlık programları</a:t>
            </a:r>
          </a:p>
          <a:p>
            <a:pPr marL="563879" lvl="1" indent="-243839">
              <a:spcBef>
                <a:spcPts val="500"/>
              </a:spcBef>
              <a:defRPr sz="1800">
                <a:solidFill>
                  <a:srgbClr val="000000"/>
                </a:solidFill>
              </a:defRPr>
            </a:pPr>
            <a:r>
              <a:rPr sz="2400" b="1">
                <a:solidFill>
                  <a:srgbClr val="0000FF"/>
                </a:solidFill>
              </a:rPr>
              <a:t>Tarım, sanayi vb.</a:t>
            </a:r>
          </a:p>
        </p:txBody>
      </p:sp>
      <p:sp>
        <p:nvSpPr>
          <p:cNvPr id="4"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Önlemler Programı</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428860" y="214290"/>
            <a:ext cx="4426739" cy="639242"/>
          </a:xfrm>
          <a:prstGeom prst="rect">
            <a:avLst/>
          </a:prstGeom>
        </p:spPr>
        <p:txBody>
          <a:bodyPr/>
          <a:lstStyle>
            <a:lvl1pPr>
              <a:defRPr sz="3200" b="1">
                <a:solidFill>
                  <a:srgbClr val="FF0000"/>
                </a:solidFill>
              </a:defRPr>
            </a:lvl1pPr>
          </a:lstStyle>
          <a:p>
            <a:pPr lvl="0">
              <a:defRPr sz="1800" b="0">
                <a:solidFill>
                  <a:srgbClr val="000000"/>
                </a:solidFill>
              </a:defRPr>
            </a:pPr>
            <a:r>
              <a:rPr sz="3200" b="1">
                <a:solidFill>
                  <a:srgbClr val="FF0000"/>
                </a:solidFill>
              </a:rPr>
              <a:t>Ekonomik analiz</a:t>
            </a:r>
          </a:p>
        </p:txBody>
      </p:sp>
      <p:sp>
        <p:nvSpPr>
          <p:cNvPr id="162" name="Shape 162"/>
          <p:cNvSpPr>
            <a:spLocks noGrp="1"/>
          </p:cNvSpPr>
          <p:nvPr>
            <p:ph idx="1"/>
          </p:nvPr>
        </p:nvSpPr>
        <p:spPr>
          <a:xfrm>
            <a:off x="315383" y="2229586"/>
            <a:ext cx="8575032" cy="3341106"/>
          </a:xfrm>
          <a:prstGeom prst="rect">
            <a:avLst/>
          </a:prstGeom>
        </p:spPr>
        <p:txBody>
          <a:bodyPr/>
          <a:lstStyle/>
          <a:p>
            <a:pPr marL="301752" lvl="0" indent="-256031">
              <a:lnSpc>
                <a:spcPct val="90000"/>
              </a:lnSpc>
              <a:spcBef>
                <a:spcPts val="600"/>
              </a:spcBef>
              <a:defRPr sz="1800">
                <a:solidFill>
                  <a:srgbClr val="000000"/>
                </a:solidFill>
              </a:defRPr>
            </a:pPr>
            <a:r>
              <a:rPr sz="2800" b="1">
                <a:solidFill>
                  <a:srgbClr val="0000FF"/>
                </a:solidFill>
              </a:rPr>
              <a:t>Mevcut su kullanımları ile ilgili ekonomik analiz</a:t>
            </a:r>
          </a:p>
          <a:p>
            <a:pPr marL="301752" lvl="0" indent="-256031">
              <a:lnSpc>
                <a:spcPct val="90000"/>
              </a:lnSpc>
              <a:spcBef>
                <a:spcPts val="600"/>
              </a:spcBef>
              <a:defRPr sz="1800">
                <a:solidFill>
                  <a:srgbClr val="000000"/>
                </a:solidFill>
              </a:defRPr>
            </a:pPr>
            <a:r>
              <a:rPr sz="2800" b="1">
                <a:solidFill>
                  <a:srgbClr val="0000FF"/>
                </a:solidFill>
              </a:rPr>
              <a:t>Ekonomik gelişme hakkında temel plan</a:t>
            </a:r>
          </a:p>
          <a:p>
            <a:pPr marL="301752" lvl="0" indent="-256031">
              <a:lnSpc>
                <a:spcPct val="90000"/>
              </a:lnSpc>
              <a:spcBef>
                <a:spcPts val="600"/>
              </a:spcBef>
              <a:defRPr sz="1800">
                <a:solidFill>
                  <a:srgbClr val="000000"/>
                </a:solidFill>
              </a:defRPr>
            </a:pPr>
            <a:r>
              <a:rPr sz="2800" b="1">
                <a:solidFill>
                  <a:srgbClr val="0000FF"/>
                </a:solidFill>
              </a:rPr>
              <a:t>Maliyet karşılama ve su hşzmetleri fiyatlandırması değerlendirmesi</a:t>
            </a:r>
          </a:p>
          <a:p>
            <a:pPr marL="301752" lvl="0" indent="-256031">
              <a:lnSpc>
                <a:spcPct val="90000"/>
              </a:lnSpc>
              <a:spcBef>
                <a:spcPts val="600"/>
              </a:spcBef>
              <a:defRPr sz="1800">
                <a:solidFill>
                  <a:srgbClr val="000000"/>
                </a:solidFill>
              </a:defRPr>
            </a:pPr>
            <a:r>
              <a:rPr sz="2800" b="1">
                <a:solidFill>
                  <a:srgbClr val="0000FF"/>
                </a:solidFill>
              </a:rPr>
              <a:t>Önlemlerin maliyet-etkinliği</a:t>
            </a:r>
          </a:p>
          <a:p>
            <a:pPr marL="301752" lvl="0" indent="-256031">
              <a:lnSpc>
                <a:spcPct val="90000"/>
              </a:lnSpc>
              <a:spcBef>
                <a:spcPts val="600"/>
              </a:spcBef>
              <a:defRPr sz="1800">
                <a:solidFill>
                  <a:srgbClr val="000000"/>
                </a:solidFill>
              </a:defRPr>
            </a:pPr>
            <a:r>
              <a:rPr sz="2800" b="1">
                <a:solidFill>
                  <a:srgbClr val="0000FF"/>
                </a:solidFill>
              </a:rPr>
              <a:t>Bilgi eksikliklerinin giderilmesi</a:t>
            </a:r>
          </a:p>
          <a:p>
            <a:pPr marL="301752" lvl="0" indent="-256031">
              <a:lnSpc>
                <a:spcPct val="90000"/>
              </a:lnSpc>
              <a:spcBef>
                <a:spcPts val="600"/>
              </a:spcBef>
              <a:defRPr sz="1800">
                <a:solidFill>
                  <a:srgbClr val="000000"/>
                </a:solidFill>
              </a:defRPr>
            </a:pPr>
            <a:r>
              <a:rPr sz="2800" b="1">
                <a:solidFill>
                  <a:srgbClr val="0000FF"/>
                </a:solidFill>
              </a:rPr>
              <a:t>Önemli su sorunlarının belirlenmesi</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5"/>
          <p:cNvSpPr txBox="1">
            <a:spLocks noChangeArrowheads="1"/>
          </p:cNvSpPr>
          <p:nvPr/>
        </p:nvSpPr>
        <p:spPr bwMode="auto">
          <a:xfrm>
            <a:off x="609600" y="1816116"/>
            <a:ext cx="7748614" cy="3970338"/>
          </a:xfrm>
          <a:prstGeom prst="rect">
            <a:avLst/>
          </a:prstGeom>
          <a:noFill/>
          <a:ln w="9525" algn="ctr">
            <a:noFill/>
            <a:miter lim="800000"/>
            <a:headEnd/>
            <a:tailEnd/>
          </a:ln>
        </p:spPr>
        <p:txBody>
          <a:bodyPr wrap="square">
            <a:spAutoFit/>
          </a:bodyPr>
          <a:lstStyle/>
          <a:p>
            <a:pPr algn="l">
              <a:spcBef>
                <a:spcPct val="50000"/>
              </a:spcBef>
            </a:pPr>
            <a:r>
              <a:rPr lang="tr-TR" sz="2400" u="sng" dirty="0">
                <a:solidFill>
                  <a:srgbClr val="FF0000"/>
                </a:solidFill>
              </a:rPr>
              <a:t>Amaç:</a:t>
            </a:r>
          </a:p>
          <a:p>
            <a:pPr lvl="1" algn="l">
              <a:buFontTx/>
              <a:buChar char="•"/>
            </a:pPr>
            <a:endParaRPr lang="tr-TR" sz="2400" b="0" dirty="0">
              <a:solidFill>
                <a:srgbClr val="0000FF"/>
              </a:solidFill>
            </a:endParaRPr>
          </a:p>
          <a:p>
            <a:pPr lvl="1" algn="l">
              <a:buFontTx/>
              <a:buChar char="•"/>
            </a:pPr>
            <a:r>
              <a:rPr lang="tr-TR" sz="2400" b="0" dirty="0">
                <a:solidFill>
                  <a:srgbClr val="0000FF"/>
                </a:solidFill>
              </a:rPr>
              <a:t> İyileştirme önlemlerini gerekçelendirmek</a:t>
            </a:r>
            <a:endParaRPr lang="en-GB" sz="2400" b="0" dirty="0">
              <a:solidFill>
                <a:srgbClr val="0000FF"/>
              </a:solidFill>
            </a:endParaRPr>
          </a:p>
          <a:p>
            <a:pPr lvl="1" algn="l">
              <a:buFontTx/>
              <a:buChar char="•"/>
            </a:pPr>
            <a:endParaRPr lang="tr-TR" sz="2400" b="0" dirty="0">
              <a:solidFill>
                <a:srgbClr val="0000FF"/>
              </a:solidFill>
            </a:endParaRPr>
          </a:p>
          <a:p>
            <a:pPr lvl="1" algn="l">
              <a:buFontTx/>
              <a:buChar char="•"/>
            </a:pPr>
            <a:r>
              <a:rPr lang="tr-TR" sz="2400" b="0" dirty="0">
                <a:solidFill>
                  <a:srgbClr val="0000FF"/>
                </a:solidFill>
              </a:rPr>
              <a:t> Bozulmama ilkesi ve trendleri kontrol etmek</a:t>
            </a:r>
            <a:endParaRPr lang="en-GB" sz="2400" b="0" dirty="0">
              <a:solidFill>
                <a:srgbClr val="0000FF"/>
              </a:solidFill>
            </a:endParaRPr>
          </a:p>
          <a:p>
            <a:pPr lvl="1" algn="l">
              <a:buFontTx/>
              <a:buChar char="•"/>
            </a:pPr>
            <a:endParaRPr lang="tr-TR" sz="2400" b="0" dirty="0">
              <a:solidFill>
                <a:srgbClr val="0000FF"/>
              </a:solidFill>
            </a:endParaRPr>
          </a:p>
          <a:p>
            <a:pPr lvl="1" algn="l">
              <a:buFontTx/>
              <a:buChar char="•"/>
            </a:pPr>
            <a:r>
              <a:rPr lang="tr-TR" sz="2400" b="0" dirty="0">
                <a:solidFill>
                  <a:srgbClr val="0000FF"/>
                </a:solidFill>
              </a:rPr>
              <a:t> Türkiye için sınıflandırma araçları oluşturmak</a:t>
            </a:r>
            <a:endParaRPr lang="en-GB" sz="2400" b="0" dirty="0">
              <a:solidFill>
                <a:srgbClr val="0000FF"/>
              </a:solidFill>
            </a:endParaRPr>
          </a:p>
          <a:p>
            <a:pPr lvl="1" algn="l">
              <a:buFontTx/>
              <a:buChar char="•"/>
            </a:pPr>
            <a:endParaRPr lang="tr-TR" sz="2400" b="0" dirty="0">
              <a:solidFill>
                <a:srgbClr val="0000FF"/>
              </a:solidFill>
            </a:endParaRPr>
          </a:p>
          <a:p>
            <a:pPr lvl="1" algn="l">
              <a:buFontTx/>
              <a:buChar char="•"/>
            </a:pPr>
            <a:r>
              <a:rPr lang="tr-TR" sz="2400" b="0" dirty="0">
                <a:solidFill>
                  <a:srgbClr val="0000FF"/>
                </a:solidFill>
              </a:rPr>
              <a:t> SÇD için su kütlelerini sınıflandırmak</a:t>
            </a:r>
            <a:endParaRPr lang="en-GB" sz="2400" b="0" dirty="0">
              <a:solidFill>
                <a:srgbClr val="0000FF"/>
              </a:solidFill>
            </a:endParaRPr>
          </a:p>
          <a:p>
            <a:pPr algn="l">
              <a:spcBef>
                <a:spcPct val="50000"/>
              </a:spcBef>
              <a:buFontTx/>
              <a:buChar char="•"/>
            </a:pPr>
            <a:endParaRPr lang="tr-TR" sz="2400" dirty="0">
              <a:solidFill>
                <a:srgbClr val="0000FF"/>
              </a:solidFill>
            </a:endParaRPr>
          </a:p>
        </p:txBody>
      </p:sp>
      <p:sp>
        <p:nvSpPr>
          <p:cNvPr id="7"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İzleme</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28596" y="2071678"/>
            <a:ext cx="8229600" cy="2971808"/>
          </a:xfrm>
          <a:prstGeom prst="rect">
            <a:avLst/>
          </a:prstGeom>
          <a:noFill/>
          <a:ln w="9525">
            <a:noFill/>
            <a:miter lim="800000"/>
            <a:headEnd/>
            <a:tailEnd/>
          </a:ln>
          <a:effectLst/>
        </p:spPr>
        <p:txBody>
          <a:bodyPr/>
          <a:lstStyle/>
          <a:p>
            <a:pPr algn="l" eaLnBrk="1" hangingPunct="1">
              <a:spcBef>
                <a:spcPct val="20000"/>
              </a:spcBef>
              <a:buClr>
                <a:schemeClr val="hlink"/>
              </a:buClr>
              <a:buSzPct val="80000"/>
              <a:buFont typeface="Wingdings" pitchFamily="2" charset="2"/>
              <a:buNone/>
              <a:defRPr/>
            </a:pPr>
            <a:r>
              <a:rPr lang="tr-TR" sz="2400" b="1" u="sng" kern="0" dirty="0">
                <a:solidFill>
                  <a:srgbClr val="0000FF"/>
                </a:solidFill>
                <a:latin typeface="+mn-lt"/>
                <a:cs typeface="+mn-cs"/>
              </a:rPr>
              <a:t>3 şekilde </a:t>
            </a:r>
            <a:r>
              <a:rPr lang="tr-TR" sz="2400" b="1" u="sng" kern="0" dirty="0" smtClean="0">
                <a:solidFill>
                  <a:srgbClr val="0000FF"/>
                </a:solidFill>
                <a:latin typeface="+mn-lt"/>
                <a:cs typeface="+mn-cs"/>
              </a:rPr>
              <a:t>yapılır:</a:t>
            </a:r>
            <a:endParaRPr lang="tr-TR" sz="2400" b="1" u="sng" kern="0" dirty="0">
              <a:solidFill>
                <a:srgbClr val="0000FF"/>
              </a:solidFill>
              <a:latin typeface="+mn-lt"/>
              <a:cs typeface="+mn-cs"/>
            </a:endParaRPr>
          </a:p>
          <a:p>
            <a:pPr algn="l" eaLnBrk="1" hangingPunct="1">
              <a:spcBef>
                <a:spcPct val="20000"/>
              </a:spcBef>
              <a:buClr>
                <a:schemeClr val="hlink"/>
              </a:buClr>
              <a:buSzPct val="80000"/>
              <a:buFont typeface="Wingdings" pitchFamily="2" charset="2"/>
              <a:buNone/>
              <a:defRPr/>
            </a:pPr>
            <a:endParaRPr lang="tr-TR" sz="2400" b="0" kern="0" dirty="0">
              <a:solidFill>
                <a:srgbClr val="0000FF"/>
              </a:solidFill>
              <a:latin typeface="+mn-lt"/>
              <a:cs typeface="+mn-cs"/>
            </a:endParaRPr>
          </a:p>
          <a:p>
            <a:pPr marL="742950" lvl="1" indent="-285750" algn="l" eaLnBrk="1" hangingPunct="1">
              <a:spcBef>
                <a:spcPct val="20000"/>
              </a:spcBef>
              <a:buClr>
                <a:schemeClr val="tx2"/>
              </a:buClr>
              <a:buSzPct val="50000"/>
              <a:buFont typeface="Wingdings" pitchFamily="2" charset="2"/>
              <a:buChar char="l"/>
              <a:defRPr/>
            </a:pPr>
            <a:r>
              <a:rPr lang="tr-TR" sz="2400" b="0" kern="0" dirty="0">
                <a:solidFill>
                  <a:srgbClr val="0000FF"/>
                </a:solidFill>
                <a:latin typeface="+mn-lt"/>
                <a:cs typeface="+mn-cs"/>
              </a:rPr>
              <a:t>Gözetimsel İzleme (trend ve genel bakış)</a:t>
            </a:r>
          </a:p>
          <a:p>
            <a:pPr marL="742950" lvl="1" indent="-285750" algn="l" eaLnBrk="1" hangingPunct="1">
              <a:spcBef>
                <a:spcPct val="20000"/>
              </a:spcBef>
              <a:buClr>
                <a:schemeClr val="tx2"/>
              </a:buClr>
              <a:buSzPct val="50000"/>
              <a:buFont typeface="Wingdings" pitchFamily="2" charset="2"/>
              <a:buChar char="l"/>
              <a:defRPr/>
            </a:pPr>
            <a:r>
              <a:rPr lang="tr-TR" sz="2400" b="0" kern="0" dirty="0" err="1">
                <a:solidFill>
                  <a:srgbClr val="0000FF"/>
                </a:solidFill>
                <a:latin typeface="+mn-lt"/>
                <a:cs typeface="+mn-cs"/>
              </a:rPr>
              <a:t>Operasyonel</a:t>
            </a:r>
            <a:r>
              <a:rPr lang="tr-TR" sz="2400" b="0" kern="0" dirty="0">
                <a:solidFill>
                  <a:srgbClr val="0000FF"/>
                </a:solidFill>
                <a:latin typeface="+mn-lt"/>
                <a:cs typeface="+mn-cs"/>
              </a:rPr>
              <a:t> İzleme (spesifik parametreler, baskılar, etkiler)</a:t>
            </a:r>
          </a:p>
          <a:p>
            <a:pPr marL="742950" lvl="1" indent="-285750" algn="l" eaLnBrk="1" hangingPunct="1">
              <a:spcBef>
                <a:spcPct val="20000"/>
              </a:spcBef>
              <a:buClr>
                <a:schemeClr val="tx2"/>
              </a:buClr>
              <a:buSzPct val="50000"/>
              <a:buFont typeface="Wingdings" pitchFamily="2" charset="2"/>
              <a:buChar char="l"/>
              <a:defRPr/>
            </a:pPr>
            <a:r>
              <a:rPr lang="tr-TR" sz="2400" b="0" kern="0" dirty="0">
                <a:solidFill>
                  <a:srgbClr val="0000FF"/>
                </a:solidFill>
                <a:latin typeface="+mn-lt"/>
                <a:cs typeface="+mn-cs"/>
              </a:rPr>
              <a:t>Araştırmacı izleme (neden ve çözüm)</a:t>
            </a:r>
          </a:p>
          <a:p>
            <a:pPr algn="l" eaLnBrk="1" hangingPunct="1">
              <a:spcBef>
                <a:spcPct val="20000"/>
              </a:spcBef>
              <a:buClr>
                <a:schemeClr val="hlink"/>
              </a:buClr>
              <a:buSzPct val="80000"/>
              <a:buFont typeface="Wingdings" pitchFamily="2" charset="2"/>
              <a:buNone/>
              <a:defRPr/>
            </a:pPr>
            <a:endParaRPr lang="tr-TR" sz="2400" b="0" kern="0" dirty="0">
              <a:solidFill>
                <a:srgbClr val="0000FF"/>
              </a:solidFill>
              <a:latin typeface="+mn-lt"/>
              <a:cs typeface="+mn-cs"/>
            </a:endParaRPr>
          </a:p>
          <a:p>
            <a:pPr marL="742950" lvl="1" indent="-285750" algn="l" eaLnBrk="1" hangingPunct="1">
              <a:spcBef>
                <a:spcPct val="20000"/>
              </a:spcBef>
              <a:buClr>
                <a:schemeClr val="tx2"/>
              </a:buClr>
              <a:buSzPct val="50000"/>
              <a:buFont typeface="Wingdings" pitchFamily="2" charset="2"/>
              <a:buChar char="l"/>
              <a:defRPr/>
            </a:pPr>
            <a:endParaRPr lang="tr-TR" sz="2400" b="0" kern="0" dirty="0">
              <a:solidFill>
                <a:srgbClr val="0000FF"/>
              </a:solidFill>
              <a:latin typeface="+mn-lt"/>
              <a:cs typeface="+mn-cs"/>
            </a:endParaRPr>
          </a:p>
        </p:txBody>
      </p:sp>
      <p:sp>
        <p:nvSpPr>
          <p:cNvPr id="8"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İzleme</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714348" y="1071546"/>
            <a:ext cx="8001056" cy="785818"/>
          </a:xfrm>
        </p:spPr>
        <p:txBody>
          <a:bodyPr/>
          <a:lstStyle/>
          <a:p>
            <a:pPr eaLnBrk="1" hangingPunct="1">
              <a:buNone/>
              <a:defRPr/>
            </a:pPr>
            <a:r>
              <a:rPr lang="tr-TR" sz="2400" b="1" u="sng" dirty="0" smtClean="0">
                <a:solidFill>
                  <a:srgbClr val="0000FF"/>
                </a:solidFill>
              </a:rPr>
              <a:t>Madde 14: </a:t>
            </a:r>
          </a:p>
          <a:p>
            <a:pPr eaLnBrk="1" hangingPunct="1">
              <a:buNone/>
              <a:defRPr/>
            </a:pPr>
            <a:r>
              <a:rPr lang="tr-TR" sz="2400" dirty="0" smtClean="0">
                <a:solidFill>
                  <a:srgbClr val="0000FF"/>
                </a:solidFill>
              </a:rPr>
              <a:t>Hazırlanan çalışma programı halkın bilgisine sunulacaktır.</a:t>
            </a:r>
          </a:p>
        </p:txBody>
      </p:sp>
      <p:grpSp>
        <p:nvGrpSpPr>
          <p:cNvPr id="2" name="13 Grup"/>
          <p:cNvGrpSpPr>
            <a:grpSpLocks/>
          </p:cNvGrpSpPr>
          <p:nvPr/>
        </p:nvGrpSpPr>
        <p:grpSpPr bwMode="auto">
          <a:xfrm>
            <a:off x="1000100" y="2143116"/>
            <a:ext cx="6934200" cy="4357718"/>
            <a:chOff x="685800" y="1854200"/>
            <a:chExt cx="7826375" cy="4783472"/>
          </a:xfrm>
        </p:grpSpPr>
        <p:sp>
          <p:nvSpPr>
            <p:cNvPr id="31752" name="Oval 8"/>
            <p:cNvSpPr>
              <a:spLocks noChangeAspect="1" noChangeArrowheads="1"/>
            </p:cNvSpPr>
            <p:nvPr/>
          </p:nvSpPr>
          <p:spPr bwMode="auto">
            <a:xfrm>
              <a:off x="685800" y="1854200"/>
              <a:ext cx="7597775" cy="3829050"/>
            </a:xfrm>
            <a:prstGeom prst="ellipse">
              <a:avLst/>
            </a:prstGeom>
            <a:solidFill>
              <a:srgbClr val="33CCCC"/>
            </a:solidFill>
            <a:ln w="9525">
              <a:solidFill>
                <a:srgbClr val="FFFFFF"/>
              </a:solidFill>
              <a:round/>
              <a:headEnd/>
              <a:tailEnd/>
            </a:ln>
          </p:spPr>
          <p:txBody>
            <a:bodyPr anchor="ctr"/>
            <a:lstStyle/>
            <a:p>
              <a:endParaRPr lang="tr-TR" sz="1600">
                <a:latin typeface="Times New Roman" pitchFamily="18" charset="0"/>
                <a:cs typeface="Times New Roman" pitchFamily="18" charset="0"/>
              </a:endParaRPr>
            </a:p>
          </p:txBody>
        </p:sp>
        <p:sp>
          <p:nvSpPr>
            <p:cNvPr id="31753" name="Oval 9"/>
            <p:cNvSpPr>
              <a:spLocks noChangeAspect="1" noChangeArrowheads="1"/>
            </p:cNvSpPr>
            <p:nvPr/>
          </p:nvSpPr>
          <p:spPr bwMode="auto">
            <a:xfrm>
              <a:off x="762000" y="2514600"/>
              <a:ext cx="5334000" cy="2487613"/>
            </a:xfrm>
            <a:prstGeom prst="ellipse">
              <a:avLst/>
            </a:prstGeom>
            <a:solidFill>
              <a:srgbClr val="00C600"/>
            </a:solidFill>
            <a:ln w="9525">
              <a:solidFill>
                <a:srgbClr val="FFFFFF"/>
              </a:solidFill>
              <a:round/>
              <a:headEnd/>
              <a:tailEnd/>
            </a:ln>
          </p:spPr>
          <p:txBody>
            <a:bodyPr anchor="ctr"/>
            <a:lstStyle/>
            <a:p>
              <a:endParaRPr lang="tr-TR" sz="1600">
                <a:latin typeface="Times New Roman" pitchFamily="18" charset="0"/>
                <a:cs typeface="Times New Roman" pitchFamily="18" charset="0"/>
              </a:endParaRPr>
            </a:p>
          </p:txBody>
        </p:sp>
        <p:sp>
          <p:nvSpPr>
            <p:cNvPr id="31754" name="Oval 10"/>
            <p:cNvSpPr>
              <a:spLocks noChangeAspect="1" noChangeArrowheads="1"/>
            </p:cNvSpPr>
            <p:nvPr/>
          </p:nvSpPr>
          <p:spPr bwMode="auto">
            <a:xfrm>
              <a:off x="882650" y="3124200"/>
              <a:ext cx="2981325" cy="1247775"/>
            </a:xfrm>
            <a:prstGeom prst="ellipse">
              <a:avLst/>
            </a:prstGeom>
            <a:solidFill>
              <a:srgbClr val="00FF00"/>
            </a:solidFill>
            <a:ln w="9525">
              <a:solidFill>
                <a:srgbClr val="FFFFFF"/>
              </a:solidFill>
              <a:round/>
              <a:headEnd/>
              <a:tailEnd/>
            </a:ln>
          </p:spPr>
          <p:txBody>
            <a:bodyPr lIns="70409" tIns="35204" rIns="70409" bIns="35204" anchor="ctr"/>
            <a:lstStyle/>
            <a:p>
              <a:r>
                <a:rPr lang="tr-TR" sz="1600">
                  <a:solidFill>
                    <a:srgbClr val="000000"/>
                  </a:solidFill>
                  <a:latin typeface="Times New Roman" pitchFamily="18" charset="0"/>
                  <a:cs typeface="Times New Roman" pitchFamily="18" charset="0"/>
                </a:rPr>
                <a:t>Bilgi sağlama</a:t>
              </a:r>
              <a:endParaRPr lang="en-GB" sz="1600">
                <a:solidFill>
                  <a:srgbClr val="000000"/>
                </a:solidFill>
                <a:latin typeface="Times New Roman" pitchFamily="18" charset="0"/>
                <a:cs typeface="Times New Roman" pitchFamily="18" charset="0"/>
              </a:endParaRPr>
            </a:p>
          </p:txBody>
        </p:sp>
        <p:sp>
          <p:nvSpPr>
            <p:cNvPr id="31755" name="Text Box 11"/>
            <p:cNvSpPr txBox="1">
              <a:spLocks noChangeAspect="1" noChangeArrowheads="1"/>
            </p:cNvSpPr>
            <p:nvPr/>
          </p:nvSpPr>
          <p:spPr bwMode="auto">
            <a:xfrm>
              <a:off x="3881438" y="3505200"/>
              <a:ext cx="2138362" cy="495300"/>
            </a:xfrm>
            <a:prstGeom prst="rect">
              <a:avLst/>
            </a:prstGeom>
            <a:noFill/>
            <a:ln w="9525">
              <a:noFill/>
              <a:miter lim="800000"/>
              <a:headEnd/>
              <a:tailEnd/>
            </a:ln>
          </p:spPr>
          <p:txBody>
            <a:bodyPr lIns="70409" tIns="35204" rIns="70409" bIns="35204"/>
            <a:lstStyle/>
            <a:p>
              <a:r>
                <a:rPr lang="tr-TR" sz="1600">
                  <a:solidFill>
                    <a:srgbClr val="000000"/>
                  </a:solidFill>
                  <a:latin typeface="Times New Roman" pitchFamily="18" charset="0"/>
                  <a:cs typeface="Times New Roman" pitchFamily="18" charset="0"/>
                </a:rPr>
                <a:t>Danışma</a:t>
              </a:r>
              <a:endParaRPr lang="en-GB" sz="1600">
                <a:solidFill>
                  <a:srgbClr val="000000"/>
                </a:solidFill>
                <a:latin typeface="Times New Roman" pitchFamily="18" charset="0"/>
                <a:cs typeface="Times New Roman" pitchFamily="18" charset="0"/>
              </a:endParaRPr>
            </a:p>
          </p:txBody>
        </p:sp>
        <p:sp>
          <p:nvSpPr>
            <p:cNvPr id="31756" name="Text Box 12"/>
            <p:cNvSpPr txBox="1">
              <a:spLocks noChangeAspect="1" noChangeArrowheads="1"/>
            </p:cNvSpPr>
            <p:nvPr/>
          </p:nvSpPr>
          <p:spPr bwMode="auto">
            <a:xfrm>
              <a:off x="6121400" y="3371850"/>
              <a:ext cx="2390775" cy="819150"/>
            </a:xfrm>
            <a:prstGeom prst="rect">
              <a:avLst/>
            </a:prstGeom>
            <a:noFill/>
            <a:ln w="9525">
              <a:noFill/>
              <a:miter lim="800000"/>
              <a:headEnd/>
              <a:tailEnd/>
            </a:ln>
          </p:spPr>
          <p:txBody>
            <a:bodyPr lIns="70409" tIns="35204" rIns="70409" bIns="35204"/>
            <a:lstStyle/>
            <a:p>
              <a:r>
                <a:rPr lang="tr-TR" sz="1600">
                  <a:solidFill>
                    <a:srgbClr val="000000"/>
                  </a:solidFill>
                  <a:latin typeface="Times New Roman" pitchFamily="18" charset="0"/>
                  <a:cs typeface="Times New Roman" pitchFamily="18" charset="0"/>
                </a:rPr>
                <a:t>Aktif katılım</a:t>
              </a:r>
              <a:endParaRPr lang="en-GB" sz="1600">
                <a:solidFill>
                  <a:srgbClr val="000000"/>
                </a:solidFill>
                <a:latin typeface="Times New Roman" pitchFamily="18" charset="0"/>
                <a:cs typeface="Times New Roman" pitchFamily="18" charset="0"/>
              </a:endParaRPr>
            </a:p>
          </p:txBody>
        </p:sp>
        <p:sp>
          <p:nvSpPr>
            <p:cNvPr id="31757" name="Text Box 13"/>
            <p:cNvSpPr txBox="1">
              <a:spLocks noChangeAspect="1" noChangeArrowheads="1"/>
            </p:cNvSpPr>
            <p:nvPr/>
          </p:nvSpPr>
          <p:spPr bwMode="auto">
            <a:xfrm>
              <a:off x="1730375" y="5931915"/>
              <a:ext cx="2667000" cy="705757"/>
            </a:xfrm>
            <a:prstGeom prst="rect">
              <a:avLst/>
            </a:prstGeom>
            <a:noFill/>
            <a:ln w="9525">
              <a:solidFill>
                <a:schemeClr val="tx1"/>
              </a:solidFill>
              <a:miter lim="800000"/>
              <a:headEnd/>
              <a:tailEnd/>
            </a:ln>
          </p:spPr>
          <p:txBody>
            <a:bodyPr lIns="70409" tIns="35204" rIns="70409" bIns="35204"/>
            <a:lstStyle/>
            <a:p>
              <a:pPr algn="ctr"/>
              <a:r>
                <a:rPr lang="tr-TR" sz="16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Garanti edilmelidir</a:t>
              </a:r>
              <a:endParaRPr lang="en-GB" sz="16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758" name="Text Box 14"/>
            <p:cNvSpPr txBox="1">
              <a:spLocks noChangeAspect="1" noChangeArrowheads="1"/>
            </p:cNvSpPr>
            <p:nvPr/>
          </p:nvSpPr>
          <p:spPr bwMode="auto">
            <a:xfrm>
              <a:off x="5235575" y="5945188"/>
              <a:ext cx="3067050" cy="692484"/>
            </a:xfrm>
            <a:prstGeom prst="rect">
              <a:avLst/>
            </a:prstGeom>
            <a:noFill/>
            <a:ln w="9525">
              <a:solidFill>
                <a:schemeClr val="tx1"/>
              </a:solidFill>
              <a:miter lim="800000"/>
              <a:headEnd/>
              <a:tailEnd/>
            </a:ln>
          </p:spPr>
          <p:txBody>
            <a:bodyPr lIns="70409" tIns="35204" rIns="70409" bIns="35204"/>
            <a:lstStyle/>
            <a:p>
              <a:pPr algn="ctr"/>
              <a:r>
                <a:rPr lang="tr-TR" sz="160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Teşvik edilmelidir</a:t>
              </a:r>
              <a:endParaRPr lang="en-US" sz="160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759" name="Line 17"/>
            <p:cNvSpPr>
              <a:spLocks noChangeShapeType="1"/>
            </p:cNvSpPr>
            <p:nvPr/>
          </p:nvSpPr>
          <p:spPr bwMode="auto">
            <a:xfrm>
              <a:off x="1828800" y="4486275"/>
              <a:ext cx="0" cy="1371600"/>
            </a:xfrm>
            <a:prstGeom prst="line">
              <a:avLst/>
            </a:prstGeom>
            <a:noFill/>
            <a:ln w="88900">
              <a:solidFill>
                <a:schemeClr val="tx1"/>
              </a:solidFill>
              <a:round/>
              <a:headEnd/>
              <a:tailEnd type="triangle" w="med" len="med"/>
            </a:ln>
          </p:spPr>
          <p:txBody>
            <a:bodyPr wrap="none" anchor="ctr"/>
            <a:lstStyle/>
            <a:p>
              <a:endParaRPr lang="tr-TR"/>
            </a:p>
          </p:txBody>
        </p:sp>
        <p:sp>
          <p:nvSpPr>
            <p:cNvPr id="31760" name="Line 18"/>
            <p:cNvSpPr>
              <a:spLocks noChangeShapeType="1"/>
            </p:cNvSpPr>
            <p:nvPr/>
          </p:nvSpPr>
          <p:spPr bwMode="auto">
            <a:xfrm>
              <a:off x="4343400" y="4486275"/>
              <a:ext cx="0" cy="1371600"/>
            </a:xfrm>
            <a:prstGeom prst="line">
              <a:avLst/>
            </a:prstGeom>
            <a:noFill/>
            <a:ln w="88900">
              <a:solidFill>
                <a:schemeClr val="tx1"/>
              </a:solidFill>
              <a:round/>
              <a:headEnd/>
              <a:tailEnd type="triangle" w="med" len="med"/>
            </a:ln>
          </p:spPr>
          <p:txBody>
            <a:bodyPr wrap="none" anchor="ctr"/>
            <a:lstStyle/>
            <a:p>
              <a:endParaRPr lang="tr-TR"/>
            </a:p>
          </p:txBody>
        </p:sp>
        <p:sp>
          <p:nvSpPr>
            <p:cNvPr id="31761" name="Line 19"/>
            <p:cNvSpPr>
              <a:spLocks noChangeShapeType="1"/>
            </p:cNvSpPr>
            <p:nvPr/>
          </p:nvSpPr>
          <p:spPr bwMode="auto">
            <a:xfrm>
              <a:off x="6759575" y="4486275"/>
              <a:ext cx="0" cy="1371600"/>
            </a:xfrm>
            <a:prstGeom prst="line">
              <a:avLst/>
            </a:prstGeom>
            <a:noFill/>
            <a:ln w="88900">
              <a:solidFill>
                <a:schemeClr val="tx1"/>
              </a:solidFill>
              <a:round/>
              <a:headEnd/>
              <a:tailEnd type="triangle" w="med" len="med"/>
            </a:ln>
          </p:spPr>
          <p:txBody>
            <a:bodyPr wrap="none" anchor="ctr"/>
            <a:lstStyle/>
            <a:p>
              <a:endParaRPr lang="tr-TR"/>
            </a:p>
          </p:txBody>
        </p:sp>
      </p:grpSp>
      <p:sp>
        <p:nvSpPr>
          <p:cNvPr id="18" name="Rectangle 8"/>
          <p:cNvSpPr>
            <a:spLocks noChangeArrowheads="1"/>
          </p:cNvSpPr>
          <p:nvPr/>
        </p:nvSpPr>
        <p:spPr bwMode="auto">
          <a:xfrm>
            <a:off x="1214414" y="142852"/>
            <a:ext cx="6858000" cy="523220"/>
          </a:xfrm>
          <a:prstGeom prst="rect">
            <a:avLst/>
          </a:prstGeom>
          <a:noFill/>
          <a:ln w="9525">
            <a:noFill/>
            <a:miter lim="800000"/>
            <a:headEnd/>
            <a:tailEnd/>
          </a:ln>
        </p:spPr>
        <p:txBody>
          <a:bodyPr>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Halkın Katılımı</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2"/>
          <a:srcRect/>
          <a:stretch>
            <a:fillRect/>
          </a:stretch>
        </p:blipFill>
        <p:spPr bwMode="auto">
          <a:xfrm>
            <a:off x="4929190" y="1000108"/>
            <a:ext cx="4065587" cy="5791200"/>
          </a:xfrm>
          <a:prstGeom prst="rect">
            <a:avLst/>
          </a:prstGeom>
          <a:ln>
            <a:noFill/>
          </a:ln>
          <a:effectLst>
            <a:outerShdw blurRad="190500" algn="tl" rotWithShape="0">
              <a:srgbClr val="000000">
                <a:alpha val="70000"/>
              </a:srgbClr>
            </a:outerShdw>
          </a:effectLst>
        </p:spPr>
      </p:pic>
      <p:sp>
        <p:nvSpPr>
          <p:cNvPr id="6147" name="Text Box 12"/>
          <p:cNvSpPr txBox="1">
            <a:spLocks noChangeArrowheads="1"/>
          </p:cNvSpPr>
          <p:nvPr/>
        </p:nvSpPr>
        <p:spPr bwMode="auto">
          <a:xfrm>
            <a:off x="5643570" y="1000108"/>
            <a:ext cx="2692660" cy="461665"/>
          </a:xfrm>
          <a:prstGeom prst="rect">
            <a:avLst/>
          </a:prstGeom>
          <a:noFill/>
          <a:ln w="9525">
            <a:noFill/>
            <a:miter lim="800000"/>
            <a:headEnd/>
            <a:tailEnd/>
          </a:ln>
        </p:spPr>
        <p:txBody>
          <a:bodyPr wrap="none">
            <a:spAutoFit/>
          </a:bodyPr>
          <a:lstStyle/>
          <a:p>
            <a:r>
              <a:rPr lang="tr-TR" sz="2400" b="1" dirty="0" smtClean="0">
                <a:solidFill>
                  <a:srgbClr val="008000"/>
                </a:solidFill>
              </a:rPr>
              <a:t>REHBER DÖKÜMAN</a:t>
            </a:r>
            <a:endParaRPr lang="cs-CZ" sz="2400" b="1" dirty="0">
              <a:solidFill>
                <a:srgbClr val="008000"/>
              </a:solidFill>
            </a:endParaRPr>
          </a:p>
        </p:txBody>
      </p:sp>
      <p:sp>
        <p:nvSpPr>
          <p:cNvPr id="4" name="Rectangle 8"/>
          <p:cNvSpPr>
            <a:spLocks noChangeArrowheads="1"/>
          </p:cNvSpPr>
          <p:nvPr/>
        </p:nvSpPr>
        <p:spPr bwMode="auto">
          <a:xfrm>
            <a:off x="71438" y="2756126"/>
            <a:ext cx="4786314" cy="1815882"/>
          </a:xfrm>
          <a:prstGeom prst="rect">
            <a:avLst/>
          </a:prstGeom>
          <a:noFill/>
          <a:ln w="9525">
            <a:noFill/>
            <a:miter lim="800000"/>
            <a:headEnd/>
            <a:tailEnd/>
          </a:ln>
        </p:spPr>
        <p:txBody>
          <a:bodyPr wrap="square">
            <a:spAutoFit/>
          </a:bodyPr>
          <a:lstStyle/>
          <a:p>
            <a:pPr marL="192088" indent="-95250" algn="ctr" defTabSz="1241425"/>
            <a:r>
              <a:rPr lang="tr-TR" sz="2800" b="1" dirty="0" smtClean="0">
                <a:solidFill>
                  <a:srgbClr val="FF0000"/>
                </a:solidFill>
                <a:effectLst>
                  <a:outerShdw blurRad="38100" dist="38100" dir="2700000" algn="tl">
                    <a:srgbClr val="000000">
                      <a:alpha val="43137"/>
                    </a:srgbClr>
                  </a:outerShdw>
                </a:effectLst>
                <a:latin typeface="Tahoma" pitchFamily="34" charset="0"/>
              </a:rPr>
              <a:t>Büyük Ölçüde Değiştirilmiş Su Kütleleri ve Yapay Su Kütleleri</a:t>
            </a:r>
            <a:endParaRPr lang="en-GB" sz="2800" b="1" dirty="0">
              <a:solidFill>
                <a:srgbClr val="FF0000"/>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42" y="-71454"/>
            <a:ext cx="8229600" cy="1143000"/>
          </a:xfrm>
        </p:spPr>
        <p:txBody>
          <a:bodyPr>
            <a:noAutofit/>
          </a:bodyPr>
          <a:lstStyle/>
          <a:p>
            <a:r>
              <a:rPr lang="en-US" sz="2800" b="1" dirty="0" err="1" smtClean="0">
                <a:solidFill>
                  <a:srgbClr val="FF0000"/>
                </a:solidFill>
                <a:effectLst>
                  <a:outerShdw blurRad="38100" dist="38100" dir="2700000" algn="tl">
                    <a:srgbClr val="000000">
                      <a:alpha val="43137"/>
                    </a:srgbClr>
                  </a:outerShdw>
                </a:effectLst>
              </a:rPr>
              <a:t>Büyük</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Ölçüde</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Değiştirilmiş</a:t>
            </a:r>
            <a:r>
              <a:rPr lang="en-US" sz="2800" b="1" dirty="0" smtClean="0">
                <a:solidFill>
                  <a:srgbClr val="FF0000"/>
                </a:solidFill>
                <a:effectLst>
                  <a:outerShdw blurRad="38100" dist="38100" dir="2700000" algn="tl">
                    <a:srgbClr val="000000">
                      <a:alpha val="43137"/>
                    </a:srgbClr>
                  </a:outerShdw>
                </a:effectLst>
              </a:rPr>
              <a:t> Su </a:t>
            </a:r>
            <a:r>
              <a:rPr lang="en-US" sz="2800" b="1" dirty="0" err="1" smtClean="0">
                <a:solidFill>
                  <a:srgbClr val="FF0000"/>
                </a:solidFill>
                <a:effectLst>
                  <a:outerShdw blurRad="38100" dist="38100" dir="2700000" algn="tl">
                    <a:srgbClr val="000000">
                      <a:alpha val="43137"/>
                    </a:srgbClr>
                  </a:outerShdw>
                </a:effectLst>
              </a:rPr>
              <a:t>Kütlesi</a:t>
            </a:r>
            <a:r>
              <a:rPr lang="en-US" sz="2800" b="1" dirty="0" smtClean="0">
                <a:solidFill>
                  <a:srgbClr val="FF0000"/>
                </a:solidFill>
                <a:effectLst>
                  <a:outerShdw blurRad="38100" dist="38100" dir="2700000" algn="tl">
                    <a:srgbClr val="000000">
                      <a:alpha val="43137"/>
                    </a:srgbClr>
                  </a:outerShdw>
                </a:effectLst>
              </a:rPr>
              <a:t> (BÖDSK) </a:t>
            </a:r>
          </a:p>
        </p:txBody>
      </p:sp>
      <p:sp>
        <p:nvSpPr>
          <p:cNvPr id="3" name="Content Placeholder 2"/>
          <p:cNvSpPr>
            <a:spLocks noGrp="1"/>
          </p:cNvSpPr>
          <p:nvPr>
            <p:ph idx="1"/>
          </p:nvPr>
        </p:nvSpPr>
        <p:spPr>
          <a:xfrm>
            <a:off x="500034" y="3784166"/>
            <a:ext cx="8286808" cy="2712083"/>
          </a:xfrm>
        </p:spPr>
        <p:txBody>
          <a:bodyPr>
            <a:noAutofit/>
          </a:bodyPr>
          <a:lstStyle/>
          <a:p>
            <a:pPr marL="0" indent="0">
              <a:buNone/>
            </a:pPr>
            <a:r>
              <a:rPr lang="en-US" sz="2200" dirty="0" smtClean="0">
                <a:solidFill>
                  <a:srgbClr val="0000FF"/>
                </a:solidFill>
              </a:rPr>
              <a:t>Bu </a:t>
            </a:r>
            <a:r>
              <a:rPr lang="en-US" sz="2200" dirty="0" err="1" smtClean="0">
                <a:solidFill>
                  <a:srgbClr val="0000FF"/>
                </a:solidFill>
              </a:rPr>
              <a:t>maddeye</a:t>
            </a:r>
            <a:r>
              <a:rPr lang="en-US" sz="2200" dirty="0" smtClean="0">
                <a:solidFill>
                  <a:srgbClr val="0000FF"/>
                </a:solidFill>
              </a:rPr>
              <a:t> </a:t>
            </a:r>
            <a:r>
              <a:rPr lang="en-US" sz="2200" dirty="0" err="1" smtClean="0">
                <a:solidFill>
                  <a:srgbClr val="0000FF"/>
                </a:solidFill>
              </a:rPr>
              <a:t>göre</a:t>
            </a:r>
            <a:r>
              <a:rPr lang="en-US" sz="2200" dirty="0" smtClean="0">
                <a:solidFill>
                  <a:srgbClr val="0000FF"/>
                </a:solidFill>
              </a:rPr>
              <a:t>, </a:t>
            </a:r>
            <a:r>
              <a:rPr lang="en-US" sz="2200" dirty="0" err="1" smtClean="0">
                <a:solidFill>
                  <a:srgbClr val="0000FF"/>
                </a:solidFill>
              </a:rPr>
              <a:t>bir</a:t>
            </a:r>
            <a:r>
              <a:rPr lang="en-US" sz="2200" dirty="0" smtClean="0">
                <a:solidFill>
                  <a:srgbClr val="0000FF"/>
                </a:solidFill>
              </a:rPr>
              <a:t> </a:t>
            </a:r>
            <a:r>
              <a:rPr lang="en-US" sz="2200" dirty="0" err="1" smtClean="0">
                <a:solidFill>
                  <a:srgbClr val="0000FF"/>
                </a:solidFill>
              </a:rPr>
              <a:t>su</a:t>
            </a:r>
            <a:r>
              <a:rPr lang="en-US" sz="2200" dirty="0" smtClean="0">
                <a:solidFill>
                  <a:srgbClr val="0000FF"/>
                </a:solidFill>
              </a:rPr>
              <a:t> </a:t>
            </a:r>
            <a:r>
              <a:rPr lang="en-US" sz="2200" dirty="0" err="1" smtClean="0">
                <a:solidFill>
                  <a:srgbClr val="0000FF"/>
                </a:solidFill>
              </a:rPr>
              <a:t>kütlesinin</a:t>
            </a:r>
            <a:r>
              <a:rPr lang="en-US" sz="2200" dirty="0" smtClean="0">
                <a:solidFill>
                  <a:srgbClr val="0000FF"/>
                </a:solidFill>
              </a:rPr>
              <a:t> BÖDSK </a:t>
            </a:r>
            <a:r>
              <a:rPr lang="en-US" sz="2200" dirty="0" err="1" smtClean="0">
                <a:solidFill>
                  <a:srgbClr val="0000FF"/>
                </a:solidFill>
              </a:rPr>
              <a:t>olarak</a:t>
            </a:r>
            <a:r>
              <a:rPr lang="en-US" sz="2200" dirty="0" smtClean="0">
                <a:solidFill>
                  <a:srgbClr val="0000FF"/>
                </a:solidFill>
              </a:rPr>
              <a:t> </a:t>
            </a:r>
            <a:r>
              <a:rPr lang="en-US" sz="2200" dirty="0" err="1" smtClean="0">
                <a:solidFill>
                  <a:srgbClr val="0000FF"/>
                </a:solidFill>
              </a:rPr>
              <a:t>tanımlanabilmesi</a:t>
            </a:r>
            <a:r>
              <a:rPr lang="en-US" sz="2200" dirty="0" smtClean="0">
                <a:solidFill>
                  <a:srgbClr val="0000FF"/>
                </a:solidFill>
              </a:rPr>
              <a:t> </a:t>
            </a:r>
            <a:r>
              <a:rPr lang="en-US" sz="2200" dirty="0" err="1" smtClean="0">
                <a:solidFill>
                  <a:srgbClr val="0000FF"/>
                </a:solidFill>
              </a:rPr>
              <a:t>için</a:t>
            </a:r>
            <a:r>
              <a:rPr lang="en-US" sz="2200" dirty="0" smtClean="0">
                <a:solidFill>
                  <a:srgbClr val="0000FF"/>
                </a:solidFill>
              </a:rPr>
              <a:t> 3 </a:t>
            </a:r>
            <a:r>
              <a:rPr lang="en-US" sz="2200" dirty="0" err="1" smtClean="0">
                <a:solidFill>
                  <a:srgbClr val="0000FF"/>
                </a:solidFill>
              </a:rPr>
              <a:t>husus</a:t>
            </a:r>
            <a:r>
              <a:rPr lang="en-US" sz="2200" dirty="0" smtClean="0">
                <a:solidFill>
                  <a:srgbClr val="0000FF"/>
                </a:solidFill>
              </a:rPr>
              <a:t> </a:t>
            </a:r>
            <a:r>
              <a:rPr lang="en-US" sz="2200" dirty="0" err="1" smtClean="0">
                <a:solidFill>
                  <a:srgbClr val="0000FF"/>
                </a:solidFill>
              </a:rPr>
              <a:t>olması</a:t>
            </a:r>
            <a:r>
              <a:rPr lang="en-US" sz="2200" dirty="0" smtClean="0">
                <a:solidFill>
                  <a:srgbClr val="0000FF"/>
                </a:solidFill>
              </a:rPr>
              <a:t> </a:t>
            </a:r>
            <a:r>
              <a:rPr lang="en-US" sz="2200" dirty="0" err="1" smtClean="0">
                <a:solidFill>
                  <a:srgbClr val="0000FF"/>
                </a:solidFill>
              </a:rPr>
              <a:t>gerekiyor</a:t>
            </a:r>
            <a:r>
              <a:rPr lang="en-US" sz="2200" dirty="0" smtClean="0">
                <a:solidFill>
                  <a:srgbClr val="0000FF"/>
                </a:solidFill>
              </a:rPr>
              <a:t>:</a:t>
            </a:r>
            <a:endParaRPr lang="tr-TR" sz="2200" dirty="0" smtClean="0">
              <a:solidFill>
                <a:srgbClr val="0000FF"/>
              </a:solidFill>
            </a:endParaRPr>
          </a:p>
          <a:p>
            <a:pPr marL="0" indent="0">
              <a:buNone/>
            </a:pPr>
            <a:endParaRPr lang="en-US" sz="2200" dirty="0" smtClean="0">
              <a:solidFill>
                <a:srgbClr val="0000FF"/>
              </a:solidFill>
            </a:endParaRPr>
          </a:p>
          <a:p>
            <a:pPr marL="514350" indent="-514350">
              <a:buFont typeface="+mj-lt"/>
              <a:buAutoNum type="arabicPeriod"/>
            </a:pPr>
            <a:r>
              <a:rPr lang="en-US" sz="2200" dirty="0" err="1" smtClean="0">
                <a:solidFill>
                  <a:srgbClr val="0000FF"/>
                </a:solidFill>
              </a:rPr>
              <a:t>İnsan</a:t>
            </a:r>
            <a:r>
              <a:rPr lang="en-US" sz="2200" dirty="0" smtClean="0">
                <a:solidFill>
                  <a:srgbClr val="0000FF"/>
                </a:solidFill>
              </a:rPr>
              <a:t> </a:t>
            </a:r>
            <a:r>
              <a:rPr lang="en-US" sz="2200" dirty="0" err="1" smtClean="0">
                <a:solidFill>
                  <a:srgbClr val="0000FF"/>
                </a:solidFill>
              </a:rPr>
              <a:t>aktiviteleri</a:t>
            </a:r>
            <a:r>
              <a:rPr lang="en-US" sz="2200" dirty="0" smtClean="0">
                <a:solidFill>
                  <a:srgbClr val="0000FF"/>
                </a:solidFill>
              </a:rPr>
              <a:t> </a:t>
            </a:r>
            <a:r>
              <a:rPr lang="en-US" sz="2200" dirty="0" err="1" smtClean="0">
                <a:solidFill>
                  <a:srgbClr val="0000FF"/>
                </a:solidFill>
              </a:rPr>
              <a:t>sonucu</a:t>
            </a:r>
            <a:r>
              <a:rPr lang="en-US" sz="2200" dirty="0" smtClean="0">
                <a:solidFill>
                  <a:srgbClr val="0000FF"/>
                </a:solidFill>
              </a:rPr>
              <a:t> </a:t>
            </a:r>
            <a:r>
              <a:rPr lang="en-US" sz="2200" dirty="0" err="1" smtClean="0">
                <a:solidFill>
                  <a:srgbClr val="0000FF"/>
                </a:solidFill>
              </a:rPr>
              <a:t>fiziksel</a:t>
            </a:r>
            <a:r>
              <a:rPr lang="en-US" sz="2200" dirty="0" smtClean="0">
                <a:solidFill>
                  <a:srgbClr val="0000FF"/>
                </a:solidFill>
              </a:rPr>
              <a:t> </a:t>
            </a:r>
            <a:r>
              <a:rPr lang="en-US" sz="2200" dirty="0" err="1" smtClean="0">
                <a:solidFill>
                  <a:srgbClr val="0000FF"/>
                </a:solidFill>
              </a:rPr>
              <a:t>değişikliğe</a:t>
            </a:r>
            <a:r>
              <a:rPr lang="en-US" sz="2200" dirty="0" smtClean="0">
                <a:solidFill>
                  <a:srgbClr val="0000FF"/>
                </a:solidFill>
              </a:rPr>
              <a:t> </a:t>
            </a:r>
            <a:r>
              <a:rPr lang="en-US" sz="2200" dirty="0" err="1" smtClean="0">
                <a:solidFill>
                  <a:srgbClr val="0000FF"/>
                </a:solidFill>
              </a:rPr>
              <a:t>uğramış</a:t>
            </a:r>
            <a:r>
              <a:rPr lang="en-US" sz="2200" dirty="0" smtClean="0">
                <a:solidFill>
                  <a:srgbClr val="0000FF"/>
                </a:solidFill>
              </a:rPr>
              <a:t> </a:t>
            </a:r>
            <a:r>
              <a:rPr lang="en-US" sz="2200" dirty="0" err="1" smtClean="0">
                <a:solidFill>
                  <a:srgbClr val="0000FF"/>
                </a:solidFill>
              </a:rPr>
              <a:t>olması</a:t>
            </a:r>
            <a:r>
              <a:rPr lang="en-US" sz="2200" dirty="0" smtClean="0">
                <a:solidFill>
                  <a:srgbClr val="0000FF"/>
                </a:solidFill>
              </a:rPr>
              <a:t>,</a:t>
            </a:r>
          </a:p>
          <a:p>
            <a:pPr marL="514350" indent="-514350">
              <a:buFont typeface="+mj-lt"/>
              <a:buAutoNum type="arabicPeriod"/>
            </a:pPr>
            <a:r>
              <a:rPr lang="en-US" sz="2200" dirty="0" err="1" smtClean="0">
                <a:solidFill>
                  <a:srgbClr val="0000FF"/>
                </a:solidFill>
              </a:rPr>
              <a:t>Karakterinde</a:t>
            </a:r>
            <a:r>
              <a:rPr lang="en-US" sz="2200" dirty="0" smtClean="0">
                <a:solidFill>
                  <a:srgbClr val="0000FF"/>
                </a:solidFill>
              </a:rPr>
              <a:t> </a:t>
            </a:r>
            <a:r>
              <a:rPr lang="en-US" sz="2200" dirty="0" err="1" smtClean="0">
                <a:solidFill>
                  <a:srgbClr val="0000FF"/>
                </a:solidFill>
              </a:rPr>
              <a:t>önemli</a:t>
            </a:r>
            <a:r>
              <a:rPr lang="en-US" sz="2200" dirty="0" smtClean="0">
                <a:solidFill>
                  <a:srgbClr val="0000FF"/>
                </a:solidFill>
              </a:rPr>
              <a:t> </a:t>
            </a:r>
            <a:r>
              <a:rPr lang="en-US" sz="2200" dirty="0" err="1" smtClean="0">
                <a:solidFill>
                  <a:srgbClr val="0000FF"/>
                </a:solidFill>
              </a:rPr>
              <a:t>değişiklik</a:t>
            </a:r>
            <a:r>
              <a:rPr lang="en-US" sz="2200" dirty="0" smtClean="0">
                <a:solidFill>
                  <a:srgbClr val="0000FF"/>
                </a:solidFill>
              </a:rPr>
              <a:t> </a:t>
            </a:r>
            <a:r>
              <a:rPr lang="en-US" sz="2200" dirty="0" err="1" smtClean="0">
                <a:solidFill>
                  <a:srgbClr val="0000FF"/>
                </a:solidFill>
              </a:rPr>
              <a:t>meydana</a:t>
            </a:r>
            <a:r>
              <a:rPr lang="en-US" sz="2200" dirty="0" smtClean="0">
                <a:solidFill>
                  <a:srgbClr val="0000FF"/>
                </a:solidFill>
              </a:rPr>
              <a:t> </a:t>
            </a:r>
            <a:r>
              <a:rPr lang="en-US" sz="2200" dirty="0" err="1" smtClean="0">
                <a:solidFill>
                  <a:srgbClr val="0000FF"/>
                </a:solidFill>
              </a:rPr>
              <a:t>gelmesi</a:t>
            </a:r>
            <a:r>
              <a:rPr lang="en-US" sz="2200" dirty="0" smtClean="0">
                <a:solidFill>
                  <a:srgbClr val="0000FF"/>
                </a:solidFill>
              </a:rPr>
              <a:t>,</a:t>
            </a:r>
          </a:p>
          <a:p>
            <a:pPr marL="514350" indent="-514350">
              <a:buFont typeface="+mj-lt"/>
              <a:buAutoNum type="arabicPeriod"/>
            </a:pPr>
            <a:r>
              <a:rPr lang="en-US" sz="2200" dirty="0" smtClean="0">
                <a:solidFill>
                  <a:srgbClr val="0000FF"/>
                </a:solidFill>
              </a:rPr>
              <a:t>EK-2’ye </a:t>
            </a:r>
            <a:r>
              <a:rPr lang="en-US" sz="2200" dirty="0" err="1" smtClean="0">
                <a:solidFill>
                  <a:srgbClr val="0000FF"/>
                </a:solidFill>
              </a:rPr>
              <a:t>göre</a:t>
            </a:r>
            <a:r>
              <a:rPr lang="en-US" sz="2200" dirty="0" smtClean="0">
                <a:solidFill>
                  <a:srgbClr val="0000FF"/>
                </a:solidFill>
              </a:rPr>
              <a:t> </a:t>
            </a:r>
            <a:r>
              <a:rPr lang="en-US" sz="2200" dirty="0" err="1" smtClean="0">
                <a:solidFill>
                  <a:srgbClr val="0000FF"/>
                </a:solidFill>
              </a:rPr>
              <a:t>belirlenmesi</a:t>
            </a:r>
            <a:r>
              <a:rPr lang="en-US" sz="2200" dirty="0" smtClean="0">
                <a:solidFill>
                  <a:srgbClr val="0000FF"/>
                </a:solidFill>
              </a:rPr>
              <a:t> </a:t>
            </a:r>
            <a:r>
              <a:rPr lang="en-US" sz="2200" dirty="0" err="1" smtClean="0">
                <a:solidFill>
                  <a:srgbClr val="0000FF"/>
                </a:solidFill>
              </a:rPr>
              <a:t>gerekmektedir</a:t>
            </a:r>
            <a:r>
              <a:rPr lang="en-US" sz="2200" dirty="0" smtClean="0">
                <a:solidFill>
                  <a:srgbClr val="0000FF"/>
                </a:solidFill>
              </a:rPr>
              <a:t>.</a:t>
            </a:r>
          </a:p>
          <a:p>
            <a:pPr marL="0" indent="0">
              <a:buNone/>
            </a:pPr>
            <a:endParaRPr lang="en-US" sz="2200" dirty="0">
              <a:solidFill>
                <a:srgbClr val="0000FF"/>
              </a:solidFill>
            </a:endParaRPr>
          </a:p>
        </p:txBody>
      </p:sp>
      <p:sp>
        <p:nvSpPr>
          <p:cNvPr id="4" name="TextBox 3"/>
          <p:cNvSpPr txBox="1"/>
          <p:nvPr/>
        </p:nvSpPr>
        <p:spPr>
          <a:xfrm>
            <a:off x="457200" y="1214422"/>
            <a:ext cx="8229599" cy="2123658"/>
          </a:xfrm>
          <a:prstGeom prst="rect">
            <a:avLst/>
          </a:prstGeom>
          <a:noFill/>
        </p:spPr>
        <p:txBody>
          <a:bodyPr wrap="square" rtlCol="0">
            <a:spAutoFit/>
          </a:bodyPr>
          <a:lstStyle/>
          <a:p>
            <a:r>
              <a:rPr lang="en-US" sz="2200" b="1" i="1" u="sng" dirty="0" smtClean="0">
                <a:solidFill>
                  <a:srgbClr val="0000FF"/>
                </a:solidFill>
              </a:rPr>
              <a:t>SÇD BÖLÜM 2 (9)</a:t>
            </a:r>
          </a:p>
          <a:p>
            <a:endParaRPr lang="en-US" sz="2200" i="1" u="sng" dirty="0">
              <a:solidFill>
                <a:srgbClr val="0000FF"/>
              </a:solidFill>
            </a:endParaRPr>
          </a:p>
          <a:p>
            <a:pPr algn="just"/>
            <a:r>
              <a:rPr lang="en-US" sz="2200" dirty="0" err="1" smtClean="0">
                <a:solidFill>
                  <a:srgbClr val="0000FF"/>
                </a:solidFill>
              </a:rPr>
              <a:t>Büyük</a:t>
            </a:r>
            <a:r>
              <a:rPr lang="en-US" sz="2200" dirty="0" smtClean="0">
                <a:solidFill>
                  <a:srgbClr val="0000FF"/>
                </a:solidFill>
              </a:rPr>
              <a:t> </a:t>
            </a:r>
            <a:r>
              <a:rPr lang="en-US" sz="2200" dirty="0" err="1" smtClean="0">
                <a:solidFill>
                  <a:srgbClr val="0000FF"/>
                </a:solidFill>
              </a:rPr>
              <a:t>Ölçüde</a:t>
            </a:r>
            <a:r>
              <a:rPr lang="en-US" sz="2200" dirty="0" smtClean="0">
                <a:solidFill>
                  <a:srgbClr val="0000FF"/>
                </a:solidFill>
              </a:rPr>
              <a:t> </a:t>
            </a:r>
            <a:r>
              <a:rPr lang="en-US" sz="2200" dirty="0" err="1" smtClean="0">
                <a:solidFill>
                  <a:srgbClr val="0000FF"/>
                </a:solidFill>
              </a:rPr>
              <a:t>Değiştirilmiş</a:t>
            </a:r>
            <a:r>
              <a:rPr lang="en-US" sz="2200" dirty="0" smtClean="0">
                <a:solidFill>
                  <a:srgbClr val="0000FF"/>
                </a:solidFill>
              </a:rPr>
              <a:t> Su </a:t>
            </a:r>
            <a:r>
              <a:rPr lang="en-US" sz="2200" dirty="0" err="1" smtClean="0">
                <a:solidFill>
                  <a:srgbClr val="0000FF"/>
                </a:solidFill>
              </a:rPr>
              <a:t>Kütlesi</a:t>
            </a:r>
            <a:r>
              <a:rPr lang="en-US" sz="2200" dirty="0" smtClean="0">
                <a:solidFill>
                  <a:srgbClr val="0000FF"/>
                </a:solidFill>
              </a:rPr>
              <a:t>, </a:t>
            </a:r>
            <a:r>
              <a:rPr lang="en-US" sz="2200" dirty="0" err="1" smtClean="0">
                <a:solidFill>
                  <a:srgbClr val="0000FF"/>
                </a:solidFill>
              </a:rPr>
              <a:t>insan</a:t>
            </a:r>
            <a:r>
              <a:rPr lang="en-US" sz="2200" dirty="0" smtClean="0">
                <a:solidFill>
                  <a:srgbClr val="0000FF"/>
                </a:solidFill>
              </a:rPr>
              <a:t> </a:t>
            </a:r>
            <a:r>
              <a:rPr lang="en-US" sz="2200" dirty="0" err="1" smtClean="0">
                <a:solidFill>
                  <a:srgbClr val="0000FF"/>
                </a:solidFill>
              </a:rPr>
              <a:t>aktiviteleri</a:t>
            </a:r>
            <a:r>
              <a:rPr lang="en-US" sz="2200" dirty="0" smtClean="0">
                <a:solidFill>
                  <a:srgbClr val="0000FF"/>
                </a:solidFill>
              </a:rPr>
              <a:t> </a:t>
            </a:r>
            <a:r>
              <a:rPr lang="en-US" sz="2200" dirty="0" err="1" smtClean="0">
                <a:solidFill>
                  <a:srgbClr val="0000FF"/>
                </a:solidFill>
              </a:rPr>
              <a:t>sonucu</a:t>
            </a:r>
            <a:r>
              <a:rPr lang="en-US" sz="2200" dirty="0" smtClean="0">
                <a:solidFill>
                  <a:srgbClr val="0000FF"/>
                </a:solidFill>
              </a:rPr>
              <a:t> </a:t>
            </a:r>
            <a:r>
              <a:rPr lang="en-US" sz="2200" dirty="0" err="1" smtClean="0">
                <a:solidFill>
                  <a:srgbClr val="0000FF"/>
                </a:solidFill>
              </a:rPr>
              <a:t>önemli</a:t>
            </a:r>
            <a:r>
              <a:rPr lang="en-US" sz="2200" dirty="0" smtClean="0">
                <a:solidFill>
                  <a:srgbClr val="0000FF"/>
                </a:solidFill>
              </a:rPr>
              <a:t> </a:t>
            </a:r>
            <a:r>
              <a:rPr lang="en-US" sz="2200" dirty="0" err="1" smtClean="0">
                <a:solidFill>
                  <a:srgbClr val="0000FF"/>
                </a:solidFill>
              </a:rPr>
              <a:t>ölçüde</a:t>
            </a:r>
            <a:r>
              <a:rPr lang="en-US" sz="2200" dirty="0" smtClean="0">
                <a:solidFill>
                  <a:srgbClr val="0000FF"/>
                </a:solidFill>
              </a:rPr>
              <a:t> </a:t>
            </a:r>
            <a:r>
              <a:rPr lang="en-US" sz="2200" dirty="0" err="1" smtClean="0">
                <a:solidFill>
                  <a:srgbClr val="0000FF"/>
                </a:solidFill>
              </a:rPr>
              <a:t>fiziksel</a:t>
            </a:r>
            <a:r>
              <a:rPr lang="en-US" sz="2200" dirty="0" smtClean="0">
                <a:solidFill>
                  <a:srgbClr val="0000FF"/>
                </a:solidFill>
              </a:rPr>
              <a:t> </a:t>
            </a:r>
            <a:r>
              <a:rPr lang="en-US" sz="2200" dirty="0" err="1" smtClean="0">
                <a:solidFill>
                  <a:srgbClr val="0000FF"/>
                </a:solidFill>
              </a:rPr>
              <a:t>değişikliğe</a:t>
            </a:r>
            <a:r>
              <a:rPr lang="en-US" sz="2200" dirty="0" smtClean="0">
                <a:solidFill>
                  <a:srgbClr val="0000FF"/>
                </a:solidFill>
              </a:rPr>
              <a:t> </a:t>
            </a:r>
            <a:r>
              <a:rPr lang="en-US" sz="2200" dirty="0" err="1" smtClean="0">
                <a:solidFill>
                  <a:srgbClr val="0000FF"/>
                </a:solidFill>
              </a:rPr>
              <a:t>uğrayarak</a:t>
            </a:r>
            <a:r>
              <a:rPr lang="en-US" sz="2200" dirty="0" smtClean="0">
                <a:solidFill>
                  <a:srgbClr val="0000FF"/>
                </a:solidFill>
              </a:rPr>
              <a:t> </a:t>
            </a:r>
            <a:r>
              <a:rPr lang="en-US" sz="2200" dirty="0" err="1" smtClean="0">
                <a:solidFill>
                  <a:srgbClr val="0000FF"/>
                </a:solidFill>
              </a:rPr>
              <a:t>karakterinde</a:t>
            </a:r>
            <a:r>
              <a:rPr lang="en-US" sz="2200" dirty="0" smtClean="0">
                <a:solidFill>
                  <a:srgbClr val="0000FF"/>
                </a:solidFill>
              </a:rPr>
              <a:t> </a:t>
            </a:r>
            <a:r>
              <a:rPr lang="en-US" sz="2200" dirty="0" err="1" smtClean="0">
                <a:solidFill>
                  <a:srgbClr val="0000FF"/>
                </a:solidFill>
              </a:rPr>
              <a:t>önemli</a:t>
            </a:r>
            <a:r>
              <a:rPr lang="en-US" sz="2200" dirty="0" smtClean="0">
                <a:solidFill>
                  <a:srgbClr val="0000FF"/>
                </a:solidFill>
              </a:rPr>
              <a:t> </a:t>
            </a:r>
            <a:r>
              <a:rPr lang="en-US" sz="2200" dirty="0" err="1" smtClean="0">
                <a:solidFill>
                  <a:srgbClr val="0000FF"/>
                </a:solidFill>
              </a:rPr>
              <a:t>değişiklikler</a:t>
            </a:r>
            <a:r>
              <a:rPr lang="en-US" sz="2200" dirty="0" smtClean="0">
                <a:solidFill>
                  <a:srgbClr val="0000FF"/>
                </a:solidFill>
              </a:rPr>
              <a:t> </a:t>
            </a:r>
            <a:r>
              <a:rPr lang="en-US" sz="2200" dirty="0" err="1" smtClean="0">
                <a:solidFill>
                  <a:srgbClr val="0000FF"/>
                </a:solidFill>
              </a:rPr>
              <a:t>meydan</a:t>
            </a:r>
            <a:r>
              <a:rPr lang="en-US" sz="2200" dirty="0" smtClean="0">
                <a:solidFill>
                  <a:srgbClr val="0000FF"/>
                </a:solidFill>
              </a:rPr>
              <a:t> </a:t>
            </a:r>
            <a:r>
              <a:rPr lang="en-US" sz="2200" dirty="0" err="1" smtClean="0">
                <a:solidFill>
                  <a:srgbClr val="0000FF"/>
                </a:solidFill>
              </a:rPr>
              <a:t>gelen</a:t>
            </a:r>
            <a:r>
              <a:rPr lang="en-US" sz="2200" dirty="0" smtClean="0">
                <a:solidFill>
                  <a:srgbClr val="0000FF"/>
                </a:solidFill>
              </a:rPr>
              <a:t> </a:t>
            </a:r>
            <a:r>
              <a:rPr lang="en-US" sz="2200" dirty="0" err="1" smtClean="0">
                <a:solidFill>
                  <a:srgbClr val="0000FF"/>
                </a:solidFill>
              </a:rPr>
              <a:t>ve</a:t>
            </a:r>
            <a:r>
              <a:rPr lang="en-US" sz="2200" dirty="0" smtClean="0">
                <a:solidFill>
                  <a:srgbClr val="0000FF"/>
                </a:solidFill>
              </a:rPr>
              <a:t> Ek-2 </a:t>
            </a:r>
            <a:r>
              <a:rPr lang="en-US" sz="2200" dirty="0" err="1" smtClean="0">
                <a:solidFill>
                  <a:srgbClr val="0000FF"/>
                </a:solidFill>
              </a:rPr>
              <a:t>hükümleri</a:t>
            </a:r>
            <a:r>
              <a:rPr lang="en-US" sz="2200" dirty="0" smtClean="0">
                <a:solidFill>
                  <a:srgbClr val="0000FF"/>
                </a:solidFill>
              </a:rPr>
              <a:t> </a:t>
            </a:r>
            <a:r>
              <a:rPr lang="en-US" sz="2200" dirty="0" err="1" smtClean="0">
                <a:solidFill>
                  <a:srgbClr val="0000FF"/>
                </a:solidFill>
              </a:rPr>
              <a:t>çerçevesinde</a:t>
            </a:r>
            <a:r>
              <a:rPr lang="en-US" sz="2200" dirty="0" smtClean="0">
                <a:solidFill>
                  <a:srgbClr val="0000FF"/>
                </a:solidFill>
              </a:rPr>
              <a:t> </a:t>
            </a:r>
            <a:r>
              <a:rPr lang="en-US" sz="2200" dirty="0" err="1" smtClean="0">
                <a:solidFill>
                  <a:srgbClr val="0000FF"/>
                </a:solidFill>
              </a:rPr>
              <a:t>Üye</a:t>
            </a:r>
            <a:r>
              <a:rPr lang="en-US" sz="2200" dirty="0" smtClean="0">
                <a:solidFill>
                  <a:srgbClr val="0000FF"/>
                </a:solidFill>
              </a:rPr>
              <a:t> </a:t>
            </a:r>
            <a:r>
              <a:rPr lang="en-US" sz="2200" dirty="0" err="1" smtClean="0">
                <a:solidFill>
                  <a:srgbClr val="0000FF"/>
                </a:solidFill>
              </a:rPr>
              <a:t>Devletler</a:t>
            </a:r>
            <a:r>
              <a:rPr lang="en-US" sz="2200" dirty="0" smtClean="0">
                <a:solidFill>
                  <a:srgbClr val="0000FF"/>
                </a:solidFill>
              </a:rPr>
              <a:t> </a:t>
            </a:r>
            <a:r>
              <a:rPr lang="en-US" sz="2200" dirty="0" err="1" smtClean="0">
                <a:solidFill>
                  <a:srgbClr val="0000FF"/>
                </a:solidFill>
              </a:rPr>
              <a:t>tarafından</a:t>
            </a:r>
            <a:r>
              <a:rPr lang="en-US" sz="2200" dirty="0" smtClean="0">
                <a:solidFill>
                  <a:srgbClr val="0000FF"/>
                </a:solidFill>
              </a:rPr>
              <a:t> </a:t>
            </a:r>
            <a:r>
              <a:rPr lang="en-US" sz="2200" dirty="0" err="1" smtClean="0">
                <a:solidFill>
                  <a:srgbClr val="0000FF"/>
                </a:solidFill>
              </a:rPr>
              <a:t>belirlenen</a:t>
            </a:r>
            <a:r>
              <a:rPr lang="en-US" sz="2200" dirty="0" smtClean="0">
                <a:solidFill>
                  <a:srgbClr val="0000FF"/>
                </a:solidFill>
              </a:rPr>
              <a:t> </a:t>
            </a:r>
            <a:r>
              <a:rPr lang="en-US" sz="2200" dirty="0" err="1" smtClean="0">
                <a:solidFill>
                  <a:srgbClr val="0000FF"/>
                </a:solidFill>
              </a:rPr>
              <a:t>yüzey</a:t>
            </a:r>
            <a:r>
              <a:rPr lang="en-US" sz="2200" dirty="0" smtClean="0">
                <a:solidFill>
                  <a:srgbClr val="0000FF"/>
                </a:solidFill>
              </a:rPr>
              <a:t> </a:t>
            </a:r>
            <a:r>
              <a:rPr lang="en-US" sz="2200" dirty="0" err="1" smtClean="0">
                <a:solidFill>
                  <a:srgbClr val="0000FF"/>
                </a:solidFill>
              </a:rPr>
              <a:t>suyu</a:t>
            </a:r>
            <a:r>
              <a:rPr lang="en-US" sz="2200" dirty="0" smtClean="0">
                <a:solidFill>
                  <a:srgbClr val="0000FF"/>
                </a:solidFill>
              </a:rPr>
              <a:t> </a:t>
            </a:r>
            <a:r>
              <a:rPr lang="en-US" sz="2200" dirty="0" err="1" smtClean="0">
                <a:solidFill>
                  <a:srgbClr val="0000FF"/>
                </a:solidFill>
              </a:rPr>
              <a:t>kütlesi</a:t>
            </a:r>
            <a:endParaRPr lang="en-US" sz="2200" dirty="0">
              <a:solidFill>
                <a:srgbClr val="0000FF"/>
              </a:solidFill>
            </a:endParaRPr>
          </a:p>
        </p:txBody>
      </p:sp>
    </p:spTree>
    <p:extLst>
      <p:ext uri="{BB962C8B-B14F-4D97-AF65-F5344CB8AC3E}">
        <p14:creationId xmlns:p14="http://schemas.microsoft.com/office/powerpoint/2010/main" xmlns="" val="43041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9 Başlık"/>
          <p:cNvSpPr>
            <a:spLocks noGrp="1"/>
          </p:cNvSpPr>
          <p:nvPr>
            <p:ph type="ctrTitle"/>
          </p:nvPr>
        </p:nvSpPr>
        <p:spPr>
          <a:xfrm>
            <a:off x="576064" y="238699"/>
            <a:ext cx="8100392" cy="523220"/>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38100" dist="38100" dir="2700000" algn="tl">
                    <a:srgbClr val="000000">
                      <a:alpha val="43137"/>
                    </a:srgbClr>
                  </a:outerShdw>
                </a:effectLst>
              </a:rPr>
              <a:t>ENTEGRE SU KAYNAKLARI YÖNETİMİ</a:t>
            </a:r>
            <a:endParaRPr lang="tr-TR" spc="50" dirty="0">
              <a:ln w="11430"/>
              <a:effectLst>
                <a:outerShdw blurRad="38100" dist="38100" dir="2700000" algn="tl">
                  <a:srgbClr val="000000">
                    <a:alpha val="43137"/>
                  </a:srgbClr>
                </a:outerShdw>
              </a:effectLst>
            </a:endParaRPr>
          </a:p>
        </p:txBody>
      </p:sp>
      <p:sp>
        <p:nvSpPr>
          <p:cNvPr id="2" name="TextBox 1"/>
          <p:cNvSpPr txBox="1"/>
          <p:nvPr/>
        </p:nvSpPr>
        <p:spPr>
          <a:xfrm>
            <a:off x="971600" y="1200400"/>
            <a:ext cx="7416824" cy="3831818"/>
          </a:xfrm>
          <a:prstGeom prst="rect">
            <a:avLst/>
          </a:prstGeom>
          <a:noFill/>
        </p:spPr>
        <p:txBody>
          <a:bodyPr wrap="square" rtlCol="0">
            <a:spAutoFit/>
          </a:bodyPr>
          <a:lstStyle/>
          <a:p>
            <a:pPr>
              <a:lnSpc>
                <a:spcPct val="150000"/>
              </a:lnSpc>
            </a:pPr>
            <a:r>
              <a:rPr lang="tr-TR" u="sng" dirty="0" smtClean="0">
                <a:solidFill>
                  <a:srgbClr val="0000FF"/>
                </a:solidFill>
              </a:rPr>
              <a:t>Entegre Su Kaynakları Yönetiminin Küresel çapta ele alınması:</a:t>
            </a:r>
          </a:p>
          <a:p>
            <a:pPr>
              <a:lnSpc>
                <a:spcPct val="150000"/>
              </a:lnSpc>
            </a:pPr>
            <a:r>
              <a:rPr lang="tr-TR" b="1" dirty="0" smtClean="0">
                <a:solidFill>
                  <a:srgbClr val="0000FF"/>
                </a:solidFill>
              </a:rPr>
              <a:t>1992:	Uluslararası </a:t>
            </a:r>
            <a:r>
              <a:rPr lang="tr-TR" b="1" dirty="0">
                <a:solidFill>
                  <a:srgbClr val="0000FF"/>
                </a:solidFill>
              </a:rPr>
              <a:t>Su ve Çevre </a:t>
            </a:r>
            <a:r>
              <a:rPr lang="tr-TR" b="1" dirty="0" smtClean="0">
                <a:solidFill>
                  <a:srgbClr val="0000FF"/>
                </a:solidFill>
              </a:rPr>
              <a:t>Konferansı / Dublin</a:t>
            </a:r>
            <a:endParaRPr lang="tr-TR" dirty="0">
              <a:solidFill>
                <a:srgbClr val="0000FF"/>
              </a:solidFill>
            </a:endParaRPr>
          </a:p>
          <a:p>
            <a:pPr>
              <a:lnSpc>
                <a:spcPct val="150000"/>
              </a:lnSpc>
            </a:pPr>
            <a:r>
              <a:rPr lang="tr-TR" b="1" dirty="0" smtClean="0">
                <a:solidFill>
                  <a:srgbClr val="0000FF"/>
                </a:solidFill>
              </a:rPr>
              <a:t>2000:	İkinci </a:t>
            </a:r>
            <a:r>
              <a:rPr lang="tr-TR" b="1" dirty="0">
                <a:solidFill>
                  <a:srgbClr val="0000FF"/>
                </a:solidFill>
              </a:rPr>
              <a:t>Dünya Su Forumu &amp; Bakanlar </a:t>
            </a:r>
            <a:r>
              <a:rPr lang="tr-TR" b="1" dirty="0" smtClean="0">
                <a:solidFill>
                  <a:srgbClr val="0000FF"/>
                </a:solidFill>
              </a:rPr>
              <a:t>Konferansı /</a:t>
            </a:r>
            <a:r>
              <a:rPr lang="tr-TR" dirty="0" smtClean="0">
                <a:solidFill>
                  <a:srgbClr val="0000FF"/>
                </a:solidFill>
              </a:rPr>
              <a:t> </a:t>
            </a:r>
            <a:r>
              <a:rPr lang="tr-TR" b="1" dirty="0" smtClean="0">
                <a:solidFill>
                  <a:srgbClr val="0000FF"/>
                </a:solidFill>
              </a:rPr>
              <a:t>Hague</a:t>
            </a:r>
            <a:endParaRPr lang="tr-TR" dirty="0">
              <a:solidFill>
                <a:srgbClr val="0000FF"/>
              </a:solidFill>
            </a:endParaRPr>
          </a:p>
          <a:p>
            <a:pPr>
              <a:lnSpc>
                <a:spcPct val="150000"/>
              </a:lnSpc>
            </a:pPr>
            <a:r>
              <a:rPr lang="tr-TR" b="1" dirty="0" smtClean="0">
                <a:solidFill>
                  <a:srgbClr val="0000FF"/>
                </a:solidFill>
              </a:rPr>
              <a:t>2001:	Uluslararası </a:t>
            </a:r>
            <a:r>
              <a:rPr lang="tr-TR" b="1" dirty="0">
                <a:solidFill>
                  <a:srgbClr val="0000FF"/>
                </a:solidFill>
              </a:rPr>
              <a:t>Tatlı Su </a:t>
            </a:r>
            <a:r>
              <a:rPr lang="tr-TR" b="1" dirty="0" smtClean="0">
                <a:solidFill>
                  <a:srgbClr val="0000FF"/>
                </a:solidFill>
              </a:rPr>
              <a:t>Konferansı</a:t>
            </a:r>
            <a:r>
              <a:rPr lang="tr-TR" b="1" dirty="0">
                <a:solidFill>
                  <a:srgbClr val="0000FF"/>
                </a:solidFill>
              </a:rPr>
              <a:t> </a:t>
            </a:r>
            <a:r>
              <a:rPr lang="tr-TR" b="1" dirty="0" smtClean="0">
                <a:solidFill>
                  <a:srgbClr val="0000FF"/>
                </a:solidFill>
              </a:rPr>
              <a:t>/ Bonn</a:t>
            </a:r>
            <a:endParaRPr lang="tr-TR" dirty="0">
              <a:solidFill>
                <a:srgbClr val="0000FF"/>
              </a:solidFill>
            </a:endParaRPr>
          </a:p>
          <a:p>
            <a:pPr>
              <a:lnSpc>
                <a:spcPct val="150000"/>
              </a:lnSpc>
            </a:pPr>
            <a:r>
              <a:rPr lang="tr-TR" b="1" dirty="0" smtClean="0">
                <a:solidFill>
                  <a:srgbClr val="0000FF"/>
                </a:solidFill>
              </a:rPr>
              <a:t>2002:	Sürdürülebilir </a:t>
            </a:r>
            <a:r>
              <a:rPr lang="tr-TR" b="1" dirty="0">
                <a:solidFill>
                  <a:srgbClr val="0000FF"/>
                </a:solidFill>
              </a:rPr>
              <a:t>Kalkınma </a:t>
            </a:r>
            <a:r>
              <a:rPr lang="tr-TR" b="1" dirty="0" smtClean="0">
                <a:solidFill>
                  <a:srgbClr val="0000FF"/>
                </a:solidFill>
              </a:rPr>
              <a:t>Zirvesi / Johannesburg</a:t>
            </a:r>
          </a:p>
          <a:p>
            <a:pPr>
              <a:lnSpc>
                <a:spcPct val="150000"/>
              </a:lnSpc>
            </a:pPr>
            <a:r>
              <a:rPr lang="tr-TR" b="1" dirty="0" smtClean="0">
                <a:solidFill>
                  <a:srgbClr val="0000FF"/>
                </a:solidFill>
              </a:rPr>
              <a:t>2003:	Üçüncü </a:t>
            </a:r>
            <a:r>
              <a:rPr lang="tr-TR" b="1" dirty="0">
                <a:solidFill>
                  <a:srgbClr val="0000FF"/>
                </a:solidFill>
              </a:rPr>
              <a:t>Dünya Su </a:t>
            </a:r>
            <a:r>
              <a:rPr lang="tr-TR" b="1" dirty="0" smtClean="0">
                <a:solidFill>
                  <a:srgbClr val="0000FF"/>
                </a:solidFill>
              </a:rPr>
              <a:t>Forumu / Kyoto</a:t>
            </a:r>
            <a:endParaRPr lang="tr-TR" dirty="0">
              <a:solidFill>
                <a:srgbClr val="0000FF"/>
              </a:solidFill>
            </a:endParaRPr>
          </a:p>
          <a:p>
            <a:pPr>
              <a:lnSpc>
                <a:spcPct val="150000"/>
              </a:lnSpc>
            </a:pPr>
            <a:r>
              <a:rPr lang="tr-TR" b="1" dirty="0" smtClean="0">
                <a:solidFill>
                  <a:srgbClr val="0000FF"/>
                </a:solidFill>
              </a:rPr>
              <a:t>2006:	Dördüncü</a:t>
            </a:r>
            <a:r>
              <a:rPr lang="tr-TR" dirty="0" smtClean="0">
                <a:solidFill>
                  <a:srgbClr val="0000FF"/>
                </a:solidFill>
              </a:rPr>
              <a:t> </a:t>
            </a:r>
            <a:r>
              <a:rPr lang="tr-TR" b="1" dirty="0">
                <a:solidFill>
                  <a:srgbClr val="0000FF"/>
                </a:solidFill>
              </a:rPr>
              <a:t>Dünya Su </a:t>
            </a:r>
            <a:r>
              <a:rPr lang="tr-TR" b="1" dirty="0" smtClean="0">
                <a:solidFill>
                  <a:srgbClr val="0000FF"/>
                </a:solidFill>
              </a:rPr>
              <a:t>Forumu / Meksiko</a:t>
            </a:r>
            <a:endParaRPr lang="tr-TR" dirty="0">
              <a:solidFill>
                <a:srgbClr val="0000FF"/>
              </a:solidFill>
            </a:endParaRPr>
          </a:p>
          <a:p>
            <a:pPr>
              <a:lnSpc>
                <a:spcPct val="150000"/>
              </a:lnSpc>
            </a:pPr>
            <a:r>
              <a:rPr lang="tr-TR" b="1" dirty="0" smtClean="0">
                <a:solidFill>
                  <a:srgbClr val="0000FF"/>
                </a:solidFill>
              </a:rPr>
              <a:t>2009:	Beşinci </a:t>
            </a:r>
            <a:r>
              <a:rPr lang="tr-TR" b="1" dirty="0">
                <a:solidFill>
                  <a:srgbClr val="0000FF"/>
                </a:solidFill>
              </a:rPr>
              <a:t>Dünya Su </a:t>
            </a:r>
            <a:r>
              <a:rPr lang="tr-TR" b="1" dirty="0" smtClean="0">
                <a:solidFill>
                  <a:srgbClr val="0000FF"/>
                </a:solidFill>
              </a:rPr>
              <a:t>Forumu / İstanbul</a:t>
            </a:r>
            <a:endParaRPr lang="tr-TR" dirty="0">
              <a:solidFill>
                <a:srgbClr val="0000FF"/>
              </a:solidFill>
            </a:endParaRPr>
          </a:p>
          <a:p>
            <a:pPr>
              <a:lnSpc>
                <a:spcPct val="150000"/>
              </a:lnSpc>
            </a:pPr>
            <a:r>
              <a:rPr lang="tr-TR" b="1" dirty="0" smtClean="0">
                <a:solidFill>
                  <a:srgbClr val="0000FF"/>
                </a:solidFill>
              </a:rPr>
              <a:t>2012:	Altıncı </a:t>
            </a:r>
            <a:r>
              <a:rPr lang="tr-TR" b="1" dirty="0">
                <a:solidFill>
                  <a:srgbClr val="0000FF"/>
                </a:solidFill>
              </a:rPr>
              <a:t>Dünya Su </a:t>
            </a:r>
            <a:r>
              <a:rPr lang="tr-TR" b="1" dirty="0" smtClean="0">
                <a:solidFill>
                  <a:srgbClr val="0000FF"/>
                </a:solidFill>
              </a:rPr>
              <a:t>Forumu</a:t>
            </a:r>
            <a:r>
              <a:rPr lang="tr-TR" b="1" dirty="0">
                <a:solidFill>
                  <a:srgbClr val="0000FF"/>
                </a:solidFill>
              </a:rPr>
              <a:t> </a:t>
            </a:r>
            <a:r>
              <a:rPr lang="tr-TR" b="1" dirty="0" smtClean="0">
                <a:solidFill>
                  <a:srgbClr val="0000FF"/>
                </a:solidFill>
              </a:rPr>
              <a:t>/ Marsilya</a:t>
            </a:r>
            <a:endParaRPr lang="tr-TR" dirty="0" smtClean="0">
              <a:solidFill>
                <a:srgbClr val="0000FF"/>
              </a:solidFill>
            </a:endParaRPr>
          </a:p>
        </p:txBody>
      </p:sp>
      <p:sp>
        <p:nvSpPr>
          <p:cNvPr id="3" name="TextBox 2"/>
          <p:cNvSpPr txBox="1"/>
          <p:nvPr/>
        </p:nvSpPr>
        <p:spPr>
          <a:xfrm>
            <a:off x="971600" y="5157192"/>
            <a:ext cx="7416824" cy="1477328"/>
          </a:xfrm>
          <a:prstGeom prst="rect">
            <a:avLst/>
          </a:prstGeom>
          <a:noFill/>
          <a:ln w="12700">
            <a:solidFill>
              <a:schemeClr val="accent1"/>
            </a:solidFill>
            <a:prstDash val="dash"/>
          </a:ln>
        </p:spPr>
        <p:txBody>
          <a:bodyPr wrap="square" rtlCol="0">
            <a:spAutoFit/>
          </a:bodyPr>
          <a:lstStyle/>
          <a:p>
            <a:r>
              <a:rPr lang="tr-TR" b="1" dirty="0" smtClean="0">
                <a:solidFill>
                  <a:srgbClr val="FF0000"/>
                </a:solidFill>
              </a:rPr>
              <a:t>1.Entegre su kaynakları yönetimine geçilmesi</a:t>
            </a:r>
          </a:p>
          <a:p>
            <a:r>
              <a:rPr lang="tr-TR" b="1" dirty="0" smtClean="0">
                <a:solidFill>
                  <a:srgbClr val="FF0000"/>
                </a:solidFill>
              </a:rPr>
              <a:t>2.Suyun ekonomik bir mal olarak dikkate alınması gerektiği,</a:t>
            </a:r>
          </a:p>
          <a:p>
            <a:r>
              <a:rPr lang="tr-TR" b="1" dirty="0">
                <a:solidFill>
                  <a:srgbClr val="FF0000"/>
                </a:solidFill>
              </a:rPr>
              <a:t>3.Yerelden </a:t>
            </a:r>
            <a:r>
              <a:rPr lang="tr-TR" b="1" dirty="0" smtClean="0">
                <a:solidFill>
                  <a:srgbClr val="FF0000"/>
                </a:solidFill>
              </a:rPr>
              <a:t>yönetimin desteklenmesi,</a:t>
            </a:r>
          </a:p>
          <a:p>
            <a:r>
              <a:rPr lang="tr-TR" b="1" dirty="0" smtClean="0">
                <a:solidFill>
                  <a:srgbClr val="FF0000"/>
                </a:solidFill>
              </a:rPr>
              <a:t>4.Katılımcı yaklaşım ve kadınların karar alma süreçlerine dahil olması vurgulanmıştır.</a:t>
            </a:r>
            <a:endParaRPr lang="tr-TR" b="1" dirty="0">
              <a:solidFill>
                <a:srgbClr val="FF0000"/>
              </a:solidFill>
            </a:endParaRPr>
          </a:p>
        </p:txBody>
      </p:sp>
    </p:spTree>
    <p:extLst>
      <p:ext uri="{BB962C8B-B14F-4D97-AF65-F5344CB8AC3E}">
        <p14:creationId xmlns:p14="http://schemas.microsoft.com/office/powerpoint/2010/main" xmlns="" val="173922209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lstStyle/>
          <a:p>
            <a:r>
              <a:rPr lang="en-US" sz="2800" b="1" dirty="0" smtClean="0">
                <a:solidFill>
                  <a:srgbClr val="FF0000"/>
                </a:solidFill>
                <a:effectLst>
                  <a:outerShdw blurRad="38100" dist="38100" dir="2700000" algn="tl">
                    <a:srgbClr val="000000">
                      <a:alpha val="43137"/>
                    </a:srgbClr>
                  </a:outerShdw>
                </a:effectLst>
              </a:rPr>
              <a:t>BÖDSK </a:t>
            </a:r>
            <a:r>
              <a:rPr lang="en-US" sz="2800" b="1" dirty="0" err="1" smtClean="0">
                <a:solidFill>
                  <a:srgbClr val="FF0000"/>
                </a:solidFill>
                <a:effectLst>
                  <a:outerShdw blurRad="38100" dist="38100" dir="2700000" algn="tl">
                    <a:srgbClr val="000000">
                      <a:alpha val="43137"/>
                    </a:srgbClr>
                  </a:outerShdw>
                </a:effectLst>
              </a:rPr>
              <a:t>Örnekler</a:t>
            </a: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85860"/>
            <a:ext cx="4543428" cy="5143536"/>
          </a:xfrm>
        </p:spPr>
        <p:txBody>
          <a:bodyPr/>
          <a:lstStyle/>
          <a:p>
            <a:r>
              <a:rPr lang="en-US" sz="2400" dirty="0" err="1" smtClean="0">
                <a:solidFill>
                  <a:srgbClr val="0000FF"/>
                </a:solidFill>
              </a:rPr>
              <a:t>Taşımacılık</a:t>
            </a:r>
            <a:r>
              <a:rPr lang="en-US" sz="2400" dirty="0" smtClean="0">
                <a:solidFill>
                  <a:srgbClr val="0000FF"/>
                </a:solidFill>
              </a:rPr>
              <a:t>, </a:t>
            </a:r>
            <a:r>
              <a:rPr lang="en-US" sz="2400" dirty="0" err="1" smtClean="0">
                <a:solidFill>
                  <a:srgbClr val="0000FF"/>
                </a:solidFill>
              </a:rPr>
              <a:t>Liman</a:t>
            </a:r>
            <a:r>
              <a:rPr lang="en-US" sz="2400" dirty="0" smtClean="0">
                <a:solidFill>
                  <a:srgbClr val="0000FF"/>
                </a:solidFill>
              </a:rPr>
              <a:t> </a:t>
            </a:r>
            <a:r>
              <a:rPr lang="en-US" sz="2400" dirty="0" err="1" smtClean="0">
                <a:solidFill>
                  <a:srgbClr val="0000FF"/>
                </a:solidFill>
              </a:rPr>
              <a:t>tesisleri</a:t>
            </a:r>
            <a:r>
              <a:rPr lang="en-US" sz="2400" dirty="0" smtClean="0">
                <a:solidFill>
                  <a:srgbClr val="0000FF"/>
                </a:solidFill>
              </a:rPr>
              <a:t> </a:t>
            </a:r>
            <a:r>
              <a:rPr lang="en-US" sz="2400" dirty="0" err="1" smtClean="0">
                <a:solidFill>
                  <a:srgbClr val="0000FF"/>
                </a:solidFill>
              </a:rPr>
              <a:t>ya</a:t>
            </a:r>
            <a:r>
              <a:rPr lang="en-US" sz="2400" dirty="0" smtClean="0">
                <a:solidFill>
                  <a:srgbClr val="0000FF"/>
                </a:solidFill>
              </a:rPr>
              <a:t> da </a:t>
            </a:r>
            <a:r>
              <a:rPr lang="en-US" sz="2400" dirty="0" err="1" smtClean="0">
                <a:solidFill>
                  <a:srgbClr val="0000FF"/>
                </a:solidFill>
              </a:rPr>
              <a:t>rekreasyon</a:t>
            </a:r>
            <a:r>
              <a:rPr lang="en-US" sz="2400" dirty="0" smtClean="0">
                <a:solidFill>
                  <a:srgbClr val="0000FF"/>
                </a:solidFill>
              </a:rPr>
              <a:t> </a:t>
            </a:r>
            <a:r>
              <a:rPr lang="en-US" sz="2400" dirty="0" err="1" smtClean="0">
                <a:solidFill>
                  <a:srgbClr val="0000FF"/>
                </a:solidFill>
              </a:rPr>
              <a:t>olan</a:t>
            </a:r>
            <a:endParaRPr lang="tr-TR" sz="2400" dirty="0" smtClean="0">
              <a:solidFill>
                <a:srgbClr val="0000FF"/>
              </a:solidFill>
            </a:endParaRPr>
          </a:p>
          <a:p>
            <a:endParaRPr lang="en-US" sz="2400" dirty="0" smtClean="0">
              <a:solidFill>
                <a:srgbClr val="0000FF"/>
              </a:solidFill>
            </a:endParaRPr>
          </a:p>
          <a:p>
            <a:r>
              <a:rPr lang="en-US" sz="2400" dirty="0" smtClean="0">
                <a:solidFill>
                  <a:srgbClr val="0000FF"/>
                </a:solidFill>
              </a:rPr>
              <a:t>Su </a:t>
            </a:r>
            <a:r>
              <a:rPr lang="en-US" sz="2400" dirty="0" err="1" smtClean="0">
                <a:solidFill>
                  <a:srgbClr val="0000FF"/>
                </a:solidFill>
              </a:rPr>
              <a:t>depolama</a:t>
            </a:r>
            <a:r>
              <a:rPr lang="en-US" sz="2400" dirty="0" smtClean="0">
                <a:solidFill>
                  <a:srgbClr val="0000FF"/>
                </a:solidFill>
              </a:rPr>
              <a:t> </a:t>
            </a:r>
            <a:r>
              <a:rPr lang="en-US" sz="2400" dirty="0" err="1" smtClean="0">
                <a:solidFill>
                  <a:srgbClr val="0000FF"/>
                </a:solidFill>
              </a:rPr>
              <a:t>faaliyetleri</a:t>
            </a:r>
            <a:r>
              <a:rPr lang="en-US" sz="2400" dirty="0" smtClean="0">
                <a:solidFill>
                  <a:srgbClr val="0000FF"/>
                </a:solidFill>
              </a:rPr>
              <a:t> (</a:t>
            </a:r>
            <a:r>
              <a:rPr lang="en-US" sz="2400" dirty="0" err="1" smtClean="0">
                <a:solidFill>
                  <a:srgbClr val="0000FF"/>
                </a:solidFill>
              </a:rPr>
              <a:t>tarım</a:t>
            </a:r>
            <a:r>
              <a:rPr lang="en-US" sz="2400" dirty="0" smtClean="0">
                <a:solidFill>
                  <a:srgbClr val="0000FF"/>
                </a:solidFill>
              </a:rPr>
              <a:t>, </a:t>
            </a:r>
            <a:r>
              <a:rPr lang="en-US" sz="2400" dirty="0" err="1" smtClean="0">
                <a:solidFill>
                  <a:srgbClr val="0000FF"/>
                </a:solidFill>
              </a:rPr>
              <a:t>içme</a:t>
            </a:r>
            <a:r>
              <a:rPr lang="en-US" sz="2400" dirty="0" smtClean="0">
                <a:solidFill>
                  <a:srgbClr val="0000FF"/>
                </a:solidFill>
              </a:rPr>
              <a:t> </a:t>
            </a:r>
            <a:r>
              <a:rPr lang="en-US" sz="2400" dirty="0" err="1" smtClean="0">
                <a:solidFill>
                  <a:srgbClr val="0000FF"/>
                </a:solidFill>
              </a:rPr>
              <a:t>suyu</a:t>
            </a:r>
            <a:r>
              <a:rPr lang="en-US" sz="2400" dirty="0" smtClean="0">
                <a:solidFill>
                  <a:srgbClr val="0000FF"/>
                </a:solidFill>
              </a:rPr>
              <a:t> </a:t>
            </a:r>
            <a:r>
              <a:rPr lang="en-US" sz="2400" dirty="0" err="1" smtClean="0">
                <a:solidFill>
                  <a:srgbClr val="0000FF"/>
                </a:solidFill>
              </a:rPr>
              <a:t>ve</a:t>
            </a:r>
            <a:r>
              <a:rPr lang="en-US" sz="2400" dirty="0" smtClean="0">
                <a:solidFill>
                  <a:srgbClr val="0000FF"/>
                </a:solidFill>
              </a:rPr>
              <a:t> </a:t>
            </a:r>
            <a:r>
              <a:rPr lang="en-US" sz="2400" dirty="0" err="1" smtClean="0">
                <a:solidFill>
                  <a:srgbClr val="0000FF"/>
                </a:solidFill>
              </a:rPr>
              <a:t>enerji</a:t>
            </a:r>
            <a:r>
              <a:rPr lang="en-US" sz="2400" dirty="0" smtClean="0">
                <a:solidFill>
                  <a:srgbClr val="0000FF"/>
                </a:solidFill>
              </a:rPr>
              <a:t> </a:t>
            </a:r>
            <a:r>
              <a:rPr lang="en-US" sz="2400" dirty="0" err="1" smtClean="0">
                <a:solidFill>
                  <a:srgbClr val="0000FF"/>
                </a:solidFill>
              </a:rPr>
              <a:t>amaçlı</a:t>
            </a:r>
            <a:r>
              <a:rPr lang="en-US" sz="2400" dirty="0" smtClean="0">
                <a:solidFill>
                  <a:srgbClr val="0000FF"/>
                </a:solidFill>
              </a:rPr>
              <a:t>)</a:t>
            </a:r>
            <a:endParaRPr lang="tr-TR" sz="2400" dirty="0" smtClean="0">
              <a:solidFill>
                <a:srgbClr val="0000FF"/>
              </a:solidFill>
            </a:endParaRPr>
          </a:p>
          <a:p>
            <a:endParaRPr lang="en-US" sz="2400" dirty="0" smtClean="0">
              <a:solidFill>
                <a:srgbClr val="0000FF"/>
              </a:solidFill>
            </a:endParaRPr>
          </a:p>
          <a:p>
            <a:r>
              <a:rPr lang="en-US" sz="2400" dirty="0" err="1" smtClean="0">
                <a:solidFill>
                  <a:srgbClr val="0000FF"/>
                </a:solidFill>
              </a:rPr>
              <a:t>Suyun</a:t>
            </a:r>
            <a:r>
              <a:rPr lang="en-US" sz="2400" dirty="0" smtClean="0">
                <a:solidFill>
                  <a:srgbClr val="0000FF"/>
                </a:solidFill>
              </a:rPr>
              <a:t> </a:t>
            </a:r>
            <a:r>
              <a:rPr lang="en-US" sz="2400" dirty="0" err="1" smtClean="0">
                <a:solidFill>
                  <a:srgbClr val="0000FF"/>
                </a:solidFill>
              </a:rPr>
              <a:t>regüle</a:t>
            </a:r>
            <a:r>
              <a:rPr lang="en-US" sz="2400" dirty="0" smtClean="0">
                <a:solidFill>
                  <a:srgbClr val="0000FF"/>
                </a:solidFill>
              </a:rPr>
              <a:t> </a:t>
            </a:r>
            <a:r>
              <a:rPr lang="en-US" sz="2400" dirty="0" err="1" smtClean="0">
                <a:solidFill>
                  <a:srgbClr val="0000FF"/>
                </a:solidFill>
              </a:rPr>
              <a:t>edilmesi</a:t>
            </a:r>
            <a:r>
              <a:rPr lang="en-US" sz="2400" dirty="0" smtClean="0">
                <a:solidFill>
                  <a:srgbClr val="0000FF"/>
                </a:solidFill>
              </a:rPr>
              <a:t>, </a:t>
            </a:r>
            <a:r>
              <a:rPr lang="en-US" sz="2400" dirty="0" err="1" smtClean="0">
                <a:solidFill>
                  <a:srgbClr val="0000FF"/>
                </a:solidFill>
              </a:rPr>
              <a:t>Taşkın</a:t>
            </a:r>
            <a:r>
              <a:rPr lang="en-US" sz="2400" dirty="0" smtClean="0">
                <a:solidFill>
                  <a:srgbClr val="0000FF"/>
                </a:solidFill>
              </a:rPr>
              <a:t> </a:t>
            </a:r>
            <a:r>
              <a:rPr lang="en-US" sz="2400" dirty="0" err="1" smtClean="0">
                <a:solidFill>
                  <a:srgbClr val="0000FF"/>
                </a:solidFill>
              </a:rPr>
              <a:t>Koruma</a:t>
            </a:r>
            <a:r>
              <a:rPr lang="en-US" sz="2400" dirty="0" smtClean="0">
                <a:solidFill>
                  <a:srgbClr val="0000FF"/>
                </a:solidFill>
              </a:rPr>
              <a:t>, </a:t>
            </a:r>
            <a:r>
              <a:rPr lang="en-US" sz="2400" dirty="0" err="1" smtClean="0">
                <a:solidFill>
                  <a:srgbClr val="0000FF"/>
                </a:solidFill>
              </a:rPr>
              <a:t>Arazi</a:t>
            </a:r>
            <a:r>
              <a:rPr lang="en-US" sz="2400" dirty="0" smtClean="0">
                <a:solidFill>
                  <a:srgbClr val="0000FF"/>
                </a:solidFill>
              </a:rPr>
              <a:t> </a:t>
            </a:r>
            <a:r>
              <a:rPr lang="en-US" sz="2400" dirty="0" err="1" smtClean="0">
                <a:solidFill>
                  <a:srgbClr val="0000FF"/>
                </a:solidFill>
              </a:rPr>
              <a:t>drenajı</a:t>
            </a:r>
            <a:endParaRPr lang="tr-TR" sz="2400" dirty="0" smtClean="0">
              <a:solidFill>
                <a:srgbClr val="0000FF"/>
              </a:solidFill>
            </a:endParaRPr>
          </a:p>
          <a:p>
            <a:endParaRPr lang="en-US" sz="2400" dirty="0" smtClean="0">
              <a:solidFill>
                <a:srgbClr val="0000FF"/>
              </a:solidFill>
            </a:endParaRPr>
          </a:p>
          <a:p>
            <a:r>
              <a:rPr lang="en-US" sz="2400" dirty="0" err="1" smtClean="0">
                <a:solidFill>
                  <a:srgbClr val="0000FF"/>
                </a:solidFill>
              </a:rPr>
              <a:t>Diğer</a:t>
            </a:r>
            <a:r>
              <a:rPr lang="en-US" sz="2400" dirty="0" smtClean="0">
                <a:solidFill>
                  <a:srgbClr val="0000FF"/>
                </a:solidFill>
              </a:rPr>
              <a:t> </a:t>
            </a:r>
            <a:r>
              <a:rPr lang="en-US" sz="2400" dirty="0" err="1" smtClean="0">
                <a:solidFill>
                  <a:srgbClr val="0000FF"/>
                </a:solidFill>
              </a:rPr>
              <a:t>aynı</a:t>
            </a:r>
            <a:r>
              <a:rPr lang="en-US" sz="2400" dirty="0" smtClean="0">
                <a:solidFill>
                  <a:srgbClr val="0000FF"/>
                </a:solidFill>
              </a:rPr>
              <a:t> </a:t>
            </a:r>
            <a:r>
              <a:rPr lang="en-US" sz="2400" dirty="0" err="1" smtClean="0">
                <a:solidFill>
                  <a:srgbClr val="0000FF"/>
                </a:solidFill>
              </a:rPr>
              <a:t>ölçüde</a:t>
            </a:r>
            <a:r>
              <a:rPr lang="en-US" sz="2400" dirty="0" smtClean="0">
                <a:solidFill>
                  <a:srgbClr val="0000FF"/>
                </a:solidFill>
              </a:rPr>
              <a:t> </a:t>
            </a:r>
            <a:r>
              <a:rPr lang="en-US" sz="2400" dirty="0" err="1" smtClean="0">
                <a:solidFill>
                  <a:srgbClr val="0000FF"/>
                </a:solidFill>
              </a:rPr>
              <a:t>önemli</a:t>
            </a:r>
            <a:r>
              <a:rPr lang="en-US" sz="2400" dirty="0" smtClean="0">
                <a:solidFill>
                  <a:srgbClr val="0000FF"/>
                </a:solidFill>
              </a:rPr>
              <a:t> </a:t>
            </a:r>
            <a:r>
              <a:rPr lang="en-US" sz="2400" dirty="0" err="1" smtClean="0">
                <a:solidFill>
                  <a:srgbClr val="0000FF"/>
                </a:solidFill>
              </a:rPr>
              <a:t>sürdürülebilir</a:t>
            </a:r>
            <a:r>
              <a:rPr lang="en-US" sz="2400" dirty="0" smtClean="0">
                <a:solidFill>
                  <a:srgbClr val="0000FF"/>
                </a:solidFill>
              </a:rPr>
              <a:t> </a:t>
            </a:r>
            <a:r>
              <a:rPr lang="en-US" sz="2400" dirty="0" err="1" smtClean="0">
                <a:solidFill>
                  <a:srgbClr val="0000FF"/>
                </a:solidFill>
              </a:rPr>
              <a:t>insan</a:t>
            </a:r>
            <a:r>
              <a:rPr lang="en-US" sz="2400" dirty="0" smtClean="0">
                <a:solidFill>
                  <a:srgbClr val="0000FF"/>
                </a:solidFill>
              </a:rPr>
              <a:t> </a:t>
            </a:r>
            <a:r>
              <a:rPr lang="en-US" sz="2400" dirty="0" err="1" smtClean="0">
                <a:solidFill>
                  <a:srgbClr val="0000FF"/>
                </a:solidFill>
              </a:rPr>
              <a:t>kalkınma</a:t>
            </a:r>
            <a:r>
              <a:rPr lang="en-US" sz="2400" dirty="0" smtClean="0">
                <a:solidFill>
                  <a:srgbClr val="0000FF"/>
                </a:solidFill>
              </a:rPr>
              <a:t> </a:t>
            </a:r>
            <a:r>
              <a:rPr lang="en-US" sz="2400" dirty="0" err="1" smtClean="0">
                <a:solidFill>
                  <a:srgbClr val="0000FF"/>
                </a:solidFill>
              </a:rPr>
              <a:t>faaliyetleri</a:t>
            </a:r>
            <a:endParaRPr lang="en-US" sz="2400" dirty="0" smtClean="0">
              <a:solidFill>
                <a:srgbClr val="0000FF"/>
              </a:solidFill>
            </a:endParaRPr>
          </a:p>
          <a:p>
            <a:pPr marL="0" indent="0">
              <a:buNone/>
            </a:pPr>
            <a:endParaRPr lang="en-US" sz="2400" dirty="0">
              <a:solidFill>
                <a:srgbClr val="0000FF"/>
              </a:solidFill>
            </a:endParaRPr>
          </a:p>
        </p:txBody>
      </p:sp>
      <p:pic>
        <p:nvPicPr>
          <p:cNvPr id="4" name="Picture 9" descr="300px-SchiffeMaxau"/>
          <p:cNvPicPr>
            <a:picLocks noChangeAspect="1" noChangeArrowheads="1"/>
          </p:cNvPicPr>
          <p:nvPr/>
        </p:nvPicPr>
        <p:blipFill>
          <a:blip r:embed="rId2"/>
          <a:srcRect/>
          <a:stretch>
            <a:fillRect/>
          </a:stretch>
        </p:blipFill>
        <p:spPr bwMode="auto">
          <a:xfrm>
            <a:off x="6143636" y="1071546"/>
            <a:ext cx="2428892" cy="1821669"/>
          </a:xfrm>
          <a:prstGeom prst="rect">
            <a:avLst/>
          </a:prstGeom>
          <a:noFill/>
          <a:ln w="9525">
            <a:noFill/>
            <a:miter lim="800000"/>
            <a:headEnd/>
            <a:tailEnd/>
          </a:ln>
        </p:spPr>
      </p:pic>
      <p:pic>
        <p:nvPicPr>
          <p:cNvPr id="5" name="Picture 10"/>
          <p:cNvPicPr>
            <a:picLocks noChangeAspect="1" noChangeArrowheads="1"/>
          </p:cNvPicPr>
          <p:nvPr/>
        </p:nvPicPr>
        <p:blipFill>
          <a:blip r:embed="rId3"/>
          <a:srcRect/>
          <a:stretch>
            <a:fillRect/>
          </a:stretch>
        </p:blipFill>
        <p:spPr bwMode="auto">
          <a:xfrm>
            <a:off x="6143636" y="3000372"/>
            <a:ext cx="2428892" cy="1785950"/>
          </a:xfrm>
          <a:prstGeom prst="rect">
            <a:avLst/>
          </a:prstGeom>
          <a:noFill/>
          <a:ln w="9525">
            <a:noFill/>
            <a:miter lim="800000"/>
            <a:headEnd/>
            <a:tailEnd/>
          </a:ln>
        </p:spPr>
      </p:pic>
      <p:pic>
        <p:nvPicPr>
          <p:cNvPr id="7" name="Picture 20"/>
          <p:cNvPicPr>
            <a:picLocks noChangeAspect="1" noChangeArrowheads="1"/>
          </p:cNvPicPr>
          <p:nvPr/>
        </p:nvPicPr>
        <p:blipFill>
          <a:blip r:embed="rId4"/>
          <a:srcRect/>
          <a:stretch>
            <a:fillRect/>
          </a:stretch>
        </p:blipFill>
        <p:spPr>
          <a:xfrm>
            <a:off x="6143636" y="4857760"/>
            <a:ext cx="2460612" cy="1738302"/>
          </a:xfrm>
          <a:prstGeom prst="rect">
            <a:avLst/>
          </a:prstGeom>
          <a:noFill/>
        </p:spPr>
      </p:pic>
    </p:spTree>
    <p:extLst>
      <p:ext uri="{BB962C8B-B14F-4D97-AF65-F5344CB8AC3E}">
        <p14:creationId xmlns:p14="http://schemas.microsoft.com/office/powerpoint/2010/main" xmlns="" val="3819568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28600" y="2068289"/>
            <a:ext cx="8415366" cy="1015663"/>
          </a:xfrm>
          <a:prstGeom prst="rect">
            <a:avLst/>
          </a:prstGeom>
          <a:noFill/>
          <a:ln w="19050">
            <a:solidFill>
              <a:srgbClr val="00B0F0"/>
            </a:solidFill>
            <a:prstDash val="sysDash"/>
            <a:miter lim="800000"/>
            <a:headEnd/>
            <a:tailEnd/>
          </a:ln>
        </p:spPr>
        <p:txBody>
          <a:bodyPr wrap="square">
            <a:spAutoFit/>
          </a:bodyPr>
          <a:lstStyle/>
          <a:p>
            <a:pPr algn="just"/>
            <a:r>
              <a:rPr lang="tr-TR" sz="2000" b="1" dirty="0" smtClean="0">
                <a:solidFill>
                  <a:srgbClr val="0033CC"/>
                </a:solidFill>
              </a:rPr>
              <a:t>Tüm yerüstü su kütlelerinde “</a:t>
            </a:r>
            <a:r>
              <a:rPr lang="tr-TR" sz="2000" b="1" dirty="0" smtClean="0">
                <a:solidFill>
                  <a:srgbClr val="FF0000"/>
                </a:solidFill>
              </a:rPr>
              <a:t>İYİ EKOLOJİK VE İYİ KİMYASAL DURUM</a:t>
            </a:r>
            <a:r>
              <a:rPr lang="tr-TR" sz="2000" b="1" dirty="0" smtClean="0">
                <a:solidFill>
                  <a:srgbClr val="0033CC"/>
                </a:solidFill>
              </a:rPr>
              <a:t>” a ulaşmak.</a:t>
            </a:r>
            <a:endParaRPr lang="sk-SK" sz="2000" dirty="0">
              <a:solidFill>
                <a:schemeClr val="bg1"/>
              </a:solidFill>
            </a:endParaRPr>
          </a:p>
          <a:p>
            <a:pPr algn="just"/>
            <a:endParaRPr lang="sk-SK" sz="2000" dirty="0">
              <a:solidFill>
                <a:schemeClr val="bg1"/>
              </a:solidFill>
            </a:endParaRPr>
          </a:p>
        </p:txBody>
      </p:sp>
      <p:sp>
        <p:nvSpPr>
          <p:cNvPr id="7171" name="Text Box 9"/>
          <p:cNvSpPr txBox="1">
            <a:spLocks noChangeArrowheads="1"/>
          </p:cNvSpPr>
          <p:nvPr/>
        </p:nvSpPr>
        <p:spPr bwMode="auto">
          <a:xfrm>
            <a:off x="214282" y="1285860"/>
            <a:ext cx="3227678" cy="461665"/>
          </a:xfrm>
          <a:prstGeom prst="rect">
            <a:avLst/>
          </a:prstGeom>
          <a:noFill/>
          <a:ln w="9525">
            <a:noFill/>
            <a:miter lim="800000"/>
            <a:headEnd/>
            <a:tailEnd/>
          </a:ln>
        </p:spPr>
        <p:txBody>
          <a:bodyPr wrap="none">
            <a:spAutoFit/>
          </a:bodyPr>
          <a:lstStyle/>
          <a:p>
            <a:r>
              <a:rPr lang="tr-TR" sz="2400" b="1" dirty="0" smtClean="0">
                <a:solidFill>
                  <a:srgbClr val="008000"/>
                </a:solidFill>
              </a:rPr>
              <a:t>Direktifin Temel Amacı :</a:t>
            </a:r>
            <a:endParaRPr lang="cs-CZ" sz="2400" b="1" dirty="0">
              <a:solidFill>
                <a:srgbClr val="008000"/>
              </a:solidFill>
            </a:endParaRPr>
          </a:p>
        </p:txBody>
      </p:sp>
      <p:sp>
        <p:nvSpPr>
          <p:cNvPr id="7172" name="Rectangle 10"/>
          <p:cNvSpPr>
            <a:spLocks noChangeArrowheads="1"/>
          </p:cNvSpPr>
          <p:nvPr/>
        </p:nvSpPr>
        <p:spPr bwMode="auto">
          <a:xfrm>
            <a:off x="228600" y="3649808"/>
            <a:ext cx="8415366" cy="707886"/>
          </a:xfrm>
          <a:prstGeom prst="rect">
            <a:avLst/>
          </a:prstGeom>
          <a:noFill/>
          <a:ln w="19050">
            <a:solidFill>
              <a:srgbClr val="C00000"/>
            </a:solidFill>
            <a:prstDash val="dashDot"/>
            <a:miter lim="800000"/>
            <a:headEnd/>
            <a:tailEnd/>
          </a:ln>
        </p:spPr>
        <p:txBody>
          <a:bodyPr wrap="square">
            <a:spAutoFit/>
          </a:bodyPr>
          <a:lstStyle/>
          <a:p>
            <a:pPr algn="ctr"/>
            <a:r>
              <a:rPr lang="tr-TR" sz="2000" b="1" dirty="0" smtClean="0">
                <a:solidFill>
                  <a:srgbClr val="0000FF"/>
                </a:solidFill>
              </a:rPr>
              <a:t>FAKAT BAZI SU KÜTLELERİ FARKLI NEDENLERDEN DOLAYI BU HEDEFE ULAŞAMAYABİLİR.</a:t>
            </a:r>
            <a:endParaRPr lang="sk-SK" sz="2000" b="1" dirty="0">
              <a:solidFill>
                <a:srgbClr val="0000FF"/>
              </a:solidFill>
            </a:endParaRPr>
          </a:p>
        </p:txBody>
      </p:sp>
      <p:sp>
        <p:nvSpPr>
          <p:cNvPr id="7173" name="Rectangle 12"/>
          <p:cNvSpPr>
            <a:spLocks noChangeArrowheads="1"/>
          </p:cNvSpPr>
          <p:nvPr/>
        </p:nvSpPr>
        <p:spPr bwMode="auto">
          <a:xfrm>
            <a:off x="228600" y="4864254"/>
            <a:ext cx="8382000" cy="707886"/>
          </a:xfrm>
          <a:prstGeom prst="rect">
            <a:avLst/>
          </a:prstGeom>
          <a:noFill/>
          <a:ln w="19050">
            <a:solidFill>
              <a:schemeClr val="tx1"/>
            </a:solidFill>
            <a:prstDash val="lgDashDot"/>
            <a:miter lim="800000"/>
            <a:headEnd/>
            <a:tailEnd/>
          </a:ln>
        </p:spPr>
        <p:txBody>
          <a:bodyPr>
            <a:spAutoFit/>
          </a:bodyPr>
          <a:lstStyle/>
          <a:p>
            <a:pPr algn="ctr">
              <a:spcBef>
                <a:spcPct val="50000"/>
              </a:spcBef>
            </a:pPr>
            <a:r>
              <a:rPr lang="tr-TR" sz="2000" b="1" dirty="0" smtClean="0">
                <a:solidFill>
                  <a:srgbClr val="0000FF"/>
                </a:solidFill>
              </a:rPr>
              <a:t>BÖDSK ve YSK’lar için “İyi ekolojik Durum” yerine </a:t>
            </a:r>
            <a:r>
              <a:rPr lang="tr-TR" sz="2000" b="1" dirty="0" smtClean="0">
                <a:solidFill>
                  <a:srgbClr val="FF0000"/>
                </a:solidFill>
              </a:rPr>
              <a:t>“İyi Ekolojik Potansiyel” </a:t>
            </a:r>
            <a:r>
              <a:rPr lang="tr-TR" sz="2000" b="1" dirty="0" smtClean="0">
                <a:solidFill>
                  <a:srgbClr val="0000FF"/>
                </a:solidFill>
              </a:rPr>
              <a:t>hedefi konulabilir.</a:t>
            </a:r>
            <a:endParaRPr lang="sk-SK" sz="2000" b="1" dirty="0">
              <a:solidFill>
                <a:srgbClr val="0000FF"/>
              </a:solidFill>
            </a:endParaRPr>
          </a:p>
        </p:txBody>
      </p:sp>
      <p:sp>
        <p:nvSpPr>
          <p:cNvPr id="6" name="Title 1"/>
          <p:cNvSpPr>
            <a:spLocks noGrp="1"/>
          </p:cNvSpPr>
          <p:nvPr>
            <p:ph type="title"/>
          </p:nvPr>
        </p:nvSpPr>
        <p:spPr>
          <a:xfrm>
            <a:off x="557242" y="-71454"/>
            <a:ext cx="8229600" cy="1143000"/>
          </a:xfrm>
        </p:spPr>
        <p:txBody>
          <a:bodyPr>
            <a:noAutofit/>
          </a:bodyPr>
          <a:lstStyle/>
          <a:p>
            <a:r>
              <a:rPr lang="en-US" sz="2800" b="1" dirty="0" err="1" smtClean="0">
                <a:solidFill>
                  <a:srgbClr val="FF0000"/>
                </a:solidFill>
                <a:effectLst>
                  <a:outerShdw blurRad="38100" dist="38100" dir="2700000" algn="tl">
                    <a:srgbClr val="000000">
                      <a:alpha val="43137"/>
                    </a:srgbClr>
                  </a:outerShdw>
                </a:effectLst>
              </a:rPr>
              <a:t>Büyük</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Ölçüde</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Değiştirilmiş</a:t>
            </a:r>
            <a:r>
              <a:rPr lang="en-US" sz="2800" b="1" dirty="0" smtClean="0">
                <a:solidFill>
                  <a:srgbClr val="FF0000"/>
                </a:solidFill>
                <a:effectLst>
                  <a:outerShdw blurRad="38100" dist="38100" dir="2700000" algn="tl">
                    <a:srgbClr val="000000">
                      <a:alpha val="43137"/>
                    </a:srgbClr>
                  </a:outerShdw>
                </a:effectLst>
              </a:rPr>
              <a:t> Su </a:t>
            </a:r>
            <a:r>
              <a:rPr lang="en-US" sz="2800" b="1" dirty="0" err="1" smtClean="0">
                <a:solidFill>
                  <a:srgbClr val="FF0000"/>
                </a:solidFill>
                <a:effectLst>
                  <a:outerShdw blurRad="38100" dist="38100" dir="2700000" algn="tl">
                    <a:srgbClr val="000000">
                      <a:alpha val="43137"/>
                    </a:srgbClr>
                  </a:outerShdw>
                </a:effectLst>
              </a:rPr>
              <a:t>Kütlesi</a:t>
            </a:r>
            <a:r>
              <a:rPr lang="en-US" sz="2800" b="1" dirty="0" smtClean="0">
                <a:solidFill>
                  <a:srgbClr val="FF0000"/>
                </a:solidFill>
                <a:effectLst>
                  <a:outerShdw blurRad="38100" dist="38100" dir="2700000" algn="tl">
                    <a:srgbClr val="000000">
                      <a:alpha val="43137"/>
                    </a:srgbClr>
                  </a:outerShdw>
                </a:effectLst>
              </a:rPr>
              <a:t> (BÖDSK) </a:t>
            </a:r>
          </a:p>
        </p:txBody>
      </p:sp>
      <p:cxnSp>
        <p:nvCxnSpPr>
          <p:cNvPr id="8" name="Straight Arrow Connector 7"/>
          <p:cNvCxnSpPr/>
          <p:nvPr/>
        </p:nvCxnSpPr>
        <p:spPr>
          <a:xfrm rot="5400000">
            <a:off x="4072728" y="3357562"/>
            <a:ext cx="427834"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072728" y="4642652"/>
            <a:ext cx="427834"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05"/>
          <p:cNvSpPr>
            <a:spLocks noChangeArrowheads="1"/>
          </p:cNvSpPr>
          <p:nvPr/>
        </p:nvSpPr>
        <p:spPr bwMode="auto">
          <a:xfrm>
            <a:off x="0" y="1388922"/>
            <a:ext cx="9144000" cy="1754326"/>
          </a:xfrm>
          <a:prstGeom prst="rect">
            <a:avLst/>
          </a:prstGeom>
          <a:noFill/>
          <a:ln w="9525">
            <a:noFill/>
            <a:miter lim="800000"/>
            <a:headEnd/>
            <a:tailEnd/>
          </a:ln>
        </p:spPr>
        <p:txBody>
          <a:bodyPr wrap="square">
            <a:spAutoFit/>
          </a:bodyPr>
          <a:lstStyle/>
          <a:p>
            <a:pPr algn="ctr">
              <a:spcBef>
                <a:spcPct val="50000"/>
              </a:spcBef>
            </a:pPr>
            <a:r>
              <a:rPr lang="tr-TR" b="1" dirty="0" smtClean="0">
                <a:solidFill>
                  <a:srgbClr val="0033CC"/>
                </a:solidFill>
              </a:rPr>
              <a:t>BÖDSK VE YSK’ların Belirlenmesi </a:t>
            </a:r>
            <a:r>
              <a:rPr lang="tr-TR" b="1" dirty="0" smtClean="0">
                <a:solidFill>
                  <a:srgbClr val="FF0000"/>
                </a:solidFill>
              </a:rPr>
              <a:t>OPSİYONELDİR</a:t>
            </a:r>
            <a:r>
              <a:rPr lang="tr-TR" b="1" dirty="0" smtClean="0">
                <a:solidFill>
                  <a:srgbClr val="0033CC"/>
                </a:solidFill>
              </a:rPr>
              <a:t>.</a:t>
            </a:r>
          </a:p>
          <a:p>
            <a:pPr algn="ctr">
              <a:spcBef>
                <a:spcPct val="50000"/>
              </a:spcBef>
            </a:pPr>
            <a:endParaRPr lang="tr-TR" b="1" dirty="0" smtClean="0">
              <a:solidFill>
                <a:srgbClr val="0033CC"/>
              </a:solidFill>
            </a:endParaRPr>
          </a:p>
          <a:p>
            <a:pPr algn="ctr">
              <a:spcBef>
                <a:spcPct val="50000"/>
              </a:spcBef>
            </a:pPr>
            <a:r>
              <a:rPr lang="tr-TR" b="1" dirty="0" smtClean="0">
                <a:solidFill>
                  <a:srgbClr val="0033CC"/>
                </a:solidFill>
              </a:rPr>
              <a:t>ÜYE ÜLKELER SU KÜTLELERİNİ </a:t>
            </a:r>
            <a:r>
              <a:rPr lang="tr-TR" b="1" dirty="0" smtClean="0">
                <a:solidFill>
                  <a:srgbClr val="FF0000"/>
                </a:solidFill>
              </a:rPr>
              <a:t>BÖDSK VE YSK OLARAK SINIFLANDIRMAK ZORUNDA DEĞİLDİR</a:t>
            </a:r>
            <a:r>
              <a:rPr lang="tr-TR" b="1" dirty="0" smtClean="0">
                <a:solidFill>
                  <a:srgbClr val="0033CC"/>
                </a:solidFill>
              </a:rPr>
              <a:t>, FAKAT YAPMADIKLARI TAKDİRDE DOĞAL SU KÜTLELERİ HEDEFLERİNE ULAŞMAK DURUMUNDADIRLAR.</a:t>
            </a:r>
            <a:endParaRPr lang="sk-SK" b="1" dirty="0">
              <a:solidFill>
                <a:srgbClr val="0033CC"/>
              </a:solidFill>
            </a:endParaRPr>
          </a:p>
        </p:txBody>
      </p:sp>
      <p:sp>
        <p:nvSpPr>
          <p:cNvPr id="8196" name="Rectangle 406"/>
          <p:cNvSpPr>
            <a:spLocks noChangeArrowheads="1"/>
          </p:cNvSpPr>
          <p:nvPr/>
        </p:nvSpPr>
        <p:spPr bwMode="auto">
          <a:xfrm>
            <a:off x="409604" y="3505200"/>
            <a:ext cx="8305800" cy="646331"/>
          </a:xfrm>
          <a:prstGeom prst="rect">
            <a:avLst/>
          </a:prstGeom>
          <a:noFill/>
          <a:ln w="9525">
            <a:noFill/>
            <a:miter lim="800000"/>
            <a:headEnd/>
            <a:tailEnd/>
          </a:ln>
        </p:spPr>
        <p:txBody>
          <a:bodyPr>
            <a:spAutoFit/>
          </a:bodyPr>
          <a:lstStyle/>
          <a:p>
            <a:pPr algn="ctr">
              <a:spcBef>
                <a:spcPct val="50000"/>
              </a:spcBef>
            </a:pPr>
            <a:r>
              <a:rPr lang="tr-TR" b="1" dirty="0" smtClean="0">
                <a:solidFill>
                  <a:srgbClr val="0033CC"/>
                </a:solidFill>
              </a:rPr>
              <a:t>BÖDSK VE YSK BELİRLENMESİ EKOLOJİK VE KİMYASAL HEDEFLERİN UYGULANMAMASI ANLAMINA GELMEYECEKTİR.</a:t>
            </a:r>
            <a:endParaRPr lang="cs-CZ" b="1" dirty="0">
              <a:solidFill>
                <a:srgbClr val="0033CC"/>
              </a:solidFill>
            </a:endParaRPr>
          </a:p>
        </p:txBody>
      </p:sp>
      <p:sp>
        <p:nvSpPr>
          <p:cNvPr id="7" name="Title 1"/>
          <p:cNvSpPr txBox="1">
            <a:spLocks/>
          </p:cNvSpPr>
          <p:nvPr/>
        </p:nvSpPr>
        <p:spPr bwMode="auto">
          <a:xfrm>
            <a:off x="1214414" y="214290"/>
            <a:ext cx="7086624" cy="642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Büyük</a:t>
            </a:r>
            <a:r>
              <a:rPr kumimoji="0" 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Ölçüde</a:t>
            </a:r>
            <a:r>
              <a:rPr kumimoji="0" 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Değiştirilmiş</a:t>
            </a:r>
            <a:r>
              <a:rPr kumimoji="0" 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Su </a:t>
            </a:r>
            <a:r>
              <a:rPr kumimoji="0" lang="en-US"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Kütlesi</a:t>
            </a:r>
            <a:r>
              <a:rPr kumimoji="0" 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(BÖDSK)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28596" y="1068157"/>
            <a:ext cx="8358246" cy="646331"/>
          </a:xfrm>
          <a:prstGeom prst="rect">
            <a:avLst/>
          </a:prstGeom>
          <a:noFill/>
          <a:ln w="9525">
            <a:noFill/>
            <a:miter lim="800000"/>
            <a:headEnd/>
            <a:tailEnd/>
          </a:ln>
        </p:spPr>
        <p:txBody>
          <a:bodyPr wrap="square">
            <a:spAutoFit/>
          </a:bodyPr>
          <a:lstStyle/>
          <a:p>
            <a:r>
              <a:rPr lang="tr-TR" b="1" dirty="0" smtClean="0">
                <a:solidFill>
                  <a:srgbClr val="0033CC"/>
                </a:solidFill>
              </a:rPr>
              <a:t>TANIM:</a:t>
            </a:r>
            <a:endParaRPr lang="sk-SK" b="1" dirty="0">
              <a:solidFill>
                <a:srgbClr val="0033CC"/>
              </a:solidFill>
            </a:endParaRPr>
          </a:p>
          <a:p>
            <a:r>
              <a:rPr lang="tr-TR" dirty="0" smtClean="0">
                <a:solidFill>
                  <a:srgbClr val="0033CC"/>
                </a:solidFill>
              </a:rPr>
              <a:t>Yapay Su Kütlesi insan faaliyetleri sonucu oluşturulmuş su kütlesi anlamına gelmektedir.</a:t>
            </a:r>
            <a:endParaRPr lang="sk-SK" dirty="0">
              <a:solidFill>
                <a:srgbClr val="0033CC"/>
              </a:solidFill>
            </a:endParaRPr>
          </a:p>
        </p:txBody>
      </p:sp>
      <p:pic>
        <p:nvPicPr>
          <p:cNvPr id="12291" name="Picture 8"/>
          <p:cNvPicPr>
            <a:picLocks noChangeAspect="1" noChangeArrowheads="1"/>
          </p:cNvPicPr>
          <p:nvPr/>
        </p:nvPicPr>
        <p:blipFill>
          <a:blip r:embed="rId2"/>
          <a:srcRect/>
          <a:stretch>
            <a:fillRect/>
          </a:stretch>
        </p:blipFill>
        <p:spPr bwMode="auto">
          <a:xfrm>
            <a:off x="609600" y="3200400"/>
            <a:ext cx="4114800" cy="3086100"/>
          </a:xfrm>
          <a:prstGeom prst="rect">
            <a:avLst/>
          </a:prstGeom>
          <a:noFill/>
          <a:ln w="9525">
            <a:noFill/>
            <a:miter lim="800000"/>
            <a:headEnd/>
            <a:tailEnd/>
          </a:ln>
        </p:spPr>
      </p:pic>
      <p:pic>
        <p:nvPicPr>
          <p:cNvPr id="12292" name="Picture 9" descr="Artificial_water_body-des02"/>
          <p:cNvPicPr>
            <a:picLocks noChangeAspect="1" noChangeArrowheads="1"/>
          </p:cNvPicPr>
          <p:nvPr/>
        </p:nvPicPr>
        <p:blipFill>
          <a:blip r:embed="rId3"/>
          <a:srcRect/>
          <a:stretch>
            <a:fillRect/>
          </a:stretch>
        </p:blipFill>
        <p:spPr bwMode="auto">
          <a:xfrm>
            <a:off x="5029200" y="4038600"/>
            <a:ext cx="3657600" cy="2235200"/>
          </a:xfrm>
          <a:prstGeom prst="rect">
            <a:avLst/>
          </a:prstGeom>
          <a:noFill/>
          <a:ln w="9525">
            <a:noFill/>
            <a:miter lim="800000"/>
            <a:headEnd/>
            <a:tailEnd/>
          </a:ln>
        </p:spPr>
      </p:pic>
      <p:sp>
        <p:nvSpPr>
          <p:cNvPr id="12293" name="Rectangle 12"/>
          <p:cNvSpPr>
            <a:spLocks noChangeArrowheads="1"/>
          </p:cNvSpPr>
          <p:nvPr/>
        </p:nvSpPr>
        <p:spPr bwMode="auto">
          <a:xfrm>
            <a:off x="457200" y="1905000"/>
            <a:ext cx="7924800" cy="923330"/>
          </a:xfrm>
          <a:prstGeom prst="rect">
            <a:avLst/>
          </a:prstGeom>
          <a:noFill/>
          <a:ln w="9525">
            <a:noFill/>
            <a:miter lim="800000"/>
            <a:headEnd/>
            <a:tailEnd/>
          </a:ln>
        </p:spPr>
        <p:txBody>
          <a:bodyPr>
            <a:spAutoFit/>
          </a:bodyPr>
          <a:lstStyle/>
          <a:p>
            <a:pPr algn="ctr"/>
            <a:r>
              <a:rPr lang="tr-TR" b="1" dirty="0" smtClean="0">
                <a:solidFill>
                  <a:srgbClr val="993300"/>
                </a:solidFill>
              </a:rPr>
              <a:t>DAHA ÖNCE SU KÜTLESİNİN OLMADIĞI BİR YERDE VE VAR OLAN BİR SU KÜTLESİNİN DOĞRUDAN FİZİKSEL DEĞİŞİMLERE MARUZ KALARAK OLUŞTURULMADIĞI YERDE SU KÜTLESİNİN OLUŞTURULMASIDIR.</a:t>
            </a:r>
            <a:endParaRPr lang="sk-SK" sz="1800" b="1" dirty="0">
              <a:solidFill>
                <a:srgbClr val="993300"/>
              </a:solidFill>
            </a:endParaRPr>
          </a:p>
        </p:txBody>
      </p:sp>
      <p:sp>
        <p:nvSpPr>
          <p:cNvPr id="7" name="Text Box 407"/>
          <p:cNvSpPr txBox="1">
            <a:spLocks noChangeArrowheads="1"/>
          </p:cNvSpPr>
          <p:nvPr/>
        </p:nvSpPr>
        <p:spPr bwMode="auto">
          <a:xfrm>
            <a:off x="2786050" y="214290"/>
            <a:ext cx="3448316" cy="523220"/>
          </a:xfrm>
          <a:prstGeom prst="rect">
            <a:avLst/>
          </a:prstGeom>
          <a:noFill/>
          <a:ln w="9525">
            <a:noFill/>
            <a:miter lim="800000"/>
            <a:headEnd/>
            <a:tailEnd/>
          </a:ln>
        </p:spPr>
        <p:txBody>
          <a:bodyPr wrap="none">
            <a:spAutoFit/>
          </a:bodyPr>
          <a:lstStyle/>
          <a:p>
            <a:r>
              <a:rPr lang="tr-TR" sz="2800" b="1" dirty="0" smtClean="0">
                <a:solidFill>
                  <a:srgbClr val="FF0000"/>
                </a:solidFill>
                <a:effectLst>
                  <a:outerShdw blurRad="38100" dist="38100" dir="2700000" algn="tl">
                    <a:srgbClr val="000000">
                      <a:alpha val="43137"/>
                    </a:srgbClr>
                  </a:outerShdw>
                </a:effectLst>
              </a:rPr>
              <a:t>Yapay Su Kütlesi (YSK)</a:t>
            </a:r>
            <a:endParaRPr lang="cs-CZ"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28600" y="1071546"/>
            <a:ext cx="8915400" cy="3508653"/>
          </a:xfrm>
          <a:prstGeom prst="rect">
            <a:avLst/>
          </a:prstGeom>
          <a:noFill/>
          <a:ln w="9525">
            <a:noFill/>
            <a:miter lim="800000"/>
            <a:headEnd/>
            <a:tailEnd/>
          </a:ln>
        </p:spPr>
        <p:txBody>
          <a:bodyPr wrap="square">
            <a:spAutoFit/>
          </a:bodyPr>
          <a:lstStyle/>
          <a:p>
            <a:r>
              <a:rPr lang="tr-TR" sz="2400" b="1" dirty="0" smtClean="0">
                <a:solidFill>
                  <a:srgbClr val="006600"/>
                </a:solidFill>
              </a:rPr>
              <a:t>EVET YSK</a:t>
            </a:r>
            <a:r>
              <a:rPr lang="sk-SK" sz="2400" b="1" dirty="0" smtClean="0">
                <a:solidFill>
                  <a:srgbClr val="006600"/>
                </a:solidFill>
              </a:rPr>
              <a:t>:</a:t>
            </a:r>
            <a:r>
              <a:rPr lang="sk-SK" dirty="0" smtClean="0">
                <a:solidFill>
                  <a:srgbClr val="0033CC"/>
                </a:solidFill>
              </a:rPr>
              <a:t> </a:t>
            </a:r>
            <a:endParaRPr lang="sk-SK" dirty="0">
              <a:solidFill>
                <a:srgbClr val="0033CC"/>
              </a:solidFill>
            </a:endParaRPr>
          </a:p>
          <a:p>
            <a:pPr>
              <a:buFontTx/>
              <a:buChar char="•"/>
            </a:pPr>
            <a:r>
              <a:rPr lang="tr-TR" dirty="0" smtClean="0">
                <a:solidFill>
                  <a:srgbClr val="993300"/>
                </a:solidFill>
              </a:rPr>
              <a:t> TAŞIMACILIK İÇİN İNŞA EDİLEN KANALLAR,</a:t>
            </a:r>
            <a:endParaRPr lang="sk-SK" dirty="0">
              <a:solidFill>
                <a:srgbClr val="993300"/>
              </a:solidFill>
            </a:endParaRPr>
          </a:p>
          <a:p>
            <a:pPr>
              <a:buFontTx/>
              <a:buChar char="•"/>
            </a:pPr>
            <a:r>
              <a:rPr lang="tr-TR" dirty="0" smtClean="0">
                <a:solidFill>
                  <a:srgbClr val="993300"/>
                </a:solidFill>
              </a:rPr>
              <a:t> SULAMA İÇİN OLUŞTURULAN DRENAJ KANALLARI,</a:t>
            </a:r>
            <a:endParaRPr lang="sk-SK" dirty="0">
              <a:solidFill>
                <a:srgbClr val="993300"/>
              </a:solidFill>
            </a:endParaRPr>
          </a:p>
          <a:p>
            <a:pPr>
              <a:buFontTx/>
              <a:buChar char="•"/>
            </a:pPr>
            <a:r>
              <a:rPr lang="tr-TR" dirty="0" smtClean="0">
                <a:solidFill>
                  <a:srgbClr val="993300"/>
                </a:solidFill>
              </a:rPr>
              <a:t> İNSAN YAPIMI GÖLETLER,</a:t>
            </a:r>
            <a:endParaRPr lang="sk-SK" dirty="0">
              <a:solidFill>
                <a:srgbClr val="993300"/>
              </a:solidFill>
            </a:endParaRPr>
          </a:p>
          <a:p>
            <a:pPr>
              <a:buFontTx/>
              <a:buChar char="•"/>
            </a:pPr>
            <a:r>
              <a:rPr lang="tr-TR" dirty="0" smtClean="0">
                <a:solidFill>
                  <a:srgbClr val="993300"/>
                </a:solidFill>
              </a:rPr>
              <a:t> LİMANLAR VE İSKELELER</a:t>
            </a:r>
            <a:endParaRPr lang="sk-SK" dirty="0">
              <a:solidFill>
                <a:srgbClr val="993300"/>
              </a:solidFill>
            </a:endParaRPr>
          </a:p>
          <a:p>
            <a:pPr>
              <a:buFontTx/>
              <a:buChar char="•"/>
            </a:pPr>
            <a:r>
              <a:rPr lang="tr-TR" dirty="0" smtClean="0">
                <a:solidFill>
                  <a:srgbClr val="993300"/>
                </a:solidFill>
              </a:rPr>
              <a:t> TABAN KAZISI HAVUZLARININ İNŞASI</a:t>
            </a:r>
            <a:endParaRPr lang="sk-SK" dirty="0">
              <a:solidFill>
                <a:srgbClr val="993300"/>
              </a:solidFill>
            </a:endParaRPr>
          </a:p>
          <a:p>
            <a:pPr>
              <a:buFontTx/>
              <a:buChar char="•"/>
            </a:pPr>
            <a:r>
              <a:rPr lang="tr-TR" dirty="0" smtClean="0">
                <a:solidFill>
                  <a:srgbClr val="993300"/>
                </a:solidFill>
              </a:rPr>
              <a:t> ÇAKIL OCAKLARI,</a:t>
            </a:r>
            <a:endParaRPr lang="sk-SK" dirty="0">
              <a:solidFill>
                <a:srgbClr val="993300"/>
              </a:solidFill>
            </a:endParaRPr>
          </a:p>
          <a:p>
            <a:pPr>
              <a:buFontTx/>
              <a:buChar char="•"/>
            </a:pPr>
            <a:r>
              <a:rPr lang="tr-TR" dirty="0" smtClean="0">
                <a:solidFill>
                  <a:srgbClr val="993300"/>
                </a:solidFill>
              </a:rPr>
              <a:t> MADENCİLİK SONUCU OLUŞAN YÜZEYSEL GÖLLER,</a:t>
            </a:r>
            <a:endParaRPr lang="sk-SK" dirty="0">
              <a:solidFill>
                <a:srgbClr val="993300"/>
              </a:solidFill>
            </a:endParaRPr>
          </a:p>
          <a:p>
            <a:pPr>
              <a:buFontTx/>
              <a:buChar char="•"/>
            </a:pPr>
            <a:r>
              <a:rPr lang="tr-TR" dirty="0" smtClean="0">
                <a:solidFill>
                  <a:srgbClr val="993300"/>
                </a:solidFill>
              </a:rPr>
              <a:t> HİDROELEKTRİK ÜRETİMİ TALEBİNİN EN FAZLA OLDUĞU ZAMANLAR İÇİN DEPOLAMA REZERVUARI İNŞASI,</a:t>
            </a:r>
            <a:endParaRPr lang="sk-SK" dirty="0">
              <a:solidFill>
                <a:srgbClr val="993300"/>
              </a:solidFill>
            </a:endParaRPr>
          </a:p>
          <a:p>
            <a:pPr>
              <a:buFontTx/>
              <a:buChar char="•"/>
            </a:pPr>
            <a:r>
              <a:rPr lang="tr-TR" dirty="0" smtClean="0">
                <a:solidFill>
                  <a:srgbClr val="993300"/>
                </a:solidFill>
              </a:rPr>
              <a:t> SULARIN DOĞRUDAN REZERVUARA REGÜLASYONU,</a:t>
            </a:r>
            <a:endParaRPr lang="sk-SK" dirty="0">
              <a:solidFill>
                <a:srgbClr val="993300"/>
              </a:solidFill>
            </a:endParaRPr>
          </a:p>
          <a:p>
            <a:pPr>
              <a:buFontTx/>
              <a:buChar char="•"/>
            </a:pPr>
            <a:r>
              <a:rPr lang="sk-SK" dirty="0">
                <a:solidFill>
                  <a:srgbClr val="993300"/>
                </a:solidFill>
              </a:rPr>
              <a:t> </a:t>
            </a:r>
            <a:r>
              <a:rPr lang="tr-TR" dirty="0" smtClean="0">
                <a:solidFill>
                  <a:srgbClr val="993300"/>
                </a:solidFill>
              </a:rPr>
              <a:t>ANTİK İNSAN AKTİVİTELERİ SONUCU OLUŞTURULMUŞ SU KÜTLELERİ.</a:t>
            </a:r>
            <a:endParaRPr lang="sk-SK" dirty="0">
              <a:solidFill>
                <a:srgbClr val="993300"/>
              </a:solidFill>
            </a:endParaRPr>
          </a:p>
        </p:txBody>
      </p:sp>
      <p:sp>
        <p:nvSpPr>
          <p:cNvPr id="13315" name="Rectangle 5"/>
          <p:cNvSpPr>
            <a:spLocks noChangeArrowheads="1"/>
          </p:cNvSpPr>
          <p:nvPr/>
        </p:nvSpPr>
        <p:spPr bwMode="auto">
          <a:xfrm>
            <a:off x="214282" y="4645422"/>
            <a:ext cx="8929718" cy="1846659"/>
          </a:xfrm>
          <a:prstGeom prst="rect">
            <a:avLst/>
          </a:prstGeom>
          <a:noFill/>
          <a:ln w="9525">
            <a:noFill/>
            <a:miter lim="800000"/>
            <a:headEnd/>
            <a:tailEnd/>
          </a:ln>
        </p:spPr>
        <p:txBody>
          <a:bodyPr wrap="square">
            <a:spAutoFit/>
          </a:bodyPr>
          <a:lstStyle/>
          <a:p>
            <a:pPr>
              <a:spcBef>
                <a:spcPct val="50000"/>
              </a:spcBef>
            </a:pPr>
            <a:r>
              <a:rPr lang="tr-TR" sz="2400" b="1" dirty="0" smtClean="0">
                <a:solidFill>
                  <a:srgbClr val="006600"/>
                </a:solidFill>
              </a:rPr>
              <a:t>HAYIR YSK DEĞİL</a:t>
            </a:r>
            <a:r>
              <a:rPr lang="sk-SK" sz="2400" b="1" dirty="0" smtClean="0">
                <a:solidFill>
                  <a:srgbClr val="006600"/>
                </a:solidFill>
              </a:rPr>
              <a:t>:</a:t>
            </a:r>
            <a:r>
              <a:rPr lang="sk-SK" dirty="0" smtClean="0">
                <a:solidFill>
                  <a:srgbClr val="0033CC"/>
                </a:solidFill>
              </a:rPr>
              <a:t> </a:t>
            </a:r>
            <a:endParaRPr lang="sk-SK" dirty="0">
              <a:solidFill>
                <a:srgbClr val="0033CC"/>
              </a:solidFill>
            </a:endParaRPr>
          </a:p>
          <a:p>
            <a:pPr>
              <a:spcBef>
                <a:spcPct val="50000"/>
              </a:spcBef>
              <a:buFontTx/>
              <a:buChar char="•"/>
            </a:pPr>
            <a:r>
              <a:rPr lang="tr-TR" dirty="0" smtClean="0">
                <a:solidFill>
                  <a:srgbClr val="993300"/>
                </a:solidFill>
              </a:rPr>
              <a:t> FİZİKSEL DEĞİŞİMLER SONUCU SU KÜTLESİNİN KATEGORİSİNİN DEĞİŞMESİ (Ör. </a:t>
            </a:r>
            <a:r>
              <a:rPr lang="tr-TR" dirty="0" smtClean="0">
                <a:solidFill>
                  <a:srgbClr val="993300"/>
                </a:solidFill>
              </a:rPr>
              <a:t>Bir nehrin önüne set kurulması sonucu rezervuar oluşması)</a:t>
            </a:r>
            <a:endParaRPr lang="sk-SK" dirty="0">
              <a:solidFill>
                <a:srgbClr val="993300"/>
              </a:solidFill>
            </a:endParaRPr>
          </a:p>
          <a:p>
            <a:pPr>
              <a:spcBef>
                <a:spcPct val="50000"/>
              </a:spcBef>
              <a:buFontTx/>
              <a:buChar char="•"/>
            </a:pPr>
            <a:r>
              <a:rPr lang="tr-TR" dirty="0" smtClean="0">
                <a:solidFill>
                  <a:srgbClr val="993300"/>
                </a:solidFill>
              </a:rPr>
              <a:t>YENİDEN DÜZENLENMİŞ SU KÜTLELERİ (Ör. Menderesli yapının ortadan kaldırılarak düz bir hat olması)</a:t>
            </a:r>
            <a:endParaRPr lang="sk-SK" dirty="0">
              <a:solidFill>
                <a:srgbClr val="993300"/>
              </a:solidFill>
            </a:endParaRPr>
          </a:p>
        </p:txBody>
      </p:sp>
      <p:sp>
        <p:nvSpPr>
          <p:cNvPr id="5" name="Text Box 407"/>
          <p:cNvSpPr txBox="1">
            <a:spLocks noChangeArrowheads="1"/>
          </p:cNvSpPr>
          <p:nvPr/>
        </p:nvSpPr>
        <p:spPr bwMode="auto">
          <a:xfrm>
            <a:off x="2786050" y="214290"/>
            <a:ext cx="3448316" cy="523220"/>
          </a:xfrm>
          <a:prstGeom prst="rect">
            <a:avLst/>
          </a:prstGeom>
          <a:noFill/>
          <a:ln w="9525">
            <a:noFill/>
            <a:miter lim="800000"/>
            <a:headEnd/>
            <a:tailEnd/>
          </a:ln>
        </p:spPr>
        <p:txBody>
          <a:bodyPr wrap="none">
            <a:spAutoFit/>
          </a:bodyPr>
          <a:lstStyle/>
          <a:p>
            <a:r>
              <a:rPr lang="tr-TR" sz="2800" b="1" dirty="0" smtClean="0">
                <a:solidFill>
                  <a:srgbClr val="FF0000"/>
                </a:solidFill>
                <a:effectLst>
                  <a:outerShdw blurRad="38100" dist="38100" dir="2700000" algn="tl">
                    <a:srgbClr val="000000">
                      <a:alpha val="43137"/>
                    </a:srgbClr>
                  </a:outerShdw>
                </a:effectLst>
              </a:rPr>
              <a:t>Yapay Su Kütlesi (YSK)</a:t>
            </a:r>
            <a:endParaRPr lang="cs-CZ"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ihat\Desktop\240ATGedizDeltasi79.jpg"/>
          <p:cNvPicPr>
            <a:picLocks noChangeAspect="1" noChangeArrowheads="1"/>
          </p:cNvPicPr>
          <p:nvPr/>
        </p:nvPicPr>
        <p:blipFill>
          <a:blip r:embed="rId2"/>
          <a:srcRect/>
          <a:stretch>
            <a:fillRect/>
          </a:stretch>
        </p:blipFill>
        <p:spPr bwMode="auto">
          <a:xfrm>
            <a:off x="0" y="1"/>
            <a:ext cx="9144001" cy="6881814"/>
          </a:xfrm>
          <a:prstGeom prst="rect">
            <a:avLst/>
          </a:prstGeom>
          <a:noFill/>
        </p:spPr>
      </p:pic>
      <p:sp>
        <p:nvSpPr>
          <p:cNvPr id="3" name="Content Placeholder 2"/>
          <p:cNvSpPr>
            <a:spLocks noGrp="1"/>
          </p:cNvSpPr>
          <p:nvPr>
            <p:ph idx="1"/>
          </p:nvPr>
        </p:nvSpPr>
        <p:spPr>
          <a:xfrm>
            <a:off x="500034" y="571480"/>
            <a:ext cx="4900618" cy="714379"/>
          </a:xfrm>
        </p:spPr>
        <p:txBody>
          <a:bodyPr>
            <a:noAutofit/>
          </a:bodyPr>
          <a:lstStyle/>
          <a:p>
            <a:pPr>
              <a:buNone/>
            </a:pPr>
            <a:r>
              <a:rPr lang="tr-TR" sz="4400" b="1" dirty="0" smtClean="0">
                <a:solidFill>
                  <a:schemeClr val="bg1"/>
                </a:solidFill>
              </a:rPr>
              <a:t>Teşekkürler ...</a:t>
            </a:r>
            <a:endParaRPr lang="tr-TR" sz="4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9 Başlık"/>
          <p:cNvSpPr>
            <a:spLocks noGrp="1"/>
          </p:cNvSpPr>
          <p:nvPr>
            <p:ph type="ctrTitle"/>
          </p:nvPr>
        </p:nvSpPr>
        <p:spPr>
          <a:xfrm>
            <a:off x="576064" y="238699"/>
            <a:ext cx="8100392" cy="523220"/>
          </a:xfrm>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38100" dist="38100" dir="2700000" algn="tl">
                    <a:srgbClr val="000000">
                      <a:alpha val="43137"/>
                    </a:srgbClr>
                  </a:outerShdw>
                </a:effectLst>
              </a:rPr>
              <a:t>ENTEGRE SU KAYNAKLARI YÖNETİMİ</a:t>
            </a:r>
            <a:endParaRPr lang="tr-TR" spc="50" dirty="0">
              <a:ln w="11430"/>
              <a:effectLst>
                <a:outerShdw blurRad="38100" dist="38100" dir="2700000" algn="tl">
                  <a:srgbClr val="000000">
                    <a:alpha val="43137"/>
                  </a:srgbClr>
                </a:outerShdw>
              </a:effectLst>
            </a:endParaRPr>
          </a:p>
        </p:txBody>
      </p:sp>
      <p:sp>
        <p:nvSpPr>
          <p:cNvPr id="2" name="TextBox 1"/>
          <p:cNvSpPr txBox="1"/>
          <p:nvPr/>
        </p:nvSpPr>
        <p:spPr>
          <a:xfrm>
            <a:off x="179512" y="1124744"/>
            <a:ext cx="8856984" cy="1754326"/>
          </a:xfrm>
          <a:prstGeom prst="rect">
            <a:avLst/>
          </a:prstGeom>
          <a:noFill/>
        </p:spPr>
        <p:txBody>
          <a:bodyPr wrap="square" rtlCol="0">
            <a:spAutoFit/>
          </a:bodyPr>
          <a:lstStyle/>
          <a:p>
            <a:pPr algn="ctr"/>
            <a:r>
              <a:rPr lang="tr-TR" b="1" i="1" dirty="0">
                <a:solidFill>
                  <a:srgbClr val="0000FF"/>
                </a:solidFill>
              </a:rPr>
              <a:t>“Entegre Su Kaynakları Yönetimi, hayati öneme sahip ekosistemlerin sürdürülebilirliğinden ödün vermeden, eşitlik ilkesi esas alınarak, ekonomik ve sosyal refahın en üst düzeye çıkarılması için su, toprak ve ilgili kaynakların eşgüdüm içerisinde geliştirilmesi ve yönetiminin teşvik edilmesi sürecidir.”</a:t>
            </a:r>
            <a:endParaRPr lang="tr-TR" dirty="0">
              <a:solidFill>
                <a:srgbClr val="0000FF"/>
              </a:solidFill>
            </a:endParaRPr>
          </a:p>
          <a:p>
            <a:pPr algn="ctr"/>
            <a:r>
              <a:rPr lang="tr-TR" dirty="0" smtClean="0"/>
              <a:t>							</a:t>
            </a:r>
          </a:p>
          <a:p>
            <a:pPr algn="ctr"/>
            <a:r>
              <a:rPr lang="tr-TR" dirty="0"/>
              <a:t>	</a:t>
            </a:r>
            <a:r>
              <a:rPr lang="tr-TR" dirty="0" smtClean="0"/>
              <a:t>					GWP/</a:t>
            </a:r>
            <a:r>
              <a:rPr lang="tr-TR" i="1" dirty="0" smtClean="0">
                <a:solidFill>
                  <a:srgbClr val="0000FF"/>
                </a:solidFill>
              </a:rPr>
              <a:t>Küresel </a:t>
            </a:r>
            <a:r>
              <a:rPr lang="tr-TR" i="1" dirty="0">
                <a:solidFill>
                  <a:srgbClr val="0000FF"/>
                </a:solidFill>
              </a:rPr>
              <a:t>Su Ortaklığı</a:t>
            </a:r>
          </a:p>
        </p:txBody>
      </p:sp>
      <p:pic>
        <p:nvPicPr>
          <p:cNvPr id="6" name="Resim 3" descr="C:\Users\acavus\Desktop\Adsız.png"/>
          <p:cNvPicPr/>
          <p:nvPr/>
        </p:nvPicPr>
        <p:blipFill>
          <a:blip r:embed="rId3" cstate="print">
            <a:clrChange>
              <a:clrFrom>
                <a:srgbClr val="FFFFFF"/>
              </a:clrFrom>
              <a:clrTo>
                <a:srgbClr val="FFFFFF">
                  <a:alpha val="0"/>
                </a:srgbClr>
              </a:clrTo>
            </a:clrChange>
          </a:blip>
          <a:srcRect/>
          <a:stretch>
            <a:fillRect/>
          </a:stretch>
        </p:blipFill>
        <p:spPr bwMode="auto">
          <a:xfrm>
            <a:off x="2856911" y="2478410"/>
            <a:ext cx="3531288" cy="4014837"/>
          </a:xfrm>
          <a:prstGeom prst="rect">
            <a:avLst/>
          </a:prstGeom>
          <a:noFill/>
          <a:ln w="9525">
            <a:noFill/>
            <a:miter lim="800000"/>
            <a:headEnd/>
            <a:tailEnd/>
          </a:ln>
        </p:spPr>
      </p:pic>
    </p:spTree>
    <p:extLst>
      <p:ext uri="{BB962C8B-B14F-4D97-AF65-F5344CB8AC3E}">
        <p14:creationId xmlns:p14="http://schemas.microsoft.com/office/powerpoint/2010/main" xmlns="" val="47163890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Başlık"/>
          <p:cNvSpPr>
            <a:spLocks noGrp="1"/>
          </p:cNvSpPr>
          <p:nvPr>
            <p:ph type="ctrTitle"/>
          </p:nvPr>
        </p:nvSpPr>
        <p:spPr>
          <a:xfrm>
            <a:off x="1259632" y="238699"/>
            <a:ext cx="6840760" cy="523220"/>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76200" dist="50800" dir="5400000" algn="tl" rotWithShape="0">
                    <a:srgbClr val="000000">
                      <a:alpha val="65000"/>
                    </a:srgbClr>
                  </a:outerShdw>
                </a:effectLst>
              </a:rPr>
              <a:t>SU ÇERÇEVE DİREKTİFİ</a:t>
            </a:r>
            <a:endParaRPr lang="tr-TR" spc="50" dirty="0">
              <a:ln w="11430"/>
              <a:effectLst>
                <a:outerShdw blurRad="76200" dist="50800" dir="5400000" algn="tl" rotWithShape="0">
                  <a:srgbClr val="000000">
                    <a:alpha val="65000"/>
                  </a:srgbClr>
                </a:outerShdw>
              </a:effectLst>
            </a:endParaRPr>
          </a:p>
        </p:txBody>
      </p:sp>
      <p:graphicFrame>
        <p:nvGraphicFramePr>
          <p:cNvPr id="9" name="4 Diyagram"/>
          <p:cNvGraphicFramePr/>
          <p:nvPr>
            <p:extLst>
              <p:ext uri="{D42A27DB-BD31-4B8C-83A1-F6EECF244321}">
                <p14:modId xmlns:p14="http://schemas.microsoft.com/office/powerpoint/2010/main" xmlns="" val="3815575485"/>
              </p:ext>
            </p:extLst>
          </p:nvPr>
        </p:nvGraphicFramePr>
        <p:xfrm>
          <a:off x="107504" y="1484784"/>
          <a:ext cx="892899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Başlık"/>
          <p:cNvSpPr txBox="1">
            <a:spLocks/>
          </p:cNvSpPr>
          <p:nvPr/>
        </p:nvSpPr>
        <p:spPr>
          <a:xfrm>
            <a:off x="428596" y="980728"/>
            <a:ext cx="8229600" cy="432048"/>
          </a:xfrm>
          <a:prstGeom prst="rect">
            <a:avLst/>
          </a:prstGeom>
        </p:spPr>
        <p:txBody>
          <a:bodyPr>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FF0000"/>
                </a:solidFill>
                <a:effectLst/>
                <a:uLnTx/>
                <a:uFillTx/>
                <a:latin typeface="Calibri" pitchFamily="34" charset="0"/>
                <a:ea typeface="+mj-ea"/>
                <a:cs typeface="Arial" pitchFamily="34" charset="0"/>
              </a:rPr>
              <a:t>SÇD Tarihsel Gelişimi</a:t>
            </a:r>
            <a:endParaRPr kumimoji="0" lang="tr-TR" sz="2800" b="0" i="0" u="none" strike="noStrike" kern="1200" cap="none" spc="0" normalizeH="0" baseline="0" noProof="0" dirty="0">
              <a:ln>
                <a:noFill/>
              </a:ln>
              <a:solidFill>
                <a:srgbClr val="88A44D"/>
              </a:solidFill>
              <a:effectLst/>
              <a:uLnTx/>
              <a:uFillTx/>
              <a:latin typeface="Calibri" pitchFamily="34" charset="0"/>
              <a:ea typeface="+mj-ea"/>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Başlık"/>
          <p:cNvSpPr>
            <a:spLocks noGrp="1"/>
          </p:cNvSpPr>
          <p:nvPr>
            <p:ph type="ctrTitle"/>
          </p:nvPr>
        </p:nvSpPr>
        <p:spPr>
          <a:xfrm>
            <a:off x="1259632" y="238699"/>
            <a:ext cx="6840760" cy="523220"/>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76200" dist="50800" dir="5400000" algn="tl" rotWithShape="0">
                    <a:srgbClr val="000000">
                      <a:alpha val="65000"/>
                    </a:srgbClr>
                  </a:outerShdw>
                </a:effectLst>
              </a:rPr>
              <a:t>SU ÇERÇEVE DİREKTİFİ</a:t>
            </a:r>
            <a:endParaRPr lang="tr-TR" spc="50" dirty="0">
              <a:ln w="11430"/>
              <a:effectLst>
                <a:outerShdw blurRad="76200" dist="50800" dir="5400000" algn="tl" rotWithShape="0">
                  <a:srgbClr val="000000">
                    <a:alpha val="65000"/>
                  </a:srgbClr>
                </a:outerShdw>
              </a:effectLst>
            </a:endParaRPr>
          </a:p>
        </p:txBody>
      </p:sp>
      <p:graphicFrame>
        <p:nvGraphicFramePr>
          <p:cNvPr id="6" name="4 Diyagram"/>
          <p:cNvGraphicFramePr/>
          <p:nvPr>
            <p:extLst>
              <p:ext uri="{D42A27DB-BD31-4B8C-83A1-F6EECF244321}">
                <p14:modId xmlns:p14="http://schemas.microsoft.com/office/powerpoint/2010/main" xmlns="" val="2653832389"/>
              </p:ext>
            </p:extLst>
          </p:nvPr>
        </p:nvGraphicFramePr>
        <p:xfrm>
          <a:off x="323528" y="1556792"/>
          <a:ext cx="857256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6356499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Başlık"/>
          <p:cNvSpPr>
            <a:spLocks noGrp="1"/>
          </p:cNvSpPr>
          <p:nvPr>
            <p:ph type="ctrTitle"/>
          </p:nvPr>
        </p:nvSpPr>
        <p:spPr>
          <a:xfrm>
            <a:off x="1187624" y="238699"/>
            <a:ext cx="6840760" cy="523220"/>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76200" dist="50800" dir="5400000" algn="tl" rotWithShape="0">
                    <a:srgbClr val="000000">
                      <a:alpha val="65000"/>
                    </a:srgbClr>
                  </a:outerShdw>
                </a:effectLst>
              </a:rPr>
              <a:t>SU ÇERÇEVE DİREKTİFİ</a:t>
            </a:r>
            <a:endParaRPr lang="tr-TR" spc="50" dirty="0">
              <a:ln w="11430"/>
              <a:effectLst>
                <a:outerShdw blurRad="76200" dist="50800" dir="5400000" algn="tl" rotWithShape="0">
                  <a:srgbClr val="000000">
                    <a:alpha val="65000"/>
                  </a:srgbClr>
                </a:outerShdw>
              </a:effectLst>
            </a:endParaRPr>
          </a:p>
        </p:txBody>
      </p:sp>
      <p:graphicFrame>
        <p:nvGraphicFramePr>
          <p:cNvPr id="10" name="6 İçerik Yer Tutucusu"/>
          <p:cNvGraphicFramePr>
            <a:graphicFrameLocks/>
          </p:cNvGraphicFramePr>
          <p:nvPr>
            <p:extLst>
              <p:ext uri="{D42A27DB-BD31-4B8C-83A1-F6EECF244321}">
                <p14:modId xmlns:p14="http://schemas.microsoft.com/office/powerpoint/2010/main" xmlns="" val="4275787229"/>
              </p:ext>
            </p:extLst>
          </p:nvPr>
        </p:nvGraphicFramePr>
        <p:xfrm>
          <a:off x="179512" y="1844824"/>
          <a:ext cx="86787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Başlık"/>
          <p:cNvSpPr txBox="1">
            <a:spLocks/>
          </p:cNvSpPr>
          <p:nvPr/>
        </p:nvSpPr>
        <p:spPr>
          <a:xfrm>
            <a:off x="467544" y="1124744"/>
            <a:ext cx="8229600" cy="428628"/>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mj-ea"/>
                <a:cs typeface="Arial" pitchFamily="34" charset="0"/>
              </a:rPr>
              <a:t>Su yönetiminde yeni bir yaklaşım SÇD</a:t>
            </a:r>
            <a:endParaRPr kumimoji="0" lang="tr-TR" sz="2400" b="1" i="0" u="none" strike="noStrike" kern="1200" cap="none" spc="0" normalizeH="0" baseline="0" noProof="0" dirty="0">
              <a:ln>
                <a:noFill/>
              </a:ln>
              <a:solidFill>
                <a:srgbClr val="FF0000"/>
              </a:solidFill>
              <a:effectLst/>
              <a:uLnTx/>
              <a:uFillTx/>
              <a:latin typeface="Calibri" pitchFamily="34" charset="0"/>
              <a:ea typeface="+mj-ea"/>
              <a:cs typeface="Arial" pitchFamily="34" charset="0"/>
            </a:endParaRPr>
          </a:p>
        </p:txBody>
      </p:sp>
    </p:spTree>
    <p:extLst>
      <p:ext uri="{BB962C8B-B14F-4D97-AF65-F5344CB8AC3E}">
        <p14:creationId xmlns:p14="http://schemas.microsoft.com/office/powerpoint/2010/main" xmlns="" val="158557805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Başlık"/>
          <p:cNvSpPr>
            <a:spLocks noGrp="1"/>
          </p:cNvSpPr>
          <p:nvPr>
            <p:ph type="ctrTitle"/>
          </p:nvPr>
        </p:nvSpPr>
        <p:spPr>
          <a:xfrm>
            <a:off x="1259632" y="238699"/>
            <a:ext cx="6840760" cy="523220"/>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pc="50" dirty="0" smtClean="0">
                <a:ln w="11430"/>
                <a:effectLst>
                  <a:outerShdw blurRad="76200" dist="50800" dir="5400000" algn="tl" rotWithShape="0">
                    <a:srgbClr val="000000">
                      <a:alpha val="65000"/>
                    </a:srgbClr>
                  </a:outerShdw>
                </a:effectLst>
              </a:rPr>
              <a:t>SU ÇERÇEVE DİREKTİFİ</a:t>
            </a:r>
            <a:endParaRPr lang="tr-TR" spc="50" dirty="0">
              <a:ln w="11430"/>
              <a:effectLst>
                <a:outerShdw blurRad="76200" dist="50800" dir="5400000" algn="tl" rotWithShape="0">
                  <a:srgbClr val="000000">
                    <a:alpha val="65000"/>
                  </a:srgbClr>
                </a:outerShdw>
              </a:effectLst>
            </a:endParaRPr>
          </a:p>
        </p:txBody>
      </p:sp>
      <p:graphicFrame>
        <p:nvGraphicFramePr>
          <p:cNvPr id="7" name="6 İçerik Yer Tutucusu"/>
          <p:cNvGraphicFramePr>
            <a:graphicFrameLocks/>
          </p:cNvGraphicFramePr>
          <p:nvPr>
            <p:extLst>
              <p:ext uri="{D42A27DB-BD31-4B8C-83A1-F6EECF244321}">
                <p14:modId xmlns:p14="http://schemas.microsoft.com/office/powerpoint/2010/main" xmlns="" val="241919273"/>
              </p:ext>
            </p:extLst>
          </p:nvPr>
        </p:nvGraphicFramePr>
        <p:xfrm>
          <a:off x="179512" y="1628800"/>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Başlık"/>
          <p:cNvSpPr txBox="1">
            <a:spLocks/>
          </p:cNvSpPr>
          <p:nvPr/>
        </p:nvSpPr>
        <p:spPr>
          <a:xfrm>
            <a:off x="590872" y="1056156"/>
            <a:ext cx="8229600" cy="428628"/>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mj-ea"/>
                <a:cs typeface="Arial" pitchFamily="34" charset="0"/>
              </a:rPr>
              <a:t>Su yönetiminde yeni bir yaklaşım SÇD</a:t>
            </a:r>
            <a:endParaRPr kumimoji="0" lang="tr-TR" sz="2400" b="1" i="0" u="none" strike="noStrike" kern="1200" cap="none" spc="0" normalizeH="0" baseline="0" noProof="0" dirty="0">
              <a:ln>
                <a:noFill/>
              </a:ln>
              <a:solidFill>
                <a:srgbClr val="FF0000"/>
              </a:solidFill>
              <a:effectLst/>
              <a:uLnTx/>
              <a:uFillTx/>
              <a:latin typeface="Calibri" pitchFamily="34" charset="0"/>
              <a:ea typeface="+mj-ea"/>
              <a:cs typeface="Arial" pitchFamily="34" charset="0"/>
            </a:endParaRPr>
          </a:p>
        </p:txBody>
      </p:sp>
    </p:spTree>
    <p:extLst>
      <p:ext uri="{BB962C8B-B14F-4D97-AF65-F5344CB8AC3E}">
        <p14:creationId xmlns:p14="http://schemas.microsoft.com/office/powerpoint/2010/main" xmlns="" val="60255152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F207E-900B-44C7-8F96-2C1A7B19453E}"/>
</file>

<file path=customXml/itemProps2.xml><?xml version="1.0" encoding="utf-8"?>
<ds:datastoreItem xmlns:ds="http://schemas.openxmlformats.org/officeDocument/2006/customXml" ds:itemID="{BAF73B09-8465-4D9B-9A6B-F4AEC16B17C2}"/>
</file>

<file path=customXml/itemProps3.xml><?xml version="1.0" encoding="utf-8"?>
<ds:datastoreItem xmlns:ds="http://schemas.openxmlformats.org/officeDocument/2006/customXml" ds:itemID="{CAF5D251-77BB-4B31-ABCA-1A5F15188221}"/>
</file>

<file path=docProps/app.xml><?xml version="1.0" encoding="utf-8"?>
<Properties xmlns="http://schemas.openxmlformats.org/officeDocument/2006/extended-properties" xmlns:vt="http://schemas.openxmlformats.org/officeDocument/2006/docPropsVTypes">
  <Template>Tema</Template>
  <TotalTime>1350</TotalTime>
  <Words>2488</Words>
  <Application>Microsoft Macintosh PowerPoint</Application>
  <PresentationFormat>On-screen Show (4:3)</PresentationFormat>
  <Paragraphs>531</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Tema</vt:lpstr>
      <vt:lpstr>SU ÇERÇEVE DİREKTİFİ KAPSAMINDA BÜYÜK ÖLÇÜDE DEĞİŞTİRİLMİŞ SU KÜTLELERİ ve YAPAY SU KÜTLELERİ</vt:lpstr>
      <vt:lpstr>Sunum İçeriği</vt:lpstr>
      <vt:lpstr>SÜRDÜRÜLEBİLİR KALKINMA</vt:lpstr>
      <vt:lpstr>ENTEGRE SU KAYNAKLARI YÖNETİMİ</vt:lpstr>
      <vt:lpstr>ENTEGRE SU KAYNAKLARI YÖNETİMİ</vt:lpstr>
      <vt:lpstr>SU ÇERÇEVE DİREKTİFİ</vt:lpstr>
      <vt:lpstr>SU ÇERÇEVE DİREKTİFİ</vt:lpstr>
      <vt:lpstr>SU ÇERÇEVE DİREKTİFİ</vt:lpstr>
      <vt:lpstr>SU ÇERÇEVE DİREKTİFİ</vt:lpstr>
      <vt:lpstr>Slide 10</vt:lpstr>
      <vt:lpstr>Nehir Havzası Bölgesi</vt:lpstr>
      <vt:lpstr>Slide 12</vt:lpstr>
      <vt:lpstr>Slide 13</vt:lpstr>
      <vt:lpstr>Slide 14</vt:lpstr>
      <vt:lpstr>Slide 15</vt:lpstr>
      <vt:lpstr>Slide 16</vt:lpstr>
      <vt:lpstr>Neden Su Kütleleri Belirleniyor ?</vt:lpstr>
      <vt:lpstr>Örnekler</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SÇD Madde 11:</vt:lpstr>
      <vt:lpstr>Temel Önlemler:</vt:lpstr>
      <vt:lpstr>Tamamlayıcı önlemler:</vt:lpstr>
      <vt:lpstr>Ekonomik analiz</vt:lpstr>
      <vt:lpstr>Slide 35</vt:lpstr>
      <vt:lpstr>Slide 36</vt:lpstr>
      <vt:lpstr>Slide 37</vt:lpstr>
      <vt:lpstr>Slide 38</vt:lpstr>
      <vt:lpstr>Büyük Ölçüde Değiştirilmiş Su Kütlesi (BÖDSK) </vt:lpstr>
      <vt:lpstr>BÖDSK Örnekler</vt:lpstr>
      <vt:lpstr>Büyük Ölçüde Değiştirilmiş Su Kütlesi (BÖDSK) </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acavus</dc:creator>
  <cp:lastModifiedBy>Cihat</cp:lastModifiedBy>
  <cp:revision>161</cp:revision>
  <dcterms:created xsi:type="dcterms:W3CDTF">2014-11-04T09:59:49Z</dcterms:created>
  <dcterms:modified xsi:type="dcterms:W3CDTF">2015-04-07T15:16:02Z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