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6" r:id="rId2"/>
    <p:sldId id="463" r:id="rId3"/>
    <p:sldId id="636" r:id="rId4"/>
    <p:sldId id="627" r:id="rId5"/>
    <p:sldId id="628" r:id="rId6"/>
    <p:sldId id="629" r:id="rId7"/>
    <p:sldId id="635" r:id="rId8"/>
    <p:sldId id="637" r:id="rId9"/>
    <p:sldId id="640" r:id="rId10"/>
    <p:sldId id="618" r:id="rId11"/>
    <p:sldId id="612" r:id="rId12"/>
    <p:sldId id="630" r:id="rId13"/>
    <p:sldId id="631" r:id="rId14"/>
    <p:sldId id="632" r:id="rId15"/>
    <p:sldId id="638" r:id="rId16"/>
    <p:sldId id="633" r:id="rId17"/>
    <p:sldId id="634" r:id="rId18"/>
    <p:sldId id="639" r:id="rId19"/>
    <p:sldId id="509" r:id="rId20"/>
  </p:sldIdLst>
  <p:sldSz cx="9144000" cy="6858000" type="screen4x3"/>
  <p:notesSz cx="6797675" cy="9928225"/>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tmaerol" initials="F"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90" autoAdjust="0"/>
    <p:restoredTop sz="87634" autoAdjust="0"/>
  </p:normalViewPr>
  <p:slideViewPr>
    <p:cSldViewPr>
      <p:cViewPr varScale="1">
        <p:scale>
          <a:sx n="64" d="100"/>
          <a:sy n="64" d="100"/>
        </p:scale>
        <p:origin x="-17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Sayfa1!$B$1</c:f>
              <c:strCache>
                <c:ptCount val="1"/>
                <c:pt idx="0">
                  <c:v>Satışlar</c:v>
                </c:pt>
              </c:strCache>
            </c:strRef>
          </c:tx>
          <c:explosion val="2"/>
          <c:dPt>
            <c:idx val="0"/>
            <c:bubble3D val="0"/>
            <c:explosion val="0"/>
          </c:dPt>
          <c:dPt>
            <c:idx val="1"/>
            <c:bubble3D val="0"/>
            <c:explosion val="0"/>
          </c:dPt>
          <c:dPt>
            <c:idx val="2"/>
            <c:bubble3D val="0"/>
            <c:explosion val="0"/>
          </c:dPt>
          <c:dLbls>
            <c:dLbl>
              <c:idx val="0"/>
              <c:layout>
                <c:manualLayout>
                  <c:x val="-0.10622052095221747"/>
                  <c:y val="0.15996284650542714"/>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5794504593175857"/>
                  <c:y val="0.11010433070866144"/>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Sayfa1!$A$2:$A$4</c:f>
              <c:strCache>
                <c:ptCount val="3"/>
                <c:pt idx="0">
                  <c:v>Sanayi</c:v>
                </c:pt>
                <c:pt idx="1">
                  <c:v>Evsel Kullanım</c:v>
                </c:pt>
                <c:pt idx="2">
                  <c:v>Tarım</c:v>
                </c:pt>
              </c:strCache>
            </c:strRef>
          </c:cat>
          <c:val>
            <c:numRef>
              <c:f>Sayfa1!$B$2:$B$4</c:f>
              <c:numCache>
                <c:formatCode>General</c:formatCode>
                <c:ptCount val="3"/>
                <c:pt idx="0">
                  <c:v>11</c:v>
                </c:pt>
                <c:pt idx="1">
                  <c:v>15</c:v>
                </c:pt>
                <c:pt idx="2">
                  <c:v>76</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Sayfa1!$B$1</c:f>
              <c:strCache>
                <c:ptCount val="1"/>
                <c:pt idx="0">
                  <c:v>Satışlar</c:v>
                </c:pt>
              </c:strCache>
            </c:strRef>
          </c:tx>
          <c:dLbls>
            <c:dLbl>
              <c:idx val="0"/>
              <c:layout>
                <c:manualLayout>
                  <c:x val="-0.15381227482660659"/>
                  <c:y val="0.18935759783304501"/>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6634351033306705"/>
                  <c:y val="-5.3667317388015091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Sayfa1!$A$2:$A$4</c:f>
              <c:strCache>
                <c:ptCount val="3"/>
                <c:pt idx="0">
                  <c:v>Sanayi</c:v>
                </c:pt>
                <c:pt idx="1">
                  <c:v>Evsel Kullanım</c:v>
                </c:pt>
                <c:pt idx="2">
                  <c:v>Tarım</c:v>
                </c:pt>
              </c:strCache>
            </c:strRef>
          </c:cat>
          <c:val>
            <c:numRef>
              <c:f>Sayfa1!$B$2:$B$4</c:f>
              <c:numCache>
                <c:formatCode>General</c:formatCode>
                <c:ptCount val="3"/>
                <c:pt idx="0">
                  <c:v>20</c:v>
                </c:pt>
                <c:pt idx="1">
                  <c:v>16</c:v>
                </c:pt>
                <c:pt idx="2">
                  <c:v>64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tr-T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41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412"/>
          </a:xfrm>
          <a:prstGeom prst="rect">
            <a:avLst/>
          </a:prstGeom>
        </p:spPr>
        <p:txBody>
          <a:bodyPr vert="horz" lIns="91440" tIns="45720" rIns="91440" bIns="45720" rtlCol="0"/>
          <a:lstStyle>
            <a:lvl1pPr algn="r">
              <a:defRPr sz="1200"/>
            </a:lvl1pPr>
          </a:lstStyle>
          <a:p>
            <a:fld id="{00DF0683-CF7F-4552-AB0B-7870E154CC59}" type="datetimeFigureOut">
              <a:rPr lang="tr-TR" smtClean="0"/>
              <a:t>11.12.2015</a:t>
            </a:fld>
            <a:endParaRPr lang="tr-TR"/>
          </a:p>
        </p:txBody>
      </p:sp>
      <p:sp>
        <p:nvSpPr>
          <p:cNvPr id="4" name="Altbilgi Yer Tutucusu 3"/>
          <p:cNvSpPr>
            <a:spLocks noGrp="1"/>
          </p:cNvSpPr>
          <p:nvPr>
            <p:ph type="ftr" sz="quarter" idx="2"/>
          </p:nvPr>
        </p:nvSpPr>
        <p:spPr>
          <a:xfrm>
            <a:off x="0" y="9430218"/>
            <a:ext cx="2946400" cy="496412"/>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30218"/>
            <a:ext cx="2946400" cy="496412"/>
          </a:xfrm>
          <a:prstGeom prst="rect">
            <a:avLst/>
          </a:prstGeom>
        </p:spPr>
        <p:txBody>
          <a:bodyPr vert="horz" lIns="91440" tIns="45720" rIns="91440" bIns="45720" rtlCol="0" anchor="b"/>
          <a:lstStyle>
            <a:lvl1pPr algn="r">
              <a:defRPr sz="1200"/>
            </a:lvl1pPr>
          </a:lstStyle>
          <a:p>
            <a:fld id="{423C9E56-B56F-4BC6-9BEA-027CBB9545E0}" type="slidenum">
              <a:rPr lang="tr-TR" smtClean="0"/>
              <a:t>‹#›</a:t>
            </a:fld>
            <a:endParaRPr lang="tr-TR"/>
          </a:p>
        </p:txBody>
      </p:sp>
    </p:spTree>
    <p:extLst>
      <p:ext uri="{BB962C8B-B14F-4D97-AF65-F5344CB8AC3E}">
        <p14:creationId xmlns:p14="http://schemas.microsoft.com/office/powerpoint/2010/main" val="1954151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41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49688" y="0"/>
            <a:ext cx="2946400" cy="49641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549F1E2-9D78-48C5-B87A-2A4F279824BB}" type="datetimeFigureOut">
              <a:rPr lang="tr-TR"/>
              <a:pPr>
                <a:defRPr/>
              </a:pPr>
              <a:t>11.12.2015</a:t>
            </a:fld>
            <a:endParaRPr lang="tr-TR"/>
          </a:p>
        </p:txBody>
      </p:sp>
      <p:sp>
        <p:nvSpPr>
          <p:cNvPr id="4" name="3 Slayt Görüntüsü Yer Tutucusu"/>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79450" y="4716705"/>
            <a:ext cx="5438775" cy="4467701"/>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430218"/>
            <a:ext cx="2946400" cy="4964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49688" y="9430218"/>
            <a:ext cx="2946400" cy="4964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29CD124-AA4F-43CB-BF42-C9C5924A8045}" type="slidenum">
              <a:rPr lang="tr-TR"/>
              <a:pPr>
                <a:defRPr/>
              </a:pPr>
              <a:t>‹#›</a:t>
            </a:fld>
            <a:endParaRPr lang="tr-TR"/>
          </a:p>
        </p:txBody>
      </p:sp>
    </p:spTree>
    <p:extLst>
      <p:ext uri="{BB962C8B-B14F-4D97-AF65-F5344CB8AC3E}">
        <p14:creationId xmlns:p14="http://schemas.microsoft.com/office/powerpoint/2010/main" val="1461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4212" name="3 Slayt Numarası Yer Tutucusu"/>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1EB21B-2883-44E7-BBA9-A9A4435C39B4}" type="slidenum">
              <a:rPr lang="tr-TR" altLang="tr-TR" smtClean="0"/>
              <a:pPr fontAlgn="base">
                <a:spcBef>
                  <a:spcPct val="0"/>
                </a:spcBef>
                <a:spcAft>
                  <a:spcPct val="0"/>
                </a:spcAft>
                <a:defRPr/>
              </a:pPr>
              <a:t>1</a:t>
            </a:fld>
            <a:endParaRPr lang="tr-TR" altLang="tr-TR" smtClean="0"/>
          </a:p>
        </p:txBody>
      </p:sp>
    </p:spTree>
    <p:extLst>
      <p:ext uri="{BB962C8B-B14F-4D97-AF65-F5344CB8AC3E}">
        <p14:creationId xmlns:p14="http://schemas.microsoft.com/office/powerpoint/2010/main" val="320368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420319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9499C14-4B99-4D47-BFEE-692B06C3F251}" type="slidenum">
              <a:rPr lang="tr-TR" smtClean="0"/>
              <a:pPr/>
              <a:t>7</a:t>
            </a:fld>
            <a:endParaRPr lang="tr-TR" dirty="0"/>
          </a:p>
        </p:txBody>
      </p:sp>
    </p:spTree>
    <p:extLst>
      <p:ext uri="{BB962C8B-B14F-4D97-AF65-F5344CB8AC3E}">
        <p14:creationId xmlns:p14="http://schemas.microsoft.com/office/powerpoint/2010/main" val="330429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1" dirty="0" smtClean="0">
                <a:solidFill>
                  <a:srgbClr val="0000FF"/>
                </a:solidFill>
              </a:rPr>
              <a:t>Halk sulamaları: tarımsal sulama faaliyeti gerçekleştiren; gerçek kişi ya da tüzel kişiliğe sahip tek bir kullanıcı tarafından, aynı su kaynağından faydalanarak 100 hektarın üzerinde alanın sulandığı </a:t>
            </a:r>
            <a:endParaRPr lang="tr-TR" dirty="0"/>
          </a:p>
        </p:txBody>
      </p:sp>
      <p:sp>
        <p:nvSpPr>
          <p:cNvPr id="4" name="3 Slayt Numarası Yer Tutucusu"/>
          <p:cNvSpPr>
            <a:spLocks noGrp="1"/>
          </p:cNvSpPr>
          <p:nvPr>
            <p:ph type="sldNum" sz="quarter" idx="10"/>
          </p:nvPr>
        </p:nvSpPr>
        <p:spPr/>
        <p:txBody>
          <a:bodyPr/>
          <a:lstStyle/>
          <a:p>
            <a:pPr>
              <a:defRPr/>
            </a:pPr>
            <a:fld id="{829CD124-AA4F-43CB-BF42-C9C5924A8045}" type="slidenum">
              <a:rPr lang="tr-TR" smtClean="0"/>
              <a:pPr>
                <a:defRPr/>
              </a:pPr>
              <a:t>14</a:t>
            </a:fld>
            <a:endParaRPr lang="tr-TR"/>
          </a:p>
        </p:txBody>
      </p:sp>
    </p:spTree>
    <p:extLst>
      <p:ext uri="{BB962C8B-B14F-4D97-AF65-F5344CB8AC3E}">
        <p14:creationId xmlns:p14="http://schemas.microsoft.com/office/powerpoint/2010/main" val="250426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829CD124-AA4F-43CB-BF42-C9C5924A8045}" type="slidenum">
              <a:rPr lang="tr-TR" smtClean="0"/>
              <a:pPr>
                <a:defRPr/>
              </a:pPr>
              <a:t>15</a:t>
            </a:fld>
            <a:endParaRPr lang="tr-TR"/>
          </a:p>
        </p:txBody>
      </p:sp>
    </p:spTree>
    <p:extLst>
      <p:ext uri="{BB962C8B-B14F-4D97-AF65-F5344CB8AC3E}">
        <p14:creationId xmlns:p14="http://schemas.microsoft.com/office/powerpoint/2010/main" val="496593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6A43C3D5-A283-43D6-A4B2-C8726A41DBC0}" type="datetime1">
              <a:rPr lang="tr-TR" smtClean="0"/>
              <a:pPr>
                <a:defRPr/>
              </a:pPr>
              <a:t>11.12.2015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5556AFA-FA0A-4666-A371-FE6F6317A7D9}" type="slidenum">
              <a:rPr lang="tr-TR"/>
              <a:pPr>
                <a:defRPr/>
              </a:pPr>
              <a:t>‹#›</a:t>
            </a:fld>
            <a:endParaRPr lang="tr-TR"/>
          </a:p>
        </p:txBody>
      </p:sp>
    </p:spTree>
    <p:extLst>
      <p:ext uri="{BB962C8B-B14F-4D97-AF65-F5344CB8AC3E}">
        <p14:creationId xmlns:p14="http://schemas.microsoft.com/office/powerpoint/2010/main" val="1719029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75F4A5B-45CE-4CC7-B60C-B9024A30C13E}" type="datetime1">
              <a:rPr lang="tr-TR" smtClean="0"/>
              <a:pPr>
                <a:defRPr/>
              </a:pPr>
              <a:t>11.12.2015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5BDC4D9-0DF7-4CBB-BEA7-C70938FE94A4}" type="slidenum">
              <a:rPr lang="tr-TR"/>
              <a:pPr>
                <a:defRPr/>
              </a:pPr>
              <a:t>‹#›</a:t>
            </a:fld>
            <a:endParaRPr lang="tr-TR"/>
          </a:p>
        </p:txBody>
      </p:sp>
    </p:spTree>
    <p:extLst>
      <p:ext uri="{BB962C8B-B14F-4D97-AF65-F5344CB8AC3E}">
        <p14:creationId xmlns:p14="http://schemas.microsoft.com/office/powerpoint/2010/main" val="3912676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A75DFDE-2659-43B7-A4B1-8738B1856DD9}" type="datetime1">
              <a:rPr lang="tr-TR" smtClean="0"/>
              <a:pPr>
                <a:defRPr/>
              </a:pPr>
              <a:t>11.12.2015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6CCCAE6-3AFE-4911-8BE9-47304BF9C011}" type="slidenum">
              <a:rPr lang="tr-TR"/>
              <a:pPr>
                <a:defRPr/>
              </a:pPr>
              <a:t>‹#›</a:t>
            </a:fld>
            <a:endParaRPr lang="tr-TR"/>
          </a:p>
        </p:txBody>
      </p:sp>
    </p:spTree>
    <p:extLst>
      <p:ext uri="{BB962C8B-B14F-4D97-AF65-F5344CB8AC3E}">
        <p14:creationId xmlns:p14="http://schemas.microsoft.com/office/powerpoint/2010/main" val="186664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F5D6CBC-7C86-4652-97F4-7B9978D632EC}" type="datetime1">
              <a:rPr lang="tr-TR" smtClean="0"/>
              <a:pPr>
                <a:defRPr/>
              </a:pPr>
              <a:t>11.12.2015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DBFF84B-A370-425B-AC45-EC181CF918AA}" type="slidenum">
              <a:rPr lang="tr-TR"/>
              <a:pPr>
                <a:defRPr/>
              </a:pPr>
              <a:t>‹#›</a:t>
            </a:fld>
            <a:endParaRPr lang="tr-TR"/>
          </a:p>
        </p:txBody>
      </p:sp>
    </p:spTree>
    <p:extLst>
      <p:ext uri="{BB962C8B-B14F-4D97-AF65-F5344CB8AC3E}">
        <p14:creationId xmlns:p14="http://schemas.microsoft.com/office/powerpoint/2010/main" val="93548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C8BD051-A2B9-4CE0-AE8B-6CAC4E7814C8}" type="datetime1">
              <a:rPr lang="tr-TR" smtClean="0"/>
              <a:pPr>
                <a:defRPr/>
              </a:pPr>
              <a:t>11.12.2015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89ADEF3-C54B-4A83-A84E-94137A4491C5}" type="slidenum">
              <a:rPr lang="tr-TR"/>
              <a:pPr>
                <a:defRPr/>
              </a:pPr>
              <a:t>‹#›</a:t>
            </a:fld>
            <a:endParaRPr lang="tr-TR"/>
          </a:p>
        </p:txBody>
      </p:sp>
    </p:spTree>
    <p:extLst>
      <p:ext uri="{BB962C8B-B14F-4D97-AF65-F5344CB8AC3E}">
        <p14:creationId xmlns:p14="http://schemas.microsoft.com/office/powerpoint/2010/main" val="55649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01331572-8402-4665-BD9B-19689B8565EE}" type="datetime1">
              <a:rPr lang="tr-TR" smtClean="0"/>
              <a:pPr>
                <a:defRPr/>
              </a:pPr>
              <a:t>11.12.2015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4E00692-0E2B-403A-B2A4-CA1C4584F835}" type="slidenum">
              <a:rPr lang="tr-TR"/>
              <a:pPr>
                <a:defRPr/>
              </a:pPr>
              <a:t>‹#›</a:t>
            </a:fld>
            <a:endParaRPr lang="tr-TR"/>
          </a:p>
        </p:txBody>
      </p:sp>
    </p:spTree>
    <p:extLst>
      <p:ext uri="{BB962C8B-B14F-4D97-AF65-F5344CB8AC3E}">
        <p14:creationId xmlns:p14="http://schemas.microsoft.com/office/powerpoint/2010/main" val="21194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41E791C7-F8C1-4ABE-B4D0-432554745666}" type="datetime1">
              <a:rPr lang="tr-TR" smtClean="0"/>
              <a:pPr>
                <a:defRPr/>
              </a:pPr>
              <a:t>11.12.2015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62D2CE1A-1A2E-43F1-BAEE-FF5FFE7ACDBF}" type="slidenum">
              <a:rPr lang="tr-TR"/>
              <a:pPr>
                <a:defRPr/>
              </a:pPr>
              <a:t>‹#›</a:t>
            </a:fld>
            <a:endParaRPr lang="tr-TR"/>
          </a:p>
        </p:txBody>
      </p:sp>
    </p:spTree>
    <p:extLst>
      <p:ext uri="{BB962C8B-B14F-4D97-AF65-F5344CB8AC3E}">
        <p14:creationId xmlns:p14="http://schemas.microsoft.com/office/powerpoint/2010/main" val="14702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0AC332D5-6C7D-4A46-8B87-751AEB653477}" type="datetime1">
              <a:rPr lang="tr-TR" smtClean="0"/>
              <a:pPr>
                <a:defRPr/>
              </a:pPr>
              <a:t>11.12.2015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5887DFE-B133-4C2B-940F-E746FE1A1C47}" type="slidenum">
              <a:rPr lang="tr-TR"/>
              <a:pPr>
                <a:defRPr/>
              </a:pPr>
              <a:t>‹#›</a:t>
            </a:fld>
            <a:endParaRPr lang="tr-TR"/>
          </a:p>
        </p:txBody>
      </p:sp>
    </p:spTree>
    <p:extLst>
      <p:ext uri="{BB962C8B-B14F-4D97-AF65-F5344CB8AC3E}">
        <p14:creationId xmlns:p14="http://schemas.microsoft.com/office/powerpoint/2010/main" val="230786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C28647AB-1C87-41B4-8603-3322B9E4A1DA}" type="datetime1">
              <a:rPr lang="tr-TR" smtClean="0"/>
              <a:pPr>
                <a:defRPr/>
              </a:pPr>
              <a:t>11.12.2015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9DF83D0E-978C-4857-8DB7-602488D7DA93}" type="slidenum">
              <a:rPr lang="tr-TR"/>
              <a:pPr>
                <a:defRPr/>
              </a:pPr>
              <a:t>‹#›</a:t>
            </a:fld>
            <a:endParaRPr lang="tr-TR"/>
          </a:p>
        </p:txBody>
      </p:sp>
    </p:spTree>
    <p:extLst>
      <p:ext uri="{BB962C8B-B14F-4D97-AF65-F5344CB8AC3E}">
        <p14:creationId xmlns:p14="http://schemas.microsoft.com/office/powerpoint/2010/main" val="107604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32653AEE-68DF-493E-9F3A-61F27EB10197}" type="datetime1">
              <a:rPr lang="tr-TR" smtClean="0"/>
              <a:pPr>
                <a:defRPr/>
              </a:pPr>
              <a:t>11.12.2015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30617333-4F1A-429B-88C4-F0B5115DD4C8}" type="slidenum">
              <a:rPr lang="tr-TR"/>
              <a:pPr>
                <a:defRPr/>
              </a:pPr>
              <a:t>‹#›</a:t>
            </a:fld>
            <a:endParaRPr lang="tr-TR"/>
          </a:p>
        </p:txBody>
      </p:sp>
    </p:spTree>
    <p:extLst>
      <p:ext uri="{BB962C8B-B14F-4D97-AF65-F5344CB8AC3E}">
        <p14:creationId xmlns:p14="http://schemas.microsoft.com/office/powerpoint/2010/main" val="234648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FC56D03-5A14-4710-BDAA-8F39DE6DAA21}" type="datetime1">
              <a:rPr lang="tr-TR" smtClean="0"/>
              <a:pPr>
                <a:defRPr/>
              </a:pPr>
              <a:t>11.12.2015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7BA3993-9203-489E-BC57-4488EE2BD08D}" type="slidenum">
              <a:rPr lang="tr-TR"/>
              <a:pPr>
                <a:defRPr/>
              </a:pPr>
              <a:t>‹#›</a:t>
            </a:fld>
            <a:endParaRPr lang="tr-TR"/>
          </a:p>
        </p:txBody>
      </p:sp>
    </p:spTree>
    <p:extLst>
      <p:ext uri="{BB962C8B-B14F-4D97-AF65-F5344CB8AC3E}">
        <p14:creationId xmlns:p14="http://schemas.microsoft.com/office/powerpoint/2010/main" val="283155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B233CCA-9C47-4ADB-B69D-2CBEF19DC64E}" type="datetime1">
              <a:rPr lang="tr-TR" smtClean="0"/>
              <a:pPr>
                <a:defRPr/>
              </a:pPr>
              <a:t>11.12.2015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41226C2-2475-41BF-A946-E75B3176E01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b.ekinci@ormansu.gov.tr" TargetMode="External"/><Relationship Id="rId2" Type="http://schemas.openxmlformats.org/officeDocument/2006/relationships/hyperlink" Target="http://suyonetimi.ormansu.gov.tr/"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mailto:b.ekinci@ormansu.gov.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586135" y="0"/>
            <a:ext cx="5990743" cy="954107"/>
          </a:xfrm>
          <a:prstGeom prst="rect">
            <a:avLst/>
          </a:prstGeom>
          <a:noFill/>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b="1" kern="0" dirty="0">
                <a:ln w="11430"/>
                <a:solidFill>
                  <a:srgbClr val="0000FF"/>
                </a:solidFill>
                <a:latin typeface="Arial"/>
                <a:cs typeface="+mn-cs"/>
              </a:rPr>
              <a:t>T.C.</a:t>
            </a:r>
          </a:p>
          <a:p>
            <a:pPr algn="ctr" fontAlgn="auto">
              <a:spcBef>
                <a:spcPts val="0"/>
              </a:spcBef>
              <a:spcAft>
                <a:spcPts val="0"/>
              </a:spcAft>
              <a:defRPr/>
            </a:pPr>
            <a:r>
              <a:rPr lang="tr-TR" sz="2800" b="1" kern="0" dirty="0">
                <a:ln w="11430"/>
                <a:solidFill>
                  <a:srgbClr val="0000FF"/>
                </a:solidFill>
                <a:latin typeface="Arial"/>
                <a:cs typeface="+mn-cs"/>
              </a:rPr>
              <a:t>ORMAN ve SU İŞLERİ BAKANLIĞI</a:t>
            </a:r>
          </a:p>
        </p:txBody>
      </p:sp>
      <p:sp>
        <p:nvSpPr>
          <p:cNvPr id="6" name="3 Dikdörtgen"/>
          <p:cNvSpPr/>
          <p:nvPr/>
        </p:nvSpPr>
        <p:spPr>
          <a:xfrm>
            <a:off x="485681" y="1628800"/>
            <a:ext cx="8712968" cy="52322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2800" b="1" dirty="0" smtClean="0">
                <a:solidFill>
                  <a:srgbClr val="0000FF"/>
                </a:solidFill>
              </a:rPr>
              <a:t>SU YÖNETİMİ GENEL MÜDÜRLÜĞÜ</a:t>
            </a:r>
            <a:endParaRPr lang="tr-TR" sz="2800" b="1" kern="0" spc="50" dirty="0">
              <a:ln w="11430"/>
              <a:solidFill>
                <a:srgbClr val="0000FF"/>
              </a:solidFill>
            </a:endParaRPr>
          </a:p>
        </p:txBody>
      </p:sp>
      <p:pic>
        <p:nvPicPr>
          <p:cNvPr id="7" name="Resim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70" y="6165304"/>
            <a:ext cx="4045074" cy="692696"/>
          </a:xfrm>
          <a:prstGeom prst="rect">
            <a:avLst/>
          </a:prstGeom>
          <a:noFill/>
          <a:ln>
            <a:noFill/>
          </a:ln>
        </p:spPr>
      </p:pic>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2840191"/>
            <a:ext cx="2016224" cy="1966644"/>
          </a:xfrm>
          <a:prstGeom prst="rect">
            <a:avLst/>
          </a:prstGeom>
          <a:noFill/>
          <a:extLst>
            <a:ext uri="{909E8E84-426E-40DD-AFC4-6F175D3DCCD1}">
              <a14:hiddenFill xmlns:a14="http://schemas.microsoft.com/office/drawing/2010/main">
                <a:solidFill>
                  <a:srgbClr val="FFFFFF"/>
                </a:solidFill>
              </a14:hiddenFill>
            </a:ext>
          </a:extLst>
        </p:spPr>
      </p:pic>
      <p:sp>
        <p:nvSpPr>
          <p:cNvPr id="13" name="6 Metin kutusu"/>
          <p:cNvSpPr txBox="1"/>
          <p:nvPr/>
        </p:nvSpPr>
        <p:spPr>
          <a:xfrm>
            <a:off x="1791449" y="5013176"/>
            <a:ext cx="5715040" cy="110799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tr-TR" sz="2400" b="1" kern="0" spc="50" dirty="0" smtClean="0">
                <a:ln w="11430"/>
                <a:solidFill>
                  <a:srgbClr val="0000FF"/>
                </a:solidFill>
                <a:effectLst>
                  <a:outerShdw blurRad="76200" dist="50800" dir="5400000" algn="tl" rotWithShape="0">
                    <a:srgbClr val="000000">
                      <a:alpha val="65000"/>
                    </a:srgbClr>
                  </a:outerShdw>
                </a:effectLst>
                <a:latin typeface="Arial"/>
                <a:cs typeface="+mn-cs"/>
              </a:rPr>
              <a:t>Burak EKİNCİ</a:t>
            </a:r>
            <a:endParaRPr lang="tr-TR" b="1" kern="0" spc="50" dirty="0">
              <a:ln w="11430"/>
              <a:solidFill>
                <a:srgbClr val="0000FF"/>
              </a:solidFill>
              <a:effectLst>
                <a:outerShdw blurRad="76200" dist="50800" dir="5400000" algn="tl" rotWithShape="0">
                  <a:srgbClr val="000000">
                    <a:alpha val="65000"/>
                  </a:srgbClr>
                </a:outerShdw>
              </a:effectLst>
              <a:latin typeface="Arial"/>
              <a:cs typeface="+mn-cs"/>
            </a:endParaRPr>
          </a:p>
          <a:p>
            <a:pPr algn="ctr" fontAlgn="auto">
              <a:spcBef>
                <a:spcPts val="0"/>
              </a:spcBef>
              <a:spcAft>
                <a:spcPts val="0"/>
              </a:spcAft>
              <a:defRPr/>
            </a:pPr>
            <a:endParaRPr lang="tr-TR" sz="600" b="1" kern="0" spc="50" dirty="0">
              <a:ln w="11430"/>
              <a:solidFill>
                <a:srgbClr val="0000FF"/>
              </a:solidFill>
              <a:effectLst>
                <a:outerShdw blurRad="76200" dist="50800" dir="5400000" algn="tl" rotWithShape="0">
                  <a:srgbClr val="000000">
                    <a:alpha val="65000"/>
                  </a:srgbClr>
                </a:outerShdw>
              </a:effectLst>
              <a:latin typeface="Arial"/>
              <a:cs typeface="+mn-cs"/>
            </a:endParaRPr>
          </a:p>
          <a:p>
            <a:pPr algn="ctr" fontAlgn="auto">
              <a:spcBef>
                <a:spcPts val="0"/>
              </a:spcBef>
              <a:spcAft>
                <a:spcPts val="0"/>
              </a:spcAft>
              <a:defRPr/>
            </a:pPr>
            <a:r>
              <a:rPr lang="tr-TR" b="1" kern="0" spc="50" dirty="0" smtClean="0">
                <a:ln w="11430"/>
                <a:solidFill>
                  <a:srgbClr val="0000FF"/>
                </a:solidFill>
                <a:effectLst>
                  <a:outerShdw blurRad="76200" dist="50800" dir="5400000" algn="tl" rotWithShape="0">
                    <a:srgbClr val="000000">
                      <a:alpha val="65000"/>
                    </a:srgbClr>
                  </a:outerShdw>
                </a:effectLst>
                <a:latin typeface="Arial"/>
                <a:cs typeface="+mn-cs"/>
              </a:rPr>
              <a:t>Uzman Yardımcısı</a:t>
            </a:r>
          </a:p>
          <a:p>
            <a:pPr algn="ctr" fontAlgn="auto">
              <a:spcBef>
                <a:spcPts val="0"/>
              </a:spcBef>
              <a:spcAft>
                <a:spcPts val="0"/>
              </a:spcAft>
              <a:defRPr/>
            </a:pPr>
            <a:r>
              <a:rPr lang="tr-TR" b="1" kern="0" spc="50" dirty="0" smtClean="0">
                <a:ln w="11430"/>
                <a:solidFill>
                  <a:srgbClr val="0000FF"/>
                </a:solidFill>
                <a:effectLst>
                  <a:outerShdw blurRad="76200" dist="50800" dir="5400000" algn="tl" rotWithShape="0">
                    <a:srgbClr val="000000">
                      <a:alpha val="65000"/>
                    </a:srgbClr>
                  </a:outerShdw>
                </a:effectLst>
                <a:latin typeface="Arial"/>
              </a:rPr>
              <a:t>01</a:t>
            </a:r>
            <a:r>
              <a:rPr lang="tr-TR" b="1" kern="0" spc="50" dirty="0" smtClean="0">
                <a:ln w="11430"/>
                <a:solidFill>
                  <a:srgbClr val="0000FF"/>
                </a:solidFill>
                <a:effectLst>
                  <a:outerShdw blurRad="76200" dist="50800" dir="5400000" algn="tl" rotWithShape="0">
                    <a:srgbClr val="000000">
                      <a:alpha val="65000"/>
                    </a:srgbClr>
                  </a:outerShdw>
                </a:effectLst>
                <a:latin typeface="Arial"/>
                <a:cs typeface="+mn-cs"/>
              </a:rPr>
              <a:t>/12/2015</a:t>
            </a:r>
            <a:endParaRPr lang="tr-TR" b="1" kern="0" spc="50" dirty="0">
              <a:ln w="11430"/>
              <a:solidFill>
                <a:srgbClr val="0000FF"/>
              </a:solidFill>
              <a:effectLst>
                <a:outerShdw blurRad="76200" dist="50800" dir="5400000" algn="tl" rotWithShape="0">
                  <a:srgbClr val="000000">
                    <a:alpha val="65000"/>
                  </a:srgbClr>
                </a:outerShdw>
              </a:effectLst>
              <a:latin typeface="Arial"/>
              <a:cs typeface="+mn-cs"/>
            </a:endParaRPr>
          </a:p>
        </p:txBody>
      </p:sp>
      <p:pic>
        <p:nvPicPr>
          <p:cNvPr id="14" name="Picture 3" descr="D:\Havza Planlama\Logolar\logoyeniseffaf.png"/>
          <p:cNvPicPr>
            <a:picLocks noChangeAspect="1" noChangeArrowheads="1"/>
          </p:cNvPicPr>
          <p:nvPr/>
        </p:nvPicPr>
        <p:blipFill>
          <a:blip r:embed="rId5" cstate="print">
            <a:lum/>
          </a:blip>
          <a:srcRect/>
          <a:stretch>
            <a:fillRect/>
          </a:stretch>
        </p:blipFill>
        <p:spPr bwMode="auto">
          <a:xfrm>
            <a:off x="5489208" y="2840191"/>
            <a:ext cx="1963288" cy="196664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Numarası Yer Tutucusu 1"/>
          <p:cNvSpPr>
            <a:spLocks noGrp="1"/>
          </p:cNvSpPr>
          <p:nvPr>
            <p:ph type="sldNum" sz="quarter" idx="12"/>
          </p:nvPr>
        </p:nvSpPr>
        <p:spPr bwMode="auto">
          <a:xfrm>
            <a:off x="6660232" y="6356350"/>
            <a:ext cx="2133600" cy="365125"/>
          </a:xfr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91837F-7BAB-477E-8481-FBC274534E0D}" type="slidenum">
              <a:rPr lang="tr-TR" altLang="tr-TR" smtClean="0">
                <a:solidFill>
                  <a:srgbClr val="898989"/>
                </a:solidFill>
              </a:rPr>
              <a:pPr fontAlgn="base">
                <a:spcBef>
                  <a:spcPct val="0"/>
                </a:spcBef>
                <a:spcAft>
                  <a:spcPct val="0"/>
                </a:spcAft>
                <a:defRPr/>
              </a:pPr>
              <a:t>10</a:t>
            </a:fld>
            <a:endParaRPr lang="tr-TR" altLang="tr-TR" smtClean="0">
              <a:solidFill>
                <a:srgbClr val="898989"/>
              </a:solidFill>
            </a:endParaRPr>
          </a:p>
        </p:txBody>
      </p:sp>
      <p:sp>
        <p:nvSpPr>
          <p:cNvPr id="5" name="Başlık 1"/>
          <p:cNvSpPr txBox="1">
            <a:spLocks/>
          </p:cNvSpPr>
          <p:nvPr/>
        </p:nvSpPr>
        <p:spPr bwMode="auto">
          <a:xfrm>
            <a:off x="395288" y="0"/>
            <a:ext cx="8229600" cy="836613"/>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2400" dirty="0"/>
              <a:t>İçme-Kullanma Suyu Alanında </a:t>
            </a:r>
          </a:p>
          <a:p>
            <a:pPr>
              <a:defRPr/>
            </a:pPr>
            <a:r>
              <a:rPr lang="tr-TR" sz="2400" dirty="0"/>
              <a:t>Su Verimliliği</a:t>
            </a:r>
          </a:p>
        </p:txBody>
      </p:sp>
      <p:sp>
        <p:nvSpPr>
          <p:cNvPr id="7" name="5 Metin kutusu"/>
          <p:cNvSpPr txBox="1"/>
          <p:nvPr/>
        </p:nvSpPr>
        <p:spPr>
          <a:xfrm>
            <a:off x="609304" y="1557755"/>
            <a:ext cx="7777559" cy="5078313"/>
          </a:xfrm>
          <a:prstGeom prst="rect">
            <a:avLst/>
          </a:prstGeom>
          <a:noFill/>
        </p:spPr>
        <p:txBody>
          <a:bodyPr wrap="square">
            <a:spAutoFit/>
          </a:bodyPr>
          <a:lstStyle/>
          <a:p>
            <a:pPr marL="285750" lvl="0" indent="-285750" algn="just">
              <a:buFont typeface="Arial" panose="020B0604020202020204" pitchFamily="34" charset="0"/>
              <a:buChar char="•"/>
              <a:defRPr/>
            </a:pPr>
            <a:endParaRPr lang="tr-TR" altLang="tr-TR" b="1" dirty="0" smtClean="0">
              <a:solidFill>
                <a:srgbClr val="0000FF"/>
              </a:solidFill>
              <a:latin typeface="+mn-lt"/>
            </a:endParaRPr>
          </a:p>
          <a:p>
            <a:pPr marL="285750" lvl="0" indent="-285750" algn="just">
              <a:buFont typeface="Arial" panose="020B0604020202020204" pitchFamily="34" charset="0"/>
              <a:buChar char="•"/>
              <a:defRPr/>
            </a:pPr>
            <a:r>
              <a:rPr lang="tr-TR" altLang="tr-TR" b="1" dirty="0" smtClean="0">
                <a:solidFill>
                  <a:srgbClr val="0000FF"/>
                </a:solidFill>
                <a:latin typeface="+mn-lt"/>
              </a:rPr>
              <a:t>Yönetmelik, 8 </a:t>
            </a:r>
            <a:r>
              <a:rPr lang="tr-TR" altLang="tr-TR" b="1" dirty="0">
                <a:solidFill>
                  <a:srgbClr val="0000FF"/>
                </a:solidFill>
                <a:latin typeface="+mn-lt"/>
              </a:rPr>
              <a:t>Mayıs 2014 tarihli ve 28994 sayılı </a:t>
            </a:r>
            <a:r>
              <a:rPr lang="tr-TR" altLang="tr-TR" b="1" dirty="0" smtClean="0">
                <a:solidFill>
                  <a:srgbClr val="0000FF"/>
                </a:solidFill>
                <a:latin typeface="+mn-lt"/>
              </a:rPr>
              <a:t>Resmi </a:t>
            </a:r>
            <a:r>
              <a:rPr lang="tr-TR" altLang="tr-TR" b="1" dirty="0" err="1" smtClean="0">
                <a:solidFill>
                  <a:srgbClr val="0000FF"/>
                </a:solidFill>
                <a:latin typeface="+mn-lt"/>
              </a:rPr>
              <a:t>Gazete’de</a:t>
            </a:r>
            <a:r>
              <a:rPr lang="tr-TR" altLang="tr-TR" b="1" dirty="0" smtClean="0">
                <a:solidFill>
                  <a:srgbClr val="0000FF"/>
                </a:solidFill>
                <a:latin typeface="+mn-lt"/>
              </a:rPr>
              <a:t> yayımlanarak yürürlüğe girmiştir. </a:t>
            </a:r>
          </a:p>
          <a:p>
            <a:pPr marL="285750" lvl="0" indent="-285750" algn="just">
              <a:buFont typeface="Arial" panose="020B0604020202020204" pitchFamily="34" charset="0"/>
              <a:buChar char="•"/>
              <a:defRPr/>
            </a:pPr>
            <a:endParaRPr lang="tr-TR" altLang="tr-TR" b="1" dirty="0" smtClean="0">
              <a:solidFill>
                <a:srgbClr val="0000FF"/>
              </a:solidFill>
              <a:latin typeface="+mn-lt"/>
            </a:endParaRPr>
          </a:p>
          <a:p>
            <a:pPr marL="285750" lvl="0" indent="-285750" algn="just">
              <a:buFont typeface="Arial" panose="020B0604020202020204" pitchFamily="34" charset="0"/>
              <a:buChar char="•"/>
              <a:defRPr/>
            </a:pPr>
            <a:r>
              <a:rPr lang="tr-TR" b="1" dirty="0" smtClean="0">
                <a:solidFill>
                  <a:srgbClr val="0000FF"/>
                </a:solidFill>
                <a:latin typeface="+mn-lt"/>
              </a:rPr>
              <a:t>İdareler </a:t>
            </a:r>
            <a:r>
              <a:rPr lang="tr-TR" b="1" dirty="0">
                <a:solidFill>
                  <a:srgbClr val="0000FF"/>
                </a:solidFill>
                <a:latin typeface="+mn-lt"/>
              </a:rPr>
              <a:t>su kayıp oranlarını, bu yönetmeliğin yürürlük tarihinden itibaren, </a:t>
            </a:r>
            <a:r>
              <a:rPr lang="tr-TR" b="1" dirty="0">
                <a:solidFill>
                  <a:srgbClr val="FF0000"/>
                </a:solidFill>
                <a:latin typeface="+mn-lt"/>
              </a:rPr>
              <a:t>büyükşehir ve il belediyelerinde 5 yıl içerisinde en fazla % 30, takip eden 4 yıl içerisinde ise en fazla % 25 düzeyine;</a:t>
            </a:r>
            <a:r>
              <a:rPr lang="tr-TR" b="1" dirty="0">
                <a:solidFill>
                  <a:srgbClr val="0000FF"/>
                </a:solidFill>
                <a:latin typeface="+mn-lt"/>
              </a:rPr>
              <a:t> </a:t>
            </a:r>
            <a:r>
              <a:rPr lang="tr-TR" b="1" dirty="0">
                <a:solidFill>
                  <a:srgbClr val="FF0000"/>
                </a:solidFill>
                <a:latin typeface="+mn-lt"/>
              </a:rPr>
              <a:t>diğer belediyelerde 9 yıl içerisinde en fazla % 30, takip eden 5 yıl içerisinde ise en fazla % 25 düzeyine indirmekle</a:t>
            </a:r>
            <a:r>
              <a:rPr lang="tr-TR" b="1" dirty="0">
                <a:solidFill>
                  <a:srgbClr val="0000FF"/>
                </a:solidFill>
                <a:latin typeface="+mn-lt"/>
              </a:rPr>
              <a:t> yükümlü hale gelmişlerdir.</a:t>
            </a:r>
            <a:endParaRPr lang="tr-TR" dirty="0">
              <a:latin typeface="+mn-lt"/>
            </a:endParaRPr>
          </a:p>
          <a:p>
            <a:pPr marL="285750" lvl="0" indent="-285750" algn="just">
              <a:buFont typeface="Arial" panose="020B0604020202020204" pitchFamily="34" charset="0"/>
              <a:buChar char="•"/>
              <a:defRPr/>
            </a:pPr>
            <a:endParaRPr lang="tr-TR" b="1" dirty="0">
              <a:solidFill>
                <a:srgbClr val="0000FF"/>
              </a:solidFill>
              <a:latin typeface="+mn-lt"/>
            </a:endParaRP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latin typeface="+mn-lt"/>
              </a:rPr>
              <a:t>Belediyeler ve su idareleri tarafından sunulması zorunlu hale getirilmiş olan yıllık raporlar sayesinde, belediye bazında </a:t>
            </a:r>
            <a:r>
              <a:rPr lang="tr-TR" b="1" dirty="0" smtClean="0">
                <a:solidFill>
                  <a:srgbClr val="FF0000"/>
                </a:solidFill>
                <a:latin typeface="+mn-lt"/>
              </a:rPr>
              <a:t>su kayıp-kaçakları envanteri </a:t>
            </a:r>
            <a:r>
              <a:rPr lang="tr-TR" b="1" dirty="0" smtClean="0">
                <a:solidFill>
                  <a:srgbClr val="0000FF"/>
                </a:solidFill>
                <a:latin typeface="+mn-lt"/>
              </a:rPr>
              <a:t>oluşturulacaktır.</a:t>
            </a:r>
          </a:p>
          <a:p>
            <a:pPr marL="285750" indent="-285750" algn="just" fontAlgn="auto">
              <a:spcBef>
                <a:spcPts val="0"/>
              </a:spcBef>
              <a:spcAft>
                <a:spcPts val="0"/>
              </a:spcAft>
              <a:buFont typeface="Arial" panose="020B0604020202020204" pitchFamily="34" charset="0"/>
              <a:buChar char="•"/>
              <a:defRPr/>
            </a:pPr>
            <a:endParaRPr lang="tr-TR" b="1" dirty="0" smtClean="0">
              <a:solidFill>
                <a:srgbClr val="0000FF"/>
              </a:solidFill>
              <a:latin typeface="+mn-lt"/>
            </a:endParaRP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latin typeface="+mn-lt"/>
              </a:rPr>
              <a:t>Yönetmelikte </a:t>
            </a:r>
            <a:r>
              <a:rPr lang="tr-TR" b="1" dirty="0">
                <a:solidFill>
                  <a:srgbClr val="0000FF"/>
                </a:solidFill>
                <a:latin typeface="+mn-lt"/>
              </a:rPr>
              <a:t>de belirtildiği üzere birtakım teknik hususların detaylandırılması ve idarelere yol göstermek maksadıyla </a:t>
            </a:r>
            <a:r>
              <a:rPr lang="tr-TR" b="1" dirty="0">
                <a:solidFill>
                  <a:srgbClr val="FF0000"/>
                </a:solidFill>
                <a:latin typeface="+mn-lt"/>
              </a:rPr>
              <a:t>Teknik Usuller Tebliği</a:t>
            </a:r>
            <a:r>
              <a:rPr lang="tr-TR" b="1" dirty="0">
                <a:solidFill>
                  <a:srgbClr val="0000FF"/>
                </a:solidFill>
                <a:latin typeface="+mn-lt"/>
              </a:rPr>
              <a:t> hazırlanmış ve   16 Temmuz 2015 tarih ve 29418 sayılı Resmi Gazetede yayımlanarak yürürlüğe girmiştir.</a:t>
            </a:r>
          </a:p>
        </p:txBody>
      </p:sp>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sz="2400">
              <a:latin typeface="Calibri" pitchFamily="34" charset="0"/>
              <a:cs typeface="Arial" charset="0"/>
            </a:endParaRPr>
          </a:p>
        </p:txBody>
      </p:sp>
      <p:sp>
        <p:nvSpPr>
          <p:cNvPr id="12" name="5 Metin kutusu"/>
          <p:cNvSpPr txBox="1"/>
          <p:nvPr/>
        </p:nvSpPr>
        <p:spPr>
          <a:xfrm>
            <a:off x="827584" y="1080702"/>
            <a:ext cx="8218175" cy="954107"/>
          </a:xfrm>
          <a:prstGeom prst="rect">
            <a:avLst/>
          </a:prstGeom>
          <a:noFill/>
        </p:spPr>
        <p:txBody>
          <a:bodyPr wrap="square">
            <a:spAutoFit/>
          </a:bodyPr>
          <a:lstStyle/>
          <a:p>
            <a:pPr lvl="0" algn="ctr">
              <a:defRPr/>
            </a:pPr>
            <a:r>
              <a:rPr lang="tr-TR" sz="2000" b="1" dirty="0" smtClean="0">
                <a:solidFill>
                  <a:srgbClr val="FF0000"/>
                </a:solidFill>
                <a:latin typeface="+mn-lt"/>
                <a:cs typeface="Arial" pitchFamily="34" charset="0"/>
              </a:rPr>
              <a:t>“</a:t>
            </a:r>
            <a:r>
              <a:rPr lang="tr-TR" sz="2000" b="1" dirty="0">
                <a:solidFill>
                  <a:srgbClr val="FF0000"/>
                </a:solidFill>
                <a:latin typeface="+mn-lt"/>
                <a:cs typeface="Arial" pitchFamily="34" charset="0"/>
              </a:rPr>
              <a:t>İçmesuyu Temin ve Dağıtım Sistemlerindeki Su Kayıplarının Kontrolü </a:t>
            </a:r>
            <a:r>
              <a:rPr lang="tr-TR" sz="2000" b="1" dirty="0" smtClean="0">
                <a:solidFill>
                  <a:srgbClr val="FF0000"/>
                </a:solidFill>
                <a:latin typeface="+mn-lt"/>
                <a:cs typeface="Arial" pitchFamily="34" charset="0"/>
              </a:rPr>
              <a:t>Yönetmeliği”  ve Teknik Usuller Tebliği</a:t>
            </a:r>
          </a:p>
          <a:p>
            <a:pPr lvl="0" algn="ctr">
              <a:defRPr/>
            </a:pPr>
            <a:endParaRPr lang="tr-TR" altLang="tr-TR" sz="1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719320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etin kutusu"/>
          <p:cNvSpPr txBox="1"/>
          <p:nvPr/>
        </p:nvSpPr>
        <p:spPr>
          <a:xfrm>
            <a:off x="458281" y="1484784"/>
            <a:ext cx="8209607" cy="2800767"/>
          </a:xfrm>
          <a:prstGeom prst="rect">
            <a:avLst/>
          </a:prstGeom>
          <a:noFill/>
        </p:spPr>
        <p:txBody>
          <a:bodyPr wrap="square">
            <a:spAutoFit/>
          </a:bodyPr>
          <a:lstStyle/>
          <a:p>
            <a:pPr marL="266700" indent="-266700" algn="just" fontAlgn="auto">
              <a:spcBef>
                <a:spcPts val="0"/>
              </a:spcBef>
              <a:spcAft>
                <a:spcPts val="0"/>
              </a:spcAft>
              <a:defRPr/>
            </a:pPr>
            <a:endParaRPr lang="tr-TR" sz="1600" b="1" dirty="0" smtClean="0">
              <a:solidFill>
                <a:srgbClr val="0000FF"/>
              </a:solidFill>
              <a:latin typeface="Arial" pitchFamily="34" charset="0"/>
              <a:cs typeface="Arial" pitchFamily="34" charset="0"/>
            </a:endParaRPr>
          </a:p>
          <a:p>
            <a:pPr marL="285750" indent="-285750" algn="just">
              <a:buClr>
                <a:srgbClr val="0000FF"/>
              </a:buClr>
              <a:buFont typeface="Arial" panose="020B0604020202020204" pitchFamily="34" charset="0"/>
              <a:buChar char="•"/>
              <a:defRPr/>
            </a:pPr>
            <a:r>
              <a:rPr lang="tr-TR" sz="1600" b="1" dirty="0" smtClean="0">
                <a:solidFill>
                  <a:srgbClr val="0000FF"/>
                </a:solidFill>
                <a:latin typeface="Arial" pitchFamily="34" charset="0"/>
                <a:cs typeface="Arial" pitchFamily="34" charset="0"/>
              </a:rPr>
              <a:t>09-10 Haziran 2014 tarihlerinde Ankara’da </a:t>
            </a:r>
            <a:r>
              <a:rPr lang="tr-TR" sz="1600" b="1" dirty="0" smtClean="0">
                <a:solidFill>
                  <a:srgbClr val="FF0000"/>
                </a:solidFill>
                <a:latin typeface="Arial" pitchFamily="34" charset="0"/>
                <a:cs typeface="Arial" pitchFamily="34" charset="0"/>
              </a:rPr>
              <a:t>Tarımsal  Su Kayıplarının Kontrolü </a:t>
            </a:r>
            <a:r>
              <a:rPr lang="tr-TR" sz="1600" b="1" dirty="0" err="1" smtClean="0">
                <a:solidFill>
                  <a:srgbClr val="FF0000"/>
                </a:solidFill>
                <a:latin typeface="Arial" pitchFamily="34" charset="0"/>
                <a:cs typeface="Arial" pitchFamily="34" charset="0"/>
              </a:rPr>
              <a:t>Çalıştayı</a:t>
            </a:r>
            <a:r>
              <a:rPr lang="tr-TR" sz="1600" b="1" dirty="0" smtClean="0">
                <a:solidFill>
                  <a:srgbClr val="0000FF"/>
                </a:solidFill>
                <a:latin typeface="Arial" pitchFamily="34" charset="0"/>
                <a:cs typeface="Arial" pitchFamily="34" charset="0"/>
              </a:rPr>
              <a:t> yapılmıştır</a:t>
            </a:r>
            <a:r>
              <a:rPr lang="tr-TR" sz="1600" b="1" dirty="0">
                <a:solidFill>
                  <a:srgbClr val="0000FF"/>
                </a:solidFill>
              </a:rPr>
              <a:t>. </a:t>
            </a:r>
            <a:r>
              <a:rPr lang="tr-TR" sz="1600" b="1" dirty="0" err="1">
                <a:solidFill>
                  <a:srgbClr val="0000FF"/>
                </a:solidFill>
              </a:rPr>
              <a:t>Çalıştaya</a:t>
            </a:r>
            <a:r>
              <a:rPr lang="tr-TR" sz="1600" b="1" dirty="0">
                <a:solidFill>
                  <a:srgbClr val="0000FF"/>
                </a:solidFill>
              </a:rPr>
              <a:t>, Devlet Su İşleri Genel Müdürlüğü, Gıda Tarım ve Hayvancılık Bakanlığı, Mahalli İdareler Genel Müdürlüğü, Enerji ve Tabii Kaynaklar Bakanlığı, Kalkınma Bakanlığı, Sulama Birlikleri, Sulama Kooperatifleri, Büyükşehir Belediyeleri, SUEN ve ilgili diğer kurum/kuruluşlar ile konusunda uzman öğretim görevlileri tarafından katılım sağlanmıştır</a:t>
            </a:r>
            <a:r>
              <a:rPr lang="tr-TR" sz="1600" b="1" dirty="0" smtClean="0">
                <a:solidFill>
                  <a:srgbClr val="0000FF"/>
                </a:solidFill>
              </a:rPr>
              <a:t>.</a:t>
            </a:r>
          </a:p>
          <a:p>
            <a:pPr marL="285750" indent="-285750" algn="just">
              <a:buClr>
                <a:srgbClr val="0000FF"/>
              </a:buClr>
              <a:buFont typeface="Arial" panose="020B0604020202020204" pitchFamily="34" charset="0"/>
              <a:buChar char="•"/>
              <a:defRPr/>
            </a:pPr>
            <a:endParaRPr lang="tr-TR" sz="1600" b="1" dirty="0">
              <a:solidFill>
                <a:srgbClr val="0000FF"/>
              </a:solidFill>
            </a:endParaRPr>
          </a:p>
          <a:p>
            <a:pPr marL="285750" indent="-285750" algn="just">
              <a:buClr>
                <a:srgbClr val="0000FF"/>
              </a:buClr>
              <a:buFont typeface="Arial" panose="020B0604020202020204" pitchFamily="34" charset="0"/>
              <a:buChar char="•"/>
              <a:defRPr/>
            </a:pPr>
            <a:r>
              <a:rPr lang="tr-TR" sz="1600" b="1" dirty="0" smtClean="0">
                <a:solidFill>
                  <a:srgbClr val="0000FF"/>
                </a:solidFill>
              </a:rPr>
              <a:t>Yapılan </a:t>
            </a:r>
            <a:r>
              <a:rPr lang="tr-TR" sz="1600" b="1" dirty="0" err="1" smtClean="0">
                <a:solidFill>
                  <a:srgbClr val="0000FF"/>
                </a:solidFill>
              </a:rPr>
              <a:t>çalıştay</a:t>
            </a:r>
            <a:r>
              <a:rPr lang="tr-TR" sz="1600" b="1" dirty="0" smtClean="0">
                <a:solidFill>
                  <a:srgbClr val="0000FF"/>
                </a:solidFill>
              </a:rPr>
              <a:t> sonucunda bir yönetmelik taslağı oluşturulmuştur.</a:t>
            </a:r>
            <a:endParaRPr lang="tr-TR" sz="1600" b="1" dirty="0">
              <a:solidFill>
                <a:srgbClr val="0000FF"/>
              </a:solidFill>
            </a:endParaRPr>
          </a:p>
          <a:p>
            <a:pPr algn="just">
              <a:buClr>
                <a:srgbClr val="0000FF"/>
              </a:buClr>
              <a:defRPr/>
            </a:pPr>
            <a:r>
              <a:rPr lang="tr-TR" sz="1600" b="1" dirty="0" smtClean="0">
                <a:solidFill>
                  <a:srgbClr val="0000FF"/>
                </a:solidFill>
                <a:latin typeface="Arial" pitchFamily="34" charset="0"/>
                <a:cs typeface="Arial" pitchFamily="34" charset="0"/>
              </a:rPr>
              <a:t> </a:t>
            </a:r>
          </a:p>
          <a:p>
            <a:pPr marL="285750" indent="-285750" algn="just" fontAlgn="auto">
              <a:spcBef>
                <a:spcPts val="0"/>
              </a:spcBef>
              <a:spcAft>
                <a:spcPts val="0"/>
              </a:spcAft>
              <a:buFont typeface="Arial" panose="020B0604020202020204" pitchFamily="34" charset="0"/>
              <a:buChar char="•"/>
              <a:defRPr/>
            </a:pPr>
            <a:endParaRPr lang="tr-TR" sz="1600" b="1" dirty="0">
              <a:cs typeface="Arial" charset="0"/>
            </a:endParaRPr>
          </a:p>
        </p:txBody>
      </p:sp>
      <p:sp>
        <p:nvSpPr>
          <p:cNvPr id="8" name="6 Metin kutusu"/>
          <p:cNvSpPr txBox="1">
            <a:spLocks noChangeArrowheads="1"/>
          </p:cNvSpPr>
          <p:nvPr/>
        </p:nvSpPr>
        <p:spPr bwMode="auto">
          <a:xfrm>
            <a:off x="0" y="4508500"/>
            <a:ext cx="250825" cy="369888"/>
          </a:xfrm>
          <a:prstGeom prst="rect">
            <a:avLst/>
          </a:prstGeom>
          <a:noFill/>
          <a:ln w="9525">
            <a:noFill/>
            <a:miter lim="800000"/>
            <a:headEnd/>
            <a:tailEnd/>
          </a:ln>
        </p:spPr>
        <p:txBody>
          <a:bodyPr>
            <a:spAutoFit/>
          </a:bodyPr>
          <a:lstStyle/>
          <a:p>
            <a:endParaRPr lang="tr-TR" altLang="tr-TR" sz="2400">
              <a:latin typeface="Calibri" pitchFamily="34" charset="0"/>
              <a:cs typeface="Arial" charset="0"/>
            </a:endParaRPr>
          </a:p>
        </p:txBody>
      </p:sp>
      <p:sp>
        <p:nvSpPr>
          <p:cNvPr id="11" name="5 Metin kutusu"/>
          <p:cNvSpPr txBox="1"/>
          <p:nvPr/>
        </p:nvSpPr>
        <p:spPr>
          <a:xfrm>
            <a:off x="458281" y="116632"/>
            <a:ext cx="8218175" cy="707886"/>
          </a:xfrm>
          <a:prstGeom prst="rect">
            <a:avLst/>
          </a:prstGeom>
          <a:noFill/>
        </p:spPr>
        <p:txBody>
          <a:bodyPr wrap="square">
            <a:spAutoFit/>
          </a:bodyPr>
          <a:lstStyle/>
          <a:p>
            <a:pPr lvl="0" algn="ctr">
              <a:defRPr/>
            </a:pPr>
            <a:r>
              <a:rPr lang="tr-TR" sz="2000" b="1" dirty="0">
                <a:solidFill>
                  <a:srgbClr val="FF0000"/>
                </a:solidFill>
              </a:rPr>
              <a:t>Sulama Sistemlerinde Su Kullanımının Kontrolü ve </a:t>
            </a:r>
            <a:endParaRPr lang="tr-TR" sz="2000" b="1" dirty="0" smtClean="0">
              <a:solidFill>
                <a:srgbClr val="FF0000"/>
              </a:solidFill>
            </a:endParaRPr>
          </a:p>
          <a:p>
            <a:pPr lvl="0" algn="ctr">
              <a:defRPr/>
            </a:pPr>
            <a:r>
              <a:rPr lang="tr-TR" sz="2000" b="1" dirty="0" smtClean="0">
                <a:solidFill>
                  <a:srgbClr val="FF0000"/>
                </a:solidFill>
              </a:rPr>
              <a:t>Su </a:t>
            </a:r>
            <a:r>
              <a:rPr lang="tr-TR" sz="2000" b="1" dirty="0">
                <a:solidFill>
                  <a:srgbClr val="FF0000"/>
                </a:solidFill>
              </a:rPr>
              <a:t>Kayıplarının Azaltılmasına İlişkin Yönetmelik Taslağı</a:t>
            </a:r>
          </a:p>
        </p:txBody>
      </p:sp>
      <p:pic>
        <p:nvPicPr>
          <p:cNvPr id="12" name="Resim 11" descr="C:\Users\alevkoksal\Desktop\fotoraf 3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1056" y="4314835"/>
            <a:ext cx="2808312" cy="2047676"/>
          </a:xfrm>
          <a:prstGeom prst="rect">
            <a:avLst/>
          </a:prstGeom>
          <a:noFill/>
          <a:ln>
            <a:noFill/>
          </a:ln>
        </p:spPr>
      </p:pic>
      <p:pic>
        <p:nvPicPr>
          <p:cNvPr id="13" name="Resim 12" descr="C:\Users\alevkoksal\Desktop\fotoraf 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308437"/>
            <a:ext cx="2761481" cy="2033410"/>
          </a:xfrm>
          <a:prstGeom prst="rect">
            <a:avLst/>
          </a:prstGeom>
          <a:noFill/>
          <a:ln>
            <a:noFill/>
          </a:ln>
        </p:spPr>
      </p:pic>
      <p:sp>
        <p:nvSpPr>
          <p:cNvPr id="2" name="Slayt Numarası Yer Tutucusu 1"/>
          <p:cNvSpPr>
            <a:spLocks noGrp="1"/>
          </p:cNvSpPr>
          <p:nvPr>
            <p:ph type="sldNum" sz="quarter" idx="12"/>
          </p:nvPr>
        </p:nvSpPr>
        <p:spPr/>
        <p:txBody>
          <a:bodyPr/>
          <a:lstStyle/>
          <a:p>
            <a:pPr>
              <a:defRPr/>
            </a:pPr>
            <a:fld id="{9DF83D0E-978C-4857-8DB7-602488D7DA93}" type="slidenum">
              <a:rPr lang="tr-TR" smtClean="0"/>
              <a:pPr>
                <a:defRPr/>
              </a:pPr>
              <a:t>11</a:t>
            </a:fld>
            <a:endParaRPr lang="tr-TR"/>
          </a:p>
        </p:txBody>
      </p:sp>
    </p:spTree>
    <p:extLst>
      <p:ext uri="{BB962C8B-B14F-4D97-AF65-F5344CB8AC3E}">
        <p14:creationId xmlns:p14="http://schemas.microsoft.com/office/powerpoint/2010/main" val="1365767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9DF83D0E-978C-4857-8DB7-602488D7DA93}" type="slidenum">
              <a:rPr lang="tr-TR" smtClean="0"/>
              <a:pPr>
                <a:defRPr/>
              </a:pPr>
              <a:t>12</a:t>
            </a:fld>
            <a:endParaRPr lang="tr-TR"/>
          </a:p>
        </p:txBody>
      </p:sp>
      <p:sp>
        <p:nvSpPr>
          <p:cNvPr id="3" name="Dikdörtgen 2"/>
          <p:cNvSpPr/>
          <p:nvPr/>
        </p:nvSpPr>
        <p:spPr>
          <a:xfrm>
            <a:off x="755576" y="1340768"/>
            <a:ext cx="7632848" cy="4524315"/>
          </a:xfrm>
          <a:prstGeom prst="rect">
            <a:avLst/>
          </a:prstGeom>
        </p:spPr>
        <p:txBody>
          <a:bodyPr wrap="square">
            <a:spAutoFit/>
          </a:bodyPr>
          <a:lstStyle/>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rPr>
              <a:t>Hazırlanan Yönetmelik Taslağını değerlendirme ve geliştirmek için </a:t>
            </a:r>
            <a:r>
              <a:rPr lang="tr-TR" b="1" dirty="0" smtClean="0">
                <a:solidFill>
                  <a:srgbClr val="FF0000"/>
                </a:solidFill>
              </a:rPr>
              <a:t>Genel </a:t>
            </a:r>
            <a:r>
              <a:rPr lang="tr-TR" b="1" dirty="0">
                <a:solidFill>
                  <a:srgbClr val="FF0000"/>
                </a:solidFill>
              </a:rPr>
              <a:t>Müdürlüğümüz, </a:t>
            </a:r>
            <a:r>
              <a:rPr lang="tr-TR" b="1" dirty="0" smtClean="0">
                <a:solidFill>
                  <a:srgbClr val="FF0000"/>
                </a:solidFill>
              </a:rPr>
              <a:t>DSİ Genel Müdürlüğü </a:t>
            </a:r>
            <a:r>
              <a:rPr lang="tr-TR" b="1" dirty="0">
                <a:solidFill>
                  <a:srgbClr val="FF0000"/>
                </a:solidFill>
              </a:rPr>
              <a:t>ve Gıda, Tarım ve Hayvancılık Bakanlığı’</a:t>
            </a:r>
            <a:r>
              <a:rPr lang="tr-TR" b="1" dirty="0">
                <a:solidFill>
                  <a:srgbClr val="0000FF"/>
                </a:solidFill>
              </a:rPr>
              <a:t>ndan ilgili uzman personellerden oluşan bir </a:t>
            </a:r>
            <a:r>
              <a:rPr lang="tr-TR" b="1" u="sng" dirty="0">
                <a:solidFill>
                  <a:srgbClr val="FF0000"/>
                </a:solidFill>
              </a:rPr>
              <a:t>çalışma grubu</a:t>
            </a:r>
            <a:r>
              <a:rPr lang="tr-TR" b="1" dirty="0">
                <a:solidFill>
                  <a:srgbClr val="0000FF"/>
                </a:solidFill>
              </a:rPr>
              <a:t> </a:t>
            </a:r>
            <a:r>
              <a:rPr lang="tr-TR" b="1" dirty="0" smtClean="0">
                <a:solidFill>
                  <a:srgbClr val="0000FF"/>
                </a:solidFill>
              </a:rPr>
              <a:t>oluşturulmuştur.</a:t>
            </a: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endParaRPr lang="tr-TR" b="1" dirty="0" smtClean="0">
              <a:solidFill>
                <a:srgbClr val="0000FF"/>
              </a:solidFill>
            </a:endParaRP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rPr>
              <a:t>Bu </a:t>
            </a:r>
            <a:r>
              <a:rPr lang="tr-TR" b="1" dirty="0">
                <a:solidFill>
                  <a:srgbClr val="0000FF"/>
                </a:solidFill>
              </a:rPr>
              <a:t>çalışma grubu ilk toplantısını 11.09.2014 tarihinde gerçekleştirmiş olup, düzenli aralıklarla toplanmış ve 14. toplantısını 15.06.2015 tarihinde gerçekleştirerek yönetmelik taslağına nihai şeklini vermiştir</a:t>
            </a:r>
            <a:r>
              <a:rPr lang="tr-TR" b="1" dirty="0" smtClean="0">
                <a:solidFill>
                  <a:srgbClr val="0000FF"/>
                </a:solidFill>
              </a:rPr>
              <a:t>.</a:t>
            </a: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rPr>
              <a:t>Taslak Yönetmelik 06.10.2015 </a:t>
            </a:r>
            <a:r>
              <a:rPr lang="tr-TR" b="1" dirty="0">
                <a:solidFill>
                  <a:srgbClr val="0000FF"/>
                </a:solidFill>
              </a:rPr>
              <a:t>tarihinde kurum/kuruluş ve gerçek kişilerin görüşüne açılarak, görüşler toplanmıştır. Toplanan bu </a:t>
            </a:r>
            <a:r>
              <a:rPr lang="tr-TR" b="1" dirty="0" smtClean="0">
                <a:solidFill>
                  <a:srgbClr val="0000FF"/>
                </a:solidFill>
              </a:rPr>
              <a:t>görüşler </a:t>
            </a:r>
            <a:r>
              <a:rPr lang="tr-TR" b="1" dirty="0">
                <a:solidFill>
                  <a:srgbClr val="0000FF"/>
                </a:solidFill>
              </a:rPr>
              <a:t>değerlendirilerek yönetmelik taslağına </a:t>
            </a:r>
            <a:r>
              <a:rPr lang="tr-TR" b="1" dirty="0" smtClean="0">
                <a:solidFill>
                  <a:srgbClr val="0000FF"/>
                </a:solidFill>
              </a:rPr>
              <a:t>işlenecek ve </a:t>
            </a:r>
            <a:r>
              <a:rPr lang="tr-TR" b="1" dirty="0">
                <a:solidFill>
                  <a:srgbClr val="0000FF"/>
                </a:solidFill>
              </a:rPr>
              <a:t>Başbakanlığa gönderilmek üzere nihai halini </a:t>
            </a:r>
            <a:r>
              <a:rPr lang="tr-TR" b="1" dirty="0" smtClean="0">
                <a:solidFill>
                  <a:srgbClr val="0000FF"/>
                </a:solidFill>
              </a:rPr>
              <a:t>şeklini alacaktır.</a:t>
            </a: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p:txBody>
      </p:sp>
      <p:sp>
        <p:nvSpPr>
          <p:cNvPr id="4" name="5 Metin kutusu"/>
          <p:cNvSpPr txBox="1"/>
          <p:nvPr/>
        </p:nvSpPr>
        <p:spPr>
          <a:xfrm>
            <a:off x="458281" y="116632"/>
            <a:ext cx="8218175" cy="707886"/>
          </a:xfrm>
          <a:prstGeom prst="rect">
            <a:avLst/>
          </a:prstGeom>
          <a:noFill/>
        </p:spPr>
        <p:txBody>
          <a:bodyPr wrap="square">
            <a:spAutoFit/>
          </a:bodyPr>
          <a:lstStyle/>
          <a:p>
            <a:pPr lvl="0" algn="ctr">
              <a:defRPr/>
            </a:pPr>
            <a:r>
              <a:rPr lang="tr-TR" sz="2000" b="1" dirty="0">
                <a:solidFill>
                  <a:srgbClr val="FF0000"/>
                </a:solidFill>
              </a:rPr>
              <a:t>Sulama Sistemlerinde Su Kullanımının Kontrolü ve </a:t>
            </a:r>
            <a:endParaRPr lang="tr-TR" sz="2000" b="1" dirty="0" smtClean="0">
              <a:solidFill>
                <a:srgbClr val="FF0000"/>
              </a:solidFill>
            </a:endParaRPr>
          </a:p>
          <a:p>
            <a:pPr lvl="0" algn="ctr">
              <a:defRPr/>
            </a:pPr>
            <a:r>
              <a:rPr lang="tr-TR" sz="2000" b="1" dirty="0" smtClean="0">
                <a:solidFill>
                  <a:srgbClr val="FF0000"/>
                </a:solidFill>
              </a:rPr>
              <a:t>Su </a:t>
            </a:r>
            <a:r>
              <a:rPr lang="tr-TR" sz="2000" b="1" dirty="0">
                <a:solidFill>
                  <a:srgbClr val="FF0000"/>
                </a:solidFill>
              </a:rPr>
              <a:t>Kayıplarının Azaltılmasına İlişkin Yönetmelik Taslağı</a:t>
            </a:r>
          </a:p>
        </p:txBody>
      </p:sp>
    </p:spTree>
    <p:extLst>
      <p:ext uri="{BB962C8B-B14F-4D97-AF65-F5344CB8AC3E}">
        <p14:creationId xmlns:p14="http://schemas.microsoft.com/office/powerpoint/2010/main" val="3565495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9DF83D0E-978C-4857-8DB7-602488D7DA93}" type="slidenum">
              <a:rPr lang="tr-TR" smtClean="0"/>
              <a:pPr>
                <a:defRPr/>
              </a:pPr>
              <a:t>13</a:t>
            </a:fld>
            <a:endParaRPr lang="tr-TR"/>
          </a:p>
        </p:txBody>
      </p:sp>
      <p:sp>
        <p:nvSpPr>
          <p:cNvPr id="3" name="Dikdörtgen 2"/>
          <p:cNvSpPr/>
          <p:nvPr/>
        </p:nvSpPr>
        <p:spPr>
          <a:xfrm>
            <a:off x="755576" y="1340768"/>
            <a:ext cx="7632848" cy="2031325"/>
          </a:xfrm>
          <a:prstGeom prst="rect">
            <a:avLst/>
          </a:prstGeom>
        </p:spPr>
        <p:txBody>
          <a:bodyPr wrap="square">
            <a:spAutoFit/>
          </a:bodyPr>
          <a:lstStyle/>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rPr>
              <a:t>Taslak Yönetmeliğin </a:t>
            </a:r>
            <a:r>
              <a:rPr lang="tr-TR" b="1" dirty="0">
                <a:solidFill>
                  <a:srgbClr val="0000FF"/>
                </a:solidFill>
              </a:rPr>
              <a:t>amacı sulama suyunun verimli kullanılması, su tasarrufunun sağlanması, kayıpların azaltılması ve izinsiz kullanımların önlenmesi ile sulama suyu temini, dağıtımı ve kullanım maliyetlerinin azaltılmasının sağlanmasına ilişkin usul ve esasları düzenlemektir.</a:t>
            </a: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p:txBody>
      </p:sp>
      <p:sp>
        <p:nvSpPr>
          <p:cNvPr id="4" name="5 Metin kutusu"/>
          <p:cNvSpPr txBox="1"/>
          <p:nvPr/>
        </p:nvSpPr>
        <p:spPr>
          <a:xfrm>
            <a:off x="458281" y="116632"/>
            <a:ext cx="8218175" cy="707886"/>
          </a:xfrm>
          <a:prstGeom prst="rect">
            <a:avLst/>
          </a:prstGeom>
          <a:noFill/>
        </p:spPr>
        <p:txBody>
          <a:bodyPr wrap="square">
            <a:spAutoFit/>
          </a:bodyPr>
          <a:lstStyle/>
          <a:p>
            <a:pPr lvl="0" algn="ctr">
              <a:defRPr/>
            </a:pPr>
            <a:r>
              <a:rPr lang="tr-TR" sz="2000" b="1" dirty="0">
                <a:solidFill>
                  <a:srgbClr val="FF0000"/>
                </a:solidFill>
              </a:rPr>
              <a:t>Sulama Sistemlerinde Su Kullanımının Kontrolü ve </a:t>
            </a:r>
            <a:endParaRPr lang="tr-TR" sz="2000" b="1" dirty="0" smtClean="0">
              <a:solidFill>
                <a:srgbClr val="FF0000"/>
              </a:solidFill>
            </a:endParaRPr>
          </a:p>
          <a:p>
            <a:pPr lvl="0" algn="ctr">
              <a:defRPr/>
            </a:pPr>
            <a:r>
              <a:rPr lang="tr-TR" sz="2000" b="1" dirty="0" smtClean="0">
                <a:solidFill>
                  <a:srgbClr val="FF0000"/>
                </a:solidFill>
              </a:rPr>
              <a:t>Su </a:t>
            </a:r>
            <a:r>
              <a:rPr lang="tr-TR" sz="2000" b="1" dirty="0">
                <a:solidFill>
                  <a:srgbClr val="FF0000"/>
                </a:solidFill>
              </a:rPr>
              <a:t>Kayıplarının Azaltılmasına İlişkin Yönetmelik Taslağı</a:t>
            </a:r>
          </a:p>
        </p:txBody>
      </p:sp>
      <p:pic>
        <p:nvPicPr>
          <p:cNvPr id="6" name="Resim 5" descr="C:\Users\b.ekinci\Desktop\Adsız.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5799" y="3645024"/>
            <a:ext cx="4252402" cy="2664296"/>
          </a:xfrm>
          <a:prstGeom prst="rect">
            <a:avLst/>
          </a:prstGeom>
          <a:noFill/>
          <a:ln>
            <a:noFill/>
          </a:ln>
        </p:spPr>
      </p:pic>
    </p:spTree>
    <p:extLst>
      <p:ext uri="{BB962C8B-B14F-4D97-AF65-F5344CB8AC3E}">
        <p14:creationId xmlns:p14="http://schemas.microsoft.com/office/powerpoint/2010/main" val="2301443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9DF83D0E-978C-4857-8DB7-602488D7DA93}" type="slidenum">
              <a:rPr lang="tr-TR" smtClean="0"/>
              <a:pPr>
                <a:defRPr/>
              </a:pPr>
              <a:t>14</a:t>
            </a:fld>
            <a:endParaRPr lang="tr-TR"/>
          </a:p>
        </p:txBody>
      </p:sp>
      <p:sp>
        <p:nvSpPr>
          <p:cNvPr id="3" name="Dikdörtgen 2"/>
          <p:cNvSpPr/>
          <p:nvPr/>
        </p:nvSpPr>
        <p:spPr>
          <a:xfrm>
            <a:off x="755576" y="1340768"/>
            <a:ext cx="7632848" cy="3970318"/>
          </a:xfrm>
          <a:prstGeom prst="rect">
            <a:avLst/>
          </a:prstGeom>
        </p:spPr>
        <p:txBody>
          <a:bodyPr wrap="square">
            <a:spAutoFit/>
          </a:bodyPr>
          <a:lstStyle/>
          <a:p>
            <a:pPr algn="just" fontAlgn="auto">
              <a:spcBef>
                <a:spcPts val="0"/>
              </a:spcBef>
              <a:spcAft>
                <a:spcPts val="0"/>
              </a:spcAft>
              <a:defRPr/>
            </a:pPr>
            <a:r>
              <a:rPr lang="tr-TR" b="1" dirty="0" smtClean="0">
                <a:solidFill>
                  <a:srgbClr val="FF0000"/>
                </a:solidFill>
              </a:rPr>
              <a:t>Taslak Yönetmelik; </a:t>
            </a:r>
          </a:p>
          <a:p>
            <a:pPr algn="just" fontAlgn="auto">
              <a:spcBef>
                <a:spcPts val="0"/>
              </a:spcBef>
              <a:spcAft>
                <a:spcPts val="0"/>
              </a:spcAft>
              <a:defRPr/>
            </a:pPr>
            <a:endParaRPr lang="tr-TR" b="1" dirty="0" smtClean="0">
              <a:solidFill>
                <a:srgbClr val="FF0000"/>
              </a:solidFill>
            </a:endParaRP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rPr>
              <a:t>Kaynaktan bitki kök bölgesine kadar kullanılan suyun sürdürülebilir ve etkin kullanımını sağlamayı amaçlamaktadır.</a:t>
            </a:r>
          </a:p>
          <a:p>
            <a:pPr algn="just" fontAlgn="auto">
              <a:spcBef>
                <a:spcPts val="0"/>
              </a:spcBef>
              <a:spcAft>
                <a:spcPts val="0"/>
              </a:spcAft>
              <a:defRPr/>
            </a:pPr>
            <a:endParaRPr lang="tr-TR" b="1" dirty="0" smtClean="0">
              <a:solidFill>
                <a:srgbClr val="0000FF"/>
              </a:solidFill>
            </a:endParaRP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rPr>
              <a:t>Gıda, Tarım ve Hayvancılık Bakanlığı</a:t>
            </a: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rPr>
              <a:t>Devlet Su İşleri </a:t>
            </a:r>
            <a:r>
              <a:rPr lang="tr-TR" b="1" dirty="0">
                <a:solidFill>
                  <a:srgbClr val="0000FF"/>
                </a:solidFill>
              </a:rPr>
              <a:t>Genel Müdürlüğü</a:t>
            </a:r>
            <a:r>
              <a:rPr lang="tr-TR" b="1" dirty="0" smtClean="0">
                <a:solidFill>
                  <a:srgbClr val="0000FF"/>
                </a:solidFill>
              </a:rPr>
              <a:t>,</a:t>
            </a: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rPr>
              <a:t>İl </a:t>
            </a:r>
            <a:r>
              <a:rPr lang="tr-TR" b="1" dirty="0">
                <a:solidFill>
                  <a:srgbClr val="0000FF"/>
                </a:solidFill>
              </a:rPr>
              <a:t>Özel İdareleri, </a:t>
            </a:r>
            <a:endParaRPr lang="tr-TR" b="1" dirty="0" smtClean="0">
              <a:solidFill>
                <a:srgbClr val="0000FF"/>
              </a:solidFill>
            </a:endParaRP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rPr>
              <a:t>Büyükşehir </a:t>
            </a:r>
            <a:r>
              <a:rPr lang="tr-TR" b="1" dirty="0">
                <a:solidFill>
                  <a:srgbClr val="0000FF"/>
                </a:solidFill>
              </a:rPr>
              <a:t>Belediyeleri ve </a:t>
            </a:r>
            <a:r>
              <a:rPr lang="tr-TR" b="1" dirty="0" smtClean="0">
                <a:solidFill>
                  <a:srgbClr val="0000FF"/>
                </a:solidFill>
              </a:rPr>
              <a:t>Belediyeler,</a:t>
            </a: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rPr>
              <a:t>Halk sulamalarını kapsamaktadır.</a:t>
            </a:r>
          </a:p>
          <a:p>
            <a:pPr marL="285750" indent="-285750" algn="just" fontAlgn="auto">
              <a:spcBef>
                <a:spcPts val="0"/>
              </a:spcBef>
              <a:spcAft>
                <a:spcPts val="0"/>
              </a:spcAft>
              <a:buFont typeface="Arial" panose="020B0604020202020204" pitchFamily="34" charset="0"/>
              <a:buChar char="•"/>
              <a:defRPr/>
            </a:pPr>
            <a:endParaRPr lang="tr-TR" b="1" dirty="0" smtClean="0">
              <a:solidFill>
                <a:srgbClr val="0000FF"/>
              </a:solidFill>
            </a:endParaRP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rPr>
              <a:t>Mevcut ve yapılacak olan yeni şebekelerde uygulanacaktır.</a:t>
            </a: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p:txBody>
      </p:sp>
      <p:sp>
        <p:nvSpPr>
          <p:cNvPr id="4" name="5 Metin kutusu"/>
          <p:cNvSpPr txBox="1"/>
          <p:nvPr/>
        </p:nvSpPr>
        <p:spPr>
          <a:xfrm>
            <a:off x="458281" y="116632"/>
            <a:ext cx="8218175" cy="707886"/>
          </a:xfrm>
          <a:prstGeom prst="rect">
            <a:avLst/>
          </a:prstGeom>
          <a:noFill/>
        </p:spPr>
        <p:txBody>
          <a:bodyPr wrap="square">
            <a:spAutoFit/>
          </a:bodyPr>
          <a:lstStyle/>
          <a:p>
            <a:pPr lvl="0" algn="ctr">
              <a:defRPr/>
            </a:pPr>
            <a:r>
              <a:rPr lang="tr-TR" sz="2000" b="1" dirty="0">
                <a:solidFill>
                  <a:srgbClr val="FF0000"/>
                </a:solidFill>
              </a:rPr>
              <a:t>Sulama Sistemlerinde Su Kullanımının Kontrolü ve </a:t>
            </a:r>
            <a:endParaRPr lang="tr-TR" sz="2000" b="1" dirty="0" smtClean="0">
              <a:solidFill>
                <a:srgbClr val="FF0000"/>
              </a:solidFill>
            </a:endParaRPr>
          </a:p>
          <a:p>
            <a:pPr lvl="0" algn="ctr">
              <a:defRPr/>
            </a:pPr>
            <a:r>
              <a:rPr lang="tr-TR" sz="2000" b="1" dirty="0" smtClean="0">
                <a:solidFill>
                  <a:srgbClr val="FF0000"/>
                </a:solidFill>
              </a:rPr>
              <a:t>Su </a:t>
            </a:r>
            <a:r>
              <a:rPr lang="tr-TR" sz="2000" b="1" dirty="0">
                <a:solidFill>
                  <a:srgbClr val="FF0000"/>
                </a:solidFill>
              </a:rPr>
              <a:t>Kayıplarının Azaltılmasına İlişkin Yönetmelik Taslağı</a:t>
            </a:r>
          </a:p>
        </p:txBody>
      </p:sp>
    </p:spTree>
    <p:extLst>
      <p:ext uri="{BB962C8B-B14F-4D97-AF65-F5344CB8AC3E}">
        <p14:creationId xmlns:p14="http://schemas.microsoft.com/office/powerpoint/2010/main" val="2383905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9DF83D0E-978C-4857-8DB7-602488D7DA93}" type="slidenum">
              <a:rPr lang="tr-TR" smtClean="0"/>
              <a:pPr>
                <a:defRPr/>
              </a:pPr>
              <a:t>15</a:t>
            </a:fld>
            <a:endParaRPr lang="tr-TR"/>
          </a:p>
        </p:txBody>
      </p:sp>
      <p:sp>
        <p:nvSpPr>
          <p:cNvPr id="3" name="Dikdörtgen 2"/>
          <p:cNvSpPr/>
          <p:nvPr/>
        </p:nvSpPr>
        <p:spPr>
          <a:xfrm>
            <a:off x="719747" y="1412776"/>
            <a:ext cx="7632848" cy="4801314"/>
          </a:xfrm>
          <a:prstGeom prst="rect">
            <a:avLst/>
          </a:prstGeom>
        </p:spPr>
        <p:txBody>
          <a:bodyPr wrap="square">
            <a:spAutoFit/>
          </a:bodyPr>
          <a:lstStyle/>
          <a:p>
            <a:pPr algn="just" fontAlgn="auto">
              <a:spcBef>
                <a:spcPts val="0"/>
              </a:spcBef>
              <a:spcAft>
                <a:spcPts val="0"/>
              </a:spcAft>
              <a:defRPr/>
            </a:pPr>
            <a:r>
              <a:rPr lang="tr-TR" b="1" dirty="0" smtClean="0">
                <a:solidFill>
                  <a:srgbClr val="FF0000"/>
                </a:solidFill>
              </a:rPr>
              <a:t>Taslak Yönetmelik ile; </a:t>
            </a:r>
          </a:p>
          <a:p>
            <a:pPr marL="285750" indent="-285750" algn="just" fontAlgn="auto">
              <a:spcBef>
                <a:spcPts val="0"/>
              </a:spcBef>
              <a:spcAft>
                <a:spcPts val="0"/>
              </a:spcAft>
              <a:buFont typeface="Arial" panose="020B0604020202020204" pitchFamily="34" charset="0"/>
              <a:buChar char="•"/>
              <a:defRPr/>
            </a:pPr>
            <a:endParaRPr lang="tr-TR" b="1" dirty="0" smtClean="0">
              <a:solidFill>
                <a:srgbClr val="FF0000"/>
              </a:solidFill>
            </a:endParaRP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rPr>
              <a:t>Sulama </a:t>
            </a:r>
            <a:r>
              <a:rPr lang="tr-TR" b="1" dirty="0">
                <a:solidFill>
                  <a:srgbClr val="0000FF"/>
                </a:solidFill>
              </a:rPr>
              <a:t>tesislerinin sürdürülebilir kullanımını sağlayacak tedbirlerin alınması, </a:t>
            </a: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r>
              <a:rPr lang="tr-TR" b="1" dirty="0">
                <a:solidFill>
                  <a:srgbClr val="0000FF"/>
                </a:solidFill>
              </a:rPr>
              <a:t>Su kullanıcı örgütleri ve ilgili kurumların,  sulama faaliyetleri ile ilgili olarak belirlenen amaç ve hedefler doğrultusunda işbirliği yapması,</a:t>
            </a:r>
          </a:p>
          <a:p>
            <a:pPr marL="285750" indent="-285750" algn="just" fontAlgn="auto">
              <a:spcBef>
                <a:spcPts val="0"/>
              </a:spcBef>
              <a:spcAft>
                <a:spcPts val="0"/>
              </a:spcAft>
              <a:buFont typeface="Arial" panose="020B0604020202020204" pitchFamily="34" charset="0"/>
              <a:buChar char="•"/>
              <a:defRPr/>
            </a:pPr>
            <a:endParaRPr lang="tr-TR" b="1" dirty="0" smtClean="0">
              <a:solidFill>
                <a:srgbClr val="0000FF"/>
              </a:solidFill>
            </a:endParaRP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rPr>
              <a:t>Çiftçi </a:t>
            </a:r>
            <a:r>
              <a:rPr lang="tr-TR" b="1" dirty="0">
                <a:solidFill>
                  <a:srgbClr val="0000FF"/>
                </a:solidFill>
              </a:rPr>
              <a:t>eğitimlerinin gerçekleştirilmesi,</a:t>
            </a: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r>
              <a:rPr lang="tr-TR" b="1" dirty="0">
                <a:solidFill>
                  <a:srgbClr val="0000FF"/>
                </a:solidFill>
              </a:rPr>
              <a:t>Sulama randımanını yüksek düzeyde tutacak tedbirlerin alınması</a:t>
            </a:r>
            <a:r>
              <a:rPr lang="tr-TR" b="1" dirty="0" smtClean="0">
                <a:solidFill>
                  <a:srgbClr val="0000FF"/>
                </a:solidFill>
              </a:rPr>
              <a:t>,</a:t>
            </a: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r>
              <a:rPr lang="tr-TR" b="1" dirty="0">
                <a:solidFill>
                  <a:srgbClr val="0000FF"/>
                </a:solidFill>
              </a:rPr>
              <a:t>Kurumlarının sorumluluklarının bu kapsamda yeniden </a:t>
            </a:r>
            <a:r>
              <a:rPr lang="tr-TR" b="1" dirty="0" smtClean="0">
                <a:solidFill>
                  <a:srgbClr val="0000FF"/>
                </a:solidFill>
              </a:rPr>
              <a:t>tanımlanması,</a:t>
            </a: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p:txBody>
      </p:sp>
      <p:sp>
        <p:nvSpPr>
          <p:cNvPr id="4" name="5 Metin kutusu"/>
          <p:cNvSpPr txBox="1"/>
          <p:nvPr/>
        </p:nvSpPr>
        <p:spPr>
          <a:xfrm>
            <a:off x="458281" y="116632"/>
            <a:ext cx="8218175" cy="707886"/>
          </a:xfrm>
          <a:prstGeom prst="rect">
            <a:avLst/>
          </a:prstGeom>
          <a:noFill/>
        </p:spPr>
        <p:txBody>
          <a:bodyPr wrap="square">
            <a:spAutoFit/>
          </a:bodyPr>
          <a:lstStyle/>
          <a:p>
            <a:pPr lvl="0" algn="ctr">
              <a:defRPr/>
            </a:pPr>
            <a:r>
              <a:rPr lang="tr-TR" sz="2000" b="1" dirty="0">
                <a:solidFill>
                  <a:srgbClr val="FF0000"/>
                </a:solidFill>
              </a:rPr>
              <a:t>Sulama Sistemlerinde Su Kullanımının Kontrolü ve </a:t>
            </a:r>
            <a:endParaRPr lang="tr-TR" sz="2000" b="1" dirty="0" smtClean="0">
              <a:solidFill>
                <a:srgbClr val="FF0000"/>
              </a:solidFill>
            </a:endParaRPr>
          </a:p>
          <a:p>
            <a:pPr lvl="0" algn="ctr">
              <a:defRPr/>
            </a:pPr>
            <a:r>
              <a:rPr lang="tr-TR" sz="2000" b="1" dirty="0" smtClean="0">
                <a:solidFill>
                  <a:srgbClr val="FF0000"/>
                </a:solidFill>
              </a:rPr>
              <a:t>Su </a:t>
            </a:r>
            <a:r>
              <a:rPr lang="tr-TR" sz="2000" b="1" dirty="0">
                <a:solidFill>
                  <a:srgbClr val="FF0000"/>
                </a:solidFill>
              </a:rPr>
              <a:t>Kayıplarının Azaltılmasına İlişkin Yönetmelik Taslağı</a:t>
            </a:r>
          </a:p>
        </p:txBody>
      </p:sp>
    </p:spTree>
    <p:extLst>
      <p:ext uri="{BB962C8B-B14F-4D97-AF65-F5344CB8AC3E}">
        <p14:creationId xmlns:p14="http://schemas.microsoft.com/office/powerpoint/2010/main" val="3849571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9DF83D0E-978C-4857-8DB7-602488D7DA93}" type="slidenum">
              <a:rPr lang="tr-TR" smtClean="0"/>
              <a:pPr>
                <a:defRPr/>
              </a:pPr>
              <a:t>16</a:t>
            </a:fld>
            <a:endParaRPr lang="tr-TR"/>
          </a:p>
        </p:txBody>
      </p:sp>
      <p:sp>
        <p:nvSpPr>
          <p:cNvPr id="3" name="Dikdörtgen 2"/>
          <p:cNvSpPr/>
          <p:nvPr/>
        </p:nvSpPr>
        <p:spPr>
          <a:xfrm>
            <a:off x="755576" y="1340768"/>
            <a:ext cx="7632848" cy="4247317"/>
          </a:xfrm>
          <a:prstGeom prst="rect">
            <a:avLst/>
          </a:prstGeom>
        </p:spPr>
        <p:txBody>
          <a:bodyPr wrap="square">
            <a:spAutoFit/>
          </a:bodyPr>
          <a:lstStyle/>
          <a:p>
            <a:pPr marL="285750" indent="-285750" algn="just" fontAlgn="auto">
              <a:spcBef>
                <a:spcPts val="0"/>
              </a:spcBef>
              <a:spcAft>
                <a:spcPts val="0"/>
              </a:spcAft>
              <a:buFont typeface="Arial" panose="020B0604020202020204" pitchFamily="34" charset="0"/>
              <a:buChar char="•"/>
              <a:defRPr/>
            </a:pPr>
            <a:r>
              <a:rPr lang="tr-TR" b="1" dirty="0">
                <a:solidFill>
                  <a:srgbClr val="0000FF"/>
                </a:solidFill>
              </a:rPr>
              <a:t>Sulama tesislerinin, katılımcı sulama yönetim modeli olan kullanıcıların kurdukları su kullanıcı örgütlerince yönetilmesinin sağlanması,</a:t>
            </a: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r>
              <a:rPr lang="tr-TR" b="1" dirty="0">
                <a:solidFill>
                  <a:srgbClr val="0000FF"/>
                </a:solidFill>
              </a:rPr>
              <a:t>Su tasarrufu sağlayan uygun modern sulama yöntemlerinin kullanılması ve teşviki</a:t>
            </a:r>
            <a:r>
              <a:rPr lang="tr-TR" b="1" dirty="0" smtClean="0">
                <a:solidFill>
                  <a:srgbClr val="0000FF"/>
                </a:solidFill>
              </a:rPr>
              <a:t>,</a:t>
            </a: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rPr>
              <a:t>Sulama </a:t>
            </a:r>
            <a:r>
              <a:rPr lang="tr-TR" b="1" dirty="0">
                <a:solidFill>
                  <a:srgbClr val="0000FF"/>
                </a:solidFill>
              </a:rPr>
              <a:t>tesislerinin sürdürülebilir kullanımı ve doğru sulama uygulamaları için  gerekli planlama ve </a:t>
            </a:r>
            <a:r>
              <a:rPr lang="tr-TR" b="1" dirty="0" smtClean="0">
                <a:solidFill>
                  <a:srgbClr val="0000FF"/>
                </a:solidFill>
              </a:rPr>
              <a:t>modern izleme </a:t>
            </a:r>
            <a:r>
              <a:rPr lang="tr-TR" b="1" dirty="0">
                <a:solidFill>
                  <a:srgbClr val="0000FF"/>
                </a:solidFill>
              </a:rPr>
              <a:t>ve değerlendirme faaliyetlerinin yapılması</a:t>
            </a:r>
            <a:r>
              <a:rPr lang="tr-TR" b="1" dirty="0" smtClean="0">
                <a:solidFill>
                  <a:srgbClr val="0000FF"/>
                </a:solidFill>
              </a:rPr>
              <a:t>,</a:t>
            </a: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r>
              <a:rPr lang="tr-TR" b="1" dirty="0">
                <a:solidFill>
                  <a:srgbClr val="0000FF"/>
                </a:solidFill>
              </a:rPr>
              <a:t>Su kullanıcılarının sulamada, su dağıtım </a:t>
            </a:r>
            <a:r>
              <a:rPr lang="tr-TR" b="1" dirty="0" smtClean="0">
                <a:solidFill>
                  <a:srgbClr val="0000FF"/>
                </a:solidFill>
              </a:rPr>
              <a:t>planlarına uygun </a:t>
            </a:r>
            <a:r>
              <a:rPr lang="tr-TR" b="1" dirty="0">
                <a:solidFill>
                  <a:srgbClr val="0000FF"/>
                </a:solidFill>
              </a:rPr>
              <a:t>su kullanmasının önlenmesi</a:t>
            </a:r>
            <a:r>
              <a:rPr lang="tr-TR" b="1" dirty="0" smtClean="0">
                <a:solidFill>
                  <a:srgbClr val="0000FF"/>
                </a:solidFill>
              </a:rPr>
              <a:t>,</a:t>
            </a:r>
          </a:p>
          <a:p>
            <a:pPr marL="285750" indent="-285750" algn="just" fontAlgn="auto">
              <a:spcBef>
                <a:spcPts val="0"/>
              </a:spcBef>
              <a:spcAft>
                <a:spcPts val="0"/>
              </a:spcAft>
              <a:buFont typeface="Arial" panose="020B0604020202020204" pitchFamily="34" charset="0"/>
              <a:buChar char="•"/>
              <a:defRPr/>
            </a:pPr>
            <a:endParaRPr lang="tr-TR" b="1" dirty="0" smtClean="0">
              <a:solidFill>
                <a:srgbClr val="0000FF"/>
              </a:solidFill>
            </a:endParaRPr>
          </a:p>
          <a:p>
            <a:pPr algn="just" fontAlgn="auto">
              <a:spcBef>
                <a:spcPts val="0"/>
              </a:spcBef>
              <a:spcAft>
                <a:spcPts val="0"/>
              </a:spcAft>
              <a:defRPr/>
            </a:pPr>
            <a:endParaRPr lang="tr-TR" b="1" dirty="0">
              <a:solidFill>
                <a:srgbClr val="0000FF"/>
              </a:solidFill>
            </a:endParaRPr>
          </a:p>
          <a:p>
            <a:pPr algn="just" fontAlgn="auto">
              <a:spcBef>
                <a:spcPts val="0"/>
              </a:spcBef>
              <a:spcAft>
                <a:spcPts val="0"/>
              </a:spcAft>
              <a:defRPr/>
            </a:pPr>
            <a:r>
              <a:rPr lang="tr-TR" b="1" dirty="0" smtClean="0">
                <a:solidFill>
                  <a:srgbClr val="FF0000"/>
                </a:solidFill>
              </a:rPr>
              <a:t>hedeflenmektedir.</a:t>
            </a:r>
            <a:endParaRPr lang="tr-TR" b="1" dirty="0">
              <a:solidFill>
                <a:srgbClr val="FF0000"/>
              </a:solidFill>
            </a:endParaRPr>
          </a:p>
        </p:txBody>
      </p:sp>
      <p:sp>
        <p:nvSpPr>
          <p:cNvPr id="4" name="5 Metin kutusu"/>
          <p:cNvSpPr txBox="1"/>
          <p:nvPr/>
        </p:nvSpPr>
        <p:spPr>
          <a:xfrm>
            <a:off x="458281" y="116632"/>
            <a:ext cx="8218175" cy="707886"/>
          </a:xfrm>
          <a:prstGeom prst="rect">
            <a:avLst/>
          </a:prstGeom>
          <a:noFill/>
        </p:spPr>
        <p:txBody>
          <a:bodyPr wrap="square">
            <a:spAutoFit/>
          </a:bodyPr>
          <a:lstStyle/>
          <a:p>
            <a:pPr lvl="0" algn="ctr">
              <a:defRPr/>
            </a:pPr>
            <a:r>
              <a:rPr lang="tr-TR" sz="2000" b="1" dirty="0">
                <a:solidFill>
                  <a:srgbClr val="FF0000"/>
                </a:solidFill>
              </a:rPr>
              <a:t>Sulama Sistemlerinde Su Kullanımının Kontrolü ve </a:t>
            </a:r>
            <a:endParaRPr lang="tr-TR" sz="2000" b="1" dirty="0" smtClean="0">
              <a:solidFill>
                <a:srgbClr val="FF0000"/>
              </a:solidFill>
            </a:endParaRPr>
          </a:p>
          <a:p>
            <a:pPr lvl="0" algn="ctr">
              <a:defRPr/>
            </a:pPr>
            <a:r>
              <a:rPr lang="tr-TR" sz="2000" b="1" dirty="0" smtClean="0">
                <a:solidFill>
                  <a:srgbClr val="FF0000"/>
                </a:solidFill>
              </a:rPr>
              <a:t>Su </a:t>
            </a:r>
            <a:r>
              <a:rPr lang="tr-TR" sz="2000" b="1" dirty="0">
                <a:solidFill>
                  <a:srgbClr val="FF0000"/>
                </a:solidFill>
              </a:rPr>
              <a:t>Kayıplarının Azaltılmasına İlişkin Yönetmelik Taslağı</a:t>
            </a:r>
          </a:p>
        </p:txBody>
      </p:sp>
    </p:spTree>
    <p:extLst>
      <p:ext uri="{BB962C8B-B14F-4D97-AF65-F5344CB8AC3E}">
        <p14:creationId xmlns:p14="http://schemas.microsoft.com/office/powerpoint/2010/main" val="1749083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9DF83D0E-978C-4857-8DB7-602488D7DA93}" type="slidenum">
              <a:rPr lang="tr-TR" smtClean="0"/>
              <a:pPr>
                <a:defRPr/>
              </a:pPr>
              <a:t>17</a:t>
            </a:fld>
            <a:endParaRPr lang="tr-TR"/>
          </a:p>
        </p:txBody>
      </p:sp>
      <p:sp>
        <p:nvSpPr>
          <p:cNvPr id="3" name="Dikdörtgen 2"/>
          <p:cNvSpPr/>
          <p:nvPr/>
        </p:nvSpPr>
        <p:spPr>
          <a:xfrm>
            <a:off x="755576" y="1340768"/>
            <a:ext cx="7632848" cy="4801314"/>
          </a:xfrm>
          <a:prstGeom prst="rect">
            <a:avLst/>
          </a:prstGeom>
        </p:spPr>
        <p:txBody>
          <a:bodyPr wrap="square">
            <a:spAutoFit/>
          </a:bodyPr>
          <a:lstStyle/>
          <a:p>
            <a:pPr algn="just" fontAlgn="auto">
              <a:spcBef>
                <a:spcPts val="0"/>
              </a:spcBef>
              <a:spcAft>
                <a:spcPts val="0"/>
              </a:spcAft>
              <a:defRPr/>
            </a:pPr>
            <a:r>
              <a:rPr lang="tr-TR" b="1" dirty="0" smtClean="0">
                <a:solidFill>
                  <a:srgbClr val="FF0000"/>
                </a:solidFill>
              </a:rPr>
              <a:t>Taslak Yönetmelikte ;</a:t>
            </a:r>
          </a:p>
          <a:p>
            <a:pPr algn="just" fontAlgn="auto">
              <a:spcBef>
                <a:spcPts val="0"/>
              </a:spcBef>
              <a:spcAft>
                <a:spcPts val="0"/>
              </a:spcAft>
              <a:defRPr/>
            </a:pPr>
            <a:endParaRPr lang="tr-TR" b="1" dirty="0" smtClean="0">
              <a:solidFill>
                <a:srgbClr val="FF0000"/>
              </a:solidFill>
            </a:endParaRPr>
          </a:p>
          <a:p>
            <a:pPr marL="285750" indent="-285750" algn="just" fontAlgn="auto">
              <a:spcBef>
                <a:spcPts val="0"/>
              </a:spcBef>
              <a:spcAft>
                <a:spcPts val="0"/>
              </a:spcAft>
              <a:buFont typeface="Arial" panose="020B0604020202020204" pitchFamily="34" charset="0"/>
              <a:buChar char="•"/>
              <a:defRPr/>
            </a:pPr>
            <a:r>
              <a:rPr lang="tr-TR" b="1" dirty="0" smtClean="0">
                <a:solidFill>
                  <a:srgbClr val="0000FF"/>
                </a:solidFill>
              </a:rPr>
              <a:t>Yeni </a:t>
            </a:r>
            <a:r>
              <a:rPr lang="tr-TR" b="1" dirty="0">
                <a:solidFill>
                  <a:srgbClr val="0000FF"/>
                </a:solidFill>
              </a:rPr>
              <a:t>sulama tesislerinin tasarımı ve mevcut sulama tesislerinin yenilenmesi</a:t>
            </a:r>
            <a:r>
              <a:rPr lang="tr-TR" b="1" dirty="0" smtClean="0">
                <a:solidFill>
                  <a:srgbClr val="0000FF"/>
                </a:solidFill>
              </a:rPr>
              <a:t>,</a:t>
            </a: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r>
              <a:rPr lang="tr-TR" b="1" dirty="0">
                <a:solidFill>
                  <a:srgbClr val="0000FF"/>
                </a:solidFill>
              </a:rPr>
              <a:t>Sulama tesislerinde yürütülecek işletme, bakım, onarım ve yönetim çalışmaları</a:t>
            </a:r>
            <a:r>
              <a:rPr lang="tr-TR" b="1" dirty="0" smtClean="0">
                <a:solidFill>
                  <a:srgbClr val="0000FF"/>
                </a:solidFill>
              </a:rPr>
              <a:t>,</a:t>
            </a: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r>
              <a:rPr lang="tr-TR" b="1" dirty="0">
                <a:solidFill>
                  <a:srgbClr val="0000FF"/>
                </a:solidFill>
              </a:rPr>
              <a:t>Uygun sulama yöntemlerinin kullanımı</a:t>
            </a:r>
            <a:r>
              <a:rPr lang="tr-TR" b="1" dirty="0" smtClean="0">
                <a:solidFill>
                  <a:srgbClr val="0000FF"/>
                </a:solidFill>
              </a:rPr>
              <a:t>,</a:t>
            </a:r>
          </a:p>
          <a:p>
            <a:pPr algn="just" fontAlgn="auto">
              <a:spcBef>
                <a:spcPts val="0"/>
              </a:spcBef>
              <a:spcAft>
                <a:spcPts val="0"/>
              </a:spcAft>
              <a:defRPr/>
            </a:pP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r>
              <a:rPr lang="tr-TR" b="1" dirty="0">
                <a:solidFill>
                  <a:srgbClr val="0000FF"/>
                </a:solidFill>
              </a:rPr>
              <a:t>Yönetmeliğin yürürlük tarihinden itibaren yedi yıl içerisinde sulama oranını %75 seviyesine, sulama randımanının  %55 seviyesine yükseltilmesi,</a:t>
            </a: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a:p>
            <a:pPr algn="just" fontAlgn="auto">
              <a:spcBef>
                <a:spcPts val="0"/>
              </a:spcBef>
              <a:spcAft>
                <a:spcPts val="0"/>
              </a:spcAft>
              <a:defRPr/>
            </a:pPr>
            <a:r>
              <a:rPr lang="tr-TR" b="1" dirty="0">
                <a:solidFill>
                  <a:srgbClr val="FF0000"/>
                </a:solidFill>
              </a:rPr>
              <a:t>konuları yer almaktadır</a:t>
            </a:r>
            <a:r>
              <a:rPr lang="tr-TR" dirty="0" smtClean="0">
                <a:solidFill>
                  <a:srgbClr val="FF0000"/>
                </a:solidFill>
              </a:rPr>
              <a:t>.</a:t>
            </a: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a:p>
            <a:pPr marL="285750" indent="-285750" algn="just" fontAlgn="auto">
              <a:spcBef>
                <a:spcPts val="0"/>
              </a:spcBef>
              <a:spcAft>
                <a:spcPts val="0"/>
              </a:spcAft>
              <a:buFont typeface="Arial" panose="020B0604020202020204" pitchFamily="34" charset="0"/>
              <a:buChar char="•"/>
              <a:defRPr/>
            </a:pPr>
            <a:endParaRPr lang="tr-TR" b="1" dirty="0">
              <a:solidFill>
                <a:srgbClr val="0000FF"/>
              </a:solidFill>
            </a:endParaRPr>
          </a:p>
        </p:txBody>
      </p:sp>
      <p:sp>
        <p:nvSpPr>
          <p:cNvPr id="4" name="5 Metin kutusu"/>
          <p:cNvSpPr txBox="1"/>
          <p:nvPr/>
        </p:nvSpPr>
        <p:spPr>
          <a:xfrm>
            <a:off x="458281" y="116632"/>
            <a:ext cx="8218175" cy="707886"/>
          </a:xfrm>
          <a:prstGeom prst="rect">
            <a:avLst/>
          </a:prstGeom>
          <a:noFill/>
        </p:spPr>
        <p:txBody>
          <a:bodyPr wrap="square">
            <a:spAutoFit/>
          </a:bodyPr>
          <a:lstStyle/>
          <a:p>
            <a:pPr lvl="0" algn="ctr">
              <a:defRPr/>
            </a:pPr>
            <a:r>
              <a:rPr lang="tr-TR" sz="2000" b="1" dirty="0">
                <a:solidFill>
                  <a:srgbClr val="FF0000"/>
                </a:solidFill>
              </a:rPr>
              <a:t>Sulama Sistemlerinde Su Kullanımının Kontrolü ve </a:t>
            </a:r>
            <a:endParaRPr lang="tr-TR" sz="2000" b="1" dirty="0" smtClean="0">
              <a:solidFill>
                <a:srgbClr val="FF0000"/>
              </a:solidFill>
            </a:endParaRPr>
          </a:p>
          <a:p>
            <a:pPr lvl="0" algn="ctr">
              <a:defRPr/>
            </a:pPr>
            <a:r>
              <a:rPr lang="tr-TR" sz="2000" b="1" dirty="0" smtClean="0">
                <a:solidFill>
                  <a:srgbClr val="FF0000"/>
                </a:solidFill>
              </a:rPr>
              <a:t>Su </a:t>
            </a:r>
            <a:r>
              <a:rPr lang="tr-TR" sz="2000" b="1" dirty="0">
                <a:solidFill>
                  <a:srgbClr val="FF0000"/>
                </a:solidFill>
              </a:rPr>
              <a:t>Kayıplarının Azaltılmasına İlişkin Yönetmelik Taslağı</a:t>
            </a:r>
          </a:p>
        </p:txBody>
      </p:sp>
    </p:spTree>
    <p:extLst>
      <p:ext uri="{BB962C8B-B14F-4D97-AF65-F5344CB8AC3E}">
        <p14:creationId xmlns:p14="http://schemas.microsoft.com/office/powerpoint/2010/main" val="1861142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9DF83D0E-978C-4857-8DB7-602488D7DA93}" type="slidenum">
              <a:rPr lang="tr-TR" smtClean="0"/>
              <a:pPr>
                <a:defRPr/>
              </a:pPr>
              <a:t>18</a:t>
            </a:fld>
            <a:endParaRPr lang="tr-TR"/>
          </a:p>
        </p:txBody>
      </p:sp>
      <p:sp>
        <p:nvSpPr>
          <p:cNvPr id="3" name="5 Metin kutusu"/>
          <p:cNvSpPr txBox="1"/>
          <p:nvPr/>
        </p:nvSpPr>
        <p:spPr>
          <a:xfrm>
            <a:off x="458281" y="116632"/>
            <a:ext cx="8218175" cy="707886"/>
          </a:xfrm>
          <a:prstGeom prst="rect">
            <a:avLst/>
          </a:prstGeom>
          <a:noFill/>
        </p:spPr>
        <p:txBody>
          <a:bodyPr wrap="square">
            <a:spAutoFit/>
          </a:bodyPr>
          <a:lstStyle/>
          <a:p>
            <a:pPr lvl="0" algn="ctr">
              <a:defRPr/>
            </a:pPr>
            <a:r>
              <a:rPr lang="tr-TR" sz="2000" b="1" dirty="0">
                <a:solidFill>
                  <a:srgbClr val="FF0000"/>
                </a:solidFill>
              </a:rPr>
              <a:t>Sulama Sistemlerinde Su Kullanımının Kontrolü ve </a:t>
            </a:r>
            <a:endParaRPr lang="tr-TR" sz="2000" b="1" dirty="0" smtClean="0">
              <a:solidFill>
                <a:srgbClr val="FF0000"/>
              </a:solidFill>
            </a:endParaRPr>
          </a:p>
          <a:p>
            <a:pPr lvl="0" algn="ctr">
              <a:defRPr/>
            </a:pPr>
            <a:r>
              <a:rPr lang="tr-TR" sz="2000" b="1" dirty="0" smtClean="0">
                <a:solidFill>
                  <a:srgbClr val="FF0000"/>
                </a:solidFill>
              </a:rPr>
              <a:t>Su </a:t>
            </a:r>
            <a:r>
              <a:rPr lang="tr-TR" sz="2000" b="1" dirty="0">
                <a:solidFill>
                  <a:srgbClr val="FF0000"/>
                </a:solidFill>
              </a:rPr>
              <a:t>Kayıplarının Azaltılmasına İlişkin Yönetmelik Taslağı</a:t>
            </a:r>
          </a:p>
        </p:txBody>
      </p:sp>
      <p:sp>
        <p:nvSpPr>
          <p:cNvPr id="4" name="Dikdörtgen 3"/>
          <p:cNvSpPr/>
          <p:nvPr/>
        </p:nvSpPr>
        <p:spPr>
          <a:xfrm>
            <a:off x="971600" y="1988840"/>
            <a:ext cx="7128792" cy="1938992"/>
          </a:xfrm>
          <a:prstGeom prst="rect">
            <a:avLst/>
          </a:prstGeom>
        </p:spPr>
        <p:txBody>
          <a:bodyPr wrap="square">
            <a:spAutoFit/>
          </a:bodyPr>
          <a:lstStyle/>
          <a:p>
            <a:pPr marL="285750" indent="-285750" algn="just">
              <a:buFont typeface="Arial" panose="020B0604020202020204" pitchFamily="34" charset="0"/>
              <a:buChar char="•"/>
            </a:pPr>
            <a:r>
              <a:rPr lang="tr-TR" sz="2000" b="1" dirty="0" smtClean="0">
                <a:solidFill>
                  <a:srgbClr val="0000FF"/>
                </a:solidFill>
              </a:rPr>
              <a:t>Su </a:t>
            </a:r>
            <a:r>
              <a:rPr lang="tr-TR" sz="2000" b="1" dirty="0">
                <a:solidFill>
                  <a:srgbClr val="0000FF"/>
                </a:solidFill>
              </a:rPr>
              <a:t>Yönetimi Genel Müdürlüğü internet </a:t>
            </a:r>
            <a:r>
              <a:rPr lang="tr-TR" sz="2000" b="1" dirty="0" smtClean="0">
                <a:solidFill>
                  <a:srgbClr val="0000FF"/>
                </a:solidFill>
              </a:rPr>
              <a:t>sayfası </a:t>
            </a:r>
            <a:r>
              <a:rPr lang="tr-TR" sz="2000" b="1" dirty="0" smtClean="0">
                <a:solidFill>
                  <a:srgbClr val="FF0000"/>
                </a:solidFill>
                <a:hlinkClick r:id="rId2"/>
              </a:rPr>
              <a:t>http://suyonetimi.ormansu.gov.tr</a:t>
            </a:r>
            <a:r>
              <a:rPr lang="tr-TR" sz="2000" b="1" dirty="0" smtClean="0">
                <a:solidFill>
                  <a:srgbClr val="FF0000"/>
                </a:solidFill>
              </a:rPr>
              <a:t> </a:t>
            </a:r>
            <a:r>
              <a:rPr lang="tr-TR" sz="2000" b="1" dirty="0">
                <a:solidFill>
                  <a:srgbClr val="0000FF"/>
                </a:solidFill>
              </a:rPr>
              <a:t>duyurular bölümünde yer alan söz konusu Yönetmelik </a:t>
            </a:r>
            <a:r>
              <a:rPr lang="tr-TR" sz="2000" b="1" dirty="0" smtClean="0">
                <a:solidFill>
                  <a:srgbClr val="0000FF"/>
                </a:solidFill>
              </a:rPr>
              <a:t>Taslağı'na, görüşlerinizi </a:t>
            </a:r>
            <a:r>
              <a:rPr lang="tr-TR" sz="2000" b="1" dirty="0">
                <a:solidFill>
                  <a:srgbClr val="0000FF"/>
                </a:solidFill>
              </a:rPr>
              <a:t>ve </a:t>
            </a:r>
            <a:r>
              <a:rPr lang="tr-TR" sz="2000" b="1" dirty="0" smtClean="0">
                <a:solidFill>
                  <a:srgbClr val="0000FF"/>
                </a:solidFill>
              </a:rPr>
              <a:t>tekliflerinizi, resmi yazı ile Genel Müdürlüğümüze </a:t>
            </a:r>
            <a:r>
              <a:rPr lang="tr-TR" sz="2000" b="1" dirty="0">
                <a:solidFill>
                  <a:srgbClr val="0000FF"/>
                </a:solidFill>
              </a:rPr>
              <a:t>ve mail yoluyla  </a:t>
            </a:r>
            <a:r>
              <a:rPr lang="tr-TR" sz="2000" b="1" dirty="0" smtClean="0">
                <a:solidFill>
                  <a:srgbClr val="FF0000"/>
                </a:solidFill>
                <a:hlinkClick r:id="rId3"/>
              </a:rPr>
              <a:t>b.ekinci@ormansu.gov.tr</a:t>
            </a:r>
            <a:r>
              <a:rPr lang="tr-TR" sz="2000" b="1" dirty="0" smtClean="0">
                <a:solidFill>
                  <a:srgbClr val="0000FF"/>
                </a:solidFill>
              </a:rPr>
              <a:t> adresine iletebilirsiniz.</a:t>
            </a:r>
            <a:endParaRPr lang="tr-TR" sz="2000" b="1" dirty="0">
              <a:solidFill>
                <a:srgbClr val="0000FF"/>
              </a:solidFill>
            </a:endParaRPr>
          </a:p>
        </p:txBody>
      </p:sp>
    </p:spTree>
    <p:extLst>
      <p:ext uri="{BB962C8B-B14F-4D97-AF65-F5344CB8AC3E}">
        <p14:creationId xmlns:p14="http://schemas.microsoft.com/office/powerpoint/2010/main" val="1716895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2 İçerik Yer Tutucusu"/>
          <p:cNvSpPr>
            <a:spLocks noGrp="1"/>
          </p:cNvSpPr>
          <p:nvPr>
            <p:ph idx="1"/>
          </p:nvPr>
        </p:nvSpPr>
        <p:spPr/>
        <p:txBody>
          <a:bodyPr/>
          <a:lstStyle/>
          <a:p>
            <a:pPr algn="ctr" eaLnBrk="1" hangingPunct="1">
              <a:buFont typeface="Arial" pitchFamily="34" charset="0"/>
              <a:buNone/>
            </a:pPr>
            <a:endParaRPr lang="tr-TR" altLang="tr-TR" sz="6600" b="1" dirty="0" smtClean="0">
              <a:solidFill>
                <a:srgbClr val="0000FF"/>
              </a:solidFill>
            </a:endParaRPr>
          </a:p>
          <a:p>
            <a:pPr algn="ctr" eaLnBrk="1" hangingPunct="1">
              <a:buFont typeface="Arial" pitchFamily="34" charset="0"/>
              <a:buNone/>
            </a:pPr>
            <a:r>
              <a:rPr lang="tr-TR" altLang="tr-TR" sz="6600" b="1" dirty="0" smtClean="0">
                <a:solidFill>
                  <a:srgbClr val="0000FF"/>
                </a:solidFill>
              </a:rPr>
              <a:t>SAYGILARIMLA…</a:t>
            </a:r>
          </a:p>
          <a:p>
            <a:pPr algn="ctr" eaLnBrk="1" hangingPunct="1">
              <a:buFont typeface="Arial" pitchFamily="34" charset="0"/>
              <a:buNone/>
            </a:pPr>
            <a:endParaRPr lang="tr-TR" altLang="tr-TR" sz="6600" b="1" dirty="0" smtClean="0">
              <a:solidFill>
                <a:srgbClr val="0000FF"/>
              </a:solidFill>
            </a:endParaRPr>
          </a:p>
          <a:p>
            <a:pPr algn="ctr" eaLnBrk="1" hangingPunct="1">
              <a:buFont typeface="Arial" pitchFamily="34" charset="0"/>
              <a:buNone/>
            </a:pPr>
            <a:r>
              <a:rPr lang="tr-TR" altLang="tr-TR" sz="1800" b="1" dirty="0" smtClean="0">
                <a:solidFill>
                  <a:srgbClr val="0000FF"/>
                </a:solidFill>
                <a:hlinkClick r:id="rId2"/>
              </a:rPr>
              <a:t>b.ekinci@ormansu.gov.tr</a:t>
            </a:r>
            <a:endParaRPr lang="tr-TR" altLang="tr-TR" sz="1800" b="1" dirty="0" smtClean="0">
              <a:solidFill>
                <a:srgbClr val="0000FF"/>
              </a:solidFill>
            </a:endParaRPr>
          </a:p>
          <a:p>
            <a:pPr algn="ctr" eaLnBrk="1" hangingPunct="1">
              <a:buFont typeface="Arial" pitchFamily="34" charset="0"/>
              <a:buNone/>
            </a:pPr>
            <a:r>
              <a:rPr lang="tr-TR" altLang="tr-TR" sz="1800" b="1" dirty="0" smtClean="0">
                <a:solidFill>
                  <a:srgbClr val="0000FF"/>
                </a:solidFill>
              </a:rPr>
              <a:t>0312 207 55 56</a:t>
            </a:r>
            <a:endParaRPr lang="tr-TR" altLang="tr-TR" sz="1800" dirty="0" smtClean="0"/>
          </a:p>
        </p:txBody>
      </p:sp>
      <p:sp>
        <p:nvSpPr>
          <p:cNvPr id="4" name="3 Slayt Numarası Yer Tutucusu"/>
          <p:cNvSpPr>
            <a:spLocks noGrp="1"/>
          </p:cNvSpPr>
          <p:nvPr>
            <p:ph type="sldNum" sz="quarter" idx="12"/>
          </p:nvPr>
        </p:nvSpPr>
        <p:spPr/>
        <p:txBody>
          <a:bodyPr/>
          <a:lstStyle/>
          <a:p>
            <a:pPr>
              <a:defRPr/>
            </a:pPr>
            <a:fld id="{229E533C-8B59-4D2F-9292-E801715C0128}" type="slidenum">
              <a:rPr lang="tr-TR"/>
              <a:pPr>
                <a:defRPr/>
              </a:pPr>
              <a:t>19</a:t>
            </a:fld>
            <a:endParaRPr lang="tr-TR"/>
          </a:p>
        </p:txBody>
      </p:sp>
      <p:sp>
        <p:nvSpPr>
          <p:cNvPr id="5" name="4 Dikdörtgen"/>
          <p:cNvSpPr/>
          <p:nvPr/>
        </p:nvSpPr>
        <p:spPr>
          <a:xfrm>
            <a:off x="1586135" y="0"/>
            <a:ext cx="5990743" cy="954107"/>
          </a:xfrm>
          <a:prstGeom prst="rect">
            <a:avLst/>
          </a:prstGeom>
          <a:noFill/>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2800" b="1" kern="0" dirty="0">
                <a:ln w="11430"/>
                <a:solidFill>
                  <a:srgbClr val="0000FF"/>
                </a:solidFill>
                <a:latin typeface="Arial"/>
                <a:cs typeface="+mn-cs"/>
              </a:rPr>
              <a:t>T.C.</a:t>
            </a:r>
          </a:p>
          <a:p>
            <a:pPr algn="ctr" fontAlgn="auto">
              <a:spcBef>
                <a:spcPts val="0"/>
              </a:spcBef>
              <a:spcAft>
                <a:spcPts val="0"/>
              </a:spcAft>
              <a:defRPr/>
            </a:pPr>
            <a:r>
              <a:rPr lang="tr-TR" sz="2800" b="1" kern="0" dirty="0">
                <a:ln w="11430"/>
                <a:solidFill>
                  <a:srgbClr val="0000FF"/>
                </a:solidFill>
                <a:latin typeface="Arial"/>
                <a:cs typeface="+mn-cs"/>
              </a:rPr>
              <a:t>ORMAN ve SU İŞLERİ BAKANLIĞI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31640" y="1844824"/>
            <a:ext cx="7377113" cy="4175125"/>
          </a:xfrm>
        </p:spPr>
        <p:txBody>
          <a:bodyPr rtlCol="0">
            <a:normAutofit/>
          </a:bodyPr>
          <a:lstStyle/>
          <a:p>
            <a:pPr marL="457200" indent="-457200" algn="l" eaLnBrk="1" fontAlgn="auto" hangingPunct="1">
              <a:spcAft>
                <a:spcPts val="0"/>
              </a:spcAft>
              <a:buClr>
                <a:srgbClr val="FF0000"/>
              </a:buClr>
              <a:buFont typeface="Wingdings" panose="05000000000000000000" pitchFamily="2" charset="2"/>
              <a:buChar char="Ø"/>
              <a:defRPr/>
            </a:pPr>
            <a:r>
              <a:rPr lang="tr-TR" sz="2800" dirty="0" smtClean="0">
                <a:solidFill>
                  <a:srgbClr val="0000FF"/>
                </a:solidFill>
              </a:rPr>
              <a:t>Su Yönetimi Genel Müdürlüğü Görevleri</a:t>
            </a:r>
          </a:p>
          <a:p>
            <a:pPr marL="457200" indent="-457200" algn="l" eaLnBrk="1" fontAlgn="auto" hangingPunct="1">
              <a:spcAft>
                <a:spcPts val="0"/>
              </a:spcAft>
              <a:buClr>
                <a:srgbClr val="FF0000"/>
              </a:buClr>
              <a:buFont typeface="Wingdings" panose="05000000000000000000" pitchFamily="2" charset="2"/>
              <a:buChar char="Ø"/>
              <a:defRPr/>
            </a:pPr>
            <a:r>
              <a:rPr lang="tr-TR" sz="2800" dirty="0" smtClean="0">
                <a:solidFill>
                  <a:srgbClr val="0000FF"/>
                </a:solidFill>
              </a:rPr>
              <a:t>Türkiye de Su kullanımı</a:t>
            </a:r>
          </a:p>
          <a:p>
            <a:pPr marL="457200" indent="-457200" algn="l" eaLnBrk="1" fontAlgn="auto" hangingPunct="1">
              <a:spcAft>
                <a:spcPts val="0"/>
              </a:spcAft>
              <a:buClr>
                <a:srgbClr val="FF0000"/>
              </a:buClr>
              <a:buFont typeface="Wingdings" panose="05000000000000000000" pitchFamily="2" charset="2"/>
              <a:buChar char="Ø"/>
              <a:defRPr/>
            </a:pPr>
            <a:r>
              <a:rPr lang="tr-TR" sz="2800" dirty="0" smtClean="0">
                <a:solidFill>
                  <a:srgbClr val="0000FF"/>
                </a:solidFill>
              </a:rPr>
              <a:t>Su Verimliliği</a:t>
            </a:r>
          </a:p>
          <a:p>
            <a:pPr marL="457200" indent="-457200" algn="l" eaLnBrk="1" fontAlgn="auto" hangingPunct="1">
              <a:spcAft>
                <a:spcPts val="0"/>
              </a:spcAft>
              <a:buClr>
                <a:srgbClr val="FF0000"/>
              </a:buClr>
              <a:buFont typeface="Wingdings" panose="05000000000000000000" pitchFamily="2" charset="2"/>
              <a:buChar char="Ø"/>
              <a:defRPr/>
            </a:pPr>
            <a:r>
              <a:rPr lang="tr-TR" sz="2800" dirty="0" smtClean="0">
                <a:solidFill>
                  <a:srgbClr val="0000FF"/>
                </a:solidFill>
              </a:rPr>
              <a:t>İçme Suyu Alanında Su Verimliliği Çalışmaları</a:t>
            </a:r>
          </a:p>
          <a:p>
            <a:pPr marL="457200" indent="-457200" algn="l" eaLnBrk="1" fontAlgn="auto" hangingPunct="1">
              <a:spcAft>
                <a:spcPts val="0"/>
              </a:spcAft>
              <a:buClr>
                <a:srgbClr val="FF0000"/>
              </a:buClr>
              <a:buFont typeface="Wingdings" panose="05000000000000000000" pitchFamily="2" charset="2"/>
              <a:buChar char="Ø"/>
              <a:defRPr/>
            </a:pPr>
            <a:r>
              <a:rPr lang="tr-TR" sz="2800" dirty="0">
                <a:solidFill>
                  <a:srgbClr val="0000FF"/>
                </a:solidFill>
              </a:rPr>
              <a:t>Sulama Sistemlerinde Su Kullanımının Kontrolü ve  Su Kayıplarının Azaltılmasına İlişkin Yönetmelik Taslağı</a:t>
            </a:r>
          </a:p>
          <a:p>
            <a:pPr marL="1357313" lvl="2" indent="-442913" algn="l" eaLnBrk="1" fontAlgn="auto" hangingPunct="1">
              <a:spcAft>
                <a:spcPts val="0"/>
              </a:spcAft>
              <a:buClr>
                <a:srgbClr val="FF0000"/>
              </a:buClr>
              <a:buFont typeface="+mj-lt"/>
              <a:buAutoNum type="arabicPeriod"/>
              <a:defRPr/>
            </a:pPr>
            <a:endParaRPr lang="tr-TR" sz="2800" dirty="0" smtClean="0"/>
          </a:p>
          <a:p>
            <a:pPr lvl="2" algn="l" eaLnBrk="1" fontAlgn="auto" hangingPunct="1">
              <a:spcAft>
                <a:spcPts val="0"/>
              </a:spcAft>
              <a:buClr>
                <a:srgbClr val="FF0000"/>
              </a:buClr>
              <a:defRPr/>
            </a:pPr>
            <a:endParaRPr lang="tr-TR" sz="1000" dirty="0" smtClean="0"/>
          </a:p>
          <a:p>
            <a:pPr marL="1371600" lvl="2" indent="-457200" algn="l" eaLnBrk="1" fontAlgn="auto" hangingPunct="1">
              <a:spcAft>
                <a:spcPts val="0"/>
              </a:spcAft>
              <a:buClr>
                <a:srgbClr val="FF0000"/>
              </a:buClr>
              <a:buFont typeface="+mj-lt"/>
              <a:buAutoNum type="arabicPeriod"/>
              <a:defRPr/>
            </a:pPr>
            <a:endParaRPr lang="tr-TR" sz="1000" dirty="0" smtClean="0"/>
          </a:p>
        </p:txBody>
      </p:sp>
      <p:sp>
        <p:nvSpPr>
          <p:cNvPr id="4" name="Başlık 1"/>
          <p:cNvSpPr txBox="1">
            <a:spLocks/>
          </p:cNvSpPr>
          <p:nvPr/>
        </p:nvSpPr>
        <p:spPr bwMode="auto">
          <a:xfrm>
            <a:off x="1763688" y="1"/>
            <a:ext cx="5904656" cy="764704"/>
          </a:xfrm>
          <a:prstGeom prst="rect">
            <a:avLst/>
          </a:prstGeom>
          <a:noFill/>
          <a:ln w="9525">
            <a:noFill/>
            <a:miter lim="800000"/>
            <a:headEnd/>
            <a:tailEnd/>
          </a:ln>
        </p:spPr>
        <p:txBody>
          <a:bodyPr anchor="ctr">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İÇERİK</a:t>
            </a:r>
            <a:endParaRPr lang="tr-TR" sz="2700" dirty="0" smtClean="0">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31640" y="1844824"/>
            <a:ext cx="7377113" cy="4175125"/>
          </a:xfrm>
        </p:spPr>
        <p:txBody>
          <a:bodyPr rtlCol="0">
            <a:normAutofit/>
          </a:bodyPr>
          <a:lstStyle/>
          <a:p>
            <a:pPr algn="just">
              <a:buClr>
                <a:srgbClr val="FF0000"/>
              </a:buClr>
            </a:pPr>
            <a:r>
              <a:rPr lang="tr-TR" sz="2400" b="1" dirty="0">
                <a:solidFill>
                  <a:srgbClr val="FF0000"/>
                </a:solidFill>
              </a:rPr>
              <a:t>04.07.2011 tarih ve 645 sayılı </a:t>
            </a:r>
            <a:r>
              <a:rPr lang="tr-TR" sz="2400" b="1" dirty="0">
                <a:solidFill>
                  <a:srgbClr val="0000FF"/>
                </a:solidFill>
              </a:rPr>
              <a:t>Kanun Hükmünde Kararname (KHK) uyarınca Bakanlık Merkez Teşkilatı bünyesinde Su Yönetimi Genel Müdürlüğü kurulmuştur. </a:t>
            </a:r>
          </a:p>
          <a:p>
            <a:pPr algn="just">
              <a:buClr>
                <a:srgbClr val="FF0000"/>
              </a:buClr>
            </a:pPr>
            <a:endParaRPr lang="tr-TR" sz="2400" b="1" dirty="0">
              <a:solidFill>
                <a:srgbClr val="0000FF"/>
              </a:solidFill>
            </a:endParaRPr>
          </a:p>
          <a:p>
            <a:pPr algn="just">
              <a:buClr>
                <a:srgbClr val="FF0000"/>
              </a:buClr>
            </a:pPr>
            <a:r>
              <a:rPr lang="tr-TR" sz="2400" b="1" dirty="0">
                <a:solidFill>
                  <a:srgbClr val="FF0000"/>
                </a:solidFill>
              </a:rPr>
              <a:t>08.08.2011 tarih ve 648 Sayılı KHK</a:t>
            </a:r>
            <a:r>
              <a:rPr lang="tr-TR" sz="2400" b="1" dirty="0">
                <a:solidFill>
                  <a:srgbClr val="0000FF"/>
                </a:solidFill>
              </a:rPr>
              <a:t>  ile de görevleri yeniden düzenlenmiştir.</a:t>
            </a:r>
          </a:p>
          <a:p>
            <a:pPr marL="1357313" lvl="2" indent="-442913" algn="l" eaLnBrk="1" fontAlgn="auto" hangingPunct="1">
              <a:spcAft>
                <a:spcPts val="0"/>
              </a:spcAft>
              <a:buClr>
                <a:srgbClr val="FF0000"/>
              </a:buClr>
              <a:buFont typeface="+mj-lt"/>
              <a:buAutoNum type="arabicPeriod"/>
              <a:defRPr/>
            </a:pPr>
            <a:endParaRPr lang="tr-TR" dirty="0" smtClean="0"/>
          </a:p>
          <a:p>
            <a:pPr lvl="2" algn="l" eaLnBrk="1" fontAlgn="auto" hangingPunct="1">
              <a:spcAft>
                <a:spcPts val="0"/>
              </a:spcAft>
              <a:buClr>
                <a:srgbClr val="FF0000"/>
              </a:buClr>
              <a:defRPr/>
            </a:pPr>
            <a:endParaRPr lang="tr-TR" dirty="0" smtClean="0"/>
          </a:p>
          <a:p>
            <a:pPr marL="1371600" lvl="2" indent="-457200" algn="l" eaLnBrk="1" fontAlgn="auto" hangingPunct="1">
              <a:spcAft>
                <a:spcPts val="0"/>
              </a:spcAft>
              <a:buClr>
                <a:srgbClr val="FF0000"/>
              </a:buClr>
              <a:buFont typeface="+mj-lt"/>
              <a:buAutoNum type="arabicPeriod"/>
              <a:defRPr/>
            </a:pPr>
            <a:endParaRPr lang="tr-TR" dirty="0" smtClean="0"/>
          </a:p>
        </p:txBody>
      </p:sp>
      <p:sp>
        <p:nvSpPr>
          <p:cNvPr id="4" name="Başlık 1"/>
          <p:cNvSpPr txBox="1">
            <a:spLocks/>
          </p:cNvSpPr>
          <p:nvPr/>
        </p:nvSpPr>
        <p:spPr bwMode="auto">
          <a:xfrm>
            <a:off x="1763688" y="1"/>
            <a:ext cx="5904656" cy="764704"/>
          </a:xfrm>
          <a:prstGeom prst="rect">
            <a:avLst/>
          </a:prstGeom>
          <a:noFill/>
          <a:ln w="9525">
            <a:noFill/>
            <a:miter lim="800000"/>
            <a:headEnd/>
            <a:tailEnd/>
          </a:ln>
        </p:spPr>
        <p:txBody>
          <a:bodyPr anchor="ctr">
            <a:normAutofit fontScale="82500" lnSpcReduction="100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tr-TR" sz="3600" dirty="0" smtClean="0">
                <a:ea typeface="+mn-ea"/>
              </a:rPr>
              <a:t>Su Yönetimi Genel Müdürlüğü</a:t>
            </a:r>
            <a:endParaRPr lang="tr-TR" sz="2700" dirty="0" smtClean="0">
              <a:ea typeface="+mn-ea"/>
            </a:endParaRPr>
          </a:p>
        </p:txBody>
      </p:sp>
    </p:spTree>
    <p:extLst>
      <p:ext uri="{BB962C8B-B14F-4D97-AF65-F5344CB8AC3E}">
        <p14:creationId xmlns:p14="http://schemas.microsoft.com/office/powerpoint/2010/main" val="3632625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899592" y="1268760"/>
            <a:ext cx="7920880" cy="5256584"/>
          </a:xfrm>
        </p:spPr>
        <p:txBody>
          <a:bodyPr>
            <a:normAutofit/>
          </a:bodyPr>
          <a:lstStyle/>
          <a:p>
            <a:pPr marL="355600" indent="-355600" algn="just" fontAlgn="t">
              <a:buAutoNum type="alphaLcParenR"/>
            </a:pPr>
            <a:r>
              <a:rPr lang="tr-TR" sz="2200" b="1" u="sng" dirty="0" smtClean="0">
                <a:solidFill>
                  <a:srgbClr val="0000FF"/>
                </a:solidFill>
              </a:rPr>
              <a:t>Su kaynaklarının </a:t>
            </a:r>
            <a:r>
              <a:rPr lang="tr-TR" sz="2200" b="1" u="sng" dirty="0" smtClean="0">
                <a:solidFill>
                  <a:srgbClr val="FF0000"/>
                </a:solidFill>
              </a:rPr>
              <a:t>korunması, iyileştirilmesi ve kullanılmasına </a:t>
            </a:r>
            <a:r>
              <a:rPr lang="tr-TR" sz="2200" b="1" u="sng" dirty="0" smtClean="0">
                <a:solidFill>
                  <a:srgbClr val="0000FF"/>
                </a:solidFill>
              </a:rPr>
              <a:t>ilişkin politikaların belirlenmesine katkıda bulunmak.</a:t>
            </a:r>
          </a:p>
          <a:p>
            <a:pPr algn="just" fontAlgn="t"/>
            <a:endParaRPr lang="tr-TR" sz="2200" b="1" dirty="0" smtClean="0">
              <a:solidFill>
                <a:srgbClr val="0000FF"/>
              </a:solidFill>
            </a:endParaRPr>
          </a:p>
          <a:p>
            <a:pPr algn="just" fontAlgn="t"/>
            <a:r>
              <a:rPr lang="tr-TR" sz="2200" dirty="0" smtClean="0">
                <a:solidFill>
                  <a:srgbClr val="0000FF"/>
                </a:solidFill>
              </a:rPr>
              <a:t>b</a:t>
            </a:r>
            <a:r>
              <a:rPr lang="tr-TR" sz="2200" dirty="0">
                <a:solidFill>
                  <a:srgbClr val="0000FF"/>
                </a:solidFill>
              </a:rPr>
              <a:t>) Su yönetiminin </a:t>
            </a:r>
            <a:r>
              <a:rPr lang="tr-TR" sz="2200" dirty="0">
                <a:solidFill>
                  <a:srgbClr val="FF0000"/>
                </a:solidFill>
              </a:rPr>
              <a:t>ulusal ve uluslararası düzeyde </a:t>
            </a:r>
            <a:r>
              <a:rPr lang="tr-TR" sz="2200" dirty="0">
                <a:solidFill>
                  <a:srgbClr val="0000FF"/>
                </a:solidFill>
              </a:rPr>
              <a:t>koordinasyonunu sağlamak</a:t>
            </a:r>
            <a:r>
              <a:rPr lang="tr-TR" sz="2200" dirty="0" smtClean="0">
                <a:solidFill>
                  <a:srgbClr val="0000FF"/>
                </a:solidFill>
              </a:rPr>
              <a:t>.</a:t>
            </a:r>
          </a:p>
          <a:p>
            <a:pPr algn="just" fontAlgn="t"/>
            <a:endParaRPr lang="tr-TR" sz="2200" b="1" dirty="0">
              <a:solidFill>
                <a:srgbClr val="0000FF"/>
              </a:solidFill>
            </a:endParaRPr>
          </a:p>
          <a:p>
            <a:pPr algn="just" fontAlgn="t"/>
            <a:r>
              <a:rPr lang="tr-TR" sz="2200" b="1" dirty="0">
                <a:solidFill>
                  <a:srgbClr val="0000FF"/>
                </a:solidFill>
              </a:rPr>
              <a:t>c) </a:t>
            </a:r>
            <a:r>
              <a:rPr lang="tr-TR" sz="2200" b="1" u="sng" dirty="0" smtClean="0">
                <a:solidFill>
                  <a:srgbClr val="0000FF"/>
                </a:solidFill>
              </a:rPr>
              <a:t>Havza </a:t>
            </a:r>
            <a:r>
              <a:rPr lang="tr-TR" sz="2200" b="1" u="sng" dirty="0">
                <a:solidFill>
                  <a:srgbClr val="0000FF"/>
                </a:solidFill>
              </a:rPr>
              <a:t>bazında </a:t>
            </a:r>
            <a:r>
              <a:rPr lang="tr-TR" sz="2200" b="1" u="sng" dirty="0">
                <a:solidFill>
                  <a:srgbClr val="FF0000"/>
                </a:solidFill>
              </a:rPr>
              <a:t>nehir havza yönetim planları hazırlamak</a:t>
            </a:r>
            <a:r>
              <a:rPr lang="tr-TR" sz="2200" b="1" u="sng" dirty="0">
                <a:solidFill>
                  <a:srgbClr val="0000FF"/>
                </a:solidFill>
              </a:rPr>
              <a:t>, </a:t>
            </a:r>
            <a:r>
              <a:rPr lang="tr-TR" sz="2200" b="1" u="sng" dirty="0" smtClean="0">
                <a:solidFill>
                  <a:srgbClr val="0000FF"/>
                </a:solidFill>
              </a:rPr>
              <a:t> ilgili </a:t>
            </a:r>
            <a:r>
              <a:rPr lang="tr-TR" sz="2200" b="1" u="sng" dirty="0">
                <a:solidFill>
                  <a:srgbClr val="0000FF"/>
                </a:solidFill>
              </a:rPr>
              <a:t>mevzuat çalışmalarını yürütmek</a:t>
            </a:r>
            <a:r>
              <a:rPr lang="tr-TR" sz="2200" b="1" u="sng" dirty="0" smtClean="0">
                <a:solidFill>
                  <a:srgbClr val="0000FF"/>
                </a:solidFill>
              </a:rPr>
              <a:t>.</a:t>
            </a:r>
          </a:p>
          <a:p>
            <a:pPr algn="just" fontAlgn="t"/>
            <a:endParaRPr lang="tr-TR" sz="2200" b="1" dirty="0">
              <a:solidFill>
                <a:srgbClr val="0000FF"/>
              </a:solidFill>
            </a:endParaRPr>
          </a:p>
          <a:p>
            <a:pPr algn="just" fontAlgn="t"/>
            <a:r>
              <a:rPr lang="tr-TR" sz="2200" b="1" dirty="0">
                <a:solidFill>
                  <a:srgbClr val="0000FF"/>
                </a:solidFill>
              </a:rPr>
              <a:t>ç) </a:t>
            </a:r>
            <a:r>
              <a:rPr lang="tr-TR" sz="2200" dirty="0">
                <a:solidFill>
                  <a:srgbClr val="0000FF"/>
                </a:solidFill>
              </a:rPr>
              <a:t>Havza bazında </a:t>
            </a:r>
            <a:r>
              <a:rPr lang="tr-TR" sz="2200" dirty="0">
                <a:solidFill>
                  <a:srgbClr val="FF0000"/>
                </a:solidFill>
              </a:rPr>
              <a:t>kirliliğin önlenmesi </a:t>
            </a:r>
            <a:r>
              <a:rPr lang="tr-TR" sz="2200" dirty="0">
                <a:solidFill>
                  <a:srgbClr val="0000FF"/>
                </a:solidFill>
              </a:rPr>
              <a:t>ile ilgili tedbirleri </a:t>
            </a:r>
            <a:r>
              <a:rPr lang="tr-TR" sz="2200" dirty="0" smtClean="0">
                <a:solidFill>
                  <a:srgbClr val="0000FF"/>
                </a:solidFill>
              </a:rPr>
              <a:t>belirlemek</a:t>
            </a:r>
            <a:r>
              <a:rPr lang="tr-TR" sz="2200" dirty="0">
                <a:solidFill>
                  <a:srgbClr val="0000FF"/>
                </a:solidFill>
              </a:rPr>
              <a:t>, değerlendirmek, güncellemek ve uygulamaların takibini yapmak.</a:t>
            </a:r>
          </a:p>
          <a:p>
            <a:pPr algn="l"/>
            <a:endParaRPr lang="tr-TR" dirty="0">
              <a:solidFill>
                <a:srgbClr val="0000FF"/>
              </a:solidFill>
            </a:endParaRPr>
          </a:p>
        </p:txBody>
      </p:sp>
      <p:sp>
        <p:nvSpPr>
          <p:cNvPr id="4" name="Başlık 1"/>
          <p:cNvSpPr txBox="1">
            <a:spLocks/>
          </p:cNvSpPr>
          <p:nvPr/>
        </p:nvSpPr>
        <p:spPr bwMode="auto">
          <a:xfrm>
            <a:off x="228600" y="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tr-TR" sz="3200" dirty="0" smtClean="0">
                <a:ea typeface="+mn-ea"/>
              </a:rPr>
              <a:t>GÖREVLER</a:t>
            </a:r>
          </a:p>
        </p:txBody>
      </p:sp>
    </p:spTree>
    <p:extLst>
      <p:ext uri="{BB962C8B-B14F-4D97-AF65-F5344CB8AC3E}">
        <p14:creationId xmlns:p14="http://schemas.microsoft.com/office/powerpoint/2010/main" val="2958772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1412776"/>
            <a:ext cx="7920880" cy="4824536"/>
          </a:xfrm>
        </p:spPr>
        <p:txBody>
          <a:bodyPr>
            <a:normAutofit lnSpcReduction="10000"/>
          </a:bodyPr>
          <a:lstStyle/>
          <a:p>
            <a:pPr algn="just"/>
            <a:r>
              <a:rPr lang="tr-TR" sz="2200" b="1" u="sng" dirty="0" smtClean="0">
                <a:solidFill>
                  <a:srgbClr val="0000FF"/>
                </a:solidFill>
              </a:rPr>
              <a:t>d</a:t>
            </a:r>
            <a:r>
              <a:rPr lang="tr-TR" sz="2200" b="1" u="sng" dirty="0">
                <a:solidFill>
                  <a:srgbClr val="0000FF"/>
                </a:solidFill>
              </a:rPr>
              <a:t>) </a:t>
            </a:r>
            <a:r>
              <a:rPr lang="tr-TR" sz="2200" b="1" u="sng" dirty="0">
                <a:solidFill>
                  <a:srgbClr val="FF0000"/>
                </a:solidFill>
              </a:rPr>
              <a:t>Yer üstü ve yer altı sularının kalite ve miktarının korunmasına </a:t>
            </a:r>
            <a:r>
              <a:rPr lang="tr-TR" sz="2200" b="1" u="sng" dirty="0">
                <a:solidFill>
                  <a:srgbClr val="0000FF"/>
                </a:solidFill>
              </a:rPr>
              <a:t>yönelik hedef, ilke ve alıcı ortam standartlarını </a:t>
            </a:r>
            <a:r>
              <a:rPr lang="tr-TR" sz="2200" b="1" u="sng" dirty="0" smtClean="0">
                <a:solidFill>
                  <a:srgbClr val="0000FF"/>
                </a:solidFill>
              </a:rPr>
              <a:t>belirlemek</a:t>
            </a:r>
            <a:r>
              <a:rPr lang="tr-TR" sz="2200" b="1" u="sng" dirty="0">
                <a:solidFill>
                  <a:srgbClr val="0000FF"/>
                </a:solidFill>
              </a:rPr>
              <a:t>, </a:t>
            </a:r>
            <a:endParaRPr lang="tr-TR" sz="2200" b="1" u="sng" dirty="0" smtClean="0">
              <a:solidFill>
                <a:srgbClr val="0000FF"/>
              </a:solidFill>
            </a:endParaRPr>
          </a:p>
          <a:p>
            <a:pPr algn="just"/>
            <a:endParaRPr lang="tr-TR" sz="2200" b="1" dirty="0">
              <a:solidFill>
                <a:srgbClr val="0000FF"/>
              </a:solidFill>
            </a:endParaRPr>
          </a:p>
          <a:p>
            <a:pPr algn="just"/>
            <a:r>
              <a:rPr lang="tr-TR" sz="2200" b="1" dirty="0" smtClean="0">
                <a:solidFill>
                  <a:srgbClr val="0000FF"/>
                </a:solidFill>
              </a:rPr>
              <a:t>e</a:t>
            </a:r>
            <a:r>
              <a:rPr lang="tr-TR" sz="2200" dirty="0" smtClean="0">
                <a:solidFill>
                  <a:srgbClr val="0000FF"/>
                </a:solidFill>
              </a:rPr>
              <a:t>) </a:t>
            </a:r>
            <a:r>
              <a:rPr lang="tr-TR" sz="2200" dirty="0" smtClean="0">
                <a:solidFill>
                  <a:srgbClr val="FF0000"/>
                </a:solidFill>
              </a:rPr>
              <a:t>Su </a:t>
            </a:r>
            <a:r>
              <a:rPr lang="tr-TR" sz="2200" dirty="0">
                <a:solidFill>
                  <a:srgbClr val="FF0000"/>
                </a:solidFill>
              </a:rPr>
              <a:t>kalitesini </a:t>
            </a:r>
            <a:r>
              <a:rPr lang="tr-TR" sz="2200" dirty="0">
                <a:solidFill>
                  <a:srgbClr val="0000FF"/>
                </a:solidFill>
              </a:rPr>
              <a:t>izlemek veya izletmek</a:t>
            </a:r>
            <a:r>
              <a:rPr lang="tr-TR" sz="2200" b="1" dirty="0">
                <a:solidFill>
                  <a:srgbClr val="0000FF"/>
                </a:solidFill>
              </a:rPr>
              <a:t>.</a:t>
            </a:r>
          </a:p>
          <a:p>
            <a:pPr algn="just"/>
            <a:endParaRPr lang="tr-TR" sz="2200" b="1" dirty="0">
              <a:solidFill>
                <a:srgbClr val="0000FF"/>
              </a:solidFill>
            </a:endParaRPr>
          </a:p>
          <a:p>
            <a:pPr algn="just"/>
            <a:r>
              <a:rPr lang="tr-TR" sz="2200" dirty="0" smtClean="0">
                <a:solidFill>
                  <a:srgbClr val="0000FF"/>
                </a:solidFill>
              </a:rPr>
              <a:t>f) </a:t>
            </a:r>
            <a:r>
              <a:rPr lang="tr-TR" sz="2200" dirty="0">
                <a:solidFill>
                  <a:srgbClr val="FF0000"/>
                </a:solidFill>
              </a:rPr>
              <a:t>Taşkınlarla ilgili strateji ve politikaları belirlemek</a:t>
            </a:r>
            <a:r>
              <a:rPr lang="tr-TR" sz="2200" dirty="0">
                <a:solidFill>
                  <a:srgbClr val="0000FF"/>
                </a:solidFill>
              </a:rPr>
              <a:t>, ilgili mevzuatı ve taşkın yönetim planlarını hazırlamak.</a:t>
            </a:r>
          </a:p>
          <a:p>
            <a:pPr algn="just"/>
            <a:endParaRPr lang="tr-TR" sz="2200" b="1" dirty="0" smtClean="0">
              <a:solidFill>
                <a:srgbClr val="0000FF"/>
              </a:solidFill>
            </a:endParaRPr>
          </a:p>
          <a:p>
            <a:pPr algn="just"/>
            <a:r>
              <a:rPr lang="tr-TR" sz="2200" b="1" u="sng" dirty="0" smtClean="0">
                <a:solidFill>
                  <a:srgbClr val="0000FF"/>
                </a:solidFill>
              </a:rPr>
              <a:t>g) Kuraklıkla ilgili </a:t>
            </a:r>
            <a:r>
              <a:rPr lang="tr-TR" sz="2200" b="1" u="sng" dirty="0">
                <a:solidFill>
                  <a:srgbClr val="0000FF"/>
                </a:solidFill>
              </a:rPr>
              <a:t>strateji ve politikaları belirlemek, ilgili mevzuatı ve </a:t>
            </a:r>
            <a:r>
              <a:rPr lang="tr-TR" sz="2200" b="1" u="sng" dirty="0" smtClean="0">
                <a:solidFill>
                  <a:srgbClr val="FF0000"/>
                </a:solidFill>
              </a:rPr>
              <a:t>kuraklık yönetim </a:t>
            </a:r>
            <a:r>
              <a:rPr lang="tr-TR" sz="2200" b="1" u="sng" dirty="0">
                <a:solidFill>
                  <a:srgbClr val="FF0000"/>
                </a:solidFill>
              </a:rPr>
              <a:t>planlarını </a:t>
            </a:r>
            <a:r>
              <a:rPr lang="tr-TR" sz="2200" b="1" u="sng" dirty="0">
                <a:solidFill>
                  <a:srgbClr val="0000FF"/>
                </a:solidFill>
              </a:rPr>
              <a:t>hazırlamak.</a:t>
            </a:r>
          </a:p>
          <a:p>
            <a:pPr algn="just"/>
            <a:endParaRPr lang="tr-TR" sz="2200" b="1" u="sng" dirty="0">
              <a:solidFill>
                <a:srgbClr val="0000FF"/>
              </a:solidFill>
            </a:endParaRPr>
          </a:p>
          <a:p>
            <a:pPr algn="just"/>
            <a:r>
              <a:rPr lang="tr-TR" sz="2200" b="1" u="sng" dirty="0" smtClean="0">
                <a:solidFill>
                  <a:srgbClr val="0000FF"/>
                </a:solidFill>
              </a:rPr>
              <a:t>h) </a:t>
            </a:r>
            <a:r>
              <a:rPr lang="tr-TR" sz="2200" b="1" u="sng" dirty="0" err="1" smtClean="0">
                <a:solidFill>
                  <a:srgbClr val="FF0000"/>
                </a:solidFill>
              </a:rPr>
              <a:t>Sektörel</a:t>
            </a:r>
            <a:r>
              <a:rPr lang="tr-TR" sz="2200" b="1" u="sng" dirty="0" smtClean="0">
                <a:solidFill>
                  <a:srgbClr val="FF0000"/>
                </a:solidFill>
              </a:rPr>
              <a:t> </a:t>
            </a:r>
            <a:r>
              <a:rPr lang="tr-TR" sz="2200" b="1" u="sng" dirty="0">
                <a:solidFill>
                  <a:srgbClr val="FF0000"/>
                </a:solidFill>
              </a:rPr>
              <a:t>bazda su kaynaklarının tahsislerine </a:t>
            </a:r>
            <a:r>
              <a:rPr lang="tr-TR" sz="2200" b="1" u="sng" dirty="0">
                <a:solidFill>
                  <a:srgbClr val="0000FF"/>
                </a:solidFill>
              </a:rPr>
              <a:t>ilişkin gerekli koordinasyonu yapmak.</a:t>
            </a:r>
          </a:p>
        </p:txBody>
      </p:sp>
      <p:sp>
        <p:nvSpPr>
          <p:cNvPr id="4" name="Başlık 1"/>
          <p:cNvSpPr txBox="1">
            <a:spLocks/>
          </p:cNvSpPr>
          <p:nvPr/>
        </p:nvSpPr>
        <p:spPr bwMode="auto">
          <a:xfrm>
            <a:off x="228600" y="87538"/>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tr-TR" sz="3200" dirty="0" smtClean="0">
                <a:ea typeface="+mn-ea"/>
              </a:rPr>
              <a:t>GÖREVLER</a:t>
            </a:r>
          </a:p>
        </p:txBody>
      </p:sp>
    </p:spTree>
    <p:extLst>
      <p:ext uri="{BB962C8B-B14F-4D97-AF65-F5344CB8AC3E}">
        <p14:creationId xmlns:p14="http://schemas.microsoft.com/office/powerpoint/2010/main" val="3964351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11560" y="1412776"/>
            <a:ext cx="7920880" cy="4824536"/>
          </a:xfrm>
        </p:spPr>
        <p:txBody>
          <a:bodyPr>
            <a:normAutofit lnSpcReduction="10000"/>
          </a:bodyPr>
          <a:lstStyle/>
          <a:p>
            <a:pPr algn="just" fontAlgn="t"/>
            <a:r>
              <a:rPr lang="tr-TR" sz="2000" dirty="0">
                <a:solidFill>
                  <a:srgbClr val="0000FF"/>
                </a:solidFill>
              </a:rPr>
              <a:t>ı</a:t>
            </a:r>
            <a:r>
              <a:rPr lang="tr-TR" sz="2000" dirty="0" smtClean="0">
                <a:solidFill>
                  <a:srgbClr val="0000FF"/>
                </a:solidFill>
              </a:rPr>
              <a:t>) İlgili </a:t>
            </a:r>
            <a:r>
              <a:rPr lang="tr-TR" sz="2000" dirty="0">
                <a:solidFill>
                  <a:srgbClr val="0000FF"/>
                </a:solidFill>
              </a:rPr>
              <a:t>uluslararası sözleşmeler ve diğer mevzuattan kaynaklanan süreçleri takip etmek, sınır aşan ve sınır oluşturan sulara ilişkin işleri ilgili kurumlarla işbirliği içinde </a:t>
            </a:r>
            <a:r>
              <a:rPr lang="tr-TR" sz="2000" dirty="0" smtClean="0">
                <a:solidFill>
                  <a:srgbClr val="0000FF"/>
                </a:solidFill>
              </a:rPr>
              <a:t>yürütmek.</a:t>
            </a:r>
          </a:p>
          <a:p>
            <a:pPr algn="just" fontAlgn="t"/>
            <a:endParaRPr lang="tr-TR" sz="2000" dirty="0" smtClean="0">
              <a:solidFill>
                <a:srgbClr val="0000FF"/>
              </a:solidFill>
            </a:endParaRPr>
          </a:p>
          <a:p>
            <a:pPr algn="just" fontAlgn="t"/>
            <a:r>
              <a:rPr lang="tr-TR" sz="2000" dirty="0" smtClean="0">
                <a:solidFill>
                  <a:srgbClr val="FF0000"/>
                </a:solidFill>
              </a:rPr>
              <a:t>İ) Ulusal </a:t>
            </a:r>
            <a:r>
              <a:rPr lang="tr-TR" sz="2000" dirty="0">
                <a:solidFill>
                  <a:srgbClr val="FF0000"/>
                </a:solidFill>
              </a:rPr>
              <a:t>su veri tabanlı bilgi sistemini </a:t>
            </a:r>
            <a:r>
              <a:rPr lang="tr-TR" sz="2000" dirty="0">
                <a:solidFill>
                  <a:srgbClr val="0000FF"/>
                </a:solidFill>
              </a:rPr>
              <a:t>oluşturmak</a:t>
            </a:r>
            <a:r>
              <a:rPr lang="tr-TR" sz="2000" dirty="0" smtClean="0">
                <a:solidFill>
                  <a:srgbClr val="0000FF"/>
                </a:solidFill>
              </a:rPr>
              <a:t>.</a:t>
            </a:r>
          </a:p>
          <a:p>
            <a:pPr marL="514350" indent="-514350" algn="just" fontAlgn="t">
              <a:buAutoNum type="romanLcParenR"/>
            </a:pPr>
            <a:endParaRPr lang="tr-TR" sz="2000" dirty="0" smtClean="0">
              <a:solidFill>
                <a:srgbClr val="0000FF"/>
              </a:solidFill>
            </a:endParaRPr>
          </a:p>
          <a:p>
            <a:pPr algn="just" fontAlgn="t"/>
            <a:r>
              <a:rPr lang="tr-TR" sz="2000" dirty="0" smtClean="0">
                <a:solidFill>
                  <a:srgbClr val="0000FF"/>
                </a:solidFill>
              </a:rPr>
              <a:t>j)</a:t>
            </a:r>
            <a:r>
              <a:rPr lang="tr-TR" sz="2000" dirty="0">
                <a:solidFill>
                  <a:srgbClr val="0000FF"/>
                </a:solidFill>
              </a:rPr>
              <a:t>  Su kirliliği açısından </a:t>
            </a:r>
            <a:r>
              <a:rPr lang="tr-TR" sz="2000" dirty="0">
                <a:solidFill>
                  <a:srgbClr val="FF0000"/>
                </a:solidFill>
              </a:rPr>
              <a:t>hassas alanları ve nitrata duyarlı hassas alanları </a:t>
            </a:r>
            <a:r>
              <a:rPr lang="tr-TR" sz="2000" dirty="0">
                <a:solidFill>
                  <a:srgbClr val="0000FF"/>
                </a:solidFill>
              </a:rPr>
              <a:t>tespit etmek ve izlemek</a:t>
            </a:r>
            <a:r>
              <a:rPr lang="tr-TR" sz="2000" dirty="0" smtClean="0">
                <a:solidFill>
                  <a:srgbClr val="0000FF"/>
                </a:solidFill>
              </a:rPr>
              <a:t>.</a:t>
            </a:r>
          </a:p>
          <a:p>
            <a:pPr algn="just" fontAlgn="t"/>
            <a:endParaRPr lang="tr-TR" sz="2000" dirty="0" smtClean="0">
              <a:solidFill>
                <a:srgbClr val="0000FF"/>
              </a:solidFill>
            </a:endParaRPr>
          </a:p>
          <a:p>
            <a:pPr algn="just" fontAlgn="t"/>
            <a:r>
              <a:rPr lang="tr-TR" sz="2000" dirty="0" smtClean="0">
                <a:solidFill>
                  <a:srgbClr val="0000FF"/>
                </a:solidFill>
              </a:rPr>
              <a:t>k)</a:t>
            </a:r>
            <a:r>
              <a:rPr lang="tr-TR" sz="2000" dirty="0">
                <a:solidFill>
                  <a:srgbClr val="0000FF"/>
                </a:solidFill>
              </a:rPr>
              <a:t> </a:t>
            </a:r>
            <a:r>
              <a:rPr lang="tr-TR" sz="2000" dirty="0" smtClean="0">
                <a:solidFill>
                  <a:srgbClr val="FF0000"/>
                </a:solidFill>
              </a:rPr>
              <a:t>Arıtma </a:t>
            </a:r>
            <a:r>
              <a:rPr lang="tr-TR" sz="2000" dirty="0">
                <a:solidFill>
                  <a:srgbClr val="FF0000"/>
                </a:solidFill>
              </a:rPr>
              <a:t>tesislerinin tasarım esaslarını, normlarını ve kriterlerini belirlemek</a:t>
            </a:r>
            <a:r>
              <a:rPr lang="tr-TR" sz="2000" dirty="0">
                <a:solidFill>
                  <a:srgbClr val="0000FF"/>
                </a:solidFill>
              </a:rPr>
              <a:t>, projeleri onaylamaya yetkili kurum ve kuruluşları tespit etmek, tesisleri işletecek elemanların eğitimlerini temin etmek, sertifikalarını vermek</a:t>
            </a:r>
            <a:r>
              <a:rPr lang="tr-TR" sz="2000" dirty="0" smtClean="0">
                <a:solidFill>
                  <a:srgbClr val="0000FF"/>
                </a:solidFill>
              </a:rPr>
              <a:t>.</a:t>
            </a:r>
          </a:p>
          <a:p>
            <a:pPr algn="just" fontAlgn="t"/>
            <a:endParaRPr lang="tr-TR" sz="2000" b="1" dirty="0">
              <a:solidFill>
                <a:srgbClr val="0000FF"/>
              </a:solidFill>
            </a:endParaRPr>
          </a:p>
          <a:p>
            <a:pPr algn="just" fontAlgn="t"/>
            <a:r>
              <a:rPr lang="tr-TR" sz="2000" b="1" u="sng" dirty="0" smtClean="0">
                <a:solidFill>
                  <a:srgbClr val="0000FF"/>
                </a:solidFill>
              </a:rPr>
              <a:t>l)</a:t>
            </a:r>
            <a:r>
              <a:rPr lang="tr-TR" sz="2000" b="1" u="sng" dirty="0">
                <a:solidFill>
                  <a:srgbClr val="0000FF"/>
                </a:solidFill>
              </a:rPr>
              <a:t> </a:t>
            </a:r>
            <a:r>
              <a:rPr lang="tr-TR" sz="2000" b="1" u="sng" dirty="0" smtClean="0">
                <a:solidFill>
                  <a:srgbClr val="FF0000"/>
                </a:solidFill>
              </a:rPr>
              <a:t>İklim </a:t>
            </a:r>
            <a:r>
              <a:rPr lang="tr-TR" sz="2000" b="1" u="sng" dirty="0">
                <a:solidFill>
                  <a:srgbClr val="FF0000"/>
                </a:solidFill>
              </a:rPr>
              <a:t>değişikliğinin su kaynaklarına etkisi </a:t>
            </a:r>
            <a:r>
              <a:rPr lang="tr-TR" sz="2000" b="1" u="sng" dirty="0">
                <a:solidFill>
                  <a:srgbClr val="0000FF"/>
                </a:solidFill>
              </a:rPr>
              <a:t>ile ilgili çalışmalar yapmak.</a:t>
            </a:r>
          </a:p>
          <a:p>
            <a:pPr algn="l" fontAlgn="t"/>
            <a:endParaRPr lang="tr-TR" sz="2000" b="1" dirty="0">
              <a:solidFill>
                <a:srgbClr val="0000FF"/>
              </a:solidFill>
            </a:endParaRPr>
          </a:p>
        </p:txBody>
      </p:sp>
      <p:sp>
        <p:nvSpPr>
          <p:cNvPr id="4" name="Başlık 1"/>
          <p:cNvSpPr txBox="1">
            <a:spLocks/>
          </p:cNvSpPr>
          <p:nvPr/>
        </p:nvSpPr>
        <p:spPr bwMode="auto">
          <a:xfrm>
            <a:off x="228600" y="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ctr" rtl="0" eaLnBrk="1" fontAlgn="base" hangingPunct="1">
              <a:spcBef>
                <a:spcPct val="0"/>
              </a:spcBef>
              <a:spcAft>
                <a:spcPct val="0"/>
              </a:spcAft>
              <a:defRPr sz="2800" b="1" kern="1200">
                <a:solidFill>
                  <a:srgbClr val="FF0000"/>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tr-TR" sz="3200" dirty="0" smtClean="0">
                <a:ea typeface="+mn-ea"/>
              </a:rPr>
              <a:t>GÖREVLER</a:t>
            </a:r>
          </a:p>
        </p:txBody>
      </p:sp>
    </p:spTree>
    <p:extLst>
      <p:ext uri="{BB962C8B-B14F-4D97-AF65-F5344CB8AC3E}">
        <p14:creationId xmlns:p14="http://schemas.microsoft.com/office/powerpoint/2010/main" val="2664398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71400"/>
            <a:ext cx="8229600" cy="1143000"/>
          </a:xfrm>
        </p:spPr>
        <p:txBody>
          <a:bodyPr>
            <a:normAutofit/>
          </a:bodyPr>
          <a:lstStyle/>
          <a:p>
            <a:r>
              <a:rPr lang="tr-TR" sz="2800" b="1" dirty="0">
                <a:solidFill>
                  <a:srgbClr val="FF0000"/>
                </a:solidFill>
              </a:rPr>
              <a:t>Türkiye’de su kullanımı</a:t>
            </a:r>
            <a:endParaRPr lang="tr-TR" sz="2800" dirty="0">
              <a:solidFill>
                <a:srgbClr val="FF0000"/>
              </a:solidFill>
            </a:endParaRPr>
          </a:p>
        </p:txBody>
      </p:sp>
      <p:sp>
        <p:nvSpPr>
          <p:cNvPr id="3" name="İçerik Yer Tutucusu 2"/>
          <p:cNvSpPr>
            <a:spLocks noGrp="1"/>
          </p:cNvSpPr>
          <p:nvPr>
            <p:ph idx="1"/>
          </p:nvPr>
        </p:nvSpPr>
        <p:spPr>
          <a:xfrm>
            <a:off x="395536" y="1412777"/>
            <a:ext cx="4629200" cy="2448272"/>
          </a:xfrm>
        </p:spPr>
        <p:txBody>
          <a:bodyPr>
            <a:normAutofit/>
          </a:bodyPr>
          <a:lstStyle/>
          <a:p>
            <a:pPr algn="just"/>
            <a:r>
              <a:rPr lang="tr-TR" sz="2400" b="1" dirty="0">
                <a:solidFill>
                  <a:srgbClr val="0000FF"/>
                </a:solidFill>
              </a:rPr>
              <a:t>Türkiye’nin </a:t>
            </a:r>
            <a:r>
              <a:rPr lang="tr-TR" sz="2400" b="1" dirty="0" smtClean="0">
                <a:solidFill>
                  <a:srgbClr val="0000FF"/>
                </a:solidFill>
              </a:rPr>
              <a:t>2014 </a:t>
            </a:r>
            <a:r>
              <a:rPr lang="tr-TR" sz="2400" b="1" dirty="0">
                <a:solidFill>
                  <a:srgbClr val="0000FF"/>
                </a:solidFill>
              </a:rPr>
              <a:t>yılında toplam su tüketimi </a:t>
            </a:r>
            <a:r>
              <a:rPr lang="tr-TR" sz="2400" b="1" dirty="0" smtClean="0">
                <a:solidFill>
                  <a:srgbClr val="0000FF"/>
                </a:solidFill>
              </a:rPr>
              <a:t>44 </a:t>
            </a:r>
            <a:r>
              <a:rPr lang="tr-TR" sz="2400" b="1" dirty="0">
                <a:solidFill>
                  <a:srgbClr val="0000FF"/>
                </a:solidFill>
              </a:rPr>
              <a:t>km</a:t>
            </a:r>
            <a:r>
              <a:rPr lang="tr-TR" sz="2400" b="1" baseline="30000" dirty="0">
                <a:solidFill>
                  <a:srgbClr val="0000FF"/>
                </a:solidFill>
              </a:rPr>
              <a:t>3</a:t>
            </a:r>
            <a:r>
              <a:rPr lang="tr-TR" sz="2400" b="1" dirty="0">
                <a:solidFill>
                  <a:srgbClr val="0000FF"/>
                </a:solidFill>
              </a:rPr>
              <a:t> </a:t>
            </a:r>
            <a:r>
              <a:rPr lang="tr-TR" sz="2400" b="1" dirty="0" smtClean="0">
                <a:solidFill>
                  <a:srgbClr val="0000FF"/>
                </a:solidFill>
              </a:rPr>
              <a:t>olmuştur. Bu suyun </a:t>
            </a:r>
            <a:r>
              <a:rPr lang="tr-TR" sz="2400" b="1" dirty="0">
                <a:solidFill>
                  <a:srgbClr val="FF0000"/>
                </a:solidFill>
              </a:rPr>
              <a:t>%11’i sanayide, %15’i evsel </a:t>
            </a:r>
            <a:r>
              <a:rPr lang="tr-TR" sz="2400" b="1" dirty="0" smtClean="0">
                <a:solidFill>
                  <a:srgbClr val="FF0000"/>
                </a:solidFill>
              </a:rPr>
              <a:t>kullanımda, %74’sı tarımsal alanda </a:t>
            </a:r>
            <a:r>
              <a:rPr lang="tr-TR" sz="2400" b="1" dirty="0" smtClean="0">
                <a:solidFill>
                  <a:srgbClr val="0000FF"/>
                </a:solidFill>
              </a:rPr>
              <a:t>kullanılmıştır</a:t>
            </a:r>
            <a:r>
              <a:rPr lang="tr-TR" sz="2400" b="1" dirty="0">
                <a:solidFill>
                  <a:srgbClr val="0000FF"/>
                </a:solidFill>
              </a:rPr>
              <a:t>. </a:t>
            </a:r>
            <a:endParaRPr lang="tr-TR" sz="2400" b="1" dirty="0" smtClean="0">
              <a:solidFill>
                <a:srgbClr val="0000FF"/>
              </a:solidFill>
            </a:endParaRPr>
          </a:p>
          <a:p>
            <a:pPr marL="0" indent="0" algn="just">
              <a:buNone/>
            </a:pPr>
            <a:endParaRPr lang="tr-TR" sz="2400" b="1" dirty="0" smtClean="0">
              <a:solidFill>
                <a:srgbClr val="0000FF"/>
              </a:solidFill>
            </a:endParaRPr>
          </a:p>
          <a:p>
            <a:pPr marL="0" indent="0" algn="just">
              <a:buNone/>
            </a:pPr>
            <a:endParaRPr lang="tr-TR" sz="2400" b="1" dirty="0" smtClean="0">
              <a:solidFill>
                <a:srgbClr val="0000FF"/>
              </a:solidFill>
            </a:endParaRPr>
          </a:p>
        </p:txBody>
      </p:sp>
      <p:sp>
        <p:nvSpPr>
          <p:cNvPr id="4" name="Slayt Numarası Yer Tutucusu 3"/>
          <p:cNvSpPr>
            <a:spLocks noGrp="1"/>
          </p:cNvSpPr>
          <p:nvPr>
            <p:ph type="sldNum" sz="quarter" idx="12"/>
          </p:nvPr>
        </p:nvSpPr>
        <p:spPr/>
        <p:txBody>
          <a:bodyPr/>
          <a:lstStyle/>
          <a:p>
            <a:fld id="{0FA9981F-B71B-4733-A7DE-6C17510F99F7}" type="slidenum">
              <a:rPr lang="tr-TR" smtClean="0"/>
              <a:pPr/>
              <a:t>7</a:t>
            </a:fld>
            <a:endParaRPr lang="tr-TR" dirty="0"/>
          </a:p>
        </p:txBody>
      </p:sp>
      <p:graphicFrame>
        <p:nvGraphicFramePr>
          <p:cNvPr id="5" name="Grafik 4"/>
          <p:cNvGraphicFramePr/>
          <p:nvPr>
            <p:extLst>
              <p:ext uri="{D42A27DB-BD31-4B8C-83A1-F6EECF244321}">
                <p14:modId xmlns:p14="http://schemas.microsoft.com/office/powerpoint/2010/main" val="439451884"/>
              </p:ext>
            </p:extLst>
          </p:nvPr>
        </p:nvGraphicFramePr>
        <p:xfrm>
          <a:off x="4139952" y="620688"/>
          <a:ext cx="4536504"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k 5"/>
          <p:cNvGraphicFramePr/>
          <p:nvPr>
            <p:extLst>
              <p:ext uri="{D42A27DB-BD31-4B8C-83A1-F6EECF244321}">
                <p14:modId xmlns:p14="http://schemas.microsoft.com/office/powerpoint/2010/main" val="387359483"/>
              </p:ext>
            </p:extLst>
          </p:nvPr>
        </p:nvGraphicFramePr>
        <p:xfrm>
          <a:off x="-108520" y="3645024"/>
          <a:ext cx="4536504"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7" name="Dikdörtgen 6"/>
          <p:cNvSpPr/>
          <p:nvPr/>
        </p:nvSpPr>
        <p:spPr>
          <a:xfrm>
            <a:off x="3563888" y="3573016"/>
            <a:ext cx="4572000" cy="2862322"/>
          </a:xfrm>
          <a:prstGeom prst="rect">
            <a:avLst/>
          </a:prstGeom>
        </p:spPr>
        <p:txBody>
          <a:bodyPr>
            <a:spAutoFit/>
          </a:bodyPr>
          <a:lstStyle/>
          <a:p>
            <a:pPr algn="just"/>
            <a:r>
              <a:rPr lang="tr-TR" b="1" dirty="0">
                <a:solidFill>
                  <a:srgbClr val="0000FF"/>
                </a:solidFill>
              </a:rPr>
              <a:t>Türkiye’nin </a:t>
            </a:r>
            <a:r>
              <a:rPr lang="tr-TR" b="1" dirty="0">
                <a:solidFill>
                  <a:srgbClr val="FF0000"/>
                </a:solidFill>
              </a:rPr>
              <a:t>2023</a:t>
            </a:r>
            <a:r>
              <a:rPr lang="tr-TR" b="1" dirty="0">
                <a:solidFill>
                  <a:srgbClr val="0000FF"/>
                </a:solidFill>
              </a:rPr>
              <a:t> hedefleri </a:t>
            </a:r>
            <a:r>
              <a:rPr lang="tr-TR" b="1" dirty="0" smtClean="0">
                <a:solidFill>
                  <a:srgbClr val="0000FF"/>
                </a:solidFill>
              </a:rPr>
              <a:t>arasında;</a:t>
            </a:r>
          </a:p>
          <a:p>
            <a:pPr algn="just"/>
            <a:endParaRPr lang="tr-TR" b="1" dirty="0" smtClean="0">
              <a:solidFill>
                <a:srgbClr val="0000FF"/>
              </a:solidFill>
            </a:endParaRPr>
          </a:p>
          <a:p>
            <a:pPr algn="just">
              <a:buFont typeface="Arial" pitchFamily="34" charset="0"/>
              <a:buChar char="•"/>
            </a:pPr>
            <a:r>
              <a:rPr lang="tr-TR" b="1" dirty="0" smtClean="0">
                <a:solidFill>
                  <a:srgbClr val="FF0000"/>
                </a:solidFill>
              </a:rPr>
              <a:t>112 km³ </a:t>
            </a:r>
            <a:r>
              <a:rPr lang="tr-TR" b="1" dirty="0" smtClean="0">
                <a:solidFill>
                  <a:srgbClr val="0000FF"/>
                </a:solidFill>
              </a:rPr>
              <a:t>kullanılabilir su potansiyelinin tamamını kullanmak</a:t>
            </a:r>
          </a:p>
          <a:p>
            <a:pPr algn="just">
              <a:buFont typeface="Arial" pitchFamily="34" charset="0"/>
              <a:buChar char="•"/>
            </a:pPr>
            <a:r>
              <a:rPr lang="tr-TR" b="1" dirty="0" smtClean="0">
                <a:solidFill>
                  <a:srgbClr val="0000FF"/>
                </a:solidFill>
              </a:rPr>
              <a:t> </a:t>
            </a:r>
            <a:r>
              <a:rPr lang="tr-TR" b="1" dirty="0">
                <a:solidFill>
                  <a:srgbClr val="0000FF"/>
                </a:solidFill>
              </a:rPr>
              <a:t>P</a:t>
            </a:r>
            <a:r>
              <a:rPr lang="tr-TR" b="1" dirty="0" smtClean="0">
                <a:solidFill>
                  <a:srgbClr val="0000FF"/>
                </a:solidFill>
              </a:rPr>
              <a:t>otansiyel </a:t>
            </a:r>
            <a:r>
              <a:rPr lang="tr-TR" b="1" dirty="0">
                <a:solidFill>
                  <a:srgbClr val="0000FF"/>
                </a:solidFill>
              </a:rPr>
              <a:t>sulu tarım alanlarının </a:t>
            </a:r>
            <a:r>
              <a:rPr lang="tr-TR" b="1" dirty="0" smtClean="0">
                <a:solidFill>
                  <a:srgbClr val="0000FF"/>
                </a:solidFill>
              </a:rPr>
              <a:t>geliştirilmesi yer almaktadır. </a:t>
            </a:r>
          </a:p>
          <a:p>
            <a:pPr algn="just">
              <a:buFont typeface="Arial" pitchFamily="34" charset="0"/>
              <a:buChar char="•"/>
            </a:pPr>
            <a:endParaRPr lang="tr-TR" b="1" dirty="0" smtClean="0">
              <a:solidFill>
                <a:srgbClr val="0000FF"/>
              </a:solidFill>
            </a:endParaRPr>
          </a:p>
          <a:p>
            <a:pPr algn="just">
              <a:buFont typeface="Arial" pitchFamily="34" charset="0"/>
              <a:buChar char="•"/>
            </a:pPr>
            <a:r>
              <a:rPr lang="tr-TR" b="1" dirty="0" smtClean="0">
                <a:solidFill>
                  <a:srgbClr val="0000FF"/>
                </a:solidFill>
              </a:rPr>
              <a:t> </a:t>
            </a:r>
            <a:r>
              <a:rPr lang="tr-TR" b="1" dirty="0" err="1">
                <a:solidFill>
                  <a:srgbClr val="0000FF"/>
                </a:solidFill>
              </a:rPr>
              <a:t>S</a:t>
            </a:r>
            <a:r>
              <a:rPr lang="tr-TR" b="1" dirty="0" err="1" smtClean="0">
                <a:solidFill>
                  <a:srgbClr val="0000FF"/>
                </a:solidFill>
              </a:rPr>
              <a:t>ektörel</a:t>
            </a:r>
            <a:r>
              <a:rPr lang="tr-TR" b="1" dirty="0" smtClean="0">
                <a:solidFill>
                  <a:srgbClr val="0000FF"/>
                </a:solidFill>
              </a:rPr>
              <a:t> </a:t>
            </a:r>
            <a:r>
              <a:rPr lang="tr-TR" b="1" dirty="0">
                <a:solidFill>
                  <a:srgbClr val="0000FF"/>
                </a:solidFill>
              </a:rPr>
              <a:t>su kullanımı hedefleri </a:t>
            </a:r>
            <a:r>
              <a:rPr lang="tr-TR" b="1" dirty="0">
                <a:solidFill>
                  <a:srgbClr val="FF0000"/>
                </a:solidFill>
              </a:rPr>
              <a:t>tarımda %64, sanayide %20 ve evsel kullanımda %16</a:t>
            </a:r>
            <a:r>
              <a:rPr lang="tr-TR" b="1" dirty="0">
                <a:solidFill>
                  <a:srgbClr val="0000FF"/>
                </a:solidFill>
              </a:rPr>
              <a:t> olarak belirlenmiştir</a:t>
            </a:r>
            <a:endParaRPr lang="tr-TR" dirty="0"/>
          </a:p>
        </p:txBody>
      </p:sp>
    </p:spTree>
    <p:extLst>
      <p:ext uri="{BB962C8B-B14F-4D97-AF65-F5344CB8AC3E}">
        <p14:creationId xmlns:p14="http://schemas.microsoft.com/office/powerpoint/2010/main" val="835652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9DF83D0E-978C-4857-8DB7-602488D7DA93}" type="slidenum">
              <a:rPr lang="tr-TR" smtClean="0"/>
              <a:pPr>
                <a:defRPr/>
              </a:pPr>
              <a:t>8</a:t>
            </a:fld>
            <a:endParaRPr lang="tr-TR"/>
          </a:p>
        </p:txBody>
      </p:sp>
      <p:sp>
        <p:nvSpPr>
          <p:cNvPr id="3" name="2 Metin kutusu"/>
          <p:cNvSpPr txBox="1"/>
          <p:nvPr/>
        </p:nvSpPr>
        <p:spPr>
          <a:xfrm>
            <a:off x="1115616" y="1700808"/>
            <a:ext cx="7056784" cy="3693319"/>
          </a:xfrm>
          <a:prstGeom prst="rect">
            <a:avLst/>
          </a:prstGeom>
          <a:noFill/>
        </p:spPr>
        <p:txBody>
          <a:bodyPr wrap="square" rtlCol="0">
            <a:spAutoFit/>
          </a:bodyPr>
          <a:lstStyle/>
          <a:p>
            <a:pPr marL="285750" indent="-285750" algn="just">
              <a:buFont typeface="Arial" panose="020B0604020202020204" pitchFamily="34" charset="0"/>
              <a:buChar char="•"/>
            </a:pPr>
            <a:r>
              <a:rPr lang="tr-TR" b="1" dirty="0" smtClean="0">
                <a:solidFill>
                  <a:srgbClr val="0000FF"/>
                </a:solidFill>
              </a:rPr>
              <a:t>Hedeflenen; evsel kullanımda, sanayide ve tarımda sürdürülebilir su yönetimiyle miktar açısından </a:t>
            </a:r>
            <a:r>
              <a:rPr lang="tr-TR" b="1" dirty="0" smtClean="0">
                <a:solidFill>
                  <a:srgbClr val="FF0000"/>
                </a:solidFill>
              </a:rPr>
              <a:t>suyun </a:t>
            </a:r>
            <a:r>
              <a:rPr lang="tr-TR" b="1" dirty="0">
                <a:solidFill>
                  <a:srgbClr val="FF0000"/>
                </a:solidFill>
              </a:rPr>
              <a:t>her alanda daha </a:t>
            </a:r>
            <a:r>
              <a:rPr lang="tr-TR" b="1" dirty="0" smtClean="0">
                <a:solidFill>
                  <a:srgbClr val="FF0000"/>
                </a:solidFill>
              </a:rPr>
              <a:t>etkin ve verimli </a:t>
            </a:r>
            <a:r>
              <a:rPr lang="tr-TR" b="1" dirty="0">
                <a:solidFill>
                  <a:srgbClr val="FF0000"/>
                </a:solidFill>
              </a:rPr>
              <a:t>kullanılmasını </a:t>
            </a:r>
            <a:r>
              <a:rPr lang="tr-TR" b="1" dirty="0" smtClean="0">
                <a:solidFill>
                  <a:srgbClr val="0000FF"/>
                </a:solidFill>
              </a:rPr>
              <a:t>sağlamaktır. </a:t>
            </a:r>
            <a:endParaRPr lang="tr-TR" dirty="0" smtClean="0">
              <a:solidFill>
                <a:srgbClr val="0000FF"/>
              </a:solidFill>
            </a:endParaRP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endParaRPr lang="tr-TR" dirty="0" smtClean="0"/>
          </a:p>
          <a:p>
            <a:pPr marL="285750" indent="-285750" algn="just">
              <a:buFont typeface="Arial" panose="020B0604020202020204" pitchFamily="34" charset="0"/>
              <a:buChar char="•"/>
            </a:pPr>
            <a:r>
              <a:rPr lang="tr-TR" b="1" dirty="0">
                <a:solidFill>
                  <a:srgbClr val="0000FF"/>
                </a:solidFill>
              </a:rPr>
              <a:t>Türkiye’de suyun en fazla kullanıldığı sektör olan tarımda </a:t>
            </a:r>
            <a:r>
              <a:rPr lang="tr-TR" b="1" dirty="0">
                <a:solidFill>
                  <a:srgbClr val="FF0000"/>
                </a:solidFill>
              </a:rPr>
              <a:t>sulama oranı %62 , sulama randımanı %42 </a:t>
            </a:r>
            <a:r>
              <a:rPr lang="tr-TR" b="1" dirty="0">
                <a:solidFill>
                  <a:srgbClr val="0000FF"/>
                </a:solidFill>
              </a:rPr>
              <a:t>seviyelerindedir.</a:t>
            </a:r>
          </a:p>
          <a:p>
            <a:pPr algn="just"/>
            <a:endParaRPr lang="tr-TR" b="1" dirty="0">
              <a:solidFill>
                <a:srgbClr val="0000FF"/>
              </a:solidFill>
            </a:endParaRPr>
          </a:p>
          <a:p>
            <a:pPr marL="285750" indent="-285750" algn="just">
              <a:buFont typeface="Arial" panose="020B0604020202020204" pitchFamily="34" charset="0"/>
              <a:buChar char="•"/>
            </a:pPr>
            <a:r>
              <a:rPr lang="tr-TR" b="1" dirty="0" smtClean="0">
                <a:solidFill>
                  <a:srgbClr val="0000FF"/>
                </a:solidFill>
              </a:rPr>
              <a:t>Tarımdan sonra gelen en </a:t>
            </a:r>
            <a:r>
              <a:rPr lang="tr-TR" b="1" dirty="0">
                <a:solidFill>
                  <a:srgbClr val="0000FF"/>
                </a:solidFill>
              </a:rPr>
              <a:t>önemli su kullanım </a:t>
            </a:r>
            <a:r>
              <a:rPr lang="tr-TR" b="1" dirty="0" smtClean="0">
                <a:solidFill>
                  <a:srgbClr val="0000FF"/>
                </a:solidFill>
              </a:rPr>
              <a:t>alanı olan </a:t>
            </a:r>
            <a:r>
              <a:rPr lang="tr-TR" b="1" dirty="0" smtClean="0">
                <a:solidFill>
                  <a:srgbClr val="FF0000"/>
                </a:solidFill>
              </a:rPr>
              <a:t>evsel </a:t>
            </a:r>
            <a:r>
              <a:rPr lang="tr-TR" b="1" dirty="0">
                <a:solidFill>
                  <a:srgbClr val="FF0000"/>
                </a:solidFill>
              </a:rPr>
              <a:t>kullanımda ise  </a:t>
            </a:r>
            <a:r>
              <a:rPr lang="tr-TR" b="1" dirty="0">
                <a:solidFill>
                  <a:srgbClr val="0000FF"/>
                </a:solidFill>
              </a:rPr>
              <a:t>2012 TÜİK verilere göre gelir getirmeyen su miktarı </a:t>
            </a:r>
            <a:r>
              <a:rPr lang="tr-TR" b="1" dirty="0">
                <a:solidFill>
                  <a:srgbClr val="FF0000"/>
                </a:solidFill>
              </a:rPr>
              <a:t>% 43,6 </a:t>
            </a:r>
            <a:r>
              <a:rPr lang="tr-TR" b="1" dirty="0" smtClean="0">
                <a:solidFill>
                  <a:srgbClr val="0000FF"/>
                </a:solidFill>
              </a:rPr>
              <a:t>seviyelerindedir, ancak </a:t>
            </a:r>
            <a:r>
              <a:rPr lang="tr-TR" b="1" dirty="0">
                <a:solidFill>
                  <a:srgbClr val="0000FF"/>
                </a:solidFill>
              </a:rPr>
              <a:t>gerçekte bu oran </a:t>
            </a:r>
            <a:r>
              <a:rPr lang="tr-TR" b="1" dirty="0">
                <a:solidFill>
                  <a:srgbClr val="FF0000"/>
                </a:solidFill>
              </a:rPr>
              <a:t>%</a:t>
            </a:r>
            <a:r>
              <a:rPr lang="tr-TR" b="1" dirty="0" smtClean="0">
                <a:solidFill>
                  <a:srgbClr val="FF0000"/>
                </a:solidFill>
              </a:rPr>
              <a:t>60’</a:t>
            </a:r>
            <a:r>
              <a:rPr lang="tr-TR" b="1" dirty="0" smtClean="0">
                <a:solidFill>
                  <a:srgbClr val="0000FF"/>
                </a:solidFill>
              </a:rPr>
              <a:t>ların </a:t>
            </a:r>
            <a:r>
              <a:rPr lang="tr-TR" b="1" dirty="0">
                <a:solidFill>
                  <a:srgbClr val="0000FF"/>
                </a:solidFill>
              </a:rPr>
              <a:t>üzerindedir.</a:t>
            </a:r>
          </a:p>
          <a:p>
            <a:pPr marL="285750" indent="-285750">
              <a:buFont typeface="Arial" panose="020B0604020202020204" pitchFamily="34" charset="0"/>
              <a:buChar char="•"/>
            </a:pPr>
            <a:endParaRPr lang="tr-TR" b="1" dirty="0">
              <a:solidFill>
                <a:srgbClr val="0000FF"/>
              </a:solidFill>
            </a:endParaRPr>
          </a:p>
        </p:txBody>
      </p:sp>
      <p:sp>
        <p:nvSpPr>
          <p:cNvPr id="5" name="Başlık 1"/>
          <p:cNvSpPr txBox="1">
            <a:spLocks/>
          </p:cNvSpPr>
          <p:nvPr/>
        </p:nvSpPr>
        <p:spPr>
          <a:xfrm>
            <a:off x="529208" y="116632"/>
            <a:ext cx="8229600" cy="114300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3200" b="1" dirty="0" smtClean="0">
                <a:solidFill>
                  <a:srgbClr val="FF0000"/>
                </a:solidFill>
              </a:rPr>
              <a:t>Su Verimliliği</a:t>
            </a:r>
            <a:endParaRPr lang="tr-TR" sz="3200" dirty="0">
              <a:solidFill>
                <a:srgbClr val="FF0000"/>
              </a:solidFill>
            </a:endParaRPr>
          </a:p>
        </p:txBody>
      </p:sp>
      <p:pic>
        <p:nvPicPr>
          <p:cNvPr id="6" name="Picture 2" descr="http://chasing42.files.wordpress.com/2012/05/clipart_of_water-drop-cart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2400" y="5083511"/>
            <a:ext cx="158432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t0.gstatic.com/images?q=tbn:ANd9GcTUupFZO-i1jMY9A3JQcKAl7WmhGw3bFDB7QTkuhOSod4Vs7tQ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6725" y="5047109"/>
            <a:ext cx="148272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9DF83D0E-978C-4857-8DB7-602488D7DA93}" type="slidenum">
              <a:rPr lang="tr-TR" smtClean="0"/>
              <a:pPr>
                <a:defRPr/>
              </a:pPr>
              <a:t>9</a:t>
            </a:fld>
            <a:endParaRPr lang="tr-TR"/>
          </a:p>
        </p:txBody>
      </p:sp>
      <p:sp>
        <p:nvSpPr>
          <p:cNvPr id="1025" name="Rectangle 1"/>
          <p:cNvSpPr>
            <a:spLocks noChangeArrowheads="1"/>
          </p:cNvSpPr>
          <p:nvPr/>
        </p:nvSpPr>
        <p:spPr bwMode="auto">
          <a:xfrm>
            <a:off x="693910" y="1330895"/>
            <a:ext cx="7920883"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buFontTx/>
              <a:buChar char="•"/>
            </a:pPr>
            <a:r>
              <a:rPr lang="tr-TR" sz="2000" b="1" dirty="0">
                <a:solidFill>
                  <a:srgbClr val="0000FF"/>
                </a:solidFill>
                <a:latin typeface="+mn-lt"/>
                <a:cs typeface="Times New Roman" pitchFamily="18" charset="0"/>
              </a:rPr>
              <a:t>Su yönetiminin vizyonu </a:t>
            </a:r>
            <a:r>
              <a:rPr lang="tr-TR" sz="2000" b="1" dirty="0">
                <a:solidFill>
                  <a:srgbClr val="FF0000"/>
                </a:solidFill>
                <a:latin typeface="+mn-lt"/>
                <a:cs typeface="Times New Roman" pitchFamily="18" charset="0"/>
              </a:rPr>
              <a:t>su kaynaklarının </a:t>
            </a:r>
            <a:r>
              <a:rPr lang="tr-TR" sz="2000" b="1" dirty="0" smtClean="0">
                <a:solidFill>
                  <a:srgbClr val="FF0000"/>
                </a:solidFill>
                <a:latin typeface="+mn-lt"/>
                <a:cs typeface="Times New Roman" pitchFamily="18" charset="0"/>
              </a:rPr>
              <a:t>sürdürülebilir, verimli </a:t>
            </a:r>
            <a:r>
              <a:rPr lang="tr-TR" sz="2000" b="1" dirty="0">
                <a:solidFill>
                  <a:srgbClr val="FF0000"/>
                </a:solidFill>
                <a:latin typeface="+mn-lt"/>
                <a:cs typeface="Times New Roman" pitchFamily="18" charset="0"/>
              </a:rPr>
              <a:t>ve </a:t>
            </a:r>
            <a:r>
              <a:rPr lang="tr-TR" sz="2000" b="1" dirty="0" smtClean="0">
                <a:solidFill>
                  <a:srgbClr val="FF0000"/>
                </a:solidFill>
                <a:latin typeface="+mn-lt"/>
                <a:cs typeface="Times New Roman" pitchFamily="18" charset="0"/>
              </a:rPr>
              <a:t>etkin kullanımını </a:t>
            </a:r>
            <a:r>
              <a:rPr lang="tr-TR" sz="2000" b="1" dirty="0" smtClean="0">
                <a:solidFill>
                  <a:srgbClr val="0000FF"/>
                </a:solidFill>
                <a:latin typeface="+mn-lt"/>
                <a:cs typeface="Times New Roman" pitchFamily="18" charset="0"/>
              </a:rPr>
              <a:t>sağlamaktır.</a:t>
            </a:r>
            <a:endParaRPr lang="tr-TR" sz="2000" b="1" dirty="0">
              <a:solidFill>
                <a:srgbClr val="0000FF"/>
              </a:solidFill>
              <a:latin typeface="+mn-lt"/>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tr-TR" sz="2000" b="1" i="0" u="none" strike="noStrike" cap="none" normalizeH="0" baseline="0" dirty="0" smtClean="0">
              <a:ln>
                <a:noFill/>
              </a:ln>
              <a:solidFill>
                <a:srgbClr val="0000FF"/>
              </a:solidFill>
              <a:effectLst/>
              <a:latin typeface="+mn-lt"/>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tr-TR" sz="2000" b="1" i="0" u="none" strike="noStrike" cap="none" normalizeH="0" baseline="0" dirty="0" smtClean="0">
                <a:ln>
                  <a:noFill/>
                </a:ln>
                <a:solidFill>
                  <a:srgbClr val="0000FF"/>
                </a:solidFill>
                <a:effectLst/>
                <a:latin typeface="+mn-lt"/>
                <a:cs typeface="Times New Roman" pitchFamily="18" charset="0"/>
              </a:rPr>
              <a:t>Suya olan talep her geçen gün artmaktadır; ancak </a:t>
            </a:r>
            <a:r>
              <a:rPr kumimoji="0" lang="tr-TR" sz="2000" b="1" i="0" u="none" strike="noStrike" cap="none" normalizeH="0" baseline="0" dirty="0" smtClean="0">
                <a:ln>
                  <a:noFill/>
                </a:ln>
                <a:solidFill>
                  <a:srgbClr val="FF0000"/>
                </a:solidFill>
                <a:effectLst/>
                <a:latin typeface="+mn-lt"/>
                <a:cs typeface="Times New Roman" pitchFamily="18" charset="0"/>
              </a:rPr>
              <a:t>su kayıp ve kaçakları </a:t>
            </a:r>
            <a:r>
              <a:rPr kumimoji="0" lang="tr-TR" sz="2000" b="1" i="0" u="none" strike="noStrike" cap="none" normalizeH="0" baseline="0" dirty="0" smtClean="0">
                <a:ln>
                  <a:noFill/>
                </a:ln>
                <a:solidFill>
                  <a:srgbClr val="0000FF"/>
                </a:solidFill>
                <a:effectLst/>
                <a:latin typeface="+mn-lt"/>
                <a:cs typeface="Times New Roman" pitchFamily="18" charset="0"/>
              </a:rPr>
              <a:t>nedeniyle </a:t>
            </a:r>
            <a:r>
              <a:rPr kumimoji="0" lang="tr-TR" sz="2000" b="1" i="0" u="none" strike="noStrike" cap="none" normalizeH="0" baseline="0" dirty="0" smtClean="0">
                <a:ln>
                  <a:noFill/>
                </a:ln>
                <a:solidFill>
                  <a:srgbClr val="FF0000"/>
                </a:solidFill>
                <a:effectLst/>
                <a:latin typeface="+mn-lt"/>
                <a:cs typeface="Times New Roman" pitchFamily="18" charset="0"/>
              </a:rPr>
              <a:t>suyun yarısına yakını </a:t>
            </a:r>
            <a:r>
              <a:rPr kumimoji="0" lang="tr-TR" sz="2000" b="1" i="0" u="sng" strike="noStrike" cap="none" normalizeH="0" baseline="0" dirty="0" smtClean="0">
                <a:ln>
                  <a:noFill/>
                </a:ln>
                <a:solidFill>
                  <a:srgbClr val="0000FF"/>
                </a:solidFill>
                <a:effectLst/>
                <a:latin typeface="+mn-lt"/>
                <a:cs typeface="Times New Roman" pitchFamily="18" charset="0"/>
              </a:rPr>
              <a:t>daha kullanıcıya ulaşamadan kaybedilmektedir.</a:t>
            </a:r>
            <a:r>
              <a:rPr lang="tr-TR" sz="2000" b="1" dirty="0">
                <a:solidFill>
                  <a:srgbClr val="0000FF"/>
                </a:solidFill>
                <a:latin typeface="+mn-lt"/>
                <a:cs typeface="Times New Roman" pitchFamily="18" charset="0"/>
              </a:rPr>
              <a:t> </a:t>
            </a:r>
            <a:r>
              <a:rPr kumimoji="0" lang="tr-TR" sz="2000" b="1" i="0" u="none" strike="noStrike" cap="none" normalizeH="0" baseline="0" dirty="0" smtClean="0">
                <a:ln>
                  <a:noFill/>
                </a:ln>
                <a:solidFill>
                  <a:srgbClr val="0000FF"/>
                </a:solidFill>
                <a:effectLst/>
                <a:latin typeface="+mn-lt"/>
                <a:cs typeface="Times New Roman" pitchFamily="18" charset="0"/>
              </a:rPr>
              <a:t>Gerek eskiyen altyapılardan gerekse iklim değişikliğinden kaynaklanan su kayıp ve kaçakları, su tüketiminin en yoğun olduğu yaz aylarında iki katına çıkmaktadır. </a:t>
            </a:r>
          </a:p>
          <a:p>
            <a:pPr marL="0" marR="0" lvl="0" indent="0" algn="just" defTabSz="914400" rtl="0" eaLnBrk="1" fontAlgn="base" latinLnBrk="0" hangingPunct="1">
              <a:lnSpc>
                <a:spcPct val="100000"/>
              </a:lnSpc>
              <a:spcBef>
                <a:spcPct val="0"/>
              </a:spcBef>
              <a:spcAft>
                <a:spcPct val="0"/>
              </a:spcAft>
              <a:buClrTx/>
              <a:buSzTx/>
              <a:tabLst/>
            </a:pPr>
            <a:endParaRPr kumimoji="0" lang="tr-TR" sz="2000" b="1" i="0" u="none" strike="noStrike" cap="none" normalizeH="0" baseline="0" dirty="0" smtClean="0">
              <a:ln>
                <a:noFill/>
              </a:ln>
              <a:solidFill>
                <a:srgbClr val="0000FF"/>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tr-TR" sz="2000" b="1" i="0" u="sng" strike="noStrike" cap="none" normalizeH="0" baseline="0" dirty="0" smtClean="0">
                <a:ln>
                  <a:noFill/>
                </a:ln>
                <a:solidFill>
                  <a:srgbClr val="0000FF"/>
                </a:solidFill>
                <a:effectLst/>
                <a:latin typeface="+mn-lt"/>
                <a:cs typeface="Times New Roman" pitchFamily="18" charset="0"/>
              </a:rPr>
              <a:t>Yeni su kaynakları bulmak</a:t>
            </a:r>
            <a:r>
              <a:rPr kumimoji="0" lang="tr-TR" sz="2000" b="1" i="0" u="none" strike="noStrike" cap="none" normalizeH="0" baseline="0" dirty="0" smtClean="0">
                <a:ln>
                  <a:noFill/>
                </a:ln>
                <a:solidFill>
                  <a:srgbClr val="0000FF"/>
                </a:solidFill>
                <a:effectLst/>
                <a:latin typeface="+mn-lt"/>
                <a:cs typeface="Times New Roman" pitchFamily="18" charset="0"/>
              </a:rPr>
              <a:t>, </a:t>
            </a:r>
            <a:r>
              <a:rPr kumimoji="0" lang="tr-TR" sz="2000" b="1" i="0" u="sng" strike="noStrike" cap="none" normalizeH="0" baseline="0" dirty="0" smtClean="0">
                <a:ln>
                  <a:noFill/>
                </a:ln>
                <a:solidFill>
                  <a:srgbClr val="0000FF"/>
                </a:solidFill>
                <a:effectLst/>
                <a:latin typeface="+mn-lt"/>
                <a:cs typeface="Times New Roman" pitchFamily="18" charset="0"/>
              </a:rPr>
              <a:t>kaynaktan alınan suyun kullanım alanına uygun kalitede arıtılmasını sağlamak</a:t>
            </a:r>
            <a:r>
              <a:rPr kumimoji="0" lang="tr-TR" sz="2000" b="1" i="0" u="none" strike="noStrike" cap="none" normalizeH="0" baseline="0" dirty="0" smtClean="0">
                <a:ln>
                  <a:noFill/>
                </a:ln>
                <a:solidFill>
                  <a:srgbClr val="0000FF"/>
                </a:solidFill>
                <a:effectLst/>
                <a:latin typeface="+mn-lt"/>
                <a:cs typeface="Times New Roman" pitchFamily="18" charset="0"/>
              </a:rPr>
              <a:t> ve </a:t>
            </a:r>
            <a:r>
              <a:rPr kumimoji="0" lang="tr-TR" sz="2000" b="1" i="0" u="sng" strike="noStrike" cap="none" normalizeH="0" baseline="0" dirty="0" smtClean="0">
                <a:ln>
                  <a:noFill/>
                </a:ln>
                <a:solidFill>
                  <a:srgbClr val="0000FF"/>
                </a:solidFill>
                <a:effectLst/>
                <a:latin typeface="+mn-lt"/>
                <a:cs typeface="Times New Roman" pitchFamily="18" charset="0"/>
              </a:rPr>
              <a:t>bu işlemlerin ardından şebeke ile </a:t>
            </a:r>
            <a:r>
              <a:rPr lang="tr-TR" sz="2000" b="1" u="sng" dirty="0" smtClean="0">
                <a:solidFill>
                  <a:srgbClr val="0000FF"/>
                </a:solidFill>
                <a:latin typeface="+mn-lt"/>
                <a:cs typeface="Times New Roman" pitchFamily="18" charset="0"/>
              </a:rPr>
              <a:t>nihai kullanıcıya ulaştırmak</a:t>
            </a:r>
            <a:r>
              <a:rPr kumimoji="0" lang="tr-TR" sz="2000" b="1" i="0" u="none" strike="noStrike" cap="none" normalizeH="0" baseline="0" dirty="0" smtClean="0">
                <a:ln>
                  <a:noFill/>
                </a:ln>
                <a:solidFill>
                  <a:srgbClr val="0000FF"/>
                </a:solidFill>
                <a:effectLst/>
                <a:latin typeface="+mn-lt"/>
                <a:cs typeface="Times New Roman" pitchFamily="18" charset="0"/>
              </a:rPr>
              <a:t> </a:t>
            </a:r>
            <a:r>
              <a:rPr kumimoji="0" lang="tr-TR" sz="2000" b="1" i="0" u="none" strike="noStrike" cap="none" normalizeH="0" baseline="0" dirty="0" smtClean="0">
                <a:ln>
                  <a:noFill/>
                </a:ln>
                <a:solidFill>
                  <a:srgbClr val="FF0000"/>
                </a:solidFill>
                <a:effectLst/>
                <a:latin typeface="+mn-lt"/>
                <a:cs typeface="Times New Roman" pitchFamily="18" charset="0"/>
              </a:rPr>
              <a:t>hem ekonomik hem de teknik açıdan maliyetli bir işlemdir. </a:t>
            </a:r>
            <a:r>
              <a:rPr kumimoji="0" lang="tr-TR" sz="2000" b="1" i="0" u="none" strike="noStrike" cap="none" normalizeH="0" baseline="0" dirty="0" smtClean="0">
                <a:ln>
                  <a:noFill/>
                </a:ln>
                <a:solidFill>
                  <a:srgbClr val="0000FF"/>
                </a:solidFill>
                <a:effectLst/>
                <a:latin typeface="+mn-lt"/>
                <a:cs typeface="Times New Roman" pitchFamily="18" charset="0"/>
              </a:rPr>
              <a:t>Bu nedenle de yeni su kaynağı arayışına başlamadan önce, </a:t>
            </a:r>
            <a:r>
              <a:rPr kumimoji="0" lang="tr-TR" sz="2000" b="1" i="0" u="none" strike="noStrike" cap="none" normalizeH="0" baseline="0" dirty="0" smtClean="0">
                <a:ln>
                  <a:noFill/>
                </a:ln>
                <a:solidFill>
                  <a:srgbClr val="FF0000"/>
                </a:solidFill>
                <a:effectLst/>
                <a:latin typeface="+mn-lt"/>
                <a:cs typeface="Times New Roman" pitchFamily="18" charset="0"/>
              </a:rPr>
              <a:t>mevcut şebekedeki su kayıplarının azaltılmasıyla ilgili çalışmalara </a:t>
            </a:r>
            <a:r>
              <a:rPr kumimoji="0" lang="tr-TR" sz="2000" b="1" i="0" u="none" strike="noStrike" cap="none" normalizeH="0" baseline="0" dirty="0" smtClean="0">
                <a:ln>
                  <a:noFill/>
                </a:ln>
                <a:solidFill>
                  <a:srgbClr val="0000FF"/>
                </a:solidFill>
                <a:effectLst/>
                <a:latin typeface="+mn-lt"/>
                <a:cs typeface="Times New Roman" pitchFamily="18" charset="0"/>
              </a:rPr>
              <a:t>öncelik verilmesi gerekmektedir.</a:t>
            </a:r>
            <a:endParaRPr kumimoji="0" lang="tr-TR" sz="2000" b="1" i="0" u="none" strike="noStrike" cap="none" normalizeH="0" baseline="0" dirty="0" smtClean="0">
              <a:ln>
                <a:noFill/>
              </a:ln>
              <a:solidFill>
                <a:srgbClr val="0000FF"/>
              </a:solidFill>
              <a:effectLst/>
              <a:latin typeface="+mn-lt"/>
            </a:endParaRPr>
          </a:p>
        </p:txBody>
      </p:sp>
      <p:sp>
        <p:nvSpPr>
          <p:cNvPr id="5" name="Başlık 1"/>
          <p:cNvSpPr txBox="1">
            <a:spLocks/>
          </p:cNvSpPr>
          <p:nvPr/>
        </p:nvSpPr>
        <p:spPr>
          <a:xfrm>
            <a:off x="539551" y="116632"/>
            <a:ext cx="8229600" cy="114300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tr-TR" sz="3200" b="1" dirty="0" smtClean="0">
                <a:solidFill>
                  <a:srgbClr val="FF0000"/>
                </a:solidFill>
              </a:rPr>
              <a:t>Su Verimliliği</a:t>
            </a:r>
            <a:endParaRPr lang="tr-TR" sz="3200" dirty="0">
              <a:solidFill>
                <a:srgbClr val="FF0000"/>
              </a:solidFill>
            </a:endParaRPr>
          </a:p>
        </p:txBody>
      </p:sp>
    </p:spTree>
    <p:extLst>
      <p:ext uri="{BB962C8B-B14F-4D97-AF65-F5344CB8AC3E}">
        <p14:creationId xmlns:p14="http://schemas.microsoft.com/office/powerpoint/2010/main" val="2892721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1" ma:contentTypeDescription="Yeni belge oluşturun." ma:contentTypeScope="" ma:versionID="d640aabe8aa7dfcf6ddfc0e8f64e7d97">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7BD790-08DF-4762-A40D-F80A86635278}"/>
</file>

<file path=customXml/itemProps2.xml><?xml version="1.0" encoding="utf-8"?>
<ds:datastoreItem xmlns:ds="http://schemas.openxmlformats.org/officeDocument/2006/customXml" ds:itemID="{4251CEF7-9C1B-43E2-981D-73E812253809}"/>
</file>

<file path=customXml/itemProps3.xml><?xml version="1.0" encoding="utf-8"?>
<ds:datastoreItem xmlns:ds="http://schemas.openxmlformats.org/officeDocument/2006/customXml" ds:itemID="{2E2005D0-2376-42E2-B592-F237FC80ADAB}"/>
</file>

<file path=docProps/app.xml><?xml version="1.0" encoding="utf-8"?>
<Properties xmlns="http://schemas.openxmlformats.org/officeDocument/2006/extended-properties" xmlns:vt="http://schemas.openxmlformats.org/officeDocument/2006/docPropsVTypes">
  <TotalTime>4137</TotalTime>
  <Words>1271</Words>
  <Application>Microsoft Office PowerPoint</Application>
  <PresentationFormat>Ekran Gösterisi (4:3)</PresentationFormat>
  <Paragraphs>178</Paragraphs>
  <Slides>19</Slides>
  <Notes>5</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Ofis Teması</vt:lpstr>
      <vt:lpstr>PowerPoint Sunusu</vt:lpstr>
      <vt:lpstr>PowerPoint Sunusu</vt:lpstr>
      <vt:lpstr>PowerPoint Sunusu</vt:lpstr>
      <vt:lpstr>PowerPoint Sunusu</vt:lpstr>
      <vt:lpstr>PowerPoint Sunusu</vt:lpstr>
      <vt:lpstr>PowerPoint Sunusu</vt:lpstr>
      <vt:lpstr>Türkiye’de su kullanımı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Fatma EROL</dc:creator>
  <cp:lastModifiedBy>Gamze Güçlü</cp:lastModifiedBy>
  <cp:revision>527</cp:revision>
  <cp:lastPrinted>2015-11-27T15:06:14Z</cp:lastPrinted>
  <dcterms:created xsi:type="dcterms:W3CDTF">2013-09-16T19:04:37Z</dcterms:created>
  <dcterms:modified xsi:type="dcterms:W3CDTF">2015-12-11T08:34:33Z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