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23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7" r:id="rId4"/>
    <p:sldId id="288" r:id="rId5"/>
    <p:sldId id="284" r:id="rId6"/>
    <p:sldId id="294" r:id="rId7"/>
    <p:sldId id="295" r:id="rId8"/>
    <p:sldId id="296" r:id="rId9"/>
    <p:sldId id="272" r:id="rId10"/>
    <p:sldId id="285" r:id="rId11"/>
    <p:sldId id="291" r:id="rId12"/>
    <p:sldId id="290" r:id="rId13"/>
    <p:sldId id="292" r:id="rId14"/>
    <p:sldId id="304" r:id="rId15"/>
    <p:sldId id="30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78" r:id="rId24"/>
    <p:sldId id="293" r:id="rId2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00FF"/>
    <a:srgbClr val="E6EDF6"/>
    <a:srgbClr val="D5E1E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6835" autoAdjust="0"/>
  </p:normalViewPr>
  <p:slideViewPr>
    <p:cSldViewPr>
      <p:cViewPr>
        <p:scale>
          <a:sx n="50" d="100"/>
          <a:sy n="50" d="100"/>
        </p:scale>
        <p:origin x="-211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4C546-09FA-4247-8C0C-2B9950EF044D}" type="datetimeFigureOut">
              <a:rPr lang="tr-TR"/>
              <a:pPr>
                <a:defRPr/>
              </a:pPr>
              <a:t>17.03.2015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673701-22C9-4ECC-BB66-9D4682BFF5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58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D6DFF0-A466-4A54-9F6D-744F0A53622B}" type="datetimeFigureOut">
              <a:rPr lang="tr-TR"/>
              <a:pPr>
                <a:defRPr/>
              </a:pPr>
              <a:t>17.03.2015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264147-AD68-4798-B22A-8090534D12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655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265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D5BB-E8B3-40E5-AAF8-251FB7D70A38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2C29-41CD-4048-AEF6-CF8935E2AE5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C045-8086-428B-BEB8-CFED27CBF386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1D91-B7DF-40A8-805A-35C3D1F66B0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35FA-F547-4D49-B4F8-B4112425DE4F}" type="datetime1">
              <a:rPr lang="tr-TR" smtClean="0"/>
              <a:pPr>
                <a:defRPr/>
              </a:pPr>
              <a:t>17.03.2015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5E29-9A1C-48A6-BF1A-BD388E89DF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37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C92-169E-4902-BC26-BEA1884039CA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19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609F-9ACA-4EA4-A76A-AEFC22C3B18D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70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7947-B60F-48F9-816F-6D04E7365AA8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00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8A1E-C33F-4C66-8664-B91D778BB3F7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69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6D90-0882-4ECE-B41A-185E6F61F385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980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D301-BE5F-434F-B0FE-051BD8FAF612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15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F283-1850-48CA-A657-8167A3B923CB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90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2B1C-0D18-45E4-951D-42443BCFD9C9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94BA-3DDE-4AFE-B41B-561DB87B90B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3D5-F701-46E2-A9D2-9312FBD91AA3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76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6206-A406-4D9E-ACB2-3EB2294BA2C4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50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34-EE5E-41BF-BF9D-7987413B57C3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03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1879-8439-4165-AE63-366DED7C0A0F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06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8A7B-3A7E-413A-9C9A-2548EAFF6A4E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09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A00C-408D-4FE5-AC56-01AB15DA59C7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6E87-49FE-4050-8AD2-3D72765D6BE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4889-3105-4885-B2EF-6B559712E78E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C1F7-75F4-4EAB-8C6D-EF1EC363ACE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3462-25F7-4D4E-B8B1-38C85A0970F5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6AA5-43B8-4F14-BBAA-8D022AA704D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DA58-513C-4E08-9EC0-9CC939002827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E517-C2BC-4C64-B345-EE41016313D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F1B4-7D39-4484-98EB-DDB9440018B9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F07C-495E-4811-A3E2-F059A31EA8B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C6F3-3E65-492A-AD6B-8C51C53F4CAB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5072-E95B-480A-AEE5-5616EAADA18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27FC-617E-41A2-AA0A-DE554D664396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BBB9-1DD3-407C-A24F-98E3DF41FB3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ACEAB4-C3BE-4C14-B343-AFFCD9E34963}" type="datetime1">
              <a:rPr lang="tr-TR" smtClean="0"/>
              <a:pPr>
                <a:defRPr/>
              </a:pPr>
              <a:t>17.03.2015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B5E11-156F-404B-923D-1B9B7533192B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4E85-1121-448A-AE3C-B259C6F45008}" type="datetime1">
              <a:rPr lang="tr-TR" smtClean="0"/>
              <a:pPr/>
              <a:t>17.03.2015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0E4C-377F-4C09-8253-F39D7B6412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331640" y="-180731"/>
            <a:ext cx="6496071" cy="20467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+mj-lt"/>
                <a:cs typeface="+mn-cs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+mj-lt"/>
                <a:cs typeface="+mn-cs"/>
              </a:rPr>
              <a:t>ORMAN VE SU İŞLERİ 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kern="0" dirty="0">
              <a:ln w="11430"/>
              <a:solidFill>
                <a:srgbClr val="0000FF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300" b="1" kern="0" dirty="0">
              <a:ln w="11430"/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6048A-FF05-4A21-8EC1-9831DE27237D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1331457" y="1265818"/>
            <a:ext cx="63690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tr-TR" sz="3200" b="1" kern="0" dirty="0" smtClean="0">
              <a:ln w="11430"/>
              <a:solidFill>
                <a:srgbClr val="0000FF"/>
              </a:solidFill>
              <a:latin typeface="+mj-lt"/>
            </a:endParaRPr>
          </a:p>
          <a:p>
            <a:pPr algn="ctr"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latin typeface="+mj-lt"/>
              </a:rPr>
              <a:t>ENTEGRE HAVZA YÖNETİMİ PROJESİ</a:t>
            </a:r>
            <a:endParaRPr lang="tr-TR" sz="3200" b="1" kern="0" dirty="0">
              <a:ln w="11430"/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Resi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699792" cy="6926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Metin kutusu"/>
          <p:cNvSpPr txBox="1"/>
          <p:nvPr/>
        </p:nvSpPr>
        <p:spPr>
          <a:xfrm>
            <a:off x="1336991" y="4339351"/>
            <a:ext cx="635798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400" b="1" kern="0" dirty="0" smtClean="0">
                <a:ln w="11430"/>
                <a:solidFill>
                  <a:srgbClr val="0033CC"/>
                </a:solidFill>
                <a:latin typeface="+mn-lt"/>
              </a:rPr>
              <a:t>SU </a:t>
            </a:r>
            <a:r>
              <a:rPr lang="tr-TR" sz="2400" b="1" kern="0" dirty="0">
                <a:ln w="11430"/>
                <a:solidFill>
                  <a:srgbClr val="0033CC"/>
                </a:solidFill>
                <a:latin typeface="+mn-lt"/>
              </a:rPr>
              <a:t>YÖNETİMİ GENEL MÜDÜRLÜĞÜ</a:t>
            </a:r>
          </a:p>
          <a:p>
            <a:pPr algn="ctr">
              <a:defRPr/>
            </a:pPr>
            <a:r>
              <a:rPr lang="tr-TR" sz="2400" b="1" kern="0" dirty="0">
                <a:ln w="11430"/>
                <a:solidFill>
                  <a:srgbClr val="0033CC"/>
                </a:solidFill>
                <a:latin typeface="+mn-lt"/>
              </a:rPr>
              <a:t>Havza Yönetimi </a:t>
            </a:r>
            <a:r>
              <a:rPr lang="tr-TR" sz="2400" b="1" kern="0" dirty="0" smtClean="0">
                <a:ln w="11430"/>
                <a:solidFill>
                  <a:srgbClr val="0033CC"/>
                </a:solidFill>
                <a:latin typeface="+mn-lt"/>
              </a:rPr>
              <a:t>Dairesi Başkanlığı</a:t>
            </a:r>
          </a:p>
          <a:p>
            <a:pPr algn="ctr">
              <a:defRPr/>
            </a:pPr>
            <a:r>
              <a:rPr lang="tr-TR" sz="2400" b="1" kern="0" dirty="0" smtClean="0">
                <a:ln w="11430"/>
                <a:solidFill>
                  <a:srgbClr val="0033CC"/>
                </a:solidFill>
                <a:latin typeface="+mn-lt"/>
              </a:rPr>
              <a:t>18.03.2015</a:t>
            </a:r>
            <a:endParaRPr lang="tr-TR" sz="2400" b="1" kern="0" dirty="0">
              <a:ln w="11430"/>
              <a:solidFill>
                <a:srgbClr val="0033CC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600" b="1" kern="0" spc="50" dirty="0">
              <a:ln w="11430"/>
              <a:solidFill>
                <a:srgbClr val="0033CC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kern="0" spc="50" dirty="0" smtClean="0">
              <a:ln w="11430"/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46" y="2348880"/>
            <a:ext cx="1427051" cy="13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Faaliyet Önerileri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016" y="980728"/>
            <a:ext cx="8820472" cy="5400600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tr-TR" sz="175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Kurumlardan Gelen Proje Önerileri;</a:t>
            </a:r>
          </a:p>
          <a:p>
            <a:pPr marL="400050" lvl="1" indent="0" algn="just">
              <a:buNone/>
            </a:pPr>
            <a:endParaRPr lang="tr-TR" sz="175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ÇEM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 algn="just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kuraklık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ekstrem şartlara dayanıklı türlerin tespiti, </a:t>
            </a: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tuzlu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alkali alanlarda kullanılabilecek bazı bitki türlerinin tespiti ve adaptasyonu, </a:t>
            </a: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Nehir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kenarı ağaçlandırması, </a:t>
            </a: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potansiyel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rmancılık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 alanlarının belirlenmesi model çalışması, </a:t>
            </a: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uyarlılık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odeli çalışması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toprak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haritalarının oluşturulması, </a:t>
            </a: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çölleşmenin </a:t>
            </a:r>
            <a:r>
              <a:rPr lang="tr-TR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izlenmesi 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konularında öneri getirmiştir.</a:t>
            </a:r>
            <a:endParaRPr lang="tr-TR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dirty="0"/>
          </a:p>
          <a:p>
            <a:pPr algn="just"/>
            <a:endParaRPr lang="tr-TR" sz="175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3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Faaliyet Önerileri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980728"/>
            <a:ext cx="8820472" cy="5400600"/>
          </a:xfrm>
        </p:spPr>
        <p:txBody>
          <a:bodyPr/>
          <a:lstStyle/>
          <a:p>
            <a:r>
              <a:rPr lang="tr-TR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DSİ, </a:t>
            </a:r>
          </a:p>
          <a:p>
            <a:endParaRPr lang="tr-TR" sz="175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Kızılırmak Havzası için</a:t>
            </a:r>
          </a:p>
          <a:p>
            <a:endParaRPr lang="tr-TR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Sivas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İli Şarkışla İlçesi </a:t>
            </a:r>
            <a:r>
              <a:rPr lang="tr-TR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Yapıaltın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Sulaması ve Rehabilitasyonu</a:t>
            </a:r>
          </a:p>
          <a:p>
            <a:pPr lvl="2"/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Vezirköprü Mikro Havza Su Yönetimi Projesi  (Samsun Tarım İl Müdürlüğü önerisiyle) </a:t>
            </a:r>
          </a:p>
          <a:p>
            <a:pPr lvl="2"/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Taşkın Koruma ve Rekreasyon Tesisleri Projesi</a:t>
            </a:r>
          </a:p>
          <a:p>
            <a:pPr lvl="2"/>
            <a:endParaRPr lang="tr-TR" sz="1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tr-TR" sz="175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75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0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Faaliyet Önerileri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980728"/>
            <a:ext cx="8820472" cy="5400600"/>
          </a:xfrm>
        </p:spPr>
        <p:txBody>
          <a:bodyPr/>
          <a:lstStyle/>
          <a:p>
            <a:r>
              <a:rPr lang="tr-TR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DSİ,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tr-TR" sz="17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Akarçay</a:t>
            </a:r>
            <a:r>
              <a:rPr lang="tr-TR" sz="17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Havzası için;</a:t>
            </a:r>
          </a:p>
          <a:p>
            <a:pPr lvl="2"/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İli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Sinanpaşa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İlçesi Güney ve Tokuşlar Beldeleri Yağmursuyu ve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Atıksu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Şebekesi Projesi 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7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içmesuyu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rezervuarının korunması) </a:t>
            </a:r>
            <a:endParaRPr lang="tr-TR" sz="1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İli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Sinanpaşa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İlçesi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Akdeğirmen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Barajı Havzasındaki Yerleşimlerin (6 köy)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Atıksularının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Bertarafı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Projesi 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7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içmesuyu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rezervuarının 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korunması)</a:t>
            </a:r>
          </a:p>
          <a:p>
            <a:pPr lvl="2"/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İli Merkez İlçeleri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Atıksularının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Arıtılarak Tarımda Kullanılması Projesi 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7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Akarçay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Eber ve Akşehir 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Göllerinin korunması) </a:t>
            </a:r>
          </a:p>
          <a:p>
            <a:pPr lvl="2"/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İli Çay İlçesi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Selevir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Sulaması, </a:t>
            </a:r>
          </a:p>
          <a:p>
            <a:pPr lvl="2"/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İli Çobanlar İlçesi Seyitler 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Sulaması </a:t>
            </a:r>
          </a:p>
          <a:p>
            <a:pPr lvl="2"/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İli 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İlçesi Erkmen Sulaması</a:t>
            </a:r>
            <a:r>
              <a:rPr lang="tr-TR" sz="1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Modernizasyonu 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Projesi (daha yüksek verim, daha yüksek çiftçi geliri ve su kullanımında azalma)</a:t>
            </a:r>
          </a:p>
          <a:p>
            <a:pPr lvl="2"/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İli Sandıklı İlçesi Kestel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Göleti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Sulamasında Su Dağıtımının Kartlı Su Sayaç Sistemi İle Sağlanması (kullanılan su miktarına göre hacim esasına dayalı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tarifelendirme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/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Afyonkarahisar İli Bayat İlçesi Bayat </a:t>
            </a:r>
            <a:r>
              <a:rPr lang="tr-TR" sz="17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Göleti</a:t>
            </a:r>
            <a:r>
              <a:rPr lang="tr-TR" sz="1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Sulama Tesisi Yenileme Projesi (su tasarrufunun sağlanması)</a:t>
            </a:r>
          </a:p>
          <a:p>
            <a:pPr lvl="2"/>
            <a:endParaRPr lang="tr-TR" sz="1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tr-TR" sz="175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75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Taslak Kısa Liste- Birinci Bileşen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11329"/>
              </p:ext>
            </p:extLst>
          </p:nvPr>
        </p:nvGraphicFramePr>
        <p:xfrm>
          <a:off x="0" y="1124744"/>
          <a:ext cx="8964490" cy="7987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89"/>
                <a:gridCol w="5743249"/>
                <a:gridCol w="1014183"/>
                <a:gridCol w="1749869"/>
              </a:tblGrid>
              <a:tr h="80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Çalışma Alanları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</a:rPr>
                        <a:t>Maaliyet</a:t>
                      </a:r>
                      <a:r>
                        <a:rPr lang="tr-TR" sz="1600" baseline="0" dirty="0" smtClean="0">
                          <a:effectLst/>
                        </a:rPr>
                        <a:t> </a:t>
                      </a:r>
                      <a:r>
                        <a:rPr lang="tr-TR" sz="1600" dirty="0" smtClean="0">
                          <a:effectLst/>
                        </a:rPr>
                        <a:t>(USD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Kurum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</a:tr>
              <a:tr h="8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Afforestation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potential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modelling</a:t>
                      </a:r>
                      <a:r>
                        <a:rPr lang="tr-TR" sz="1600" dirty="0">
                          <a:effectLst/>
                        </a:rPr>
                        <a:t>, </a:t>
                      </a:r>
                      <a:r>
                        <a:rPr lang="tr-TR" sz="1600" dirty="0" err="1">
                          <a:effectLst/>
                        </a:rPr>
                        <a:t>flood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sensitivity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modelling</a:t>
                      </a:r>
                      <a:r>
                        <a:rPr lang="tr-TR" sz="1600" dirty="0">
                          <a:effectLst/>
                        </a:rPr>
                        <a:t>, </a:t>
                      </a:r>
                      <a:r>
                        <a:rPr lang="tr-TR" sz="1600" dirty="0" err="1">
                          <a:effectLst/>
                        </a:rPr>
                        <a:t>soil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mapping</a:t>
                      </a:r>
                      <a:r>
                        <a:rPr lang="tr-TR" sz="1600" dirty="0">
                          <a:effectLst/>
                        </a:rPr>
                        <a:t>, </a:t>
                      </a:r>
                      <a:r>
                        <a:rPr lang="tr-TR" sz="1600" dirty="0" err="1">
                          <a:effectLst/>
                        </a:rPr>
                        <a:t>micro-basin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planning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etc</a:t>
                      </a:r>
                      <a:r>
                        <a:rPr lang="tr-TR" sz="16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Ağaçlandırma potansiyeli modelleme, sel hassasiyet</a:t>
                      </a:r>
                      <a:r>
                        <a:rPr lang="tr-TR" sz="1600" baseline="0" dirty="0" smtClean="0">
                          <a:effectLst/>
                        </a:rPr>
                        <a:t> </a:t>
                      </a:r>
                      <a:r>
                        <a:rPr lang="tr-TR" sz="1600" dirty="0" smtClean="0">
                          <a:effectLst/>
                        </a:rPr>
                        <a:t>modellemesi, toprak haritalama, mikro-havza planlaması </a:t>
                      </a:r>
                      <a:r>
                        <a:rPr lang="tr-TR" sz="1600" dirty="0" err="1" smtClean="0">
                          <a:effectLst/>
                        </a:rPr>
                        <a:t>vb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To be estimated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Çölleşme ve Erozyonla</a:t>
                      </a:r>
                      <a:r>
                        <a:rPr lang="tr-TR" sz="1600" baseline="0" dirty="0" smtClean="0">
                          <a:effectLst/>
                        </a:rPr>
                        <a:t> Mücadele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</a:tr>
              <a:tr h="5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Identification</a:t>
                      </a:r>
                      <a:r>
                        <a:rPr lang="tr-TR" sz="1600" dirty="0">
                          <a:effectLst/>
                        </a:rPr>
                        <a:t> of </a:t>
                      </a:r>
                      <a:r>
                        <a:rPr lang="tr-TR" sz="1600" dirty="0" err="1">
                          <a:effectLst/>
                        </a:rPr>
                        <a:t>drought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and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extreme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conditions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tolerance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species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Kurak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ve ekstrem koşullara toleranslı türlerin belirlenmesi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Çölleşme ve Erozyonla</a:t>
                      </a:r>
                      <a:r>
                        <a:rPr lang="tr-TR" sz="1600" baseline="0" dirty="0" smtClean="0">
                          <a:effectLst/>
                        </a:rPr>
                        <a:t> Mücadele GM</a:t>
                      </a:r>
                      <a:endParaRPr lang="tr-T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5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Models for introducing volumetric water allocation and strategies for pricing in </a:t>
                      </a:r>
                      <a:r>
                        <a:rPr lang="en-US" sz="1600" dirty="0" smtClean="0">
                          <a:effectLst/>
                        </a:rPr>
                        <a:t>irrigation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Sulamada fiyatlandırma stratejisi ve  hacimsel su tahsisi için modeller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Su</a:t>
                      </a:r>
                      <a:r>
                        <a:rPr lang="tr-TR" sz="1600" baseline="0" dirty="0" smtClean="0">
                          <a:effectLst/>
                        </a:rPr>
                        <a:t> Yönetimi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5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 of an Investment Plan for Protection of Eber and </a:t>
                      </a:r>
                      <a:r>
                        <a:rPr lang="en-US" sz="1600" dirty="0" err="1">
                          <a:effectLst/>
                        </a:rPr>
                        <a:t>Aksehir</a:t>
                      </a:r>
                      <a:r>
                        <a:rPr lang="en-US" sz="1600" dirty="0">
                          <a:effectLst/>
                        </a:rPr>
                        <a:t> Lakes 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Eber ve Akşehir Göllerinin Korunması ve Eber Gölünün Korunması için  Yatırım Planı Geliştirme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Doğa</a:t>
                      </a: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Koruma ve Milli Parklar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550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 of an Investment Plan for Protection of </a:t>
                      </a:r>
                      <a:r>
                        <a:rPr lang="en-US" sz="1600" dirty="0" err="1">
                          <a:effectLst/>
                        </a:rPr>
                        <a:t>Seyfe</a:t>
                      </a:r>
                      <a:r>
                        <a:rPr lang="en-US" sz="1600" dirty="0">
                          <a:effectLst/>
                        </a:rPr>
                        <a:t> lake </a:t>
                      </a:r>
                      <a:endParaRPr lang="tr-TR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effectLst/>
                        </a:rPr>
                        <a:t>Seyfe Gölünün Korunması için  Yatırım Planı Geliştirme</a:t>
                      </a:r>
                      <a:endParaRPr lang="tr-T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200.000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Doğa</a:t>
                      </a: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Koruma ve Milli Parklar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41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Study of options for manure </a:t>
                      </a:r>
                      <a:r>
                        <a:rPr lang="en-US" sz="1600" dirty="0" smtClean="0">
                          <a:effectLst/>
                        </a:rPr>
                        <a:t>management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Gübreleme Yönetimi</a:t>
                      </a:r>
                      <a:r>
                        <a:rPr lang="tr-TR" sz="1600" baseline="0" dirty="0" smtClean="0">
                          <a:effectLst/>
                        </a:rPr>
                        <a:t> için Alternatiflerin Değerlendirilmesi çalışması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250.000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Tarım Reformu</a:t>
                      </a:r>
                      <a:r>
                        <a:rPr lang="tr-TR" sz="1600" baseline="0" dirty="0" smtClean="0">
                          <a:effectLst/>
                        </a:rPr>
                        <a:t>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418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Study on wastewater re-use / industrial wastewater </a:t>
                      </a:r>
                      <a:r>
                        <a:rPr lang="en-US" sz="1600" dirty="0" smtClean="0">
                          <a:effectLst/>
                        </a:rPr>
                        <a:t>treatment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Endüstriyel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atıksu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arıtımı ve </a:t>
                      </a:r>
                      <a:r>
                        <a:rPr lang="tr-TR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atıksuyun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tekarar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kullanımı konusunda çalışma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250.000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effectLst/>
                        </a:rPr>
                        <a:t>Su</a:t>
                      </a:r>
                      <a:r>
                        <a:rPr lang="tr-TR" sz="1600" baseline="0" dirty="0" smtClean="0">
                          <a:effectLst/>
                        </a:rPr>
                        <a:t> Yönetimi GM</a:t>
                      </a:r>
                      <a:endParaRPr lang="tr-T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550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Impacts of climate change on water </a:t>
                      </a:r>
                      <a:r>
                        <a:rPr lang="en-US" sz="1600" dirty="0" smtClean="0">
                          <a:effectLst/>
                        </a:rPr>
                        <a:t>resources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İklim değişikliğinin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su kaynaklarına </a:t>
                      </a:r>
                      <a:r>
                        <a:rPr lang="tr-TR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etklileri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Çevre Yönetimi</a:t>
                      </a:r>
                      <a:r>
                        <a:rPr lang="tr-TR" sz="1600" baseline="0" dirty="0" smtClean="0">
                          <a:effectLst/>
                        </a:rPr>
                        <a:t>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5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97145"/>
              </p:ext>
            </p:extLst>
          </p:nvPr>
        </p:nvGraphicFramePr>
        <p:xfrm>
          <a:off x="3572" y="1196752"/>
          <a:ext cx="8990656" cy="5472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523"/>
                <a:gridCol w="5901466"/>
                <a:gridCol w="875690"/>
                <a:gridCol w="1754977"/>
              </a:tblGrid>
              <a:tr h="6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10.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 Analysis to operationalize River Basin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tr-TR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 Yönetimi</a:t>
                      </a:r>
                      <a:r>
                        <a:rPr lang="tr-T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için operasyonların kurumsal analizi</a:t>
                      </a:r>
                      <a:endParaRPr lang="tr-T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989" marR="599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200.000</a:t>
                      </a:r>
                    </a:p>
                  </a:txBody>
                  <a:tcPr marL="59989" marR="5998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tr-T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Yönetimi GM</a:t>
                      </a:r>
                      <a:endParaRPr lang="tr-T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989" marR="599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11.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Water resources database &amp; planning 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Su kaynakları </a:t>
                      </a:r>
                      <a:r>
                        <a:rPr lang="tr-TR" sz="1600" dirty="0" err="1" smtClean="0">
                          <a:effectLst/>
                        </a:rPr>
                        <a:t>veritabanı</a:t>
                      </a:r>
                      <a:r>
                        <a:rPr lang="tr-TR" sz="1600" dirty="0" smtClean="0">
                          <a:effectLst/>
                        </a:rPr>
                        <a:t> ve planlama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Su Yönetimi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6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Land use database &amp; planning 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Arazi kullanım planlaması ve</a:t>
                      </a:r>
                      <a:r>
                        <a:rPr lang="tr-TR" sz="1600" baseline="0" dirty="0" smtClean="0">
                          <a:effectLst/>
                        </a:rPr>
                        <a:t> </a:t>
                      </a:r>
                      <a:r>
                        <a:rPr lang="tr-TR" sz="1600" dirty="0" err="1" smtClean="0">
                          <a:effectLst/>
                        </a:rPr>
                        <a:t>veritabanı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Tarım</a:t>
                      </a: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Reformu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6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13.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Agriculture database improvements 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Tarım </a:t>
                      </a:r>
                      <a:r>
                        <a:rPr lang="tr-TR" sz="1600" dirty="0" err="1" smtClean="0">
                          <a:effectLst/>
                        </a:rPr>
                        <a:t>veritabanı</a:t>
                      </a:r>
                      <a:r>
                        <a:rPr lang="tr-TR" sz="1600" dirty="0" smtClean="0">
                          <a:effectLst/>
                        </a:rPr>
                        <a:t> geliştirme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Tarım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Reformu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6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14.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Forestry database  </a:t>
                      </a:r>
                      <a:r>
                        <a:rPr lang="en-US" sz="1600" dirty="0" smtClean="0">
                          <a:effectLst/>
                        </a:rPr>
                        <a:t>improvements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Ormancılık </a:t>
                      </a:r>
                      <a:r>
                        <a:rPr lang="tr-TR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veritabanı</a:t>
                      </a: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geliştirme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Orman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62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15.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 of models and Decision Support Systems for water resources </a:t>
                      </a:r>
                      <a:r>
                        <a:rPr lang="en-US" sz="1600" dirty="0" smtClean="0">
                          <a:effectLst/>
                        </a:rPr>
                        <a:t>investments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Su kaynakları yatırımları</a:t>
                      </a:r>
                      <a:r>
                        <a:rPr lang="tr-TR" sz="1600" baseline="0" dirty="0" smtClean="0">
                          <a:effectLst/>
                        </a:rPr>
                        <a:t> için </a:t>
                      </a:r>
                      <a:r>
                        <a:rPr lang="tr-TR" sz="1600" dirty="0" smtClean="0">
                          <a:effectLst/>
                        </a:rPr>
                        <a:t> Karar Destek Sistemlerinin ve modellerin Geliştirilmesi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DSİ</a:t>
                      </a:r>
                      <a:r>
                        <a:rPr lang="tr-TR" sz="1600" baseline="0" dirty="0" smtClean="0">
                          <a:effectLst/>
                        </a:rPr>
                        <a:t>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6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16.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 in use of modeling software (all sectors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Modelleme yazılımı kullanımı eğitimi (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tüm sektörler ???</a:t>
                      </a:r>
                      <a:r>
                        <a:rPr lang="tr-TR" sz="1600" dirty="0" smtClean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100.000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Tüm Kurumlar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  <a:tr h="62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17.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Ecological </a:t>
                      </a:r>
                      <a:r>
                        <a:rPr lang="en-US" sz="1600" dirty="0" smtClean="0">
                          <a:effectLst/>
                        </a:rPr>
                        <a:t>surveys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Ekolojik araştırmalar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1.000.000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Çevre Koruma GM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9" marR="59989" marT="0" marB="0" anchor="ctr"/>
                </a:tc>
              </a:tr>
            </a:tbl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Taslak Kısa Liste- Birinci Bileşen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Taslak Kısa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Liste- İkinci Bileşen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09431"/>
              </p:ext>
            </p:extLst>
          </p:nvPr>
        </p:nvGraphicFramePr>
        <p:xfrm>
          <a:off x="107503" y="1088550"/>
          <a:ext cx="9004946" cy="5292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77"/>
                <a:gridCol w="1671272"/>
                <a:gridCol w="1440160"/>
                <a:gridCol w="2330887"/>
                <a:gridCol w="1500825"/>
                <a:gridCol w="1500825"/>
              </a:tblGrid>
              <a:tr h="13883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Şehir/Havza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Proje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Uygulama kuruluşuyla </a:t>
                      </a:r>
                      <a:r>
                        <a:rPr lang="tr-TR" baseline="0" dirty="0" smtClean="0"/>
                        <a:t> entegre eylemler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Maaliyet</a:t>
                      </a:r>
                      <a:r>
                        <a:rPr lang="tr-TR" dirty="0" smtClean="0"/>
                        <a:t> (TL)</a:t>
                      </a:r>
                      <a:endParaRPr lang="tr-TR" dirty="0"/>
                    </a:p>
                  </a:txBody>
                  <a:tcPr/>
                </a:tc>
              </a:tr>
              <a:tr h="657495">
                <a:tc rowSpan="3">
                  <a:txBody>
                    <a:bodyPr/>
                    <a:lstStyle/>
                    <a:p>
                      <a:r>
                        <a:rPr lang="tr-TR" sz="1600" dirty="0" smtClean="0"/>
                        <a:t>1.</a:t>
                      </a:r>
                      <a:endParaRPr lang="tr-TR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Afyon/</a:t>
                      </a:r>
                      <a:r>
                        <a:rPr lang="tr-TR" sz="1600" dirty="0" err="1" smtClean="0"/>
                        <a:t>Akarçay</a:t>
                      </a:r>
                      <a:endParaRPr lang="tr-TR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Selevir</a:t>
                      </a:r>
                      <a:r>
                        <a:rPr lang="tr-TR" sz="1600" dirty="0" smtClean="0"/>
                        <a:t> Projesi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Sulama Modernizasyon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(8759,40 ha)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DSİ GM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140.000.000</a:t>
                      </a:r>
                      <a:endParaRPr lang="tr-TR" sz="1400" dirty="0"/>
                    </a:p>
                  </a:txBody>
                  <a:tcPr/>
                </a:tc>
              </a:tr>
              <a:tr h="160562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Çiftçi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eğitimi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arazi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toplulaştırma, gübre yönetimi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pazarlama ağları, izleme, laboratuvar, vb.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Tarım Reformu GM</a:t>
                      </a:r>
                    </a:p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Maaliyet</a:t>
                      </a:r>
                      <a:r>
                        <a:rPr lang="tr-TR" sz="1600" dirty="0" smtClean="0"/>
                        <a:t> bekleniyor.</a:t>
                      </a:r>
                    </a:p>
                  </a:txBody>
                  <a:tcPr/>
                </a:tc>
              </a:tr>
              <a:tr h="1641303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Selevir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Mikro havzasında ü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 Havza Yönetimi (</a:t>
                      </a: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Orman GM ve</a:t>
                      </a:r>
                      <a:r>
                        <a:rPr lang="tr-TR" sz="1600" baseline="0" dirty="0" smtClean="0"/>
                        <a:t> Çölleşme ve Erozyonla Mücadele GM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Maaliyet</a:t>
                      </a:r>
                      <a:r>
                        <a:rPr lang="tr-TR" sz="1600" dirty="0" smtClean="0"/>
                        <a:t> bekleniyor.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32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Taslak Kısa Liste- İkinci Bileşen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59142"/>
              </p:ext>
            </p:extLst>
          </p:nvPr>
        </p:nvGraphicFramePr>
        <p:xfrm>
          <a:off x="107503" y="1088550"/>
          <a:ext cx="9004946" cy="572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77"/>
                <a:gridCol w="1537696"/>
                <a:gridCol w="1423170"/>
                <a:gridCol w="2481453"/>
                <a:gridCol w="1500825"/>
                <a:gridCol w="1500825"/>
              </a:tblGrid>
              <a:tr h="13973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Şehir/Havza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Proje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Uygulama kuruluşuyla </a:t>
                      </a:r>
                      <a:r>
                        <a:rPr lang="tr-TR" baseline="0" dirty="0" smtClean="0"/>
                        <a:t> entegre eylemler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Maaliyet</a:t>
                      </a:r>
                      <a:r>
                        <a:rPr lang="tr-TR" dirty="0" smtClean="0"/>
                        <a:t> (TL)</a:t>
                      </a:r>
                      <a:endParaRPr lang="tr-TR" dirty="0"/>
                    </a:p>
                  </a:txBody>
                  <a:tcPr/>
                </a:tc>
              </a:tr>
              <a:tr h="661732">
                <a:tc rowSpan="3">
                  <a:txBody>
                    <a:bodyPr/>
                    <a:lstStyle/>
                    <a:p>
                      <a:r>
                        <a:rPr lang="tr-TR" sz="1600" dirty="0" smtClean="0"/>
                        <a:t>2.</a:t>
                      </a:r>
                      <a:endParaRPr lang="tr-TR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600" noProof="0" dirty="0" smtClean="0"/>
                        <a:t>Afyon/</a:t>
                      </a:r>
                      <a:r>
                        <a:rPr lang="tr-TR" sz="1600" noProof="0" dirty="0" err="1" smtClean="0"/>
                        <a:t>Akarçay</a:t>
                      </a:r>
                      <a:endParaRPr lang="tr-TR" sz="1600" noProof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Seyitler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Projesi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Sulama Modernizasyon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(3115 ha) 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DSİ GM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140.000.000</a:t>
                      </a:r>
                      <a:endParaRPr lang="tr-TR" sz="1800" dirty="0"/>
                    </a:p>
                  </a:txBody>
                  <a:tcPr/>
                </a:tc>
              </a:tr>
              <a:tr h="205853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Çiftçi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eğitimi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,arazi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toplulaştırma,gübre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yönetimi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pazarlama ağları,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izleme,labaratuvar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vb.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Tarım Reformu GM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Maaliyet</a:t>
                      </a:r>
                      <a:r>
                        <a:rPr lang="tr-TR" sz="1800" dirty="0" smtClean="0"/>
                        <a:t> bekleniyor.</a:t>
                      </a:r>
                    </a:p>
                  </a:txBody>
                  <a:tcPr/>
                </a:tc>
              </a:tr>
              <a:tr h="1607257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Seçilecek mikro-havzada</a:t>
                      </a:r>
                    </a:p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üst Havza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Yönetimi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ha)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Orman GM ve</a:t>
                      </a:r>
                      <a:r>
                        <a:rPr lang="tr-TR" sz="1800" baseline="0" dirty="0" smtClean="0"/>
                        <a:t> Çölleşme ve Erozyonla Mücadele GM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Maaliyet</a:t>
                      </a:r>
                      <a:r>
                        <a:rPr lang="tr-TR" sz="1800" dirty="0" smtClean="0"/>
                        <a:t> bekleniyor.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9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Taslak Kısa Liste- İkinci Bileşen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55473"/>
              </p:ext>
            </p:extLst>
          </p:nvPr>
        </p:nvGraphicFramePr>
        <p:xfrm>
          <a:off x="35496" y="1088551"/>
          <a:ext cx="9108504" cy="566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440160"/>
                <a:gridCol w="1296144"/>
                <a:gridCol w="2855978"/>
                <a:gridCol w="1506083"/>
                <a:gridCol w="1506083"/>
              </a:tblGrid>
              <a:tr h="13084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Şehir/Havza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Proje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Uygulama kuruluşuyla </a:t>
                      </a:r>
                      <a:r>
                        <a:rPr lang="tr-TR" baseline="0" dirty="0" smtClean="0"/>
                        <a:t> entegre eylemler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Maaliyet</a:t>
                      </a:r>
                      <a:r>
                        <a:rPr lang="tr-TR" dirty="0" smtClean="0"/>
                        <a:t> (TL)</a:t>
                      </a:r>
                      <a:endParaRPr lang="tr-TR" dirty="0"/>
                    </a:p>
                  </a:txBody>
                  <a:tcPr/>
                </a:tc>
              </a:tr>
              <a:tr h="1895916">
                <a:tc rowSpan="3">
                  <a:txBody>
                    <a:bodyPr/>
                    <a:lstStyle/>
                    <a:p>
                      <a:r>
                        <a:rPr lang="tr-TR" sz="1600" dirty="0" smtClean="0"/>
                        <a:t>3.</a:t>
                      </a:r>
                      <a:endParaRPr lang="tr-TR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Samsun / Kızılırmak</a:t>
                      </a:r>
                      <a:endParaRPr lang="tr-TR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Vezirköprü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Projesi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Çiftçi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eğitimi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arazi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toplulaştırma, gübre yönetimi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pazarlama ağları, izleme, laboratuvar, vb.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Tarım Reformu 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9.000.000</a:t>
                      </a:r>
                    </a:p>
                  </a:txBody>
                  <a:tcPr/>
                </a:tc>
              </a:tr>
              <a:tr h="901584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Piloting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Smart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volumetric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metering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DSİ GM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Maaliyet</a:t>
                      </a:r>
                      <a:r>
                        <a:rPr lang="tr-TR" sz="1800" dirty="0" smtClean="0"/>
                        <a:t> bekleniyor</a:t>
                      </a:r>
                      <a:endParaRPr lang="tr-TR" dirty="0"/>
                    </a:p>
                  </a:txBody>
                  <a:tcPr/>
                </a:tc>
              </a:tr>
              <a:tr h="1546853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Seçilen mikro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havzada ü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 havza yönetimi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ha)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Orman GM ve</a:t>
                      </a:r>
                      <a:r>
                        <a:rPr lang="tr-TR" sz="1600" baseline="0" dirty="0" smtClean="0"/>
                        <a:t> Çölleşme ve Erozyonla Mücadele GM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Maaliyet</a:t>
                      </a:r>
                      <a:r>
                        <a:rPr lang="tr-TR" sz="1600" dirty="0" smtClean="0"/>
                        <a:t> bekleniyor.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Taslak Kısa Liste- İkinci Bileşen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97110"/>
              </p:ext>
            </p:extLst>
          </p:nvPr>
        </p:nvGraphicFramePr>
        <p:xfrm>
          <a:off x="1" y="1088551"/>
          <a:ext cx="9143999" cy="562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0"/>
                <a:gridCol w="1445772"/>
                <a:gridCol w="1301195"/>
                <a:gridCol w="2867108"/>
                <a:gridCol w="1511952"/>
                <a:gridCol w="1511952"/>
              </a:tblGrid>
              <a:tr h="119777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Şehir/Havza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Proje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Uygulama kuruluşuyla </a:t>
                      </a:r>
                      <a:r>
                        <a:rPr lang="tr-TR" baseline="0" dirty="0" smtClean="0"/>
                        <a:t> entegre eylemler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Maaliyet</a:t>
                      </a:r>
                      <a:r>
                        <a:rPr lang="tr-TR" dirty="0" smtClean="0"/>
                        <a:t> (TL)</a:t>
                      </a:r>
                      <a:endParaRPr lang="tr-TR" dirty="0"/>
                    </a:p>
                  </a:txBody>
                  <a:tcPr/>
                </a:tc>
              </a:tr>
              <a:tr h="1442592">
                <a:tc rowSpan="3">
                  <a:txBody>
                    <a:bodyPr/>
                    <a:lstStyle/>
                    <a:p>
                      <a:r>
                        <a:rPr lang="tr-TR" sz="1600" dirty="0" smtClean="0"/>
                        <a:t>4.</a:t>
                      </a:r>
                      <a:endParaRPr lang="tr-TR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Samsun / Kızılırmak</a:t>
                      </a:r>
                      <a:endParaRPr lang="tr-TR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Şarkışla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Yapıaltın</a:t>
                      </a:r>
                      <a:r>
                        <a:rPr lang="tr-TR" sz="1600" baseline="0" dirty="0" smtClean="0"/>
                        <a:t>  </a:t>
                      </a:r>
                      <a:r>
                        <a:rPr lang="tr-TR" sz="1600" dirty="0" smtClean="0"/>
                        <a:t>Projesi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Sulama Modernizasyon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(2153 ha) </a:t>
                      </a:r>
                    </a:p>
                    <a:p>
                      <a:r>
                        <a:rPr lang="tr-T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Piloting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Smart </a:t>
                      </a:r>
                      <a:r>
                        <a:rPr lang="tr-T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volumetric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metering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DSİ GM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19.000.000</a:t>
                      </a:r>
                    </a:p>
                  </a:txBody>
                  <a:tcPr/>
                </a:tc>
              </a:tr>
              <a:tr h="155183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Çiftçi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eğitimi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arazi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toplulaştırma, gübre yönetimi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pazarlama ağları, izleme ,laboratuvar, vb.</a:t>
                      </a:r>
                      <a:endParaRPr lang="tr-T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Tarım Reformu GM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Maaliyet</a:t>
                      </a:r>
                      <a:r>
                        <a:rPr lang="tr-TR" sz="1800" dirty="0" smtClean="0"/>
                        <a:t> bekleniyor</a:t>
                      </a:r>
                      <a:endParaRPr lang="tr-TR" dirty="0"/>
                    </a:p>
                  </a:txBody>
                  <a:tcPr/>
                </a:tc>
              </a:tr>
              <a:tr h="1416000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Seçilecek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mikro havzada üst havza yönetimi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ha)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Orman GM ve</a:t>
                      </a:r>
                      <a:r>
                        <a:rPr lang="tr-TR" sz="1600" baseline="0" dirty="0" smtClean="0"/>
                        <a:t> Çölleşme ve Erozyonla Mücadele GM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Maaliyet</a:t>
                      </a:r>
                      <a:r>
                        <a:rPr lang="tr-TR" sz="1600" dirty="0" smtClean="0"/>
                        <a:t> bekleniyor.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07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Taslak Kısa Liste- İkinci Bileşen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59359"/>
              </p:ext>
            </p:extLst>
          </p:nvPr>
        </p:nvGraphicFramePr>
        <p:xfrm>
          <a:off x="1" y="1088551"/>
          <a:ext cx="9143999" cy="432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0"/>
                <a:gridCol w="1445772"/>
                <a:gridCol w="1301195"/>
                <a:gridCol w="2867108"/>
                <a:gridCol w="1511952"/>
                <a:gridCol w="1511952"/>
              </a:tblGrid>
              <a:tr h="119777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Şehir/Havza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Proje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Uygulama kuruluşuyla </a:t>
                      </a:r>
                      <a:r>
                        <a:rPr lang="tr-TR" baseline="0" dirty="0" smtClean="0"/>
                        <a:t> entegre eylemler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Maaliyet</a:t>
                      </a:r>
                      <a:r>
                        <a:rPr lang="tr-TR" dirty="0" smtClean="0"/>
                        <a:t> (TL)</a:t>
                      </a:r>
                      <a:endParaRPr lang="tr-TR" dirty="0"/>
                    </a:p>
                  </a:txBody>
                  <a:tcPr/>
                </a:tc>
              </a:tr>
              <a:tr h="1713078">
                <a:tc rowSpan="2">
                  <a:txBody>
                    <a:bodyPr/>
                    <a:lstStyle/>
                    <a:p>
                      <a:r>
                        <a:rPr lang="tr-TR" sz="1600" dirty="0" smtClean="0"/>
                        <a:t>5.</a:t>
                      </a:r>
                      <a:endParaRPr lang="tr-TR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Kırşehir /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Kızılrmak</a:t>
                      </a:r>
                      <a:endParaRPr lang="tr-TR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Çiçek Dağı- Delice Projesi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Çiftçi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eğitimi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arazi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toplulaştırma, gübre yönetimi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pazarlama ağları, izleme, laboratuvar, vb.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Tarım Reformu GM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4.200.000</a:t>
                      </a:r>
                      <a:endParaRPr lang="tr-TR" dirty="0"/>
                    </a:p>
                  </a:txBody>
                  <a:tcPr/>
                </a:tc>
              </a:tr>
              <a:tr h="1416000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Seçilecek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mikro havzada üst havza yönetimi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ha)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Orman GM ve</a:t>
                      </a:r>
                      <a:r>
                        <a:rPr lang="tr-TR" sz="1600" baseline="0" dirty="0" smtClean="0"/>
                        <a:t> Çölleşme ve Erozyonla Mücadele GM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Maaliyet</a:t>
                      </a:r>
                      <a:r>
                        <a:rPr lang="tr-TR" sz="1600" dirty="0" smtClean="0"/>
                        <a:t> bekleniyor.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79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2584625"/>
            <a:ext cx="4684209" cy="37967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6" y="1268760"/>
            <a:ext cx="4167685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Ulusal Havza Yönetim Stratejisi </a:t>
            </a:r>
          </a:p>
          <a:p>
            <a:pPr algn="ctr"/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2014-2023</a:t>
            </a:r>
            <a:endParaRPr lang="en-US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8184" y="2669080"/>
            <a:ext cx="2808312" cy="23997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Entegre Havza Yönetimi Projesi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140968"/>
            <a:ext cx="3888432" cy="2520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1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oğal kaynakların </a:t>
            </a:r>
            <a:r>
              <a:rPr lang="tr-TR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korunması, geliştirilmesi ve sürdürülebilir kullanımı ile ilgili orta ve uzun vadeli kararlara ve yatırım programlarına rehberlik </a:t>
            </a:r>
            <a:r>
              <a:rPr lang="tr-TR" sz="1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sağlamak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1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apılacak </a:t>
            </a:r>
            <a:r>
              <a:rPr lang="tr-TR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çalışmalara ortak bir yol </a:t>
            </a:r>
            <a:r>
              <a:rPr lang="tr-TR" sz="1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göstermek</a:t>
            </a:r>
            <a:endParaRPr lang="en-US" sz="1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0865" y="118373"/>
            <a:ext cx="4450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Projenin Çıkış Noktası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ağ Ok 1"/>
          <p:cNvSpPr/>
          <p:nvPr/>
        </p:nvSpPr>
        <p:spPr>
          <a:xfrm rot="20500690">
            <a:off x="4644008" y="3207227"/>
            <a:ext cx="1724503" cy="194421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İhtiyaç</a:t>
            </a:r>
            <a:endParaRPr lang="tr-TR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7218436" y="4879639"/>
            <a:ext cx="705644" cy="70960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Rounded Rectangle 5"/>
          <p:cNvSpPr/>
          <p:nvPr/>
        </p:nvSpPr>
        <p:spPr>
          <a:xfrm>
            <a:off x="6228184" y="5589240"/>
            <a:ext cx="2779835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Üst Düzey değerlendirme ve onay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69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Taslak Kısa Liste- İkinci Bileşen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13310"/>
              </p:ext>
            </p:extLst>
          </p:nvPr>
        </p:nvGraphicFramePr>
        <p:xfrm>
          <a:off x="1" y="1088551"/>
          <a:ext cx="9143999" cy="462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0"/>
                <a:gridCol w="1445772"/>
                <a:gridCol w="1301195"/>
                <a:gridCol w="2867108"/>
                <a:gridCol w="1511952"/>
                <a:gridCol w="1511952"/>
              </a:tblGrid>
              <a:tr h="119777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Şehir/Havza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Proje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Uygulama kuruluşuyla </a:t>
                      </a:r>
                      <a:r>
                        <a:rPr lang="tr-TR" baseline="0" dirty="0" smtClean="0"/>
                        <a:t> entegre eylemler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Maaliyet</a:t>
                      </a:r>
                      <a:r>
                        <a:rPr lang="tr-TR" dirty="0" smtClean="0"/>
                        <a:t> (TL)</a:t>
                      </a:r>
                      <a:endParaRPr lang="tr-TR" dirty="0"/>
                    </a:p>
                  </a:txBody>
                  <a:tcPr/>
                </a:tc>
              </a:tr>
              <a:tr h="1713078">
                <a:tc rowSpan="2">
                  <a:txBody>
                    <a:bodyPr/>
                    <a:lstStyle/>
                    <a:p>
                      <a:r>
                        <a:rPr lang="tr-TR" sz="1600" dirty="0" smtClean="0"/>
                        <a:t>6.</a:t>
                      </a:r>
                      <a:endParaRPr lang="tr-TR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Çorum /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Kızılrmak</a:t>
                      </a:r>
                      <a:endParaRPr lang="tr-TR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Argıtçayı</a:t>
                      </a:r>
                      <a:r>
                        <a:rPr lang="tr-TR" sz="1600" baseline="0" dirty="0" smtClean="0"/>
                        <a:t> havzası /Laçin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farmer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conslidation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manure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marketing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generation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activities,etc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Tarım Reformu GM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4.500.000</a:t>
                      </a:r>
                      <a:endParaRPr lang="tr-TR" dirty="0"/>
                    </a:p>
                  </a:txBody>
                  <a:tcPr/>
                </a:tc>
              </a:tr>
              <a:tr h="1416000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catchment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ha) in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micro-basins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Orman GM ve</a:t>
                      </a:r>
                      <a:r>
                        <a:rPr lang="tr-TR" sz="1600" baseline="0" dirty="0" smtClean="0"/>
                        <a:t> Çölleşme ve Erozyonla Mücadele GM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2.800.000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09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Taslak Kısa Liste- İkinci Bileşen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36402"/>
              </p:ext>
            </p:extLst>
          </p:nvPr>
        </p:nvGraphicFramePr>
        <p:xfrm>
          <a:off x="1" y="1088551"/>
          <a:ext cx="9143999" cy="5692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0"/>
                <a:gridCol w="1445772"/>
                <a:gridCol w="1301195"/>
                <a:gridCol w="2867108"/>
                <a:gridCol w="1511952"/>
                <a:gridCol w="1511952"/>
              </a:tblGrid>
              <a:tr h="119777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Şehir/Havza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Proje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Uygulama kuruluşuyla </a:t>
                      </a:r>
                      <a:r>
                        <a:rPr lang="tr-TR" baseline="0" dirty="0" smtClean="0"/>
                        <a:t> entegre eylemler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Kuruluş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Maaliyet</a:t>
                      </a:r>
                      <a:r>
                        <a:rPr lang="tr-TR" dirty="0" smtClean="0"/>
                        <a:t> (TL)</a:t>
                      </a:r>
                      <a:endParaRPr lang="tr-TR" dirty="0"/>
                    </a:p>
                  </a:txBody>
                  <a:tcPr/>
                </a:tc>
              </a:tr>
              <a:tr h="1713078">
                <a:tc rowSpan="2">
                  <a:txBody>
                    <a:bodyPr/>
                    <a:lstStyle/>
                    <a:p>
                      <a:r>
                        <a:rPr lang="tr-TR" sz="1600" dirty="0" smtClean="0"/>
                        <a:t>7.</a:t>
                      </a:r>
                      <a:endParaRPr lang="tr-TR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Ankara /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Kızılrmak</a:t>
                      </a:r>
                      <a:endParaRPr lang="tr-TR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Acı çay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Çiftçi</a:t>
                      </a:r>
                      <a:r>
                        <a:rPr lang="tr-TR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eğitimi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arazi</a:t>
                      </a:r>
                      <a:r>
                        <a:rPr lang="tr-TR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toplulaştırma, gübre yönetimi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pazarlama ağları, izleme, laboratuvar, kırsal gelir getirici faaliyetler vb.</a:t>
                      </a:r>
                      <a:endParaRPr lang="tr-TR" sz="1800" noProof="0" dirty="0" smtClean="0"/>
                    </a:p>
                    <a:p>
                      <a:endParaRPr lang="tr-T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Tarım Reformu GM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6.800.000</a:t>
                      </a:r>
                      <a:endParaRPr lang="tr-TR" dirty="0"/>
                    </a:p>
                  </a:txBody>
                  <a:tcPr/>
                </a:tc>
              </a:tr>
              <a:tr h="1003198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Afforestation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ha) in 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catchment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drinking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reservoir</a:t>
                      </a:r>
                      <a:r>
                        <a:rPr lang="tr-T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Orman GM ve</a:t>
                      </a:r>
                      <a:r>
                        <a:rPr lang="tr-TR" sz="1600" baseline="0" dirty="0" smtClean="0"/>
                        <a:t> Çölleşme ve Erozyonla Mücadele GM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600.000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</a:tr>
              <a:tr h="141600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8.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Akarçay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Kızılırmak Havzası</a:t>
                      </a:r>
                      <a:endParaRPr lang="tr-TR" sz="1400" dirty="0" smtClean="0"/>
                    </a:p>
                    <a:p>
                      <a:pPr algn="ctr"/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Samsun ve Afyon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Havza su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merkezleri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Bütün Paydaş kurumlar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Maliyet</a:t>
                      </a:r>
                      <a:r>
                        <a:rPr lang="tr-TR" sz="1600" baseline="0" dirty="0" smtClean="0"/>
                        <a:t> belli değil</a:t>
                      </a:r>
                      <a:endParaRPr lang="tr-TR" sz="16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85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624"/>
            <a:ext cx="8229600" cy="90750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Projenin Süreci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0386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8736-C942-4A3D-B6A1-4EA5DF2F3AE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971600" y="2204864"/>
            <a:ext cx="74168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0033CC"/>
                </a:solidFill>
              </a:rPr>
              <a:t>Pilot projelerin kesinleşmesini müteakip, Proje Fizibilite Raporunun (PAD-Project </a:t>
            </a:r>
            <a:r>
              <a:rPr lang="tr-TR" sz="2000" b="1" dirty="0" err="1">
                <a:solidFill>
                  <a:srgbClr val="0033CC"/>
                </a:solidFill>
              </a:rPr>
              <a:t>Appraisal</a:t>
            </a:r>
            <a:r>
              <a:rPr lang="tr-TR" sz="2000" b="1" dirty="0">
                <a:solidFill>
                  <a:srgbClr val="0033CC"/>
                </a:solidFill>
              </a:rPr>
              <a:t> </a:t>
            </a:r>
            <a:r>
              <a:rPr lang="tr-TR" sz="2000" b="1" dirty="0" err="1">
                <a:solidFill>
                  <a:srgbClr val="0033CC"/>
                </a:solidFill>
              </a:rPr>
              <a:t>Document</a:t>
            </a:r>
            <a:r>
              <a:rPr lang="tr-TR" sz="2000" b="1" dirty="0">
                <a:solidFill>
                  <a:srgbClr val="0033CC"/>
                </a:solidFill>
              </a:rPr>
              <a:t>) hazırlanarak Dünya Bankası ve ülkemiz ilgili makamlarına sunulması ve </a:t>
            </a:r>
            <a:r>
              <a:rPr lang="tr-TR" sz="2000" b="1" dirty="0">
                <a:solidFill>
                  <a:srgbClr val="FF0000"/>
                </a:solidFill>
              </a:rPr>
              <a:t>2016 yılı </a:t>
            </a:r>
            <a:r>
              <a:rPr lang="tr-TR" sz="2000" b="1" dirty="0">
                <a:solidFill>
                  <a:srgbClr val="0033CC"/>
                </a:solidFill>
              </a:rPr>
              <a:t>itibariyle projenin başlaması hedeflenmektedir</a:t>
            </a:r>
            <a:r>
              <a:rPr lang="tr-TR" sz="2000" b="1" dirty="0" smtClean="0">
                <a:solidFill>
                  <a:srgbClr val="0033CC"/>
                </a:solidFill>
              </a:rPr>
              <a:t>.</a:t>
            </a:r>
          </a:p>
          <a:p>
            <a:pPr algn="just"/>
            <a:endParaRPr lang="tr-TR" sz="2000" b="1" dirty="0">
              <a:solidFill>
                <a:srgbClr val="0033CC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33CC"/>
                </a:solidFill>
              </a:rPr>
              <a:t>Proje süresi </a:t>
            </a:r>
            <a:r>
              <a:rPr lang="tr-TR" sz="2000" b="1" dirty="0" smtClean="0">
                <a:solidFill>
                  <a:srgbClr val="FF0000"/>
                </a:solidFill>
              </a:rPr>
              <a:t>5 yıl</a:t>
            </a:r>
          </a:p>
          <a:p>
            <a:pPr algn="just"/>
            <a:endParaRPr lang="tr-TR" sz="2000" b="1" dirty="0" smtClean="0">
              <a:solidFill>
                <a:srgbClr val="0033CC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33CC"/>
                </a:solidFill>
              </a:rPr>
              <a:t>Proje Bütçesi </a:t>
            </a:r>
            <a:r>
              <a:rPr lang="tr-TR" sz="2000" b="1" dirty="0" smtClean="0">
                <a:solidFill>
                  <a:srgbClr val="FF0000"/>
                </a:solidFill>
              </a:rPr>
              <a:t>55 Milyon USD</a:t>
            </a:r>
          </a:p>
          <a:p>
            <a:endParaRPr lang="tr-TR" b="1" dirty="0">
              <a:solidFill>
                <a:srgbClr val="0033CC"/>
              </a:solidFill>
            </a:endParaRPr>
          </a:p>
          <a:p>
            <a:endParaRPr lang="tr-TR" b="1" dirty="0" smtClean="0">
              <a:solidFill>
                <a:srgbClr val="0033CC"/>
              </a:solidFill>
            </a:endParaRPr>
          </a:p>
          <a:p>
            <a:endParaRPr lang="tr-TR" b="1" dirty="0">
              <a:solidFill>
                <a:srgbClr val="0033CC"/>
              </a:solidFill>
            </a:endParaRPr>
          </a:p>
          <a:p>
            <a:endParaRPr lang="tr-TR" b="1" dirty="0" smtClean="0">
              <a:solidFill>
                <a:srgbClr val="0033CC"/>
              </a:solidFill>
            </a:endParaRPr>
          </a:p>
          <a:p>
            <a:endParaRPr lang="tr-T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8736-C942-4A3D-B6A1-4EA5DF2F3AE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19672" y="3429000"/>
            <a:ext cx="612068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ARZ EDERİM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754674"/>
              </p:ext>
            </p:extLst>
          </p:nvPr>
        </p:nvGraphicFramePr>
        <p:xfrm>
          <a:off x="457200" y="1124744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6491064"/>
              </a:tblGrid>
              <a:tr h="319406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noProof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Yönlendirme Komitesi </a:t>
                      </a:r>
                      <a:r>
                        <a:rPr lang="tr-TR" sz="1800" b="0" noProof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</a:t>
                      </a:r>
                      <a:r>
                        <a:rPr lang="tr-TR" sz="1800" b="1" noProof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Çalışma Grubu</a:t>
                      </a:r>
                      <a:r>
                        <a:rPr lang="tr-TR" sz="1800" b="0" noProof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’nda</a:t>
                      </a:r>
                      <a:r>
                        <a:rPr lang="tr-TR" sz="1800" b="1" noProof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noProof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temsil edilen </a:t>
                      </a:r>
                      <a:r>
                        <a:rPr lang="tr-TR" sz="1800" b="1" noProof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Kuruluşlar</a:t>
                      </a:r>
                    </a:p>
                    <a:p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033CC"/>
                          </a:solidFill>
                        </a:rPr>
                        <a:t>Orman ve Su İşleri Bakanlığı – Su Yönetimi GM</a:t>
                      </a:r>
                      <a:endParaRPr lang="tr-TR" b="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6"/>
                    </a:solidFill>
                  </a:tcPr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Orman ve Su İşleri Bakanlığı – DSİ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Orman ve Su İşleri Bakanlığı – Orman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Orman ve Su İşleri Bakanlığı – Meteoroloji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Orman ve Su İşleri Bakanlığı – Su Yönetimi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Orman ve Su İşleri Bakanlığı – Çölleşme ve Erozyonla Mücadele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Orman ve Su İşleri Bakanlığı – Doğa Koruma ve Milli Parklar GM 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Gıda Tarım ve Hayvancılık Bakanlığı – Tarım Reformu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Hazine Müsteşarlığı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Kalkınma Bakanlığı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Çevre ve Şehircilik Bakanlığı</a:t>
                      </a:r>
                      <a:r>
                        <a:rPr lang="tr-TR" baseline="0" dirty="0" smtClean="0">
                          <a:solidFill>
                            <a:srgbClr val="0033CC"/>
                          </a:solidFill>
                        </a:rPr>
                        <a:t> – Çevre Yönetimi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Çevre ve Şehircilik Bakanlığı</a:t>
                      </a:r>
                      <a:r>
                        <a:rPr lang="tr-TR" baseline="0" dirty="0" smtClean="0">
                          <a:solidFill>
                            <a:srgbClr val="0033CC"/>
                          </a:solidFill>
                        </a:rPr>
                        <a:t> –  Mekânsal Planlama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33CC"/>
                          </a:solidFill>
                        </a:rPr>
                        <a:t>Çevre ve Şehircilik Bakanlığı</a:t>
                      </a:r>
                      <a:r>
                        <a:rPr lang="tr-TR" baseline="0" dirty="0" smtClean="0">
                          <a:solidFill>
                            <a:srgbClr val="0033CC"/>
                          </a:solidFill>
                        </a:rPr>
                        <a:t> –  ÇED İzin ve Denetim GM</a:t>
                      </a:r>
                      <a:endParaRPr lang="tr-TR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1940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noProof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Bilim, Sanayi ve Teknoloji Bakanlığı – Sanayi Bölgeleri GM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  <p:sp>
        <p:nvSpPr>
          <p:cNvPr id="7" name="TextBox 3"/>
          <p:cNvSpPr txBox="1"/>
          <p:nvPr/>
        </p:nvSpPr>
        <p:spPr>
          <a:xfrm>
            <a:off x="1523404" y="-147593"/>
            <a:ext cx="6146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Yönlendirme Komitesi ve </a:t>
            </a: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Çalışma Grubu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9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Projenin Gelişim Süreci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016" y="980728"/>
            <a:ext cx="8820472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Gelinen Aşamada;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adet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 Grubu toplantısı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gerçekleştirilmiştir.</a:t>
            </a: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Eylül 2014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tarihinde Kızılırmak Havza Yönetimi Üst Heyeti, </a:t>
            </a:r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Eylül 2014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tarihinde </a:t>
            </a:r>
            <a:r>
              <a:rPr lang="tr-TR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Akarçay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Havza Yönetimi Üst Heyeti toplantıları yapılmış, projeyle alakalı bilgi aktarılmış ve havzalarda genel durum tespit çalışması gerçekleştirilmiştir. </a:t>
            </a:r>
          </a:p>
          <a:p>
            <a:pPr algn="just"/>
            <a:endParaRPr lang="tr-TR" sz="1800" b="1" dirty="0" smtClean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proje seçim kriterleri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oluşturulmuş ve Çalışma Grubu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üyeleri ile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 sekretaryaları aracılığıyla tüm taşra birimlerine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iletilmiş ve önerileri talep edilmiştir. </a:t>
            </a:r>
          </a:p>
          <a:p>
            <a:pPr marL="0" indent="0" algn="just">
              <a:buNone/>
            </a:pPr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pic>
        <p:nvPicPr>
          <p:cNvPr id="2050" name="Picture 2" descr="C:\Users\b.ekinci\Desktop\alev2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249"/>
            <a:ext cx="3168352" cy="2002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.ekinci\Desktop\alev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94" y="4606922"/>
            <a:ext cx="3114162" cy="197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 bwMode="auto">
          <a:xfrm>
            <a:off x="3684488" y="6381328"/>
            <a:ext cx="6419056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1800" dirty="0" smtClean="0">
                <a:solidFill>
                  <a:srgbClr val="0033CC"/>
                </a:solidFill>
              </a:rPr>
              <a:t>Bafra Ovası</a:t>
            </a:r>
            <a:endParaRPr lang="tr-TR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Projenin Gelişim Süreci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016" y="980728"/>
            <a:ext cx="8820472" cy="5040560"/>
          </a:xfrm>
        </p:spPr>
        <p:txBody>
          <a:bodyPr/>
          <a:lstStyle/>
          <a:p>
            <a:pPr marL="0" indent="0" algn="just">
              <a:buNone/>
            </a:pPr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Kurumlara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kesin önerilerini geliştirmek üzere Aralık 2014 sonuna kadar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verilmiş özellikle fizibilitesi yapılmış, 1 sene içerisinde uygulamaya geçirilebilecek  proje önerileri talep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</a:p>
          <a:p>
            <a:pPr algn="just"/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Kurumlardan gelen proje önerileri neticesinde proje tekliflerinin yer aldığı </a:t>
            </a:r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liste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oluşturulmuştur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Aralık 2014 tarihinde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Yönlendirme Toplantısı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 Ocak 2015 tarihinde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Yönlendirme Toplantısı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yapılmıştır.</a:t>
            </a: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66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Projenin Gelişim Süreci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016" y="980728"/>
            <a:ext cx="8820472" cy="5040560"/>
          </a:xfrm>
        </p:spPr>
        <p:txBody>
          <a:bodyPr/>
          <a:lstStyle/>
          <a:p>
            <a:pPr marL="0" indent="0" algn="just">
              <a:buNone/>
            </a:pPr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Bankası uzmanları ile Çalışma Grubu üyelerinden oluşan bir heyet tarafından 26-27 Şubat 2015 tarihlerinde </a:t>
            </a:r>
            <a:r>
              <a:rPr lang="tr-TR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Akarçay</a:t>
            </a:r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Havzasında Afyonkarahisar ilinde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2-3 Mart 2015 tarihlerinde ise </a:t>
            </a:r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Kızılırmak Havzasında Samsun, Sivas ve  Kırşehir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illerinde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 ziyareti gerçekleştirilmiş, kurumlardan alınan proje önerileri yerinde değerlendirilmiştir.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18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pic>
        <p:nvPicPr>
          <p:cNvPr id="1026" name="Picture 2" descr="C:\Users\b.ekinci\Desktop\Yeni klasör (2)\IMG_7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87" y="3211866"/>
            <a:ext cx="4024560" cy="30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.ekinci\Desktop\Yeni klasör (2)\IMG_7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1866"/>
            <a:ext cx="4024560" cy="30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 bwMode="auto">
          <a:xfrm>
            <a:off x="2267744" y="6370233"/>
            <a:ext cx="3960440" cy="31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1400" dirty="0" smtClean="0">
                <a:solidFill>
                  <a:srgbClr val="0033CC"/>
                </a:solidFill>
              </a:rPr>
              <a:t>Sivas </a:t>
            </a:r>
            <a:r>
              <a:rPr lang="tr-TR" sz="1400" dirty="0" err="1" smtClean="0">
                <a:solidFill>
                  <a:srgbClr val="0033CC"/>
                </a:solidFill>
              </a:rPr>
              <a:t>Yapıaltın</a:t>
            </a:r>
            <a:r>
              <a:rPr lang="tr-TR" sz="1400" dirty="0" smtClean="0">
                <a:solidFill>
                  <a:srgbClr val="0033CC"/>
                </a:solidFill>
              </a:rPr>
              <a:t> Barajı</a:t>
            </a:r>
            <a:endParaRPr lang="tr-TR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Projenin Gelişim Süreci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44016" y="980728"/>
            <a:ext cx="8820472" cy="5040560"/>
          </a:xfrm>
        </p:spPr>
        <p:txBody>
          <a:bodyPr/>
          <a:lstStyle/>
          <a:p>
            <a:pPr marL="0" indent="0" algn="just">
              <a:buNone/>
            </a:pPr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Mart 2015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tarihinde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arazi çalışması sonuçlarının tüm Çalışma Grubu ile paylaşılması ve proje önerilerinin birlikte değerlendirilerek, proje kapsamında çalışılacak demonstrasyon faaliyetlerinin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taslak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kısa </a:t>
            </a:r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listesinin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belirlenmesi amacıyla bir toplantı gerçekleştirilmiştir.</a:t>
            </a:r>
          </a:p>
          <a:p>
            <a:pPr algn="just"/>
            <a:endParaRPr lang="tr-TR" sz="1800" b="1" dirty="0" smtClean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Nisan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tarihine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kurumlar tarafından maliyetlerin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belirlenerek proje önerilerin 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netleştirilmesi ve </a:t>
            </a:r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kısa listenin nihai şeklini</a:t>
            </a:r>
            <a:r>
              <a:rPr lang="tr-TR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alması planlanmaktadır.</a:t>
            </a:r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365504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Faaliyetler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Pilot faaliyetler 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 üç olası kategori belirlenmiştir:</a:t>
            </a:r>
          </a:p>
          <a:p>
            <a:pPr lvl="1" indent="-342900" algn="just">
              <a:buFontTx/>
              <a:buChar char="-"/>
            </a:pP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Tarım ve sulamanın iyileştirilmesi (sulama modernizasyonu, çiftçilerin eğitimi, arazi toplulaştırma, erozyon kontrolü vb.)</a:t>
            </a:r>
          </a:p>
          <a:p>
            <a:pPr lvl="1" indent="-342900" algn="just">
              <a:buFontTx/>
              <a:buChar char="-"/>
            </a:pP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algn="just">
              <a:buFontTx/>
              <a:buChar char="-"/>
            </a:pP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Rezervuar su kalitesinin korunması (rezervuar yönetimi, zirai kimyasalların ve hayvansal atıkların yönetimi, </a:t>
            </a:r>
            <a:r>
              <a:rPr lang="tr-TR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erozyon yönetimi vb.)</a:t>
            </a:r>
          </a:p>
          <a:p>
            <a:pPr lvl="1" indent="-342900" algn="just">
              <a:buFontTx/>
              <a:buChar char="-"/>
            </a:pPr>
            <a:endParaRPr lang="tr-TR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algn="just">
              <a:buFontTx/>
              <a:buChar char="-"/>
            </a:pPr>
            <a:r>
              <a:rPr lang="tr-TR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Atıksu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Yönetimi (kentsel </a:t>
            </a:r>
            <a:r>
              <a:rPr lang="tr-TR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atıksu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yönetimi, arıtılmış </a:t>
            </a:r>
            <a:r>
              <a:rPr lang="tr-TR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atıksuların</a:t>
            </a:r>
            <a:r>
              <a:rPr lang="tr-TR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sulamada kullanımı, düzenleyici çerçeve vb.) </a:t>
            </a:r>
          </a:p>
          <a:p>
            <a:pPr lvl="0"/>
            <a:endParaRPr lang="tr-TR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tr-TR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8736-C942-4A3D-B6A1-4EA5DF2F3A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5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6419056" cy="63408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Faaliyet Önerileri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016" y="980728"/>
            <a:ext cx="8820472" cy="5400600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tr-TR" sz="175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Kurumlardan Gelen Proje Önerileri;</a:t>
            </a:r>
          </a:p>
          <a:p>
            <a:pPr marL="400050" lvl="1" indent="0" algn="just">
              <a:buNone/>
            </a:pPr>
            <a:endParaRPr lang="tr-TR" sz="175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Kırşehir İl Özel İdaresi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nden, besi çiftliklerine yönelik hayvansal atık </a:t>
            </a:r>
            <a:r>
              <a:rPr lang="tr-TR" sz="175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bertarafı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enerji üretimi (biyogaz)  konusunda Gıda Tarım ve Hayvancılık Bakanlığı ve DSİ’nin entegre olarak çalışabileceği bir proje önerisi sunulmuştur.</a:t>
            </a:r>
          </a:p>
          <a:p>
            <a:pPr algn="just"/>
            <a:endParaRPr lang="tr-TR" sz="175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DKMP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kuraklık ve aşırı yeraltı suyu çekimi neticesinde ciddi problemler yaşanan Seyfe Gölü’nün korunmasına dair bir proje geliştirme önerisinde bulunmuştur.</a:t>
            </a:r>
          </a:p>
          <a:p>
            <a:pPr algn="just"/>
            <a:endParaRPr lang="tr-TR" sz="175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otomatik gözlem istasyonları kurulmasını önermiştir.</a:t>
            </a:r>
          </a:p>
          <a:p>
            <a:pPr algn="just"/>
            <a:endParaRPr lang="tr-TR" sz="175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ÇEM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uraklık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ekstrem şartlara dayanıklı türlerin tespiti, t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uzlu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alkali alanlarda kullanılabilecek bazı bitki türlerinin tespiti ve adaptasyonu, Nehir kenarı ağaçlandırması, p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otansiyel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rmancılık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 alanlarının belirlenmesi model çalışması, s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uyarlılık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odeli çalışması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oprak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haritalarının oluşturulması, ç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ölleşmenin </a:t>
            </a:r>
            <a:r>
              <a:rPr lang="tr-TR" sz="175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izlenmesi </a:t>
            </a:r>
            <a:r>
              <a:rPr lang="tr-TR" sz="175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konularında öneri getirmiştir.</a:t>
            </a:r>
            <a:endParaRPr lang="tr-TR" sz="175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dirty="0"/>
          </a:p>
          <a:p>
            <a:pPr algn="just"/>
            <a:endParaRPr lang="tr-TR" sz="175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94BA-3DDE-4AFE-B41B-561DB87B90BA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0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C87B4E-4E77-435D-A50A-86AC9988FF12}"/>
</file>

<file path=customXml/itemProps2.xml><?xml version="1.0" encoding="utf-8"?>
<ds:datastoreItem xmlns:ds="http://schemas.openxmlformats.org/officeDocument/2006/customXml" ds:itemID="{7E6663D3-E870-4E85-B57F-247B8756F11B}"/>
</file>

<file path=customXml/itemProps3.xml><?xml version="1.0" encoding="utf-8"?>
<ds:datastoreItem xmlns:ds="http://schemas.openxmlformats.org/officeDocument/2006/customXml" ds:itemID="{9E37FBA5-0EDE-492A-AA38-AC171B72B53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6793</TotalTime>
  <Words>1824</Words>
  <Application>Microsoft Office PowerPoint</Application>
  <PresentationFormat>Ekran Gösterisi (4:3)</PresentationFormat>
  <Paragraphs>381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Tema1</vt:lpstr>
      <vt:lpstr>Özel Tasarım</vt:lpstr>
      <vt:lpstr>PowerPoint Sunusu</vt:lpstr>
      <vt:lpstr>PowerPoint Sunusu</vt:lpstr>
      <vt:lpstr>PowerPoint Sunusu</vt:lpstr>
      <vt:lpstr>Projenin Gelişim Süreci</vt:lpstr>
      <vt:lpstr>Projenin Gelişim Süreci</vt:lpstr>
      <vt:lpstr>Projenin Gelişim Süreci</vt:lpstr>
      <vt:lpstr>Projenin Gelişim Süreci</vt:lpstr>
      <vt:lpstr>Pilot Faaliyetler</vt:lpstr>
      <vt:lpstr>Pilot Faaliyet Önerileri</vt:lpstr>
      <vt:lpstr>Pilot Faaliyet Önerileri</vt:lpstr>
      <vt:lpstr>Pilot Faaliyet Önerileri</vt:lpstr>
      <vt:lpstr>Pilot Faaliyet Önerileri</vt:lpstr>
      <vt:lpstr>Taslak Kısa Liste- Birinci Bileşen</vt:lpstr>
      <vt:lpstr>Taslak Kısa Liste- Birinci Bileşen</vt:lpstr>
      <vt:lpstr>Taslak Kısa Liste- İkinci Bileşen</vt:lpstr>
      <vt:lpstr>Taslak Kısa Liste- İkinci Bileşen</vt:lpstr>
      <vt:lpstr>Taslak Kısa Liste- İkinci Bileşen</vt:lpstr>
      <vt:lpstr>Taslak Kısa Liste- İkinci Bileşen</vt:lpstr>
      <vt:lpstr>Taslak Kısa Liste- İkinci Bileşen</vt:lpstr>
      <vt:lpstr>Taslak Kısa Liste- İkinci Bileşen</vt:lpstr>
      <vt:lpstr>Taslak Kısa Liste- İkinci Bileşen</vt:lpstr>
      <vt:lpstr>Projenin Süreci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sbugra</dc:creator>
  <cp:lastModifiedBy>Nuray AYTEN</cp:lastModifiedBy>
  <cp:revision>593</cp:revision>
  <dcterms:created xsi:type="dcterms:W3CDTF">2012-07-20T07:26:15Z</dcterms:created>
  <dcterms:modified xsi:type="dcterms:W3CDTF">2015-03-17T08:30:14Z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